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sldIdLst>
    <p:sldId id="256" r:id="rId4"/>
    <p:sldId id="1561" r:id="rId6"/>
    <p:sldId id="1560" r:id="rId7"/>
    <p:sldId id="956" r:id="rId8"/>
    <p:sldId id="960" r:id="rId9"/>
    <p:sldId id="958" r:id="rId10"/>
    <p:sldId id="913" r:id="rId11"/>
    <p:sldId id="961" r:id="rId12"/>
    <p:sldId id="963" r:id="rId13"/>
    <p:sldId id="962" r:id="rId14"/>
    <p:sldId id="955" r:id="rId15"/>
    <p:sldId id="965" r:id="rId16"/>
    <p:sldId id="966" r:id="rId17"/>
    <p:sldId id="1562" r:id="rId18"/>
    <p:sldId id="1564" r:id="rId19"/>
    <p:sldId id="967" r:id="rId20"/>
    <p:sldId id="968" r:id="rId21"/>
    <p:sldId id="970" r:id="rId22"/>
    <p:sldId id="972" r:id="rId23"/>
    <p:sldId id="1566" r:id="rId24"/>
    <p:sldId id="1567" r:id="rId25"/>
    <p:sldId id="974" r:id="rId26"/>
    <p:sldId id="976" r:id="rId27"/>
    <p:sldId id="1569" r:id="rId28"/>
    <p:sldId id="1570" r:id="rId29"/>
    <p:sldId id="977" r:id="rId30"/>
    <p:sldId id="978" r:id="rId31"/>
    <p:sldId id="979" r:id="rId32"/>
    <p:sldId id="1076" r:id="rId33"/>
    <p:sldId id="1077" r:id="rId34"/>
    <p:sldId id="1571" r:id="rId35"/>
    <p:sldId id="1079" r:id="rId36"/>
    <p:sldId id="1080" r:id="rId37"/>
    <p:sldId id="984" r:id="rId38"/>
    <p:sldId id="985" r:id="rId39"/>
    <p:sldId id="1572" r:id="rId40"/>
    <p:sldId id="1573" r:id="rId41"/>
    <p:sldId id="987" r:id="rId42"/>
    <p:sldId id="988" r:id="rId43"/>
    <p:sldId id="989" r:id="rId44"/>
    <p:sldId id="990" r:id="rId45"/>
    <p:sldId id="991" r:id="rId46"/>
    <p:sldId id="992" r:id="rId47"/>
    <p:sldId id="993" r:id="rId48"/>
    <p:sldId id="1084" r:id="rId49"/>
    <p:sldId id="994" r:id="rId50"/>
    <p:sldId id="1107" r:id="rId51"/>
    <p:sldId id="1109" r:id="rId52"/>
    <p:sldId id="1110" r:id="rId53"/>
    <p:sldId id="1111" r:id="rId54"/>
    <p:sldId id="2009" r:id="rId55"/>
    <p:sldId id="1113" r:id="rId56"/>
    <p:sldId id="1114" r:id="rId57"/>
    <p:sldId id="1115" r:id="rId58"/>
    <p:sldId id="1116" r:id="rId59"/>
    <p:sldId id="1117" r:id="rId60"/>
    <p:sldId id="1118" r:id="rId61"/>
    <p:sldId id="1119" r:id="rId62"/>
    <p:sldId id="1120" r:id="rId63"/>
    <p:sldId id="1121" r:id="rId64"/>
    <p:sldId id="928" r:id="rId65"/>
    <p:sldId id="929" r:id="rId66"/>
    <p:sldId id="933" r:id="rId67"/>
    <p:sldId id="931" r:id="rId68"/>
    <p:sldId id="935" r:id="rId69"/>
    <p:sldId id="1000" r:id="rId70"/>
    <p:sldId id="943" r:id="rId71"/>
    <p:sldId id="999" r:id="rId72"/>
    <p:sldId id="936" r:id="rId73"/>
    <p:sldId id="937" r:id="rId74"/>
    <p:sldId id="1001" r:id="rId75"/>
    <p:sldId id="932" r:id="rId76"/>
    <p:sldId id="939" r:id="rId77"/>
    <p:sldId id="940" r:id="rId78"/>
    <p:sldId id="941" r:id="rId79"/>
    <p:sldId id="942" r:id="rId80"/>
    <p:sldId id="944" r:id="rId81"/>
    <p:sldId id="945" r:id="rId82"/>
    <p:sldId id="1004" r:id="rId83"/>
    <p:sldId id="946" r:id="rId84"/>
    <p:sldId id="947" r:id="rId85"/>
    <p:sldId id="1105" r:id="rId86"/>
    <p:sldId id="949" r:id="rId87"/>
    <p:sldId id="789" r:id="rId88"/>
    <p:sldId id="1189" r:id="rId89"/>
    <p:sldId id="1005" r:id="rId90"/>
    <p:sldId id="950" r:id="rId91"/>
    <p:sldId id="1132" r:id="rId92"/>
    <p:sldId id="1133" r:id="rId93"/>
    <p:sldId id="1134" r:id="rId94"/>
    <p:sldId id="1135" r:id="rId95"/>
    <p:sldId id="1136" r:id="rId96"/>
    <p:sldId id="1052" r:id="rId97"/>
    <p:sldId id="2199" r:id="rId98"/>
  </p:sldIdLst>
  <p:sldSz cx="9144000" cy="6858000" type="screen4x3"/>
  <p:notesSz cx="6858000" cy="9144000"/>
  <p:custDataLst>
    <p:tags r:id="rId103"/>
  </p:custDataLst>
  <p:defaultTextStyle>
    <a:defPPr>
      <a:defRPr lang="zh-CN"/>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微软雅黑" panose="020B0503020204020204" pitchFamily="34" charset="-122"/>
        <a:ea typeface="微软雅黑"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微软雅黑" panose="020B0503020204020204" pitchFamily="34" charset="-122"/>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微软雅黑" panose="020B0503020204020204" pitchFamily="34" charset="-122"/>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微软雅黑" panose="020B0503020204020204" pitchFamily="34" charset="-122"/>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微软雅黑" panose="020B0503020204020204" pitchFamily="34" charset="-122"/>
        <a:ea typeface="微软雅黑"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微软雅黑" panose="020B0503020204020204" pitchFamily="34" charset="-122"/>
        <a:ea typeface="微软雅黑"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微软雅黑" panose="020B0503020204020204" pitchFamily="34" charset="-122"/>
        <a:ea typeface="微软雅黑"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微软雅黑" panose="020B0503020204020204" pitchFamily="34" charset="-122"/>
        <a:ea typeface="微软雅黑"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微软雅黑" panose="020B0503020204020204" pitchFamily="34" charset="-122"/>
        <a:ea typeface="微软雅黑" panose="020B0503020204020204" pitchFamily="34" charset="-122"/>
        <a:cs typeface="+mn-cs"/>
      </a:defRPr>
    </a:lvl9pPr>
  </p:defaultTextStyle>
  <p:extLst>
    <p:ext uri="{EFAFB233-063F-42B5-8137-9DF3F51BA10A}">
      <p15:sldGuideLst xmlns:p15="http://schemas.microsoft.com/office/powerpoint/2012/main">
        <p15:guide id="1" orient="horz" pos="2188" userDrawn="1">
          <p15:clr>
            <a:srgbClr val="A4A3A4"/>
          </p15:clr>
        </p15:guide>
        <p15:guide id="2" pos="28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lk" initials="b"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8000"/>
    <a:srgbClr val="0000FF"/>
    <a:srgbClr val="0099FF"/>
    <a:srgbClr val="0066CC"/>
    <a:srgbClr val="BBE0E3"/>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45"/>
    <p:restoredTop sz="72401" autoAdjust="0"/>
  </p:normalViewPr>
  <p:slideViewPr>
    <p:cSldViewPr showGuides="1">
      <p:cViewPr varScale="1">
        <p:scale>
          <a:sx n="59" d="100"/>
          <a:sy n="59" d="100"/>
        </p:scale>
        <p:origin x="3411" y="41"/>
      </p:cViewPr>
      <p:guideLst>
        <p:guide orient="horz" pos="2188"/>
        <p:guide pos="2892"/>
      </p:guideLst>
    </p:cSldViewPr>
  </p:slideViewPr>
  <p:notesTextViewPr>
    <p:cViewPr>
      <p:scale>
        <a:sx n="100" d="100"/>
        <a:sy n="100" d="100"/>
      </p:scale>
      <p:origin x="0" y="0"/>
    </p:cViewPr>
  </p:notesTextViewPr>
  <p:sorterViewPr showFormatting="0">
    <p:cViewPr varScale="1">
      <p:scale>
        <a:sx n="100" d="100"/>
        <a:sy n="100" d="100"/>
      </p:scale>
      <p:origin x="0" y="0"/>
    </p:cViewPr>
  </p:sorterViewPr>
  <p:gridSpacing cx="45003" cy="45003"/>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3" Type="http://schemas.openxmlformats.org/officeDocument/2006/relationships/tags" Target="tags/tag1.xml"/><Relationship Id="rId102" Type="http://schemas.openxmlformats.org/officeDocument/2006/relationships/commentAuthors" Target="commentAuthors.xml"/><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C5032C7-6D1C-415A-BA83-90350D363096}"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solidFill>
                <a:srgbClr val="FF33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body" idx="1"/>
          </p:nvPr>
        </p:nvSpPr>
        <p:spPr>
          <a:xfrm>
            <a:off x="515938" y="4343400"/>
            <a:ext cx="5910262" cy="4114800"/>
          </a:xfrm>
        </p:spPr>
        <p:txBody>
          <a:bodyPr wrap="square" lIns="90048" tIns="44234" rIns="90048" bIns="44234" anchor="t" anchorCtr="0"/>
          <a:lstStyle/>
          <a:p>
            <a:pPr lvl="0"/>
            <a:endParaRPr lang="en-US" altLang="zh-CN" dirty="0"/>
          </a:p>
        </p:txBody>
      </p:sp>
      <p:sp>
        <p:nvSpPr>
          <p:cNvPr id="98307" name="Rectangle 3"/>
          <p:cNvSpPr>
            <a:spLocks noGrp="1" noRot="1" noChangeAspect="1" noTextEdit="1"/>
          </p:cNvSpPr>
          <p:nvPr>
            <p:ph type="sldImg"/>
          </p:nvPr>
        </p:nvSpPr>
        <p:spPr>
          <a:xfrm>
            <a:off x="1141413" y="574675"/>
            <a:ext cx="4589462" cy="344170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TextEdit="1"/>
          </p:cNvSpPr>
          <p:nvPr>
            <p:ph type="sldImg"/>
          </p:nvPr>
        </p:nvSpPr>
        <p:spPr/>
      </p:sp>
      <p:sp>
        <p:nvSpPr>
          <p:cNvPr id="50178" name="备注占位符 2"/>
          <p:cNvSpPr>
            <a:spLocks noGrp="1"/>
          </p:cNvSpPr>
          <p:nvPr>
            <p:ph type="body"/>
          </p:nvPr>
        </p:nvSpPr>
        <p:spPr/>
        <p:txBody>
          <a:bodyPr wrap="square" lIns="91440" tIns="45720" rIns="91440" bIns="45720" anchor="t" anchorCtr="0"/>
          <a:lstStyle/>
          <a:p>
            <a:pPr lvl="0"/>
            <a:endParaRPr lang="zh-CN" altLang="en-US" dirty="0">
              <a:sym typeface="+mn-ea"/>
            </a:endParaRPr>
          </a:p>
          <a:p>
            <a:pPr lvl="0"/>
            <a:endParaRPr lang="zh-CN" altLang="en-US" dirty="0">
              <a:sym typeface="+mn-ea"/>
            </a:endParaRPr>
          </a:p>
          <a:p>
            <a:pPr lvl="0"/>
            <a:endParaRPr lang="zh-CN" altLang="en-US" dirty="0">
              <a:sym typeface="+mn-ea"/>
            </a:endParaRPr>
          </a:p>
        </p:txBody>
      </p:sp>
      <p:sp>
        <p:nvSpPr>
          <p:cNvPr id="5017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en-US" altLang="zh-CN" dirty="0">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solidFill>
                <a:srgbClr val="0080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algn="l" eaLnBrk="0" hangingPunct="0"/>
            <a:endParaRPr lang="zh-CN" altLang="en-US" dirty="0">
              <a:latin typeface="微软雅黑" panose="020B0503020204020204" pitchFamily="34" charset="-122"/>
              <a:ea typeface="微软雅黑" panose="020B0503020204020204" pitchFamily="34" charset="-122"/>
              <a:sym typeface="+mn-ea"/>
            </a:endParaRPr>
          </a:p>
          <a:p>
            <a:pPr algn="l" eaLnBrk="0" hangingPunct="0"/>
            <a:endParaRPr lang="zh-CN" altLang="en-US" dirty="0">
              <a:latin typeface="微软雅黑" panose="020B0503020204020204" pitchFamily="34" charset="-122"/>
              <a:ea typeface="微软雅黑" panose="020B0503020204020204" pitchFamily="34" charset="-122"/>
              <a:sym typeface="+mn-ea"/>
            </a:endParaRPr>
          </a:p>
          <a:p>
            <a:pPr algn="l" eaLnBrk="0" hangingPunct="0"/>
            <a:endParaRPr lang="zh-CN" altLang="en-US" dirty="0">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en-US" altLang="zh-CN" dirty="0">
              <a:solidFill>
                <a:srgbClr val="FF33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a:p>
            <a:endParaRPr lang="zh-CN" altLang="en-US" dirty="0">
              <a:solidFill>
                <a:srgbClr val="FF33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marL="0" lvl="1"/>
            <a:endParaRPr lang="zh-CN" altLang="en-US" dirty="0">
              <a:solidFill>
                <a:srgbClr val="FF33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BFB643-F86F-4E5A-BC9D-DC655EEF7EF4}"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sym typeface="+mn-ea"/>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solidFill>
                <a:srgbClr val="FF33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en-US" altLang="zh-CN" dirty="0">
              <a:solidFill>
                <a:srgbClr val="9900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en-US" altLang="zh-CN" dirty="0">
              <a:sym typeface="+mn-e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marL="0" lvl="1"/>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8BFB643-F86F-4E5A-BC9D-DC655EEF7EF4}"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solidFill>
                <a:srgbClr val="CC33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sym typeface="+mn-ea"/>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en-US" altLang="zh-CN" dirty="0">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solidFill>
                <a:srgbClr val="3333CC"/>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solidFill>
                <a:srgbClr val="FF33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p:sp>
      <p:sp>
        <p:nvSpPr>
          <p:cNvPr id="19458" name="备注占位符 2"/>
          <p:cNvSpPr>
            <a:spLocks noGrp="1"/>
          </p:cNvSpPr>
          <p:nvPr>
            <p:ph type="body"/>
          </p:nvPr>
        </p:nvSpPr>
        <p:spPr/>
        <p:txBody>
          <a:bodyPr wrap="square" lIns="91440" tIns="45720" rIns="91440" bIns="45720" anchor="t" anchorCtr="0"/>
          <a:lstStyle/>
          <a:p>
            <a:pPr lvl="0"/>
            <a:endParaRPr lang="zh-CN" altLang="en-US" dirty="0">
              <a:solidFill>
                <a:srgbClr val="CC3300"/>
              </a:solidFill>
              <a:latin typeface="微软雅黑" panose="020B0503020204020204" pitchFamily="34" charset="-122"/>
              <a:ea typeface="微软雅黑" panose="020B0503020204020204" pitchFamily="34" charset="-122"/>
              <a:sym typeface="+mn-ea"/>
            </a:endParaRPr>
          </a:p>
        </p:txBody>
      </p:sp>
      <p:sp>
        <p:nvSpPr>
          <p:cNvPr id="1945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en-US" altLang="zh-CN" dirty="0">
              <a:solidFill>
                <a:srgbClr val="3333CC"/>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a:lnSpc>
                <a:spcPct val="125000"/>
              </a:lnSpc>
              <a:spcBef>
                <a:spcPct val="50000"/>
              </a:spcBef>
            </a:pPr>
            <a:endParaRPr lang="zh-CN" altLang="en-US" dirty="0">
              <a:solidFill>
                <a:srgbClr val="3333CC"/>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solidFill>
                <a:srgbClr val="FF33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solidFill>
                <a:srgbClr val="3333CC"/>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en-US" altLang="zh-CN" dirty="0">
              <a:solidFill>
                <a:srgbClr val="3333CC"/>
              </a:solidFill>
              <a:latin typeface="微软雅黑" panose="020B0503020204020204" pitchFamily="34" charset="-122"/>
              <a:ea typeface="微软雅黑" panose="020B0503020204020204" pitchFamily="34" charset="-122"/>
              <a:sym typeface="+mn-ea"/>
            </a:endParaRPr>
          </a:p>
          <a:p>
            <a:endParaRPr lang="en-US" altLang="zh-CN" dirty="0">
              <a:solidFill>
                <a:srgbClr val="3333CC"/>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solidFill>
                <a:srgbClr val="3333CC"/>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en-US" altLang="zh-CN"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en-US" altLang="zh-CN" dirty="0">
              <a:solidFill>
                <a:srgbClr val="3333CC"/>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solidFill>
                <a:srgbClr val="FF33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a:buNone/>
            </a:pPr>
            <a:endParaRPr lang="en-US" altLang="zh-CN" dirty="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solidFill>
                <a:srgbClr val="CC3300"/>
              </a:solidFill>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solidFill>
                <a:srgbClr val="FF33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幻灯片图像占位符 1"/>
          <p:cNvSpPr>
            <a:spLocks noGrp="1" noRot="1" noChangeAspect="1" noTextEdit="1"/>
          </p:cNvSpPr>
          <p:nvPr>
            <p:ph type="sldImg"/>
          </p:nvPr>
        </p:nvSpPr>
        <p:spPr/>
      </p:sp>
      <p:sp>
        <p:nvSpPr>
          <p:cNvPr id="157698" name="备注占位符 2"/>
          <p:cNvSpPr>
            <a:spLocks noGrp="1"/>
          </p:cNvSpPr>
          <p:nvPr>
            <p:ph type="body"/>
          </p:nvPr>
        </p:nvSpPr>
        <p:spPr/>
        <p:txBody>
          <a:bodyPr wrap="square" lIns="91440" tIns="45720" rIns="91440" bIns="45720" anchor="t" anchorCtr="0"/>
          <a:lstStyle/>
          <a:p>
            <a:pPr lvl="0"/>
            <a:endParaRPr lang="zh-CN" altLang="en-US" dirty="0"/>
          </a:p>
        </p:txBody>
      </p:sp>
      <p:sp>
        <p:nvSpPr>
          <p:cNvPr id="15769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幻灯片图像占位符 1"/>
          <p:cNvSpPr>
            <a:spLocks noGrp="1" noRot="1" noChangeAspect="1" noTextEdit="1"/>
          </p:cNvSpPr>
          <p:nvPr>
            <p:ph type="sldImg"/>
          </p:nvPr>
        </p:nvSpPr>
        <p:spPr/>
      </p:sp>
      <p:sp>
        <p:nvSpPr>
          <p:cNvPr id="162818" name="备注占位符 2"/>
          <p:cNvSpPr>
            <a:spLocks noGrp="1"/>
          </p:cNvSpPr>
          <p:nvPr>
            <p:ph type="body"/>
          </p:nvPr>
        </p:nvSpPr>
        <p:spPr/>
        <p:txBody>
          <a:bodyPr wrap="square" lIns="91440" tIns="45720" rIns="91440" bIns="45720" anchor="t" anchorCtr="0"/>
          <a:lstStyle/>
          <a:p>
            <a:pPr lvl="0"/>
            <a:endParaRPr lang="en-US" altLang="zh-CN" dirty="0"/>
          </a:p>
        </p:txBody>
      </p:sp>
      <p:sp>
        <p:nvSpPr>
          <p:cNvPr id="16281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Rot="1" noChangeAspect="1" noTextEdit="1"/>
          </p:cNvSpPr>
          <p:nvPr>
            <p:ph type="sldImg"/>
          </p:nvPr>
        </p:nvSpPr>
        <p:spPr/>
      </p:sp>
      <p:sp>
        <p:nvSpPr>
          <p:cNvPr id="180226" name="Rectangle 3"/>
          <p:cNvSpPr>
            <a:spLocks noGrp="1"/>
          </p:cNvSpPr>
          <p:nvPr>
            <p:ph type="body"/>
          </p:nvPr>
        </p:nvSpPr>
        <p:spPr/>
        <p:txBody>
          <a:bodyPr wrap="square" lIns="91440" tIns="45720" rIns="91440" bIns="45720" anchor="t" anchorCtr="0"/>
          <a:lstStyle/>
          <a:p>
            <a:pPr lvl="0"/>
            <a:endParaRPr lang="zh-CN" altLang="en-US" dirty="0">
              <a:solidFill>
                <a:srgbClr val="FF33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TextEdit="1"/>
          </p:cNvSpPr>
          <p:nvPr>
            <p:ph type="sldImg"/>
          </p:nvPr>
        </p:nvSpPr>
        <p:spPr/>
      </p:sp>
      <p:sp>
        <p:nvSpPr>
          <p:cNvPr id="182274" name="Rectangle 3"/>
          <p:cNvSpPr>
            <a:spLocks noGrp="1"/>
          </p:cNvSpPr>
          <p:nvPr>
            <p:ph type="body"/>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noRot="1" noChangeAspect="1" noTextEdit="1"/>
          </p:cNvSpPr>
          <p:nvPr>
            <p:ph type="sldImg"/>
          </p:nvPr>
        </p:nvSpPr>
        <p:spPr/>
      </p:sp>
      <p:sp>
        <p:nvSpPr>
          <p:cNvPr id="184322" name="Rectangle 3"/>
          <p:cNvSpPr>
            <a:spLocks noGrp="1"/>
          </p:cNvSpPr>
          <p:nvPr>
            <p:ph type="body"/>
          </p:nvPr>
        </p:nvSpPr>
        <p:spPr/>
        <p:txBody>
          <a:bodyPr wrap="square" lIns="91440" tIns="45720" rIns="91440" bIns="45720" anchor="t" anchorCtr="0"/>
          <a:lstStyle/>
          <a:p>
            <a:pPr lvl="0"/>
            <a:endParaRPr lang="zh-CN" altLang="en-US" dirty="0">
              <a:solidFill>
                <a:srgbClr val="0066CC"/>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Grp="1" noRot="1" noChangeAspect="1" noTextEdit="1"/>
          </p:cNvSpPr>
          <p:nvPr>
            <p:ph type="sldImg"/>
          </p:nvPr>
        </p:nvSpPr>
        <p:spPr/>
      </p:sp>
      <p:sp>
        <p:nvSpPr>
          <p:cNvPr id="186370" name="Rectangle 3"/>
          <p:cNvSpPr>
            <a:spLocks noGrp="1"/>
          </p:cNvSpPr>
          <p:nvPr>
            <p:ph type="body"/>
          </p:nvPr>
        </p:nvSpPr>
        <p:spPr/>
        <p:txBody>
          <a:bodyPr wrap="square" lIns="91440" tIns="45720" rIns="91440" bIns="45720" anchor="t" anchorCtr="0"/>
          <a:lstStyle/>
          <a:p>
            <a:pPr lvl="0"/>
            <a:endParaRPr lang="zh-CN" altLang="en-US"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Grp="1" noRot="1" noChangeAspect="1" noTextEdit="1"/>
          </p:cNvSpPr>
          <p:nvPr>
            <p:ph type="sldImg"/>
          </p:nvPr>
        </p:nvSpPr>
        <p:spPr/>
      </p:sp>
      <p:sp>
        <p:nvSpPr>
          <p:cNvPr id="188418" name="Rectangle 3"/>
          <p:cNvSpPr>
            <a:spLocks noGrp="1"/>
          </p:cNvSpPr>
          <p:nvPr>
            <p:ph type="body"/>
          </p:nvPr>
        </p:nvSpPr>
        <p:spPr/>
        <p:txBody>
          <a:bodyPr wrap="square" lIns="91440" tIns="45720" rIns="91440" bIns="45720" anchor="t" anchorCtr="0"/>
          <a:lstStyle/>
          <a:p>
            <a:pPr marL="342900" indent="-342900" eaLnBrk="0" hangingPunct="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188913"/>
            <a:ext cx="6029325" cy="5865812"/>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468313" y="836613"/>
            <a:ext cx="8229600" cy="5218112"/>
          </a:xfrm>
        </p:spPr>
        <p:txBody>
          <a:bodyPr vert="horz" wrap="square" lIns="91440" tIns="45720" rIns="91440" bIns="45720" numCol="1" anchor="t" anchorCtr="0" compatLnSpc="1"/>
          <a:lstStyle/>
          <a:p>
            <a:pPr marL="342900" marR="0" lvl="0" indent="-342900" algn="l" defTabSz="914400" rtl="0" eaLnBrk="0" fontAlgn="base" latinLnBrk="0" hangingPunct="0">
              <a:lnSpc>
                <a:spcPct val="115000"/>
              </a:lnSpc>
              <a:spcBef>
                <a:spcPct val="20000"/>
              </a:spcBef>
              <a:spcAft>
                <a:spcPct val="0"/>
              </a:spcAft>
              <a:buClrTx/>
              <a:buSzTx/>
              <a:buFontTx/>
              <a:buChar char="•"/>
              <a:defRPr/>
            </a:pP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495300" y="228600"/>
            <a:ext cx="8191500" cy="347821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5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188913"/>
            <a:ext cx="6029325" cy="5865812"/>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468313" y="836613"/>
            <a:ext cx="8229600" cy="5218112"/>
          </a:xfrm>
        </p:spPr>
        <p:txBody>
          <a:bodyPr vert="horz" wrap="square" lIns="91440" tIns="45720" rIns="91440" bIns="45720" numCol="1" anchor="t" anchorCtr="0" compatLnSpc="1"/>
          <a:lstStyle/>
          <a:p>
            <a:pPr marL="342900" marR="0" lvl="0" indent="-342900" algn="l" defTabSz="914400" rtl="0" eaLnBrk="0" fontAlgn="base" latinLnBrk="0" hangingPunct="0">
              <a:lnSpc>
                <a:spcPct val="115000"/>
              </a:lnSpc>
              <a:spcBef>
                <a:spcPct val="20000"/>
              </a:spcBef>
              <a:spcAft>
                <a:spcPct val="0"/>
              </a:spcAft>
              <a:buClrTx/>
              <a:buSzTx/>
              <a:buFontTx/>
              <a:buChar char="•"/>
              <a:defRPr/>
            </a:pP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495300" y="228600"/>
            <a:ext cx="8191500" cy="347821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5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188913"/>
            <a:ext cx="8229600" cy="561975"/>
          </a:xfrm>
          <a:prstGeom prst="rect">
            <a:avLst/>
          </a:prstGeom>
          <a:noFill/>
          <a:ln w="9525">
            <a:noFill/>
          </a:ln>
        </p:spPr>
        <p:txBody>
          <a:bodyPr anchor="ctr" anchorCtr="0"/>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468313" y="836613"/>
            <a:ext cx="8229600" cy="5218112"/>
          </a:xfrm>
          <a:prstGeom prst="rect">
            <a:avLst/>
          </a:prstGeom>
          <a:noFill/>
          <a:ln w="9525">
            <a:noFill/>
          </a:ln>
        </p:spPr>
        <p:txBody>
          <a:bodyPr anchor="t" anchorCtr="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1" name="Line 7"/>
          <p:cNvSpPr/>
          <p:nvPr userDrawn="1"/>
        </p:nvSpPr>
        <p:spPr>
          <a:xfrm>
            <a:off x="323850" y="692150"/>
            <a:ext cx="8496300" cy="0"/>
          </a:xfrm>
          <a:prstGeom prst="line">
            <a:avLst/>
          </a:prstGeom>
          <a:ln w="9525" cap="flat" cmpd="sng">
            <a:solidFill>
              <a:schemeClr val="tx1"/>
            </a:solidFill>
            <a:prstDash val="solid"/>
            <a:roun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188913"/>
            <a:ext cx="8229600" cy="561975"/>
          </a:xfrm>
          <a:prstGeom prst="rect">
            <a:avLst/>
          </a:prstGeom>
          <a:noFill/>
          <a:ln w="9525">
            <a:noFill/>
          </a:ln>
        </p:spPr>
        <p:txBody>
          <a:bodyPr anchor="ctr" anchorCtr="0"/>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468313" y="836613"/>
            <a:ext cx="8229600" cy="5218112"/>
          </a:xfrm>
          <a:prstGeom prst="rect">
            <a:avLst/>
          </a:prstGeom>
          <a:noFill/>
          <a:ln w="9525">
            <a:noFill/>
          </a:ln>
        </p:spPr>
        <p:txBody>
          <a:bodyPr anchor="t" anchorCtr="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5A377AE-A86B-4D81-81A7-0D8C2D32823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1" name="Line 7"/>
          <p:cNvSpPr/>
          <p:nvPr userDrawn="1"/>
        </p:nvSpPr>
        <p:spPr>
          <a:xfrm>
            <a:off x="323850" y="692150"/>
            <a:ext cx="8496300" cy="0"/>
          </a:xfrm>
          <a:prstGeom prst="line">
            <a:avLst/>
          </a:prstGeom>
          <a:ln w="9525" cap="flat" cmpd="sng">
            <a:solidFill>
              <a:schemeClr val="tx1"/>
            </a:solidFill>
            <a:prstDash val="solid"/>
            <a:roun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5.xml"/><Relationship Id="rId2" Type="http://schemas.openxmlformats.org/officeDocument/2006/relationships/image" Target="../media/image15.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wmf"/><Relationship Id="rId12" Type="http://schemas.openxmlformats.org/officeDocument/2006/relationships/notesSlide" Target="../notesSlides/notesSlide23.xml"/><Relationship Id="rId11" Type="http://schemas.openxmlformats.org/officeDocument/2006/relationships/vmlDrawing" Target="../drawings/vmlDrawing1.vml"/><Relationship Id="rId10" Type="http://schemas.openxmlformats.org/officeDocument/2006/relationships/slideLayout" Target="../slideLayouts/slideLayout15.xml"/><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slide" Target="slide3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slide" Target="slide3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slide" Target="slide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5.xml"/><Relationship Id="rId1"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48.xml"/><Relationship Id="rId7"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slide" Target="slide67.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41.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slide" Target="slide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slide" Target="slide7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image" Target="../media/image51.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79.xml"/><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image" Target="../media/image53.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slide" Target="slide1.xml"/></Relationships>
</file>

<file path=ppt/slides/_rels/slide84.xml.rels><?xml version="1.0" encoding="UTF-8" standalone="yes"?>
<Relationships xmlns="http://schemas.openxmlformats.org/package/2006/relationships"><Relationship Id="rId5" Type="http://schemas.openxmlformats.org/officeDocument/2006/relationships/notesSlide" Target="../notesSlides/notesSlide81.xml"/><Relationship Id="rId4" Type="http://schemas.openxmlformats.org/officeDocument/2006/relationships/slideLayout" Target="../slideLayouts/slideLayout7.xml"/><Relationship Id="rId3" Type="http://schemas.openxmlformats.org/officeDocument/2006/relationships/image" Target="../media/image57.jpeg"/><Relationship Id="rId2" Type="http://schemas.openxmlformats.org/officeDocument/2006/relationships/image" Target="../media/image56.png"/><Relationship Id="rId1" Type="http://schemas.openxmlformats.org/officeDocument/2006/relationships/image" Target="../media/image55.jpeg"/></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82.xml"/><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image" Target="../media/image58.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1" name="Rectangle 2"/>
          <p:cNvSpPr>
            <a:spLocks noGrp="1"/>
          </p:cNvSpPr>
          <p:nvPr>
            <p:ph type="ctrTitle"/>
          </p:nvPr>
        </p:nvSpPr>
        <p:spPr>
          <a:xfrm>
            <a:off x="476250" y="204788"/>
            <a:ext cx="8145463" cy="5969000"/>
          </a:xfrm>
        </p:spPr>
        <p:txBody>
          <a:bodyPr vert="horz" wrap="square" lIns="91440" tIns="45720" rIns="91440" bIns="45720" anchor="ctr" anchorCtr="0"/>
          <a:lstStyle/>
          <a:p>
            <a:pPr eaLnBrk="1" hangingPunct="1">
              <a:lnSpc>
                <a:spcPct val="135000"/>
              </a:lnSpc>
              <a:buClrTx/>
              <a:buSzTx/>
              <a:buFontTx/>
            </a:pPr>
            <a:br>
              <a:rPr lang="en-US" altLang="zh-CN" dirty="0"/>
            </a:br>
            <a:br>
              <a:rPr lang="zh-CN" altLang="en-US" dirty="0">
                <a:solidFill>
                  <a:srgbClr val="FF0000"/>
                </a:solidFill>
              </a:rPr>
            </a:br>
            <a:r>
              <a:rPr lang="zh-CN" altLang="en-US" dirty="0">
                <a:solidFill>
                  <a:srgbClr val="FF0000"/>
                </a:solidFill>
              </a:rPr>
              <a:t>第三章 程序的转换与机器级表示</a:t>
            </a:r>
            <a:br>
              <a:rPr lang="zh-CN" altLang="en-US" dirty="0">
                <a:solidFill>
                  <a:srgbClr val="FF0000"/>
                </a:solidFill>
              </a:rPr>
            </a:br>
            <a:br>
              <a:rPr lang="zh-CN" altLang="en-US" dirty="0">
                <a:solidFill>
                  <a:srgbClr val="FF0000"/>
                </a:solidFill>
              </a:rPr>
            </a:br>
            <a:r>
              <a:rPr lang="zh-CN" altLang="en-US" sz="2800" dirty="0">
                <a:solidFill>
                  <a:srgbClr val="FF0000"/>
                </a:solidFill>
                <a:latin typeface="微软雅黑" panose="020B0503020204020204" pitchFamily="34" charset="-122"/>
                <a:ea typeface="微软雅黑" panose="020B0503020204020204" pitchFamily="34" charset="-122"/>
              </a:rPr>
              <a:t>程序转换概述</a:t>
            </a:r>
            <a:br>
              <a:rPr lang="zh-CN" altLang="en-US" sz="2800" dirty="0">
                <a:solidFill>
                  <a:srgbClr val="FF0000"/>
                </a:solidFill>
                <a:latin typeface="微软雅黑" panose="020B0503020204020204" pitchFamily="34" charset="-122"/>
                <a:ea typeface="微软雅黑" panose="020B0503020204020204" pitchFamily="34" charset="-122"/>
              </a:rPr>
            </a:br>
            <a:r>
              <a:rPr lang="en-US" altLang="zh-CN" sz="2800" dirty="0">
                <a:solidFill>
                  <a:srgbClr val="FF0000"/>
                </a:solidFill>
                <a:latin typeface="微软雅黑" panose="020B0503020204020204" pitchFamily="34" charset="-122"/>
                <a:ea typeface="微软雅黑" panose="020B0503020204020204" pitchFamily="34" charset="-122"/>
              </a:rPr>
              <a:t>IA-32 </a:t>
            </a:r>
            <a:r>
              <a:rPr lang="zh-CN" altLang="en-US" sz="2800" dirty="0">
                <a:solidFill>
                  <a:srgbClr val="FF0000"/>
                </a:solidFill>
                <a:latin typeface="微软雅黑" panose="020B0503020204020204" pitchFamily="34" charset="-122"/>
                <a:ea typeface="微软雅黑" panose="020B0503020204020204" pitchFamily="34" charset="-122"/>
              </a:rPr>
              <a:t>指令系统</a:t>
            </a:r>
            <a:br>
              <a:rPr lang="en-US" altLang="zh-CN" sz="2800" dirty="0">
                <a:solidFill>
                  <a:srgbClr val="3333CC"/>
                </a:solidFill>
                <a:latin typeface="微软雅黑" panose="020B0503020204020204" pitchFamily="34" charset="-122"/>
                <a:ea typeface="微软雅黑" panose="020B0503020204020204" pitchFamily="34" charset="-122"/>
              </a:rPr>
            </a:br>
            <a:r>
              <a:rPr lang="en-US" altLang="zh-CN" sz="2800" dirty="0">
                <a:solidFill>
                  <a:srgbClr val="3333CC"/>
                </a:solidFill>
                <a:latin typeface="微软雅黑" panose="020B0503020204020204" pitchFamily="34" charset="-122"/>
                <a:ea typeface="微软雅黑" panose="020B0503020204020204" pitchFamily="34" charset="-122"/>
              </a:rPr>
              <a:t>C</a:t>
            </a:r>
            <a:r>
              <a:rPr lang="zh-CN" altLang="en-US" sz="2800" dirty="0">
                <a:solidFill>
                  <a:srgbClr val="3333CC"/>
                </a:solidFill>
                <a:latin typeface="微软雅黑" panose="020B0503020204020204" pitchFamily="34" charset="-122"/>
                <a:ea typeface="微软雅黑" panose="020B0503020204020204" pitchFamily="34" charset="-122"/>
              </a:rPr>
              <a:t>语言程序的机器级表示</a:t>
            </a:r>
            <a:br>
              <a:rPr lang="zh-CN" altLang="en-US" sz="2800" dirty="0">
                <a:solidFill>
                  <a:srgbClr val="3333CC"/>
                </a:solidFill>
                <a:latin typeface="微软雅黑" panose="020B0503020204020204" pitchFamily="34" charset="-122"/>
                <a:ea typeface="微软雅黑" panose="020B0503020204020204" pitchFamily="34" charset="-122"/>
              </a:rPr>
            </a:br>
            <a:r>
              <a:rPr lang="zh-CN" altLang="en-US" sz="2800" dirty="0">
                <a:solidFill>
                  <a:srgbClr val="3333CC"/>
                </a:solidFill>
                <a:latin typeface="微软雅黑" panose="020B0503020204020204" pitchFamily="34" charset="-122"/>
                <a:ea typeface="微软雅黑" panose="020B0503020204020204" pitchFamily="34" charset="-122"/>
              </a:rPr>
              <a:t>复杂数据类型的分配和访问</a:t>
            </a:r>
            <a:br>
              <a:rPr lang="zh-CN" altLang="en-US" sz="2800" dirty="0">
                <a:solidFill>
                  <a:srgbClr val="3333CC"/>
                </a:solidFill>
                <a:latin typeface="微软雅黑" panose="020B0503020204020204" pitchFamily="34" charset="-122"/>
                <a:ea typeface="微软雅黑" panose="020B0503020204020204" pitchFamily="34" charset="-122"/>
              </a:rPr>
            </a:br>
            <a:r>
              <a:rPr lang="zh-CN" altLang="en-US" sz="2800" dirty="0">
                <a:solidFill>
                  <a:srgbClr val="3333CC"/>
                </a:solidFill>
                <a:latin typeface="微软雅黑" panose="020B0503020204020204" pitchFamily="34" charset="-122"/>
                <a:ea typeface="微软雅黑" panose="020B0503020204020204" pitchFamily="34" charset="-122"/>
              </a:rPr>
              <a:t>越界访问和缓冲区溢出</a:t>
            </a:r>
            <a:endParaRPr lang="en-US" altLang="zh-CN" sz="2800" dirty="0">
              <a:solidFill>
                <a:srgbClr val="3333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a:xfrm>
            <a:off x="457200" y="98425"/>
            <a:ext cx="8229600" cy="561975"/>
          </a:xfrm>
        </p:spPr>
        <p:txBody>
          <a:bodyPr vert="horz" wrap="square" lIns="91440" tIns="45720" rIns="91440" bIns="45720" anchor="ctr" anchorCtr="0"/>
          <a:lstStyle/>
          <a:p>
            <a:r>
              <a:rPr lang="en-US" altLang="zh-CN" sz="3600" dirty="0"/>
              <a:t>IA-32</a:t>
            </a:r>
            <a:r>
              <a:rPr lang="zh-CN" altLang="en-US" sz="3600" dirty="0"/>
              <a:t>指令系统概述</a:t>
            </a:r>
            <a:endParaRPr lang="zh-CN" altLang="en-US" sz="3600" dirty="0"/>
          </a:p>
        </p:txBody>
      </p:sp>
      <p:sp>
        <p:nvSpPr>
          <p:cNvPr id="24578" name="Rectangle 3"/>
          <p:cNvSpPr>
            <a:spLocks noGrp="1"/>
          </p:cNvSpPr>
          <p:nvPr>
            <p:ph idx="1"/>
          </p:nvPr>
        </p:nvSpPr>
        <p:spPr>
          <a:xfrm>
            <a:off x="468630" y="836930"/>
            <a:ext cx="8334375" cy="5398770"/>
          </a:xfrm>
        </p:spPr>
        <p:txBody>
          <a:bodyPr vert="horz" wrap="square" lIns="91440" tIns="45720" rIns="91440" bIns="45720" anchor="t" anchorCtr="0"/>
          <a:lstStyle/>
          <a:p>
            <a:pPr>
              <a:spcBef>
                <a:spcPct val="45000"/>
              </a:spcBef>
            </a:pPr>
            <a:r>
              <a:rPr lang="en-US" altLang="zh-CN" dirty="0">
                <a:latin typeface="微软雅黑" panose="020B0503020204020204" pitchFamily="34" charset="-122"/>
                <a:ea typeface="微软雅黑" panose="020B0503020204020204" pitchFamily="34" charset="-122"/>
              </a:rPr>
              <a:t>x86</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Intel</a:t>
            </a:r>
            <a:r>
              <a:rPr lang="zh-CN" altLang="en-US" dirty="0">
                <a:latin typeface="微软雅黑" panose="020B0503020204020204" pitchFamily="34" charset="-122"/>
                <a:ea typeface="微软雅黑" panose="020B0503020204020204" pitchFamily="34" charset="-122"/>
              </a:rPr>
              <a:t>开发的一类处理器体系结构的泛称</a:t>
            </a:r>
            <a:endParaRPr lang="zh-CN" altLang="en-US" dirty="0">
              <a:latin typeface="微软雅黑" panose="020B0503020204020204" pitchFamily="34" charset="-122"/>
              <a:ea typeface="微软雅黑" panose="020B0503020204020204" pitchFamily="34" charset="-122"/>
            </a:endParaRPr>
          </a:p>
          <a:p>
            <a:pPr lvl="1">
              <a:spcBef>
                <a:spcPct val="45000"/>
              </a:spcBef>
            </a:pPr>
            <a:r>
              <a:rPr lang="zh-CN" altLang="en-US" sz="2200" dirty="0">
                <a:latin typeface="微软雅黑" panose="020B0503020204020204" pitchFamily="34" charset="-122"/>
                <a:ea typeface="微软雅黑" panose="020B0503020204020204" pitchFamily="34" charset="-122"/>
              </a:rPr>
              <a:t>包括 </a:t>
            </a:r>
            <a:r>
              <a:rPr lang="en-US" altLang="zh-CN" sz="2200" dirty="0">
                <a:latin typeface="微软雅黑" panose="020B0503020204020204" pitchFamily="34" charset="-122"/>
                <a:ea typeface="微软雅黑" panose="020B0503020204020204" pitchFamily="34" charset="-122"/>
              </a:rPr>
              <a:t>Intel 8086</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80286</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i386</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i486</a:t>
            </a:r>
            <a:r>
              <a:rPr lang="zh-CN" altLang="en-US" sz="2200" dirty="0">
                <a:latin typeface="微软雅黑" panose="020B0503020204020204" pitchFamily="34" charset="-122"/>
                <a:ea typeface="微软雅黑" panose="020B0503020204020204" pitchFamily="34" charset="-122"/>
              </a:rPr>
              <a:t>等，因此其架构被称为“</a:t>
            </a:r>
            <a:r>
              <a:rPr lang="en-US" altLang="zh-CN" sz="2200" dirty="0">
                <a:latin typeface="微软雅黑" panose="020B0503020204020204" pitchFamily="34" charset="-122"/>
                <a:ea typeface="微软雅黑" panose="020B0503020204020204" pitchFamily="34" charset="-122"/>
              </a:rPr>
              <a:t>x86”</a:t>
            </a:r>
            <a:endParaRPr lang="zh-CN" altLang="en-US" sz="2200" dirty="0">
              <a:latin typeface="微软雅黑" panose="020B0503020204020204" pitchFamily="34" charset="-122"/>
              <a:ea typeface="微软雅黑" panose="020B0503020204020204" pitchFamily="34" charset="-122"/>
            </a:endParaRPr>
          </a:p>
          <a:p>
            <a:pPr lvl="1">
              <a:spcBef>
                <a:spcPct val="45000"/>
              </a:spcBef>
            </a:pPr>
            <a:r>
              <a:rPr lang="zh-CN" altLang="en-US" sz="2200" dirty="0">
                <a:latin typeface="微软雅黑" panose="020B0503020204020204" pitchFamily="34" charset="-122"/>
                <a:ea typeface="微软雅黑" panose="020B0503020204020204" pitchFamily="34" charset="-122"/>
              </a:rPr>
              <a:t>由于数字并不能作为注册商标，因此，后来使用了可注册的名称，如</a:t>
            </a:r>
            <a:r>
              <a:rPr lang="en-US" altLang="zh-CN" sz="2200" dirty="0">
                <a:latin typeface="微软雅黑" panose="020B0503020204020204" pitchFamily="34" charset="-122"/>
                <a:ea typeface="微软雅黑" panose="020B0503020204020204" pitchFamily="34" charset="-122"/>
              </a:rPr>
              <a:t>Pentium</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PentiumPro</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Core 2</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Core i7</a:t>
            </a:r>
            <a:r>
              <a:rPr lang="zh-CN" altLang="en-US" sz="2200" dirty="0">
                <a:latin typeface="微软雅黑" panose="020B0503020204020204" pitchFamily="34" charset="-122"/>
                <a:ea typeface="微软雅黑" panose="020B0503020204020204" pitchFamily="34" charset="-122"/>
              </a:rPr>
              <a:t>等</a:t>
            </a:r>
            <a:endParaRPr lang="zh-CN" altLang="en-US" sz="2200" dirty="0">
              <a:latin typeface="微软雅黑" panose="020B0503020204020204" pitchFamily="34" charset="-122"/>
              <a:ea typeface="微软雅黑" panose="020B0503020204020204" pitchFamily="34" charset="-122"/>
            </a:endParaRPr>
          </a:p>
          <a:p>
            <a:pPr lvl="1">
              <a:spcBef>
                <a:spcPct val="45000"/>
              </a:spcBef>
            </a:pPr>
            <a:r>
              <a:rPr lang="zh-CN" altLang="en-US" sz="2200" dirty="0">
                <a:latin typeface="微软雅黑" panose="020B0503020204020204" pitchFamily="34" charset="-122"/>
                <a:ea typeface="微软雅黑" panose="020B0503020204020204" pitchFamily="34" charset="-122"/>
              </a:rPr>
              <a:t>现在</a:t>
            </a:r>
            <a:r>
              <a:rPr lang="en-US" altLang="zh-CN" sz="2200" dirty="0">
                <a:latin typeface="微软雅黑" panose="020B0503020204020204" pitchFamily="34" charset="-122"/>
                <a:ea typeface="微软雅黑" panose="020B0503020204020204" pitchFamily="34" charset="-122"/>
              </a:rPr>
              <a:t>Intel</a:t>
            </a:r>
            <a:r>
              <a:rPr lang="zh-CN" altLang="en-US" sz="2200" dirty="0">
                <a:latin typeface="微软雅黑" panose="020B0503020204020204" pitchFamily="34" charset="-122"/>
                <a:ea typeface="微软雅黑" panose="020B0503020204020204" pitchFamily="34" charset="-122"/>
              </a:rPr>
              <a:t>把</a:t>
            </a:r>
            <a:r>
              <a:rPr lang="en-US" altLang="zh-CN" sz="2200" dirty="0">
                <a:latin typeface="微软雅黑" panose="020B0503020204020204" pitchFamily="34" charset="-122"/>
                <a:ea typeface="微软雅黑" panose="020B0503020204020204" pitchFamily="34" charset="-122"/>
              </a:rPr>
              <a:t>32</a:t>
            </a:r>
            <a:r>
              <a:rPr lang="zh-CN" altLang="en-US" sz="2200" dirty="0">
                <a:latin typeface="微软雅黑" panose="020B0503020204020204" pitchFamily="34" charset="-122"/>
                <a:ea typeface="微软雅黑" panose="020B0503020204020204" pitchFamily="34" charset="-122"/>
              </a:rPr>
              <a:t>位</a:t>
            </a:r>
            <a:r>
              <a:rPr lang="en-US" altLang="zh-CN" sz="2200" dirty="0">
                <a:latin typeface="微软雅黑" panose="020B0503020204020204" pitchFamily="34" charset="-122"/>
                <a:ea typeface="微软雅黑" panose="020B0503020204020204" pitchFamily="34" charset="-122"/>
              </a:rPr>
              <a:t>x86</a:t>
            </a:r>
            <a:r>
              <a:rPr lang="zh-CN" altLang="en-US" sz="2200" dirty="0">
                <a:latin typeface="微软雅黑" panose="020B0503020204020204" pitchFamily="34" charset="-122"/>
                <a:ea typeface="微软雅黑" panose="020B0503020204020204" pitchFamily="34" charset="-122"/>
              </a:rPr>
              <a:t>架构的名称</a:t>
            </a:r>
            <a:r>
              <a:rPr lang="en-US" altLang="zh-CN" sz="2200" dirty="0">
                <a:latin typeface="微软雅黑" panose="020B0503020204020204" pitchFamily="34" charset="-122"/>
                <a:ea typeface="微软雅黑" panose="020B0503020204020204" pitchFamily="34" charset="-122"/>
              </a:rPr>
              <a:t>x86-32</a:t>
            </a:r>
            <a:r>
              <a:rPr lang="zh-CN" altLang="en-US" sz="2200" dirty="0">
                <a:solidFill>
                  <a:srgbClr val="FF3300"/>
                </a:solidFill>
                <a:latin typeface="微软雅黑" panose="020B0503020204020204" pitchFamily="34" charset="-122"/>
                <a:ea typeface="微软雅黑" panose="020B0503020204020204" pitchFamily="34" charset="-122"/>
              </a:rPr>
              <a:t>改称为</a:t>
            </a:r>
            <a:r>
              <a:rPr lang="en-US" altLang="zh-CN" sz="2200" dirty="0">
                <a:solidFill>
                  <a:srgbClr val="FF3300"/>
                </a:solidFill>
                <a:latin typeface="微软雅黑" panose="020B0503020204020204" pitchFamily="34" charset="-122"/>
                <a:ea typeface="微软雅黑" panose="020B0503020204020204" pitchFamily="34" charset="-122"/>
              </a:rPr>
              <a:t>IA-32</a:t>
            </a:r>
            <a:endParaRPr lang="zh-CN" altLang="en-US" sz="2200" dirty="0">
              <a:solidFill>
                <a:srgbClr val="FF3300"/>
              </a:solidFill>
              <a:latin typeface="微软雅黑" panose="020B0503020204020204" pitchFamily="34" charset="-122"/>
              <a:ea typeface="微软雅黑" panose="020B0503020204020204" pitchFamily="34" charset="-122"/>
            </a:endParaRPr>
          </a:p>
          <a:p>
            <a:pPr>
              <a:spcBef>
                <a:spcPct val="45000"/>
              </a:spcBef>
            </a:pPr>
            <a:r>
              <a:rPr lang="zh-CN" altLang="en-US" dirty="0">
                <a:latin typeface="微软雅黑" panose="020B0503020204020204" pitchFamily="34" charset="-122"/>
                <a:ea typeface="微软雅黑" panose="020B0503020204020204" pitchFamily="34" charset="-122"/>
              </a:rPr>
              <a:t>由</a:t>
            </a:r>
            <a:r>
              <a:rPr lang="en-US" altLang="zh-CN" dirty="0">
                <a:latin typeface="微软雅黑" panose="020B0503020204020204" pitchFamily="34" charset="-122"/>
                <a:ea typeface="微软雅黑" panose="020B0503020204020204" pitchFamily="34" charset="-122"/>
              </a:rPr>
              <a:t>AMD</a:t>
            </a:r>
            <a:r>
              <a:rPr lang="zh-CN" altLang="en-US" dirty="0">
                <a:latin typeface="微软雅黑" panose="020B0503020204020204" pitchFamily="34" charset="-122"/>
                <a:ea typeface="微软雅黑" panose="020B0503020204020204" pitchFamily="34" charset="-122"/>
              </a:rPr>
              <a:t>首先提出了一个兼容</a:t>
            </a:r>
            <a:r>
              <a:rPr lang="en-US" altLang="zh-CN" dirty="0">
                <a:latin typeface="微软雅黑" panose="020B0503020204020204" pitchFamily="34" charset="-122"/>
                <a:ea typeface="微软雅黑" panose="020B0503020204020204" pitchFamily="34" charset="-122"/>
              </a:rPr>
              <a:t>IA-32</a:t>
            </a:r>
            <a:r>
              <a:rPr lang="zh-CN" altLang="en-US" dirty="0">
                <a:latin typeface="微软雅黑" panose="020B0503020204020204" pitchFamily="34" charset="-122"/>
                <a:ea typeface="微软雅黑" panose="020B0503020204020204" pitchFamily="34" charset="-122"/>
              </a:rPr>
              <a:t>指令集的</a:t>
            </a:r>
            <a:r>
              <a:rPr lang="en-US" altLang="zh-CN" dirty="0">
                <a:latin typeface="微软雅黑" panose="020B0503020204020204" pitchFamily="34" charset="-122"/>
                <a:ea typeface="微软雅黑" panose="020B0503020204020204" pitchFamily="34" charset="-122"/>
              </a:rPr>
              <a:t>64</a:t>
            </a:r>
            <a:r>
              <a:rPr lang="zh-CN" altLang="en-US" dirty="0">
                <a:latin typeface="微软雅黑" panose="020B0503020204020204" pitchFamily="34" charset="-122"/>
                <a:ea typeface="微软雅黑" panose="020B0503020204020204" pitchFamily="34" charset="-122"/>
              </a:rPr>
              <a:t>位版本</a:t>
            </a:r>
            <a:r>
              <a:rPr lang="en-US" altLang="zh-CN" dirty="0">
                <a:latin typeface="微软雅黑" panose="020B0503020204020204" pitchFamily="34" charset="-122"/>
                <a:ea typeface="微软雅黑" panose="020B0503020204020204" pitchFamily="34" charset="-122"/>
                <a:sym typeface="+mn-ea"/>
              </a:rPr>
              <a:t>[</a:t>
            </a:r>
            <a:r>
              <a:rPr lang="zh-CN" altLang="en-US" dirty="0">
                <a:highlight>
                  <a:srgbClr val="FFFF00"/>
                </a:highlight>
                <a:latin typeface="微软雅黑" panose="020B0503020204020204" pitchFamily="34" charset="-122"/>
                <a:ea typeface="微软雅黑" panose="020B0503020204020204" pitchFamily="34" charset="-122"/>
                <a:sym typeface="+mn-ea"/>
              </a:rPr>
              <a:t>了解</a:t>
            </a:r>
            <a:r>
              <a:rPr lang="en-US" altLang="zh-CN"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lvl="1">
              <a:spcBef>
                <a:spcPct val="45000"/>
              </a:spcBef>
            </a:pPr>
            <a:r>
              <a:rPr lang="zh-CN" altLang="en-US" sz="2200" dirty="0">
                <a:latin typeface="微软雅黑" panose="020B0503020204020204" pitchFamily="34" charset="-122"/>
                <a:ea typeface="微软雅黑" panose="020B0503020204020204" pitchFamily="34" charset="-122"/>
              </a:rPr>
              <a:t>扩充了指令及寄存器长度和个数等，更新了参数传送方式</a:t>
            </a:r>
            <a:endParaRPr lang="zh-CN" altLang="en-US" sz="2200" dirty="0">
              <a:latin typeface="微软雅黑" panose="020B0503020204020204" pitchFamily="34" charset="-122"/>
              <a:ea typeface="微软雅黑" panose="020B0503020204020204" pitchFamily="34" charset="-122"/>
            </a:endParaRPr>
          </a:p>
          <a:p>
            <a:pPr lvl="1">
              <a:spcBef>
                <a:spcPct val="45000"/>
              </a:spcBef>
            </a:pPr>
            <a:r>
              <a:rPr lang="en-US" altLang="zh-CN" sz="2200" dirty="0">
                <a:latin typeface="微软雅黑" panose="020B0503020204020204" pitchFamily="34" charset="-122"/>
                <a:ea typeface="微软雅黑" panose="020B0503020204020204" pitchFamily="34" charset="-122"/>
              </a:rPr>
              <a:t>AMD</a:t>
            </a:r>
            <a:r>
              <a:rPr lang="zh-CN" altLang="en-US" sz="2200" dirty="0">
                <a:latin typeface="微软雅黑" panose="020B0503020204020204" pitchFamily="34" charset="-122"/>
                <a:ea typeface="微软雅黑" panose="020B0503020204020204" pitchFamily="34" charset="-122"/>
              </a:rPr>
              <a:t>称其为</a:t>
            </a:r>
            <a:r>
              <a:rPr lang="en-US" altLang="zh-CN" sz="2200" dirty="0">
                <a:latin typeface="微软雅黑" panose="020B0503020204020204" pitchFamily="34" charset="-122"/>
                <a:ea typeface="微软雅黑" panose="020B0503020204020204" pitchFamily="34" charset="-122"/>
              </a:rPr>
              <a:t>AMD64</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Intel</a:t>
            </a:r>
            <a:r>
              <a:rPr lang="zh-CN" altLang="en-US" sz="2200" dirty="0">
                <a:latin typeface="微软雅黑" panose="020B0503020204020204" pitchFamily="34" charset="-122"/>
                <a:ea typeface="微软雅黑" panose="020B0503020204020204" pitchFamily="34" charset="-122"/>
              </a:rPr>
              <a:t>称其为</a:t>
            </a:r>
            <a:r>
              <a:rPr lang="en-US" altLang="zh-CN" sz="2200" dirty="0">
                <a:latin typeface="微软雅黑" panose="020B0503020204020204" pitchFamily="34" charset="-122"/>
                <a:ea typeface="微软雅黑" panose="020B0503020204020204" pitchFamily="34" charset="-122"/>
              </a:rPr>
              <a:t>Intl64</a:t>
            </a:r>
            <a:r>
              <a:rPr lang="zh-CN" altLang="en-US" sz="2200" dirty="0">
                <a:solidFill>
                  <a:srgbClr val="FF3300"/>
                </a:solidFill>
                <a:latin typeface="微软雅黑" panose="020B0503020204020204" pitchFamily="34" charset="-122"/>
                <a:ea typeface="微软雅黑" panose="020B0503020204020204" pitchFamily="34" charset="-122"/>
              </a:rPr>
              <a:t>（不同于</a:t>
            </a:r>
            <a:r>
              <a:rPr lang="en-US" altLang="zh-CN" sz="2200" dirty="0">
                <a:solidFill>
                  <a:srgbClr val="FF3300"/>
                </a:solidFill>
                <a:latin typeface="微软雅黑" panose="020B0503020204020204" pitchFamily="34" charset="-122"/>
                <a:ea typeface="微软雅黑" panose="020B0503020204020204" pitchFamily="34" charset="-122"/>
              </a:rPr>
              <a:t>IA-64</a:t>
            </a:r>
            <a:r>
              <a:rPr lang="zh-CN" altLang="en-US" sz="2200" dirty="0">
                <a:solidFill>
                  <a:srgbClr val="FF3300"/>
                </a:solidFill>
                <a:latin typeface="微软雅黑" panose="020B0503020204020204" pitchFamily="34" charset="-122"/>
                <a:ea typeface="微软雅黑" panose="020B0503020204020204" pitchFamily="34" charset="-122"/>
              </a:rPr>
              <a:t>）</a:t>
            </a:r>
            <a:endParaRPr lang="zh-CN" altLang="en-US" sz="2200" dirty="0">
              <a:solidFill>
                <a:srgbClr val="FF3300"/>
              </a:solidFill>
              <a:latin typeface="微软雅黑" panose="020B0503020204020204" pitchFamily="34" charset="-122"/>
              <a:ea typeface="微软雅黑" panose="020B0503020204020204" pitchFamily="34" charset="-122"/>
            </a:endParaRPr>
          </a:p>
          <a:p>
            <a:pPr lvl="1">
              <a:spcBef>
                <a:spcPct val="45000"/>
              </a:spcBef>
            </a:pPr>
            <a:r>
              <a:rPr lang="zh-CN" altLang="en-US" sz="2200" dirty="0">
                <a:latin typeface="微软雅黑" panose="020B0503020204020204" pitchFamily="34" charset="-122"/>
                <a:ea typeface="微软雅黑" panose="020B0503020204020204" pitchFamily="34" charset="-122"/>
              </a:rPr>
              <a:t>命名为“</a:t>
            </a:r>
            <a:r>
              <a:rPr lang="en-US" altLang="zh-CN" sz="2200" dirty="0">
                <a:latin typeface="微软雅黑" panose="020B0503020204020204" pitchFamily="34" charset="-122"/>
                <a:ea typeface="微软雅黑" panose="020B0503020204020204" pitchFamily="34" charset="-122"/>
              </a:rPr>
              <a:t>x86-64” </a:t>
            </a:r>
            <a:r>
              <a:rPr lang="zh-CN" altLang="en-US" sz="2200" dirty="0">
                <a:latin typeface="微软雅黑" panose="020B0503020204020204" pitchFamily="34" charset="-122"/>
                <a:ea typeface="微软雅黑" panose="020B0503020204020204" pitchFamily="34" charset="-122"/>
              </a:rPr>
              <a:t>，有时也</a:t>
            </a:r>
            <a:r>
              <a:rPr lang="zh-CN" altLang="en-US" sz="2200" dirty="0">
                <a:solidFill>
                  <a:srgbClr val="FF3300"/>
                </a:solidFill>
                <a:latin typeface="微软雅黑" panose="020B0503020204020204" pitchFamily="34" charset="-122"/>
                <a:ea typeface="微软雅黑" panose="020B0503020204020204" pitchFamily="34" charset="-122"/>
              </a:rPr>
              <a:t>简称为</a:t>
            </a:r>
            <a:r>
              <a:rPr lang="en-US" altLang="zh-CN" sz="2200" dirty="0">
                <a:solidFill>
                  <a:srgbClr val="FF3300"/>
                </a:solidFill>
                <a:latin typeface="微软雅黑" panose="020B0503020204020204" pitchFamily="34" charset="-122"/>
                <a:ea typeface="微软雅黑" panose="020B0503020204020204" pitchFamily="34" charset="-122"/>
              </a:rPr>
              <a:t>x64</a:t>
            </a:r>
            <a:endParaRPr lang="zh-CN" altLang="en-US" dirty="0">
              <a:solidFill>
                <a:srgbClr val="FF3300"/>
              </a:solidFill>
              <a:latin typeface="微软雅黑" panose="020B0503020204020204" pitchFamily="34" charset="-122"/>
              <a:ea typeface="微软雅黑" panose="020B0503020204020204" pitchFamily="34" charset="-122"/>
            </a:endParaRPr>
          </a:p>
        </p:txBody>
      </p:sp>
      <p:sp>
        <p:nvSpPr>
          <p:cNvPr id="24579" name="Text Box 4"/>
          <p:cNvSpPr txBox="1"/>
          <p:nvPr/>
        </p:nvSpPr>
        <p:spPr>
          <a:xfrm>
            <a:off x="926783" y="6354128"/>
            <a:ext cx="6796087" cy="398780"/>
          </a:xfrm>
          <a:prstGeom prst="rect">
            <a:avLst/>
          </a:prstGeom>
          <a:noFill/>
          <a:ln w="9525">
            <a:noFill/>
          </a:ln>
        </p:spPr>
        <p:txBody>
          <a:bodyPr anchor="t" anchorCtr="0">
            <a:spAutoFit/>
          </a:bodyPr>
          <a:lstStyle/>
          <a:p>
            <a:pPr marL="342900" indent="-342900" eaLnBrk="0" hangingPunct="0">
              <a:spcBef>
                <a:spcPct val="50000"/>
              </a:spcBef>
            </a:pPr>
            <a:r>
              <a:rPr lang="zh-CN" altLang="en-US" sz="2000" dirty="0">
                <a:solidFill>
                  <a:srgbClr val="008000"/>
                </a:solidFill>
                <a:latin typeface="微软雅黑" panose="020B0503020204020204" pitchFamily="34" charset="-122"/>
                <a:ea typeface="微软雅黑" panose="020B0503020204020204" pitchFamily="34" charset="-122"/>
              </a:rPr>
              <a:t>本课程主要介绍</a:t>
            </a:r>
            <a:r>
              <a:rPr lang="en-US" altLang="zh-CN" sz="2000" dirty="0">
                <a:solidFill>
                  <a:srgbClr val="008000"/>
                </a:solidFill>
                <a:latin typeface="微软雅黑" panose="020B0503020204020204" pitchFamily="34" charset="-122"/>
                <a:ea typeface="微软雅黑" panose="020B0503020204020204" pitchFamily="34" charset="-122"/>
              </a:rPr>
              <a:t>IA-32</a:t>
            </a:r>
            <a:endParaRPr lang="en-US" altLang="zh-CN" sz="2000" dirty="0">
              <a:solidFill>
                <a:srgbClr val="008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a:xfrm>
            <a:off x="385763" y="98425"/>
            <a:ext cx="8301037" cy="561975"/>
          </a:xfrm>
        </p:spPr>
        <p:txBody>
          <a:bodyPr vert="horz" wrap="square" lIns="91440" tIns="45720" rIns="91440" bIns="45720" anchor="ctr" anchorCtr="0"/>
          <a:lstStyle/>
          <a:p>
            <a:r>
              <a:rPr lang="en-US" altLang="zh-CN" sz="3600" dirty="0">
                <a:solidFill>
                  <a:srgbClr val="FF0000"/>
                </a:solidFill>
              </a:rPr>
              <a:t>IA-32</a:t>
            </a:r>
            <a:r>
              <a:rPr lang="zh-CN" altLang="en-US" sz="3600" dirty="0">
                <a:solidFill>
                  <a:srgbClr val="FF0000"/>
                </a:solidFill>
              </a:rPr>
              <a:t>支持的</a:t>
            </a:r>
            <a:r>
              <a:rPr lang="zh-CN" altLang="en-US" sz="3600" dirty="0"/>
              <a:t>数据类型及格式</a:t>
            </a:r>
            <a:endParaRPr lang="zh-CN" altLang="en-US" sz="3600" dirty="0"/>
          </a:p>
        </p:txBody>
      </p:sp>
      <p:pic>
        <p:nvPicPr>
          <p:cNvPr id="27650" name="Picture 6"/>
          <p:cNvPicPr>
            <a:picLocks noChangeAspect="1"/>
          </p:cNvPicPr>
          <p:nvPr/>
        </p:nvPicPr>
        <p:blipFill>
          <a:blip r:embed="rId1"/>
          <a:stretch>
            <a:fillRect/>
          </a:stretch>
        </p:blipFill>
        <p:spPr>
          <a:xfrm>
            <a:off x="179388" y="863600"/>
            <a:ext cx="8893175" cy="5670550"/>
          </a:xfrm>
          <a:prstGeom prst="rect">
            <a:avLst/>
          </a:prstGeom>
          <a:noFill/>
          <a:ln w="9525">
            <a:noFill/>
          </a:ln>
        </p:spPr>
      </p:pic>
      <p:sp>
        <p:nvSpPr>
          <p:cNvPr id="27651" name="Rectangle 8"/>
          <p:cNvSpPr/>
          <p:nvPr/>
        </p:nvSpPr>
        <p:spPr>
          <a:xfrm>
            <a:off x="180975" y="3654425"/>
            <a:ext cx="8847138" cy="539750"/>
          </a:xfrm>
          <a:prstGeom prst="rect">
            <a:avLst/>
          </a:prstGeom>
          <a:noFill/>
          <a:ln w="38100" cap="flat" cmpd="sng">
            <a:solidFill>
              <a:srgbClr val="FF0000"/>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a:xfrm>
            <a:off x="457200" y="142875"/>
            <a:ext cx="8229600" cy="561975"/>
          </a:xfrm>
        </p:spPr>
        <p:txBody>
          <a:bodyPr vert="horz" wrap="square" lIns="91440" tIns="45720" rIns="91440" bIns="45720" anchor="ctr" anchorCtr="0"/>
          <a:lstStyle/>
          <a:p>
            <a:r>
              <a:rPr lang="en-US" altLang="zh-CN" sz="3600" dirty="0"/>
              <a:t>IA-32</a:t>
            </a:r>
            <a:r>
              <a:rPr lang="zh-CN" altLang="en-US" sz="3600" dirty="0"/>
              <a:t>的定点寄存器组织</a:t>
            </a:r>
            <a:endParaRPr lang="zh-CN" altLang="en-US" sz="3600" dirty="0"/>
          </a:p>
        </p:txBody>
      </p:sp>
      <p:sp>
        <p:nvSpPr>
          <p:cNvPr id="28674" name="Rectangle 3"/>
          <p:cNvSpPr>
            <a:spLocks noGrp="1"/>
          </p:cNvSpPr>
          <p:nvPr>
            <p:ph idx="1"/>
          </p:nvPr>
        </p:nvSpPr>
        <p:spPr/>
        <p:txBody>
          <a:bodyPr vert="horz" wrap="square" lIns="91440" tIns="45720" rIns="91440" bIns="45720" anchor="t" anchorCtr="0"/>
          <a:lstStyle/>
          <a:p>
            <a:endParaRPr lang="zh-CN" altLang="en-US" dirty="0"/>
          </a:p>
        </p:txBody>
      </p:sp>
      <p:pic>
        <p:nvPicPr>
          <p:cNvPr id="28675" name="Picture 4"/>
          <p:cNvPicPr>
            <a:picLocks noChangeAspect="1"/>
          </p:cNvPicPr>
          <p:nvPr/>
        </p:nvPicPr>
        <p:blipFill>
          <a:blip r:embed="rId1"/>
          <a:stretch>
            <a:fillRect/>
          </a:stretch>
        </p:blipFill>
        <p:spPr>
          <a:xfrm>
            <a:off x="161925" y="819150"/>
            <a:ext cx="8731250" cy="5670550"/>
          </a:xfrm>
          <a:prstGeom prst="rect">
            <a:avLst/>
          </a:prstGeom>
          <a:noFill/>
          <a:ln w="9525">
            <a:noFill/>
          </a:ln>
        </p:spPr>
      </p:pic>
      <p:sp>
        <p:nvSpPr>
          <p:cNvPr id="28676" name="Text Box 5"/>
          <p:cNvSpPr txBox="1"/>
          <p:nvPr/>
        </p:nvSpPr>
        <p:spPr>
          <a:xfrm>
            <a:off x="476250" y="4959350"/>
            <a:ext cx="2970213" cy="1311275"/>
          </a:xfrm>
          <a:prstGeom prst="rect">
            <a:avLst/>
          </a:prstGeom>
          <a:noFill/>
          <a:ln w="9525">
            <a:noFill/>
          </a:ln>
        </p:spPr>
        <p:txBody>
          <a:bodyPr anchor="t" anchorCtr="0">
            <a:spAutoFit/>
          </a:bodyPr>
          <a:lstStyle/>
          <a:p>
            <a:pPr marL="342900" indent="-342900" eaLnBrk="0" hangingPunct="0">
              <a:spcBef>
                <a:spcPct val="50000"/>
              </a:spcBef>
            </a:pPr>
            <a:r>
              <a:rPr lang="en-US" altLang="zh-CN" sz="2000" dirty="0">
                <a:solidFill>
                  <a:srgbClr val="FF3300"/>
                </a:solidFill>
                <a:latin typeface="微软雅黑" panose="020B0503020204020204" pitchFamily="34" charset="-122"/>
                <a:ea typeface="微软雅黑" panose="020B0503020204020204" pitchFamily="34" charset="-122"/>
              </a:rPr>
              <a:t>8</a:t>
            </a:r>
            <a:r>
              <a:rPr lang="zh-CN" altLang="en-US" sz="2000" dirty="0">
                <a:solidFill>
                  <a:srgbClr val="FF3300"/>
                </a:solidFill>
                <a:latin typeface="微软雅黑" panose="020B0503020204020204" pitchFamily="34" charset="-122"/>
                <a:ea typeface="微软雅黑" panose="020B0503020204020204" pitchFamily="34" charset="-122"/>
              </a:rPr>
              <a:t>个通用寄存器</a:t>
            </a:r>
            <a:endParaRPr lang="zh-CN" altLang="en-US" sz="2000" dirty="0">
              <a:solidFill>
                <a:srgbClr val="FF3300"/>
              </a:solidFill>
              <a:latin typeface="微软雅黑" panose="020B0503020204020204" pitchFamily="34" charset="-122"/>
              <a:ea typeface="微软雅黑" panose="020B0503020204020204" pitchFamily="34" charset="-122"/>
            </a:endParaRPr>
          </a:p>
          <a:p>
            <a:pPr marL="342900" indent="-342900" eaLnBrk="0" hangingPunct="0">
              <a:spcBef>
                <a:spcPct val="50000"/>
              </a:spcBef>
            </a:pPr>
            <a:r>
              <a:rPr lang="zh-CN" altLang="en-US" sz="2000" dirty="0">
                <a:solidFill>
                  <a:srgbClr val="FF3300"/>
                </a:solidFill>
                <a:latin typeface="微软雅黑" panose="020B0503020204020204" pitchFamily="34" charset="-122"/>
                <a:ea typeface="微软雅黑" panose="020B0503020204020204" pitchFamily="34" charset="-122"/>
              </a:rPr>
              <a:t>两个专用寄存器</a:t>
            </a:r>
            <a:endParaRPr lang="zh-CN" altLang="en-US" sz="2000" dirty="0">
              <a:solidFill>
                <a:srgbClr val="FF3300"/>
              </a:solidFill>
              <a:latin typeface="微软雅黑" panose="020B0503020204020204" pitchFamily="34" charset="-122"/>
              <a:ea typeface="微软雅黑" panose="020B0503020204020204" pitchFamily="34" charset="-122"/>
            </a:endParaRPr>
          </a:p>
          <a:p>
            <a:pPr marL="342900" indent="-342900" eaLnBrk="0" hangingPunct="0">
              <a:spcBef>
                <a:spcPct val="50000"/>
              </a:spcBef>
            </a:pPr>
            <a:r>
              <a:rPr lang="en-US" altLang="zh-CN" sz="2000" dirty="0">
                <a:solidFill>
                  <a:srgbClr val="FF3300"/>
                </a:solidFill>
                <a:latin typeface="微软雅黑" panose="020B0503020204020204" pitchFamily="34" charset="-122"/>
                <a:ea typeface="微软雅黑" panose="020B0503020204020204" pitchFamily="34" charset="-122"/>
              </a:rPr>
              <a:t>6</a:t>
            </a:r>
            <a:r>
              <a:rPr lang="zh-CN" altLang="en-US" sz="2000" dirty="0">
                <a:solidFill>
                  <a:srgbClr val="FF3300"/>
                </a:solidFill>
                <a:latin typeface="微软雅黑" panose="020B0503020204020204" pitchFamily="34" charset="-122"/>
                <a:ea typeface="微软雅黑" panose="020B0503020204020204" pitchFamily="34" charset="-122"/>
              </a:rPr>
              <a:t>个段寄存器</a:t>
            </a:r>
            <a:endParaRPr lang="zh-CN" altLang="en-US" sz="2000" dirty="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457200" y="142875"/>
            <a:ext cx="8229600" cy="561975"/>
          </a:xfrm>
        </p:spPr>
        <p:txBody>
          <a:bodyPr vert="horz" wrap="square" lIns="91440" tIns="45720" rIns="91440" bIns="45720" anchor="ctr" anchorCtr="0"/>
          <a:lstStyle/>
          <a:p>
            <a:r>
              <a:rPr lang="en-US" altLang="zh-CN" sz="3600" dirty="0"/>
              <a:t>IA-32</a:t>
            </a:r>
            <a:r>
              <a:rPr lang="zh-CN" altLang="en-US" sz="3600" dirty="0"/>
              <a:t>的标志寄存器</a:t>
            </a:r>
            <a:endParaRPr lang="zh-CN" altLang="en-US" sz="3600" dirty="0"/>
          </a:p>
        </p:txBody>
      </p:sp>
      <p:sp>
        <p:nvSpPr>
          <p:cNvPr id="29698" name="Rectangle 3"/>
          <p:cNvSpPr>
            <a:spLocks noGrp="1"/>
          </p:cNvSpPr>
          <p:nvPr>
            <p:ph idx="1"/>
          </p:nvPr>
        </p:nvSpPr>
        <p:spPr>
          <a:xfrm>
            <a:off x="161925" y="2520950"/>
            <a:ext cx="8686800" cy="4329113"/>
          </a:xfrm>
        </p:spPr>
        <p:txBody>
          <a:bodyPr vert="horz" wrap="square" lIns="91440" tIns="45720" rIns="91440" bIns="45720" anchor="t" anchorCtr="0"/>
          <a:lstStyle/>
          <a:p>
            <a:pPr>
              <a:lnSpc>
                <a:spcPct val="105000"/>
              </a:lnSpc>
              <a:spcBef>
                <a:spcPct val="40000"/>
              </a:spcBef>
            </a:pPr>
            <a:r>
              <a:rPr lang="en-US" altLang="zh-CN" sz="2200" dirty="0">
                <a:latin typeface="微软雅黑" panose="020B0503020204020204" pitchFamily="34" charset="-122"/>
                <a:ea typeface="微软雅黑" panose="020B0503020204020204" pitchFamily="34" charset="-122"/>
              </a:rPr>
              <a:t>6</a:t>
            </a:r>
            <a:r>
              <a:rPr lang="zh-CN" altLang="en-US" sz="2200" dirty="0">
                <a:latin typeface="微软雅黑" panose="020B0503020204020204" pitchFamily="34" charset="-122"/>
                <a:ea typeface="微软雅黑" panose="020B0503020204020204" pitchFamily="34" charset="-122"/>
              </a:rPr>
              <a:t>个条件标志</a:t>
            </a:r>
            <a:endParaRPr lang="zh-CN" altLang="en-US" sz="2200" dirty="0">
              <a:latin typeface="微软雅黑" panose="020B0503020204020204" pitchFamily="34" charset="-122"/>
              <a:ea typeface="微软雅黑" panose="020B0503020204020204" pitchFamily="34" charset="-122"/>
            </a:endParaRPr>
          </a:p>
          <a:p>
            <a:pPr lvl="1">
              <a:lnSpc>
                <a:spcPct val="105000"/>
              </a:lnSpc>
              <a:spcBef>
                <a:spcPct val="40000"/>
              </a:spcBef>
            </a:pPr>
            <a:r>
              <a:rPr lang="en-US" altLang="zh-CN" dirty="0">
                <a:solidFill>
                  <a:srgbClr val="FF3300"/>
                </a:solidFill>
                <a:latin typeface="微软雅黑" panose="020B0503020204020204" pitchFamily="34" charset="-122"/>
                <a:ea typeface="微软雅黑" panose="020B0503020204020204" pitchFamily="34" charset="-122"/>
              </a:rPr>
              <a:t>OF</a:t>
            </a:r>
            <a:r>
              <a:rPr lang="zh-CN" altLang="en-US" dirty="0">
                <a:solidFill>
                  <a:srgbClr val="FF3300"/>
                </a:solidFill>
                <a:latin typeface="微软雅黑" panose="020B0503020204020204" pitchFamily="34" charset="-122"/>
                <a:ea typeface="微软雅黑" panose="020B0503020204020204" pitchFamily="34" charset="-122"/>
              </a:rPr>
              <a:t>、</a:t>
            </a:r>
            <a:r>
              <a:rPr lang="en-US" altLang="zh-CN" dirty="0">
                <a:solidFill>
                  <a:srgbClr val="FF3300"/>
                </a:solidFill>
                <a:latin typeface="微软雅黑" panose="020B0503020204020204" pitchFamily="34" charset="-122"/>
                <a:ea typeface="微软雅黑" panose="020B0503020204020204" pitchFamily="34" charset="-122"/>
              </a:rPr>
              <a:t>SF</a:t>
            </a:r>
            <a:r>
              <a:rPr lang="zh-CN" altLang="en-US" dirty="0">
                <a:solidFill>
                  <a:srgbClr val="FF3300"/>
                </a:solidFill>
                <a:latin typeface="微软雅黑" panose="020B0503020204020204" pitchFamily="34" charset="-122"/>
                <a:ea typeface="微软雅黑" panose="020B0503020204020204" pitchFamily="34" charset="-122"/>
              </a:rPr>
              <a:t>、</a:t>
            </a:r>
            <a:r>
              <a:rPr lang="en-US" altLang="zh-CN" dirty="0">
                <a:solidFill>
                  <a:srgbClr val="FF3300"/>
                </a:solidFill>
                <a:latin typeface="微软雅黑" panose="020B0503020204020204" pitchFamily="34" charset="-122"/>
                <a:ea typeface="微软雅黑" panose="020B0503020204020204" pitchFamily="34" charset="-122"/>
              </a:rPr>
              <a:t>ZF</a:t>
            </a:r>
            <a:r>
              <a:rPr lang="zh-CN" altLang="en-US" dirty="0">
                <a:solidFill>
                  <a:srgbClr val="FF3300"/>
                </a:solidFill>
                <a:latin typeface="微软雅黑" panose="020B0503020204020204" pitchFamily="34" charset="-122"/>
                <a:ea typeface="微软雅黑" panose="020B0503020204020204" pitchFamily="34" charset="-122"/>
              </a:rPr>
              <a:t>、</a:t>
            </a:r>
            <a:r>
              <a:rPr lang="en-US" altLang="zh-CN" dirty="0">
                <a:solidFill>
                  <a:srgbClr val="FF3300"/>
                </a:solidFill>
                <a:latin typeface="微软雅黑" panose="020B0503020204020204" pitchFamily="34" charset="-122"/>
                <a:ea typeface="微软雅黑" panose="020B0503020204020204" pitchFamily="34" charset="-122"/>
              </a:rPr>
              <a:t>CF</a:t>
            </a:r>
            <a:r>
              <a:rPr lang="zh-CN" altLang="en-US" dirty="0">
                <a:latin typeface="微软雅黑" panose="020B0503020204020204" pitchFamily="34" charset="-122"/>
                <a:ea typeface="微软雅黑" panose="020B0503020204020204" pitchFamily="34" charset="-122"/>
              </a:rPr>
              <a:t>各是什么标志（条件码）？</a:t>
            </a:r>
            <a:endParaRPr lang="zh-CN" altLang="en-US" dirty="0">
              <a:latin typeface="微软雅黑" panose="020B0503020204020204" pitchFamily="34" charset="-122"/>
              <a:ea typeface="微软雅黑" panose="020B0503020204020204" pitchFamily="34" charset="-122"/>
            </a:endParaRPr>
          </a:p>
          <a:p>
            <a:pPr lvl="1">
              <a:lnSpc>
                <a:spcPct val="105000"/>
              </a:lnSpc>
              <a:spcBef>
                <a:spcPct val="40000"/>
              </a:spcBef>
            </a:pPr>
            <a:r>
              <a:rPr lang="en-US" altLang="zh-CN" dirty="0">
                <a:latin typeface="微软雅黑" panose="020B0503020204020204" pitchFamily="34" charset="-122"/>
                <a:ea typeface="微软雅黑" panose="020B0503020204020204" pitchFamily="34" charset="-122"/>
              </a:rPr>
              <a:t>AF</a:t>
            </a:r>
            <a:r>
              <a:rPr lang="zh-CN" altLang="en-US" dirty="0">
                <a:latin typeface="微软雅黑" panose="020B0503020204020204" pitchFamily="34" charset="-122"/>
                <a:ea typeface="微软雅黑" panose="020B0503020204020204" pitchFamily="34" charset="-122"/>
              </a:rPr>
              <a:t>：辅助进位标志（</a:t>
            </a:r>
            <a:r>
              <a:rPr lang="en-US" altLang="zh-CN" dirty="0">
                <a:latin typeface="微软雅黑" panose="020B0503020204020204" pitchFamily="34" charset="-122"/>
                <a:ea typeface="微软雅黑" panose="020B0503020204020204" pitchFamily="34" charset="-122"/>
              </a:rPr>
              <a:t>BCD</a:t>
            </a:r>
            <a:r>
              <a:rPr lang="zh-CN" altLang="en-US" dirty="0">
                <a:latin typeface="微软雅黑" panose="020B0503020204020204" pitchFamily="34" charset="-122"/>
                <a:ea typeface="微软雅黑" panose="020B0503020204020204" pitchFamily="34" charset="-122"/>
              </a:rPr>
              <a:t>码运算时才有意义）</a:t>
            </a:r>
            <a:endParaRPr lang="zh-CN" altLang="en-US" dirty="0">
              <a:latin typeface="微软雅黑" panose="020B0503020204020204" pitchFamily="34" charset="-122"/>
              <a:ea typeface="微软雅黑" panose="020B0503020204020204" pitchFamily="34" charset="-122"/>
            </a:endParaRPr>
          </a:p>
          <a:p>
            <a:pPr lvl="1">
              <a:lnSpc>
                <a:spcPct val="105000"/>
              </a:lnSpc>
              <a:spcBef>
                <a:spcPct val="40000"/>
              </a:spcBef>
            </a:pPr>
            <a:r>
              <a:rPr lang="en-US" altLang="zh-CN" dirty="0">
                <a:latin typeface="微软雅黑" panose="020B0503020204020204" pitchFamily="34" charset="-122"/>
                <a:ea typeface="微软雅黑" panose="020B0503020204020204" pitchFamily="34" charset="-122"/>
              </a:rPr>
              <a:t>PF</a:t>
            </a:r>
            <a:r>
              <a:rPr lang="zh-CN" altLang="en-US" dirty="0">
                <a:latin typeface="微软雅黑" panose="020B0503020204020204" pitchFamily="34" charset="-122"/>
                <a:ea typeface="微软雅黑" panose="020B0503020204020204" pitchFamily="34" charset="-122"/>
              </a:rPr>
              <a:t>：奇偶标志</a:t>
            </a:r>
            <a:endParaRPr lang="en-US" altLang="zh-CN" dirty="0">
              <a:latin typeface="微软雅黑" panose="020B0503020204020204" pitchFamily="34" charset="-122"/>
              <a:ea typeface="微软雅黑" panose="020B0503020204020204" pitchFamily="34" charset="-122"/>
            </a:endParaRPr>
          </a:p>
          <a:p>
            <a:pPr>
              <a:lnSpc>
                <a:spcPct val="105000"/>
              </a:lnSpc>
              <a:spcBef>
                <a:spcPct val="40000"/>
              </a:spcBef>
            </a:pPr>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个控制标志</a:t>
            </a:r>
            <a:endParaRPr lang="zh-CN" altLang="en-US" sz="2200" dirty="0">
              <a:latin typeface="微软雅黑" panose="020B0503020204020204" pitchFamily="34" charset="-122"/>
              <a:ea typeface="微软雅黑" panose="020B0503020204020204" pitchFamily="34" charset="-122"/>
            </a:endParaRPr>
          </a:p>
          <a:p>
            <a:pPr lvl="1">
              <a:lnSpc>
                <a:spcPct val="105000"/>
              </a:lnSpc>
              <a:spcBef>
                <a:spcPct val="40000"/>
              </a:spcBef>
            </a:pPr>
            <a:r>
              <a:rPr lang="en-US" altLang="zh-CN" dirty="0">
                <a:latin typeface="微软雅黑" panose="020B0503020204020204" pitchFamily="34" charset="-122"/>
                <a:ea typeface="微软雅黑" panose="020B0503020204020204" pitchFamily="34" charset="-122"/>
              </a:rPr>
              <a:t>DF</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Direction Flag</a:t>
            </a:r>
            <a:r>
              <a:rPr lang="zh-CN" altLang="en-US" dirty="0">
                <a:latin typeface="微软雅黑" panose="020B0503020204020204" pitchFamily="34" charset="-122"/>
                <a:ea typeface="微软雅黑" panose="020B0503020204020204" pitchFamily="34" charset="-122"/>
              </a:rPr>
              <a:t>）：方向标志（自动变址方向是增还是减）</a:t>
            </a:r>
            <a:endParaRPr lang="zh-CN" altLang="en-US" dirty="0">
              <a:latin typeface="微软雅黑" panose="020B0503020204020204" pitchFamily="34" charset="-122"/>
              <a:ea typeface="微软雅黑" panose="020B0503020204020204" pitchFamily="34" charset="-122"/>
            </a:endParaRPr>
          </a:p>
          <a:p>
            <a:pPr lvl="1">
              <a:lnSpc>
                <a:spcPct val="105000"/>
              </a:lnSpc>
              <a:spcBef>
                <a:spcPct val="40000"/>
              </a:spcBef>
            </a:pPr>
            <a:r>
              <a:rPr lang="en-US" altLang="zh-CN" dirty="0">
                <a:latin typeface="微软雅黑" panose="020B0503020204020204" pitchFamily="34" charset="-122"/>
                <a:ea typeface="微软雅黑" panose="020B0503020204020204" pitchFamily="34" charset="-122"/>
              </a:rPr>
              <a:t>IF</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Interrupt Flag</a:t>
            </a:r>
            <a:r>
              <a:rPr lang="zh-CN" altLang="en-US" dirty="0">
                <a:latin typeface="微软雅黑" panose="020B0503020204020204" pitchFamily="34" charset="-122"/>
                <a:ea typeface="微软雅黑" panose="020B0503020204020204" pitchFamily="34" charset="-122"/>
              </a:rPr>
              <a:t>）：中断允许标志 （仅对外部可屏蔽中断有用）</a:t>
            </a:r>
            <a:endParaRPr lang="zh-CN" altLang="en-US" dirty="0">
              <a:latin typeface="微软雅黑" panose="020B0503020204020204" pitchFamily="34" charset="-122"/>
              <a:ea typeface="微软雅黑" panose="020B0503020204020204" pitchFamily="34" charset="-122"/>
            </a:endParaRPr>
          </a:p>
          <a:p>
            <a:pPr lvl="1">
              <a:lnSpc>
                <a:spcPct val="105000"/>
              </a:lnSpc>
              <a:spcBef>
                <a:spcPct val="40000"/>
              </a:spcBef>
            </a:pPr>
            <a:r>
              <a:rPr lang="en-US" altLang="zh-CN" dirty="0">
                <a:latin typeface="微软雅黑" panose="020B0503020204020204" pitchFamily="34" charset="-122"/>
                <a:ea typeface="微软雅黑" panose="020B0503020204020204" pitchFamily="34" charset="-122"/>
              </a:rPr>
              <a:t>TF</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Trap Flag</a:t>
            </a:r>
            <a:r>
              <a:rPr lang="zh-CN" altLang="en-US" dirty="0">
                <a:latin typeface="微软雅黑" panose="020B0503020204020204" pitchFamily="34" charset="-122"/>
                <a:ea typeface="微软雅黑" panose="020B0503020204020204" pitchFamily="34" charset="-122"/>
              </a:rPr>
              <a:t>）：陷阱标志（是否是单步跟踪状态）</a:t>
            </a:r>
            <a:endParaRPr lang="zh-CN" altLang="en-US" dirty="0">
              <a:latin typeface="微软雅黑" panose="020B0503020204020204" pitchFamily="34" charset="-122"/>
              <a:ea typeface="微软雅黑" panose="020B0503020204020204" pitchFamily="34" charset="-122"/>
            </a:endParaRPr>
          </a:p>
          <a:p>
            <a:pPr>
              <a:lnSpc>
                <a:spcPct val="105000"/>
              </a:lnSpc>
              <a:spcBef>
                <a:spcPct val="40000"/>
              </a:spcBef>
            </a:pP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pic>
        <p:nvPicPr>
          <p:cNvPr id="29699" name="Picture 5"/>
          <p:cNvPicPr>
            <a:picLocks noChangeAspect="1"/>
          </p:cNvPicPr>
          <p:nvPr/>
        </p:nvPicPr>
        <p:blipFill>
          <a:blip r:embed="rId1"/>
          <a:stretch>
            <a:fillRect/>
          </a:stretch>
        </p:blipFill>
        <p:spPr>
          <a:xfrm>
            <a:off x="0" y="863600"/>
            <a:ext cx="9144000" cy="1349375"/>
          </a:xfrm>
          <a:prstGeom prst="rect">
            <a:avLst/>
          </a:prstGeom>
          <a:noFill/>
          <a:ln w="9525">
            <a:noFill/>
          </a:ln>
        </p:spPr>
      </p:pic>
      <p:grpSp>
        <p:nvGrpSpPr>
          <p:cNvPr id="29700" name="Group 8"/>
          <p:cNvGrpSpPr/>
          <p:nvPr/>
        </p:nvGrpSpPr>
        <p:grpSpPr>
          <a:xfrm>
            <a:off x="5400675" y="2168525"/>
            <a:ext cx="3671888" cy="274638"/>
            <a:chOff x="3419" y="1363"/>
            <a:chExt cx="2313" cy="173"/>
          </a:xfrm>
        </p:grpSpPr>
        <p:sp>
          <p:nvSpPr>
            <p:cNvPr id="29701" name="Line 6"/>
            <p:cNvSpPr/>
            <p:nvPr/>
          </p:nvSpPr>
          <p:spPr>
            <a:xfrm flipH="1">
              <a:off x="3419" y="1423"/>
              <a:ext cx="2313" cy="0"/>
            </a:xfrm>
            <a:prstGeom prst="line">
              <a:avLst/>
            </a:prstGeom>
            <a:ln w="9525" cap="flat" cmpd="sng">
              <a:solidFill>
                <a:schemeClr val="tx1"/>
              </a:solidFill>
              <a:prstDash val="solid"/>
              <a:round/>
              <a:headEnd type="triangle" w="med" len="med"/>
              <a:tailEnd type="triangle" w="med" len="med"/>
            </a:ln>
          </p:spPr>
        </p:sp>
        <p:sp>
          <p:nvSpPr>
            <p:cNvPr id="29702" name="Text Box 7"/>
            <p:cNvSpPr txBox="1"/>
            <p:nvPr/>
          </p:nvSpPr>
          <p:spPr>
            <a:xfrm>
              <a:off x="4496" y="1363"/>
              <a:ext cx="341" cy="173"/>
            </a:xfrm>
            <a:prstGeom prst="rect">
              <a:avLst/>
            </a:prstGeom>
            <a:solidFill>
              <a:schemeClr val="bg1"/>
            </a:solidFill>
            <a:ln w="9525">
              <a:noFill/>
            </a:ln>
          </p:spPr>
          <p:txBody>
            <a:bodyPr lIns="0" tIns="0" rIns="0" bIns="0" anchor="t" anchorCtr="0">
              <a:spAutoFit/>
            </a:bodyPr>
            <a:lstStyle/>
            <a:p>
              <a:pPr>
                <a:spcBef>
                  <a:spcPct val="50000"/>
                </a:spcBef>
              </a:pPr>
              <a:r>
                <a:rPr lang="en-US" altLang="zh-CN" dirty="0">
                  <a:latin typeface="Arial" panose="020B0604020202020204" pitchFamily="34" charset="0"/>
                  <a:ea typeface="宋体" panose="02010600030101010101" pitchFamily="2" charset="-122"/>
                </a:rPr>
                <a:t>8086</a:t>
              </a:r>
              <a:endParaRPr lang="en-US" altLang="zh-CN" dirty="0">
                <a:latin typeface="Arial" panose="020B0604020202020204" pitchFamily="34" charset="0"/>
                <a:ea typeface="宋体" panose="02010600030101010101" pitchFamily="2" charset="-122"/>
              </a:endParaRPr>
            </a:p>
          </p:txBody>
        </p:sp>
      </p:grpSp>
      <p:grpSp>
        <p:nvGrpSpPr>
          <p:cNvPr id="29703" name="Group 13"/>
          <p:cNvGrpSpPr/>
          <p:nvPr/>
        </p:nvGrpSpPr>
        <p:grpSpPr>
          <a:xfrm>
            <a:off x="1665288" y="2349500"/>
            <a:ext cx="7407275" cy="274638"/>
            <a:chOff x="3419" y="1363"/>
            <a:chExt cx="2313" cy="211"/>
          </a:xfrm>
        </p:grpSpPr>
        <p:sp>
          <p:nvSpPr>
            <p:cNvPr id="29704" name="Line 14"/>
            <p:cNvSpPr/>
            <p:nvPr/>
          </p:nvSpPr>
          <p:spPr>
            <a:xfrm flipH="1">
              <a:off x="3419" y="1423"/>
              <a:ext cx="2313" cy="0"/>
            </a:xfrm>
            <a:prstGeom prst="line">
              <a:avLst/>
            </a:prstGeom>
            <a:ln w="9525" cap="flat" cmpd="sng">
              <a:solidFill>
                <a:schemeClr val="tx1"/>
              </a:solidFill>
              <a:prstDash val="solid"/>
              <a:round/>
              <a:headEnd type="triangle" w="med" len="med"/>
              <a:tailEnd type="triangle" w="med" len="med"/>
            </a:ln>
          </p:spPr>
        </p:sp>
        <p:sp>
          <p:nvSpPr>
            <p:cNvPr id="29705" name="Text Box 15"/>
            <p:cNvSpPr txBox="1"/>
            <p:nvPr/>
          </p:nvSpPr>
          <p:spPr>
            <a:xfrm>
              <a:off x="4496" y="1363"/>
              <a:ext cx="341" cy="211"/>
            </a:xfrm>
            <a:prstGeom prst="rect">
              <a:avLst/>
            </a:prstGeom>
            <a:solidFill>
              <a:schemeClr val="bg1"/>
            </a:solidFill>
            <a:ln w="9525">
              <a:noFill/>
            </a:ln>
          </p:spPr>
          <p:txBody>
            <a:bodyPr lIns="0" tIns="0" rIns="0" bIns="0" anchor="t" anchorCtr="0">
              <a:spAutoFit/>
            </a:bodyPr>
            <a:lstStyle/>
            <a:p>
              <a:pPr>
                <a:spcBef>
                  <a:spcPct val="50000"/>
                </a:spcBef>
              </a:pPr>
              <a:r>
                <a:rPr lang="en-US" altLang="zh-CN" dirty="0">
                  <a:latin typeface="Arial" panose="020B0604020202020204" pitchFamily="34" charset="0"/>
                  <a:ea typeface="宋体" panose="02010600030101010101" pitchFamily="2" charset="-122"/>
                </a:rPr>
                <a:t>80286/386</a:t>
              </a:r>
              <a:endParaRPr lang="en-US" altLang="zh-CN" dirty="0">
                <a:latin typeface="Arial" panose="020B0604020202020204" pitchFamily="34" charset="0"/>
                <a:ea typeface="宋体" panose="02010600030101010101" pitchFamily="2"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idx="4294967295"/>
          </p:nvPr>
        </p:nvSpPr>
        <p:spPr>
          <a:xfrm>
            <a:off x="1062038" y="98425"/>
            <a:ext cx="7335837" cy="600075"/>
          </a:xfrm>
        </p:spPr>
        <p:txBody>
          <a:bodyPr vert="horz" wrap="square" lIns="63500" tIns="25400" rIns="63500" bIns="25400" anchor="t" anchorCtr="0">
            <a:spAutoFit/>
          </a:bodyPr>
          <a:lstStyle/>
          <a:p>
            <a:r>
              <a:rPr lang="zh-CN" altLang="en-US" dirty="0"/>
              <a:t>条件标志位（条件码</a:t>
            </a:r>
            <a:r>
              <a:rPr lang="en-US" altLang="zh-CN" dirty="0"/>
              <a:t>CC</a:t>
            </a:r>
            <a:r>
              <a:rPr lang="zh-CN" altLang="en-US" dirty="0"/>
              <a:t>）</a:t>
            </a:r>
            <a:endParaRPr lang="zh-CN" altLang="en-US" dirty="0"/>
          </a:p>
        </p:txBody>
      </p:sp>
      <p:sp>
        <p:nvSpPr>
          <p:cNvPr id="57463" name="Rectangle 119"/>
          <p:cNvSpPr/>
          <p:nvPr/>
        </p:nvSpPr>
        <p:spPr>
          <a:xfrm>
            <a:off x="238125" y="5191125"/>
            <a:ext cx="8685213" cy="1524000"/>
          </a:xfrm>
          <a:prstGeom prst="rect">
            <a:avLst/>
          </a:prstGeom>
          <a:noFill/>
          <a:ln w="12700">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35000"/>
              </a:spcBef>
              <a:buSzPct val="70000"/>
              <a:buFont typeface="Wingdings" panose="05000000000000000000" pitchFamily="2" charset="2"/>
              <a:buChar char="l"/>
            </a:pPr>
            <a:r>
              <a:rPr lang="zh-CN" altLang="en-US" sz="1600" dirty="0">
                <a:latin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rPr>
              <a:t>零标志</a:t>
            </a:r>
            <a:r>
              <a:rPr lang="en-US" altLang="zh-CN" sz="2000" dirty="0">
                <a:solidFill>
                  <a:srgbClr val="FF0000"/>
                </a:solidFill>
                <a:latin typeface="微软雅黑" panose="020B0503020204020204" pitchFamily="34" charset="-122"/>
                <a:ea typeface="微软雅黑" panose="020B0503020204020204" pitchFamily="34" charset="-122"/>
              </a:rPr>
              <a:t>ZF</a:t>
            </a:r>
            <a:r>
              <a:rPr lang="zh-CN" altLang="en-US" sz="2000" dirty="0">
                <a:latin typeface="微软雅黑" panose="020B0503020204020204" pitchFamily="34" charset="-122"/>
                <a:ea typeface="微软雅黑" panose="020B0503020204020204" pitchFamily="34" charset="-122"/>
              </a:rPr>
              <a:t>、溢出标志</a:t>
            </a:r>
            <a:r>
              <a:rPr lang="en-US" altLang="zh-CN" sz="2000" dirty="0">
                <a:solidFill>
                  <a:srgbClr val="FF0000"/>
                </a:solidFill>
                <a:latin typeface="微软雅黑" panose="020B0503020204020204" pitchFamily="34" charset="-122"/>
                <a:ea typeface="微软雅黑" panose="020B0503020204020204" pitchFamily="34" charset="-122"/>
              </a:rPr>
              <a:t>OF</a:t>
            </a:r>
            <a:r>
              <a:rPr lang="zh-CN" altLang="en-US" sz="2000" dirty="0">
                <a:latin typeface="微软雅黑" panose="020B0503020204020204" pitchFamily="34" charset="-122"/>
                <a:ea typeface="微软雅黑" panose="020B0503020204020204" pitchFamily="34" charset="-122"/>
              </a:rPr>
              <a:t>、进</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借位标志</a:t>
            </a:r>
            <a:r>
              <a:rPr lang="en-US" altLang="zh-CN" sz="2000" dirty="0">
                <a:solidFill>
                  <a:srgbClr val="FF0000"/>
                </a:solidFill>
                <a:latin typeface="微软雅黑" panose="020B0503020204020204" pitchFamily="34" charset="-122"/>
                <a:ea typeface="微软雅黑" panose="020B0503020204020204" pitchFamily="34" charset="-122"/>
              </a:rPr>
              <a:t>CF</a:t>
            </a:r>
            <a:r>
              <a:rPr lang="zh-CN" altLang="en-US" sz="2000" dirty="0">
                <a:latin typeface="微软雅黑" panose="020B0503020204020204" pitchFamily="34" charset="-122"/>
                <a:ea typeface="微软雅黑" panose="020B0503020204020204" pitchFamily="34" charset="-122"/>
              </a:rPr>
              <a:t>、符号标志</a:t>
            </a:r>
            <a:r>
              <a:rPr lang="en-US" altLang="zh-CN" sz="2000" dirty="0">
                <a:solidFill>
                  <a:srgbClr val="FF0000"/>
                </a:solidFill>
                <a:latin typeface="微软雅黑" panose="020B0503020204020204" pitchFamily="34" charset="-122"/>
                <a:ea typeface="微软雅黑" panose="020B0503020204020204" pitchFamily="34" charset="-122"/>
              </a:rPr>
              <a:t>SF</a:t>
            </a:r>
            <a:r>
              <a:rPr lang="zh-CN" altLang="en-US" sz="2000" dirty="0">
                <a:latin typeface="微软雅黑" panose="020B0503020204020204" pitchFamily="34" charset="-122"/>
                <a:ea typeface="微软雅黑" panose="020B0503020204020204" pitchFamily="34" charset="-122"/>
              </a:rPr>
              <a:t>称为条件标志。</a:t>
            </a:r>
            <a:endParaRPr lang="zh-CN" altLang="en-US" sz="2000" dirty="0">
              <a:latin typeface="微软雅黑" panose="020B0503020204020204" pitchFamily="34" charset="-122"/>
              <a:ea typeface="微软雅黑" panose="020B0503020204020204" pitchFamily="34" charset="-122"/>
            </a:endParaRPr>
          </a:p>
          <a:p>
            <a:pPr marL="0" lvl="0" indent="0">
              <a:lnSpc>
                <a:spcPct val="100000"/>
              </a:lnSpc>
              <a:spcBef>
                <a:spcPct val="35000"/>
              </a:spcBef>
              <a:buChar char="•"/>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条件标志（</a:t>
            </a:r>
            <a:r>
              <a:rPr lang="en-US" altLang="zh-CN" sz="2000" dirty="0">
                <a:solidFill>
                  <a:srgbClr val="FF0000"/>
                </a:solidFill>
                <a:latin typeface="微软雅黑" panose="020B0503020204020204" pitchFamily="34" charset="-122"/>
                <a:ea typeface="微软雅黑" panose="020B0503020204020204" pitchFamily="34" charset="-122"/>
              </a:rPr>
              <a:t>Flag</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在运算电路中产生，被记录到专门的寄存器中</a:t>
            </a:r>
            <a:endParaRPr lang="zh-CN" altLang="en-US" sz="2000" dirty="0">
              <a:latin typeface="微软雅黑" panose="020B0503020204020204" pitchFamily="34" charset="-122"/>
              <a:ea typeface="微软雅黑" panose="020B0503020204020204" pitchFamily="34" charset="-122"/>
            </a:endParaRPr>
          </a:p>
          <a:p>
            <a:pPr marL="0" lvl="0" indent="0">
              <a:lnSpc>
                <a:spcPct val="100000"/>
              </a:lnSpc>
              <a:spcBef>
                <a:spcPct val="35000"/>
              </a:spcBef>
              <a:buChar char="•"/>
            </a:pPr>
            <a:r>
              <a:rPr lang="zh-CN" altLang="en-US" sz="2000" dirty="0">
                <a:latin typeface="微软雅黑" panose="020B0503020204020204" pitchFamily="34" charset="-122"/>
                <a:ea typeface="微软雅黑" panose="020B0503020204020204" pitchFamily="34" charset="-122"/>
              </a:rPr>
              <a:t> 存放标志的寄存器通常称为</a:t>
            </a:r>
            <a:r>
              <a:rPr lang="zh-CN" altLang="en-US" sz="2000" dirty="0">
                <a:solidFill>
                  <a:srgbClr val="CC3300"/>
                </a:solidFill>
                <a:latin typeface="微软雅黑" panose="020B0503020204020204" pitchFamily="34" charset="-122"/>
                <a:ea typeface="微软雅黑" panose="020B0503020204020204" pitchFamily="34" charset="-122"/>
              </a:rPr>
              <a:t>程序</a:t>
            </a:r>
            <a:r>
              <a:rPr lang="en-US" altLang="zh-CN" sz="2000" dirty="0">
                <a:solidFill>
                  <a:srgbClr val="CC3300"/>
                </a:solidFill>
                <a:latin typeface="微软雅黑" panose="020B0503020204020204" pitchFamily="34" charset="-122"/>
                <a:ea typeface="微软雅黑" panose="020B0503020204020204" pitchFamily="34" charset="-122"/>
              </a:rPr>
              <a:t>/</a:t>
            </a:r>
            <a:r>
              <a:rPr lang="zh-CN" altLang="en-US" sz="2000" dirty="0">
                <a:solidFill>
                  <a:srgbClr val="CC3300"/>
                </a:solidFill>
                <a:latin typeface="微软雅黑" panose="020B0503020204020204" pitchFamily="34" charset="-122"/>
                <a:ea typeface="微软雅黑" panose="020B0503020204020204" pitchFamily="34" charset="-122"/>
              </a:rPr>
              <a:t>状态字寄存器</a:t>
            </a:r>
            <a:r>
              <a:rPr lang="zh-CN" altLang="en-US" sz="2000" dirty="0">
                <a:latin typeface="微软雅黑" panose="020B0503020204020204" pitchFamily="34" charset="-122"/>
                <a:ea typeface="微软雅黑" panose="020B0503020204020204" pitchFamily="34" charset="-122"/>
              </a:rPr>
              <a:t>或</a:t>
            </a:r>
            <a:r>
              <a:rPr lang="zh-CN" altLang="en-US" sz="2000" dirty="0">
                <a:solidFill>
                  <a:srgbClr val="CC3300"/>
                </a:solidFill>
                <a:latin typeface="微软雅黑" panose="020B0503020204020204" pitchFamily="34" charset="-122"/>
                <a:ea typeface="微软雅黑" panose="020B0503020204020204" pitchFamily="34" charset="-122"/>
              </a:rPr>
              <a:t>标志寄存器。</a:t>
            </a:r>
            <a:r>
              <a:rPr lang="zh-CN" altLang="en-US" sz="2000" dirty="0">
                <a:latin typeface="微软雅黑" panose="020B0503020204020204" pitchFamily="34" charset="-122"/>
                <a:ea typeface="微软雅黑" panose="020B0503020204020204" pitchFamily="34" charset="-122"/>
              </a:rPr>
              <a:t>每个标志对应标志寄存器中的一个标志位。 </a:t>
            </a:r>
            <a:r>
              <a:rPr lang="zh-CN" altLang="en-US" sz="2000" dirty="0">
                <a:solidFill>
                  <a:srgbClr val="990000"/>
                </a:solidFill>
                <a:latin typeface="微软雅黑" panose="020B0503020204020204" pitchFamily="34" charset="-122"/>
                <a:ea typeface="微软雅黑" panose="020B0503020204020204" pitchFamily="34" charset="-122"/>
              </a:rPr>
              <a:t> 如，</a:t>
            </a:r>
            <a:r>
              <a:rPr lang="en-US" altLang="zh-CN" sz="2000" dirty="0">
                <a:solidFill>
                  <a:srgbClr val="990000"/>
                </a:solidFill>
                <a:latin typeface="微软雅黑" panose="020B0503020204020204" pitchFamily="34" charset="-122"/>
                <a:ea typeface="微软雅黑" panose="020B0503020204020204" pitchFamily="34" charset="-122"/>
              </a:rPr>
              <a:t>IA-32</a:t>
            </a:r>
            <a:r>
              <a:rPr lang="zh-CN" altLang="en-US" sz="2000" dirty="0">
                <a:solidFill>
                  <a:srgbClr val="990000"/>
                </a:solidFill>
                <a:latin typeface="微软雅黑" panose="020B0503020204020204" pitchFamily="34" charset="-122"/>
                <a:ea typeface="微软雅黑" panose="020B0503020204020204" pitchFamily="34" charset="-122"/>
              </a:rPr>
              <a:t>中的</a:t>
            </a:r>
            <a:r>
              <a:rPr lang="en-US" altLang="zh-CN" sz="2000" dirty="0">
                <a:solidFill>
                  <a:srgbClr val="990000"/>
                </a:solidFill>
                <a:latin typeface="微软雅黑" panose="020B0503020204020204" pitchFamily="34" charset="-122"/>
                <a:ea typeface="微软雅黑" panose="020B0503020204020204" pitchFamily="34" charset="-122"/>
              </a:rPr>
              <a:t>EFLAGS</a:t>
            </a:r>
            <a:r>
              <a:rPr lang="zh-CN" altLang="en-US" sz="2000" dirty="0">
                <a:solidFill>
                  <a:srgbClr val="990000"/>
                </a:solidFill>
                <a:latin typeface="微软雅黑" panose="020B0503020204020204" pitchFamily="34" charset="-122"/>
                <a:ea typeface="微软雅黑" panose="020B0503020204020204" pitchFamily="34" charset="-122"/>
              </a:rPr>
              <a:t>寄存器</a:t>
            </a:r>
            <a:endParaRPr lang="zh-CN" altLang="en-US" sz="2000" dirty="0">
              <a:solidFill>
                <a:srgbClr val="990000"/>
              </a:solidFill>
              <a:latin typeface="微软雅黑" panose="020B0503020204020204" pitchFamily="34" charset="-122"/>
              <a:ea typeface="微软雅黑" panose="020B0503020204020204" pitchFamily="34" charset="-122"/>
            </a:endParaRPr>
          </a:p>
        </p:txBody>
      </p:sp>
      <p:sp>
        <p:nvSpPr>
          <p:cNvPr id="702468" name="Text Box 4"/>
          <p:cNvSpPr txBox="1"/>
          <p:nvPr/>
        </p:nvSpPr>
        <p:spPr>
          <a:xfrm>
            <a:off x="4481513" y="3203575"/>
            <a:ext cx="2655887" cy="777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25000"/>
              </a:spcBef>
              <a:buNone/>
            </a:pPr>
            <a:r>
              <a:rPr lang="zh-CN" altLang="en-US" sz="2000" dirty="0">
                <a:solidFill>
                  <a:srgbClr val="990000"/>
                </a:solidFill>
                <a:latin typeface="微软雅黑" panose="020B0503020204020204" pitchFamily="34" charset="-122"/>
                <a:ea typeface="微软雅黑" panose="020B0503020204020204" pitchFamily="34" charset="-122"/>
              </a:rPr>
              <a:t>问题：</a:t>
            </a:r>
            <a:r>
              <a:rPr lang="en-US" altLang="zh-CN" sz="2000" dirty="0">
                <a:solidFill>
                  <a:srgbClr val="990000"/>
                </a:solidFill>
                <a:latin typeface="微软雅黑" panose="020B0503020204020204" pitchFamily="34" charset="-122"/>
                <a:ea typeface="微软雅黑" panose="020B0503020204020204" pitchFamily="34" charset="-122"/>
              </a:rPr>
              <a:t>OF=</a:t>
            </a:r>
            <a:r>
              <a:rPr lang="zh-CN" altLang="en-US" sz="2000" dirty="0">
                <a:solidFill>
                  <a:srgbClr val="990000"/>
                </a:solidFill>
                <a:latin typeface="微软雅黑" panose="020B0503020204020204" pitchFamily="34" charset="-122"/>
                <a:ea typeface="微软雅黑" panose="020B0503020204020204" pitchFamily="34" charset="-122"/>
              </a:rPr>
              <a:t>？</a:t>
            </a:r>
            <a:r>
              <a:rPr lang="en-US" altLang="zh-CN" sz="2000" dirty="0">
                <a:solidFill>
                  <a:srgbClr val="990000"/>
                </a:solidFill>
                <a:latin typeface="微软雅黑" panose="020B0503020204020204" pitchFamily="34" charset="-122"/>
                <a:ea typeface="微软雅黑" panose="020B0503020204020204" pitchFamily="34" charset="-122"/>
              </a:rPr>
              <a:t>ZF=</a:t>
            </a:r>
            <a:r>
              <a:rPr lang="zh-CN" altLang="en-US" sz="2000" dirty="0">
                <a:solidFill>
                  <a:srgbClr val="990000"/>
                </a:solidFill>
                <a:latin typeface="微软雅黑" panose="020B0503020204020204" pitchFamily="34" charset="-122"/>
                <a:ea typeface="微软雅黑" panose="020B0503020204020204" pitchFamily="34" charset="-122"/>
              </a:rPr>
              <a:t>？   </a:t>
            </a:r>
            <a:endParaRPr lang="zh-CN" altLang="en-US" sz="2000" dirty="0">
              <a:solidFill>
                <a:srgbClr val="990000"/>
              </a:solidFill>
              <a:latin typeface="微软雅黑" panose="020B0503020204020204" pitchFamily="34" charset="-122"/>
              <a:ea typeface="微软雅黑" panose="020B0503020204020204" pitchFamily="34" charset="-122"/>
            </a:endParaRPr>
          </a:p>
          <a:p>
            <a:pPr marL="0" lvl="0" indent="0">
              <a:lnSpc>
                <a:spcPct val="100000"/>
              </a:lnSpc>
              <a:spcBef>
                <a:spcPct val="25000"/>
              </a:spcBef>
              <a:buNone/>
            </a:pPr>
            <a:r>
              <a:rPr lang="en-US" altLang="zh-CN" sz="2000" dirty="0">
                <a:solidFill>
                  <a:srgbClr val="990000"/>
                </a:solidFill>
                <a:latin typeface="微软雅黑" panose="020B0503020204020204" pitchFamily="34" charset="-122"/>
                <a:ea typeface="微软雅黑" panose="020B0503020204020204" pitchFamily="34" charset="-122"/>
              </a:rPr>
              <a:t>          SF=</a:t>
            </a:r>
            <a:r>
              <a:rPr lang="zh-CN" altLang="en-US" sz="2000" dirty="0">
                <a:solidFill>
                  <a:srgbClr val="990000"/>
                </a:solidFill>
                <a:latin typeface="微软雅黑" panose="020B0503020204020204" pitchFamily="34" charset="-122"/>
                <a:ea typeface="微软雅黑" panose="020B0503020204020204" pitchFamily="34" charset="-122"/>
              </a:rPr>
              <a:t>？</a:t>
            </a:r>
            <a:r>
              <a:rPr lang="en-US" altLang="zh-CN" sz="2000" dirty="0">
                <a:solidFill>
                  <a:srgbClr val="990000"/>
                </a:solidFill>
                <a:latin typeface="微软雅黑" panose="020B0503020204020204" pitchFamily="34" charset="-122"/>
                <a:ea typeface="微软雅黑" panose="020B0503020204020204" pitchFamily="34" charset="-122"/>
              </a:rPr>
              <a:t>CF=</a:t>
            </a:r>
            <a:r>
              <a:rPr lang="zh-CN" altLang="en-US" sz="2000" dirty="0">
                <a:solidFill>
                  <a:srgbClr val="990000"/>
                </a:solidFill>
                <a:latin typeface="微软雅黑" panose="020B0503020204020204" pitchFamily="34" charset="-122"/>
                <a:ea typeface="微软雅黑" panose="020B0503020204020204" pitchFamily="34" charset="-122"/>
              </a:rPr>
              <a:t>？</a:t>
            </a:r>
            <a:endParaRPr lang="zh-CN" altLang="en-US" sz="2000" dirty="0">
              <a:solidFill>
                <a:srgbClr val="990000"/>
              </a:solidFill>
              <a:latin typeface="微软雅黑" panose="020B0503020204020204" pitchFamily="34" charset="-122"/>
              <a:ea typeface="微软雅黑" panose="020B0503020204020204" pitchFamily="34" charset="-122"/>
            </a:endParaRPr>
          </a:p>
        </p:txBody>
      </p:sp>
      <p:sp>
        <p:nvSpPr>
          <p:cNvPr id="702469" name="Text Box 5"/>
          <p:cNvSpPr txBox="1"/>
          <p:nvPr/>
        </p:nvSpPr>
        <p:spPr>
          <a:xfrm>
            <a:off x="161925" y="4014788"/>
            <a:ext cx="8678863" cy="10064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000" dirty="0">
                <a:solidFill>
                  <a:srgbClr val="990000"/>
                </a:solidFill>
                <a:latin typeface="微软雅黑" panose="020B0503020204020204" pitchFamily="34" charset="-122"/>
                <a:ea typeface="微软雅黑" panose="020B0503020204020204" pitchFamily="34" charset="-122"/>
                <a:hlinkClick r:id="" action="ppaction://hlinkshowjump?jump=nextslide"/>
              </a:rPr>
              <a:t>还记得如何得到各个标志位吗？</a:t>
            </a:r>
            <a:endParaRPr lang="zh-CN" altLang="en-US" sz="2000" dirty="0">
              <a:solidFill>
                <a:srgbClr val="990000"/>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solidFill>
                  <a:srgbClr val="990000"/>
                </a:solidFill>
                <a:latin typeface="微软雅黑" panose="020B0503020204020204" pitchFamily="34" charset="-122"/>
                <a:ea typeface="微软雅黑" panose="020B0503020204020204" pitchFamily="34" charset="-122"/>
              </a:rPr>
              <a:t>OF</a:t>
            </a:r>
            <a:r>
              <a:rPr lang="zh-CN" altLang="en-US" sz="2000" dirty="0">
                <a:solidFill>
                  <a:srgbClr val="990000"/>
                </a:solidFill>
                <a:latin typeface="微软雅黑" panose="020B0503020204020204" pitchFamily="34" charset="-122"/>
                <a:ea typeface="微软雅黑" panose="020B0503020204020204" pitchFamily="34" charset="-122"/>
              </a:rPr>
              <a:t>：</a:t>
            </a:r>
            <a:r>
              <a:rPr lang="zh-CN" altLang="en-US" sz="2000" dirty="0">
                <a:solidFill>
                  <a:schemeClr val="accent2"/>
                </a:solidFill>
                <a:latin typeface="微软雅黑" panose="020B0503020204020204" pitchFamily="34" charset="-122"/>
                <a:ea typeface="微软雅黑" panose="020B0503020204020204" pitchFamily="34" charset="-122"/>
              </a:rPr>
              <a:t>若</a:t>
            </a:r>
            <a:r>
              <a:rPr lang="en-US" altLang="zh-CN" sz="2000" dirty="0">
                <a:solidFill>
                  <a:schemeClr val="accent2"/>
                </a:solidFill>
                <a:latin typeface="微软雅黑" panose="020B0503020204020204" pitchFamily="34" charset="-122"/>
                <a:ea typeface="微软雅黑" panose="020B0503020204020204" pitchFamily="34" charset="-122"/>
              </a:rPr>
              <a:t>A</a:t>
            </a:r>
            <a:r>
              <a:rPr lang="zh-CN" altLang="en-US" sz="2000" dirty="0">
                <a:solidFill>
                  <a:schemeClr val="accent2"/>
                </a:solidFill>
                <a:latin typeface="微软雅黑" panose="020B0503020204020204" pitchFamily="34" charset="-122"/>
                <a:ea typeface="微软雅黑" panose="020B0503020204020204" pitchFamily="34" charset="-122"/>
              </a:rPr>
              <a:t>与</a:t>
            </a:r>
            <a:r>
              <a:rPr lang="en-US" altLang="zh-CN" sz="2000" dirty="0">
                <a:solidFill>
                  <a:schemeClr val="accent2"/>
                </a:solidFill>
                <a:latin typeface="微软雅黑" panose="020B0503020204020204" pitchFamily="34" charset="-122"/>
                <a:ea typeface="微软雅黑" panose="020B0503020204020204" pitchFamily="34" charset="-122"/>
              </a:rPr>
              <a:t>B’</a:t>
            </a:r>
            <a:r>
              <a:rPr lang="zh-CN" altLang="en-US" sz="2000" dirty="0">
                <a:solidFill>
                  <a:schemeClr val="accent2"/>
                </a:solidFill>
                <a:latin typeface="微软雅黑" panose="020B0503020204020204" pitchFamily="34" charset="-122"/>
                <a:ea typeface="微软雅黑" panose="020B0503020204020204" pitchFamily="34" charset="-122"/>
              </a:rPr>
              <a:t>同号但与</a:t>
            </a:r>
            <a:r>
              <a:rPr lang="en-US" altLang="zh-CN" sz="2000" dirty="0">
                <a:solidFill>
                  <a:schemeClr val="accent2"/>
                </a:solidFill>
                <a:latin typeface="微软雅黑" panose="020B0503020204020204" pitchFamily="34" charset="-122"/>
                <a:ea typeface="微软雅黑" panose="020B0503020204020204" pitchFamily="34" charset="-122"/>
              </a:rPr>
              <a:t>Sum</a:t>
            </a:r>
            <a:r>
              <a:rPr lang="zh-CN" altLang="en-US" sz="2000" dirty="0">
                <a:solidFill>
                  <a:schemeClr val="accent2"/>
                </a:solidFill>
                <a:latin typeface="微软雅黑" panose="020B0503020204020204" pitchFamily="34" charset="-122"/>
                <a:ea typeface="微软雅黑" panose="020B0503020204020204" pitchFamily="34" charset="-122"/>
              </a:rPr>
              <a:t>不同号，则</a:t>
            </a:r>
            <a:r>
              <a:rPr lang="en-US" altLang="zh-CN" sz="2000" dirty="0">
                <a:solidFill>
                  <a:schemeClr val="accent2"/>
                </a:solidFill>
                <a:latin typeface="微软雅黑" panose="020B0503020204020204" pitchFamily="34" charset="-122"/>
                <a:ea typeface="微软雅黑" panose="020B0503020204020204" pitchFamily="34" charset="-122"/>
              </a:rPr>
              <a:t>1</a:t>
            </a:r>
            <a:r>
              <a:rPr lang="zh-CN" altLang="en-US" sz="2000" dirty="0">
                <a:solidFill>
                  <a:schemeClr val="accent2"/>
                </a:solidFill>
                <a:latin typeface="微软雅黑" panose="020B0503020204020204" pitchFamily="34" charset="-122"/>
                <a:ea typeface="微软雅黑" panose="020B0503020204020204" pitchFamily="34" charset="-122"/>
              </a:rPr>
              <a:t>；否则</a:t>
            </a:r>
            <a:r>
              <a:rPr lang="en-US" altLang="zh-CN" sz="2000" dirty="0">
                <a:solidFill>
                  <a:schemeClr val="accent2"/>
                </a:solidFill>
                <a:latin typeface="微软雅黑" panose="020B0503020204020204" pitchFamily="34" charset="-122"/>
                <a:ea typeface="微软雅黑" panose="020B0503020204020204" pitchFamily="34" charset="-122"/>
              </a:rPr>
              <a:t>0</a:t>
            </a:r>
            <a:r>
              <a:rPr lang="zh-CN" altLang="en-US" sz="2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rgbClr val="990000"/>
                </a:solidFill>
                <a:latin typeface="微软雅黑" panose="020B0503020204020204" pitchFamily="34" charset="-122"/>
                <a:ea typeface="微软雅黑" panose="020B0503020204020204" pitchFamily="34" charset="-122"/>
              </a:rPr>
              <a:t>SF</a:t>
            </a:r>
            <a:r>
              <a:rPr lang="zh-CN" altLang="en-US" sz="2000" dirty="0">
                <a:solidFill>
                  <a:srgbClr val="990000"/>
                </a:solidFill>
                <a:latin typeface="微软雅黑" panose="020B0503020204020204" pitchFamily="34" charset="-122"/>
                <a:ea typeface="微软雅黑" panose="020B0503020204020204" pitchFamily="34" charset="-122"/>
              </a:rPr>
              <a:t>：</a:t>
            </a:r>
            <a:r>
              <a:rPr lang="en-US" altLang="zh-CN" sz="2000" dirty="0">
                <a:solidFill>
                  <a:schemeClr val="accent2"/>
                </a:solidFill>
                <a:latin typeface="微软雅黑" panose="020B0503020204020204" pitchFamily="34" charset="-122"/>
                <a:ea typeface="微软雅黑" panose="020B0503020204020204" pitchFamily="34" charset="-122"/>
              </a:rPr>
              <a:t>sum</a:t>
            </a:r>
            <a:r>
              <a:rPr lang="zh-CN" altLang="en-US" sz="2000" dirty="0">
                <a:solidFill>
                  <a:schemeClr val="accent2"/>
                </a:solidFill>
                <a:latin typeface="微软雅黑" panose="020B0503020204020204" pitchFamily="34" charset="-122"/>
                <a:ea typeface="微软雅黑" panose="020B0503020204020204" pitchFamily="34" charset="-122"/>
              </a:rPr>
              <a:t>符号</a:t>
            </a:r>
            <a:endParaRPr lang="zh-CN" altLang="en-US" sz="2000" dirty="0">
              <a:solidFill>
                <a:schemeClr val="accent2"/>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solidFill>
                  <a:srgbClr val="990000"/>
                </a:solidFill>
                <a:latin typeface="微软雅黑" panose="020B0503020204020204" pitchFamily="34" charset="-122"/>
                <a:ea typeface="微软雅黑" panose="020B0503020204020204" pitchFamily="34" charset="-122"/>
              </a:rPr>
              <a:t>ZF</a:t>
            </a:r>
            <a:r>
              <a:rPr lang="zh-CN" altLang="en-US" sz="2000" dirty="0">
                <a:solidFill>
                  <a:srgbClr val="990000"/>
                </a:solidFill>
                <a:latin typeface="微软雅黑" panose="020B0503020204020204" pitchFamily="34" charset="-122"/>
                <a:ea typeface="微软雅黑" panose="020B0503020204020204" pitchFamily="34" charset="-122"/>
              </a:rPr>
              <a:t>：</a:t>
            </a:r>
            <a:r>
              <a:rPr lang="zh-CN" altLang="en-US" sz="2000" dirty="0">
                <a:solidFill>
                  <a:schemeClr val="accent2"/>
                </a:solidFill>
                <a:latin typeface="微软雅黑" panose="020B0503020204020204" pitchFamily="34" charset="-122"/>
                <a:ea typeface="微软雅黑" panose="020B0503020204020204" pitchFamily="34" charset="-122"/>
              </a:rPr>
              <a:t>如</a:t>
            </a:r>
            <a:r>
              <a:rPr lang="en-US" altLang="zh-CN" sz="2000" dirty="0">
                <a:solidFill>
                  <a:schemeClr val="accent2"/>
                </a:solidFill>
                <a:latin typeface="微软雅黑" panose="020B0503020204020204" pitchFamily="34" charset="-122"/>
                <a:ea typeface="微软雅黑" panose="020B0503020204020204" pitchFamily="34" charset="-122"/>
              </a:rPr>
              <a:t>Sum</a:t>
            </a:r>
            <a:r>
              <a:rPr lang="zh-CN" altLang="en-US" sz="2000" dirty="0">
                <a:solidFill>
                  <a:schemeClr val="accent2"/>
                </a:solidFill>
                <a:latin typeface="微软雅黑" panose="020B0503020204020204" pitchFamily="34" charset="-122"/>
                <a:ea typeface="微软雅黑" panose="020B0503020204020204" pitchFamily="34" charset="-122"/>
              </a:rPr>
              <a:t>为</a:t>
            </a:r>
            <a:r>
              <a:rPr lang="en-US" altLang="zh-CN" sz="2000" dirty="0">
                <a:solidFill>
                  <a:schemeClr val="accent2"/>
                </a:solidFill>
                <a:latin typeface="微软雅黑" panose="020B0503020204020204" pitchFamily="34" charset="-122"/>
                <a:ea typeface="微软雅黑" panose="020B0503020204020204" pitchFamily="34" charset="-122"/>
              </a:rPr>
              <a:t>0</a:t>
            </a:r>
            <a:r>
              <a:rPr lang="zh-CN" altLang="en-US" sz="2000" dirty="0">
                <a:solidFill>
                  <a:schemeClr val="accent2"/>
                </a:solidFill>
                <a:latin typeface="微软雅黑" panose="020B0503020204020204" pitchFamily="34" charset="-122"/>
                <a:ea typeface="微软雅黑" panose="020B0503020204020204" pitchFamily="34" charset="-122"/>
              </a:rPr>
              <a:t>，则</a:t>
            </a:r>
            <a:r>
              <a:rPr lang="en-US" altLang="zh-CN" sz="2000" dirty="0">
                <a:solidFill>
                  <a:schemeClr val="accent2"/>
                </a:solidFill>
                <a:latin typeface="微软雅黑" panose="020B0503020204020204" pitchFamily="34" charset="-122"/>
                <a:ea typeface="微软雅黑" panose="020B0503020204020204" pitchFamily="34" charset="-122"/>
              </a:rPr>
              <a:t>1</a:t>
            </a:r>
            <a:r>
              <a:rPr lang="zh-CN" altLang="en-US" sz="2000" dirty="0">
                <a:solidFill>
                  <a:schemeClr val="accent2"/>
                </a:solidFill>
                <a:latin typeface="微软雅黑" panose="020B0503020204020204" pitchFamily="34" charset="-122"/>
                <a:ea typeface="微软雅黑" panose="020B0503020204020204" pitchFamily="34" charset="-122"/>
              </a:rPr>
              <a:t>，否则</a:t>
            </a:r>
            <a:r>
              <a:rPr lang="en-US" altLang="zh-CN" sz="2000" dirty="0">
                <a:solidFill>
                  <a:schemeClr val="accent2"/>
                </a:solidFill>
                <a:latin typeface="微软雅黑" panose="020B0503020204020204" pitchFamily="34" charset="-122"/>
                <a:ea typeface="微软雅黑" panose="020B0503020204020204" pitchFamily="34" charset="-122"/>
              </a:rPr>
              <a:t>0</a:t>
            </a:r>
            <a:r>
              <a:rPr lang="zh-CN" altLang="en-US" sz="2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rgbClr val="990000"/>
                </a:solidFill>
                <a:latin typeface="微软雅黑" panose="020B0503020204020204" pitchFamily="34" charset="-122"/>
                <a:ea typeface="微软雅黑" panose="020B0503020204020204" pitchFamily="34" charset="-122"/>
              </a:rPr>
              <a:t>CF</a:t>
            </a:r>
            <a:r>
              <a:rPr lang="zh-CN" altLang="en-US" sz="2000" dirty="0">
                <a:solidFill>
                  <a:srgbClr val="990000"/>
                </a:solidFill>
                <a:latin typeface="微软雅黑" panose="020B0503020204020204" pitchFamily="34" charset="-122"/>
                <a:ea typeface="微软雅黑" panose="020B0503020204020204" pitchFamily="34" charset="-122"/>
              </a:rPr>
              <a:t>：</a:t>
            </a:r>
            <a:r>
              <a:rPr lang="en-US" altLang="zh-CN" sz="2000" dirty="0">
                <a:solidFill>
                  <a:schemeClr val="accent2"/>
                </a:solidFill>
                <a:latin typeface="微软雅黑" panose="020B0503020204020204" pitchFamily="34" charset="-122"/>
                <a:ea typeface="微软雅黑" panose="020B0503020204020204" pitchFamily="34" charset="-122"/>
              </a:rPr>
              <a:t>Cout </a:t>
            </a:r>
            <a:r>
              <a:rPr lang="en-US" altLang="zh-CN" sz="2000"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 sub</a:t>
            </a:r>
            <a:endParaRPr lang="en-US" altLang="zh-CN" sz="2000"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endParaRPr>
          </a:p>
        </p:txBody>
      </p:sp>
      <p:grpSp>
        <p:nvGrpSpPr>
          <p:cNvPr id="97286" name="Group 6"/>
          <p:cNvGrpSpPr/>
          <p:nvPr/>
        </p:nvGrpSpPr>
        <p:grpSpPr>
          <a:xfrm>
            <a:off x="0" y="908050"/>
            <a:ext cx="5748338" cy="2898775"/>
            <a:chOff x="0" y="572"/>
            <a:chExt cx="3621" cy="1826"/>
          </a:xfrm>
        </p:grpSpPr>
        <p:grpSp>
          <p:nvGrpSpPr>
            <p:cNvPr id="97289" name="Group 7"/>
            <p:cNvGrpSpPr/>
            <p:nvPr/>
          </p:nvGrpSpPr>
          <p:grpSpPr>
            <a:xfrm>
              <a:off x="0" y="572"/>
              <a:ext cx="3621" cy="1826"/>
              <a:chOff x="0" y="572"/>
              <a:chExt cx="3621" cy="1826"/>
            </a:xfrm>
          </p:grpSpPr>
          <p:grpSp>
            <p:nvGrpSpPr>
              <p:cNvPr id="97291" name="组合 63"/>
              <p:cNvGrpSpPr/>
              <p:nvPr/>
            </p:nvGrpSpPr>
            <p:grpSpPr>
              <a:xfrm>
                <a:off x="0" y="572"/>
                <a:ext cx="3392" cy="1826"/>
                <a:chOff x="3495675" y="3876675"/>
                <a:chExt cx="5384800" cy="2898775"/>
              </a:xfrm>
            </p:grpSpPr>
            <p:sp>
              <p:nvSpPr>
                <p:cNvPr id="97296" name="Rectangle 33"/>
                <p:cNvSpPr/>
                <p:nvPr/>
              </p:nvSpPr>
              <p:spPr>
                <a:xfrm>
                  <a:off x="8259763" y="4994275"/>
                  <a:ext cx="620712" cy="333375"/>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Sum</a:t>
                  </a:r>
                  <a:endParaRPr lang="en-US" altLang="zh-CN" sz="1600" dirty="0">
                    <a:ea typeface="Arial" panose="020B0604020202020204" pitchFamily="34" charset="0"/>
                  </a:endParaRPr>
                </a:p>
              </p:txBody>
            </p:sp>
            <p:grpSp>
              <p:nvGrpSpPr>
                <p:cNvPr id="97297" name="Group 73"/>
                <p:cNvGrpSpPr/>
                <p:nvPr/>
              </p:nvGrpSpPr>
              <p:grpSpPr>
                <a:xfrm>
                  <a:off x="3495675" y="3876675"/>
                  <a:ext cx="4968876" cy="2393950"/>
                  <a:chOff x="2202" y="2442"/>
                  <a:chExt cx="3130" cy="1508"/>
                </a:xfrm>
              </p:grpSpPr>
              <p:sp>
                <p:nvSpPr>
                  <p:cNvPr id="97299" name="Line 11"/>
                  <p:cNvSpPr/>
                  <p:nvPr/>
                </p:nvSpPr>
                <p:spPr>
                  <a:xfrm flipH="1">
                    <a:off x="3733" y="2869"/>
                    <a:ext cx="502" cy="0"/>
                  </a:xfrm>
                  <a:prstGeom prst="line">
                    <a:avLst/>
                  </a:prstGeom>
                  <a:ln w="12700" cap="flat" cmpd="sng">
                    <a:solidFill>
                      <a:schemeClr val="tx1"/>
                    </a:solidFill>
                    <a:prstDash val="solid"/>
                    <a:headEnd type="triangle" w="med" len="med"/>
                    <a:tailEnd type="none" w="med" len="med"/>
                  </a:ln>
                </p:spPr>
              </p:sp>
              <p:sp>
                <p:nvSpPr>
                  <p:cNvPr id="97300" name="Line 12"/>
                  <p:cNvSpPr/>
                  <p:nvPr/>
                </p:nvSpPr>
                <p:spPr>
                  <a:xfrm flipH="1">
                    <a:off x="4225" y="2757"/>
                    <a:ext cx="6" cy="417"/>
                  </a:xfrm>
                  <a:prstGeom prst="line">
                    <a:avLst/>
                  </a:prstGeom>
                  <a:ln w="25400" cap="flat" cmpd="sng">
                    <a:solidFill>
                      <a:schemeClr val="tx1"/>
                    </a:solidFill>
                    <a:prstDash val="solid"/>
                    <a:headEnd type="none" w="med" len="med"/>
                    <a:tailEnd type="none" w="med" len="med"/>
                  </a:ln>
                </p:spPr>
              </p:sp>
              <p:sp>
                <p:nvSpPr>
                  <p:cNvPr id="97301" name="Line 13"/>
                  <p:cNvSpPr/>
                  <p:nvPr/>
                </p:nvSpPr>
                <p:spPr>
                  <a:xfrm>
                    <a:off x="4238" y="2757"/>
                    <a:ext cx="399" cy="185"/>
                  </a:xfrm>
                  <a:prstGeom prst="line">
                    <a:avLst/>
                  </a:prstGeom>
                  <a:ln w="25400" cap="flat" cmpd="sng">
                    <a:solidFill>
                      <a:schemeClr val="tx1"/>
                    </a:solidFill>
                    <a:prstDash val="solid"/>
                    <a:headEnd type="none" w="med" len="med"/>
                    <a:tailEnd type="none" w="med" len="med"/>
                  </a:ln>
                </p:spPr>
              </p:sp>
              <p:sp>
                <p:nvSpPr>
                  <p:cNvPr id="97302" name="Line 14"/>
                  <p:cNvSpPr/>
                  <p:nvPr/>
                </p:nvSpPr>
                <p:spPr>
                  <a:xfrm>
                    <a:off x="4208" y="3168"/>
                    <a:ext cx="151" cy="66"/>
                  </a:xfrm>
                  <a:prstGeom prst="line">
                    <a:avLst/>
                  </a:prstGeom>
                  <a:ln w="25400" cap="flat" cmpd="sng">
                    <a:solidFill>
                      <a:schemeClr val="tx1"/>
                    </a:solidFill>
                    <a:prstDash val="solid"/>
                    <a:headEnd type="none" w="med" len="med"/>
                    <a:tailEnd type="none" w="med" len="med"/>
                  </a:ln>
                </p:spPr>
              </p:sp>
              <p:sp>
                <p:nvSpPr>
                  <p:cNvPr id="97303" name="Line 16"/>
                  <p:cNvSpPr/>
                  <p:nvPr/>
                </p:nvSpPr>
                <p:spPr>
                  <a:xfrm>
                    <a:off x="4637" y="2942"/>
                    <a:ext cx="7" cy="276"/>
                  </a:xfrm>
                  <a:prstGeom prst="line">
                    <a:avLst/>
                  </a:prstGeom>
                  <a:ln w="25400" cap="flat" cmpd="sng">
                    <a:solidFill>
                      <a:schemeClr val="tx1"/>
                    </a:solidFill>
                    <a:prstDash val="solid"/>
                    <a:headEnd type="none" w="med" len="med"/>
                    <a:tailEnd type="none" w="med" len="med"/>
                  </a:ln>
                </p:spPr>
              </p:sp>
              <p:sp>
                <p:nvSpPr>
                  <p:cNvPr id="97304" name="Line 18"/>
                  <p:cNvSpPr/>
                  <p:nvPr/>
                </p:nvSpPr>
                <p:spPr>
                  <a:xfrm flipV="1">
                    <a:off x="4231" y="3311"/>
                    <a:ext cx="0" cy="395"/>
                  </a:xfrm>
                  <a:prstGeom prst="line">
                    <a:avLst/>
                  </a:prstGeom>
                  <a:ln w="25400" cap="flat" cmpd="sng">
                    <a:solidFill>
                      <a:schemeClr val="tx1"/>
                    </a:solidFill>
                    <a:prstDash val="solid"/>
                    <a:headEnd type="none" w="med" len="med"/>
                    <a:tailEnd type="none" w="med" len="med"/>
                  </a:ln>
                </p:spPr>
              </p:sp>
              <p:sp>
                <p:nvSpPr>
                  <p:cNvPr id="97305" name="Line 19"/>
                  <p:cNvSpPr/>
                  <p:nvPr/>
                </p:nvSpPr>
                <p:spPr>
                  <a:xfrm flipV="1">
                    <a:off x="4238" y="3495"/>
                    <a:ext cx="399" cy="211"/>
                  </a:xfrm>
                  <a:prstGeom prst="line">
                    <a:avLst/>
                  </a:prstGeom>
                  <a:ln w="25400" cap="flat" cmpd="sng">
                    <a:solidFill>
                      <a:schemeClr val="tx1"/>
                    </a:solidFill>
                    <a:prstDash val="solid"/>
                    <a:headEnd type="none" w="med" len="med"/>
                    <a:tailEnd type="none" w="med" len="med"/>
                  </a:ln>
                </p:spPr>
              </p:sp>
              <p:sp>
                <p:nvSpPr>
                  <p:cNvPr id="97306" name="Line 20"/>
                  <p:cNvSpPr/>
                  <p:nvPr/>
                </p:nvSpPr>
                <p:spPr>
                  <a:xfrm flipV="1">
                    <a:off x="4232" y="3232"/>
                    <a:ext cx="121" cy="75"/>
                  </a:xfrm>
                  <a:prstGeom prst="line">
                    <a:avLst/>
                  </a:prstGeom>
                  <a:ln w="25400" cap="flat" cmpd="sng">
                    <a:solidFill>
                      <a:schemeClr val="tx1"/>
                    </a:solidFill>
                    <a:prstDash val="solid"/>
                    <a:headEnd type="none" w="med" len="med"/>
                    <a:tailEnd type="none" w="med" len="med"/>
                  </a:ln>
                </p:spPr>
              </p:sp>
              <p:sp>
                <p:nvSpPr>
                  <p:cNvPr id="97307" name="Line 22"/>
                  <p:cNvSpPr/>
                  <p:nvPr/>
                </p:nvSpPr>
                <p:spPr>
                  <a:xfrm flipV="1">
                    <a:off x="4644" y="3218"/>
                    <a:ext cx="0" cy="290"/>
                  </a:xfrm>
                  <a:prstGeom prst="line">
                    <a:avLst/>
                  </a:prstGeom>
                  <a:ln w="25400" cap="flat" cmpd="sng">
                    <a:solidFill>
                      <a:schemeClr val="tx1"/>
                    </a:solidFill>
                    <a:prstDash val="solid"/>
                    <a:headEnd type="none" w="med" len="med"/>
                    <a:tailEnd type="none" w="med" len="med"/>
                  </a:ln>
                </p:spPr>
              </p:sp>
              <p:sp>
                <p:nvSpPr>
                  <p:cNvPr id="97308" name="Line 23"/>
                  <p:cNvSpPr/>
                  <p:nvPr/>
                </p:nvSpPr>
                <p:spPr>
                  <a:xfrm>
                    <a:off x="4647" y="3225"/>
                    <a:ext cx="612" cy="0"/>
                  </a:xfrm>
                  <a:prstGeom prst="line">
                    <a:avLst/>
                  </a:prstGeom>
                  <a:ln w="12700" cap="flat" cmpd="sng">
                    <a:solidFill>
                      <a:schemeClr val="tx1"/>
                    </a:solidFill>
                    <a:prstDash val="solid"/>
                    <a:headEnd type="none" w="med" len="med"/>
                    <a:tailEnd type="triangle" w="med" len="med"/>
                  </a:ln>
                </p:spPr>
              </p:sp>
              <p:sp>
                <p:nvSpPr>
                  <p:cNvPr id="97309" name="Line 24"/>
                  <p:cNvSpPr/>
                  <p:nvPr/>
                </p:nvSpPr>
                <p:spPr>
                  <a:xfrm flipH="1">
                    <a:off x="3733" y="3580"/>
                    <a:ext cx="502" cy="0"/>
                  </a:xfrm>
                  <a:prstGeom prst="line">
                    <a:avLst/>
                  </a:prstGeom>
                  <a:ln w="12700" cap="flat" cmpd="sng">
                    <a:solidFill>
                      <a:schemeClr val="tx1"/>
                    </a:solidFill>
                    <a:prstDash val="solid"/>
                    <a:headEnd type="triangle" w="med" len="med"/>
                    <a:tailEnd type="none" w="med" len="med"/>
                  </a:ln>
                </p:spPr>
              </p:sp>
              <p:sp>
                <p:nvSpPr>
                  <p:cNvPr id="97310" name="Rectangle 25"/>
                  <p:cNvSpPr/>
                  <p:nvPr/>
                </p:nvSpPr>
                <p:spPr>
                  <a:xfrm rot="5400000">
                    <a:off x="4180" y="3181"/>
                    <a:ext cx="589" cy="200"/>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500" dirty="0">
                        <a:cs typeface="Arial" panose="020B0604020202020204" pitchFamily="34" charset="0"/>
                      </a:rPr>
                      <a:t>加法器</a:t>
                    </a:r>
                    <a:endParaRPr lang="zh-CN" altLang="en-US" sz="1500" dirty="0">
                      <a:ea typeface="Arial" panose="020B0604020202020204" pitchFamily="34" charset="0"/>
                    </a:endParaRPr>
                  </a:p>
                </p:txBody>
              </p:sp>
              <p:sp>
                <p:nvSpPr>
                  <p:cNvPr id="97311" name="Line 26"/>
                  <p:cNvSpPr/>
                  <p:nvPr/>
                </p:nvSpPr>
                <p:spPr>
                  <a:xfrm flipH="1">
                    <a:off x="3897" y="3544"/>
                    <a:ext cx="90" cy="73"/>
                  </a:xfrm>
                  <a:prstGeom prst="line">
                    <a:avLst/>
                  </a:prstGeom>
                  <a:ln w="12700" cap="flat" cmpd="sng">
                    <a:solidFill>
                      <a:schemeClr val="tx1"/>
                    </a:solidFill>
                    <a:prstDash val="solid"/>
                    <a:headEnd type="none" w="med" len="med"/>
                    <a:tailEnd type="none" w="med" len="med"/>
                  </a:ln>
                </p:spPr>
              </p:sp>
              <p:sp>
                <p:nvSpPr>
                  <p:cNvPr id="97312" name="Line 27"/>
                  <p:cNvSpPr/>
                  <p:nvPr/>
                </p:nvSpPr>
                <p:spPr>
                  <a:xfrm flipH="1">
                    <a:off x="3897" y="2834"/>
                    <a:ext cx="90" cy="71"/>
                  </a:xfrm>
                  <a:prstGeom prst="line">
                    <a:avLst/>
                  </a:prstGeom>
                  <a:ln w="12700" cap="flat" cmpd="sng">
                    <a:solidFill>
                      <a:schemeClr val="tx1"/>
                    </a:solidFill>
                    <a:prstDash val="solid"/>
                    <a:headEnd type="none" w="med" len="med"/>
                    <a:tailEnd type="none" w="med" len="med"/>
                  </a:ln>
                </p:spPr>
              </p:sp>
              <p:sp>
                <p:nvSpPr>
                  <p:cNvPr id="97313" name="Line 28"/>
                  <p:cNvSpPr/>
                  <p:nvPr/>
                </p:nvSpPr>
                <p:spPr>
                  <a:xfrm flipH="1">
                    <a:off x="4929" y="3189"/>
                    <a:ext cx="90" cy="71"/>
                  </a:xfrm>
                  <a:prstGeom prst="line">
                    <a:avLst/>
                  </a:prstGeom>
                  <a:ln w="12700" cap="flat" cmpd="sng">
                    <a:solidFill>
                      <a:schemeClr val="tx1"/>
                    </a:solidFill>
                    <a:prstDash val="solid"/>
                    <a:headEnd type="none" w="med" len="med"/>
                    <a:tailEnd type="none" w="med" len="med"/>
                  </a:ln>
                </p:spPr>
              </p:sp>
              <p:sp>
                <p:nvSpPr>
                  <p:cNvPr id="97314" name="Rectangle 29"/>
                  <p:cNvSpPr/>
                  <p:nvPr/>
                </p:nvSpPr>
                <p:spPr>
                  <a:xfrm>
                    <a:off x="3770" y="2869"/>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97315" name="Rectangle 30"/>
                  <p:cNvSpPr/>
                  <p:nvPr/>
                </p:nvSpPr>
                <p:spPr>
                  <a:xfrm>
                    <a:off x="3770" y="3580"/>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97316" name="Rectangle 31"/>
                  <p:cNvSpPr/>
                  <p:nvPr/>
                </p:nvSpPr>
                <p:spPr>
                  <a:xfrm>
                    <a:off x="4802" y="3225"/>
                    <a:ext cx="192" cy="172"/>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75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97317" name="Rectangle 32"/>
                  <p:cNvSpPr/>
                  <p:nvPr/>
                </p:nvSpPr>
                <p:spPr>
                  <a:xfrm>
                    <a:off x="3687" y="2660"/>
                    <a:ext cx="206"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A</a:t>
                    </a:r>
                    <a:endParaRPr lang="en-US" altLang="zh-CN" sz="1600" dirty="0">
                      <a:ea typeface="Arial" panose="020B0604020202020204" pitchFamily="34" charset="0"/>
                    </a:endParaRPr>
                  </a:p>
                </p:txBody>
              </p:sp>
              <p:sp>
                <p:nvSpPr>
                  <p:cNvPr id="97318" name="Rectangle 34"/>
                  <p:cNvSpPr/>
                  <p:nvPr/>
                </p:nvSpPr>
                <p:spPr>
                  <a:xfrm>
                    <a:off x="5049" y="2920"/>
                    <a:ext cx="270"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ZF</a:t>
                    </a:r>
                    <a:endParaRPr lang="en-US" altLang="zh-CN" sz="1600" dirty="0">
                      <a:ea typeface="Arial" panose="020B0604020202020204" pitchFamily="34" charset="0"/>
                    </a:endParaRPr>
                  </a:p>
                </p:txBody>
              </p:sp>
              <p:sp>
                <p:nvSpPr>
                  <p:cNvPr id="97319" name="Line 35"/>
                  <p:cNvSpPr/>
                  <p:nvPr/>
                </p:nvSpPr>
                <p:spPr>
                  <a:xfrm>
                    <a:off x="4479" y="2635"/>
                    <a:ext cx="0" cy="231"/>
                  </a:xfrm>
                  <a:prstGeom prst="line">
                    <a:avLst/>
                  </a:prstGeom>
                  <a:ln w="12700" cap="flat" cmpd="sng">
                    <a:solidFill>
                      <a:schemeClr val="tx1"/>
                    </a:solidFill>
                    <a:prstDash val="solid"/>
                    <a:headEnd type="none" w="med" len="med"/>
                    <a:tailEnd type="triangle" w="med" len="med"/>
                  </a:ln>
                </p:spPr>
              </p:sp>
              <p:sp>
                <p:nvSpPr>
                  <p:cNvPr id="97320" name="Rectangle 36"/>
                  <p:cNvSpPr/>
                  <p:nvPr/>
                </p:nvSpPr>
                <p:spPr>
                  <a:xfrm>
                    <a:off x="4512" y="2672"/>
                    <a:ext cx="320"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Cin</a:t>
                    </a:r>
                    <a:endParaRPr lang="en-US" altLang="zh-CN" sz="1600" dirty="0">
                      <a:ea typeface="Arial" panose="020B0604020202020204" pitchFamily="34" charset="0"/>
                    </a:endParaRPr>
                  </a:p>
                </p:txBody>
              </p:sp>
              <p:sp>
                <p:nvSpPr>
                  <p:cNvPr id="97321" name="Line 37"/>
                  <p:cNvSpPr/>
                  <p:nvPr/>
                </p:nvSpPr>
                <p:spPr>
                  <a:xfrm>
                    <a:off x="4479" y="3584"/>
                    <a:ext cx="0" cy="309"/>
                  </a:xfrm>
                  <a:prstGeom prst="line">
                    <a:avLst/>
                  </a:prstGeom>
                  <a:ln w="12700" cap="flat" cmpd="sng">
                    <a:solidFill>
                      <a:schemeClr val="tx1"/>
                    </a:solidFill>
                    <a:prstDash val="solid"/>
                    <a:headEnd type="none" w="med" len="med"/>
                    <a:tailEnd type="triangle" w="med" len="med"/>
                  </a:ln>
                </p:spPr>
              </p:sp>
              <p:sp>
                <p:nvSpPr>
                  <p:cNvPr id="97322" name="Rectangle 38"/>
                  <p:cNvSpPr/>
                  <p:nvPr/>
                </p:nvSpPr>
                <p:spPr>
                  <a:xfrm>
                    <a:off x="4512" y="3740"/>
                    <a:ext cx="405"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Cout</a:t>
                    </a:r>
                    <a:endParaRPr lang="en-US" altLang="zh-CN" sz="1600" dirty="0">
                      <a:ea typeface="Arial" panose="020B0604020202020204" pitchFamily="34" charset="0"/>
                    </a:endParaRPr>
                  </a:p>
                </p:txBody>
              </p:sp>
              <p:sp>
                <p:nvSpPr>
                  <p:cNvPr id="97323" name="Line 39"/>
                  <p:cNvSpPr/>
                  <p:nvPr/>
                </p:nvSpPr>
                <p:spPr>
                  <a:xfrm flipH="1">
                    <a:off x="2371" y="3462"/>
                    <a:ext cx="1039" cy="0"/>
                  </a:xfrm>
                  <a:prstGeom prst="line">
                    <a:avLst/>
                  </a:prstGeom>
                  <a:ln w="12700" cap="flat" cmpd="sng">
                    <a:solidFill>
                      <a:schemeClr val="tx1"/>
                    </a:solidFill>
                    <a:prstDash val="solid"/>
                    <a:headEnd type="triangle" w="med" len="med"/>
                    <a:tailEnd type="none" w="med" len="med"/>
                  </a:ln>
                </p:spPr>
              </p:sp>
              <p:sp>
                <p:nvSpPr>
                  <p:cNvPr id="97324" name="Line 40"/>
                  <p:cNvSpPr/>
                  <p:nvPr/>
                </p:nvSpPr>
                <p:spPr>
                  <a:xfrm flipH="1">
                    <a:off x="2537" y="3426"/>
                    <a:ext cx="89" cy="72"/>
                  </a:xfrm>
                  <a:prstGeom prst="line">
                    <a:avLst/>
                  </a:prstGeom>
                  <a:ln w="12700" cap="flat" cmpd="sng">
                    <a:solidFill>
                      <a:schemeClr val="tx1"/>
                    </a:solidFill>
                    <a:prstDash val="solid"/>
                    <a:headEnd type="none" w="med" len="med"/>
                    <a:tailEnd type="none" w="med" len="med"/>
                  </a:ln>
                </p:spPr>
              </p:sp>
              <p:sp>
                <p:nvSpPr>
                  <p:cNvPr id="97325" name="Rectangle 41"/>
                  <p:cNvSpPr/>
                  <p:nvPr/>
                </p:nvSpPr>
                <p:spPr>
                  <a:xfrm>
                    <a:off x="2408" y="3462"/>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97326" name="Rectangle 42"/>
                  <p:cNvSpPr/>
                  <p:nvPr/>
                </p:nvSpPr>
                <p:spPr>
                  <a:xfrm>
                    <a:off x="2202" y="3383"/>
                    <a:ext cx="206" cy="209"/>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B</a:t>
                    </a:r>
                    <a:endParaRPr lang="en-US" altLang="zh-CN" sz="1600" dirty="0">
                      <a:ea typeface="Arial" panose="020B0604020202020204" pitchFamily="34" charset="0"/>
                    </a:endParaRPr>
                  </a:p>
                </p:txBody>
              </p:sp>
              <p:grpSp>
                <p:nvGrpSpPr>
                  <p:cNvPr id="97327" name="Group 43"/>
                  <p:cNvGrpSpPr/>
                  <p:nvPr/>
                </p:nvGrpSpPr>
                <p:grpSpPr>
                  <a:xfrm>
                    <a:off x="2780" y="3574"/>
                    <a:ext cx="290" cy="236"/>
                    <a:chOff x="1816" y="3448"/>
                    <a:chExt cx="336" cy="288"/>
                  </a:xfrm>
                </p:grpSpPr>
                <p:sp>
                  <p:nvSpPr>
                    <p:cNvPr id="97346" name="Oval 44"/>
                    <p:cNvSpPr/>
                    <p:nvPr/>
                  </p:nvSpPr>
                  <p:spPr>
                    <a:xfrm>
                      <a:off x="2072" y="3560"/>
                      <a:ext cx="80" cy="8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97347" name="Line 45"/>
                    <p:cNvSpPr/>
                    <p:nvPr/>
                  </p:nvSpPr>
                  <p:spPr>
                    <a:xfrm flipH="1" flipV="1">
                      <a:off x="1816" y="3448"/>
                      <a:ext cx="256" cy="160"/>
                    </a:xfrm>
                    <a:prstGeom prst="line">
                      <a:avLst/>
                    </a:prstGeom>
                    <a:ln w="25400" cap="flat" cmpd="sng">
                      <a:solidFill>
                        <a:schemeClr val="tx1"/>
                      </a:solidFill>
                      <a:prstDash val="solid"/>
                      <a:headEnd type="none" w="med" len="med"/>
                      <a:tailEnd type="none" w="med" len="med"/>
                    </a:ln>
                  </p:spPr>
                </p:sp>
                <p:sp>
                  <p:nvSpPr>
                    <p:cNvPr id="97348" name="Line 46"/>
                    <p:cNvSpPr/>
                    <p:nvPr/>
                  </p:nvSpPr>
                  <p:spPr>
                    <a:xfrm flipH="1">
                      <a:off x="1816" y="3608"/>
                      <a:ext cx="256" cy="128"/>
                    </a:xfrm>
                    <a:prstGeom prst="line">
                      <a:avLst/>
                    </a:prstGeom>
                    <a:ln w="25400" cap="flat" cmpd="sng">
                      <a:solidFill>
                        <a:schemeClr val="tx1"/>
                      </a:solidFill>
                      <a:prstDash val="solid"/>
                      <a:headEnd type="none" w="med" len="med"/>
                      <a:tailEnd type="none" w="med" len="med"/>
                    </a:ln>
                  </p:spPr>
                </p:sp>
                <p:sp>
                  <p:nvSpPr>
                    <p:cNvPr id="97349" name="Line 47"/>
                    <p:cNvSpPr/>
                    <p:nvPr/>
                  </p:nvSpPr>
                  <p:spPr>
                    <a:xfrm>
                      <a:off x="1824" y="3464"/>
                      <a:ext cx="0" cy="272"/>
                    </a:xfrm>
                    <a:prstGeom prst="line">
                      <a:avLst/>
                    </a:prstGeom>
                    <a:ln w="25400" cap="flat" cmpd="sng">
                      <a:solidFill>
                        <a:schemeClr val="tx1"/>
                      </a:solidFill>
                      <a:prstDash val="solid"/>
                      <a:headEnd type="none" w="med" len="med"/>
                      <a:tailEnd type="none" w="med" len="med"/>
                    </a:ln>
                  </p:spPr>
                </p:sp>
              </p:grpSp>
              <p:sp>
                <p:nvSpPr>
                  <p:cNvPr id="97328" name="Line 48"/>
                  <p:cNvSpPr/>
                  <p:nvPr/>
                </p:nvSpPr>
                <p:spPr>
                  <a:xfrm>
                    <a:off x="2664" y="3465"/>
                    <a:ext cx="0" cy="231"/>
                  </a:xfrm>
                  <a:prstGeom prst="line">
                    <a:avLst/>
                  </a:prstGeom>
                  <a:ln w="12700" cap="flat" cmpd="sng">
                    <a:solidFill>
                      <a:schemeClr val="tx1"/>
                    </a:solidFill>
                    <a:prstDash val="solid"/>
                    <a:headEnd type="none" w="med" len="med"/>
                    <a:tailEnd type="none" w="med" len="med"/>
                  </a:ln>
                </p:spPr>
              </p:sp>
              <p:sp>
                <p:nvSpPr>
                  <p:cNvPr id="97329" name="Line 49"/>
                  <p:cNvSpPr/>
                  <p:nvPr/>
                </p:nvSpPr>
                <p:spPr>
                  <a:xfrm>
                    <a:off x="2667" y="3698"/>
                    <a:ext cx="117" cy="0"/>
                  </a:xfrm>
                  <a:prstGeom prst="line">
                    <a:avLst/>
                  </a:prstGeom>
                  <a:ln w="12700" cap="flat" cmpd="sng">
                    <a:solidFill>
                      <a:schemeClr val="tx1"/>
                    </a:solidFill>
                    <a:prstDash val="solid"/>
                    <a:headEnd type="none" w="med" len="med"/>
                    <a:tailEnd type="none" w="med" len="med"/>
                  </a:ln>
                </p:spPr>
              </p:sp>
              <p:sp>
                <p:nvSpPr>
                  <p:cNvPr id="97330" name="Line 50"/>
                  <p:cNvSpPr/>
                  <p:nvPr/>
                </p:nvSpPr>
                <p:spPr>
                  <a:xfrm flipH="1">
                    <a:off x="3073" y="3698"/>
                    <a:ext cx="337" cy="0"/>
                  </a:xfrm>
                  <a:prstGeom prst="line">
                    <a:avLst/>
                  </a:prstGeom>
                  <a:ln w="12700" cap="flat" cmpd="sng">
                    <a:solidFill>
                      <a:schemeClr val="tx1"/>
                    </a:solidFill>
                    <a:prstDash val="solid"/>
                    <a:headEnd type="triangle" w="med" len="med"/>
                    <a:tailEnd type="none" w="med" len="med"/>
                  </a:ln>
                </p:spPr>
              </p:sp>
              <p:sp>
                <p:nvSpPr>
                  <p:cNvPr id="97331" name="Line 51"/>
                  <p:cNvSpPr/>
                  <p:nvPr/>
                </p:nvSpPr>
                <p:spPr>
                  <a:xfrm flipH="1">
                    <a:off x="3155" y="3663"/>
                    <a:ext cx="89" cy="72"/>
                  </a:xfrm>
                  <a:prstGeom prst="line">
                    <a:avLst/>
                  </a:prstGeom>
                  <a:ln w="12700" cap="flat" cmpd="sng">
                    <a:solidFill>
                      <a:schemeClr val="tx1"/>
                    </a:solidFill>
                    <a:prstDash val="solid"/>
                    <a:headEnd type="none" w="med" len="med"/>
                    <a:tailEnd type="none" w="med" len="med"/>
                  </a:ln>
                </p:spPr>
              </p:sp>
              <p:sp>
                <p:nvSpPr>
                  <p:cNvPr id="97332" name="Rectangle 52"/>
                  <p:cNvSpPr/>
                  <p:nvPr/>
                </p:nvSpPr>
                <p:spPr>
                  <a:xfrm>
                    <a:off x="3058" y="3709"/>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97333" name="Rectangle 53"/>
                  <p:cNvSpPr/>
                  <p:nvPr/>
                </p:nvSpPr>
                <p:spPr>
                  <a:xfrm>
                    <a:off x="3413" y="3271"/>
                    <a:ext cx="316" cy="65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97334" name="Rectangle 54"/>
                  <p:cNvSpPr/>
                  <p:nvPr/>
                </p:nvSpPr>
                <p:spPr>
                  <a:xfrm>
                    <a:off x="3385" y="3353"/>
                    <a:ext cx="162" cy="171"/>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200" dirty="0">
                        <a:latin typeface="Times New Roman" panose="02020603050405020304" pitchFamily="18" charset="0"/>
                      </a:rPr>
                      <a:t>0</a:t>
                    </a:r>
                    <a:endParaRPr lang="zh-CN" altLang="en-US" sz="1200" dirty="0">
                      <a:latin typeface="Times New Roman" panose="02020603050405020304" pitchFamily="18" charset="0"/>
                    </a:endParaRPr>
                  </a:p>
                </p:txBody>
              </p:sp>
              <p:sp>
                <p:nvSpPr>
                  <p:cNvPr id="97335" name="Rectangle 55"/>
                  <p:cNvSpPr/>
                  <p:nvPr/>
                </p:nvSpPr>
                <p:spPr>
                  <a:xfrm>
                    <a:off x="3372" y="3589"/>
                    <a:ext cx="162" cy="171"/>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200" dirty="0">
                        <a:latin typeface="Times New Roman" panose="02020603050405020304" pitchFamily="18" charset="0"/>
                      </a:rPr>
                      <a:t>1</a:t>
                    </a:r>
                    <a:endParaRPr lang="zh-CN" altLang="en-US" sz="1200" dirty="0">
                      <a:latin typeface="Times New Roman" panose="02020603050405020304" pitchFamily="18" charset="0"/>
                    </a:endParaRPr>
                  </a:p>
                </p:txBody>
              </p:sp>
              <p:sp>
                <p:nvSpPr>
                  <p:cNvPr id="97336" name="Rectangle 56"/>
                  <p:cNvSpPr/>
                  <p:nvPr/>
                </p:nvSpPr>
                <p:spPr>
                  <a:xfrm rot="5400000">
                    <a:off x="3395" y="3511"/>
                    <a:ext cx="451" cy="211"/>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Mux</a:t>
                    </a:r>
                    <a:endParaRPr lang="en-US" altLang="zh-CN" sz="1600" dirty="0">
                      <a:ea typeface="Arial" panose="020B0604020202020204" pitchFamily="34" charset="0"/>
                    </a:endParaRPr>
                  </a:p>
                </p:txBody>
              </p:sp>
              <p:sp>
                <p:nvSpPr>
                  <p:cNvPr id="97337" name="Line 57"/>
                  <p:cNvSpPr/>
                  <p:nvPr/>
                </p:nvSpPr>
                <p:spPr>
                  <a:xfrm flipV="1">
                    <a:off x="3571" y="2471"/>
                    <a:ext cx="0" cy="797"/>
                  </a:xfrm>
                  <a:prstGeom prst="line">
                    <a:avLst/>
                  </a:prstGeom>
                  <a:ln w="12700" cap="flat" cmpd="sng">
                    <a:solidFill>
                      <a:schemeClr val="tx1"/>
                    </a:solidFill>
                    <a:prstDash val="solid"/>
                    <a:headEnd type="triangle" w="med" len="med"/>
                    <a:tailEnd type="none" w="med" len="med"/>
                  </a:ln>
                </p:spPr>
              </p:sp>
              <p:sp>
                <p:nvSpPr>
                  <p:cNvPr id="97338" name="Rectangle 58"/>
                  <p:cNvSpPr/>
                  <p:nvPr/>
                </p:nvSpPr>
                <p:spPr>
                  <a:xfrm>
                    <a:off x="3467" y="3259"/>
                    <a:ext cx="237" cy="17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200" dirty="0">
                        <a:latin typeface="Times New Roman" panose="02020603050405020304" pitchFamily="18" charset="0"/>
                      </a:rPr>
                      <a:t>Sel</a:t>
                    </a:r>
                    <a:endParaRPr lang="en-US" altLang="zh-CN" sz="1200" dirty="0">
                      <a:latin typeface="Times New Roman" panose="02020603050405020304" pitchFamily="18" charset="0"/>
                    </a:endParaRPr>
                  </a:p>
                </p:txBody>
              </p:sp>
              <p:sp>
                <p:nvSpPr>
                  <p:cNvPr id="97339" name="Line 59"/>
                  <p:cNvSpPr/>
                  <p:nvPr/>
                </p:nvSpPr>
                <p:spPr>
                  <a:xfrm flipH="1">
                    <a:off x="3568" y="2632"/>
                    <a:ext cx="914" cy="0"/>
                  </a:xfrm>
                  <a:prstGeom prst="line">
                    <a:avLst/>
                  </a:prstGeom>
                  <a:ln w="12700" cap="flat" cmpd="sng">
                    <a:solidFill>
                      <a:schemeClr val="tx1"/>
                    </a:solidFill>
                    <a:prstDash val="solid"/>
                    <a:headEnd type="none" w="med" len="med"/>
                    <a:tailEnd type="none" w="med" len="med"/>
                  </a:ln>
                </p:spPr>
              </p:sp>
              <p:sp>
                <p:nvSpPr>
                  <p:cNvPr id="97340" name="Rectangle 60"/>
                  <p:cNvSpPr/>
                  <p:nvPr/>
                </p:nvSpPr>
                <p:spPr>
                  <a:xfrm>
                    <a:off x="3189" y="2442"/>
                    <a:ext cx="355"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Sub</a:t>
                    </a:r>
                    <a:endParaRPr lang="en-US" altLang="zh-CN" sz="1600" dirty="0">
                      <a:ea typeface="Arial" panose="020B0604020202020204" pitchFamily="34" charset="0"/>
                    </a:endParaRPr>
                  </a:p>
                </p:txBody>
              </p:sp>
              <p:sp>
                <p:nvSpPr>
                  <p:cNvPr id="97341" name="Rectangle 62"/>
                  <p:cNvSpPr/>
                  <p:nvPr/>
                </p:nvSpPr>
                <p:spPr>
                  <a:xfrm>
                    <a:off x="3016" y="3504"/>
                    <a:ext cx="206"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B</a:t>
                    </a:r>
                    <a:endParaRPr lang="en-US" altLang="zh-CN" sz="1600" dirty="0">
                      <a:ea typeface="Arial" panose="020B0604020202020204" pitchFamily="34" charset="0"/>
                    </a:endParaRPr>
                  </a:p>
                </p:txBody>
              </p:sp>
              <p:sp>
                <p:nvSpPr>
                  <p:cNvPr id="97342" name="Line 63"/>
                  <p:cNvSpPr/>
                  <p:nvPr/>
                </p:nvSpPr>
                <p:spPr>
                  <a:xfrm>
                    <a:off x="3067" y="3539"/>
                    <a:ext cx="95" cy="0"/>
                  </a:xfrm>
                  <a:prstGeom prst="line">
                    <a:avLst/>
                  </a:prstGeom>
                  <a:ln w="28575" cap="flat" cmpd="sng">
                    <a:solidFill>
                      <a:srgbClr val="000000"/>
                    </a:solidFill>
                    <a:prstDash val="solid"/>
                    <a:headEnd type="none" w="med" len="med"/>
                    <a:tailEnd type="none" w="med" len="med"/>
                  </a:ln>
                </p:spPr>
              </p:sp>
              <p:sp>
                <p:nvSpPr>
                  <p:cNvPr id="97343" name="Line 64"/>
                  <p:cNvSpPr/>
                  <p:nvPr/>
                </p:nvSpPr>
                <p:spPr>
                  <a:xfrm>
                    <a:off x="4640" y="3048"/>
                    <a:ext cx="401" cy="0"/>
                  </a:xfrm>
                  <a:prstGeom prst="line">
                    <a:avLst/>
                  </a:prstGeom>
                  <a:ln w="12700" cap="flat" cmpd="sng">
                    <a:solidFill>
                      <a:srgbClr val="000000"/>
                    </a:solidFill>
                    <a:prstDash val="solid"/>
                    <a:headEnd type="none" w="med" len="med"/>
                    <a:tailEnd type="triangle" w="med" len="med"/>
                  </a:ln>
                </p:spPr>
              </p:sp>
              <p:sp>
                <p:nvSpPr>
                  <p:cNvPr id="97344" name="Line 65"/>
                  <p:cNvSpPr/>
                  <p:nvPr/>
                </p:nvSpPr>
                <p:spPr>
                  <a:xfrm>
                    <a:off x="4657" y="3447"/>
                    <a:ext cx="402" cy="0"/>
                  </a:xfrm>
                  <a:prstGeom prst="line">
                    <a:avLst/>
                  </a:prstGeom>
                  <a:ln w="12700" cap="flat" cmpd="sng">
                    <a:solidFill>
                      <a:srgbClr val="000000"/>
                    </a:solidFill>
                    <a:prstDash val="solid"/>
                    <a:headEnd type="none" w="med" len="med"/>
                    <a:tailEnd type="triangle" w="med" len="med"/>
                  </a:ln>
                </p:spPr>
              </p:sp>
              <p:sp>
                <p:nvSpPr>
                  <p:cNvPr id="97345" name="Rectangle 66"/>
                  <p:cNvSpPr/>
                  <p:nvPr/>
                </p:nvSpPr>
                <p:spPr>
                  <a:xfrm>
                    <a:off x="5040" y="3370"/>
                    <a:ext cx="2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OF</a:t>
                    </a:r>
                    <a:endParaRPr lang="en-US" altLang="zh-CN" sz="1600" dirty="0">
                      <a:ea typeface="Arial" panose="020B0604020202020204" pitchFamily="34" charset="0"/>
                    </a:endParaRPr>
                  </a:p>
                </p:txBody>
              </p:sp>
            </p:grpSp>
            <p:sp>
              <p:nvSpPr>
                <p:cNvPr id="97298" name="Text Box 68"/>
                <p:cNvSpPr txBox="1"/>
                <p:nvPr/>
              </p:nvSpPr>
              <p:spPr>
                <a:xfrm>
                  <a:off x="5278438" y="6378575"/>
                  <a:ext cx="2386013" cy="396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solidFill>
                        <a:srgbClr val="C00000"/>
                      </a:solidFill>
                      <a:latin typeface="微软雅黑" panose="020B0503020204020204" pitchFamily="34" charset="-122"/>
                      <a:ea typeface="微软雅黑" panose="020B0503020204020204" pitchFamily="34" charset="-122"/>
                    </a:rPr>
                    <a:t>整数加</a:t>
                  </a: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减运算部件</a:t>
                  </a:r>
                  <a:endParaRPr lang="zh-CN" altLang="en-US" sz="2000" dirty="0">
                    <a:solidFill>
                      <a:srgbClr val="C00000"/>
                    </a:solidFill>
                    <a:latin typeface="微软雅黑" panose="020B0503020204020204" pitchFamily="34" charset="-122"/>
                    <a:ea typeface="微软雅黑" panose="020B0503020204020204" pitchFamily="34" charset="-122"/>
                  </a:endParaRPr>
                </a:p>
              </p:txBody>
            </p:sp>
          </p:grpSp>
          <p:sp>
            <p:nvSpPr>
              <p:cNvPr id="97292" name="Line 63"/>
              <p:cNvSpPr/>
              <p:nvPr/>
            </p:nvSpPr>
            <p:spPr>
              <a:xfrm>
                <a:off x="2455" y="1281"/>
                <a:ext cx="680" cy="0"/>
              </a:xfrm>
              <a:prstGeom prst="line">
                <a:avLst/>
              </a:prstGeom>
              <a:ln w="12700" cap="flat" cmpd="sng">
                <a:solidFill>
                  <a:schemeClr val="tx1"/>
                </a:solidFill>
                <a:prstDash val="solid"/>
                <a:headEnd type="none" w="med" len="med"/>
                <a:tailEnd type="triangle" w="med" len="med"/>
              </a:ln>
            </p:spPr>
          </p:sp>
          <p:sp>
            <p:nvSpPr>
              <p:cNvPr id="97293" name="Text Box 64"/>
              <p:cNvSpPr txBox="1"/>
              <p:nvPr/>
            </p:nvSpPr>
            <p:spPr>
              <a:xfrm>
                <a:off x="3107" y="1168"/>
                <a:ext cx="340" cy="211"/>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600" dirty="0"/>
                  <a:t>SF</a:t>
                </a:r>
                <a:endParaRPr lang="en-US" altLang="zh-CN" sz="1600" dirty="0"/>
              </a:p>
            </p:txBody>
          </p:sp>
          <p:sp>
            <p:nvSpPr>
              <p:cNvPr id="97294" name="Line 65"/>
              <p:cNvSpPr/>
              <p:nvPr/>
            </p:nvSpPr>
            <p:spPr>
              <a:xfrm>
                <a:off x="2455" y="1508"/>
                <a:ext cx="850" cy="0"/>
              </a:xfrm>
              <a:prstGeom prst="line">
                <a:avLst/>
              </a:prstGeom>
              <a:ln w="12700" cap="flat" cmpd="sng">
                <a:solidFill>
                  <a:schemeClr val="tx1"/>
                </a:solidFill>
                <a:prstDash val="solid"/>
                <a:headEnd type="none" w="med" len="med"/>
                <a:tailEnd type="triangle" w="med" len="med"/>
              </a:ln>
            </p:spPr>
          </p:sp>
          <p:sp>
            <p:nvSpPr>
              <p:cNvPr id="97295" name="Text Box 66"/>
              <p:cNvSpPr txBox="1"/>
              <p:nvPr/>
            </p:nvSpPr>
            <p:spPr>
              <a:xfrm>
                <a:off x="3277" y="1395"/>
                <a:ext cx="344" cy="212"/>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600" dirty="0"/>
                  <a:t>CF</a:t>
                </a:r>
                <a:endParaRPr lang="en-US" altLang="zh-CN" sz="1600" dirty="0"/>
              </a:p>
            </p:txBody>
          </p:sp>
        </p:grpSp>
        <p:sp>
          <p:nvSpPr>
            <p:cNvPr id="97290" name="Text Box 67"/>
            <p:cNvSpPr txBox="1"/>
            <p:nvPr/>
          </p:nvSpPr>
          <p:spPr>
            <a:xfrm>
              <a:off x="1753" y="1470"/>
              <a:ext cx="389" cy="212"/>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600" dirty="0">
                  <a:latin typeface="Times New Roman" panose="02020603050405020304" pitchFamily="18" charset="0"/>
                </a:rPr>
                <a:t>B</a:t>
              </a:r>
              <a:r>
                <a:rPr lang="zh-CN" altLang="en-US" sz="1600" dirty="0">
                  <a:latin typeface="Times New Roman" panose="02020603050405020304" pitchFamily="18" charset="0"/>
                </a:rPr>
                <a:t>＇</a:t>
              </a:r>
              <a:endParaRPr lang="en-US" altLang="zh-CN" sz="1600" dirty="0">
                <a:latin typeface="Times New Roman" panose="02020603050405020304" pitchFamily="18" charset="0"/>
              </a:endParaRPr>
            </a:p>
          </p:txBody>
        </p:sp>
      </p:grpSp>
      <p:sp>
        <p:nvSpPr>
          <p:cNvPr id="702532" name="Text Box 68"/>
          <p:cNvSpPr txBox="1"/>
          <p:nvPr/>
        </p:nvSpPr>
        <p:spPr>
          <a:xfrm>
            <a:off x="6148388" y="895350"/>
            <a:ext cx="2744787" cy="17684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ea typeface="微软雅黑" panose="020B0503020204020204" pitchFamily="34" charset="-122"/>
              </a:rPr>
              <a:t>问题：为什么要生成并保存条件标志？</a:t>
            </a:r>
            <a:endParaRPr lang="zh-CN" altLang="en-US" sz="2000" dirty="0">
              <a:ea typeface="微软雅黑" panose="020B0503020204020204" pitchFamily="34" charset="-122"/>
            </a:endParaRPr>
          </a:p>
          <a:p>
            <a:pPr marL="0" lvl="0" indent="0" eaLnBrk="1" hangingPunct="1">
              <a:lnSpc>
                <a:spcPct val="100000"/>
              </a:lnSpc>
              <a:spcBef>
                <a:spcPct val="50000"/>
              </a:spcBef>
              <a:buNone/>
            </a:pPr>
            <a:r>
              <a:rPr lang="zh-CN" altLang="en-US" sz="2000" dirty="0">
                <a:solidFill>
                  <a:srgbClr val="0033CC"/>
                </a:solidFill>
                <a:ea typeface="微软雅黑" panose="020B0503020204020204" pitchFamily="34" charset="-122"/>
              </a:rPr>
              <a:t>为了在</a:t>
            </a:r>
            <a:r>
              <a:rPr lang="zh-CN" altLang="en-US" sz="2000" dirty="0">
                <a:solidFill>
                  <a:srgbClr val="FF0000"/>
                </a:solidFill>
                <a:ea typeface="微软雅黑" panose="020B0503020204020204" pitchFamily="34" charset="-122"/>
              </a:rPr>
              <a:t>分支指令（条件转移指令）</a:t>
            </a:r>
            <a:r>
              <a:rPr lang="zh-CN" altLang="en-US" sz="2000" dirty="0">
                <a:solidFill>
                  <a:srgbClr val="0033CC"/>
                </a:solidFill>
                <a:ea typeface="微软雅黑" panose="020B0503020204020204" pitchFamily="34" charset="-122"/>
              </a:rPr>
              <a:t>中被用作是否转移执行的条件！</a:t>
            </a:r>
            <a:endParaRPr lang="en-US" altLang="zh-CN" sz="2000" dirty="0">
              <a:solidFill>
                <a:srgbClr val="0033CC"/>
              </a:solidFill>
              <a:ea typeface="微软雅黑" panose="020B0503020204020204" pitchFamily="34" charset="-122"/>
            </a:endParaRPr>
          </a:p>
        </p:txBody>
      </p:sp>
      <p:sp>
        <p:nvSpPr>
          <p:cNvPr id="702533" name="Text Box 69"/>
          <p:cNvSpPr txBox="1"/>
          <p:nvPr/>
        </p:nvSpPr>
        <p:spPr>
          <a:xfrm>
            <a:off x="7586663" y="2798763"/>
            <a:ext cx="1349375" cy="1320800"/>
          </a:xfrm>
          <a:prstGeom prst="rect">
            <a:avLst/>
          </a:prstGeom>
          <a:solidFill>
            <a:srgbClr val="FFCC00">
              <a:alpha val="14117"/>
            </a:srgbClr>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FF0000"/>
                </a:solidFill>
                <a:latin typeface="微软雅黑" panose="020B0503020204020204" pitchFamily="34" charset="-122"/>
                <a:ea typeface="微软雅黑" panose="020B0503020204020204" pitchFamily="34" charset="-122"/>
              </a:rPr>
              <a:t>if (i&gt;j)</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50000"/>
              </a:spcBef>
              <a:buNone/>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50000"/>
              </a:spcBef>
              <a:buNone/>
            </a:pP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463">
                                            <p:txEl>
                                              <p:pRg st="0" end="0"/>
                                            </p:txEl>
                                          </p:spTgt>
                                        </p:tgtEl>
                                        <p:attrNameLst>
                                          <p:attrName>style.visibility</p:attrName>
                                        </p:attrNameLst>
                                      </p:cBhvr>
                                      <p:to>
                                        <p:strVal val="visible"/>
                                      </p:to>
                                    </p:set>
                                    <p:animEffect transition="in" filter="blinds(horizontal)">
                                      <p:cBhvr>
                                        <p:cTn id="7" dur="500"/>
                                        <p:tgtEl>
                                          <p:spTgt spid="574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463">
                                            <p:txEl>
                                              <p:pRg st="1" end="1"/>
                                            </p:txEl>
                                          </p:spTgt>
                                        </p:tgtEl>
                                        <p:attrNameLst>
                                          <p:attrName>style.visibility</p:attrName>
                                        </p:attrNameLst>
                                      </p:cBhvr>
                                      <p:to>
                                        <p:strVal val="visible"/>
                                      </p:to>
                                    </p:set>
                                    <p:animEffect transition="in" filter="blinds(horizontal)">
                                      <p:cBhvr>
                                        <p:cTn id="12" dur="500"/>
                                        <p:tgtEl>
                                          <p:spTgt spid="574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463">
                                            <p:txEl>
                                              <p:pRg st="2" end="2"/>
                                            </p:txEl>
                                          </p:spTgt>
                                        </p:tgtEl>
                                        <p:attrNameLst>
                                          <p:attrName>style.visibility</p:attrName>
                                        </p:attrNameLst>
                                      </p:cBhvr>
                                      <p:to>
                                        <p:strVal val="visible"/>
                                      </p:to>
                                    </p:set>
                                    <p:animEffect transition="in" filter="blinds(horizontal)">
                                      <p:cBhvr>
                                        <p:cTn id="17" dur="500"/>
                                        <p:tgtEl>
                                          <p:spTgt spid="574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2532">
                                            <p:txEl>
                                              <p:pRg st="0" end="0"/>
                                            </p:txEl>
                                          </p:spTgt>
                                        </p:tgtEl>
                                        <p:attrNameLst>
                                          <p:attrName>style.visibility</p:attrName>
                                        </p:attrNameLst>
                                      </p:cBhvr>
                                      <p:to>
                                        <p:strVal val="visible"/>
                                      </p:to>
                                    </p:set>
                                    <p:animEffect transition="in" filter="blinds(horizontal)">
                                      <p:cBhvr>
                                        <p:cTn id="22" dur="500"/>
                                        <p:tgtEl>
                                          <p:spTgt spid="70253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2533"/>
                                        </p:tgtEl>
                                        <p:attrNameLst>
                                          <p:attrName>style.visibility</p:attrName>
                                        </p:attrNameLst>
                                      </p:cBhvr>
                                      <p:to>
                                        <p:strVal val="visible"/>
                                      </p:to>
                                    </p:set>
                                    <p:animEffect transition="in" filter="blinds(horizontal)">
                                      <p:cBhvr>
                                        <p:cTn id="27" dur="500"/>
                                        <p:tgtEl>
                                          <p:spTgt spid="70253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02532">
                                            <p:txEl>
                                              <p:pRg st="1" end="1"/>
                                            </p:txEl>
                                          </p:spTgt>
                                        </p:tgtEl>
                                        <p:attrNameLst>
                                          <p:attrName>style.visibility</p:attrName>
                                        </p:attrNameLst>
                                      </p:cBhvr>
                                      <p:to>
                                        <p:strVal val="visible"/>
                                      </p:to>
                                    </p:set>
                                    <p:animEffect transition="in" filter="blinds(horizontal)">
                                      <p:cBhvr>
                                        <p:cTn id="32" dur="500"/>
                                        <p:tgtEl>
                                          <p:spTgt spid="70253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2468"/>
                                        </p:tgtEl>
                                        <p:attrNameLst>
                                          <p:attrName>style.visibility</p:attrName>
                                        </p:attrNameLst>
                                      </p:cBhvr>
                                      <p:to>
                                        <p:strVal val="visible"/>
                                      </p:to>
                                    </p:set>
                                    <p:animEffect transition="in" filter="blinds(horizontal)">
                                      <p:cBhvr>
                                        <p:cTn id="37" dur="500"/>
                                        <p:tgtEl>
                                          <p:spTgt spid="70246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02469"/>
                                        </p:tgtEl>
                                        <p:attrNameLst>
                                          <p:attrName>style.visibility</p:attrName>
                                        </p:attrNameLst>
                                      </p:cBhvr>
                                      <p:to>
                                        <p:strVal val="visible"/>
                                      </p:to>
                                    </p:set>
                                    <p:animEffect transition="in" filter="blinds(horizontal)">
                                      <p:cBhvr>
                                        <p:cTn id="42" dur="500"/>
                                        <p:tgtEl>
                                          <p:spTgt spid="70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8" grpId="0"/>
      <p:bldP spid="702469" grpId="0"/>
      <p:bldP spid="70253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Box 61"/>
          <p:cNvSpPr txBox="1"/>
          <p:nvPr/>
        </p:nvSpPr>
        <p:spPr>
          <a:xfrm>
            <a:off x="387350" y="2303463"/>
            <a:ext cx="1169988"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GPRs</a:t>
            </a:r>
            <a:endParaRPr lang="en-US" altLang="zh-CN" sz="2400" b="1" dirty="0">
              <a:latin typeface="微软雅黑" panose="020B0503020204020204" pitchFamily="34" charset="-122"/>
              <a:ea typeface="微软雅黑" panose="020B0503020204020204" pitchFamily="34" charset="-122"/>
            </a:endParaRPr>
          </a:p>
        </p:txBody>
      </p:sp>
      <p:grpSp>
        <p:nvGrpSpPr>
          <p:cNvPr id="49154" name="Group 63"/>
          <p:cNvGrpSpPr/>
          <p:nvPr/>
        </p:nvGrpSpPr>
        <p:grpSpPr>
          <a:xfrm>
            <a:off x="877888" y="2803525"/>
            <a:ext cx="1035050" cy="1574800"/>
            <a:chOff x="2228" y="1678"/>
            <a:chExt cx="737" cy="992"/>
          </a:xfrm>
        </p:grpSpPr>
        <p:sp>
          <p:nvSpPr>
            <p:cNvPr id="49155" name="Rectangle 64"/>
            <p:cNvSpPr/>
            <p:nvPr/>
          </p:nvSpPr>
          <p:spPr>
            <a:xfrm>
              <a:off x="2228" y="1678"/>
              <a:ext cx="737" cy="992"/>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49156" name="Line 65"/>
            <p:cNvSpPr/>
            <p:nvPr/>
          </p:nvSpPr>
          <p:spPr>
            <a:xfrm>
              <a:off x="2228" y="1933"/>
              <a:ext cx="736" cy="0"/>
            </a:xfrm>
            <a:prstGeom prst="line">
              <a:avLst/>
            </a:prstGeom>
            <a:ln w="9525" cap="flat" cmpd="sng">
              <a:solidFill>
                <a:schemeClr val="tx1"/>
              </a:solidFill>
              <a:prstDash val="solid"/>
              <a:round/>
              <a:headEnd type="none" w="med" len="med"/>
              <a:tailEnd type="none" w="med" len="med"/>
            </a:ln>
          </p:spPr>
        </p:sp>
        <p:sp>
          <p:nvSpPr>
            <p:cNvPr id="49157" name="Line 66"/>
            <p:cNvSpPr/>
            <p:nvPr/>
          </p:nvSpPr>
          <p:spPr>
            <a:xfrm>
              <a:off x="2228" y="2188"/>
              <a:ext cx="736" cy="0"/>
            </a:xfrm>
            <a:prstGeom prst="line">
              <a:avLst/>
            </a:prstGeom>
            <a:ln w="9525" cap="flat" cmpd="sng">
              <a:solidFill>
                <a:schemeClr val="tx1"/>
              </a:solidFill>
              <a:prstDash val="solid"/>
              <a:round/>
              <a:headEnd type="none" w="med" len="med"/>
              <a:tailEnd type="none" w="med" len="med"/>
            </a:ln>
          </p:spPr>
        </p:sp>
        <p:sp>
          <p:nvSpPr>
            <p:cNvPr id="49158" name="Line 67"/>
            <p:cNvSpPr/>
            <p:nvPr/>
          </p:nvSpPr>
          <p:spPr>
            <a:xfrm>
              <a:off x="2228" y="2415"/>
              <a:ext cx="736" cy="0"/>
            </a:xfrm>
            <a:prstGeom prst="line">
              <a:avLst/>
            </a:prstGeom>
            <a:ln w="9525" cap="flat" cmpd="sng">
              <a:solidFill>
                <a:schemeClr val="tx1"/>
              </a:solidFill>
              <a:prstDash val="solid"/>
              <a:round/>
              <a:headEnd type="none" w="med" len="med"/>
              <a:tailEnd type="none" w="med" len="med"/>
            </a:ln>
          </p:spPr>
        </p:sp>
      </p:grpSp>
      <p:sp>
        <p:nvSpPr>
          <p:cNvPr id="49159" name="Text Box 68"/>
          <p:cNvSpPr txBox="1"/>
          <p:nvPr/>
        </p:nvSpPr>
        <p:spPr>
          <a:xfrm>
            <a:off x="519113" y="2817813"/>
            <a:ext cx="315912" cy="366712"/>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0</a:t>
            </a:r>
            <a:endParaRPr lang="en-US" altLang="zh-CN" b="1" dirty="0">
              <a:latin typeface="微软雅黑" panose="020B0503020204020204" pitchFamily="34" charset="-122"/>
              <a:ea typeface="微软雅黑" panose="020B0503020204020204" pitchFamily="34" charset="-122"/>
            </a:endParaRPr>
          </a:p>
        </p:txBody>
      </p:sp>
      <p:sp>
        <p:nvSpPr>
          <p:cNvPr id="49160" name="Text Box 69"/>
          <p:cNvSpPr txBox="1"/>
          <p:nvPr/>
        </p:nvSpPr>
        <p:spPr>
          <a:xfrm>
            <a:off x="520700" y="3203575"/>
            <a:ext cx="315913" cy="366713"/>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1</a:t>
            </a:r>
            <a:endParaRPr lang="en-US" altLang="zh-CN" b="1" dirty="0">
              <a:latin typeface="微软雅黑" panose="020B0503020204020204" pitchFamily="34" charset="-122"/>
              <a:ea typeface="微软雅黑" panose="020B0503020204020204" pitchFamily="34" charset="-122"/>
            </a:endParaRPr>
          </a:p>
        </p:txBody>
      </p:sp>
      <p:sp>
        <p:nvSpPr>
          <p:cNvPr id="49161" name="Text Box 70"/>
          <p:cNvSpPr txBox="1"/>
          <p:nvPr/>
        </p:nvSpPr>
        <p:spPr>
          <a:xfrm>
            <a:off x="520700" y="3614738"/>
            <a:ext cx="315913" cy="366712"/>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2</a:t>
            </a:r>
            <a:endParaRPr lang="en-US" altLang="zh-CN" b="1" dirty="0">
              <a:latin typeface="微软雅黑" panose="020B0503020204020204" pitchFamily="34" charset="-122"/>
              <a:ea typeface="微软雅黑" panose="020B0503020204020204" pitchFamily="34" charset="-122"/>
            </a:endParaRPr>
          </a:p>
        </p:txBody>
      </p:sp>
      <p:sp>
        <p:nvSpPr>
          <p:cNvPr id="49162" name="Text Box 71"/>
          <p:cNvSpPr txBox="1"/>
          <p:nvPr/>
        </p:nvSpPr>
        <p:spPr>
          <a:xfrm>
            <a:off x="519113" y="4064000"/>
            <a:ext cx="315912" cy="366713"/>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3</a:t>
            </a:r>
            <a:endParaRPr lang="en-US" altLang="zh-CN" b="1" dirty="0">
              <a:latin typeface="微软雅黑" panose="020B0503020204020204" pitchFamily="34" charset="-122"/>
              <a:ea typeface="微软雅黑" panose="020B0503020204020204" pitchFamily="34" charset="-122"/>
            </a:endParaRPr>
          </a:p>
        </p:txBody>
      </p:sp>
      <p:sp>
        <p:nvSpPr>
          <p:cNvPr id="49163" name="Rectangle 72"/>
          <p:cNvSpPr/>
          <p:nvPr/>
        </p:nvSpPr>
        <p:spPr>
          <a:xfrm>
            <a:off x="882650" y="2803525"/>
            <a:ext cx="1035050" cy="1574800"/>
          </a:xfrm>
          <a:prstGeom prst="rect">
            <a:avLst/>
          </a:prstGeom>
          <a:solidFill>
            <a:srgbClr val="008000">
              <a:alpha val="16862"/>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nvGrpSpPr>
          <p:cNvPr id="49164" name="组合 25"/>
          <p:cNvGrpSpPr/>
          <p:nvPr/>
        </p:nvGrpSpPr>
        <p:grpSpPr>
          <a:xfrm>
            <a:off x="652463" y="4940300"/>
            <a:ext cx="1406525" cy="711200"/>
            <a:chOff x="1241560" y="5094186"/>
            <a:chExt cx="1484313" cy="649421"/>
          </a:xfrm>
        </p:grpSpPr>
        <p:grpSp>
          <p:nvGrpSpPr>
            <p:cNvPr id="49165" name="Group 19"/>
            <p:cNvGrpSpPr/>
            <p:nvPr/>
          </p:nvGrpSpPr>
          <p:grpSpPr>
            <a:xfrm rot="-5400000" flipH="1">
              <a:off x="1659004" y="4676738"/>
              <a:ext cx="649421" cy="1484313"/>
              <a:chOff x="3078" y="2330"/>
              <a:chExt cx="625" cy="1580"/>
            </a:xfrm>
          </p:grpSpPr>
          <p:sp>
            <p:nvSpPr>
              <p:cNvPr id="49166" name="Line 12"/>
              <p:cNvSpPr/>
              <p:nvPr/>
            </p:nvSpPr>
            <p:spPr>
              <a:xfrm flipH="1">
                <a:off x="3078" y="2330"/>
                <a:ext cx="9" cy="691"/>
              </a:xfrm>
              <a:prstGeom prst="line">
                <a:avLst/>
              </a:prstGeom>
              <a:ln w="25400" cap="flat" cmpd="sng">
                <a:solidFill>
                  <a:schemeClr val="tx1"/>
                </a:solidFill>
                <a:prstDash val="solid"/>
                <a:round/>
                <a:headEnd type="none" w="med" len="med"/>
                <a:tailEnd type="none" w="med" len="med"/>
              </a:ln>
            </p:spPr>
          </p:sp>
          <p:sp>
            <p:nvSpPr>
              <p:cNvPr id="49167" name="Line 13"/>
              <p:cNvSpPr/>
              <p:nvPr/>
            </p:nvSpPr>
            <p:spPr>
              <a:xfrm>
                <a:off x="3107" y="2330"/>
                <a:ext cx="592" cy="307"/>
              </a:xfrm>
              <a:prstGeom prst="line">
                <a:avLst/>
              </a:prstGeom>
              <a:ln w="25400" cap="flat" cmpd="sng">
                <a:solidFill>
                  <a:schemeClr val="tx1"/>
                </a:solidFill>
                <a:prstDash val="solid"/>
                <a:round/>
                <a:headEnd type="none" w="med" len="med"/>
                <a:tailEnd type="none" w="med" len="med"/>
              </a:ln>
            </p:spPr>
          </p:sp>
          <p:sp>
            <p:nvSpPr>
              <p:cNvPr id="49168" name="Line 14"/>
              <p:cNvSpPr/>
              <p:nvPr/>
            </p:nvSpPr>
            <p:spPr>
              <a:xfrm>
                <a:off x="3087" y="3018"/>
                <a:ext cx="213" cy="110"/>
              </a:xfrm>
              <a:prstGeom prst="line">
                <a:avLst/>
              </a:prstGeom>
              <a:ln w="25400" cap="flat" cmpd="sng">
                <a:solidFill>
                  <a:schemeClr val="tx1"/>
                </a:solidFill>
                <a:prstDash val="solid"/>
                <a:round/>
                <a:headEnd type="none" w="med" len="med"/>
                <a:tailEnd type="none" w="med" len="med"/>
              </a:ln>
            </p:spPr>
          </p:sp>
          <p:sp>
            <p:nvSpPr>
              <p:cNvPr id="49169" name="Line 16"/>
              <p:cNvSpPr/>
              <p:nvPr/>
            </p:nvSpPr>
            <p:spPr>
              <a:xfrm>
                <a:off x="3693" y="2644"/>
                <a:ext cx="10" cy="457"/>
              </a:xfrm>
              <a:prstGeom prst="line">
                <a:avLst/>
              </a:prstGeom>
              <a:ln w="25400" cap="flat" cmpd="sng">
                <a:solidFill>
                  <a:schemeClr val="tx1"/>
                </a:solidFill>
                <a:prstDash val="solid"/>
                <a:round/>
                <a:headEnd type="none" w="med" len="med"/>
                <a:tailEnd type="none" w="med" len="med"/>
              </a:ln>
            </p:spPr>
          </p:sp>
          <p:sp>
            <p:nvSpPr>
              <p:cNvPr id="49170" name="Line 18"/>
              <p:cNvSpPr/>
              <p:nvPr/>
            </p:nvSpPr>
            <p:spPr>
              <a:xfrm flipV="1">
                <a:off x="3120" y="3256"/>
                <a:ext cx="0" cy="654"/>
              </a:xfrm>
              <a:prstGeom prst="line">
                <a:avLst/>
              </a:prstGeom>
              <a:ln w="25400" cap="flat" cmpd="sng">
                <a:solidFill>
                  <a:schemeClr val="tx1"/>
                </a:solidFill>
                <a:prstDash val="solid"/>
                <a:round/>
                <a:headEnd type="none" w="med" len="med"/>
                <a:tailEnd type="none" w="med" len="med"/>
              </a:ln>
            </p:spPr>
          </p:sp>
          <p:sp>
            <p:nvSpPr>
              <p:cNvPr id="49171" name="Line 19"/>
              <p:cNvSpPr/>
              <p:nvPr/>
            </p:nvSpPr>
            <p:spPr>
              <a:xfrm flipV="1">
                <a:off x="3135" y="3549"/>
                <a:ext cx="564" cy="349"/>
              </a:xfrm>
              <a:prstGeom prst="line">
                <a:avLst/>
              </a:prstGeom>
              <a:ln w="25400" cap="flat" cmpd="sng">
                <a:solidFill>
                  <a:schemeClr val="tx1"/>
                </a:solidFill>
                <a:prstDash val="solid"/>
                <a:round/>
                <a:headEnd type="none" w="med" len="med"/>
                <a:tailEnd type="none" w="med" len="med"/>
              </a:ln>
            </p:spPr>
          </p:sp>
          <p:sp>
            <p:nvSpPr>
              <p:cNvPr id="49172" name="Line 20"/>
              <p:cNvSpPr/>
              <p:nvPr/>
            </p:nvSpPr>
            <p:spPr>
              <a:xfrm flipV="1">
                <a:off x="3121" y="3125"/>
                <a:ext cx="171" cy="124"/>
              </a:xfrm>
              <a:prstGeom prst="line">
                <a:avLst/>
              </a:prstGeom>
              <a:ln w="25400" cap="flat" cmpd="sng">
                <a:solidFill>
                  <a:schemeClr val="tx1"/>
                </a:solidFill>
                <a:prstDash val="solid"/>
                <a:round/>
                <a:headEnd type="none" w="med" len="med"/>
                <a:tailEnd type="none" w="med" len="med"/>
              </a:ln>
            </p:spPr>
          </p:sp>
          <p:sp>
            <p:nvSpPr>
              <p:cNvPr id="49173" name="Line 22"/>
              <p:cNvSpPr/>
              <p:nvPr/>
            </p:nvSpPr>
            <p:spPr>
              <a:xfrm flipV="1">
                <a:off x="3702" y="3067"/>
                <a:ext cx="0" cy="481"/>
              </a:xfrm>
              <a:prstGeom prst="line">
                <a:avLst/>
              </a:prstGeom>
              <a:ln w="25400" cap="flat" cmpd="sng">
                <a:solidFill>
                  <a:schemeClr val="tx1"/>
                </a:solidFill>
                <a:prstDash val="solid"/>
                <a:round/>
                <a:headEnd type="none" w="med" len="med"/>
                <a:tailEnd type="none" w="med" len="med"/>
              </a:ln>
            </p:spPr>
          </p:sp>
        </p:grpSp>
        <p:sp>
          <p:nvSpPr>
            <p:cNvPr id="49174" name="Rectangle 25"/>
            <p:cNvSpPr/>
            <p:nvPr/>
          </p:nvSpPr>
          <p:spPr>
            <a:xfrm flipH="1">
              <a:off x="1574496" y="5298266"/>
              <a:ext cx="859310" cy="422167"/>
            </a:xfrm>
            <a:prstGeom prst="rect">
              <a:avLst/>
            </a:prstGeom>
            <a:noFill/>
            <a:ln w="12700">
              <a:noFill/>
            </a:ln>
          </p:spPr>
          <p:txBody>
            <a:bodyPr lIns="90488" tIns="44450" rIns="90488" bIns="44450" anchor="t" anchorCtr="0">
              <a:spAutoFit/>
            </a:bodyPr>
            <a:lstStyle/>
            <a:p>
              <a:pPr eaLnBrk="0" hangingPunct="0">
                <a:lnSpc>
                  <a:spcPct val="90000"/>
                </a:lnSpc>
              </a:pPr>
              <a:r>
                <a:rPr lang="en-US" altLang="zh-CN" sz="2400" b="1" dirty="0">
                  <a:latin typeface="Arial" panose="020B0604020202020204" pitchFamily="34" charset="0"/>
                  <a:ea typeface="宋体" panose="02010600030101010101" pitchFamily="2" charset="-122"/>
                </a:rPr>
                <a:t>ALU</a:t>
              </a:r>
              <a:endParaRPr lang="en-US" altLang="zh-CN" sz="2400" b="1" dirty="0">
                <a:latin typeface="Arial" panose="020B0604020202020204" pitchFamily="34" charset="0"/>
                <a:ea typeface="Arial" panose="020B0604020202020204" pitchFamily="34" charset="0"/>
              </a:endParaRPr>
            </a:p>
          </p:txBody>
        </p:sp>
      </p:grpSp>
      <p:sp>
        <p:nvSpPr>
          <p:cNvPr id="49175" name="Line 30"/>
          <p:cNvSpPr/>
          <p:nvPr/>
        </p:nvSpPr>
        <p:spPr>
          <a:xfrm rot="-5400000" flipH="1">
            <a:off x="703263" y="4656138"/>
            <a:ext cx="565150" cy="0"/>
          </a:xfrm>
          <a:prstGeom prst="line">
            <a:avLst/>
          </a:prstGeom>
          <a:ln w="38100" cap="flat" cmpd="sng">
            <a:solidFill>
              <a:srgbClr val="3333CC"/>
            </a:solidFill>
            <a:prstDash val="solid"/>
            <a:round/>
            <a:headEnd type="none" w="med" len="med"/>
            <a:tailEnd type="triangle" w="med" len="med"/>
          </a:ln>
        </p:spPr>
      </p:sp>
      <p:sp>
        <p:nvSpPr>
          <p:cNvPr id="49176" name="Line 31"/>
          <p:cNvSpPr/>
          <p:nvPr/>
        </p:nvSpPr>
        <p:spPr>
          <a:xfrm rot="-5400000" flipH="1" flipV="1">
            <a:off x="1495425" y="4670425"/>
            <a:ext cx="593725" cy="0"/>
          </a:xfrm>
          <a:prstGeom prst="line">
            <a:avLst/>
          </a:prstGeom>
          <a:ln w="38100" cap="flat" cmpd="sng">
            <a:solidFill>
              <a:srgbClr val="3333CC"/>
            </a:solidFill>
            <a:prstDash val="solid"/>
            <a:round/>
            <a:headEnd type="none" w="med" len="med"/>
            <a:tailEnd type="triangle" w="med" len="med"/>
          </a:ln>
        </p:spPr>
      </p:sp>
      <p:sp>
        <p:nvSpPr>
          <p:cNvPr id="49177" name="Text Box 6"/>
          <p:cNvSpPr txBox="1"/>
          <p:nvPr/>
        </p:nvSpPr>
        <p:spPr>
          <a:xfrm>
            <a:off x="2971800" y="4208463"/>
            <a:ext cx="584200" cy="369887"/>
          </a:xfrm>
          <a:prstGeom prst="rect">
            <a:avLst/>
          </a:prstGeom>
          <a:solidFill>
            <a:srgbClr val="FF0000">
              <a:alpha val="18039"/>
            </a:srgbClr>
          </a:solidFill>
          <a:ln w="25400"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 PC</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49178" name="Text Box 13"/>
          <p:cNvSpPr txBox="1"/>
          <p:nvPr/>
        </p:nvSpPr>
        <p:spPr>
          <a:xfrm>
            <a:off x="4560888" y="4208463"/>
            <a:ext cx="781050" cy="369887"/>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MAR</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49179" name="Text Box 14"/>
          <p:cNvSpPr txBox="1"/>
          <p:nvPr/>
        </p:nvSpPr>
        <p:spPr>
          <a:xfrm>
            <a:off x="4257675" y="2132013"/>
            <a:ext cx="1084263" cy="368300"/>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chemeClr val="accent2"/>
                </a:solidFill>
                <a:latin typeface="微软雅黑" panose="020B0503020204020204" pitchFamily="34" charset="-122"/>
                <a:ea typeface="微软雅黑" panose="020B0503020204020204" pitchFamily="34" charset="-122"/>
              </a:rPr>
              <a:t>  MDR</a:t>
            </a:r>
            <a:endParaRPr lang="en-US" altLang="zh-CN" b="1" dirty="0">
              <a:solidFill>
                <a:schemeClr val="accent2"/>
              </a:solidFill>
              <a:latin typeface="微软雅黑" panose="020B0503020204020204" pitchFamily="34" charset="-122"/>
              <a:ea typeface="微软雅黑" panose="020B0503020204020204" pitchFamily="34" charset="-122"/>
            </a:endParaRPr>
          </a:p>
        </p:txBody>
      </p:sp>
      <p:sp>
        <p:nvSpPr>
          <p:cNvPr id="49180" name="Text Box 32"/>
          <p:cNvSpPr txBox="1"/>
          <p:nvPr/>
        </p:nvSpPr>
        <p:spPr>
          <a:xfrm>
            <a:off x="3040063" y="5233988"/>
            <a:ext cx="1508125" cy="400050"/>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r>
              <a:rPr lang="zh-CN" altLang="en-US" sz="2000" b="1" dirty="0">
                <a:latin typeface="微软雅黑" panose="020B0503020204020204" pitchFamily="34" charset="-122"/>
                <a:ea typeface="微软雅黑" panose="020B0503020204020204" pitchFamily="34" charset="-122"/>
              </a:rPr>
              <a:t>标志寄存器</a:t>
            </a:r>
            <a:endParaRPr lang="en-US" altLang="zh-CN" sz="2000" b="1" dirty="0">
              <a:latin typeface="微软雅黑" panose="020B0503020204020204" pitchFamily="34" charset="-122"/>
              <a:ea typeface="微软雅黑" panose="020B0503020204020204" pitchFamily="34" charset="-122"/>
            </a:endParaRPr>
          </a:p>
        </p:txBody>
      </p:sp>
      <p:sp>
        <p:nvSpPr>
          <p:cNvPr id="49181" name="Text Box 2"/>
          <p:cNvSpPr txBox="1"/>
          <p:nvPr/>
        </p:nvSpPr>
        <p:spPr>
          <a:xfrm>
            <a:off x="2852738" y="3209925"/>
            <a:ext cx="1358900" cy="466725"/>
          </a:xfrm>
          <a:prstGeom prst="rect">
            <a:avLst/>
          </a:prstGeom>
          <a:solidFill>
            <a:srgbClr val="0000FF">
              <a:alpha val="25882"/>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r>
              <a:rPr lang="zh-CN" altLang="en-US" sz="2400" b="1" dirty="0">
                <a:latin typeface="微软雅黑" panose="020B0503020204020204" pitchFamily="34" charset="-122"/>
                <a:ea typeface="微软雅黑" panose="020B0503020204020204" pitchFamily="34" charset="-122"/>
              </a:rPr>
              <a:t> 控制器</a:t>
            </a:r>
            <a:endParaRPr lang="zh-CN" altLang="en-US" sz="2400" b="1" dirty="0">
              <a:latin typeface="微软雅黑" panose="020B0503020204020204" pitchFamily="34" charset="-122"/>
              <a:ea typeface="微软雅黑" panose="020B0503020204020204" pitchFamily="34" charset="-122"/>
            </a:endParaRPr>
          </a:p>
        </p:txBody>
      </p:sp>
      <p:grpSp>
        <p:nvGrpSpPr>
          <p:cNvPr id="49182" name="组合 42"/>
          <p:cNvGrpSpPr/>
          <p:nvPr/>
        </p:nvGrpSpPr>
        <p:grpSpPr>
          <a:xfrm>
            <a:off x="5334000" y="1765300"/>
            <a:ext cx="1179513" cy="752475"/>
            <a:chOff x="7442619" y="4868863"/>
            <a:chExt cx="1118160" cy="648200"/>
          </a:xfrm>
        </p:grpSpPr>
        <p:sp>
          <p:nvSpPr>
            <p:cNvPr id="49183" name="Text Box 55"/>
            <p:cNvSpPr txBox="1"/>
            <p:nvPr/>
          </p:nvSpPr>
          <p:spPr>
            <a:xfrm>
              <a:off x="7641184" y="4868863"/>
              <a:ext cx="759053"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3333CC"/>
                  </a:solidFill>
                  <a:latin typeface="微软雅黑" panose="020B0503020204020204" pitchFamily="34" charset="-122"/>
                  <a:ea typeface="微软雅黑" panose="020B0503020204020204" pitchFamily="34" charset="-122"/>
                </a:rPr>
                <a:t>数据</a:t>
              </a:r>
              <a:endParaRPr lang="zh-CN" altLang="en-US" sz="2000" b="1" dirty="0">
                <a:solidFill>
                  <a:srgbClr val="3333CC"/>
                </a:solidFill>
                <a:latin typeface="微软雅黑" panose="020B0503020204020204" pitchFamily="34" charset="-122"/>
                <a:ea typeface="微软雅黑" panose="020B0503020204020204" pitchFamily="34" charset="-122"/>
              </a:endParaRPr>
            </a:p>
          </p:txBody>
        </p:sp>
        <p:sp>
          <p:nvSpPr>
            <p:cNvPr id="49184" name="AutoShape 56"/>
            <p:cNvSpPr/>
            <p:nvPr/>
          </p:nvSpPr>
          <p:spPr>
            <a:xfrm>
              <a:off x="7442619" y="5138739"/>
              <a:ext cx="1118160" cy="378324"/>
            </a:xfrm>
            <a:prstGeom prst="leftRightArrow">
              <a:avLst>
                <a:gd name="adj1" fmla="val 50000"/>
                <a:gd name="adj2" fmla="val 55882"/>
              </a:avLst>
            </a:prstGeom>
            <a:solidFill>
              <a:schemeClr val="bg1"/>
            </a:solidFill>
            <a:ln w="28575" cap="flat" cmpd="sng">
              <a:solidFill>
                <a:srgbClr val="3333CC"/>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49185" name="组合 43"/>
          <p:cNvGrpSpPr/>
          <p:nvPr/>
        </p:nvGrpSpPr>
        <p:grpSpPr>
          <a:xfrm>
            <a:off x="5381625" y="2933700"/>
            <a:ext cx="1077913" cy="703263"/>
            <a:chOff x="7482051" y="3223714"/>
            <a:chExt cx="1077320" cy="606260"/>
          </a:xfrm>
        </p:grpSpPr>
        <p:sp>
          <p:nvSpPr>
            <p:cNvPr id="49186" name="AutoShape 54"/>
            <p:cNvSpPr/>
            <p:nvPr/>
          </p:nvSpPr>
          <p:spPr>
            <a:xfrm>
              <a:off x="7482051" y="3475038"/>
              <a:ext cx="1077320" cy="354936"/>
            </a:xfrm>
            <a:prstGeom prst="leftRightArrow">
              <a:avLst>
                <a:gd name="adj1" fmla="val 50000"/>
                <a:gd name="adj2" fmla="val 53847"/>
              </a:avLst>
            </a:prstGeom>
            <a:solidFill>
              <a:schemeClr val="bg1"/>
            </a:solidFill>
            <a:ln w="28575" cap="flat" cmpd="sng">
              <a:solidFill>
                <a:srgbClr val="FF33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49187" name="Text Box 57"/>
            <p:cNvSpPr txBox="1"/>
            <p:nvPr/>
          </p:nvSpPr>
          <p:spPr>
            <a:xfrm>
              <a:off x="7682024" y="3223714"/>
              <a:ext cx="759053"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控制</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grpSp>
      <p:grpSp>
        <p:nvGrpSpPr>
          <p:cNvPr id="49188" name="组合 44"/>
          <p:cNvGrpSpPr/>
          <p:nvPr/>
        </p:nvGrpSpPr>
        <p:grpSpPr>
          <a:xfrm>
            <a:off x="5356225" y="3906838"/>
            <a:ext cx="1133475" cy="766762"/>
            <a:chOff x="7597835" y="1807906"/>
            <a:chExt cx="961535" cy="660644"/>
          </a:xfrm>
        </p:grpSpPr>
        <p:sp>
          <p:nvSpPr>
            <p:cNvPr id="49189" name="Text Box 53"/>
            <p:cNvSpPr txBox="1"/>
            <p:nvPr/>
          </p:nvSpPr>
          <p:spPr>
            <a:xfrm>
              <a:off x="7637346" y="1807906"/>
              <a:ext cx="759053"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008000"/>
                  </a:solidFill>
                  <a:latin typeface="微软雅黑" panose="020B0503020204020204" pitchFamily="34" charset="-122"/>
                  <a:ea typeface="微软雅黑" panose="020B0503020204020204" pitchFamily="34" charset="-122"/>
                </a:rPr>
                <a:t>地址</a:t>
              </a:r>
              <a:endParaRPr lang="zh-CN" altLang="en-US" sz="2000" b="1" dirty="0">
                <a:solidFill>
                  <a:srgbClr val="008000"/>
                </a:solidFill>
                <a:latin typeface="微软雅黑" panose="020B0503020204020204" pitchFamily="34" charset="-122"/>
                <a:ea typeface="微软雅黑" panose="020B0503020204020204" pitchFamily="34" charset="-122"/>
              </a:endParaRPr>
            </a:p>
          </p:txBody>
        </p:sp>
        <p:sp>
          <p:nvSpPr>
            <p:cNvPr id="49190" name="AutoShape 58"/>
            <p:cNvSpPr/>
            <p:nvPr/>
          </p:nvSpPr>
          <p:spPr>
            <a:xfrm>
              <a:off x="7597835" y="2040659"/>
              <a:ext cx="961535" cy="427891"/>
            </a:xfrm>
            <a:prstGeom prst="rightArrow">
              <a:avLst>
                <a:gd name="adj1" fmla="val 50000"/>
                <a:gd name="adj2" fmla="val 58186"/>
              </a:avLst>
            </a:prstGeom>
            <a:solidFill>
              <a:schemeClr val="bg1"/>
            </a:solidFill>
            <a:ln w="28575" cap="flat" cmpd="sng">
              <a:solidFill>
                <a:srgbClr val="008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
        <p:nvSpPr>
          <p:cNvPr id="49191" name="Line 59"/>
          <p:cNvSpPr/>
          <p:nvPr/>
        </p:nvSpPr>
        <p:spPr>
          <a:xfrm rot="5400000" flipH="1" flipV="1">
            <a:off x="4768850" y="2889250"/>
            <a:ext cx="0" cy="1114425"/>
          </a:xfrm>
          <a:prstGeom prst="line">
            <a:avLst/>
          </a:prstGeom>
          <a:ln w="38100" cap="flat" cmpd="sng">
            <a:solidFill>
              <a:srgbClr val="FF3300"/>
            </a:solidFill>
            <a:prstDash val="dash"/>
            <a:round/>
            <a:headEnd type="none" w="med" len="med"/>
            <a:tailEnd type="triangle" w="med" len="med"/>
          </a:ln>
        </p:spPr>
      </p:sp>
      <p:sp>
        <p:nvSpPr>
          <p:cNvPr id="49192" name="Text Box 49"/>
          <p:cNvSpPr txBox="1"/>
          <p:nvPr/>
        </p:nvSpPr>
        <p:spPr>
          <a:xfrm>
            <a:off x="2735263" y="2130425"/>
            <a:ext cx="1144587" cy="376238"/>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FF3300"/>
                </a:solidFill>
                <a:latin typeface="微软雅黑" panose="020B0503020204020204" pitchFamily="34" charset="-122"/>
                <a:ea typeface="微软雅黑" panose="020B0503020204020204" pitchFamily="34" charset="-122"/>
              </a:rPr>
              <a:t>    </a:t>
            </a:r>
            <a:endParaRPr lang="en-US" altLang="zh-CN" b="1" dirty="0">
              <a:solidFill>
                <a:schemeClr val="hlink"/>
              </a:solidFill>
              <a:latin typeface="微软雅黑" panose="020B0503020204020204" pitchFamily="34" charset="-122"/>
              <a:ea typeface="微软雅黑" panose="020B0503020204020204" pitchFamily="34" charset="-122"/>
            </a:endParaRPr>
          </a:p>
        </p:txBody>
      </p:sp>
      <p:sp>
        <p:nvSpPr>
          <p:cNvPr id="49193" name="矩形 46"/>
          <p:cNvSpPr/>
          <p:nvPr/>
        </p:nvSpPr>
        <p:spPr>
          <a:xfrm>
            <a:off x="2368550" y="2149475"/>
            <a:ext cx="493713" cy="369888"/>
          </a:xfrm>
          <a:prstGeom prst="rect">
            <a:avLst/>
          </a:prstGeom>
          <a:noFill/>
          <a:ln w="9525">
            <a:noFill/>
          </a:ln>
        </p:spPr>
        <p:txBody>
          <a:bodyPr anchor="t" anchorCtr="0">
            <a:spAutoFit/>
          </a:bodyPr>
          <a:lstStyle/>
          <a:p>
            <a:pPr eaLnBrk="0" hangingPunct="0"/>
            <a:r>
              <a:rPr lang="en-US" altLang="zh-CN" b="1" dirty="0">
                <a:solidFill>
                  <a:srgbClr val="FF0000"/>
                </a:solidFill>
                <a:latin typeface="微软雅黑" panose="020B0503020204020204" pitchFamily="34" charset="-122"/>
                <a:ea typeface="微软雅黑" panose="020B0503020204020204" pitchFamily="34" charset="-122"/>
              </a:rPr>
              <a:t>IR</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49194" name="Group 73"/>
          <p:cNvGrpSpPr/>
          <p:nvPr/>
        </p:nvGrpSpPr>
        <p:grpSpPr>
          <a:xfrm>
            <a:off x="6502400" y="1647825"/>
            <a:ext cx="1577975" cy="4052888"/>
            <a:chOff x="4125" y="1565"/>
            <a:chExt cx="994" cy="2553"/>
          </a:xfrm>
        </p:grpSpPr>
        <p:grpSp>
          <p:nvGrpSpPr>
            <p:cNvPr id="49195" name="Group 74"/>
            <p:cNvGrpSpPr/>
            <p:nvPr/>
          </p:nvGrpSpPr>
          <p:grpSpPr>
            <a:xfrm>
              <a:off x="4125" y="1565"/>
              <a:ext cx="994" cy="2553"/>
              <a:chOff x="4156" y="1565"/>
              <a:chExt cx="1026" cy="2553"/>
            </a:xfrm>
          </p:grpSpPr>
          <p:sp>
            <p:nvSpPr>
              <p:cNvPr id="49196" name="Text Box 75"/>
              <p:cNvSpPr txBox="1"/>
              <p:nvPr/>
            </p:nvSpPr>
            <p:spPr>
              <a:xfrm>
                <a:off x="4156" y="1565"/>
                <a:ext cx="737" cy="288"/>
              </a:xfrm>
              <a:prstGeom prst="rect">
                <a:avLst/>
              </a:prstGeom>
              <a:solidFill>
                <a:srgbClr val="0000FF">
                  <a:alpha val="25882"/>
                </a:srgbClr>
              </a:solidFill>
              <a:ln w="9525">
                <a:noFill/>
              </a:ln>
            </p:spPr>
            <p:txBody>
              <a:bodyPr anchor="t" anchorCtr="0">
                <a:spAutoFit/>
              </a:bodyPr>
              <a:lstStyle/>
              <a:p>
                <a:pPr marL="342900" indent="-342900" eaLnBrk="0" hangingPunct="0">
                  <a:spcBef>
                    <a:spcPct val="50000"/>
                  </a:spcBef>
                </a:pPr>
                <a:r>
                  <a:rPr lang="zh-CN" altLang="en-US" sz="2400" b="1" dirty="0">
                    <a:latin typeface="微软雅黑" panose="020B0503020204020204" pitchFamily="34" charset="-122"/>
                    <a:ea typeface="微软雅黑" panose="020B0503020204020204" pitchFamily="34" charset="-122"/>
                  </a:rPr>
                  <a:t>存储器</a:t>
                </a:r>
                <a:endParaRPr lang="zh-CN" altLang="en-US" sz="2400" b="1" dirty="0">
                  <a:latin typeface="微软雅黑" panose="020B0503020204020204" pitchFamily="34" charset="-122"/>
                  <a:ea typeface="微软雅黑" panose="020B0503020204020204" pitchFamily="34" charset="-122"/>
                </a:endParaRPr>
              </a:p>
            </p:txBody>
          </p:sp>
          <p:grpSp>
            <p:nvGrpSpPr>
              <p:cNvPr id="49197" name="Group 76"/>
              <p:cNvGrpSpPr/>
              <p:nvPr/>
            </p:nvGrpSpPr>
            <p:grpSpPr>
              <a:xfrm>
                <a:off x="4156" y="1877"/>
                <a:ext cx="737" cy="2211"/>
                <a:chOff x="3447" y="1423"/>
                <a:chExt cx="879" cy="2211"/>
              </a:xfrm>
            </p:grpSpPr>
            <p:sp>
              <p:nvSpPr>
                <p:cNvPr id="49198" name="Rectangle 77"/>
                <p:cNvSpPr/>
                <p:nvPr/>
              </p:nvSpPr>
              <p:spPr>
                <a:xfrm>
                  <a:off x="3447" y="1423"/>
                  <a:ext cx="879" cy="2211"/>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49199" name="Line 78"/>
                <p:cNvSpPr/>
                <p:nvPr/>
              </p:nvSpPr>
              <p:spPr>
                <a:xfrm>
                  <a:off x="3447" y="1678"/>
                  <a:ext cx="878" cy="0"/>
                </a:xfrm>
                <a:prstGeom prst="line">
                  <a:avLst/>
                </a:prstGeom>
                <a:ln w="9525" cap="flat" cmpd="sng">
                  <a:solidFill>
                    <a:schemeClr val="tx1"/>
                  </a:solidFill>
                  <a:prstDash val="solid"/>
                  <a:round/>
                  <a:headEnd type="none" w="med" len="med"/>
                  <a:tailEnd type="none" w="med" len="med"/>
                </a:ln>
              </p:spPr>
            </p:sp>
            <p:sp>
              <p:nvSpPr>
                <p:cNvPr id="49200" name="Line 79"/>
                <p:cNvSpPr/>
                <p:nvPr/>
              </p:nvSpPr>
              <p:spPr>
                <a:xfrm>
                  <a:off x="3447" y="1962"/>
                  <a:ext cx="878" cy="0"/>
                </a:xfrm>
                <a:prstGeom prst="line">
                  <a:avLst/>
                </a:prstGeom>
                <a:ln w="9525" cap="flat" cmpd="sng">
                  <a:solidFill>
                    <a:schemeClr val="tx1"/>
                  </a:solidFill>
                  <a:prstDash val="solid"/>
                  <a:round/>
                  <a:headEnd type="none" w="med" len="med"/>
                  <a:tailEnd type="none" w="med" len="med"/>
                </a:ln>
              </p:spPr>
            </p:sp>
            <p:sp>
              <p:nvSpPr>
                <p:cNvPr id="49201" name="Line 80"/>
                <p:cNvSpPr/>
                <p:nvPr/>
              </p:nvSpPr>
              <p:spPr>
                <a:xfrm>
                  <a:off x="3447" y="2245"/>
                  <a:ext cx="878" cy="0"/>
                </a:xfrm>
                <a:prstGeom prst="line">
                  <a:avLst/>
                </a:prstGeom>
                <a:ln w="9525" cap="flat" cmpd="sng">
                  <a:solidFill>
                    <a:schemeClr val="tx1"/>
                  </a:solidFill>
                  <a:prstDash val="solid"/>
                  <a:round/>
                  <a:headEnd type="none" w="med" len="med"/>
                  <a:tailEnd type="none" w="med" len="med"/>
                </a:ln>
              </p:spPr>
            </p:sp>
            <p:sp>
              <p:nvSpPr>
                <p:cNvPr id="49202" name="Line 81"/>
                <p:cNvSpPr/>
                <p:nvPr/>
              </p:nvSpPr>
              <p:spPr>
                <a:xfrm>
                  <a:off x="3447" y="2529"/>
                  <a:ext cx="878" cy="0"/>
                </a:xfrm>
                <a:prstGeom prst="line">
                  <a:avLst/>
                </a:prstGeom>
                <a:ln w="9525" cap="flat" cmpd="sng">
                  <a:solidFill>
                    <a:schemeClr val="tx1"/>
                  </a:solidFill>
                  <a:prstDash val="solid"/>
                  <a:round/>
                  <a:headEnd type="none" w="med" len="med"/>
                  <a:tailEnd type="none" w="med" len="med"/>
                </a:ln>
              </p:spPr>
            </p:sp>
            <p:sp>
              <p:nvSpPr>
                <p:cNvPr id="49203" name="Line 82"/>
                <p:cNvSpPr/>
                <p:nvPr/>
              </p:nvSpPr>
              <p:spPr>
                <a:xfrm>
                  <a:off x="3447" y="2812"/>
                  <a:ext cx="878" cy="0"/>
                </a:xfrm>
                <a:prstGeom prst="line">
                  <a:avLst/>
                </a:prstGeom>
                <a:ln w="9525" cap="flat" cmpd="sng">
                  <a:solidFill>
                    <a:schemeClr val="tx1"/>
                  </a:solidFill>
                  <a:prstDash val="solid"/>
                  <a:round/>
                  <a:headEnd type="none" w="med" len="med"/>
                  <a:tailEnd type="none" w="med" len="med"/>
                </a:ln>
              </p:spPr>
            </p:sp>
            <p:sp>
              <p:nvSpPr>
                <p:cNvPr id="49204" name="Line 83"/>
                <p:cNvSpPr/>
                <p:nvPr/>
              </p:nvSpPr>
              <p:spPr>
                <a:xfrm>
                  <a:off x="3447" y="3096"/>
                  <a:ext cx="878" cy="0"/>
                </a:xfrm>
                <a:prstGeom prst="line">
                  <a:avLst/>
                </a:prstGeom>
                <a:ln w="9525" cap="flat" cmpd="sng">
                  <a:solidFill>
                    <a:schemeClr val="tx1"/>
                  </a:solidFill>
                  <a:prstDash val="solid"/>
                  <a:round/>
                  <a:headEnd type="none" w="med" len="med"/>
                  <a:tailEnd type="none" w="med" len="med"/>
                </a:ln>
              </p:spPr>
            </p:sp>
            <p:sp>
              <p:nvSpPr>
                <p:cNvPr id="49205" name="Line 84"/>
                <p:cNvSpPr/>
                <p:nvPr/>
              </p:nvSpPr>
              <p:spPr>
                <a:xfrm>
                  <a:off x="3447" y="3379"/>
                  <a:ext cx="878" cy="0"/>
                </a:xfrm>
                <a:prstGeom prst="line">
                  <a:avLst/>
                </a:prstGeom>
                <a:ln w="9525" cap="flat" cmpd="sng">
                  <a:solidFill>
                    <a:schemeClr val="tx1"/>
                  </a:solidFill>
                  <a:prstDash val="solid"/>
                  <a:round/>
                  <a:headEnd type="none" w="med" len="med"/>
                  <a:tailEnd type="none" w="med" len="med"/>
                </a:ln>
              </p:spPr>
            </p:sp>
          </p:grpSp>
          <p:sp>
            <p:nvSpPr>
              <p:cNvPr id="49206" name="Text Box 85"/>
              <p:cNvSpPr txBox="1"/>
              <p:nvPr/>
            </p:nvSpPr>
            <p:spPr>
              <a:xfrm>
                <a:off x="4864" y="1941"/>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0</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49207" name="Text Box 86"/>
              <p:cNvSpPr txBox="1"/>
              <p:nvPr/>
            </p:nvSpPr>
            <p:spPr>
              <a:xfrm>
                <a:off x="4865" y="2160"/>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1</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49208" name="Text Box 87"/>
              <p:cNvSpPr txBox="1"/>
              <p:nvPr/>
            </p:nvSpPr>
            <p:spPr>
              <a:xfrm>
                <a:off x="4865" y="2472"/>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2</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49209" name="Text Box 88"/>
              <p:cNvSpPr txBox="1"/>
              <p:nvPr/>
            </p:nvSpPr>
            <p:spPr>
              <a:xfrm>
                <a:off x="4864" y="2755"/>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3</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49210" name="Text Box 90"/>
              <p:cNvSpPr txBox="1"/>
              <p:nvPr/>
            </p:nvSpPr>
            <p:spPr>
              <a:xfrm>
                <a:off x="4865" y="3322"/>
                <a:ext cx="199" cy="231"/>
              </a:xfrm>
              <a:prstGeom prst="rect">
                <a:avLst/>
              </a:prstGeom>
              <a:noFill/>
              <a:ln w="9525">
                <a:noFill/>
              </a:ln>
            </p:spPr>
            <p:txBody>
              <a:bodyPr anchor="t" anchorCtr="0">
                <a:spAutoFit/>
              </a:bodyPr>
              <a:lstStyle/>
              <a:p>
                <a:pPr marL="342900" indent="-342900" eaLnBrk="0" hangingPunct="0">
                  <a:spcBef>
                    <a:spcPct val="50000"/>
                  </a:spcBef>
                </a:pP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49211" name="Text Box 91"/>
              <p:cNvSpPr txBox="1"/>
              <p:nvPr/>
            </p:nvSpPr>
            <p:spPr>
              <a:xfrm>
                <a:off x="4864" y="3578"/>
                <a:ext cx="318" cy="233"/>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14</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49212" name="Text Box 92"/>
              <p:cNvSpPr txBox="1"/>
              <p:nvPr/>
            </p:nvSpPr>
            <p:spPr>
              <a:xfrm>
                <a:off x="4864" y="3885"/>
                <a:ext cx="318" cy="233"/>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15</a:t>
                </a:r>
                <a:endParaRPr lang="en-US" altLang="zh-CN" b="1" dirty="0">
                  <a:solidFill>
                    <a:srgbClr val="008000"/>
                  </a:solidFill>
                  <a:latin typeface="微软雅黑" panose="020B0503020204020204" pitchFamily="34" charset="-122"/>
                  <a:ea typeface="微软雅黑" panose="020B0503020204020204" pitchFamily="34" charset="-122"/>
                </a:endParaRPr>
              </a:p>
            </p:txBody>
          </p:sp>
        </p:grpSp>
        <p:sp>
          <p:nvSpPr>
            <p:cNvPr id="49213" name="Rectangle 93"/>
            <p:cNvSpPr/>
            <p:nvPr/>
          </p:nvSpPr>
          <p:spPr>
            <a:xfrm>
              <a:off x="4127" y="1877"/>
              <a:ext cx="708" cy="2211"/>
            </a:xfrm>
            <a:prstGeom prst="rect">
              <a:avLst/>
            </a:prstGeom>
            <a:solidFill>
              <a:srgbClr val="008000">
                <a:alpha val="16862"/>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cxnSp>
        <p:nvCxnSpPr>
          <p:cNvPr id="70" name="直接连接符 69"/>
          <p:cNvCxnSpPr/>
          <p:nvPr/>
        </p:nvCxnSpPr>
        <p:spPr>
          <a:xfrm>
            <a:off x="3222625" y="2130425"/>
            <a:ext cx="0" cy="376238"/>
          </a:xfrm>
          <a:prstGeom prst="line">
            <a:avLst/>
          </a:prstGeom>
          <a:ln w="25400"/>
        </p:spPr>
        <p:style>
          <a:lnRef idx="1">
            <a:schemeClr val="dk1"/>
          </a:lnRef>
          <a:fillRef idx="0">
            <a:schemeClr val="dk1"/>
          </a:fillRef>
          <a:effectRef idx="0">
            <a:schemeClr val="dk1"/>
          </a:effectRef>
          <a:fontRef idx="minor">
            <a:schemeClr val="tx1"/>
          </a:fontRef>
        </p:style>
      </p:cxnSp>
      <p:sp>
        <p:nvSpPr>
          <p:cNvPr id="49215" name="矩形 70"/>
          <p:cNvSpPr/>
          <p:nvPr/>
        </p:nvSpPr>
        <p:spPr>
          <a:xfrm>
            <a:off x="2681288" y="2162175"/>
            <a:ext cx="571500" cy="369888"/>
          </a:xfrm>
          <a:prstGeom prst="rect">
            <a:avLst/>
          </a:prstGeom>
          <a:noFill/>
          <a:ln w="9525">
            <a:noFill/>
          </a:ln>
        </p:spPr>
        <p:txBody>
          <a:bodyPr anchor="t" anchorCtr="0">
            <a:spAutoFit/>
          </a:bodyPr>
          <a:lstStyle/>
          <a:p>
            <a:pPr eaLnBrk="0" hangingPunct="0"/>
            <a:r>
              <a:rPr lang="en-US" altLang="zh-CN" b="1" dirty="0">
                <a:solidFill>
                  <a:srgbClr val="FF0000"/>
                </a:solidFill>
                <a:latin typeface="微软雅黑" panose="020B0503020204020204" pitchFamily="34" charset="-122"/>
                <a:ea typeface="微软雅黑" panose="020B0503020204020204" pitchFamily="34" charset="-122"/>
              </a:rPr>
              <a:t>OP</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49216" name="矩形 72"/>
          <p:cNvSpPr/>
          <p:nvPr/>
        </p:nvSpPr>
        <p:spPr>
          <a:xfrm>
            <a:off x="3219450" y="2132013"/>
            <a:ext cx="754063" cy="369887"/>
          </a:xfrm>
          <a:prstGeom prst="rect">
            <a:avLst/>
          </a:prstGeom>
          <a:noFill/>
          <a:ln w="9525">
            <a:noFill/>
          </a:ln>
        </p:spPr>
        <p:txBody>
          <a:bodyPr anchor="t" anchorCtr="0">
            <a:spAutoFit/>
          </a:bodyPr>
          <a:lstStyle/>
          <a:p>
            <a:pPr eaLnBrk="0" hangingPunct="0"/>
            <a:r>
              <a:rPr lang="en-US" altLang="zh-CN" b="1" dirty="0">
                <a:solidFill>
                  <a:srgbClr val="FF0000"/>
                </a:solidFill>
                <a:latin typeface="微软雅黑" panose="020B0503020204020204" pitchFamily="34" charset="-122"/>
                <a:ea typeface="微软雅黑" panose="020B0503020204020204" pitchFamily="34" charset="-122"/>
              </a:rPr>
              <a:t>addr</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49217" name="Group 7"/>
          <p:cNvGrpSpPr/>
          <p:nvPr/>
        </p:nvGrpSpPr>
        <p:grpSpPr>
          <a:xfrm>
            <a:off x="7993063" y="2663825"/>
            <a:ext cx="1028700" cy="831850"/>
            <a:chOff x="5035" y="1579"/>
            <a:chExt cx="648" cy="524"/>
          </a:xfrm>
        </p:grpSpPr>
        <p:sp>
          <p:nvSpPr>
            <p:cNvPr id="49218" name="Text Box 8"/>
            <p:cNvSpPr txBox="1"/>
            <p:nvPr/>
          </p:nvSpPr>
          <p:spPr>
            <a:xfrm>
              <a:off x="5261" y="1579"/>
              <a:ext cx="422" cy="524"/>
            </a:xfrm>
            <a:prstGeom prst="rect">
              <a:avLst/>
            </a:prstGeom>
            <a:solidFill>
              <a:srgbClr val="0000FF">
                <a:alpha val="25882"/>
              </a:srgbClr>
            </a:solidFill>
            <a:ln w="9525" cap="flat" cmpd="sng">
              <a:solidFill>
                <a:schemeClr val="tx1"/>
              </a:solidFill>
              <a:prstDash val="solid"/>
              <a:miter/>
              <a:headEnd type="none" w="med" len="med"/>
              <a:tailEnd type="none" w="med" len="med"/>
            </a:ln>
          </p:spPr>
          <p:txBody>
            <a:bodyPr lIns="0" rIns="0" anchor="t" anchorCtr="0">
              <a:spAutoFit/>
            </a:bodyPr>
            <a:lstStyle/>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输入</a:t>
              </a:r>
              <a:endParaRPr lang="zh-CN" altLang="en-US" sz="2400" b="1" dirty="0">
                <a:solidFill>
                  <a:srgbClr val="CC3300"/>
                </a:solidFill>
                <a:latin typeface="微软雅黑" panose="020B0503020204020204" pitchFamily="34" charset="-122"/>
                <a:ea typeface="微软雅黑" panose="020B0503020204020204" pitchFamily="34" charset="-122"/>
              </a:endParaRPr>
            </a:p>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设备</a:t>
              </a:r>
              <a:endParaRPr lang="zh-CN" altLang="en-US" sz="2400" b="1" dirty="0">
                <a:solidFill>
                  <a:srgbClr val="CC3300"/>
                </a:solidFill>
                <a:latin typeface="微软雅黑" panose="020B0503020204020204" pitchFamily="34" charset="-122"/>
                <a:ea typeface="微软雅黑" panose="020B0503020204020204" pitchFamily="34" charset="-122"/>
              </a:endParaRPr>
            </a:p>
          </p:txBody>
        </p:sp>
        <p:sp>
          <p:nvSpPr>
            <p:cNvPr id="49219" name="AutoShape 9"/>
            <p:cNvSpPr/>
            <p:nvPr/>
          </p:nvSpPr>
          <p:spPr>
            <a:xfrm>
              <a:off x="5035" y="1791"/>
              <a:ext cx="199" cy="141"/>
            </a:xfrm>
            <a:prstGeom prst="leftRightArrow">
              <a:avLst>
                <a:gd name="adj1" fmla="val 50000"/>
                <a:gd name="adj2" fmla="val 28213"/>
              </a:avLst>
            </a:prstGeom>
            <a:solidFill>
              <a:schemeClr val="bg1"/>
            </a:solidFill>
            <a:ln w="28575" cap="flat" cmpd="sng">
              <a:solidFill>
                <a:srgbClr val="CC3300"/>
              </a:solidFill>
              <a:prstDash val="solid"/>
              <a:miter/>
              <a:headEnd type="none" w="med" len="med"/>
              <a:tailEnd type="none" w="med" len="med"/>
            </a:ln>
          </p:spPr>
          <p:txBody>
            <a:bodyPr wrap="none" anchor="ctr" anchorCtr="0"/>
            <a:lstStyle/>
            <a:p>
              <a:pPr marL="342900" indent="-342900" algn="ctr" eaLnBrk="0" hangingPunct="0"/>
              <a:endParaRPr lang="zh-CN" altLang="en-US" b="1" dirty="0">
                <a:solidFill>
                  <a:srgbClr val="CC3300"/>
                </a:solidFill>
                <a:latin typeface="微软雅黑" panose="020B0503020204020204" pitchFamily="34" charset="-122"/>
                <a:ea typeface="微软雅黑" panose="020B0503020204020204" pitchFamily="34" charset="-122"/>
              </a:endParaRPr>
            </a:p>
          </p:txBody>
        </p:sp>
      </p:grpSp>
      <p:grpSp>
        <p:nvGrpSpPr>
          <p:cNvPr id="49220" name="Group 10"/>
          <p:cNvGrpSpPr/>
          <p:nvPr/>
        </p:nvGrpSpPr>
        <p:grpSpPr>
          <a:xfrm>
            <a:off x="7991475" y="3968750"/>
            <a:ext cx="990600" cy="831850"/>
            <a:chOff x="5034" y="2415"/>
            <a:chExt cx="624" cy="524"/>
          </a:xfrm>
        </p:grpSpPr>
        <p:sp>
          <p:nvSpPr>
            <p:cNvPr id="49221" name="Text Box 11"/>
            <p:cNvSpPr txBox="1"/>
            <p:nvPr/>
          </p:nvSpPr>
          <p:spPr>
            <a:xfrm>
              <a:off x="5261" y="2415"/>
              <a:ext cx="397" cy="524"/>
            </a:xfrm>
            <a:prstGeom prst="rect">
              <a:avLst/>
            </a:prstGeom>
            <a:solidFill>
              <a:srgbClr val="0000FF">
                <a:alpha val="25882"/>
              </a:srgbClr>
            </a:solidFill>
            <a:ln w="9525" cap="flat" cmpd="sng">
              <a:solidFill>
                <a:schemeClr val="tx1"/>
              </a:solidFill>
              <a:prstDash val="solid"/>
              <a:miter/>
              <a:headEnd type="none" w="med" len="med"/>
              <a:tailEnd type="none" w="med" len="med"/>
            </a:ln>
          </p:spPr>
          <p:txBody>
            <a:bodyPr lIns="0" rIns="0" anchor="t" anchorCtr="0">
              <a:spAutoFit/>
            </a:bodyPr>
            <a:lstStyle/>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输出</a:t>
              </a:r>
              <a:endParaRPr lang="en-US" altLang="zh-CN" sz="2400" b="1" dirty="0">
                <a:solidFill>
                  <a:srgbClr val="CC3300"/>
                </a:solidFill>
                <a:latin typeface="微软雅黑" panose="020B0503020204020204" pitchFamily="34" charset="-122"/>
                <a:ea typeface="微软雅黑" panose="020B0503020204020204" pitchFamily="34" charset="-122"/>
              </a:endParaRPr>
            </a:p>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设备</a:t>
              </a:r>
              <a:endParaRPr lang="zh-CN" altLang="en-US" sz="2400" b="1" dirty="0">
                <a:solidFill>
                  <a:srgbClr val="CC3300"/>
                </a:solidFill>
                <a:latin typeface="微软雅黑" panose="020B0503020204020204" pitchFamily="34" charset="-122"/>
                <a:ea typeface="微软雅黑" panose="020B0503020204020204" pitchFamily="34" charset="-122"/>
              </a:endParaRPr>
            </a:p>
          </p:txBody>
        </p:sp>
        <p:sp>
          <p:nvSpPr>
            <p:cNvPr id="49222" name="AutoShape 12"/>
            <p:cNvSpPr/>
            <p:nvPr/>
          </p:nvSpPr>
          <p:spPr>
            <a:xfrm>
              <a:off x="5034" y="2614"/>
              <a:ext cx="227" cy="141"/>
            </a:xfrm>
            <a:prstGeom prst="leftRightArrow">
              <a:avLst>
                <a:gd name="adj1" fmla="val 50000"/>
                <a:gd name="adj2" fmla="val 32183"/>
              </a:avLst>
            </a:prstGeom>
            <a:solidFill>
              <a:schemeClr val="bg1"/>
            </a:solidFill>
            <a:ln w="28575" cap="flat" cmpd="sng">
              <a:solidFill>
                <a:srgbClr val="CC33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cxnSp>
        <p:nvCxnSpPr>
          <p:cNvPr id="81" name="直接连接符 80"/>
          <p:cNvCxnSpPr/>
          <p:nvPr/>
        </p:nvCxnSpPr>
        <p:spPr>
          <a:xfrm>
            <a:off x="7745413" y="4064000"/>
            <a:ext cx="0" cy="534988"/>
          </a:xfrm>
          <a:prstGeom prst="line">
            <a:avLst/>
          </a:prstGeom>
          <a:ln w="50800">
            <a:prstDash val="sysDot"/>
          </a:ln>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a:off x="7092950" y="4070350"/>
            <a:ext cx="0" cy="534988"/>
          </a:xfrm>
          <a:prstGeom prst="line">
            <a:avLst/>
          </a:prstGeom>
          <a:ln w="50800">
            <a:prstDash val="sysDot"/>
          </a:ln>
        </p:spPr>
        <p:style>
          <a:lnRef idx="1">
            <a:schemeClr val="dk1"/>
          </a:lnRef>
          <a:fillRef idx="0">
            <a:schemeClr val="dk1"/>
          </a:fillRef>
          <a:effectRef idx="0">
            <a:schemeClr val="dk1"/>
          </a:effectRef>
          <a:fontRef idx="minor">
            <a:schemeClr val="tx1"/>
          </a:fontRef>
        </p:style>
      </p:cxnSp>
      <p:sp>
        <p:nvSpPr>
          <p:cNvPr id="49225" name="Line 39"/>
          <p:cNvSpPr/>
          <p:nvPr/>
        </p:nvSpPr>
        <p:spPr>
          <a:xfrm rot="-5400000">
            <a:off x="2044700" y="4375150"/>
            <a:ext cx="0" cy="3524250"/>
          </a:xfrm>
          <a:prstGeom prst="line">
            <a:avLst/>
          </a:prstGeom>
          <a:ln w="38100" cap="flat" cmpd="sng">
            <a:solidFill>
              <a:srgbClr val="3333CC"/>
            </a:solidFill>
            <a:prstDash val="solid"/>
            <a:round/>
            <a:headEnd type="none" w="med" len="med"/>
            <a:tailEnd type="none" w="med" len="med"/>
          </a:ln>
        </p:spPr>
      </p:sp>
      <p:sp>
        <p:nvSpPr>
          <p:cNvPr id="49226" name="Line 40"/>
          <p:cNvSpPr/>
          <p:nvPr/>
        </p:nvSpPr>
        <p:spPr>
          <a:xfrm rot="-5400000" flipV="1">
            <a:off x="3532188" y="5864225"/>
            <a:ext cx="504825" cy="0"/>
          </a:xfrm>
          <a:prstGeom prst="line">
            <a:avLst/>
          </a:prstGeom>
          <a:ln w="38100" cap="flat" cmpd="sng">
            <a:solidFill>
              <a:srgbClr val="3333CC"/>
            </a:solidFill>
            <a:prstDash val="solid"/>
            <a:round/>
            <a:headEnd type="none" w="med" len="med"/>
            <a:tailEnd type="triangle" w="med" len="med"/>
          </a:ln>
        </p:spPr>
      </p:sp>
      <p:sp>
        <p:nvSpPr>
          <p:cNvPr id="49227" name="Line 41"/>
          <p:cNvSpPr/>
          <p:nvPr/>
        </p:nvSpPr>
        <p:spPr>
          <a:xfrm rot="-5400000" flipH="1" flipV="1">
            <a:off x="1073150" y="5881688"/>
            <a:ext cx="517525" cy="0"/>
          </a:xfrm>
          <a:prstGeom prst="line">
            <a:avLst/>
          </a:prstGeom>
          <a:ln w="53975" cap="flat" cmpd="sng">
            <a:solidFill>
              <a:srgbClr val="3333CC"/>
            </a:solidFill>
            <a:prstDash val="solid"/>
            <a:round/>
            <a:headEnd type="none" w="med" len="med"/>
            <a:tailEnd type="triangle" w="med" len="med"/>
          </a:ln>
        </p:spPr>
      </p:sp>
      <p:sp>
        <p:nvSpPr>
          <p:cNvPr id="49228" name="Line 51"/>
          <p:cNvSpPr/>
          <p:nvPr/>
        </p:nvSpPr>
        <p:spPr>
          <a:xfrm flipV="1">
            <a:off x="276225" y="1736725"/>
            <a:ext cx="0" cy="4429125"/>
          </a:xfrm>
          <a:prstGeom prst="line">
            <a:avLst/>
          </a:prstGeom>
          <a:ln w="38100" cap="flat" cmpd="sng">
            <a:solidFill>
              <a:srgbClr val="0066FF"/>
            </a:solidFill>
            <a:prstDash val="solid"/>
            <a:round/>
            <a:headEnd type="none" w="med" len="med"/>
            <a:tailEnd type="none" w="med" len="med"/>
          </a:ln>
        </p:spPr>
      </p:sp>
      <p:sp>
        <p:nvSpPr>
          <p:cNvPr id="49229" name="Line 39"/>
          <p:cNvSpPr/>
          <p:nvPr/>
        </p:nvSpPr>
        <p:spPr>
          <a:xfrm rot="-5400000">
            <a:off x="2530475" y="-547687"/>
            <a:ext cx="19050" cy="4514850"/>
          </a:xfrm>
          <a:prstGeom prst="line">
            <a:avLst/>
          </a:prstGeom>
          <a:ln w="38100" cap="flat" cmpd="sng">
            <a:solidFill>
              <a:srgbClr val="3333CC"/>
            </a:solidFill>
            <a:prstDash val="solid"/>
            <a:round/>
            <a:headEnd type="none" w="med" len="med"/>
            <a:tailEnd type="none" w="med" len="med"/>
          </a:ln>
        </p:spPr>
      </p:sp>
      <p:sp>
        <p:nvSpPr>
          <p:cNvPr id="49230" name="Line 40"/>
          <p:cNvSpPr/>
          <p:nvPr/>
        </p:nvSpPr>
        <p:spPr>
          <a:xfrm rot="5400000" flipV="1">
            <a:off x="4545013" y="1916113"/>
            <a:ext cx="501650" cy="0"/>
          </a:xfrm>
          <a:prstGeom prst="line">
            <a:avLst/>
          </a:prstGeom>
          <a:ln w="38100" cap="flat" cmpd="sng">
            <a:solidFill>
              <a:srgbClr val="3333CC"/>
            </a:solidFill>
            <a:prstDash val="solid"/>
            <a:round/>
            <a:headEnd type="triangle" w="med" len="med"/>
            <a:tailEnd type="triangle" w="med" len="med"/>
          </a:ln>
        </p:spPr>
      </p:sp>
      <p:sp>
        <p:nvSpPr>
          <p:cNvPr id="49231" name="Line 40"/>
          <p:cNvSpPr/>
          <p:nvPr/>
        </p:nvSpPr>
        <p:spPr>
          <a:xfrm rot="5400000">
            <a:off x="927100" y="2276475"/>
            <a:ext cx="1079500" cy="0"/>
          </a:xfrm>
          <a:prstGeom prst="line">
            <a:avLst/>
          </a:prstGeom>
          <a:ln w="38100" cap="flat" cmpd="sng">
            <a:solidFill>
              <a:srgbClr val="3333CC"/>
            </a:solidFill>
            <a:prstDash val="solid"/>
            <a:round/>
            <a:headEnd type="triangle" w="med" len="med"/>
            <a:tailEnd type="triangle" w="med" len="med"/>
          </a:ln>
        </p:spPr>
      </p:sp>
      <p:sp>
        <p:nvSpPr>
          <p:cNvPr id="49232" name="Line 33"/>
          <p:cNvSpPr/>
          <p:nvPr/>
        </p:nvSpPr>
        <p:spPr>
          <a:xfrm flipH="1">
            <a:off x="3851275" y="2303463"/>
            <a:ext cx="396875" cy="0"/>
          </a:xfrm>
          <a:prstGeom prst="line">
            <a:avLst/>
          </a:prstGeom>
          <a:ln w="38100" cap="flat" cmpd="sng">
            <a:solidFill>
              <a:srgbClr val="3333CC"/>
            </a:solidFill>
            <a:prstDash val="solid"/>
            <a:round/>
            <a:headEnd type="none" w="med" len="med"/>
            <a:tailEnd type="triangle" w="med" len="med"/>
          </a:ln>
        </p:spPr>
      </p:sp>
      <p:sp>
        <p:nvSpPr>
          <p:cNvPr id="49233" name="Line 40"/>
          <p:cNvSpPr/>
          <p:nvPr/>
        </p:nvSpPr>
        <p:spPr>
          <a:xfrm rot="5400000" flipV="1">
            <a:off x="2673350" y="2852738"/>
            <a:ext cx="647700" cy="0"/>
          </a:xfrm>
          <a:prstGeom prst="line">
            <a:avLst/>
          </a:prstGeom>
          <a:ln w="38100" cap="flat" cmpd="sng">
            <a:solidFill>
              <a:srgbClr val="00B050"/>
            </a:solidFill>
            <a:prstDash val="solid"/>
            <a:round/>
            <a:headEnd type="none" w="med" len="med"/>
            <a:tailEnd type="triangle" w="med" len="med"/>
          </a:ln>
        </p:spPr>
      </p:sp>
      <p:sp>
        <p:nvSpPr>
          <p:cNvPr id="49234" name="Line 50"/>
          <p:cNvSpPr/>
          <p:nvPr/>
        </p:nvSpPr>
        <p:spPr>
          <a:xfrm rot="-10800000" flipH="1">
            <a:off x="3556000" y="4375150"/>
            <a:ext cx="1008063" cy="0"/>
          </a:xfrm>
          <a:prstGeom prst="line">
            <a:avLst/>
          </a:prstGeom>
          <a:ln w="38100" cap="flat" cmpd="sng">
            <a:solidFill>
              <a:schemeClr val="hlink"/>
            </a:solidFill>
            <a:prstDash val="solid"/>
            <a:round/>
            <a:headEnd type="none" w="med" len="med"/>
            <a:tailEnd type="triangle" w="med" len="med"/>
          </a:ln>
        </p:spPr>
      </p:sp>
      <p:sp>
        <p:nvSpPr>
          <p:cNvPr id="49235" name="Line 40"/>
          <p:cNvSpPr/>
          <p:nvPr/>
        </p:nvSpPr>
        <p:spPr>
          <a:xfrm rot="5400000" flipV="1">
            <a:off x="3336925" y="2713038"/>
            <a:ext cx="395288" cy="0"/>
          </a:xfrm>
          <a:prstGeom prst="line">
            <a:avLst/>
          </a:prstGeom>
          <a:ln w="38100" cap="flat" cmpd="sng">
            <a:solidFill>
              <a:srgbClr val="00B050"/>
            </a:solidFill>
            <a:prstDash val="solid"/>
            <a:round/>
            <a:headEnd type="none" w="med" len="med"/>
            <a:tailEnd type="none" w="med" len="med"/>
          </a:ln>
        </p:spPr>
      </p:sp>
      <p:sp>
        <p:nvSpPr>
          <p:cNvPr id="49236" name="Line 50"/>
          <p:cNvSpPr/>
          <p:nvPr/>
        </p:nvSpPr>
        <p:spPr>
          <a:xfrm rot="-10800000" flipH="1">
            <a:off x="3529013" y="2905125"/>
            <a:ext cx="1403350" cy="0"/>
          </a:xfrm>
          <a:prstGeom prst="line">
            <a:avLst/>
          </a:prstGeom>
          <a:ln w="38100" cap="flat" cmpd="sng">
            <a:solidFill>
              <a:schemeClr val="hlink"/>
            </a:solidFill>
            <a:prstDash val="solid"/>
            <a:round/>
            <a:headEnd type="none" w="med" len="med"/>
            <a:tailEnd type="none" w="med" len="med"/>
          </a:ln>
        </p:spPr>
      </p:sp>
      <p:sp>
        <p:nvSpPr>
          <p:cNvPr id="49237" name="Line 40"/>
          <p:cNvSpPr/>
          <p:nvPr/>
        </p:nvSpPr>
        <p:spPr>
          <a:xfrm rot="5400000">
            <a:off x="4265613" y="3554413"/>
            <a:ext cx="1331912" cy="0"/>
          </a:xfrm>
          <a:prstGeom prst="line">
            <a:avLst/>
          </a:prstGeom>
          <a:ln w="38100" cap="flat" cmpd="sng">
            <a:solidFill>
              <a:srgbClr val="00B050"/>
            </a:solidFill>
            <a:prstDash val="solid"/>
            <a:round/>
            <a:headEnd type="none" w="med" len="med"/>
            <a:tailEnd type="triangle" w="med" len="med"/>
          </a:ln>
        </p:spPr>
      </p:sp>
      <p:sp>
        <p:nvSpPr>
          <p:cNvPr id="49238" name="Line 59"/>
          <p:cNvSpPr/>
          <p:nvPr/>
        </p:nvSpPr>
        <p:spPr>
          <a:xfrm rot="5400000" flipV="1">
            <a:off x="2551113" y="3094038"/>
            <a:ext cx="0" cy="577850"/>
          </a:xfrm>
          <a:prstGeom prst="line">
            <a:avLst/>
          </a:prstGeom>
          <a:ln w="38100" cap="flat" cmpd="sng">
            <a:solidFill>
              <a:srgbClr val="FF3300"/>
            </a:solidFill>
            <a:prstDash val="dash"/>
            <a:round/>
            <a:headEnd type="none" w="med" len="med"/>
            <a:tailEnd type="none" w="med" len="med"/>
          </a:ln>
        </p:spPr>
      </p:sp>
      <p:sp>
        <p:nvSpPr>
          <p:cNvPr id="49239" name="Line 59"/>
          <p:cNvSpPr/>
          <p:nvPr/>
        </p:nvSpPr>
        <p:spPr>
          <a:xfrm rot="-5400000" flipH="1" flipV="1">
            <a:off x="2039938" y="5218113"/>
            <a:ext cx="0" cy="468312"/>
          </a:xfrm>
          <a:prstGeom prst="line">
            <a:avLst/>
          </a:prstGeom>
          <a:ln w="38100" cap="flat" cmpd="sng">
            <a:solidFill>
              <a:srgbClr val="FF3300"/>
            </a:solidFill>
            <a:prstDash val="dash"/>
            <a:round/>
            <a:headEnd type="none" w="med" len="med"/>
            <a:tailEnd type="triangle" w="med" len="med"/>
          </a:ln>
        </p:spPr>
      </p:sp>
      <p:sp>
        <p:nvSpPr>
          <p:cNvPr id="49240" name="Line 40"/>
          <p:cNvSpPr/>
          <p:nvPr/>
        </p:nvSpPr>
        <p:spPr>
          <a:xfrm rot="5400000">
            <a:off x="1247775" y="4408488"/>
            <a:ext cx="2052638" cy="0"/>
          </a:xfrm>
          <a:prstGeom prst="line">
            <a:avLst/>
          </a:prstGeom>
          <a:ln w="38100" cap="flat" cmpd="sng">
            <a:solidFill>
              <a:srgbClr val="FF0000"/>
            </a:solidFill>
            <a:prstDash val="dash"/>
            <a:round/>
            <a:headEnd type="none" w="med" len="med"/>
            <a:tailEnd type="none" w="med" len="med"/>
          </a:ln>
        </p:spPr>
      </p:sp>
      <p:sp>
        <p:nvSpPr>
          <p:cNvPr id="49241" name="Line 50"/>
          <p:cNvSpPr/>
          <p:nvPr/>
        </p:nvSpPr>
        <p:spPr>
          <a:xfrm rot="-10800000" flipH="1">
            <a:off x="2609850" y="5454650"/>
            <a:ext cx="431800" cy="0"/>
          </a:xfrm>
          <a:prstGeom prst="line">
            <a:avLst/>
          </a:prstGeom>
          <a:ln w="38100" cap="flat" cmpd="sng">
            <a:solidFill>
              <a:schemeClr val="hlink"/>
            </a:solidFill>
            <a:prstDash val="solid"/>
            <a:round/>
            <a:headEnd type="none" w="med" len="med"/>
            <a:tailEnd type="none" w="med" len="med"/>
          </a:ln>
        </p:spPr>
      </p:sp>
      <p:sp>
        <p:nvSpPr>
          <p:cNvPr id="49242" name="Line 40"/>
          <p:cNvSpPr/>
          <p:nvPr/>
        </p:nvSpPr>
        <p:spPr>
          <a:xfrm rot="5400000">
            <a:off x="1638300" y="4518025"/>
            <a:ext cx="1908175" cy="0"/>
          </a:xfrm>
          <a:prstGeom prst="line">
            <a:avLst/>
          </a:prstGeom>
          <a:ln w="38100" cap="flat" cmpd="sng">
            <a:solidFill>
              <a:srgbClr val="00B050"/>
            </a:solidFill>
            <a:prstDash val="solid"/>
            <a:round/>
            <a:headEnd type="none" w="med" len="med"/>
            <a:tailEnd type="none" w="med" len="med"/>
          </a:ln>
        </p:spPr>
      </p:sp>
      <p:sp>
        <p:nvSpPr>
          <p:cNvPr id="49243" name="Line 50"/>
          <p:cNvSpPr/>
          <p:nvPr/>
        </p:nvSpPr>
        <p:spPr>
          <a:xfrm rot="-10800000" flipH="1">
            <a:off x="2573338" y="3570288"/>
            <a:ext cx="288925" cy="0"/>
          </a:xfrm>
          <a:prstGeom prst="line">
            <a:avLst/>
          </a:prstGeom>
          <a:ln w="38100" cap="flat" cmpd="sng">
            <a:solidFill>
              <a:schemeClr val="hlink"/>
            </a:solidFill>
            <a:prstDash val="solid"/>
            <a:round/>
            <a:headEnd type="none" w="med" len="med"/>
            <a:tailEnd type="triangle" w="med" len="med"/>
          </a:ln>
        </p:spPr>
      </p:sp>
      <p:sp>
        <p:nvSpPr>
          <p:cNvPr id="49244" name="Line 59"/>
          <p:cNvSpPr/>
          <p:nvPr/>
        </p:nvSpPr>
        <p:spPr>
          <a:xfrm rot="5400000" flipH="1" flipV="1">
            <a:off x="6249988" y="5748338"/>
            <a:ext cx="0" cy="1117600"/>
          </a:xfrm>
          <a:prstGeom prst="line">
            <a:avLst/>
          </a:prstGeom>
          <a:ln w="38100" cap="flat" cmpd="sng">
            <a:solidFill>
              <a:srgbClr val="FF3300"/>
            </a:solidFill>
            <a:prstDash val="dash"/>
            <a:round/>
            <a:headEnd type="none" w="med" len="med"/>
            <a:tailEnd type="triangle" w="med" len="med"/>
          </a:ln>
        </p:spPr>
      </p:sp>
      <p:sp>
        <p:nvSpPr>
          <p:cNvPr id="49245" name="Text Box 57"/>
          <p:cNvSpPr txBox="1"/>
          <p:nvPr/>
        </p:nvSpPr>
        <p:spPr>
          <a:xfrm>
            <a:off x="6832600" y="6105525"/>
            <a:ext cx="1700213"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控制信号线</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sp>
        <p:nvSpPr>
          <p:cNvPr id="49246" name="Line 59"/>
          <p:cNvSpPr/>
          <p:nvPr/>
        </p:nvSpPr>
        <p:spPr>
          <a:xfrm rot="5400000" flipH="1" flipV="1">
            <a:off x="6243638" y="6154738"/>
            <a:ext cx="0" cy="1116012"/>
          </a:xfrm>
          <a:prstGeom prst="line">
            <a:avLst/>
          </a:prstGeom>
          <a:ln w="38100" cap="flat" cmpd="sng">
            <a:solidFill>
              <a:srgbClr val="0000FF"/>
            </a:solidFill>
            <a:prstDash val="solid"/>
            <a:round/>
            <a:headEnd type="none" w="med" len="med"/>
            <a:tailEnd type="triangle" w="med" len="med"/>
          </a:ln>
        </p:spPr>
      </p:sp>
      <p:sp>
        <p:nvSpPr>
          <p:cNvPr id="49247" name="Text Box 57"/>
          <p:cNvSpPr txBox="1"/>
          <p:nvPr/>
        </p:nvSpPr>
        <p:spPr>
          <a:xfrm>
            <a:off x="6784975" y="6488113"/>
            <a:ext cx="1701800"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0000FF"/>
                </a:solidFill>
                <a:latin typeface="微软雅黑" panose="020B0503020204020204" pitchFamily="34" charset="-122"/>
                <a:ea typeface="微软雅黑" panose="020B0503020204020204" pitchFamily="34" charset="-122"/>
              </a:rPr>
              <a:t>数据传送线</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116" name="矩形 115"/>
          <p:cNvSpPr/>
          <p:nvPr/>
        </p:nvSpPr>
        <p:spPr>
          <a:xfrm>
            <a:off x="161925" y="1042988"/>
            <a:ext cx="5172075" cy="5311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249" name="Text Box 57"/>
          <p:cNvSpPr txBox="1"/>
          <p:nvPr/>
        </p:nvSpPr>
        <p:spPr>
          <a:xfrm>
            <a:off x="207963" y="1111250"/>
            <a:ext cx="2563812"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中央处理器（</a:t>
            </a:r>
            <a:r>
              <a:rPr lang="en-US" altLang="zh-CN" sz="2000" b="1" dirty="0">
                <a:solidFill>
                  <a:srgbClr val="FF3300"/>
                </a:solidFill>
                <a:latin typeface="微软雅黑" panose="020B0503020204020204" pitchFamily="34" charset="-122"/>
                <a:ea typeface="微软雅黑" panose="020B0503020204020204" pitchFamily="34" charset="-122"/>
              </a:rPr>
              <a:t>CPU</a:t>
            </a:r>
            <a:r>
              <a:rPr lang="zh-CN" altLang="en-US" sz="2000" b="1" dirty="0">
                <a:solidFill>
                  <a:srgbClr val="FF3300"/>
                </a:solidFill>
                <a:latin typeface="微软雅黑" panose="020B0503020204020204" pitchFamily="34" charset="-122"/>
                <a:ea typeface="微软雅黑" panose="020B0503020204020204" pitchFamily="34" charset="-122"/>
              </a:rPr>
              <a:t>）</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sp>
        <p:nvSpPr>
          <p:cNvPr id="118" name="Rectangle 99"/>
          <p:cNvSpPr txBox="1">
            <a:spLocks noChangeArrowheads="1"/>
          </p:cNvSpPr>
          <p:nvPr/>
        </p:nvSpPr>
        <p:spPr>
          <a:xfrm>
            <a:off x="457200" y="98425"/>
            <a:ext cx="8229600" cy="561975"/>
          </a:xfrm>
          <a:prstGeom prst="rect">
            <a:avLst/>
          </a:prstGeom>
        </p:spPr>
        <p:txBody>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CC3300"/>
                </a:solidFill>
                <a:effectLst/>
                <a:uLnTx/>
                <a:uFillTx/>
                <a:latin typeface="+mj-lt"/>
                <a:ea typeface="黑体" panose="02010609060101010101" pitchFamily="49" charset="-122"/>
                <a:cs typeface="+mj-cs"/>
              </a:rPr>
              <a:t>现代计算机结构模型</a:t>
            </a:r>
            <a:endParaRPr kumimoji="0" lang="zh-CN" altLang="en-US" sz="3600" b="1" i="0" u="none" strike="noStrike" kern="0" cap="none" spc="0" normalizeH="0" baseline="0" noProof="0" dirty="0">
              <a:ln>
                <a:noFill/>
              </a:ln>
              <a:solidFill>
                <a:srgbClr val="CC3300"/>
              </a:solidFill>
              <a:effectLst/>
              <a:uLnTx/>
              <a:uFillTx/>
              <a:latin typeface="+mj-lt"/>
              <a:ea typeface="黑体" panose="02010609060101010101" pitchFamily="49" charset="-122"/>
              <a:cs typeface="+mj-cs"/>
            </a:endParaRPr>
          </a:p>
        </p:txBody>
      </p:sp>
      <p:sp>
        <p:nvSpPr>
          <p:cNvPr id="49251" name="Text Box 61"/>
          <p:cNvSpPr txBox="1"/>
          <p:nvPr/>
        </p:nvSpPr>
        <p:spPr>
          <a:xfrm>
            <a:off x="836613" y="5627688"/>
            <a:ext cx="339725"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F</a:t>
            </a:r>
            <a:endParaRPr lang="en-US" altLang="zh-CN" sz="2400" b="1" dirty="0">
              <a:latin typeface="微软雅黑" panose="020B0503020204020204" pitchFamily="34" charset="-122"/>
              <a:ea typeface="微软雅黑" panose="020B0503020204020204" pitchFamily="34" charset="-122"/>
            </a:endParaRPr>
          </a:p>
        </p:txBody>
      </p:sp>
      <p:sp>
        <p:nvSpPr>
          <p:cNvPr id="49252" name="Text Box 61"/>
          <p:cNvSpPr txBox="1"/>
          <p:nvPr/>
        </p:nvSpPr>
        <p:spPr>
          <a:xfrm>
            <a:off x="619125" y="4411663"/>
            <a:ext cx="617538"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A</a:t>
            </a:r>
            <a:endParaRPr lang="en-US" altLang="zh-CN" sz="2400" b="1" dirty="0">
              <a:latin typeface="微软雅黑" panose="020B0503020204020204" pitchFamily="34" charset="-122"/>
              <a:ea typeface="微软雅黑" panose="020B0503020204020204" pitchFamily="34" charset="-122"/>
            </a:endParaRPr>
          </a:p>
        </p:txBody>
      </p:sp>
      <p:sp>
        <p:nvSpPr>
          <p:cNvPr id="49253" name="Text Box 61"/>
          <p:cNvSpPr txBox="1"/>
          <p:nvPr/>
        </p:nvSpPr>
        <p:spPr>
          <a:xfrm>
            <a:off x="1785938" y="4400550"/>
            <a:ext cx="619125"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B</a:t>
            </a:r>
            <a:endParaRPr lang="en-US" altLang="zh-CN" sz="2400" b="1" dirty="0">
              <a:latin typeface="微软雅黑" panose="020B0503020204020204" pitchFamily="34" charset="-122"/>
              <a:ea typeface="微软雅黑" panose="020B0503020204020204" pitchFamily="34" charset="-122"/>
            </a:endParaRPr>
          </a:p>
        </p:txBody>
      </p:sp>
      <p:sp>
        <p:nvSpPr>
          <p:cNvPr id="49254" name="Text Box 61"/>
          <p:cNvSpPr txBox="1"/>
          <p:nvPr/>
        </p:nvSpPr>
        <p:spPr>
          <a:xfrm>
            <a:off x="1738313" y="5448300"/>
            <a:ext cx="1262062" cy="461963"/>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ALUop</a:t>
            </a:r>
            <a:endParaRPr lang="en-US" altLang="zh-CN" sz="2400" b="1" dirty="0">
              <a:latin typeface="微软雅黑" panose="020B0503020204020204" pitchFamily="34" charset="-122"/>
              <a:ea typeface="微软雅黑" panose="020B0503020204020204" pitchFamily="34" charset="-122"/>
            </a:endParaRPr>
          </a:p>
        </p:txBody>
      </p:sp>
      <p:sp>
        <p:nvSpPr>
          <p:cNvPr id="127" name="Text Box 96"/>
          <p:cNvSpPr txBox="1"/>
          <p:nvPr/>
        </p:nvSpPr>
        <p:spPr>
          <a:xfrm>
            <a:off x="341313" y="6400800"/>
            <a:ext cx="4095750" cy="457200"/>
          </a:xfrm>
          <a:prstGeom prst="rect">
            <a:avLst/>
          </a:prstGeom>
          <a:noFill/>
          <a:ln w="9525">
            <a:noFill/>
          </a:ln>
        </p:spPr>
        <p:txBody>
          <a:bodyPr anchor="t" anchorCtr="0">
            <a:spAutoFit/>
          </a:bodyPr>
          <a:lstStyle/>
          <a:p>
            <a:pPr marL="342900" indent="-342900" eaLnBrk="0" hangingPunct="0">
              <a:spcBef>
                <a:spcPct val="50000"/>
              </a:spcBef>
            </a:pPr>
            <a:r>
              <a:rPr lang="zh-CN" altLang="en-US" sz="2400" b="1" dirty="0">
                <a:solidFill>
                  <a:srgbClr val="3333CC"/>
                </a:solidFill>
                <a:latin typeface="微软雅黑" panose="020B0503020204020204" pitchFamily="34" charset="-122"/>
                <a:ea typeface="微软雅黑" panose="020B0503020204020204" pitchFamily="34" charset="-122"/>
              </a:rPr>
              <a:t>计算机是如何工作的呢？</a:t>
            </a:r>
            <a:endParaRPr lang="zh-CN" altLang="en-US" sz="2400" b="1" dirty="0">
              <a:solidFill>
                <a:srgbClr val="3333CC"/>
              </a:solidFill>
              <a:latin typeface="微软雅黑" panose="020B0503020204020204" pitchFamily="34" charset="-122"/>
              <a:ea typeface="微软雅黑" panose="020B0503020204020204" pitchFamily="34" charset="-122"/>
            </a:endParaRPr>
          </a:p>
        </p:txBody>
      </p:sp>
      <p:sp>
        <p:nvSpPr>
          <p:cNvPr id="49258" name="Line 59"/>
          <p:cNvSpPr/>
          <p:nvPr/>
        </p:nvSpPr>
        <p:spPr>
          <a:xfrm rot="10800000" flipH="1" flipV="1">
            <a:off x="3267075" y="3698875"/>
            <a:ext cx="0" cy="539750"/>
          </a:xfrm>
          <a:prstGeom prst="line">
            <a:avLst/>
          </a:prstGeom>
          <a:ln w="38100" cap="flat" cmpd="sng">
            <a:solidFill>
              <a:srgbClr val="FF3300"/>
            </a:solidFill>
            <a:prstDash val="dash"/>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blinds(horizontal)">
                                      <p:cBhvr>
                                        <p:cTn id="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a:xfrm>
            <a:off x="457200" y="98425"/>
            <a:ext cx="8229600" cy="561975"/>
          </a:xfrm>
        </p:spPr>
        <p:txBody>
          <a:bodyPr vert="horz" wrap="square" lIns="91440" tIns="45720" rIns="91440" bIns="45720" anchor="ctr" anchorCtr="0"/>
          <a:lstStyle/>
          <a:p>
            <a:r>
              <a:rPr lang="en-US" altLang="zh-CN" sz="3600" dirty="0"/>
              <a:t>IA-32</a:t>
            </a:r>
            <a:r>
              <a:rPr lang="zh-CN" altLang="en-US" sz="3600" dirty="0"/>
              <a:t>的寻址方式</a:t>
            </a:r>
            <a:endParaRPr lang="zh-CN" altLang="en-US" sz="3600" dirty="0"/>
          </a:p>
        </p:txBody>
      </p:sp>
      <p:sp>
        <p:nvSpPr>
          <p:cNvPr id="611331" name="Rectangle 3"/>
          <p:cNvSpPr>
            <a:spLocks noGrp="1"/>
          </p:cNvSpPr>
          <p:nvPr>
            <p:ph idx="1"/>
          </p:nvPr>
        </p:nvSpPr>
        <p:spPr>
          <a:xfrm>
            <a:off x="90488" y="819150"/>
            <a:ext cx="8937625" cy="5849938"/>
          </a:xfrm>
        </p:spPr>
        <p:txBody>
          <a:bodyPr vert="horz" wrap="square" lIns="91440" tIns="45720" rIns="91440" bIns="45720" anchor="t" anchorCtr="0"/>
          <a:lstStyle/>
          <a:p>
            <a:pPr>
              <a:lnSpc>
                <a:spcPct val="105000"/>
              </a:lnSpc>
            </a:pPr>
            <a:r>
              <a:rPr lang="zh-CN" altLang="en-US" sz="2000" dirty="0">
                <a:latin typeface="微软雅黑" panose="020B0503020204020204" pitchFamily="34" charset="-122"/>
                <a:ea typeface="微软雅黑" panose="020B0503020204020204" pitchFamily="34" charset="-122"/>
              </a:rPr>
              <a:t>寻址方式</a:t>
            </a:r>
            <a:endParaRPr lang="zh-CN" altLang="en-US" sz="2000" dirty="0">
              <a:latin typeface="微软雅黑" panose="020B0503020204020204" pitchFamily="34" charset="-122"/>
              <a:ea typeface="微软雅黑" panose="020B0503020204020204" pitchFamily="34" charset="-122"/>
            </a:endParaRPr>
          </a:p>
          <a:p>
            <a:pPr lvl="1">
              <a:lnSpc>
                <a:spcPct val="105000"/>
              </a:lnSpc>
            </a:pPr>
            <a:r>
              <a:rPr lang="zh-CN" altLang="en-US" dirty="0">
                <a:latin typeface="微软雅黑" panose="020B0503020204020204" pitchFamily="34" charset="-122"/>
                <a:ea typeface="微软雅黑" panose="020B0503020204020204" pitchFamily="34" charset="-122"/>
              </a:rPr>
              <a:t>根据指令给定信息得到操作数或操作数地址</a:t>
            </a:r>
            <a:endParaRPr lang="zh-CN" altLang="en-US" dirty="0">
              <a:latin typeface="微软雅黑" panose="020B0503020204020204" pitchFamily="34" charset="-122"/>
              <a:ea typeface="微软雅黑" panose="020B0503020204020204" pitchFamily="34" charset="-122"/>
            </a:endParaRPr>
          </a:p>
          <a:p>
            <a:pPr>
              <a:lnSpc>
                <a:spcPct val="105000"/>
              </a:lnSpc>
            </a:pPr>
            <a:r>
              <a:rPr lang="zh-CN" altLang="en-US" sz="2000" dirty="0">
                <a:latin typeface="微软雅黑" panose="020B0503020204020204" pitchFamily="34" charset="-122"/>
                <a:ea typeface="微软雅黑" panose="020B0503020204020204" pitchFamily="34" charset="-122"/>
              </a:rPr>
              <a:t>操作数所在的位置</a:t>
            </a:r>
            <a:endParaRPr lang="zh-CN" altLang="en-US" sz="2000" dirty="0">
              <a:latin typeface="微软雅黑" panose="020B0503020204020204" pitchFamily="34" charset="-122"/>
              <a:ea typeface="微软雅黑" panose="020B0503020204020204" pitchFamily="34" charset="-122"/>
            </a:endParaRPr>
          </a:p>
          <a:p>
            <a:pPr lvl="1">
              <a:lnSpc>
                <a:spcPct val="105000"/>
              </a:lnSpc>
            </a:pPr>
            <a:r>
              <a:rPr lang="zh-CN" altLang="en-US" dirty="0">
                <a:latin typeface="微软雅黑" panose="020B0503020204020204" pitchFamily="34" charset="-122"/>
                <a:ea typeface="微软雅黑" panose="020B0503020204020204" pitchFamily="34" charset="-122"/>
              </a:rPr>
              <a:t>指令中：立即寻址</a:t>
            </a:r>
            <a:endParaRPr lang="zh-CN" altLang="en-US" dirty="0">
              <a:latin typeface="微软雅黑" panose="020B0503020204020204" pitchFamily="34" charset="-122"/>
              <a:ea typeface="微软雅黑" panose="020B0503020204020204" pitchFamily="34" charset="-122"/>
            </a:endParaRPr>
          </a:p>
          <a:p>
            <a:pPr lvl="1">
              <a:lnSpc>
                <a:spcPct val="105000"/>
              </a:lnSpc>
            </a:pPr>
            <a:r>
              <a:rPr lang="zh-CN" altLang="en-US" dirty="0">
                <a:latin typeface="微软雅黑" panose="020B0503020204020204" pitchFamily="34" charset="-122"/>
                <a:ea typeface="微软雅黑" panose="020B0503020204020204" pitchFamily="34" charset="-122"/>
              </a:rPr>
              <a:t>寄存器中：寄存器寻址</a:t>
            </a:r>
            <a:endParaRPr lang="zh-CN" altLang="en-US" dirty="0">
              <a:latin typeface="微软雅黑" panose="020B0503020204020204" pitchFamily="34" charset="-122"/>
              <a:ea typeface="微软雅黑" panose="020B0503020204020204" pitchFamily="34" charset="-122"/>
            </a:endParaRPr>
          </a:p>
          <a:p>
            <a:pPr lvl="1">
              <a:lnSpc>
                <a:spcPct val="105000"/>
              </a:lnSpc>
            </a:pPr>
            <a:r>
              <a:rPr lang="zh-CN" altLang="en-US" dirty="0">
                <a:latin typeface="微软雅黑" panose="020B0503020204020204" pitchFamily="34" charset="-122"/>
                <a:ea typeface="微软雅黑" panose="020B0503020204020204" pitchFamily="34" charset="-122"/>
              </a:rPr>
              <a:t>存储单元中（属于</a:t>
            </a:r>
            <a:r>
              <a:rPr lang="zh-CN" altLang="en-US" dirty="0">
                <a:solidFill>
                  <a:srgbClr val="FF3300"/>
                </a:solidFill>
                <a:latin typeface="微软雅黑" panose="020B0503020204020204" pitchFamily="34" charset="-122"/>
                <a:ea typeface="微软雅黑" panose="020B0503020204020204" pitchFamily="34" charset="-122"/>
              </a:rPr>
              <a:t>存储器操作数，按字节编址</a:t>
            </a:r>
            <a:r>
              <a:rPr lang="zh-CN" altLang="en-US" dirty="0">
                <a:latin typeface="微软雅黑" panose="020B0503020204020204" pitchFamily="34" charset="-122"/>
                <a:ea typeface="微软雅黑" panose="020B0503020204020204" pitchFamily="34" charset="-122"/>
              </a:rPr>
              <a:t>）：其他寻址方式</a:t>
            </a:r>
            <a:endParaRPr lang="zh-CN" altLang="en-US" dirty="0">
              <a:latin typeface="微软雅黑" panose="020B0503020204020204" pitchFamily="34" charset="-122"/>
              <a:ea typeface="微软雅黑" panose="020B0503020204020204" pitchFamily="34" charset="-122"/>
            </a:endParaRPr>
          </a:p>
          <a:p>
            <a:pPr>
              <a:lnSpc>
                <a:spcPct val="105000"/>
              </a:lnSpc>
            </a:pPr>
            <a:r>
              <a:rPr lang="zh-CN" altLang="en-US" sz="2000" dirty="0">
                <a:latin typeface="微软雅黑" panose="020B0503020204020204" pitchFamily="34" charset="-122"/>
                <a:ea typeface="微软雅黑" panose="020B0503020204020204" pitchFamily="34" charset="-122"/>
              </a:rPr>
              <a:t>存储器操作数的寻址方式与微处理器的工作模式有关</a:t>
            </a:r>
            <a:endParaRPr lang="zh-CN" altLang="en-US" sz="2000" dirty="0">
              <a:latin typeface="微软雅黑" panose="020B0503020204020204" pitchFamily="34" charset="-122"/>
              <a:ea typeface="微软雅黑" panose="020B0503020204020204" pitchFamily="34" charset="-122"/>
            </a:endParaRPr>
          </a:p>
          <a:p>
            <a:pPr lvl="1">
              <a:lnSpc>
                <a:spcPct val="105000"/>
              </a:lnSpc>
            </a:pPr>
            <a:r>
              <a:rPr lang="zh-CN" altLang="en-US" dirty="0">
                <a:latin typeface="微软雅黑" panose="020B0503020204020204" pitchFamily="34" charset="-122"/>
                <a:ea typeface="微软雅黑" panose="020B0503020204020204" pitchFamily="34" charset="-122"/>
              </a:rPr>
              <a:t>两种工作模式：实地址模式和保护模式</a:t>
            </a:r>
            <a:endParaRPr lang="zh-CN" altLang="en-US" dirty="0">
              <a:latin typeface="微软雅黑" panose="020B0503020204020204" pitchFamily="34" charset="-122"/>
              <a:ea typeface="微软雅黑" panose="020B0503020204020204" pitchFamily="34" charset="-122"/>
            </a:endParaRPr>
          </a:p>
          <a:p>
            <a:pPr>
              <a:lnSpc>
                <a:spcPct val="105000"/>
              </a:lnSpc>
            </a:pPr>
            <a:r>
              <a:rPr lang="zh-CN" altLang="en-US" sz="2000" dirty="0">
                <a:latin typeface="微软雅黑" panose="020B0503020204020204" pitchFamily="34" charset="-122"/>
                <a:ea typeface="微软雅黑" panose="020B0503020204020204" pitchFamily="34" charset="-122"/>
              </a:rPr>
              <a:t>实地址模式</a:t>
            </a:r>
            <a:r>
              <a:rPr lang="zh-CN" altLang="en-US" sz="2000" dirty="0">
                <a:solidFill>
                  <a:srgbClr val="FF3300"/>
                </a:solidFill>
                <a:latin typeface="微软雅黑" panose="020B0503020204020204" pitchFamily="34" charset="-122"/>
                <a:ea typeface="微软雅黑" panose="020B0503020204020204" pitchFamily="34" charset="-122"/>
              </a:rPr>
              <a:t>（基本用不到）</a:t>
            </a:r>
            <a:endParaRPr lang="zh-CN" altLang="en-US" sz="2000" dirty="0">
              <a:solidFill>
                <a:srgbClr val="FF3300"/>
              </a:solidFill>
              <a:latin typeface="微软雅黑" panose="020B0503020204020204" pitchFamily="34" charset="-122"/>
              <a:ea typeface="微软雅黑" panose="020B0503020204020204" pitchFamily="34" charset="-122"/>
            </a:endParaRPr>
          </a:p>
          <a:p>
            <a:pPr lvl="1">
              <a:lnSpc>
                <a:spcPct val="105000"/>
              </a:lnSpc>
            </a:pPr>
            <a:r>
              <a:rPr lang="zh-CN" altLang="en-US" dirty="0">
                <a:latin typeface="微软雅黑" panose="020B0503020204020204" pitchFamily="34" charset="-122"/>
                <a:ea typeface="微软雅黑" panose="020B0503020204020204" pitchFamily="34" charset="-122"/>
              </a:rPr>
              <a:t>为与</a:t>
            </a:r>
            <a:r>
              <a:rPr lang="en-US" altLang="zh-CN" dirty="0">
                <a:latin typeface="微软雅黑" panose="020B0503020204020204" pitchFamily="34" charset="-122"/>
                <a:ea typeface="微软雅黑" panose="020B0503020204020204" pitchFamily="34" charset="-122"/>
              </a:rPr>
              <a:t>8086/8088</a:t>
            </a:r>
            <a:r>
              <a:rPr lang="zh-CN" altLang="en-US" dirty="0">
                <a:latin typeface="微软雅黑" panose="020B0503020204020204" pitchFamily="34" charset="-122"/>
                <a:ea typeface="微软雅黑" panose="020B0503020204020204" pitchFamily="34" charset="-122"/>
              </a:rPr>
              <a:t>兼容而设，加电或复位时</a:t>
            </a:r>
            <a:endParaRPr lang="zh-CN" altLang="en-US" dirty="0">
              <a:latin typeface="微软雅黑" panose="020B0503020204020204" pitchFamily="34" charset="-122"/>
              <a:ea typeface="微软雅黑" panose="020B0503020204020204" pitchFamily="34" charset="-122"/>
            </a:endParaRPr>
          </a:p>
          <a:p>
            <a:pPr lvl="1">
              <a:lnSpc>
                <a:spcPct val="105000"/>
              </a:lnSpc>
            </a:pPr>
            <a:r>
              <a:rPr lang="zh-CN" altLang="en-US" dirty="0">
                <a:latin typeface="微软雅黑" panose="020B0503020204020204" pitchFamily="34" charset="-122"/>
                <a:ea typeface="微软雅黑" panose="020B0503020204020204" pitchFamily="34" charset="-122"/>
              </a:rPr>
              <a:t>寻址空间为</a:t>
            </a:r>
            <a:r>
              <a:rPr lang="en-US" altLang="zh-CN" dirty="0">
                <a:latin typeface="微软雅黑" panose="020B0503020204020204" pitchFamily="34" charset="-122"/>
                <a:ea typeface="微软雅黑" panose="020B0503020204020204" pitchFamily="34" charset="-122"/>
              </a:rPr>
              <a:t>1MB</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位地址：</a:t>
            </a:r>
            <a:r>
              <a:rPr lang="en-US" altLang="zh-CN" dirty="0">
                <a:latin typeface="微软雅黑" panose="020B0503020204020204" pitchFamily="34" charset="-122"/>
                <a:ea typeface="微软雅黑" panose="020B0503020204020204" pitchFamily="34" charset="-122"/>
              </a:rPr>
              <a:t>(CS)&lt;&lt;4+(IP) </a:t>
            </a:r>
            <a:endParaRPr lang="en-US" altLang="zh-CN" dirty="0">
              <a:latin typeface="微软雅黑" panose="020B0503020204020204" pitchFamily="34" charset="-122"/>
              <a:ea typeface="微软雅黑" panose="020B0503020204020204" pitchFamily="34" charset="-122"/>
            </a:endParaRPr>
          </a:p>
          <a:p>
            <a:pPr>
              <a:lnSpc>
                <a:spcPct val="105000"/>
              </a:lnSpc>
            </a:pPr>
            <a:r>
              <a:rPr lang="zh-CN" altLang="en-US" sz="2000" dirty="0">
                <a:latin typeface="微软雅黑" panose="020B0503020204020204" pitchFamily="34" charset="-122"/>
                <a:ea typeface="微软雅黑" panose="020B0503020204020204" pitchFamily="34" charset="-122"/>
              </a:rPr>
              <a:t>保护模式</a:t>
            </a:r>
            <a:r>
              <a:rPr lang="zh-CN" altLang="en-US" sz="2000" dirty="0">
                <a:solidFill>
                  <a:srgbClr val="FF3300"/>
                </a:solidFill>
                <a:latin typeface="微软雅黑" panose="020B0503020204020204" pitchFamily="34" charset="-122"/>
                <a:ea typeface="微软雅黑" panose="020B0503020204020204" pitchFamily="34" charset="-122"/>
              </a:rPr>
              <a:t>（需要掌握）</a:t>
            </a:r>
            <a:endParaRPr lang="zh-CN" altLang="en-US" sz="2000" dirty="0">
              <a:solidFill>
                <a:srgbClr val="FF3300"/>
              </a:solidFill>
              <a:latin typeface="微软雅黑" panose="020B0503020204020204" pitchFamily="34" charset="-122"/>
              <a:ea typeface="微软雅黑" panose="020B0503020204020204" pitchFamily="34" charset="-122"/>
            </a:endParaRPr>
          </a:p>
          <a:p>
            <a:pPr lvl="1">
              <a:lnSpc>
                <a:spcPct val="105000"/>
              </a:lnSpc>
            </a:pPr>
            <a:r>
              <a:rPr lang="zh-CN" altLang="en-US" dirty="0">
                <a:latin typeface="微软雅黑" panose="020B0503020204020204" pitchFamily="34" charset="-122"/>
                <a:ea typeface="微软雅黑" panose="020B0503020204020204" pitchFamily="34" charset="-122"/>
              </a:rPr>
              <a:t>加电后进入，采用虚拟存储管理，多任务情况下隔离、保护</a:t>
            </a:r>
            <a:endParaRPr lang="zh-CN" altLang="en-US" dirty="0">
              <a:latin typeface="微软雅黑" panose="020B0503020204020204" pitchFamily="34" charset="-122"/>
              <a:ea typeface="微软雅黑" panose="020B0503020204020204" pitchFamily="34" charset="-122"/>
            </a:endParaRPr>
          </a:p>
          <a:p>
            <a:pPr lvl="1">
              <a:lnSpc>
                <a:spcPct val="105000"/>
              </a:lnSpc>
            </a:pPr>
            <a:r>
              <a:rPr lang="en-US" altLang="zh-CN" dirty="0">
                <a:latin typeface="微软雅黑" panose="020B0503020204020204" pitchFamily="34" charset="-122"/>
                <a:ea typeface="微软雅黑" panose="020B0503020204020204" pitchFamily="34" charset="-122"/>
              </a:rPr>
              <a:t>80286</a:t>
            </a:r>
            <a:r>
              <a:rPr lang="zh-CN" altLang="en-US" dirty="0">
                <a:latin typeface="微软雅黑" panose="020B0503020204020204" pitchFamily="34" charset="-122"/>
                <a:ea typeface="微软雅黑" panose="020B0503020204020204" pitchFamily="34" charset="-122"/>
              </a:rPr>
              <a:t>以上高档微处理器最常用的工作模式 </a:t>
            </a:r>
            <a:endParaRPr lang="zh-CN" altLang="en-US" dirty="0">
              <a:latin typeface="微软雅黑" panose="020B0503020204020204" pitchFamily="34" charset="-122"/>
              <a:ea typeface="微软雅黑" panose="020B0503020204020204" pitchFamily="34" charset="-122"/>
            </a:endParaRPr>
          </a:p>
          <a:p>
            <a:pPr lvl="1">
              <a:lnSpc>
                <a:spcPct val="105000"/>
              </a:lnSpc>
            </a:pPr>
            <a:r>
              <a:rPr lang="zh-CN" altLang="en-US" dirty="0">
                <a:latin typeface="微软雅黑" panose="020B0503020204020204" pitchFamily="34" charset="-122"/>
                <a:ea typeface="微软雅黑" panose="020B0503020204020204" pitchFamily="34" charset="-122"/>
              </a:rPr>
              <a:t>寻址空间为</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32</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位地址分段（</a:t>
            </a:r>
            <a:r>
              <a:rPr lang="zh-CN" altLang="en-US" dirty="0">
                <a:solidFill>
                  <a:srgbClr val="005024"/>
                </a:solidFill>
                <a:latin typeface="微软雅黑" panose="020B0503020204020204" pitchFamily="34" charset="-122"/>
                <a:ea typeface="微软雅黑" panose="020B0503020204020204" pitchFamily="34" charset="-122"/>
              </a:rPr>
              <a:t>段基址</a:t>
            </a:r>
            <a:r>
              <a:rPr lang="en-US" altLang="zh-CN" dirty="0">
                <a:latin typeface="微软雅黑" panose="020B0503020204020204" pitchFamily="34" charset="-122"/>
                <a:ea typeface="微软雅黑" panose="020B0503020204020204" pitchFamily="34" charset="-122"/>
              </a:rPr>
              <a:t>+</a:t>
            </a:r>
            <a:r>
              <a:rPr lang="zh-CN" altLang="en-US" dirty="0">
                <a:solidFill>
                  <a:srgbClr val="005024"/>
                </a:solidFill>
                <a:latin typeface="微软雅黑" panose="020B0503020204020204" pitchFamily="34" charset="-122"/>
                <a:ea typeface="微软雅黑" panose="020B0503020204020204" pitchFamily="34" charset="-122"/>
              </a:rPr>
              <a:t>段内偏移量</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1331">
                                            <p:txEl>
                                              <p:pRg st="1" end="1"/>
                                            </p:txEl>
                                          </p:spTgt>
                                        </p:tgtEl>
                                        <p:attrNameLst>
                                          <p:attrName>style.visibility</p:attrName>
                                        </p:attrNameLst>
                                      </p:cBhvr>
                                      <p:to>
                                        <p:strVal val="visible"/>
                                      </p:to>
                                    </p:set>
                                    <p:animEffect transition="in" filter="blinds(horizontal)">
                                      <p:cBhvr>
                                        <p:cTn id="7" dur="500"/>
                                        <p:tgtEl>
                                          <p:spTgt spid="6113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1331">
                                            <p:txEl>
                                              <p:pRg st="3" end="3"/>
                                            </p:txEl>
                                          </p:spTgt>
                                        </p:tgtEl>
                                        <p:attrNameLst>
                                          <p:attrName>style.visibility</p:attrName>
                                        </p:attrNameLst>
                                      </p:cBhvr>
                                      <p:to>
                                        <p:strVal val="visible"/>
                                      </p:to>
                                    </p:set>
                                    <p:animEffect transition="in" filter="blinds(horizontal)">
                                      <p:cBhvr>
                                        <p:cTn id="12" dur="500"/>
                                        <p:tgtEl>
                                          <p:spTgt spid="61133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1331">
                                            <p:txEl>
                                              <p:pRg st="4" end="4"/>
                                            </p:txEl>
                                          </p:spTgt>
                                        </p:tgtEl>
                                        <p:attrNameLst>
                                          <p:attrName>style.visibility</p:attrName>
                                        </p:attrNameLst>
                                      </p:cBhvr>
                                      <p:to>
                                        <p:strVal val="visible"/>
                                      </p:to>
                                    </p:set>
                                    <p:animEffect transition="in" filter="blinds(horizontal)">
                                      <p:cBhvr>
                                        <p:cTn id="17" dur="500"/>
                                        <p:tgtEl>
                                          <p:spTgt spid="61133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1331">
                                            <p:txEl>
                                              <p:pRg st="5" end="5"/>
                                            </p:txEl>
                                          </p:spTgt>
                                        </p:tgtEl>
                                        <p:attrNameLst>
                                          <p:attrName>style.visibility</p:attrName>
                                        </p:attrNameLst>
                                      </p:cBhvr>
                                      <p:to>
                                        <p:strVal val="visible"/>
                                      </p:to>
                                    </p:set>
                                    <p:animEffect transition="in" filter="blinds(horizontal)">
                                      <p:cBhvr>
                                        <p:cTn id="22" dur="500"/>
                                        <p:tgtEl>
                                          <p:spTgt spid="61133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1331">
                                            <p:txEl>
                                              <p:pRg st="7" end="7"/>
                                            </p:txEl>
                                          </p:spTgt>
                                        </p:tgtEl>
                                        <p:attrNameLst>
                                          <p:attrName>style.visibility</p:attrName>
                                        </p:attrNameLst>
                                      </p:cBhvr>
                                      <p:to>
                                        <p:strVal val="visible"/>
                                      </p:to>
                                    </p:set>
                                    <p:animEffect transition="in" filter="blinds(horizontal)">
                                      <p:cBhvr>
                                        <p:cTn id="27" dur="500"/>
                                        <p:tgtEl>
                                          <p:spTgt spid="61133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1331">
                                            <p:txEl>
                                              <p:pRg st="9" end="9"/>
                                            </p:txEl>
                                          </p:spTgt>
                                        </p:tgtEl>
                                        <p:attrNameLst>
                                          <p:attrName>style.visibility</p:attrName>
                                        </p:attrNameLst>
                                      </p:cBhvr>
                                      <p:to>
                                        <p:strVal val="visible"/>
                                      </p:to>
                                    </p:set>
                                    <p:animEffect transition="in" filter="blinds(horizontal)">
                                      <p:cBhvr>
                                        <p:cTn id="32" dur="500"/>
                                        <p:tgtEl>
                                          <p:spTgt spid="611331">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11331">
                                            <p:txEl>
                                              <p:pRg st="10" end="10"/>
                                            </p:txEl>
                                          </p:spTgt>
                                        </p:tgtEl>
                                        <p:attrNameLst>
                                          <p:attrName>style.visibility</p:attrName>
                                        </p:attrNameLst>
                                      </p:cBhvr>
                                      <p:to>
                                        <p:strVal val="visible"/>
                                      </p:to>
                                    </p:set>
                                    <p:animEffect transition="in" filter="blinds(horizontal)">
                                      <p:cBhvr>
                                        <p:cTn id="35" dur="500"/>
                                        <p:tgtEl>
                                          <p:spTgt spid="611331">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11331">
                                            <p:txEl>
                                              <p:pRg st="12" end="12"/>
                                            </p:txEl>
                                          </p:spTgt>
                                        </p:tgtEl>
                                        <p:attrNameLst>
                                          <p:attrName>style.visibility</p:attrName>
                                        </p:attrNameLst>
                                      </p:cBhvr>
                                      <p:to>
                                        <p:strVal val="visible"/>
                                      </p:to>
                                    </p:set>
                                    <p:animEffect transition="in" filter="blinds(horizontal)">
                                      <p:cBhvr>
                                        <p:cTn id="40" dur="500"/>
                                        <p:tgtEl>
                                          <p:spTgt spid="611331">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11331">
                                            <p:txEl>
                                              <p:pRg st="13" end="13"/>
                                            </p:txEl>
                                          </p:spTgt>
                                        </p:tgtEl>
                                        <p:attrNameLst>
                                          <p:attrName>style.visibility</p:attrName>
                                        </p:attrNameLst>
                                      </p:cBhvr>
                                      <p:to>
                                        <p:strVal val="visible"/>
                                      </p:to>
                                    </p:set>
                                    <p:animEffect transition="in" filter="blinds(horizontal)">
                                      <p:cBhvr>
                                        <p:cTn id="45" dur="500"/>
                                        <p:tgtEl>
                                          <p:spTgt spid="611331">
                                            <p:txEl>
                                              <p:pRg st="13" end="1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11331">
                                            <p:txEl>
                                              <p:pRg st="14" end="14"/>
                                            </p:txEl>
                                          </p:spTgt>
                                        </p:tgtEl>
                                        <p:attrNameLst>
                                          <p:attrName>style.visibility</p:attrName>
                                        </p:attrNameLst>
                                      </p:cBhvr>
                                      <p:to>
                                        <p:strVal val="visible"/>
                                      </p:to>
                                    </p:set>
                                    <p:animEffect transition="in" filter="blinds(horizontal)">
                                      <p:cBhvr>
                                        <p:cTn id="50" dur="500"/>
                                        <p:tgtEl>
                                          <p:spTgt spid="61133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保护模式下的寻址方式</a:t>
            </a:r>
            <a:endParaRPr lang="zh-CN" altLang="en-US" sz="3600" dirty="0"/>
          </a:p>
        </p:txBody>
      </p:sp>
      <p:sp>
        <p:nvSpPr>
          <p:cNvPr id="612355" name="Rectangle 3"/>
          <p:cNvSpPr>
            <a:spLocks noGrp="1"/>
          </p:cNvSpPr>
          <p:nvPr>
            <p:ph idx="1"/>
          </p:nvPr>
        </p:nvSpPr>
        <p:spPr>
          <a:xfrm>
            <a:off x="250825" y="5543550"/>
            <a:ext cx="8408988" cy="1268413"/>
          </a:xfrm>
        </p:spPr>
        <p:txBody>
          <a:bodyPr vert="horz" wrap="square" lIns="91440" tIns="45720" rIns="91440" bIns="45720" anchor="t" anchorCtr="0"/>
          <a:lstStyle/>
          <a:p>
            <a:pPr>
              <a:lnSpc>
                <a:spcPct val="100000"/>
              </a:lnSpc>
            </a:pPr>
            <a:r>
              <a:rPr lang="en-US" altLang="zh-CN" sz="2000" dirty="0">
                <a:solidFill>
                  <a:srgbClr val="007635"/>
                </a:solidFill>
                <a:latin typeface="微软雅黑" panose="020B0503020204020204" pitchFamily="34" charset="-122"/>
                <a:ea typeface="微软雅黑" panose="020B0503020204020204" pitchFamily="34" charset="-122"/>
              </a:rPr>
              <a:t>SR</a:t>
            </a:r>
            <a:r>
              <a:rPr lang="zh-CN" altLang="en-US" sz="2000" dirty="0">
                <a:solidFill>
                  <a:srgbClr val="007635"/>
                </a:solidFill>
                <a:latin typeface="微软雅黑" panose="020B0503020204020204" pitchFamily="34" charset="-122"/>
                <a:ea typeface="微软雅黑" panose="020B0503020204020204" pitchFamily="34" charset="-122"/>
              </a:rPr>
              <a:t>段寄存器（间接）确定操作数所在段的</a:t>
            </a:r>
            <a:r>
              <a:rPr lang="zh-CN" altLang="en-US" sz="2000" dirty="0">
                <a:solidFill>
                  <a:srgbClr val="FF3300"/>
                </a:solidFill>
                <a:latin typeface="微软雅黑" panose="020B0503020204020204" pitchFamily="34" charset="-122"/>
                <a:ea typeface="微软雅黑" panose="020B0503020204020204" pitchFamily="34" charset="-122"/>
              </a:rPr>
              <a:t>段基址</a:t>
            </a:r>
            <a:endParaRPr lang="zh-CN" altLang="en-US" sz="2000" dirty="0">
              <a:solidFill>
                <a:srgbClr val="FF3300"/>
              </a:solidFill>
              <a:latin typeface="微软雅黑" panose="020B0503020204020204" pitchFamily="34" charset="-122"/>
              <a:ea typeface="微软雅黑" panose="020B0503020204020204" pitchFamily="34" charset="-122"/>
            </a:endParaRPr>
          </a:p>
          <a:p>
            <a:pPr>
              <a:lnSpc>
                <a:spcPct val="100000"/>
              </a:lnSpc>
            </a:pPr>
            <a:r>
              <a:rPr lang="zh-CN" altLang="en-US" sz="2000" dirty="0">
                <a:solidFill>
                  <a:srgbClr val="FF3300"/>
                </a:solidFill>
                <a:latin typeface="微软雅黑" panose="020B0503020204020204" pitchFamily="34" charset="-122"/>
                <a:ea typeface="微软雅黑" panose="020B0503020204020204" pitchFamily="34" charset="-122"/>
              </a:rPr>
              <a:t>有效地址</a:t>
            </a:r>
            <a:r>
              <a:rPr lang="zh-CN" altLang="en-US" sz="2000" dirty="0">
                <a:solidFill>
                  <a:srgbClr val="007635"/>
                </a:solidFill>
                <a:latin typeface="微软雅黑" panose="020B0503020204020204" pitchFamily="34" charset="-122"/>
                <a:ea typeface="微软雅黑" panose="020B0503020204020204" pitchFamily="34" charset="-122"/>
              </a:rPr>
              <a:t>给出操作数在所在段的偏移地址</a:t>
            </a:r>
            <a:endParaRPr lang="zh-CN" altLang="en-US" sz="2000" dirty="0">
              <a:solidFill>
                <a:srgbClr val="007635"/>
              </a:solidFill>
              <a:latin typeface="微软雅黑" panose="020B0503020204020204" pitchFamily="34" charset="-122"/>
              <a:ea typeface="微软雅黑" panose="020B0503020204020204" pitchFamily="34" charset="-122"/>
            </a:endParaRPr>
          </a:p>
          <a:p>
            <a:pPr>
              <a:lnSpc>
                <a:spcPct val="100000"/>
              </a:lnSpc>
            </a:pPr>
            <a:r>
              <a:rPr lang="zh-CN" altLang="en-US" sz="2000" dirty="0">
                <a:solidFill>
                  <a:srgbClr val="007635"/>
                </a:solidFill>
                <a:latin typeface="微软雅黑" panose="020B0503020204020204" pitchFamily="34" charset="-122"/>
                <a:ea typeface="微软雅黑" panose="020B0503020204020204" pitchFamily="34" charset="-122"/>
              </a:rPr>
              <a:t>寻址过程涉及到“</a:t>
            </a:r>
            <a:r>
              <a:rPr lang="zh-CN" altLang="en-US" sz="2000" dirty="0">
                <a:solidFill>
                  <a:srgbClr val="FF3300"/>
                </a:solidFill>
                <a:latin typeface="微软雅黑" panose="020B0503020204020204" pitchFamily="34" charset="-122"/>
                <a:ea typeface="微软雅黑" panose="020B0503020204020204" pitchFamily="34" charset="-122"/>
              </a:rPr>
              <a:t>分段虚拟管理方式</a:t>
            </a:r>
            <a:r>
              <a:rPr lang="zh-CN" altLang="en-US" sz="2000" dirty="0">
                <a:solidFill>
                  <a:srgbClr val="007635"/>
                </a:solidFill>
                <a:latin typeface="微软雅黑" panose="020B0503020204020204" pitchFamily="34" charset="-122"/>
                <a:ea typeface="微软雅黑" panose="020B0503020204020204" pitchFamily="34" charset="-122"/>
              </a:rPr>
              <a:t>”，第</a:t>
            </a:r>
            <a:r>
              <a:rPr lang="en-US" altLang="zh-CN" sz="2000" dirty="0">
                <a:solidFill>
                  <a:srgbClr val="007635"/>
                </a:solidFill>
                <a:latin typeface="微软雅黑" panose="020B0503020204020204" pitchFamily="34" charset="-122"/>
                <a:ea typeface="微软雅黑" panose="020B0503020204020204" pitchFamily="34" charset="-122"/>
              </a:rPr>
              <a:t>6</a:t>
            </a:r>
            <a:r>
              <a:rPr lang="zh-CN" altLang="en-US" sz="2000" dirty="0">
                <a:solidFill>
                  <a:srgbClr val="007635"/>
                </a:solidFill>
                <a:latin typeface="微软雅黑" panose="020B0503020204020204" pitchFamily="34" charset="-122"/>
                <a:ea typeface="微软雅黑" panose="020B0503020204020204" pitchFamily="34" charset="-122"/>
              </a:rPr>
              <a:t>章</a:t>
            </a:r>
            <a:endParaRPr lang="zh-CN" altLang="en-US" sz="2200" dirty="0">
              <a:solidFill>
                <a:srgbClr val="007635"/>
              </a:solidFill>
              <a:latin typeface="微软雅黑" panose="020B0503020204020204" pitchFamily="34" charset="-122"/>
              <a:ea typeface="微软雅黑" panose="020B0503020204020204" pitchFamily="34" charset="-122"/>
            </a:endParaRPr>
          </a:p>
        </p:txBody>
      </p:sp>
      <p:pic>
        <p:nvPicPr>
          <p:cNvPr id="31747" name="Picture 4"/>
          <p:cNvPicPr>
            <a:picLocks noChangeAspect="1"/>
          </p:cNvPicPr>
          <p:nvPr/>
        </p:nvPicPr>
        <p:blipFill>
          <a:blip r:embed="rId1"/>
          <a:stretch>
            <a:fillRect/>
          </a:stretch>
        </p:blipFill>
        <p:spPr>
          <a:xfrm>
            <a:off x="90488" y="728663"/>
            <a:ext cx="8982075" cy="4816475"/>
          </a:xfrm>
          <a:prstGeom prst="rect">
            <a:avLst/>
          </a:prstGeom>
          <a:noFill/>
          <a:ln w="9525">
            <a:noFill/>
          </a:ln>
        </p:spPr>
      </p:pic>
      <p:sp>
        <p:nvSpPr>
          <p:cNvPr id="612357" name="Rectangle 5"/>
          <p:cNvSpPr/>
          <p:nvPr/>
        </p:nvSpPr>
        <p:spPr>
          <a:xfrm>
            <a:off x="161925" y="1943100"/>
            <a:ext cx="8596313" cy="2249488"/>
          </a:xfrm>
          <a:prstGeom prst="rect">
            <a:avLst/>
          </a:prstGeom>
          <a:solidFill>
            <a:schemeClr val="accent1">
              <a:alpha val="27058"/>
            </a:schemeClr>
          </a:solid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612358" name="Rectangle 6"/>
          <p:cNvSpPr/>
          <p:nvPr/>
        </p:nvSpPr>
        <p:spPr>
          <a:xfrm>
            <a:off x="161925" y="4194175"/>
            <a:ext cx="8596313" cy="360363"/>
          </a:xfrm>
          <a:prstGeom prst="rect">
            <a:avLst/>
          </a:prstGeom>
          <a:solidFill>
            <a:srgbClr val="FF3300">
              <a:alpha val="25098"/>
            </a:srgbClr>
          </a:solid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grpSp>
        <p:nvGrpSpPr>
          <p:cNvPr id="612362" name="Group 10"/>
          <p:cNvGrpSpPr/>
          <p:nvPr/>
        </p:nvGrpSpPr>
        <p:grpSpPr>
          <a:xfrm>
            <a:off x="1466850" y="1943100"/>
            <a:ext cx="6254750" cy="4005263"/>
            <a:chOff x="924" y="1224"/>
            <a:chExt cx="3940" cy="2523"/>
          </a:xfrm>
        </p:grpSpPr>
        <p:sp>
          <p:nvSpPr>
            <p:cNvPr id="31751" name="Rectangle 8"/>
            <p:cNvSpPr/>
            <p:nvPr/>
          </p:nvSpPr>
          <p:spPr>
            <a:xfrm>
              <a:off x="3447" y="1224"/>
              <a:ext cx="1417" cy="1417"/>
            </a:xfrm>
            <a:prstGeom prst="rect">
              <a:avLst/>
            </a:prstGeom>
            <a:solidFill>
              <a:srgbClr val="800080">
                <a:alpha val="16862"/>
              </a:srgbClr>
            </a:solid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31752" name="Line 9"/>
            <p:cNvSpPr/>
            <p:nvPr/>
          </p:nvSpPr>
          <p:spPr>
            <a:xfrm flipV="1">
              <a:off x="924" y="2641"/>
              <a:ext cx="2977" cy="1106"/>
            </a:xfrm>
            <a:prstGeom prst="line">
              <a:avLst/>
            </a:prstGeom>
            <a:ln w="38100" cap="flat" cmpd="sng">
              <a:solidFill>
                <a:srgbClr val="FF3300"/>
              </a:solidFill>
              <a:prstDash val="solid"/>
              <a:round/>
              <a:headEnd type="none" w="med" len="med"/>
              <a:tailEnd type="triangle" w="med" len="med"/>
            </a:ln>
          </p:spPr>
        </p:sp>
      </p:grpSp>
      <p:grpSp>
        <p:nvGrpSpPr>
          <p:cNvPr id="612365" name="Group 13"/>
          <p:cNvGrpSpPr/>
          <p:nvPr/>
        </p:nvGrpSpPr>
        <p:grpSpPr>
          <a:xfrm>
            <a:off x="4616450" y="1943100"/>
            <a:ext cx="1169988" cy="3735388"/>
            <a:chOff x="2908" y="1224"/>
            <a:chExt cx="737" cy="2297"/>
          </a:xfrm>
        </p:grpSpPr>
        <p:sp>
          <p:nvSpPr>
            <p:cNvPr id="31754" name="Line 11"/>
            <p:cNvSpPr/>
            <p:nvPr/>
          </p:nvSpPr>
          <p:spPr>
            <a:xfrm flipH="1" flipV="1">
              <a:off x="3249" y="2557"/>
              <a:ext cx="396" cy="964"/>
            </a:xfrm>
            <a:prstGeom prst="line">
              <a:avLst/>
            </a:prstGeom>
            <a:ln w="38100" cap="flat" cmpd="sng">
              <a:solidFill>
                <a:srgbClr val="FF3300"/>
              </a:solidFill>
              <a:prstDash val="solid"/>
              <a:round/>
              <a:headEnd type="none" w="med" len="med"/>
              <a:tailEnd type="triangle" w="med" len="med"/>
            </a:ln>
          </p:spPr>
        </p:sp>
        <p:sp>
          <p:nvSpPr>
            <p:cNvPr id="31755" name="Rectangle 12"/>
            <p:cNvSpPr/>
            <p:nvPr/>
          </p:nvSpPr>
          <p:spPr>
            <a:xfrm>
              <a:off x="2908" y="1224"/>
              <a:ext cx="426" cy="1361"/>
            </a:xfrm>
            <a:prstGeom prst="rect">
              <a:avLst/>
            </a:prstGeom>
            <a:solidFill>
              <a:srgbClr val="800080">
                <a:alpha val="25098"/>
              </a:srgbClr>
            </a:solid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grpSp>
      <p:grpSp>
        <p:nvGrpSpPr>
          <p:cNvPr id="612369" name="Group 17"/>
          <p:cNvGrpSpPr/>
          <p:nvPr/>
        </p:nvGrpSpPr>
        <p:grpSpPr>
          <a:xfrm>
            <a:off x="7812088" y="2033588"/>
            <a:ext cx="765175" cy="2055812"/>
            <a:chOff x="4921" y="1281"/>
            <a:chExt cx="482" cy="1295"/>
          </a:xfrm>
        </p:grpSpPr>
        <p:sp>
          <p:nvSpPr>
            <p:cNvPr id="31757" name="AutoShape 14"/>
            <p:cNvSpPr/>
            <p:nvPr/>
          </p:nvSpPr>
          <p:spPr>
            <a:xfrm>
              <a:off x="4921" y="1281"/>
              <a:ext cx="114" cy="1276"/>
            </a:xfrm>
            <a:prstGeom prst="rightBrace">
              <a:avLst>
                <a:gd name="adj1" fmla="val 93223"/>
                <a:gd name="adj2" fmla="val 50000"/>
              </a:avLst>
            </a:prstGeom>
            <a:noFill/>
            <a:ln w="38100" cap="flat" cmpd="sng">
              <a:solidFill>
                <a:srgbClr val="FF33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31758" name="Text Box 15"/>
            <p:cNvSpPr txBox="1"/>
            <p:nvPr/>
          </p:nvSpPr>
          <p:spPr>
            <a:xfrm>
              <a:off x="5063" y="1366"/>
              <a:ext cx="340" cy="1210"/>
            </a:xfrm>
            <a:prstGeom prst="rect">
              <a:avLst/>
            </a:prstGeom>
            <a:solidFill>
              <a:schemeClr val="bg1"/>
            </a:solidFill>
            <a:ln w="9525">
              <a:noFill/>
            </a:ln>
          </p:spPr>
          <p:txBody>
            <a:bodyPr anchor="t" anchorCtr="0">
              <a:spAutoFit/>
            </a:bodyPr>
            <a:lstStyle/>
            <a:p>
              <a:pPr>
                <a:spcBef>
                  <a:spcPct val="50000"/>
                </a:spcBef>
              </a:pPr>
              <a:r>
                <a:rPr lang="zh-CN" altLang="en-US" sz="2000" dirty="0">
                  <a:latin typeface="Arial" panose="020B0604020202020204" pitchFamily="34" charset="0"/>
                  <a:ea typeface="微软雅黑" panose="020B0503020204020204" pitchFamily="34" charset="-122"/>
                </a:rPr>
                <a:t>存储器操作数</a:t>
              </a:r>
              <a:endParaRPr lang="zh-CN" altLang="en-US" sz="2000" dirty="0">
                <a:latin typeface="Arial" panose="020B0604020202020204" pitchFamily="34" charset="0"/>
                <a:ea typeface="微软雅黑" panose="020B0503020204020204" pitchFamily="34" charset="-122"/>
              </a:endParaRPr>
            </a:p>
          </p:txBody>
        </p:sp>
      </p:grpSp>
      <p:sp>
        <p:nvSpPr>
          <p:cNvPr id="612368" name="Text Box 16"/>
          <p:cNvSpPr txBox="1"/>
          <p:nvPr/>
        </p:nvSpPr>
        <p:spPr>
          <a:xfrm>
            <a:off x="6192838" y="4194175"/>
            <a:ext cx="2519362" cy="381000"/>
          </a:xfrm>
          <a:prstGeom prst="rect">
            <a:avLst/>
          </a:prstGeom>
          <a:noFill/>
          <a:ln w="9525">
            <a:noFill/>
          </a:ln>
        </p:spPr>
        <p:txBody>
          <a:bodyPr anchor="t" anchorCtr="0">
            <a:spAutoFit/>
          </a:bodyPr>
          <a:lstStyle/>
          <a:p>
            <a:pPr>
              <a:spcBef>
                <a:spcPct val="50000"/>
              </a:spcBef>
            </a:pPr>
            <a:r>
              <a:rPr lang="zh-CN" altLang="en-US" sz="1900" dirty="0">
                <a:solidFill>
                  <a:srgbClr val="007635"/>
                </a:solidFill>
                <a:latin typeface="Arial" panose="020B0604020202020204" pitchFamily="34" charset="0"/>
                <a:ea typeface="微软雅黑" panose="020B0503020204020204" pitchFamily="34" charset="-122"/>
              </a:rPr>
              <a:t>跳转目标指令地址</a:t>
            </a:r>
            <a:endParaRPr lang="zh-CN" altLang="en-US" sz="1900" dirty="0">
              <a:solidFill>
                <a:srgbClr val="007635"/>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2357"/>
                                        </p:tgtEl>
                                        <p:attrNameLst>
                                          <p:attrName>style.visibility</p:attrName>
                                        </p:attrNameLst>
                                      </p:cBhvr>
                                      <p:to>
                                        <p:strVal val="visible"/>
                                      </p:to>
                                    </p:set>
                                    <p:animEffect transition="in" filter="blinds(horizontal)">
                                      <p:cBhvr>
                                        <p:cTn id="7" dur="500"/>
                                        <p:tgtEl>
                                          <p:spTgt spid="6123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2369"/>
                                        </p:tgtEl>
                                        <p:attrNameLst>
                                          <p:attrName>style.visibility</p:attrName>
                                        </p:attrNameLst>
                                      </p:cBhvr>
                                      <p:to>
                                        <p:strVal val="visible"/>
                                      </p:to>
                                    </p:set>
                                    <p:animEffect transition="in" filter="blinds(horizontal)">
                                      <p:cBhvr>
                                        <p:cTn id="12" dur="500"/>
                                        <p:tgtEl>
                                          <p:spTgt spid="6123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2355">
                                            <p:txEl>
                                              <p:pRg st="0" end="0"/>
                                            </p:txEl>
                                          </p:spTgt>
                                        </p:tgtEl>
                                        <p:attrNameLst>
                                          <p:attrName>style.visibility</p:attrName>
                                        </p:attrNameLst>
                                      </p:cBhvr>
                                      <p:to>
                                        <p:strVal val="visible"/>
                                      </p:to>
                                    </p:set>
                                    <p:animEffect transition="in" filter="blinds(horizontal)">
                                      <p:cBhvr>
                                        <p:cTn id="17" dur="500"/>
                                        <p:tgtEl>
                                          <p:spTgt spid="61235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2365"/>
                                        </p:tgtEl>
                                        <p:attrNameLst>
                                          <p:attrName>style.visibility</p:attrName>
                                        </p:attrNameLst>
                                      </p:cBhvr>
                                      <p:to>
                                        <p:strVal val="visible"/>
                                      </p:to>
                                    </p:set>
                                    <p:animEffect transition="in" filter="blinds(horizontal)">
                                      <p:cBhvr>
                                        <p:cTn id="22" dur="500"/>
                                        <p:tgtEl>
                                          <p:spTgt spid="6123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2355">
                                            <p:txEl>
                                              <p:pRg st="1" end="1"/>
                                            </p:txEl>
                                          </p:spTgt>
                                        </p:tgtEl>
                                        <p:attrNameLst>
                                          <p:attrName>style.visibility</p:attrName>
                                        </p:attrNameLst>
                                      </p:cBhvr>
                                      <p:to>
                                        <p:strVal val="visible"/>
                                      </p:to>
                                    </p:set>
                                    <p:animEffect transition="in" filter="blinds(horizontal)">
                                      <p:cBhvr>
                                        <p:cTn id="27" dur="500"/>
                                        <p:tgtEl>
                                          <p:spTgt spid="61235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2362"/>
                                        </p:tgtEl>
                                        <p:attrNameLst>
                                          <p:attrName>style.visibility</p:attrName>
                                        </p:attrNameLst>
                                      </p:cBhvr>
                                      <p:to>
                                        <p:strVal val="visible"/>
                                      </p:to>
                                    </p:set>
                                    <p:animEffect transition="in" filter="blinds(horizontal)">
                                      <p:cBhvr>
                                        <p:cTn id="32" dur="500"/>
                                        <p:tgtEl>
                                          <p:spTgt spid="61236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2355">
                                            <p:txEl>
                                              <p:pRg st="2" end="2"/>
                                            </p:txEl>
                                          </p:spTgt>
                                        </p:tgtEl>
                                        <p:attrNameLst>
                                          <p:attrName>style.visibility</p:attrName>
                                        </p:attrNameLst>
                                      </p:cBhvr>
                                      <p:to>
                                        <p:strVal val="visible"/>
                                      </p:to>
                                    </p:set>
                                    <p:animEffect transition="in" filter="blinds(horizontal)">
                                      <p:cBhvr>
                                        <p:cTn id="37" dur="500"/>
                                        <p:tgtEl>
                                          <p:spTgt spid="61235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2358"/>
                                        </p:tgtEl>
                                        <p:attrNameLst>
                                          <p:attrName>style.visibility</p:attrName>
                                        </p:attrNameLst>
                                      </p:cBhvr>
                                      <p:to>
                                        <p:strVal val="visible"/>
                                      </p:to>
                                    </p:set>
                                    <p:animEffect transition="in" filter="blinds(horizontal)">
                                      <p:cBhvr>
                                        <p:cTn id="42" dur="500"/>
                                        <p:tgtEl>
                                          <p:spTgt spid="61235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12368"/>
                                        </p:tgtEl>
                                        <p:attrNameLst>
                                          <p:attrName>style.visibility</p:attrName>
                                        </p:attrNameLst>
                                      </p:cBhvr>
                                      <p:to>
                                        <p:strVal val="visible"/>
                                      </p:to>
                                    </p:set>
                                    <p:animEffect transition="in" filter="blinds(horizontal)">
                                      <p:cBhvr>
                                        <p:cTn id="47" dur="500"/>
                                        <p:tgtEl>
                                          <p:spTgt spid="612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7" grpId="0" animBg="1"/>
      <p:bldP spid="612358" grpId="0" animBg="1"/>
      <p:bldP spid="6123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存储器操作数的寻址方式</a:t>
            </a:r>
            <a:endParaRPr lang="zh-CN" altLang="en-US" sz="3600" dirty="0"/>
          </a:p>
        </p:txBody>
      </p:sp>
      <p:sp>
        <p:nvSpPr>
          <p:cNvPr id="615427" name="Rectangle 3"/>
          <p:cNvSpPr>
            <a:spLocks noGrp="1"/>
          </p:cNvSpPr>
          <p:nvPr>
            <p:ph idx="1"/>
          </p:nvPr>
        </p:nvSpPr>
        <p:spPr>
          <a:xfrm>
            <a:off x="468313" y="684213"/>
            <a:ext cx="3113087" cy="2278062"/>
          </a:xfrm>
        </p:spPr>
        <p:txBody>
          <a:bodyPr vert="horz" wrap="square" lIns="91440" tIns="45720" rIns="91440" bIns="45720" anchor="t" anchorCtr="0"/>
          <a:lstStyle/>
          <a:p>
            <a:pPr>
              <a:lnSpc>
                <a:spcPct val="100000"/>
              </a:lnSpc>
              <a:buNone/>
            </a:pPr>
            <a:r>
              <a:rPr lang="en-US" altLang="zh-CN" dirty="0"/>
              <a:t>int x</a:t>
            </a:r>
            <a:r>
              <a:rPr lang="zh-CN" altLang="en-US" dirty="0"/>
              <a:t>；</a:t>
            </a:r>
            <a:endParaRPr lang="zh-CN" altLang="en-US" dirty="0"/>
          </a:p>
          <a:p>
            <a:pPr>
              <a:lnSpc>
                <a:spcPct val="100000"/>
              </a:lnSpc>
              <a:buNone/>
            </a:pPr>
            <a:r>
              <a:rPr lang="en-US" altLang="zh-CN" dirty="0"/>
              <a:t>float a[100];</a:t>
            </a:r>
            <a:endParaRPr lang="en-US" altLang="zh-CN" dirty="0"/>
          </a:p>
          <a:p>
            <a:pPr>
              <a:lnSpc>
                <a:spcPct val="100000"/>
              </a:lnSpc>
              <a:buNone/>
            </a:pPr>
            <a:r>
              <a:rPr lang="en-US" altLang="zh-CN" dirty="0"/>
              <a:t>short b[4][4];</a:t>
            </a:r>
            <a:endParaRPr lang="en-US" altLang="zh-CN" dirty="0"/>
          </a:p>
          <a:p>
            <a:pPr>
              <a:lnSpc>
                <a:spcPct val="100000"/>
              </a:lnSpc>
              <a:buNone/>
            </a:pPr>
            <a:r>
              <a:rPr lang="en-US" altLang="zh-CN" dirty="0"/>
              <a:t>char c;</a:t>
            </a:r>
            <a:endParaRPr lang="en-US" altLang="zh-CN" dirty="0"/>
          </a:p>
          <a:p>
            <a:pPr>
              <a:lnSpc>
                <a:spcPct val="100000"/>
              </a:lnSpc>
              <a:buNone/>
            </a:pPr>
            <a:r>
              <a:rPr lang="en-US" altLang="zh-CN" dirty="0"/>
              <a:t>double d[10]; </a:t>
            </a:r>
            <a:endParaRPr lang="en-US" altLang="zh-CN" dirty="0"/>
          </a:p>
        </p:txBody>
      </p:sp>
      <p:sp>
        <p:nvSpPr>
          <p:cNvPr id="615428" name="Text Box 4"/>
          <p:cNvSpPr txBox="1"/>
          <p:nvPr/>
        </p:nvSpPr>
        <p:spPr>
          <a:xfrm>
            <a:off x="296863" y="3203575"/>
            <a:ext cx="4275137" cy="3409950"/>
          </a:xfrm>
          <a:prstGeom prst="rect">
            <a:avLst/>
          </a:prstGeom>
          <a:noFill/>
          <a:ln w="9525">
            <a:noFill/>
          </a:ln>
        </p:spPr>
        <p:txBody>
          <a:bodyPr anchor="t" anchorCtr="0">
            <a:spAutoFit/>
          </a:bodyPr>
          <a:lstStyle/>
          <a:p>
            <a:pPr>
              <a:spcBef>
                <a:spcPct val="5000"/>
              </a:spcBef>
            </a:pPr>
            <a:r>
              <a:rPr lang="en-US" altLang="zh-CN" sz="2200" dirty="0">
                <a:solidFill>
                  <a:srgbClr val="CC3300"/>
                </a:solidFill>
                <a:latin typeface="微软雅黑" panose="020B0503020204020204" pitchFamily="34" charset="-122"/>
                <a:ea typeface="微软雅黑" panose="020B0503020204020204" pitchFamily="34" charset="-122"/>
              </a:rPr>
              <a:t>a[i]</a:t>
            </a:r>
            <a:r>
              <a:rPr lang="zh-CN" altLang="en-US" sz="2200" dirty="0">
                <a:solidFill>
                  <a:srgbClr val="CC3300"/>
                </a:solidFill>
                <a:latin typeface="微软雅黑" panose="020B0503020204020204" pitchFamily="34" charset="-122"/>
                <a:ea typeface="微软雅黑" panose="020B0503020204020204" pitchFamily="34" charset="-122"/>
              </a:rPr>
              <a:t>的地址如何计算？</a:t>
            </a:r>
            <a:endParaRPr lang="zh-CN" altLang="en-US" sz="2200" dirty="0">
              <a:solidFill>
                <a:srgbClr val="CC3300"/>
              </a:solidFill>
              <a:latin typeface="微软雅黑" panose="020B0503020204020204" pitchFamily="34" charset="-122"/>
              <a:ea typeface="微软雅黑" panose="020B0503020204020204" pitchFamily="34" charset="-122"/>
            </a:endParaRPr>
          </a:p>
          <a:p>
            <a:pPr>
              <a:spcBef>
                <a:spcPct val="5000"/>
              </a:spcBef>
            </a:pPr>
            <a:r>
              <a:rPr lang="en-US" altLang="zh-CN" sz="2200" dirty="0">
                <a:solidFill>
                  <a:srgbClr val="008000"/>
                </a:solidFill>
                <a:latin typeface="微软雅黑" panose="020B0503020204020204" pitchFamily="34" charset="-122"/>
                <a:ea typeface="微软雅黑" panose="020B0503020204020204" pitchFamily="34" charset="-122"/>
              </a:rPr>
              <a:t>104</a:t>
            </a:r>
            <a:r>
              <a:rPr lang="en-US" altLang="zh-CN" sz="2200" dirty="0">
                <a:latin typeface="微软雅黑" panose="020B0503020204020204" pitchFamily="34" charset="-122"/>
                <a:ea typeface="微软雅黑" panose="020B0503020204020204" pitchFamily="34" charset="-122"/>
              </a:rPr>
              <a:t>+i×</a:t>
            </a:r>
            <a:r>
              <a:rPr lang="en-US" altLang="zh-CN" sz="2200" dirty="0">
                <a:solidFill>
                  <a:srgbClr val="FF3300"/>
                </a:solidFill>
                <a:latin typeface="微软雅黑" panose="020B0503020204020204" pitchFamily="34" charset="-122"/>
                <a:ea typeface="微软雅黑" panose="020B0503020204020204" pitchFamily="34" charset="-122"/>
              </a:rPr>
              <a:t>4</a:t>
            </a:r>
            <a:endParaRPr lang="en-US" altLang="zh-CN" sz="2200" dirty="0">
              <a:solidFill>
                <a:srgbClr val="FF3300"/>
              </a:solidFill>
              <a:latin typeface="微软雅黑" panose="020B0503020204020204" pitchFamily="34" charset="-122"/>
              <a:ea typeface="微软雅黑" panose="020B0503020204020204" pitchFamily="34" charset="-122"/>
            </a:endParaRPr>
          </a:p>
          <a:p>
            <a:pPr>
              <a:spcBef>
                <a:spcPct val="5000"/>
              </a:spcBef>
            </a:pPr>
            <a:r>
              <a:rPr lang="en-US" altLang="zh-CN" sz="2200" dirty="0">
                <a:latin typeface="微软雅黑" panose="020B0503020204020204" pitchFamily="34" charset="-122"/>
                <a:ea typeface="微软雅黑" panose="020B0503020204020204" pitchFamily="34" charset="-122"/>
              </a:rPr>
              <a:t>i=99</a:t>
            </a:r>
            <a:r>
              <a:rPr lang="zh-CN" altLang="en-US" sz="2200" dirty="0">
                <a:latin typeface="微软雅黑" panose="020B0503020204020204" pitchFamily="34" charset="-122"/>
                <a:ea typeface="微软雅黑" panose="020B0503020204020204" pitchFamily="34" charset="-122"/>
              </a:rPr>
              <a:t>时，</a:t>
            </a:r>
            <a:r>
              <a:rPr lang="en-US" altLang="zh-CN" sz="2200" dirty="0">
                <a:latin typeface="微软雅黑" panose="020B0503020204020204" pitchFamily="34" charset="-122"/>
                <a:ea typeface="微软雅黑" panose="020B0503020204020204" pitchFamily="34" charset="-122"/>
              </a:rPr>
              <a:t>104+99×4=500</a:t>
            </a:r>
            <a:endParaRPr lang="en-US" altLang="zh-CN" sz="2200" dirty="0">
              <a:latin typeface="微软雅黑" panose="020B0503020204020204" pitchFamily="34" charset="-122"/>
              <a:ea typeface="微软雅黑" panose="020B0503020204020204" pitchFamily="34" charset="-122"/>
            </a:endParaRPr>
          </a:p>
          <a:p>
            <a:pPr>
              <a:spcBef>
                <a:spcPct val="30000"/>
              </a:spcBef>
            </a:pPr>
            <a:r>
              <a:rPr lang="en-US" altLang="zh-CN" sz="2200" dirty="0">
                <a:solidFill>
                  <a:srgbClr val="CC3300"/>
                </a:solidFill>
                <a:latin typeface="微软雅黑" panose="020B0503020204020204" pitchFamily="34" charset="-122"/>
                <a:ea typeface="微软雅黑" panose="020B0503020204020204" pitchFamily="34" charset="-122"/>
              </a:rPr>
              <a:t>b[i][j]</a:t>
            </a:r>
            <a:r>
              <a:rPr lang="zh-CN" altLang="en-US" sz="2200" dirty="0">
                <a:solidFill>
                  <a:srgbClr val="CC3300"/>
                </a:solidFill>
                <a:latin typeface="微软雅黑" panose="020B0503020204020204" pitchFamily="34" charset="-122"/>
                <a:ea typeface="微软雅黑" panose="020B0503020204020204" pitchFamily="34" charset="-122"/>
              </a:rPr>
              <a:t>的地址如何计算？</a:t>
            </a:r>
            <a:endParaRPr lang="zh-CN" altLang="en-US" sz="2200" dirty="0">
              <a:solidFill>
                <a:srgbClr val="CC3300"/>
              </a:solidFill>
              <a:latin typeface="微软雅黑" panose="020B0503020204020204" pitchFamily="34" charset="-122"/>
              <a:ea typeface="微软雅黑" panose="020B0503020204020204" pitchFamily="34" charset="-122"/>
            </a:endParaRPr>
          </a:p>
          <a:p>
            <a:pPr>
              <a:spcBef>
                <a:spcPct val="5000"/>
              </a:spcBef>
            </a:pPr>
            <a:r>
              <a:rPr lang="en-US" altLang="zh-CN" sz="2200" dirty="0">
                <a:solidFill>
                  <a:srgbClr val="008000"/>
                </a:solidFill>
                <a:latin typeface="微软雅黑" panose="020B0503020204020204" pitchFamily="34" charset="-122"/>
                <a:ea typeface="微软雅黑" panose="020B0503020204020204" pitchFamily="34" charset="-122"/>
              </a:rPr>
              <a:t>504</a:t>
            </a:r>
            <a:r>
              <a:rPr lang="en-US" altLang="zh-CN" sz="2200" dirty="0">
                <a:latin typeface="微软雅黑" panose="020B0503020204020204" pitchFamily="34" charset="-122"/>
                <a:ea typeface="微软雅黑" panose="020B0503020204020204" pitchFamily="34" charset="-122"/>
              </a:rPr>
              <a:t>+</a:t>
            </a:r>
            <a:r>
              <a:rPr lang="en-US" altLang="zh-CN" sz="2200" dirty="0">
                <a:solidFill>
                  <a:srgbClr val="3333CC"/>
                </a:solidFill>
                <a:latin typeface="微软雅黑" panose="020B0503020204020204" pitchFamily="34" charset="-122"/>
                <a:ea typeface="微软雅黑" panose="020B0503020204020204" pitchFamily="34" charset="-122"/>
              </a:rPr>
              <a:t>i×8</a:t>
            </a:r>
            <a:r>
              <a:rPr lang="en-US" altLang="zh-CN" sz="2200" dirty="0">
                <a:latin typeface="微软雅黑" panose="020B0503020204020204" pitchFamily="34" charset="-122"/>
                <a:ea typeface="微软雅黑" panose="020B0503020204020204" pitchFamily="34" charset="-122"/>
              </a:rPr>
              <a:t>+j×</a:t>
            </a:r>
            <a:r>
              <a:rPr lang="en-US" altLang="zh-CN" sz="2200" dirty="0">
                <a:solidFill>
                  <a:srgbClr val="FF3300"/>
                </a:solidFill>
                <a:latin typeface="微软雅黑" panose="020B0503020204020204" pitchFamily="34" charset="-122"/>
                <a:ea typeface="微软雅黑" panose="020B0503020204020204" pitchFamily="34" charset="-122"/>
              </a:rPr>
              <a:t>2</a:t>
            </a:r>
            <a:endParaRPr lang="en-US" altLang="zh-CN" sz="2200" dirty="0">
              <a:solidFill>
                <a:srgbClr val="FF3300"/>
              </a:solidFill>
              <a:latin typeface="微软雅黑" panose="020B0503020204020204" pitchFamily="34" charset="-122"/>
              <a:ea typeface="微软雅黑" panose="020B0503020204020204" pitchFamily="34" charset="-122"/>
            </a:endParaRPr>
          </a:p>
          <a:p>
            <a:pPr>
              <a:spcBef>
                <a:spcPct val="5000"/>
              </a:spcBef>
            </a:pPr>
            <a:r>
              <a:rPr lang="en-US" altLang="zh-CN" sz="2200" dirty="0">
                <a:latin typeface="微软雅黑" panose="020B0503020204020204" pitchFamily="34" charset="-122"/>
                <a:ea typeface="微软雅黑" panose="020B0503020204020204" pitchFamily="34" charset="-122"/>
              </a:rPr>
              <a:t>i=3</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j=2</a:t>
            </a:r>
            <a:r>
              <a:rPr lang="zh-CN" altLang="en-US" sz="2200" dirty="0">
                <a:latin typeface="微软雅黑" panose="020B0503020204020204" pitchFamily="34" charset="-122"/>
                <a:ea typeface="微软雅黑" panose="020B0503020204020204" pitchFamily="34" charset="-122"/>
              </a:rPr>
              <a:t>时，</a:t>
            </a:r>
            <a:r>
              <a:rPr lang="en-US" altLang="zh-CN" sz="2200" dirty="0">
                <a:latin typeface="微软雅黑" panose="020B0503020204020204" pitchFamily="34" charset="-122"/>
                <a:ea typeface="微软雅黑" panose="020B0503020204020204" pitchFamily="34" charset="-122"/>
              </a:rPr>
              <a:t>504+24+4=532</a:t>
            </a:r>
            <a:endParaRPr lang="en-US" altLang="zh-CN" sz="2200" dirty="0">
              <a:latin typeface="微软雅黑" panose="020B0503020204020204" pitchFamily="34" charset="-122"/>
              <a:ea typeface="微软雅黑" panose="020B0503020204020204" pitchFamily="34" charset="-122"/>
            </a:endParaRPr>
          </a:p>
          <a:p>
            <a:pPr>
              <a:spcBef>
                <a:spcPct val="40000"/>
              </a:spcBef>
            </a:pPr>
            <a:r>
              <a:rPr lang="en-US" altLang="zh-CN" sz="2200" dirty="0">
                <a:solidFill>
                  <a:srgbClr val="CC3300"/>
                </a:solidFill>
                <a:latin typeface="微软雅黑" panose="020B0503020204020204" pitchFamily="34" charset="-122"/>
                <a:ea typeface="微软雅黑" panose="020B0503020204020204" pitchFamily="34" charset="-122"/>
              </a:rPr>
              <a:t>d[i]</a:t>
            </a:r>
            <a:r>
              <a:rPr lang="zh-CN" altLang="en-US" sz="2200" dirty="0">
                <a:solidFill>
                  <a:srgbClr val="CC3300"/>
                </a:solidFill>
                <a:latin typeface="微软雅黑" panose="020B0503020204020204" pitchFamily="34" charset="-122"/>
                <a:ea typeface="微软雅黑" panose="020B0503020204020204" pitchFamily="34" charset="-122"/>
              </a:rPr>
              <a:t>的地址如何计算？</a:t>
            </a:r>
            <a:endParaRPr lang="zh-CN" altLang="en-US" sz="2200" dirty="0">
              <a:solidFill>
                <a:srgbClr val="CC3300"/>
              </a:solidFill>
              <a:latin typeface="微软雅黑" panose="020B0503020204020204" pitchFamily="34" charset="-122"/>
              <a:ea typeface="微软雅黑" panose="020B0503020204020204" pitchFamily="34" charset="-122"/>
            </a:endParaRPr>
          </a:p>
          <a:p>
            <a:r>
              <a:rPr lang="en-US" altLang="zh-CN" sz="2200" dirty="0">
                <a:solidFill>
                  <a:srgbClr val="008000"/>
                </a:solidFill>
                <a:latin typeface="微软雅黑" panose="020B0503020204020204" pitchFamily="34" charset="-122"/>
                <a:ea typeface="微软雅黑" panose="020B0503020204020204" pitchFamily="34" charset="-122"/>
              </a:rPr>
              <a:t>544</a:t>
            </a:r>
            <a:r>
              <a:rPr lang="en-US" altLang="zh-CN" sz="2200" dirty="0">
                <a:latin typeface="微软雅黑" panose="020B0503020204020204" pitchFamily="34" charset="-122"/>
                <a:ea typeface="微软雅黑" panose="020B0503020204020204" pitchFamily="34" charset="-122"/>
              </a:rPr>
              <a:t>+i×</a:t>
            </a:r>
            <a:r>
              <a:rPr lang="en-US" altLang="zh-CN" sz="2200" dirty="0">
                <a:solidFill>
                  <a:srgbClr val="FF3300"/>
                </a:solidFill>
                <a:latin typeface="微软雅黑" panose="020B0503020204020204" pitchFamily="34" charset="-122"/>
                <a:ea typeface="微软雅黑" panose="020B0503020204020204" pitchFamily="34" charset="-122"/>
              </a:rPr>
              <a:t>8</a:t>
            </a:r>
            <a:endParaRPr lang="en-US" altLang="zh-CN" sz="2200" dirty="0">
              <a:solidFill>
                <a:srgbClr val="FF3300"/>
              </a:solidFill>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i=9</a:t>
            </a:r>
            <a:r>
              <a:rPr lang="zh-CN" altLang="en-US" sz="2200" dirty="0">
                <a:latin typeface="微软雅黑" panose="020B0503020204020204" pitchFamily="34" charset="-122"/>
                <a:ea typeface="微软雅黑" panose="020B0503020204020204" pitchFamily="34" charset="-122"/>
              </a:rPr>
              <a:t>时，</a:t>
            </a:r>
            <a:r>
              <a:rPr lang="en-US" altLang="zh-CN" sz="2200" dirty="0">
                <a:latin typeface="微软雅黑" panose="020B0503020204020204" pitchFamily="34" charset="-122"/>
                <a:ea typeface="微软雅黑" panose="020B0503020204020204" pitchFamily="34" charset="-122"/>
              </a:rPr>
              <a:t>544+9×8=616</a:t>
            </a:r>
            <a:endParaRPr lang="en-US" altLang="zh-CN" sz="2200" dirty="0">
              <a:latin typeface="微软雅黑" panose="020B0503020204020204" pitchFamily="34" charset="-122"/>
              <a:ea typeface="微软雅黑" panose="020B0503020204020204" pitchFamily="34" charset="-122"/>
            </a:endParaRPr>
          </a:p>
        </p:txBody>
      </p:sp>
      <p:grpSp>
        <p:nvGrpSpPr>
          <p:cNvPr id="615429" name="Group 5"/>
          <p:cNvGrpSpPr/>
          <p:nvPr/>
        </p:nvGrpSpPr>
        <p:grpSpPr>
          <a:xfrm>
            <a:off x="4886325" y="684213"/>
            <a:ext cx="4211638" cy="6030912"/>
            <a:chOff x="3022" y="459"/>
            <a:chExt cx="2653" cy="3799"/>
          </a:xfrm>
        </p:grpSpPr>
        <p:sp>
          <p:nvSpPr>
            <p:cNvPr id="32773" name="Rectangle 6"/>
            <p:cNvSpPr/>
            <p:nvPr/>
          </p:nvSpPr>
          <p:spPr>
            <a:xfrm>
              <a:off x="3050" y="657"/>
              <a:ext cx="2155" cy="3601"/>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32774" name="Text Box 7"/>
            <p:cNvSpPr txBox="1"/>
            <p:nvPr/>
          </p:nvSpPr>
          <p:spPr>
            <a:xfrm>
              <a:off x="3022" y="459"/>
              <a:ext cx="2296" cy="231"/>
            </a:xfrm>
            <a:prstGeom prst="rect">
              <a:avLst/>
            </a:prstGeom>
            <a:noFill/>
            <a:ln w="9525">
              <a:noFill/>
            </a:ln>
          </p:spPr>
          <p:txBody>
            <a:bodyPr anchor="t" anchorCtr="0">
              <a:spAutoFit/>
            </a:bodyPr>
            <a:lstStyle/>
            <a:p>
              <a:pPr>
                <a:spcBef>
                  <a:spcPct val="50000"/>
                </a:spcBef>
              </a:pPr>
              <a:r>
                <a:rPr lang="en-US" altLang="zh-CN" dirty="0">
                  <a:solidFill>
                    <a:srgbClr val="3333CC"/>
                  </a:solidFill>
                  <a:latin typeface="Arial" panose="020B0604020202020204" pitchFamily="34" charset="0"/>
                  <a:ea typeface="宋体" panose="02010600030101010101" pitchFamily="2" charset="-122"/>
                </a:rPr>
                <a:t>b31			     b0</a:t>
              </a:r>
              <a:endParaRPr lang="en-US" altLang="zh-CN" dirty="0">
                <a:solidFill>
                  <a:srgbClr val="3333CC"/>
                </a:solidFill>
                <a:latin typeface="Arial" panose="020B0604020202020204" pitchFamily="34" charset="0"/>
                <a:ea typeface="宋体" panose="02010600030101010101" pitchFamily="2" charset="-122"/>
              </a:endParaRPr>
            </a:p>
          </p:txBody>
        </p:sp>
        <p:sp>
          <p:nvSpPr>
            <p:cNvPr id="32775" name="Line 8"/>
            <p:cNvSpPr/>
            <p:nvPr/>
          </p:nvSpPr>
          <p:spPr>
            <a:xfrm flipV="1">
              <a:off x="3050" y="3975"/>
              <a:ext cx="2155" cy="0"/>
            </a:xfrm>
            <a:prstGeom prst="line">
              <a:avLst/>
            </a:prstGeom>
            <a:ln w="9525" cap="flat" cmpd="sng">
              <a:solidFill>
                <a:schemeClr val="tx1"/>
              </a:solidFill>
              <a:prstDash val="solid"/>
              <a:round/>
              <a:headEnd type="none" w="med" len="med"/>
              <a:tailEnd type="none" w="med" len="med"/>
            </a:ln>
          </p:spPr>
        </p:sp>
        <p:sp>
          <p:nvSpPr>
            <p:cNvPr id="32776" name="Line 9"/>
            <p:cNvSpPr/>
            <p:nvPr/>
          </p:nvSpPr>
          <p:spPr>
            <a:xfrm flipV="1">
              <a:off x="3050" y="3266"/>
              <a:ext cx="2155" cy="0"/>
            </a:xfrm>
            <a:prstGeom prst="line">
              <a:avLst/>
            </a:prstGeom>
            <a:ln w="9525" cap="flat" cmpd="sng">
              <a:solidFill>
                <a:schemeClr val="tx1"/>
              </a:solidFill>
              <a:prstDash val="solid"/>
              <a:round/>
              <a:headEnd type="none" w="med" len="med"/>
              <a:tailEnd type="none" w="med" len="med"/>
            </a:ln>
          </p:spPr>
        </p:sp>
        <p:sp>
          <p:nvSpPr>
            <p:cNvPr id="32777" name="Text Box 10"/>
            <p:cNvSpPr txBox="1"/>
            <p:nvPr/>
          </p:nvSpPr>
          <p:spPr>
            <a:xfrm>
              <a:off x="3929" y="3725"/>
              <a:ext cx="255" cy="250"/>
            </a:xfrm>
            <a:prstGeom prst="rect">
              <a:avLst/>
            </a:prstGeom>
            <a:noFill/>
            <a:ln w="9525">
              <a:noFill/>
            </a:ln>
          </p:spPr>
          <p:txBody>
            <a:bodyPr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x</a:t>
              </a:r>
              <a:endParaRPr lang="en-US" altLang="zh-CN" sz="2000" dirty="0">
                <a:latin typeface="Arial" panose="020B0604020202020204" pitchFamily="34" charset="0"/>
                <a:ea typeface="微软雅黑" panose="020B0503020204020204" pitchFamily="34" charset="-122"/>
              </a:endParaRPr>
            </a:p>
          </p:txBody>
        </p:sp>
        <p:sp>
          <p:nvSpPr>
            <p:cNvPr id="32778" name="Line 11"/>
            <p:cNvSpPr/>
            <p:nvPr/>
          </p:nvSpPr>
          <p:spPr>
            <a:xfrm flipV="1">
              <a:off x="3050" y="3744"/>
              <a:ext cx="2155" cy="0"/>
            </a:xfrm>
            <a:prstGeom prst="line">
              <a:avLst/>
            </a:prstGeom>
            <a:ln w="9525" cap="flat" cmpd="sng">
              <a:solidFill>
                <a:schemeClr val="tx1"/>
              </a:solidFill>
              <a:prstDash val="solid"/>
              <a:round/>
              <a:headEnd type="none" w="med" len="med"/>
              <a:tailEnd type="none" w="med" len="med"/>
            </a:ln>
          </p:spPr>
        </p:sp>
        <p:sp>
          <p:nvSpPr>
            <p:cNvPr id="32779" name="Line 12"/>
            <p:cNvSpPr/>
            <p:nvPr/>
          </p:nvSpPr>
          <p:spPr>
            <a:xfrm flipV="1">
              <a:off x="3050" y="3489"/>
              <a:ext cx="2155" cy="0"/>
            </a:xfrm>
            <a:prstGeom prst="line">
              <a:avLst/>
            </a:prstGeom>
            <a:ln w="9525" cap="flat" cmpd="sng">
              <a:solidFill>
                <a:schemeClr val="tx1"/>
              </a:solidFill>
              <a:prstDash val="solid"/>
              <a:round/>
              <a:headEnd type="none" w="med" len="med"/>
              <a:tailEnd type="none" w="med" len="med"/>
            </a:ln>
          </p:spPr>
        </p:sp>
        <p:sp>
          <p:nvSpPr>
            <p:cNvPr id="32780" name="Text Box 13"/>
            <p:cNvSpPr txBox="1"/>
            <p:nvPr/>
          </p:nvSpPr>
          <p:spPr>
            <a:xfrm>
              <a:off x="3816" y="3489"/>
              <a:ext cx="510" cy="250"/>
            </a:xfrm>
            <a:prstGeom prst="rect">
              <a:avLst/>
            </a:prstGeom>
            <a:noFill/>
            <a:ln w="9525">
              <a:noFill/>
            </a:ln>
          </p:spPr>
          <p:txBody>
            <a:bodyPr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a[0]</a:t>
              </a:r>
              <a:endParaRPr lang="en-US" altLang="zh-CN" sz="2000" dirty="0">
                <a:latin typeface="Arial" panose="020B0604020202020204" pitchFamily="34" charset="0"/>
                <a:ea typeface="微软雅黑" panose="020B0503020204020204" pitchFamily="34" charset="-122"/>
              </a:endParaRPr>
            </a:p>
          </p:txBody>
        </p:sp>
        <p:sp>
          <p:nvSpPr>
            <p:cNvPr id="32781" name="Line 14"/>
            <p:cNvSpPr/>
            <p:nvPr/>
          </p:nvSpPr>
          <p:spPr>
            <a:xfrm flipV="1">
              <a:off x="3050" y="2982"/>
              <a:ext cx="2155" cy="0"/>
            </a:xfrm>
            <a:prstGeom prst="line">
              <a:avLst/>
            </a:prstGeom>
            <a:ln w="9525" cap="flat" cmpd="sng">
              <a:solidFill>
                <a:schemeClr val="tx1"/>
              </a:solidFill>
              <a:prstDash val="solid"/>
              <a:round/>
              <a:headEnd type="none" w="med" len="med"/>
              <a:tailEnd type="none" w="med" len="med"/>
            </a:ln>
          </p:spPr>
        </p:sp>
        <p:sp>
          <p:nvSpPr>
            <p:cNvPr id="32782" name="Text Box 15"/>
            <p:cNvSpPr txBox="1"/>
            <p:nvPr/>
          </p:nvSpPr>
          <p:spPr>
            <a:xfrm>
              <a:off x="3787" y="3011"/>
              <a:ext cx="510" cy="250"/>
            </a:xfrm>
            <a:prstGeom prst="rect">
              <a:avLst/>
            </a:prstGeom>
            <a:noFill/>
            <a:ln w="9525">
              <a:noFill/>
            </a:ln>
          </p:spPr>
          <p:txBody>
            <a:bodyPr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a[99]</a:t>
              </a:r>
              <a:endParaRPr lang="en-US" altLang="zh-CN" sz="2000" dirty="0">
                <a:latin typeface="Arial" panose="020B0604020202020204" pitchFamily="34" charset="0"/>
                <a:ea typeface="微软雅黑" panose="020B0503020204020204" pitchFamily="34" charset="-122"/>
              </a:endParaRPr>
            </a:p>
          </p:txBody>
        </p:sp>
        <p:sp>
          <p:nvSpPr>
            <p:cNvPr id="32783" name="Line 16"/>
            <p:cNvSpPr/>
            <p:nvPr/>
          </p:nvSpPr>
          <p:spPr>
            <a:xfrm>
              <a:off x="4071" y="3294"/>
              <a:ext cx="0" cy="170"/>
            </a:xfrm>
            <a:prstGeom prst="line">
              <a:avLst/>
            </a:prstGeom>
            <a:ln w="38100" cap="flat" cmpd="sng">
              <a:solidFill>
                <a:schemeClr val="tx1"/>
              </a:solidFill>
              <a:prstDash val="sysDot"/>
              <a:round/>
              <a:headEnd type="none" w="med" len="med"/>
              <a:tailEnd type="none" w="med" len="med"/>
            </a:ln>
          </p:spPr>
        </p:sp>
        <p:sp>
          <p:nvSpPr>
            <p:cNvPr id="32784" name="Line 17"/>
            <p:cNvSpPr/>
            <p:nvPr/>
          </p:nvSpPr>
          <p:spPr>
            <a:xfrm flipV="1">
              <a:off x="3050" y="2727"/>
              <a:ext cx="2155" cy="0"/>
            </a:xfrm>
            <a:prstGeom prst="line">
              <a:avLst/>
            </a:prstGeom>
            <a:ln w="9525" cap="flat" cmpd="sng">
              <a:solidFill>
                <a:schemeClr val="tx1"/>
              </a:solidFill>
              <a:prstDash val="solid"/>
              <a:round/>
              <a:headEnd type="none" w="med" len="med"/>
              <a:tailEnd type="none" w="med" len="med"/>
            </a:ln>
          </p:spPr>
        </p:sp>
        <p:sp>
          <p:nvSpPr>
            <p:cNvPr id="32785" name="Text Box 18"/>
            <p:cNvSpPr txBox="1"/>
            <p:nvPr/>
          </p:nvSpPr>
          <p:spPr>
            <a:xfrm>
              <a:off x="3220" y="2727"/>
              <a:ext cx="709" cy="250"/>
            </a:xfrm>
            <a:prstGeom prst="rect">
              <a:avLst/>
            </a:prstGeom>
            <a:noFill/>
            <a:ln w="9525">
              <a:noFill/>
            </a:ln>
          </p:spPr>
          <p:txBody>
            <a:bodyPr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b[0][1]</a:t>
              </a:r>
              <a:endParaRPr lang="en-US" altLang="zh-CN" sz="2000" dirty="0">
                <a:latin typeface="Arial" panose="020B0604020202020204" pitchFamily="34" charset="0"/>
                <a:ea typeface="微软雅黑" panose="020B0503020204020204" pitchFamily="34" charset="-122"/>
              </a:endParaRPr>
            </a:p>
          </p:txBody>
        </p:sp>
        <p:sp>
          <p:nvSpPr>
            <p:cNvPr id="32786" name="Line 19"/>
            <p:cNvSpPr/>
            <p:nvPr/>
          </p:nvSpPr>
          <p:spPr>
            <a:xfrm>
              <a:off x="4099" y="2727"/>
              <a:ext cx="0" cy="255"/>
            </a:xfrm>
            <a:prstGeom prst="line">
              <a:avLst/>
            </a:prstGeom>
            <a:ln w="9525" cap="flat" cmpd="sng">
              <a:solidFill>
                <a:schemeClr val="tx1"/>
              </a:solidFill>
              <a:prstDash val="solid"/>
              <a:round/>
              <a:headEnd type="none" w="med" len="med"/>
              <a:tailEnd type="none" w="med" len="med"/>
            </a:ln>
          </p:spPr>
        </p:sp>
        <p:sp>
          <p:nvSpPr>
            <p:cNvPr id="32787" name="Text Box 20"/>
            <p:cNvSpPr txBox="1"/>
            <p:nvPr/>
          </p:nvSpPr>
          <p:spPr>
            <a:xfrm>
              <a:off x="5176" y="3744"/>
              <a:ext cx="499" cy="231"/>
            </a:xfrm>
            <a:prstGeom prst="rect">
              <a:avLst/>
            </a:prstGeom>
            <a:noFill/>
            <a:ln w="9525">
              <a:noFill/>
            </a:ln>
          </p:spPr>
          <p:txBody>
            <a:bodyPr anchor="t" anchorCtr="0">
              <a:spAutoFit/>
            </a:bodyPr>
            <a:lstStyle/>
            <a:p>
              <a:pPr>
                <a:spcBef>
                  <a:spcPct val="50000"/>
                </a:spcBef>
              </a:pPr>
              <a:r>
                <a:rPr lang="en-US" altLang="zh-CN" dirty="0">
                  <a:latin typeface="Arial" panose="020B0604020202020204" pitchFamily="34" charset="0"/>
                  <a:ea typeface="宋体" panose="02010600030101010101" pitchFamily="2" charset="-122"/>
                </a:rPr>
                <a:t>100</a:t>
              </a:r>
              <a:endParaRPr lang="en-US" altLang="zh-CN" dirty="0">
                <a:latin typeface="Arial" panose="020B0604020202020204" pitchFamily="34" charset="0"/>
                <a:ea typeface="宋体" panose="02010600030101010101" pitchFamily="2" charset="-122"/>
              </a:endParaRPr>
            </a:p>
          </p:txBody>
        </p:sp>
        <p:sp>
          <p:nvSpPr>
            <p:cNvPr id="32788" name="Text Box 21"/>
            <p:cNvSpPr txBox="1"/>
            <p:nvPr/>
          </p:nvSpPr>
          <p:spPr>
            <a:xfrm>
              <a:off x="5176" y="3517"/>
              <a:ext cx="369" cy="231"/>
            </a:xfrm>
            <a:prstGeom prst="rect">
              <a:avLst/>
            </a:prstGeom>
            <a:noFill/>
            <a:ln w="9525">
              <a:noFill/>
            </a:ln>
          </p:spPr>
          <p:txBody>
            <a:bodyPr anchor="t" anchorCtr="0">
              <a:spAutoFit/>
            </a:bodyPr>
            <a:lstStyle/>
            <a:p>
              <a:pPr>
                <a:spcBef>
                  <a:spcPct val="50000"/>
                </a:spcBef>
              </a:pPr>
              <a:r>
                <a:rPr lang="en-US" altLang="zh-CN" dirty="0">
                  <a:latin typeface="Arial" panose="020B0604020202020204" pitchFamily="34" charset="0"/>
                  <a:ea typeface="宋体" panose="02010600030101010101" pitchFamily="2" charset="-122"/>
                </a:rPr>
                <a:t>104</a:t>
              </a:r>
              <a:endParaRPr lang="en-US" altLang="zh-CN" dirty="0">
                <a:latin typeface="Arial" panose="020B0604020202020204" pitchFamily="34" charset="0"/>
                <a:ea typeface="宋体" panose="02010600030101010101" pitchFamily="2" charset="-122"/>
              </a:endParaRPr>
            </a:p>
          </p:txBody>
        </p:sp>
        <p:sp>
          <p:nvSpPr>
            <p:cNvPr id="32789" name="Text Box 22"/>
            <p:cNvSpPr txBox="1"/>
            <p:nvPr/>
          </p:nvSpPr>
          <p:spPr>
            <a:xfrm>
              <a:off x="4269" y="2727"/>
              <a:ext cx="709" cy="250"/>
            </a:xfrm>
            <a:prstGeom prst="rect">
              <a:avLst/>
            </a:prstGeom>
            <a:noFill/>
            <a:ln w="9525">
              <a:noFill/>
            </a:ln>
          </p:spPr>
          <p:txBody>
            <a:bodyPr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b[0][0]</a:t>
              </a:r>
              <a:endParaRPr lang="en-US" altLang="zh-CN" sz="2000" dirty="0">
                <a:latin typeface="Arial" panose="020B0604020202020204" pitchFamily="34" charset="0"/>
                <a:ea typeface="微软雅黑" panose="020B0503020204020204" pitchFamily="34" charset="-122"/>
              </a:endParaRPr>
            </a:p>
          </p:txBody>
        </p:sp>
        <p:sp>
          <p:nvSpPr>
            <p:cNvPr id="32790" name="Line 23"/>
            <p:cNvSpPr/>
            <p:nvPr/>
          </p:nvSpPr>
          <p:spPr>
            <a:xfrm flipV="1">
              <a:off x="3050" y="2444"/>
              <a:ext cx="2155" cy="0"/>
            </a:xfrm>
            <a:prstGeom prst="line">
              <a:avLst/>
            </a:prstGeom>
            <a:ln w="9525" cap="flat" cmpd="sng">
              <a:solidFill>
                <a:schemeClr val="tx1"/>
              </a:solidFill>
              <a:prstDash val="solid"/>
              <a:round/>
              <a:headEnd type="none" w="med" len="med"/>
              <a:tailEnd type="none" w="med" len="med"/>
            </a:ln>
          </p:spPr>
        </p:sp>
        <p:sp>
          <p:nvSpPr>
            <p:cNvPr id="32791" name="Line 24"/>
            <p:cNvSpPr/>
            <p:nvPr/>
          </p:nvSpPr>
          <p:spPr>
            <a:xfrm flipV="1">
              <a:off x="3050" y="2189"/>
              <a:ext cx="2155" cy="0"/>
            </a:xfrm>
            <a:prstGeom prst="line">
              <a:avLst/>
            </a:prstGeom>
            <a:ln w="9525" cap="flat" cmpd="sng">
              <a:solidFill>
                <a:schemeClr val="tx1"/>
              </a:solidFill>
              <a:prstDash val="solid"/>
              <a:round/>
              <a:headEnd type="none" w="med" len="med"/>
              <a:tailEnd type="none" w="med" len="med"/>
            </a:ln>
          </p:spPr>
        </p:sp>
        <p:sp>
          <p:nvSpPr>
            <p:cNvPr id="32792" name="Text Box 25"/>
            <p:cNvSpPr txBox="1"/>
            <p:nvPr/>
          </p:nvSpPr>
          <p:spPr>
            <a:xfrm>
              <a:off x="3220" y="2189"/>
              <a:ext cx="709" cy="250"/>
            </a:xfrm>
            <a:prstGeom prst="rect">
              <a:avLst/>
            </a:prstGeom>
            <a:noFill/>
            <a:ln w="9525">
              <a:noFill/>
            </a:ln>
          </p:spPr>
          <p:txBody>
            <a:bodyPr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b[3][3]</a:t>
              </a:r>
              <a:endParaRPr lang="en-US" altLang="zh-CN" sz="2000" dirty="0">
                <a:latin typeface="Arial" panose="020B0604020202020204" pitchFamily="34" charset="0"/>
                <a:ea typeface="微软雅黑" panose="020B0503020204020204" pitchFamily="34" charset="-122"/>
              </a:endParaRPr>
            </a:p>
          </p:txBody>
        </p:sp>
        <p:sp>
          <p:nvSpPr>
            <p:cNvPr id="32793" name="Line 26"/>
            <p:cNvSpPr/>
            <p:nvPr/>
          </p:nvSpPr>
          <p:spPr>
            <a:xfrm>
              <a:off x="4099" y="2189"/>
              <a:ext cx="0" cy="255"/>
            </a:xfrm>
            <a:prstGeom prst="line">
              <a:avLst/>
            </a:prstGeom>
            <a:ln w="9525" cap="flat" cmpd="sng">
              <a:solidFill>
                <a:schemeClr val="tx1"/>
              </a:solidFill>
              <a:prstDash val="solid"/>
              <a:round/>
              <a:headEnd type="none" w="med" len="med"/>
              <a:tailEnd type="none" w="med" len="med"/>
            </a:ln>
          </p:spPr>
        </p:sp>
        <p:sp>
          <p:nvSpPr>
            <p:cNvPr id="32794" name="Text Box 27"/>
            <p:cNvSpPr txBox="1"/>
            <p:nvPr/>
          </p:nvSpPr>
          <p:spPr>
            <a:xfrm>
              <a:off x="4269" y="2189"/>
              <a:ext cx="709" cy="250"/>
            </a:xfrm>
            <a:prstGeom prst="rect">
              <a:avLst/>
            </a:prstGeom>
            <a:noFill/>
            <a:ln w="9525">
              <a:noFill/>
            </a:ln>
          </p:spPr>
          <p:txBody>
            <a:bodyPr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b[3][2]</a:t>
              </a:r>
              <a:endParaRPr lang="en-US" altLang="zh-CN" sz="2000" dirty="0">
                <a:latin typeface="Arial" panose="020B0604020202020204" pitchFamily="34" charset="0"/>
                <a:ea typeface="微软雅黑" panose="020B0503020204020204" pitchFamily="34" charset="-122"/>
              </a:endParaRPr>
            </a:p>
          </p:txBody>
        </p:sp>
        <p:sp>
          <p:nvSpPr>
            <p:cNvPr id="32795" name="Line 28"/>
            <p:cNvSpPr/>
            <p:nvPr/>
          </p:nvSpPr>
          <p:spPr>
            <a:xfrm>
              <a:off x="4099" y="2500"/>
              <a:ext cx="0" cy="170"/>
            </a:xfrm>
            <a:prstGeom prst="line">
              <a:avLst/>
            </a:prstGeom>
            <a:ln w="38100" cap="flat" cmpd="sng">
              <a:solidFill>
                <a:schemeClr val="tx1"/>
              </a:solidFill>
              <a:prstDash val="sysDot"/>
              <a:round/>
              <a:headEnd type="none" w="med" len="med"/>
              <a:tailEnd type="none" w="med" len="med"/>
            </a:ln>
          </p:spPr>
        </p:sp>
        <p:sp>
          <p:nvSpPr>
            <p:cNvPr id="32796" name="Line 29"/>
            <p:cNvSpPr/>
            <p:nvPr/>
          </p:nvSpPr>
          <p:spPr>
            <a:xfrm flipV="1">
              <a:off x="3050" y="1962"/>
              <a:ext cx="2155" cy="0"/>
            </a:xfrm>
            <a:prstGeom prst="line">
              <a:avLst/>
            </a:prstGeom>
            <a:ln w="9525" cap="flat" cmpd="sng">
              <a:solidFill>
                <a:schemeClr val="tx1"/>
              </a:solidFill>
              <a:prstDash val="solid"/>
              <a:round/>
              <a:headEnd type="none" w="med" len="med"/>
              <a:tailEnd type="none" w="med" len="med"/>
            </a:ln>
          </p:spPr>
        </p:sp>
        <p:sp>
          <p:nvSpPr>
            <p:cNvPr id="32797" name="Line 30"/>
            <p:cNvSpPr/>
            <p:nvPr/>
          </p:nvSpPr>
          <p:spPr>
            <a:xfrm>
              <a:off x="4638" y="1962"/>
              <a:ext cx="0" cy="227"/>
            </a:xfrm>
            <a:prstGeom prst="line">
              <a:avLst/>
            </a:prstGeom>
            <a:ln w="9525" cap="flat" cmpd="sng">
              <a:solidFill>
                <a:schemeClr val="tx1"/>
              </a:solidFill>
              <a:prstDash val="solid"/>
              <a:round/>
              <a:headEnd type="none" w="med" len="med"/>
              <a:tailEnd type="none" w="med" len="med"/>
            </a:ln>
          </p:spPr>
        </p:sp>
        <p:sp>
          <p:nvSpPr>
            <p:cNvPr id="32798" name="Text Box 31"/>
            <p:cNvSpPr txBox="1"/>
            <p:nvPr/>
          </p:nvSpPr>
          <p:spPr>
            <a:xfrm>
              <a:off x="4779" y="1934"/>
              <a:ext cx="255" cy="250"/>
            </a:xfrm>
            <a:prstGeom prst="rect">
              <a:avLst/>
            </a:prstGeom>
            <a:noFill/>
            <a:ln w="9525">
              <a:noFill/>
            </a:ln>
          </p:spPr>
          <p:txBody>
            <a:bodyPr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c</a:t>
              </a:r>
              <a:endParaRPr lang="en-US" altLang="zh-CN" sz="2000" dirty="0">
                <a:latin typeface="Arial" panose="020B0604020202020204" pitchFamily="34" charset="0"/>
                <a:ea typeface="微软雅黑" panose="020B0503020204020204" pitchFamily="34" charset="-122"/>
              </a:endParaRPr>
            </a:p>
          </p:txBody>
        </p:sp>
        <p:sp>
          <p:nvSpPr>
            <p:cNvPr id="32799" name="Text Box 32"/>
            <p:cNvSpPr txBox="1"/>
            <p:nvPr/>
          </p:nvSpPr>
          <p:spPr>
            <a:xfrm>
              <a:off x="5176" y="3011"/>
              <a:ext cx="369" cy="231"/>
            </a:xfrm>
            <a:prstGeom prst="rect">
              <a:avLst/>
            </a:prstGeom>
            <a:noFill/>
            <a:ln w="9525">
              <a:noFill/>
            </a:ln>
          </p:spPr>
          <p:txBody>
            <a:bodyPr anchor="t" anchorCtr="0">
              <a:spAutoFit/>
            </a:bodyPr>
            <a:lstStyle/>
            <a:p>
              <a:pPr>
                <a:spcBef>
                  <a:spcPct val="50000"/>
                </a:spcBef>
              </a:pPr>
              <a:r>
                <a:rPr lang="en-US" altLang="zh-CN" dirty="0">
                  <a:latin typeface="Arial" panose="020B0604020202020204" pitchFamily="34" charset="0"/>
                  <a:ea typeface="宋体" panose="02010600030101010101" pitchFamily="2" charset="-122"/>
                </a:rPr>
                <a:t>500</a:t>
              </a:r>
              <a:endParaRPr lang="en-US" altLang="zh-CN" dirty="0">
                <a:latin typeface="Arial" panose="020B0604020202020204" pitchFamily="34" charset="0"/>
                <a:ea typeface="宋体" panose="02010600030101010101" pitchFamily="2" charset="-122"/>
              </a:endParaRPr>
            </a:p>
          </p:txBody>
        </p:sp>
        <p:sp>
          <p:nvSpPr>
            <p:cNvPr id="32800" name="Text Box 33"/>
            <p:cNvSpPr txBox="1"/>
            <p:nvPr/>
          </p:nvSpPr>
          <p:spPr>
            <a:xfrm>
              <a:off x="5176" y="2755"/>
              <a:ext cx="369" cy="231"/>
            </a:xfrm>
            <a:prstGeom prst="rect">
              <a:avLst/>
            </a:prstGeom>
            <a:noFill/>
            <a:ln w="9525">
              <a:noFill/>
            </a:ln>
          </p:spPr>
          <p:txBody>
            <a:bodyPr anchor="t" anchorCtr="0">
              <a:spAutoFit/>
            </a:bodyPr>
            <a:lstStyle/>
            <a:p>
              <a:pPr>
                <a:spcBef>
                  <a:spcPct val="50000"/>
                </a:spcBef>
              </a:pPr>
              <a:r>
                <a:rPr lang="en-US" altLang="zh-CN" dirty="0">
                  <a:latin typeface="Arial" panose="020B0604020202020204" pitchFamily="34" charset="0"/>
                  <a:ea typeface="宋体" panose="02010600030101010101" pitchFamily="2" charset="-122"/>
                </a:rPr>
                <a:t>504</a:t>
              </a:r>
              <a:endParaRPr lang="en-US" altLang="zh-CN" dirty="0">
                <a:latin typeface="Arial" panose="020B0604020202020204" pitchFamily="34" charset="0"/>
                <a:ea typeface="宋体" panose="02010600030101010101" pitchFamily="2" charset="-122"/>
              </a:endParaRPr>
            </a:p>
          </p:txBody>
        </p:sp>
        <p:sp>
          <p:nvSpPr>
            <p:cNvPr id="32801" name="Text Box 34"/>
            <p:cNvSpPr txBox="1"/>
            <p:nvPr/>
          </p:nvSpPr>
          <p:spPr>
            <a:xfrm>
              <a:off x="5176" y="2213"/>
              <a:ext cx="369" cy="231"/>
            </a:xfrm>
            <a:prstGeom prst="rect">
              <a:avLst/>
            </a:prstGeom>
            <a:noFill/>
            <a:ln w="9525">
              <a:noFill/>
            </a:ln>
          </p:spPr>
          <p:txBody>
            <a:bodyPr anchor="t" anchorCtr="0">
              <a:spAutoFit/>
            </a:bodyPr>
            <a:lstStyle/>
            <a:p>
              <a:pPr>
                <a:spcBef>
                  <a:spcPct val="50000"/>
                </a:spcBef>
              </a:pPr>
              <a:r>
                <a:rPr lang="en-US" altLang="zh-CN" dirty="0">
                  <a:latin typeface="Arial" panose="020B0604020202020204" pitchFamily="34" charset="0"/>
                  <a:ea typeface="宋体" panose="02010600030101010101" pitchFamily="2" charset="-122"/>
                </a:rPr>
                <a:t>532</a:t>
              </a:r>
              <a:endParaRPr lang="en-US" altLang="zh-CN" dirty="0">
                <a:latin typeface="Arial" panose="020B0604020202020204" pitchFamily="34" charset="0"/>
                <a:ea typeface="宋体" panose="02010600030101010101" pitchFamily="2" charset="-122"/>
              </a:endParaRPr>
            </a:p>
          </p:txBody>
        </p:sp>
        <p:sp>
          <p:nvSpPr>
            <p:cNvPr id="32802" name="Text Box 35"/>
            <p:cNvSpPr txBox="1"/>
            <p:nvPr/>
          </p:nvSpPr>
          <p:spPr>
            <a:xfrm>
              <a:off x="5176" y="1962"/>
              <a:ext cx="369" cy="231"/>
            </a:xfrm>
            <a:prstGeom prst="rect">
              <a:avLst/>
            </a:prstGeom>
            <a:noFill/>
            <a:ln w="9525">
              <a:noFill/>
            </a:ln>
          </p:spPr>
          <p:txBody>
            <a:bodyPr anchor="t" anchorCtr="0">
              <a:spAutoFit/>
            </a:bodyPr>
            <a:lstStyle/>
            <a:p>
              <a:pPr>
                <a:spcBef>
                  <a:spcPct val="50000"/>
                </a:spcBef>
              </a:pPr>
              <a:r>
                <a:rPr lang="en-US" altLang="zh-CN" dirty="0">
                  <a:latin typeface="Arial" panose="020B0604020202020204" pitchFamily="34" charset="0"/>
                  <a:ea typeface="宋体" panose="02010600030101010101" pitchFamily="2" charset="-122"/>
                </a:rPr>
                <a:t>536</a:t>
              </a:r>
              <a:endParaRPr lang="en-US" altLang="zh-CN" dirty="0">
                <a:latin typeface="Arial" panose="020B0604020202020204" pitchFamily="34" charset="0"/>
                <a:ea typeface="宋体" panose="02010600030101010101" pitchFamily="2" charset="-122"/>
              </a:endParaRPr>
            </a:p>
          </p:txBody>
        </p:sp>
        <p:sp>
          <p:nvSpPr>
            <p:cNvPr id="32803" name="Line 36"/>
            <p:cNvSpPr/>
            <p:nvPr/>
          </p:nvSpPr>
          <p:spPr>
            <a:xfrm flipV="1">
              <a:off x="3050" y="1735"/>
              <a:ext cx="2155" cy="0"/>
            </a:xfrm>
            <a:prstGeom prst="line">
              <a:avLst/>
            </a:prstGeom>
            <a:ln w="9525" cap="flat" cmpd="sng">
              <a:solidFill>
                <a:schemeClr val="tx1"/>
              </a:solidFill>
              <a:prstDash val="solid"/>
              <a:round/>
              <a:headEnd type="none" w="med" len="med"/>
              <a:tailEnd type="none" w="med" len="med"/>
            </a:ln>
          </p:spPr>
        </p:sp>
        <p:sp>
          <p:nvSpPr>
            <p:cNvPr id="32804" name="Line 37"/>
            <p:cNvSpPr/>
            <p:nvPr/>
          </p:nvSpPr>
          <p:spPr>
            <a:xfrm flipV="1">
              <a:off x="3050" y="1367"/>
              <a:ext cx="2155" cy="0"/>
            </a:xfrm>
            <a:prstGeom prst="line">
              <a:avLst/>
            </a:prstGeom>
            <a:ln w="9525" cap="flat" cmpd="sng">
              <a:solidFill>
                <a:schemeClr val="tx1"/>
              </a:solidFill>
              <a:prstDash val="solid"/>
              <a:round/>
              <a:headEnd type="none" w="med" len="med"/>
              <a:tailEnd type="none" w="med" len="med"/>
            </a:ln>
          </p:spPr>
        </p:sp>
        <p:sp>
          <p:nvSpPr>
            <p:cNvPr id="32805" name="Text Box 38"/>
            <p:cNvSpPr txBox="1"/>
            <p:nvPr/>
          </p:nvSpPr>
          <p:spPr>
            <a:xfrm>
              <a:off x="5176" y="1537"/>
              <a:ext cx="369" cy="231"/>
            </a:xfrm>
            <a:prstGeom prst="rect">
              <a:avLst/>
            </a:prstGeom>
            <a:noFill/>
            <a:ln w="9525">
              <a:noFill/>
            </a:ln>
          </p:spPr>
          <p:txBody>
            <a:bodyPr anchor="t" anchorCtr="0">
              <a:spAutoFit/>
            </a:bodyPr>
            <a:lstStyle/>
            <a:p>
              <a:pPr>
                <a:spcBef>
                  <a:spcPct val="50000"/>
                </a:spcBef>
              </a:pPr>
              <a:r>
                <a:rPr lang="en-US" altLang="zh-CN" dirty="0">
                  <a:latin typeface="Arial" panose="020B0604020202020204" pitchFamily="34" charset="0"/>
                  <a:ea typeface="宋体" panose="02010600030101010101" pitchFamily="2" charset="-122"/>
                </a:rPr>
                <a:t>544</a:t>
              </a:r>
              <a:endParaRPr lang="en-US" altLang="zh-CN" dirty="0">
                <a:latin typeface="Arial" panose="020B0604020202020204" pitchFamily="34" charset="0"/>
                <a:ea typeface="宋体" panose="02010600030101010101" pitchFamily="2" charset="-122"/>
              </a:endParaRPr>
            </a:p>
          </p:txBody>
        </p:sp>
        <p:sp>
          <p:nvSpPr>
            <p:cNvPr id="32806" name="Line 39"/>
            <p:cNvSpPr/>
            <p:nvPr/>
          </p:nvSpPr>
          <p:spPr>
            <a:xfrm flipV="1">
              <a:off x="3050" y="998"/>
              <a:ext cx="2155" cy="0"/>
            </a:xfrm>
            <a:prstGeom prst="line">
              <a:avLst/>
            </a:prstGeom>
            <a:ln w="9525" cap="flat" cmpd="sng">
              <a:solidFill>
                <a:schemeClr val="tx1"/>
              </a:solidFill>
              <a:prstDash val="solid"/>
              <a:round/>
              <a:headEnd type="none" w="med" len="med"/>
              <a:tailEnd type="none" w="med" len="med"/>
            </a:ln>
          </p:spPr>
        </p:sp>
        <p:sp>
          <p:nvSpPr>
            <p:cNvPr id="32807" name="Line 40"/>
            <p:cNvSpPr/>
            <p:nvPr/>
          </p:nvSpPr>
          <p:spPr>
            <a:xfrm>
              <a:off x="4071" y="4031"/>
              <a:ext cx="0" cy="170"/>
            </a:xfrm>
            <a:prstGeom prst="line">
              <a:avLst/>
            </a:prstGeom>
            <a:ln w="38100" cap="flat" cmpd="sng">
              <a:solidFill>
                <a:schemeClr val="tx1"/>
              </a:solidFill>
              <a:prstDash val="sysDot"/>
              <a:round/>
              <a:headEnd type="none" w="med" len="med"/>
              <a:tailEnd type="none" w="med" len="med"/>
            </a:ln>
          </p:spPr>
        </p:sp>
        <p:sp>
          <p:nvSpPr>
            <p:cNvPr id="32808" name="Line 41"/>
            <p:cNvSpPr/>
            <p:nvPr/>
          </p:nvSpPr>
          <p:spPr>
            <a:xfrm>
              <a:off x="3050" y="1565"/>
              <a:ext cx="2155" cy="0"/>
            </a:xfrm>
            <a:prstGeom prst="line">
              <a:avLst/>
            </a:prstGeom>
            <a:ln w="9525" cap="flat" cmpd="sng">
              <a:solidFill>
                <a:schemeClr val="tx1"/>
              </a:solidFill>
              <a:prstDash val="solid"/>
              <a:round/>
              <a:headEnd type="none" w="med" len="med"/>
              <a:tailEnd type="none" w="med" len="med"/>
            </a:ln>
          </p:spPr>
        </p:sp>
        <p:sp>
          <p:nvSpPr>
            <p:cNvPr id="32809" name="Text Box 42"/>
            <p:cNvSpPr txBox="1"/>
            <p:nvPr/>
          </p:nvSpPr>
          <p:spPr>
            <a:xfrm>
              <a:off x="3986" y="1423"/>
              <a:ext cx="311" cy="250"/>
            </a:xfrm>
            <a:prstGeom prst="rect">
              <a:avLst/>
            </a:prstGeom>
            <a:solidFill>
              <a:schemeClr val="bg1"/>
            </a:solidFill>
            <a:ln w="9525">
              <a:noFill/>
            </a:ln>
          </p:spPr>
          <p:txBody>
            <a:bodyPr lIns="0" rIns="0"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d[0]</a:t>
              </a:r>
              <a:endParaRPr lang="en-US" altLang="zh-CN" sz="2000" dirty="0">
                <a:latin typeface="Arial" panose="020B0604020202020204" pitchFamily="34" charset="0"/>
                <a:ea typeface="微软雅黑" panose="020B0503020204020204" pitchFamily="34" charset="-122"/>
              </a:endParaRPr>
            </a:p>
          </p:txBody>
        </p:sp>
        <p:sp>
          <p:nvSpPr>
            <p:cNvPr id="32810" name="Text Box 43"/>
            <p:cNvSpPr txBox="1"/>
            <p:nvPr/>
          </p:nvSpPr>
          <p:spPr>
            <a:xfrm>
              <a:off x="4042" y="828"/>
              <a:ext cx="311" cy="250"/>
            </a:xfrm>
            <a:prstGeom prst="rect">
              <a:avLst/>
            </a:prstGeom>
            <a:solidFill>
              <a:schemeClr val="bg1"/>
            </a:solidFill>
            <a:ln w="9525">
              <a:noFill/>
            </a:ln>
          </p:spPr>
          <p:txBody>
            <a:bodyPr lIns="0" rIns="0"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d[9]</a:t>
              </a:r>
              <a:endParaRPr lang="en-US" altLang="zh-CN" sz="2000" dirty="0">
                <a:latin typeface="Arial" panose="020B0604020202020204" pitchFamily="34" charset="0"/>
                <a:ea typeface="微软雅黑" panose="020B0503020204020204" pitchFamily="34" charset="-122"/>
              </a:endParaRPr>
            </a:p>
          </p:txBody>
        </p:sp>
        <p:sp>
          <p:nvSpPr>
            <p:cNvPr id="32811" name="Line 44"/>
            <p:cNvSpPr/>
            <p:nvPr/>
          </p:nvSpPr>
          <p:spPr>
            <a:xfrm flipV="1">
              <a:off x="3050" y="1140"/>
              <a:ext cx="2155" cy="0"/>
            </a:xfrm>
            <a:prstGeom prst="line">
              <a:avLst/>
            </a:prstGeom>
            <a:ln w="9525" cap="flat" cmpd="sng">
              <a:solidFill>
                <a:schemeClr val="tx1"/>
              </a:solidFill>
              <a:prstDash val="solid"/>
              <a:round/>
              <a:headEnd type="none" w="med" len="med"/>
              <a:tailEnd type="none" w="med" len="med"/>
            </a:ln>
          </p:spPr>
        </p:sp>
        <p:sp>
          <p:nvSpPr>
            <p:cNvPr id="32812" name="Line 45"/>
            <p:cNvSpPr/>
            <p:nvPr/>
          </p:nvSpPr>
          <p:spPr>
            <a:xfrm>
              <a:off x="4127" y="1168"/>
              <a:ext cx="0" cy="170"/>
            </a:xfrm>
            <a:prstGeom prst="line">
              <a:avLst/>
            </a:prstGeom>
            <a:ln w="38100" cap="flat" cmpd="sng">
              <a:solidFill>
                <a:schemeClr val="tx1"/>
              </a:solidFill>
              <a:prstDash val="sysDot"/>
              <a:round/>
              <a:headEnd type="none" w="med" len="med"/>
              <a:tailEnd type="none" w="med" len="med"/>
            </a:ln>
          </p:spPr>
        </p:sp>
        <p:sp>
          <p:nvSpPr>
            <p:cNvPr id="32813" name="Line 46"/>
            <p:cNvSpPr/>
            <p:nvPr/>
          </p:nvSpPr>
          <p:spPr>
            <a:xfrm flipV="1">
              <a:off x="3050" y="828"/>
              <a:ext cx="2155" cy="0"/>
            </a:xfrm>
            <a:prstGeom prst="line">
              <a:avLst/>
            </a:prstGeom>
            <a:ln w="9525" cap="flat" cmpd="sng">
              <a:solidFill>
                <a:schemeClr val="tx1"/>
              </a:solidFill>
              <a:prstDash val="solid"/>
              <a:round/>
              <a:headEnd type="none" w="med" len="med"/>
              <a:tailEnd type="none" w="med" len="med"/>
            </a:ln>
          </p:spPr>
        </p:sp>
        <p:sp>
          <p:nvSpPr>
            <p:cNvPr id="32814" name="Text Box 47"/>
            <p:cNvSpPr txBox="1"/>
            <p:nvPr/>
          </p:nvSpPr>
          <p:spPr>
            <a:xfrm>
              <a:off x="5176" y="941"/>
              <a:ext cx="369" cy="231"/>
            </a:xfrm>
            <a:prstGeom prst="rect">
              <a:avLst/>
            </a:prstGeom>
            <a:noFill/>
            <a:ln w="9525">
              <a:noFill/>
            </a:ln>
          </p:spPr>
          <p:txBody>
            <a:bodyPr anchor="t" anchorCtr="0">
              <a:spAutoFit/>
            </a:bodyPr>
            <a:lstStyle/>
            <a:p>
              <a:pPr>
                <a:spcBef>
                  <a:spcPct val="50000"/>
                </a:spcBef>
              </a:pPr>
              <a:r>
                <a:rPr lang="en-US" altLang="zh-CN" dirty="0">
                  <a:latin typeface="Arial" panose="020B0604020202020204" pitchFamily="34" charset="0"/>
                  <a:ea typeface="宋体" panose="02010600030101010101" pitchFamily="2" charset="-122"/>
                </a:rPr>
                <a:t>616</a:t>
              </a:r>
              <a:endParaRPr lang="en-US" altLang="zh-CN"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427">
                                            <p:txEl>
                                              <p:pRg st="0" end="0"/>
                                            </p:txEl>
                                          </p:spTgt>
                                        </p:tgtEl>
                                        <p:attrNameLst>
                                          <p:attrName>style.visibility</p:attrName>
                                        </p:attrNameLst>
                                      </p:cBhvr>
                                      <p:to>
                                        <p:strVal val="visible"/>
                                      </p:to>
                                    </p:set>
                                    <p:animEffect transition="in" filter="blinds(horizontal)">
                                      <p:cBhvr>
                                        <p:cTn id="7" dur="500"/>
                                        <p:tgtEl>
                                          <p:spTgt spid="615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5427">
                                            <p:txEl>
                                              <p:pRg st="1" end="1"/>
                                            </p:txEl>
                                          </p:spTgt>
                                        </p:tgtEl>
                                        <p:attrNameLst>
                                          <p:attrName>style.visibility</p:attrName>
                                        </p:attrNameLst>
                                      </p:cBhvr>
                                      <p:to>
                                        <p:strVal val="visible"/>
                                      </p:to>
                                    </p:set>
                                    <p:animEffect transition="in" filter="blinds(horizontal)">
                                      <p:cBhvr>
                                        <p:cTn id="12" dur="500"/>
                                        <p:tgtEl>
                                          <p:spTgt spid="615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5427">
                                            <p:txEl>
                                              <p:pRg st="2" end="2"/>
                                            </p:txEl>
                                          </p:spTgt>
                                        </p:tgtEl>
                                        <p:attrNameLst>
                                          <p:attrName>style.visibility</p:attrName>
                                        </p:attrNameLst>
                                      </p:cBhvr>
                                      <p:to>
                                        <p:strVal val="visible"/>
                                      </p:to>
                                    </p:set>
                                    <p:animEffect transition="in" filter="blinds(horizontal)">
                                      <p:cBhvr>
                                        <p:cTn id="17" dur="500"/>
                                        <p:tgtEl>
                                          <p:spTgt spid="6154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5427">
                                            <p:txEl>
                                              <p:pRg st="3" end="3"/>
                                            </p:txEl>
                                          </p:spTgt>
                                        </p:tgtEl>
                                        <p:attrNameLst>
                                          <p:attrName>style.visibility</p:attrName>
                                        </p:attrNameLst>
                                      </p:cBhvr>
                                      <p:to>
                                        <p:strVal val="visible"/>
                                      </p:to>
                                    </p:set>
                                    <p:animEffect transition="in" filter="blinds(horizontal)">
                                      <p:cBhvr>
                                        <p:cTn id="22" dur="500"/>
                                        <p:tgtEl>
                                          <p:spTgt spid="6154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5427">
                                            <p:txEl>
                                              <p:pRg st="4" end="4"/>
                                            </p:txEl>
                                          </p:spTgt>
                                        </p:tgtEl>
                                        <p:attrNameLst>
                                          <p:attrName>style.visibility</p:attrName>
                                        </p:attrNameLst>
                                      </p:cBhvr>
                                      <p:to>
                                        <p:strVal val="visible"/>
                                      </p:to>
                                    </p:set>
                                    <p:animEffect transition="in" filter="blinds(horizontal)">
                                      <p:cBhvr>
                                        <p:cTn id="27" dur="500"/>
                                        <p:tgtEl>
                                          <p:spTgt spid="6154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5429"/>
                                        </p:tgtEl>
                                        <p:attrNameLst>
                                          <p:attrName>style.visibility</p:attrName>
                                        </p:attrNameLst>
                                      </p:cBhvr>
                                      <p:to>
                                        <p:strVal val="visible"/>
                                      </p:to>
                                    </p:set>
                                    <p:animEffect transition="in" filter="blinds(horizontal)">
                                      <p:cBhvr>
                                        <p:cTn id="32" dur="500"/>
                                        <p:tgtEl>
                                          <p:spTgt spid="6154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5428">
                                            <p:txEl>
                                              <p:pRg st="0" end="0"/>
                                            </p:txEl>
                                          </p:spTgt>
                                        </p:tgtEl>
                                        <p:attrNameLst>
                                          <p:attrName>style.visibility</p:attrName>
                                        </p:attrNameLst>
                                      </p:cBhvr>
                                      <p:to>
                                        <p:strVal val="visible"/>
                                      </p:to>
                                    </p:set>
                                    <p:animEffect transition="in" filter="blinds(horizontal)">
                                      <p:cBhvr>
                                        <p:cTn id="37" dur="500"/>
                                        <p:tgtEl>
                                          <p:spTgt spid="61542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5428">
                                            <p:txEl>
                                              <p:pRg st="1" end="1"/>
                                            </p:txEl>
                                          </p:spTgt>
                                        </p:tgtEl>
                                        <p:attrNameLst>
                                          <p:attrName>style.visibility</p:attrName>
                                        </p:attrNameLst>
                                      </p:cBhvr>
                                      <p:to>
                                        <p:strVal val="visible"/>
                                      </p:to>
                                    </p:set>
                                    <p:animEffect transition="in" filter="blinds(horizontal)">
                                      <p:cBhvr>
                                        <p:cTn id="42" dur="500"/>
                                        <p:tgtEl>
                                          <p:spTgt spid="615428">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15428">
                                            <p:txEl>
                                              <p:pRg st="2" end="2"/>
                                            </p:txEl>
                                          </p:spTgt>
                                        </p:tgtEl>
                                        <p:attrNameLst>
                                          <p:attrName>style.visibility</p:attrName>
                                        </p:attrNameLst>
                                      </p:cBhvr>
                                      <p:to>
                                        <p:strVal val="visible"/>
                                      </p:to>
                                    </p:set>
                                    <p:animEffect transition="in" filter="blinds(horizontal)">
                                      <p:cBhvr>
                                        <p:cTn id="47" dur="500"/>
                                        <p:tgtEl>
                                          <p:spTgt spid="61542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5428">
                                            <p:txEl>
                                              <p:pRg st="3" end="3"/>
                                            </p:txEl>
                                          </p:spTgt>
                                        </p:tgtEl>
                                        <p:attrNameLst>
                                          <p:attrName>style.visibility</p:attrName>
                                        </p:attrNameLst>
                                      </p:cBhvr>
                                      <p:to>
                                        <p:strVal val="visible"/>
                                      </p:to>
                                    </p:set>
                                    <p:animEffect transition="in" filter="blinds(horizontal)">
                                      <p:cBhvr>
                                        <p:cTn id="52" dur="500"/>
                                        <p:tgtEl>
                                          <p:spTgt spid="615428">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5428">
                                            <p:txEl>
                                              <p:pRg st="4" end="4"/>
                                            </p:txEl>
                                          </p:spTgt>
                                        </p:tgtEl>
                                        <p:attrNameLst>
                                          <p:attrName>style.visibility</p:attrName>
                                        </p:attrNameLst>
                                      </p:cBhvr>
                                      <p:to>
                                        <p:strVal val="visible"/>
                                      </p:to>
                                    </p:set>
                                    <p:animEffect transition="in" filter="blinds(horizontal)">
                                      <p:cBhvr>
                                        <p:cTn id="57" dur="500"/>
                                        <p:tgtEl>
                                          <p:spTgt spid="615428">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15428">
                                            <p:txEl>
                                              <p:pRg st="5" end="5"/>
                                            </p:txEl>
                                          </p:spTgt>
                                        </p:tgtEl>
                                        <p:attrNameLst>
                                          <p:attrName>style.visibility</p:attrName>
                                        </p:attrNameLst>
                                      </p:cBhvr>
                                      <p:to>
                                        <p:strVal val="visible"/>
                                      </p:to>
                                    </p:set>
                                    <p:animEffect transition="in" filter="blinds(horizontal)">
                                      <p:cBhvr>
                                        <p:cTn id="62" dur="500"/>
                                        <p:tgtEl>
                                          <p:spTgt spid="615428">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15428">
                                            <p:txEl>
                                              <p:pRg st="6" end="6"/>
                                            </p:txEl>
                                          </p:spTgt>
                                        </p:tgtEl>
                                        <p:attrNameLst>
                                          <p:attrName>style.visibility</p:attrName>
                                        </p:attrNameLst>
                                      </p:cBhvr>
                                      <p:to>
                                        <p:strVal val="visible"/>
                                      </p:to>
                                    </p:set>
                                    <p:animEffect transition="in" filter="blinds(horizontal)">
                                      <p:cBhvr>
                                        <p:cTn id="67" dur="500"/>
                                        <p:tgtEl>
                                          <p:spTgt spid="615428">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15428">
                                            <p:txEl>
                                              <p:pRg st="7" end="7"/>
                                            </p:txEl>
                                          </p:spTgt>
                                        </p:tgtEl>
                                        <p:attrNameLst>
                                          <p:attrName>style.visibility</p:attrName>
                                        </p:attrNameLst>
                                      </p:cBhvr>
                                      <p:to>
                                        <p:strVal val="visible"/>
                                      </p:to>
                                    </p:set>
                                    <p:animEffect transition="in" filter="blinds(horizontal)">
                                      <p:cBhvr>
                                        <p:cTn id="72" dur="500"/>
                                        <p:tgtEl>
                                          <p:spTgt spid="615428">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15428">
                                            <p:txEl>
                                              <p:pRg st="8" end="8"/>
                                            </p:txEl>
                                          </p:spTgt>
                                        </p:tgtEl>
                                        <p:attrNameLst>
                                          <p:attrName>style.visibility</p:attrName>
                                        </p:attrNameLst>
                                      </p:cBhvr>
                                      <p:to>
                                        <p:strVal val="visible"/>
                                      </p:to>
                                    </p:set>
                                    <p:animEffect transition="in" filter="blinds(horizontal)">
                                      <p:cBhvr>
                                        <p:cTn id="77" dur="500"/>
                                        <p:tgtEl>
                                          <p:spTgt spid="6154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存储器操作数的寻址方式</a:t>
            </a:r>
            <a:endParaRPr lang="zh-CN" altLang="en-US" sz="3600" dirty="0"/>
          </a:p>
        </p:txBody>
      </p:sp>
      <p:sp>
        <p:nvSpPr>
          <p:cNvPr id="617475" name="Rectangle 3"/>
          <p:cNvSpPr>
            <a:spLocks noGrp="1"/>
          </p:cNvSpPr>
          <p:nvPr>
            <p:ph idx="1"/>
          </p:nvPr>
        </p:nvSpPr>
        <p:spPr>
          <a:xfrm>
            <a:off x="296863" y="2619375"/>
            <a:ext cx="4095750" cy="2565400"/>
          </a:xfrm>
        </p:spPr>
        <p:txBody>
          <a:bodyPr vert="horz" wrap="square" lIns="91440" tIns="45720" rIns="91440" bIns="45720" anchor="t" anchorCtr="0"/>
          <a:lstStyle/>
          <a:p>
            <a:pPr>
              <a:buNone/>
            </a:pPr>
            <a:r>
              <a:rPr lang="zh-CN" altLang="en-US" sz="2000" dirty="0">
                <a:solidFill>
                  <a:srgbClr val="CC3300"/>
                </a:solidFill>
                <a:latin typeface="微软雅黑" panose="020B0503020204020204" pitchFamily="34" charset="-122"/>
                <a:ea typeface="微软雅黑" panose="020B0503020204020204" pitchFamily="34" charset="-122"/>
              </a:rPr>
              <a:t>各变量应采用什么寻址方式？</a:t>
            </a:r>
            <a:endParaRPr lang="zh-CN" altLang="en-US" sz="2000" dirty="0">
              <a:solidFill>
                <a:srgbClr val="CC3300"/>
              </a:solidFill>
              <a:latin typeface="微软雅黑" panose="020B0503020204020204" pitchFamily="34" charset="-122"/>
              <a:ea typeface="微软雅黑" panose="020B0503020204020204" pitchFamily="34" charset="-122"/>
            </a:endParaRPr>
          </a:p>
          <a:p>
            <a:pPr>
              <a:buNone/>
            </a:pPr>
            <a:r>
              <a:rPr lang="en-US" altLang="zh-CN" sz="2000" dirty="0">
                <a:solidFill>
                  <a:srgbClr val="3333CC"/>
                </a:solidFill>
                <a:latin typeface="微软雅黑" panose="020B0503020204020204" pitchFamily="34" charset="-122"/>
                <a:ea typeface="微软雅黑" panose="020B0503020204020204" pitchFamily="34" charset="-122"/>
              </a:rPr>
              <a:t>x</a:t>
            </a:r>
            <a:r>
              <a:rPr lang="zh-CN" altLang="en-US" sz="2000" dirty="0">
                <a:solidFill>
                  <a:srgbClr val="3333CC"/>
                </a:solidFill>
                <a:latin typeface="微软雅黑" panose="020B0503020204020204" pitchFamily="34" charset="-122"/>
                <a:ea typeface="微软雅黑" panose="020B0503020204020204" pitchFamily="34" charset="-122"/>
              </a:rPr>
              <a:t>、</a:t>
            </a:r>
            <a:r>
              <a:rPr lang="en-US" altLang="zh-CN" sz="2000" dirty="0">
                <a:solidFill>
                  <a:srgbClr val="3333CC"/>
                </a:solidFill>
                <a:latin typeface="微软雅黑" panose="020B0503020204020204" pitchFamily="34" charset="-122"/>
                <a:ea typeface="微软雅黑" panose="020B0503020204020204" pitchFamily="34" charset="-122"/>
              </a:rPr>
              <a:t>c</a:t>
            </a:r>
            <a:r>
              <a:rPr lang="zh-CN" altLang="en-US" sz="2000" dirty="0">
                <a:solidFill>
                  <a:srgbClr val="3333CC"/>
                </a:solidFill>
                <a:latin typeface="微软雅黑" panose="020B0503020204020204" pitchFamily="34" charset="-122"/>
                <a:ea typeface="微软雅黑" panose="020B0503020204020204" pitchFamily="34" charset="-122"/>
              </a:rPr>
              <a:t>：位移 </a:t>
            </a:r>
            <a:r>
              <a:rPr lang="en-US" altLang="zh-CN" sz="2000" dirty="0">
                <a:solidFill>
                  <a:srgbClr val="3333CC"/>
                </a:solidFill>
                <a:latin typeface="微软雅黑" panose="020B0503020204020204" pitchFamily="34" charset="-122"/>
                <a:ea typeface="微软雅黑" panose="020B0503020204020204" pitchFamily="34" charset="-122"/>
              </a:rPr>
              <a:t>/ </a:t>
            </a:r>
            <a:r>
              <a:rPr lang="zh-CN" altLang="en-US" sz="2000" dirty="0">
                <a:solidFill>
                  <a:srgbClr val="3333CC"/>
                </a:solidFill>
                <a:latin typeface="微软雅黑" panose="020B0503020204020204" pitchFamily="34" charset="-122"/>
                <a:ea typeface="微软雅黑" panose="020B0503020204020204" pitchFamily="34" charset="-122"/>
              </a:rPr>
              <a:t>基址</a:t>
            </a:r>
            <a:endParaRPr lang="zh-CN" altLang="en-US" sz="2000" dirty="0">
              <a:solidFill>
                <a:srgbClr val="3333CC"/>
              </a:solidFill>
              <a:latin typeface="微软雅黑" panose="020B0503020204020204" pitchFamily="34" charset="-122"/>
              <a:ea typeface="微软雅黑" panose="020B0503020204020204" pitchFamily="34" charset="-122"/>
            </a:endParaRPr>
          </a:p>
          <a:p>
            <a:pPr>
              <a:buNone/>
            </a:pPr>
            <a:r>
              <a:rPr lang="en-US" altLang="zh-CN" sz="2000" dirty="0">
                <a:solidFill>
                  <a:srgbClr val="3333CC"/>
                </a:solidFill>
                <a:latin typeface="微软雅黑" panose="020B0503020204020204" pitchFamily="34" charset="-122"/>
                <a:ea typeface="微软雅黑" panose="020B0503020204020204" pitchFamily="34" charset="-122"/>
              </a:rPr>
              <a:t>a[i]</a:t>
            </a:r>
            <a:r>
              <a:rPr lang="zh-CN" altLang="en-US" sz="2000" dirty="0">
                <a:solidFill>
                  <a:srgbClr val="3333CC"/>
                </a:solidFill>
                <a:latin typeface="微软雅黑" panose="020B0503020204020204" pitchFamily="34" charset="-122"/>
                <a:ea typeface="微软雅黑" panose="020B0503020204020204" pitchFamily="34" charset="-122"/>
              </a:rPr>
              <a:t>：</a:t>
            </a:r>
            <a:r>
              <a:rPr lang="en-US" altLang="zh-CN" sz="2000" dirty="0">
                <a:solidFill>
                  <a:srgbClr val="008000"/>
                </a:solidFill>
                <a:latin typeface="微软雅黑" panose="020B0503020204020204" pitchFamily="34" charset="-122"/>
                <a:ea typeface="微软雅黑" panose="020B0503020204020204" pitchFamily="34" charset="-122"/>
              </a:rPr>
              <a:t>104</a:t>
            </a:r>
            <a:r>
              <a:rPr lang="en-US" altLang="zh-CN" sz="2000" dirty="0">
                <a:latin typeface="微软雅黑" panose="020B0503020204020204" pitchFamily="34" charset="-122"/>
                <a:ea typeface="微软雅黑" panose="020B0503020204020204" pitchFamily="34" charset="-122"/>
              </a:rPr>
              <a:t>+i×</a:t>
            </a:r>
            <a:r>
              <a:rPr lang="en-US" altLang="zh-CN" sz="2000" dirty="0">
                <a:solidFill>
                  <a:srgbClr val="FF3300"/>
                </a:solidFill>
                <a:latin typeface="微软雅黑" panose="020B0503020204020204" pitchFamily="34" charset="-122"/>
                <a:ea typeface="微软雅黑" panose="020B0503020204020204" pitchFamily="34" charset="-122"/>
              </a:rPr>
              <a:t>4</a:t>
            </a:r>
            <a:r>
              <a:rPr lang="zh-CN" altLang="en-US" sz="2000" dirty="0">
                <a:solidFill>
                  <a:srgbClr val="FF3300"/>
                </a:solidFill>
                <a:latin typeface="微软雅黑" panose="020B0503020204020204" pitchFamily="34" charset="-122"/>
                <a:ea typeface="微软雅黑" panose="020B0503020204020204" pitchFamily="34" charset="-122"/>
              </a:rPr>
              <a:t>，比例变址</a:t>
            </a:r>
            <a:r>
              <a:rPr lang="en-US" altLang="zh-CN" sz="2000" dirty="0">
                <a:solidFill>
                  <a:srgbClr val="3333CC"/>
                </a:solidFill>
                <a:latin typeface="微软雅黑" panose="020B0503020204020204" pitchFamily="34" charset="-122"/>
                <a:ea typeface="微软雅黑" panose="020B0503020204020204" pitchFamily="34" charset="-122"/>
              </a:rPr>
              <a:t>+</a:t>
            </a:r>
            <a:r>
              <a:rPr lang="zh-CN" altLang="en-US" sz="2000" dirty="0">
                <a:solidFill>
                  <a:srgbClr val="008000"/>
                </a:solidFill>
                <a:latin typeface="微软雅黑" panose="020B0503020204020204" pitchFamily="34" charset="-122"/>
                <a:ea typeface="微软雅黑" panose="020B0503020204020204" pitchFamily="34" charset="-122"/>
              </a:rPr>
              <a:t>位移</a:t>
            </a:r>
            <a:endParaRPr lang="zh-CN" altLang="en-US" sz="2000" dirty="0">
              <a:solidFill>
                <a:srgbClr val="008000"/>
              </a:solidFill>
              <a:latin typeface="微软雅黑" panose="020B0503020204020204" pitchFamily="34" charset="-122"/>
              <a:ea typeface="微软雅黑" panose="020B0503020204020204" pitchFamily="34" charset="-122"/>
            </a:endParaRPr>
          </a:p>
          <a:p>
            <a:pPr>
              <a:buNone/>
            </a:pPr>
            <a:r>
              <a:rPr lang="en-US" altLang="zh-CN" sz="2000" dirty="0">
                <a:solidFill>
                  <a:srgbClr val="3333CC"/>
                </a:solidFill>
                <a:latin typeface="微软雅黑" panose="020B0503020204020204" pitchFamily="34" charset="-122"/>
                <a:ea typeface="微软雅黑" panose="020B0503020204020204" pitchFamily="34" charset="-122"/>
              </a:rPr>
              <a:t>d[i]</a:t>
            </a:r>
            <a:r>
              <a:rPr lang="zh-CN" altLang="en-US" sz="2000" dirty="0">
                <a:solidFill>
                  <a:srgbClr val="3333CC"/>
                </a:solidFill>
                <a:latin typeface="微软雅黑" panose="020B0503020204020204" pitchFamily="34" charset="-122"/>
                <a:ea typeface="微软雅黑" panose="020B0503020204020204" pitchFamily="34" charset="-122"/>
              </a:rPr>
              <a:t>：</a:t>
            </a:r>
            <a:r>
              <a:rPr lang="en-US" altLang="zh-CN" sz="2000" dirty="0">
                <a:solidFill>
                  <a:srgbClr val="008000"/>
                </a:solidFill>
                <a:latin typeface="微软雅黑" panose="020B0503020204020204" pitchFamily="34" charset="-122"/>
                <a:ea typeface="微软雅黑" panose="020B0503020204020204" pitchFamily="34" charset="-122"/>
              </a:rPr>
              <a:t>544</a:t>
            </a:r>
            <a:r>
              <a:rPr lang="en-US" altLang="zh-CN" sz="2000" dirty="0">
                <a:latin typeface="微软雅黑" panose="020B0503020204020204" pitchFamily="34" charset="-122"/>
                <a:ea typeface="微软雅黑" panose="020B0503020204020204" pitchFamily="34" charset="-122"/>
              </a:rPr>
              <a:t>+i×</a:t>
            </a:r>
            <a:r>
              <a:rPr lang="en-US" altLang="zh-CN" sz="2000" dirty="0">
                <a:solidFill>
                  <a:srgbClr val="FF3300"/>
                </a:solidFill>
                <a:latin typeface="微软雅黑" panose="020B0503020204020204" pitchFamily="34" charset="-122"/>
                <a:ea typeface="微软雅黑" panose="020B0503020204020204" pitchFamily="34" charset="-122"/>
              </a:rPr>
              <a:t>8</a:t>
            </a:r>
            <a:r>
              <a:rPr lang="zh-CN" altLang="en-US" sz="2000" dirty="0">
                <a:solidFill>
                  <a:srgbClr val="FF3300"/>
                </a:solidFill>
                <a:latin typeface="微软雅黑" panose="020B0503020204020204" pitchFamily="34" charset="-122"/>
                <a:ea typeface="微软雅黑" panose="020B0503020204020204" pitchFamily="34" charset="-122"/>
              </a:rPr>
              <a:t>，比例变址</a:t>
            </a:r>
            <a:r>
              <a:rPr lang="en-US" altLang="zh-CN" sz="2000" dirty="0">
                <a:solidFill>
                  <a:srgbClr val="3333CC"/>
                </a:solidFill>
                <a:latin typeface="微软雅黑" panose="020B0503020204020204" pitchFamily="34" charset="-122"/>
                <a:ea typeface="微软雅黑" panose="020B0503020204020204" pitchFamily="34" charset="-122"/>
              </a:rPr>
              <a:t>+</a:t>
            </a:r>
            <a:r>
              <a:rPr lang="zh-CN" altLang="en-US" sz="2000" dirty="0">
                <a:solidFill>
                  <a:srgbClr val="008000"/>
                </a:solidFill>
                <a:latin typeface="微软雅黑" panose="020B0503020204020204" pitchFamily="34" charset="-122"/>
                <a:ea typeface="微软雅黑" panose="020B0503020204020204" pitchFamily="34" charset="-122"/>
              </a:rPr>
              <a:t>位移</a:t>
            </a:r>
            <a:endParaRPr lang="zh-CN" altLang="en-US" sz="2000" dirty="0">
              <a:solidFill>
                <a:srgbClr val="008000"/>
              </a:solidFill>
              <a:latin typeface="微软雅黑" panose="020B0503020204020204" pitchFamily="34" charset="-122"/>
              <a:ea typeface="微软雅黑" panose="020B0503020204020204" pitchFamily="34" charset="-122"/>
            </a:endParaRPr>
          </a:p>
          <a:p>
            <a:pPr>
              <a:buNone/>
            </a:pPr>
            <a:r>
              <a:rPr lang="en-US" altLang="zh-CN" sz="2000" dirty="0">
                <a:solidFill>
                  <a:srgbClr val="3333CC"/>
                </a:solidFill>
                <a:latin typeface="微软雅黑" panose="020B0503020204020204" pitchFamily="34" charset="-122"/>
                <a:ea typeface="微软雅黑" panose="020B0503020204020204" pitchFamily="34" charset="-122"/>
              </a:rPr>
              <a:t>b[i][j]</a:t>
            </a:r>
            <a:r>
              <a:rPr lang="zh-CN" altLang="en-US" sz="2000" dirty="0">
                <a:solidFill>
                  <a:srgbClr val="3333CC"/>
                </a:solidFill>
                <a:latin typeface="微软雅黑" panose="020B0503020204020204" pitchFamily="34" charset="-122"/>
                <a:ea typeface="微软雅黑" panose="020B0503020204020204" pitchFamily="34" charset="-122"/>
              </a:rPr>
              <a:t>： </a:t>
            </a:r>
            <a:r>
              <a:rPr lang="en-US" altLang="zh-CN" sz="2000" dirty="0">
                <a:solidFill>
                  <a:srgbClr val="008000"/>
                </a:solidFill>
                <a:latin typeface="微软雅黑" panose="020B0503020204020204" pitchFamily="34" charset="-122"/>
                <a:ea typeface="微软雅黑" panose="020B0503020204020204" pitchFamily="34" charset="-122"/>
              </a:rPr>
              <a:t>504</a:t>
            </a:r>
            <a:r>
              <a:rPr lang="en-US" altLang="zh-CN" sz="2000" dirty="0">
                <a:latin typeface="微软雅黑" panose="020B0503020204020204" pitchFamily="34" charset="-122"/>
                <a:ea typeface="微软雅黑" panose="020B0503020204020204" pitchFamily="34" charset="-122"/>
              </a:rPr>
              <a:t>+</a:t>
            </a:r>
            <a:r>
              <a:rPr lang="en-US" altLang="zh-CN" sz="2000" dirty="0">
                <a:solidFill>
                  <a:srgbClr val="3333CC"/>
                </a:solidFill>
                <a:latin typeface="微软雅黑" panose="020B0503020204020204" pitchFamily="34" charset="-122"/>
                <a:ea typeface="微软雅黑" panose="020B0503020204020204" pitchFamily="34" charset="-122"/>
              </a:rPr>
              <a:t>i×8</a:t>
            </a:r>
            <a:r>
              <a:rPr lang="en-US" altLang="zh-CN" sz="2000" dirty="0">
                <a:latin typeface="微软雅黑" panose="020B0503020204020204" pitchFamily="34" charset="-122"/>
                <a:ea typeface="微软雅黑" panose="020B0503020204020204" pitchFamily="34" charset="-122"/>
              </a:rPr>
              <a:t>+j×</a:t>
            </a:r>
            <a:r>
              <a:rPr lang="en-US" altLang="zh-CN" sz="2000" dirty="0">
                <a:solidFill>
                  <a:srgbClr val="FF3300"/>
                </a:solidFill>
                <a:latin typeface="微软雅黑" panose="020B0503020204020204" pitchFamily="34" charset="-122"/>
                <a:ea typeface="微软雅黑" panose="020B0503020204020204" pitchFamily="34" charset="-122"/>
              </a:rPr>
              <a:t>2</a:t>
            </a:r>
            <a:r>
              <a:rPr lang="zh-CN" altLang="en-US" sz="2000" dirty="0">
                <a:solidFill>
                  <a:srgbClr val="FF3300"/>
                </a:solidFill>
                <a:latin typeface="微软雅黑" panose="020B0503020204020204" pitchFamily="34" charset="-122"/>
                <a:ea typeface="微软雅黑" panose="020B0503020204020204" pitchFamily="34" charset="-122"/>
              </a:rPr>
              <a:t>，</a:t>
            </a:r>
            <a:endParaRPr lang="zh-CN" altLang="en-US" sz="2000" dirty="0">
              <a:solidFill>
                <a:srgbClr val="3333CC"/>
              </a:solidFill>
              <a:latin typeface="微软雅黑" panose="020B0503020204020204" pitchFamily="34" charset="-122"/>
              <a:ea typeface="微软雅黑" panose="020B0503020204020204" pitchFamily="34" charset="-122"/>
            </a:endParaRPr>
          </a:p>
          <a:p>
            <a:pPr>
              <a:buNone/>
            </a:pPr>
            <a:r>
              <a:rPr lang="zh-CN" altLang="en-US" sz="2000" dirty="0">
                <a:solidFill>
                  <a:srgbClr val="3333CC"/>
                </a:solidFill>
                <a:latin typeface="微软雅黑" panose="020B0503020204020204" pitchFamily="34" charset="-122"/>
                <a:ea typeface="微软雅黑" panose="020B0503020204020204" pitchFamily="34" charset="-122"/>
              </a:rPr>
              <a:t>              基址</a:t>
            </a:r>
            <a:r>
              <a:rPr lang="en-US" altLang="zh-CN" sz="2000" dirty="0">
                <a:solidFill>
                  <a:srgbClr val="3333CC"/>
                </a:solidFill>
                <a:latin typeface="微软雅黑" panose="020B0503020204020204" pitchFamily="34" charset="-122"/>
                <a:ea typeface="微软雅黑" panose="020B0503020204020204" pitchFamily="34" charset="-122"/>
              </a:rPr>
              <a:t>+</a:t>
            </a:r>
            <a:r>
              <a:rPr lang="zh-CN" altLang="en-US" sz="2000" dirty="0">
                <a:solidFill>
                  <a:srgbClr val="FF3300"/>
                </a:solidFill>
                <a:latin typeface="微软雅黑" panose="020B0503020204020204" pitchFamily="34" charset="-122"/>
                <a:ea typeface="微软雅黑" panose="020B0503020204020204" pitchFamily="34" charset="-122"/>
              </a:rPr>
              <a:t>比例变址</a:t>
            </a:r>
            <a:r>
              <a:rPr lang="en-US" altLang="zh-CN" sz="2000" dirty="0">
                <a:solidFill>
                  <a:srgbClr val="3333CC"/>
                </a:solidFill>
                <a:latin typeface="微软雅黑" panose="020B0503020204020204" pitchFamily="34" charset="-122"/>
                <a:ea typeface="微软雅黑" panose="020B0503020204020204" pitchFamily="34" charset="-122"/>
              </a:rPr>
              <a:t>+</a:t>
            </a:r>
            <a:r>
              <a:rPr lang="zh-CN" altLang="en-US" sz="2000" dirty="0">
                <a:solidFill>
                  <a:srgbClr val="008000"/>
                </a:solidFill>
                <a:latin typeface="微软雅黑" panose="020B0503020204020204" pitchFamily="34" charset="-122"/>
                <a:ea typeface="微软雅黑" panose="020B0503020204020204" pitchFamily="34" charset="-122"/>
              </a:rPr>
              <a:t>位移</a:t>
            </a:r>
            <a:endParaRPr lang="zh-CN" altLang="en-US" sz="2000" dirty="0">
              <a:solidFill>
                <a:srgbClr val="008000"/>
              </a:solidFill>
              <a:latin typeface="微软雅黑" panose="020B0503020204020204" pitchFamily="34" charset="-122"/>
              <a:ea typeface="微软雅黑" panose="020B0503020204020204" pitchFamily="34" charset="-122"/>
            </a:endParaRPr>
          </a:p>
          <a:p>
            <a:pPr>
              <a:buNone/>
            </a:pPr>
            <a:endParaRPr lang="en-US" altLang="zh-CN" sz="2000" dirty="0">
              <a:solidFill>
                <a:srgbClr val="3333CC"/>
              </a:solidFill>
              <a:latin typeface="微软雅黑" panose="020B0503020204020204" pitchFamily="34" charset="-122"/>
              <a:ea typeface="微软雅黑" panose="020B0503020204020204" pitchFamily="34" charset="-122"/>
            </a:endParaRPr>
          </a:p>
          <a:p>
            <a:pPr>
              <a:buNone/>
            </a:pPr>
            <a:endParaRPr lang="zh-CN" altLang="en-US" sz="2000" dirty="0">
              <a:solidFill>
                <a:srgbClr val="008000"/>
              </a:solidFill>
              <a:latin typeface="微软雅黑" panose="020B0503020204020204" pitchFamily="34" charset="-122"/>
              <a:ea typeface="微软雅黑" panose="020B0503020204020204" pitchFamily="34" charset="-122"/>
            </a:endParaRPr>
          </a:p>
        </p:txBody>
      </p:sp>
      <p:sp>
        <p:nvSpPr>
          <p:cNvPr id="617476" name="Rectangle 4"/>
          <p:cNvSpPr/>
          <p:nvPr/>
        </p:nvSpPr>
        <p:spPr>
          <a:xfrm>
            <a:off x="385763" y="684213"/>
            <a:ext cx="2295525" cy="1844675"/>
          </a:xfrm>
          <a:prstGeom prst="rect">
            <a:avLst/>
          </a:prstGeom>
          <a:noFill/>
          <a:ln w="9525">
            <a:noFill/>
          </a:ln>
        </p:spPr>
        <p:txBody>
          <a:bodyPr anchor="t" anchorCtr="0"/>
          <a:lstStyle/>
          <a:p>
            <a:pPr marL="342900" indent="-342900" eaLnBrk="0" hangingPunct="0">
              <a:spcBef>
                <a:spcPct val="10000"/>
              </a:spcBef>
            </a:pPr>
            <a:r>
              <a:rPr lang="en-US" altLang="zh-CN" sz="2200" dirty="0">
                <a:latin typeface="Arial" panose="020B0604020202020204" pitchFamily="34" charset="0"/>
                <a:ea typeface="宋体" panose="02010600030101010101" pitchFamily="2" charset="-122"/>
              </a:rPr>
              <a:t>int x</a:t>
            </a:r>
            <a:r>
              <a:rPr lang="zh-CN" altLang="en-US" sz="2200" dirty="0">
                <a:latin typeface="Arial" panose="020B0604020202020204" pitchFamily="34" charset="0"/>
                <a:ea typeface="宋体" panose="02010600030101010101" pitchFamily="2" charset="-122"/>
              </a:rPr>
              <a:t>；</a:t>
            </a:r>
            <a:endParaRPr lang="zh-CN" altLang="en-US" sz="2200" dirty="0">
              <a:latin typeface="Arial" panose="020B0604020202020204" pitchFamily="34" charset="0"/>
              <a:ea typeface="宋体" panose="02010600030101010101" pitchFamily="2" charset="-122"/>
            </a:endParaRPr>
          </a:p>
          <a:p>
            <a:pPr marL="342900" indent="-342900" eaLnBrk="0" hangingPunct="0">
              <a:spcBef>
                <a:spcPct val="10000"/>
              </a:spcBef>
            </a:pPr>
            <a:r>
              <a:rPr lang="en-US" altLang="zh-CN" sz="2200" dirty="0">
                <a:latin typeface="Arial" panose="020B0604020202020204" pitchFamily="34" charset="0"/>
                <a:ea typeface="宋体" panose="02010600030101010101" pitchFamily="2" charset="-122"/>
              </a:rPr>
              <a:t>float a[100];</a:t>
            </a:r>
            <a:endParaRPr lang="en-US" altLang="zh-CN" sz="2200" dirty="0">
              <a:latin typeface="Arial" panose="020B0604020202020204" pitchFamily="34" charset="0"/>
              <a:ea typeface="宋体" panose="02010600030101010101" pitchFamily="2" charset="-122"/>
            </a:endParaRPr>
          </a:p>
          <a:p>
            <a:pPr marL="342900" indent="-342900" eaLnBrk="0" hangingPunct="0">
              <a:spcBef>
                <a:spcPct val="10000"/>
              </a:spcBef>
            </a:pPr>
            <a:r>
              <a:rPr lang="en-US" altLang="zh-CN" sz="2200" dirty="0">
                <a:latin typeface="Arial" panose="020B0604020202020204" pitchFamily="34" charset="0"/>
                <a:ea typeface="宋体" panose="02010600030101010101" pitchFamily="2" charset="-122"/>
              </a:rPr>
              <a:t>short b[4][4];</a:t>
            </a:r>
            <a:endParaRPr lang="en-US" altLang="zh-CN" sz="2200" dirty="0">
              <a:latin typeface="Arial" panose="020B0604020202020204" pitchFamily="34" charset="0"/>
              <a:ea typeface="宋体" panose="02010600030101010101" pitchFamily="2" charset="-122"/>
            </a:endParaRPr>
          </a:p>
          <a:p>
            <a:pPr marL="342900" indent="-342900" eaLnBrk="0" hangingPunct="0">
              <a:spcBef>
                <a:spcPct val="10000"/>
              </a:spcBef>
            </a:pPr>
            <a:r>
              <a:rPr lang="en-US" altLang="zh-CN" sz="2200" dirty="0">
                <a:latin typeface="Arial" panose="020B0604020202020204" pitchFamily="34" charset="0"/>
                <a:ea typeface="宋体" panose="02010600030101010101" pitchFamily="2" charset="-122"/>
              </a:rPr>
              <a:t>char c;</a:t>
            </a:r>
            <a:endParaRPr lang="en-US" altLang="zh-CN" sz="2200" dirty="0">
              <a:latin typeface="Arial" panose="020B0604020202020204" pitchFamily="34" charset="0"/>
              <a:ea typeface="宋体" panose="02010600030101010101" pitchFamily="2" charset="-122"/>
            </a:endParaRPr>
          </a:p>
          <a:p>
            <a:pPr marL="342900" indent="-342900" eaLnBrk="0" hangingPunct="0">
              <a:spcBef>
                <a:spcPct val="10000"/>
              </a:spcBef>
            </a:pPr>
            <a:r>
              <a:rPr lang="en-US" altLang="zh-CN" sz="2200" dirty="0">
                <a:latin typeface="Arial" panose="020B0604020202020204" pitchFamily="34" charset="0"/>
                <a:ea typeface="宋体" panose="02010600030101010101" pitchFamily="2" charset="-122"/>
              </a:rPr>
              <a:t>double d[10];</a:t>
            </a:r>
            <a:r>
              <a:rPr lang="en-US" altLang="zh-CN" sz="2300" dirty="0">
                <a:latin typeface="Arial" panose="020B0604020202020204" pitchFamily="34" charset="0"/>
                <a:ea typeface="宋体" panose="02010600030101010101" pitchFamily="2" charset="-122"/>
              </a:rPr>
              <a:t> </a:t>
            </a:r>
            <a:endParaRPr lang="en-US" altLang="zh-CN" sz="2300" dirty="0">
              <a:latin typeface="Arial" panose="020B0604020202020204" pitchFamily="34" charset="0"/>
              <a:ea typeface="宋体" panose="02010600030101010101" pitchFamily="2" charset="-122"/>
            </a:endParaRPr>
          </a:p>
        </p:txBody>
      </p:sp>
      <p:grpSp>
        <p:nvGrpSpPr>
          <p:cNvPr id="617477" name="Group 5"/>
          <p:cNvGrpSpPr/>
          <p:nvPr/>
        </p:nvGrpSpPr>
        <p:grpSpPr>
          <a:xfrm>
            <a:off x="4932363" y="773113"/>
            <a:ext cx="4211637" cy="6030912"/>
            <a:chOff x="3022" y="459"/>
            <a:chExt cx="2653" cy="3799"/>
          </a:xfrm>
        </p:grpSpPr>
        <p:sp>
          <p:nvSpPr>
            <p:cNvPr id="33797" name="Rectangle 6"/>
            <p:cNvSpPr/>
            <p:nvPr/>
          </p:nvSpPr>
          <p:spPr>
            <a:xfrm>
              <a:off x="3050" y="657"/>
              <a:ext cx="2155" cy="3601"/>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33798" name="Text Box 7"/>
            <p:cNvSpPr txBox="1"/>
            <p:nvPr/>
          </p:nvSpPr>
          <p:spPr>
            <a:xfrm>
              <a:off x="3022" y="459"/>
              <a:ext cx="2296" cy="231"/>
            </a:xfrm>
            <a:prstGeom prst="rect">
              <a:avLst/>
            </a:prstGeom>
            <a:noFill/>
            <a:ln w="9525">
              <a:noFill/>
            </a:ln>
          </p:spPr>
          <p:txBody>
            <a:bodyPr anchor="t" anchorCtr="0">
              <a:spAutoFit/>
            </a:bodyPr>
            <a:lstStyle/>
            <a:p>
              <a:pPr>
                <a:spcBef>
                  <a:spcPct val="50000"/>
                </a:spcBef>
              </a:pPr>
              <a:r>
                <a:rPr lang="en-US" altLang="zh-CN" dirty="0">
                  <a:solidFill>
                    <a:srgbClr val="3333CC"/>
                  </a:solidFill>
                  <a:latin typeface="Arial" panose="020B0604020202020204" pitchFamily="34" charset="0"/>
                  <a:ea typeface="宋体" panose="02010600030101010101" pitchFamily="2" charset="-122"/>
                </a:rPr>
                <a:t>b31			     b0</a:t>
              </a:r>
              <a:endParaRPr lang="en-US" altLang="zh-CN" dirty="0">
                <a:solidFill>
                  <a:srgbClr val="3333CC"/>
                </a:solidFill>
                <a:latin typeface="Arial" panose="020B0604020202020204" pitchFamily="34" charset="0"/>
                <a:ea typeface="宋体" panose="02010600030101010101" pitchFamily="2" charset="-122"/>
              </a:endParaRPr>
            </a:p>
          </p:txBody>
        </p:sp>
        <p:sp>
          <p:nvSpPr>
            <p:cNvPr id="33799" name="Line 8"/>
            <p:cNvSpPr/>
            <p:nvPr/>
          </p:nvSpPr>
          <p:spPr>
            <a:xfrm flipV="1">
              <a:off x="3050" y="3975"/>
              <a:ext cx="2155" cy="0"/>
            </a:xfrm>
            <a:prstGeom prst="line">
              <a:avLst/>
            </a:prstGeom>
            <a:ln w="9525" cap="flat" cmpd="sng">
              <a:solidFill>
                <a:schemeClr val="tx1"/>
              </a:solidFill>
              <a:prstDash val="solid"/>
              <a:round/>
              <a:headEnd type="none" w="med" len="med"/>
              <a:tailEnd type="none" w="med" len="med"/>
            </a:ln>
          </p:spPr>
        </p:sp>
        <p:sp>
          <p:nvSpPr>
            <p:cNvPr id="33800" name="Line 9"/>
            <p:cNvSpPr/>
            <p:nvPr/>
          </p:nvSpPr>
          <p:spPr>
            <a:xfrm flipV="1">
              <a:off x="3050" y="3266"/>
              <a:ext cx="2155" cy="0"/>
            </a:xfrm>
            <a:prstGeom prst="line">
              <a:avLst/>
            </a:prstGeom>
            <a:ln w="9525" cap="flat" cmpd="sng">
              <a:solidFill>
                <a:schemeClr val="tx1"/>
              </a:solidFill>
              <a:prstDash val="solid"/>
              <a:round/>
              <a:headEnd type="none" w="med" len="med"/>
              <a:tailEnd type="none" w="med" len="med"/>
            </a:ln>
          </p:spPr>
        </p:sp>
        <p:sp>
          <p:nvSpPr>
            <p:cNvPr id="33801" name="Text Box 10"/>
            <p:cNvSpPr txBox="1"/>
            <p:nvPr/>
          </p:nvSpPr>
          <p:spPr>
            <a:xfrm>
              <a:off x="3929" y="3725"/>
              <a:ext cx="255" cy="250"/>
            </a:xfrm>
            <a:prstGeom prst="rect">
              <a:avLst/>
            </a:prstGeom>
            <a:noFill/>
            <a:ln w="9525">
              <a:noFill/>
            </a:ln>
          </p:spPr>
          <p:txBody>
            <a:bodyPr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x</a:t>
              </a:r>
              <a:endParaRPr lang="en-US" altLang="zh-CN" sz="2000" dirty="0">
                <a:latin typeface="Arial" panose="020B0604020202020204" pitchFamily="34" charset="0"/>
                <a:ea typeface="微软雅黑" panose="020B0503020204020204" pitchFamily="34" charset="-122"/>
              </a:endParaRPr>
            </a:p>
          </p:txBody>
        </p:sp>
        <p:sp>
          <p:nvSpPr>
            <p:cNvPr id="33802" name="Line 11"/>
            <p:cNvSpPr/>
            <p:nvPr/>
          </p:nvSpPr>
          <p:spPr>
            <a:xfrm flipV="1">
              <a:off x="3050" y="3744"/>
              <a:ext cx="2155" cy="0"/>
            </a:xfrm>
            <a:prstGeom prst="line">
              <a:avLst/>
            </a:prstGeom>
            <a:ln w="9525" cap="flat" cmpd="sng">
              <a:solidFill>
                <a:schemeClr val="tx1"/>
              </a:solidFill>
              <a:prstDash val="solid"/>
              <a:round/>
              <a:headEnd type="none" w="med" len="med"/>
              <a:tailEnd type="none" w="med" len="med"/>
            </a:ln>
          </p:spPr>
        </p:sp>
        <p:sp>
          <p:nvSpPr>
            <p:cNvPr id="33803" name="Line 12"/>
            <p:cNvSpPr/>
            <p:nvPr/>
          </p:nvSpPr>
          <p:spPr>
            <a:xfrm flipV="1">
              <a:off x="3050" y="3489"/>
              <a:ext cx="2155" cy="0"/>
            </a:xfrm>
            <a:prstGeom prst="line">
              <a:avLst/>
            </a:prstGeom>
            <a:ln w="9525" cap="flat" cmpd="sng">
              <a:solidFill>
                <a:schemeClr val="tx1"/>
              </a:solidFill>
              <a:prstDash val="solid"/>
              <a:round/>
              <a:headEnd type="none" w="med" len="med"/>
              <a:tailEnd type="none" w="med" len="med"/>
            </a:ln>
          </p:spPr>
        </p:sp>
        <p:sp>
          <p:nvSpPr>
            <p:cNvPr id="33804" name="Text Box 13"/>
            <p:cNvSpPr txBox="1"/>
            <p:nvPr/>
          </p:nvSpPr>
          <p:spPr>
            <a:xfrm>
              <a:off x="3816" y="3489"/>
              <a:ext cx="510" cy="250"/>
            </a:xfrm>
            <a:prstGeom prst="rect">
              <a:avLst/>
            </a:prstGeom>
            <a:noFill/>
            <a:ln w="9525">
              <a:noFill/>
            </a:ln>
          </p:spPr>
          <p:txBody>
            <a:bodyPr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a[0]</a:t>
              </a:r>
              <a:endParaRPr lang="en-US" altLang="zh-CN" sz="2000" dirty="0">
                <a:latin typeface="Arial" panose="020B0604020202020204" pitchFamily="34" charset="0"/>
                <a:ea typeface="微软雅黑" panose="020B0503020204020204" pitchFamily="34" charset="-122"/>
              </a:endParaRPr>
            </a:p>
          </p:txBody>
        </p:sp>
        <p:sp>
          <p:nvSpPr>
            <p:cNvPr id="33805" name="Line 14"/>
            <p:cNvSpPr/>
            <p:nvPr/>
          </p:nvSpPr>
          <p:spPr>
            <a:xfrm flipV="1">
              <a:off x="3050" y="2982"/>
              <a:ext cx="2155" cy="0"/>
            </a:xfrm>
            <a:prstGeom prst="line">
              <a:avLst/>
            </a:prstGeom>
            <a:ln w="9525" cap="flat" cmpd="sng">
              <a:solidFill>
                <a:schemeClr val="tx1"/>
              </a:solidFill>
              <a:prstDash val="solid"/>
              <a:round/>
              <a:headEnd type="none" w="med" len="med"/>
              <a:tailEnd type="none" w="med" len="med"/>
            </a:ln>
          </p:spPr>
        </p:sp>
        <p:sp>
          <p:nvSpPr>
            <p:cNvPr id="33806" name="Text Box 15"/>
            <p:cNvSpPr txBox="1"/>
            <p:nvPr/>
          </p:nvSpPr>
          <p:spPr>
            <a:xfrm>
              <a:off x="3787" y="3011"/>
              <a:ext cx="510" cy="250"/>
            </a:xfrm>
            <a:prstGeom prst="rect">
              <a:avLst/>
            </a:prstGeom>
            <a:noFill/>
            <a:ln w="9525">
              <a:noFill/>
            </a:ln>
          </p:spPr>
          <p:txBody>
            <a:bodyPr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a[99]</a:t>
              </a:r>
              <a:endParaRPr lang="en-US" altLang="zh-CN" sz="2000" dirty="0">
                <a:latin typeface="Arial" panose="020B0604020202020204" pitchFamily="34" charset="0"/>
                <a:ea typeface="微软雅黑" panose="020B0503020204020204" pitchFamily="34" charset="-122"/>
              </a:endParaRPr>
            </a:p>
          </p:txBody>
        </p:sp>
        <p:sp>
          <p:nvSpPr>
            <p:cNvPr id="33807" name="Line 16"/>
            <p:cNvSpPr/>
            <p:nvPr/>
          </p:nvSpPr>
          <p:spPr>
            <a:xfrm>
              <a:off x="4071" y="3294"/>
              <a:ext cx="0" cy="170"/>
            </a:xfrm>
            <a:prstGeom prst="line">
              <a:avLst/>
            </a:prstGeom>
            <a:ln w="38100" cap="flat" cmpd="sng">
              <a:solidFill>
                <a:schemeClr val="tx1"/>
              </a:solidFill>
              <a:prstDash val="sysDot"/>
              <a:round/>
              <a:headEnd type="none" w="med" len="med"/>
              <a:tailEnd type="none" w="med" len="med"/>
            </a:ln>
          </p:spPr>
        </p:sp>
        <p:sp>
          <p:nvSpPr>
            <p:cNvPr id="33808" name="Line 17"/>
            <p:cNvSpPr/>
            <p:nvPr/>
          </p:nvSpPr>
          <p:spPr>
            <a:xfrm flipV="1">
              <a:off x="3050" y="2727"/>
              <a:ext cx="2155" cy="0"/>
            </a:xfrm>
            <a:prstGeom prst="line">
              <a:avLst/>
            </a:prstGeom>
            <a:ln w="9525" cap="flat" cmpd="sng">
              <a:solidFill>
                <a:schemeClr val="tx1"/>
              </a:solidFill>
              <a:prstDash val="solid"/>
              <a:round/>
              <a:headEnd type="none" w="med" len="med"/>
              <a:tailEnd type="none" w="med" len="med"/>
            </a:ln>
          </p:spPr>
        </p:sp>
        <p:sp>
          <p:nvSpPr>
            <p:cNvPr id="33809" name="Text Box 18"/>
            <p:cNvSpPr txBox="1"/>
            <p:nvPr/>
          </p:nvSpPr>
          <p:spPr>
            <a:xfrm>
              <a:off x="3220" y="2727"/>
              <a:ext cx="709" cy="250"/>
            </a:xfrm>
            <a:prstGeom prst="rect">
              <a:avLst/>
            </a:prstGeom>
            <a:noFill/>
            <a:ln w="9525">
              <a:noFill/>
            </a:ln>
          </p:spPr>
          <p:txBody>
            <a:bodyPr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b[0][1]</a:t>
              </a:r>
              <a:endParaRPr lang="en-US" altLang="zh-CN" sz="2000" dirty="0">
                <a:latin typeface="Arial" panose="020B0604020202020204" pitchFamily="34" charset="0"/>
                <a:ea typeface="微软雅黑" panose="020B0503020204020204" pitchFamily="34" charset="-122"/>
              </a:endParaRPr>
            </a:p>
          </p:txBody>
        </p:sp>
        <p:sp>
          <p:nvSpPr>
            <p:cNvPr id="33810" name="Line 19"/>
            <p:cNvSpPr/>
            <p:nvPr/>
          </p:nvSpPr>
          <p:spPr>
            <a:xfrm>
              <a:off x="4099" y="2727"/>
              <a:ext cx="0" cy="255"/>
            </a:xfrm>
            <a:prstGeom prst="line">
              <a:avLst/>
            </a:prstGeom>
            <a:ln w="9525" cap="flat" cmpd="sng">
              <a:solidFill>
                <a:schemeClr val="tx1"/>
              </a:solidFill>
              <a:prstDash val="solid"/>
              <a:round/>
              <a:headEnd type="none" w="med" len="med"/>
              <a:tailEnd type="none" w="med" len="med"/>
            </a:ln>
          </p:spPr>
        </p:sp>
        <p:sp>
          <p:nvSpPr>
            <p:cNvPr id="33811" name="Text Box 20"/>
            <p:cNvSpPr txBox="1"/>
            <p:nvPr/>
          </p:nvSpPr>
          <p:spPr>
            <a:xfrm>
              <a:off x="5176" y="3744"/>
              <a:ext cx="499" cy="231"/>
            </a:xfrm>
            <a:prstGeom prst="rect">
              <a:avLst/>
            </a:prstGeom>
            <a:noFill/>
            <a:ln w="9525">
              <a:noFill/>
            </a:ln>
          </p:spPr>
          <p:txBody>
            <a:bodyPr anchor="t" anchorCtr="0">
              <a:spAutoFit/>
            </a:bodyPr>
            <a:lstStyle/>
            <a:p>
              <a:pPr>
                <a:spcBef>
                  <a:spcPct val="50000"/>
                </a:spcBef>
              </a:pPr>
              <a:r>
                <a:rPr lang="en-US" altLang="zh-CN" dirty="0">
                  <a:latin typeface="Arial" panose="020B0604020202020204" pitchFamily="34" charset="0"/>
                  <a:ea typeface="宋体" panose="02010600030101010101" pitchFamily="2" charset="-122"/>
                </a:rPr>
                <a:t>100</a:t>
              </a:r>
              <a:endParaRPr lang="en-US" altLang="zh-CN" dirty="0">
                <a:latin typeface="Arial" panose="020B0604020202020204" pitchFamily="34" charset="0"/>
                <a:ea typeface="宋体" panose="02010600030101010101" pitchFamily="2" charset="-122"/>
              </a:endParaRPr>
            </a:p>
          </p:txBody>
        </p:sp>
        <p:sp>
          <p:nvSpPr>
            <p:cNvPr id="33812" name="Text Box 21"/>
            <p:cNvSpPr txBox="1"/>
            <p:nvPr/>
          </p:nvSpPr>
          <p:spPr>
            <a:xfrm>
              <a:off x="5176" y="3517"/>
              <a:ext cx="369" cy="231"/>
            </a:xfrm>
            <a:prstGeom prst="rect">
              <a:avLst/>
            </a:prstGeom>
            <a:noFill/>
            <a:ln w="9525">
              <a:noFill/>
            </a:ln>
          </p:spPr>
          <p:txBody>
            <a:bodyPr anchor="t" anchorCtr="0">
              <a:spAutoFit/>
            </a:bodyPr>
            <a:lstStyle/>
            <a:p>
              <a:pPr>
                <a:spcBef>
                  <a:spcPct val="50000"/>
                </a:spcBef>
              </a:pPr>
              <a:r>
                <a:rPr lang="en-US" altLang="zh-CN" dirty="0">
                  <a:latin typeface="Arial" panose="020B0604020202020204" pitchFamily="34" charset="0"/>
                  <a:ea typeface="宋体" panose="02010600030101010101" pitchFamily="2" charset="-122"/>
                </a:rPr>
                <a:t>104</a:t>
              </a:r>
              <a:endParaRPr lang="en-US" altLang="zh-CN" dirty="0">
                <a:latin typeface="Arial" panose="020B0604020202020204" pitchFamily="34" charset="0"/>
                <a:ea typeface="宋体" panose="02010600030101010101" pitchFamily="2" charset="-122"/>
              </a:endParaRPr>
            </a:p>
          </p:txBody>
        </p:sp>
        <p:sp>
          <p:nvSpPr>
            <p:cNvPr id="33813" name="Text Box 22"/>
            <p:cNvSpPr txBox="1"/>
            <p:nvPr/>
          </p:nvSpPr>
          <p:spPr>
            <a:xfrm>
              <a:off x="4269" y="2727"/>
              <a:ext cx="709" cy="250"/>
            </a:xfrm>
            <a:prstGeom prst="rect">
              <a:avLst/>
            </a:prstGeom>
            <a:noFill/>
            <a:ln w="9525">
              <a:noFill/>
            </a:ln>
          </p:spPr>
          <p:txBody>
            <a:bodyPr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b[0][0]</a:t>
              </a:r>
              <a:endParaRPr lang="en-US" altLang="zh-CN" sz="2000" dirty="0">
                <a:latin typeface="Arial" panose="020B0604020202020204" pitchFamily="34" charset="0"/>
                <a:ea typeface="微软雅黑" panose="020B0503020204020204" pitchFamily="34" charset="-122"/>
              </a:endParaRPr>
            </a:p>
          </p:txBody>
        </p:sp>
        <p:sp>
          <p:nvSpPr>
            <p:cNvPr id="33814" name="Line 23"/>
            <p:cNvSpPr/>
            <p:nvPr/>
          </p:nvSpPr>
          <p:spPr>
            <a:xfrm flipV="1">
              <a:off x="3050" y="2444"/>
              <a:ext cx="2155" cy="0"/>
            </a:xfrm>
            <a:prstGeom prst="line">
              <a:avLst/>
            </a:prstGeom>
            <a:ln w="9525" cap="flat" cmpd="sng">
              <a:solidFill>
                <a:schemeClr val="tx1"/>
              </a:solidFill>
              <a:prstDash val="solid"/>
              <a:round/>
              <a:headEnd type="none" w="med" len="med"/>
              <a:tailEnd type="none" w="med" len="med"/>
            </a:ln>
          </p:spPr>
        </p:sp>
        <p:sp>
          <p:nvSpPr>
            <p:cNvPr id="33815" name="Line 24"/>
            <p:cNvSpPr/>
            <p:nvPr/>
          </p:nvSpPr>
          <p:spPr>
            <a:xfrm flipV="1">
              <a:off x="3050" y="2189"/>
              <a:ext cx="2155" cy="0"/>
            </a:xfrm>
            <a:prstGeom prst="line">
              <a:avLst/>
            </a:prstGeom>
            <a:ln w="9525" cap="flat" cmpd="sng">
              <a:solidFill>
                <a:schemeClr val="tx1"/>
              </a:solidFill>
              <a:prstDash val="solid"/>
              <a:round/>
              <a:headEnd type="none" w="med" len="med"/>
              <a:tailEnd type="none" w="med" len="med"/>
            </a:ln>
          </p:spPr>
        </p:sp>
        <p:sp>
          <p:nvSpPr>
            <p:cNvPr id="33816" name="Text Box 25"/>
            <p:cNvSpPr txBox="1"/>
            <p:nvPr/>
          </p:nvSpPr>
          <p:spPr>
            <a:xfrm>
              <a:off x="3220" y="2189"/>
              <a:ext cx="709" cy="250"/>
            </a:xfrm>
            <a:prstGeom prst="rect">
              <a:avLst/>
            </a:prstGeom>
            <a:noFill/>
            <a:ln w="9525">
              <a:noFill/>
            </a:ln>
          </p:spPr>
          <p:txBody>
            <a:bodyPr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b[3][3]</a:t>
              </a:r>
              <a:endParaRPr lang="en-US" altLang="zh-CN" sz="2000" dirty="0">
                <a:latin typeface="Arial" panose="020B0604020202020204" pitchFamily="34" charset="0"/>
                <a:ea typeface="微软雅黑" panose="020B0503020204020204" pitchFamily="34" charset="-122"/>
              </a:endParaRPr>
            </a:p>
          </p:txBody>
        </p:sp>
        <p:sp>
          <p:nvSpPr>
            <p:cNvPr id="33817" name="Line 26"/>
            <p:cNvSpPr/>
            <p:nvPr/>
          </p:nvSpPr>
          <p:spPr>
            <a:xfrm>
              <a:off x="4099" y="2189"/>
              <a:ext cx="0" cy="255"/>
            </a:xfrm>
            <a:prstGeom prst="line">
              <a:avLst/>
            </a:prstGeom>
            <a:ln w="9525" cap="flat" cmpd="sng">
              <a:solidFill>
                <a:schemeClr val="tx1"/>
              </a:solidFill>
              <a:prstDash val="solid"/>
              <a:round/>
              <a:headEnd type="none" w="med" len="med"/>
              <a:tailEnd type="none" w="med" len="med"/>
            </a:ln>
          </p:spPr>
        </p:sp>
        <p:sp>
          <p:nvSpPr>
            <p:cNvPr id="33818" name="Text Box 27"/>
            <p:cNvSpPr txBox="1"/>
            <p:nvPr/>
          </p:nvSpPr>
          <p:spPr>
            <a:xfrm>
              <a:off x="4269" y="2189"/>
              <a:ext cx="709" cy="250"/>
            </a:xfrm>
            <a:prstGeom prst="rect">
              <a:avLst/>
            </a:prstGeom>
            <a:noFill/>
            <a:ln w="9525">
              <a:noFill/>
            </a:ln>
          </p:spPr>
          <p:txBody>
            <a:bodyPr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b[3][2]</a:t>
              </a:r>
              <a:endParaRPr lang="en-US" altLang="zh-CN" sz="2000" dirty="0">
                <a:latin typeface="Arial" panose="020B0604020202020204" pitchFamily="34" charset="0"/>
                <a:ea typeface="微软雅黑" panose="020B0503020204020204" pitchFamily="34" charset="-122"/>
              </a:endParaRPr>
            </a:p>
          </p:txBody>
        </p:sp>
        <p:sp>
          <p:nvSpPr>
            <p:cNvPr id="33819" name="Line 28"/>
            <p:cNvSpPr/>
            <p:nvPr/>
          </p:nvSpPr>
          <p:spPr>
            <a:xfrm>
              <a:off x="4099" y="2500"/>
              <a:ext cx="0" cy="170"/>
            </a:xfrm>
            <a:prstGeom prst="line">
              <a:avLst/>
            </a:prstGeom>
            <a:ln w="38100" cap="flat" cmpd="sng">
              <a:solidFill>
                <a:schemeClr val="tx1"/>
              </a:solidFill>
              <a:prstDash val="sysDot"/>
              <a:round/>
              <a:headEnd type="none" w="med" len="med"/>
              <a:tailEnd type="none" w="med" len="med"/>
            </a:ln>
          </p:spPr>
        </p:sp>
        <p:sp>
          <p:nvSpPr>
            <p:cNvPr id="33820" name="Line 29"/>
            <p:cNvSpPr/>
            <p:nvPr/>
          </p:nvSpPr>
          <p:spPr>
            <a:xfrm flipV="1">
              <a:off x="3050" y="1962"/>
              <a:ext cx="2155" cy="0"/>
            </a:xfrm>
            <a:prstGeom prst="line">
              <a:avLst/>
            </a:prstGeom>
            <a:ln w="9525" cap="flat" cmpd="sng">
              <a:solidFill>
                <a:schemeClr val="tx1"/>
              </a:solidFill>
              <a:prstDash val="solid"/>
              <a:round/>
              <a:headEnd type="none" w="med" len="med"/>
              <a:tailEnd type="none" w="med" len="med"/>
            </a:ln>
          </p:spPr>
        </p:sp>
        <p:sp>
          <p:nvSpPr>
            <p:cNvPr id="33821" name="Line 30"/>
            <p:cNvSpPr/>
            <p:nvPr/>
          </p:nvSpPr>
          <p:spPr>
            <a:xfrm>
              <a:off x="4638" y="1962"/>
              <a:ext cx="0" cy="227"/>
            </a:xfrm>
            <a:prstGeom prst="line">
              <a:avLst/>
            </a:prstGeom>
            <a:ln w="9525" cap="flat" cmpd="sng">
              <a:solidFill>
                <a:schemeClr val="tx1"/>
              </a:solidFill>
              <a:prstDash val="solid"/>
              <a:round/>
              <a:headEnd type="none" w="med" len="med"/>
              <a:tailEnd type="none" w="med" len="med"/>
            </a:ln>
          </p:spPr>
        </p:sp>
        <p:sp>
          <p:nvSpPr>
            <p:cNvPr id="33822" name="Text Box 31"/>
            <p:cNvSpPr txBox="1"/>
            <p:nvPr/>
          </p:nvSpPr>
          <p:spPr>
            <a:xfrm>
              <a:off x="4779" y="1934"/>
              <a:ext cx="255" cy="250"/>
            </a:xfrm>
            <a:prstGeom prst="rect">
              <a:avLst/>
            </a:prstGeom>
            <a:noFill/>
            <a:ln w="9525">
              <a:noFill/>
            </a:ln>
          </p:spPr>
          <p:txBody>
            <a:bodyPr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c</a:t>
              </a:r>
              <a:endParaRPr lang="en-US" altLang="zh-CN" sz="2000" dirty="0">
                <a:latin typeface="Arial" panose="020B0604020202020204" pitchFamily="34" charset="0"/>
                <a:ea typeface="微软雅黑" panose="020B0503020204020204" pitchFamily="34" charset="-122"/>
              </a:endParaRPr>
            </a:p>
          </p:txBody>
        </p:sp>
        <p:sp>
          <p:nvSpPr>
            <p:cNvPr id="33823" name="Text Box 32"/>
            <p:cNvSpPr txBox="1"/>
            <p:nvPr/>
          </p:nvSpPr>
          <p:spPr>
            <a:xfrm>
              <a:off x="5176" y="3011"/>
              <a:ext cx="369" cy="231"/>
            </a:xfrm>
            <a:prstGeom prst="rect">
              <a:avLst/>
            </a:prstGeom>
            <a:noFill/>
            <a:ln w="9525">
              <a:noFill/>
            </a:ln>
          </p:spPr>
          <p:txBody>
            <a:bodyPr anchor="t" anchorCtr="0">
              <a:spAutoFit/>
            </a:bodyPr>
            <a:lstStyle/>
            <a:p>
              <a:pPr>
                <a:spcBef>
                  <a:spcPct val="50000"/>
                </a:spcBef>
              </a:pPr>
              <a:r>
                <a:rPr lang="en-US" altLang="zh-CN" dirty="0">
                  <a:latin typeface="Arial" panose="020B0604020202020204" pitchFamily="34" charset="0"/>
                  <a:ea typeface="宋体" panose="02010600030101010101" pitchFamily="2" charset="-122"/>
                </a:rPr>
                <a:t>500</a:t>
              </a:r>
              <a:endParaRPr lang="en-US" altLang="zh-CN" dirty="0">
                <a:latin typeface="Arial" panose="020B0604020202020204" pitchFamily="34" charset="0"/>
                <a:ea typeface="宋体" panose="02010600030101010101" pitchFamily="2" charset="-122"/>
              </a:endParaRPr>
            </a:p>
          </p:txBody>
        </p:sp>
        <p:sp>
          <p:nvSpPr>
            <p:cNvPr id="33824" name="Text Box 33"/>
            <p:cNvSpPr txBox="1"/>
            <p:nvPr/>
          </p:nvSpPr>
          <p:spPr>
            <a:xfrm>
              <a:off x="5176" y="2755"/>
              <a:ext cx="369" cy="231"/>
            </a:xfrm>
            <a:prstGeom prst="rect">
              <a:avLst/>
            </a:prstGeom>
            <a:noFill/>
            <a:ln w="9525">
              <a:noFill/>
            </a:ln>
          </p:spPr>
          <p:txBody>
            <a:bodyPr anchor="t" anchorCtr="0">
              <a:spAutoFit/>
            </a:bodyPr>
            <a:lstStyle/>
            <a:p>
              <a:pPr>
                <a:spcBef>
                  <a:spcPct val="50000"/>
                </a:spcBef>
              </a:pPr>
              <a:r>
                <a:rPr lang="en-US" altLang="zh-CN" dirty="0">
                  <a:latin typeface="Arial" panose="020B0604020202020204" pitchFamily="34" charset="0"/>
                  <a:ea typeface="宋体" panose="02010600030101010101" pitchFamily="2" charset="-122"/>
                </a:rPr>
                <a:t>504</a:t>
              </a:r>
              <a:endParaRPr lang="en-US" altLang="zh-CN" dirty="0">
                <a:latin typeface="Arial" panose="020B0604020202020204" pitchFamily="34" charset="0"/>
                <a:ea typeface="宋体" panose="02010600030101010101" pitchFamily="2" charset="-122"/>
              </a:endParaRPr>
            </a:p>
          </p:txBody>
        </p:sp>
        <p:sp>
          <p:nvSpPr>
            <p:cNvPr id="33825" name="Text Box 34"/>
            <p:cNvSpPr txBox="1"/>
            <p:nvPr/>
          </p:nvSpPr>
          <p:spPr>
            <a:xfrm>
              <a:off x="5176" y="2213"/>
              <a:ext cx="369" cy="231"/>
            </a:xfrm>
            <a:prstGeom prst="rect">
              <a:avLst/>
            </a:prstGeom>
            <a:noFill/>
            <a:ln w="9525">
              <a:noFill/>
            </a:ln>
          </p:spPr>
          <p:txBody>
            <a:bodyPr anchor="t" anchorCtr="0">
              <a:spAutoFit/>
            </a:bodyPr>
            <a:lstStyle/>
            <a:p>
              <a:pPr>
                <a:spcBef>
                  <a:spcPct val="50000"/>
                </a:spcBef>
              </a:pPr>
              <a:r>
                <a:rPr lang="en-US" altLang="zh-CN" dirty="0">
                  <a:latin typeface="Arial" panose="020B0604020202020204" pitchFamily="34" charset="0"/>
                  <a:ea typeface="宋体" panose="02010600030101010101" pitchFamily="2" charset="-122"/>
                </a:rPr>
                <a:t>532</a:t>
              </a:r>
              <a:endParaRPr lang="en-US" altLang="zh-CN" dirty="0">
                <a:latin typeface="Arial" panose="020B0604020202020204" pitchFamily="34" charset="0"/>
                <a:ea typeface="宋体" panose="02010600030101010101" pitchFamily="2" charset="-122"/>
              </a:endParaRPr>
            </a:p>
          </p:txBody>
        </p:sp>
        <p:sp>
          <p:nvSpPr>
            <p:cNvPr id="33826" name="Text Box 35"/>
            <p:cNvSpPr txBox="1"/>
            <p:nvPr/>
          </p:nvSpPr>
          <p:spPr>
            <a:xfrm>
              <a:off x="5176" y="1962"/>
              <a:ext cx="369" cy="231"/>
            </a:xfrm>
            <a:prstGeom prst="rect">
              <a:avLst/>
            </a:prstGeom>
            <a:noFill/>
            <a:ln w="9525">
              <a:noFill/>
            </a:ln>
          </p:spPr>
          <p:txBody>
            <a:bodyPr anchor="t" anchorCtr="0">
              <a:spAutoFit/>
            </a:bodyPr>
            <a:lstStyle/>
            <a:p>
              <a:pPr>
                <a:spcBef>
                  <a:spcPct val="50000"/>
                </a:spcBef>
              </a:pPr>
              <a:r>
                <a:rPr lang="en-US" altLang="zh-CN" dirty="0">
                  <a:latin typeface="Arial" panose="020B0604020202020204" pitchFamily="34" charset="0"/>
                  <a:ea typeface="宋体" panose="02010600030101010101" pitchFamily="2" charset="-122"/>
                </a:rPr>
                <a:t>536</a:t>
              </a:r>
              <a:endParaRPr lang="en-US" altLang="zh-CN" dirty="0">
                <a:latin typeface="Arial" panose="020B0604020202020204" pitchFamily="34" charset="0"/>
                <a:ea typeface="宋体" panose="02010600030101010101" pitchFamily="2" charset="-122"/>
              </a:endParaRPr>
            </a:p>
          </p:txBody>
        </p:sp>
        <p:sp>
          <p:nvSpPr>
            <p:cNvPr id="33827" name="Line 36"/>
            <p:cNvSpPr/>
            <p:nvPr/>
          </p:nvSpPr>
          <p:spPr>
            <a:xfrm flipV="1">
              <a:off x="3050" y="1735"/>
              <a:ext cx="2155" cy="0"/>
            </a:xfrm>
            <a:prstGeom prst="line">
              <a:avLst/>
            </a:prstGeom>
            <a:ln w="9525" cap="flat" cmpd="sng">
              <a:solidFill>
                <a:schemeClr val="tx1"/>
              </a:solidFill>
              <a:prstDash val="solid"/>
              <a:round/>
              <a:headEnd type="none" w="med" len="med"/>
              <a:tailEnd type="none" w="med" len="med"/>
            </a:ln>
          </p:spPr>
        </p:sp>
        <p:sp>
          <p:nvSpPr>
            <p:cNvPr id="33828" name="Line 37"/>
            <p:cNvSpPr/>
            <p:nvPr/>
          </p:nvSpPr>
          <p:spPr>
            <a:xfrm flipV="1">
              <a:off x="3050" y="1367"/>
              <a:ext cx="2155" cy="0"/>
            </a:xfrm>
            <a:prstGeom prst="line">
              <a:avLst/>
            </a:prstGeom>
            <a:ln w="9525" cap="flat" cmpd="sng">
              <a:solidFill>
                <a:schemeClr val="tx1"/>
              </a:solidFill>
              <a:prstDash val="solid"/>
              <a:round/>
              <a:headEnd type="none" w="med" len="med"/>
              <a:tailEnd type="none" w="med" len="med"/>
            </a:ln>
          </p:spPr>
        </p:sp>
        <p:sp>
          <p:nvSpPr>
            <p:cNvPr id="33829" name="Text Box 38"/>
            <p:cNvSpPr txBox="1"/>
            <p:nvPr/>
          </p:nvSpPr>
          <p:spPr>
            <a:xfrm>
              <a:off x="5176" y="1537"/>
              <a:ext cx="369" cy="231"/>
            </a:xfrm>
            <a:prstGeom prst="rect">
              <a:avLst/>
            </a:prstGeom>
            <a:noFill/>
            <a:ln w="9525">
              <a:noFill/>
            </a:ln>
          </p:spPr>
          <p:txBody>
            <a:bodyPr anchor="t" anchorCtr="0">
              <a:spAutoFit/>
            </a:bodyPr>
            <a:lstStyle/>
            <a:p>
              <a:pPr>
                <a:spcBef>
                  <a:spcPct val="50000"/>
                </a:spcBef>
              </a:pPr>
              <a:r>
                <a:rPr lang="en-US" altLang="zh-CN" dirty="0">
                  <a:latin typeface="Arial" panose="020B0604020202020204" pitchFamily="34" charset="0"/>
                  <a:ea typeface="宋体" panose="02010600030101010101" pitchFamily="2" charset="-122"/>
                </a:rPr>
                <a:t>544</a:t>
              </a:r>
              <a:endParaRPr lang="en-US" altLang="zh-CN" dirty="0">
                <a:latin typeface="Arial" panose="020B0604020202020204" pitchFamily="34" charset="0"/>
                <a:ea typeface="宋体" panose="02010600030101010101" pitchFamily="2" charset="-122"/>
              </a:endParaRPr>
            </a:p>
          </p:txBody>
        </p:sp>
        <p:sp>
          <p:nvSpPr>
            <p:cNvPr id="33830" name="Line 39"/>
            <p:cNvSpPr/>
            <p:nvPr/>
          </p:nvSpPr>
          <p:spPr>
            <a:xfrm flipV="1">
              <a:off x="3050" y="998"/>
              <a:ext cx="2155" cy="0"/>
            </a:xfrm>
            <a:prstGeom prst="line">
              <a:avLst/>
            </a:prstGeom>
            <a:ln w="9525" cap="flat" cmpd="sng">
              <a:solidFill>
                <a:schemeClr val="tx1"/>
              </a:solidFill>
              <a:prstDash val="solid"/>
              <a:round/>
              <a:headEnd type="none" w="med" len="med"/>
              <a:tailEnd type="none" w="med" len="med"/>
            </a:ln>
          </p:spPr>
        </p:sp>
        <p:sp>
          <p:nvSpPr>
            <p:cNvPr id="33831" name="Line 40"/>
            <p:cNvSpPr/>
            <p:nvPr/>
          </p:nvSpPr>
          <p:spPr>
            <a:xfrm>
              <a:off x="4071" y="4031"/>
              <a:ext cx="0" cy="170"/>
            </a:xfrm>
            <a:prstGeom prst="line">
              <a:avLst/>
            </a:prstGeom>
            <a:ln w="38100" cap="flat" cmpd="sng">
              <a:solidFill>
                <a:schemeClr val="tx1"/>
              </a:solidFill>
              <a:prstDash val="sysDot"/>
              <a:round/>
              <a:headEnd type="none" w="med" len="med"/>
              <a:tailEnd type="none" w="med" len="med"/>
            </a:ln>
          </p:spPr>
        </p:sp>
        <p:sp>
          <p:nvSpPr>
            <p:cNvPr id="33832" name="Line 41"/>
            <p:cNvSpPr/>
            <p:nvPr/>
          </p:nvSpPr>
          <p:spPr>
            <a:xfrm>
              <a:off x="3050" y="1565"/>
              <a:ext cx="2155" cy="0"/>
            </a:xfrm>
            <a:prstGeom prst="line">
              <a:avLst/>
            </a:prstGeom>
            <a:ln w="9525" cap="flat" cmpd="sng">
              <a:solidFill>
                <a:schemeClr val="tx1"/>
              </a:solidFill>
              <a:prstDash val="solid"/>
              <a:round/>
              <a:headEnd type="none" w="med" len="med"/>
              <a:tailEnd type="none" w="med" len="med"/>
            </a:ln>
          </p:spPr>
        </p:sp>
        <p:sp>
          <p:nvSpPr>
            <p:cNvPr id="33833" name="Text Box 42"/>
            <p:cNvSpPr txBox="1"/>
            <p:nvPr/>
          </p:nvSpPr>
          <p:spPr>
            <a:xfrm>
              <a:off x="3986" y="1423"/>
              <a:ext cx="311" cy="250"/>
            </a:xfrm>
            <a:prstGeom prst="rect">
              <a:avLst/>
            </a:prstGeom>
            <a:solidFill>
              <a:schemeClr val="bg1"/>
            </a:solidFill>
            <a:ln w="9525">
              <a:noFill/>
            </a:ln>
          </p:spPr>
          <p:txBody>
            <a:bodyPr lIns="0" rIns="0"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d[0]</a:t>
              </a:r>
              <a:endParaRPr lang="en-US" altLang="zh-CN" sz="2000" dirty="0">
                <a:latin typeface="Arial" panose="020B0604020202020204" pitchFamily="34" charset="0"/>
                <a:ea typeface="微软雅黑" panose="020B0503020204020204" pitchFamily="34" charset="-122"/>
              </a:endParaRPr>
            </a:p>
          </p:txBody>
        </p:sp>
        <p:sp>
          <p:nvSpPr>
            <p:cNvPr id="33834" name="Text Box 43"/>
            <p:cNvSpPr txBox="1"/>
            <p:nvPr/>
          </p:nvSpPr>
          <p:spPr>
            <a:xfrm>
              <a:off x="4042" y="828"/>
              <a:ext cx="311" cy="250"/>
            </a:xfrm>
            <a:prstGeom prst="rect">
              <a:avLst/>
            </a:prstGeom>
            <a:solidFill>
              <a:schemeClr val="bg1"/>
            </a:solidFill>
            <a:ln w="9525">
              <a:noFill/>
            </a:ln>
          </p:spPr>
          <p:txBody>
            <a:bodyPr lIns="0" rIns="0" anchor="t" anchorCtr="0">
              <a:spAutoFit/>
            </a:bodyPr>
            <a:lstStyle/>
            <a:p>
              <a:pPr>
                <a:spcBef>
                  <a:spcPct val="50000"/>
                </a:spcBef>
              </a:pPr>
              <a:r>
                <a:rPr lang="en-US" altLang="zh-CN" sz="2000" dirty="0">
                  <a:latin typeface="Arial" panose="020B0604020202020204" pitchFamily="34" charset="0"/>
                  <a:ea typeface="微软雅黑" panose="020B0503020204020204" pitchFamily="34" charset="-122"/>
                </a:rPr>
                <a:t>d[9]</a:t>
              </a:r>
              <a:endParaRPr lang="en-US" altLang="zh-CN" sz="2000" dirty="0">
                <a:latin typeface="Arial" panose="020B0604020202020204" pitchFamily="34" charset="0"/>
                <a:ea typeface="微软雅黑" panose="020B0503020204020204" pitchFamily="34" charset="-122"/>
              </a:endParaRPr>
            </a:p>
          </p:txBody>
        </p:sp>
        <p:sp>
          <p:nvSpPr>
            <p:cNvPr id="33835" name="Line 44"/>
            <p:cNvSpPr/>
            <p:nvPr/>
          </p:nvSpPr>
          <p:spPr>
            <a:xfrm flipV="1">
              <a:off x="3050" y="1140"/>
              <a:ext cx="2155" cy="0"/>
            </a:xfrm>
            <a:prstGeom prst="line">
              <a:avLst/>
            </a:prstGeom>
            <a:ln w="9525" cap="flat" cmpd="sng">
              <a:solidFill>
                <a:schemeClr val="tx1"/>
              </a:solidFill>
              <a:prstDash val="solid"/>
              <a:round/>
              <a:headEnd type="none" w="med" len="med"/>
              <a:tailEnd type="none" w="med" len="med"/>
            </a:ln>
          </p:spPr>
        </p:sp>
        <p:sp>
          <p:nvSpPr>
            <p:cNvPr id="33836" name="Line 45"/>
            <p:cNvSpPr/>
            <p:nvPr/>
          </p:nvSpPr>
          <p:spPr>
            <a:xfrm>
              <a:off x="4127" y="1168"/>
              <a:ext cx="0" cy="170"/>
            </a:xfrm>
            <a:prstGeom prst="line">
              <a:avLst/>
            </a:prstGeom>
            <a:ln w="38100" cap="flat" cmpd="sng">
              <a:solidFill>
                <a:schemeClr val="tx1"/>
              </a:solidFill>
              <a:prstDash val="sysDot"/>
              <a:round/>
              <a:headEnd type="none" w="med" len="med"/>
              <a:tailEnd type="none" w="med" len="med"/>
            </a:ln>
          </p:spPr>
        </p:sp>
        <p:sp>
          <p:nvSpPr>
            <p:cNvPr id="33837" name="Line 46"/>
            <p:cNvSpPr/>
            <p:nvPr/>
          </p:nvSpPr>
          <p:spPr>
            <a:xfrm flipV="1">
              <a:off x="3050" y="828"/>
              <a:ext cx="2155" cy="0"/>
            </a:xfrm>
            <a:prstGeom prst="line">
              <a:avLst/>
            </a:prstGeom>
            <a:ln w="9525" cap="flat" cmpd="sng">
              <a:solidFill>
                <a:schemeClr val="tx1"/>
              </a:solidFill>
              <a:prstDash val="solid"/>
              <a:round/>
              <a:headEnd type="none" w="med" len="med"/>
              <a:tailEnd type="none" w="med" len="med"/>
            </a:ln>
          </p:spPr>
        </p:sp>
        <p:sp>
          <p:nvSpPr>
            <p:cNvPr id="33838" name="Text Box 47"/>
            <p:cNvSpPr txBox="1"/>
            <p:nvPr/>
          </p:nvSpPr>
          <p:spPr>
            <a:xfrm>
              <a:off x="5176" y="941"/>
              <a:ext cx="369" cy="231"/>
            </a:xfrm>
            <a:prstGeom prst="rect">
              <a:avLst/>
            </a:prstGeom>
            <a:noFill/>
            <a:ln w="9525">
              <a:noFill/>
            </a:ln>
          </p:spPr>
          <p:txBody>
            <a:bodyPr anchor="t" anchorCtr="0">
              <a:spAutoFit/>
            </a:bodyPr>
            <a:lstStyle/>
            <a:p>
              <a:pPr>
                <a:spcBef>
                  <a:spcPct val="50000"/>
                </a:spcBef>
              </a:pPr>
              <a:r>
                <a:rPr lang="en-US" altLang="zh-CN" dirty="0">
                  <a:latin typeface="Arial" panose="020B0604020202020204" pitchFamily="34" charset="0"/>
                  <a:ea typeface="宋体" panose="02010600030101010101" pitchFamily="2" charset="-122"/>
                </a:rPr>
                <a:t>616</a:t>
              </a:r>
              <a:endParaRPr lang="en-US" altLang="zh-CN" dirty="0">
                <a:latin typeface="Arial" panose="020B0604020202020204" pitchFamily="34" charset="0"/>
                <a:ea typeface="宋体" panose="02010600030101010101" pitchFamily="2" charset="-122"/>
              </a:endParaRPr>
            </a:p>
          </p:txBody>
        </p:sp>
      </p:grpSp>
      <p:sp>
        <p:nvSpPr>
          <p:cNvPr id="617520" name="Rectangle 48"/>
          <p:cNvSpPr/>
          <p:nvPr/>
        </p:nvSpPr>
        <p:spPr>
          <a:xfrm>
            <a:off x="187325" y="5129213"/>
            <a:ext cx="4699000" cy="1630362"/>
          </a:xfrm>
          <a:prstGeom prst="rect">
            <a:avLst/>
          </a:prstGeom>
          <a:noFill/>
          <a:ln w="9525">
            <a:noFill/>
          </a:ln>
        </p:spPr>
        <p:txBody>
          <a:bodyPr anchor="ctr" anchorCtr="0">
            <a:spAutoFit/>
          </a:bodyPr>
          <a:lstStyle/>
          <a:p>
            <a:pPr eaLnBrk="0" hangingPunct="0">
              <a:spcBef>
                <a:spcPct val="35000"/>
              </a:spcBef>
            </a:pP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b[i][j]</a:t>
            </a:r>
            <a:r>
              <a:rPr lang="zh-CN" altLang="en-US" sz="2000" dirty="0">
                <a:latin typeface="微软雅黑" panose="020B0503020204020204" pitchFamily="34" charset="-122"/>
                <a:ea typeface="微软雅黑" panose="020B0503020204020204" pitchFamily="34" charset="-122"/>
              </a:rPr>
              <a:t>取到</a:t>
            </a:r>
            <a:r>
              <a:rPr lang="en-US" altLang="zh-CN" sz="2000" dirty="0">
                <a:latin typeface="微软雅黑" panose="020B0503020204020204" pitchFamily="34" charset="-122"/>
                <a:ea typeface="微软雅黑" panose="020B0503020204020204" pitchFamily="34" charset="-122"/>
              </a:rPr>
              <a:t>AX</a:t>
            </a:r>
            <a:r>
              <a:rPr lang="zh-CN" altLang="en-US" sz="2000" dirty="0">
                <a:latin typeface="微软雅黑" panose="020B0503020204020204" pitchFamily="34" charset="-122"/>
                <a:ea typeface="微软雅黑" panose="020B0503020204020204" pitchFamily="34" charset="-122"/>
              </a:rPr>
              <a:t>中的指令可以是：</a:t>
            </a:r>
            <a:endParaRPr lang="zh-CN" altLang="en-US" sz="2000" dirty="0">
              <a:latin typeface="微软雅黑" panose="020B0503020204020204" pitchFamily="34" charset="-122"/>
              <a:ea typeface="微软雅黑" panose="020B0503020204020204" pitchFamily="34" charset="-122"/>
            </a:endParaRPr>
          </a:p>
          <a:p>
            <a:pPr eaLnBrk="0" hangingPunct="0">
              <a:spcBef>
                <a:spcPct val="35000"/>
              </a:spcBef>
            </a:pPr>
            <a:r>
              <a:rPr lang="zh-CN" altLang="en-US" sz="2000" dirty="0">
                <a:solidFill>
                  <a:srgbClr val="3333CC"/>
                </a:solidFill>
                <a:latin typeface="微软雅黑" panose="020B0503020204020204" pitchFamily="34" charset="-122"/>
                <a:ea typeface="微软雅黑" panose="020B0503020204020204" pitchFamily="34" charset="-122"/>
              </a:rPr>
              <a:t>“</a:t>
            </a:r>
            <a:r>
              <a:rPr lang="en-US" altLang="zh-CN" sz="2000" dirty="0">
                <a:solidFill>
                  <a:srgbClr val="3333CC"/>
                </a:solidFill>
                <a:latin typeface="微软雅黑" panose="020B0503020204020204" pitchFamily="34" charset="-122"/>
                <a:ea typeface="微软雅黑" panose="020B0503020204020204" pitchFamily="34" charset="-122"/>
              </a:rPr>
              <a:t>movw </a:t>
            </a:r>
            <a:r>
              <a:rPr lang="en-US" altLang="zh-CN" sz="2000" dirty="0">
                <a:solidFill>
                  <a:srgbClr val="007635"/>
                </a:solidFill>
                <a:latin typeface="微软雅黑" panose="020B0503020204020204" pitchFamily="34" charset="-122"/>
                <a:ea typeface="微软雅黑" panose="020B0503020204020204" pitchFamily="34" charset="-122"/>
              </a:rPr>
              <a:t>504</a:t>
            </a:r>
            <a:r>
              <a:rPr lang="en-US" altLang="zh-CN" sz="2000" dirty="0">
                <a:solidFill>
                  <a:srgbClr val="3333CC"/>
                </a:solidFill>
                <a:latin typeface="微软雅黑" panose="020B0503020204020204" pitchFamily="34" charset="-122"/>
                <a:ea typeface="微软雅黑" panose="020B0503020204020204" pitchFamily="34" charset="-122"/>
              </a:rPr>
              <a:t>(%ebp</a:t>
            </a:r>
            <a:r>
              <a:rPr lang="en-US" altLang="zh-CN" sz="2000" dirty="0">
                <a:latin typeface="微软雅黑" panose="020B0503020204020204" pitchFamily="34" charset="-122"/>
                <a:ea typeface="微软雅黑" panose="020B0503020204020204" pitchFamily="34" charset="-122"/>
              </a:rPr>
              <a:t>,%esi</a:t>
            </a:r>
            <a:r>
              <a:rPr lang="en-US" altLang="zh-CN" sz="2000" dirty="0">
                <a:solidFill>
                  <a:srgbClr val="3333CC"/>
                </a:solidFill>
                <a:latin typeface="微软雅黑" panose="020B0503020204020204" pitchFamily="34" charset="-122"/>
                <a:ea typeface="微软雅黑" panose="020B0503020204020204" pitchFamily="34" charset="-122"/>
              </a:rPr>
              <a:t>,</a:t>
            </a:r>
            <a:r>
              <a:rPr lang="en-US" altLang="zh-CN" sz="2000" dirty="0">
                <a:solidFill>
                  <a:srgbClr val="FF3300"/>
                </a:solidFill>
                <a:latin typeface="微软雅黑" panose="020B0503020204020204" pitchFamily="34" charset="-122"/>
                <a:ea typeface="微软雅黑" panose="020B0503020204020204" pitchFamily="34" charset="-122"/>
              </a:rPr>
              <a:t>2</a:t>
            </a:r>
            <a:r>
              <a:rPr lang="en-US" altLang="zh-CN" sz="2000" dirty="0">
                <a:solidFill>
                  <a:srgbClr val="3333CC"/>
                </a:solidFill>
                <a:latin typeface="微软雅黑" panose="020B0503020204020204" pitchFamily="34" charset="-122"/>
                <a:ea typeface="微软雅黑" panose="020B0503020204020204" pitchFamily="34" charset="-122"/>
              </a:rPr>
              <a:t>), %ax”</a:t>
            </a:r>
            <a:endParaRPr lang="en-US" altLang="zh-CN" sz="2000" dirty="0">
              <a:solidFill>
                <a:srgbClr val="3333CC"/>
              </a:solidFill>
              <a:latin typeface="微软雅黑" panose="020B0503020204020204" pitchFamily="34" charset="-122"/>
              <a:ea typeface="微软雅黑" panose="020B0503020204020204" pitchFamily="34" charset="-122"/>
            </a:endParaRPr>
          </a:p>
          <a:p>
            <a:pPr eaLnBrk="0" hangingPunct="0">
              <a:spcBef>
                <a:spcPct val="35000"/>
              </a:spcBef>
            </a:pPr>
            <a:r>
              <a:rPr lang="zh-CN" altLang="en-US" sz="2000" dirty="0">
                <a:solidFill>
                  <a:srgbClr val="3333CC"/>
                </a:solidFill>
                <a:latin typeface="微软雅黑" panose="020B0503020204020204" pitchFamily="34" charset="-122"/>
                <a:ea typeface="微软雅黑" panose="020B0503020204020204" pitchFamily="34" charset="-122"/>
              </a:rPr>
              <a:t>其中，</a:t>
            </a:r>
            <a:r>
              <a:rPr lang="zh-CN" altLang="en-US" sz="2000" b="0" dirty="0">
                <a:latin typeface="微软雅黑" panose="020B0503020204020204" pitchFamily="34" charset="-122"/>
                <a:ea typeface="微软雅黑" panose="020B0503020204020204" pitchFamily="34" charset="-122"/>
              </a:rPr>
              <a:t> </a:t>
            </a:r>
            <a:r>
              <a:rPr lang="en-US" altLang="zh-CN" sz="2000" dirty="0">
                <a:solidFill>
                  <a:srgbClr val="3333CC"/>
                </a:solidFill>
                <a:latin typeface="微软雅黑" panose="020B0503020204020204" pitchFamily="34" charset="-122"/>
                <a:ea typeface="微软雅黑" panose="020B0503020204020204" pitchFamily="34" charset="-122"/>
              </a:rPr>
              <a:t>i×8</a:t>
            </a:r>
            <a:r>
              <a:rPr lang="zh-CN" altLang="en-US" sz="2000" dirty="0">
                <a:solidFill>
                  <a:srgbClr val="3333CC"/>
                </a:solidFill>
                <a:latin typeface="微软雅黑" panose="020B0503020204020204" pitchFamily="34" charset="-122"/>
                <a:ea typeface="微软雅黑" panose="020B0503020204020204" pitchFamily="34" charset="-122"/>
              </a:rPr>
              <a:t>在</a:t>
            </a:r>
            <a:r>
              <a:rPr lang="en-US" altLang="zh-CN" sz="2000" dirty="0">
                <a:solidFill>
                  <a:srgbClr val="3333CC"/>
                </a:solidFill>
                <a:latin typeface="微软雅黑" panose="020B0503020204020204" pitchFamily="34" charset="-122"/>
                <a:ea typeface="微软雅黑" panose="020B0503020204020204" pitchFamily="34" charset="-122"/>
              </a:rPr>
              <a:t>EBP</a:t>
            </a:r>
            <a:r>
              <a:rPr lang="zh-CN" altLang="en-US" sz="2000" dirty="0">
                <a:solidFill>
                  <a:srgbClr val="3333CC"/>
                </a:solidFill>
                <a:latin typeface="微软雅黑" panose="020B0503020204020204" pitchFamily="34" charset="-122"/>
                <a:ea typeface="微软雅黑" panose="020B0503020204020204" pitchFamily="34" charset="-122"/>
              </a:rPr>
              <a:t>中，</a:t>
            </a:r>
            <a:r>
              <a:rPr lang="en-US" altLang="zh-CN" sz="2000" dirty="0">
                <a:solidFill>
                  <a:srgbClr val="3333CC"/>
                </a:solidFill>
                <a:latin typeface="微软雅黑" panose="020B0503020204020204" pitchFamily="34" charset="-122"/>
                <a:ea typeface="微软雅黑" panose="020B0503020204020204" pitchFamily="34" charset="-122"/>
              </a:rPr>
              <a:t>j</a:t>
            </a:r>
            <a:r>
              <a:rPr lang="zh-CN" altLang="en-US" sz="2000" dirty="0">
                <a:solidFill>
                  <a:srgbClr val="3333CC"/>
                </a:solidFill>
                <a:latin typeface="微软雅黑" panose="020B0503020204020204" pitchFamily="34" charset="-122"/>
                <a:ea typeface="微软雅黑" panose="020B0503020204020204" pitchFamily="34" charset="-122"/>
              </a:rPr>
              <a:t>在</a:t>
            </a:r>
            <a:r>
              <a:rPr lang="en-US" altLang="zh-CN" sz="2000" dirty="0">
                <a:solidFill>
                  <a:srgbClr val="3333CC"/>
                </a:solidFill>
                <a:latin typeface="微软雅黑" panose="020B0503020204020204" pitchFamily="34" charset="-122"/>
                <a:ea typeface="微软雅黑" panose="020B0503020204020204" pitchFamily="34" charset="-122"/>
              </a:rPr>
              <a:t>ESI</a:t>
            </a:r>
            <a:r>
              <a:rPr lang="zh-CN" altLang="en-US" sz="2000" dirty="0">
                <a:solidFill>
                  <a:srgbClr val="3333CC"/>
                </a:solidFill>
                <a:latin typeface="微软雅黑" panose="020B0503020204020204" pitchFamily="34" charset="-122"/>
                <a:ea typeface="微软雅黑" panose="020B0503020204020204" pitchFamily="34" charset="-122"/>
              </a:rPr>
              <a:t>中，</a:t>
            </a:r>
            <a:endParaRPr lang="zh-CN" altLang="en-US" sz="2000" dirty="0">
              <a:solidFill>
                <a:srgbClr val="3333CC"/>
              </a:solidFill>
              <a:latin typeface="微软雅黑" panose="020B0503020204020204" pitchFamily="34" charset="-122"/>
              <a:ea typeface="微软雅黑" panose="020B0503020204020204" pitchFamily="34" charset="-122"/>
            </a:endParaRPr>
          </a:p>
          <a:p>
            <a:pPr eaLnBrk="0" hangingPunct="0">
              <a:spcBef>
                <a:spcPct val="35000"/>
              </a:spcBef>
            </a:pPr>
            <a:r>
              <a:rPr lang="en-US" altLang="zh-CN" sz="2000" dirty="0">
                <a:solidFill>
                  <a:srgbClr val="3333CC"/>
                </a:solidFill>
                <a:latin typeface="微软雅黑" panose="020B0503020204020204" pitchFamily="34" charset="-122"/>
                <a:ea typeface="微软雅黑" panose="020B0503020204020204" pitchFamily="34" charset="-122"/>
              </a:rPr>
              <a:t>           </a:t>
            </a:r>
            <a:r>
              <a:rPr lang="en-US" altLang="zh-CN" sz="2000" dirty="0">
                <a:solidFill>
                  <a:srgbClr val="FF3300"/>
                </a:solidFill>
                <a:latin typeface="微软雅黑" panose="020B0503020204020204" pitchFamily="34" charset="-122"/>
                <a:ea typeface="微软雅黑" panose="020B0503020204020204" pitchFamily="34" charset="-122"/>
              </a:rPr>
              <a:t>2</a:t>
            </a:r>
            <a:r>
              <a:rPr lang="zh-CN" altLang="en-US" sz="2000" dirty="0">
                <a:solidFill>
                  <a:srgbClr val="3333CC"/>
                </a:solidFill>
                <a:latin typeface="微软雅黑" panose="020B0503020204020204" pitchFamily="34" charset="-122"/>
                <a:ea typeface="微软雅黑" panose="020B0503020204020204" pitchFamily="34" charset="-122"/>
              </a:rPr>
              <a:t>为比例因子</a:t>
            </a:r>
            <a:endParaRPr lang="zh-CN" altLang="en-US" sz="2000" dirty="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76"/>
                                        </p:tgtEl>
                                        <p:attrNameLst>
                                          <p:attrName>style.visibility</p:attrName>
                                        </p:attrNameLst>
                                      </p:cBhvr>
                                      <p:to>
                                        <p:strVal val="visible"/>
                                      </p:to>
                                    </p:set>
                                    <p:animEffect transition="in" filter="blinds(horizontal)">
                                      <p:cBhvr>
                                        <p:cTn id="7" dur="500"/>
                                        <p:tgtEl>
                                          <p:spTgt spid="6174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7477"/>
                                        </p:tgtEl>
                                        <p:attrNameLst>
                                          <p:attrName>style.visibility</p:attrName>
                                        </p:attrNameLst>
                                      </p:cBhvr>
                                      <p:to>
                                        <p:strVal val="visible"/>
                                      </p:to>
                                    </p:set>
                                    <p:animEffect transition="in" filter="blinds(horizontal)">
                                      <p:cBhvr>
                                        <p:cTn id="12" dur="500"/>
                                        <p:tgtEl>
                                          <p:spTgt spid="6174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7475">
                                            <p:txEl>
                                              <p:pRg st="0" end="0"/>
                                            </p:txEl>
                                          </p:spTgt>
                                        </p:tgtEl>
                                        <p:attrNameLst>
                                          <p:attrName>style.visibility</p:attrName>
                                        </p:attrNameLst>
                                      </p:cBhvr>
                                      <p:to>
                                        <p:strVal val="visible"/>
                                      </p:to>
                                    </p:set>
                                    <p:animEffect transition="in" filter="blinds(horizontal)">
                                      <p:cBhvr>
                                        <p:cTn id="17" dur="500"/>
                                        <p:tgtEl>
                                          <p:spTgt spid="61747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7475">
                                            <p:txEl>
                                              <p:pRg st="1" end="1"/>
                                            </p:txEl>
                                          </p:spTgt>
                                        </p:tgtEl>
                                        <p:attrNameLst>
                                          <p:attrName>style.visibility</p:attrName>
                                        </p:attrNameLst>
                                      </p:cBhvr>
                                      <p:to>
                                        <p:strVal val="visible"/>
                                      </p:to>
                                    </p:set>
                                    <p:animEffect transition="in" filter="blinds(horizontal)">
                                      <p:cBhvr>
                                        <p:cTn id="22" dur="500"/>
                                        <p:tgtEl>
                                          <p:spTgt spid="61747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7475">
                                            <p:txEl>
                                              <p:pRg st="2" end="2"/>
                                            </p:txEl>
                                          </p:spTgt>
                                        </p:tgtEl>
                                        <p:attrNameLst>
                                          <p:attrName>style.visibility</p:attrName>
                                        </p:attrNameLst>
                                      </p:cBhvr>
                                      <p:to>
                                        <p:strVal val="visible"/>
                                      </p:to>
                                    </p:set>
                                    <p:animEffect transition="in" filter="blinds(horizontal)">
                                      <p:cBhvr>
                                        <p:cTn id="27" dur="500"/>
                                        <p:tgtEl>
                                          <p:spTgt spid="61747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7475">
                                            <p:txEl>
                                              <p:pRg st="3" end="3"/>
                                            </p:txEl>
                                          </p:spTgt>
                                        </p:tgtEl>
                                        <p:attrNameLst>
                                          <p:attrName>style.visibility</p:attrName>
                                        </p:attrNameLst>
                                      </p:cBhvr>
                                      <p:to>
                                        <p:strVal val="visible"/>
                                      </p:to>
                                    </p:set>
                                    <p:animEffect transition="in" filter="blinds(horizontal)">
                                      <p:cBhvr>
                                        <p:cTn id="32" dur="500"/>
                                        <p:tgtEl>
                                          <p:spTgt spid="61747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7475">
                                            <p:txEl>
                                              <p:pRg st="4" end="4"/>
                                            </p:txEl>
                                          </p:spTgt>
                                        </p:tgtEl>
                                        <p:attrNameLst>
                                          <p:attrName>style.visibility</p:attrName>
                                        </p:attrNameLst>
                                      </p:cBhvr>
                                      <p:to>
                                        <p:strVal val="visible"/>
                                      </p:to>
                                    </p:set>
                                    <p:animEffect transition="in" filter="blinds(horizontal)">
                                      <p:cBhvr>
                                        <p:cTn id="37" dur="500"/>
                                        <p:tgtEl>
                                          <p:spTgt spid="61747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7475">
                                            <p:txEl>
                                              <p:pRg st="5" end="5"/>
                                            </p:txEl>
                                          </p:spTgt>
                                        </p:tgtEl>
                                        <p:attrNameLst>
                                          <p:attrName>style.visibility</p:attrName>
                                        </p:attrNameLst>
                                      </p:cBhvr>
                                      <p:to>
                                        <p:strVal val="visible"/>
                                      </p:to>
                                    </p:set>
                                    <p:animEffect transition="in" filter="blinds(horizontal)">
                                      <p:cBhvr>
                                        <p:cTn id="42" dur="500"/>
                                        <p:tgtEl>
                                          <p:spTgt spid="61747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17520">
                                            <p:txEl>
                                              <p:pRg st="0" end="0"/>
                                            </p:txEl>
                                          </p:spTgt>
                                        </p:tgtEl>
                                        <p:attrNameLst>
                                          <p:attrName>style.visibility</p:attrName>
                                        </p:attrNameLst>
                                      </p:cBhvr>
                                      <p:to>
                                        <p:strVal val="visible"/>
                                      </p:to>
                                    </p:set>
                                    <p:animEffect transition="in" filter="blinds(horizontal)">
                                      <p:cBhvr>
                                        <p:cTn id="47" dur="500"/>
                                        <p:tgtEl>
                                          <p:spTgt spid="61752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7520">
                                            <p:txEl>
                                              <p:pRg st="1" end="1"/>
                                            </p:txEl>
                                          </p:spTgt>
                                        </p:tgtEl>
                                        <p:attrNameLst>
                                          <p:attrName>style.visibility</p:attrName>
                                        </p:attrNameLst>
                                      </p:cBhvr>
                                      <p:to>
                                        <p:strVal val="visible"/>
                                      </p:to>
                                    </p:set>
                                    <p:animEffect transition="in" filter="blinds(horizontal)">
                                      <p:cBhvr>
                                        <p:cTn id="52" dur="500"/>
                                        <p:tgtEl>
                                          <p:spTgt spid="617520">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7520">
                                            <p:txEl>
                                              <p:pRg st="2" end="2"/>
                                            </p:txEl>
                                          </p:spTgt>
                                        </p:tgtEl>
                                        <p:attrNameLst>
                                          <p:attrName>style.visibility</p:attrName>
                                        </p:attrNameLst>
                                      </p:cBhvr>
                                      <p:to>
                                        <p:strVal val="visible"/>
                                      </p:to>
                                    </p:set>
                                    <p:animEffect transition="in" filter="blinds(horizontal)">
                                      <p:cBhvr>
                                        <p:cTn id="57" dur="500"/>
                                        <p:tgtEl>
                                          <p:spTgt spid="617520">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17520">
                                            <p:txEl>
                                              <p:pRg st="3" end="3"/>
                                            </p:txEl>
                                          </p:spTgt>
                                        </p:tgtEl>
                                        <p:attrNameLst>
                                          <p:attrName>style.visibility</p:attrName>
                                        </p:attrNameLst>
                                      </p:cBhvr>
                                      <p:to>
                                        <p:strVal val="visible"/>
                                      </p:to>
                                    </p:set>
                                    <p:animEffect transition="in" filter="blinds(horizontal)">
                                      <p:cBhvr>
                                        <p:cTn id="62" dur="500"/>
                                        <p:tgtEl>
                                          <p:spTgt spid="6175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200" dirty="0"/>
              <a:t>程序的机器级表示</a:t>
            </a:r>
            <a:endParaRPr lang="zh-CN" altLang="en-US" sz="3200" dirty="0"/>
          </a:p>
        </p:txBody>
      </p:sp>
      <p:sp>
        <p:nvSpPr>
          <p:cNvPr id="23554" name="Rectangle 3"/>
          <p:cNvSpPr>
            <a:spLocks noGrp="1"/>
          </p:cNvSpPr>
          <p:nvPr>
            <p:ph idx="1"/>
          </p:nvPr>
        </p:nvSpPr>
        <p:spPr>
          <a:xfrm>
            <a:off x="476250" y="728663"/>
            <a:ext cx="8229600" cy="5940425"/>
          </a:xfrm>
        </p:spPr>
        <p:txBody>
          <a:bodyPr vert="horz" wrap="square" lIns="91440" tIns="45720" rIns="91440" bIns="45720" anchor="t" anchorCtr="0"/>
          <a:lstStyle/>
          <a:p>
            <a:pPr>
              <a:lnSpc>
                <a:spcPct val="100000"/>
              </a:lnSpc>
            </a:pPr>
            <a:r>
              <a:rPr lang="zh-CN" altLang="en-US" sz="2000" dirty="0">
                <a:latin typeface="微软雅黑" panose="020B0503020204020204" pitchFamily="34" charset="-122"/>
                <a:ea typeface="微软雅黑" panose="020B0503020204020204" pitchFamily="34" charset="-122"/>
              </a:rPr>
              <a:t>分以下五个部分介绍</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solidFill>
                  <a:srgbClr val="3333CC"/>
                </a:solidFill>
                <a:latin typeface="微软雅黑" panose="020B0503020204020204" pitchFamily="34" charset="-122"/>
                <a:ea typeface="微软雅黑" panose="020B0503020204020204" pitchFamily="34" charset="-122"/>
              </a:rPr>
              <a:t>一：程序转换概述</a:t>
            </a:r>
            <a:endParaRPr lang="zh-CN" altLang="en-US" dirty="0">
              <a:solidFill>
                <a:srgbClr val="3333CC"/>
              </a:solidFill>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机器指令和汇编指令</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机器级程序员感觉到的属性和功能特性</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高级语言程序转换为机器代码的过程</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solidFill>
                  <a:srgbClr val="FF3300"/>
                </a:solidFill>
                <a:latin typeface="微软雅黑" panose="020B0503020204020204" pitchFamily="34" charset="-122"/>
                <a:ea typeface="微软雅黑" panose="020B0503020204020204" pitchFamily="34" charset="-122"/>
              </a:rPr>
              <a:t>二：</a:t>
            </a:r>
            <a:r>
              <a:rPr lang="en-US" altLang="zh-CN" dirty="0">
                <a:solidFill>
                  <a:srgbClr val="FF3300"/>
                </a:solidFill>
                <a:latin typeface="微软雅黑" panose="020B0503020204020204" pitchFamily="34" charset="-122"/>
                <a:ea typeface="微软雅黑" panose="020B0503020204020204" pitchFamily="34" charset="-122"/>
              </a:rPr>
              <a:t>IA-32 </a:t>
            </a:r>
            <a:r>
              <a:rPr lang="zh-CN" altLang="en-US" dirty="0">
                <a:solidFill>
                  <a:srgbClr val="FF3300"/>
                </a:solidFill>
                <a:latin typeface="微软雅黑" panose="020B0503020204020204" pitchFamily="34" charset="-122"/>
                <a:ea typeface="微软雅黑" panose="020B0503020204020204" pitchFamily="34" charset="-122"/>
              </a:rPr>
              <a:t>指令系统</a:t>
            </a:r>
            <a:endParaRPr lang="en-US" altLang="zh-CN" dirty="0">
              <a:solidFill>
                <a:srgbClr val="FF3300"/>
              </a:solidFill>
              <a:latin typeface="微软雅黑" panose="020B0503020204020204" pitchFamily="34" charset="-122"/>
              <a:ea typeface="微软雅黑" panose="020B0503020204020204" pitchFamily="34" charset="-122"/>
            </a:endParaRPr>
          </a:p>
          <a:p>
            <a:pPr lvl="1">
              <a:lnSpc>
                <a:spcPct val="100000"/>
              </a:lnSpc>
            </a:pPr>
            <a:r>
              <a:rPr lang="zh-CN" altLang="en-US" dirty="0">
                <a:latin typeface="微软雅黑" panose="020B0503020204020204" pitchFamily="34" charset="-122"/>
                <a:ea typeface="微软雅黑" panose="020B0503020204020204" pitchFamily="34" charset="-122"/>
              </a:rPr>
              <a:t>三：</a:t>
            </a:r>
            <a:r>
              <a:rPr lang="en-US" altLang="zh-CN" dirty="0">
                <a:latin typeface="微软雅黑" panose="020B0503020204020204" pitchFamily="34" charset="-122"/>
                <a:ea typeface="微软雅黑" panose="020B0503020204020204" pitchFamily="34" charset="-122"/>
              </a:rPr>
              <a:t> C</a:t>
            </a:r>
            <a:r>
              <a:rPr lang="zh-CN" altLang="en-US" dirty="0">
                <a:latin typeface="微软雅黑" panose="020B0503020204020204" pitchFamily="34" charset="-122"/>
                <a:ea typeface="微软雅黑" panose="020B0503020204020204" pitchFamily="34" charset="-122"/>
              </a:rPr>
              <a:t>语言程序的机器级表示  </a:t>
            </a:r>
            <a:endParaRPr lang="zh-CN" altLang="en-US"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过程调用的机器级表示</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选择语句的机器级表示</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循环结构的机器级表示 </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latin typeface="微软雅黑" panose="020B0503020204020204" pitchFamily="34" charset="-122"/>
                <a:ea typeface="微软雅黑" panose="020B0503020204020204" pitchFamily="34" charset="-122"/>
              </a:rPr>
              <a:t>四：复杂数据类型的分配和访问 </a:t>
            </a:r>
            <a:endParaRPr lang="zh-CN" altLang="en-US"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数组的分配和访问 </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结构体数据的分配和访问 </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联合体数据的分配和访问 </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数据的对齐 </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latin typeface="微软雅黑" panose="020B0503020204020204" pitchFamily="34" charset="-122"/>
                <a:ea typeface="微软雅黑" panose="020B0503020204020204" pitchFamily="34" charset="-122"/>
              </a:rPr>
              <a:t>五：越界访问和缓冲区溢出 </a:t>
            </a:r>
            <a:endParaRPr lang="zh-CN" altLang="en-US" dirty="0">
              <a:latin typeface="微软雅黑" panose="020B0503020204020204" pitchFamily="34" charset="-122"/>
              <a:ea typeface="微软雅黑" panose="020B0503020204020204" pitchFamily="34" charset="-122"/>
            </a:endParaRPr>
          </a:p>
        </p:txBody>
      </p:sp>
      <p:sp>
        <p:nvSpPr>
          <p:cNvPr id="23555" name="Text Box 4"/>
          <p:cNvSpPr txBox="1"/>
          <p:nvPr/>
        </p:nvSpPr>
        <p:spPr>
          <a:xfrm>
            <a:off x="6416675" y="1042988"/>
            <a:ext cx="2339975" cy="1917700"/>
          </a:xfrm>
          <a:prstGeom prst="rect">
            <a:avLst/>
          </a:prstGeom>
          <a:noFill/>
          <a:ln w="9525">
            <a:noFill/>
          </a:ln>
        </p:spPr>
        <p:txBody>
          <a:bodyPr anchor="t" anchorCtr="0">
            <a:spAutoFit/>
          </a:bodyPr>
          <a:lstStyle/>
          <a:p>
            <a:pPr>
              <a:lnSpc>
                <a:spcPct val="120000"/>
              </a:lnSpc>
              <a:spcBef>
                <a:spcPct val="50000"/>
              </a:spcBef>
            </a:pPr>
            <a:r>
              <a:rPr lang="zh-CN" altLang="en-US" sz="2000" dirty="0">
                <a:solidFill>
                  <a:srgbClr val="FF0000"/>
                </a:solidFill>
                <a:latin typeface="Arial" panose="020B0604020202020204" pitchFamily="34" charset="0"/>
                <a:ea typeface="微软雅黑" panose="020B0503020204020204" pitchFamily="34" charset="-122"/>
              </a:rPr>
              <a:t>从高级语言程序出发，用其对应的机器级代码以及内存（栈）中信息的变化来说明底层实现</a:t>
            </a:r>
            <a:endParaRPr lang="en-US" altLang="zh-CN" sz="2000" dirty="0">
              <a:solidFill>
                <a:srgbClr val="FF0000"/>
              </a:solidFill>
              <a:latin typeface="Arial" panose="020B0604020202020204" pitchFamily="34" charset="0"/>
              <a:ea typeface="微软雅黑" panose="020B0503020204020204" pitchFamily="34" charset="-122"/>
            </a:endParaRPr>
          </a:p>
        </p:txBody>
      </p:sp>
      <p:sp>
        <p:nvSpPr>
          <p:cNvPr id="23556" name="AutoShape 5"/>
          <p:cNvSpPr/>
          <p:nvPr/>
        </p:nvSpPr>
        <p:spPr>
          <a:xfrm>
            <a:off x="5472113" y="3114675"/>
            <a:ext cx="630237" cy="3195638"/>
          </a:xfrm>
          <a:prstGeom prst="rightBrace">
            <a:avLst>
              <a:gd name="adj1" fmla="val 42230"/>
              <a:gd name="adj2" fmla="val 50000"/>
            </a:avLst>
          </a:prstGeom>
          <a:noFill/>
          <a:ln w="28575" cap="flat" cmpd="sng">
            <a:solidFill>
              <a:schemeClr val="tx1"/>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23557" name="Text Box 6"/>
          <p:cNvSpPr txBox="1"/>
          <p:nvPr/>
        </p:nvSpPr>
        <p:spPr>
          <a:xfrm>
            <a:off x="6146800" y="3878263"/>
            <a:ext cx="2386013" cy="1679575"/>
          </a:xfrm>
          <a:prstGeom prst="rect">
            <a:avLst/>
          </a:prstGeom>
          <a:noFill/>
          <a:ln w="9525">
            <a:noFill/>
          </a:ln>
        </p:spPr>
        <p:txBody>
          <a:bodyPr anchor="t" anchorCtr="0">
            <a:spAutoFit/>
          </a:bodyPr>
          <a:lstStyle/>
          <a:p>
            <a:pPr>
              <a:lnSpc>
                <a:spcPct val="130000"/>
              </a:lnSpc>
              <a:spcBef>
                <a:spcPct val="50000"/>
              </a:spcBef>
            </a:pPr>
            <a:r>
              <a:rPr lang="zh-CN" altLang="en-US" sz="2000" dirty="0">
                <a:latin typeface="微软雅黑" panose="020B0503020204020204" pitchFamily="34" charset="-122"/>
                <a:ea typeface="微软雅黑" panose="020B0503020204020204" pitchFamily="34" charset="-122"/>
              </a:rPr>
              <a:t>围绕</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语言中的语句和复杂数据类型，解释其在底层机器级的实现方法</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5"/>
          <p:cNvSpPr/>
          <p:nvPr/>
        </p:nvSpPr>
        <p:spPr>
          <a:xfrm>
            <a:off x="0" y="3219450"/>
            <a:ext cx="9144000" cy="0"/>
          </a:xfrm>
          <a:prstGeom prst="rect">
            <a:avLst/>
          </a:prstGeom>
          <a:noFill/>
          <a:ln w="12700">
            <a:noFill/>
          </a:ln>
        </p:spPr>
        <p:txBody>
          <a:bodyPr wrap="none" lIns="63500" tIns="25400" rIns="63500" bIns="25400" anchor="ctr" anchorCtr="0">
            <a:spAutoFit/>
          </a:bodyPr>
          <a:lstStyle/>
          <a:p>
            <a:pPr eaLnBrk="0" hangingPunct="0"/>
            <a:endParaRPr lang="zh-CN" altLang="en-US" sz="800" dirty="0">
              <a:solidFill>
                <a:schemeClr val="accent2"/>
              </a:solidFill>
              <a:latin typeface="Arial" panose="020B0604020202020204" pitchFamily="34" charset="0"/>
              <a:ea typeface="宋体" panose="02010600030101010101" pitchFamily="2" charset="-122"/>
            </a:endParaRPr>
          </a:p>
        </p:txBody>
      </p:sp>
      <p:sp>
        <p:nvSpPr>
          <p:cNvPr id="12290" name="Text Box 8"/>
          <p:cNvSpPr txBox="1"/>
          <p:nvPr/>
        </p:nvSpPr>
        <p:spPr>
          <a:xfrm>
            <a:off x="781050" y="800100"/>
            <a:ext cx="2009775" cy="173038"/>
          </a:xfrm>
          <a:prstGeom prst="rect">
            <a:avLst/>
          </a:prstGeom>
          <a:noFill/>
          <a:ln w="12700">
            <a:noFill/>
          </a:ln>
        </p:spPr>
        <p:txBody>
          <a:bodyPr lIns="63500" tIns="25400" rIns="63500" bIns="25400" anchor="t" anchorCtr="0">
            <a:spAutoFit/>
          </a:bodyPr>
          <a:lstStyle/>
          <a:p>
            <a:pPr eaLnBrk="0" hangingPunct="0">
              <a:spcBef>
                <a:spcPct val="50000"/>
              </a:spcBef>
            </a:pPr>
            <a:endParaRPr lang="zh-CN" altLang="en-US" sz="800" dirty="0">
              <a:solidFill>
                <a:schemeClr val="accent2"/>
              </a:solidFill>
              <a:latin typeface="Arial" panose="020B0604020202020204" pitchFamily="34" charset="0"/>
              <a:ea typeface="宋体" panose="02010600030101010101" pitchFamily="2" charset="-122"/>
            </a:endParaRPr>
          </a:p>
        </p:txBody>
      </p:sp>
      <p:sp>
        <p:nvSpPr>
          <p:cNvPr id="755720" name="Text Box 12"/>
          <p:cNvSpPr txBox="1"/>
          <p:nvPr/>
        </p:nvSpPr>
        <p:spPr>
          <a:xfrm>
            <a:off x="387350" y="3230563"/>
            <a:ext cx="8407400" cy="3492500"/>
          </a:xfrm>
          <a:prstGeom prst="rect">
            <a:avLst/>
          </a:prstGeom>
          <a:noFill/>
          <a:ln w="12700">
            <a:noFill/>
          </a:ln>
        </p:spPr>
        <p:txBody>
          <a:bodyPr lIns="63500" tIns="25400" rIns="63500" bIns="25400" anchor="t" anchorCtr="0">
            <a:spAutoFit/>
          </a:bodyPr>
          <a:lstStyle/>
          <a:p>
            <a:pPr eaLnBrk="0" hangingPunct="0">
              <a:spcBef>
                <a:spcPct val="15000"/>
              </a:spcBef>
            </a:pPr>
            <a:r>
              <a:rPr lang="zh-CN" altLang="en-US" sz="2000" dirty="0">
                <a:solidFill>
                  <a:srgbClr val="FF3300"/>
                </a:solidFill>
                <a:latin typeface="微软雅黑" panose="020B0503020204020204" pitchFamily="34" charset="-122"/>
                <a:ea typeface="微软雅黑" panose="020B0503020204020204" pitchFamily="34" charset="-122"/>
              </a:rPr>
              <a:t>操作码</a:t>
            </a:r>
            <a:r>
              <a:rPr lang="en-US" altLang="zh-CN" sz="2000" dirty="0">
                <a:solidFill>
                  <a:srgbClr val="FF3300"/>
                </a:solidFill>
                <a:latin typeface="微软雅黑" panose="020B0503020204020204" pitchFamily="34" charset="-122"/>
                <a:ea typeface="微软雅黑" panose="020B0503020204020204" pitchFamily="34" charset="-122"/>
              </a:rPr>
              <a:t>3</a:t>
            </a:r>
            <a:r>
              <a:rPr lang="zh-CN" altLang="en-US" sz="2000" dirty="0">
                <a:solidFill>
                  <a:srgbClr val="FF3300"/>
                </a:solidFill>
                <a:latin typeface="微软雅黑" panose="020B0503020204020204" pitchFamily="34" charset="-122"/>
                <a:ea typeface="微软雅黑" panose="020B0503020204020204" pitchFamily="34" charset="-122"/>
              </a:rPr>
              <a:t>部分</a:t>
            </a:r>
            <a:r>
              <a:rPr lang="zh-CN" altLang="en-US" sz="2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rgbClr val="A50021"/>
                </a:solidFill>
                <a:latin typeface="微软雅黑" panose="020B0503020204020204" pitchFamily="34" charset="-122"/>
                <a:ea typeface="微软雅黑" panose="020B0503020204020204" pitchFamily="34" charset="-122"/>
              </a:rPr>
              <a:t>opcode</a:t>
            </a:r>
            <a:r>
              <a:rPr lang="zh-CN" altLang="en-US" sz="2000" dirty="0">
                <a:solidFill>
                  <a:srgbClr val="A50021"/>
                </a:solidFill>
                <a:latin typeface="微软雅黑" panose="020B0503020204020204" pitchFamily="34" charset="-122"/>
                <a:ea typeface="微软雅黑" panose="020B0503020204020204" pitchFamily="34" charset="-122"/>
              </a:rPr>
              <a:t>（</a:t>
            </a:r>
            <a:r>
              <a:rPr lang="en-US" altLang="zh-CN" sz="2000" dirty="0">
                <a:solidFill>
                  <a:srgbClr val="A50021"/>
                </a:solidFill>
                <a:latin typeface="微软雅黑" panose="020B0503020204020204" pitchFamily="34" charset="-122"/>
                <a:ea typeface="微软雅黑" panose="020B0503020204020204" pitchFamily="34" charset="-122"/>
              </a:rPr>
              <a:t>6</a:t>
            </a:r>
            <a:r>
              <a:rPr lang="zh-CN" altLang="en-US" sz="2000" dirty="0">
                <a:solidFill>
                  <a:srgbClr val="A50021"/>
                </a:solidFill>
                <a:latin typeface="微软雅黑" panose="020B0503020204020204" pitchFamily="34" charset="-122"/>
                <a:ea typeface="微软雅黑" panose="020B0503020204020204" pitchFamily="34" charset="-122"/>
              </a:rPr>
              <a:t>位），</a:t>
            </a:r>
            <a:r>
              <a:rPr lang="en-US" altLang="zh-CN" sz="2000" dirty="0">
                <a:solidFill>
                  <a:srgbClr val="A50021"/>
                </a:solidFill>
                <a:latin typeface="微软雅黑" panose="020B0503020204020204" pitchFamily="34" charset="-122"/>
                <a:ea typeface="微软雅黑" panose="020B0503020204020204" pitchFamily="34" charset="-122"/>
              </a:rPr>
              <a:t>w</a:t>
            </a:r>
            <a:r>
              <a:rPr lang="zh-CN" altLang="en-US" sz="2000" dirty="0">
                <a:solidFill>
                  <a:srgbClr val="A50021"/>
                </a:solidFill>
                <a:latin typeface="微软雅黑" panose="020B0503020204020204" pitchFamily="34" charset="-122"/>
                <a:ea typeface="微软雅黑" panose="020B0503020204020204" pitchFamily="34" charset="-122"/>
              </a:rPr>
              <a:t>：与机器模式（</a:t>
            </a:r>
            <a:r>
              <a:rPr lang="en-US" altLang="zh-CN" sz="2000" dirty="0">
                <a:solidFill>
                  <a:srgbClr val="A50021"/>
                </a:solidFill>
                <a:latin typeface="微软雅黑" panose="020B0503020204020204" pitchFamily="34" charset="-122"/>
                <a:ea typeface="微软雅黑" panose="020B0503020204020204" pitchFamily="34" charset="-122"/>
              </a:rPr>
              <a:t>16 / 32</a:t>
            </a:r>
            <a:r>
              <a:rPr lang="zh-CN" altLang="en-US" sz="2000" dirty="0">
                <a:solidFill>
                  <a:srgbClr val="A50021"/>
                </a:solidFill>
                <a:latin typeface="微软雅黑" panose="020B0503020204020204" pitchFamily="34" charset="-122"/>
                <a:ea typeface="微软雅黑" panose="020B0503020204020204" pitchFamily="34" charset="-122"/>
              </a:rPr>
              <a:t>位）一起确定寄存器位数（</a:t>
            </a:r>
            <a:r>
              <a:rPr lang="en-US" altLang="zh-CN" sz="2000" dirty="0">
                <a:solidFill>
                  <a:srgbClr val="A50021"/>
                </a:solidFill>
                <a:latin typeface="微软雅黑" panose="020B0503020204020204" pitchFamily="34" charset="-122"/>
                <a:ea typeface="微软雅黑" panose="020B0503020204020204" pitchFamily="34" charset="-122"/>
              </a:rPr>
              <a:t>AL / AX / EAX</a:t>
            </a:r>
            <a:r>
              <a:rPr lang="zh-CN" altLang="en-US" sz="2000" dirty="0">
                <a:solidFill>
                  <a:srgbClr val="A50021"/>
                </a:solidFill>
                <a:latin typeface="微软雅黑" panose="020B0503020204020204" pitchFamily="34" charset="-122"/>
                <a:ea typeface="微软雅黑" panose="020B0503020204020204" pitchFamily="34" charset="-122"/>
              </a:rPr>
              <a:t>），</a:t>
            </a:r>
            <a:r>
              <a:rPr lang="en-US" altLang="zh-CN" sz="2000" dirty="0">
                <a:solidFill>
                  <a:srgbClr val="A50021"/>
                </a:solidFill>
                <a:latin typeface="微软雅黑" panose="020B0503020204020204" pitchFamily="34" charset="-122"/>
                <a:ea typeface="微软雅黑" panose="020B0503020204020204" pitchFamily="34" charset="-122"/>
              </a:rPr>
              <a:t> d</a:t>
            </a:r>
            <a:r>
              <a:rPr lang="zh-CN" altLang="en-US" sz="2000" dirty="0">
                <a:solidFill>
                  <a:srgbClr val="A50021"/>
                </a:solidFill>
                <a:latin typeface="微软雅黑" panose="020B0503020204020204" pitchFamily="34" charset="-122"/>
                <a:ea typeface="微软雅黑" panose="020B0503020204020204" pitchFamily="34" charset="-122"/>
              </a:rPr>
              <a:t>：操作方向，确定</a:t>
            </a:r>
            <a:r>
              <a:rPr lang="en-US" altLang="zh-CN" sz="2000" dirty="0">
                <a:solidFill>
                  <a:srgbClr val="A50021"/>
                </a:solidFill>
                <a:latin typeface="微软雅黑" panose="020B0503020204020204" pitchFamily="34" charset="-122"/>
                <a:ea typeface="微软雅黑" panose="020B0503020204020204" pitchFamily="34" charset="-122"/>
              </a:rPr>
              <a:t>Reg</a:t>
            </a:r>
            <a:r>
              <a:rPr lang="zh-CN" altLang="en-US" sz="2000" dirty="0">
                <a:solidFill>
                  <a:srgbClr val="A50021"/>
                </a:solidFill>
                <a:latin typeface="微软雅黑" panose="020B0503020204020204" pitchFamily="34" charset="-122"/>
                <a:ea typeface="微软雅黑" panose="020B0503020204020204" pitchFamily="34" charset="-122"/>
              </a:rPr>
              <a:t>是源</a:t>
            </a:r>
            <a:r>
              <a:rPr lang="en-US" altLang="zh-CN" sz="2000" dirty="0">
                <a:solidFill>
                  <a:srgbClr val="A50021"/>
                </a:solidFill>
                <a:latin typeface="微软雅黑" panose="020B0503020204020204" pitchFamily="34" charset="-122"/>
                <a:ea typeface="微软雅黑" panose="020B0503020204020204" pitchFamily="34" charset="-122"/>
              </a:rPr>
              <a:t>/</a:t>
            </a:r>
            <a:r>
              <a:rPr lang="zh-CN" altLang="en-US" sz="2000" dirty="0">
                <a:solidFill>
                  <a:srgbClr val="A50021"/>
                </a:solidFill>
                <a:latin typeface="微软雅黑" panose="020B0503020204020204" pitchFamily="34" charset="-122"/>
                <a:ea typeface="微软雅黑" panose="020B0503020204020204" pitchFamily="34" charset="-122"/>
              </a:rPr>
              <a:t>目操作数</a:t>
            </a:r>
            <a:endParaRPr lang="zh-CN" altLang="en-US" sz="2000" dirty="0">
              <a:solidFill>
                <a:srgbClr val="A50021"/>
              </a:solidFill>
              <a:latin typeface="微软雅黑" panose="020B0503020204020204" pitchFamily="34" charset="-122"/>
              <a:ea typeface="微软雅黑" panose="020B0503020204020204" pitchFamily="34" charset="-122"/>
            </a:endParaRPr>
          </a:p>
          <a:p>
            <a:pPr eaLnBrk="0" hangingPunct="0">
              <a:spcBef>
                <a:spcPct val="15000"/>
              </a:spcBef>
            </a:pPr>
            <a:r>
              <a:rPr lang="zh-CN" altLang="en-US" sz="2000" dirty="0">
                <a:solidFill>
                  <a:srgbClr val="FF3300"/>
                </a:solidFill>
                <a:latin typeface="微软雅黑" panose="020B0503020204020204" pitchFamily="34" charset="-122"/>
                <a:ea typeface="微软雅黑" panose="020B0503020204020204" pitchFamily="34" charset="-122"/>
              </a:rPr>
              <a:t>寻址方式</a:t>
            </a:r>
            <a:r>
              <a:rPr lang="zh-CN" altLang="en-US" sz="2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rgbClr val="A50021"/>
                </a:solidFill>
                <a:latin typeface="微软雅黑" panose="020B0503020204020204" pitchFamily="34" charset="-122"/>
                <a:ea typeface="微软雅黑" panose="020B0503020204020204" pitchFamily="34" charset="-122"/>
              </a:rPr>
              <a:t> mod</a:t>
            </a:r>
            <a:r>
              <a:rPr lang="zh-CN" altLang="en-US" sz="2000" dirty="0">
                <a:solidFill>
                  <a:srgbClr val="A50021"/>
                </a:solidFill>
                <a:latin typeface="微软雅黑" panose="020B0503020204020204" pitchFamily="34" charset="-122"/>
                <a:ea typeface="微软雅黑" panose="020B0503020204020204" pitchFamily="34" charset="-122"/>
              </a:rPr>
              <a:t>、</a:t>
            </a:r>
            <a:r>
              <a:rPr lang="en-US" altLang="zh-CN" sz="2000" dirty="0">
                <a:solidFill>
                  <a:srgbClr val="A50021"/>
                </a:solidFill>
                <a:latin typeface="微软雅黑" panose="020B0503020204020204" pitchFamily="34" charset="-122"/>
                <a:ea typeface="微软雅黑" panose="020B0503020204020204" pitchFamily="34" charset="-122"/>
              </a:rPr>
              <a:t>r/m</a:t>
            </a:r>
            <a:r>
              <a:rPr lang="zh-CN" altLang="en-US" sz="2000" dirty="0">
                <a:solidFill>
                  <a:srgbClr val="A50021"/>
                </a:solidFill>
                <a:latin typeface="微软雅黑" panose="020B0503020204020204" pitchFamily="34" charset="-122"/>
                <a:ea typeface="微软雅黑" panose="020B0503020204020204" pitchFamily="34" charset="-122"/>
              </a:rPr>
              <a:t>、 </a:t>
            </a:r>
            <a:r>
              <a:rPr lang="en-US" altLang="zh-CN" sz="2000" dirty="0">
                <a:solidFill>
                  <a:srgbClr val="A50021"/>
                </a:solidFill>
                <a:latin typeface="微软雅黑" panose="020B0503020204020204" pitchFamily="34" charset="-122"/>
                <a:ea typeface="微软雅黑" panose="020B0503020204020204" pitchFamily="34" charset="-122"/>
              </a:rPr>
              <a:t>reg/op</a:t>
            </a:r>
            <a:r>
              <a:rPr lang="zh-CN" altLang="en-US" sz="2000" dirty="0">
                <a:solidFill>
                  <a:srgbClr val="A50021"/>
                </a:solidFill>
                <a:latin typeface="微软雅黑" panose="020B0503020204020204" pitchFamily="34" charset="-122"/>
                <a:ea typeface="微软雅黑" panose="020B0503020204020204" pitchFamily="34" charset="-122"/>
              </a:rPr>
              <a:t>三个字段与</a:t>
            </a:r>
            <a:r>
              <a:rPr lang="en-US" altLang="zh-CN" sz="2000" dirty="0">
                <a:solidFill>
                  <a:srgbClr val="A50021"/>
                </a:solidFill>
                <a:latin typeface="微软雅黑" panose="020B0503020204020204" pitchFamily="34" charset="-122"/>
                <a:ea typeface="微软雅黑" panose="020B0503020204020204" pitchFamily="34" charset="-122"/>
              </a:rPr>
              <a:t>w</a:t>
            </a:r>
            <a:r>
              <a:rPr lang="zh-CN" altLang="en-US" sz="2000" dirty="0">
                <a:solidFill>
                  <a:srgbClr val="A50021"/>
                </a:solidFill>
                <a:latin typeface="微软雅黑" panose="020B0503020204020204" pitchFamily="34" charset="-122"/>
                <a:ea typeface="微软雅黑" panose="020B0503020204020204" pitchFamily="34" charset="-122"/>
              </a:rPr>
              <a:t>字段和机器模式一起确定操作数所在的寄存器编号或</a:t>
            </a:r>
            <a:r>
              <a:rPr lang="zh-CN" altLang="en-US" sz="2000" dirty="0">
                <a:solidFill>
                  <a:srgbClr val="008000"/>
                </a:solidFill>
                <a:latin typeface="微软雅黑" panose="020B0503020204020204" pitchFamily="34" charset="-122"/>
                <a:ea typeface="微软雅黑" panose="020B0503020204020204" pitchFamily="34" charset="-122"/>
              </a:rPr>
              <a:t>有效地址计算方式。</a:t>
            </a:r>
            <a:r>
              <a:rPr lang="en-US" altLang="zh-CN" sz="2000" dirty="0">
                <a:solidFill>
                  <a:srgbClr val="A50021"/>
                </a:solidFill>
                <a:sym typeface="+mn-ea"/>
              </a:rPr>
              <a:t>reg/op</a:t>
            </a:r>
            <a:r>
              <a:rPr lang="zh-CN" altLang="en-US" sz="2000" dirty="0">
                <a:solidFill>
                  <a:srgbClr val="A50021"/>
                </a:solidFill>
                <a:sym typeface="+mn-ea"/>
              </a:rPr>
              <a:t>可能是</a:t>
            </a:r>
            <a:r>
              <a:rPr lang="en-US" altLang="zh-CN" sz="2000" dirty="0">
                <a:solidFill>
                  <a:srgbClr val="A50021"/>
                </a:solidFill>
                <a:sym typeface="+mn-ea"/>
              </a:rPr>
              <a:t>3</a:t>
            </a:r>
            <a:r>
              <a:rPr lang="zh-CN" altLang="en-US" sz="2000" dirty="0">
                <a:solidFill>
                  <a:srgbClr val="A50021"/>
                </a:solidFill>
                <a:sym typeface="+mn-ea"/>
              </a:rPr>
              <a:t>位扩展操作码，也可能是寄存器编号，用来表示某一个操作数的地址。</a:t>
            </a:r>
            <a:endParaRPr lang="en-US" altLang="zh-CN" sz="2000" dirty="0">
              <a:solidFill>
                <a:srgbClr val="008000"/>
              </a:solidFill>
              <a:latin typeface="微软雅黑" panose="020B0503020204020204" pitchFamily="34" charset="-122"/>
              <a:ea typeface="微软雅黑" panose="020B0503020204020204" pitchFamily="34" charset="-122"/>
            </a:endParaRPr>
          </a:p>
          <a:p>
            <a:pPr eaLnBrk="0" hangingPunct="0">
              <a:spcBef>
                <a:spcPct val="15000"/>
              </a:spcBef>
            </a:pPr>
            <a:r>
              <a:rPr lang="en-US" altLang="zh-CN" dirty="0">
                <a:latin typeface="微软雅黑" panose="020B0503020204020204" pitchFamily="34" charset="-122"/>
                <a:ea typeface="微软雅黑" panose="020B0503020204020204" pitchFamily="34" charset="-122"/>
              </a:rPr>
              <a:t>Mod</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R/M</a:t>
            </a:r>
            <a:r>
              <a:rPr lang="zh-CN" altLang="zh-CN" dirty="0">
                <a:latin typeface="微软雅黑" panose="020B0503020204020204" pitchFamily="34" charset="-122"/>
                <a:ea typeface="微软雅黑" panose="020B0503020204020204" pitchFamily="34" charset="-122"/>
              </a:rPr>
              <a:t>共</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位，表示另一个操作数的寻址方式，可组合成</a:t>
            </a:r>
            <a:r>
              <a:rPr lang="en-US" altLang="zh-CN" dirty="0">
                <a:latin typeface="微软雅黑" panose="020B0503020204020204" pitchFamily="34" charset="-122"/>
                <a:ea typeface="微软雅黑" panose="020B0503020204020204" pitchFamily="34" charset="-122"/>
              </a:rPr>
              <a:t>32</a:t>
            </a:r>
            <a:r>
              <a:rPr lang="zh-CN" altLang="zh-CN" dirty="0">
                <a:latin typeface="微软雅黑" panose="020B0503020204020204" pitchFamily="34" charset="-122"/>
                <a:ea typeface="微软雅黑" panose="020B0503020204020204" pitchFamily="34" charset="-122"/>
              </a:rPr>
              <a:t>种情况，</a:t>
            </a:r>
            <a:r>
              <a:rPr lang="zh-CN" altLang="zh-CN" dirty="0">
                <a:solidFill>
                  <a:srgbClr val="0066FF"/>
                </a:solidFill>
                <a:latin typeface="微软雅黑" panose="020B0503020204020204" pitchFamily="34" charset="-122"/>
                <a:ea typeface="微软雅黑" panose="020B0503020204020204" pitchFamily="34" charset="-122"/>
              </a:rPr>
              <a:t>当</a:t>
            </a:r>
            <a:r>
              <a:rPr lang="en-US" altLang="zh-CN" dirty="0">
                <a:solidFill>
                  <a:srgbClr val="0066FF"/>
                </a:solidFill>
                <a:latin typeface="微软雅黑" panose="020B0503020204020204" pitchFamily="34" charset="-122"/>
                <a:ea typeface="微软雅黑" panose="020B0503020204020204" pitchFamily="34" charset="-122"/>
              </a:rPr>
              <a:t>Mod=11</a:t>
            </a:r>
            <a:r>
              <a:rPr lang="zh-CN" altLang="zh-CN" dirty="0">
                <a:solidFill>
                  <a:srgbClr val="0066FF"/>
                </a:solidFill>
                <a:latin typeface="微软雅黑" panose="020B0503020204020204" pitchFamily="34" charset="-122"/>
                <a:ea typeface="微软雅黑" panose="020B0503020204020204" pitchFamily="34" charset="-122"/>
              </a:rPr>
              <a:t>时，为寄存器寻址方式，</a:t>
            </a:r>
            <a:r>
              <a:rPr lang="en-US" altLang="zh-CN" dirty="0">
                <a:solidFill>
                  <a:srgbClr val="0066FF"/>
                </a:solidFill>
                <a:latin typeface="微软雅黑" panose="020B0503020204020204" pitchFamily="34" charset="-122"/>
                <a:ea typeface="微软雅黑" panose="020B0503020204020204" pitchFamily="34" charset="-122"/>
              </a:rPr>
              <a:t>3</a:t>
            </a:r>
            <a:r>
              <a:rPr lang="zh-CN" altLang="zh-CN" dirty="0">
                <a:solidFill>
                  <a:srgbClr val="0066FF"/>
                </a:solidFill>
                <a:latin typeface="微软雅黑" panose="020B0503020204020204" pitchFamily="34" charset="-122"/>
                <a:ea typeface="微软雅黑" panose="020B0503020204020204" pitchFamily="34" charset="-122"/>
              </a:rPr>
              <a:t>位</a:t>
            </a:r>
            <a:r>
              <a:rPr lang="en-US" altLang="zh-CN" dirty="0">
                <a:solidFill>
                  <a:srgbClr val="0066FF"/>
                </a:solidFill>
                <a:latin typeface="微软雅黑" panose="020B0503020204020204" pitchFamily="34" charset="-122"/>
                <a:ea typeface="微软雅黑" panose="020B0503020204020204" pitchFamily="34" charset="-122"/>
              </a:rPr>
              <a:t>R/M</a:t>
            </a:r>
            <a:r>
              <a:rPr lang="zh-CN" altLang="zh-CN" dirty="0">
                <a:solidFill>
                  <a:srgbClr val="0066FF"/>
                </a:solidFill>
                <a:latin typeface="微软雅黑" panose="020B0503020204020204" pitchFamily="34" charset="-122"/>
                <a:ea typeface="微软雅黑" panose="020B0503020204020204" pitchFamily="34" charset="-122"/>
              </a:rPr>
              <a:t>表示寄存器编号，其他</a:t>
            </a:r>
            <a:r>
              <a:rPr lang="en-US" altLang="zh-CN" dirty="0">
                <a:solidFill>
                  <a:srgbClr val="0066FF"/>
                </a:solidFill>
                <a:latin typeface="微软雅黑" panose="020B0503020204020204" pitchFamily="34" charset="-122"/>
                <a:ea typeface="微软雅黑" panose="020B0503020204020204" pitchFamily="34" charset="-122"/>
              </a:rPr>
              <a:t>24</a:t>
            </a:r>
            <a:r>
              <a:rPr lang="zh-CN" altLang="zh-CN" dirty="0">
                <a:solidFill>
                  <a:srgbClr val="0066FF"/>
                </a:solidFill>
                <a:latin typeface="微软雅黑" panose="020B0503020204020204" pitchFamily="34" charset="-122"/>
                <a:ea typeface="微软雅黑" panose="020B0503020204020204" pitchFamily="34" charset="-122"/>
              </a:rPr>
              <a:t>种情况都是存储器寻址方式</a:t>
            </a:r>
            <a:r>
              <a:rPr lang="zh-CN" altLang="zh-CN" dirty="0">
                <a:latin typeface="微软雅黑" panose="020B0503020204020204" pitchFamily="34" charset="-122"/>
                <a:ea typeface="微软雅黑" panose="020B0503020204020204" pitchFamily="34" charset="-122"/>
              </a:rPr>
              <a:t>。是否在</a:t>
            </a:r>
            <a:r>
              <a:rPr lang="en-US" altLang="zh-CN" dirty="0">
                <a:latin typeface="微软雅黑" panose="020B0503020204020204" pitchFamily="34" charset="-122"/>
                <a:ea typeface="微软雅黑" panose="020B0503020204020204" pitchFamily="34" charset="-122"/>
              </a:rPr>
              <a:t>ModR/M</a:t>
            </a:r>
            <a:r>
              <a:rPr lang="zh-CN" altLang="zh-CN" dirty="0">
                <a:latin typeface="微软雅黑" panose="020B0503020204020204" pitchFamily="34" charset="-122"/>
                <a:ea typeface="微软雅黑" panose="020B0503020204020204" pitchFamily="34" charset="-122"/>
              </a:rPr>
              <a:t>字节后跟一个</a:t>
            </a:r>
            <a:r>
              <a:rPr lang="en-US" altLang="zh-CN" dirty="0">
                <a:latin typeface="微软雅黑" panose="020B0503020204020204" pitchFamily="34" charset="-122"/>
                <a:ea typeface="微软雅黑" panose="020B0503020204020204" pitchFamily="34" charset="-122"/>
              </a:rPr>
              <a:t>SIB</a:t>
            </a:r>
            <a:r>
              <a:rPr lang="zh-CN" altLang="zh-CN" dirty="0">
                <a:latin typeface="微软雅黑" panose="020B0503020204020204" pitchFamily="34" charset="-122"/>
                <a:ea typeface="微软雅黑" panose="020B0503020204020204" pitchFamily="34" charset="-122"/>
              </a:rPr>
              <a:t>字节，由</a:t>
            </a:r>
            <a:r>
              <a:rPr lang="en-US" altLang="zh-CN" dirty="0">
                <a:latin typeface="微软雅黑" panose="020B0503020204020204" pitchFamily="34" charset="-122"/>
                <a:ea typeface="微软雅黑" panose="020B0503020204020204" pitchFamily="34" charset="-122"/>
              </a:rPr>
              <a:t>Mod</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R/M</a:t>
            </a:r>
            <a:r>
              <a:rPr lang="zh-CN" altLang="zh-CN" dirty="0">
                <a:latin typeface="微软雅黑" panose="020B0503020204020204" pitchFamily="34" charset="-122"/>
                <a:ea typeface="微软雅黑" panose="020B0503020204020204" pitchFamily="34" charset="-122"/>
              </a:rPr>
              <a:t>组合确定，</a:t>
            </a:r>
            <a:endParaRPr lang="zh-CN" altLang="en-US" dirty="0">
              <a:latin typeface="微软雅黑" panose="020B0503020204020204" pitchFamily="34" charset="-122"/>
              <a:ea typeface="微软雅黑" panose="020B0503020204020204" pitchFamily="34" charset="-122"/>
            </a:endParaRPr>
          </a:p>
          <a:p>
            <a:pPr eaLnBrk="0" hangingPunct="0">
              <a:spcBef>
                <a:spcPct val="15000"/>
              </a:spcBef>
            </a:pPr>
            <a:r>
              <a:rPr lang="en-US" altLang="zh-CN" sz="2000" dirty="0">
                <a:solidFill>
                  <a:srgbClr val="FF3300"/>
                </a:solidFill>
                <a:latin typeface="微软雅黑" panose="020B0503020204020204" pitchFamily="34" charset="-122"/>
                <a:ea typeface="微软雅黑" panose="020B0503020204020204" pitchFamily="34" charset="-122"/>
              </a:rPr>
              <a:t>SIB</a:t>
            </a:r>
            <a:r>
              <a:rPr lang="zh-CN" altLang="en-US" sz="2000" dirty="0">
                <a:solidFill>
                  <a:schemeClr val="accent2"/>
                </a:solidFill>
                <a:latin typeface="微软雅黑" panose="020B0503020204020204" pitchFamily="34" charset="-122"/>
                <a:ea typeface="微软雅黑" panose="020B0503020204020204" pitchFamily="34" charset="-122"/>
              </a:rPr>
              <a:t>中基址</a:t>
            </a:r>
            <a:r>
              <a:rPr lang="en-US" altLang="zh-CN" sz="2000" dirty="0">
                <a:solidFill>
                  <a:schemeClr val="accent2"/>
                </a:solidFill>
                <a:latin typeface="微软雅黑" panose="020B0503020204020204" pitchFamily="34" charset="-122"/>
                <a:ea typeface="微软雅黑" panose="020B0503020204020204" pitchFamily="34" charset="-122"/>
              </a:rPr>
              <a:t>B</a:t>
            </a:r>
            <a:r>
              <a:rPr lang="zh-CN" altLang="en-US" sz="2000" dirty="0">
                <a:solidFill>
                  <a:schemeClr val="accent2"/>
                </a:solidFill>
                <a:latin typeface="微软雅黑" panose="020B0503020204020204" pitchFamily="34" charset="-122"/>
                <a:ea typeface="微软雅黑" panose="020B0503020204020204" pitchFamily="34" charset="-122"/>
              </a:rPr>
              <a:t>和变址</a:t>
            </a:r>
            <a:r>
              <a:rPr lang="en-US" altLang="zh-CN" sz="2000" dirty="0">
                <a:solidFill>
                  <a:schemeClr val="accent2"/>
                </a:solidFill>
                <a:latin typeface="微软雅黑" panose="020B0503020204020204" pitchFamily="34" charset="-122"/>
                <a:ea typeface="微软雅黑" panose="020B0503020204020204" pitchFamily="34" charset="-122"/>
              </a:rPr>
              <a:t>I</a:t>
            </a:r>
            <a:r>
              <a:rPr lang="zh-CN" altLang="en-US" sz="2000" dirty="0">
                <a:solidFill>
                  <a:schemeClr val="accent2"/>
                </a:solidFill>
                <a:latin typeface="微软雅黑" panose="020B0503020204020204" pitchFamily="34" charset="-122"/>
                <a:ea typeface="微软雅黑" panose="020B0503020204020204" pitchFamily="34" charset="-122"/>
              </a:rPr>
              <a:t>都可以是</a:t>
            </a:r>
            <a:r>
              <a:rPr lang="en-US" altLang="zh-CN" sz="2000" dirty="0">
                <a:solidFill>
                  <a:schemeClr val="accent2"/>
                </a:solidFill>
                <a:latin typeface="微软雅黑" panose="020B0503020204020204" pitchFamily="34" charset="-122"/>
                <a:ea typeface="微软雅黑" panose="020B0503020204020204" pitchFamily="34" charset="-122"/>
              </a:rPr>
              <a:t>8</a:t>
            </a:r>
            <a:r>
              <a:rPr lang="zh-CN" altLang="en-US" sz="2000" dirty="0">
                <a:solidFill>
                  <a:schemeClr val="accent2"/>
                </a:solidFill>
                <a:latin typeface="微软雅黑" panose="020B0503020204020204" pitchFamily="34" charset="-122"/>
                <a:ea typeface="微软雅黑" panose="020B0503020204020204" pitchFamily="34" charset="-122"/>
              </a:rPr>
              <a:t>个</a:t>
            </a:r>
            <a:r>
              <a:rPr lang="en-US" altLang="zh-CN" sz="2000" dirty="0">
                <a:solidFill>
                  <a:schemeClr val="accent2"/>
                </a:solidFill>
                <a:latin typeface="微软雅黑" panose="020B0503020204020204" pitchFamily="34" charset="-122"/>
                <a:ea typeface="微软雅黑" panose="020B0503020204020204" pitchFamily="34" charset="-122"/>
              </a:rPr>
              <a:t>GRS</a:t>
            </a:r>
            <a:r>
              <a:rPr lang="zh-CN" altLang="en-US" sz="2000" dirty="0">
                <a:solidFill>
                  <a:schemeClr val="accent2"/>
                </a:solidFill>
                <a:latin typeface="微软雅黑" panose="020B0503020204020204" pitchFamily="34" charset="-122"/>
                <a:ea typeface="微软雅黑" panose="020B0503020204020204" pitchFamily="34" charset="-122"/>
              </a:rPr>
              <a:t>中任一个；</a:t>
            </a:r>
            <a:r>
              <a:rPr lang="en-US" altLang="zh-CN" sz="2000" dirty="0">
                <a:solidFill>
                  <a:schemeClr val="accent2"/>
                </a:solidFill>
                <a:latin typeface="微软雅黑" panose="020B0503020204020204" pitchFamily="34" charset="-122"/>
                <a:ea typeface="微软雅黑" panose="020B0503020204020204" pitchFamily="34" charset="-122"/>
              </a:rPr>
              <a:t>SS</a:t>
            </a:r>
            <a:r>
              <a:rPr lang="zh-CN" altLang="en-US" sz="2000" dirty="0">
                <a:solidFill>
                  <a:schemeClr val="accent2"/>
                </a:solidFill>
                <a:latin typeface="微软雅黑" panose="020B0503020204020204" pitchFamily="34" charset="-122"/>
                <a:ea typeface="微软雅黑" panose="020B0503020204020204" pitchFamily="34" charset="-122"/>
              </a:rPr>
              <a:t>给出比例因子</a:t>
            </a:r>
            <a:endParaRPr lang="zh-CN" altLang="en-US" sz="2000" dirty="0">
              <a:solidFill>
                <a:schemeClr val="accent2"/>
              </a:solidFill>
              <a:latin typeface="微软雅黑" panose="020B0503020204020204" pitchFamily="34" charset="-122"/>
              <a:ea typeface="微软雅黑" panose="020B0503020204020204" pitchFamily="34" charset="-122"/>
            </a:endParaRPr>
          </a:p>
          <a:p>
            <a:pPr eaLnBrk="0" hangingPunct="0">
              <a:spcBef>
                <a:spcPct val="15000"/>
              </a:spcBef>
            </a:pPr>
            <a:r>
              <a:rPr lang="zh-CN" altLang="en-US" sz="2000" dirty="0">
                <a:solidFill>
                  <a:srgbClr val="FF3300"/>
                </a:solidFill>
                <a:latin typeface="微软雅黑" panose="020B0503020204020204" pitchFamily="34" charset="-122"/>
                <a:ea typeface="微软雅黑" panose="020B0503020204020204" pitchFamily="34" charset="-122"/>
              </a:rPr>
              <a:t>位移量</a:t>
            </a:r>
            <a:r>
              <a:rPr lang="zh-CN" altLang="en-US" sz="2000" dirty="0">
                <a:solidFill>
                  <a:schemeClr val="accent2"/>
                </a:solidFill>
                <a:latin typeface="微软雅黑" panose="020B0503020204020204" pitchFamily="34" charset="-122"/>
                <a:ea typeface="微软雅黑" panose="020B0503020204020204" pitchFamily="34" charset="-122"/>
              </a:rPr>
              <a:t>和</a:t>
            </a:r>
            <a:r>
              <a:rPr lang="zh-CN" altLang="en-US" sz="2000" dirty="0">
                <a:solidFill>
                  <a:srgbClr val="FF3300"/>
                </a:solidFill>
                <a:latin typeface="微软雅黑" panose="020B0503020204020204" pitchFamily="34" charset="-122"/>
                <a:ea typeface="微软雅黑" panose="020B0503020204020204" pitchFamily="34" charset="-122"/>
              </a:rPr>
              <a:t>立即数</a:t>
            </a:r>
            <a:r>
              <a:rPr lang="zh-CN" altLang="en-US" sz="2000" dirty="0">
                <a:solidFill>
                  <a:schemeClr val="accent2"/>
                </a:solidFill>
                <a:latin typeface="微软雅黑" panose="020B0503020204020204" pitchFamily="34" charset="-122"/>
                <a:ea typeface="微软雅黑" panose="020B0503020204020204" pitchFamily="34" charset="-122"/>
              </a:rPr>
              <a:t>的长度可以是：</a:t>
            </a:r>
            <a:r>
              <a:rPr lang="en-US" altLang="zh-CN" sz="2000" dirty="0">
                <a:solidFill>
                  <a:schemeClr val="accent2"/>
                </a:solidFill>
                <a:latin typeface="微软雅黑" panose="020B0503020204020204" pitchFamily="34" charset="-122"/>
                <a:ea typeface="微软雅黑" panose="020B0503020204020204" pitchFamily="34" charset="-122"/>
              </a:rPr>
              <a:t>1B</a:t>
            </a:r>
            <a:r>
              <a:rPr lang="zh-CN" altLang="en-US" sz="2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chemeClr val="accent2"/>
                </a:solidFill>
                <a:latin typeface="微软雅黑" panose="020B0503020204020204" pitchFamily="34" charset="-122"/>
                <a:ea typeface="微软雅黑" panose="020B0503020204020204" pitchFamily="34" charset="-122"/>
              </a:rPr>
              <a:t>8</a:t>
            </a:r>
            <a:r>
              <a:rPr lang="zh-CN" altLang="en-US" sz="2000" dirty="0">
                <a:solidFill>
                  <a:schemeClr val="accent2"/>
                </a:solidFill>
                <a:latin typeface="微软雅黑" panose="020B0503020204020204" pitchFamily="34" charset="-122"/>
                <a:ea typeface="微软雅黑" panose="020B0503020204020204" pitchFamily="34" charset="-122"/>
              </a:rPr>
              <a:t>位）、</a:t>
            </a:r>
            <a:r>
              <a:rPr lang="en-US" altLang="zh-CN" sz="2000" dirty="0">
                <a:solidFill>
                  <a:schemeClr val="accent2"/>
                </a:solidFill>
                <a:latin typeface="微软雅黑" panose="020B0503020204020204" pitchFamily="34" charset="-122"/>
                <a:ea typeface="微软雅黑" panose="020B0503020204020204" pitchFamily="34" charset="-122"/>
              </a:rPr>
              <a:t>2B</a:t>
            </a:r>
            <a:r>
              <a:rPr lang="zh-CN" altLang="en-US" sz="2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chemeClr val="accent2"/>
                </a:solidFill>
                <a:latin typeface="微软雅黑" panose="020B0503020204020204" pitchFamily="34" charset="-122"/>
                <a:ea typeface="微软雅黑" panose="020B0503020204020204" pitchFamily="34" charset="-122"/>
              </a:rPr>
              <a:t>16</a:t>
            </a:r>
            <a:r>
              <a:rPr lang="zh-CN" altLang="en-US" sz="2000" dirty="0">
                <a:solidFill>
                  <a:schemeClr val="accent2"/>
                </a:solidFill>
                <a:latin typeface="微软雅黑" panose="020B0503020204020204" pitchFamily="34" charset="-122"/>
                <a:ea typeface="微软雅黑" panose="020B0503020204020204" pitchFamily="34" charset="-122"/>
              </a:rPr>
              <a:t>位）、</a:t>
            </a:r>
            <a:r>
              <a:rPr lang="en-US" altLang="zh-CN" sz="2000" dirty="0">
                <a:solidFill>
                  <a:schemeClr val="accent2"/>
                </a:solidFill>
                <a:latin typeface="微软雅黑" panose="020B0503020204020204" pitchFamily="34" charset="-122"/>
                <a:ea typeface="微软雅黑" panose="020B0503020204020204" pitchFamily="34" charset="-122"/>
              </a:rPr>
              <a:t>4B</a:t>
            </a:r>
            <a:r>
              <a:rPr lang="zh-CN" altLang="en-US" sz="2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chemeClr val="accent2"/>
                </a:solidFill>
                <a:latin typeface="微软雅黑" panose="020B0503020204020204" pitchFamily="34" charset="-122"/>
                <a:ea typeface="微软雅黑" panose="020B0503020204020204" pitchFamily="34" charset="-122"/>
              </a:rPr>
              <a:t>32</a:t>
            </a:r>
            <a:r>
              <a:rPr lang="zh-CN" altLang="en-US" sz="2000" dirty="0">
                <a:solidFill>
                  <a:schemeClr val="accent2"/>
                </a:solidFill>
                <a:latin typeface="微软雅黑" panose="020B0503020204020204" pitchFamily="34" charset="-122"/>
                <a:ea typeface="微软雅黑" panose="020B0503020204020204" pitchFamily="34" charset="-122"/>
              </a:rPr>
              <a:t>位）</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2292" name="Rectangle 12"/>
          <p:cNvSpPr/>
          <p:nvPr/>
        </p:nvSpPr>
        <p:spPr>
          <a:xfrm>
            <a:off x="476250" y="122238"/>
            <a:ext cx="8229600" cy="561975"/>
          </a:xfrm>
          <a:prstGeom prst="rect">
            <a:avLst/>
          </a:prstGeom>
          <a:noFill/>
          <a:ln w="9525">
            <a:noFill/>
          </a:ln>
        </p:spPr>
        <p:txBody>
          <a:bodyPr anchor="ctr" anchorCtr="0"/>
          <a:lstStyle/>
          <a:p>
            <a:pPr algn="ctr" eaLnBrk="0" hangingPunct="0"/>
            <a:r>
              <a:rPr lang="en-US" altLang="zh-CN" sz="3600" dirty="0">
                <a:solidFill>
                  <a:srgbClr val="CC3300"/>
                </a:solidFill>
                <a:latin typeface="Arial" panose="020B0604020202020204" pitchFamily="34" charset="0"/>
                <a:ea typeface="黑体" panose="02010609060101010101" pitchFamily="49" charset="-122"/>
              </a:rPr>
              <a:t>IA-32</a:t>
            </a:r>
            <a:r>
              <a:rPr lang="zh-CN" altLang="en-US" sz="3600" dirty="0">
                <a:solidFill>
                  <a:srgbClr val="CC3300"/>
                </a:solidFill>
                <a:latin typeface="Arial" panose="020B0604020202020204" pitchFamily="34" charset="0"/>
                <a:ea typeface="黑体" panose="02010609060101010101" pitchFamily="49" charset="-122"/>
              </a:rPr>
              <a:t>机器指令格式</a:t>
            </a:r>
            <a:endParaRPr lang="zh-CN" altLang="en-US" sz="3600" dirty="0">
              <a:solidFill>
                <a:srgbClr val="CC3300"/>
              </a:solidFill>
              <a:latin typeface="Arial" panose="020B0604020202020204" pitchFamily="34" charset="0"/>
              <a:ea typeface="黑体" panose="02010609060101010101" pitchFamily="49" charset="-122"/>
            </a:endParaRPr>
          </a:p>
        </p:txBody>
      </p:sp>
      <p:pic>
        <p:nvPicPr>
          <p:cNvPr id="12293" name="Picture 8"/>
          <p:cNvPicPr>
            <a:picLocks noChangeAspect="1"/>
          </p:cNvPicPr>
          <p:nvPr/>
        </p:nvPicPr>
        <p:blipFill>
          <a:blip r:embed="rId1"/>
          <a:stretch>
            <a:fillRect/>
          </a:stretch>
        </p:blipFill>
        <p:spPr>
          <a:xfrm>
            <a:off x="350838" y="1060450"/>
            <a:ext cx="8181975" cy="2225675"/>
          </a:xfrm>
          <a:prstGeom prst="rect">
            <a:avLst/>
          </a:prstGeom>
          <a:noFill/>
          <a:ln w="9525">
            <a:noFill/>
          </a:ln>
        </p:spPr>
      </p:pic>
      <p:sp>
        <p:nvSpPr>
          <p:cNvPr id="3" name="矩形 2"/>
          <p:cNvSpPr/>
          <p:nvPr/>
        </p:nvSpPr>
        <p:spPr>
          <a:xfrm>
            <a:off x="4839970" y="1943735"/>
            <a:ext cx="2139950" cy="398780"/>
          </a:xfrm>
          <a:prstGeom prst="rect">
            <a:avLst/>
          </a:prstGeom>
          <a:noFill/>
          <a:ln w="9525">
            <a:noFill/>
          </a:ln>
        </p:spPr>
        <p:txBody>
          <a:bodyPr wrap="square" anchor="t" anchorCtr="0">
            <a:spAutoFit/>
          </a:bodyPr>
          <a:lstStyle/>
          <a:p>
            <a:pPr eaLnBrk="0" hangingPunct="0">
              <a:spcBef>
                <a:spcPct val="15000"/>
              </a:spcBef>
            </a:pPr>
            <a:r>
              <a:rPr lang="zh-CN" altLang="en-US" sz="2000" dirty="0">
                <a:solidFill>
                  <a:srgbClr val="FF3300"/>
                </a:solidFill>
                <a:latin typeface="微软雅黑" panose="020B0503020204020204" pitchFamily="34" charset="-122"/>
                <a:ea typeface="微软雅黑" panose="020B0503020204020204" pitchFamily="34" charset="-122"/>
              </a:rPr>
              <a:t>存储器操作数</a:t>
            </a:r>
            <a:endParaRPr lang="zh-CN" altLang="zh-CN"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5720">
                                            <p:txEl>
                                              <p:pRg st="0" end="0"/>
                                            </p:txEl>
                                          </p:spTgt>
                                        </p:tgtEl>
                                        <p:attrNameLst>
                                          <p:attrName>style.visibility</p:attrName>
                                        </p:attrNameLst>
                                      </p:cBhvr>
                                      <p:to>
                                        <p:strVal val="visible"/>
                                      </p:to>
                                    </p:set>
                                    <p:animEffect transition="in" filter="blinds(horizontal)">
                                      <p:cBhvr>
                                        <p:cTn id="7" dur="500"/>
                                        <p:tgtEl>
                                          <p:spTgt spid="7557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5720">
                                            <p:txEl>
                                              <p:pRg st="1" end="1"/>
                                            </p:txEl>
                                          </p:spTgt>
                                        </p:tgtEl>
                                        <p:attrNameLst>
                                          <p:attrName>style.visibility</p:attrName>
                                        </p:attrNameLst>
                                      </p:cBhvr>
                                      <p:to>
                                        <p:strVal val="visible"/>
                                      </p:to>
                                    </p:set>
                                    <p:animEffect transition="in" filter="blinds(horizontal)">
                                      <p:cBhvr>
                                        <p:cTn id="12" dur="500"/>
                                        <p:tgtEl>
                                          <p:spTgt spid="7557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5720">
                                            <p:txEl>
                                              <p:pRg st="2" end="2"/>
                                            </p:txEl>
                                          </p:spTgt>
                                        </p:tgtEl>
                                        <p:attrNameLst>
                                          <p:attrName>style.visibility</p:attrName>
                                        </p:attrNameLst>
                                      </p:cBhvr>
                                      <p:to>
                                        <p:strVal val="visible"/>
                                      </p:to>
                                    </p:set>
                                    <p:animEffect transition="in" filter="blinds(horizontal)">
                                      <p:cBhvr>
                                        <p:cTn id="17" dur="500"/>
                                        <p:tgtEl>
                                          <p:spTgt spid="7557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5720">
                                            <p:txEl>
                                              <p:pRg st="3" end="3"/>
                                            </p:txEl>
                                          </p:spTgt>
                                        </p:tgtEl>
                                        <p:attrNameLst>
                                          <p:attrName>style.visibility</p:attrName>
                                        </p:attrNameLst>
                                      </p:cBhvr>
                                      <p:to>
                                        <p:strVal val="visible"/>
                                      </p:to>
                                    </p:set>
                                    <p:animEffect transition="in" filter="blinds(horizontal)">
                                      <p:cBhvr>
                                        <p:cTn id="22" dur="500"/>
                                        <p:tgtEl>
                                          <p:spTgt spid="7557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5720">
                                            <p:txEl>
                                              <p:pRg st="4" end="4"/>
                                            </p:txEl>
                                          </p:spTgt>
                                        </p:tgtEl>
                                        <p:attrNameLst>
                                          <p:attrName>style.visibility</p:attrName>
                                        </p:attrNameLst>
                                      </p:cBhvr>
                                      <p:to>
                                        <p:strVal val="visible"/>
                                      </p:to>
                                    </p:set>
                                    <p:animEffect transition="in" filter="blinds(horizontal)">
                                      <p:cBhvr>
                                        <p:cTn id="27" dur="500"/>
                                        <p:tgtEl>
                                          <p:spTgt spid="7557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86715" y="863600"/>
            <a:ext cx="7820660" cy="54883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a:xfrm>
            <a:off x="476250" y="142875"/>
            <a:ext cx="8229600" cy="561975"/>
          </a:xfrm>
        </p:spPr>
        <p:txBody>
          <a:bodyPr vert="horz" wrap="square" lIns="91440" tIns="45720" rIns="91440" bIns="45720" anchor="ctr" anchorCtr="0"/>
          <a:lstStyle/>
          <a:p>
            <a:r>
              <a:rPr lang="en-US" altLang="zh-CN" sz="3600" dirty="0"/>
              <a:t>IA-32</a:t>
            </a:r>
            <a:r>
              <a:rPr lang="zh-CN" altLang="en-US" sz="3600" dirty="0"/>
              <a:t>常用指令类型</a:t>
            </a:r>
            <a:endParaRPr lang="zh-CN" altLang="en-US" sz="3600" dirty="0"/>
          </a:p>
        </p:txBody>
      </p:sp>
      <p:sp>
        <p:nvSpPr>
          <p:cNvPr id="619523" name="Rectangle 3"/>
          <p:cNvSpPr>
            <a:spLocks noGrp="1"/>
          </p:cNvSpPr>
          <p:nvPr>
            <p:ph idx="1"/>
          </p:nvPr>
        </p:nvSpPr>
        <p:spPr>
          <a:xfrm>
            <a:off x="468313" y="836613"/>
            <a:ext cx="8334375" cy="6021387"/>
          </a:xfrm>
        </p:spPr>
        <p:txBody>
          <a:bodyPr vert="horz" wrap="square" lIns="91440" tIns="45720" rIns="91440" bIns="45720" anchor="t" anchorCtr="0"/>
          <a:lstStyle/>
          <a:p>
            <a:pPr marL="457200" indent="-457200">
              <a:lnSpc>
                <a:spcPct val="110000"/>
              </a:lnSpc>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）传送指令</a:t>
            </a:r>
            <a:endParaRPr lang="zh-CN" altLang="en-US" sz="2000" dirty="0">
              <a:latin typeface="微软雅黑" panose="020B0503020204020204" pitchFamily="34" charset="-122"/>
              <a:ea typeface="微软雅黑" panose="020B0503020204020204" pitchFamily="34" charset="-122"/>
            </a:endParaRPr>
          </a:p>
          <a:p>
            <a:pPr marL="838200" lvl="1" indent="-381000">
              <a:lnSpc>
                <a:spcPct val="110000"/>
              </a:lnSpc>
            </a:pPr>
            <a:r>
              <a:rPr lang="zh-CN" altLang="en-US" dirty="0">
                <a:latin typeface="微软雅黑" panose="020B0503020204020204" pitchFamily="34" charset="-122"/>
                <a:ea typeface="微软雅黑" panose="020B0503020204020204" pitchFamily="34" charset="-122"/>
              </a:rPr>
              <a:t>通用数据传送指令</a:t>
            </a:r>
            <a:endParaRPr lang="zh-CN" altLang="en-US" dirty="0">
              <a:latin typeface="微软雅黑" panose="020B0503020204020204" pitchFamily="34" charset="-122"/>
              <a:ea typeface="微软雅黑" panose="020B0503020204020204" pitchFamily="34" charset="-122"/>
            </a:endParaRPr>
          </a:p>
          <a:p>
            <a:pPr marL="1371600" lvl="2" indent="-457200">
              <a:lnSpc>
                <a:spcPct val="110000"/>
              </a:lnSpc>
              <a:buNone/>
            </a:pPr>
            <a:r>
              <a:rPr lang="en-US" altLang="zh-CN" sz="2000" dirty="0">
                <a:latin typeface="微软雅黑" panose="020B0503020204020204" pitchFamily="34" charset="-122"/>
                <a:ea typeface="微软雅黑" panose="020B0503020204020204" pitchFamily="34" charset="-122"/>
              </a:rPr>
              <a:t>MOV</a:t>
            </a:r>
            <a:r>
              <a:rPr lang="zh-CN" altLang="en-US" sz="2000" dirty="0">
                <a:latin typeface="微软雅黑" panose="020B0503020204020204" pitchFamily="34" charset="-122"/>
                <a:ea typeface="微软雅黑" panose="020B0503020204020204" pitchFamily="34" charset="-122"/>
              </a:rPr>
              <a:t>：一般传送，包括</a:t>
            </a:r>
            <a:r>
              <a:rPr lang="en-US" altLang="zh-CN" sz="2000" dirty="0">
                <a:latin typeface="微软雅黑" panose="020B0503020204020204" pitchFamily="34" charset="-122"/>
                <a:ea typeface="微软雅黑" panose="020B0503020204020204" pitchFamily="34" charset="-122"/>
              </a:rPr>
              <a:t>movb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movw</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movl</a:t>
            </a:r>
            <a:r>
              <a:rPr lang="zh-CN" altLang="en-US" sz="2000" dirty="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a:p>
            <a:pPr marL="1371600" lvl="2" indent="-457200">
              <a:lnSpc>
                <a:spcPct val="110000"/>
              </a:lnSpc>
              <a:buNone/>
            </a:pPr>
            <a:r>
              <a:rPr lang="en-US" altLang="zh-CN" sz="2000" dirty="0">
                <a:latin typeface="微软雅黑" panose="020B0503020204020204" pitchFamily="34" charset="-122"/>
                <a:ea typeface="微软雅黑" panose="020B0503020204020204" pitchFamily="34" charset="-122"/>
              </a:rPr>
              <a:t>MOVS</a:t>
            </a:r>
            <a:r>
              <a:rPr lang="zh-CN" altLang="en-US" sz="2000" dirty="0">
                <a:latin typeface="微软雅黑" panose="020B0503020204020204" pitchFamily="34" charset="-122"/>
                <a:ea typeface="微软雅黑" panose="020B0503020204020204" pitchFamily="34" charset="-122"/>
              </a:rPr>
              <a:t>：符号扩展传送，如</a:t>
            </a:r>
            <a:r>
              <a:rPr lang="en-US" altLang="zh-CN" sz="2000" dirty="0">
                <a:latin typeface="微软雅黑" panose="020B0503020204020204" pitchFamily="34" charset="-122"/>
                <a:ea typeface="微软雅黑" panose="020B0503020204020204" pitchFamily="34" charset="-122"/>
              </a:rPr>
              <a:t>movsbw</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movswl</a:t>
            </a:r>
            <a:r>
              <a:rPr lang="zh-CN" altLang="en-US" sz="2000" dirty="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a:p>
            <a:pPr marL="1371600" lvl="2" indent="-457200">
              <a:lnSpc>
                <a:spcPct val="110000"/>
              </a:lnSpc>
              <a:buNone/>
            </a:pPr>
            <a:r>
              <a:rPr lang="en-US" altLang="zh-CN" sz="2000" dirty="0">
                <a:latin typeface="微软雅黑" panose="020B0503020204020204" pitchFamily="34" charset="-122"/>
                <a:ea typeface="微软雅黑" panose="020B0503020204020204" pitchFamily="34" charset="-122"/>
              </a:rPr>
              <a:t>MOVZ</a:t>
            </a:r>
            <a:r>
              <a:rPr lang="zh-CN" altLang="en-US" sz="2000" dirty="0">
                <a:latin typeface="微软雅黑" panose="020B0503020204020204" pitchFamily="34" charset="-122"/>
                <a:ea typeface="微软雅黑" panose="020B0503020204020204" pitchFamily="34" charset="-122"/>
              </a:rPr>
              <a:t>：零扩展传送，如</a:t>
            </a:r>
            <a:r>
              <a:rPr lang="en-US" altLang="zh-CN" sz="2000" dirty="0">
                <a:latin typeface="微软雅黑" panose="020B0503020204020204" pitchFamily="34" charset="-122"/>
                <a:ea typeface="微软雅黑" panose="020B0503020204020204" pitchFamily="34" charset="-122"/>
              </a:rPr>
              <a:t>movzwl</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movzbl</a:t>
            </a:r>
            <a:r>
              <a:rPr lang="zh-CN" altLang="en-US" sz="2000" dirty="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a:p>
            <a:pPr marL="1371600" lvl="2" indent="-457200">
              <a:lnSpc>
                <a:spcPct val="110000"/>
              </a:lnSpc>
              <a:buNone/>
            </a:pPr>
            <a:r>
              <a:rPr lang="en-US" altLang="zh-CN" sz="2000" dirty="0">
                <a:latin typeface="微软雅黑" panose="020B0503020204020204" pitchFamily="34" charset="-122"/>
                <a:ea typeface="微软雅黑" panose="020B0503020204020204" pitchFamily="34" charset="-122"/>
              </a:rPr>
              <a:t>XCHG</a:t>
            </a:r>
            <a:r>
              <a:rPr lang="zh-CN" altLang="en-US" sz="2000" dirty="0">
                <a:latin typeface="微软雅黑" panose="020B0503020204020204" pitchFamily="34" charset="-122"/>
                <a:ea typeface="微软雅黑" panose="020B0503020204020204" pitchFamily="34" charset="-122"/>
              </a:rPr>
              <a:t>：数据交换</a:t>
            </a:r>
            <a:endParaRPr lang="zh-CN" altLang="en-US" sz="2000" dirty="0">
              <a:latin typeface="微软雅黑" panose="020B0503020204020204" pitchFamily="34" charset="-122"/>
              <a:ea typeface="微软雅黑" panose="020B0503020204020204" pitchFamily="34" charset="-122"/>
            </a:endParaRPr>
          </a:p>
          <a:p>
            <a:pPr marL="1371600" lvl="2" indent="-457200">
              <a:lnSpc>
                <a:spcPct val="110000"/>
              </a:lnSpc>
              <a:buNone/>
            </a:pPr>
            <a:r>
              <a:rPr lang="en-US" altLang="zh-CN" sz="2000" dirty="0">
                <a:latin typeface="微软雅黑" panose="020B0503020204020204" pitchFamily="34" charset="-122"/>
                <a:ea typeface="微软雅黑" panose="020B0503020204020204" pitchFamily="34" charset="-122"/>
              </a:rPr>
              <a:t>PUSH/POP</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3300"/>
                </a:solidFill>
                <a:latin typeface="微软雅黑" panose="020B0503020204020204" pitchFamily="34" charset="-122"/>
                <a:ea typeface="微软雅黑" panose="020B0503020204020204" pitchFamily="34" charset="-122"/>
              </a:rPr>
              <a:t>入栈</a:t>
            </a:r>
            <a:r>
              <a:rPr lang="en-US" altLang="zh-CN" sz="2000" dirty="0">
                <a:solidFill>
                  <a:srgbClr val="FF3300"/>
                </a:solidFill>
                <a:latin typeface="微软雅黑" panose="020B0503020204020204" pitchFamily="34" charset="-122"/>
                <a:ea typeface="微软雅黑" panose="020B0503020204020204" pitchFamily="34" charset="-122"/>
              </a:rPr>
              <a:t>/</a:t>
            </a:r>
            <a:r>
              <a:rPr lang="zh-CN" altLang="en-US" sz="2000" dirty="0">
                <a:solidFill>
                  <a:srgbClr val="FF3300"/>
                </a:solidFill>
                <a:latin typeface="微软雅黑" panose="020B0503020204020204" pitchFamily="34" charset="-122"/>
                <a:ea typeface="微软雅黑" panose="020B0503020204020204" pitchFamily="34" charset="-122"/>
              </a:rPr>
              <a:t>出栈</a:t>
            </a:r>
            <a:r>
              <a:rPr lang="zh-CN" altLang="en-US" sz="2000" dirty="0">
                <a:latin typeface="微软雅黑" panose="020B0503020204020204" pitchFamily="34" charset="-122"/>
                <a:ea typeface="微软雅黑" panose="020B0503020204020204" pitchFamily="34" charset="-122"/>
              </a:rPr>
              <a:t>，如</a:t>
            </a:r>
            <a:r>
              <a:rPr lang="en-US" altLang="zh-CN" sz="2000" dirty="0">
                <a:latin typeface="微软雅黑" panose="020B0503020204020204" pitchFamily="34" charset="-122"/>
                <a:ea typeface="微软雅黑" panose="020B0503020204020204" pitchFamily="34" charset="-122"/>
              </a:rPr>
              <a:t>pushl,pushw,popl,popw</a:t>
            </a:r>
            <a:r>
              <a:rPr lang="zh-CN" altLang="en-US" sz="2000" dirty="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a:p>
            <a:pPr marL="838200" lvl="1" indent="-381000">
              <a:lnSpc>
                <a:spcPct val="110000"/>
              </a:lnSpc>
            </a:pPr>
            <a:r>
              <a:rPr lang="zh-CN" altLang="en-US" dirty="0">
                <a:latin typeface="微软雅黑" panose="020B0503020204020204" pitchFamily="34" charset="-122"/>
                <a:ea typeface="微软雅黑" panose="020B0503020204020204" pitchFamily="34" charset="-122"/>
              </a:rPr>
              <a:t>地址传送指令 </a:t>
            </a:r>
            <a:endParaRPr lang="zh-CN" altLang="en-US" dirty="0">
              <a:latin typeface="微软雅黑" panose="020B0503020204020204" pitchFamily="34" charset="-122"/>
              <a:ea typeface="微软雅黑" panose="020B0503020204020204" pitchFamily="34" charset="-122"/>
            </a:endParaRPr>
          </a:p>
          <a:p>
            <a:pPr marL="1371600" lvl="2" indent="-457200">
              <a:lnSpc>
                <a:spcPct val="110000"/>
              </a:lnSpc>
              <a:buNone/>
            </a:pPr>
            <a:r>
              <a:rPr lang="en-US" altLang="zh-CN" sz="2000" dirty="0">
                <a:latin typeface="微软雅黑" panose="020B0503020204020204" pitchFamily="34" charset="-122"/>
                <a:ea typeface="微软雅黑" panose="020B0503020204020204" pitchFamily="34" charset="-122"/>
              </a:rPr>
              <a:t>LEA</a:t>
            </a:r>
            <a:r>
              <a:rPr lang="zh-CN" altLang="en-US" sz="2000" dirty="0">
                <a:latin typeface="微软雅黑" panose="020B0503020204020204" pitchFamily="34" charset="-122"/>
                <a:ea typeface="微软雅黑" panose="020B0503020204020204" pitchFamily="34" charset="-122"/>
              </a:rPr>
              <a:t>：加载有效地址，如</a:t>
            </a:r>
            <a:r>
              <a:rPr lang="en-US" altLang="zh-CN" sz="2000" dirty="0">
                <a:latin typeface="微软雅黑" panose="020B0503020204020204" pitchFamily="34" charset="-122"/>
                <a:ea typeface="微软雅黑" panose="020B0503020204020204" pitchFamily="34" charset="-122"/>
              </a:rPr>
              <a:t>leal (%edx,%eax), %eax”</a:t>
            </a:r>
            <a:r>
              <a:rPr lang="zh-CN" altLang="en-US" sz="2000" dirty="0">
                <a:latin typeface="微软雅黑" panose="020B0503020204020204" pitchFamily="34" charset="-122"/>
                <a:ea typeface="微软雅黑" panose="020B0503020204020204" pitchFamily="34" charset="-122"/>
              </a:rPr>
              <a:t>的功能为</a:t>
            </a:r>
            <a:r>
              <a:rPr lang="en-US" altLang="zh-CN" sz="2000" dirty="0">
                <a:latin typeface="微软雅黑" panose="020B0503020204020204" pitchFamily="34" charset="-122"/>
                <a:ea typeface="微软雅黑" panose="020B0503020204020204" pitchFamily="34" charset="-122"/>
              </a:rPr>
              <a:t>R[eax]←R[edx]+R[eax]</a:t>
            </a:r>
            <a:r>
              <a:rPr lang="zh-CN" altLang="en-US" sz="2000" dirty="0">
                <a:latin typeface="微软雅黑" panose="020B0503020204020204" pitchFamily="34" charset="-122"/>
                <a:ea typeface="微软雅黑" panose="020B0503020204020204" pitchFamily="34" charset="-122"/>
              </a:rPr>
              <a:t>，执行前，若</a:t>
            </a:r>
            <a:r>
              <a:rPr lang="en-US" altLang="zh-CN" sz="2000" dirty="0">
                <a:latin typeface="微软雅黑" panose="020B0503020204020204" pitchFamily="34" charset="-122"/>
                <a:ea typeface="微软雅黑" panose="020B0503020204020204" pitchFamily="34" charset="-122"/>
              </a:rPr>
              <a:t>R[edx]=i</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R[eax]=j</a:t>
            </a:r>
            <a:r>
              <a:rPr lang="zh-CN" altLang="en-US" sz="2000" dirty="0">
                <a:latin typeface="微软雅黑" panose="020B0503020204020204" pitchFamily="34" charset="-122"/>
                <a:ea typeface="微软雅黑" panose="020B0503020204020204" pitchFamily="34" charset="-122"/>
              </a:rPr>
              <a:t>，则指令执行后，</a:t>
            </a:r>
            <a:r>
              <a:rPr lang="en-US" altLang="zh-CN" sz="2000" dirty="0">
                <a:latin typeface="微软雅黑" panose="020B0503020204020204" pitchFamily="34" charset="-122"/>
                <a:ea typeface="微软雅黑" panose="020B0503020204020204" pitchFamily="34" charset="-122"/>
              </a:rPr>
              <a:t>R[eax]=i+j </a:t>
            </a:r>
            <a:endParaRPr lang="zh-CN" altLang="en-US" sz="2000" dirty="0">
              <a:latin typeface="微软雅黑" panose="020B0503020204020204" pitchFamily="34" charset="-122"/>
              <a:ea typeface="微软雅黑" panose="020B0503020204020204" pitchFamily="34" charset="-122"/>
            </a:endParaRPr>
          </a:p>
          <a:p>
            <a:pPr marL="838200" lvl="1" indent="-381000">
              <a:lnSpc>
                <a:spcPct val="110000"/>
              </a:lnSpc>
            </a:pPr>
            <a:r>
              <a:rPr lang="zh-CN" altLang="en-US" dirty="0">
                <a:latin typeface="微软雅黑" panose="020B0503020204020204" pitchFamily="34" charset="-122"/>
                <a:ea typeface="微软雅黑" panose="020B0503020204020204" pitchFamily="34" charset="-122"/>
              </a:rPr>
              <a:t>输入输出指令 </a:t>
            </a:r>
            <a:endParaRPr lang="zh-CN" altLang="en-US" dirty="0">
              <a:latin typeface="微软雅黑" panose="020B0503020204020204" pitchFamily="34" charset="-122"/>
              <a:ea typeface="微软雅黑" panose="020B0503020204020204" pitchFamily="34" charset="-122"/>
            </a:endParaRPr>
          </a:p>
          <a:p>
            <a:pPr marL="1371600" lvl="2" indent="-457200">
              <a:lnSpc>
                <a:spcPct val="110000"/>
              </a:lnSpc>
              <a:buNone/>
            </a:pPr>
            <a:r>
              <a:rPr lang="en-US" altLang="zh-CN" sz="2000" dirty="0">
                <a:latin typeface="微软雅黑" panose="020B0503020204020204" pitchFamily="34" charset="-122"/>
                <a:ea typeface="微软雅黑" panose="020B0503020204020204" pitchFamily="34" charset="-122"/>
              </a:rPr>
              <a:t>IN</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OUT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端口与寄存器之间的交换</a:t>
            </a:r>
            <a:endParaRPr lang="zh-CN" altLang="en-US" sz="2000" dirty="0">
              <a:latin typeface="微软雅黑" panose="020B0503020204020204" pitchFamily="34" charset="-122"/>
              <a:ea typeface="微软雅黑" panose="020B0503020204020204" pitchFamily="34" charset="-122"/>
            </a:endParaRPr>
          </a:p>
          <a:p>
            <a:pPr marL="838200" lvl="1" indent="-381000">
              <a:lnSpc>
                <a:spcPct val="110000"/>
              </a:lnSpc>
            </a:pPr>
            <a:r>
              <a:rPr lang="zh-CN" altLang="en-US" dirty="0">
                <a:latin typeface="微软雅黑" panose="020B0503020204020204" pitchFamily="34" charset="-122"/>
                <a:ea typeface="微软雅黑" panose="020B0503020204020204" pitchFamily="34" charset="-122"/>
              </a:rPr>
              <a:t>标志传送指令</a:t>
            </a:r>
            <a:endParaRPr lang="zh-CN" altLang="en-US" dirty="0">
              <a:latin typeface="微软雅黑" panose="020B0503020204020204" pitchFamily="34" charset="-122"/>
              <a:ea typeface="微软雅黑" panose="020B0503020204020204" pitchFamily="34" charset="-122"/>
            </a:endParaRPr>
          </a:p>
          <a:p>
            <a:pPr marL="1371600" lvl="2" indent="-457200">
              <a:lnSpc>
                <a:spcPct val="110000"/>
              </a:lnSpc>
              <a:buNone/>
            </a:pPr>
            <a:r>
              <a:rPr lang="en-US" altLang="zh-CN" sz="2000" dirty="0">
                <a:latin typeface="微软雅黑" panose="020B0503020204020204" pitchFamily="34" charset="-122"/>
                <a:ea typeface="微软雅黑" panose="020B0503020204020204" pitchFamily="34" charset="-122"/>
              </a:rPr>
              <a:t>PUSHF</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POPF</a:t>
            </a: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EFLAG</a:t>
            </a:r>
            <a:r>
              <a:rPr lang="zh-CN" altLang="en-US" sz="2000" dirty="0">
                <a:latin typeface="微软雅黑" panose="020B0503020204020204" pitchFamily="34" charset="-122"/>
                <a:ea typeface="微软雅黑" panose="020B0503020204020204" pitchFamily="34" charset="-122"/>
              </a:rPr>
              <a:t>压栈，或将栈顶内容送</a:t>
            </a:r>
            <a:r>
              <a:rPr lang="en-US" altLang="zh-CN" sz="2000" dirty="0">
                <a:latin typeface="微软雅黑" panose="020B0503020204020204" pitchFamily="34" charset="-122"/>
                <a:ea typeface="微软雅黑" panose="020B0503020204020204" pitchFamily="34" charset="-122"/>
              </a:rPr>
              <a:t>EFLAG</a:t>
            </a:r>
            <a:r>
              <a:rPr lang="en-US" altLang="zh-CN" sz="2000" dirty="0"/>
              <a:t> </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9523">
                                            <p:txEl>
                                              <p:pRg st="2" end="2"/>
                                            </p:txEl>
                                          </p:spTgt>
                                        </p:tgtEl>
                                        <p:attrNameLst>
                                          <p:attrName>style.visibility</p:attrName>
                                        </p:attrNameLst>
                                      </p:cBhvr>
                                      <p:to>
                                        <p:strVal val="visible"/>
                                      </p:to>
                                    </p:set>
                                    <p:animEffect transition="in" filter="blinds(horizontal)">
                                      <p:cBhvr>
                                        <p:cTn id="7" dur="500"/>
                                        <p:tgtEl>
                                          <p:spTgt spid="6195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9523">
                                            <p:txEl>
                                              <p:pRg st="3" end="3"/>
                                            </p:txEl>
                                          </p:spTgt>
                                        </p:tgtEl>
                                        <p:attrNameLst>
                                          <p:attrName>style.visibility</p:attrName>
                                        </p:attrNameLst>
                                      </p:cBhvr>
                                      <p:to>
                                        <p:strVal val="visible"/>
                                      </p:to>
                                    </p:set>
                                    <p:animEffect transition="in" filter="blinds(horizontal)">
                                      <p:cBhvr>
                                        <p:cTn id="12" dur="500"/>
                                        <p:tgtEl>
                                          <p:spTgt spid="6195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9523">
                                            <p:txEl>
                                              <p:pRg st="4" end="4"/>
                                            </p:txEl>
                                          </p:spTgt>
                                        </p:tgtEl>
                                        <p:attrNameLst>
                                          <p:attrName>style.visibility</p:attrName>
                                        </p:attrNameLst>
                                      </p:cBhvr>
                                      <p:to>
                                        <p:strVal val="visible"/>
                                      </p:to>
                                    </p:set>
                                    <p:animEffect transition="in" filter="blinds(horizontal)">
                                      <p:cBhvr>
                                        <p:cTn id="17" dur="500"/>
                                        <p:tgtEl>
                                          <p:spTgt spid="6195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9523">
                                            <p:txEl>
                                              <p:pRg st="5" end="5"/>
                                            </p:txEl>
                                          </p:spTgt>
                                        </p:tgtEl>
                                        <p:attrNameLst>
                                          <p:attrName>style.visibility</p:attrName>
                                        </p:attrNameLst>
                                      </p:cBhvr>
                                      <p:to>
                                        <p:strVal val="visible"/>
                                      </p:to>
                                    </p:set>
                                    <p:animEffect transition="in" filter="blinds(horizontal)">
                                      <p:cBhvr>
                                        <p:cTn id="22" dur="500"/>
                                        <p:tgtEl>
                                          <p:spTgt spid="61952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9523">
                                            <p:txEl>
                                              <p:pRg st="6" end="6"/>
                                            </p:txEl>
                                          </p:spTgt>
                                        </p:tgtEl>
                                        <p:attrNameLst>
                                          <p:attrName>style.visibility</p:attrName>
                                        </p:attrNameLst>
                                      </p:cBhvr>
                                      <p:to>
                                        <p:strVal val="visible"/>
                                      </p:to>
                                    </p:set>
                                    <p:animEffect transition="in" filter="blinds(horizontal)">
                                      <p:cBhvr>
                                        <p:cTn id="27" dur="500"/>
                                        <p:tgtEl>
                                          <p:spTgt spid="61952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9523">
                                            <p:txEl>
                                              <p:pRg st="8" end="8"/>
                                            </p:txEl>
                                          </p:spTgt>
                                        </p:tgtEl>
                                        <p:attrNameLst>
                                          <p:attrName>style.visibility</p:attrName>
                                        </p:attrNameLst>
                                      </p:cBhvr>
                                      <p:to>
                                        <p:strVal val="visible"/>
                                      </p:to>
                                    </p:set>
                                    <p:animEffect transition="in" filter="blinds(horizontal)">
                                      <p:cBhvr>
                                        <p:cTn id="32" dur="500"/>
                                        <p:tgtEl>
                                          <p:spTgt spid="61952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9523">
                                            <p:txEl>
                                              <p:pRg st="10" end="10"/>
                                            </p:txEl>
                                          </p:spTgt>
                                        </p:tgtEl>
                                        <p:attrNameLst>
                                          <p:attrName>style.visibility</p:attrName>
                                        </p:attrNameLst>
                                      </p:cBhvr>
                                      <p:to>
                                        <p:strVal val="visible"/>
                                      </p:to>
                                    </p:set>
                                    <p:animEffect transition="in" filter="blinds(horizontal)">
                                      <p:cBhvr>
                                        <p:cTn id="37" dur="500"/>
                                        <p:tgtEl>
                                          <p:spTgt spid="61952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9523">
                                            <p:txEl>
                                              <p:pRg st="12" end="12"/>
                                            </p:txEl>
                                          </p:spTgt>
                                        </p:tgtEl>
                                        <p:attrNameLst>
                                          <p:attrName>style.visibility</p:attrName>
                                        </p:attrNameLst>
                                      </p:cBhvr>
                                      <p:to>
                                        <p:strVal val="visible"/>
                                      </p:to>
                                    </p:set>
                                    <p:animEffect transition="in" filter="blinds(horizontal)">
                                      <p:cBhvr>
                                        <p:cTn id="42" dur="500"/>
                                        <p:tgtEl>
                                          <p:spTgt spid="61952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latin typeface="黑体" panose="02010609060101010101" pitchFamily="49" charset="-122"/>
              </a:rPr>
              <a:t>“</a:t>
            </a:r>
            <a:r>
              <a:rPr lang="zh-CN" altLang="en-US" sz="3600" dirty="0"/>
              <a:t>入栈</a:t>
            </a:r>
            <a:r>
              <a:rPr lang="zh-CN" altLang="en-US" sz="3600" dirty="0">
                <a:latin typeface="黑体" panose="02010609060101010101" pitchFamily="49" charset="-122"/>
              </a:rPr>
              <a:t>”</a:t>
            </a:r>
            <a:r>
              <a:rPr lang="zh-CN" altLang="en-US" sz="3600" dirty="0"/>
              <a:t>和</a:t>
            </a:r>
            <a:r>
              <a:rPr lang="zh-CN" altLang="en-US" sz="3600" dirty="0">
                <a:latin typeface="黑体" panose="02010609060101010101" pitchFamily="49" charset="-122"/>
              </a:rPr>
              <a:t>“</a:t>
            </a:r>
            <a:r>
              <a:rPr lang="zh-CN" altLang="en-US" sz="3600" dirty="0"/>
              <a:t>出栈</a:t>
            </a:r>
            <a:r>
              <a:rPr lang="zh-CN" altLang="en-US" sz="3600" dirty="0">
                <a:latin typeface="黑体" panose="02010609060101010101" pitchFamily="49" charset="-122"/>
              </a:rPr>
              <a:t>”</a:t>
            </a:r>
            <a:r>
              <a:rPr lang="zh-CN" altLang="en-US" sz="3600" dirty="0"/>
              <a:t>操作</a:t>
            </a:r>
            <a:endParaRPr lang="zh-CN" altLang="en-US" sz="3600" dirty="0"/>
          </a:p>
        </p:txBody>
      </p:sp>
      <p:sp>
        <p:nvSpPr>
          <p:cNvPr id="35842" name="Rectangle 3"/>
          <p:cNvSpPr>
            <a:spLocks noGrp="1"/>
          </p:cNvSpPr>
          <p:nvPr>
            <p:ph idx="1"/>
          </p:nvPr>
        </p:nvSpPr>
        <p:spPr>
          <a:xfrm>
            <a:off x="468630" y="836930"/>
            <a:ext cx="8229600" cy="1367790"/>
          </a:xfrm>
        </p:spPr>
        <p:txBody>
          <a:bodyPr vert="horz" wrap="square" lIns="91440" tIns="45720" rIns="91440" bIns="45720" anchor="t" anchorCtr="0"/>
          <a:lstStyle/>
          <a:p>
            <a:r>
              <a:rPr lang="zh-CN" altLang="en-US" sz="2200" dirty="0">
                <a:latin typeface="微软雅黑" panose="020B0503020204020204" pitchFamily="34" charset="-122"/>
                <a:ea typeface="微软雅黑" panose="020B0503020204020204" pitchFamily="34" charset="-122"/>
              </a:rPr>
              <a:t>栈（</a:t>
            </a:r>
            <a:r>
              <a:rPr lang="en-US" altLang="zh-CN" sz="2200" dirty="0">
                <a:latin typeface="微软雅黑" panose="020B0503020204020204" pitchFamily="34" charset="-122"/>
                <a:ea typeface="微软雅黑" panose="020B0503020204020204" pitchFamily="34" charset="-122"/>
              </a:rPr>
              <a:t>Stack</a:t>
            </a:r>
            <a:r>
              <a:rPr lang="zh-CN" altLang="en-US" sz="2200" dirty="0">
                <a:latin typeface="微软雅黑" panose="020B0503020204020204" pitchFamily="34" charset="-122"/>
                <a:ea typeface="微软雅黑" panose="020B0503020204020204" pitchFamily="34" charset="-122"/>
              </a:rPr>
              <a:t>）是一种采用</a:t>
            </a:r>
            <a:r>
              <a:rPr lang="zh-CN" altLang="en-US" sz="2200" dirty="0">
                <a:solidFill>
                  <a:srgbClr val="FF3300"/>
                </a:solidFill>
                <a:latin typeface="微软雅黑" panose="020B0503020204020204" pitchFamily="34" charset="-122"/>
                <a:ea typeface="微软雅黑" panose="020B0503020204020204" pitchFamily="34" charset="-122"/>
              </a:rPr>
              <a:t>“先进后出”</a:t>
            </a:r>
            <a:r>
              <a:rPr lang="zh-CN" altLang="en-US" sz="2200" dirty="0">
                <a:latin typeface="微软雅黑" panose="020B0503020204020204" pitchFamily="34" charset="-122"/>
                <a:ea typeface="微软雅黑" panose="020B0503020204020204" pitchFamily="34" charset="-122"/>
              </a:rPr>
              <a:t>方式进行访问的一块存储区，用于</a:t>
            </a:r>
            <a:r>
              <a:rPr lang="zh-CN" altLang="en-US" sz="2200" dirty="0">
                <a:solidFill>
                  <a:srgbClr val="FF3300"/>
                </a:solidFill>
                <a:latin typeface="微软雅黑" panose="020B0503020204020204" pitchFamily="34" charset="-122"/>
                <a:ea typeface="微软雅黑" panose="020B0503020204020204" pitchFamily="34" charset="-122"/>
              </a:rPr>
              <a:t>嵌套过程调用</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007635"/>
                </a:solidFill>
                <a:latin typeface="微软雅黑" panose="020B0503020204020204" pitchFamily="34" charset="-122"/>
                <a:ea typeface="微软雅黑" panose="020B0503020204020204" pitchFamily="34" charset="-122"/>
              </a:rPr>
              <a:t>从高地址向低地址增长</a:t>
            </a:r>
            <a:endParaRPr lang="zh-CN" altLang="en-US"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“栈”不等于</a:t>
            </a:r>
            <a:r>
              <a:rPr lang="zh-CN" altLang="en-US" sz="2200" dirty="0">
                <a:solidFill>
                  <a:srgbClr val="FF3300"/>
                </a:solidFill>
                <a:latin typeface="微软雅黑" panose="020B0503020204020204" pitchFamily="34" charset="-122"/>
                <a:ea typeface="微软雅黑" panose="020B0503020204020204" pitchFamily="34" charset="-122"/>
              </a:rPr>
              <a:t>“堆栈”</a:t>
            </a:r>
            <a:r>
              <a:rPr lang="zh-CN" altLang="en-US" sz="2200" dirty="0">
                <a:latin typeface="微软雅黑" panose="020B0503020204020204" pitchFamily="34" charset="-122"/>
                <a:ea typeface="微软雅黑" panose="020B0503020204020204" pitchFamily="34" charset="-122"/>
              </a:rPr>
              <a:t>（由“堆”和“栈”组成）</a:t>
            </a:r>
            <a:endParaRPr lang="zh-CN" altLang="en-US" sz="2200" dirty="0">
              <a:latin typeface="微软雅黑" panose="020B0503020204020204" pitchFamily="34" charset="-122"/>
              <a:ea typeface="微软雅黑" panose="020B0503020204020204" pitchFamily="34" charset="-122"/>
            </a:endParaRPr>
          </a:p>
        </p:txBody>
      </p:sp>
      <p:sp>
        <p:nvSpPr>
          <p:cNvPr id="621580" name="Rectangle 12"/>
          <p:cNvSpPr/>
          <p:nvPr/>
        </p:nvSpPr>
        <p:spPr>
          <a:xfrm>
            <a:off x="1196340" y="5723890"/>
            <a:ext cx="2542540" cy="675640"/>
          </a:xfrm>
          <a:prstGeom prst="rect">
            <a:avLst/>
          </a:prstGeom>
          <a:noFill/>
          <a:ln w="9525">
            <a:noFill/>
          </a:ln>
        </p:spPr>
        <p:txBody>
          <a:bodyPr wrap="square" anchor="ctr" anchorCtr="0">
            <a:spAutoFit/>
          </a:bodyPr>
          <a:lstStyle/>
          <a:p>
            <a:pPr eaLnBrk="0" hangingPunct="0"/>
            <a:r>
              <a:rPr lang="en-US" altLang="zh-CN" sz="1900" dirty="0">
                <a:solidFill>
                  <a:srgbClr val="3333CC"/>
                </a:solidFill>
                <a:latin typeface="微软雅黑" panose="020B0503020204020204" pitchFamily="34" charset="-122"/>
                <a:ea typeface="微软雅黑" panose="020B0503020204020204" pitchFamily="34" charset="-122"/>
              </a:rPr>
              <a:t>R[sp]←R[sp]</a:t>
            </a:r>
            <a:r>
              <a:rPr lang="en-US" altLang="zh-CN" sz="1900" dirty="0">
                <a:solidFill>
                  <a:srgbClr val="FF0000"/>
                </a:solidFill>
                <a:latin typeface="微软雅黑" panose="020B0503020204020204" pitchFamily="34" charset="-122"/>
                <a:ea typeface="微软雅黑" panose="020B0503020204020204" pitchFamily="34" charset="-122"/>
              </a:rPr>
              <a:t>-2</a:t>
            </a:r>
            <a:endParaRPr lang="zh-CN" altLang="en-US" sz="1900" dirty="0">
              <a:solidFill>
                <a:srgbClr val="3333CC"/>
              </a:solidFill>
              <a:latin typeface="微软雅黑" panose="020B0503020204020204" pitchFamily="34" charset="-122"/>
              <a:ea typeface="微软雅黑" panose="020B0503020204020204" pitchFamily="34" charset="-122"/>
            </a:endParaRPr>
          </a:p>
          <a:p>
            <a:pPr eaLnBrk="0" hangingPunct="0"/>
            <a:r>
              <a:rPr lang="en-US" altLang="zh-CN" sz="1900" dirty="0">
                <a:solidFill>
                  <a:srgbClr val="3333CC"/>
                </a:solidFill>
                <a:latin typeface="微软雅黑" panose="020B0503020204020204" pitchFamily="34" charset="-122"/>
                <a:ea typeface="微软雅黑" panose="020B0503020204020204" pitchFamily="34" charset="-122"/>
              </a:rPr>
              <a:t>M[R[sp]]←R[ax]</a:t>
            </a:r>
            <a:endParaRPr lang="en-US" altLang="zh-CN" sz="1900" dirty="0">
              <a:solidFill>
                <a:srgbClr val="3333CC"/>
              </a:solidFill>
              <a:latin typeface="微软雅黑" panose="020B0503020204020204" pitchFamily="34" charset="-122"/>
              <a:ea typeface="微软雅黑" panose="020B0503020204020204" pitchFamily="34" charset="-122"/>
            </a:endParaRPr>
          </a:p>
        </p:txBody>
      </p:sp>
      <p:sp>
        <p:nvSpPr>
          <p:cNvPr id="621582" name="Text Box 14"/>
          <p:cNvSpPr txBox="1"/>
          <p:nvPr/>
        </p:nvSpPr>
        <p:spPr>
          <a:xfrm>
            <a:off x="3851593" y="5499100"/>
            <a:ext cx="1485900" cy="1158875"/>
          </a:xfrm>
          <a:prstGeom prst="rect">
            <a:avLst/>
          </a:prstGeom>
          <a:solidFill>
            <a:schemeClr val="bg1"/>
          </a:solidFill>
          <a:ln w="9525">
            <a:noFill/>
          </a:ln>
        </p:spPr>
        <p:txBody>
          <a:bodyPr anchor="t" anchorCtr="0">
            <a:spAutoFit/>
          </a:bodyPr>
          <a:lstStyle/>
          <a:p>
            <a:pPr>
              <a:spcBef>
                <a:spcPct val="50000"/>
              </a:spcBef>
            </a:pPr>
            <a:r>
              <a:rPr lang="zh-CN" altLang="en-US" sz="2000" dirty="0">
                <a:solidFill>
                  <a:srgbClr val="3333CC"/>
                </a:solidFill>
                <a:latin typeface="微软雅黑" panose="020B0503020204020204" pitchFamily="34" charset="-122"/>
                <a:ea typeface="微软雅黑" panose="020B0503020204020204" pitchFamily="34" charset="-122"/>
              </a:rPr>
              <a:t>为什么</a:t>
            </a:r>
            <a:r>
              <a:rPr lang="en-US" altLang="zh-CN" sz="2000" dirty="0">
                <a:solidFill>
                  <a:srgbClr val="3333CC"/>
                </a:solidFill>
                <a:latin typeface="微软雅黑" panose="020B0503020204020204" pitchFamily="34" charset="-122"/>
                <a:ea typeface="微软雅黑" panose="020B0503020204020204" pitchFamily="34" charset="-122"/>
              </a:rPr>
              <a:t>AL</a:t>
            </a:r>
            <a:r>
              <a:rPr lang="zh-CN" altLang="en-US" sz="2000" dirty="0">
                <a:solidFill>
                  <a:srgbClr val="3333CC"/>
                </a:solidFill>
                <a:latin typeface="微软雅黑" panose="020B0503020204020204" pitchFamily="34" charset="-122"/>
                <a:ea typeface="微软雅黑" panose="020B0503020204020204" pitchFamily="34" charset="-122"/>
              </a:rPr>
              <a:t>在栈顶？</a:t>
            </a:r>
            <a:endParaRPr lang="zh-CN" altLang="en-US" sz="2000" dirty="0">
              <a:solidFill>
                <a:srgbClr val="3333CC"/>
              </a:solidFill>
              <a:latin typeface="微软雅黑" panose="020B0503020204020204" pitchFamily="34" charset="-122"/>
              <a:ea typeface="微软雅黑" panose="020B0503020204020204" pitchFamily="34" charset="-122"/>
            </a:endParaRPr>
          </a:p>
          <a:p>
            <a:pPr>
              <a:spcBef>
                <a:spcPct val="50000"/>
              </a:spcBef>
            </a:pPr>
            <a:r>
              <a:rPr lang="zh-CN" altLang="en-US" sz="2000" dirty="0">
                <a:solidFill>
                  <a:srgbClr val="FF3300"/>
                </a:solidFill>
                <a:latin typeface="微软雅黑" panose="020B0503020204020204" pitchFamily="34" charset="-122"/>
                <a:ea typeface="微软雅黑" panose="020B0503020204020204" pitchFamily="34" charset="-122"/>
              </a:rPr>
              <a:t>小端方式！</a:t>
            </a:r>
            <a:endParaRPr lang="zh-CN" altLang="en-US" sz="2000" dirty="0">
              <a:solidFill>
                <a:srgbClr val="FF33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701675" y="2529205"/>
            <a:ext cx="3512820" cy="3032760"/>
          </a:xfrm>
          <a:prstGeom prst="rect">
            <a:avLst/>
          </a:prstGeom>
        </p:spPr>
      </p:pic>
      <p:pic>
        <p:nvPicPr>
          <p:cNvPr id="3" name="图片 2"/>
          <p:cNvPicPr>
            <a:picLocks noChangeAspect="1"/>
          </p:cNvPicPr>
          <p:nvPr/>
        </p:nvPicPr>
        <p:blipFill>
          <a:blip r:embed="rId2"/>
          <a:stretch>
            <a:fillRect/>
          </a:stretch>
        </p:blipFill>
        <p:spPr>
          <a:xfrm>
            <a:off x="5156835" y="2529205"/>
            <a:ext cx="3334385" cy="3077210"/>
          </a:xfrm>
          <a:prstGeom prst="rect">
            <a:avLst/>
          </a:prstGeom>
        </p:spPr>
      </p:pic>
      <p:sp>
        <p:nvSpPr>
          <p:cNvPr id="4" name="文本框 3"/>
          <p:cNvSpPr txBox="1"/>
          <p:nvPr/>
        </p:nvSpPr>
        <p:spPr>
          <a:xfrm>
            <a:off x="656590" y="2204720"/>
            <a:ext cx="1553210" cy="368300"/>
          </a:xfrm>
          <a:prstGeom prst="rect">
            <a:avLst/>
          </a:prstGeom>
          <a:noFill/>
        </p:spPr>
        <p:txBody>
          <a:bodyPr wrap="none" rtlCol="0" anchor="t">
            <a:spAutoFit/>
          </a:bodyPr>
          <a:lstStyle/>
          <a:p>
            <a:r>
              <a:rPr lang="en-US" altLang="zh-CN">
                <a:sym typeface="+mn-ea"/>
              </a:rPr>
              <a:t>pushw  %ax</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21580"/>
                                        </p:tgtEl>
                                        <p:attrNameLst>
                                          <p:attrName>style.visibility</p:attrName>
                                        </p:attrNameLst>
                                      </p:cBhvr>
                                      <p:to>
                                        <p:strVal val="visible"/>
                                      </p:to>
                                    </p:set>
                                    <p:animEffect transition="in" filter="blinds(horizontal)">
                                      <p:cBhvr>
                                        <p:cTn id="11" dur="500"/>
                                        <p:tgtEl>
                                          <p:spTgt spid="62158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21582">
                                            <p:txEl>
                                              <p:pRg st="0" end="0"/>
                                            </p:txEl>
                                          </p:spTgt>
                                        </p:tgtEl>
                                        <p:attrNameLst>
                                          <p:attrName>style.visibility</p:attrName>
                                        </p:attrNameLst>
                                      </p:cBhvr>
                                      <p:to>
                                        <p:strVal val="visible"/>
                                      </p:to>
                                    </p:set>
                                    <p:animEffect transition="in" filter="blinds(horizontal)">
                                      <p:cBhvr>
                                        <p:cTn id="20" dur="500"/>
                                        <p:tgtEl>
                                          <p:spTgt spid="62158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21582">
                                            <p:txEl>
                                              <p:pRg st="1" end="1"/>
                                            </p:txEl>
                                          </p:spTgt>
                                        </p:tgtEl>
                                        <p:attrNameLst>
                                          <p:attrName>style.visibility</p:attrName>
                                        </p:attrNameLst>
                                      </p:cBhvr>
                                      <p:to>
                                        <p:strVal val="visible"/>
                                      </p:to>
                                    </p:set>
                                    <p:animEffect transition="in" filter="blinds(horizontal)">
                                      <p:cBhvr>
                                        <p:cTn id="25" dur="500"/>
                                        <p:tgtEl>
                                          <p:spTgt spid="6215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8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latin typeface="黑体" panose="02010609060101010101" pitchFamily="49" charset="-122"/>
              </a:rPr>
              <a:t>“</a:t>
            </a:r>
            <a:r>
              <a:rPr lang="zh-CN" altLang="en-US" sz="3600" dirty="0"/>
              <a:t>入栈</a:t>
            </a:r>
            <a:r>
              <a:rPr lang="zh-CN" altLang="en-US" sz="3600" dirty="0">
                <a:latin typeface="黑体" panose="02010609060101010101" pitchFamily="49" charset="-122"/>
              </a:rPr>
              <a:t>”</a:t>
            </a:r>
            <a:r>
              <a:rPr lang="zh-CN" altLang="en-US" sz="3600" dirty="0"/>
              <a:t>和</a:t>
            </a:r>
            <a:r>
              <a:rPr lang="zh-CN" altLang="en-US" sz="3600" dirty="0">
                <a:latin typeface="黑体" panose="02010609060101010101" pitchFamily="49" charset="-122"/>
              </a:rPr>
              <a:t>“</a:t>
            </a:r>
            <a:r>
              <a:rPr lang="zh-CN" altLang="en-US" sz="3600" dirty="0"/>
              <a:t>出栈</a:t>
            </a:r>
            <a:r>
              <a:rPr lang="zh-CN" altLang="en-US" sz="3600" dirty="0">
                <a:latin typeface="黑体" panose="02010609060101010101" pitchFamily="49" charset="-122"/>
              </a:rPr>
              <a:t>”</a:t>
            </a:r>
            <a:r>
              <a:rPr lang="zh-CN" altLang="en-US" sz="3600" dirty="0"/>
              <a:t>操作</a:t>
            </a:r>
            <a:endParaRPr lang="zh-CN" altLang="en-US" sz="3600" dirty="0"/>
          </a:p>
        </p:txBody>
      </p:sp>
      <p:sp>
        <p:nvSpPr>
          <p:cNvPr id="35842" name="Rectangle 3"/>
          <p:cNvSpPr>
            <a:spLocks noGrp="1"/>
          </p:cNvSpPr>
          <p:nvPr>
            <p:ph idx="1"/>
          </p:nvPr>
        </p:nvSpPr>
        <p:spPr/>
        <p:txBody>
          <a:bodyPr vert="horz" wrap="square" lIns="91440" tIns="45720" rIns="91440" bIns="45720" anchor="t" anchorCtr="0"/>
          <a:lstStyle/>
          <a:p>
            <a:r>
              <a:rPr lang="zh-CN" altLang="en-US" sz="2200" dirty="0">
                <a:latin typeface="微软雅黑" panose="020B0503020204020204" pitchFamily="34" charset="-122"/>
                <a:ea typeface="微软雅黑" panose="020B0503020204020204" pitchFamily="34" charset="-122"/>
              </a:rPr>
              <a:t>栈（</a:t>
            </a:r>
            <a:r>
              <a:rPr lang="en-US" altLang="zh-CN" sz="2200" dirty="0">
                <a:latin typeface="微软雅黑" panose="020B0503020204020204" pitchFamily="34" charset="-122"/>
                <a:ea typeface="微软雅黑" panose="020B0503020204020204" pitchFamily="34" charset="-122"/>
              </a:rPr>
              <a:t>Stack</a:t>
            </a:r>
            <a:r>
              <a:rPr lang="zh-CN" altLang="en-US" sz="2200" dirty="0">
                <a:latin typeface="微软雅黑" panose="020B0503020204020204" pitchFamily="34" charset="-122"/>
                <a:ea typeface="微软雅黑" panose="020B0503020204020204" pitchFamily="34" charset="-122"/>
              </a:rPr>
              <a:t>）是一种采用</a:t>
            </a:r>
            <a:r>
              <a:rPr lang="zh-CN" altLang="en-US" sz="2200" dirty="0">
                <a:solidFill>
                  <a:srgbClr val="FF3300"/>
                </a:solidFill>
                <a:latin typeface="微软雅黑" panose="020B0503020204020204" pitchFamily="34" charset="-122"/>
                <a:ea typeface="微软雅黑" panose="020B0503020204020204" pitchFamily="34" charset="-122"/>
              </a:rPr>
              <a:t>“先进后出”</a:t>
            </a:r>
            <a:r>
              <a:rPr lang="zh-CN" altLang="en-US" sz="2200" dirty="0">
                <a:latin typeface="微软雅黑" panose="020B0503020204020204" pitchFamily="34" charset="-122"/>
                <a:ea typeface="微软雅黑" panose="020B0503020204020204" pitchFamily="34" charset="-122"/>
              </a:rPr>
              <a:t>方式进行访问的一块存储区，用于</a:t>
            </a:r>
            <a:r>
              <a:rPr lang="zh-CN" altLang="en-US" sz="2200" dirty="0">
                <a:solidFill>
                  <a:srgbClr val="FF3300"/>
                </a:solidFill>
                <a:latin typeface="微软雅黑" panose="020B0503020204020204" pitchFamily="34" charset="-122"/>
                <a:ea typeface="微软雅黑" panose="020B0503020204020204" pitchFamily="34" charset="-122"/>
              </a:rPr>
              <a:t>嵌套过程调用</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007635"/>
                </a:solidFill>
                <a:latin typeface="微软雅黑" panose="020B0503020204020204" pitchFamily="34" charset="-122"/>
                <a:ea typeface="微软雅黑" panose="020B0503020204020204" pitchFamily="34" charset="-122"/>
              </a:rPr>
              <a:t>从高地址向低地址增长</a:t>
            </a:r>
            <a:endParaRPr lang="zh-CN" altLang="en-US"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“栈”不等于</a:t>
            </a:r>
            <a:r>
              <a:rPr lang="zh-CN" altLang="en-US" sz="2200" dirty="0">
                <a:solidFill>
                  <a:srgbClr val="FF3300"/>
                </a:solidFill>
                <a:latin typeface="微软雅黑" panose="020B0503020204020204" pitchFamily="34" charset="-122"/>
                <a:ea typeface="微软雅黑" panose="020B0503020204020204" pitchFamily="34" charset="-122"/>
              </a:rPr>
              <a:t>“堆栈”</a:t>
            </a:r>
            <a:r>
              <a:rPr lang="zh-CN" altLang="en-US" sz="2200" dirty="0">
                <a:latin typeface="微软雅黑" panose="020B0503020204020204" pitchFamily="34" charset="-122"/>
                <a:ea typeface="微软雅黑" panose="020B0503020204020204" pitchFamily="34" charset="-122"/>
              </a:rPr>
              <a:t>（由“堆”和“栈”组成）</a:t>
            </a:r>
            <a:endParaRPr lang="zh-CN" altLang="en-US" sz="2200" dirty="0">
              <a:latin typeface="微软雅黑" panose="020B0503020204020204" pitchFamily="34" charset="-122"/>
              <a:ea typeface="微软雅黑" panose="020B0503020204020204" pitchFamily="34" charset="-122"/>
            </a:endParaRPr>
          </a:p>
        </p:txBody>
      </p:sp>
      <p:sp>
        <p:nvSpPr>
          <p:cNvPr id="621581" name="Rectangle 13"/>
          <p:cNvSpPr/>
          <p:nvPr/>
        </p:nvSpPr>
        <p:spPr>
          <a:xfrm>
            <a:off x="1826895" y="6129020"/>
            <a:ext cx="2430145" cy="675640"/>
          </a:xfrm>
          <a:prstGeom prst="rect">
            <a:avLst/>
          </a:prstGeom>
          <a:noFill/>
          <a:ln w="9525">
            <a:noFill/>
          </a:ln>
        </p:spPr>
        <p:txBody>
          <a:bodyPr wrap="square" anchor="ctr" anchorCtr="0">
            <a:spAutoFit/>
          </a:bodyPr>
          <a:lstStyle/>
          <a:p>
            <a:pPr eaLnBrk="0" hangingPunct="0"/>
            <a:r>
              <a:rPr lang="en-US" altLang="zh-CN" sz="1900" dirty="0">
                <a:solidFill>
                  <a:srgbClr val="3333CC"/>
                </a:solidFill>
                <a:latin typeface="微软雅黑" panose="020B0503020204020204" pitchFamily="34" charset="-122"/>
                <a:ea typeface="微软雅黑" panose="020B0503020204020204" pitchFamily="34" charset="-122"/>
              </a:rPr>
              <a:t>R[ax]←M[R[sp]]</a:t>
            </a:r>
            <a:endParaRPr lang="en-US" altLang="zh-CN" sz="1900" dirty="0">
              <a:solidFill>
                <a:srgbClr val="3333CC"/>
              </a:solidFill>
              <a:latin typeface="微软雅黑" panose="020B0503020204020204" pitchFamily="34" charset="-122"/>
              <a:ea typeface="微软雅黑" panose="020B0503020204020204" pitchFamily="34" charset="-122"/>
            </a:endParaRPr>
          </a:p>
          <a:p>
            <a:pPr eaLnBrk="0" hangingPunct="0"/>
            <a:r>
              <a:rPr lang="en-US" altLang="zh-CN" sz="1900" dirty="0">
                <a:solidFill>
                  <a:srgbClr val="3333CC"/>
                </a:solidFill>
                <a:latin typeface="微软雅黑" panose="020B0503020204020204" pitchFamily="34" charset="-122"/>
                <a:ea typeface="微软雅黑" panose="020B0503020204020204" pitchFamily="34" charset="-122"/>
              </a:rPr>
              <a:t>R[sp]←R[sp]</a:t>
            </a:r>
            <a:r>
              <a:rPr lang="en-US" altLang="zh-CN" sz="1900" dirty="0">
                <a:solidFill>
                  <a:srgbClr val="FF0000"/>
                </a:solidFill>
                <a:latin typeface="微软雅黑" panose="020B0503020204020204" pitchFamily="34" charset="-122"/>
                <a:ea typeface="微软雅黑" panose="020B0503020204020204" pitchFamily="34" charset="-122"/>
              </a:rPr>
              <a:t>+2</a:t>
            </a:r>
            <a:endParaRPr lang="en-US" altLang="zh-CN" sz="1900"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11505" y="2169160"/>
            <a:ext cx="2540000" cy="368300"/>
          </a:xfrm>
          <a:prstGeom prst="rect">
            <a:avLst/>
          </a:prstGeom>
          <a:noFill/>
        </p:spPr>
        <p:txBody>
          <a:bodyPr wrap="square" rtlCol="0" anchor="t">
            <a:spAutoFit/>
          </a:bodyPr>
          <a:lstStyle/>
          <a:p>
            <a:r>
              <a:rPr lang="zh-CN" altLang="en-US"/>
              <a:t>popw %ax</a:t>
            </a:r>
            <a:endParaRPr lang="zh-CN" altLang="en-US"/>
          </a:p>
        </p:txBody>
      </p:sp>
      <p:pic>
        <p:nvPicPr>
          <p:cNvPr id="3" name="图片 2"/>
          <p:cNvPicPr>
            <a:picLocks noChangeAspect="1"/>
          </p:cNvPicPr>
          <p:nvPr/>
        </p:nvPicPr>
        <p:blipFill>
          <a:blip r:embed="rId1"/>
          <a:stretch>
            <a:fillRect/>
          </a:stretch>
        </p:blipFill>
        <p:spPr>
          <a:xfrm>
            <a:off x="791845" y="2618740"/>
            <a:ext cx="3736340" cy="3540125"/>
          </a:xfrm>
          <a:prstGeom prst="rect">
            <a:avLst/>
          </a:prstGeom>
        </p:spPr>
      </p:pic>
      <p:pic>
        <p:nvPicPr>
          <p:cNvPr id="4" name="图片 3"/>
          <p:cNvPicPr>
            <a:picLocks noChangeAspect="1"/>
          </p:cNvPicPr>
          <p:nvPr/>
        </p:nvPicPr>
        <p:blipFill>
          <a:blip r:embed="rId2"/>
          <a:stretch>
            <a:fillRect/>
          </a:stretch>
        </p:blipFill>
        <p:spPr>
          <a:xfrm>
            <a:off x="4841875" y="2663825"/>
            <a:ext cx="3338830" cy="3398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21581"/>
                                        </p:tgtEl>
                                        <p:attrNameLst>
                                          <p:attrName>style.visibility</p:attrName>
                                        </p:attrNameLst>
                                      </p:cBhvr>
                                      <p:to>
                                        <p:strVal val="visible"/>
                                      </p:to>
                                    </p:set>
                                    <p:animEffect transition="in" filter="blinds(horizontal)">
                                      <p:cBhvr>
                                        <p:cTn id="11" dur="500"/>
                                        <p:tgtEl>
                                          <p:spTgt spid="62158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8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p:cNvGraphicFramePr/>
          <p:nvPr/>
        </p:nvGraphicFramePr>
        <p:xfrm>
          <a:off x="84455" y="98425"/>
          <a:ext cx="8975090" cy="6702425"/>
        </p:xfrm>
        <a:graphic>
          <a:graphicData uri="http://schemas.openxmlformats.org/presentationml/2006/ole">
            <mc:AlternateContent xmlns:mc="http://schemas.openxmlformats.org/markup-compatibility/2006">
              <mc:Choice xmlns:v="urn:schemas-microsoft-com:vml" Requires="v">
                <p:oleObj spid="_x0000_s1051" name="" r:id="rId1" imgW="7233285" imgH="5230495" progId="Paint.Picture">
                  <p:embed/>
                </p:oleObj>
              </mc:Choice>
              <mc:Fallback>
                <p:oleObj name="" r:id="rId1" imgW="7233285" imgH="5230495" progId="Paint.Picture">
                  <p:embed/>
                  <p:pic>
                    <p:nvPicPr>
                      <p:cNvPr id="0" name="图片 9"/>
                      <p:cNvPicPr/>
                      <p:nvPr/>
                    </p:nvPicPr>
                    <p:blipFill>
                      <a:blip r:embed="rId2"/>
                      <a:stretch>
                        <a:fillRect/>
                      </a:stretch>
                    </p:blipFill>
                    <p:spPr>
                      <a:xfrm>
                        <a:off x="84455" y="98425"/>
                        <a:ext cx="8975090" cy="6702425"/>
                      </a:xfrm>
                      <a:prstGeom prst="rect">
                        <a:avLst/>
                      </a:prstGeom>
                    </p:spPr>
                  </p:pic>
                </p:oleObj>
              </mc:Fallback>
            </mc:AlternateContent>
          </a:graphicData>
        </a:graphic>
      </p:graphicFrame>
      <p:pic>
        <p:nvPicPr>
          <p:cNvPr id="11" name="图片 10"/>
          <p:cNvPicPr>
            <a:picLocks noChangeAspect="1"/>
          </p:cNvPicPr>
          <p:nvPr/>
        </p:nvPicPr>
        <p:blipFill>
          <a:blip r:embed="rId3"/>
          <a:stretch>
            <a:fillRect/>
          </a:stretch>
        </p:blipFill>
        <p:spPr>
          <a:xfrm>
            <a:off x="6056630" y="2483485"/>
            <a:ext cx="2188210" cy="310515"/>
          </a:xfrm>
          <a:prstGeom prst="rect">
            <a:avLst/>
          </a:prstGeom>
        </p:spPr>
      </p:pic>
      <p:pic>
        <p:nvPicPr>
          <p:cNvPr id="12" name="图片 11"/>
          <p:cNvPicPr>
            <a:picLocks noChangeAspect="1"/>
          </p:cNvPicPr>
          <p:nvPr/>
        </p:nvPicPr>
        <p:blipFill>
          <a:blip r:embed="rId4"/>
          <a:stretch>
            <a:fillRect/>
          </a:stretch>
        </p:blipFill>
        <p:spPr>
          <a:xfrm>
            <a:off x="5021580" y="3295015"/>
            <a:ext cx="1480185" cy="201295"/>
          </a:xfrm>
          <a:prstGeom prst="rect">
            <a:avLst/>
          </a:prstGeom>
        </p:spPr>
      </p:pic>
      <p:sp>
        <p:nvSpPr>
          <p:cNvPr id="14" name="Rectangle 12"/>
          <p:cNvSpPr/>
          <p:nvPr/>
        </p:nvSpPr>
        <p:spPr>
          <a:xfrm>
            <a:off x="6551930" y="3227388"/>
            <a:ext cx="2542540" cy="337185"/>
          </a:xfrm>
          <a:prstGeom prst="rect">
            <a:avLst/>
          </a:prstGeom>
          <a:noFill/>
          <a:ln w="9525">
            <a:noFill/>
          </a:ln>
        </p:spPr>
        <p:txBody>
          <a:bodyPr wrap="square" anchor="ctr" anchorCtr="0">
            <a:spAutoFit/>
          </a:bodyPr>
          <a:lstStyle/>
          <a:p>
            <a:pPr eaLnBrk="0" hangingPunct="0"/>
            <a:r>
              <a:rPr lang="en-US" altLang="zh-CN" sz="1600" dirty="0">
                <a:solidFill>
                  <a:srgbClr val="3333CC"/>
                </a:solidFill>
                <a:latin typeface="微软雅黑" panose="020B0503020204020204" pitchFamily="34" charset="-122"/>
                <a:ea typeface="微软雅黑" panose="020B0503020204020204" pitchFamily="34" charset="-122"/>
              </a:rPr>
              <a:t>M[R[esp]]←R[ebp]</a:t>
            </a:r>
            <a:endParaRPr lang="en-US" altLang="zh-CN" sz="1600" dirty="0">
              <a:solidFill>
                <a:srgbClr val="3333CC"/>
              </a:solidFill>
              <a:latin typeface="微软雅黑" panose="020B0503020204020204" pitchFamily="34" charset="-122"/>
              <a:ea typeface="微软雅黑" panose="020B0503020204020204" pitchFamily="34" charset="-122"/>
            </a:endParaRPr>
          </a:p>
        </p:txBody>
      </p:sp>
      <p:sp>
        <p:nvSpPr>
          <p:cNvPr id="15" name="Rectangle 12"/>
          <p:cNvSpPr/>
          <p:nvPr/>
        </p:nvSpPr>
        <p:spPr>
          <a:xfrm>
            <a:off x="5426710" y="3653473"/>
            <a:ext cx="2542540" cy="337185"/>
          </a:xfrm>
          <a:prstGeom prst="rect">
            <a:avLst/>
          </a:prstGeom>
          <a:noFill/>
          <a:ln w="9525">
            <a:noFill/>
          </a:ln>
        </p:spPr>
        <p:txBody>
          <a:bodyPr wrap="square" anchor="ctr" anchorCtr="0">
            <a:spAutoFit/>
          </a:bodyPr>
          <a:lstStyle/>
          <a:p>
            <a:pPr eaLnBrk="0" hangingPunct="0"/>
            <a:r>
              <a:rPr lang="en-US" altLang="zh-CN" sz="1600" dirty="0">
                <a:solidFill>
                  <a:srgbClr val="3333CC"/>
                </a:solidFill>
                <a:latin typeface="微软雅黑" panose="020B0503020204020204" pitchFamily="34" charset="-122"/>
                <a:ea typeface="微软雅黑" panose="020B0503020204020204" pitchFamily="34" charset="-122"/>
              </a:rPr>
              <a:t>R[ebp]←R[esp]</a:t>
            </a:r>
            <a:endParaRPr lang="en-US" altLang="zh-CN" sz="1600" dirty="0">
              <a:solidFill>
                <a:srgbClr val="3333CC"/>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5"/>
          <a:stretch>
            <a:fillRect/>
          </a:stretch>
        </p:blipFill>
        <p:spPr>
          <a:xfrm>
            <a:off x="5709920" y="4283710"/>
            <a:ext cx="1975485" cy="222885"/>
          </a:xfrm>
          <a:prstGeom prst="rect">
            <a:avLst/>
          </a:prstGeom>
        </p:spPr>
      </p:pic>
      <p:pic>
        <p:nvPicPr>
          <p:cNvPr id="17" name="图片 16"/>
          <p:cNvPicPr>
            <a:picLocks noChangeAspect="1"/>
          </p:cNvPicPr>
          <p:nvPr/>
        </p:nvPicPr>
        <p:blipFill>
          <a:blip r:embed="rId6"/>
          <a:stretch>
            <a:fillRect/>
          </a:stretch>
        </p:blipFill>
        <p:spPr>
          <a:xfrm>
            <a:off x="5741670" y="4643755"/>
            <a:ext cx="1937385" cy="228600"/>
          </a:xfrm>
          <a:prstGeom prst="rect">
            <a:avLst/>
          </a:prstGeom>
        </p:spPr>
      </p:pic>
      <p:pic>
        <p:nvPicPr>
          <p:cNvPr id="18" name="图片 17"/>
          <p:cNvPicPr>
            <a:picLocks noChangeAspect="1"/>
          </p:cNvPicPr>
          <p:nvPr/>
        </p:nvPicPr>
        <p:blipFill>
          <a:blip r:embed="rId7"/>
          <a:stretch>
            <a:fillRect/>
          </a:stretch>
        </p:blipFill>
        <p:spPr>
          <a:xfrm>
            <a:off x="5922010" y="4958715"/>
            <a:ext cx="1948815" cy="266700"/>
          </a:xfrm>
          <a:prstGeom prst="rect">
            <a:avLst/>
          </a:prstGeom>
        </p:spPr>
      </p:pic>
      <p:pic>
        <p:nvPicPr>
          <p:cNvPr id="19" name="图片 18"/>
          <p:cNvPicPr>
            <a:picLocks noChangeAspect="1"/>
          </p:cNvPicPr>
          <p:nvPr/>
        </p:nvPicPr>
        <p:blipFill>
          <a:blip r:embed="rId8"/>
          <a:stretch>
            <a:fillRect/>
          </a:stretch>
        </p:blipFill>
        <p:spPr>
          <a:xfrm>
            <a:off x="5922010" y="5363845"/>
            <a:ext cx="1861185" cy="255905"/>
          </a:xfrm>
          <a:prstGeom prst="rect">
            <a:avLst/>
          </a:prstGeom>
        </p:spPr>
      </p:pic>
      <p:pic>
        <p:nvPicPr>
          <p:cNvPr id="20" name="图片 19"/>
          <p:cNvPicPr>
            <a:picLocks noChangeAspect="1"/>
          </p:cNvPicPr>
          <p:nvPr/>
        </p:nvPicPr>
        <p:blipFill>
          <a:blip r:embed="rId9"/>
          <a:stretch>
            <a:fillRect/>
          </a:stretch>
        </p:blipFill>
        <p:spPr>
          <a:xfrm>
            <a:off x="5967095" y="5677535"/>
            <a:ext cx="1948815" cy="3263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a:xfrm>
            <a:off x="476250" y="98425"/>
            <a:ext cx="8229600" cy="561975"/>
          </a:xfrm>
        </p:spPr>
        <p:txBody>
          <a:bodyPr vert="horz" wrap="square" lIns="91440" tIns="45720" rIns="91440" bIns="45720" anchor="ctr" anchorCtr="0"/>
          <a:lstStyle/>
          <a:p>
            <a:r>
              <a:rPr lang="en-US" altLang="zh-CN" sz="3600" dirty="0"/>
              <a:t>IA-32</a:t>
            </a:r>
            <a:r>
              <a:rPr lang="zh-CN" altLang="en-US" sz="3600" dirty="0"/>
              <a:t>常用指令类型</a:t>
            </a:r>
            <a:endParaRPr lang="zh-CN" altLang="en-US" sz="3600" dirty="0"/>
          </a:p>
        </p:txBody>
      </p:sp>
      <p:sp>
        <p:nvSpPr>
          <p:cNvPr id="622595" name="Rectangle 3"/>
          <p:cNvSpPr>
            <a:spLocks noGrp="1"/>
          </p:cNvSpPr>
          <p:nvPr>
            <p:ph idx="1"/>
          </p:nvPr>
        </p:nvSpPr>
        <p:spPr>
          <a:xfrm>
            <a:off x="206375" y="836613"/>
            <a:ext cx="8596313" cy="5741987"/>
          </a:xfrm>
        </p:spPr>
        <p:txBody>
          <a:bodyPr vert="horz" wrap="square" lIns="91440" tIns="45720" rIns="91440" bIns="45720" anchor="t" anchorCtr="0"/>
          <a:lstStyle/>
          <a:p>
            <a:pPr>
              <a:lnSpc>
                <a:spcPct val="110000"/>
              </a:lnSpc>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）定点算术运算指令</a:t>
            </a:r>
            <a:endParaRPr lang="zh-CN" altLang="en-US" sz="2000"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加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减运算（影响标志、不区分无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带符号）</a:t>
            </a:r>
            <a:endParaRPr lang="zh-CN" altLang="en-US" dirty="0">
              <a:latin typeface="微软雅黑" panose="020B0503020204020204" pitchFamily="34" charset="-122"/>
              <a:ea typeface="微软雅黑" panose="020B0503020204020204" pitchFamily="34" charset="-122"/>
            </a:endParaRPr>
          </a:p>
          <a:p>
            <a:pPr lvl="2">
              <a:lnSpc>
                <a:spcPct val="110000"/>
              </a:lnSpc>
              <a:buNone/>
            </a:pPr>
            <a:r>
              <a:rPr lang="en-US" altLang="zh-CN" sz="2000" dirty="0">
                <a:latin typeface="微软雅黑" panose="020B0503020204020204" pitchFamily="34" charset="-122"/>
                <a:ea typeface="微软雅黑" panose="020B0503020204020204" pitchFamily="34" charset="-122"/>
              </a:rPr>
              <a:t>ADD</a:t>
            </a:r>
            <a:r>
              <a:rPr lang="zh-CN" altLang="en-US" sz="2000" dirty="0">
                <a:latin typeface="微软雅黑" panose="020B0503020204020204" pitchFamily="34" charset="-122"/>
                <a:ea typeface="微软雅黑" panose="020B0503020204020204" pitchFamily="34" charset="-122"/>
              </a:rPr>
              <a:t>：加，包括</a:t>
            </a:r>
            <a:r>
              <a:rPr lang="en-US" altLang="zh-CN" sz="2000" dirty="0">
                <a:latin typeface="微软雅黑" panose="020B0503020204020204" pitchFamily="34" charset="-122"/>
                <a:ea typeface="微软雅黑" panose="020B0503020204020204" pitchFamily="34" charset="-122"/>
              </a:rPr>
              <a:t>addb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addw</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addl</a:t>
            </a:r>
            <a:r>
              <a:rPr lang="zh-CN" altLang="en-US" sz="2000" dirty="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a:p>
            <a:pPr lvl="2">
              <a:lnSpc>
                <a:spcPct val="110000"/>
              </a:lnSpc>
              <a:buNone/>
            </a:pPr>
            <a:r>
              <a:rPr lang="en-US" altLang="zh-CN" sz="2000" dirty="0">
                <a:latin typeface="微软雅黑" panose="020B0503020204020204" pitchFamily="34" charset="-122"/>
                <a:ea typeface="微软雅黑" panose="020B0503020204020204" pitchFamily="34" charset="-122"/>
              </a:rPr>
              <a:t>SUB</a:t>
            </a:r>
            <a:r>
              <a:rPr lang="zh-CN" altLang="en-US" sz="2000" dirty="0">
                <a:latin typeface="微软雅黑" panose="020B0503020204020204" pitchFamily="34" charset="-122"/>
                <a:ea typeface="微软雅黑" panose="020B0503020204020204" pitchFamily="34" charset="-122"/>
              </a:rPr>
              <a:t>：减，包括</a:t>
            </a:r>
            <a:r>
              <a:rPr lang="en-US" altLang="zh-CN" sz="2000" dirty="0">
                <a:latin typeface="微软雅黑" panose="020B0503020204020204" pitchFamily="34" charset="-122"/>
                <a:ea typeface="微软雅黑" panose="020B0503020204020204" pitchFamily="34" charset="-122"/>
              </a:rPr>
              <a:t>subb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subw</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subl</a:t>
            </a:r>
            <a:r>
              <a:rPr lang="zh-CN" altLang="en-US" sz="2000" dirty="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增</a:t>
            </a:r>
            <a:r>
              <a:rPr lang="en-US" altLang="zh-CN" dirty="0">
                <a:latin typeface="微软雅黑" panose="020B0503020204020204" pitchFamily="34" charset="-122"/>
                <a:ea typeface="微软雅黑" panose="020B0503020204020204" pitchFamily="34" charset="-122"/>
              </a:rPr>
              <a:t>1 / </a:t>
            </a:r>
            <a:r>
              <a:rPr lang="zh-CN" altLang="en-US" dirty="0">
                <a:latin typeface="微软雅黑" panose="020B0503020204020204" pitchFamily="34" charset="-122"/>
                <a:ea typeface="微软雅黑" panose="020B0503020204020204" pitchFamily="34" charset="-122"/>
              </a:rPr>
              <a:t>减</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运算（影响除</a:t>
            </a:r>
            <a:r>
              <a:rPr lang="en-US" altLang="zh-CN" dirty="0">
                <a:latin typeface="微软雅黑" panose="020B0503020204020204" pitchFamily="34" charset="-122"/>
                <a:ea typeface="微软雅黑" panose="020B0503020204020204" pitchFamily="34" charset="-122"/>
              </a:rPr>
              <a:t>CF</a:t>
            </a:r>
            <a:r>
              <a:rPr lang="zh-CN" altLang="en-US" dirty="0">
                <a:latin typeface="微软雅黑" panose="020B0503020204020204" pitchFamily="34" charset="-122"/>
                <a:ea typeface="微软雅黑" panose="020B0503020204020204" pitchFamily="34" charset="-122"/>
              </a:rPr>
              <a:t>以外的标志、不区分无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带符号）</a:t>
            </a:r>
            <a:endParaRPr lang="zh-CN" altLang="en-US" dirty="0">
              <a:latin typeface="微软雅黑" panose="020B0503020204020204" pitchFamily="34" charset="-122"/>
              <a:ea typeface="微软雅黑" panose="020B0503020204020204" pitchFamily="34" charset="-122"/>
            </a:endParaRPr>
          </a:p>
          <a:p>
            <a:pPr lvl="2">
              <a:lnSpc>
                <a:spcPct val="110000"/>
              </a:lnSpc>
              <a:buNone/>
            </a:pPr>
            <a:r>
              <a:rPr lang="en-US" altLang="zh-CN" sz="2000" dirty="0">
                <a:latin typeface="微软雅黑" panose="020B0503020204020204" pitchFamily="34" charset="-122"/>
                <a:ea typeface="微软雅黑" panose="020B0503020204020204" pitchFamily="34" charset="-122"/>
              </a:rPr>
              <a:t>INC</a:t>
            </a:r>
            <a:r>
              <a:rPr lang="zh-CN" altLang="en-US" sz="2000" dirty="0">
                <a:latin typeface="微软雅黑" panose="020B0503020204020204" pitchFamily="34" charset="-122"/>
                <a:ea typeface="微软雅黑" panose="020B0503020204020204" pitchFamily="34" charset="-122"/>
              </a:rPr>
              <a:t>：加，包括</a:t>
            </a:r>
            <a:r>
              <a:rPr lang="en-US" altLang="zh-CN" sz="2000" dirty="0">
                <a:latin typeface="微软雅黑" panose="020B0503020204020204" pitchFamily="34" charset="-122"/>
                <a:ea typeface="微软雅黑" panose="020B0503020204020204" pitchFamily="34" charset="-122"/>
              </a:rPr>
              <a:t>incb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incw</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incl</a:t>
            </a:r>
            <a:r>
              <a:rPr lang="zh-CN" altLang="en-US" sz="2000" dirty="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a:p>
            <a:pPr lvl="2">
              <a:lnSpc>
                <a:spcPct val="110000"/>
              </a:lnSpc>
              <a:buNone/>
            </a:pPr>
            <a:r>
              <a:rPr lang="en-US" altLang="zh-CN" sz="2000" dirty="0">
                <a:latin typeface="微软雅黑" panose="020B0503020204020204" pitchFamily="34" charset="-122"/>
                <a:ea typeface="微软雅黑" panose="020B0503020204020204" pitchFamily="34" charset="-122"/>
              </a:rPr>
              <a:t>DEC</a:t>
            </a:r>
            <a:r>
              <a:rPr lang="zh-CN" altLang="en-US" sz="2000" dirty="0">
                <a:latin typeface="微软雅黑" panose="020B0503020204020204" pitchFamily="34" charset="-122"/>
                <a:ea typeface="微软雅黑" panose="020B0503020204020204" pitchFamily="34" charset="-122"/>
              </a:rPr>
              <a:t>：减，包括</a:t>
            </a:r>
            <a:r>
              <a:rPr lang="en-US" altLang="zh-CN" sz="2000" dirty="0">
                <a:latin typeface="微软雅黑" panose="020B0503020204020204" pitchFamily="34" charset="-122"/>
                <a:ea typeface="微软雅黑" panose="020B0503020204020204" pitchFamily="34" charset="-122"/>
              </a:rPr>
              <a:t>decb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decw</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decl</a:t>
            </a:r>
            <a:r>
              <a:rPr lang="zh-CN" altLang="en-US" sz="2000" dirty="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取负运算（影响标志、若对</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取负，则结果为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且</a:t>
            </a:r>
            <a:r>
              <a:rPr lang="en-US" altLang="zh-CN" dirty="0">
                <a:latin typeface="微软雅黑" panose="020B0503020204020204" pitchFamily="34" charset="-122"/>
                <a:ea typeface="微软雅黑" panose="020B0503020204020204" pitchFamily="34" charset="-122"/>
              </a:rPr>
              <a:t>CF=0, </a:t>
            </a:r>
            <a:r>
              <a:rPr lang="zh-CN" altLang="en-US" dirty="0">
                <a:latin typeface="微软雅黑" panose="020B0503020204020204" pitchFamily="34" charset="-122"/>
                <a:ea typeface="微软雅黑" panose="020B0503020204020204" pitchFamily="34" charset="-122"/>
              </a:rPr>
              <a:t>否则</a:t>
            </a:r>
            <a:r>
              <a:rPr lang="en-US" altLang="zh-CN" dirty="0">
                <a:latin typeface="微软雅黑" panose="020B0503020204020204" pitchFamily="34" charset="-122"/>
                <a:ea typeface="微软雅黑" panose="020B0503020204020204" pitchFamily="34" charset="-122"/>
              </a:rPr>
              <a:t>CF=1</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2">
              <a:lnSpc>
                <a:spcPct val="110000"/>
              </a:lnSpc>
              <a:buNone/>
            </a:pPr>
            <a:r>
              <a:rPr lang="en-US" altLang="zh-CN" sz="2000" dirty="0">
                <a:latin typeface="微软雅黑" panose="020B0503020204020204" pitchFamily="34" charset="-122"/>
                <a:ea typeface="微软雅黑" panose="020B0503020204020204" pitchFamily="34" charset="-122"/>
              </a:rPr>
              <a:t>NEG</a:t>
            </a:r>
            <a:r>
              <a:rPr lang="zh-CN" altLang="en-US" sz="2000" dirty="0">
                <a:latin typeface="微软雅黑" panose="020B0503020204020204" pitchFamily="34" charset="-122"/>
                <a:ea typeface="微软雅黑" panose="020B0503020204020204" pitchFamily="34" charset="-122"/>
              </a:rPr>
              <a:t>：取负，包括</a:t>
            </a:r>
            <a:r>
              <a:rPr lang="en-US" altLang="zh-CN" sz="2000" dirty="0">
                <a:latin typeface="微软雅黑" panose="020B0503020204020204" pitchFamily="34" charset="-122"/>
                <a:ea typeface="微软雅黑" panose="020B0503020204020204" pitchFamily="34" charset="-122"/>
              </a:rPr>
              <a:t>negb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negw</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negl</a:t>
            </a:r>
            <a:r>
              <a:rPr lang="zh-CN" altLang="en-US" sz="2000" dirty="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比较运算（做减法得到标志、不区分无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带符号）</a:t>
            </a:r>
            <a:endParaRPr lang="zh-CN" altLang="en-US" dirty="0">
              <a:latin typeface="微软雅黑" panose="020B0503020204020204" pitchFamily="34" charset="-122"/>
              <a:ea typeface="微软雅黑" panose="020B0503020204020204" pitchFamily="34" charset="-122"/>
            </a:endParaRPr>
          </a:p>
          <a:p>
            <a:pPr lvl="2">
              <a:lnSpc>
                <a:spcPct val="110000"/>
              </a:lnSpc>
              <a:buNone/>
            </a:pPr>
            <a:r>
              <a:rPr lang="en-US" altLang="zh-CN" sz="2000" dirty="0">
                <a:latin typeface="微软雅黑" panose="020B0503020204020204" pitchFamily="34" charset="-122"/>
                <a:ea typeface="微软雅黑" panose="020B0503020204020204" pitchFamily="34" charset="-122"/>
              </a:rPr>
              <a:t>CMP</a:t>
            </a:r>
            <a:r>
              <a:rPr lang="zh-CN" altLang="en-US" sz="2000" dirty="0">
                <a:latin typeface="微软雅黑" panose="020B0503020204020204" pitchFamily="34" charset="-122"/>
                <a:ea typeface="微软雅黑" panose="020B0503020204020204" pitchFamily="34" charset="-122"/>
              </a:rPr>
              <a:t>：比较，包括</a:t>
            </a:r>
            <a:r>
              <a:rPr lang="en-US" altLang="zh-CN" sz="2000" dirty="0">
                <a:latin typeface="微软雅黑" panose="020B0503020204020204" pitchFamily="34" charset="-122"/>
                <a:ea typeface="微软雅黑" panose="020B0503020204020204" pitchFamily="34" charset="-122"/>
              </a:rPr>
              <a:t>cmpb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cmpw</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cmpl</a:t>
            </a:r>
            <a:r>
              <a:rPr lang="zh-CN" altLang="en-US" sz="2000" dirty="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乘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除运算（区分无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带符号）</a:t>
            </a:r>
            <a:endParaRPr lang="zh-CN" altLang="en-US" dirty="0">
              <a:latin typeface="微软雅黑" panose="020B0503020204020204" pitchFamily="34" charset="-122"/>
              <a:ea typeface="微软雅黑" panose="020B0503020204020204" pitchFamily="34" charset="-122"/>
            </a:endParaRPr>
          </a:p>
          <a:p>
            <a:pPr lvl="2">
              <a:lnSpc>
                <a:spcPct val="110000"/>
              </a:lnSpc>
              <a:buNone/>
            </a:pPr>
            <a:r>
              <a:rPr lang="en-US" altLang="zh-CN" sz="2000" dirty="0">
                <a:latin typeface="微软雅黑" panose="020B0503020204020204" pitchFamily="34" charset="-122"/>
                <a:ea typeface="微软雅黑" panose="020B0503020204020204" pitchFamily="34" charset="-122"/>
              </a:rPr>
              <a:t>MUL / IMUL</a:t>
            </a:r>
            <a:r>
              <a:rPr lang="zh-CN" altLang="en-US" sz="2000" dirty="0">
                <a:latin typeface="微软雅黑" panose="020B0503020204020204" pitchFamily="34" charset="-122"/>
                <a:ea typeface="微软雅黑" panose="020B0503020204020204" pitchFamily="34" charset="-122"/>
              </a:rPr>
              <a:t>：无符号乘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带符号乘</a:t>
            </a:r>
            <a:endParaRPr lang="zh-CN" altLang="en-US" sz="2000" dirty="0">
              <a:solidFill>
                <a:srgbClr val="3333CC"/>
              </a:solidFill>
              <a:latin typeface="微软雅黑" panose="020B0503020204020204" pitchFamily="34" charset="-122"/>
              <a:ea typeface="微软雅黑" panose="020B0503020204020204" pitchFamily="34" charset="-122"/>
            </a:endParaRPr>
          </a:p>
          <a:p>
            <a:pPr lvl="2">
              <a:lnSpc>
                <a:spcPct val="110000"/>
              </a:lnSpc>
              <a:buNone/>
            </a:pPr>
            <a:r>
              <a:rPr lang="en-US" altLang="zh-CN" sz="2000" dirty="0">
                <a:latin typeface="微软雅黑" panose="020B0503020204020204" pitchFamily="34" charset="-122"/>
                <a:ea typeface="微软雅黑" panose="020B0503020204020204" pitchFamily="34" charset="-122"/>
              </a:rPr>
              <a:t>DIV/ IDIV</a:t>
            </a:r>
            <a:r>
              <a:rPr lang="zh-CN" altLang="en-US" sz="2000" dirty="0">
                <a:latin typeface="微软雅黑" panose="020B0503020204020204" pitchFamily="34" charset="-122"/>
                <a:ea typeface="微软雅黑" panose="020B0503020204020204" pitchFamily="34" charset="-122"/>
              </a:rPr>
              <a:t>：无符号除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带符号除</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2595">
                                            <p:txEl>
                                              <p:pRg st="1" end="1"/>
                                            </p:txEl>
                                          </p:spTgt>
                                        </p:tgtEl>
                                        <p:attrNameLst>
                                          <p:attrName>style.visibility</p:attrName>
                                        </p:attrNameLst>
                                      </p:cBhvr>
                                      <p:to>
                                        <p:strVal val="visible"/>
                                      </p:to>
                                    </p:set>
                                    <p:animEffect transition="in" filter="blinds(horizontal)">
                                      <p:cBhvr>
                                        <p:cTn id="7" dur="500"/>
                                        <p:tgtEl>
                                          <p:spTgt spid="6225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2595">
                                            <p:txEl>
                                              <p:pRg st="2" end="2"/>
                                            </p:txEl>
                                          </p:spTgt>
                                        </p:tgtEl>
                                        <p:attrNameLst>
                                          <p:attrName>style.visibility</p:attrName>
                                        </p:attrNameLst>
                                      </p:cBhvr>
                                      <p:to>
                                        <p:strVal val="visible"/>
                                      </p:to>
                                    </p:set>
                                    <p:animEffect transition="in" filter="blinds(horizontal)">
                                      <p:cBhvr>
                                        <p:cTn id="12" dur="500"/>
                                        <p:tgtEl>
                                          <p:spTgt spid="6225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2595">
                                            <p:txEl>
                                              <p:pRg st="3" end="3"/>
                                            </p:txEl>
                                          </p:spTgt>
                                        </p:tgtEl>
                                        <p:attrNameLst>
                                          <p:attrName>style.visibility</p:attrName>
                                        </p:attrNameLst>
                                      </p:cBhvr>
                                      <p:to>
                                        <p:strVal val="visible"/>
                                      </p:to>
                                    </p:set>
                                    <p:animEffect transition="in" filter="blinds(horizontal)">
                                      <p:cBhvr>
                                        <p:cTn id="17" dur="500"/>
                                        <p:tgtEl>
                                          <p:spTgt spid="6225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2595">
                                            <p:txEl>
                                              <p:pRg st="4" end="4"/>
                                            </p:txEl>
                                          </p:spTgt>
                                        </p:tgtEl>
                                        <p:attrNameLst>
                                          <p:attrName>style.visibility</p:attrName>
                                        </p:attrNameLst>
                                      </p:cBhvr>
                                      <p:to>
                                        <p:strVal val="visible"/>
                                      </p:to>
                                    </p:set>
                                    <p:animEffect transition="in" filter="blinds(horizontal)">
                                      <p:cBhvr>
                                        <p:cTn id="22" dur="500"/>
                                        <p:tgtEl>
                                          <p:spTgt spid="6225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2595">
                                            <p:txEl>
                                              <p:pRg st="5" end="5"/>
                                            </p:txEl>
                                          </p:spTgt>
                                        </p:tgtEl>
                                        <p:attrNameLst>
                                          <p:attrName>style.visibility</p:attrName>
                                        </p:attrNameLst>
                                      </p:cBhvr>
                                      <p:to>
                                        <p:strVal val="visible"/>
                                      </p:to>
                                    </p:set>
                                    <p:animEffect transition="in" filter="blinds(horizontal)">
                                      <p:cBhvr>
                                        <p:cTn id="27" dur="500"/>
                                        <p:tgtEl>
                                          <p:spTgt spid="6225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2595">
                                            <p:txEl>
                                              <p:pRg st="6" end="6"/>
                                            </p:txEl>
                                          </p:spTgt>
                                        </p:tgtEl>
                                        <p:attrNameLst>
                                          <p:attrName>style.visibility</p:attrName>
                                        </p:attrNameLst>
                                      </p:cBhvr>
                                      <p:to>
                                        <p:strVal val="visible"/>
                                      </p:to>
                                    </p:set>
                                    <p:animEffect transition="in" filter="blinds(horizontal)">
                                      <p:cBhvr>
                                        <p:cTn id="32" dur="500"/>
                                        <p:tgtEl>
                                          <p:spTgt spid="62259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22595">
                                            <p:txEl>
                                              <p:pRg st="7" end="7"/>
                                            </p:txEl>
                                          </p:spTgt>
                                        </p:tgtEl>
                                        <p:attrNameLst>
                                          <p:attrName>style.visibility</p:attrName>
                                        </p:attrNameLst>
                                      </p:cBhvr>
                                      <p:to>
                                        <p:strVal val="visible"/>
                                      </p:to>
                                    </p:set>
                                    <p:animEffect transition="in" filter="blinds(horizontal)">
                                      <p:cBhvr>
                                        <p:cTn id="37" dur="500"/>
                                        <p:tgtEl>
                                          <p:spTgt spid="62259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22595">
                                            <p:txEl>
                                              <p:pRg st="8" end="8"/>
                                            </p:txEl>
                                          </p:spTgt>
                                        </p:tgtEl>
                                        <p:attrNameLst>
                                          <p:attrName>style.visibility</p:attrName>
                                        </p:attrNameLst>
                                      </p:cBhvr>
                                      <p:to>
                                        <p:strVal val="visible"/>
                                      </p:to>
                                    </p:set>
                                    <p:animEffect transition="in" filter="blinds(horizontal)">
                                      <p:cBhvr>
                                        <p:cTn id="42" dur="500"/>
                                        <p:tgtEl>
                                          <p:spTgt spid="62259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22595">
                                            <p:txEl>
                                              <p:pRg st="9" end="9"/>
                                            </p:txEl>
                                          </p:spTgt>
                                        </p:tgtEl>
                                        <p:attrNameLst>
                                          <p:attrName>style.visibility</p:attrName>
                                        </p:attrNameLst>
                                      </p:cBhvr>
                                      <p:to>
                                        <p:strVal val="visible"/>
                                      </p:to>
                                    </p:set>
                                    <p:animEffect transition="in" filter="blinds(horizontal)">
                                      <p:cBhvr>
                                        <p:cTn id="47" dur="500"/>
                                        <p:tgtEl>
                                          <p:spTgt spid="62259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22595">
                                            <p:txEl>
                                              <p:pRg st="10" end="10"/>
                                            </p:txEl>
                                          </p:spTgt>
                                        </p:tgtEl>
                                        <p:attrNameLst>
                                          <p:attrName>style.visibility</p:attrName>
                                        </p:attrNameLst>
                                      </p:cBhvr>
                                      <p:to>
                                        <p:strVal val="visible"/>
                                      </p:to>
                                    </p:set>
                                    <p:animEffect transition="in" filter="blinds(horizontal)">
                                      <p:cBhvr>
                                        <p:cTn id="52" dur="500"/>
                                        <p:tgtEl>
                                          <p:spTgt spid="62259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22595">
                                            <p:txEl>
                                              <p:pRg st="11" end="11"/>
                                            </p:txEl>
                                          </p:spTgt>
                                        </p:tgtEl>
                                        <p:attrNameLst>
                                          <p:attrName>style.visibility</p:attrName>
                                        </p:attrNameLst>
                                      </p:cBhvr>
                                      <p:to>
                                        <p:strVal val="visible"/>
                                      </p:to>
                                    </p:set>
                                    <p:animEffect transition="in" filter="blinds(horizontal)">
                                      <p:cBhvr>
                                        <p:cTn id="57" dur="500"/>
                                        <p:tgtEl>
                                          <p:spTgt spid="622595">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22595">
                                            <p:txEl>
                                              <p:charRg st="288" end="322"/>
                                            </p:txEl>
                                          </p:spTgt>
                                        </p:tgtEl>
                                        <p:attrNameLst>
                                          <p:attrName>style.visibility</p:attrName>
                                        </p:attrNameLst>
                                      </p:cBhvr>
                                      <p:to>
                                        <p:strVal val="visible"/>
                                      </p:to>
                                    </p:set>
                                    <p:animEffect transition="in" filter="blinds(horizontal)">
                                      <p:cBhvr>
                                        <p:cTn id="62" dur="500"/>
                                        <p:tgtEl>
                                          <p:spTgt spid="622595">
                                            <p:txEl>
                                              <p:charRg st="288" end="32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22595">
                                            <p:txEl>
                                              <p:charRg st="322" end="333"/>
                                            </p:txEl>
                                          </p:spTgt>
                                        </p:tgtEl>
                                        <p:attrNameLst>
                                          <p:attrName>style.visibility</p:attrName>
                                        </p:attrNameLst>
                                      </p:cBhvr>
                                      <p:to>
                                        <p:strVal val="visible"/>
                                      </p:to>
                                    </p:set>
                                    <p:animEffect transition="in" filter="blinds(horizontal)">
                                      <p:cBhvr>
                                        <p:cTn id="67" dur="500"/>
                                        <p:tgtEl>
                                          <p:spTgt spid="622595">
                                            <p:txEl>
                                              <p:charRg st="322" end="3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整数乘除指令</a:t>
            </a:r>
            <a:endParaRPr lang="zh-CN" altLang="en-US" sz="3600" dirty="0"/>
          </a:p>
        </p:txBody>
      </p:sp>
      <p:sp>
        <p:nvSpPr>
          <p:cNvPr id="623619" name="Rectangle 3"/>
          <p:cNvSpPr>
            <a:spLocks noGrp="1"/>
          </p:cNvSpPr>
          <p:nvPr>
            <p:ph idx="1"/>
          </p:nvPr>
        </p:nvSpPr>
        <p:spPr>
          <a:xfrm>
            <a:off x="115888" y="773113"/>
            <a:ext cx="8893175" cy="6021387"/>
          </a:xfrm>
        </p:spPr>
        <p:txBody>
          <a:bodyPr vert="horz" wrap="square" lIns="91440" tIns="45720" rIns="91440" bIns="45720" anchor="t" anchorCtr="0"/>
          <a:lstStyle/>
          <a:p>
            <a:pPr>
              <a:spcBef>
                <a:spcPct val="30000"/>
              </a:spcBef>
            </a:pPr>
            <a:r>
              <a:rPr lang="zh-CN" altLang="en-US" sz="2000" dirty="0">
                <a:latin typeface="微软雅黑" panose="020B0503020204020204" pitchFamily="34" charset="-122"/>
                <a:ea typeface="微软雅黑" panose="020B0503020204020204" pitchFamily="34" charset="-122"/>
              </a:rPr>
              <a:t>乘法指令：可给出一个、两个或三个操作数</a:t>
            </a:r>
            <a:endParaRPr lang="zh-CN" altLang="en-US" sz="2000" dirty="0">
              <a:latin typeface="微软雅黑" panose="020B0503020204020204" pitchFamily="34" charset="-122"/>
              <a:ea typeface="微软雅黑" panose="020B0503020204020204" pitchFamily="34" charset="-122"/>
            </a:endParaRPr>
          </a:p>
          <a:p>
            <a:pPr lvl="1">
              <a:spcBef>
                <a:spcPct val="30000"/>
              </a:spcBef>
            </a:pPr>
            <a:r>
              <a:rPr lang="zh-CN" altLang="en-US" dirty="0">
                <a:latin typeface="微软雅黑" panose="020B0503020204020204" pitchFamily="34" charset="-122"/>
                <a:ea typeface="微软雅黑" panose="020B0503020204020204" pitchFamily="34" charset="-122"/>
              </a:rPr>
              <a:t>若给出</a:t>
            </a:r>
            <a:r>
              <a:rPr lang="zh-CN" altLang="en-US" dirty="0">
                <a:solidFill>
                  <a:srgbClr val="CC3300"/>
                </a:solidFill>
                <a:latin typeface="微软雅黑" panose="020B0503020204020204" pitchFamily="34" charset="-122"/>
                <a:ea typeface="微软雅黑" panose="020B0503020204020204" pitchFamily="34" charset="-122"/>
              </a:rPr>
              <a:t>一个操作数</a:t>
            </a:r>
            <a:r>
              <a:rPr lang="en-US" altLang="zh-CN" dirty="0">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，则另一个源操作数隐含在</a:t>
            </a:r>
            <a:r>
              <a:rPr lang="en-US" altLang="zh-CN" dirty="0">
                <a:latin typeface="微软雅黑" panose="020B0503020204020204" pitchFamily="34" charset="-122"/>
                <a:ea typeface="微软雅黑" panose="020B0503020204020204" pitchFamily="34" charset="-122"/>
              </a:rPr>
              <a:t>AL/AX/EAX</a:t>
            </a:r>
            <a:r>
              <a:rPr lang="zh-CN" altLang="en-US" dirty="0">
                <a:latin typeface="微软雅黑" panose="020B0503020204020204" pitchFamily="34" charset="-122"/>
                <a:ea typeface="微软雅黑" panose="020B0503020204020204" pitchFamily="34" charset="-122"/>
              </a:rPr>
              <a:t>中，将</a:t>
            </a:r>
            <a:r>
              <a:rPr lang="en-US" altLang="zh-CN" dirty="0">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和累加器内容相乘，结果存放在</a:t>
            </a:r>
            <a:r>
              <a:rPr lang="en-US" altLang="zh-CN" dirty="0">
                <a:latin typeface="微软雅黑" panose="020B0503020204020204" pitchFamily="34" charset="-122"/>
                <a:ea typeface="微软雅黑" panose="020B0503020204020204" pitchFamily="34" charset="-122"/>
              </a:rPr>
              <a:t>AX</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位）或</a:t>
            </a:r>
            <a:r>
              <a:rPr lang="en-US" altLang="zh-CN" dirty="0">
                <a:latin typeface="微软雅黑" panose="020B0503020204020204" pitchFamily="34" charset="-122"/>
                <a:ea typeface="微软雅黑" panose="020B0503020204020204" pitchFamily="34" charset="-122"/>
              </a:rPr>
              <a:t>DX-AX</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位）或</a:t>
            </a:r>
            <a:r>
              <a:rPr lang="en-US" altLang="zh-CN" dirty="0">
                <a:latin typeface="微软雅黑" panose="020B0503020204020204" pitchFamily="34" charset="-122"/>
                <a:ea typeface="微软雅黑" panose="020B0503020204020204" pitchFamily="34" charset="-122"/>
              </a:rPr>
              <a:t>EDX-EAX</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64</a:t>
            </a:r>
            <a:r>
              <a:rPr lang="zh-CN" altLang="en-US" dirty="0">
                <a:latin typeface="微软雅黑" panose="020B0503020204020204" pitchFamily="34" charset="-122"/>
                <a:ea typeface="微软雅黑" panose="020B0503020204020204" pitchFamily="34" charset="-122"/>
              </a:rPr>
              <a:t>位）中。</a:t>
            </a:r>
            <a:r>
              <a:rPr lang="en-US" altLang="zh-CN" dirty="0">
                <a:latin typeface="微软雅黑" panose="020B0503020204020204" pitchFamily="34" charset="-122"/>
                <a:ea typeface="微软雅黑" panose="020B0503020204020204" pitchFamily="34" charset="-122"/>
              </a:rPr>
              <a:t>DX-AX</a:t>
            </a:r>
            <a:r>
              <a:rPr lang="zh-CN" altLang="en-US" dirty="0">
                <a:latin typeface="微软雅黑" panose="020B0503020204020204" pitchFamily="34" charset="-122"/>
                <a:ea typeface="微软雅黑" panose="020B0503020204020204" pitchFamily="34" charset="-122"/>
              </a:rPr>
              <a:t>表示</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位乘积的高、低</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位分别在</a:t>
            </a:r>
            <a:r>
              <a:rPr lang="en-US" altLang="zh-CN" dirty="0">
                <a:latin typeface="微软雅黑" panose="020B0503020204020204" pitchFamily="34" charset="-122"/>
                <a:ea typeface="微软雅黑" panose="020B0503020204020204" pitchFamily="34" charset="-122"/>
              </a:rPr>
              <a:t>DX</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AX</a:t>
            </a:r>
            <a:r>
              <a:rPr lang="zh-CN" altLang="en-US" dirty="0">
                <a:latin typeface="微软雅黑" panose="020B0503020204020204" pitchFamily="34" charset="-122"/>
                <a:ea typeface="微软雅黑" panose="020B0503020204020204" pitchFamily="34" charset="-122"/>
              </a:rPr>
              <a:t>中。 </a:t>
            </a:r>
            <a:r>
              <a:rPr lang="en-US" altLang="zh-CN" dirty="0">
                <a:solidFill>
                  <a:srgbClr val="FF3300"/>
                </a:solidFill>
                <a:latin typeface="微软雅黑" panose="020B0503020204020204" pitchFamily="34" charset="-122"/>
                <a:ea typeface="微软雅黑" panose="020B0503020204020204" pitchFamily="34" charset="-122"/>
              </a:rPr>
              <a:t>n</a:t>
            </a:r>
            <a:r>
              <a:rPr lang="zh-CN" altLang="en-US" dirty="0">
                <a:solidFill>
                  <a:srgbClr val="FF3300"/>
                </a:solidFill>
                <a:latin typeface="微软雅黑" panose="020B0503020204020204" pitchFamily="34" charset="-122"/>
                <a:ea typeface="微软雅黑" panose="020B0503020204020204" pitchFamily="34" charset="-122"/>
              </a:rPr>
              <a:t>位</a:t>
            </a:r>
            <a:r>
              <a:rPr lang="pt-BR" altLang="zh-CN" dirty="0">
                <a:solidFill>
                  <a:srgbClr val="FF3300"/>
                </a:solidFill>
                <a:latin typeface="微软雅黑" panose="020B0503020204020204" pitchFamily="34" charset="-122"/>
                <a:ea typeface="微软雅黑" panose="020B0503020204020204" pitchFamily="34" charset="-122"/>
              </a:rPr>
              <a:t>× </a:t>
            </a:r>
            <a:r>
              <a:rPr lang="en-US" altLang="zh-CN" dirty="0">
                <a:solidFill>
                  <a:srgbClr val="FF3300"/>
                </a:solidFill>
                <a:latin typeface="微软雅黑" panose="020B0503020204020204" pitchFamily="34" charset="-122"/>
                <a:ea typeface="微软雅黑" panose="020B0503020204020204" pitchFamily="34" charset="-122"/>
              </a:rPr>
              <a:t>n</a:t>
            </a:r>
            <a:r>
              <a:rPr lang="zh-CN" altLang="en-US" dirty="0">
                <a:solidFill>
                  <a:srgbClr val="FF3300"/>
                </a:solidFill>
                <a:latin typeface="微软雅黑" panose="020B0503020204020204" pitchFamily="34" charset="-122"/>
                <a:ea typeface="微软雅黑" panose="020B0503020204020204" pitchFamily="34" charset="-122"/>
              </a:rPr>
              <a:t>位</a:t>
            </a:r>
            <a:r>
              <a:rPr lang="en-US" altLang="zh-CN" dirty="0">
                <a:solidFill>
                  <a:srgbClr val="FF3300"/>
                </a:solidFill>
                <a:latin typeface="微软雅黑" panose="020B0503020204020204" pitchFamily="34" charset="-122"/>
                <a:ea typeface="微软雅黑" panose="020B0503020204020204" pitchFamily="34" charset="-122"/>
              </a:rPr>
              <a:t>=2n</a:t>
            </a:r>
            <a:r>
              <a:rPr lang="zh-CN" altLang="en-US" dirty="0">
                <a:solidFill>
                  <a:srgbClr val="FF3300"/>
                </a:solidFill>
                <a:latin typeface="微软雅黑" panose="020B0503020204020204" pitchFamily="34" charset="-122"/>
                <a:ea typeface="微软雅黑" panose="020B0503020204020204" pitchFamily="34" charset="-122"/>
              </a:rPr>
              <a:t>位</a:t>
            </a:r>
            <a:endParaRPr lang="zh-CN" altLang="en-US" dirty="0">
              <a:latin typeface="微软雅黑" panose="020B0503020204020204" pitchFamily="34" charset="-122"/>
              <a:ea typeface="微软雅黑" panose="020B0503020204020204" pitchFamily="34" charset="-122"/>
            </a:endParaRPr>
          </a:p>
          <a:p>
            <a:pPr lvl="1">
              <a:spcBef>
                <a:spcPct val="30000"/>
              </a:spcBef>
            </a:pPr>
            <a:r>
              <a:rPr lang="zh-CN" altLang="en-US" dirty="0">
                <a:latin typeface="微软雅黑" panose="020B0503020204020204" pitchFamily="34" charset="-122"/>
                <a:ea typeface="微软雅黑" panose="020B0503020204020204" pitchFamily="34" charset="-122"/>
              </a:rPr>
              <a:t>若指令中给出</a:t>
            </a:r>
            <a:r>
              <a:rPr lang="zh-CN" altLang="en-US" dirty="0">
                <a:solidFill>
                  <a:srgbClr val="CC3300"/>
                </a:solidFill>
                <a:latin typeface="微软雅黑" panose="020B0503020204020204" pitchFamily="34" charset="-122"/>
                <a:ea typeface="微软雅黑" panose="020B0503020204020204" pitchFamily="34" charset="-122"/>
              </a:rPr>
              <a:t>两个操作数</a:t>
            </a:r>
            <a:r>
              <a:rPr lang="en-US" altLang="zh-CN" dirty="0">
                <a:latin typeface="微软雅黑" panose="020B0503020204020204" pitchFamily="34" charset="-122"/>
                <a:ea typeface="微软雅黑" panose="020B0503020204020204" pitchFamily="34" charset="-122"/>
              </a:rPr>
              <a:t>DST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，则将</a:t>
            </a:r>
            <a:r>
              <a:rPr lang="en-US" altLang="zh-CN" dirty="0">
                <a:latin typeface="微软雅黑" panose="020B0503020204020204" pitchFamily="34" charset="-122"/>
                <a:ea typeface="微软雅黑" panose="020B0503020204020204" pitchFamily="34" charset="-122"/>
              </a:rPr>
              <a:t>DST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相乘，结果在</a:t>
            </a:r>
            <a:r>
              <a:rPr lang="en-US" altLang="zh-CN" dirty="0">
                <a:latin typeface="微软雅黑" panose="020B0503020204020204" pitchFamily="34" charset="-122"/>
                <a:ea typeface="微软雅黑" panose="020B0503020204020204" pitchFamily="34" charset="-122"/>
              </a:rPr>
              <a:t>DST</a:t>
            </a:r>
            <a:r>
              <a:rPr lang="zh-CN" altLang="en-US" dirty="0">
                <a:latin typeface="微软雅黑" panose="020B0503020204020204" pitchFamily="34" charset="-122"/>
                <a:ea typeface="微软雅黑" panose="020B0503020204020204" pitchFamily="34" charset="-122"/>
              </a:rPr>
              <a:t>中。</a:t>
            </a:r>
            <a:r>
              <a:rPr lang="en-US" altLang="zh-CN" dirty="0">
                <a:solidFill>
                  <a:srgbClr val="FF3300"/>
                </a:solidFill>
                <a:latin typeface="微软雅黑" panose="020B0503020204020204" pitchFamily="34" charset="-122"/>
                <a:ea typeface="微软雅黑" panose="020B0503020204020204" pitchFamily="34" charset="-122"/>
              </a:rPr>
              <a:t>n</a:t>
            </a:r>
            <a:r>
              <a:rPr lang="zh-CN" altLang="en-US" dirty="0">
                <a:solidFill>
                  <a:srgbClr val="FF3300"/>
                </a:solidFill>
                <a:latin typeface="微软雅黑" panose="020B0503020204020204" pitchFamily="34" charset="-122"/>
                <a:ea typeface="微软雅黑" panose="020B0503020204020204" pitchFamily="34" charset="-122"/>
              </a:rPr>
              <a:t>位</a:t>
            </a:r>
            <a:r>
              <a:rPr lang="pt-BR" altLang="zh-CN" dirty="0">
                <a:solidFill>
                  <a:srgbClr val="FF3300"/>
                </a:solidFill>
                <a:latin typeface="微软雅黑" panose="020B0503020204020204" pitchFamily="34" charset="-122"/>
                <a:ea typeface="微软雅黑" panose="020B0503020204020204" pitchFamily="34" charset="-122"/>
              </a:rPr>
              <a:t>× </a:t>
            </a:r>
            <a:r>
              <a:rPr lang="en-US" altLang="zh-CN" dirty="0">
                <a:solidFill>
                  <a:srgbClr val="FF3300"/>
                </a:solidFill>
                <a:latin typeface="微软雅黑" panose="020B0503020204020204" pitchFamily="34" charset="-122"/>
                <a:ea typeface="微软雅黑" panose="020B0503020204020204" pitchFamily="34" charset="-122"/>
              </a:rPr>
              <a:t>n</a:t>
            </a:r>
            <a:r>
              <a:rPr lang="zh-CN" altLang="en-US" dirty="0">
                <a:solidFill>
                  <a:srgbClr val="FF3300"/>
                </a:solidFill>
                <a:latin typeface="微软雅黑" panose="020B0503020204020204" pitchFamily="34" charset="-122"/>
                <a:ea typeface="微软雅黑" panose="020B0503020204020204" pitchFamily="34" charset="-122"/>
              </a:rPr>
              <a:t>位</a:t>
            </a:r>
            <a:r>
              <a:rPr lang="en-US" altLang="zh-CN" dirty="0">
                <a:solidFill>
                  <a:srgbClr val="FF3300"/>
                </a:solidFill>
                <a:latin typeface="微软雅黑" panose="020B0503020204020204" pitchFamily="34" charset="-122"/>
                <a:ea typeface="微软雅黑" panose="020B0503020204020204" pitchFamily="34" charset="-122"/>
              </a:rPr>
              <a:t>=n</a:t>
            </a:r>
            <a:r>
              <a:rPr lang="zh-CN" altLang="en-US" dirty="0">
                <a:solidFill>
                  <a:srgbClr val="FF3300"/>
                </a:solidFill>
                <a:latin typeface="微软雅黑" panose="020B0503020204020204" pitchFamily="34" charset="-122"/>
                <a:ea typeface="微软雅黑" panose="020B0503020204020204" pitchFamily="34" charset="-122"/>
              </a:rPr>
              <a:t>位</a:t>
            </a:r>
            <a:endParaRPr lang="zh-CN" altLang="en-US" dirty="0">
              <a:solidFill>
                <a:srgbClr val="FF3300"/>
              </a:solidFill>
              <a:latin typeface="微软雅黑" panose="020B0503020204020204" pitchFamily="34" charset="-122"/>
              <a:ea typeface="微软雅黑" panose="020B0503020204020204" pitchFamily="34" charset="-122"/>
            </a:endParaRPr>
          </a:p>
          <a:p>
            <a:pPr lvl="1">
              <a:spcBef>
                <a:spcPct val="30000"/>
              </a:spcBef>
            </a:pPr>
            <a:r>
              <a:rPr lang="zh-CN" altLang="en-US" dirty="0">
                <a:latin typeface="微软雅黑" panose="020B0503020204020204" pitchFamily="34" charset="-122"/>
                <a:ea typeface="微软雅黑" panose="020B0503020204020204" pitchFamily="34" charset="-122"/>
              </a:rPr>
              <a:t>若指令中给出</a:t>
            </a:r>
            <a:r>
              <a:rPr lang="zh-CN" altLang="en-US" dirty="0">
                <a:solidFill>
                  <a:srgbClr val="CC3300"/>
                </a:solidFill>
                <a:latin typeface="微软雅黑" panose="020B0503020204020204" pitchFamily="34" charset="-122"/>
                <a:ea typeface="微软雅黑" panose="020B0503020204020204" pitchFamily="34" charset="-122"/>
              </a:rPr>
              <a:t>三个操作数</a:t>
            </a:r>
            <a:r>
              <a:rPr lang="en-US" altLang="zh-CN" dirty="0">
                <a:latin typeface="微软雅黑" panose="020B0503020204020204" pitchFamily="34" charset="-122"/>
                <a:ea typeface="微软雅黑" panose="020B0503020204020204" pitchFamily="34" charset="-122"/>
              </a:rPr>
              <a:t>REG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IMM</a:t>
            </a:r>
            <a:r>
              <a:rPr lang="zh-CN" altLang="en-US" dirty="0">
                <a:latin typeface="微软雅黑" panose="020B0503020204020204" pitchFamily="34" charset="-122"/>
                <a:ea typeface="微软雅黑" panose="020B0503020204020204" pitchFamily="34" charset="-122"/>
              </a:rPr>
              <a:t>，则将</a:t>
            </a:r>
            <a:r>
              <a:rPr lang="en-US" altLang="zh-CN" dirty="0">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和立即数</a:t>
            </a:r>
            <a:r>
              <a:rPr lang="en-US" altLang="zh-CN" dirty="0">
                <a:latin typeface="微软雅黑" panose="020B0503020204020204" pitchFamily="34" charset="-122"/>
                <a:ea typeface="微软雅黑" panose="020B0503020204020204" pitchFamily="34" charset="-122"/>
              </a:rPr>
              <a:t>IMM</a:t>
            </a:r>
            <a:r>
              <a:rPr lang="zh-CN" altLang="en-US" dirty="0">
                <a:latin typeface="微软雅黑" panose="020B0503020204020204" pitchFamily="34" charset="-122"/>
                <a:ea typeface="微软雅黑" panose="020B0503020204020204" pitchFamily="34" charset="-122"/>
              </a:rPr>
              <a:t>相乘，结果在</a:t>
            </a:r>
            <a:r>
              <a:rPr lang="en-US" altLang="zh-CN" dirty="0">
                <a:latin typeface="微软雅黑" panose="020B0503020204020204" pitchFamily="34" charset="-122"/>
                <a:ea typeface="微软雅黑" panose="020B0503020204020204" pitchFamily="34" charset="-122"/>
              </a:rPr>
              <a:t>REG</a:t>
            </a:r>
            <a:r>
              <a:rPr lang="zh-CN" altLang="en-US" dirty="0">
                <a:latin typeface="微软雅黑" panose="020B0503020204020204" pitchFamily="34" charset="-122"/>
                <a:ea typeface="微软雅黑" panose="020B0503020204020204" pitchFamily="34" charset="-122"/>
              </a:rPr>
              <a:t>中。</a:t>
            </a:r>
            <a:r>
              <a:rPr lang="en-US" altLang="zh-CN" dirty="0">
                <a:solidFill>
                  <a:srgbClr val="FF3300"/>
                </a:solidFill>
                <a:latin typeface="微软雅黑" panose="020B0503020204020204" pitchFamily="34" charset="-122"/>
                <a:ea typeface="微软雅黑" panose="020B0503020204020204" pitchFamily="34" charset="-122"/>
              </a:rPr>
              <a:t>n</a:t>
            </a:r>
            <a:r>
              <a:rPr lang="zh-CN" altLang="en-US" dirty="0">
                <a:solidFill>
                  <a:srgbClr val="FF3300"/>
                </a:solidFill>
                <a:latin typeface="微软雅黑" panose="020B0503020204020204" pitchFamily="34" charset="-122"/>
                <a:ea typeface="微软雅黑" panose="020B0503020204020204" pitchFamily="34" charset="-122"/>
              </a:rPr>
              <a:t>位</a:t>
            </a:r>
            <a:r>
              <a:rPr lang="pt-BR" altLang="zh-CN" dirty="0">
                <a:solidFill>
                  <a:srgbClr val="FF3300"/>
                </a:solidFill>
                <a:latin typeface="微软雅黑" panose="020B0503020204020204" pitchFamily="34" charset="-122"/>
                <a:ea typeface="微软雅黑" panose="020B0503020204020204" pitchFamily="34" charset="-122"/>
              </a:rPr>
              <a:t>× </a:t>
            </a:r>
            <a:r>
              <a:rPr lang="en-US" altLang="zh-CN" dirty="0">
                <a:solidFill>
                  <a:srgbClr val="FF3300"/>
                </a:solidFill>
                <a:latin typeface="微软雅黑" panose="020B0503020204020204" pitchFamily="34" charset="-122"/>
                <a:ea typeface="微软雅黑" panose="020B0503020204020204" pitchFamily="34" charset="-122"/>
              </a:rPr>
              <a:t>n</a:t>
            </a:r>
            <a:r>
              <a:rPr lang="zh-CN" altLang="en-US" dirty="0">
                <a:solidFill>
                  <a:srgbClr val="FF3300"/>
                </a:solidFill>
                <a:latin typeface="微软雅黑" panose="020B0503020204020204" pitchFamily="34" charset="-122"/>
                <a:ea typeface="微软雅黑" panose="020B0503020204020204" pitchFamily="34" charset="-122"/>
              </a:rPr>
              <a:t>位</a:t>
            </a:r>
            <a:r>
              <a:rPr lang="en-US" altLang="zh-CN" dirty="0">
                <a:solidFill>
                  <a:srgbClr val="FF3300"/>
                </a:solidFill>
                <a:latin typeface="微软雅黑" panose="020B0503020204020204" pitchFamily="34" charset="-122"/>
                <a:ea typeface="微软雅黑" panose="020B0503020204020204" pitchFamily="34" charset="-122"/>
              </a:rPr>
              <a:t>=n</a:t>
            </a:r>
            <a:r>
              <a:rPr lang="zh-CN" altLang="en-US" dirty="0">
                <a:solidFill>
                  <a:srgbClr val="FF3300"/>
                </a:solidFill>
                <a:latin typeface="微软雅黑" panose="020B0503020204020204" pitchFamily="34" charset="-122"/>
                <a:ea typeface="微软雅黑" panose="020B0503020204020204" pitchFamily="34" charset="-122"/>
              </a:rPr>
              <a:t>位</a:t>
            </a:r>
            <a:endParaRPr lang="zh-CN" altLang="en-US" dirty="0">
              <a:latin typeface="微软雅黑" panose="020B0503020204020204" pitchFamily="34" charset="-122"/>
              <a:ea typeface="微软雅黑" panose="020B0503020204020204" pitchFamily="34" charset="-122"/>
            </a:endParaRPr>
          </a:p>
          <a:p>
            <a:pPr>
              <a:spcBef>
                <a:spcPct val="30000"/>
              </a:spcBef>
            </a:pPr>
            <a:r>
              <a:rPr lang="zh-CN" altLang="en-US" sz="2000" dirty="0">
                <a:latin typeface="微软雅黑" panose="020B0503020204020204" pitchFamily="34" charset="-122"/>
                <a:ea typeface="微软雅黑" panose="020B0503020204020204" pitchFamily="34" charset="-122"/>
              </a:rPr>
              <a:t>除法指令：只明显指出除数</a:t>
            </a:r>
            <a:endParaRPr lang="zh-CN" altLang="en-US" sz="2000" dirty="0">
              <a:latin typeface="微软雅黑" panose="020B0503020204020204" pitchFamily="34" charset="-122"/>
              <a:ea typeface="微软雅黑" panose="020B0503020204020204" pitchFamily="34" charset="-122"/>
            </a:endParaRPr>
          </a:p>
          <a:p>
            <a:pPr lvl="1">
              <a:spcBef>
                <a:spcPct val="30000"/>
              </a:spcBef>
            </a:pPr>
            <a:r>
              <a:rPr lang="zh-CN" altLang="en-US" dirty="0">
                <a:latin typeface="微软雅黑" panose="020B0503020204020204" pitchFamily="34" charset="-122"/>
                <a:ea typeface="微软雅黑" panose="020B0503020204020204" pitchFamily="34" charset="-122"/>
              </a:rPr>
              <a:t>若为</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位，则</a:t>
            </a:r>
            <a:r>
              <a:rPr lang="en-US" altLang="zh-CN" dirty="0">
                <a:solidFill>
                  <a:srgbClr val="FF3300"/>
                </a:solidFill>
                <a:latin typeface="微软雅黑" panose="020B0503020204020204" pitchFamily="34" charset="-122"/>
                <a:ea typeface="微软雅黑" panose="020B0503020204020204" pitchFamily="34" charset="-122"/>
              </a:rPr>
              <a:t>16</a:t>
            </a:r>
            <a:r>
              <a:rPr lang="zh-CN" altLang="en-US" dirty="0">
                <a:solidFill>
                  <a:srgbClr val="FF3300"/>
                </a:solidFill>
                <a:latin typeface="微软雅黑" panose="020B0503020204020204" pitchFamily="34" charset="-122"/>
                <a:ea typeface="微软雅黑" panose="020B0503020204020204" pitchFamily="34" charset="-122"/>
              </a:rPr>
              <a:t>位被除数</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AX</a:t>
            </a:r>
            <a:r>
              <a:rPr lang="zh-CN" altLang="en-US" dirty="0">
                <a:latin typeface="微软雅黑" panose="020B0503020204020204" pitchFamily="34" charset="-122"/>
                <a:ea typeface="微软雅黑" panose="020B0503020204020204" pitchFamily="34" charset="-122"/>
              </a:rPr>
              <a:t>寄存器中，商送回</a:t>
            </a:r>
            <a:r>
              <a:rPr lang="en-US" altLang="zh-CN" dirty="0">
                <a:latin typeface="微软雅黑" panose="020B0503020204020204" pitchFamily="34" charset="-122"/>
                <a:ea typeface="微软雅黑" panose="020B0503020204020204" pitchFamily="34" charset="-122"/>
              </a:rPr>
              <a:t>AL</a:t>
            </a:r>
            <a:r>
              <a:rPr lang="zh-CN" altLang="en-US" dirty="0">
                <a:latin typeface="微软雅黑" panose="020B0503020204020204" pitchFamily="34" charset="-122"/>
                <a:ea typeface="微软雅黑" panose="020B0503020204020204" pitchFamily="34" charset="-122"/>
              </a:rPr>
              <a:t>，余数在</a:t>
            </a:r>
            <a:r>
              <a:rPr lang="en-US" altLang="zh-CN" dirty="0">
                <a:latin typeface="微软雅黑" panose="020B0503020204020204" pitchFamily="34" charset="-122"/>
                <a:ea typeface="微软雅黑" panose="020B0503020204020204" pitchFamily="34" charset="-122"/>
              </a:rPr>
              <a:t>AH</a:t>
            </a:r>
            <a:endParaRPr lang="zh-CN" altLang="en-US" dirty="0">
              <a:latin typeface="微软雅黑" panose="020B0503020204020204" pitchFamily="34" charset="-122"/>
              <a:ea typeface="微软雅黑" panose="020B0503020204020204" pitchFamily="34" charset="-122"/>
            </a:endParaRPr>
          </a:p>
          <a:p>
            <a:pPr lvl="1">
              <a:spcBef>
                <a:spcPct val="30000"/>
              </a:spcBef>
            </a:pPr>
            <a:r>
              <a:rPr lang="zh-CN" altLang="en-US" dirty="0">
                <a:latin typeface="微软雅黑" panose="020B0503020204020204" pitchFamily="34" charset="-122"/>
                <a:ea typeface="微软雅黑" panose="020B0503020204020204" pitchFamily="34" charset="-122"/>
              </a:rPr>
              <a:t>若为</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位，则</a:t>
            </a:r>
            <a:r>
              <a:rPr lang="en-US" altLang="zh-CN" dirty="0">
                <a:solidFill>
                  <a:srgbClr val="FF3300"/>
                </a:solidFill>
                <a:latin typeface="微软雅黑" panose="020B0503020204020204" pitchFamily="34" charset="-122"/>
                <a:ea typeface="微软雅黑" panose="020B0503020204020204" pitchFamily="34" charset="-122"/>
              </a:rPr>
              <a:t>32</a:t>
            </a:r>
            <a:r>
              <a:rPr lang="zh-CN" altLang="en-US" dirty="0">
                <a:solidFill>
                  <a:srgbClr val="FF3300"/>
                </a:solidFill>
                <a:latin typeface="微软雅黑" panose="020B0503020204020204" pitchFamily="34" charset="-122"/>
                <a:ea typeface="微软雅黑" panose="020B0503020204020204" pitchFamily="34" charset="-122"/>
              </a:rPr>
              <a:t>位被除数</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DX-AX</a:t>
            </a:r>
            <a:r>
              <a:rPr lang="zh-CN" altLang="en-US" dirty="0">
                <a:latin typeface="微软雅黑" panose="020B0503020204020204" pitchFamily="34" charset="-122"/>
                <a:ea typeface="微软雅黑" panose="020B0503020204020204" pitchFamily="34" charset="-122"/>
              </a:rPr>
              <a:t>寄存器中，商送回</a:t>
            </a:r>
            <a:r>
              <a:rPr lang="en-US" altLang="zh-CN" dirty="0">
                <a:latin typeface="微软雅黑" panose="020B0503020204020204" pitchFamily="34" charset="-122"/>
                <a:ea typeface="微软雅黑" panose="020B0503020204020204" pitchFamily="34" charset="-122"/>
              </a:rPr>
              <a:t>AX</a:t>
            </a:r>
            <a:r>
              <a:rPr lang="zh-CN" altLang="en-US" dirty="0">
                <a:latin typeface="微软雅黑" panose="020B0503020204020204" pitchFamily="34" charset="-122"/>
                <a:ea typeface="微软雅黑" panose="020B0503020204020204" pitchFamily="34" charset="-122"/>
              </a:rPr>
              <a:t>，余数在</a:t>
            </a:r>
            <a:r>
              <a:rPr lang="en-US" altLang="zh-CN" dirty="0">
                <a:latin typeface="微软雅黑" panose="020B0503020204020204" pitchFamily="34" charset="-122"/>
                <a:ea typeface="微软雅黑" panose="020B0503020204020204" pitchFamily="34" charset="-122"/>
              </a:rPr>
              <a:t>DX</a:t>
            </a:r>
            <a:endParaRPr lang="zh-CN" altLang="en-US" dirty="0">
              <a:latin typeface="微软雅黑" panose="020B0503020204020204" pitchFamily="34" charset="-122"/>
              <a:ea typeface="微软雅黑" panose="020B0503020204020204" pitchFamily="34" charset="-122"/>
            </a:endParaRPr>
          </a:p>
          <a:p>
            <a:pPr lvl="1">
              <a:spcBef>
                <a:spcPct val="30000"/>
              </a:spcBef>
            </a:pPr>
            <a:r>
              <a:rPr lang="zh-CN" altLang="en-US" dirty="0">
                <a:latin typeface="微软雅黑" panose="020B0503020204020204" pitchFamily="34" charset="-122"/>
                <a:ea typeface="微软雅黑" panose="020B0503020204020204" pitchFamily="34" charset="-122"/>
              </a:rPr>
              <a:t>若为</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位，则</a:t>
            </a:r>
            <a:r>
              <a:rPr lang="zh-CN" altLang="en-US" dirty="0">
                <a:solidFill>
                  <a:srgbClr val="FF3300"/>
                </a:solidFill>
                <a:latin typeface="微软雅黑" panose="020B0503020204020204" pitchFamily="34" charset="-122"/>
                <a:ea typeface="微软雅黑" panose="020B0503020204020204" pitchFamily="34" charset="-122"/>
              </a:rPr>
              <a:t>被除数</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EDX-EAX</a:t>
            </a:r>
            <a:r>
              <a:rPr lang="zh-CN" altLang="en-US" dirty="0">
                <a:latin typeface="微软雅黑" panose="020B0503020204020204" pitchFamily="34" charset="-122"/>
                <a:ea typeface="微软雅黑" panose="020B0503020204020204" pitchFamily="34" charset="-122"/>
              </a:rPr>
              <a:t>寄存器中，商送</a:t>
            </a:r>
            <a:r>
              <a:rPr lang="en-US" altLang="zh-CN" dirty="0">
                <a:latin typeface="微软雅黑" panose="020B0503020204020204" pitchFamily="34" charset="-122"/>
                <a:ea typeface="微软雅黑" panose="020B0503020204020204" pitchFamily="34" charset="-122"/>
              </a:rPr>
              <a:t>EAX</a:t>
            </a:r>
            <a:r>
              <a:rPr lang="zh-CN" altLang="en-US" dirty="0">
                <a:latin typeface="微软雅黑" panose="020B0503020204020204" pitchFamily="34" charset="-122"/>
                <a:ea typeface="微软雅黑" panose="020B0503020204020204" pitchFamily="34" charset="-122"/>
              </a:rPr>
              <a:t>，余数在</a:t>
            </a:r>
            <a:r>
              <a:rPr lang="en-US" altLang="zh-CN" dirty="0">
                <a:latin typeface="微软雅黑" panose="020B0503020204020204" pitchFamily="34" charset="-122"/>
                <a:ea typeface="微软雅黑" panose="020B0503020204020204" pitchFamily="34" charset="-122"/>
              </a:rPr>
              <a:t>EDX</a:t>
            </a:r>
            <a:r>
              <a:rPr lang="zh-CN" altLang="en-US" dirty="0"/>
              <a:t> </a:t>
            </a:r>
            <a:endParaRPr lang="zh-CN" altLang="en-US" dirty="0"/>
          </a:p>
        </p:txBody>
      </p:sp>
      <p:sp>
        <p:nvSpPr>
          <p:cNvPr id="623620" name="Text Box 4"/>
          <p:cNvSpPr txBox="1"/>
          <p:nvPr/>
        </p:nvSpPr>
        <p:spPr>
          <a:xfrm>
            <a:off x="250825" y="6219825"/>
            <a:ext cx="7561263" cy="396875"/>
          </a:xfrm>
          <a:prstGeom prst="rect">
            <a:avLst/>
          </a:prstGeom>
          <a:noFill/>
          <a:ln w="9525">
            <a:noFill/>
          </a:ln>
        </p:spPr>
        <p:txBody>
          <a:bodyPr anchor="t" anchorCtr="0">
            <a:spAutoFit/>
          </a:bodyPr>
          <a:lstStyle/>
          <a:p>
            <a:pPr>
              <a:spcBef>
                <a:spcPct val="50000"/>
              </a:spcBef>
            </a:pPr>
            <a:r>
              <a:rPr lang="zh-CN" altLang="en-US" sz="2000" dirty="0">
                <a:solidFill>
                  <a:srgbClr val="FF3300"/>
                </a:solidFill>
                <a:latin typeface="Arial" panose="020B0604020202020204" pitchFamily="34" charset="0"/>
                <a:ea typeface="微软雅黑" panose="020B0503020204020204" pitchFamily="34" charset="-122"/>
              </a:rPr>
              <a:t>以上内容不要死记硬背，遇到具体指令时能查阅到并理解即可。</a:t>
            </a:r>
            <a:endParaRPr lang="zh-CN" altLang="en-US" sz="2000" dirty="0">
              <a:solidFill>
                <a:srgbClr val="FF3300"/>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3619">
                                            <p:txEl>
                                              <p:pRg st="1" end="1"/>
                                            </p:txEl>
                                          </p:spTgt>
                                        </p:tgtEl>
                                        <p:attrNameLst>
                                          <p:attrName>style.visibility</p:attrName>
                                        </p:attrNameLst>
                                      </p:cBhvr>
                                      <p:to>
                                        <p:strVal val="visible"/>
                                      </p:to>
                                    </p:set>
                                    <p:animEffect transition="in" filter="blinds(horizontal)">
                                      <p:cBhvr>
                                        <p:cTn id="7" dur="500"/>
                                        <p:tgtEl>
                                          <p:spTgt spid="6236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3619">
                                            <p:txEl>
                                              <p:pRg st="2" end="2"/>
                                            </p:txEl>
                                          </p:spTgt>
                                        </p:tgtEl>
                                        <p:attrNameLst>
                                          <p:attrName>style.visibility</p:attrName>
                                        </p:attrNameLst>
                                      </p:cBhvr>
                                      <p:to>
                                        <p:strVal val="visible"/>
                                      </p:to>
                                    </p:set>
                                    <p:animEffect transition="in" filter="blinds(horizontal)">
                                      <p:cBhvr>
                                        <p:cTn id="12" dur="500"/>
                                        <p:tgtEl>
                                          <p:spTgt spid="6236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3619">
                                            <p:txEl>
                                              <p:pRg st="3" end="3"/>
                                            </p:txEl>
                                          </p:spTgt>
                                        </p:tgtEl>
                                        <p:attrNameLst>
                                          <p:attrName>style.visibility</p:attrName>
                                        </p:attrNameLst>
                                      </p:cBhvr>
                                      <p:to>
                                        <p:strVal val="visible"/>
                                      </p:to>
                                    </p:set>
                                    <p:animEffect transition="in" filter="blinds(horizontal)">
                                      <p:cBhvr>
                                        <p:cTn id="17" dur="500"/>
                                        <p:tgtEl>
                                          <p:spTgt spid="6236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3619">
                                            <p:txEl>
                                              <p:pRg st="5" end="5"/>
                                            </p:txEl>
                                          </p:spTgt>
                                        </p:tgtEl>
                                        <p:attrNameLst>
                                          <p:attrName>style.visibility</p:attrName>
                                        </p:attrNameLst>
                                      </p:cBhvr>
                                      <p:to>
                                        <p:strVal val="visible"/>
                                      </p:to>
                                    </p:set>
                                    <p:animEffect transition="in" filter="blinds(horizontal)">
                                      <p:cBhvr>
                                        <p:cTn id="22" dur="500"/>
                                        <p:tgtEl>
                                          <p:spTgt spid="62361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3619">
                                            <p:txEl>
                                              <p:pRg st="6" end="6"/>
                                            </p:txEl>
                                          </p:spTgt>
                                        </p:tgtEl>
                                        <p:attrNameLst>
                                          <p:attrName>style.visibility</p:attrName>
                                        </p:attrNameLst>
                                      </p:cBhvr>
                                      <p:to>
                                        <p:strVal val="visible"/>
                                      </p:to>
                                    </p:set>
                                    <p:animEffect transition="in" filter="blinds(horizontal)">
                                      <p:cBhvr>
                                        <p:cTn id="27" dur="500"/>
                                        <p:tgtEl>
                                          <p:spTgt spid="62361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3619">
                                            <p:txEl>
                                              <p:pRg st="7" end="7"/>
                                            </p:txEl>
                                          </p:spTgt>
                                        </p:tgtEl>
                                        <p:attrNameLst>
                                          <p:attrName>style.visibility</p:attrName>
                                        </p:attrNameLst>
                                      </p:cBhvr>
                                      <p:to>
                                        <p:strVal val="visible"/>
                                      </p:to>
                                    </p:set>
                                    <p:animEffect transition="in" filter="blinds(horizontal)">
                                      <p:cBhvr>
                                        <p:cTn id="32" dur="500"/>
                                        <p:tgtEl>
                                          <p:spTgt spid="62361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23620">
                                            <p:txEl>
                                              <p:pRg st="0" end="0"/>
                                            </p:txEl>
                                          </p:spTgt>
                                        </p:tgtEl>
                                        <p:attrNameLst>
                                          <p:attrName>style.visibility</p:attrName>
                                        </p:attrNameLst>
                                      </p:cBhvr>
                                      <p:to>
                                        <p:strVal val="visible"/>
                                      </p:to>
                                    </p:set>
                                    <p:animEffect transition="in" filter="blinds(horizontal)">
                                      <p:cBhvr>
                                        <p:cTn id="37" dur="500"/>
                                        <p:tgtEl>
                                          <p:spTgt spid="6236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a:xfrm>
            <a:off x="457200" y="142875"/>
            <a:ext cx="8229600" cy="561975"/>
          </a:xfrm>
        </p:spPr>
        <p:txBody>
          <a:bodyPr vert="horz" wrap="square" lIns="91440" tIns="45720" rIns="91440" bIns="45720" anchor="ctr" anchorCtr="0"/>
          <a:lstStyle/>
          <a:p>
            <a:r>
              <a:rPr lang="zh-CN" altLang="en-US" sz="3600" dirty="0"/>
              <a:t>定点算术运算指令汇总 </a:t>
            </a:r>
            <a:endParaRPr lang="zh-CN" altLang="en-US" sz="3600" dirty="0"/>
          </a:p>
        </p:txBody>
      </p:sp>
      <p:pic>
        <p:nvPicPr>
          <p:cNvPr id="39938" name="Picture 602"/>
          <p:cNvPicPr>
            <a:picLocks noChangeAspect="1"/>
          </p:cNvPicPr>
          <p:nvPr/>
        </p:nvPicPr>
        <p:blipFill>
          <a:blip r:embed="rId1"/>
          <a:stretch>
            <a:fillRect/>
          </a:stretch>
        </p:blipFill>
        <p:spPr>
          <a:xfrm>
            <a:off x="71438" y="684213"/>
            <a:ext cx="8937625" cy="6164262"/>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定点加法指令举例</a:t>
            </a:r>
            <a:endParaRPr lang="zh-CN" altLang="en-US" sz="3600" dirty="0"/>
          </a:p>
        </p:txBody>
      </p:sp>
      <p:sp>
        <p:nvSpPr>
          <p:cNvPr id="733187" name="Rectangle 3"/>
          <p:cNvSpPr>
            <a:spLocks noGrp="1"/>
          </p:cNvSpPr>
          <p:nvPr>
            <p:ph idx="1"/>
          </p:nvPr>
        </p:nvSpPr>
        <p:spPr>
          <a:xfrm>
            <a:off x="187325" y="819150"/>
            <a:ext cx="8750300" cy="5849938"/>
          </a:xfrm>
        </p:spPr>
        <p:txBody>
          <a:bodyPr vert="horz" wrap="square" lIns="91440" tIns="45720" rIns="91440" bIns="45720" anchor="t" anchorCtr="0"/>
          <a:lstStyle/>
          <a:p>
            <a:pPr>
              <a:lnSpc>
                <a:spcPct val="125000"/>
              </a:lnSpc>
            </a:pPr>
            <a:r>
              <a:rPr lang="zh-CN" altLang="en-US" sz="2000" dirty="0">
                <a:latin typeface="微软雅黑" panose="020B0503020204020204" pitchFamily="34" charset="-122"/>
                <a:ea typeface="微软雅黑" panose="020B0503020204020204" pitchFamily="34" charset="-122"/>
              </a:rPr>
              <a:t>假设</a:t>
            </a:r>
            <a:r>
              <a:rPr lang="en-US" altLang="zh-CN" sz="2000" dirty="0">
                <a:latin typeface="微软雅黑" panose="020B0503020204020204" pitchFamily="34" charset="-122"/>
                <a:ea typeface="微软雅黑" panose="020B0503020204020204" pitchFamily="34" charset="-122"/>
              </a:rPr>
              <a:t>R[ax]=FFFAH</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R[bx]=FFF0H</a:t>
            </a:r>
            <a:r>
              <a:rPr lang="zh-CN" altLang="en-US" sz="2000" dirty="0">
                <a:latin typeface="微软雅黑" panose="020B0503020204020204" pitchFamily="34" charset="-122"/>
                <a:ea typeface="微软雅黑" panose="020B0503020204020204" pitchFamily="34" charset="-122"/>
              </a:rPr>
              <a:t>，则执行以下指令后</a:t>
            </a:r>
            <a:endParaRPr lang="zh-CN" altLang="en-US" sz="2000" dirty="0">
              <a:latin typeface="微软雅黑" panose="020B0503020204020204" pitchFamily="34" charset="-122"/>
              <a:ea typeface="微软雅黑" panose="020B0503020204020204" pitchFamily="34" charset="-122"/>
            </a:endParaRPr>
          </a:p>
          <a:p>
            <a:pPr>
              <a:lnSpc>
                <a:spcPct val="125000"/>
              </a:lnSpc>
              <a:buNone/>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3300"/>
                </a:solidFill>
                <a:latin typeface="微软雅黑" panose="020B0503020204020204" pitchFamily="34" charset="-122"/>
                <a:ea typeface="微软雅黑" panose="020B0503020204020204" pitchFamily="34" charset="-122"/>
              </a:rPr>
              <a:t>“</a:t>
            </a:r>
            <a:r>
              <a:rPr lang="en-US" altLang="zh-CN" sz="2000" dirty="0">
                <a:solidFill>
                  <a:srgbClr val="FF3300"/>
                </a:solidFill>
                <a:latin typeface="微软雅黑" panose="020B0503020204020204" pitchFamily="34" charset="-122"/>
                <a:ea typeface="微软雅黑" panose="020B0503020204020204" pitchFamily="34" charset="-122"/>
              </a:rPr>
              <a:t>addw %bx, %ax”</a:t>
            </a:r>
            <a:endParaRPr lang="zh-CN" altLang="en-US" sz="2000" dirty="0">
              <a:solidFill>
                <a:srgbClr val="FF3300"/>
              </a:solidFill>
              <a:latin typeface="微软雅黑" panose="020B0503020204020204" pitchFamily="34" charset="-122"/>
              <a:ea typeface="微软雅黑" panose="020B0503020204020204" pitchFamily="34" charset="-122"/>
            </a:endParaRPr>
          </a:p>
          <a:p>
            <a:pPr>
              <a:lnSpc>
                <a:spcPct val="125000"/>
              </a:lnSpc>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AX</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BX</a:t>
            </a:r>
            <a:r>
              <a:rPr lang="zh-CN" altLang="en-US" sz="2000" dirty="0">
                <a:latin typeface="微软雅黑" panose="020B0503020204020204" pitchFamily="34" charset="-122"/>
                <a:ea typeface="微软雅黑" panose="020B0503020204020204" pitchFamily="34" charset="-122"/>
              </a:rPr>
              <a:t>中的内容各是什么？标志</a:t>
            </a:r>
            <a:r>
              <a:rPr lang="en-US" altLang="zh-CN" sz="2000" dirty="0">
                <a:latin typeface="微软雅黑" panose="020B0503020204020204" pitchFamily="34" charset="-122"/>
                <a:ea typeface="微软雅黑" panose="020B0503020204020204" pitchFamily="34" charset="-122"/>
              </a:rPr>
              <a:t>CF</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OF</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ZF</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SF</a:t>
            </a:r>
            <a:r>
              <a:rPr lang="zh-CN" altLang="en-US" sz="2000" dirty="0">
                <a:latin typeface="微软雅黑" panose="020B0503020204020204" pitchFamily="34" charset="-122"/>
                <a:ea typeface="微软雅黑" panose="020B0503020204020204" pitchFamily="34" charset="-122"/>
              </a:rPr>
              <a:t>各是什么？要求分别将操作数作为</a:t>
            </a:r>
            <a:r>
              <a:rPr lang="zh-CN" altLang="en-US" sz="2000" dirty="0">
                <a:solidFill>
                  <a:srgbClr val="007635"/>
                </a:solidFill>
                <a:latin typeface="微软雅黑" panose="020B0503020204020204" pitchFamily="34" charset="-122"/>
                <a:ea typeface="微软雅黑" panose="020B0503020204020204" pitchFamily="34" charset="-122"/>
              </a:rPr>
              <a:t>无符号数</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3333CC"/>
                </a:solidFill>
                <a:latin typeface="微软雅黑" panose="020B0503020204020204" pitchFamily="34" charset="-122"/>
                <a:ea typeface="微软雅黑" panose="020B0503020204020204" pitchFamily="34" charset="-122"/>
              </a:rPr>
              <a:t>带符号整数</a:t>
            </a:r>
            <a:r>
              <a:rPr lang="zh-CN" altLang="en-US" sz="2000" dirty="0">
                <a:latin typeface="微软雅黑" panose="020B0503020204020204" pitchFamily="34" charset="-122"/>
                <a:ea typeface="微软雅黑" panose="020B0503020204020204" pitchFamily="34" charset="-122"/>
              </a:rPr>
              <a:t>解释并验证指令执行结果。 </a:t>
            </a:r>
            <a:endParaRPr lang="zh-CN" altLang="en-US" sz="2000" dirty="0">
              <a:latin typeface="微软雅黑" panose="020B0503020204020204" pitchFamily="34" charset="-122"/>
              <a:ea typeface="微软雅黑" panose="020B0503020204020204" pitchFamily="34" charset="-122"/>
            </a:endParaRPr>
          </a:p>
          <a:p>
            <a:pPr>
              <a:lnSpc>
                <a:spcPct val="125000"/>
              </a:lnSpc>
              <a:buNone/>
            </a:pPr>
            <a:r>
              <a:rPr lang="zh-CN" altLang="en-US" sz="2000" dirty="0">
                <a:solidFill>
                  <a:srgbClr val="FF3300"/>
                </a:solidFill>
                <a:latin typeface="微软雅黑" panose="020B0503020204020204" pitchFamily="34" charset="-122"/>
                <a:ea typeface="微软雅黑" panose="020B0503020204020204" pitchFamily="34" charset="-122"/>
              </a:rPr>
              <a:t>解：功能：</a:t>
            </a:r>
            <a:r>
              <a:rPr lang="en-US" altLang="zh-CN" sz="2000" dirty="0">
                <a:solidFill>
                  <a:srgbClr val="FF3300"/>
                </a:solidFill>
                <a:latin typeface="微软雅黑" panose="020B0503020204020204" pitchFamily="34" charset="-122"/>
                <a:ea typeface="微软雅黑" panose="020B0503020204020204" pitchFamily="34" charset="-122"/>
              </a:rPr>
              <a:t>R[ax]←R[ax]+R[bx]</a:t>
            </a:r>
            <a:r>
              <a:rPr lang="zh-CN" altLang="en-US" sz="2000" dirty="0">
                <a:solidFill>
                  <a:srgbClr val="FF3300"/>
                </a:solidFill>
                <a:latin typeface="微软雅黑" panose="020B0503020204020204" pitchFamily="34" charset="-122"/>
                <a:ea typeface="微软雅黑" panose="020B0503020204020204" pitchFamily="34" charset="-122"/>
              </a:rPr>
              <a:t>，指令执行后的结果如下 </a:t>
            </a:r>
            <a:endParaRPr lang="zh-CN" altLang="en-US" sz="2000" dirty="0">
              <a:solidFill>
                <a:srgbClr val="FF3300"/>
              </a:solidFill>
              <a:latin typeface="微软雅黑" panose="020B0503020204020204" pitchFamily="34" charset="-122"/>
              <a:ea typeface="微软雅黑" panose="020B0503020204020204" pitchFamily="34" charset="-122"/>
            </a:endParaRPr>
          </a:p>
          <a:p>
            <a:pPr>
              <a:lnSpc>
                <a:spcPct val="125000"/>
              </a:lnSpc>
              <a:buNone/>
            </a:pPr>
            <a:r>
              <a:rPr lang="zh-CN" altLang="en-US" sz="2000" dirty="0">
                <a:solidFill>
                  <a:srgbClr val="FF3300"/>
                </a:solidFill>
                <a:latin typeface="微软雅黑" panose="020B0503020204020204" pitchFamily="34" charset="-122"/>
                <a:ea typeface="微软雅黑" panose="020B0503020204020204" pitchFamily="34" charset="-122"/>
              </a:rPr>
              <a:t>       </a:t>
            </a:r>
            <a:r>
              <a:rPr lang="en-US" altLang="zh-CN" sz="2000" dirty="0">
                <a:solidFill>
                  <a:srgbClr val="FF3300"/>
                </a:solidFill>
                <a:latin typeface="微软雅黑" panose="020B0503020204020204" pitchFamily="34" charset="-122"/>
                <a:ea typeface="微软雅黑" panose="020B0503020204020204" pitchFamily="34" charset="-122"/>
              </a:rPr>
              <a:t>R[ax]=FFFAH+FFF0H=FFEAH </a:t>
            </a:r>
            <a:r>
              <a:rPr lang="zh-CN" altLang="en-US" sz="2000" dirty="0">
                <a:solidFill>
                  <a:srgbClr val="FF3300"/>
                </a:solidFill>
                <a:latin typeface="微软雅黑" panose="020B0503020204020204" pitchFamily="34" charset="-122"/>
                <a:ea typeface="微软雅黑" panose="020B0503020204020204" pitchFamily="34" charset="-122"/>
              </a:rPr>
              <a:t>，</a:t>
            </a:r>
            <a:r>
              <a:rPr lang="en-US" altLang="zh-CN" sz="2000" dirty="0">
                <a:solidFill>
                  <a:srgbClr val="FF3300"/>
                </a:solidFill>
                <a:latin typeface="微软雅黑" panose="020B0503020204020204" pitchFamily="34" charset="-122"/>
                <a:ea typeface="微软雅黑" panose="020B0503020204020204" pitchFamily="34" charset="-122"/>
              </a:rPr>
              <a:t>BX</a:t>
            </a:r>
            <a:r>
              <a:rPr lang="zh-CN" altLang="en-US" sz="2000" dirty="0">
                <a:solidFill>
                  <a:srgbClr val="FF3300"/>
                </a:solidFill>
                <a:latin typeface="微软雅黑" panose="020B0503020204020204" pitchFamily="34" charset="-122"/>
                <a:ea typeface="微软雅黑" panose="020B0503020204020204" pitchFamily="34" charset="-122"/>
              </a:rPr>
              <a:t>中内容不变</a:t>
            </a:r>
            <a:endParaRPr lang="zh-CN" altLang="en-US" sz="2000" dirty="0">
              <a:solidFill>
                <a:srgbClr val="FF3300"/>
              </a:solidFill>
              <a:latin typeface="微软雅黑" panose="020B0503020204020204" pitchFamily="34" charset="-122"/>
              <a:ea typeface="微软雅黑" panose="020B0503020204020204" pitchFamily="34" charset="-122"/>
            </a:endParaRPr>
          </a:p>
          <a:p>
            <a:pPr>
              <a:lnSpc>
                <a:spcPct val="125000"/>
              </a:lnSpc>
              <a:buNone/>
            </a:pPr>
            <a:r>
              <a:rPr lang="zh-CN" altLang="en-US" sz="2000" dirty="0">
                <a:solidFill>
                  <a:srgbClr val="FF3300"/>
                </a:solidFill>
                <a:latin typeface="微软雅黑" panose="020B0503020204020204" pitchFamily="34" charset="-122"/>
                <a:ea typeface="微软雅黑" panose="020B0503020204020204" pitchFamily="34" charset="-122"/>
              </a:rPr>
              <a:t>       </a:t>
            </a:r>
            <a:r>
              <a:rPr lang="en-US" altLang="zh-CN" sz="2000" dirty="0">
                <a:solidFill>
                  <a:srgbClr val="FF3300"/>
                </a:solidFill>
                <a:latin typeface="微软雅黑" panose="020B0503020204020204" pitchFamily="34" charset="-122"/>
                <a:ea typeface="微软雅黑" panose="020B0503020204020204" pitchFamily="34" charset="-122"/>
              </a:rPr>
              <a:t>CF=1</a:t>
            </a:r>
            <a:r>
              <a:rPr lang="zh-CN" altLang="en-US" sz="2000" dirty="0">
                <a:solidFill>
                  <a:srgbClr val="FF3300"/>
                </a:solidFill>
                <a:latin typeface="微软雅黑" panose="020B0503020204020204" pitchFamily="34" charset="-122"/>
                <a:ea typeface="微软雅黑" panose="020B0503020204020204" pitchFamily="34" charset="-122"/>
              </a:rPr>
              <a:t>，</a:t>
            </a:r>
            <a:r>
              <a:rPr lang="en-US" altLang="zh-CN" sz="2000" dirty="0">
                <a:solidFill>
                  <a:srgbClr val="FF3300"/>
                </a:solidFill>
                <a:latin typeface="微软雅黑" panose="020B0503020204020204" pitchFamily="34" charset="-122"/>
                <a:ea typeface="微软雅黑" panose="020B0503020204020204" pitchFamily="34" charset="-122"/>
              </a:rPr>
              <a:t>OF=0</a:t>
            </a:r>
            <a:r>
              <a:rPr lang="zh-CN" altLang="en-US" sz="2000" dirty="0">
                <a:solidFill>
                  <a:srgbClr val="FF3300"/>
                </a:solidFill>
                <a:latin typeface="微软雅黑" panose="020B0503020204020204" pitchFamily="34" charset="-122"/>
                <a:ea typeface="微软雅黑" panose="020B0503020204020204" pitchFamily="34" charset="-122"/>
              </a:rPr>
              <a:t>，</a:t>
            </a:r>
            <a:r>
              <a:rPr lang="en-US" altLang="zh-CN" sz="2000" dirty="0">
                <a:solidFill>
                  <a:srgbClr val="FF3300"/>
                </a:solidFill>
                <a:latin typeface="微软雅黑" panose="020B0503020204020204" pitchFamily="34" charset="-122"/>
                <a:ea typeface="微软雅黑" panose="020B0503020204020204" pitchFamily="34" charset="-122"/>
              </a:rPr>
              <a:t>ZF=0</a:t>
            </a:r>
            <a:r>
              <a:rPr lang="zh-CN" altLang="en-US" sz="2000" dirty="0">
                <a:solidFill>
                  <a:srgbClr val="FF3300"/>
                </a:solidFill>
                <a:latin typeface="微软雅黑" panose="020B0503020204020204" pitchFamily="34" charset="-122"/>
                <a:ea typeface="微软雅黑" panose="020B0503020204020204" pitchFamily="34" charset="-122"/>
              </a:rPr>
              <a:t>，</a:t>
            </a:r>
            <a:r>
              <a:rPr lang="en-US" altLang="zh-CN" sz="2000" dirty="0">
                <a:solidFill>
                  <a:srgbClr val="FF3300"/>
                </a:solidFill>
                <a:latin typeface="微软雅黑" panose="020B0503020204020204" pitchFamily="34" charset="-122"/>
                <a:ea typeface="微软雅黑" panose="020B0503020204020204" pitchFamily="34" charset="-122"/>
              </a:rPr>
              <a:t>SF=1</a:t>
            </a:r>
            <a:endParaRPr lang="en-US" altLang="zh-CN" sz="2000" dirty="0">
              <a:solidFill>
                <a:srgbClr val="FF3300"/>
              </a:solidFill>
              <a:latin typeface="微软雅黑" panose="020B0503020204020204" pitchFamily="34" charset="-122"/>
              <a:ea typeface="微软雅黑" panose="020B0503020204020204" pitchFamily="34" charset="-122"/>
            </a:endParaRPr>
          </a:p>
          <a:p>
            <a:pPr>
              <a:lnSpc>
                <a:spcPct val="125000"/>
              </a:lnSpc>
              <a:buNone/>
            </a:pPr>
            <a:r>
              <a:rPr lang="en-US" altLang="zh-CN" sz="2000" dirty="0">
                <a:solidFill>
                  <a:srgbClr val="FF3300"/>
                </a:solidFill>
                <a:latin typeface="微软雅黑" panose="020B0503020204020204" pitchFamily="34" charset="-122"/>
                <a:ea typeface="微软雅黑" panose="020B0503020204020204" pitchFamily="34" charset="-122"/>
              </a:rPr>
              <a:t>       </a:t>
            </a:r>
            <a:r>
              <a:rPr lang="zh-CN" altLang="en-US" sz="2000" dirty="0">
                <a:solidFill>
                  <a:srgbClr val="007635"/>
                </a:solidFill>
                <a:latin typeface="微软雅黑" panose="020B0503020204020204" pitchFamily="34" charset="-122"/>
                <a:ea typeface="微软雅黑" panose="020B0503020204020204" pitchFamily="34" charset="-122"/>
              </a:rPr>
              <a:t>若是无符号整数运算，则</a:t>
            </a:r>
            <a:r>
              <a:rPr lang="en-US" altLang="zh-CN" sz="2000" dirty="0">
                <a:solidFill>
                  <a:srgbClr val="007635"/>
                </a:solidFill>
                <a:latin typeface="微软雅黑" panose="020B0503020204020204" pitchFamily="34" charset="-122"/>
                <a:ea typeface="微软雅黑" panose="020B0503020204020204" pitchFamily="34" charset="-122"/>
              </a:rPr>
              <a:t>CF=1</a:t>
            </a:r>
            <a:r>
              <a:rPr lang="zh-CN" altLang="en-US" sz="2000" dirty="0">
                <a:solidFill>
                  <a:srgbClr val="007635"/>
                </a:solidFill>
                <a:latin typeface="微软雅黑" panose="020B0503020204020204" pitchFamily="34" charset="-122"/>
                <a:ea typeface="微软雅黑" panose="020B0503020204020204" pitchFamily="34" charset="-122"/>
              </a:rPr>
              <a:t>说明结果溢出</a:t>
            </a:r>
            <a:endParaRPr lang="zh-CN" altLang="en-US" sz="2000" dirty="0">
              <a:solidFill>
                <a:srgbClr val="007635"/>
              </a:solidFill>
              <a:latin typeface="微软雅黑" panose="020B0503020204020204" pitchFamily="34" charset="-122"/>
              <a:ea typeface="微软雅黑" panose="020B0503020204020204" pitchFamily="34" charset="-122"/>
            </a:endParaRPr>
          </a:p>
          <a:p>
            <a:pPr>
              <a:lnSpc>
                <a:spcPct val="125000"/>
              </a:lnSpc>
              <a:buNone/>
            </a:pPr>
            <a:r>
              <a:rPr lang="zh-CN" altLang="en-US" sz="2000" dirty="0">
                <a:solidFill>
                  <a:srgbClr val="007635"/>
                </a:solidFill>
                <a:latin typeface="微软雅黑" panose="020B0503020204020204" pitchFamily="34" charset="-122"/>
                <a:ea typeface="微软雅黑" panose="020B0503020204020204" pitchFamily="34" charset="-122"/>
              </a:rPr>
              <a:t>       验证：</a:t>
            </a:r>
            <a:r>
              <a:rPr lang="en-US" altLang="zh-CN" sz="2000" dirty="0">
                <a:solidFill>
                  <a:srgbClr val="007635"/>
                </a:solidFill>
                <a:latin typeface="微软雅黑" panose="020B0503020204020204" pitchFamily="34" charset="-122"/>
                <a:ea typeface="微软雅黑" panose="020B0503020204020204" pitchFamily="34" charset="-122"/>
              </a:rPr>
              <a:t>FFFA</a:t>
            </a:r>
            <a:r>
              <a:rPr lang="zh-CN" altLang="en-US" sz="2000" dirty="0">
                <a:solidFill>
                  <a:srgbClr val="007635"/>
                </a:solidFill>
                <a:latin typeface="微软雅黑" panose="020B0503020204020204" pitchFamily="34" charset="-122"/>
                <a:ea typeface="微软雅黑" panose="020B0503020204020204" pitchFamily="34" charset="-122"/>
              </a:rPr>
              <a:t>的真值为</a:t>
            </a:r>
            <a:r>
              <a:rPr lang="en-US" altLang="zh-CN" sz="2000" dirty="0">
                <a:solidFill>
                  <a:srgbClr val="007635"/>
                </a:solidFill>
                <a:latin typeface="微软雅黑" panose="020B0503020204020204" pitchFamily="34" charset="-122"/>
                <a:ea typeface="微软雅黑" panose="020B0503020204020204" pitchFamily="34" charset="-122"/>
              </a:rPr>
              <a:t>65535-5=65530</a:t>
            </a:r>
            <a:r>
              <a:rPr lang="zh-CN" altLang="en-US" sz="2000" dirty="0">
                <a:solidFill>
                  <a:srgbClr val="007635"/>
                </a:solidFill>
                <a:latin typeface="微软雅黑" panose="020B0503020204020204" pitchFamily="34" charset="-122"/>
                <a:ea typeface="微软雅黑" panose="020B0503020204020204" pitchFamily="34" charset="-122"/>
              </a:rPr>
              <a:t>，</a:t>
            </a:r>
            <a:r>
              <a:rPr lang="en-US" altLang="zh-CN" sz="2000" dirty="0">
                <a:solidFill>
                  <a:srgbClr val="007635"/>
                </a:solidFill>
                <a:latin typeface="微软雅黑" panose="020B0503020204020204" pitchFamily="34" charset="-122"/>
                <a:ea typeface="微软雅黑" panose="020B0503020204020204" pitchFamily="34" charset="-122"/>
              </a:rPr>
              <a:t>FFF0</a:t>
            </a:r>
            <a:r>
              <a:rPr lang="zh-CN" altLang="en-US" sz="2000" dirty="0">
                <a:solidFill>
                  <a:srgbClr val="007635"/>
                </a:solidFill>
                <a:latin typeface="微软雅黑" panose="020B0503020204020204" pitchFamily="34" charset="-122"/>
                <a:ea typeface="微软雅黑" panose="020B0503020204020204" pitchFamily="34" charset="-122"/>
              </a:rPr>
              <a:t>的真值为</a:t>
            </a:r>
            <a:r>
              <a:rPr lang="en-US" altLang="zh-CN" sz="2000" dirty="0">
                <a:solidFill>
                  <a:srgbClr val="007635"/>
                </a:solidFill>
                <a:latin typeface="微软雅黑" panose="020B0503020204020204" pitchFamily="34" charset="-122"/>
                <a:ea typeface="微软雅黑" panose="020B0503020204020204" pitchFamily="34" charset="-122"/>
              </a:rPr>
              <a:t>65520</a:t>
            </a:r>
            <a:endParaRPr lang="en-US" altLang="zh-CN" sz="2000" dirty="0">
              <a:solidFill>
                <a:srgbClr val="007635"/>
              </a:solidFill>
              <a:latin typeface="微软雅黑" panose="020B0503020204020204" pitchFamily="34" charset="-122"/>
              <a:ea typeface="微软雅黑" panose="020B0503020204020204" pitchFamily="34" charset="-122"/>
            </a:endParaRPr>
          </a:p>
          <a:p>
            <a:pPr>
              <a:lnSpc>
                <a:spcPct val="125000"/>
              </a:lnSpc>
              <a:buNone/>
            </a:pPr>
            <a:r>
              <a:rPr lang="en-US" altLang="zh-CN" sz="2000" dirty="0">
                <a:solidFill>
                  <a:srgbClr val="007635"/>
                </a:solidFill>
                <a:latin typeface="微软雅黑" panose="020B0503020204020204" pitchFamily="34" charset="-122"/>
                <a:ea typeface="微软雅黑" panose="020B0503020204020204" pitchFamily="34" charset="-122"/>
              </a:rPr>
              <a:t>                 FFEA</a:t>
            </a:r>
            <a:r>
              <a:rPr lang="zh-CN" altLang="en-US" sz="2000" dirty="0">
                <a:solidFill>
                  <a:srgbClr val="007635"/>
                </a:solidFill>
                <a:latin typeface="微软雅黑" panose="020B0503020204020204" pitchFamily="34" charset="-122"/>
                <a:ea typeface="微软雅黑" panose="020B0503020204020204" pitchFamily="34" charset="-122"/>
              </a:rPr>
              <a:t>的真值为</a:t>
            </a:r>
            <a:r>
              <a:rPr lang="en-US" altLang="zh-CN" sz="2000" dirty="0">
                <a:solidFill>
                  <a:srgbClr val="007635"/>
                </a:solidFill>
                <a:latin typeface="微软雅黑" panose="020B0503020204020204" pitchFamily="34" charset="-122"/>
                <a:ea typeface="微软雅黑" panose="020B0503020204020204" pitchFamily="34" charset="-122"/>
              </a:rPr>
              <a:t>65535-21=65514≠65530+65520</a:t>
            </a:r>
            <a:r>
              <a:rPr lang="zh-CN" altLang="en-US" sz="2000" dirty="0">
                <a:solidFill>
                  <a:srgbClr val="007635"/>
                </a:solidFill>
                <a:latin typeface="微软雅黑" panose="020B0503020204020204" pitchFamily="34" charset="-122"/>
                <a:ea typeface="微软雅黑" panose="020B0503020204020204" pitchFamily="34" charset="-122"/>
              </a:rPr>
              <a:t>，即溢出</a:t>
            </a:r>
            <a:endParaRPr lang="zh-CN" altLang="en-US" sz="2000" dirty="0">
              <a:solidFill>
                <a:srgbClr val="007635"/>
              </a:solidFill>
              <a:latin typeface="微软雅黑" panose="020B0503020204020204" pitchFamily="34" charset="-122"/>
              <a:ea typeface="微软雅黑" panose="020B0503020204020204" pitchFamily="34" charset="-122"/>
            </a:endParaRPr>
          </a:p>
          <a:p>
            <a:pPr>
              <a:lnSpc>
                <a:spcPct val="125000"/>
              </a:lnSpc>
              <a:buNone/>
            </a:pPr>
            <a:r>
              <a:rPr lang="zh-CN" altLang="en-US" sz="2000" dirty="0">
                <a:solidFill>
                  <a:srgbClr val="FF3300"/>
                </a:solidFill>
                <a:latin typeface="微软雅黑" panose="020B0503020204020204" pitchFamily="34" charset="-122"/>
                <a:ea typeface="微软雅黑" panose="020B0503020204020204" pitchFamily="34" charset="-122"/>
              </a:rPr>
              <a:t>      </a:t>
            </a:r>
            <a:r>
              <a:rPr lang="zh-CN" altLang="en-US" sz="2000" dirty="0">
                <a:solidFill>
                  <a:srgbClr val="3333CC"/>
                </a:solidFill>
                <a:latin typeface="微软雅黑" panose="020B0503020204020204" pitchFamily="34" charset="-122"/>
                <a:ea typeface="微软雅黑" panose="020B0503020204020204" pitchFamily="34" charset="-122"/>
              </a:rPr>
              <a:t>若是带符号整数运算，则</a:t>
            </a:r>
            <a:r>
              <a:rPr lang="en-US" altLang="zh-CN" sz="2000" dirty="0">
                <a:solidFill>
                  <a:srgbClr val="3333CC"/>
                </a:solidFill>
                <a:latin typeface="微软雅黑" panose="020B0503020204020204" pitchFamily="34" charset="-122"/>
                <a:ea typeface="微软雅黑" panose="020B0503020204020204" pitchFamily="34" charset="-122"/>
              </a:rPr>
              <a:t>OF=0</a:t>
            </a:r>
            <a:r>
              <a:rPr lang="zh-CN" altLang="en-US" sz="2000" dirty="0">
                <a:solidFill>
                  <a:srgbClr val="3333CC"/>
                </a:solidFill>
                <a:latin typeface="微软雅黑" panose="020B0503020204020204" pitchFamily="34" charset="-122"/>
                <a:ea typeface="微软雅黑" panose="020B0503020204020204" pitchFamily="34" charset="-122"/>
              </a:rPr>
              <a:t>说明结果没有溢出</a:t>
            </a:r>
            <a:endParaRPr lang="zh-CN" altLang="en-US" sz="2000" dirty="0">
              <a:solidFill>
                <a:srgbClr val="3333CC"/>
              </a:solidFill>
              <a:latin typeface="微软雅黑" panose="020B0503020204020204" pitchFamily="34" charset="-122"/>
              <a:ea typeface="微软雅黑" panose="020B0503020204020204" pitchFamily="34" charset="-122"/>
            </a:endParaRPr>
          </a:p>
          <a:p>
            <a:pPr>
              <a:lnSpc>
                <a:spcPct val="125000"/>
              </a:lnSpc>
              <a:buNone/>
            </a:pPr>
            <a:r>
              <a:rPr lang="zh-CN" altLang="en-US" sz="2000" dirty="0">
                <a:solidFill>
                  <a:srgbClr val="3333CC"/>
                </a:solidFill>
                <a:latin typeface="微软雅黑" panose="020B0503020204020204" pitchFamily="34" charset="-122"/>
                <a:ea typeface="微软雅黑" panose="020B0503020204020204" pitchFamily="34" charset="-122"/>
              </a:rPr>
              <a:t>       验证：</a:t>
            </a:r>
            <a:r>
              <a:rPr lang="en-US" altLang="zh-CN" sz="2000" dirty="0">
                <a:solidFill>
                  <a:srgbClr val="3333CC"/>
                </a:solidFill>
                <a:latin typeface="微软雅黑" panose="020B0503020204020204" pitchFamily="34" charset="-122"/>
                <a:ea typeface="微软雅黑" panose="020B0503020204020204" pitchFamily="34" charset="-122"/>
              </a:rPr>
              <a:t>FFFA</a:t>
            </a:r>
            <a:r>
              <a:rPr lang="zh-CN" altLang="en-US" sz="2000" dirty="0">
                <a:solidFill>
                  <a:srgbClr val="3333CC"/>
                </a:solidFill>
                <a:latin typeface="微软雅黑" panose="020B0503020204020204" pitchFamily="34" charset="-122"/>
                <a:ea typeface="微软雅黑" panose="020B0503020204020204" pitchFamily="34" charset="-122"/>
              </a:rPr>
              <a:t>的真值为</a:t>
            </a:r>
            <a:r>
              <a:rPr lang="en-US" altLang="zh-CN" sz="2000" dirty="0">
                <a:solidFill>
                  <a:srgbClr val="3333CC"/>
                </a:solidFill>
                <a:latin typeface="微软雅黑" panose="020B0503020204020204" pitchFamily="34" charset="-122"/>
                <a:ea typeface="微软雅黑" panose="020B0503020204020204" pitchFamily="34" charset="-122"/>
              </a:rPr>
              <a:t>-6</a:t>
            </a:r>
            <a:r>
              <a:rPr lang="zh-CN" altLang="en-US" sz="2000" dirty="0">
                <a:solidFill>
                  <a:srgbClr val="3333CC"/>
                </a:solidFill>
                <a:latin typeface="微软雅黑" panose="020B0503020204020204" pitchFamily="34" charset="-122"/>
                <a:ea typeface="微软雅黑" panose="020B0503020204020204" pitchFamily="34" charset="-122"/>
              </a:rPr>
              <a:t>，</a:t>
            </a:r>
            <a:r>
              <a:rPr lang="en-US" altLang="zh-CN" sz="2000" dirty="0">
                <a:solidFill>
                  <a:srgbClr val="3333CC"/>
                </a:solidFill>
                <a:latin typeface="微软雅黑" panose="020B0503020204020204" pitchFamily="34" charset="-122"/>
                <a:ea typeface="微软雅黑" panose="020B0503020204020204" pitchFamily="34" charset="-122"/>
              </a:rPr>
              <a:t>FFF0</a:t>
            </a:r>
            <a:r>
              <a:rPr lang="zh-CN" altLang="en-US" sz="2000" dirty="0">
                <a:solidFill>
                  <a:srgbClr val="3333CC"/>
                </a:solidFill>
                <a:latin typeface="微软雅黑" panose="020B0503020204020204" pitchFamily="34" charset="-122"/>
                <a:ea typeface="微软雅黑" panose="020B0503020204020204" pitchFamily="34" charset="-122"/>
              </a:rPr>
              <a:t>的真值为</a:t>
            </a:r>
            <a:r>
              <a:rPr lang="en-US" altLang="zh-CN" sz="2000" dirty="0">
                <a:solidFill>
                  <a:srgbClr val="3333CC"/>
                </a:solidFill>
                <a:latin typeface="微软雅黑" panose="020B0503020204020204" pitchFamily="34" charset="-122"/>
                <a:ea typeface="微软雅黑" panose="020B0503020204020204" pitchFamily="34" charset="-122"/>
              </a:rPr>
              <a:t>-16</a:t>
            </a:r>
            <a:endParaRPr lang="en-US" altLang="zh-CN" sz="2000" dirty="0">
              <a:solidFill>
                <a:srgbClr val="3333CC"/>
              </a:solidFill>
              <a:latin typeface="微软雅黑" panose="020B0503020204020204" pitchFamily="34" charset="-122"/>
              <a:ea typeface="微软雅黑" panose="020B0503020204020204" pitchFamily="34" charset="-122"/>
            </a:endParaRPr>
          </a:p>
          <a:p>
            <a:pPr>
              <a:lnSpc>
                <a:spcPct val="125000"/>
              </a:lnSpc>
              <a:buNone/>
            </a:pPr>
            <a:r>
              <a:rPr lang="en-US" altLang="zh-CN" sz="2000" dirty="0">
                <a:solidFill>
                  <a:srgbClr val="3333CC"/>
                </a:solidFill>
                <a:latin typeface="微软雅黑" panose="020B0503020204020204" pitchFamily="34" charset="-122"/>
                <a:ea typeface="微软雅黑" panose="020B0503020204020204" pitchFamily="34" charset="-122"/>
              </a:rPr>
              <a:t>                 FFEA</a:t>
            </a:r>
            <a:r>
              <a:rPr lang="zh-CN" altLang="en-US" sz="2000" dirty="0">
                <a:solidFill>
                  <a:srgbClr val="3333CC"/>
                </a:solidFill>
                <a:latin typeface="微软雅黑" panose="020B0503020204020204" pitchFamily="34" charset="-122"/>
                <a:ea typeface="微软雅黑" panose="020B0503020204020204" pitchFamily="34" charset="-122"/>
              </a:rPr>
              <a:t>的真值为</a:t>
            </a:r>
            <a:r>
              <a:rPr lang="en-US" altLang="zh-CN" sz="2000" dirty="0">
                <a:solidFill>
                  <a:srgbClr val="3333CC"/>
                </a:solidFill>
                <a:latin typeface="微软雅黑" panose="020B0503020204020204" pitchFamily="34" charset="-122"/>
                <a:ea typeface="微软雅黑" panose="020B0503020204020204" pitchFamily="34" charset="-122"/>
              </a:rPr>
              <a:t>-22=-6+(-16)</a:t>
            </a:r>
            <a:r>
              <a:rPr lang="zh-CN" altLang="en-US" sz="2000" dirty="0">
                <a:solidFill>
                  <a:srgbClr val="3333CC"/>
                </a:solidFill>
                <a:latin typeface="微软雅黑" panose="020B0503020204020204" pitchFamily="34" charset="-122"/>
                <a:ea typeface="微软雅黑" panose="020B0503020204020204" pitchFamily="34" charset="-122"/>
              </a:rPr>
              <a:t>，结果正确，无溢出</a:t>
            </a:r>
            <a:endParaRPr lang="zh-CN" altLang="en-US" sz="2000" dirty="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3187">
                                            <p:txEl>
                                              <p:pRg st="3" end="3"/>
                                            </p:txEl>
                                          </p:spTgt>
                                        </p:tgtEl>
                                        <p:attrNameLst>
                                          <p:attrName>style.visibility</p:attrName>
                                        </p:attrNameLst>
                                      </p:cBhvr>
                                      <p:to>
                                        <p:strVal val="visible"/>
                                      </p:to>
                                    </p:set>
                                    <p:animEffect transition="in" filter="blinds(horizontal)">
                                      <p:cBhvr>
                                        <p:cTn id="7" dur="500"/>
                                        <p:tgtEl>
                                          <p:spTgt spid="73318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3187">
                                            <p:txEl>
                                              <p:pRg st="4" end="4"/>
                                            </p:txEl>
                                          </p:spTgt>
                                        </p:tgtEl>
                                        <p:attrNameLst>
                                          <p:attrName>style.visibility</p:attrName>
                                        </p:attrNameLst>
                                      </p:cBhvr>
                                      <p:to>
                                        <p:strVal val="visible"/>
                                      </p:to>
                                    </p:set>
                                    <p:animEffect transition="in" filter="blinds(horizontal)">
                                      <p:cBhvr>
                                        <p:cTn id="12" dur="500"/>
                                        <p:tgtEl>
                                          <p:spTgt spid="73318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3187">
                                            <p:txEl>
                                              <p:pRg st="5" end="5"/>
                                            </p:txEl>
                                          </p:spTgt>
                                        </p:tgtEl>
                                        <p:attrNameLst>
                                          <p:attrName>style.visibility</p:attrName>
                                        </p:attrNameLst>
                                      </p:cBhvr>
                                      <p:to>
                                        <p:strVal val="visible"/>
                                      </p:to>
                                    </p:set>
                                    <p:animEffect transition="in" filter="blinds(horizontal)">
                                      <p:cBhvr>
                                        <p:cTn id="17" dur="500"/>
                                        <p:tgtEl>
                                          <p:spTgt spid="73318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3187">
                                            <p:txEl>
                                              <p:pRg st="6" end="6"/>
                                            </p:txEl>
                                          </p:spTgt>
                                        </p:tgtEl>
                                        <p:attrNameLst>
                                          <p:attrName>style.visibility</p:attrName>
                                        </p:attrNameLst>
                                      </p:cBhvr>
                                      <p:to>
                                        <p:strVal val="visible"/>
                                      </p:to>
                                    </p:set>
                                    <p:animEffect transition="in" filter="blinds(horizontal)">
                                      <p:cBhvr>
                                        <p:cTn id="22" dur="500"/>
                                        <p:tgtEl>
                                          <p:spTgt spid="73318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3187">
                                            <p:txEl>
                                              <p:pRg st="7" end="7"/>
                                            </p:txEl>
                                          </p:spTgt>
                                        </p:tgtEl>
                                        <p:attrNameLst>
                                          <p:attrName>style.visibility</p:attrName>
                                        </p:attrNameLst>
                                      </p:cBhvr>
                                      <p:to>
                                        <p:strVal val="visible"/>
                                      </p:to>
                                    </p:set>
                                    <p:animEffect transition="in" filter="blinds(horizontal)">
                                      <p:cBhvr>
                                        <p:cTn id="27" dur="500"/>
                                        <p:tgtEl>
                                          <p:spTgt spid="73318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33187">
                                            <p:txEl>
                                              <p:pRg st="8" end="8"/>
                                            </p:txEl>
                                          </p:spTgt>
                                        </p:tgtEl>
                                        <p:attrNameLst>
                                          <p:attrName>style.visibility</p:attrName>
                                        </p:attrNameLst>
                                      </p:cBhvr>
                                      <p:to>
                                        <p:strVal val="visible"/>
                                      </p:to>
                                    </p:set>
                                    <p:animEffect transition="in" filter="blinds(horizontal)">
                                      <p:cBhvr>
                                        <p:cTn id="30" dur="500"/>
                                        <p:tgtEl>
                                          <p:spTgt spid="733187">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33187">
                                            <p:txEl>
                                              <p:pRg st="9" end="9"/>
                                            </p:txEl>
                                          </p:spTgt>
                                        </p:tgtEl>
                                        <p:attrNameLst>
                                          <p:attrName>style.visibility</p:attrName>
                                        </p:attrNameLst>
                                      </p:cBhvr>
                                      <p:to>
                                        <p:strVal val="visible"/>
                                      </p:to>
                                    </p:set>
                                    <p:animEffect transition="in" filter="blinds(horizontal)">
                                      <p:cBhvr>
                                        <p:cTn id="35" dur="500"/>
                                        <p:tgtEl>
                                          <p:spTgt spid="733187">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33187">
                                            <p:txEl>
                                              <p:pRg st="10" end="10"/>
                                            </p:txEl>
                                          </p:spTgt>
                                        </p:tgtEl>
                                        <p:attrNameLst>
                                          <p:attrName>style.visibility</p:attrName>
                                        </p:attrNameLst>
                                      </p:cBhvr>
                                      <p:to>
                                        <p:strVal val="visible"/>
                                      </p:to>
                                    </p:set>
                                    <p:animEffect transition="in" filter="blinds(horizontal)">
                                      <p:cBhvr>
                                        <p:cTn id="40" dur="500"/>
                                        <p:tgtEl>
                                          <p:spTgt spid="733187">
                                            <p:txEl>
                                              <p:pRg st="10" end="10"/>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33187">
                                            <p:txEl>
                                              <p:pRg st="11" end="11"/>
                                            </p:txEl>
                                          </p:spTgt>
                                        </p:tgtEl>
                                        <p:attrNameLst>
                                          <p:attrName>style.visibility</p:attrName>
                                        </p:attrNameLst>
                                      </p:cBhvr>
                                      <p:to>
                                        <p:strVal val="visible"/>
                                      </p:to>
                                    </p:set>
                                    <p:animEffect transition="in" filter="blinds(horizontal)">
                                      <p:cBhvr>
                                        <p:cTn id="43" dur="500"/>
                                        <p:tgtEl>
                                          <p:spTgt spid="7331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p:cNvSpPr>
          <p:nvPr>
            <p:ph type="title"/>
          </p:nvPr>
        </p:nvSpPr>
        <p:spPr>
          <a:xfrm>
            <a:off x="457200" y="88900"/>
            <a:ext cx="8229600" cy="561975"/>
          </a:xfrm>
        </p:spPr>
        <p:txBody>
          <a:bodyPr vert="horz" wrap="square" lIns="91440" tIns="45720" rIns="91440" bIns="45720" anchor="ctr" anchorCtr="0"/>
          <a:lstStyle/>
          <a:p>
            <a:r>
              <a:rPr lang="zh-CN" altLang="en-US" sz="3600" dirty="0"/>
              <a:t>回顾：不同层次语言之间的等价转换</a:t>
            </a:r>
            <a:endParaRPr lang="zh-CN" altLang="en-US" sz="3600" dirty="0"/>
          </a:p>
        </p:txBody>
      </p:sp>
      <p:pic>
        <p:nvPicPr>
          <p:cNvPr id="89090" name="Picture 3"/>
          <p:cNvPicPr>
            <a:picLocks noChangeAspect="1"/>
          </p:cNvPicPr>
          <p:nvPr/>
        </p:nvPicPr>
        <p:blipFill>
          <a:blip r:embed="rId1"/>
          <a:stretch>
            <a:fillRect/>
          </a:stretch>
        </p:blipFill>
        <p:spPr>
          <a:xfrm>
            <a:off x="0" y="1116013"/>
            <a:ext cx="8812213" cy="4892675"/>
          </a:xfrm>
          <a:prstGeom prst="rect">
            <a:avLst/>
          </a:prstGeom>
          <a:noFill/>
          <a:ln w="9525">
            <a:noFill/>
          </a:ln>
        </p:spPr>
      </p:pic>
      <p:sp>
        <p:nvSpPr>
          <p:cNvPr id="568324" name="Rectangle 4"/>
          <p:cNvSpPr/>
          <p:nvPr/>
        </p:nvSpPr>
        <p:spPr>
          <a:xfrm>
            <a:off x="4005263" y="3746500"/>
            <a:ext cx="798512" cy="1147763"/>
          </a:xfrm>
          <a:prstGeom prst="rect">
            <a:avLst/>
          </a:prstGeom>
          <a:solidFill>
            <a:schemeClr val="accent2">
              <a:alpha val="34117"/>
            </a:scheme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68325" name="Rectangle 5"/>
          <p:cNvSpPr/>
          <p:nvPr/>
        </p:nvSpPr>
        <p:spPr>
          <a:xfrm>
            <a:off x="4837113" y="3751263"/>
            <a:ext cx="654050" cy="1147762"/>
          </a:xfrm>
          <a:prstGeom prst="rect">
            <a:avLst/>
          </a:prstGeom>
          <a:solidFill>
            <a:srgbClr val="800080">
              <a:alpha val="34117"/>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68326" name="Rectangle 6"/>
          <p:cNvSpPr/>
          <p:nvPr/>
        </p:nvSpPr>
        <p:spPr>
          <a:xfrm>
            <a:off x="5505450" y="3736975"/>
            <a:ext cx="654050" cy="1147763"/>
          </a:xfrm>
          <a:prstGeom prst="rect">
            <a:avLst/>
          </a:prstGeom>
          <a:solidFill>
            <a:srgbClr val="339966">
              <a:alpha val="38039"/>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68327" name="Rectangle 7"/>
          <p:cNvSpPr/>
          <p:nvPr/>
        </p:nvSpPr>
        <p:spPr>
          <a:xfrm>
            <a:off x="6157913" y="3736975"/>
            <a:ext cx="2060575" cy="1147763"/>
          </a:xfrm>
          <a:prstGeom prst="rect">
            <a:avLst/>
          </a:prstGeom>
          <a:solidFill>
            <a:srgbClr val="FF0000">
              <a:alpha val="34117"/>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68328" name="Line 8"/>
          <p:cNvSpPr/>
          <p:nvPr/>
        </p:nvSpPr>
        <p:spPr>
          <a:xfrm>
            <a:off x="3962400" y="4037013"/>
            <a:ext cx="4252913" cy="0"/>
          </a:xfrm>
          <a:prstGeom prst="line">
            <a:avLst/>
          </a:prstGeom>
          <a:ln w="28575" cap="flat" cmpd="sng">
            <a:solidFill>
              <a:schemeClr val="accent2"/>
            </a:solidFill>
            <a:prstDash val="solid"/>
            <a:round/>
            <a:headEnd type="none" w="med" len="med"/>
            <a:tailEnd type="none" w="med" len="med"/>
          </a:ln>
        </p:spPr>
      </p:sp>
      <p:sp>
        <p:nvSpPr>
          <p:cNvPr id="568329" name="Line 9"/>
          <p:cNvSpPr/>
          <p:nvPr/>
        </p:nvSpPr>
        <p:spPr>
          <a:xfrm>
            <a:off x="3970338" y="4302125"/>
            <a:ext cx="4252912" cy="0"/>
          </a:xfrm>
          <a:prstGeom prst="line">
            <a:avLst/>
          </a:prstGeom>
          <a:ln w="28575" cap="flat" cmpd="sng">
            <a:solidFill>
              <a:srgbClr val="FFFF00"/>
            </a:solidFill>
            <a:prstDash val="solid"/>
            <a:round/>
            <a:headEnd type="none" w="med" len="med"/>
            <a:tailEnd type="none" w="med" len="med"/>
          </a:ln>
        </p:spPr>
      </p:sp>
      <p:sp>
        <p:nvSpPr>
          <p:cNvPr id="568330" name="Line 10"/>
          <p:cNvSpPr/>
          <p:nvPr/>
        </p:nvSpPr>
        <p:spPr>
          <a:xfrm>
            <a:off x="3956050" y="4602163"/>
            <a:ext cx="4252913" cy="0"/>
          </a:xfrm>
          <a:prstGeom prst="line">
            <a:avLst/>
          </a:prstGeom>
          <a:ln w="28575" cap="flat" cmpd="sng">
            <a:solidFill>
              <a:srgbClr val="FFFF00"/>
            </a:solidFill>
            <a:prstDash val="solid"/>
            <a:round/>
            <a:headEnd type="none" w="med" len="med"/>
            <a:tailEnd type="none" w="med" len="med"/>
          </a:ln>
        </p:spPr>
      </p:sp>
      <p:sp>
        <p:nvSpPr>
          <p:cNvPr id="568331" name="Line 11"/>
          <p:cNvSpPr/>
          <p:nvPr/>
        </p:nvSpPr>
        <p:spPr>
          <a:xfrm>
            <a:off x="3956050" y="4887913"/>
            <a:ext cx="4252913" cy="0"/>
          </a:xfrm>
          <a:prstGeom prst="line">
            <a:avLst/>
          </a:prstGeom>
          <a:ln w="28575" cap="flat" cmpd="sng">
            <a:solidFill>
              <a:srgbClr val="00FF00"/>
            </a:solidFill>
            <a:prstDash val="solid"/>
            <a:round/>
            <a:headEnd type="none" w="med" len="med"/>
            <a:tailEnd type="none" w="med" len="med"/>
          </a:ln>
        </p:spPr>
      </p:sp>
      <p:sp>
        <p:nvSpPr>
          <p:cNvPr id="568332" name="Rectangle 12"/>
          <p:cNvSpPr/>
          <p:nvPr/>
        </p:nvSpPr>
        <p:spPr>
          <a:xfrm>
            <a:off x="4978400" y="2643188"/>
            <a:ext cx="1379538" cy="552450"/>
          </a:xfrm>
          <a:prstGeom prst="rect">
            <a:avLst/>
          </a:prstGeom>
          <a:solidFill>
            <a:srgbClr val="FFFF00">
              <a:alpha val="45097"/>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68333" name="Rectangle 13"/>
          <p:cNvSpPr/>
          <p:nvPr/>
        </p:nvSpPr>
        <p:spPr>
          <a:xfrm>
            <a:off x="4940300" y="1487488"/>
            <a:ext cx="1379538" cy="304800"/>
          </a:xfrm>
          <a:prstGeom prst="rect">
            <a:avLst/>
          </a:prstGeom>
          <a:solidFill>
            <a:srgbClr val="FFFF00">
              <a:alpha val="45097"/>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68334" name="Rectangle 14"/>
          <p:cNvSpPr/>
          <p:nvPr/>
        </p:nvSpPr>
        <p:spPr>
          <a:xfrm>
            <a:off x="4959350" y="1187450"/>
            <a:ext cx="1379538" cy="304800"/>
          </a:xfrm>
          <a:prstGeom prst="rect">
            <a:avLst/>
          </a:prstGeom>
          <a:solidFill>
            <a:schemeClr val="accent2">
              <a:alpha val="45097"/>
            </a:scheme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68335" name="Rectangle 15"/>
          <p:cNvSpPr/>
          <p:nvPr/>
        </p:nvSpPr>
        <p:spPr>
          <a:xfrm>
            <a:off x="4946650" y="1798638"/>
            <a:ext cx="1379538" cy="304800"/>
          </a:xfrm>
          <a:prstGeom prst="rect">
            <a:avLst/>
          </a:prstGeom>
          <a:solidFill>
            <a:srgbClr val="00FF00">
              <a:alpha val="30980"/>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68336" name="Rectangle 16"/>
          <p:cNvSpPr/>
          <p:nvPr/>
        </p:nvSpPr>
        <p:spPr>
          <a:xfrm>
            <a:off x="4995863" y="3211513"/>
            <a:ext cx="1379537" cy="304800"/>
          </a:xfrm>
          <a:prstGeom prst="rect">
            <a:avLst/>
          </a:prstGeom>
          <a:solidFill>
            <a:srgbClr val="00FF00">
              <a:alpha val="30980"/>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68337" name="Rectangle 17"/>
          <p:cNvSpPr/>
          <p:nvPr/>
        </p:nvSpPr>
        <p:spPr>
          <a:xfrm>
            <a:off x="4979988" y="2338388"/>
            <a:ext cx="1379537" cy="304800"/>
          </a:xfrm>
          <a:prstGeom prst="rect">
            <a:avLst/>
          </a:prstGeom>
          <a:solidFill>
            <a:schemeClr val="accent2">
              <a:alpha val="45097"/>
            </a:scheme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nvGrpSpPr>
          <p:cNvPr id="568338" name="Group 18"/>
          <p:cNvGrpSpPr/>
          <p:nvPr/>
        </p:nvGrpSpPr>
        <p:grpSpPr>
          <a:xfrm>
            <a:off x="4354513" y="3427413"/>
            <a:ext cx="2308225" cy="333375"/>
            <a:chOff x="2743" y="2249"/>
            <a:chExt cx="1454" cy="210"/>
          </a:xfrm>
        </p:grpSpPr>
        <p:sp>
          <p:nvSpPr>
            <p:cNvPr id="89106" name="Line 19"/>
            <p:cNvSpPr/>
            <p:nvPr/>
          </p:nvSpPr>
          <p:spPr>
            <a:xfrm flipH="1">
              <a:off x="2743" y="2277"/>
              <a:ext cx="484" cy="155"/>
            </a:xfrm>
            <a:prstGeom prst="line">
              <a:avLst/>
            </a:prstGeom>
            <a:ln w="38100" cap="flat" cmpd="sng">
              <a:solidFill>
                <a:srgbClr val="FF0000"/>
              </a:solidFill>
              <a:prstDash val="solid"/>
              <a:round/>
              <a:headEnd type="none" w="med" len="med"/>
              <a:tailEnd type="triangle" w="med" len="med"/>
            </a:ln>
          </p:spPr>
        </p:sp>
        <p:sp>
          <p:nvSpPr>
            <p:cNvPr id="89107" name="Line 20"/>
            <p:cNvSpPr/>
            <p:nvPr/>
          </p:nvSpPr>
          <p:spPr>
            <a:xfrm flipH="1">
              <a:off x="3310" y="2267"/>
              <a:ext cx="548" cy="156"/>
            </a:xfrm>
            <a:prstGeom prst="line">
              <a:avLst/>
            </a:prstGeom>
            <a:ln w="38100" cap="flat" cmpd="sng">
              <a:solidFill>
                <a:srgbClr val="FF0000"/>
              </a:solidFill>
              <a:prstDash val="solid"/>
              <a:round/>
              <a:headEnd type="none" w="med" len="med"/>
              <a:tailEnd type="triangle" w="med" len="med"/>
            </a:ln>
          </p:spPr>
        </p:sp>
        <p:sp>
          <p:nvSpPr>
            <p:cNvPr id="89108" name="Line 21"/>
            <p:cNvSpPr/>
            <p:nvPr/>
          </p:nvSpPr>
          <p:spPr>
            <a:xfrm>
              <a:off x="3520" y="2249"/>
              <a:ext cx="192" cy="201"/>
            </a:xfrm>
            <a:prstGeom prst="line">
              <a:avLst/>
            </a:prstGeom>
            <a:ln w="38100" cap="flat" cmpd="sng">
              <a:solidFill>
                <a:srgbClr val="FF0000"/>
              </a:solidFill>
              <a:prstDash val="solid"/>
              <a:round/>
              <a:headEnd type="none" w="med" len="med"/>
              <a:tailEnd type="triangle" w="med" len="med"/>
            </a:ln>
          </p:spPr>
        </p:sp>
        <p:sp>
          <p:nvSpPr>
            <p:cNvPr id="89109" name="Line 22"/>
            <p:cNvSpPr/>
            <p:nvPr/>
          </p:nvSpPr>
          <p:spPr>
            <a:xfrm>
              <a:off x="3676" y="2258"/>
              <a:ext cx="521" cy="201"/>
            </a:xfrm>
            <a:prstGeom prst="line">
              <a:avLst/>
            </a:prstGeom>
            <a:ln w="38100" cap="flat" cmpd="sng">
              <a:solidFill>
                <a:srgbClr val="FF0000"/>
              </a:solidFill>
              <a:prstDash val="solid"/>
              <a:round/>
              <a:headEnd type="none" w="med" len="med"/>
              <a:tailEnd type="triangle" w="med" len="med"/>
            </a:ln>
          </p:spPr>
        </p:sp>
      </p:grpSp>
      <p:sp>
        <p:nvSpPr>
          <p:cNvPr id="568343" name="Text Box 23"/>
          <p:cNvSpPr txBox="1"/>
          <p:nvPr/>
        </p:nvSpPr>
        <p:spPr>
          <a:xfrm>
            <a:off x="6734175" y="2559050"/>
            <a:ext cx="1930400" cy="1006475"/>
          </a:xfrm>
          <a:prstGeom prst="rect">
            <a:avLst/>
          </a:prstGeom>
          <a:noFill/>
          <a:ln w="9525">
            <a:noFill/>
          </a:ln>
        </p:spPr>
        <p:txBody>
          <a:bodyPr anchor="t" anchorCtr="0">
            <a:spAutoFit/>
          </a:bodyPr>
          <a:lstStyle/>
          <a:p>
            <a:pPr>
              <a:spcBef>
                <a:spcPct val="50000"/>
              </a:spcBef>
            </a:pPr>
            <a:r>
              <a:rPr lang="zh-CN" altLang="en-US" sz="2000" b="1" dirty="0">
                <a:latin typeface="Arial" panose="020B0604020202020204" pitchFamily="34" charset="0"/>
                <a:ea typeface="微软雅黑" panose="020B0503020204020204" pitchFamily="34" charset="-122"/>
              </a:rPr>
              <a:t>每条指令由操作码和若干地址码组成</a:t>
            </a:r>
            <a:endParaRPr lang="zh-CN" altLang="en-US" sz="2000" b="1" dirty="0">
              <a:latin typeface="Arial" panose="020B0604020202020204" pitchFamily="34" charset="0"/>
              <a:ea typeface="微软雅黑" panose="020B0503020204020204" pitchFamily="34" charset="-122"/>
            </a:endParaRPr>
          </a:p>
        </p:txBody>
      </p:sp>
      <p:sp>
        <p:nvSpPr>
          <p:cNvPr id="568344" name="Text Box 24"/>
          <p:cNvSpPr txBox="1"/>
          <p:nvPr/>
        </p:nvSpPr>
        <p:spPr>
          <a:xfrm>
            <a:off x="985838" y="6026150"/>
            <a:ext cx="6546850" cy="396875"/>
          </a:xfrm>
          <a:prstGeom prst="rect">
            <a:avLst/>
          </a:prstGeom>
          <a:noFill/>
          <a:ln w="9525">
            <a:noFill/>
          </a:ln>
        </p:spPr>
        <p:txBody>
          <a:bodyPr anchor="t" anchorCtr="0">
            <a:spAutoFit/>
          </a:bodyPr>
          <a:lstStyle/>
          <a:p>
            <a:pPr>
              <a:spcBef>
                <a:spcPct val="50000"/>
              </a:spcBef>
            </a:pPr>
            <a:r>
              <a:rPr lang="zh-CN" altLang="en-US" sz="2000" b="1" dirty="0">
                <a:solidFill>
                  <a:srgbClr val="FF0000"/>
                </a:solidFill>
                <a:latin typeface="Arial" panose="020B0604020202020204" pitchFamily="34" charset="0"/>
                <a:ea typeface="微软雅黑" panose="020B0503020204020204" pitchFamily="34" charset="-122"/>
              </a:rPr>
              <a:t>任何高级语言程序最终通过执行若干条指令来完成！</a:t>
            </a:r>
            <a:endParaRPr lang="zh-CN" altLang="en-US" sz="2000" b="1" dirty="0">
              <a:solidFill>
                <a:srgbClr val="FF0000"/>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34"/>
                                        </p:tgtEl>
                                        <p:attrNameLst>
                                          <p:attrName>style.visibility</p:attrName>
                                        </p:attrNameLst>
                                      </p:cBhvr>
                                      <p:to>
                                        <p:strVal val="visible"/>
                                      </p:to>
                                    </p:set>
                                    <p:animEffect transition="in" filter="blinds(horizontal)">
                                      <p:cBhvr>
                                        <p:cTn id="7" dur="500"/>
                                        <p:tgtEl>
                                          <p:spTgt spid="5683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8337"/>
                                        </p:tgtEl>
                                        <p:attrNameLst>
                                          <p:attrName>style.visibility</p:attrName>
                                        </p:attrNameLst>
                                      </p:cBhvr>
                                      <p:to>
                                        <p:strVal val="visible"/>
                                      </p:to>
                                    </p:set>
                                    <p:animEffect transition="in" filter="blinds(horizontal)">
                                      <p:cBhvr>
                                        <p:cTn id="12" dur="500"/>
                                        <p:tgtEl>
                                          <p:spTgt spid="5683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8333"/>
                                        </p:tgtEl>
                                        <p:attrNameLst>
                                          <p:attrName>style.visibility</p:attrName>
                                        </p:attrNameLst>
                                      </p:cBhvr>
                                      <p:to>
                                        <p:strVal val="visible"/>
                                      </p:to>
                                    </p:set>
                                    <p:animEffect transition="in" filter="blinds(horizontal)">
                                      <p:cBhvr>
                                        <p:cTn id="17" dur="500"/>
                                        <p:tgtEl>
                                          <p:spTgt spid="5683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8332"/>
                                        </p:tgtEl>
                                        <p:attrNameLst>
                                          <p:attrName>style.visibility</p:attrName>
                                        </p:attrNameLst>
                                      </p:cBhvr>
                                      <p:to>
                                        <p:strVal val="visible"/>
                                      </p:to>
                                    </p:set>
                                    <p:animEffect transition="in" filter="blinds(horizontal)">
                                      <p:cBhvr>
                                        <p:cTn id="22" dur="500"/>
                                        <p:tgtEl>
                                          <p:spTgt spid="5683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8335"/>
                                        </p:tgtEl>
                                        <p:attrNameLst>
                                          <p:attrName>style.visibility</p:attrName>
                                        </p:attrNameLst>
                                      </p:cBhvr>
                                      <p:to>
                                        <p:strVal val="visible"/>
                                      </p:to>
                                    </p:set>
                                    <p:animEffect transition="in" filter="blinds(horizontal)">
                                      <p:cBhvr>
                                        <p:cTn id="27" dur="500"/>
                                        <p:tgtEl>
                                          <p:spTgt spid="5683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68336"/>
                                        </p:tgtEl>
                                        <p:attrNameLst>
                                          <p:attrName>style.visibility</p:attrName>
                                        </p:attrNameLst>
                                      </p:cBhvr>
                                      <p:to>
                                        <p:strVal val="visible"/>
                                      </p:to>
                                    </p:set>
                                    <p:animEffect transition="in" filter="blinds(horizontal)">
                                      <p:cBhvr>
                                        <p:cTn id="32" dur="500"/>
                                        <p:tgtEl>
                                          <p:spTgt spid="5683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8328"/>
                                        </p:tgtEl>
                                        <p:attrNameLst>
                                          <p:attrName>style.visibility</p:attrName>
                                        </p:attrNameLst>
                                      </p:cBhvr>
                                      <p:to>
                                        <p:strVal val="visible"/>
                                      </p:to>
                                    </p:set>
                                    <p:animEffect transition="in" filter="blinds(horizontal)">
                                      <p:cBhvr>
                                        <p:cTn id="37" dur="500"/>
                                        <p:tgtEl>
                                          <p:spTgt spid="56832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68329"/>
                                        </p:tgtEl>
                                        <p:attrNameLst>
                                          <p:attrName>style.visibility</p:attrName>
                                        </p:attrNameLst>
                                      </p:cBhvr>
                                      <p:to>
                                        <p:strVal val="visible"/>
                                      </p:to>
                                    </p:set>
                                    <p:animEffect transition="in" filter="blinds(horizontal)">
                                      <p:cBhvr>
                                        <p:cTn id="42" dur="500"/>
                                        <p:tgtEl>
                                          <p:spTgt spid="56832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68330"/>
                                        </p:tgtEl>
                                        <p:attrNameLst>
                                          <p:attrName>style.visibility</p:attrName>
                                        </p:attrNameLst>
                                      </p:cBhvr>
                                      <p:to>
                                        <p:strVal val="visible"/>
                                      </p:to>
                                    </p:set>
                                    <p:animEffect transition="in" filter="blinds(horizontal)">
                                      <p:cBhvr>
                                        <p:cTn id="47" dur="500"/>
                                        <p:tgtEl>
                                          <p:spTgt spid="56833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68331"/>
                                        </p:tgtEl>
                                        <p:attrNameLst>
                                          <p:attrName>style.visibility</p:attrName>
                                        </p:attrNameLst>
                                      </p:cBhvr>
                                      <p:to>
                                        <p:strVal val="visible"/>
                                      </p:to>
                                    </p:set>
                                    <p:animEffect transition="in" filter="blinds(horizontal)">
                                      <p:cBhvr>
                                        <p:cTn id="52" dur="500"/>
                                        <p:tgtEl>
                                          <p:spTgt spid="56833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8324"/>
                                        </p:tgtEl>
                                        <p:attrNameLst>
                                          <p:attrName>style.visibility</p:attrName>
                                        </p:attrNameLst>
                                      </p:cBhvr>
                                      <p:to>
                                        <p:strVal val="visible"/>
                                      </p:to>
                                    </p:set>
                                    <p:animEffect transition="in" filter="blinds(horizontal)">
                                      <p:cBhvr>
                                        <p:cTn id="57" dur="500"/>
                                        <p:tgtEl>
                                          <p:spTgt spid="56832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68325"/>
                                        </p:tgtEl>
                                        <p:attrNameLst>
                                          <p:attrName>style.visibility</p:attrName>
                                        </p:attrNameLst>
                                      </p:cBhvr>
                                      <p:to>
                                        <p:strVal val="visible"/>
                                      </p:to>
                                    </p:set>
                                    <p:animEffect transition="in" filter="blinds(horizontal)">
                                      <p:cBhvr>
                                        <p:cTn id="62" dur="500"/>
                                        <p:tgtEl>
                                          <p:spTgt spid="56832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68326"/>
                                        </p:tgtEl>
                                        <p:attrNameLst>
                                          <p:attrName>style.visibility</p:attrName>
                                        </p:attrNameLst>
                                      </p:cBhvr>
                                      <p:to>
                                        <p:strVal val="visible"/>
                                      </p:to>
                                    </p:set>
                                    <p:animEffect transition="in" filter="blinds(horizontal)">
                                      <p:cBhvr>
                                        <p:cTn id="67" dur="500"/>
                                        <p:tgtEl>
                                          <p:spTgt spid="56832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8327"/>
                                        </p:tgtEl>
                                        <p:attrNameLst>
                                          <p:attrName>style.visibility</p:attrName>
                                        </p:attrNameLst>
                                      </p:cBhvr>
                                      <p:to>
                                        <p:strVal val="visible"/>
                                      </p:to>
                                    </p:set>
                                    <p:animEffect transition="in" filter="blinds(horizontal)">
                                      <p:cBhvr>
                                        <p:cTn id="72" dur="500"/>
                                        <p:tgtEl>
                                          <p:spTgt spid="56832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68338"/>
                                        </p:tgtEl>
                                        <p:attrNameLst>
                                          <p:attrName>style.visibility</p:attrName>
                                        </p:attrNameLst>
                                      </p:cBhvr>
                                      <p:to>
                                        <p:strVal val="visible"/>
                                      </p:to>
                                    </p:set>
                                    <p:animEffect transition="in" filter="blinds(horizontal)">
                                      <p:cBhvr>
                                        <p:cTn id="77" dur="500"/>
                                        <p:tgtEl>
                                          <p:spTgt spid="56833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68343"/>
                                        </p:tgtEl>
                                        <p:attrNameLst>
                                          <p:attrName>style.visibility</p:attrName>
                                        </p:attrNameLst>
                                      </p:cBhvr>
                                      <p:to>
                                        <p:strVal val="visible"/>
                                      </p:to>
                                    </p:set>
                                    <p:animEffect transition="in" filter="blinds(horizontal)">
                                      <p:cBhvr>
                                        <p:cTn id="82" dur="500"/>
                                        <p:tgtEl>
                                          <p:spTgt spid="56834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68344"/>
                                        </p:tgtEl>
                                        <p:attrNameLst>
                                          <p:attrName>style.visibility</p:attrName>
                                        </p:attrNameLst>
                                      </p:cBhvr>
                                      <p:to>
                                        <p:strVal val="visible"/>
                                      </p:to>
                                    </p:set>
                                    <p:animEffect transition="in" filter="blinds(horizontal)">
                                      <p:cBhvr>
                                        <p:cTn id="87" dur="500"/>
                                        <p:tgtEl>
                                          <p:spTgt spid="568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bldLvl="0" animBg="1"/>
      <p:bldP spid="568325" grpId="0" bldLvl="0" animBg="1"/>
      <p:bldP spid="568326" grpId="0" bldLvl="0" animBg="1"/>
      <p:bldP spid="568327" grpId="0" bldLvl="0" animBg="1"/>
      <p:bldP spid="568332" grpId="0" bldLvl="0" animBg="1"/>
      <p:bldP spid="568333" grpId="0" bldLvl="0" animBg="1"/>
      <p:bldP spid="568334" grpId="0" bldLvl="0" animBg="1"/>
      <p:bldP spid="568335" grpId="0" bldLvl="0" animBg="1"/>
      <p:bldP spid="568336" grpId="0" bldLvl="0" animBg="1"/>
      <p:bldP spid="568337" grpId="0" bldLvl="0" animBg="1"/>
      <p:bldP spid="568343" grpId="0"/>
      <p:bldP spid="56834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定点乘法指令举例</a:t>
            </a:r>
            <a:endParaRPr lang="zh-CN" altLang="en-US" sz="3600" dirty="0"/>
          </a:p>
        </p:txBody>
      </p:sp>
      <p:sp>
        <p:nvSpPr>
          <p:cNvPr id="734211" name="Rectangle 3"/>
          <p:cNvSpPr>
            <a:spLocks noGrp="1"/>
          </p:cNvSpPr>
          <p:nvPr>
            <p:ph idx="1"/>
          </p:nvPr>
        </p:nvSpPr>
        <p:spPr>
          <a:xfrm>
            <a:off x="71438" y="792163"/>
            <a:ext cx="8229600" cy="5607050"/>
          </a:xfrm>
        </p:spPr>
        <p:txBody>
          <a:bodyPr vert="horz" wrap="square" lIns="91440" tIns="45720" rIns="91440" bIns="45720" anchor="t" anchorCtr="0"/>
          <a:lstStyle/>
          <a:p>
            <a:r>
              <a:rPr lang="zh-CN" altLang="en-US" sz="2000" dirty="0">
                <a:latin typeface="微软雅黑" panose="020B0503020204020204" pitchFamily="34" charset="-122"/>
                <a:ea typeface="微软雅黑" panose="020B0503020204020204" pitchFamily="34" charset="-122"/>
              </a:rPr>
              <a:t>假设</a:t>
            </a:r>
            <a:r>
              <a:rPr lang="en-US" altLang="zh-CN" sz="2000" dirty="0">
                <a:latin typeface="微软雅黑" panose="020B0503020204020204" pitchFamily="34" charset="-122"/>
                <a:ea typeface="微软雅黑" panose="020B0503020204020204" pitchFamily="34" charset="-122"/>
              </a:rPr>
              <a:t>R[eax]=000000B4H</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R[ebx]=00000011H</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M[000000F8H]=000000A0H</a:t>
            </a:r>
            <a:r>
              <a:rPr lang="zh-CN" altLang="en-US" sz="2000" dirty="0">
                <a:latin typeface="微软雅黑" panose="020B0503020204020204" pitchFamily="34" charset="-122"/>
                <a:ea typeface="微软雅黑" panose="020B0503020204020204" pitchFamily="34" charset="-122"/>
              </a:rPr>
              <a:t>，请问：</a:t>
            </a:r>
            <a:endParaRPr lang="zh-CN" altLang="en-US" sz="2000" dirty="0">
              <a:latin typeface="微软雅黑" panose="020B0503020204020204" pitchFamily="34" charset="-122"/>
              <a:ea typeface="微软雅黑" panose="020B0503020204020204" pitchFamily="34" charset="-122"/>
            </a:endParaRPr>
          </a:p>
          <a:p>
            <a:pPr>
              <a:buNone/>
            </a:pPr>
            <a:r>
              <a:rPr lang="en-US" altLang="zh-CN" sz="2000" dirty="0">
                <a:latin typeface="微软雅黑" panose="020B0503020204020204" pitchFamily="34" charset="-122"/>
                <a:ea typeface="微软雅黑" panose="020B0503020204020204" pitchFamily="34" charset="-122"/>
              </a:rPr>
              <a:t>    (1) </a:t>
            </a:r>
            <a:r>
              <a:rPr lang="zh-CN" altLang="en-US" sz="2000" dirty="0">
                <a:latin typeface="微软雅黑" panose="020B0503020204020204" pitchFamily="34" charset="-122"/>
                <a:ea typeface="微软雅黑" panose="020B0503020204020204" pitchFamily="34" charset="-122"/>
              </a:rPr>
              <a:t>执行指令</a:t>
            </a:r>
            <a:r>
              <a:rPr lang="zh-CN" altLang="en-US" sz="2000" dirty="0">
                <a:solidFill>
                  <a:srgbClr val="FF3300"/>
                </a:solidFill>
                <a:latin typeface="微软雅黑" panose="020B0503020204020204" pitchFamily="34" charset="-122"/>
                <a:ea typeface="微软雅黑" panose="020B0503020204020204" pitchFamily="34" charset="-122"/>
              </a:rPr>
              <a:t>“</a:t>
            </a:r>
            <a:r>
              <a:rPr lang="en-US" altLang="zh-CN" sz="2000" dirty="0">
                <a:solidFill>
                  <a:srgbClr val="FF3300"/>
                </a:solidFill>
                <a:latin typeface="微软雅黑" panose="020B0503020204020204" pitchFamily="34" charset="-122"/>
                <a:ea typeface="微软雅黑" panose="020B0503020204020204" pitchFamily="34" charset="-122"/>
              </a:rPr>
              <a:t>mulb %bl”</a:t>
            </a:r>
            <a:r>
              <a:rPr lang="zh-CN" altLang="en-US" sz="2000" dirty="0">
                <a:latin typeface="微软雅黑" panose="020B0503020204020204" pitchFamily="34" charset="-122"/>
                <a:ea typeface="微软雅黑" panose="020B0503020204020204" pitchFamily="34" charset="-122"/>
              </a:rPr>
              <a:t>后，哪些寄存器的内容会发生变化？是否与执行</a:t>
            </a:r>
            <a:r>
              <a:rPr lang="zh-CN" altLang="en-US" sz="2000" dirty="0">
                <a:solidFill>
                  <a:srgbClr val="FF3300"/>
                </a:solidFill>
                <a:latin typeface="微软雅黑" panose="020B0503020204020204" pitchFamily="34" charset="-122"/>
                <a:ea typeface="微软雅黑" panose="020B0503020204020204" pitchFamily="34" charset="-122"/>
              </a:rPr>
              <a:t>“</a:t>
            </a:r>
            <a:r>
              <a:rPr lang="en-US" altLang="zh-CN" sz="2000" dirty="0">
                <a:solidFill>
                  <a:srgbClr val="FF3300"/>
                </a:solidFill>
                <a:latin typeface="微软雅黑" panose="020B0503020204020204" pitchFamily="34" charset="-122"/>
                <a:ea typeface="微软雅黑" panose="020B0503020204020204" pitchFamily="34" charset="-122"/>
              </a:rPr>
              <a:t>imulb %bl”</a:t>
            </a:r>
            <a:r>
              <a:rPr lang="zh-CN" altLang="en-US" sz="2000" dirty="0">
                <a:latin typeface="微软雅黑" panose="020B0503020204020204" pitchFamily="34" charset="-122"/>
                <a:ea typeface="微软雅黑" panose="020B0503020204020204" pitchFamily="34" charset="-122"/>
              </a:rPr>
              <a:t>指令所发生的变化一样？为什么？请用该例给出的数据验证你的结论。</a:t>
            </a:r>
            <a:endParaRPr lang="zh-CN" altLang="en-US" sz="2000" dirty="0">
              <a:latin typeface="微软雅黑" panose="020B0503020204020204" pitchFamily="34" charset="-122"/>
              <a:ea typeface="微软雅黑" panose="020B0503020204020204" pitchFamily="34" charset="-122"/>
            </a:endParaRPr>
          </a:p>
          <a:p>
            <a:pPr>
              <a:buNone/>
            </a:pPr>
            <a:r>
              <a:rPr lang="zh-CN" altLang="en-US" sz="2000" dirty="0">
                <a:solidFill>
                  <a:srgbClr val="FF3300"/>
                </a:solidFill>
                <a:latin typeface="微软雅黑" panose="020B0503020204020204" pitchFamily="34" charset="-122"/>
                <a:ea typeface="微软雅黑" panose="020B0503020204020204" pitchFamily="34" charset="-122"/>
              </a:rPr>
              <a:t>解：“</a:t>
            </a:r>
            <a:r>
              <a:rPr lang="en-US" altLang="zh-CN" sz="2000" dirty="0">
                <a:solidFill>
                  <a:srgbClr val="FF3300"/>
                </a:solidFill>
                <a:latin typeface="微软雅黑" panose="020B0503020204020204" pitchFamily="34" charset="-122"/>
                <a:ea typeface="微软雅黑" panose="020B0503020204020204" pitchFamily="34" charset="-122"/>
              </a:rPr>
              <a:t>mulb %bl”</a:t>
            </a:r>
            <a:r>
              <a:rPr lang="zh-CN" altLang="en-US" sz="2000" dirty="0">
                <a:solidFill>
                  <a:srgbClr val="FF3300"/>
                </a:solidFill>
                <a:latin typeface="微软雅黑" panose="020B0503020204020204" pitchFamily="34" charset="-122"/>
                <a:ea typeface="微软雅黑" panose="020B0503020204020204" pitchFamily="34" charset="-122"/>
                <a:hlinkClick r:id="rId1" action="ppaction://hlinksldjump"/>
              </a:rPr>
              <a:t>功能</a:t>
            </a:r>
            <a:r>
              <a:rPr lang="zh-CN" altLang="en-US" sz="2000" dirty="0">
                <a:solidFill>
                  <a:srgbClr val="FF3300"/>
                </a:solidFill>
                <a:latin typeface="微软雅黑" panose="020B0503020204020204" pitchFamily="34" charset="-122"/>
                <a:ea typeface="微软雅黑" panose="020B0503020204020204" pitchFamily="34" charset="-122"/>
              </a:rPr>
              <a:t>为 </a:t>
            </a:r>
            <a:r>
              <a:rPr lang="en-US" altLang="zh-CN" sz="2000" dirty="0">
                <a:solidFill>
                  <a:srgbClr val="FF3300"/>
                </a:solidFill>
                <a:latin typeface="微软雅黑" panose="020B0503020204020204" pitchFamily="34" charset="-122"/>
                <a:ea typeface="微软雅黑" panose="020B0503020204020204" pitchFamily="34" charset="-122"/>
              </a:rPr>
              <a:t>R[ax]←R[al]</a:t>
            </a:r>
            <a:r>
              <a:rPr lang="pt-BR" altLang="zh-CN" sz="2000" dirty="0">
                <a:solidFill>
                  <a:srgbClr val="FF3300"/>
                </a:solidFill>
                <a:latin typeface="微软雅黑" panose="020B0503020204020204" pitchFamily="34" charset="-122"/>
                <a:ea typeface="微软雅黑" panose="020B0503020204020204" pitchFamily="34" charset="-122"/>
              </a:rPr>
              <a:t>×</a:t>
            </a:r>
            <a:r>
              <a:rPr lang="pt-BR" altLang="zh-CN" sz="2000" dirty="0">
                <a:solidFill>
                  <a:srgbClr val="FF3300"/>
                </a:solidFill>
                <a:latin typeface="微软雅黑" panose="020B0503020204020204" pitchFamily="34" charset="-122"/>
                <a:ea typeface="微软雅黑" panose="020B0503020204020204" pitchFamily="34" charset="-122"/>
                <a:hlinkClick r:id="" action="ppaction://hlinkshowjump?jump=nextslide"/>
              </a:rPr>
              <a:t>R[bl]</a:t>
            </a:r>
            <a:r>
              <a:rPr lang="zh-CN" altLang="pt-BR" sz="2000" dirty="0">
                <a:solidFill>
                  <a:srgbClr val="FF3300"/>
                </a:solidFill>
                <a:latin typeface="微软雅黑" panose="020B0503020204020204" pitchFamily="34" charset="-122"/>
                <a:ea typeface="微软雅黑" panose="020B0503020204020204" pitchFamily="34" charset="-122"/>
              </a:rPr>
              <a:t>，执行结果如下</a:t>
            </a:r>
            <a:endParaRPr lang="zh-CN" altLang="pt-BR" sz="2000" dirty="0">
              <a:solidFill>
                <a:srgbClr val="FF3300"/>
              </a:solidFill>
              <a:latin typeface="微软雅黑" panose="020B0503020204020204" pitchFamily="34" charset="-122"/>
              <a:ea typeface="微软雅黑" panose="020B0503020204020204" pitchFamily="34" charset="-122"/>
            </a:endParaRPr>
          </a:p>
          <a:p>
            <a:pPr>
              <a:buNone/>
            </a:pPr>
            <a:r>
              <a:rPr lang="en-US" altLang="zh-CN" sz="2000" dirty="0">
                <a:solidFill>
                  <a:srgbClr val="FF3300"/>
                </a:solidFill>
                <a:latin typeface="微软雅黑" panose="020B0503020204020204" pitchFamily="34" charset="-122"/>
                <a:ea typeface="微软雅黑" panose="020B0503020204020204" pitchFamily="34" charset="-122"/>
              </a:rPr>
              <a:t>        R[ax]=B4H </a:t>
            </a:r>
            <a:r>
              <a:rPr lang="pt-BR" altLang="zh-CN" sz="2000" dirty="0">
                <a:solidFill>
                  <a:srgbClr val="FF3300"/>
                </a:solidFill>
                <a:latin typeface="微软雅黑" panose="020B0503020204020204" pitchFamily="34" charset="-122"/>
                <a:ea typeface="微软雅黑" panose="020B0503020204020204" pitchFamily="34" charset="-122"/>
              </a:rPr>
              <a:t>×</a:t>
            </a:r>
            <a:r>
              <a:rPr lang="en-US" altLang="zh-CN" sz="2000" dirty="0">
                <a:solidFill>
                  <a:srgbClr val="FF3300"/>
                </a:solidFill>
                <a:latin typeface="微软雅黑" panose="020B0503020204020204" pitchFamily="34" charset="-122"/>
                <a:ea typeface="微软雅黑" panose="020B0503020204020204" pitchFamily="34" charset="-122"/>
              </a:rPr>
              <a:t> 11H</a:t>
            </a:r>
            <a:r>
              <a:rPr lang="zh-CN" altLang="en-US" sz="2000" dirty="0">
                <a:solidFill>
                  <a:srgbClr val="FF3300"/>
                </a:solidFill>
                <a:latin typeface="微软雅黑" panose="020B0503020204020204" pitchFamily="34" charset="-122"/>
                <a:ea typeface="微软雅黑" panose="020B0503020204020204" pitchFamily="34" charset="-122"/>
              </a:rPr>
              <a:t>（无符号整数</a:t>
            </a:r>
            <a:r>
              <a:rPr lang="en-US" altLang="zh-CN" sz="2000" dirty="0">
                <a:solidFill>
                  <a:srgbClr val="FF3300"/>
                </a:solidFill>
                <a:latin typeface="微软雅黑" panose="020B0503020204020204" pitchFamily="34" charset="-122"/>
                <a:ea typeface="微软雅黑" panose="020B0503020204020204" pitchFamily="34" charset="-122"/>
              </a:rPr>
              <a:t>180</a:t>
            </a:r>
            <a:r>
              <a:rPr lang="zh-CN" altLang="en-US" sz="2000" dirty="0">
                <a:solidFill>
                  <a:srgbClr val="FF3300"/>
                </a:solidFill>
                <a:latin typeface="微软雅黑" panose="020B0503020204020204" pitchFamily="34" charset="-122"/>
                <a:ea typeface="微软雅黑" panose="020B0503020204020204" pitchFamily="34" charset="-122"/>
              </a:rPr>
              <a:t>和</a:t>
            </a:r>
            <a:r>
              <a:rPr lang="en-US" altLang="zh-CN" sz="2000" dirty="0">
                <a:solidFill>
                  <a:srgbClr val="FF3300"/>
                </a:solidFill>
                <a:latin typeface="微软雅黑" panose="020B0503020204020204" pitchFamily="34" charset="-122"/>
                <a:ea typeface="微软雅黑" panose="020B0503020204020204" pitchFamily="34" charset="-122"/>
              </a:rPr>
              <a:t>17</a:t>
            </a:r>
            <a:r>
              <a:rPr lang="zh-CN" altLang="en-US" sz="2000" dirty="0">
                <a:solidFill>
                  <a:srgbClr val="FF3300"/>
                </a:solidFill>
                <a:latin typeface="微软雅黑" panose="020B0503020204020204" pitchFamily="34" charset="-122"/>
                <a:ea typeface="微软雅黑" panose="020B0503020204020204" pitchFamily="34" charset="-122"/>
              </a:rPr>
              <a:t>相乘）</a:t>
            </a:r>
            <a:endParaRPr lang="zh-CN" altLang="en-US" sz="2000" dirty="0">
              <a:solidFill>
                <a:srgbClr val="FF3300"/>
              </a:solidFill>
              <a:latin typeface="微软雅黑" panose="020B0503020204020204" pitchFamily="34" charset="-122"/>
              <a:ea typeface="微软雅黑" panose="020B0503020204020204" pitchFamily="34" charset="-122"/>
            </a:endParaRPr>
          </a:p>
          <a:p>
            <a:pPr>
              <a:buNone/>
            </a:pPr>
            <a:r>
              <a:rPr lang="zh-CN" altLang="en-US" sz="2000" dirty="0">
                <a:solidFill>
                  <a:srgbClr val="FF3300"/>
                </a:solidFill>
                <a:latin typeface="微软雅黑" panose="020B0503020204020204" pitchFamily="34" charset="-122"/>
                <a:ea typeface="微软雅黑" panose="020B0503020204020204" pitchFamily="34" charset="-122"/>
              </a:rPr>
              <a:t>        </a:t>
            </a:r>
            <a:r>
              <a:rPr lang="en-US" altLang="zh-CN" sz="2000" dirty="0">
                <a:solidFill>
                  <a:srgbClr val="FF3300"/>
                </a:solidFill>
                <a:latin typeface="微软雅黑" panose="020B0503020204020204" pitchFamily="34" charset="-122"/>
                <a:ea typeface="微软雅黑" panose="020B0503020204020204" pitchFamily="34" charset="-122"/>
              </a:rPr>
              <a:t>R[ax]=0BF4H</a:t>
            </a:r>
            <a:r>
              <a:rPr lang="zh-CN" altLang="en-US" sz="2000" dirty="0">
                <a:solidFill>
                  <a:srgbClr val="FF3300"/>
                </a:solidFill>
                <a:latin typeface="微软雅黑" panose="020B0503020204020204" pitchFamily="34" charset="-122"/>
                <a:ea typeface="微软雅黑" panose="020B0503020204020204" pitchFamily="34" charset="-122"/>
              </a:rPr>
              <a:t>，真值为</a:t>
            </a:r>
            <a:r>
              <a:rPr lang="en-US" altLang="zh-CN" sz="2000" dirty="0">
                <a:solidFill>
                  <a:srgbClr val="FF3300"/>
                </a:solidFill>
                <a:latin typeface="微软雅黑" panose="020B0503020204020204" pitchFamily="34" charset="-122"/>
                <a:ea typeface="微软雅黑" panose="020B0503020204020204" pitchFamily="34" charset="-122"/>
              </a:rPr>
              <a:t>3060=180 </a:t>
            </a:r>
            <a:r>
              <a:rPr lang="pt-BR" altLang="zh-CN" sz="2000" dirty="0">
                <a:solidFill>
                  <a:srgbClr val="FF3300"/>
                </a:solidFill>
                <a:latin typeface="微软雅黑" panose="020B0503020204020204" pitchFamily="34" charset="-122"/>
                <a:ea typeface="微软雅黑" panose="020B0503020204020204" pitchFamily="34" charset="-122"/>
              </a:rPr>
              <a:t>× 17</a:t>
            </a:r>
            <a:endParaRPr lang="pt-BR" altLang="zh-CN" sz="2000" dirty="0">
              <a:solidFill>
                <a:srgbClr val="FF3300"/>
              </a:solidFill>
              <a:latin typeface="微软雅黑" panose="020B0503020204020204" pitchFamily="34" charset="-122"/>
              <a:ea typeface="微软雅黑" panose="020B0503020204020204" pitchFamily="34" charset="-122"/>
            </a:endParaRPr>
          </a:p>
          <a:p>
            <a:pPr>
              <a:buNone/>
            </a:pPr>
            <a:endParaRPr lang="zh-CN" altLang="en-US" sz="2000" dirty="0">
              <a:solidFill>
                <a:srgbClr val="FF3300"/>
              </a:solidFill>
              <a:latin typeface="微软雅黑" panose="020B0503020204020204" pitchFamily="34" charset="-122"/>
              <a:ea typeface="微软雅黑" panose="020B0503020204020204" pitchFamily="34" charset="-122"/>
            </a:endParaRPr>
          </a:p>
          <a:p>
            <a:pPr>
              <a:buNone/>
            </a:pPr>
            <a:r>
              <a:rPr lang="zh-CN" altLang="en-US" sz="2000" dirty="0">
                <a:solidFill>
                  <a:srgbClr val="FF3300"/>
                </a:solidFill>
                <a:latin typeface="微软雅黑" panose="020B0503020204020204" pitchFamily="34" charset="-122"/>
                <a:ea typeface="微软雅黑" panose="020B0503020204020204" pitchFamily="34" charset="-122"/>
              </a:rPr>
              <a:t>     </a:t>
            </a:r>
            <a:r>
              <a:rPr lang="zh-CN" altLang="en-US" sz="2000" dirty="0">
                <a:solidFill>
                  <a:srgbClr val="3333CC"/>
                </a:solidFill>
                <a:latin typeface="微软雅黑" panose="020B0503020204020204" pitchFamily="34" charset="-122"/>
                <a:ea typeface="微软雅黑" panose="020B0503020204020204" pitchFamily="34" charset="-122"/>
              </a:rPr>
              <a:t>“</a:t>
            </a:r>
            <a:r>
              <a:rPr lang="en-US" altLang="zh-CN" sz="2000" dirty="0">
                <a:solidFill>
                  <a:srgbClr val="3333CC"/>
                </a:solidFill>
                <a:latin typeface="微软雅黑" panose="020B0503020204020204" pitchFamily="34" charset="-122"/>
                <a:ea typeface="微软雅黑" panose="020B0503020204020204" pitchFamily="34" charset="-122"/>
              </a:rPr>
              <a:t>imulb %bl”</a:t>
            </a:r>
            <a:r>
              <a:rPr lang="zh-CN" altLang="en-US" sz="2000" dirty="0">
                <a:solidFill>
                  <a:srgbClr val="3333CC"/>
                </a:solidFill>
                <a:latin typeface="微软雅黑" panose="020B0503020204020204" pitchFamily="34" charset="-122"/>
                <a:ea typeface="微软雅黑" panose="020B0503020204020204" pitchFamily="34" charset="-122"/>
              </a:rPr>
              <a:t>功能为 </a:t>
            </a:r>
            <a:r>
              <a:rPr lang="en-US" altLang="zh-CN" sz="2000" dirty="0">
                <a:solidFill>
                  <a:srgbClr val="3333CC"/>
                </a:solidFill>
                <a:latin typeface="微软雅黑" panose="020B0503020204020204" pitchFamily="34" charset="-122"/>
                <a:ea typeface="微软雅黑" panose="020B0503020204020204" pitchFamily="34" charset="-122"/>
              </a:rPr>
              <a:t>R[ax]←R[al]</a:t>
            </a:r>
            <a:r>
              <a:rPr lang="pt-BR" altLang="zh-CN" sz="2000" dirty="0">
                <a:solidFill>
                  <a:srgbClr val="3333CC"/>
                </a:solidFill>
                <a:latin typeface="微软雅黑" panose="020B0503020204020204" pitchFamily="34" charset="-122"/>
                <a:ea typeface="微软雅黑" panose="020B0503020204020204" pitchFamily="34" charset="-122"/>
              </a:rPr>
              <a:t>×R[bl]</a:t>
            </a:r>
            <a:endParaRPr lang="pt-BR" altLang="zh-CN" sz="2000" dirty="0">
              <a:solidFill>
                <a:srgbClr val="3333CC"/>
              </a:solidFill>
              <a:latin typeface="微软雅黑" panose="020B0503020204020204" pitchFamily="34" charset="-122"/>
              <a:ea typeface="微软雅黑" panose="020B0503020204020204" pitchFamily="34" charset="-122"/>
            </a:endParaRPr>
          </a:p>
          <a:p>
            <a:pPr>
              <a:buNone/>
            </a:pPr>
            <a:r>
              <a:rPr lang="en-US" altLang="zh-CN" sz="2000" dirty="0">
                <a:solidFill>
                  <a:srgbClr val="3333CC"/>
                </a:solidFill>
                <a:latin typeface="微软雅黑" panose="020B0503020204020204" pitchFamily="34" charset="-122"/>
                <a:ea typeface="微软雅黑" panose="020B0503020204020204" pitchFamily="34" charset="-122"/>
              </a:rPr>
              <a:t>        R[ax]=B4H </a:t>
            </a:r>
            <a:r>
              <a:rPr lang="pt-BR" altLang="zh-CN" sz="2000" dirty="0">
                <a:solidFill>
                  <a:srgbClr val="3333CC"/>
                </a:solidFill>
                <a:latin typeface="微软雅黑" panose="020B0503020204020204" pitchFamily="34" charset="-122"/>
                <a:ea typeface="微软雅黑" panose="020B0503020204020204" pitchFamily="34" charset="-122"/>
              </a:rPr>
              <a:t>×</a:t>
            </a:r>
            <a:r>
              <a:rPr lang="en-US" altLang="zh-CN" sz="2000" dirty="0">
                <a:solidFill>
                  <a:srgbClr val="3333CC"/>
                </a:solidFill>
                <a:latin typeface="微软雅黑" panose="020B0503020204020204" pitchFamily="34" charset="-122"/>
                <a:ea typeface="微软雅黑" panose="020B0503020204020204" pitchFamily="34" charset="-122"/>
              </a:rPr>
              <a:t> 11H</a:t>
            </a:r>
            <a:r>
              <a:rPr lang="zh-CN" altLang="en-US" sz="2000" dirty="0">
                <a:solidFill>
                  <a:srgbClr val="3333CC"/>
                </a:solidFill>
                <a:latin typeface="微软雅黑" panose="020B0503020204020204" pitchFamily="34" charset="-122"/>
                <a:ea typeface="微软雅黑" panose="020B0503020204020204" pitchFamily="34" charset="-122"/>
              </a:rPr>
              <a:t>（带符号整数</a:t>
            </a:r>
            <a:r>
              <a:rPr lang="en-US" altLang="zh-CN" sz="2000" dirty="0">
                <a:solidFill>
                  <a:srgbClr val="3333CC"/>
                </a:solidFill>
                <a:latin typeface="微软雅黑" panose="020B0503020204020204" pitchFamily="34" charset="-122"/>
                <a:ea typeface="微软雅黑" panose="020B0503020204020204" pitchFamily="34" charset="-122"/>
              </a:rPr>
              <a:t>-76</a:t>
            </a:r>
            <a:r>
              <a:rPr lang="zh-CN" altLang="en-US" sz="2000" dirty="0">
                <a:solidFill>
                  <a:srgbClr val="3333CC"/>
                </a:solidFill>
                <a:latin typeface="微软雅黑" panose="020B0503020204020204" pitchFamily="34" charset="-122"/>
                <a:ea typeface="微软雅黑" panose="020B0503020204020204" pitchFamily="34" charset="-122"/>
              </a:rPr>
              <a:t>和</a:t>
            </a:r>
            <a:r>
              <a:rPr lang="en-US" altLang="zh-CN" sz="2000" dirty="0">
                <a:solidFill>
                  <a:srgbClr val="3333CC"/>
                </a:solidFill>
                <a:latin typeface="微软雅黑" panose="020B0503020204020204" pitchFamily="34" charset="-122"/>
                <a:ea typeface="微软雅黑" panose="020B0503020204020204" pitchFamily="34" charset="-122"/>
              </a:rPr>
              <a:t>17</a:t>
            </a:r>
            <a:r>
              <a:rPr lang="zh-CN" altLang="en-US" sz="2000" dirty="0">
                <a:solidFill>
                  <a:srgbClr val="3333CC"/>
                </a:solidFill>
                <a:latin typeface="微软雅黑" panose="020B0503020204020204" pitchFamily="34" charset="-122"/>
                <a:ea typeface="微软雅黑" panose="020B0503020204020204" pitchFamily="34" charset="-122"/>
              </a:rPr>
              <a:t>相乘）</a:t>
            </a:r>
            <a:endParaRPr lang="zh-CN" altLang="en-US" sz="2000" dirty="0">
              <a:solidFill>
                <a:srgbClr val="3333CC"/>
              </a:solidFill>
              <a:latin typeface="微软雅黑" panose="020B0503020204020204" pitchFamily="34" charset="-122"/>
              <a:ea typeface="微软雅黑" panose="020B0503020204020204" pitchFamily="34" charset="-122"/>
            </a:endParaRPr>
          </a:p>
          <a:p>
            <a:pPr>
              <a:buNone/>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R[ax]=0BF4H</a:t>
            </a:r>
            <a:r>
              <a:rPr lang="zh-CN" altLang="en-US"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3333CC"/>
                </a:solidFill>
                <a:latin typeface="微软雅黑" panose="020B0503020204020204" pitchFamily="34" charset="-122"/>
                <a:ea typeface="微软雅黑" panose="020B0503020204020204" pitchFamily="34" charset="-122"/>
              </a:rPr>
              <a:t>则真值为</a:t>
            </a:r>
            <a:r>
              <a:rPr lang="en-US" altLang="zh-CN" sz="2000" dirty="0">
                <a:solidFill>
                  <a:srgbClr val="3333CC"/>
                </a:solidFill>
                <a:latin typeface="微软雅黑" panose="020B0503020204020204" pitchFamily="34" charset="-122"/>
                <a:ea typeface="微软雅黑" panose="020B0503020204020204" pitchFamily="34" charset="-122"/>
              </a:rPr>
              <a:t>3060</a:t>
            </a:r>
            <a:r>
              <a:rPr lang="en-US" altLang="zh-CN" sz="2000" dirty="0">
                <a:solidFill>
                  <a:srgbClr val="3333CC"/>
                </a:solidFill>
                <a:ea typeface="微软雅黑" panose="020B0503020204020204" pitchFamily="34" charset="-122"/>
              </a:rPr>
              <a:t>≠</a:t>
            </a:r>
            <a:r>
              <a:rPr lang="en-US" altLang="zh-CN" sz="2000" dirty="0">
                <a:solidFill>
                  <a:srgbClr val="3333CC"/>
                </a:solidFill>
                <a:latin typeface="微软雅黑" panose="020B0503020204020204" pitchFamily="34" charset="-122"/>
                <a:ea typeface="微软雅黑" panose="020B0503020204020204" pitchFamily="34" charset="-122"/>
              </a:rPr>
              <a:t>-76 </a:t>
            </a:r>
            <a:r>
              <a:rPr lang="pt-BR" altLang="zh-CN" sz="2000" dirty="0">
                <a:solidFill>
                  <a:srgbClr val="3333CC"/>
                </a:solidFill>
                <a:latin typeface="微软雅黑" panose="020B0503020204020204" pitchFamily="34" charset="-122"/>
                <a:ea typeface="微软雅黑" panose="020B0503020204020204" pitchFamily="34" charset="-122"/>
              </a:rPr>
              <a:t>× 17 </a:t>
            </a:r>
            <a:endParaRPr lang="pt-BR" altLang="zh-CN" sz="2000" dirty="0">
              <a:solidFill>
                <a:srgbClr val="3333CC"/>
              </a:solidFill>
              <a:latin typeface="微软雅黑" panose="020B0503020204020204" pitchFamily="34" charset="-122"/>
              <a:ea typeface="微软雅黑" panose="020B0503020204020204" pitchFamily="34" charset="-122"/>
            </a:endParaRPr>
          </a:p>
          <a:p>
            <a:pPr>
              <a:buNone/>
            </a:pPr>
            <a:r>
              <a:rPr lang="pt-BR" altLang="zh-CN" sz="2000" dirty="0">
                <a:solidFill>
                  <a:srgbClr val="3333CC"/>
                </a:solidFill>
                <a:latin typeface="微软雅黑" panose="020B0503020204020204" pitchFamily="34" charset="-122"/>
                <a:ea typeface="微软雅黑" panose="020B0503020204020204" pitchFamily="34" charset="-122"/>
              </a:rPr>
              <a:t>	   R[al]=F4H, R[ah]=? </a:t>
            </a:r>
            <a:r>
              <a:rPr lang="pt-BR" altLang="zh-CN" sz="2000" dirty="0">
                <a:solidFill>
                  <a:srgbClr val="FF3300"/>
                </a:solidFill>
                <a:latin typeface="微软雅黑" panose="020B0503020204020204" pitchFamily="34" charset="-122"/>
                <a:ea typeface="微软雅黑" panose="020B0503020204020204" pitchFamily="34" charset="-122"/>
              </a:rPr>
              <a:t>AH</a:t>
            </a:r>
            <a:r>
              <a:rPr lang="zh-CN" altLang="pt-BR" sz="2000" dirty="0">
                <a:solidFill>
                  <a:srgbClr val="FF3300"/>
                </a:solidFill>
                <a:latin typeface="微软雅黑" panose="020B0503020204020204" pitchFamily="34" charset="-122"/>
                <a:ea typeface="微软雅黑" panose="020B0503020204020204" pitchFamily="34" charset="-122"/>
              </a:rPr>
              <a:t>中的值不一样！</a:t>
            </a:r>
            <a:endParaRPr lang="zh-CN" altLang="pt-BR" sz="2000" dirty="0">
              <a:solidFill>
                <a:srgbClr val="FF3300"/>
              </a:solidFill>
              <a:latin typeface="微软雅黑" panose="020B0503020204020204" pitchFamily="34" charset="-122"/>
              <a:ea typeface="微软雅黑" panose="020B0503020204020204" pitchFamily="34" charset="-122"/>
            </a:endParaRPr>
          </a:p>
          <a:p>
            <a:pPr>
              <a:buNone/>
            </a:pPr>
            <a:r>
              <a:rPr lang="pt-BR" altLang="zh-CN" sz="2000" dirty="0">
                <a:solidFill>
                  <a:srgbClr val="3333CC"/>
                </a:solidFill>
                <a:latin typeface="微软雅黑" panose="020B0503020204020204" pitchFamily="34" charset="-122"/>
                <a:ea typeface="微软雅黑" panose="020B0503020204020204" pitchFamily="34" charset="-122"/>
              </a:rPr>
              <a:t>        R[ax]=FAF4H, </a:t>
            </a:r>
            <a:r>
              <a:rPr lang="zh-CN" altLang="pt-BR" sz="2000" dirty="0">
                <a:solidFill>
                  <a:srgbClr val="3333CC"/>
                </a:solidFill>
                <a:latin typeface="微软雅黑" panose="020B0503020204020204" pitchFamily="34" charset="-122"/>
                <a:ea typeface="微软雅黑" panose="020B0503020204020204" pitchFamily="34" charset="-122"/>
              </a:rPr>
              <a:t>真值为</a:t>
            </a:r>
            <a:r>
              <a:rPr lang="pt-BR" altLang="zh-CN" sz="2000" dirty="0">
                <a:solidFill>
                  <a:srgbClr val="3333CC"/>
                </a:solidFill>
                <a:latin typeface="微软雅黑" panose="020B0503020204020204" pitchFamily="34" charset="-122"/>
                <a:ea typeface="微软雅黑" panose="020B0503020204020204" pitchFamily="34" charset="-122"/>
              </a:rPr>
              <a:t>-1292=-76 × 17 </a:t>
            </a:r>
            <a:endParaRPr lang="en-US" altLang="zh-CN" sz="2000" dirty="0">
              <a:solidFill>
                <a:srgbClr val="3333CC"/>
              </a:solidFill>
              <a:latin typeface="微软雅黑" panose="020B0503020204020204" pitchFamily="34" charset="-122"/>
              <a:ea typeface="微软雅黑" panose="020B0503020204020204" pitchFamily="34" charset="-122"/>
            </a:endParaRPr>
          </a:p>
        </p:txBody>
      </p:sp>
      <p:grpSp>
        <p:nvGrpSpPr>
          <p:cNvPr id="734212" name="Group 4"/>
          <p:cNvGrpSpPr/>
          <p:nvPr/>
        </p:nvGrpSpPr>
        <p:grpSpPr>
          <a:xfrm>
            <a:off x="6327775" y="3203575"/>
            <a:ext cx="2700338" cy="1536700"/>
            <a:chOff x="3986" y="2387"/>
            <a:chExt cx="1701" cy="968"/>
          </a:xfrm>
        </p:grpSpPr>
        <p:sp>
          <p:nvSpPr>
            <p:cNvPr id="41988" name="Text Box 5"/>
            <p:cNvSpPr txBox="1"/>
            <p:nvPr/>
          </p:nvSpPr>
          <p:spPr>
            <a:xfrm>
              <a:off x="4751" y="2387"/>
              <a:ext cx="879" cy="404"/>
            </a:xfrm>
            <a:prstGeom prst="rect">
              <a:avLst/>
            </a:prstGeom>
            <a:noFill/>
            <a:ln w="9525">
              <a:noFill/>
            </a:ln>
          </p:spPr>
          <p:txBody>
            <a:bodyPr anchor="t" anchorCtr="0">
              <a:spAutoFit/>
            </a:bodyPr>
            <a:lstStyle/>
            <a:p>
              <a:r>
                <a:rPr lang="en-US" altLang="zh-CN" dirty="0">
                  <a:latin typeface="微软雅黑" panose="020B0503020204020204" pitchFamily="34" charset="-122"/>
                  <a:ea typeface="微软雅黑" panose="020B0503020204020204" pitchFamily="34" charset="-122"/>
                </a:rPr>
                <a:t>1011 0100</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0001 0001</a:t>
              </a:r>
              <a:endParaRPr lang="en-US" altLang="zh-CN" dirty="0">
                <a:latin typeface="微软雅黑" panose="020B0503020204020204" pitchFamily="34" charset="-122"/>
                <a:ea typeface="微软雅黑" panose="020B0503020204020204" pitchFamily="34" charset="-122"/>
              </a:endParaRPr>
            </a:p>
          </p:txBody>
        </p:sp>
        <p:sp>
          <p:nvSpPr>
            <p:cNvPr id="41989" name="Text Box 6"/>
            <p:cNvSpPr txBox="1"/>
            <p:nvPr/>
          </p:nvSpPr>
          <p:spPr>
            <a:xfrm>
              <a:off x="4524" y="2553"/>
              <a:ext cx="312" cy="231"/>
            </a:xfrm>
            <a:prstGeom prst="rect">
              <a:avLst/>
            </a:prstGeom>
            <a:noFill/>
            <a:ln w="9525">
              <a:noFill/>
            </a:ln>
          </p:spPr>
          <p:txBody>
            <a:bodyPr anchor="t" anchorCtr="0">
              <a:spAutoFit/>
            </a:bodyPr>
            <a:lstStyle/>
            <a:p>
              <a:pPr>
                <a:spcBef>
                  <a:spcPct val="50000"/>
                </a:spcBef>
              </a:pPr>
              <a:r>
                <a:rPr lang="en-US" altLang="zh-CN" dirty="0">
                  <a:latin typeface="Arial" panose="020B0604020202020204" pitchFamily="34" charset="0"/>
                  <a:ea typeface="宋体" panose="02010600030101010101" pitchFamily="2" charset="-122"/>
                </a:rPr>
                <a:t>x</a:t>
              </a:r>
              <a:endParaRPr lang="en-US" altLang="zh-CN" dirty="0">
                <a:latin typeface="Arial" panose="020B0604020202020204" pitchFamily="34" charset="0"/>
                <a:ea typeface="宋体" panose="02010600030101010101" pitchFamily="2" charset="-122"/>
              </a:endParaRPr>
            </a:p>
          </p:txBody>
        </p:sp>
        <p:sp>
          <p:nvSpPr>
            <p:cNvPr id="41990" name="Line 7"/>
            <p:cNvSpPr/>
            <p:nvPr/>
          </p:nvSpPr>
          <p:spPr>
            <a:xfrm>
              <a:off x="4156" y="2755"/>
              <a:ext cx="1474" cy="0"/>
            </a:xfrm>
            <a:prstGeom prst="line">
              <a:avLst/>
            </a:prstGeom>
            <a:ln w="9525" cap="flat" cmpd="sng">
              <a:solidFill>
                <a:schemeClr val="tx1"/>
              </a:solidFill>
              <a:prstDash val="solid"/>
              <a:round/>
              <a:headEnd type="none" w="med" len="med"/>
              <a:tailEnd type="none" w="med" len="med"/>
            </a:ln>
          </p:spPr>
        </p:sp>
        <p:sp>
          <p:nvSpPr>
            <p:cNvPr id="41991" name="Text Box 8"/>
            <p:cNvSpPr txBox="1"/>
            <p:nvPr/>
          </p:nvSpPr>
          <p:spPr>
            <a:xfrm>
              <a:off x="4156" y="2755"/>
              <a:ext cx="1502" cy="404"/>
            </a:xfrm>
            <a:prstGeom prst="rect">
              <a:avLst/>
            </a:prstGeom>
            <a:noFill/>
            <a:ln w="9525">
              <a:noFill/>
            </a:ln>
          </p:spPr>
          <p:txBody>
            <a:bodyPr anchor="t" anchorCtr="0">
              <a:spAutoFit/>
            </a:bodyPr>
            <a:lstStyle/>
            <a:p>
              <a:r>
                <a:rPr lang="en-US" altLang="zh-CN" dirty="0">
                  <a:latin typeface="微软雅黑" panose="020B0503020204020204" pitchFamily="34" charset="-122"/>
                  <a:ea typeface="微软雅黑" panose="020B0503020204020204" pitchFamily="34" charset="-122"/>
                </a:rPr>
                <a:t>              1011 0100</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1011 0100</a:t>
              </a:r>
              <a:endParaRPr lang="en-US" altLang="zh-CN" dirty="0">
                <a:latin typeface="微软雅黑" panose="020B0503020204020204" pitchFamily="34" charset="-122"/>
                <a:ea typeface="微软雅黑" panose="020B0503020204020204" pitchFamily="34" charset="-122"/>
              </a:endParaRPr>
            </a:p>
          </p:txBody>
        </p:sp>
        <p:sp>
          <p:nvSpPr>
            <p:cNvPr id="41992" name="Line 9"/>
            <p:cNvSpPr/>
            <p:nvPr/>
          </p:nvSpPr>
          <p:spPr>
            <a:xfrm>
              <a:off x="4184" y="3124"/>
              <a:ext cx="1474" cy="0"/>
            </a:xfrm>
            <a:prstGeom prst="line">
              <a:avLst/>
            </a:prstGeom>
            <a:ln w="9525" cap="flat" cmpd="sng">
              <a:solidFill>
                <a:schemeClr val="tx1"/>
              </a:solidFill>
              <a:prstDash val="solid"/>
              <a:round/>
              <a:headEnd type="none" w="med" len="med"/>
              <a:tailEnd type="none" w="med" len="med"/>
            </a:ln>
          </p:spPr>
        </p:sp>
        <p:sp>
          <p:nvSpPr>
            <p:cNvPr id="41993" name="Text Box 10"/>
            <p:cNvSpPr txBox="1"/>
            <p:nvPr/>
          </p:nvSpPr>
          <p:spPr>
            <a:xfrm>
              <a:off x="3986" y="3124"/>
              <a:ext cx="1701" cy="231"/>
            </a:xfrm>
            <a:prstGeom prst="rect">
              <a:avLst/>
            </a:prstGeom>
            <a:noFill/>
            <a:ln w="9525">
              <a:noFill/>
            </a:ln>
          </p:spPr>
          <p:txBody>
            <a:bodyPr anchor="t" anchorCtr="0">
              <a:spAutoFit/>
            </a:bodyPr>
            <a:lstStyle/>
            <a:p>
              <a:pPr>
                <a:spcBef>
                  <a:spcPct val="50000"/>
                </a:spcBef>
              </a:pPr>
              <a:r>
                <a:rPr lang="en-US" altLang="zh-CN" dirty="0">
                  <a:latin typeface="微软雅黑" panose="020B0503020204020204" pitchFamily="34" charset="-122"/>
                  <a:ea typeface="微软雅黑" panose="020B0503020204020204" pitchFamily="34" charset="-122"/>
                </a:rPr>
                <a:t>0000 1011 1111 0100</a:t>
              </a:r>
              <a:endParaRPr lang="en-US" altLang="zh-CN" dirty="0">
                <a:latin typeface="微软雅黑" panose="020B0503020204020204" pitchFamily="34" charset="-122"/>
                <a:ea typeface="微软雅黑" panose="020B0503020204020204" pitchFamily="34" charset="-122"/>
              </a:endParaRPr>
            </a:p>
          </p:txBody>
        </p:sp>
      </p:grpSp>
      <p:grpSp>
        <p:nvGrpSpPr>
          <p:cNvPr id="734219" name="Group 11"/>
          <p:cNvGrpSpPr/>
          <p:nvPr/>
        </p:nvGrpSpPr>
        <p:grpSpPr>
          <a:xfrm>
            <a:off x="7721600" y="4643438"/>
            <a:ext cx="1171575" cy="396875"/>
            <a:chOff x="4893" y="3294"/>
            <a:chExt cx="709" cy="250"/>
          </a:xfrm>
        </p:grpSpPr>
        <p:sp>
          <p:nvSpPr>
            <p:cNvPr id="41995" name="Text Box 12"/>
            <p:cNvSpPr txBox="1"/>
            <p:nvPr/>
          </p:nvSpPr>
          <p:spPr>
            <a:xfrm>
              <a:off x="4922" y="3294"/>
              <a:ext cx="652" cy="250"/>
            </a:xfrm>
            <a:prstGeom prst="rect">
              <a:avLst/>
            </a:prstGeom>
            <a:noFill/>
            <a:ln w="9525">
              <a:noFill/>
            </a:ln>
          </p:spPr>
          <p:txBody>
            <a:bodyPr anchor="t" anchorCtr="0">
              <a:spAutoFit/>
            </a:bodyPr>
            <a:lstStyle/>
            <a:p>
              <a:pPr>
                <a:spcBef>
                  <a:spcPct val="50000"/>
                </a:spcBef>
              </a:pPr>
              <a:r>
                <a:rPr lang="en-US" altLang="zh-CN" sz="2000" dirty="0">
                  <a:solidFill>
                    <a:srgbClr val="FF3300"/>
                  </a:solidFill>
                  <a:latin typeface="微软雅黑" panose="020B0503020204020204" pitchFamily="34" charset="-122"/>
                  <a:ea typeface="微软雅黑" panose="020B0503020204020204" pitchFamily="34" charset="-122"/>
                </a:rPr>
                <a:t>AL=</a:t>
              </a:r>
              <a:r>
                <a:rPr lang="zh-CN" altLang="en-US" sz="2000" dirty="0">
                  <a:solidFill>
                    <a:srgbClr val="FF3300"/>
                  </a:solidFill>
                  <a:latin typeface="微软雅黑" panose="020B0503020204020204" pitchFamily="34" charset="-122"/>
                  <a:ea typeface="微软雅黑" panose="020B0503020204020204" pitchFamily="34" charset="-122"/>
                </a:rPr>
                <a:t>？</a:t>
              </a:r>
              <a:endParaRPr lang="zh-CN" altLang="en-US" sz="2000" dirty="0">
                <a:solidFill>
                  <a:srgbClr val="FF3300"/>
                </a:solidFill>
                <a:latin typeface="微软雅黑" panose="020B0503020204020204" pitchFamily="34" charset="-122"/>
                <a:ea typeface="微软雅黑" panose="020B0503020204020204" pitchFamily="34" charset="-122"/>
              </a:endParaRPr>
            </a:p>
          </p:txBody>
        </p:sp>
        <p:sp>
          <p:nvSpPr>
            <p:cNvPr id="41996" name="Line 13"/>
            <p:cNvSpPr/>
            <p:nvPr/>
          </p:nvSpPr>
          <p:spPr>
            <a:xfrm>
              <a:off x="4893" y="3322"/>
              <a:ext cx="709" cy="0"/>
            </a:xfrm>
            <a:prstGeom prst="line">
              <a:avLst/>
            </a:prstGeom>
            <a:ln w="38100" cap="flat" cmpd="sng">
              <a:solidFill>
                <a:srgbClr val="FF3300"/>
              </a:solidFill>
              <a:prstDash val="solid"/>
              <a:round/>
              <a:headEnd type="none" w="med" len="med"/>
              <a:tailEnd type="none" w="med" len="med"/>
            </a:ln>
          </p:spPr>
        </p:sp>
      </p:grpSp>
      <p:grpSp>
        <p:nvGrpSpPr>
          <p:cNvPr id="734222" name="Group 14"/>
          <p:cNvGrpSpPr/>
          <p:nvPr/>
        </p:nvGrpSpPr>
        <p:grpSpPr>
          <a:xfrm>
            <a:off x="6416675" y="4651375"/>
            <a:ext cx="1262063" cy="396875"/>
            <a:chOff x="4099" y="3299"/>
            <a:chExt cx="738" cy="250"/>
          </a:xfrm>
        </p:grpSpPr>
        <p:sp>
          <p:nvSpPr>
            <p:cNvPr id="41998" name="Text Box 15"/>
            <p:cNvSpPr txBox="1"/>
            <p:nvPr/>
          </p:nvSpPr>
          <p:spPr>
            <a:xfrm>
              <a:off x="4185" y="3299"/>
              <a:ext cx="652" cy="250"/>
            </a:xfrm>
            <a:prstGeom prst="rect">
              <a:avLst/>
            </a:prstGeom>
            <a:noFill/>
            <a:ln w="9525">
              <a:noFill/>
            </a:ln>
          </p:spPr>
          <p:txBody>
            <a:bodyPr anchor="t" anchorCtr="0">
              <a:spAutoFit/>
            </a:bodyPr>
            <a:lstStyle/>
            <a:p>
              <a:pPr>
                <a:spcBef>
                  <a:spcPct val="50000"/>
                </a:spcBef>
              </a:pPr>
              <a:r>
                <a:rPr lang="en-US" altLang="zh-CN" sz="2000" dirty="0">
                  <a:solidFill>
                    <a:srgbClr val="FF3300"/>
                  </a:solidFill>
                  <a:latin typeface="微软雅黑" panose="020B0503020204020204" pitchFamily="34" charset="-122"/>
                  <a:ea typeface="微软雅黑" panose="020B0503020204020204" pitchFamily="34" charset="-122"/>
                </a:rPr>
                <a:t>AH=</a:t>
              </a:r>
              <a:r>
                <a:rPr lang="zh-CN" altLang="en-US" sz="2000" dirty="0">
                  <a:solidFill>
                    <a:srgbClr val="FF3300"/>
                  </a:solidFill>
                  <a:latin typeface="微软雅黑" panose="020B0503020204020204" pitchFamily="34" charset="-122"/>
                  <a:ea typeface="微软雅黑" panose="020B0503020204020204" pitchFamily="34" charset="-122"/>
                </a:rPr>
                <a:t>？</a:t>
              </a:r>
              <a:endParaRPr lang="zh-CN" altLang="en-US" sz="2000" dirty="0">
                <a:solidFill>
                  <a:srgbClr val="FF3300"/>
                </a:solidFill>
                <a:latin typeface="微软雅黑" panose="020B0503020204020204" pitchFamily="34" charset="-122"/>
                <a:ea typeface="微软雅黑" panose="020B0503020204020204" pitchFamily="34" charset="-122"/>
              </a:endParaRPr>
            </a:p>
          </p:txBody>
        </p:sp>
        <p:sp>
          <p:nvSpPr>
            <p:cNvPr id="41999" name="Line 16"/>
            <p:cNvSpPr/>
            <p:nvPr/>
          </p:nvSpPr>
          <p:spPr>
            <a:xfrm>
              <a:off x="4099" y="3322"/>
              <a:ext cx="709" cy="0"/>
            </a:xfrm>
            <a:prstGeom prst="line">
              <a:avLst/>
            </a:prstGeom>
            <a:ln w="38100" cap="flat" cmpd="sng">
              <a:solidFill>
                <a:srgbClr val="FF3300"/>
              </a:solidFill>
              <a:prstDash val="solid"/>
              <a:round/>
              <a:headEnd type="none" w="med" len="med"/>
              <a:tailEnd type="none" w="med" len="med"/>
            </a:ln>
          </p:spPr>
        </p:sp>
      </p:grpSp>
      <p:sp>
        <p:nvSpPr>
          <p:cNvPr id="734225" name="Text Box 17"/>
          <p:cNvSpPr txBox="1"/>
          <p:nvPr/>
        </p:nvSpPr>
        <p:spPr>
          <a:xfrm>
            <a:off x="6416675" y="5006975"/>
            <a:ext cx="2565400" cy="1845310"/>
          </a:xfrm>
          <a:prstGeom prst="rect">
            <a:avLst/>
          </a:prstGeom>
          <a:noFill/>
          <a:ln w="9525">
            <a:noFill/>
          </a:ln>
        </p:spPr>
        <p:txBody>
          <a:bodyPr anchor="t" anchorCtr="0">
            <a:spAutoFit/>
          </a:bodyPr>
          <a:lstStyle/>
          <a:p>
            <a:pPr>
              <a:spcBef>
                <a:spcPct val="50000"/>
              </a:spcBef>
            </a:pPr>
            <a:r>
              <a:rPr lang="zh-CN" altLang="en-US" sz="1900" dirty="0">
                <a:latin typeface="Arial" panose="020B0604020202020204" pitchFamily="34" charset="0"/>
                <a:ea typeface="微软雅黑" panose="020B0503020204020204" pitchFamily="34" charset="-122"/>
              </a:rPr>
              <a:t>对于带符号乘，若积只取低</a:t>
            </a:r>
            <a:r>
              <a:rPr lang="en-US" altLang="zh-CN" sz="1900" dirty="0">
                <a:latin typeface="Arial" panose="020B0604020202020204" pitchFamily="34" charset="0"/>
                <a:ea typeface="微软雅黑" panose="020B0503020204020204" pitchFamily="34" charset="-122"/>
              </a:rPr>
              <a:t>n</a:t>
            </a:r>
            <a:r>
              <a:rPr lang="zh-CN" altLang="en-US" sz="1900" dirty="0">
                <a:latin typeface="Arial" panose="020B0604020202020204" pitchFamily="34" charset="0"/>
                <a:ea typeface="微软雅黑" panose="020B0503020204020204" pitchFamily="34" charset="-122"/>
              </a:rPr>
              <a:t>位，则和无符号相同；若取</a:t>
            </a:r>
            <a:r>
              <a:rPr lang="en-US" altLang="zh-CN" sz="1900" dirty="0">
                <a:latin typeface="Arial" panose="020B0604020202020204" pitchFamily="34" charset="0"/>
                <a:ea typeface="微软雅黑" panose="020B0503020204020204" pitchFamily="34" charset="-122"/>
              </a:rPr>
              <a:t>2n</a:t>
            </a:r>
            <a:r>
              <a:rPr lang="zh-CN" altLang="en-US" sz="1900" dirty="0">
                <a:latin typeface="Arial" panose="020B0604020202020204" pitchFamily="34" charset="0"/>
                <a:ea typeface="微软雅黑" panose="020B0503020204020204" pitchFamily="34" charset="-122"/>
              </a:rPr>
              <a:t>位，则采用</a:t>
            </a:r>
            <a:r>
              <a:rPr lang="zh-CN" altLang="en-US" sz="1900" dirty="0">
                <a:solidFill>
                  <a:srgbClr val="FF3300"/>
                </a:solidFill>
                <a:latin typeface="微软雅黑" panose="020B0503020204020204" pitchFamily="34" charset="-122"/>
                <a:ea typeface="微软雅黑" panose="020B0503020204020204" pitchFamily="34" charset="-122"/>
              </a:rPr>
              <a:t>“</a:t>
            </a:r>
            <a:r>
              <a:rPr lang="zh-CN" altLang="en-US" sz="1900" dirty="0">
                <a:solidFill>
                  <a:srgbClr val="FF3300"/>
                </a:solidFill>
                <a:latin typeface="Arial" panose="020B0604020202020204" pitchFamily="34" charset="0"/>
                <a:ea typeface="微软雅黑" panose="020B0503020204020204" pitchFamily="34" charset="-122"/>
              </a:rPr>
              <a:t>布斯</a:t>
            </a:r>
            <a:r>
              <a:rPr lang="zh-CN" altLang="en-US" sz="1900" dirty="0">
                <a:solidFill>
                  <a:srgbClr val="FF3300"/>
                </a:solidFill>
                <a:latin typeface="微软雅黑" panose="020B0503020204020204" pitchFamily="34" charset="-122"/>
                <a:ea typeface="微软雅黑" panose="020B0503020204020204" pitchFamily="34" charset="-122"/>
              </a:rPr>
              <a:t>”</a:t>
            </a:r>
            <a:r>
              <a:rPr lang="zh-CN" altLang="en-US" sz="1900" dirty="0">
                <a:solidFill>
                  <a:srgbClr val="FF3300"/>
                </a:solidFill>
                <a:latin typeface="Arial" panose="020B0604020202020204" pitchFamily="34" charset="0"/>
                <a:ea typeface="微软雅黑" panose="020B0503020204020204" pitchFamily="34" charset="-122"/>
              </a:rPr>
              <a:t>乘法（后期课程讲，本书不做要求）</a:t>
            </a:r>
            <a:endParaRPr lang="zh-CN" altLang="en-US" sz="1900" dirty="0">
              <a:solidFill>
                <a:srgbClr val="FF3300"/>
              </a:solidFill>
              <a:latin typeface="Arial" panose="020B0604020202020204" pitchFamily="34" charset="0"/>
              <a:ea typeface="微软雅黑" panose="020B0503020204020204" pitchFamily="34" charset="-122"/>
            </a:endParaRPr>
          </a:p>
        </p:txBody>
      </p:sp>
      <p:sp>
        <p:nvSpPr>
          <p:cNvPr id="734226" name="Text Box 18"/>
          <p:cNvSpPr txBox="1"/>
          <p:nvPr/>
        </p:nvSpPr>
        <p:spPr>
          <a:xfrm>
            <a:off x="7542213" y="2798763"/>
            <a:ext cx="1376362" cy="366712"/>
          </a:xfrm>
          <a:prstGeom prst="rect">
            <a:avLst/>
          </a:prstGeom>
          <a:noFill/>
          <a:ln w="9525">
            <a:noFill/>
          </a:ln>
        </p:spPr>
        <p:txBody>
          <a:bodyPr anchor="t" anchorCtr="0">
            <a:spAutoFit/>
          </a:bodyPr>
          <a:lstStyle/>
          <a:p>
            <a:pPr marL="342900" indent="-342900" eaLnBrk="0" hangingPunct="0">
              <a:spcBef>
                <a:spcPct val="50000"/>
              </a:spcBef>
            </a:pPr>
            <a:r>
              <a:rPr lang="zh-CN" altLang="en-US" dirty="0">
                <a:latin typeface="微软雅黑" panose="020B0503020204020204" pitchFamily="34" charset="-122"/>
                <a:ea typeface="微软雅黑" panose="020B0503020204020204" pitchFamily="34" charset="-122"/>
              </a:rPr>
              <a:t>无符号乘：</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4211">
                                            <p:txEl>
                                              <p:pRg st="2" end="2"/>
                                            </p:txEl>
                                          </p:spTgt>
                                        </p:tgtEl>
                                        <p:attrNameLst>
                                          <p:attrName>style.visibility</p:attrName>
                                        </p:attrNameLst>
                                      </p:cBhvr>
                                      <p:to>
                                        <p:strVal val="visible"/>
                                      </p:to>
                                    </p:set>
                                    <p:animEffect transition="in" filter="blinds(horizontal)">
                                      <p:cBhvr>
                                        <p:cTn id="7" dur="500"/>
                                        <p:tgtEl>
                                          <p:spTgt spid="7342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4211">
                                            <p:txEl>
                                              <p:pRg st="3" end="3"/>
                                            </p:txEl>
                                          </p:spTgt>
                                        </p:tgtEl>
                                        <p:attrNameLst>
                                          <p:attrName>style.visibility</p:attrName>
                                        </p:attrNameLst>
                                      </p:cBhvr>
                                      <p:to>
                                        <p:strVal val="visible"/>
                                      </p:to>
                                    </p:set>
                                    <p:animEffect transition="in" filter="blinds(horizontal)">
                                      <p:cBhvr>
                                        <p:cTn id="12" dur="500"/>
                                        <p:tgtEl>
                                          <p:spTgt spid="7342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4226"/>
                                        </p:tgtEl>
                                        <p:attrNameLst>
                                          <p:attrName>style.visibility</p:attrName>
                                        </p:attrNameLst>
                                      </p:cBhvr>
                                      <p:to>
                                        <p:strVal val="visible"/>
                                      </p:to>
                                    </p:set>
                                    <p:animEffect transition="in" filter="blinds(horizontal)">
                                      <p:cBhvr>
                                        <p:cTn id="17" dur="500"/>
                                        <p:tgtEl>
                                          <p:spTgt spid="7342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4212"/>
                                        </p:tgtEl>
                                        <p:attrNameLst>
                                          <p:attrName>style.visibility</p:attrName>
                                        </p:attrNameLst>
                                      </p:cBhvr>
                                      <p:to>
                                        <p:strVal val="visible"/>
                                      </p:to>
                                    </p:set>
                                    <p:animEffect transition="in" filter="blinds(horizontal)">
                                      <p:cBhvr>
                                        <p:cTn id="22" dur="500"/>
                                        <p:tgtEl>
                                          <p:spTgt spid="7342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4219"/>
                                        </p:tgtEl>
                                        <p:attrNameLst>
                                          <p:attrName>style.visibility</p:attrName>
                                        </p:attrNameLst>
                                      </p:cBhvr>
                                      <p:to>
                                        <p:strVal val="visible"/>
                                      </p:to>
                                    </p:set>
                                    <p:animEffect transition="in" filter="blinds(horizontal)">
                                      <p:cBhvr>
                                        <p:cTn id="27" dur="500"/>
                                        <p:tgtEl>
                                          <p:spTgt spid="7342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4222"/>
                                        </p:tgtEl>
                                        <p:attrNameLst>
                                          <p:attrName>style.visibility</p:attrName>
                                        </p:attrNameLst>
                                      </p:cBhvr>
                                      <p:to>
                                        <p:strVal val="visible"/>
                                      </p:to>
                                    </p:set>
                                    <p:animEffect transition="in" filter="blinds(horizontal)">
                                      <p:cBhvr>
                                        <p:cTn id="32" dur="500"/>
                                        <p:tgtEl>
                                          <p:spTgt spid="7342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4211">
                                            <p:txEl>
                                              <p:pRg st="4" end="4"/>
                                            </p:txEl>
                                          </p:spTgt>
                                        </p:tgtEl>
                                        <p:attrNameLst>
                                          <p:attrName>style.visibility</p:attrName>
                                        </p:attrNameLst>
                                      </p:cBhvr>
                                      <p:to>
                                        <p:strVal val="visible"/>
                                      </p:to>
                                    </p:set>
                                    <p:animEffect transition="in" filter="blinds(horizontal)">
                                      <p:cBhvr>
                                        <p:cTn id="37" dur="500"/>
                                        <p:tgtEl>
                                          <p:spTgt spid="73421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4211">
                                            <p:txEl>
                                              <p:pRg st="6" end="6"/>
                                            </p:txEl>
                                          </p:spTgt>
                                        </p:tgtEl>
                                        <p:attrNameLst>
                                          <p:attrName>style.visibility</p:attrName>
                                        </p:attrNameLst>
                                      </p:cBhvr>
                                      <p:to>
                                        <p:strVal val="visible"/>
                                      </p:to>
                                    </p:set>
                                    <p:animEffect transition="in" filter="blinds(horizontal)">
                                      <p:cBhvr>
                                        <p:cTn id="42" dur="500"/>
                                        <p:tgtEl>
                                          <p:spTgt spid="73421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34211">
                                            <p:txEl>
                                              <p:pRg st="7" end="7"/>
                                            </p:txEl>
                                          </p:spTgt>
                                        </p:tgtEl>
                                        <p:attrNameLst>
                                          <p:attrName>style.visibility</p:attrName>
                                        </p:attrNameLst>
                                      </p:cBhvr>
                                      <p:to>
                                        <p:strVal val="visible"/>
                                      </p:to>
                                    </p:set>
                                    <p:animEffect transition="in" filter="blinds(horizontal)">
                                      <p:cBhvr>
                                        <p:cTn id="47" dur="500"/>
                                        <p:tgtEl>
                                          <p:spTgt spid="73421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34211">
                                            <p:txEl>
                                              <p:pRg st="8" end="8"/>
                                            </p:txEl>
                                          </p:spTgt>
                                        </p:tgtEl>
                                        <p:attrNameLst>
                                          <p:attrName>style.visibility</p:attrName>
                                        </p:attrNameLst>
                                      </p:cBhvr>
                                      <p:to>
                                        <p:strVal val="visible"/>
                                      </p:to>
                                    </p:set>
                                    <p:animEffect transition="in" filter="blinds(horizontal)">
                                      <p:cBhvr>
                                        <p:cTn id="52" dur="500"/>
                                        <p:tgtEl>
                                          <p:spTgt spid="73421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34211">
                                            <p:txEl>
                                              <p:pRg st="9" end="9"/>
                                            </p:txEl>
                                          </p:spTgt>
                                        </p:tgtEl>
                                        <p:attrNameLst>
                                          <p:attrName>style.visibility</p:attrName>
                                        </p:attrNameLst>
                                      </p:cBhvr>
                                      <p:to>
                                        <p:strVal val="visible"/>
                                      </p:to>
                                    </p:set>
                                    <p:animEffect transition="in" filter="blinds(horizontal)">
                                      <p:cBhvr>
                                        <p:cTn id="57" dur="500"/>
                                        <p:tgtEl>
                                          <p:spTgt spid="73421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34211">
                                            <p:txEl>
                                              <p:pRg st="10" end="10"/>
                                            </p:txEl>
                                          </p:spTgt>
                                        </p:tgtEl>
                                        <p:attrNameLst>
                                          <p:attrName>style.visibility</p:attrName>
                                        </p:attrNameLst>
                                      </p:cBhvr>
                                      <p:to>
                                        <p:strVal val="visible"/>
                                      </p:to>
                                    </p:set>
                                    <p:animEffect transition="in" filter="blinds(horizontal)">
                                      <p:cBhvr>
                                        <p:cTn id="62" dur="500"/>
                                        <p:tgtEl>
                                          <p:spTgt spid="734211">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34225"/>
                                        </p:tgtEl>
                                        <p:attrNameLst>
                                          <p:attrName>style.visibility</p:attrName>
                                        </p:attrNameLst>
                                      </p:cBhvr>
                                      <p:to>
                                        <p:strVal val="visible"/>
                                      </p:to>
                                    </p:set>
                                    <p:animEffect transition="in" filter="blinds(horizontal)">
                                      <p:cBhvr>
                                        <p:cTn id="67" dur="500"/>
                                        <p:tgtEl>
                                          <p:spTgt spid="734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25" grpId="0"/>
      <p:bldP spid="73422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a:xfrm>
            <a:off x="457200" y="142875"/>
            <a:ext cx="8229600" cy="561975"/>
          </a:xfrm>
        </p:spPr>
        <p:txBody>
          <a:bodyPr vert="horz" wrap="square" lIns="91440" tIns="45720" rIns="91440" bIns="45720" anchor="ctr" anchorCtr="0"/>
          <a:lstStyle/>
          <a:p>
            <a:r>
              <a:rPr lang="en-US" altLang="zh-CN" sz="3600" dirty="0"/>
              <a:t>IA-32</a:t>
            </a:r>
            <a:r>
              <a:rPr lang="zh-CN" altLang="en-US" sz="3600" dirty="0"/>
              <a:t>的定点寄存器组织</a:t>
            </a:r>
            <a:endParaRPr lang="zh-CN" altLang="en-US" sz="3600" dirty="0"/>
          </a:p>
        </p:txBody>
      </p:sp>
      <p:sp>
        <p:nvSpPr>
          <p:cNvPr id="28674" name="Rectangle 3"/>
          <p:cNvSpPr>
            <a:spLocks noGrp="1"/>
          </p:cNvSpPr>
          <p:nvPr>
            <p:ph idx="1"/>
          </p:nvPr>
        </p:nvSpPr>
        <p:spPr/>
        <p:txBody>
          <a:bodyPr vert="horz" wrap="square" lIns="91440" tIns="45720" rIns="91440" bIns="45720" anchor="t" anchorCtr="0"/>
          <a:lstStyle/>
          <a:p>
            <a:endParaRPr lang="zh-CN" altLang="en-US" dirty="0"/>
          </a:p>
        </p:txBody>
      </p:sp>
      <p:pic>
        <p:nvPicPr>
          <p:cNvPr id="28675" name="Picture 4"/>
          <p:cNvPicPr>
            <a:picLocks noChangeAspect="1"/>
          </p:cNvPicPr>
          <p:nvPr/>
        </p:nvPicPr>
        <p:blipFill>
          <a:blip r:embed="rId1"/>
          <a:stretch>
            <a:fillRect/>
          </a:stretch>
        </p:blipFill>
        <p:spPr>
          <a:xfrm>
            <a:off x="161925" y="819150"/>
            <a:ext cx="8731250" cy="5670550"/>
          </a:xfrm>
          <a:prstGeom prst="rect">
            <a:avLst/>
          </a:prstGeom>
          <a:noFill/>
          <a:ln w="9525">
            <a:noFill/>
          </a:ln>
        </p:spPr>
      </p:pic>
      <p:sp>
        <p:nvSpPr>
          <p:cNvPr id="28676" name="Text Box 5"/>
          <p:cNvSpPr txBox="1"/>
          <p:nvPr/>
        </p:nvSpPr>
        <p:spPr>
          <a:xfrm>
            <a:off x="476250" y="4959350"/>
            <a:ext cx="2970213" cy="398780"/>
          </a:xfrm>
          <a:prstGeom prst="rect">
            <a:avLst/>
          </a:prstGeom>
          <a:noFill/>
          <a:ln w="9525">
            <a:noFill/>
          </a:ln>
        </p:spPr>
        <p:txBody>
          <a:bodyPr anchor="t" anchorCtr="0">
            <a:spAutoFit/>
          </a:bodyPr>
          <a:lstStyle/>
          <a:p>
            <a:pPr marL="342900" indent="-342900" eaLnBrk="0" hangingPunct="0">
              <a:spcBef>
                <a:spcPct val="50000"/>
              </a:spcBef>
            </a:pPr>
            <a:r>
              <a:rPr lang="zh-CN" sz="2000" dirty="0">
                <a:solidFill>
                  <a:srgbClr val="FF3300"/>
                </a:solidFill>
                <a:latin typeface="微软雅黑" panose="020B0503020204020204" pitchFamily="34" charset="-122"/>
                <a:ea typeface="微软雅黑" panose="020B0503020204020204" pitchFamily="34" charset="-122"/>
                <a:hlinkClick r:id="" action="ppaction://hlinkshowjump?jump=previousslide"/>
              </a:rPr>
              <a:t>返回</a:t>
            </a:r>
            <a:endParaRPr lang="zh-CN" sz="2000" dirty="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定点乘法指令举例</a:t>
            </a:r>
            <a:endParaRPr lang="zh-CN" altLang="en-US" sz="3600" dirty="0"/>
          </a:p>
        </p:txBody>
      </p:sp>
      <p:sp>
        <p:nvSpPr>
          <p:cNvPr id="736259" name="Rectangle 3"/>
          <p:cNvSpPr>
            <a:spLocks noGrp="1"/>
          </p:cNvSpPr>
          <p:nvPr>
            <p:ph idx="1"/>
          </p:nvPr>
        </p:nvSpPr>
        <p:spPr>
          <a:xfrm>
            <a:off x="71438" y="971550"/>
            <a:ext cx="9028112" cy="5607050"/>
          </a:xfrm>
        </p:spPr>
        <p:txBody>
          <a:bodyPr vert="horz" wrap="square" lIns="91440" tIns="45720" rIns="91440" bIns="45720" anchor="t" anchorCtr="0"/>
          <a:lstStyle/>
          <a:p>
            <a:pPr>
              <a:lnSpc>
                <a:spcPct val="125000"/>
              </a:lnSpc>
              <a:spcBef>
                <a:spcPct val="25000"/>
              </a:spcBef>
            </a:pPr>
            <a:r>
              <a:rPr lang="zh-CN" altLang="en-US" sz="2000" dirty="0">
                <a:latin typeface="微软雅黑" panose="020B0503020204020204" pitchFamily="34" charset="-122"/>
                <a:ea typeface="微软雅黑" panose="020B0503020204020204" pitchFamily="34" charset="-122"/>
              </a:rPr>
              <a:t>假设</a:t>
            </a:r>
            <a:r>
              <a:rPr lang="en-US" altLang="zh-CN" sz="2000" dirty="0">
                <a:latin typeface="微软雅黑" panose="020B0503020204020204" pitchFamily="34" charset="-122"/>
                <a:ea typeface="微软雅黑" panose="020B0503020204020204" pitchFamily="34" charset="-122"/>
              </a:rPr>
              <a:t>R[eax]=000000B4H</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R[ebx]=00000011H</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M[000000F8H]=000000A0H</a:t>
            </a:r>
            <a:r>
              <a:rPr lang="zh-CN" altLang="en-US" sz="2000" dirty="0">
                <a:latin typeface="微软雅黑" panose="020B0503020204020204" pitchFamily="34" charset="-122"/>
                <a:ea typeface="微软雅黑" panose="020B0503020204020204" pitchFamily="34" charset="-122"/>
              </a:rPr>
              <a:t>，请问：</a:t>
            </a:r>
            <a:endParaRPr lang="zh-CN" altLang="en-US" sz="2000" dirty="0">
              <a:latin typeface="微软雅黑" panose="020B0503020204020204" pitchFamily="34" charset="-122"/>
              <a:ea typeface="微软雅黑" panose="020B0503020204020204" pitchFamily="34" charset="-122"/>
            </a:endParaRPr>
          </a:p>
          <a:p>
            <a:pPr>
              <a:lnSpc>
                <a:spcPct val="125000"/>
              </a:lnSpc>
              <a:spcBef>
                <a:spcPct val="25000"/>
              </a:spcBef>
              <a:buNone/>
            </a:pPr>
            <a:r>
              <a:rPr lang="en-US" altLang="zh-CN" sz="2000" dirty="0">
                <a:latin typeface="微软雅黑" panose="020B0503020204020204" pitchFamily="34" charset="-122"/>
                <a:ea typeface="微软雅黑" panose="020B0503020204020204" pitchFamily="34" charset="-122"/>
              </a:rPr>
              <a:t>    (2) </a:t>
            </a:r>
            <a:r>
              <a:rPr lang="zh-CN" altLang="en-US" sz="2000" dirty="0">
                <a:latin typeface="微软雅黑" panose="020B0503020204020204" pitchFamily="34" charset="-122"/>
                <a:ea typeface="微软雅黑" panose="020B0503020204020204" pitchFamily="34" charset="-122"/>
              </a:rPr>
              <a:t>执行指令“</a:t>
            </a:r>
            <a:r>
              <a:rPr lang="en-US" altLang="zh-CN" sz="2000" dirty="0">
                <a:latin typeface="微软雅黑" panose="020B0503020204020204" pitchFamily="34" charset="-122"/>
                <a:ea typeface="微软雅黑" panose="020B0503020204020204" pitchFamily="34" charset="-122"/>
              </a:rPr>
              <a:t>imull $-16, (%eax,%ebx,4), %eax”</a:t>
            </a:r>
            <a:r>
              <a:rPr lang="zh-CN" altLang="en-US" sz="2000" dirty="0">
                <a:latin typeface="微软雅黑" panose="020B0503020204020204" pitchFamily="34" charset="-122"/>
                <a:ea typeface="微软雅黑" panose="020B0503020204020204" pitchFamily="34" charset="-122"/>
              </a:rPr>
              <a:t>后哪些寄存器和存储单元发生了变化？乘积的机器数和真值各是多少？</a:t>
            </a:r>
            <a:endParaRPr lang="zh-CN" altLang="en-US" sz="2000" dirty="0">
              <a:latin typeface="微软雅黑" panose="020B0503020204020204" pitchFamily="34" charset="-122"/>
              <a:ea typeface="微软雅黑" panose="020B0503020204020204" pitchFamily="34" charset="-122"/>
            </a:endParaRPr>
          </a:p>
          <a:p>
            <a:pPr>
              <a:lnSpc>
                <a:spcPct val="125000"/>
              </a:lnSpc>
              <a:spcBef>
                <a:spcPct val="25000"/>
              </a:spcBef>
              <a:buNone/>
            </a:pPr>
            <a:r>
              <a:rPr lang="zh-CN" altLang="en-US" sz="2000" dirty="0">
                <a:solidFill>
                  <a:srgbClr val="FF3300"/>
                </a:solidFill>
                <a:latin typeface="微软雅黑" panose="020B0503020204020204" pitchFamily="34" charset="-122"/>
                <a:ea typeface="微软雅黑" panose="020B0503020204020204" pitchFamily="34" charset="-122"/>
              </a:rPr>
              <a:t>解：“</a:t>
            </a:r>
            <a:r>
              <a:rPr lang="en-US" altLang="zh-CN" sz="2000" dirty="0">
                <a:solidFill>
                  <a:srgbClr val="FF3300"/>
                </a:solidFill>
                <a:latin typeface="微软雅黑" panose="020B0503020204020204" pitchFamily="34" charset="-122"/>
                <a:ea typeface="微软雅黑" panose="020B0503020204020204" pitchFamily="34" charset="-122"/>
              </a:rPr>
              <a:t>imull -16, (%eax,%ebx,4),%eax”</a:t>
            </a:r>
            <a:endParaRPr lang="en-US" altLang="zh-CN" sz="2000" dirty="0">
              <a:solidFill>
                <a:srgbClr val="FF3300"/>
              </a:solidFill>
              <a:latin typeface="微软雅黑" panose="020B0503020204020204" pitchFamily="34" charset="-122"/>
              <a:ea typeface="微软雅黑" panose="020B0503020204020204" pitchFamily="34" charset="-122"/>
            </a:endParaRPr>
          </a:p>
          <a:p>
            <a:pPr>
              <a:lnSpc>
                <a:spcPct val="125000"/>
              </a:lnSpc>
              <a:spcBef>
                <a:spcPct val="25000"/>
              </a:spcBef>
              <a:buNone/>
            </a:pPr>
            <a:r>
              <a:rPr lang="zh-CN" altLang="en-US" sz="2000" dirty="0">
                <a:solidFill>
                  <a:srgbClr val="FF3300"/>
                </a:solidFill>
                <a:latin typeface="微软雅黑" panose="020B0503020204020204" pitchFamily="34" charset="-122"/>
                <a:ea typeface="微软雅黑" panose="020B0503020204020204" pitchFamily="34" charset="-122"/>
              </a:rPr>
              <a:t>        </a:t>
            </a:r>
            <a:r>
              <a:rPr lang="zh-CN" altLang="en-US" sz="2000" dirty="0">
                <a:solidFill>
                  <a:srgbClr val="FF3300"/>
                </a:solidFill>
                <a:latin typeface="微软雅黑" panose="020B0503020204020204" pitchFamily="34" charset="-122"/>
                <a:ea typeface="微软雅黑" panose="020B0503020204020204" pitchFamily="34" charset="-122"/>
                <a:hlinkClick r:id="" action="ppaction://hlinkshowjump?jump=nextslide"/>
              </a:rPr>
              <a:t>功能</a:t>
            </a:r>
            <a:r>
              <a:rPr lang="zh-CN" altLang="en-US" sz="2000" dirty="0">
                <a:solidFill>
                  <a:srgbClr val="FF3300"/>
                </a:solidFill>
                <a:latin typeface="微软雅黑" panose="020B0503020204020204" pitchFamily="34" charset="-122"/>
                <a:ea typeface="微软雅黑" panose="020B0503020204020204" pitchFamily="34" charset="-122"/>
              </a:rPr>
              <a:t>为 </a:t>
            </a:r>
            <a:r>
              <a:rPr lang="en-US" altLang="zh-CN" sz="2000" dirty="0">
                <a:solidFill>
                  <a:srgbClr val="FF3300"/>
                </a:solidFill>
                <a:latin typeface="微软雅黑" panose="020B0503020204020204" pitchFamily="34" charset="-122"/>
                <a:ea typeface="微软雅黑" panose="020B0503020204020204" pitchFamily="34" charset="-122"/>
              </a:rPr>
              <a:t>R[eax]←(-16)</a:t>
            </a:r>
            <a:r>
              <a:rPr lang="pt-BR" altLang="zh-CN" sz="2000" dirty="0">
                <a:solidFill>
                  <a:srgbClr val="FF3300"/>
                </a:solidFill>
                <a:latin typeface="微软雅黑" panose="020B0503020204020204" pitchFamily="34" charset="-122"/>
                <a:ea typeface="微软雅黑" panose="020B0503020204020204" pitchFamily="34" charset="-122"/>
              </a:rPr>
              <a:t>×M[R[eax]+R[ebx]×4] </a:t>
            </a:r>
            <a:r>
              <a:rPr lang="zh-CN" altLang="pt-BR" sz="2000" dirty="0">
                <a:solidFill>
                  <a:srgbClr val="FF3300"/>
                </a:solidFill>
                <a:latin typeface="微软雅黑" panose="020B0503020204020204" pitchFamily="34" charset="-122"/>
                <a:ea typeface="微软雅黑" panose="020B0503020204020204" pitchFamily="34" charset="-122"/>
              </a:rPr>
              <a:t>，执行结果如下</a:t>
            </a:r>
            <a:endParaRPr lang="zh-CN" altLang="pt-BR" sz="2000" dirty="0">
              <a:solidFill>
                <a:srgbClr val="FF3300"/>
              </a:solidFill>
              <a:latin typeface="微软雅黑" panose="020B0503020204020204" pitchFamily="34" charset="-122"/>
              <a:ea typeface="微软雅黑" panose="020B0503020204020204" pitchFamily="34" charset="-122"/>
            </a:endParaRPr>
          </a:p>
          <a:p>
            <a:pPr>
              <a:lnSpc>
                <a:spcPct val="125000"/>
              </a:lnSpc>
              <a:spcBef>
                <a:spcPct val="25000"/>
              </a:spcBef>
              <a:buNone/>
            </a:pPr>
            <a:r>
              <a:rPr lang="en-US" altLang="zh-CN" sz="2000" dirty="0">
                <a:solidFill>
                  <a:srgbClr val="FF3300"/>
                </a:solidFill>
                <a:latin typeface="微软雅黑" panose="020B0503020204020204" pitchFamily="34" charset="-122"/>
                <a:ea typeface="微软雅黑" panose="020B0503020204020204" pitchFamily="34" charset="-122"/>
              </a:rPr>
              <a:t>        R[eax]+R[ebx]</a:t>
            </a:r>
            <a:r>
              <a:rPr lang="pt-BR" altLang="zh-CN" sz="2000" dirty="0">
                <a:solidFill>
                  <a:srgbClr val="FF3300"/>
                </a:solidFill>
                <a:latin typeface="微软雅黑" panose="020B0503020204020204" pitchFamily="34" charset="-122"/>
                <a:ea typeface="微软雅黑" panose="020B0503020204020204" pitchFamily="34" charset="-122"/>
              </a:rPr>
              <a:t>×4=000000B4H+00000011H&lt;&lt;2=000000F8H</a:t>
            </a:r>
            <a:endParaRPr lang="pt-BR" altLang="zh-CN" sz="2000" dirty="0">
              <a:solidFill>
                <a:srgbClr val="FF3300"/>
              </a:solidFill>
              <a:latin typeface="微软雅黑" panose="020B0503020204020204" pitchFamily="34" charset="-122"/>
              <a:ea typeface="微软雅黑" panose="020B0503020204020204" pitchFamily="34" charset="-122"/>
            </a:endParaRPr>
          </a:p>
          <a:p>
            <a:pPr>
              <a:lnSpc>
                <a:spcPct val="125000"/>
              </a:lnSpc>
              <a:spcBef>
                <a:spcPct val="25000"/>
              </a:spcBef>
              <a:buNone/>
            </a:pPr>
            <a:r>
              <a:rPr lang="zh-CN" altLang="pt-BR" sz="2000" dirty="0">
                <a:solidFill>
                  <a:srgbClr val="FF3300"/>
                </a:solidFill>
                <a:latin typeface="微软雅黑" panose="020B0503020204020204" pitchFamily="34" charset="-122"/>
                <a:ea typeface="微软雅黑" panose="020B0503020204020204" pitchFamily="34" charset="-122"/>
              </a:rPr>
              <a:t>        </a:t>
            </a:r>
            <a:r>
              <a:rPr lang="pt-BR" altLang="zh-CN" sz="2000" dirty="0">
                <a:solidFill>
                  <a:srgbClr val="FF3300"/>
                </a:solidFill>
                <a:latin typeface="微软雅黑" panose="020B0503020204020204" pitchFamily="34" charset="-122"/>
                <a:ea typeface="微软雅黑" panose="020B0503020204020204" pitchFamily="34" charset="-122"/>
              </a:rPr>
              <a:t>R[eax]=(-16)×M[000000F8H]</a:t>
            </a:r>
            <a:endParaRPr lang="pt-BR" altLang="zh-CN" sz="2000" dirty="0">
              <a:solidFill>
                <a:srgbClr val="FF3300"/>
              </a:solidFill>
              <a:latin typeface="微软雅黑" panose="020B0503020204020204" pitchFamily="34" charset="-122"/>
              <a:ea typeface="微软雅黑" panose="020B0503020204020204" pitchFamily="34" charset="-122"/>
            </a:endParaRPr>
          </a:p>
          <a:p>
            <a:pPr>
              <a:lnSpc>
                <a:spcPct val="125000"/>
              </a:lnSpc>
              <a:spcBef>
                <a:spcPct val="25000"/>
              </a:spcBef>
              <a:buNone/>
            </a:pPr>
            <a:r>
              <a:rPr lang="pt-BR" altLang="zh-CN" sz="2000" dirty="0">
                <a:solidFill>
                  <a:srgbClr val="FF3300"/>
                </a:solidFill>
                <a:latin typeface="微软雅黑" panose="020B0503020204020204" pitchFamily="34" charset="-122"/>
                <a:ea typeface="微软雅黑" panose="020B0503020204020204" pitchFamily="34" charset="-122"/>
              </a:rPr>
              <a:t>                   =(-16)× 000000A0H</a:t>
            </a:r>
            <a:r>
              <a:rPr lang="zh-CN" altLang="pt-BR" sz="2000" dirty="0">
                <a:solidFill>
                  <a:srgbClr val="FF3300"/>
                </a:solidFill>
                <a:latin typeface="微软雅黑" panose="020B0503020204020204" pitchFamily="34" charset="-122"/>
                <a:ea typeface="微软雅黑" panose="020B0503020204020204" pitchFamily="34" charset="-122"/>
              </a:rPr>
              <a:t>（带符号整数乘）</a:t>
            </a:r>
            <a:endParaRPr lang="zh-CN" altLang="pt-BR" sz="2000" dirty="0">
              <a:solidFill>
                <a:srgbClr val="FF3300"/>
              </a:solidFill>
              <a:latin typeface="微软雅黑" panose="020B0503020204020204" pitchFamily="34" charset="-122"/>
              <a:ea typeface="微软雅黑" panose="020B0503020204020204" pitchFamily="34" charset="-122"/>
            </a:endParaRPr>
          </a:p>
          <a:p>
            <a:pPr>
              <a:lnSpc>
                <a:spcPct val="125000"/>
              </a:lnSpc>
              <a:spcBef>
                <a:spcPct val="25000"/>
              </a:spcBef>
              <a:buNone/>
            </a:pPr>
            <a:r>
              <a:rPr lang="pt-BR" altLang="zh-CN" sz="2000" dirty="0">
                <a:solidFill>
                  <a:srgbClr val="FF3300"/>
                </a:solidFill>
                <a:latin typeface="微软雅黑" panose="020B0503020204020204" pitchFamily="34" charset="-122"/>
                <a:ea typeface="微软雅黑" panose="020B0503020204020204" pitchFamily="34" charset="-122"/>
              </a:rPr>
              <a:t>                   =FFFFFF60H&lt;&lt;4</a:t>
            </a:r>
            <a:endParaRPr lang="pt-BR" altLang="zh-CN" sz="2000" dirty="0">
              <a:solidFill>
                <a:srgbClr val="FF3300"/>
              </a:solidFill>
              <a:latin typeface="微软雅黑" panose="020B0503020204020204" pitchFamily="34" charset="-122"/>
              <a:ea typeface="微软雅黑" panose="020B0503020204020204" pitchFamily="34" charset="-122"/>
            </a:endParaRPr>
          </a:p>
          <a:p>
            <a:pPr>
              <a:lnSpc>
                <a:spcPct val="125000"/>
              </a:lnSpc>
              <a:spcBef>
                <a:spcPct val="25000"/>
              </a:spcBef>
              <a:buNone/>
            </a:pPr>
            <a:r>
              <a:rPr lang="pt-BR" altLang="zh-CN" sz="2000" dirty="0">
                <a:solidFill>
                  <a:srgbClr val="FF3300"/>
                </a:solidFill>
                <a:latin typeface="微软雅黑" panose="020B0503020204020204" pitchFamily="34" charset="-122"/>
                <a:ea typeface="微软雅黑" panose="020B0503020204020204" pitchFamily="34" charset="-122"/>
              </a:rPr>
              <a:t>		       =FFFFF600H</a:t>
            </a:r>
            <a:endParaRPr lang="pt-BR" altLang="zh-CN" sz="2000" dirty="0">
              <a:solidFill>
                <a:srgbClr val="FF3300"/>
              </a:solidFill>
              <a:latin typeface="微软雅黑" panose="020B0503020204020204" pitchFamily="34" charset="-122"/>
              <a:ea typeface="微软雅黑" panose="020B0503020204020204" pitchFamily="34" charset="-122"/>
            </a:endParaRPr>
          </a:p>
          <a:p>
            <a:pPr>
              <a:lnSpc>
                <a:spcPct val="125000"/>
              </a:lnSpc>
              <a:spcBef>
                <a:spcPct val="25000"/>
              </a:spcBef>
              <a:buNone/>
            </a:pPr>
            <a:r>
              <a:rPr lang="pt-BR" altLang="zh-CN" sz="2000" dirty="0">
                <a:solidFill>
                  <a:srgbClr val="FF3300"/>
                </a:solidFill>
                <a:latin typeface="微软雅黑" panose="020B0503020204020204" pitchFamily="34" charset="-122"/>
                <a:ea typeface="微软雅黑" panose="020B0503020204020204" pitchFamily="34" charset="-122"/>
              </a:rPr>
              <a:t>         EAX</a:t>
            </a:r>
            <a:r>
              <a:rPr lang="zh-CN" altLang="pt-BR" sz="2000" dirty="0">
                <a:solidFill>
                  <a:srgbClr val="FF3300"/>
                </a:solidFill>
                <a:latin typeface="微软雅黑" panose="020B0503020204020204" pitchFamily="34" charset="-122"/>
                <a:ea typeface="微软雅黑" panose="020B0503020204020204" pitchFamily="34" charset="-122"/>
              </a:rPr>
              <a:t>中的真值为</a:t>
            </a:r>
            <a:r>
              <a:rPr lang="pt-BR" altLang="zh-CN" sz="2000" dirty="0">
                <a:solidFill>
                  <a:srgbClr val="FF3300"/>
                </a:solidFill>
                <a:latin typeface="微软雅黑" panose="020B0503020204020204" pitchFamily="34" charset="-122"/>
                <a:ea typeface="微软雅黑" panose="020B0503020204020204" pitchFamily="34" charset="-122"/>
              </a:rPr>
              <a:t>-2560</a:t>
            </a:r>
            <a:endParaRPr lang="pt-BR" altLang="zh-CN" sz="2000" dirty="0">
              <a:solidFill>
                <a:srgbClr val="FF3300"/>
              </a:solidFill>
              <a:latin typeface="微软雅黑" panose="020B0503020204020204" pitchFamily="34" charset="-122"/>
              <a:ea typeface="微软雅黑" panose="020B0503020204020204" pitchFamily="34" charset="-122"/>
            </a:endParaRPr>
          </a:p>
          <a:p>
            <a:pPr>
              <a:buNone/>
            </a:pPr>
            <a:endParaRPr lang="zh-CN" altLang="en-US" sz="2000" dirty="0">
              <a:solidFill>
                <a:srgbClr val="FF3300"/>
              </a:solidFill>
              <a:latin typeface="微软雅黑" panose="020B0503020204020204" pitchFamily="34" charset="-122"/>
              <a:ea typeface="微软雅黑" panose="020B0503020204020204" pitchFamily="34" charset="-122"/>
            </a:endParaRPr>
          </a:p>
        </p:txBody>
      </p:sp>
      <p:sp>
        <p:nvSpPr>
          <p:cNvPr id="736260" name="Text Box 4"/>
          <p:cNvSpPr txBox="1"/>
          <p:nvPr/>
        </p:nvSpPr>
        <p:spPr>
          <a:xfrm>
            <a:off x="5921375" y="5815013"/>
            <a:ext cx="1171575" cy="457200"/>
          </a:xfrm>
          <a:prstGeom prst="rect">
            <a:avLst/>
          </a:prstGeom>
          <a:noFill/>
          <a:ln w="9525">
            <a:noFill/>
          </a:ln>
        </p:spPr>
        <p:txBody>
          <a:bodyPr anchor="t" anchorCtr="0">
            <a:spAutoFit/>
          </a:bodyPr>
          <a:lstStyle/>
          <a:p>
            <a:pPr>
              <a:spcBef>
                <a:spcPct val="50000"/>
              </a:spcBef>
            </a:pPr>
            <a:r>
              <a:rPr lang="en-US" altLang="zh-CN" sz="2400" dirty="0">
                <a:latin typeface="Arial" panose="020B0604020202020204" pitchFamily="34" charset="0"/>
                <a:ea typeface="宋体" panose="02010600030101010101" pitchFamily="2" charset="-122"/>
                <a:hlinkClick r:id="rId1" action="ppaction://hlinksldjump"/>
              </a:rPr>
              <a:t>SKIP</a:t>
            </a:r>
            <a:endParaRPr lang="en-US" altLang="zh-CN" sz="2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6259">
                                            <p:txEl>
                                              <p:pRg st="2" end="2"/>
                                            </p:txEl>
                                          </p:spTgt>
                                        </p:tgtEl>
                                        <p:attrNameLst>
                                          <p:attrName>style.visibility</p:attrName>
                                        </p:attrNameLst>
                                      </p:cBhvr>
                                      <p:to>
                                        <p:strVal val="visible"/>
                                      </p:to>
                                    </p:set>
                                    <p:animEffect transition="in" filter="blinds(horizontal)">
                                      <p:cBhvr>
                                        <p:cTn id="7" dur="500"/>
                                        <p:tgtEl>
                                          <p:spTgt spid="73625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6259">
                                            <p:txEl>
                                              <p:pRg st="3" end="3"/>
                                            </p:txEl>
                                          </p:spTgt>
                                        </p:tgtEl>
                                        <p:attrNameLst>
                                          <p:attrName>style.visibility</p:attrName>
                                        </p:attrNameLst>
                                      </p:cBhvr>
                                      <p:to>
                                        <p:strVal val="visible"/>
                                      </p:to>
                                    </p:set>
                                    <p:animEffect transition="in" filter="blinds(horizontal)">
                                      <p:cBhvr>
                                        <p:cTn id="12" dur="500"/>
                                        <p:tgtEl>
                                          <p:spTgt spid="73625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6259">
                                            <p:txEl>
                                              <p:pRg st="4" end="4"/>
                                            </p:txEl>
                                          </p:spTgt>
                                        </p:tgtEl>
                                        <p:attrNameLst>
                                          <p:attrName>style.visibility</p:attrName>
                                        </p:attrNameLst>
                                      </p:cBhvr>
                                      <p:to>
                                        <p:strVal val="visible"/>
                                      </p:to>
                                    </p:set>
                                    <p:animEffect transition="in" filter="blinds(horizontal)">
                                      <p:cBhvr>
                                        <p:cTn id="17" dur="500"/>
                                        <p:tgtEl>
                                          <p:spTgt spid="73625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6259">
                                            <p:txEl>
                                              <p:pRg st="5" end="5"/>
                                            </p:txEl>
                                          </p:spTgt>
                                        </p:tgtEl>
                                        <p:attrNameLst>
                                          <p:attrName>style.visibility</p:attrName>
                                        </p:attrNameLst>
                                      </p:cBhvr>
                                      <p:to>
                                        <p:strVal val="visible"/>
                                      </p:to>
                                    </p:set>
                                    <p:animEffect transition="in" filter="blinds(horizontal)">
                                      <p:cBhvr>
                                        <p:cTn id="22" dur="500"/>
                                        <p:tgtEl>
                                          <p:spTgt spid="73625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6259">
                                            <p:txEl>
                                              <p:pRg st="6" end="6"/>
                                            </p:txEl>
                                          </p:spTgt>
                                        </p:tgtEl>
                                        <p:attrNameLst>
                                          <p:attrName>style.visibility</p:attrName>
                                        </p:attrNameLst>
                                      </p:cBhvr>
                                      <p:to>
                                        <p:strVal val="visible"/>
                                      </p:to>
                                    </p:set>
                                    <p:animEffect transition="in" filter="blinds(horizontal)">
                                      <p:cBhvr>
                                        <p:cTn id="27" dur="500"/>
                                        <p:tgtEl>
                                          <p:spTgt spid="73625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6259">
                                            <p:txEl>
                                              <p:pRg st="7" end="7"/>
                                            </p:txEl>
                                          </p:spTgt>
                                        </p:tgtEl>
                                        <p:attrNameLst>
                                          <p:attrName>style.visibility</p:attrName>
                                        </p:attrNameLst>
                                      </p:cBhvr>
                                      <p:to>
                                        <p:strVal val="visible"/>
                                      </p:to>
                                    </p:set>
                                    <p:animEffect transition="in" filter="blinds(horizontal)">
                                      <p:cBhvr>
                                        <p:cTn id="32" dur="500"/>
                                        <p:tgtEl>
                                          <p:spTgt spid="73625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6259">
                                            <p:txEl>
                                              <p:pRg st="8" end="8"/>
                                            </p:txEl>
                                          </p:spTgt>
                                        </p:tgtEl>
                                        <p:attrNameLst>
                                          <p:attrName>style.visibility</p:attrName>
                                        </p:attrNameLst>
                                      </p:cBhvr>
                                      <p:to>
                                        <p:strVal val="visible"/>
                                      </p:to>
                                    </p:set>
                                    <p:animEffect transition="in" filter="blinds(horizontal)">
                                      <p:cBhvr>
                                        <p:cTn id="37" dur="500"/>
                                        <p:tgtEl>
                                          <p:spTgt spid="73625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6259">
                                            <p:txEl>
                                              <p:pRg st="9" end="9"/>
                                            </p:txEl>
                                          </p:spTgt>
                                        </p:tgtEl>
                                        <p:attrNameLst>
                                          <p:attrName>style.visibility</p:attrName>
                                        </p:attrNameLst>
                                      </p:cBhvr>
                                      <p:to>
                                        <p:strVal val="visible"/>
                                      </p:to>
                                    </p:set>
                                    <p:animEffect transition="in" filter="blinds(horizontal)">
                                      <p:cBhvr>
                                        <p:cTn id="42" dur="500"/>
                                        <p:tgtEl>
                                          <p:spTgt spid="73625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36260">
                                            <p:txEl>
                                              <p:pRg st="0" end="0"/>
                                            </p:txEl>
                                          </p:spTgt>
                                        </p:tgtEl>
                                        <p:attrNameLst>
                                          <p:attrName>style.visibility</p:attrName>
                                        </p:attrNameLst>
                                      </p:cBhvr>
                                      <p:to>
                                        <p:strVal val="visible"/>
                                      </p:to>
                                    </p:set>
                                    <p:animEffect transition="in" filter="blinds(horizontal)">
                                      <p:cBhvr>
                                        <p:cTn id="47" dur="500"/>
                                        <p:tgtEl>
                                          <p:spTgt spid="7362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整数乘除指令</a:t>
            </a:r>
            <a:endParaRPr lang="zh-CN" altLang="en-US" sz="3600" dirty="0"/>
          </a:p>
        </p:txBody>
      </p:sp>
      <p:sp>
        <p:nvSpPr>
          <p:cNvPr id="45058" name="Rectangle 3"/>
          <p:cNvSpPr>
            <a:spLocks noGrp="1"/>
          </p:cNvSpPr>
          <p:nvPr>
            <p:ph idx="1"/>
          </p:nvPr>
        </p:nvSpPr>
        <p:spPr>
          <a:xfrm>
            <a:off x="115888" y="773113"/>
            <a:ext cx="8893175" cy="6021387"/>
          </a:xfrm>
        </p:spPr>
        <p:txBody>
          <a:bodyPr vert="horz" wrap="square" lIns="91440" tIns="45720" rIns="91440" bIns="45720" anchor="t" anchorCtr="0"/>
          <a:lstStyle/>
          <a:p>
            <a:pPr>
              <a:spcBef>
                <a:spcPct val="30000"/>
              </a:spcBef>
            </a:pPr>
            <a:r>
              <a:rPr lang="zh-CN" altLang="en-US" sz="2000" dirty="0">
                <a:latin typeface="微软雅黑" panose="020B0503020204020204" pitchFamily="34" charset="-122"/>
                <a:ea typeface="微软雅黑" panose="020B0503020204020204" pitchFamily="34" charset="-122"/>
              </a:rPr>
              <a:t>乘法指令：可给出一个、两个或三个操作数</a:t>
            </a:r>
            <a:endParaRPr lang="zh-CN" altLang="en-US" sz="2000" dirty="0">
              <a:latin typeface="微软雅黑" panose="020B0503020204020204" pitchFamily="34" charset="-122"/>
              <a:ea typeface="微软雅黑" panose="020B0503020204020204" pitchFamily="34" charset="-122"/>
            </a:endParaRPr>
          </a:p>
          <a:p>
            <a:pPr lvl="1">
              <a:spcBef>
                <a:spcPct val="30000"/>
              </a:spcBef>
            </a:pPr>
            <a:r>
              <a:rPr lang="zh-CN" altLang="en-US" dirty="0">
                <a:solidFill>
                  <a:srgbClr val="CC3300"/>
                </a:solidFill>
                <a:latin typeface="微软雅黑" panose="020B0503020204020204" pitchFamily="34" charset="-122"/>
                <a:ea typeface="微软雅黑" panose="020B0503020204020204" pitchFamily="34" charset="-122"/>
              </a:rPr>
              <a:t>若给出一个操作数</a:t>
            </a:r>
            <a:r>
              <a:rPr lang="en-US" altLang="zh-CN" dirty="0">
                <a:solidFill>
                  <a:srgbClr val="CC3300"/>
                </a:solidFill>
                <a:latin typeface="微软雅黑" panose="020B0503020204020204" pitchFamily="34" charset="-122"/>
                <a:ea typeface="微软雅黑" panose="020B0503020204020204" pitchFamily="34" charset="-122"/>
              </a:rPr>
              <a:t>SRC</a:t>
            </a:r>
            <a:r>
              <a:rPr lang="zh-CN" altLang="en-US" dirty="0">
                <a:solidFill>
                  <a:srgbClr val="CC3300"/>
                </a:solidFill>
                <a:latin typeface="微软雅黑" panose="020B0503020204020204" pitchFamily="34" charset="-122"/>
                <a:ea typeface="微软雅黑" panose="020B0503020204020204" pitchFamily="34" charset="-122"/>
              </a:rPr>
              <a:t>，则另一个源操作数隐含在</a:t>
            </a:r>
            <a:r>
              <a:rPr lang="en-US" altLang="zh-CN" dirty="0">
                <a:solidFill>
                  <a:srgbClr val="CC3300"/>
                </a:solidFill>
                <a:latin typeface="微软雅黑" panose="020B0503020204020204" pitchFamily="34" charset="-122"/>
                <a:ea typeface="微软雅黑" panose="020B0503020204020204" pitchFamily="34" charset="-122"/>
              </a:rPr>
              <a:t>AL/AX/EAX</a:t>
            </a:r>
            <a:r>
              <a:rPr lang="zh-CN" altLang="en-US" dirty="0">
                <a:solidFill>
                  <a:srgbClr val="CC3300"/>
                </a:solidFill>
                <a:latin typeface="微软雅黑" panose="020B0503020204020204" pitchFamily="34" charset="-122"/>
                <a:ea typeface="微软雅黑" panose="020B0503020204020204" pitchFamily="34" charset="-122"/>
              </a:rPr>
              <a:t>中，将</a:t>
            </a:r>
            <a:r>
              <a:rPr lang="en-US" altLang="zh-CN" dirty="0">
                <a:solidFill>
                  <a:srgbClr val="CC3300"/>
                </a:solidFill>
                <a:latin typeface="微软雅黑" panose="020B0503020204020204" pitchFamily="34" charset="-122"/>
                <a:ea typeface="微软雅黑" panose="020B0503020204020204" pitchFamily="34" charset="-122"/>
              </a:rPr>
              <a:t>SRC</a:t>
            </a:r>
            <a:r>
              <a:rPr lang="zh-CN" altLang="en-US" dirty="0">
                <a:solidFill>
                  <a:srgbClr val="CC3300"/>
                </a:solidFill>
                <a:latin typeface="微软雅黑" panose="020B0503020204020204" pitchFamily="34" charset="-122"/>
                <a:ea typeface="微软雅黑" panose="020B0503020204020204" pitchFamily="34" charset="-122"/>
              </a:rPr>
              <a:t>和累加器内容相乘，结果存放在</a:t>
            </a:r>
            <a:r>
              <a:rPr lang="en-US" altLang="zh-CN" dirty="0">
                <a:solidFill>
                  <a:srgbClr val="CC3300"/>
                </a:solidFill>
                <a:latin typeface="微软雅黑" panose="020B0503020204020204" pitchFamily="34" charset="-122"/>
                <a:ea typeface="微软雅黑" panose="020B0503020204020204" pitchFamily="34" charset="-122"/>
              </a:rPr>
              <a:t>AX</a:t>
            </a:r>
            <a:r>
              <a:rPr lang="zh-CN" altLang="en-US" dirty="0">
                <a:solidFill>
                  <a:srgbClr val="CC3300"/>
                </a:solidFill>
                <a:latin typeface="微软雅黑" panose="020B0503020204020204" pitchFamily="34" charset="-122"/>
                <a:ea typeface="微软雅黑" panose="020B0503020204020204" pitchFamily="34" charset="-122"/>
              </a:rPr>
              <a:t>（</a:t>
            </a:r>
            <a:r>
              <a:rPr lang="en-US" altLang="zh-CN" dirty="0">
                <a:solidFill>
                  <a:srgbClr val="CC3300"/>
                </a:solidFill>
                <a:latin typeface="微软雅黑" panose="020B0503020204020204" pitchFamily="34" charset="-122"/>
                <a:ea typeface="微软雅黑" panose="020B0503020204020204" pitchFamily="34" charset="-122"/>
              </a:rPr>
              <a:t>16</a:t>
            </a:r>
            <a:r>
              <a:rPr lang="zh-CN" altLang="en-US" dirty="0">
                <a:solidFill>
                  <a:srgbClr val="CC3300"/>
                </a:solidFill>
                <a:latin typeface="微软雅黑" panose="020B0503020204020204" pitchFamily="34" charset="-122"/>
                <a:ea typeface="微软雅黑" panose="020B0503020204020204" pitchFamily="34" charset="-122"/>
              </a:rPr>
              <a:t>位）或</a:t>
            </a:r>
            <a:r>
              <a:rPr lang="en-US" altLang="zh-CN" dirty="0">
                <a:solidFill>
                  <a:srgbClr val="CC3300"/>
                </a:solidFill>
                <a:latin typeface="微软雅黑" panose="020B0503020204020204" pitchFamily="34" charset="-122"/>
                <a:ea typeface="微软雅黑" panose="020B0503020204020204" pitchFamily="34" charset="-122"/>
              </a:rPr>
              <a:t>DX-AX</a:t>
            </a:r>
            <a:r>
              <a:rPr lang="zh-CN" altLang="en-US" dirty="0">
                <a:solidFill>
                  <a:srgbClr val="CC3300"/>
                </a:solidFill>
                <a:latin typeface="微软雅黑" panose="020B0503020204020204" pitchFamily="34" charset="-122"/>
                <a:ea typeface="微软雅黑" panose="020B0503020204020204" pitchFamily="34" charset="-122"/>
              </a:rPr>
              <a:t>（</a:t>
            </a:r>
            <a:r>
              <a:rPr lang="en-US" altLang="zh-CN" dirty="0">
                <a:solidFill>
                  <a:srgbClr val="CC3300"/>
                </a:solidFill>
                <a:latin typeface="微软雅黑" panose="020B0503020204020204" pitchFamily="34" charset="-122"/>
                <a:ea typeface="微软雅黑" panose="020B0503020204020204" pitchFamily="34" charset="-122"/>
              </a:rPr>
              <a:t>32</a:t>
            </a:r>
            <a:r>
              <a:rPr lang="zh-CN" altLang="en-US" dirty="0">
                <a:solidFill>
                  <a:srgbClr val="CC3300"/>
                </a:solidFill>
                <a:latin typeface="微软雅黑" panose="020B0503020204020204" pitchFamily="34" charset="-122"/>
                <a:ea typeface="微软雅黑" panose="020B0503020204020204" pitchFamily="34" charset="-122"/>
              </a:rPr>
              <a:t>位）或</a:t>
            </a:r>
            <a:r>
              <a:rPr lang="en-US" altLang="zh-CN" dirty="0">
                <a:solidFill>
                  <a:srgbClr val="CC3300"/>
                </a:solidFill>
                <a:latin typeface="微软雅黑" panose="020B0503020204020204" pitchFamily="34" charset="-122"/>
                <a:ea typeface="微软雅黑" panose="020B0503020204020204" pitchFamily="34" charset="-122"/>
              </a:rPr>
              <a:t>EDX-EAX</a:t>
            </a:r>
            <a:r>
              <a:rPr lang="zh-CN" altLang="en-US" dirty="0">
                <a:solidFill>
                  <a:srgbClr val="CC3300"/>
                </a:solidFill>
                <a:latin typeface="微软雅黑" panose="020B0503020204020204" pitchFamily="34" charset="-122"/>
                <a:ea typeface="微软雅黑" panose="020B0503020204020204" pitchFamily="34" charset="-122"/>
              </a:rPr>
              <a:t>（</a:t>
            </a:r>
            <a:r>
              <a:rPr lang="en-US" altLang="zh-CN" dirty="0">
                <a:solidFill>
                  <a:srgbClr val="CC3300"/>
                </a:solidFill>
                <a:latin typeface="微软雅黑" panose="020B0503020204020204" pitchFamily="34" charset="-122"/>
                <a:ea typeface="微软雅黑" panose="020B0503020204020204" pitchFamily="34" charset="-122"/>
              </a:rPr>
              <a:t>64</a:t>
            </a:r>
            <a:r>
              <a:rPr lang="zh-CN" altLang="en-US" dirty="0">
                <a:solidFill>
                  <a:srgbClr val="CC3300"/>
                </a:solidFill>
                <a:latin typeface="微软雅黑" panose="020B0503020204020204" pitchFamily="34" charset="-122"/>
                <a:ea typeface="微软雅黑" panose="020B0503020204020204" pitchFamily="34" charset="-122"/>
              </a:rPr>
              <a:t>位）中。</a:t>
            </a:r>
            <a:r>
              <a:rPr lang="en-US" altLang="zh-CN" dirty="0">
                <a:solidFill>
                  <a:srgbClr val="CC3300"/>
                </a:solidFill>
                <a:latin typeface="微软雅黑" panose="020B0503020204020204" pitchFamily="34" charset="-122"/>
                <a:ea typeface="微软雅黑" panose="020B0503020204020204" pitchFamily="34" charset="-122"/>
              </a:rPr>
              <a:t>DX-AX</a:t>
            </a:r>
            <a:r>
              <a:rPr lang="zh-CN" altLang="en-US" dirty="0">
                <a:solidFill>
                  <a:srgbClr val="CC3300"/>
                </a:solidFill>
                <a:latin typeface="微软雅黑" panose="020B0503020204020204" pitchFamily="34" charset="-122"/>
                <a:ea typeface="微软雅黑" panose="020B0503020204020204" pitchFamily="34" charset="-122"/>
              </a:rPr>
              <a:t>表示</a:t>
            </a:r>
            <a:r>
              <a:rPr lang="en-US" altLang="zh-CN" dirty="0">
                <a:solidFill>
                  <a:srgbClr val="CC3300"/>
                </a:solidFill>
                <a:latin typeface="微软雅黑" panose="020B0503020204020204" pitchFamily="34" charset="-122"/>
                <a:ea typeface="微软雅黑" panose="020B0503020204020204" pitchFamily="34" charset="-122"/>
              </a:rPr>
              <a:t>32</a:t>
            </a:r>
            <a:r>
              <a:rPr lang="zh-CN" altLang="en-US" dirty="0">
                <a:solidFill>
                  <a:srgbClr val="CC3300"/>
                </a:solidFill>
                <a:latin typeface="微软雅黑" panose="020B0503020204020204" pitchFamily="34" charset="-122"/>
                <a:ea typeface="微软雅黑" panose="020B0503020204020204" pitchFamily="34" charset="-122"/>
              </a:rPr>
              <a:t>位乘积的高、低</a:t>
            </a:r>
            <a:r>
              <a:rPr lang="en-US" altLang="zh-CN" dirty="0">
                <a:solidFill>
                  <a:srgbClr val="CC3300"/>
                </a:solidFill>
                <a:latin typeface="微软雅黑" panose="020B0503020204020204" pitchFamily="34" charset="-122"/>
                <a:ea typeface="微软雅黑" panose="020B0503020204020204" pitchFamily="34" charset="-122"/>
              </a:rPr>
              <a:t>16</a:t>
            </a:r>
            <a:r>
              <a:rPr lang="zh-CN" altLang="en-US" dirty="0">
                <a:solidFill>
                  <a:srgbClr val="CC3300"/>
                </a:solidFill>
                <a:latin typeface="微软雅黑" panose="020B0503020204020204" pitchFamily="34" charset="-122"/>
                <a:ea typeface="微软雅黑" panose="020B0503020204020204" pitchFamily="34" charset="-122"/>
              </a:rPr>
              <a:t>位分别在</a:t>
            </a:r>
            <a:r>
              <a:rPr lang="en-US" altLang="zh-CN" dirty="0">
                <a:solidFill>
                  <a:srgbClr val="CC3300"/>
                </a:solidFill>
                <a:latin typeface="微软雅黑" panose="020B0503020204020204" pitchFamily="34" charset="-122"/>
                <a:ea typeface="微软雅黑" panose="020B0503020204020204" pitchFamily="34" charset="-122"/>
              </a:rPr>
              <a:t>DX</a:t>
            </a:r>
            <a:r>
              <a:rPr lang="zh-CN" altLang="en-US" dirty="0">
                <a:solidFill>
                  <a:srgbClr val="CC3300"/>
                </a:solidFill>
                <a:latin typeface="微软雅黑" panose="020B0503020204020204" pitchFamily="34" charset="-122"/>
                <a:ea typeface="微软雅黑" panose="020B0503020204020204" pitchFamily="34" charset="-122"/>
              </a:rPr>
              <a:t>和</a:t>
            </a:r>
            <a:r>
              <a:rPr lang="en-US" altLang="zh-CN" dirty="0">
                <a:solidFill>
                  <a:srgbClr val="CC3300"/>
                </a:solidFill>
                <a:latin typeface="微软雅黑" panose="020B0503020204020204" pitchFamily="34" charset="-122"/>
                <a:ea typeface="微软雅黑" panose="020B0503020204020204" pitchFamily="34" charset="-122"/>
              </a:rPr>
              <a:t>AX</a:t>
            </a:r>
            <a:r>
              <a:rPr lang="zh-CN" altLang="en-US" dirty="0">
                <a:solidFill>
                  <a:srgbClr val="CC3300"/>
                </a:solidFill>
                <a:latin typeface="微软雅黑" panose="020B0503020204020204" pitchFamily="34" charset="-122"/>
                <a:ea typeface="微软雅黑" panose="020B0503020204020204" pitchFamily="34" charset="-122"/>
              </a:rPr>
              <a:t>中。</a:t>
            </a:r>
            <a:endParaRPr lang="zh-CN" altLang="en-US" dirty="0">
              <a:solidFill>
                <a:srgbClr val="CC3300"/>
              </a:solidFill>
              <a:latin typeface="微软雅黑" panose="020B0503020204020204" pitchFamily="34" charset="-122"/>
              <a:ea typeface="微软雅黑" panose="020B0503020204020204" pitchFamily="34" charset="-122"/>
            </a:endParaRPr>
          </a:p>
          <a:p>
            <a:pPr lvl="1">
              <a:spcBef>
                <a:spcPct val="30000"/>
              </a:spcBef>
            </a:pPr>
            <a:r>
              <a:rPr lang="zh-CN" altLang="en-US" dirty="0">
                <a:latin typeface="微软雅黑" panose="020B0503020204020204" pitchFamily="34" charset="-122"/>
                <a:ea typeface="微软雅黑" panose="020B0503020204020204" pitchFamily="34" charset="-122"/>
              </a:rPr>
              <a:t>若指令中给出两个操作数</a:t>
            </a:r>
            <a:r>
              <a:rPr lang="en-US" altLang="zh-CN" dirty="0">
                <a:latin typeface="微软雅黑" panose="020B0503020204020204" pitchFamily="34" charset="-122"/>
                <a:ea typeface="微软雅黑" panose="020B0503020204020204" pitchFamily="34" charset="-122"/>
              </a:rPr>
              <a:t>DST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，则将</a:t>
            </a:r>
            <a:r>
              <a:rPr lang="en-US" altLang="zh-CN" dirty="0">
                <a:latin typeface="微软雅黑" panose="020B0503020204020204" pitchFamily="34" charset="-122"/>
                <a:ea typeface="微软雅黑" panose="020B0503020204020204" pitchFamily="34" charset="-122"/>
              </a:rPr>
              <a:t>DST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相乘，结果在</a:t>
            </a:r>
            <a:r>
              <a:rPr lang="en-US" altLang="zh-CN" dirty="0">
                <a:latin typeface="微软雅黑" panose="020B0503020204020204" pitchFamily="34" charset="-122"/>
                <a:ea typeface="微软雅黑" panose="020B0503020204020204" pitchFamily="34" charset="-122"/>
              </a:rPr>
              <a:t>DST</a:t>
            </a:r>
            <a:r>
              <a:rPr lang="zh-CN" altLang="en-US" dirty="0">
                <a:latin typeface="微软雅黑" panose="020B0503020204020204" pitchFamily="34" charset="-122"/>
                <a:ea typeface="微软雅黑" panose="020B0503020204020204" pitchFamily="34" charset="-122"/>
              </a:rPr>
              <a:t>中。</a:t>
            </a:r>
            <a:endParaRPr lang="zh-CN" altLang="en-US" dirty="0">
              <a:latin typeface="微软雅黑" panose="020B0503020204020204" pitchFamily="34" charset="-122"/>
              <a:ea typeface="微软雅黑" panose="020B0503020204020204" pitchFamily="34" charset="-122"/>
            </a:endParaRPr>
          </a:p>
          <a:p>
            <a:pPr lvl="1">
              <a:spcBef>
                <a:spcPct val="30000"/>
              </a:spcBef>
            </a:pPr>
            <a:r>
              <a:rPr lang="zh-CN" altLang="en-US" dirty="0">
                <a:solidFill>
                  <a:srgbClr val="FF3300"/>
                </a:solidFill>
                <a:latin typeface="微软雅黑" panose="020B0503020204020204" pitchFamily="34" charset="-122"/>
                <a:ea typeface="微软雅黑" panose="020B0503020204020204" pitchFamily="34" charset="-122"/>
              </a:rPr>
              <a:t>若指令中给出三个操作数</a:t>
            </a:r>
            <a:r>
              <a:rPr lang="en-US" altLang="zh-CN" dirty="0">
                <a:solidFill>
                  <a:srgbClr val="FF3300"/>
                </a:solidFill>
                <a:latin typeface="微软雅黑" panose="020B0503020204020204" pitchFamily="34" charset="-122"/>
                <a:ea typeface="微软雅黑" panose="020B0503020204020204" pitchFamily="34" charset="-122"/>
              </a:rPr>
              <a:t>REG</a:t>
            </a:r>
            <a:r>
              <a:rPr lang="zh-CN" altLang="en-US" dirty="0">
                <a:solidFill>
                  <a:srgbClr val="FF3300"/>
                </a:solidFill>
                <a:latin typeface="微软雅黑" panose="020B0503020204020204" pitchFamily="34" charset="-122"/>
                <a:ea typeface="微软雅黑" panose="020B0503020204020204" pitchFamily="34" charset="-122"/>
              </a:rPr>
              <a:t>、</a:t>
            </a:r>
            <a:r>
              <a:rPr lang="en-US" altLang="zh-CN" dirty="0">
                <a:solidFill>
                  <a:srgbClr val="FF3300"/>
                </a:solidFill>
                <a:latin typeface="微软雅黑" panose="020B0503020204020204" pitchFamily="34" charset="-122"/>
                <a:ea typeface="微软雅黑" panose="020B0503020204020204" pitchFamily="34" charset="-122"/>
              </a:rPr>
              <a:t>SRC</a:t>
            </a:r>
            <a:r>
              <a:rPr lang="zh-CN" altLang="en-US" dirty="0">
                <a:solidFill>
                  <a:srgbClr val="FF3300"/>
                </a:solidFill>
                <a:latin typeface="微软雅黑" panose="020B0503020204020204" pitchFamily="34" charset="-122"/>
                <a:ea typeface="微软雅黑" panose="020B0503020204020204" pitchFamily="34" charset="-122"/>
              </a:rPr>
              <a:t>和</a:t>
            </a:r>
            <a:r>
              <a:rPr lang="en-US" altLang="zh-CN" dirty="0">
                <a:solidFill>
                  <a:srgbClr val="FF3300"/>
                </a:solidFill>
                <a:latin typeface="微软雅黑" panose="020B0503020204020204" pitchFamily="34" charset="-122"/>
                <a:ea typeface="微软雅黑" panose="020B0503020204020204" pitchFamily="34" charset="-122"/>
              </a:rPr>
              <a:t>IMM</a:t>
            </a:r>
            <a:r>
              <a:rPr lang="zh-CN" altLang="en-US" dirty="0">
                <a:solidFill>
                  <a:srgbClr val="FF3300"/>
                </a:solidFill>
                <a:latin typeface="微软雅黑" panose="020B0503020204020204" pitchFamily="34" charset="-122"/>
                <a:ea typeface="微软雅黑" panose="020B0503020204020204" pitchFamily="34" charset="-122"/>
              </a:rPr>
              <a:t>，则将</a:t>
            </a:r>
            <a:r>
              <a:rPr lang="en-US" altLang="zh-CN" dirty="0">
                <a:solidFill>
                  <a:srgbClr val="FF3300"/>
                </a:solidFill>
                <a:latin typeface="微软雅黑" panose="020B0503020204020204" pitchFamily="34" charset="-122"/>
                <a:ea typeface="微软雅黑" panose="020B0503020204020204" pitchFamily="34" charset="-122"/>
              </a:rPr>
              <a:t>SRC</a:t>
            </a:r>
            <a:r>
              <a:rPr lang="zh-CN" altLang="en-US" dirty="0">
                <a:solidFill>
                  <a:srgbClr val="FF3300"/>
                </a:solidFill>
                <a:latin typeface="微软雅黑" panose="020B0503020204020204" pitchFamily="34" charset="-122"/>
                <a:ea typeface="微软雅黑" panose="020B0503020204020204" pitchFamily="34" charset="-122"/>
              </a:rPr>
              <a:t>和立即数</a:t>
            </a:r>
            <a:r>
              <a:rPr lang="en-US" altLang="zh-CN" dirty="0">
                <a:solidFill>
                  <a:srgbClr val="FF3300"/>
                </a:solidFill>
                <a:latin typeface="微软雅黑" panose="020B0503020204020204" pitchFamily="34" charset="-122"/>
                <a:ea typeface="微软雅黑" panose="020B0503020204020204" pitchFamily="34" charset="-122"/>
              </a:rPr>
              <a:t>IMM</a:t>
            </a:r>
            <a:r>
              <a:rPr lang="zh-CN" altLang="en-US" dirty="0">
                <a:solidFill>
                  <a:srgbClr val="FF3300"/>
                </a:solidFill>
                <a:latin typeface="微软雅黑" panose="020B0503020204020204" pitchFamily="34" charset="-122"/>
                <a:ea typeface="微软雅黑" panose="020B0503020204020204" pitchFamily="34" charset="-122"/>
              </a:rPr>
              <a:t>相乘，结果在</a:t>
            </a:r>
            <a:r>
              <a:rPr lang="en-US" altLang="zh-CN" dirty="0">
                <a:solidFill>
                  <a:srgbClr val="FF3300"/>
                </a:solidFill>
                <a:latin typeface="微软雅黑" panose="020B0503020204020204" pitchFamily="34" charset="-122"/>
                <a:ea typeface="微软雅黑" panose="020B0503020204020204" pitchFamily="34" charset="-122"/>
              </a:rPr>
              <a:t>REG</a:t>
            </a:r>
            <a:r>
              <a:rPr lang="zh-CN" altLang="en-US" dirty="0">
                <a:solidFill>
                  <a:srgbClr val="FF3300"/>
                </a:solidFill>
                <a:latin typeface="微软雅黑" panose="020B0503020204020204" pitchFamily="34" charset="-122"/>
                <a:ea typeface="微软雅黑" panose="020B0503020204020204" pitchFamily="34" charset="-122"/>
              </a:rPr>
              <a:t>中。</a:t>
            </a:r>
            <a:endParaRPr lang="zh-CN" altLang="en-US" dirty="0">
              <a:solidFill>
                <a:srgbClr val="FF3300"/>
              </a:solidFill>
              <a:latin typeface="微软雅黑" panose="020B0503020204020204" pitchFamily="34" charset="-122"/>
              <a:ea typeface="微软雅黑" panose="020B0503020204020204" pitchFamily="34" charset="-122"/>
            </a:endParaRPr>
          </a:p>
          <a:p>
            <a:pPr>
              <a:spcBef>
                <a:spcPct val="30000"/>
              </a:spcBef>
            </a:pPr>
            <a:r>
              <a:rPr lang="zh-CN" altLang="en-US" sz="2000" dirty="0">
                <a:latin typeface="微软雅黑" panose="020B0503020204020204" pitchFamily="34" charset="-122"/>
                <a:ea typeface="微软雅黑" panose="020B0503020204020204" pitchFamily="34" charset="-122"/>
              </a:rPr>
              <a:t>除法指令：只明显指出除数，用</a:t>
            </a:r>
            <a:r>
              <a:rPr lang="en-US" altLang="zh-CN" sz="2000" dirty="0">
                <a:latin typeface="微软雅黑" panose="020B0503020204020204" pitchFamily="34" charset="-122"/>
                <a:ea typeface="微软雅黑" panose="020B0503020204020204" pitchFamily="34" charset="-122"/>
              </a:rPr>
              <a:t>EDX-EAX</a:t>
            </a:r>
            <a:r>
              <a:rPr lang="zh-CN" altLang="en-US" sz="2000" dirty="0">
                <a:latin typeface="微软雅黑" panose="020B0503020204020204" pitchFamily="34" charset="-122"/>
                <a:ea typeface="微软雅黑" panose="020B0503020204020204" pitchFamily="34" charset="-122"/>
              </a:rPr>
              <a:t>中内容除以指定的除数</a:t>
            </a:r>
            <a:endParaRPr lang="zh-CN" altLang="en-US" sz="2000" dirty="0">
              <a:latin typeface="微软雅黑" panose="020B0503020204020204" pitchFamily="34" charset="-122"/>
              <a:ea typeface="微软雅黑" panose="020B0503020204020204" pitchFamily="34" charset="-122"/>
            </a:endParaRPr>
          </a:p>
          <a:p>
            <a:pPr lvl="1">
              <a:spcBef>
                <a:spcPct val="30000"/>
              </a:spcBef>
            </a:pPr>
            <a:r>
              <a:rPr lang="zh-CN" altLang="en-US" dirty="0">
                <a:latin typeface="微软雅黑" panose="020B0503020204020204" pitchFamily="34" charset="-122"/>
                <a:ea typeface="微软雅黑" panose="020B0503020204020204" pitchFamily="34" charset="-122"/>
              </a:rPr>
              <a:t>若为</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位，则</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位被除数在</a:t>
            </a:r>
            <a:r>
              <a:rPr lang="en-US" altLang="zh-CN" dirty="0">
                <a:latin typeface="微软雅黑" panose="020B0503020204020204" pitchFamily="34" charset="-122"/>
                <a:ea typeface="微软雅黑" panose="020B0503020204020204" pitchFamily="34" charset="-122"/>
              </a:rPr>
              <a:t>AX</a:t>
            </a:r>
            <a:r>
              <a:rPr lang="zh-CN" altLang="en-US" dirty="0">
                <a:latin typeface="微软雅黑" panose="020B0503020204020204" pitchFamily="34" charset="-122"/>
                <a:ea typeface="微软雅黑" panose="020B0503020204020204" pitchFamily="34" charset="-122"/>
              </a:rPr>
              <a:t>寄存器中，商送回</a:t>
            </a:r>
            <a:r>
              <a:rPr lang="en-US" altLang="zh-CN" dirty="0">
                <a:latin typeface="微软雅黑" panose="020B0503020204020204" pitchFamily="34" charset="-122"/>
                <a:ea typeface="微软雅黑" panose="020B0503020204020204" pitchFamily="34" charset="-122"/>
              </a:rPr>
              <a:t>AL</a:t>
            </a:r>
            <a:r>
              <a:rPr lang="zh-CN" altLang="en-US" dirty="0">
                <a:latin typeface="微软雅黑" panose="020B0503020204020204" pitchFamily="34" charset="-122"/>
                <a:ea typeface="微软雅黑" panose="020B0503020204020204" pitchFamily="34" charset="-122"/>
              </a:rPr>
              <a:t>，余数在</a:t>
            </a:r>
            <a:r>
              <a:rPr lang="en-US" altLang="zh-CN" dirty="0">
                <a:latin typeface="微软雅黑" panose="020B0503020204020204" pitchFamily="34" charset="-122"/>
                <a:ea typeface="微软雅黑" panose="020B0503020204020204" pitchFamily="34" charset="-122"/>
              </a:rPr>
              <a:t>AH</a:t>
            </a:r>
            <a:endParaRPr lang="zh-CN" altLang="en-US" dirty="0">
              <a:latin typeface="微软雅黑" panose="020B0503020204020204" pitchFamily="34" charset="-122"/>
              <a:ea typeface="微软雅黑" panose="020B0503020204020204" pitchFamily="34" charset="-122"/>
            </a:endParaRPr>
          </a:p>
          <a:p>
            <a:pPr lvl="1">
              <a:spcBef>
                <a:spcPct val="30000"/>
              </a:spcBef>
            </a:pPr>
            <a:r>
              <a:rPr lang="zh-CN" altLang="en-US" dirty="0">
                <a:latin typeface="微软雅黑" panose="020B0503020204020204" pitchFamily="34" charset="-122"/>
                <a:ea typeface="微软雅黑" panose="020B0503020204020204" pitchFamily="34" charset="-122"/>
              </a:rPr>
              <a:t>若为</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位，则</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位被除数在</a:t>
            </a:r>
            <a:r>
              <a:rPr lang="en-US" altLang="zh-CN" dirty="0">
                <a:latin typeface="微软雅黑" panose="020B0503020204020204" pitchFamily="34" charset="-122"/>
                <a:ea typeface="微软雅黑" panose="020B0503020204020204" pitchFamily="34" charset="-122"/>
              </a:rPr>
              <a:t>DX-AX</a:t>
            </a:r>
            <a:r>
              <a:rPr lang="zh-CN" altLang="en-US" dirty="0">
                <a:latin typeface="微软雅黑" panose="020B0503020204020204" pitchFamily="34" charset="-122"/>
                <a:ea typeface="微软雅黑" panose="020B0503020204020204" pitchFamily="34" charset="-122"/>
              </a:rPr>
              <a:t>寄存器中，商送回</a:t>
            </a:r>
            <a:r>
              <a:rPr lang="en-US" altLang="zh-CN" dirty="0">
                <a:latin typeface="微软雅黑" panose="020B0503020204020204" pitchFamily="34" charset="-122"/>
                <a:ea typeface="微软雅黑" panose="020B0503020204020204" pitchFamily="34" charset="-122"/>
              </a:rPr>
              <a:t>AX</a:t>
            </a:r>
            <a:r>
              <a:rPr lang="zh-CN" altLang="en-US" dirty="0">
                <a:latin typeface="微软雅黑" panose="020B0503020204020204" pitchFamily="34" charset="-122"/>
                <a:ea typeface="微软雅黑" panose="020B0503020204020204" pitchFamily="34" charset="-122"/>
              </a:rPr>
              <a:t>，余数在</a:t>
            </a:r>
            <a:r>
              <a:rPr lang="en-US" altLang="zh-CN" dirty="0">
                <a:latin typeface="微软雅黑" panose="020B0503020204020204" pitchFamily="34" charset="-122"/>
                <a:ea typeface="微软雅黑" panose="020B0503020204020204" pitchFamily="34" charset="-122"/>
              </a:rPr>
              <a:t>DX</a:t>
            </a:r>
            <a:endParaRPr lang="zh-CN" altLang="en-US" dirty="0">
              <a:latin typeface="微软雅黑" panose="020B0503020204020204" pitchFamily="34" charset="-122"/>
              <a:ea typeface="微软雅黑" panose="020B0503020204020204" pitchFamily="34" charset="-122"/>
            </a:endParaRPr>
          </a:p>
          <a:p>
            <a:pPr lvl="1">
              <a:spcBef>
                <a:spcPct val="30000"/>
              </a:spcBef>
            </a:pPr>
            <a:r>
              <a:rPr lang="zh-CN" altLang="en-US" dirty="0">
                <a:latin typeface="微软雅黑" panose="020B0503020204020204" pitchFamily="34" charset="-122"/>
                <a:ea typeface="微软雅黑" panose="020B0503020204020204" pitchFamily="34" charset="-122"/>
              </a:rPr>
              <a:t>若为</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位，则被除数在</a:t>
            </a:r>
            <a:r>
              <a:rPr lang="en-US" altLang="zh-CN" dirty="0">
                <a:latin typeface="微软雅黑" panose="020B0503020204020204" pitchFamily="34" charset="-122"/>
                <a:ea typeface="微软雅黑" panose="020B0503020204020204" pitchFamily="34" charset="-122"/>
              </a:rPr>
              <a:t>EDX-EAX</a:t>
            </a:r>
            <a:r>
              <a:rPr lang="zh-CN" altLang="en-US" dirty="0">
                <a:latin typeface="微软雅黑" panose="020B0503020204020204" pitchFamily="34" charset="-122"/>
                <a:ea typeface="微软雅黑" panose="020B0503020204020204" pitchFamily="34" charset="-122"/>
              </a:rPr>
              <a:t>寄存器中，商送</a:t>
            </a:r>
            <a:r>
              <a:rPr lang="en-US" altLang="zh-CN" dirty="0">
                <a:latin typeface="微软雅黑" panose="020B0503020204020204" pitchFamily="34" charset="-122"/>
                <a:ea typeface="微软雅黑" panose="020B0503020204020204" pitchFamily="34" charset="-122"/>
              </a:rPr>
              <a:t>EAX</a:t>
            </a:r>
            <a:r>
              <a:rPr lang="zh-CN" altLang="en-US" dirty="0">
                <a:latin typeface="微软雅黑" panose="020B0503020204020204" pitchFamily="34" charset="-122"/>
                <a:ea typeface="微软雅黑" panose="020B0503020204020204" pitchFamily="34" charset="-122"/>
              </a:rPr>
              <a:t>，余数在</a:t>
            </a:r>
            <a:r>
              <a:rPr lang="en-US" altLang="zh-CN" dirty="0">
                <a:latin typeface="微软雅黑" panose="020B0503020204020204" pitchFamily="34" charset="-122"/>
                <a:ea typeface="微软雅黑" panose="020B0503020204020204" pitchFamily="34" charset="-122"/>
              </a:rPr>
              <a:t>EDX</a:t>
            </a:r>
            <a:r>
              <a:rPr lang="zh-CN" altLang="en-US" dirty="0"/>
              <a:t> </a:t>
            </a:r>
            <a:endParaRPr lang="zh-CN" altLang="en-US" dirty="0"/>
          </a:p>
        </p:txBody>
      </p:sp>
      <p:sp>
        <p:nvSpPr>
          <p:cNvPr id="45059" name="Text Box 4"/>
          <p:cNvSpPr txBox="1"/>
          <p:nvPr/>
        </p:nvSpPr>
        <p:spPr>
          <a:xfrm>
            <a:off x="250825" y="6219825"/>
            <a:ext cx="7561263" cy="396875"/>
          </a:xfrm>
          <a:prstGeom prst="rect">
            <a:avLst/>
          </a:prstGeom>
          <a:noFill/>
          <a:ln w="9525">
            <a:noFill/>
          </a:ln>
        </p:spPr>
        <p:txBody>
          <a:bodyPr anchor="t" anchorCtr="0">
            <a:spAutoFit/>
          </a:bodyPr>
          <a:lstStyle/>
          <a:p>
            <a:pPr>
              <a:spcBef>
                <a:spcPct val="50000"/>
              </a:spcBef>
            </a:pPr>
            <a:r>
              <a:rPr lang="zh-CN" altLang="en-US" sz="2000" dirty="0">
                <a:solidFill>
                  <a:srgbClr val="007635"/>
                </a:solidFill>
                <a:latin typeface="Arial" panose="020B0604020202020204" pitchFamily="34" charset="0"/>
                <a:ea typeface="微软雅黑" panose="020B0503020204020204" pitchFamily="34" charset="-122"/>
              </a:rPr>
              <a:t>以上内容不要死记硬背，遇到具体指令时能查阅到并理解即可。</a:t>
            </a:r>
            <a:endParaRPr lang="zh-CN" altLang="en-US" sz="2000" dirty="0">
              <a:solidFill>
                <a:srgbClr val="007635"/>
              </a:solidFill>
              <a:latin typeface="Arial" panose="020B0604020202020204" pitchFamily="34" charset="0"/>
              <a:ea typeface="微软雅黑" panose="020B0503020204020204" pitchFamily="34" charset="-122"/>
            </a:endParaRPr>
          </a:p>
        </p:txBody>
      </p:sp>
      <p:sp>
        <p:nvSpPr>
          <p:cNvPr id="45060" name="Text Box 5"/>
          <p:cNvSpPr txBox="1"/>
          <p:nvPr/>
        </p:nvSpPr>
        <p:spPr>
          <a:xfrm>
            <a:off x="7002463" y="3159125"/>
            <a:ext cx="1260475" cy="457200"/>
          </a:xfrm>
          <a:prstGeom prst="rect">
            <a:avLst/>
          </a:prstGeom>
          <a:noFill/>
          <a:ln w="9525">
            <a:noFill/>
          </a:ln>
        </p:spPr>
        <p:txBody>
          <a:bodyPr anchor="t" anchorCtr="0">
            <a:spAutoFit/>
          </a:bodyPr>
          <a:lstStyle/>
          <a:p>
            <a:pPr>
              <a:spcBef>
                <a:spcPct val="50000"/>
              </a:spcBef>
            </a:pPr>
            <a:r>
              <a:rPr lang="en-US" altLang="zh-CN" sz="2400" dirty="0">
                <a:latin typeface="Arial" panose="020B0604020202020204" pitchFamily="34" charset="0"/>
                <a:ea typeface="宋体" panose="02010600030101010101" pitchFamily="2" charset="-122"/>
                <a:hlinkClick r:id="" action="ppaction://hlinkshowjump?jump=previousslide"/>
              </a:rPr>
              <a:t>BACK</a:t>
            </a:r>
            <a:endParaRPr lang="en-US" altLang="zh-CN" sz="2400" dirty="0">
              <a:latin typeface="Arial" panose="020B0604020202020204" pitchFamily="34" charset="0"/>
              <a:ea typeface="宋体" panose="02010600030101010101" pitchFamily="2" charset="-122"/>
            </a:endParaRPr>
          </a:p>
        </p:txBody>
      </p:sp>
      <p:sp>
        <p:nvSpPr>
          <p:cNvPr id="45061" name="Text Box 6"/>
          <p:cNvSpPr txBox="1"/>
          <p:nvPr/>
        </p:nvSpPr>
        <p:spPr>
          <a:xfrm>
            <a:off x="6867525" y="773113"/>
            <a:ext cx="1709738"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dirty="0">
                <a:latin typeface="微软雅黑" panose="020B0503020204020204" pitchFamily="34" charset="-122"/>
                <a:ea typeface="微软雅黑" panose="020B0503020204020204" pitchFamily="34" charset="-122"/>
                <a:hlinkClick r:id="rId1" action="ppaction://hlinksldjump"/>
              </a:rPr>
              <a:t>BACK</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a:xfrm>
            <a:off x="457200" y="142875"/>
            <a:ext cx="8229600" cy="561975"/>
          </a:xfrm>
        </p:spPr>
        <p:txBody>
          <a:bodyPr vert="horz" wrap="square" lIns="91440" tIns="45720" rIns="91440" bIns="45720" anchor="ctr" anchorCtr="0"/>
          <a:lstStyle/>
          <a:p>
            <a:r>
              <a:rPr lang="en-US" altLang="zh-CN" sz="3600" dirty="0"/>
              <a:t>IA-32</a:t>
            </a:r>
            <a:r>
              <a:rPr lang="zh-CN" altLang="en-US" sz="3600" dirty="0"/>
              <a:t>常用指令类型</a:t>
            </a:r>
            <a:endParaRPr lang="zh-CN" altLang="en-US" sz="3600" dirty="0"/>
          </a:p>
        </p:txBody>
      </p:sp>
      <p:sp>
        <p:nvSpPr>
          <p:cNvPr id="630787" name="Rectangle 3"/>
          <p:cNvSpPr>
            <a:spLocks noGrp="1"/>
          </p:cNvSpPr>
          <p:nvPr>
            <p:ph idx="1"/>
          </p:nvPr>
        </p:nvSpPr>
        <p:spPr>
          <a:xfrm>
            <a:off x="341630" y="684530"/>
            <a:ext cx="8801735" cy="5607050"/>
          </a:xfrm>
        </p:spPr>
        <p:txBody>
          <a:bodyPr vert="horz" wrap="square" lIns="91440" tIns="45720" rIns="91440" bIns="45720" anchor="t" anchorCtr="0"/>
          <a:lstStyle/>
          <a:p>
            <a:pPr>
              <a:buNone/>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）按位运算指令</a:t>
            </a:r>
            <a:endParaRPr lang="zh-CN" altLang="en-US"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逻辑运算（仅</a:t>
            </a:r>
            <a:r>
              <a:rPr lang="en-US" altLang="zh-CN" dirty="0">
                <a:latin typeface="微软雅黑" panose="020B0503020204020204" pitchFamily="34" charset="-122"/>
                <a:ea typeface="微软雅黑" panose="020B0503020204020204" pitchFamily="34" charset="-122"/>
              </a:rPr>
              <a:t>NOT</a:t>
            </a:r>
            <a:r>
              <a:rPr lang="zh-CN" altLang="en-US" dirty="0">
                <a:latin typeface="微软雅黑" panose="020B0503020204020204" pitchFamily="34" charset="-122"/>
                <a:ea typeface="微软雅黑" panose="020B0503020204020204" pitchFamily="34" charset="-122"/>
              </a:rPr>
              <a:t>不影响标志，其他指令</a:t>
            </a:r>
            <a:r>
              <a:rPr lang="en-US" altLang="zh-CN" dirty="0">
                <a:latin typeface="微软雅黑" panose="020B0503020204020204" pitchFamily="34" charset="-122"/>
                <a:ea typeface="微软雅黑" panose="020B0503020204020204" pitchFamily="34" charset="-122"/>
              </a:rPr>
              <a:t>OF=CF=0</a:t>
            </a:r>
            <a:r>
              <a:rPr lang="zh-CN" altLang="en-US" dirty="0">
                <a:latin typeface="微软雅黑" panose="020B0503020204020204" pitchFamily="34" charset="-122"/>
                <a:ea typeface="微软雅黑" panose="020B0503020204020204" pitchFamily="34" charset="-122"/>
              </a:rPr>
              <a:t>，而</a:t>
            </a:r>
            <a:r>
              <a:rPr lang="en-US" altLang="zh-CN" dirty="0">
                <a:latin typeface="微软雅黑" panose="020B0503020204020204" pitchFamily="34" charset="-122"/>
                <a:ea typeface="微软雅黑" panose="020B0503020204020204" pitchFamily="34" charset="-122"/>
              </a:rPr>
              <a:t>ZF</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SF</a:t>
            </a:r>
            <a:r>
              <a:rPr lang="zh-CN" altLang="en-US" dirty="0">
                <a:latin typeface="微软雅黑" panose="020B0503020204020204" pitchFamily="34" charset="-122"/>
                <a:ea typeface="微软雅黑" panose="020B0503020204020204" pitchFamily="34" charset="-122"/>
              </a:rPr>
              <a:t>根据结果设置：若全</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，则</a:t>
            </a:r>
            <a:r>
              <a:rPr lang="en-US" altLang="zh-CN" dirty="0">
                <a:latin typeface="微软雅黑" panose="020B0503020204020204" pitchFamily="34" charset="-122"/>
                <a:ea typeface="微软雅黑" panose="020B0503020204020204" pitchFamily="34" charset="-122"/>
              </a:rPr>
              <a:t>ZF=1</a:t>
            </a:r>
            <a:r>
              <a:rPr lang="zh-CN" altLang="en-US" dirty="0">
                <a:latin typeface="微软雅黑" panose="020B0503020204020204" pitchFamily="34" charset="-122"/>
                <a:ea typeface="微软雅黑" panose="020B0503020204020204" pitchFamily="34" charset="-122"/>
              </a:rPr>
              <a:t>；若最高位为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，则</a:t>
            </a:r>
            <a:r>
              <a:rPr lang="en-US" altLang="zh-CN" dirty="0">
                <a:latin typeface="微软雅黑" panose="020B0503020204020204" pitchFamily="34" charset="-122"/>
                <a:ea typeface="微软雅黑" panose="020B0503020204020204" pitchFamily="34" charset="-122"/>
              </a:rPr>
              <a:t>SF=1 </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2">
              <a:lnSpc>
                <a:spcPct val="110000"/>
              </a:lnSpc>
              <a:buNone/>
            </a:pPr>
            <a:r>
              <a:rPr lang="en-US" altLang="zh-CN" sz="2000" dirty="0">
                <a:latin typeface="微软雅黑" panose="020B0503020204020204" pitchFamily="34" charset="-122"/>
                <a:ea typeface="微软雅黑" panose="020B0503020204020204" pitchFamily="34" charset="-122"/>
              </a:rPr>
              <a:t>NOT</a:t>
            </a:r>
            <a:r>
              <a:rPr lang="zh-CN" altLang="en-US" sz="2000" dirty="0">
                <a:latin typeface="微软雅黑" panose="020B0503020204020204" pitchFamily="34" charset="-122"/>
                <a:ea typeface="微软雅黑" panose="020B0503020204020204" pitchFamily="34" charset="-122"/>
              </a:rPr>
              <a:t>：非，包括 </a:t>
            </a:r>
            <a:r>
              <a:rPr lang="en-US" altLang="zh-CN" sz="2000" dirty="0">
                <a:latin typeface="微软雅黑" panose="020B0503020204020204" pitchFamily="34" charset="-122"/>
                <a:ea typeface="微软雅黑" panose="020B0503020204020204" pitchFamily="34" charset="-122"/>
              </a:rPr>
              <a:t>notb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notw</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notl</a:t>
            </a:r>
            <a:r>
              <a:rPr lang="zh-CN" altLang="en-US" sz="2000" dirty="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a:p>
            <a:pPr lvl="2">
              <a:lnSpc>
                <a:spcPct val="110000"/>
              </a:lnSpc>
              <a:buNone/>
            </a:pPr>
            <a:r>
              <a:rPr lang="en-US" altLang="zh-CN" sz="2000" dirty="0">
                <a:latin typeface="微软雅黑" panose="020B0503020204020204" pitchFamily="34" charset="-122"/>
                <a:ea typeface="微软雅黑" panose="020B0503020204020204" pitchFamily="34" charset="-122"/>
              </a:rPr>
              <a:t>AND</a:t>
            </a:r>
            <a:r>
              <a:rPr lang="zh-CN" altLang="en-US" sz="2000" dirty="0">
                <a:latin typeface="微软雅黑" panose="020B0503020204020204" pitchFamily="34" charset="-122"/>
                <a:ea typeface="微软雅黑" panose="020B0503020204020204" pitchFamily="34" charset="-122"/>
              </a:rPr>
              <a:t>：与，包括 </a:t>
            </a:r>
            <a:r>
              <a:rPr lang="en-US" altLang="zh-CN" sz="2000" dirty="0">
                <a:latin typeface="微软雅黑" panose="020B0503020204020204" pitchFamily="34" charset="-122"/>
                <a:ea typeface="微软雅黑" panose="020B0503020204020204" pitchFamily="34" charset="-122"/>
              </a:rPr>
              <a:t>andb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andw</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andl</a:t>
            </a:r>
            <a:r>
              <a:rPr lang="zh-CN" altLang="en-US" sz="2000" dirty="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a:p>
            <a:pPr lvl="2">
              <a:lnSpc>
                <a:spcPct val="110000"/>
              </a:lnSpc>
              <a:buNone/>
            </a:pPr>
            <a:r>
              <a:rPr lang="en-US" altLang="zh-CN" sz="2000" dirty="0">
                <a:latin typeface="微软雅黑" panose="020B0503020204020204" pitchFamily="34" charset="-122"/>
                <a:ea typeface="微软雅黑" panose="020B0503020204020204" pitchFamily="34" charset="-122"/>
              </a:rPr>
              <a:t>OR</a:t>
            </a:r>
            <a:r>
              <a:rPr lang="zh-CN" altLang="en-US" sz="2000" dirty="0">
                <a:latin typeface="微软雅黑" panose="020B0503020204020204" pitchFamily="34" charset="-122"/>
                <a:ea typeface="微软雅黑" panose="020B0503020204020204" pitchFamily="34" charset="-122"/>
              </a:rPr>
              <a:t>：或，包括 </a:t>
            </a:r>
            <a:r>
              <a:rPr lang="en-US" altLang="zh-CN" sz="2000" dirty="0">
                <a:latin typeface="微软雅黑" panose="020B0503020204020204" pitchFamily="34" charset="-122"/>
                <a:ea typeface="微软雅黑" panose="020B0503020204020204" pitchFamily="34" charset="-122"/>
              </a:rPr>
              <a:t>orb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orw</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orl</a:t>
            </a:r>
            <a:r>
              <a:rPr lang="zh-CN" altLang="en-US" sz="2000" dirty="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a:p>
            <a:pPr lvl="2">
              <a:lnSpc>
                <a:spcPct val="110000"/>
              </a:lnSpc>
              <a:buNone/>
            </a:pPr>
            <a:r>
              <a:rPr lang="en-US" altLang="zh-CN" sz="2000" dirty="0">
                <a:latin typeface="微软雅黑" panose="020B0503020204020204" pitchFamily="34" charset="-122"/>
                <a:ea typeface="微软雅黑" panose="020B0503020204020204" pitchFamily="34" charset="-122"/>
              </a:rPr>
              <a:t>XOR</a:t>
            </a:r>
            <a:r>
              <a:rPr lang="zh-CN" altLang="en-US" sz="2000" dirty="0">
                <a:latin typeface="微软雅黑" panose="020B0503020204020204" pitchFamily="34" charset="-122"/>
                <a:ea typeface="微软雅黑" panose="020B0503020204020204" pitchFamily="34" charset="-122"/>
              </a:rPr>
              <a:t>：异或，包括 </a:t>
            </a:r>
            <a:r>
              <a:rPr lang="en-US" altLang="zh-CN" sz="2000" dirty="0">
                <a:latin typeface="微软雅黑" panose="020B0503020204020204" pitchFamily="34" charset="-122"/>
                <a:ea typeface="微软雅黑" panose="020B0503020204020204" pitchFamily="34" charset="-122"/>
              </a:rPr>
              <a:t>xorb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xorw</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xorl</a:t>
            </a:r>
            <a:r>
              <a:rPr lang="zh-CN" altLang="en-US" sz="2000" dirty="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a:p>
            <a:pPr lvl="2">
              <a:lnSpc>
                <a:spcPct val="110000"/>
              </a:lnSpc>
              <a:buNone/>
            </a:pPr>
            <a:r>
              <a:rPr lang="en-US" altLang="zh-CN" sz="2000" dirty="0">
                <a:latin typeface="微软雅黑" panose="020B0503020204020204" pitchFamily="34" charset="-122"/>
                <a:ea typeface="微软雅黑" panose="020B0503020204020204" pitchFamily="34" charset="-122"/>
              </a:rPr>
              <a:t>TEST</a:t>
            </a:r>
            <a:r>
              <a:rPr lang="zh-CN" altLang="en-US" sz="2000" dirty="0">
                <a:latin typeface="微软雅黑" panose="020B0503020204020204" pitchFamily="34" charset="-122"/>
                <a:ea typeface="微软雅黑" panose="020B0503020204020204" pitchFamily="34" charset="-122"/>
              </a:rPr>
              <a:t>：做“与”操作测试，仅影响标志</a:t>
            </a:r>
            <a:endParaRPr lang="zh-CN" altLang="en-US" sz="2000"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移位运算（左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右移时，最高</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最低位送</a:t>
            </a:r>
            <a:r>
              <a:rPr lang="en-US" altLang="zh-CN" dirty="0">
                <a:latin typeface="微软雅黑" panose="020B0503020204020204" pitchFamily="34" charset="-122"/>
                <a:ea typeface="微软雅黑" panose="020B0503020204020204" pitchFamily="34" charset="-122"/>
              </a:rPr>
              <a:t>CF</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2">
              <a:lnSpc>
                <a:spcPct val="110000"/>
              </a:lnSpc>
              <a:buNone/>
            </a:pPr>
            <a:r>
              <a:rPr lang="en-US" altLang="zh-CN" sz="2000" dirty="0">
                <a:latin typeface="微软雅黑" panose="020B0503020204020204" pitchFamily="34" charset="-122"/>
                <a:ea typeface="微软雅黑" panose="020B0503020204020204" pitchFamily="34" charset="-122"/>
              </a:rPr>
              <a:t>SHL/SHR</a:t>
            </a:r>
            <a:r>
              <a:rPr lang="zh-CN" altLang="en-US" sz="2000" dirty="0">
                <a:latin typeface="微软雅黑" panose="020B0503020204020204" pitchFamily="34" charset="-122"/>
                <a:ea typeface="微软雅黑" panose="020B0503020204020204" pitchFamily="34" charset="-122"/>
              </a:rPr>
              <a:t>：逻辑左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右移，包括 </a:t>
            </a:r>
            <a:r>
              <a:rPr lang="en-US" altLang="zh-CN" sz="2000" dirty="0">
                <a:latin typeface="微软雅黑" panose="020B0503020204020204" pitchFamily="34" charset="-122"/>
                <a:ea typeface="微软雅黑" panose="020B0503020204020204" pitchFamily="34" charset="-122"/>
              </a:rPr>
              <a:t>shlb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shrw</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shrl</a:t>
            </a:r>
            <a:r>
              <a:rPr lang="zh-CN" altLang="en-US" sz="2000" dirty="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a:p>
            <a:pPr lvl="2">
              <a:lnSpc>
                <a:spcPct val="110000"/>
              </a:lnSpc>
              <a:buNone/>
            </a:pPr>
            <a:r>
              <a:rPr lang="en-US" altLang="zh-CN" sz="2000" dirty="0">
                <a:latin typeface="微软雅黑" panose="020B0503020204020204" pitchFamily="34" charset="-122"/>
                <a:ea typeface="微软雅黑" panose="020B0503020204020204" pitchFamily="34" charset="-122"/>
              </a:rPr>
              <a:t>SAL/SAR</a:t>
            </a:r>
            <a:r>
              <a:rPr lang="zh-CN" altLang="en-US" sz="2000" dirty="0">
                <a:latin typeface="微软雅黑" panose="020B0503020204020204" pitchFamily="34" charset="-122"/>
                <a:ea typeface="微软雅黑" panose="020B0503020204020204" pitchFamily="34" charset="-122"/>
              </a:rPr>
              <a:t>：算术左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右移，</a:t>
            </a:r>
            <a:r>
              <a:rPr lang="zh-CN" altLang="en-US" sz="2000" dirty="0">
                <a:solidFill>
                  <a:srgbClr val="FF3300"/>
                </a:solidFill>
                <a:latin typeface="微软雅黑" panose="020B0503020204020204" pitchFamily="34" charset="-122"/>
                <a:ea typeface="微软雅黑" panose="020B0503020204020204" pitchFamily="34" charset="-122"/>
              </a:rPr>
              <a:t>左移判溢出</a:t>
            </a:r>
            <a:r>
              <a:rPr lang="zh-CN" altLang="en-US" sz="2000" dirty="0">
                <a:latin typeface="微软雅黑" panose="020B0503020204020204" pitchFamily="34" charset="-122"/>
                <a:ea typeface="微软雅黑" panose="020B0503020204020204" pitchFamily="34" charset="-122"/>
              </a:rPr>
              <a:t>，右移高位补符</a:t>
            </a:r>
            <a:endParaRPr lang="zh-CN" altLang="en-US" sz="2000" dirty="0">
              <a:latin typeface="微软雅黑" panose="020B0503020204020204" pitchFamily="34" charset="-122"/>
              <a:ea typeface="微软雅黑" panose="020B0503020204020204" pitchFamily="34" charset="-122"/>
            </a:endParaRPr>
          </a:p>
          <a:p>
            <a:pPr lvl="2">
              <a:lnSpc>
                <a:spcPct val="110000"/>
              </a:lnSpc>
              <a:buNone/>
            </a:pPr>
            <a:r>
              <a:rPr lang="zh-CN" altLang="en-US" sz="2000" dirty="0">
                <a:solidFill>
                  <a:srgbClr val="FF3300"/>
                </a:solidFill>
                <a:latin typeface="微软雅黑" panose="020B0503020204020204" pitchFamily="34" charset="-122"/>
                <a:ea typeface="微软雅黑" panose="020B0503020204020204" pitchFamily="34" charset="-122"/>
              </a:rPr>
              <a:t>（移位前、后符号位发生变化，则</a:t>
            </a:r>
            <a:r>
              <a:rPr lang="en-US" altLang="zh-CN" sz="2000" dirty="0">
                <a:solidFill>
                  <a:srgbClr val="FF3300"/>
                </a:solidFill>
                <a:latin typeface="微软雅黑" panose="020B0503020204020204" pitchFamily="34" charset="-122"/>
                <a:ea typeface="微软雅黑" panose="020B0503020204020204" pitchFamily="34" charset="-122"/>
              </a:rPr>
              <a:t>OF=1 </a:t>
            </a:r>
            <a:r>
              <a:rPr lang="zh-CN" altLang="en-US" sz="2000" dirty="0">
                <a:solidFill>
                  <a:srgbClr val="FF3300"/>
                </a:solidFill>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lvl="2">
              <a:lnSpc>
                <a:spcPct val="110000"/>
              </a:lnSpc>
              <a:buNone/>
            </a:pPr>
            <a:r>
              <a:rPr lang="en-US" altLang="zh-CN" sz="2000" dirty="0">
                <a:latin typeface="微软雅黑" panose="020B0503020204020204" pitchFamily="34" charset="-122"/>
                <a:ea typeface="微软雅黑" panose="020B0503020204020204" pitchFamily="34" charset="-122"/>
              </a:rPr>
              <a:t>ROL/ROR:</a:t>
            </a:r>
            <a:r>
              <a:rPr lang="zh-CN" altLang="en-US" sz="2000" dirty="0">
                <a:latin typeface="微软雅黑" panose="020B0503020204020204" pitchFamily="34" charset="-122"/>
                <a:ea typeface="微软雅黑" panose="020B0503020204020204" pitchFamily="34" charset="-122"/>
              </a:rPr>
              <a:t> 循环左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右移，包括 </a:t>
            </a:r>
            <a:r>
              <a:rPr lang="en-US" altLang="zh-CN" sz="2000" dirty="0">
                <a:latin typeface="微软雅黑" panose="020B0503020204020204" pitchFamily="34" charset="-122"/>
                <a:ea typeface="微软雅黑" panose="020B0503020204020204" pitchFamily="34" charset="-122"/>
              </a:rPr>
              <a:t>rolb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rorw</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roll</a:t>
            </a:r>
            <a:r>
              <a:rPr lang="zh-CN" altLang="en-US" sz="2000" dirty="0">
                <a:latin typeface="微软雅黑" panose="020B0503020204020204" pitchFamily="34" charset="-122"/>
                <a:ea typeface="微软雅黑" panose="020B0503020204020204" pitchFamily="34" charset="-122"/>
              </a:rPr>
              <a:t>等</a:t>
            </a:r>
            <a:endParaRPr lang="en-US" altLang="zh-CN" sz="2000" dirty="0">
              <a:latin typeface="微软雅黑" panose="020B0503020204020204" pitchFamily="34" charset="-122"/>
              <a:ea typeface="微软雅黑" panose="020B0503020204020204" pitchFamily="34" charset="-122"/>
            </a:endParaRPr>
          </a:p>
          <a:p>
            <a:pPr lvl="2">
              <a:lnSpc>
                <a:spcPct val="110000"/>
              </a:lnSpc>
              <a:buNone/>
            </a:pPr>
            <a:r>
              <a:rPr lang="en-US" altLang="zh-CN" sz="2000" dirty="0">
                <a:latin typeface="微软雅黑" panose="020B0503020204020204" pitchFamily="34" charset="-122"/>
                <a:ea typeface="微软雅黑" panose="020B0503020204020204" pitchFamily="34" charset="-122"/>
              </a:rPr>
              <a:t>RCL/RCR:</a:t>
            </a:r>
            <a:r>
              <a:rPr lang="zh-CN" altLang="en-US" sz="2000" dirty="0">
                <a:latin typeface="微软雅黑" panose="020B0503020204020204" pitchFamily="34" charset="-122"/>
                <a:ea typeface="微软雅黑" panose="020B0503020204020204" pitchFamily="34" charset="-122"/>
              </a:rPr>
              <a:t> 带进位的循环左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右移，将</a:t>
            </a:r>
            <a:r>
              <a:rPr lang="en-US" altLang="zh-CN" sz="2000" dirty="0">
                <a:latin typeface="微软雅黑" panose="020B0503020204020204" pitchFamily="34" charset="-122"/>
                <a:ea typeface="微软雅黑" panose="020B0503020204020204" pitchFamily="34" charset="-122"/>
              </a:rPr>
              <a:t>CF</a:t>
            </a:r>
            <a:r>
              <a:rPr lang="zh-CN" altLang="en-US" sz="2000" dirty="0">
                <a:latin typeface="微软雅黑" panose="020B0503020204020204" pitchFamily="34" charset="-122"/>
                <a:ea typeface="微软雅黑" panose="020B0503020204020204" pitchFamily="34" charset="-122"/>
              </a:rPr>
              <a:t>作为操作数一部分循环移位</a:t>
            </a:r>
            <a:endParaRPr lang="zh-CN" altLang="en-US" sz="2000" dirty="0">
              <a:latin typeface="微软雅黑" panose="020B0503020204020204" pitchFamily="34" charset="-122"/>
              <a:ea typeface="微软雅黑" panose="020B0503020204020204" pitchFamily="34" charset="-122"/>
            </a:endParaRPr>
          </a:p>
        </p:txBody>
      </p:sp>
      <p:sp>
        <p:nvSpPr>
          <p:cNvPr id="630788" name="Text Box 4"/>
          <p:cNvSpPr txBox="1"/>
          <p:nvPr/>
        </p:nvSpPr>
        <p:spPr>
          <a:xfrm>
            <a:off x="791210" y="6308725"/>
            <a:ext cx="7561263" cy="396875"/>
          </a:xfrm>
          <a:prstGeom prst="rect">
            <a:avLst/>
          </a:prstGeom>
          <a:noFill/>
          <a:ln w="9525">
            <a:noFill/>
          </a:ln>
        </p:spPr>
        <p:txBody>
          <a:bodyPr anchor="t" anchorCtr="0">
            <a:spAutoFit/>
          </a:bodyPr>
          <a:lstStyle/>
          <a:p>
            <a:pPr>
              <a:spcBef>
                <a:spcPct val="50000"/>
              </a:spcBef>
            </a:pPr>
            <a:r>
              <a:rPr lang="zh-CN" altLang="en-US" sz="2000" dirty="0">
                <a:solidFill>
                  <a:srgbClr val="FF3300"/>
                </a:solidFill>
                <a:latin typeface="Arial" panose="020B0604020202020204" pitchFamily="34" charset="0"/>
                <a:ea typeface="微软雅黑" panose="020B0503020204020204" pitchFamily="34" charset="-122"/>
              </a:rPr>
              <a:t>以上内容不要死记硬背，遇到具体指令时能查阅到并理解即可。</a:t>
            </a:r>
            <a:endParaRPr lang="zh-CN" altLang="en-US" sz="2000" dirty="0">
              <a:solidFill>
                <a:srgbClr val="FF3300"/>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0787">
                                            <p:txEl>
                                              <p:pRg st="1" end="1"/>
                                            </p:txEl>
                                          </p:spTgt>
                                        </p:tgtEl>
                                        <p:attrNameLst>
                                          <p:attrName>style.visibility</p:attrName>
                                        </p:attrNameLst>
                                      </p:cBhvr>
                                      <p:to>
                                        <p:strVal val="visible"/>
                                      </p:to>
                                    </p:set>
                                    <p:animEffect transition="in" filter="blinds(horizontal)">
                                      <p:cBhvr>
                                        <p:cTn id="7" dur="500"/>
                                        <p:tgtEl>
                                          <p:spTgt spid="6307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0787">
                                            <p:txEl>
                                              <p:pRg st="2" end="2"/>
                                            </p:txEl>
                                          </p:spTgt>
                                        </p:tgtEl>
                                        <p:attrNameLst>
                                          <p:attrName>style.visibility</p:attrName>
                                        </p:attrNameLst>
                                      </p:cBhvr>
                                      <p:to>
                                        <p:strVal val="visible"/>
                                      </p:to>
                                    </p:set>
                                    <p:animEffect transition="in" filter="blinds(horizontal)">
                                      <p:cBhvr>
                                        <p:cTn id="12" dur="500"/>
                                        <p:tgtEl>
                                          <p:spTgt spid="63078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30787">
                                            <p:txEl>
                                              <p:pRg st="3" end="3"/>
                                            </p:txEl>
                                          </p:spTgt>
                                        </p:tgtEl>
                                        <p:attrNameLst>
                                          <p:attrName>style.visibility</p:attrName>
                                        </p:attrNameLst>
                                      </p:cBhvr>
                                      <p:to>
                                        <p:strVal val="visible"/>
                                      </p:to>
                                    </p:set>
                                    <p:animEffect transition="in" filter="blinds(horizontal)">
                                      <p:cBhvr>
                                        <p:cTn id="15" dur="500"/>
                                        <p:tgtEl>
                                          <p:spTgt spid="63078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30787">
                                            <p:txEl>
                                              <p:pRg st="4" end="4"/>
                                            </p:txEl>
                                          </p:spTgt>
                                        </p:tgtEl>
                                        <p:attrNameLst>
                                          <p:attrName>style.visibility</p:attrName>
                                        </p:attrNameLst>
                                      </p:cBhvr>
                                      <p:to>
                                        <p:strVal val="visible"/>
                                      </p:to>
                                    </p:set>
                                    <p:animEffect transition="in" filter="blinds(horizontal)">
                                      <p:cBhvr>
                                        <p:cTn id="18" dur="500"/>
                                        <p:tgtEl>
                                          <p:spTgt spid="63078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30787">
                                            <p:txEl>
                                              <p:pRg st="5" end="5"/>
                                            </p:txEl>
                                          </p:spTgt>
                                        </p:tgtEl>
                                        <p:attrNameLst>
                                          <p:attrName>style.visibility</p:attrName>
                                        </p:attrNameLst>
                                      </p:cBhvr>
                                      <p:to>
                                        <p:strVal val="visible"/>
                                      </p:to>
                                    </p:set>
                                    <p:animEffect transition="in" filter="blinds(horizontal)">
                                      <p:cBhvr>
                                        <p:cTn id="21" dur="500"/>
                                        <p:tgtEl>
                                          <p:spTgt spid="630787">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30787">
                                            <p:txEl>
                                              <p:pRg st="6" end="6"/>
                                            </p:txEl>
                                          </p:spTgt>
                                        </p:tgtEl>
                                        <p:attrNameLst>
                                          <p:attrName>style.visibility</p:attrName>
                                        </p:attrNameLst>
                                      </p:cBhvr>
                                      <p:to>
                                        <p:strVal val="visible"/>
                                      </p:to>
                                    </p:set>
                                    <p:animEffect transition="in" filter="blinds(horizontal)">
                                      <p:cBhvr>
                                        <p:cTn id="26" dur="500"/>
                                        <p:tgtEl>
                                          <p:spTgt spid="63078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30787">
                                            <p:txEl>
                                              <p:pRg st="7" end="7"/>
                                            </p:txEl>
                                          </p:spTgt>
                                        </p:tgtEl>
                                        <p:attrNameLst>
                                          <p:attrName>style.visibility</p:attrName>
                                        </p:attrNameLst>
                                      </p:cBhvr>
                                      <p:to>
                                        <p:strVal val="visible"/>
                                      </p:to>
                                    </p:set>
                                    <p:animEffect transition="in" filter="blinds(horizontal)">
                                      <p:cBhvr>
                                        <p:cTn id="31" dur="500"/>
                                        <p:tgtEl>
                                          <p:spTgt spid="630787">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30787">
                                            <p:txEl>
                                              <p:pRg st="8" end="8"/>
                                            </p:txEl>
                                          </p:spTgt>
                                        </p:tgtEl>
                                        <p:attrNameLst>
                                          <p:attrName>style.visibility</p:attrName>
                                        </p:attrNameLst>
                                      </p:cBhvr>
                                      <p:to>
                                        <p:strVal val="visible"/>
                                      </p:to>
                                    </p:set>
                                    <p:animEffect transition="in" filter="blinds(horizontal)">
                                      <p:cBhvr>
                                        <p:cTn id="36" dur="500"/>
                                        <p:tgtEl>
                                          <p:spTgt spid="630787">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30787">
                                            <p:txEl>
                                              <p:pRg st="9" end="9"/>
                                            </p:txEl>
                                          </p:spTgt>
                                        </p:tgtEl>
                                        <p:attrNameLst>
                                          <p:attrName>style.visibility</p:attrName>
                                        </p:attrNameLst>
                                      </p:cBhvr>
                                      <p:to>
                                        <p:strVal val="visible"/>
                                      </p:to>
                                    </p:set>
                                    <p:animEffect transition="in" filter="blinds(horizontal)">
                                      <p:cBhvr>
                                        <p:cTn id="41" dur="500"/>
                                        <p:tgtEl>
                                          <p:spTgt spid="630787">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630787">
                                            <p:txEl>
                                              <p:pRg st="10" end="10"/>
                                            </p:txEl>
                                          </p:spTgt>
                                        </p:tgtEl>
                                        <p:attrNameLst>
                                          <p:attrName>style.visibility</p:attrName>
                                        </p:attrNameLst>
                                      </p:cBhvr>
                                      <p:to>
                                        <p:strVal val="visible"/>
                                      </p:to>
                                    </p:set>
                                    <p:animEffect transition="in" filter="blinds(horizontal)">
                                      <p:cBhvr>
                                        <p:cTn id="46" dur="500"/>
                                        <p:tgtEl>
                                          <p:spTgt spid="630787">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30787">
                                            <p:txEl>
                                              <p:pRg st="11" end="11"/>
                                            </p:txEl>
                                          </p:spTgt>
                                        </p:tgtEl>
                                        <p:attrNameLst>
                                          <p:attrName>style.visibility</p:attrName>
                                        </p:attrNameLst>
                                      </p:cBhvr>
                                      <p:to>
                                        <p:strVal val="visible"/>
                                      </p:to>
                                    </p:set>
                                    <p:animEffect transition="in" filter="blinds(horizontal)">
                                      <p:cBhvr>
                                        <p:cTn id="51" dur="500"/>
                                        <p:tgtEl>
                                          <p:spTgt spid="630787">
                                            <p:txEl>
                                              <p:pRg st="11" end="11"/>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630787">
                                            <p:txEl>
                                              <p:charRg st="333" end="366"/>
                                            </p:txEl>
                                          </p:spTgt>
                                        </p:tgtEl>
                                        <p:attrNameLst>
                                          <p:attrName>style.visibility</p:attrName>
                                        </p:attrNameLst>
                                      </p:cBhvr>
                                      <p:to>
                                        <p:strVal val="visible"/>
                                      </p:to>
                                    </p:set>
                                    <p:animEffect transition="in" filter="blinds(horizontal)">
                                      <p:cBhvr>
                                        <p:cTn id="54" dur="500"/>
                                        <p:tgtEl>
                                          <p:spTgt spid="630787">
                                            <p:txEl>
                                              <p:charRg st="333" end="36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30788"/>
                                        </p:tgtEl>
                                        <p:attrNameLst>
                                          <p:attrName>style.visibility</p:attrName>
                                        </p:attrNameLst>
                                      </p:cBhvr>
                                      <p:to>
                                        <p:strVal val="visible"/>
                                      </p:to>
                                    </p:set>
                                    <p:animEffect transition="in" filter="blinds(horizontal)">
                                      <p:cBhvr>
                                        <p:cTn id="59" dur="500"/>
                                        <p:tgtEl>
                                          <p:spTgt spid="630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按位运算指令举例</a:t>
            </a:r>
            <a:endParaRPr lang="zh-CN" altLang="en-US" sz="3600" dirty="0"/>
          </a:p>
        </p:txBody>
      </p:sp>
      <p:sp>
        <p:nvSpPr>
          <p:cNvPr id="631811" name="Rectangle 3"/>
          <p:cNvSpPr>
            <a:spLocks noGrp="1"/>
          </p:cNvSpPr>
          <p:nvPr>
            <p:ph idx="1"/>
          </p:nvPr>
        </p:nvSpPr>
        <p:spPr>
          <a:xfrm>
            <a:off x="296863" y="836613"/>
            <a:ext cx="8596312" cy="5518150"/>
          </a:xfrm>
        </p:spPr>
        <p:txBody>
          <a:bodyPr vert="horz" wrap="square" lIns="91440" tIns="45720" rIns="91440" bIns="45720" anchor="t" anchorCtr="0"/>
          <a:lstStyle/>
          <a:p>
            <a:pPr>
              <a:lnSpc>
                <a:spcPct val="120000"/>
              </a:lnSpc>
              <a:spcBef>
                <a:spcPct val="15000"/>
              </a:spcBef>
              <a:buNone/>
            </a:pPr>
            <a:r>
              <a:rPr lang="zh-CN" altLang="en-US" sz="2200" dirty="0">
                <a:latin typeface="微软雅黑" panose="020B0503020204020204" pitchFamily="34" charset="-122"/>
                <a:ea typeface="微软雅黑" panose="020B0503020204020204" pitchFamily="34" charset="-122"/>
              </a:rPr>
              <a:t>    假设</a:t>
            </a:r>
            <a:r>
              <a:rPr lang="en-US" altLang="zh-CN" sz="2200" dirty="0">
                <a:latin typeface="微软雅黑" panose="020B0503020204020204" pitchFamily="34" charset="-122"/>
                <a:ea typeface="微软雅黑" panose="020B0503020204020204" pitchFamily="34" charset="-122"/>
              </a:rPr>
              <a:t>short</a:t>
            </a:r>
            <a:r>
              <a:rPr lang="zh-CN" altLang="en-US" sz="2200" dirty="0">
                <a:latin typeface="微软雅黑" panose="020B0503020204020204" pitchFamily="34" charset="-122"/>
                <a:ea typeface="微软雅黑" panose="020B0503020204020204" pitchFamily="34" charset="-122"/>
              </a:rPr>
              <a:t>型变量</a:t>
            </a:r>
            <a:r>
              <a:rPr lang="en-US" altLang="zh-CN" sz="2200" dirty="0">
                <a:latin typeface="微软雅黑" panose="020B0503020204020204" pitchFamily="34" charset="-122"/>
                <a:ea typeface="微软雅黑" panose="020B0503020204020204" pitchFamily="34" charset="-122"/>
              </a:rPr>
              <a:t>x</a:t>
            </a:r>
            <a:r>
              <a:rPr lang="zh-CN" altLang="en-US" sz="2200" dirty="0">
                <a:latin typeface="微软雅黑" panose="020B0503020204020204" pitchFamily="34" charset="-122"/>
                <a:ea typeface="微软雅黑" panose="020B0503020204020204" pitchFamily="34" charset="-122"/>
              </a:rPr>
              <a:t>被编译器分配在寄存器</a:t>
            </a:r>
            <a:r>
              <a:rPr lang="en-US" altLang="zh-CN" sz="2200" dirty="0">
                <a:latin typeface="微软雅黑" panose="020B0503020204020204" pitchFamily="34" charset="-122"/>
                <a:ea typeface="微软雅黑" panose="020B0503020204020204" pitchFamily="34" charset="-122"/>
              </a:rPr>
              <a:t>AX</a:t>
            </a:r>
            <a:r>
              <a:rPr lang="zh-CN" altLang="en-US" sz="2200" dirty="0">
                <a:latin typeface="微软雅黑" panose="020B0503020204020204" pitchFamily="34" charset="-122"/>
                <a:ea typeface="微软雅黑" panose="020B0503020204020204" pitchFamily="34" charset="-122"/>
              </a:rPr>
              <a:t>中，</a:t>
            </a:r>
            <a:r>
              <a:rPr lang="en-US" altLang="zh-CN" sz="2200" dirty="0">
                <a:latin typeface="微软雅黑" panose="020B0503020204020204" pitchFamily="34" charset="-122"/>
                <a:ea typeface="微软雅黑" panose="020B0503020204020204" pitchFamily="34" charset="-122"/>
              </a:rPr>
              <a:t>R[ax]=FF80H</a:t>
            </a:r>
            <a:r>
              <a:rPr lang="zh-CN" altLang="en-US" sz="2200" dirty="0">
                <a:latin typeface="微软雅黑" panose="020B0503020204020204" pitchFamily="34" charset="-122"/>
                <a:ea typeface="微软雅黑" panose="020B0503020204020204" pitchFamily="34" charset="-122"/>
              </a:rPr>
              <a:t>，则以下汇编代码段执行后变量</a:t>
            </a:r>
            <a:r>
              <a:rPr lang="en-US" altLang="zh-CN" sz="2200" dirty="0">
                <a:latin typeface="微软雅黑" panose="020B0503020204020204" pitchFamily="34" charset="-122"/>
                <a:ea typeface="微软雅黑" panose="020B0503020204020204" pitchFamily="34" charset="-122"/>
              </a:rPr>
              <a:t>x</a:t>
            </a:r>
            <a:r>
              <a:rPr lang="zh-CN" altLang="en-US" sz="2200" dirty="0">
                <a:latin typeface="微软雅黑" panose="020B0503020204020204" pitchFamily="34" charset="-122"/>
                <a:ea typeface="微软雅黑" panose="020B0503020204020204" pitchFamily="34" charset="-122"/>
              </a:rPr>
              <a:t>的机器数和真值分别是多少？</a:t>
            </a:r>
            <a:endParaRPr lang="zh-CN" altLang="en-US" sz="2200" dirty="0">
              <a:latin typeface="微软雅黑" panose="020B0503020204020204" pitchFamily="34" charset="-122"/>
              <a:ea typeface="微软雅黑" panose="020B0503020204020204" pitchFamily="34" charset="-122"/>
            </a:endParaRPr>
          </a:p>
          <a:p>
            <a:pPr>
              <a:lnSpc>
                <a:spcPct val="120000"/>
              </a:lnSpc>
              <a:spcBef>
                <a:spcPct val="0"/>
              </a:spcBef>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movw %ax, %dx   </a:t>
            </a:r>
            <a:endParaRPr lang="en-US" altLang="zh-CN" sz="2200" dirty="0">
              <a:latin typeface="微软雅黑" panose="020B0503020204020204" pitchFamily="34" charset="-122"/>
              <a:ea typeface="微软雅黑" panose="020B0503020204020204" pitchFamily="34" charset="-122"/>
            </a:endParaRPr>
          </a:p>
          <a:p>
            <a:pPr>
              <a:lnSpc>
                <a:spcPct val="120000"/>
              </a:lnSpc>
              <a:spcBef>
                <a:spcPct val="0"/>
              </a:spcBef>
              <a:buNone/>
            </a:pPr>
            <a:r>
              <a:rPr lang="en-US" altLang="zh-CN" sz="2200" dirty="0">
                <a:latin typeface="微软雅黑" panose="020B0503020204020204" pitchFamily="34" charset="-122"/>
                <a:ea typeface="微软雅黑" panose="020B0503020204020204" pitchFamily="34" charset="-122"/>
              </a:rPr>
              <a:t>     salw   $2, %ax         </a:t>
            </a:r>
            <a:endParaRPr lang="en-US" altLang="zh-CN" sz="2200" dirty="0">
              <a:latin typeface="微软雅黑" panose="020B0503020204020204" pitchFamily="34" charset="-122"/>
              <a:ea typeface="微软雅黑" panose="020B0503020204020204" pitchFamily="34" charset="-122"/>
            </a:endParaRPr>
          </a:p>
          <a:p>
            <a:pPr>
              <a:lnSpc>
                <a:spcPct val="120000"/>
              </a:lnSpc>
              <a:spcBef>
                <a:spcPct val="0"/>
              </a:spcBef>
              <a:buNone/>
            </a:pPr>
            <a:r>
              <a:rPr lang="en-US" altLang="zh-CN" sz="2200" dirty="0">
                <a:latin typeface="微软雅黑" panose="020B0503020204020204" pitchFamily="34" charset="-122"/>
                <a:ea typeface="微软雅黑" panose="020B0503020204020204" pitchFamily="34" charset="-122"/>
              </a:rPr>
              <a:t>     addl   %dx, %ax</a:t>
            </a:r>
            <a:endParaRPr lang="en-US" altLang="zh-CN" sz="2200" dirty="0">
              <a:latin typeface="微软雅黑" panose="020B0503020204020204" pitchFamily="34" charset="-122"/>
              <a:ea typeface="微软雅黑" panose="020B0503020204020204" pitchFamily="34" charset="-122"/>
            </a:endParaRPr>
          </a:p>
          <a:p>
            <a:pPr>
              <a:lnSpc>
                <a:spcPct val="120000"/>
              </a:lnSpc>
              <a:spcBef>
                <a:spcPct val="0"/>
              </a:spcBef>
              <a:buNone/>
            </a:pPr>
            <a:r>
              <a:rPr lang="en-US" altLang="zh-CN" sz="2200" dirty="0">
                <a:latin typeface="微软雅黑" panose="020B0503020204020204" pitchFamily="34" charset="-122"/>
                <a:ea typeface="微软雅黑" panose="020B0503020204020204" pitchFamily="34" charset="-122"/>
              </a:rPr>
              <a:t>     sarw   $1, %ax</a:t>
            </a:r>
            <a:endParaRPr lang="en-US" altLang="zh-CN" sz="2200" dirty="0">
              <a:latin typeface="微软雅黑" panose="020B0503020204020204" pitchFamily="34" charset="-122"/>
              <a:ea typeface="微软雅黑" panose="020B0503020204020204" pitchFamily="34" charset="-122"/>
            </a:endParaRPr>
          </a:p>
          <a:p>
            <a:pPr>
              <a:lnSpc>
                <a:spcPct val="120000"/>
              </a:lnSpc>
              <a:spcBef>
                <a:spcPct val="30000"/>
              </a:spcBef>
              <a:buNone/>
            </a:pPr>
            <a:r>
              <a:rPr lang="zh-CN" altLang="en-US" sz="2200" dirty="0">
                <a:solidFill>
                  <a:srgbClr val="FF3300"/>
                </a:solidFill>
                <a:latin typeface="微软雅黑" panose="020B0503020204020204" pitchFamily="34" charset="-122"/>
                <a:ea typeface="微软雅黑" panose="020B0503020204020204" pitchFamily="34" charset="-122"/>
              </a:rPr>
              <a:t>解：</a:t>
            </a:r>
            <a:r>
              <a:rPr lang="en-US" altLang="zh-CN" sz="2200" dirty="0">
                <a:solidFill>
                  <a:srgbClr val="FF3300"/>
                </a:solidFill>
                <a:latin typeface="微软雅黑" panose="020B0503020204020204" pitchFamily="34" charset="-122"/>
                <a:ea typeface="微软雅黑" panose="020B0503020204020204" pitchFamily="34" charset="-122"/>
              </a:rPr>
              <a:t>$2</a:t>
            </a:r>
            <a:r>
              <a:rPr lang="zh-CN" altLang="en-US" sz="2200" dirty="0">
                <a:solidFill>
                  <a:srgbClr val="FF3300"/>
                </a:solidFill>
                <a:latin typeface="微软雅黑" panose="020B0503020204020204" pitchFamily="34" charset="-122"/>
                <a:ea typeface="微软雅黑" panose="020B0503020204020204" pitchFamily="34" charset="-122"/>
              </a:rPr>
              <a:t>和</a:t>
            </a:r>
            <a:r>
              <a:rPr lang="en-US" altLang="zh-CN" sz="2200" dirty="0">
                <a:solidFill>
                  <a:srgbClr val="FF3300"/>
                </a:solidFill>
                <a:latin typeface="微软雅黑" panose="020B0503020204020204" pitchFamily="34" charset="-122"/>
                <a:ea typeface="微软雅黑" panose="020B0503020204020204" pitchFamily="34" charset="-122"/>
              </a:rPr>
              <a:t>$1</a:t>
            </a:r>
            <a:r>
              <a:rPr lang="zh-CN" altLang="en-US" sz="2200" dirty="0">
                <a:solidFill>
                  <a:srgbClr val="FF3300"/>
                </a:solidFill>
                <a:latin typeface="微软雅黑" panose="020B0503020204020204" pitchFamily="34" charset="-122"/>
                <a:ea typeface="微软雅黑" panose="020B0503020204020204" pitchFamily="34" charset="-122"/>
              </a:rPr>
              <a:t>分别表示立即数</a:t>
            </a:r>
            <a:r>
              <a:rPr lang="en-US" altLang="zh-CN" sz="2200" dirty="0">
                <a:solidFill>
                  <a:srgbClr val="FF3300"/>
                </a:solidFill>
                <a:latin typeface="微软雅黑" panose="020B0503020204020204" pitchFamily="34" charset="-122"/>
                <a:ea typeface="微软雅黑" panose="020B0503020204020204" pitchFamily="34" charset="-122"/>
              </a:rPr>
              <a:t>2</a:t>
            </a:r>
            <a:r>
              <a:rPr lang="zh-CN" altLang="en-US" sz="2200" dirty="0">
                <a:solidFill>
                  <a:srgbClr val="FF3300"/>
                </a:solidFill>
                <a:latin typeface="微软雅黑" panose="020B0503020204020204" pitchFamily="34" charset="-122"/>
                <a:ea typeface="微软雅黑" panose="020B0503020204020204" pitchFamily="34" charset="-122"/>
              </a:rPr>
              <a:t>和</a:t>
            </a:r>
            <a:r>
              <a:rPr lang="en-US" altLang="zh-CN" sz="2200" dirty="0">
                <a:solidFill>
                  <a:srgbClr val="FF3300"/>
                </a:solidFill>
                <a:latin typeface="微软雅黑" panose="020B0503020204020204" pitchFamily="34" charset="-122"/>
                <a:ea typeface="微软雅黑" panose="020B0503020204020204" pitchFamily="34" charset="-122"/>
              </a:rPr>
              <a:t>1 </a:t>
            </a:r>
            <a:r>
              <a:rPr lang="zh-CN" altLang="en-US" sz="2200" dirty="0">
                <a:solidFill>
                  <a:srgbClr val="FF3300"/>
                </a:solidFill>
                <a:latin typeface="微软雅黑" panose="020B0503020204020204" pitchFamily="34" charset="-122"/>
                <a:ea typeface="微软雅黑" panose="020B0503020204020204" pitchFamily="34" charset="-122"/>
              </a:rPr>
              <a:t>。</a:t>
            </a:r>
            <a:endParaRPr lang="zh-CN" altLang="en-US" sz="2200" dirty="0">
              <a:solidFill>
                <a:srgbClr val="FF3300"/>
              </a:solidFill>
              <a:latin typeface="微软雅黑" panose="020B0503020204020204" pitchFamily="34" charset="-122"/>
              <a:ea typeface="微软雅黑" panose="020B0503020204020204" pitchFamily="34" charset="-122"/>
            </a:endParaRPr>
          </a:p>
          <a:p>
            <a:pPr>
              <a:lnSpc>
                <a:spcPct val="120000"/>
              </a:lnSpc>
              <a:spcBef>
                <a:spcPct val="0"/>
              </a:spcBef>
              <a:buNone/>
            </a:pPr>
            <a:r>
              <a:rPr lang="zh-CN" altLang="en-US" sz="2200" dirty="0">
                <a:solidFill>
                  <a:srgbClr val="FF3300"/>
                </a:solidFill>
                <a:latin typeface="微软雅黑" panose="020B0503020204020204" pitchFamily="34" charset="-122"/>
                <a:ea typeface="微软雅黑" panose="020B0503020204020204" pitchFamily="34" charset="-122"/>
              </a:rPr>
              <a:t>    </a:t>
            </a:r>
            <a:r>
              <a:rPr lang="en-US" altLang="zh-CN" sz="2200" dirty="0">
                <a:solidFill>
                  <a:srgbClr val="FF3300"/>
                </a:solidFill>
                <a:latin typeface="微软雅黑" panose="020B0503020204020204" pitchFamily="34" charset="-122"/>
                <a:ea typeface="微软雅黑" panose="020B0503020204020204" pitchFamily="34" charset="-122"/>
              </a:rPr>
              <a:t>x</a:t>
            </a:r>
            <a:r>
              <a:rPr lang="zh-CN" altLang="en-US" sz="2200" dirty="0">
                <a:solidFill>
                  <a:srgbClr val="FF3300"/>
                </a:solidFill>
                <a:latin typeface="微软雅黑" panose="020B0503020204020204" pitchFamily="34" charset="-122"/>
                <a:ea typeface="微软雅黑" panose="020B0503020204020204" pitchFamily="34" charset="-122"/>
              </a:rPr>
              <a:t>是</a:t>
            </a:r>
            <a:r>
              <a:rPr lang="en-US" altLang="zh-CN" sz="2200" dirty="0">
                <a:solidFill>
                  <a:srgbClr val="FF3300"/>
                </a:solidFill>
                <a:latin typeface="微软雅黑" panose="020B0503020204020204" pitchFamily="34" charset="-122"/>
                <a:ea typeface="微软雅黑" panose="020B0503020204020204" pitchFamily="34" charset="-122"/>
              </a:rPr>
              <a:t>short</a:t>
            </a:r>
            <a:r>
              <a:rPr lang="zh-CN" altLang="en-US" sz="2200" dirty="0">
                <a:solidFill>
                  <a:srgbClr val="FF3300"/>
                </a:solidFill>
                <a:latin typeface="微软雅黑" panose="020B0503020204020204" pitchFamily="34" charset="-122"/>
                <a:ea typeface="微软雅黑" panose="020B0503020204020204" pitchFamily="34" charset="-122"/>
              </a:rPr>
              <a:t>型变量，故都是算术移位指令，并进行带符号整数加。</a:t>
            </a:r>
            <a:endParaRPr lang="zh-CN" altLang="en-US" sz="2200" dirty="0">
              <a:solidFill>
                <a:srgbClr val="FF3300"/>
              </a:solidFill>
              <a:latin typeface="微软雅黑" panose="020B0503020204020204" pitchFamily="34" charset="-122"/>
              <a:ea typeface="微软雅黑" panose="020B0503020204020204" pitchFamily="34" charset="-122"/>
            </a:endParaRPr>
          </a:p>
          <a:p>
            <a:pPr>
              <a:lnSpc>
                <a:spcPct val="120000"/>
              </a:lnSpc>
              <a:spcBef>
                <a:spcPct val="0"/>
              </a:spcBef>
              <a:buNone/>
            </a:pPr>
            <a:r>
              <a:rPr lang="zh-CN" altLang="en-US" sz="2200" dirty="0">
                <a:solidFill>
                  <a:srgbClr val="FF3300"/>
                </a:solidFill>
                <a:latin typeface="微软雅黑" panose="020B0503020204020204" pitchFamily="34" charset="-122"/>
                <a:ea typeface="微软雅黑" panose="020B0503020204020204" pitchFamily="34" charset="-122"/>
              </a:rPr>
              <a:t>    假设上述代码段执行前</a:t>
            </a:r>
            <a:r>
              <a:rPr lang="en-US" altLang="zh-CN" sz="2200" dirty="0">
                <a:solidFill>
                  <a:srgbClr val="FF3300"/>
                </a:solidFill>
                <a:latin typeface="微软雅黑" panose="020B0503020204020204" pitchFamily="34" charset="-122"/>
                <a:ea typeface="微软雅黑" panose="020B0503020204020204" pitchFamily="34" charset="-122"/>
              </a:rPr>
              <a:t>R[ax]=x</a:t>
            </a:r>
            <a:r>
              <a:rPr lang="zh-CN" altLang="en-US" sz="2200" dirty="0">
                <a:solidFill>
                  <a:srgbClr val="FF3300"/>
                </a:solidFill>
                <a:latin typeface="微软雅黑" panose="020B0503020204020204" pitchFamily="34" charset="-122"/>
                <a:ea typeface="微软雅黑" panose="020B0503020204020204" pitchFamily="34" charset="-122"/>
              </a:rPr>
              <a:t>，则执行</a:t>
            </a:r>
            <a:r>
              <a:rPr lang="en-US" altLang="zh-CN" sz="2200" dirty="0">
                <a:solidFill>
                  <a:srgbClr val="FF3300"/>
                </a:solidFill>
                <a:latin typeface="微软雅黑" panose="020B0503020204020204" pitchFamily="34" charset="-122"/>
                <a:ea typeface="微软雅黑" panose="020B0503020204020204" pitchFamily="34" charset="-122"/>
              </a:rPr>
              <a:t>((x&lt;&lt;2)+x)&gt;&gt;1</a:t>
            </a:r>
            <a:r>
              <a:rPr lang="zh-CN" altLang="en-US" sz="2200" dirty="0">
                <a:solidFill>
                  <a:srgbClr val="FF3300"/>
                </a:solidFill>
                <a:latin typeface="微软雅黑" panose="020B0503020204020204" pitchFamily="34" charset="-122"/>
                <a:ea typeface="微软雅黑" panose="020B0503020204020204" pitchFamily="34" charset="-122"/>
              </a:rPr>
              <a:t>后，</a:t>
            </a:r>
            <a:r>
              <a:rPr lang="en-US" altLang="zh-CN" sz="2200" dirty="0">
                <a:solidFill>
                  <a:srgbClr val="FF3300"/>
                </a:solidFill>
                <a:latin typeface="微软雅黑" panose="020B0503020204020204" pitchFamily="34" charset="-122"/>
                <a:ea typeface="微软雅黑" panose="020B0503020204020204" pitchFamily="34" charset="-122"/>
              </a:rPr>
              <a:t>R[ax]=5x/2</a:t>
            </a:r>
            <a:r>
              <a:rPr lang="zh-CN" altLang="en-US" sz="2200" dirty="0">
                <a:solidFill>
                  <a:srgbClr val="FF3300"/>
                </a:solidFill>
                <a:latin typeface="微软雅黑" panose="020B0503020204020204" pitchFamily="34" charset="-122"/>
                <a:ea typeface="微软雅黑" panose="020B0503020204020204" pitchFamily="34" charset="-122"/>
              </a:rPr>
              <a:t>。</a:t>
            </a:r>
            <a:r>
              <a:rPr lang="zh-CN" altLang="en-US" sz="2200" dirty="0">
                <a:solidFill>
                  <a:srgbClr val="007635"/>
                </a:solidFill>
                <a:latin typeface="微软雅黑" panose="020B0503020204020204" pitchFamily="34" charset="-122"/>
                <a:ea typeface="微软雅黑" panose="020B0503020204020204" pitchFamily="34" charset="-122"/>
              </a:rPr>
              <a:t>算术左移时，</a:t>
            </a:r>
            <a:r>
              <a:rPr lang="en-US" altLang="zh-CN" sz="2200" dirty="0">
                <a:solidFill>
                  <a:srgbClr val="007635"/>
                </a:solidFill>
                <a:latin typeface="微软雅黑" panose="020B0503020204020204" pitchFamily="34" charset="-122"/>
                <a:ea typeface="微软雅黑" panose="020B0503020204020204" pitchFamily="34" charset="-122"/>
              </a:rPr>
              <a:t>AX</a:t>
            </a:r>
            <a:r>
              <a:rPr lang="zh-CN" altLang="en-US" sz="2200" dirty="0">
                <a:solidFill>
                  <a:srgbClr val="007635"/>
                </a:solidFill>
                <a:latin typeface="微软雅黑" panose="020B0503020204020204" pitchFamily="34" charset="-122"/>
                <a:ea typeface="微软雅黑" panose="020B0503020204020204" pitchFamily="34" charset="-122"/>
              </a:rPr>
              <a:t>中的内容在移位前、后符号未发生变化，故</a:t>
            </a:r>
            <a:r>
              <a:rPr lang="en-US" altLang="zh-CN" sz="2200" dirty="0">
                <a:solidFill>
                  <a:srgbClr val="007635"/>
                </a:solidFill>
                <a:latin typeface="微软雅黑" panose="020B0503020204020204" pitchFamily="34" charset="-122"/>
                <a:ea typeface="微软雅黑" panose="020B0503020204020204" pitchFamily="34" charset="-122"/>
              </a:rPr>
              <a:t>OF=0</a:t>
            </a:r>
            <a:r>
              <a:rPr lang="zh-CN" altLang="en-US" sz="2200" dirty="0">
                <a:solidFill>
                  <a:srgbClr val="FF3300"/>
                </a:solidFill>
                <a:latin typeface="微软雅黑" panose="020B0503020204020204" pitchFamily="34" charset="-122"/>
                <a:ea typeface="微软雅黑" panose="020B0503020204020204" pitchFamily="34" charset="-122"/>
              </a:rPr>
              <a:t>，没有溢出。最终</a:t>
            </a:r>
            <a:r>
              <a:rPr lang="en-US" altLang="zh-CN" sz="2200" dirty="0">
                <a:solidFill>
                  <a:srgbClr val="FF3300"/>
                </a:solidFill>
                <a:latin typeface="微软雅黑" panose="020B0503020204020204" pitchFamily="34" charset="-122"/>
                <a:ea typeface="微软雅黑" panose="020B0503020204020204" pitchFamily="34" charset="-122"/>
              </a:rPr>
              <a:t>AX</a:t>
            </a:r>
            <a:r>
              <a:rPr lang="zh-CN" altLang="en-US" sz="2200" dirty="0">
                <a:solidFill>
                  <a:srgbClr val="FF3300"/>
                </a:solidFill>
                <a:latin typeface="微软雅黑" panose="020B0503020204020204" pitchFamily="34" charset="-122"/>
                <a:ea typeface="微软雅黑" panose="020B0503020204020204" pitchFamily="34" charset="-122"/>
              </a:rPr>
              <a:t>的内容为</a:t>
            </a:r>
            <a:r>
              <a:rPr lang="en-US" altLang="zh-CN" sz="2200" dirty="0">
                <a:solidFill>
                  <a:srgbClr val="3333CC"/>
                </a:solidFill>
                <a:latin typeface="微软雅黑" panose="020B0503020204020204" pitchFamily="34" charset="-122"/>
                <a:ea typeface="微软雅黑" panose="020B0503020204020204" pitchFamily="34" charset="-122"/>
              </a:rPr>
              <a:t>FEC0H</a:t>
            </a:r>
            <a:r>
              <a:rPr lang="zh-CN" altLang="en-US" sz="2200" dirty="0">
                <a:solidFill>
                  <a:srgbClr val="FF3300"/>
                </a:solidFill>
                <a:latin typeface="微软雅黑" panose="020B0503020204020204" pitchFamily="34" charset="-122"/>
                <a:ea typeface="微软雅黑" panose="020B0503020204020204" pitchFamily="34" charset="-122"/>
              </a:rPr>
              <a:t>，解释为</a:t>
            </a:r>
            <a:r>
              <a:rPr lang="en-US" altLang="zh-CN" sz="2200" dirty="0">
                <a:solidFill>
                  <a:srgbClr val="FF3300"/>
                </a:solidFill>
                <a:latin typeface="微软雅黑" panose="020B0503020204020204" pitchFamily="34" charset="-122"/>
                <a:ea typeface="微软雅黑" panose="020B0503020204020204" pitchFamily="34" charset="-122"/>
              </a:rPr>
              <a:t>short</a:t>
            </a:r>
            <a:r>
              <a:rPr lang="zh-CN" altLang="en-US" sz="2200" dirty="0">
                <a:solidFill>
                  <a:srgbClr val="FF3300"/>
                </a:solidFill>
                <a:latin typeface="微软雅黑" panose="020B0503020204020204" pitchFamily="34" charset="-122"/>
                <a:ea typeface="微软雅黑" panose="020B0503020204020204" pitchFamily="34" charset="-122"/>
              </a:rPr>
              <a:t>型整数时，其值为</a:t>
            </a:r>
            <a:r>
              <a:rPr lang="en-US" altLang="zh-CN" sz="2200" dirty="0">
                <a:solidFill>
                  <a:srgbClr val="FF3300"/>
                </a:solidFill>
                <a:latin typeface="微软雅黑" panose="020B0503020204020204" pitchFamily="34" charset="-122"/>
                <a:ea typeface="微软雅黑" panose="020B0503020204020204" pitchFamily="34" charset="-122"/>
              </a:rPr>
              <a:t>-320</a:t>
            </a:r>
            <a:r>
              <a:rPr lang="zh-CN" altLang="en-US" sz="2200" dirty="0">
                <a:solidFill>
                  <a:srgbClr val="FF3300"/>
                </a:solidFill>
                <a:latin typeface="微软雅黑" panose="020B0503020204020204" pitchFamily="34" charset="-122"/>
                <a:ea typeface="微软雅黑" panose="020B0503020204020204" pitchFamily="34" charset="-122"/>
              </a:rPr>
              <a:t>。验证：</a:t>
            </a:r>
            <a:r>
              <a:rPr lang="en-US" altLang="zh-CN" sz="2200" dirty="0">
                <a:solidFill>
                  <a:srgbClr val="FF3300"/>
                </a:solidFill>
                <a:latin typeface="微软雅黑" panose="020B0503020204020204" pitchFamily="34" charset="-122"/>
                <a:ea typeface="微软雅黑" panose="020B0503020204020204" pitchFamily="34" charset="-122"/>
              </a:rPr>
              <a:t>x=-128</a:t>
            </a:r>
            <a:r>
              <a:rPr lang="zh-CN" altLang="en-US" sz="2200" dirty="0">
                <a:solidFill>
                  <a:srgbClr val="FF3300"/>
                </a:solidFill>
                <a:latin typeface="微软雅黑" panose="020B0503020204020204" pitchFamily="34" charset="-122"/>
                <a:ea typeface="微软雅黑" panose="020B0503020204020204" pitchFamily="34" charset="-122"/>
              </a:rPr>
              <a:t>，</a:t>
            </a:r>
            <a:r>
              <a:rPr lang="en-US" altLang="zh-CN" sz="2200" dirty="0">
                <a:solidFill>
                  <a:srgbClr val="FF3300"/>
                </a:solidFill>
                <a:latin typeface="微软雅黑" panose="020B0503020204020204" pitchFamily="34" charset="-122"/>
                <a:ea typeface="微软雅黑" panose="020B0503020204020204" pitchFamily="34" charset="-122"/>
              </a:rPr>
              <a:t>5x/2=-320</a:t>
            </a:r>
            <a:r>
              <a:rPr lang="zh-CN" altLang="en-US" sz="2200" dirty="0">
                <a:solidFill>
                  <a:srgbClr val="FF3300"/>
                </a:solidFill>
                <a:latin typeface="微软雅黑" panose="020B0503020204020204" pitchFamily="34" charset="-122"/>
                <a:ea typeface="微软雅黑" panose="020B0503020204020204" pitchFamily="34" charset="-122"/>
              </a:rPr>
              <a:t>。经验证，结果正确。</a:t>
            </a:r>
            <a:endParaRPr lang="zh-CN" altLang="en-US" sz="2200" dirty="0">
              <a:solidFill>
                <a:srgbClr val="FF3300"/>
              </a:solidFill>
              <a:latin typeface="微软雅黑" panose="020B0503020204020204" pitchFamily="34" charset="-122"/>
              <a:ea typeface="微软雅黑" panose="020B0503020204020204" pitchFamily="34" charset="-122"/>
            </a:endParaRPr>
          </a:p>
        </p:txBody>
      </p:sp>
      <p:sp>
        <p:nvSpPr>
          <p:cNvPr id="631812" name="Text Box 4"/>
          <p:cNvSpPr txBox="1"/>
          <p:nvPr/>
        </p:nvSpPr>
        <p:spPr>
          <a:xfrm>
            <a:off x="3175000" y="2124075"/>
            <a:ext cx="3646488" cy="396875"/>
          </a:xfrm>
          <a:prstGeom prst="rect">
            <a:avLst/>
          </a:prstGeom>
          <a:noFill/>
          <a:ln w="9525">
            <a:noFill/>
          </a:ln>
        </p:spPr>
        <p:txBody>
          <a:bodyPr anchor="t" anchorCtr="0">
            <a:spAutoFit/>
          </a:bodyPr>
          <a:lstStyle/>
          <a:p>
            <a:pPr>
              <a:spcBef>
                <a:spcPct val="50000"/>
              </a:spcBef>
            </a:pPr>
            <a:r>
              <a:rPr lang="en-US" altLang="zh-CN" sz="2000" dirty="0">
                <a:solidFill>
                  <a:srgbClr val="CC3300"/>
                </a:solidFill>
                <a:latin typeface="Arial" panose="020B0604020202020204" pitchFamily="34" charset="0"/>
                <a:ea typeface="微软雅黑" panose="020B0503020204020204" pitchFamily="34" charset="-122"/>
              </a:rPr>
              <a:t>1111 1111 1000 0000&lt;&lt;2</a:t>
            </a:r>
            <a:endParaRPr lang="en-US" altLang="zh-CN" sz="2000" dirty="0">
              <a:solidFill>
                <a:srgbClr val="CC3300"/>
              </a:solidFill>
              <a:latin typeface="Arial" panose="020B0604020202020204" pitchFamily="34" charset="0"/>
              <a:ea typeface="微软雅黑" panose="020B0503020204020204" pitchFamily="34" charset="-122"/>
            </a:endParaRPr>
          </a:p>
        </p:txBody>
      </p:sp>
      <p:sp>
        <p:nvSpPr>
          <p:cNvPr id="631813" name="Text Box 5"/>
          <p:cNvSpPr txBox="1"/>
          <p:nvPr/>
        </p:nvSpPr>
        <p:spPr>
          <a:xfrm>
            <a:off x="3176588" y="2484438"/>
            <a:ext cx="5535612" cy="396875"/>
          </a:xfrm>
          <a:prstGeom prst="rect">
            <a:avLst/>
          </a:prstGeom>
          <a:noFill/>
          <a:ln w="9525">
            <a:noFill/>
          </a:ln>
        </p:spPr>
        <p:txBody>
          <a:bodyPr anchor="t" anchorCtr="0">
            <a:spAutoFit/>
          </a:bodyPr>
          <a:lstStyle/>
          <a:p>
            <a:pPr>
              <a:spcBef>
                <a:spcPct val="50000"/>
              </a:spcBef>
            </a:pPr>
            <a:r>
              <a:rPr lang="en-US" altLang="zh-CN" sz="2000" dirty="0">
                <a:solidFill>
                  <a:srgbClr val="CC3300"/>
                </a:solidFill>
                <a:latin typeface="Arial" panose="020B0604020202020204" pitchFamily="34" charset="0"/>
                <a:ea typeface="微软雅黑" panose="020B0503020204020204" pitchFamily="34" charset="-122"/>
              </a:rPr>
              <a:t>1111 1111 1000 0000+</a:t>
            </a:r>
            <a:r>
              <a:rPr lang="en-US" altLang="zh-CN" sz="2000" dirty="0">
                <a:solidFill>
                  <a:srgbClr val="CC3300"/>
                </a:solidFill>
                <a:latin typeface="Arial" panose="020B0604020202020204" pitchFamily="34" charset="0"/>
                <a:ea typeface="宋体" panose="02010600030101010101" pitchFamily="2" charset="-122"/>
              </a:rPr>
              <a:t>1111 1110 0000 0000</a:t>
            </a:r>
            <a:endParaRPr lang="en-US" altLang="zh-CN" sz="2000" dirty="0">
              <a:solidFill>
                <a:srgbClr val="CC3300"/>
              </a:solidFill>
              <a:latin typeface="Arial" panose="020B0604020202020204" pitchFamily="34" charset="0"/>
              <a:ea typeface="宋体" panose="02010600030101010101" pitchFamily="2" charset="-122"/>
            </a:endParaRPr>
          </a:p>
        </p:txBody>
      </p:sp>
      <p:sp>
        <p:nvSpPr>
          <p:cNvPr id="631814" name="Text Box 6"/>
          <p:cNvSpPr txBox="1"/>
          <p:nvPr/>
        </p:nvSpPr>
        <p:spPr>
          <a:xfrm>
            <a:off x="3176588" y="2897188"/>
            <a:ext cx="5761037" cy="396875"/>
          </a:xfrm>
          <a:prstGeom prst="rect">
            <a:avLst/>
          </a:prstGeom>
          <a:noFill/>
          <a:ln w="9525">
            <a:noFill/>
          </a:ln>
        </p:spPr>
        <p:txBody>
          <a:bodyPr anchor="t" anchorCtr="0">
            <a:spAutoFit/>
          </a:bodyPr>
          <a:lstStyle/>
          <a:p>
            <a:pPr>
              <a:spcBef>
                <a:spcPct val="50000"/>
              </a:spcBef>
            </a:pPr>
            <a:r>
              <a:rPr lang="en-US" altLang="zh-CN" sz="2000" dirty="0">
                <a:solidFill>
                  <a:srgbClr val="CC3300"/>
                </a:solidFill>
                <a:latin typeface="Arial" panose="020B0604020202020204" pitchFamily="34" charset="0"/>
                <a:ea typeface="微软雅黑" panose="020B0503020204020204" pitchFamily="34" charset="-122"/>
              </a:rPr>
              <a:t>1111 1101 1000 0000&gt;&gt;</a:t>
            </a:r>
            <a:r>
              <a:rPr lang="en-US" altLang="zh-CN" sz="2000" dirty="0">
                <a:solidFill>
                  <a:srgbClr val="3333CC"/>
                </a:solidFill>
                <a:latin typeface="Arial" panose="020B0604020202020204" pitchFamily="34" charset="0"/>
                <a:ea typeface="微软雅黑" panose="020B0503020204020204" pitchFamily="34" charset="-122"/>
              </a:rPr>
              <a:t>1=1111 1110 1100 0000</a:t>
            </a:r>
            <a:endParaRPr lang="en-US" altLang="zh-CN" sz="2000" dirty="0">
              <a:solidFill>
                <a:srgbClr val="3333CC"/>
              </a:solidFill>
              <a:latin typeface="Arial" panose="020B0604020202020204" pitchFamily="34" charset="0"/>
              <a:ea typeface="微软雅黑" panose="020B0503020204020204" pitchFamily="34" charset="-122"/>
            </a:endParaRPr>
          </a:p>
        </p:txBody>
      </p:sp>
      <p:sp>
        <p:nvSpPr>
          <p:cNvPr id="631815" name="Text Box 7"/>
          <p:cNvSpPr txBox="1"/>
          <p:nvPr/>
        </p:nvSpPr>
        <p:spPr>
          <a:xfrm>
            <a:off x="746125" y="6219825"/>
            <a:ext cx="7426325"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dirty="0">
                <a:solidFill>
                  <a:srgbClr val="0066FF"/>
                </a:solidFill>
                <a:latin typeface="微软雅黑" panose="020B0503020204020204" pitchFamily="34" charset="-122"/>
                <a:ea typeface="微软雅黑" panose="020B0503020204020204" pitchFamily="34" charset="-122"/>
              </a:rPr>
              <a:t>逆向工程：从汇编指令退出高级语言程序代码</a:t>
            </a:r>
            <a:endParaRPr lang="zh-CN" altLang="en-US" sz="2000" dirty="0">
              <a:solidFill>
                <a:srgbClr val="0066FF"/>
              </a:solidFill>
              <a:latin typeface="微软雅黑" panose="020B0503020204020204" pitchFamily="34" charset="-122"/>
              <a:ea typeface="微软雅黑" panose="020B0503020204020204" pitchFamily="34" charset="-122"/>
            </a:endParaRPr>
          </a:p>
        </p:txBody>
      </p:sp>
      <p:sp>
        <p:nvSpPr>
          <p:cNvPr id="2" name="Text Box 6"/>
          <p:cNvSpPr txBox="1"/>
          <p:nvPr/>
        </p:nvSpPr>
        <p:spPr>
          <a:xfrm>
            <a:off x="3221990" y="1763395"/>
            <a:ext cx="2352675" cy="398780"/>
          </a:xfrm>
          <a:prstGeom prst="rect">
            <a:avLst/>
          </a:prstGeom>
          <a:noFill/>
          <a:ln w="9525">
            <a:noFill/>
          </a:ln>
        </p:spPr>
        <p:txBody>
          <a:bodyPr wrap="square" anchor="t" anchorCtr="0">
            <a:spAutoFit/>
          </a:bodyPr>
          <a:lstStyle/>
          <a:p>
            <a:pPr>
              <a:spcBef>
                <a:spcPct val="50000"/>
              </a:spcBef>
            </a:pPr>
            <a:r>
              <a:rPr lang="en-US" altLang="zh-CN" sz="2000" dirty="0">
                <a:solidFill>
                  <a:srgbClr val="CC3300"/>
                </a:solidFill>
                <a:latin typeface="Arial" panose="020B0604020202020204" pitchFamily="34" charset="0"/>
                <a:ea typeface="微软雅黑" panose="020B0503020204020204" pitchFamily="34" charset="-122"/>
              </a:rPr>
              <a:t>R[dx]&lt;-R[ax]</a:t>
            </a:r>
            <a:endParaRPr lang="en-US" altLang="zh-CN" sz="2000" dirty="0">
              <a:solidFill>
                <a:srgbClr val="3333CC"/>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1812"/>
                                        </p:tgtEl>
                                        <p:attrNameLst>
                                          <p:attrName>style.visibility</p:attrName>
                                        </p:attrNameLst>
                                      </p:cBhvr>
                                      <p:to>
                                        <p:strVal val="visible"/>
                                      </p:to>
                                    </p:set>
                                    <p:animEffect transition="in" filter="blinds(horizontal)">
                                      <p:cBhvr>
                                        <p:cTn id="12" dur="500"/>
                                        <p:tgtEl>
                                          <p:spTgt spid="6318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1813"/>
                                        </p:tgtEl>
                                        <p:attrNameLst>
                                          <p:attrName>style.visibility</p:attrName>
                                        </p:attrNameLst>
                                      </p:cBhvr>
                                      <p:to>
                                        <p:strVal val="visible"/>
                                      </p:to>
                                    </p:set>
                                    <p:animEffect transition="in" filter="blinds(horizontal)">
                                      <p:cBhvr>
                                        <p:cTn id="17" dur="500"/>
                                        <p:tgtEl>
                                          <p:spTgt spid="6318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1814"/>
                                        </p:tgtEl>
                                        <p:attrNameLst>
                                          <p:attrName>style.visibility</p:attrName>
                                        </p:attrNameLst>
                                      </p:cBhvr>
                                      <p:to>
                                        <p:strVal val="visible"/>
                                      </p:to>
                                    </p:set>
                                    <p:animEffect transition="in" filter="blinds(horizontal)">
                                      <p:cBhvr>
                                        <p:cTn id="22" dur="500"/>
                                        <p:tgtEl>
                                          <p:spTgt spid="6318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31811">
                                            <p:txEl>
                                              <p:pRg st="5" end="5"/>
                                            </p:txEl>
                                          </p:spTgt>
                                        </p:tgtEl>
                                        <p:attrNameLst>
                                          <p:attrName>style.visibility</p:attrName>
                                        </p:attrNameLst>
                                      </p:cBhvr>
                                      <p:to>
                                        <p:strVal val="visible"/>
                                      </p:to>
                                    </p:set>
                                    <p:animEffect transition="in" filter="blinds(horizontal)">
                                      <p:cBhvr>
                                        <p:cTn id="27" dur="500"/>
                                        <p:tgtEl>
                                          <p:spTgt spid="631811">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31811">
                                            <p:txEl>
                                              <p:pRg st="6" end="6"/>
                                            </p:txEl>
                                          </p:spTgt>
                                        </p:tgtEl>
                                        <p:attrNameLst>
                                          <p:attrName>style.visibility</p:attrName>
                                        </p:attrNameLst>
                                      </p:cBhvr>
                                      <p:to>
                                        <p:strVal val="visible"/>
                                      </p:to>
                                    </p:set>
                                    <p:animEffect transition="in" filter="blinds(horizontal)">
                                      <p:cBhvr>
                                        <p:cTn id="30" dur="500"/>
                                        <p:tgtEl>
                                          <p:spTgt spid="631811">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631811">
                                            <p:txEl>
                                              <p:pRg st="7" end="7"/>
                                            </p:txEl>
                                          </p:spTgt>
                                        </p:tgtEl>
                                        <p:attrNameLst>
                                          <p:attrName>style.visibility</p:attrName>
                                        </p:attrNameLst>
                                      </p:cBhvr>
                                      <p:to>
                                        <p:strVal val="visible"/>
                                      </p:to>
                                    </p:set>
                                    <p:animEffect transition="in" filter="blinds(horizontal)">
                                      <p:cBhvr>
                                        <p:cTn id="33" dur="500"/>
                                        <p:tgtEl>
                                          <p:spTgt spid="631811">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31815"/>
                                        </p:tgtEl>
                                        <p:attrNameLst>
                                          <p:attrName>style.visibility</p:attrName>
                                        </p:attrNameLst>
                                      </p:cBhvr>
                                      <p:to>
                                        <p:strVal val="visible"/>
                                      </p:to>
                                    </p:set>
                                    <p:animEffect transition="in" filter="blinds(horizontal)">
                                      <p:cBhvr>
                                        <p:cTn id="38" dur="500"/>
                                        <p:tgtEl>
                                          <p:spTgt spid="631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2" grpId="0"/>
      <p:bldP spid="631813" grpId="0"/>
      <p:bldP spid="631814" grpId="0"/>
      <p:bldP spid="631815"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42875"/>
            <a:ext cx="8229600" cy="561975"/>
          </a:xfrm>
        </p:spPr>
        <p:txBody>
          <a:bodyPr/>
          <a:lstStyle/>
          <a:p>
            <a:r>
              <a:rPr lang="en-US" altLang="zh-CN" sz="3600"/>
              <a:t>IA-32</a:t>
            </a:r>
            <a:r>
              <a:rPr lang="zh-CN" altLang="en-US" sz="3600"/>
              <a:t>常用指令类型</a:t>
            </a:r>
            <a:endParaRPr lang="zh-CN" altLang="en-US" sz="3600"/>
          </a:p>
        </p:txBody>
      </p:sp>
      <p:sp>
        <p:nvSpPr>
          <p:cNvPr id="632835" name="Rectangle 3"/>
          <p:cNvSpPr>
            <a:spLocks noGrp="1" noChangeArrowheads="1"/>
          </p:cNvSpPr>
          <p:nvPr>
            <p:ph type="body" idx="1"/>
          </p:nvPr>
        </p:nvSpPr>
        <p:spPr>
          <a:xfrm>
            <a:off x="386535" y="693738"/>
            <a:ext cx="8596312" cy="6021387"/>
          </a:xfrm>
        </p:spPr>
        <p:txBody>
          <a:bodyPr/>
          <a:lstStyle/>
          <a:p>
            <a:pPr>
              <a:buFontTx/>
              <a:buNone/>
            </a:pP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）控制转移指令</a:t>
            </a:r>
            <a:endParaRPr lang="zh-CN" altLang="en-US" sz="2200" dirty="0">
              <a:latin typeface="微软雅黑" panose="020B0503020204020204" pitchFamily="34" charset="-122"/>
              <a:ea typeface="微软雅黑" panose="020B0503020204020204" pitchFamily="34" charset="-122"/>
            </a:endParaRPr>
          </a:p>
          <a:p>
            <a:pPr>
              <a:buFontTx/>
              <a:buNone/>
            </a:pPr>
            <a:r>
              <a:rPr lang="zh-CN" altLang="en-US" sz="22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指令执行可</a:t>
            </a:r>
            <a:r>
              <a:rPr lang="zh-CN" altLang="en-US" sz="2000" dirty="0">
                <a:solidFill>
                  <a:srgbClr val="FF3300"/>
                </a:solidFill>
                <a:latin typeface="微软雅黑" panose="020B0503020204020204" pitchFamily="34" charset="-122"/>
                <a:ea typeface="微软雅黑" panose="020B0503020204020204" pitchFamily="34" charset="-122"/>
              </a:rPr>
              <a:t>按顺序</a:t>
            </a:r>
            <a:r>
              <a:rPr lang="zh-CN" altLang="en-US" sz="2000" dirty="0">
                <a:latin typeface="微软雅黑" panose="020B0503020204020204" pitchFamily="34" charset="-122"/>
                <a:ea typeface="微软雅黑" panose="020B0503020204020204" pitchFamily="34" charset="-122"/>
              </a:rPr>
              <a:t> 或 </a:t>
            </a:r>
            <a:r>
              <a:rPr lang="zh-CN" altLang="en-US" sz="2000" dirty="0">
                <a:solidFill>
                  <a:srgbClr val="FF3300"/>
                </a:solidFill>
                <a:latin typeface="微软雅黑" panose="020B0503020204020204" pitchFamily="34" charset="-122"/>
                <a:ea typeface="微软雅黑" panose="020B0503020204020204" pitchFamily="34" charset="-122"/>
              </a:rPr>
              <a:t>跳转到转移目标指令处</a:t>
            </a:r>
            <a:r>
              <a:rPr lang="zh-CN" altLang="en-US" sz="2000" dirty="0">
                <a:latin typeface="微软雅黑" panose="020B0503020204020204" pitchFamily="34" charset="-122"/>
                <a:ea typeface="微软雅黑" panose="020B0503020204020204" pitchFamily="34" charset="-122"/>
              </a:rPr>
              <a:t>执行</a:t>
            </a:r>
            <a:endParaRPr lang="zh-CN" altLang="en-US" sz="2000"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无条件转移指令</a:t>
            </a:r>
            <a:endParaRPr lang="zh-CN" altLang="en-US" dirty="0">
              <a:latin typeface="微软雅黑" panose="020B0503020204020204" pitchFamily="34" charset="-122"/>
              <a:ea typeface="微软雅黑" panose="020B0503020204020204" pitchFamily="34" charset="-122"/>
            </a:endParaRPr>
          </a:p>
          <a:p>
            <a:pPr lvl="2">
              <a:lnSpc>
                <a:spcPct val="110000"/>
              </a:lnSpc>
              <a:buFontTx/>
              <a:buNone/>
            </a:pPr>
            <a:r>
              <a:rPr lang="en-US" altLang="zh-CN" sz="2000" dirty="0">
                <a:latin typeface="微软雅黑" panose="020B0503020204020204" pitchFamily="34" charset="-122"/>
                <a:ea typeface="微软雅黑" panose="020B0503020204020204" pitchFamily="34" charset="-122"/>
              </a:rPr>
              <a:t>JMP DST</a:t>
            </a:r>
            <a:r>
              <a:rPr lang="zh-CN" altLang="en-US" sz="2000" dirty="0">
                <a:latin typeface="微软雅黑" panose="020B0503020204020204" pitchFamily="34" charset="-122"/>
                <a:ea typeface="微软雅黑" panose="020B0503020204020204" pitchFamily="34" charset="-122"/>
              </a:rPr>
              <a:t>：无条件转移到目标指令</a:t>
            </a:r>
            <a:r>
              <a:rPr lang="en-US" altLang="zh-CN" sz="2000" dirty="0">
                <a:latin typeface="微软雅黑" panose="020B0503020204020204" pitchFamily="34" charset="-122"/>
                <a:ea typeface="微软雅黑" panose="020B0503020204020204" pitchFamily="34" charset="-122"/>
              </a:rPr>
              <a:t>DST</a:t>
            </a:r>
            <a:r>
              <a:rPr lang="zh-CN" altLang="en-US" sz="2000" dirty="0">
                <a:latin typeface="微软雅黑" panose="020B0503020204020204" pitchFamily="34" charset="-122"/>
                <a:ea typeface="微软雅黑" panose="020B0503020204020204" pitchFamily="34" charset="-122"/>
              </a:rPr>
              <a:t>处执行</a:t>
            </a:r>
            <a:endParaRPr lang="zh-CN" altLang="en-US" sz="2000"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hlinkClick r:id="" action="ppaction://hlinkshowjump?jump=nextslide"/>
              </a:rPr>
              <a:t>条件转移</a:t>
            </a:r>
            <a:endParaRPr lang="zh-CN" altLang="en-US" dirty="0">
              <a:latin typeface="微软雅黑" panose="020B0503020204020204" pitchFamily="34" charset="-122"/>
              <a:ea typeface="微软雅黑" panose="020B0503020204020204" pitchFamily="34" charset="-122"/>
            </a:endParaRPr>
          </a:p>
          <a:p>
            <a:pPr lvl="2">
              <a:lnSpc>
                <a:spcPct val="110000"/>
              </a:lnSpc>
              <a:buFontTx/>
              <a:buNone/>
            </a:pPr>
            <a:r>
              <a:rPr lang="en-US" altLang="zh-CN" sz="2000" dirty="0" err="1">
                <a:latin typeface="微软雅黑" panose="020B0503020204020204" pitchFamily="34" charset="-122"/>
                <a:ea typeface="微软雅黑" panose="020B0503020204020204" pitchFamily="34" charset="-122"/>
              </a:rPr>
              <a:t>Jcc</a:t>
            </a:r>
            <a:r>
              <a:rPr lang="en-US" altLang="zh-CN" sz="2000" dirty="0">
                <a:latin typeface="微软雅黑" panose="020B0503020204020204" pitchFamily="34" charset="-122"/>
                <a:ea typeface="微软雅黑" panose="020B0503020204020204" pitchFamily="34" charset="-122"/>
              </a:rPr>
              <a:t> DST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cc</a:t>
            </a:r>
            <a:r>
              <a:rPr lang="zh-CN" altLang="en-US" sz="2000" dirty="0">
                <a:latin typeface="微软雅黑" panose="020B0503020204020204" pitchFamily="34" charset="-122"/>
                <a:ea typeface="微软雅黑" panose="020B0503020204020204" pitchFamily="34" charset="-122"/>
              </a:rPr>
              <a:t>为条件码，根据标志（条件码）判断是否满足条件，若满足，则转移到目标指令</a:t>
            </a:r>
            <a:r>
              <a:rPr lang="en-US" altLang="zh-CN" sz="2000" dirty="0">
                <a:latin typeface="微软雅黑" panose="020B0503020204020204" pitchFamily="34" charset="-122"/>
                <a:ea typeface="微软雅黑" panose="020B0503020204020204" pitchFamily="34" charset="-122"/>
              </a:rPr>
              <a:t>DST</a:t>
            </a:r>
            <a:r>
              <a:rPr lang="zh-CN" altLang="en-US" sz="2000" dirty="0">
                <a:latin typeface="微软雅黑" panose="020B0503020204020204" pitchFamily="34" charset="-122"/>
                <a:ea typeface="微软雅黑" panose="020B0503020204020204" pitchFamily="34" charset="-122"/>
              </a:rPr>
              <a:t>处执行，否则按顺序执行</a:t>
            </a:r>
            <a:endParaRPr lang="zh-CN" altLang="en-US" sz="2000"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条件设置</a:t>
            </a:r>
            <a:endParaRPr lang="zh-CN" altLang="en-US" dirty="0">
              <a:latin typeface="微软雅黑" panose="020B0503020204020204" pitchFamily="34" charset="-122"/>
              <a:ea typeface="微软雅黑" panose="020B0503020204020204" pitchFamily="34" charset="-122"/>
            </a:endParaRPr>
          </a:p>
          <a:p>
            <a:pPr lvl="2">
              <a:lnSpc>
                <a:spcPct val="110000"/>
              </a:lnSpc>
              <a:buFontTx/>
              <a:buNone/>
            </a:pPr>
            <a:r>
              <a:rPr lang="en-US" altLang="zh-CN" sz="2000" dirty="0" err="1">
                <a:latin typeface="微软雅黑" panose="020B0503020204020204" pitchFamily="34" charset="-122"/>
                <a:ea typeface="微软雅黑" panose="020B0503020204020204" pitchFamily="34" charset="-122"/>
              </a:rPr>
              <a:t>SETcc</a:t>
            </a:r>
            <a:r>
              <a:rPr lang="en-US" altLang="zh-CN" sz="2000" dirty="0">
                <a:latin typeface="微软雅黑" panose="020B0503020204020204" pitchFamily="34" charset="-122"/>
                <a:ea typeface="微软雅黑" panose="020B0503020204020204" pitchFamily="34" charset="-122"/>
              </a:rPr>
              <a:t> DST</a:t>
            </a:r>
            <a:r>
              <a:rPr lang="zh-CN" altLang="en-US" sz="2000" dirty="0">
                <a:latin typeface="微软雅黑" panose="020B0503020204020204" pitchFamily="34" charset="-122"/>
                <a:ea typeface="微软雅黑" panose="020B0503020204020204" pitchFamily="34" charset="-122"/>
              </a:rPr>
              <a:t>：将条件码</a:t>
            </a:r>
            <a:r>
              <a:rPr lang="en-US" altLang="zh-CN" sz="2000" dirty="0">
                <a:latin typeface="微软雅黑" panose="020B0503020204020204" pitchFamily="34" charset="-122"/>
                <a:ea typeface="微软雅黑" panose="020B0503020204020204" pitchFamily="34" charset="-122"/>
              </a:rPr>
              <a:t>cc</a:t>
            </a:r>
            <a:r>
              <a:rPr lang="zh-CN" altLang="en-US" sz="2000" dirty="0">
                <a:latin typeface="微软雅黑" panose="020B0503020204020204" pitchFamily="34" charset="-122"/>
                <a:ea typeface="微软雅黑" panose="020B0503020204020204" pitchFamily="34" charset="-122"/>
              </a:rPr>
              <a:t>保存到</a:t>
            </a:r>
            <a:r>
              <a:rPr lang="en-US" altLang="zh-CN" sz="2000" dirty="0">
                <a:latin typeface="微软雅黑" panose="020B0503020204020204" pitchFamily="34" charset="-122"/>
                <a:ea typeface="微软雅黑" panose="020B0503020204020204" pitchFamily="34" charset="-122"/>
              </a:rPr>
              <a:t>DST</a:t>
            </a:r>
            <a:r>
              <a:rPr lang="zh-CN" altLang="en-US" sz="2000" dirty="0">
                <a:latin typeface="微软雅黑" panose="020B0503020204020204" pitchFamily="34" charset="-122"/>
                <a:ea typeface="微软雅黑" panose="020B0503020204020204" pitchFamily="34" charset="-122"/>
              </a:rPr>
              <a:t>（通常是一个</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位寄存器 ）</a:t>
            </a:r>
            <a:endParaRPr lang="en-US" altLang="zh-CN" sz="2000" dirty="0">
              <a:latin typeface="微软雅黑" panose="020B0503020204020204" pitchFamily="34" charset="-122"/>
              <a:ea typeface="微软雅黑" panose="020B0503020204020204" pitchFamily="34" charset="-122"/>
            </a:endParaRPr>
          </a:p>
          <a:p>
            <a:pPr lvl="1">
              <a:lnSpc>
                <a:spcPct val="110000"/>
              </a:lnSpc>
              <a:buFontTx/>
              <a:buChar char="–"/>
            </a:pPr>
            <a:r>
              <a:rPr lang="zh-CN" altLang="en-US" dirty="0">
                <a:latin typeface="微软雅黑" panose="020B0503020204020204" pitchFamily="34" charset="-122"/>
                <a:ea typeface="微软雅黑" panose="020B0503020204020204" pitchFamily="34" charset="-122"/>
              </a:rPr>
              <a:t>条件传送指令</a:t>
            </a:r>
            <a:endParaRPr lang="en-US" altLang="zh-CN" dirty="0">
              <a:latin typeface="微软雅黑" panose="020B0503020204020204" pitchFamily="34" charset="-122"/>
              <a:ea typeface="微软雅黑" panose="020B0503020204020204" pitchFamily="34" charset="-122"/>
            </a:endParaRPr>
          </a:p>
          <a:p>
            <a:pPr lvl="2">
              <a:lnSpc>
                <a:spcPct val="110000"/>
              </a:lnSpc>
              <a:buFontTx/>
              <a:buNone/>
            </a:pPr>
            <a:r>
              <a:rPr lang="en-US" altLang="zh-CN" sz="2000" dirty="0" err="1">
                <a:latin typeface="微软雅黑" panose="020B0503020204020204" pitchFamily="34" charset="-122"/>
                <a:ea typeface="微软雅黑" panose="020B0503020204020204" pitchFamily="34" charset="-122"/>
              </a:rPr>
              <a:t>CMOVcc</a:t>
            </a:r>
            <a:r>
              <a:rPr lang="en-US" altLang="zh-CN" sz="2000" dirty="0">
                <a:latin typeface="微软雅黑" panose="020B0503020204020204" pitchFamily="34" charset="-122"/>
                <a:ea typeface="微软雅黑" panose="020B0503020204020204" pitchFamily="34" charset="-122"/>
              </a:rPr>
              <a:t> SRC</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DST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cc</a:t>
            </a:r>
            <a:r>
              <a:rPr lang="zh-CN" altLang="en-US" sz="2000" dirty="0">
                <a:latin typeface="微软雅黑" panose="020B0503020204020204" pitchFamily="34" charset="-122"/>
                <a:ea typeface="微软雅黑" panose="020B0503020204020204" pitchFamily="34" charset="-122"/>
              </a:rPr>
              <a:t>为条件码，根据标志（条件码）判断是否满足条件，若满足，则将</a:t>
            </a:r>
            <a:r>
              <a:rPr lang="en-US" altLang="zh-CN" sz="2000" dirty="0">
                <a:latin typeface="微软雅黑" panose="020B0503020204020204" pitchFamily="34" charset="-122"/>
                <a:ea typeface="微软雅黑" panose="020B0503020204020204" pitchFamily="34" charset="-122"/>
              </a:rPr>
              <a:t>SRC</a:t>
            </a:r>
            <a:r>
              <a:rPr lang="zh-CN" altLang="en-US" sz="2000" dirty="0">
                <a:latin typeface="微软雅黑" panose="020B0503020204020204" pitchFamily="34" charset="-122"/>
                <a:ea typeface="微软雅黑" panose="020B0503020204020204" pitchFamily="34" charset="-122"/>
              </a:rPr>
              <a:t>中的内容传送给</a:t>
            </a:r>
            <a:r>
              <a:rPr lang="en-US" altLang="zh-CN" sz="2000" dirty="0">
                <a:latin typeface="微软雅黑" panose="020B0503020204020204" pitchFamily="34" charset="-122"/>
                <a:ea typeface="微软雅黑" panose="020B0503020204020204" pitchFamily="34" charset="-122"/>
              </a:rPr>
              <a:t>DST</a:t>
            </a:r>
            <a:endParaRPr lang="zh-CN" altLang="en-US" sz="2000" dirty="0">
              <a:latin typeface="微软雅黑" panose="020B0503020204020204" pitchFamily="34" charset="-122"/>
              <a:ea typeface="微软雅黑" panose="020B0503020204020204" pitchFamily="34" charset="-122"/>
            </a:endParaRPr>
          </a:p>
          <a:p>
            <a:pPr lvl="1">
              <a:lnSpc>
                <a:spcPct val="110000"/>
              </a:lnSpc>
            </a:pPr>
            <a:r>
              <a:rPr lang="zh-CN" altLang="en-US" dirty="0">
                <a:ea typeface="微软雅黑" panose="020B0503020204020204" pitchFamily="34" charset="-122"/>
              </a:rPr>
              <a:t>调用和返回指令</a:t>
            </a:r>
            <a:r>
              <a:rPr lang="zh-CN" altLang="en-US" dirty="0"/>
              <a:t> </a:t>
            </a:r>
            <a:r>
              <a:rPr lang="zh-CN" altLang="en-US" dirty="0">
                <a:solidFill>
                  <a:srgbClr val="CC3300"/>
                </a:solidFill>
                <a:ea typeface="微软雅黑" panose="020B0503020204020204" pitchFamily="34" charset="-122"/>
              </a:rPr>
              <a:t>（用于过程调用）</a:t>
            </a:r>
            <a:endParaRPr lang="zh-CN" altLang="en-US" dirty="0">
              <a:solidFill>
                <a:srgbClr val="CC3300"/>
              </a:solidFill>
              <a:ea typeface="微软雅黑" panose="020B0503020204020204" pitchFamily="34" charset="-122"/>
            </a:endParaRPr>
          </a:p>
          <a:p>
            <a:pPr lvl="2">
              <a:lnSpc>
                <a:spcPct val="110000"/>
              </a:lnSpc>
              <a:buFontTx/>
              <a:buNone/>
            </a:pPr>
            <a:r>
              <a:rPr lang="en-US" altLang="zh-CN" sz="2000" dirty="0">
                <a:latin typeface="微软雅黑" panose="020B0503020204020204" pitchFamily="34" charset="-122"/>
                <a:ea typeface="微软雅黑" panose="020B0503020204020204" pitchFamily="34" charset="-122"/>
              </a:rPr>
              <a:t>CALL DST</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3300"/>
                </a:solidFill>
                <a:latin typeface="微软雅黑" panose="020B0503020204020204" pitchFamily="34" charset="-122"/>
                <a:ea typeface="微软雅黑" panose="020B0503020204020204" pitchFamily="34" charset="-122"/>
              </a:rPr>
              <a:t>返回地址</a:t>
            </a:r>
            <a:r>
              <a:rPr lang="en-US" altLang="zh-CN" sz="2000" dirty="0">
                <a:solidFill>
                  <a:srgbClr val="FF3300"/>
                </a:solidFill>
                <a:latin typeface="微软雅黑" panose="020B0503020204020204" pitchFamily="34" charset="-122"/>
                <a:ea typeface="微软雅黑" panose="020B0503020204020204" pitchFamily="34" charset="-122"/>
              </a:rPr>
              <a:t>RA</a:t>
            </a:r>
            <a:r>
              <a:rPr lang="zh-CN" altLang="en-US" sz="2000" dirty="0">
                <a:latin typeface="微软雅黑" panose="020B0503020204020204" pitchFamily="34" charset="-122"/>
                <a:ea typeface="微软雅黑" panose="020B0503020204020204" pitchFamily="34" charset="-122"/>
              </a:rPr>
              <a:t>入栈，转</a:t>
            </a:r>
            <a:r>
              <a:rPr lang="en-US" altLang="zh-CN" sz="2000" dirty="0">
                <a:latin typeface="微软雅黑" panose="020B0503020204020204" pitchFamily="34" charset="-122"/>
                <a:ea typeface="微软雅黑" panose="020B0503020204020204" pitchFamily="34" charset="-122"/>
              </a:rPr>
              <a:t>DST</a:t>
            </a:r>
            <a:r>
              <a:rPr lang="zh-CN" altLang="en-US" sz="2000" dirty="0">
                <a:latin typeface="微软雅黑" panose="020B0503020204020204" pitchFamily="34" charset="-122"/>
                <a:ea typeface="微软雅黑" panose="020B0503020204020204" pitchFamily="34" charset="-122"/>
              </a:rPr>
              <a:t>处执行</a:t>
            </a:r>
            <a:endParaRPr lang="zh-CN" altLang="en-US" sz="2000" dirty="0">
              <a:latin typeface="微软雅黑" panose="020B0503020204020204" pitchFamily="34" charset="-122"/>
              <a:ea typeface="微软雅黑" panose="020B0503020204020204" pitchFamily="34" charset="-122"/>
            </a:endParaRPr>
          </a:p>
          <a:p>
            <a:pPr lvl="2">
              <a:lnSpc>
                <a:spcPct val="110000"/>
              </a:lnSpc>
              <a:buFontTx/>
              <a:buNone/>
            </a:pPr>
            <a:r>
              <a:rPr lang="en-US" altLang="zh-CN" sz="2000" dirty="0">
                <a:latin typeface="微软雅黑" panose="020B0503020204020204" pitchFamily="34" charset="-122"/>
                <a:ea typeface="微软雅黑" panose="020B0503020204020204" pitchFamily="34" charset="-122"/>
              </a:rPr>
              <a:t>RET</a:t>
            </a:r>
            <a:r>
              <a:rPr lang="zh-CN" altLang="en-US" sz="2000" dirty="0">
                <a:latin typeface="微软雅黑" panose="020B0503020204020204" pitchFamily="34" charset="-122"/>
                <a:ea typeface="微软雅黑" panose="020B0503020204020204" pitchFamily="34" charset="-122"/>
              </a:rPr>
              <a:t>：从栈中取出返回地址</a:t>
            </a:r>
            <a:r>
              <a:rPr lang="en-US" altLang="zh-CN" sz="2000" dirty="0">
                <a:latin typeface="微软雅黑" panose="020B0503020204020204" pitchFamily="34" charset="-122"/>
                <a:ea typeface="微软雅黑" panose="020B0503020204020204" pitchFamily="34" charset="-122"/>
              </a:rPr>
              <a:t>RA</a:t>
            </a:r>
            <a:r>
              <a:rPr lang="zh-CN" altLang="en-US" sz="2000" dirty="0">
                <a:latin typeface="微软雅黑" panose="020B0503020204020204" pitchFamily="34" charset="-122"/>
                <a:ea typeface="微软雅黑" panose="020B0503020204020204" pitchFamily="34" charset="-122"/>
              </a:rPr>
              <a:t>，转到</a:t>
            </a:r>
            <a:r>
              <a:rPr lang="en-US" altLang="zh-CN" sz="2000" dirty="0">
                <a:latin typeface="微软雅黑" panose="020B0503020204020204" pitchFamily="34" charset="-122"/>
                <a:ea typeface="微软雅黑" panose="020B0503020204020204" pitchFamily="34" charset="-122"/>
              </a:rPr>
              <a:t>RA</a:t>
            </a:r>
            <a:r>
              <a:rPr lang="zh-CN" altLang="en-US" sz="2000" dirty="0">
                <a:latin typeface="微软雅黑" panose="020B0503020204020204" pitchFamily="34" charset="-122"/>
                <a:ea typeface="微软雅黑" panose="020B0503020204020204" pitchFamily="34" charset="-122"/>
              </a:rPr>
              <a:t>处执行</a:t>
            </a:r>
            <a:endParaRPr lang="zh-CN" altLang="en-US" sz="2000" dirty="0">
              <a:latin typeface="微软雅黑" panose="020B0503020204020204" pitchFamily="34" charset="-122"/>
              <a:ea typeface="微软雅黑" panose="020B0503020204020204" pitchFamily="34" charset="-122"/>
            </a:endParaRPr>
          </a:p>
          <a:p>
            <a:pPr lvl="2">
              <a:lnSpc>
                <a:spcPct val="110000"/>
              </a:lnSpc>
              <a:buFontTx/>
              <a:buNone/>
            </a:pP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2835">
                                            <p:txEl>
                                              <p:pRg st="3" end="3"/>
                                            </p:txEl>
                                          </p:spTgt>
                                        </p:tgtEl>
                                        <p:attrNameLst>
                                          <p:attrName>style.visibility</p:attrName>
                                        </p:attrNameLst>
                                      </p:cBhvr>
                                      <p:to>
                                        <p:strVal val="visible"/>
                                      </p:to>
                                    </p:set>
                                    <p:animEffect transition="in" filter="blinds(horizontal)">
                                      <p:cBhvr>
                                        <p:cTn id="7" dur="500"/>
                                        <p:tgtEl>
                                          <p:spTgt spid="63283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2835">
                                            <p:txEl>
                                              <p:pRg st="4" end="4"/>
                                            </p:txEl>
                                          </p:spTgt>
                                        </p:tgtEl>
                                        <p:attrNameLst>
                                          <p:attrName>style.visibility</p:attrName>
                                        </p:attrNameLst>
                                      </p:cBhvr>
                                      <p:to>
                                        <p:strVal val="visible"/>
                                      </p:to>
                                    </p:set>
                                    <p:animEffect transition="in" filter="blinds(horizontal)">
                                      <p:cBhvr>
                                        <p:cTn id="12" dur="500"/>
                                        <p:tgtEl>
                                          <p:spTgt spid="63283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32835">
                                            <p:txEl>
                                              <p:pRg st="5" end="5"/>
                                            </p:txEl>
                                          </p:spTgt>
                                        </p:tgtEl>
                                        <p:attrNameLst>
                                          <p:attrName>style.visibility</p:attrName>
                                        </p:attrNameLst>
                                      </p:cBhvr>
                                      <p:to>
                                        <p:strVal val="visible"/>
                                      </p:to>
                                    </p:set>
                                    <p:animEffect transition="in" filter="blinds(horizontal)">
                                      <p:cBhvr>
                                        <p:cTn id="17" dur="500"/>
                                        <p:tgtEl>
                                          <p:spTgt spid="63283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2835">
                                            <p:txEl>
                                              <p:pRg st="6" end="6"/>
                                            </p:txEl>
                                          </p:spTgt>
                                        </p:tgtEl>
                                        <p:attrNameLst>
                                          <p:attrName>style.visibility</p:attrName>
                                        </p:attrNameLst>
                                      </p:cBhvr>
                                      <p:to>
                                        <p:strVal val="visible"/>
                                      </p:to>
                                    </p:set>
                                    <p:animEffect transition="in" filter="blinds(horizontal)">
                                      <p:cBhvr>
                                        <p:cTn id="22" dur="500"/>
                                        <p:tgtEl>
                                          <p:spTgt spid="63283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32835">
                                            <p:txEl>
                                              <p:pRg st="7" end="7"/>
                                            </p:txEl>
                                          </p:spTgt>
                                        </p:tgtEl>
                                        <p:attrNameLst>
                                          <p:attrName>style.visibility</p:attrName>
                                        </p:attrNameLst>
                                      </p:cBhvr>
                                      <p:to>
                                        <p:strVal val="visible"/>
                                      </p:to>
                                    </p:set>
                                    <p:animEffect transition="in" filter="blinds(horizontal)">
                                      <p:cBhvr>
                                        <p:cTn id="27" dur="500"/>
                                        <p:tgtEl>
                                          <p:spTgt spid="63283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32835">
                                            <p:txEl>
                                              <p:pRg st="8" end="8"/>
                                            </p:txEl>
                                          </p:spTgt>
                                        </p:tgtEl>
                                        <p:attrNameLst>
                                          <p:attrName>style.visibility</p:attrName>
                                        </p:attrNameLst>
                                      </p:cBhvr>
                                      <p:to>
                                        <p:strVal val="visible"/>
                                      </p:to>
                                    </p:set>
                                    <p:animEffect transition="in" filter="blinds(horizontal)">
                                      <p:cBhvr>
                                        <p:cTn id="32" dur="500"/>
                                        <p:tgtEl>
                                          <p:spTgt spid="63283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32835">
                                            <p:txEl>
                                              <p:pRg st="9" end="9"/>
                                            </p:txEl>
                                          </p:spTgt>
                                        </p:tgtEl>
                                        <p:attrNameLst>
                                          <p:attrName>style.visibility</p:attrName>
                                        </p:attrNameLst>
                                      </p:cBhvr>
                                      <p:to>
                                        <p:strVal val="visible"/>
                                      </p:to>
                                    </p:set>
                                    <p:animEffect transition="in" filter="blinds(horizontal)">
                                      <p:cBhvr>
                                        <p:cTn id="37" dur="500"/>
                                        <p:tgtEl>
                                          <p:spTgt spid="63283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32835">
                                            <p:txEl>
                                              <p:pRg st="10" end="10"/>
                                            </p:txEl>
                                          </p:spTgt>
                                        </p:tgtEl>
                                        <p:attrNameLst>
                                          <p:attrName>style.visibility</p:attrName>
                                        </p:attrNameLst>
                                      </p:cBhvr>
                                      <p:to>
                                        <p:strVal val="visible"/>
                                      </p:to>
                                    </p:set>
                                    <p:animEffect transition="in" filter="blinds(horizontal)">
                                      <p:cBhvr>
                                        <p:cTn id="42" dur="500"/>
                                        <p:tgtEl>
                                          <p:spTgt spid="632835">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32835">
                                            <p:txEl>
                                              <p:pRg st="11" end="11"/>
                                            </p:txEl>
                                          </p:spTgt>
                                        </p:tgtEl>
                                        <p:attrNameLst>
                                          <p:attrName>style.visibility</p:attrName>
                                        </p:attrNameLst>
                                      </p:cBhvr>
                                      <p:to>
                                        <p:strVal val="visible"/>
                                      </p:to>
                                    </p:set>
                                    <p:animEffect transition="in" filter="blinds(horizontal)">
                                      <p:cBhvr>
                                        <p:cTn id="47" dur="500"/>
                                        <p:tgtEl>
                                          <p:spTgt spid="632835">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32835">
                                            <p:txEl>
                                              <p:pRg st="12" end="12"/>
                                            </p:txEl>
                                          </p:spTgt>
                                        </p:tgtEl>
                                        <p:attrNameLst>
                                          <p:attrName>style.visibility</p:attrName>
                                        </p:attrNameLst>
                                      </p:cBhvr>
                                      <p:to>
                                        <p:strVal val="visible"/>
                                      </p:to>
                                    </p:set>
                                    <p:animEffect transition="in" filter="blinds(horizontal)">
                                      <p:cBhvr>
                                        <p:cTn id="52" dur="500"/>
                                        <p:tgtEl>
                                          <p:spTgt spid="63283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457200" y="142875"/>
            <a:ext cx="8229600" cy="561975"/>
          </a:xfrm>
        </p:spPr>
        <p:txBody>
          <a:bodyPr vert="horz" wrap="square" lIns="91440" tIns="45720" rIns="91440" bIns="45720" anchor="ctr" anchorCtr="0"/>
          <a:lstStyle/>
          <a:p>
            <a:r>
              <a:rPr lang="en-US" altLang="zh-CN" sz="3600" dirty="0"/>
              <a:t>IA-32</a:t>
            </a:r>
            <a:r>
              <a:rPr lang="zh-CN" altLang="en-US" sz="3600" dirty="0"/>
              <a:t>的标志寄存器</a:t>
            </a:r>
            <a:endParaRPr lang="zh-CN" altLang="en-US" sz="3600" dirty="0"/>
          </a:p>
        </p:txBody>
      </p:sp>
      <p:sp>
        <p:nvSpPr>
          <p:cNvPr id="29698" name="Rectangle 3"/>
          <p:cNvSpPr>
            <a:spLocks noGrp="1"/>
          </p:cNvSpPr>
          <p:nvPr>
            <p:ph idx="1"/>
          </p:nvPr>
        </p:nvSpPr>
        <p:spPr>
          <a:xfrm>
            <a:off x="161925" y="2520950"/>
            <a:ext cx="8686800" cy="4329113"/>
          </a:xfrm>
        </p:spPr>
        <p:txBody>
          <a:bodyPr vert="horz" wrap="square" lIns="91440" tIns="45720" rIns="91440" bIns="45720" anchor="t" anchorCtr="0"/>
          <a:lstStyle/>
          <a:p>
            <a:pPr>
              <a:lnSpc>
                <a:spcPct val="105000"/>
              </a:lnSpc>
              <a:spcBef>
                <a:spcPct val="40000"/>
              </a:spcBef>
            </a:pPr>
            <a:r>
              <a:rPr lang="en-US" altLang="zh-CN" sz="2200" dirty="0">
                <a:latin typeface="微软雅黑" panose="020B0503020204020204" pitchFamily="34" charset="-122"/>
                <a:ea typeface="微软雅黑" panose="020B0503020204020204" pitchFamily="34" charset="-122"/>
              </a:rPr>
              <a:t>6</a:t>
            </a:r>
            <a:r>
              <a:rPr lang="zh-CN" altLang="en-US" sz="2200" dirty="0">
                <a:latin typeface="微软雅黑" panose="020B0503020204020204" pitchFamily="34" charset="-122"/>
                <a:ea typeface="微软雅黑" panose="020B0503020204020204" pitchFamily="34" charset="-122"/>
              </a:rPr>
              <a:t>个条件标志</a:t>
            </a:r>
            <a:endParaRPr lang="zh-CN" altLang="en-US" sz="2200" dirty="0">
              <a:latin typeface="微软雅黑" panose="020B0503020204020204" pitchFamily="34" charset="-122"/>
              <a:ea typeface="微软雅黑" panose="020B0503020204020204" pitchFamily="34" charset="-122"/>
            </a:endParaRPr>
          </a:p>
          <a:p>
            <a:pPr lvl="1">
              <a:lnSpc>
                <a:spcPct val="105000"/>
              </a:lnSpc>
              <a:spcBef>
                <a:spcPct val="40000"/>
              </a:spcBef>
            </a:pPr>
            <a:r>
              <a:rPr lang="en-US" altLang="zh-CN" dirty="0">
                <a:solidFill>
                  <a:srgbClr val="FF3300"/>
                </a:solidFill>
                <a:latin typeface="微软雅黑" panose="020B0503020204020204" pitchFamily="34" charset="-122"/>
                <a:ea typeface="微软雅黑" panose="020B0503020204020204" pitchFamily="34" charset="-122"/>
              </a:rPr>
              <a:t>OF</a:t>
            </a:r>
            <a:r>
              <a:rPr lang="zh-CN" altLang="en-US" dirty="0">
                <a:solidFill>
                  <a:srgbClr val="FF3300"/>
                </a:solidFill>
                <a:latin typeface="微软雅黑" panose="020B0503020204020204" pitchFamily="34" charset="-122"/>
                <a:ea typeface="微软雅黑" panose="020B0503020204020204" pitchFamily="34" charset="-122"/>
              </a:rPr>
              <a:t>、</a:t>
            </a:r>
            <a:r>
              <a:rPr lang="en-US" altLang="zh-CN" dirty="0">
                <a:solidFill>
                  <a:srgbClr val="FF3300"/>
                </a:solidFill>
                <a:latin typeface="微软雅黑" panose="020B0503020204020204" pitchFamily="34" charset="-122"/>
                <a:ea typeface="微软雅黑" panose="020B0503020204020204" pitchFamily="34" charset="-122"/>
              </a:rPr>
              <a:t>SF</a:t>
            </a:r>
            <a:r>
              <a:rPr lang="zh-CN" altLang="en-US" dirty="0">
                <a:solidFill>
                  <a:srgbClr val="FF3300"/>
                </a:solidFill>
                <a:latin typeface="微软雅黑" panose="020B0503020204020204" pitchFamily="34" charset="-122"/>
                <a:ea typeface="微软雅黑" panose="020B0503020204020204" pitchFamily="34" charset="-122"/>
              </a:rPr>
              <a:t>、</a:t>
            </a:r>
            <a:r>
              <a:rPr lang="en-US" altLang="zh-CN" dirty="0">
                <a:solidFill>
                  <a:srgbClr val="FF3300"/>
                </a:solidFill>
                <a:latin typeface="微软雅黑" panose="020B0503020204020204" pitchFamily="34" charset="-122"/>
                <a:ea typeface="微软雅黑" panose="020B0503020204020204" pitchFamily="34" charset="-122"/>
              </a:rPr>
              <a:t>ZF</a:t>
            </a:r>
            <a:r>
              <a:rPr lang="zh-CN" altLang="en-US" dirty="0">
                <a:solidFill>
                  <a:srgbClr val="FF3300"/>
                </a:solidFill>
                <a:latin typeface="微软雅黑" panose="020B0503020204020204" pitchFamily="34" charset="-122"/>
                <a:ea typeface="微软雅黑" panose="020B0503020204020204" pitchFamily="34" charset="-122"/>
              </a:rPr>
              <a:t>、</a:t>
            </a:r>
            <a:r>
              <a:rPr lang="en-US" altLang="zh-CN" dirty="0">
                <a:solidFill>
                  <a:srgbClr val="FF3300"/>
                </a:solidFill>
                <a:latin typeface="微软雅黑" panose="020B0503020204020204" pitchFamily="34" charset="-122"/>
                <a:ea typeface="微软雅黑" panose="020B0503020204020204" pitchFamily="34" charset="-122"/>
              </a:rPr>
              <a:t>CF</a:t>
            </a:r>
            <a:r>
              <a:rPr lang="zh-CN" altLang="en-US" dirty="0">
                <a:latin typeface="微软雅黑" panose="020B0503020204020204" pitchFamily="34" charset="-122"/>
                <a:ea typeface="微软雅黑" panose="020B0503020204020204" pitchFamily="34" charset="-122"/>
              </a:rPr>
              <a:t>各是什么标志（条件码）？</a:t>
            </a:r>
            <a:endParaRPr lang="zh-CN" altLang="en-US" dirty="0">
              <a:latin typeface="微软雅黑" panose="020B0503020204020204" pitchFamily="34" charset="-122"/>
              <a:ea typeface="微软雅黑" panose="020B0503020204020204" pitchFamily="34" charset="-122"/>
            </a:endParaRPr>
          </a:p>
          <a:p>
            <a:pPr lvl="1">
              <a:lnSpc>
                <a:spcPct val="105000"/>
              </a:lnSpc>
              <a:spcBef>
                <a:spcPct val="40000"/>
              </a:spcBef>
            </a:pPr>
            <a:r>
              <a:rPr lang="en-US" altLang="zh-CN" dirty="0">
                <a:latin typeface="微软雅黑" panose="020B0503020204020204" pitchFamily="34" charset="-122"/>
                <a:ea typeface="微软雅黑" panose="020B0503020204020204" pitchFamily="34" charset="-122"/>
              </a:rPr>
              <a:t>AF</a:t>
            </a:r>
            <a:r>
              <a:rPr lang="zh-CN" altLang="en-US" dirty="0">
                <a:latin typeface="微软雅黑" panose="020B0503020204020204" pitchFamily="34" charset="-122"/>
                <a:ea typeface="微软雅黑" panose="020B0503020204020204" pitchFamily="34" charset="-122"/>
              </a:rPr>
              <a:t>：辅助进位标志（</a:t>
            </a:r>
            <a:r>
              <a:rPr lang="en-US" altLang="zh-CN" dirty="0">
                <a:latin typeface="微软雅黑" panose="020B0503020204020204" pitchFamily="34" charset="-122"/>
                <a:ea typeface="微软雅黑" panose="020B0503020204020204" pitchFamily="34" charset="-122"/>
              </a:rPr>
              <a:t>BCD</a:t>
            </a:r>
            <a:r>
              <a:rPr lang="zh-CN" altLang="en-US" dirty="0">
                <a:latin typeface="微软雅黑" panose="020B0503020204020204" pitchFamily="34" charset="-122"/>
                <a:ea typeface="微软雅黑" panose="020B0503020204020204" pitchFamily="34" charset="-122"/>
              </a:rPr>
              <a:t>码运算时才有意义）</a:t>
            </a:r>
            <a:endParaRPr lang="zh-CN" altLang="en-US" dirty="0">
              <a:latin typeface="微软雅黑" panose="020B0503020204020204" pitchFamily="34" charset="-122"/>
              <a:ea typeface="微软雅黑" panose="020B0503020204020204" pitchFamily="34" charset="-122"/>
            </a:endParaRPr>
          </a:p>
          <a:p>
            <a:pPr lvl="1">
              <a:lnSpc>
                <a:spcPct val="105000"/>
              </a:lnSpc>
              <a:spcBef>
                <a:spcPct val="40000"/>
              </a:spcBef>
            </a:pPr>
            <a:r>
              <a:rPr lang="en-US" altLang="zh-CN" dirty="0">
                <a:latin typeface="微软雅黑" panose="020B0503020204020204" pitchFamily="34" charset="-122"/>
                <a:ea typeface="微软雅黑" panose="020B0503020204020204" pitchFamily="34" charset="-122"/>
              </a:rPr>
              <a:t>PF</a:t>
            </a:r>
            <a:r>
              <a:rPr lang="zh-CN" altLang="en-US" dirty="0">
                <a:latin typeface="微软雅黑" panose="020B0503020204020204" pitchFamily="34" charset="-122"/>
                <a:ea typeface="微软雅黑" panose="020B0503020204020204" pitchFamily="34" charset="-122"/>
              </a:rPr>
              <a:t>：奇偶标志</a:t>
            </a:r>
            <a:endParaRPr lang="en-US" altLang="zh-CN" dirty="0">
              <a:latin typeface="微软雅黑" panose="020B0503020204020204" pitchFamily="34" charset="-122"/>
              <a:ea typeface="微软雅黑" panose="020B0503020204020204" pitchFamily="34" charset="-122"/>
            </a:endParaRPr>
          </a:p>
          <a:p>
            <a:pPr>
              <a:lnSpc>
                <a:spcPct val="105000"/>
              </a:lnSpc>
              <a:spcBef>
                <a:spcPct val="40000"/>
              </a:spcBef>
            </a:pPr>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个控制标志</a:t>
            </a:r>
            <a:endParaRPr lang="zh-CN" altLang="en-US" sz="2200" dirty="0">
              <a:latin typeface="微软雅黑" panose="020B0503020204020204" pitchFamily="34" charset="-122"/>
              <a:ea typeface="微软雅黑" panose="020B0503020204020204" pitchFamily="34" charset="-122"/>
            </a:endParaRPr>
          </a:p>
          <a:p>
            <a:pPr lvl="1">
              <a:lnSpc>
                <a:spcPct val="105000"/>
              </a:lnSpc>
              <a:spcBef>
                <a:spcPct val="40000"/>
              </a:spcBef>
            </a:pPr>
            <a:r>
              <a:rPr lang="en-US" altLang="zh-CN" dirty="0">
                <a:latin typeface="微软雅黑" panose="020B0503020204020204" pitchFamily="34" charset="-122"/>
                <a:ea typeface="微软雅黑" panose="020B0503020204020204" pitchFamily="34" charset="-122"/>
              </a:rPr>
              <a:t>DF</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Direction Flag</a:t>
            </a:r>
            <a:r>
              <a:rPr lang="zh-CN" altLang="en-US" dirty="0">
                <a:latin typeface="微软雅黑" panose="020B0503020204020204" pitchFamily="34" charset="-122"/>
                <a:ea typeface="微软雅黑" panose="020B0503020204020204" pitchFamily="34" charset="-122"/>
              </a:rPr>
              <a:t>）：方向标志（自动变址方向是增还是减）</a:t>
            </a:r>
            <a:endParaRPr lang="zh-CN" altLang="en-US" dirty="0">
              <a:latin typeface="微软雅黑" panose="020B0503020204020204" pitchFamily="34" charset="-122"/>
              <a:ea typeface="微软雅黑" panose="020B0503020204020204" pitchFamily="34" charset="-122"/>
            </a:endParaRPr>
          </a:p>
          <a:p>
            <a:pPr lvl="1">
              <a:lnSpc>
                <a:spcPct val="105000"/>
              </a:lnSpc>
              <a:spcBef>
                <a:spcPct val="40000"/>
              </a:spcBef>
            </a:pPr>
            <a:r>
              <a:rPr lang="en-US" altLang="zh-CN" dirty="0">
                <a:latin typeface="微软雅黑" panose="020B0503020204020204" pitchFamily="34" charset="-122"/>
                <a:ea typeface="微软雅黑" panose="020B0503020204020204" pitchFamily="34" charset="-122"/>
              </a:rPr>
              <a:t>IF</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Interrupt Flag</a:t>
            </a:r>
            <a:r>
              <a:rPr lang="zh-CN" altLang="en-US" dirty="0">
                <a:latin typeface="微软雅黑" panose="020B0503020204020204" pitchFamily="34" charset="-122"/>
                <a:ea typeface="微软雅黑" panose="020B0503020204020204" pitchFamily="34" charset="-122"/>
              </a:rPr>
              <a:t>）：中断允许标志 （仅对外部可屏蔽中断有用）</a:t>
            </a:r>
            <a:endParaRPr lang="zh-CN" altLang="en-US" dirty="0">
              <a:latin typeface="微软雅黑" panose="020B0503020204020204" pitchFamily="34" charset="-122"/>
              <a:ea typeface="微软雅黑" panose="020B0503020204020204" pitchFamily="34" charset="-122"/>
            </a:endParaRPr>
          </a:p>
          <a:p>
            <a:pPr lvl="1">
              <a:lnSpc>
                <a:spcPct val="105000"/>
              </a:lnSpc>
              <a:spcBef>
                <a:spcPct val="40000"/>
              </a:spcBef>
            </a:pPr>
            <a:r>
              <a:rPr lang="en-US" altLang="zh-CN" dirty="0">
                <a:latin typeface="微软雅黑" panose="020B0503020204020204" pitchFamily="34" charset="-122"/>
                <a:ea typeface="微软雅黑" panose="020B0503020204020204" pitchFamily="34" charset="-122"/>
              </a:rPr>
              <a:t>TF</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Trap Flag</a:t>
            </a:r>
            <a:r>
              <a:rPr lang="zh-CN" altLang="en-US" dirty="0">
                <a:latin typeface="微软雅黑" panose="020B0503020204020204" pitchFamily="34" charset="-122"/>
                <a:ea typeface="微软雅黑" panose="020B0503020204020204" pitchFamily="34" charset="-122"/>
              </a:rPr>
              <a:t>）：陷阱标志（是否是单步跟踪状态）</a:t>
            </a:r>
            <a:endParaRPr lang="zh-CN" altLang="en-US" dirty="0">
              <a:latin typeface="微软雅黑" panose="020B0503020204020204" pitchFamily="34" charset="-122"/>
              <a:ea typeface="微软雅黑" panose="020B0503020204020204" pitchFamily="34" charset="-122"/>
            </a:endParaRPr>
          </a:p>
          <a:p>
            <a:pPr>
              <a:lnSpc>
                <a:spcPct val="105000"/>
              </a:lnSpc>
              <a:spcBef>
                <a:spcPct val="40000"/>
              </a:spcBef>
            </a:pP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pic>
        <p:nvPicPr>
          <p:cNvPr id="29699" name="Picture 5"/>
          <p:cNvPicPr>
            <a:picLocks noChangeAspect="1"/>
          </p:cNvPicPr>
          <p:nvPr/>
        </p:nvPicPr>
        <p:blipFill>
          <a:blip r:embed="rId1"/>
          <a:stretch>
            <a:fillRect/>
          </a:stretch>
        </p:blipFill>
        <p:spPr>
          <a:xfrm>
            <a:off x="0" y="863600"/>
            <a:ext cx="9144000" cy="1349375"/>
          </a:xfrm>
          <a:prstGeom prst="rect">
            <a:avLst/>
          </a:prstGeom>
          <a:noFill/>
          <a:ln w="9525">
            <a:noFill/>
          </a:ln>
        </p:spPr>
      </p:pic>
      <p:grpSp>
        <p:nvGrpSpPr>
          <p:cNvPr id="29700" name="Group 8"/>
          <p:cNvGrpSpPr/>
          <p:nvPr/>
        </p:nvGrpSpPr>
        <p:grpSpPr>
          <a:xfrm>
            <a:off x="5400675" y="2168525"/>
            <a:ext cx="3671888" cy="274638"/>
            <a:chOff x="3419" y="1363"/>
            <a:chExt cx="2313" cy="173"/>
          </a:xfrm>
        </p:grpSpPr>
        <p:sp>
          <p:nvSpPr>
            <p:cNvPr id="29701" name="Line 6"/>
            <p:cNvSpPr/>
            <p:nvPr/>
          </p:nvSpPr>
          <p:spPr>
            <a:xfrm flipH="1">
              <a:off x="3419" y="1423"/>
              <a:ext cx="2313" cy="0"/>
            </a:xfrm>
            <a:prstGeom prst="line">
              <a:avLst/>
            </a:prstGeom>
            <a:ln w="9525" cap="flat" cmpd="sng">
              <a:solidFill>
                <a:schemeClr val="tx1"/>
              </a:solidFill>
              <a:prstDash val="solid"/>
              <a:round/>
              <a:headEnd type="triangle" w="med" len="med"/>
              <a:tailEnd type="triangle" w="med" len="med"/>
            </a:ln>
          </p:spPr>
        </p:sp>
        <p:sp>
          <p:nvSpPr>
            <p:cNvPr id="29702" name="Text Box 7"/>
            <p:cNvSpPr txBox="1"/>
            <p:nvPr/>
          </p:nvSpPr>
          <p:spPr>
            <a:xfrm>
              <a:off x="4496" y="1363"/>
              <a:ext cx="341" cy="173"/>
            </a:xfrm>
            <a:prstGeom prst="rect">
              <a:avLst/>
            </a:prstGeom>
            <a:solidFill>
              <a:schemeClr val="bg1"/>
            </a:solidFill>
            <a:ln w="9525">
              <a:noFill/>
            </a:ln>
          </p:spPr>
          <p:txBody>
            <a:bodyPr lIns="0" tIns="0" rIns="0" bIns="0" anchor="t" anchorCtr="0">
              <a:spAutoFit/>
            </a:bodyPr>
            <a:lstStyle/>
            <a:p>
              <a:pPr>
                <a:spcBef>
                  <a:spcPct val="50000"/>
                </a:spcBef>
              </a:pPr>
              <a:r>
                <a:rPr lang="en-US" altLang="zh-CN" dirty="0">
                  <a:latin typeface="Arial" panose="020B0604020202020204" pitchFamily="34" charset="0"/>
                  <a:ea typeface="宋体" panose="02010600030101010101" pitchFamily="2" charset="-122"/>
                </a:rPr>
                <a:t>8086</a:t>
              </a:r>
              <a:endParaRPr lang="en-US" altLang="zh-CN" dirty="0">
                <a:latin typeface="Arial" panose="020B0604020202020204" pitchFamily="34" charset="0"/>
                <a:ea typeface="宋体" panose="02010600030101010101" pitchFamily="2" charset="-122"/>
              </a:endParaRPr>
            </a:p>
          </p:txBody>
        </p:sp>
      </p:grpSp>
      <p:grpSp>
        <p:nvGrpSpPr>
          <p:cNvPr id="29703" name="Group 13"/>
          <p:cNvGrpSpPr/>
          <p:nvPr/>
        </p:nvGrpSpPr>
        <p:grpSpPr>
          <a:xfrm>
            <a:off x="1665288" y="2349500"/>
            <a:ext cx="7407275" cy="274638"/>
            <a:chOff x="3419" y="1363"/>
            <a:chExt cx="2313" cy="211"/>
          </a:xfrm>
        </p:grpSpPr>
        <p:sp>
          <p:nvSpPr>
            <p:cNvPr id="29704" name="Line 14"/>
            <p:cNvSpPr/>
            <p:nvPr/>
          </p:nvSpPr>
          <p:spPr>
            <a:xfrm flipH="1">
              <a:off x="3419" y="1423"/>
              <a:ext cx="2313" cy="0"/>
            </a:xfrm>
            <a:prstGeom prst="line">
              <a:avLst/>
            </a:prstGeom>
            <a:ln w="9525" cap="flat" cmpd="sng">
              <a:solidFill>
                <a:schemeClr val="tx1"/>
              </a:solidFill>
              <a:prstDash val="solid"/>
              <a:round/>
              <a:headEnd type="triangle" w="med" len="med"/>
              <a:tailEnd type="triangle" w="med" len="med"/>
            </a:ln>
          </p:spPr>
        </p:sp>
        <p:sp>
          <p:nvSpPr>
            <p:cNvPr id="29705" name="Text Box 15"/>
            <p:cNvSpPr txBox="1"/>
            <p:nvPr/>
          </p:nvSpPr>
          <p:spPr>
            <a:xfrm>
              <a:off x="4496" y="1363"/>
              <a:ext cx="341" cy="211"/>
            </a:xfrm>
            <a:prstGeom prst="rect">
              <a:avLst/>
            </a:prstGeom>
            <a:solidFill>
              <a:schemeClr val="bg1"/>
            </a:solidFill>
            <a:ln w="9525">
              <a:noFill/>
            </a:ln>
          </p:spPr>
          <p:txBody>
            <a:bodyPr lIns="0" tIns="0" rIns="0" bIns="0" anchor="t" anchorCtr="0">
              <a:spAutoFit/>
            </a:bodyPr>
            <a:lstStyle/>
            <a:p>
              <a:pPr>
                <a:spcBef>
                  <a:spcPct val="50000"/>
                </a:spcBef>
              </a:pPr>
              <a:r>
                <a:rPr lang="en-US" altLang="zh-CN" dirty="0">
                  <a:latin typeface="Arial" panose="020B0604020202020204" pitchFamily="34" charset="0"/>
                  <a:ea typeface="宋体" panose="02010600030101010101" pitchFamily="2" charset="-122"/>
                </a:rPr>
                <a:t>80286/386</a:t>
              </a:r>
              <a:endParaRPr lang="en-US" altLang="zh-CN" dirty="0">
                <a:latin typeface="Arial" panose="020B0604020202020204" pitchFamily="34" charset="0"/>
                <a:ea typeface="宋体" panose="02010600030101010101" pitchFamily="2" charset="-122"/>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条件转移指令</a:t>
            </a:r>
            <a:endParaRPr lang="zh-CN" altLang="en-US" sz="3600" dirty="0"/>
          </a:p>
        </p:txBody>
      </p:sp>
      <p:sp>
        <p:nvSpPr>
          <p:cNvPr id="633859" name="Rectangle 3"/>
          <p:cNvSpPr>
            <a:spLocks noGrp="1"/>
          </p:cNvSpPr>
          <p:nvPr>
            <p:ph idx="1"/>
          </p:nvPr>
        </p:nvSpPr>
        <p:spPr>
          <a:xfrm>
            <a:off x="115888" y="911225"/>
            <a:ext cx="1709737" cy="5218113"/>
          </a:xfrm>
        </p:spPr>
        <p:txBody>
          <a:bodyPr vert="horz" wrap="square" lIns="91440" tIns="45720" rIns="91440" bIns="45720" anchor="t" anchorCtr="0"/>
          <a:lstStyle/>
          <a:p>
            <a:pPr>
              <a:buNone/>
            </a:pPr>
            <a:r>
              <a:rPr lang="zh-CN" altLang="en-US" dirty="0">
                <a:ea typeface="微软雅黑" panose="020B0503020204020204" pitchFamily="34" charset="-122"/>
              </a:rPr>
              <a:t>分三类：</a:t>
            </a:r>
            <a:endParaRPr lang="zh-CN" altLang="en-US" dirty="0">
              <a:ea typeface="微软雅黑" panose="020B0503020204020204" pitchFamily="34" charset="-122"/>
            </a:endParaRPr>
          </a:p>
          <a:p>
            <a:pPr>
              <a:spcBef>
                <a:spcPct val="45000"/>
              </a:spcBef>
              <a:buNone/>
            </a:pPr>
            <a:r>
              <a:rPr lang="en-US" altLang="zh-CN" sz="2200" dirty="0">
                <a:solidFill>
                  <a:srgbClr val="3333CC"/>
                </a:solidFill>
                <a:latin typeface="微软雅黑" panose="020B0503020204020204" pitchFamily="34" charset="-122"/>
                <a:ea typeface="微软雅黑" panose="020B0503020204020204" pitchFamily="34" charset="-122"/>
              </a:rPr>
              <a:t>(1)</a:t>
            </a:r>
            <a:r>
              <a:rPr lang="zh-CN" altLang="en-US" sz="2200" dirty="0">
                <a:solidFill>
                  <a:srgbClr val="3333CC"/>
                </a:solidFill>
                <a:latin typeface="微软雅黑" panose="020B0503020204020204" pitchFamily="34" charset="-122"/>
                <a:ea typeface="微软雅黑" panose="020B0503020204020204" pitchFamily="34" charset="-122"/>
              </a:rPr>
              <a:t>根据单个标志的值转移</a:t>
            </a:r>
            <a:endParaRPr lang="zh-CN" altLang="en-US" sz="2200" dirty="0">
              <a:solidFill>
                <a:srgbClr val="3333CC"/>
              </a:solidFill>
              <a:latin typeface="微软雅黑" panose="020B0503020204020204" pitchFamily="34" charset="-122"/>
              <a:ea typeface="微软雅黑" panose="020B0503020204020204" pitchFamily="34" charset="-122"/>
            </a:endParaRPr>
          </a:p>
          <a:p>
            <a:pPr>
              <a:spcBef>
                <a:spcPct val="45000"/>
              </a:spcBef>
              <a:buNone/>
            </a:pPr>
            <a:r>
              <a:rPr lang="en-US" altLang="zh-CN" sz="2200" dirty="0">
                <a:solidFill>
                  <a:srgbClr val="3333CC"/>
                </a:solidFill>
                <a:latin typeface="微软雅黑" panose="020B0503020204020204" pitchFamily="34" charset="-122"/>
                <a:ea typeface="微软雅黑" panose="020B0503020204020204" pitchFamily="34" charset="-122"/>
              </a:rPr>
              <a:t>(2)</a:t>
            </a:r>
            <a:r>
              <a:rPr lang="zh-CN" altLang="en-US" sz="2200" dirty="0">
                <a:solidFill>
                  <a:srgbClr val="3333CC"/>
                </a:solidFill>
                <a:latin typeface="微软雅黑" panose="020B0503020204020204" pitchFamily="34" charset="-122"/>
                <a:ea typeface="微软雅黑" panose="020B0503020204020204" pitchFamily="34" charset="-122"/>
              </a:rPr>
              <a:t>按无符号整数比较转移</a:t>
            </a:r>
            <a:endParaRPr lang="zh-CN" altLang="en-US" sz="2200" dirty="0">
              <a:solidFill>
                <a:srgbClr val="3333CC"/>
              </a:solidFill>
              <a:latin typeface="微软雅黑" panose="020B0503020204020204" pitchFamily="34" charset="-122"/>
              <a:ea typeface="微软雅黑" panose="020B0503020204020204" pitchFamily="34" charset="-122"/>
            </a:endParaRPr>
          </a:p>
          <a:p>
            <a:pPr>
              <a:spcBef>
                <a:spcPct val="45000"/>
              </a:spcBef>
              <a:buNone/>
            </a:pPr>
            <a:r>
              <a:rPr lang="en-US" altLang="zh-CN" sz="2200" dirty="0">
                <a:solidFill>
                  <a:srgbClr val="3333CC"/>
                </a:solidFill>
                <a:latin typeface="微软雅黑" panose="020B0503020204020204" pitchFamily="34" charset="-122"/>
                <a:ea typeface="微软雅黑" panose="020B0503020204020204" pitchFamily="34" charset="-122"/>
              </a:rPr>
              <a:t>(3)</a:t>
            </a:r>
            <a:r>
              <a:rPr lang="zh-CN" altLang="en-US" sz="2200" dirty="0">
                <a:solidFill>
                  <a:srgbClr val="3333CC"/>
                </a:solidFill>
                <a:latin typeface="微软雅黑" panose="020B0503020204020204" pitchFamily="34" charset="-122"/>
                <a:ea typeface="微软雅黑" panose="020B0503020204020204" pitchFamily="34" charset="-122"/>
              </a:rPr>
              <a:t>按带符号整数比较转移</a:t>
            </a:r>
            <a:endParaRPr lang="zh-CN" altLang="en-US" sz="2200" dirty="0">
              <a:solidFill>
                <a:srgbClr val="3333CC"/>
              </a:solidFill>
              <a:latin typeface="微软雅黑" panose="020B0503020204020204" pitchFamily="34" charset="-122"/>
              <a:ea typeface="微软雅黑" panose="020B0503020204020204" pitchFamily="34" charset="-122"/>
            </a:endParaRPr>
          </a:p>
        </p:txBody>
      </p:sp>
      <p:grpSp>
        <p:nvGrpSpPr>
          <p:cNvPr id="633864" name="Group 8"/>
          <p:cNvGrpSpPr/>
          <p:nvPr/>
        </p:nvGrpSpPr>
        <p:grpSpPr>
          <a:xfrm>
            <a:off x="1861820" y="284163"/>
            <a:ext cx="7227888" cy="6480175"/>
            <a:chOff x="1207" y="516"/>
            <a:chExt cx="4496" cy="3685"/>
          </a:xfrm>
        </p:grpSpPr>
        <p:pic>
          <p:nvPicPr>
            <p:cNvPr id="50180" name="Picture 4"/>
            <p:cNvPicPr>
              <a:picLocks noChangeAspect="1"/>
            </p:cNvPicPr>
            <p:nvPr/>
          </p:nvPicPr>
          <p:blipFill>
            <a:blip r:embed="rId1"/>
            <a:stretch>
              <a:fillRect/>
            </a:stretch>
          </p:blipFill>
          <p:spPr>
            <a:xfrm>
              <a:off x="1207" y="516"/>
              <a:ext cx="4496" cy="3685"/>
            </a:xfrm>
            <a:prstGeom prst="rect">
              <a:avLst/>
            </a:prstGeom>
            <a:noFill/>
            <a:ln w="9525">
              <a:noFill/>
            </a:ln>
          </p:spPr>
        </p:pic>
        <p:sp>
          <p:nvSpPr>
            <p:cNvPr id="50181" name="Rectangle 5"/>
            <p:cNvSpPr/>
            <p:nvPr/>
          </p:nvSpPr>
          <p:spPr>
            <a:xfrm>
              <a:off x="1633" y="743"/>
              <a:ext cx="4025" cy="1700"/>
            </a:xfrm>
            <a:prstGeom prst="rect">
              <a:avLst/>
            </a:prstGeom>
            <a:solidFill>
              <a:schemeClr val="accent1">
                <a:alpha val="18039"/>
              </a:schemeClr>
            </a:solid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50182" name="Rectangle 6"/>
            <p:cNvSpPr/>
            <p:nvPr/>
          </p:nvSpPr>
          <p:spPr>
            <a:xfrm>
              <a:off x="1633" y="2443"/>
              <a:ext cx="4025" cy="851"/>
            </a:xfrm>
            <a:prstGeom prst="rect">
              <a:avLst/>
            </a:prstGeom>
            <a:solidFill>
              <a:srgbClr val="FF0000">
                <a:alpha val="18039"/>
              </a:srgbClr>
            </a:solid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50183" name="Rectangle 7"/>
            <p:cNvSpPr/>
            <p:nvPr/>
          </p:nvSpPr>
          <p:spPr>
            <a:xfrm>
              <a:off x="1633" y="3294"/>
              <a:ext cx="4025" cy="850"/>
            </a:xfrm>
            <a:prstGeom prst="rect">
              <a:avLst/>
            </a:prstGeom>
            <a:solidFill>
              <a:srgbClr val="FFFF00">
                <a:alpha val="18039"/>
              </a:srgbClr>
            </a:solid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3864"/>
                                        </p:tgtEl>
                                        <p:attrNameLst>
                                          <p:attrName>style.visibility</p:attrName>
                                        </p:attrNameLst>
                                      </p:cBhvr>
                                      <p:to>
                                        <p:strVal val="visible"/>
                                      </p:to>
                                    </p:set>
                                    <p:animEffect transition="in" filter="blinds(horizontal)">
                                      <p:cBhvr>
                                        <p:cTn id="7" dur="500"/>
                                        <p:tgtEl>
                                          <p:spTgt spid="6338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3859">
                                            <p:txEl>
                                              <p:pRg st="0" end="0"/>
                                            </p:txEl>
                                          </p:spTgt>
                                        </p:tgtEl>
                                        <p:attrNameLst>
                                          <p:attrName>style.visibility</p:attrName>
                                        </p:attrNameLst>
                                      </p:cBhvr>
                                      <p:to>
                                        <p:strVal val="visible"/>
                                      </p:to>
                                    </p:set>
                                    <p:animEffect transition="in" filter="blinds(horizontal)">
                                      <p:cBhvr>
                                        <p:cTn id="12" dur="500"/>
                                        <p:tgtEl>
                                          <p:spTgt spid="6338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3859">
                                            <p:txEl>
                                              <p:pRg st="1" end="1"/>
                                            </p:txEl>
                                          </p:spTgt>
                                        </p:tgtEl>
                                        <p:attrNameLst>
                                          <p:attrName>style.visibility</p:attrName>
                                        </p:attrNameLst>
                                      </p:cBhvr>
                                      <p:to>
                                        <p:strVal val="visible"/>
                                      </p:to>
                                    </p:set>
                                    <p:animEffect transition="in" filter="blinds(horizontal)">
                                      <p:cBhvr>
                                        <p:cTn id="17" dur="500"/>
                                        <p:tgtEl>
                                          <p:spTgt spid="6338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3859">
                                            <p:txEl>
                                              <p:pRg st="2" end="2"/>
                                            </p:txEl>
                                          </p:spTgt>
                                        </p:tgtEl>
                                        <p:attrNameLst>
                                          <p:attrName>style.visibility</p:attrName>
                                        </p:attrNameLst>
                                      </p:cBhvr>
                                      <p:to>
                                        <p:strVal val="visible"/>
                                      </p:to>
                                    </p:set>
                                    <p:animEffect transition="in" filter="blinds(horizontal)">
                                      <p:cBhvr>
                                        <p:cTn id="22" dur="500"/>
                                        <p:tgtEl>
                                          <p:spTgt spid="6338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3859">
                                            <p:txEl>
                                              <p:pRg st="3" end="3"/>
                                            </p:txEl>
                                          </p:spTgt>
                                        </p:tgtEl>
                                        <p:attrNameLst>
                                          <p:attrName>style.visibility</p:attrName>
                                        </p:attrNameLst>
                                      </p:cBhvr>
                                      <p:to>
                                        <p:strVal val="visible"/>
                                      </p:to>
                                    </p:set>
                                    <p:animEffect transition="in" filter="blinds(horizontal)">
                                      <p:cBhvr>
                                        <p:cTn id="27" dur="500"/>
                                        <p:tgtEl>
                                          <p:spTgt spid="633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a:xfrm>
            <a:off x="212725" y="98425"/>
            <a:ext cx="8229600" cy="528638"/>
          </a:xfrm>
        </p:spPr>
        <p:txBody>
          <a:bodyPr vert="horz" wrap="square" lIns="91440" tIns="45720" rIns="91440" bIns="45720" anchor="ctr" anchorCtr="0"/>
          <a:lstStyle/>
          <a:p>
            <a:r>
              <a:rPr lang="zh-CN" altLang="en-US" sz="3600" dirty="0">
                <a:ea typeface="宋体" panose="02010600030101010101" pitchFamily="2" charset="-122"/>
              </a:rPr>
              <a:t>例子：程序的机器级表示与执行</a:t>
            </a:r>
            <a:endParaRPr lang="zh-CN" altLang="en-US" sz="3600" dirty="0">
              <a:ea typeface="宋体" panose="02010600030101010101" pitchFamily="2" charset="-122"/>
            </a:endParaRPr>
          </a:p>
        </p:txBody>
      </p:sp>
      <p:sp>
        <p:nvSpPr>
          <p:cNvPr id="55298" name="Rectangle 3"/>
          <p:cNvSpPr>
            <a:spLocks noGrp="1"/>
          </p:cNvSpPr>
          <p:nvPr>
            <p:ph idx="1"/>
          </p:nvPr>
        </p:nvSpPr>
        <p:spPr>
          <a:xfrm>
            <a:off x="165100" y="773113"/>
            <a:ext cx="4535488" cy="2730500"/>
          </a:xfrm>
        </p:spPr>
        <p:txBody>
          <a:bodyPr vert="horz" wrap="square" lIns="91440" tIns="45720" rIns="91440" bIns="45720" anchor="t" anchorCtr="0"/>
          <a:lstStyle/>
          <a:p>
            <a:pPr>
              <a:spcBef>
                <a:spcPct val="0"/>
              </a:spcBef>
              <a:buNone/>
            </a:pPr>
            <a:r>
              <a:rPr lang="en-US" altLang="zh-CN" sz="2200" dirty="0"/>
              <a:t>int sum(int a[ ], </a:t>
            </a:r>
            <a:r>
              <a:rPr lang="en-US" altLang="zh-CN" sz="2200" dirty="0">
                <a:solidFill>
                  <a:srgbClr val="FF3300"/>
                </a:solidFill>
              </a:rPr>
              <a:t>unsigned</a:t>
            </a:r>
            <a:r>
              <a:rPr lang="en-US" altLang="zh-CN" sz="2200" dirty="0"/>
              <a:t> len)</a:t>
            </a:r>
            <a:endParaRPr lang="en-US" altLang="zh-CN" sz="2200" dirty="0"/>
          </a:p>
          <a:p>
            <a:pPr>
              <a:spcBef>
                <a:spcPct val="0"/>
              </a:spcBef>
              <a:buNone/>
            </a:pPr>
            <a:r>
              <a:rPr lang="en-US" altLang="zh-CN" sz="2200" dirty="0"/>
              <a:t>{</a:t>
            </a:r>
            <a:endParaRPr lang="en-US" altLang="zh-CN" sz="2200" dirty="0"/>
          </a:p>
          <a:p>
            <a:pPr>
              <a:spcBef>
                <a:spcPct val="0"/>
              </a:spcBef>
              <a:buNone/>
            </a:pPr>
            <a:r>
              <a:rPr lang="en-US" altLang="zh-CN" sz="2200" dirty="0"/>
              <a:t>   int  i</a:t>
            </a:r>
            <a:r>
              <a:rPr lang="zh-CN" altLang="en-US" sz="2200" dirty="0"/>
              <a:t>，</a:t>
            </a:r>
            <a:r>
              <a:rPr lang="en-US" altLang="zh-CN" sz="2200" dirty="0"/>
              <a:t>sum = 0;</a:t>
            </a:r>
            <a:endParaRPr lang="en-US" altLang="zh-CN" sz="2200" dirty="0"/>
          </a:p>
          <a:p>
            <a:pPr>
              <a:spcBef>
                <a:spcPct val="0"/>
              </a:spcBef>
              <a:buNone/>
            </a:pPr>
            <a:r>
              <a:rPr lang="en-US" altLang="zh-CN" sz="2200" dirty="0"/>
              <a:t>   for (i = 0; </a:t>
            </a:r>
            <a:r>
              <a:rPr lang="en-US" altLang="zh-CN" sz="2200" dirty="0">
                <a:solidFill>
                  <a:srgbClr val="FF3300"/>
                </a:solidFill>
              </a:rPr>
              <a:t>i &lt;= len–1</a:t>
            </a:r>
            <a:r>
              <a:rPr lang="en-US" altLang="zh-CN" sz="2200" dirty="0"/>
              <a:t>; i++)</a:t>
            </a:r>
            <a:endParaRPr lang="en-US" altLang="zh-CN" sz="2200" dirty="0"/>
          </a:p>
          <a:p>
            <a:pPr>
              <a:spcBef>
                <a:spcPct val="0"/>
              </a:spcBef>
              <a:buNone/>
            </a:pPr>
            <a:r>
              <a:rPr lang="en-US" altLang="zh-CN" sz="2200" dirty="0"/>
              <a:t>	    sum += a[i];</a:t>
            </a:r>
            <a:endParaRPr lang="en-US" altLang="zh-CN" sz="2200" dirty="0"/>
          </a:p>
          <a:p>
            <a:pPr>
              <a:spcBef>
                <a:spcPct val="0"/>
              </a:spcBef>
              <a:buNone/>
            </a:pPr>
            <a:r>
              <a:rPr lang="en-US" altLang="zh-CN" sz="2200" dirty="0"/>
              <a:t>   return sum;</a:t>
            </a:r>
            <a:endParaRPr lang="en-US" altLang="zh-CN" sz="2200" dirty="0"/>
          </a:p>
          <a:p>
            <a:pPr>
              <a:spcBef>
                <a:spcPct val="0"/>
              </a:spcBef>
              <a:buNone/>
            </a:pPr>
            <a:r>
              <a:rPr lang="en-US" altLang="zh-CN" sz="2200" dirty="0"/>
              <a:t>}</a:t>
            </a:r>
            <a:endParaRPr lang="zh-CN" altLang="en-US" sz="2200" dirty="0"/>
          </a:p>
        </p:txBody>
      </p:sp>
      <p:sp>
        <p:nvSpPr>
          <p:cNvPr id="55299" name="Rectangle 4"/>
          <p:cNvSpPr/>
          <p:nvPr/>
        </p:nvSpPr>
        <p:spPr>
          <a:xfrm>
            <a:off x="234950" y="3668713"/>
            <a:ext cx="4467225" cy="1127125"/>
          </a:xfrm>
          <a:prstGeom prst="rect">
            <a:avLst/>
          </a:prstGeom>
          <a:noFill/>
          <a:ln w="9525">
            <a:noFill/>
          </a:ln>
        </p:spPr>
        <p:txBody>
          <a:bodyPr anchor="ctr" anchorCtr="0">
            <a:spAutoFit/>
          </a:bodyPr>
          <a:lstStyle/>
          <a:p>
            <a:pPr eaLnBrk="0" hangingPunct="0">
              <a:spcBef>
                <a:spcPct val="15000"/>
              </a:spcBef>
            </a:pPr>
            <a:r>
              <a:rPr lang="zh-CN" altLang="en-US" sz="2200" dirty="0">
                <a:latin typeface="微软雅黑" panose="020B0503020204020204" pitchFamily="34" charset="-122"/>
                <a:ea typeface="微软雅黑" panose="020B0503020204020204" pitchFamily="34" charset="-122"/>
              </a:rPr>
              <a:t>当参数</a:t>
            </a:r>
            <a:r>
              <a:rPr lang="en-US" altLang="zh-CN" sz="2200" dirty="0">
                <a:latin typeface="微软雅黑" panose="020B0503020204020204" pitchFamily="34" charset="-122"/>
                <a:ea typeface="微软雅黑" panose="020B0503020204020204" pitchFamily="34" charset="-122"/>
              </a:rPr>
              <a:t>len</a:t>
            </a:r>
            <a:r>
              <a:rPr lang="zh-CN" altLang="en-US" sz="2200" dirty="0">
                <a:latin typeface="微软雅黑" panose="020B0503020204020204" pitchFamily="34" charset="-122"/>
                <a:ea typeface="微软雅黑" panose="020B0503020204020204" pitchFamily="34" charset="-122"/>
              </a:rPr>
              <a:t>为</a:t>
            </a:r>
            <a:r>
              <a:rPr lang="en-US" altLang="zh-CN" sz="2200" dirty="0">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时，返回值应该是</a:t>
            </a:r>
            <a:r>
              <a:rPr lang="en-US" altLang="zh-CN" sz="2200" dirty="0">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，但是在机器上执行时，却发生了存储器访问异常。</a:t>
            </a:r>
            <a:r>
              <a:rPr lang="zh-CN" altLang="en-US" b="0" dirty="0">
                <a:latin typeface="Arial" panose="020B0604020202020204" pitchFamily="34" charset="0"/>
                <a:ea typeface="宋体" panose="02010600030101010101" pitchFamily="2" charset="-122"/>
              </a:rPr>
              <a:t> </a:t>
            </a:r>
            <a:r>
              <a:rPr lang="en-US" altLang="zh-CN" sz="2400" dirty="0">
                <a:solidFill>
                  <a:srgbClr val="FF0000"/>
                </a:solidFill>
                <a:latin typeface="微软雅黑" panose="020B0503020204020204" pitchFamily="34" charset="-122"/>
                <a:ea typeface="微软雅黑" panose="020B0503020204020204" pitchFamily="34" charset="-122"/>
              </a:rPr>
              <a:t>Why?</a:t>
            </a:r>
            <a:endParaRPr lang="en-US" altLang="zh-CN" sz="2200" dirty="0">
              <a:latin typeface="微软雅黑" panose="020B0503020204020204" pitchFamily="34" charset="-122"/>
              <a:ea typeface="微软雅黑" panose="020B0503020204020204" pitchFamily="34" charset="-122"/>
            </a:endParaRPr>
          </a:p>
        </p:txBody>
      </p:sp>
      <p:sp>
        <p:nvSpPr>
          <p:cNvPr id="634885" name="Rectangle 5"/>
          <p:cNvSpPr/>
          <p:nvPr/>
        </p:nvSpPr>
        <p:spPr>
          <a:xfrm>
            <a:off x="4986338" y="887413"/>
            <a:ext cx="3932237" cy="3451225"/>
          </a:xfrm>
          <a:prstGeom prst="rect">
            <a:avLst/>
          </a:prstGeom>
          <a:noFill/>
          <a:ln w="9525" cap="flat" cmpd="sng">
            <a:solidFill>
              <a:srgbClr val="008000"/>
            </a:solidFill>
            <a:prstDash val="solid"/>
            <a:miter/>
            <a:headEnd type="none" w="med" len="med"/>
            <a:tailEnd type="none" w="med" len="med"/>
          </a:ln>
        </p:spPr>
        <p:txBody>
          <a:bodyPr anchor="ctr" anchorCtr="0">
            <a:spAutoFit/>
          </a:bodyPr>
          <a:lstStyle/>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sum:</a:t>
            </a:r>
            <a:endParaRPr lang="en-US" altLang="zh-CN" sz="2200" dirty="0">
              <a:solidFill>
                <a:srgbClr val="008000"/>
              </a:solidFill>
              <a:latin typeface="微软雅黑" panose="020B0503020204020204" pitchFamily="34" charset="-122"/>
              <a:ea typeface="微软雅黑" panose="020B0503020204020204" pitchFamily="34" charset="-122"/>
            </a:endParaRPr>
          </a:p>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     …</a:t>
            </a:r>
            <a:endParaRPr lang="en-US" altLang="zh-CN" sz="2200" dirty="0">
              <a:solidFill>
                <a:srgbClr val="008000"/>
              </a:solidFill>
              <a:latin typeface="微软雅黑" panose="020B0503020204020204" pitchFamily="34" charset="-122"/>
              <a:ea typeface="微软雅黑" panose="020B0503020204020204" pitchFamily="34" charset="-122"/>
            </a:endParaRPr>
          </a:p>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.L3:</a:t>
            </a:r>
            <a:endParaRPr lang="en-US" altLang="zh-CN" sz="2200" dirty="0">
              <a:solidFill>
                <a:srgbClr val="008000"/>
              </a:solidFill>
              <a:latin typeface="微软雅黑" panose="020B0503020204020204" pitchFamily="34" charset="-122"/>
              <a:ea typeface="微软雅黑" panose="020B0503020204020204" pitchFamily="34" charset="-122"/>
            </a:endParaRPr>
          </a:p>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     …</a:t>
            </a:r>
            <a:endParaRPr lang="en-US" altLang="zh-CN" sz="2200" dirty="0">
              <a:solidFill>
                <a:srgbClr val="008000"/>
              </a:solidFill>
              <a:latin typeface="微软雅黑" panose="020B0503020204020204" pitchFamily="34" charset="-122"/>
              <a:ea typeface="微软雅黑" panose="020B0503020204020204" pitchFamily="34" charset="-122"/>
            </a:endParaRPr>
          </a:p>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    movl  -4(%ebp),  %eax</a:t>
            </a:r>
            <a:endParaRPr lang="en-US" altLang="zh-CN" sz="2200" dirty="0">
              <a:solidFill>
                <a:srgbClr val="008000"/>
              </a:solidFill>
              <a:latin typeface="微软雅黑" panose="020B0503020204020204" pitchFamily="34" charset="-122"/>
              <a:ea typeface="微软雅黑" panose="020B0503020204020204" pitchFamily="34" charset="-122"/>
            </a:endParaRPr>
          </a:p>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    movl  12(%ebp),  %edx</a:t>
            </a:r>
            <a:endParaRPr lang="en-US" altLang="zh-CN" sz="2200" dirty="0">
              <a:solidFill>
                <a:srgbClr val="008000"/>
              </a:solidFill>
              <a:latin typeface="微软雅黑" panose="020B0503020204020204" pitchFamily="34" charset="-122"/>
              <a:ea typeface="微软雅黑" panose="020B0503020204020204" pitchFamily="34" charset="-122"/>
            </a:endParaRPr>
          </a:p>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    subl    $1,  %edx</a:t>
            </a:r>
            <a:endParaRPr lang="en-US" altLang="zh-CN" sz="2200" dirty="0">
              <a:solidFill>
                <a:srgbClr val="008000"/>
              </a:solidFill>
              <a:latin typeface="微软雅黑" panose="020B0503020204020204" pitchFamily="34" charset="-122"/>
              <a:ea typeface="微软雅黑" panose="020B0503020204020204" pitchFamily="34" charset="-122"/>
            </a:endParaRPr>
          </a:p>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    cmpl  %edx,  %eax</a:t>
            </a:r>
            <a:endParaRPr lang="en-US" altLang="zh-CN" sz="2200" dirty="0">
              <a:solidFill>
                <a:srgbClr val="008000"/>
              </a:solidFill>
              <a:latin typeface="微软雅黑" panose="020B0503020204020204" pitchFamily="34" charset="-122"/>
              <a:ea typeface="微软雅黑" panose="020B0503020204020204" pitchFamily="34" charset="-122"/>
            </a:endParaRPr>
          </a:p>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    jbe	   .L3</a:t>
            </a:r>
            <a:endParaRPr lang="en-US" altLang="zh-CN" sz="2200" dirty="0">
              <a:solidFill>
                <a:srgbClr val="008000"/>
              </a:solidFill>
              <a:latin typeface="微软雅黑" panose="020B0503020204020204" pitchFamily="34" charset="-122"/>
              <a:ea typeface="微软雅黑" panose="020B0503020204020204" pitchFamily="34" charset="-122"/>
            </a:endParaRPr>
          </a:p>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     …</a:t>
            </a:r>
            <a:endParaRPr lang="en-US" altLang="zh-CN" sz="2200" dirty="0">
              <a:solidFill>
                <a:srgbClr val="008000"/>
              </a:solidFill>
              <a:latin typeface="微软雅黑" panose="020B0503020204020204" pitchFamily="34" charset="-122"/>
              <a:ea typeface="微软雅黑" panose="020B0503020204020204" pitchFamily="34" charset="-122"/>
            </a:endParaRPr>
          </a:p>
        </p:txBody>
      </p:sp>
      <p:sp>
        <p:nvSpPr>
          <p:cNvPr id="634886" name="Text Box 6"/>
          <p:cNvSpPr txBox="1"/>
          <p:nvPr/>
        </p:nvSpPr>
        <p:spPr>
          <a:xfrm>
            <a:off x="4833938" y="4606925"/>
            <a:ext cx="4078287" cy="1930400"/>
          </a:xfrm>
          <a:prstGeom prst="rect">
            <a:avLst/>
          </a:prstGeom>
          <a:solidFill>
            <a:schemeClr val="bg1"/>
          </a:solidFill>
          <a:ln w="9525" cap="flat" cmpd="sng">
            <a:solidFill>
              <a:schemeClr val="tx1"/>
            </a:solidFill>
            <a:prstDash val="solid"/>
            <a:miter/>
            <a:headEnd type="none" w="med" len="med"/>
            <a:tailEnd type="none" w="med" len="med"/>
          </a:ln>
        </p:spPr>
        <p:txBody>
          <a:bodyPr anchor="t" anchorCtr="0">
            <a:spAutoFit/>
          </a:bodyPr>
          <a:lstStyle/>
          <a:p>
            <a:pPr eaLnBrk="0" hangingPunct="0">
              <a:spcBef>
                <a:spcPct val="25000"/>
              </a:spcBef>
            </a:pPr>
            <a:r>
              <a:rPr lang="en-US" altLang="zh-CN" sz="2000" dirty="0">
                <a:solidFill>
                  <a:srgbClr val="B3110D"/>
                </a:solidFill>
                <a:latin typeface="微软雅黑" panose="020B0503020204020204" pitchFamily="34" charset="-122"/>
                <a:ea typeface="微软雅黑" panose="020B0503020204020204" pitchFamily="34" charset="-122"/>
              </a:rPr>
              <a:t>i </a:t>
            </a:r>
            <a:r>
              <a:rPr lang="zh-CN" altLang="en-US" sz="2000" dirty="0">
                <a:solidFill>
                  <a:srgbClr val="B3110D"/>
                </a:solidFill>
                <a:latin typeface="微软雅黑" panose="020B0503020204020204" pitchFamily="34" charset="-122"/>
                <a:ea typeface="微软雅黑" panose="020B0503020204020204" pitchFamily="34" charset="-122"/>
              </a:rPr>
              <a:t>在</a:t>
            </a:r>
            <a:r>
              <a:rPr lang="en-US" altLang="zh-CN" sz="2000" dirty="0">
                <a:solidFill>
                  <a:srgbClr val="B3110D"/>
                </a:solidFill>
                <a:latin typeface="微软雅黑" panose="020B0503020204020204" pitchFamily="34" charset="-122"/>
                <a:ea typeface="微软雅黑" panose="020B0503020204020204" pitchFamily="34" charset="-122"/>
              </a:rPr>
              <a:t>%eax</a:t>
            </a:r>
            <a:r>
              <a:rPr lang="zh-CN" altLang="en-US" sz="2000" dirty="0">
                <a:solidFill>
                  <a:srgbClr val="B3110D"/>
                </a:solidFill>
                <a:latin typeface="微软雅黑" panose="020B0503020204020204" pitchFamily="34" charset="-122"/>
                <a:ea typeface="微软雅黑" panose="020B0503020204020204" pitchFamily="34" charset="-122"/>
              </a:rPr>
              <a:t>中，</a:t>
            </a:r>
            <a:r>
              <a:rPr lang="en-US" altLang="zh-CN" sz="2000" dirty="0">
                <a:solidFill>
                  <a:srgbClr val="B3110D"/>
                </a:solidFill>
                <a:latin typeface="微软雅黑" panose="020B0503020204020204" pitchFamily="34" charset="-122"/>
                <a:ea typeface="微软雅黑" panose="020B0503020204020204" pitchFamily="34" charset="-122"/>
              </a:rPr>
              <a:t>len</a:t>
            </a:r>
            <a:r>
              <a:rPr lang="zh-CN" altLang="en-US" sz="2000" dirty="0">
                <a:solidFill>
                  <a:srgbClr val="B3110D"/>
                </a:solidFill>
                <a:latin typeface="微软雅黑" panose="020B0503020204020204" pitchFamily="34" charset="-122"/>
                <a:ea typeface="微软雅黑" panose="020B0503020204020204" pitchFamily="34" charset="-122"/>
              </a:rPr>
              <a:t>在</a:t>
            </a:r>
            <a:r>
              <a:rPr lang="en-US" altLang="zh-CN" sz="2000" dirty="0">
                <a:solidFill>
                  <a:srgbClr val="B3110D"/>
                </a:solidFill>
                <a:latin typeface="微软雅黑" panose="020B0503020204020204" pitchFamily="34" charset="-122"/>
                <a:ea typeface="微软雅黑" panose="020B0503020204020204" pitchFamily="34" charset="-122"/>
              </a:rPr>
              <a:t>%edx</a:t>
            </a:r>
            <a:r>
              <a:rPr lang="zh-CN" altLang="en-US" sz="2000" dirty="0">
                <a:solidFill>
                  <a:srgbClr val="B3110D"/>
                </a:solidFill>
                <a:latin typeface="微软雅黑" panose="020B0503020204020204" pitchFamily="34" charset="-122"/>
                <a:ea typeface="微软雅黑" panose="020B0503020204020204" pitchFamily="34" charset="-122"/>
              </a:rPr>
              <a:t>中</a:t>
            </a:r>
            <a:endParaRPr lang="zh-CN" altLang="en-US" sz="2000" dirty="0">
              <a:solidFill>
                <a:srgbClr val="B3110D"/>
              </a:solidFill>
              <a:latin typeface="微软雅黑" panose="020B0503020204020204" pitchFamily="34" charset="-122"/>
              <a:ea typeface="微软雅黑" panose="020B0503020204020204" pitchFamily="34" charset="-122"/>
            </a:endParaRPr>
          </a:p>
          <a:p>
            <a:pPr eaLnBrk="0" hangingPunct="0">
              <a:spcBef>
                <a:spcPct val="25000"/>
              </a:spcBef>
            </a:pPr>
            <a:r>
              <a:rPr lang="en-US" altLang="zh-CN" sz="2000" dirty="0">
                <a:solidFill>
                  <a:srgbClr val="B3110D"/>
                </a:solidFill>
                <a:latin typeface="微软雅黑" panose="020B0503020204020204" pitchFamily="34" charset="-122"/>
                <a:ea typeface="微软雅黑" panose="020B0503020204020204" pitchFamily="34" charset="-122"/>
              </a:rPr>
              <a:t>%eax: 0000 …… 0000</a:t>
            </a:r>
            <a:endParaRPr lang="en-US" altLang="zh-CN" sz="2000" dirty="0">
              <a:solidFill>
                <a:srgbClr val="B3110D"/>
              </a:solidFill>
              <a:latin typeface="微软雅黑" panose="020B0503020204020204" pitchFamily="34" charset="-122"/>
              <a:ea typeface="微软雅黑" panose="020B0503020204020204" pitchFamily="34" charset="-122"/>
            </a:endParaRPr>
          </a:p>
          <a:p>
            <a:pPr eaLnBrk="0" hangingPunct="0">
              <a:spcBef>
                <a:spcPct val="25000"/>
              </a:spcBef>
            </a:pPr>
            <a:r>
              <a:rPr lang="en-US" altLang="zh-CN" sz="2000" dirty="0">
                <a:solidFill>
                  <a:srgbClr val="B3110D"/>
                </a:solidFill>
                <a:latin typeface="微软雅黑" panose="020B0503020204020204" pitchFamily="34" charset="-122"/>
                <a:ea typeface="微软雅黑" panose="020B0503020204020204" pitchFamily="34" charset="-122"/>
              </a:rPr>
              <a:t>%edx: 0000 …… 0000</a:t>
            </a:r>
            <a:endParaRPr lang="zh-CN" altLang="en-US" sz="2000" dirty="0">
              <a:solidFill>
                <a:srgbClr val="B3110D"/>
              </a:solidFill>
              <a:latin typeface="微软雅黑" panose="020B0503020204020204" pitchFamily="34" charset="-122"/>
              <a:ea typeface="微软雅黑" panose="020B0503020204020204" pitchFamily="34" charset="-122"/>
            </a:endParaRPr>
          </a:p>
          <a:p>
            <a:pPr eaLnBrk="0" hangingPunct="0">
              <a:spcBef>
                <a:spcPct val="25000"/>
              </a:spcBef>
            </a:pPr>
            <a:r>
              <a:rPr lang="en-US" altLang="zh-CN" sz="2000" dirty="0">
                <a:latin typeface="微软雅黑" panose="020B0503020204020204" pitchFamily="34" charset="-122"/>
                <a:ea typeface="微软雅黑" panose="020B0503020204020204" pitchFamily="34" charset="-122"/>
              </a:rPr>
              <a:t>subl </a:t>
            </a:r>
            <a:r>
              <a:rPr lang="zh-CN" altLang="en-US" sz="2000" dirty="0">
                <a:latin typeface="微软雅黑" panose="020B0503020204020204" pitchFamily="34" charset="-122"/>
                <a:ea typeface="微软雅黑" panose="020B0503020204020204" pitchFamily="34" charset="-122"/>
              </a:rPr>
              <a:t>指令的执行结果是什么？</a:t>
            </a:r>
            <a:endParaRPr lang="zh-CN" altLang="en-US" sz="2000" dirty="0">
              <a:latin typeface="微软雅黑" panose="020B0503020204020204" pitchFamily="34" charset="-122"/>
              <a:ea typeface="微软雅黑" panose="020B0503020204020204" pitchFamily="34" charset="-122"/>
            </a:endParaRPr>
          </a:p>
          <a:p>
            <a:pPr eaLnBrk="0" hangingPunct="0">
              <a:spcBef>
                <a:spcPct val="25000"/>
              </a:spcBef>
            </a:pPr>
            <a:r>
              <a:rPr lang="en-US" altLang="zh-CN" sz="2000" dirty="0">
                <a:latin typeface="微软雅黑" panose="020B0503020204020204" pitchFamily="34" charset="-122"/>
                <a:ea typeface="微软雅黑" panose="020B0503020204020204" pitchFamily="34" charset="-122"/>
              </a:rPr>
              <a:t>cmpl </a:t>
            </a:r>
            <a:r>
              <a:rPr lang="zh-CN" altLang="en-US" sz="2000" dirty="0">
                <a:latin typeface="微软雅黑" panose="020B0503020204020204" pitchFamily="34" charset="-122"/>
                <a:ea typeface="微软雅黑" panose="020B0503020204020204" pitchFamily="34" charset="-122"/>
              </a:rPr>
              <a:t>指令的执行结果是什么？</a:t>
            </a:r>
            <a:endParaRPr lang="zh-CN" altLang="en-US" sz="2000" dirty="0">
              <a:latin typeface="微软雅黑" panose="020B0503020204020204" pitchFamily="34" charset="-122"/>
              <a:ea typeface="微软雅黑" panose="020B0503020204020204" pitchFamily="34" charset="-122"/>
            </a:endParaRPr>
          </a:p>
        </p:txBody>
      </p:sp>
      <p:sp>
        <p:nvSpPr>
          <p:cNvPr id="634887" name="Rectangle 7"/>
          <p:cNvSpPr/>
          <p:nvPr/>
        </p:nvSpPr>
        <p:spPr>
          <a:xfrm>
            <a:off x="288925" y="5205413"/>
            <a:ext cx="4030663" cy="895350"/>
          </a:xfrm>
          <a:prstGeom prst="rect">
            <a:avLst/>
          </a:prstGeom>
          <a:noFill/>
          <a:ln w="9525">
            <a:noFill/>
          </a:ln>
        </p:spPr>
        <p:txBody>
          <a:bodyPr anchor="ctr" anchorCtr="0">
            <a:spAutoFit/>
          </a:bodyPr>
          <a:lstStyle/>
          <a:p>
            <a:pPr eaLnBrk="0" hangingPunct="0">
              <a:lnSpc>
                <a:spcPct val="120000"/>
              </a:lnSpc>
              <a:spcBef>
                <a:spcPct val="15000"/>
              </a:spcBef>
            </a:pPr>
            <a:r>
              <a:rPr lang="en-US" altLang="zh-CN" sz="2200" dirty="0">
                <a:solidFill>
                  <a:srgbClr val="FF3300"/>
                </a:solidFill>
                <a:latin typeface="微软雅黑" panose="020B0503020204020204" pitchFamily="34" charset="-122"/>
                <a:ea typeface="微软雅黑" panose="020B0503020204020204" pitchFamily="34" charset="-122"/>
              </a:rPr>
              <a:t>i </a:t>
            </a:r>
            <a:r>
              <a:rPr lang="zh-CN" altLang="en-US" sz="2200" dirty="0">
                <a:solidFill>
                  <a:srgbClr val="FF3300"/>
                </a:solidFill>
                <a:latin typeface="微软雅黑" panose="020B0503020204020204" pitchFamily="34" charset="-122"/>
                <a:ea typeface="微软雅黑" panose="020B0503020204020204" pitchFamily="34" charset="-122"/>
              </a:rPr>
              <a:t>和 </a:t>
            </a:r>
            <a:r>
              <a:rPr lang="en-US" altLang="zh-CN" sz="2200" dirty="0">
                <a:solidFill>
                  <a:srgbClr val="FF3300"/>
                </a:solidFill>
                <a:latin typeface="微软雅黑" panose="020B0503020204020204" pitchFamily="34" charset="-122"/>
                <a:ea typeface="微软雅黑" panose="020B0503020204020204" pitchFamily="34" charset="-122"/>
              </a:rPr>
              <a:t>len </a:t>
            </a:r>
            <a:r>
              <a:rPr lang="zh-CN" altLang="en-US" sz="2200" dirty="0">
                <a:solidFill>
                  <a:srgbClr val="FF3300"/>
                </a:solidFill>
                <a:latin typeface="微软雅黑" panose="020B0503020204020204" pitchFamily="34" charset="-122"/>
                <a:ea typeface="微软雅黑" panose="020B0503020204020204" pitchFamily="34" charset="-122"/>
              </a:rPr>
              <a:t>分别存放在哪个寄存器中？ </a:t>
            </a:r>
            <a:r>
              <a:rPr lang="en-US" altLang="zh-CN" sz="2200" dirty="0">
                <a:solidFill>
                  <a:srgbClr val="FF3300"/>
                </a:solidFill>
                <a:latin typeface="微软雅黑" panose="020B0503020204020204" pitchFamily="34" charset="-122"/>
                <a:ea typeface="微软雅黑" panose="020B0503020204020204" pitchFamily="34" charset="-122"/>
              </a:rPr>
              <a:t>%eax</a:t>
            </a:r>
            <a:r>
              <a:rPr lang="zh-CN" altLang="en-US" sz="2200" dirty="0">
                <a:solidFill>
                  <a:srgbClr val="FF3300"/>
                </a:solidFill>
                <a:latin typeface="微软雅黑" panose="020B0503020204020204" pitchFamily="34" charset="-122"/>
                <a:ea typeface="微软雅黑" panose="020B0503020204020204" pitchFamily="34" charset="-122"/>
              </a:rPr>
              <a:t>？ </a:t>
            </a:r>
            <a:r>
              <a:rPr lang="en-US" altLang="zh-CN" sz="2200" dirty="0">
                <a:solidFill>
                  <a:srgbClr val="FF3300"/>
                </a:solidFill>
                <a:latin typeface="微软雅黑" panose="020B0503020204020204" pitchFamily="34" charset="-122"/>
                <a:ea typeface="微软雅黑" panose="020B0503020204020204" pitchFamily="34" charset="-122"/>
              </a:rPr>
              <a:t>%edx</a:t>
            </a:r>
            <a:r>
              <a:rPr lang="zh-CN" altLang="en-US" sz="2200" dirty="0">
                <a:solidFill>
                  <a:srgbClr val="FF3300"/>
                </a:solidFill>
                <a:latin typeface="微软雅黑" panose="020B0503020204020204" pitchFamily="34" charset="-122"/>
                <a:ea typeface="微软雅黑" panose="020B0503020204020204" pitchFamily="34" charset="-122"/>
              </a:rPr>
              <a:t>？</a:t>
            </a:r>
            <a:endParaRPr lang="zh-CN" altLang="en-US" sz="2200" dirty="0">
              <a:solidFill>
                <a:srgbClr val="FF3300"/>
              </a:solidFill>
              <a:latin typeface="微软雅黑" panose="020B0503020204020204" pitchFamily="34" charset="-122"/>
              <a:ea typeface="微软雅黑" panose="020B0503020204020204" pitchFamily="34" charset="-122"/>
            </a:endParaRPr>
          </a:p>
        </p:txBody>
      </p:sp>
      <p:sp>
        <p:nvSpPr>
          <p:cNvPr id="634888" name="Rectangle 8"/>
          <p:cNvSpPr/>
          <p:nvPr/>
        </p:nvSpPr>
        <p:spPr>
          <a:xfrm>
            <a:off x="5114925" y="3608388"/>
            <a:ext cx="1843088" cy="409575"/>
          </a:xfrm>
          <a:prstGeom prst="rect">
            <a:avLst/>
          </a:prstGeom>
          <a:noFill/>
          <a:ln w="28575" cap="flat" cmpd="sng">
            <a:solidFill>
              <a:srgbClr val="990000"/>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885"/>
                                        </p:tgtEl>
                                        <p:attrNameLst>
                                          <p:attrName>style.visibility</p:attrName>
                                        </p:attrNameLst>
                                      </p:cBhvr>
                                      <p:to>
                                        <p:strVal val="visible"/>
                                      </p:to>
                                    </p:set>
                                    <p:animEffect transition="in" filter="blinds(horizontal)">
                                      <p:cBhvr>
                                        <p:cTn id="7" dur="500"/>
                                        <p:tgtEl>
                                          <p:spTgt spid="6348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888"/>
                                        </p:tgtEl>
                                        <p:attrNameLst>
                                          <p:attrName>style.visibility</p:attrName>
                                        </p:attrNameLst>
                                      </p:cBhvr>
                                      <p:to>
                                        <p:strVal val="visible"/>
                                      </p:to>
                                    </p:set>
                                    <p:animEffect transition="in" filter="blinds(horizontal)">
                                      <p:cBhvr>
                                        <p:cTn id="12" dur="500"/>
                                        <p:tgtEl>
                                          <p:spTgt spid="6348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886"/>
                                        </p:tgtEl>
                                        <p:attrNameLst>
                                          <p:attrName>style.visibility</p:attrName>
                                        </p:attrNameLst>
                                      </p:cBhvr>
                                      <p:to>
                                        <p:strVal val="visible"/>
                                      </p:to>
                                    </p:set>
                                    <p:animEffect transition="in" filter="blinds(horizontal)">
                                      <p:cBhvr>
                                        <p:cTn id="17" dur="500"/>
                                        <p:tgtEl>
                                          <p:spTgt spid="6348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887"/>
                                        </p:tgtEl>
                                        <p:attrNameLst>
                                          <p:attrName>style.visibility</p:attrName>
                                        </p:attrNameLst>
                                      </p:cBhvr>
                                      <p:to>
                                        <p:strVal val="visible"/>
                                      </p:to>
                                    </p:set>
                                    <p:animEffect transition="in" filter="blinds(horizontal)">
                                      <p:cBhvr>
                                        <p:cTn id="22" dur="500"/>
                                        <p:tgtEl>
                                          <p:spTgt spid="634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5" grpId="0" animBg="1"/>
      <p:bldP spid="634886" grpId="0" animBg="1"/>
      <p:bldP spid="634887" grpId="0"/>
      <p:bldP spid="63488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title"/>
          </p:nvPr>
        </p:nvSpPr>
        <p:spPr>
          <a:xfrm>
            <a:off x="457200" y="98425"/>
            <a:ext cx="8229600" cy="561975"/>
          </a:xfrm>
        </p:spPr>
        <p:txBody>
          <a:bodyPr vert="horz" wrap="square" lIns="91440" tIns="45720" rIns="91440" bIns="45720" anchor="ctr" anchorCtr="0"/>
          <a:lstStyle/>
          <a:p>
            <a:r>
              <a:rPr lang="en-US" altLang="zh-CN" sz="3600" dirty="0">
                <a:latin typeface="黑体" panose="02010609060101010101" pitchFamily="49" charset="-122"/>
              </a:rPr>
              <a:t>“</a:t>
            </a:r>
            <a:r>
              <a:rPr lang="zh-CN" altLang="en-US" sz="3600" dirty="0"/>
              <a:t>指令</a:t>
            </a:r>
            <a:r>
              <a:rPr lang="zh-CN" altLang="en-US" sz="3600" dirty="0">
                <a:latin typeface="黑体" panose="02010609060101010101" pitchFamily="49" charset="-122"/>
              </a:rPr>
              <a:t>”</a:t>
            </a:r>
            <a:r>
              <a:rPr lang="zh-CN" altLang="en-US" sz="3600" dirty="0"/>
              <a:t>的概念</a:t>
            </a:r>
            <a:endParaRPr lang="zh-CN" altLang="en-US" sz="3600" dirty="0"/>
          </a:p>
        </p:txBody>
      </p:sp>
      <p:sp>
        <p:nvSpPr>
          <p:cNvPr id="596995" name="Rectangle 3"/>
          <p:cNvSpPr>
            <a:spLocks noGrp="1"/>
          </p:cNvSpPr>
          <p:nvPr>
            <p:ph idx="1"/>
          </p:nvPr>
        </p:nvSpPr>
        <p:spPr>
          <a:xfrm>
            <a:off x="250825" y="954088"/>
            <a:ext cx="8596313" cy="4770437"/>
          </a:xfrm>
        </p:spPr>
        <p:txBody>
          <a:bodyPr vert="horz" wrap="square" lIns="91440" tIns="45720" rIns="91440" bIns="45720" anchor="t" anchorCtr="0"/>
          <a:lstStyle/>
          <a:p>
            <a:pPr>
              <a:lnSpc>
                <a:spcPct val="130000"/>
              </a:lnSpc>
              <a:spcBef>
                <a:spcPct val="30000"/>
              </a:spcBef>
            </a:pPr>
            <a:r>
              <a:rPr lang="zh-CN" altLang="en-US" sz="2200" dirty="0">
                <a:latin typeface="微软雅黑" panose="020B0503020204020204" pitchFamily="34" charset="-122"/>
                <a:ea typeface="微软雅黑" panose="020B0503020204020204" pitchFamily="34" charset="-122"/>
              </a:rPr>
              <a:t>有</a:t>
            </a:r>
            <a:r>
              <a:rPr lang="zh-CN" altLang="en-US" sz="2200" dirty="0">
                <a:solidFill>
                  <a:srgbClr val="FF0000"/>
                </a:solidFill>
                <a:latin typeface="微软雅黑" panose="020B0503020204020204" pitchFamily="34" charset="-122"/>
                <a:ea typeface="微软雅黑" panose="020B0503020204020204" pitchFamily="34" charset="-122"/>
              </a:rPr>
              <a:t>微指令</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机器指令</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汇编指令</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伪（宏）指令</a:t>
            </a:r>
            <a:r>
              <a:rPr lang="zh-CN" altLang="en-US" sz="2200" dirty="0">
                <a:latin typeface="微软雅黑" panose="020B0503020204020204" pitchFamily="34" charset="-122"/>
                <a:ea typeface="微软雅黑" panose="020B0503020204020204" pitchFamily="34" charset="-122"/>
              </a:rPr>
              <a:t>等指令相关概念</a:t>
            </a:r>
            <a:endParaRPr lang="zh-CN" altLang="en-US" sz="2200" dirty="0">
              <a:latin typeface="微软雅黑" panose="020B0503020204020204" pitchFamily="34" charset="-122"/>
              <a:ea typeface="微软雅黑" panose="020B0503020204020204" pitchFamily="34" charset="-122"/>
            </a:endParaRPr>
          </a:p>
          <a:p>
            <a:pPr>
              <a:lnSpc>
                <a:spcPct val="130000"/>
              </a:lnSpc>
              <a:spcBef>
                <a:spcPct val="30000"/>
              </a:spcBef>
            </a:pPr>
            <a:r>
              <a:rPr lang="zh-CN" altLang="en-US" sz="2200" dirty="0">
                <a:solidFill>
                  <a:srgbClr val="0000FF"/>
                </a:solidFill>
                <a:latin typeface="微软雅黑" panose="020B0503020204020204" pitchFamily="34" charset="-122"/>
                <a:ea typeface="微软雅黑" panose="020B0503020204020204" pitchFamily="34" charset="-122"/>
              </a:rPr>
              <a:t>微指令</a:t>
            </a:r>
            <a:r>
              <a:rPr lang="zh-CN" altLang="en-US" sz="2200" dirty="0">
                <a:latin typeface="微软雅黑" panose="020B0503020204020204" pitchFamily="34" charset="-122"/>
                <a:ea typeface="微软雅黑" panose="020B0503020204020204" pitchFamily="34" charset="-122"/>
              </a:rPr>
              <a:t>是微程序级命令，属于硬件范畴</a:t>
            </a:r>
            <a:endParaRPr lang="zh-CN" altLang="en-US" sz="2200" dirty="0">
              <a:solidFill>
                <a:srgbClr val="996600"/>
              </a:solidFill>
              <a:latin typeface="微软雅黑" panose="020B0503020204020204" pitchFamily="34" charset="-122"/>
              <a:ea typeface="微软雅黑" panose="020B0503020204020204" pitchFamily="34" charset="-122"/>
            </a:endParaRPr>
          </a:p>
          <a:p>
            <a:pPr>
              <a:lnSpc>
                <a:spcPct val="130000"/>
              </a:lnSpc>
              <a:spcBef>
                <a:spcPct val="30000"/>
              </a:spcBef>
            </a:pPr>
            <a:r>
              <a:rPr lang="zh-CN" altLang="en-US" sz="2200" dirty="0">
                <a:solidFill>
                  <a:srgbClr val="0000FF"/>
                </a:solidFill>
                <a:latin typeface="微软雅黑" panose="020B0503020204020204" pitchFamily="34" charset="-122"/>
                <a:ea typeface="微软雅黑" panose="020B0503020204020204" pitchFamily="34" charset="-122"/>
              </a:rPr>
              <a:t>机器指令</a:t>
            </a:r>
            <a:r>
              <a:rPr lang="zh-CN" altLang="en-US" sz="2200" dirty="0">
                <a:latin typeface="微软雅黑" panose="020B0503020204020204" pitchFamily="34" charset="-122"/>
                <a:ea typeface="微软雅黑" panose="020B0503020204020204" pitchFamily="34" charset="-122"/>
              </a:rPr>
              <a:t>介于二者之间，处于硬件和软件的交界面</a:t>
            </a:r>
            <a:endParaRPr lang="zh-CN" altLang="en-US" sz="2200" dirty="0">
              <a:latin typeface="微软雅黑" panose="020B0503020204020204" pitchFamily="34" charset="-122"/>
              <a:ea typeface="微软雅黑" panose="020B0503020204020204" pitchFamily="34" charset="-122"/>
            </a:endParaRPr>
          </a:p>
          <a:p>
            <a:pPr lvl="1">
              <a:lnSpc>
                <a:spcPct val="130000"/>
              </a:lnSpc>
              <a:spcBef>
                <a:spcPct val="30000"/>
              </a:spcBef>
            </a:pPr>
            <a:r>
              <a:rPr lang="zh-CN" altLang="en-US" sz="2200" dirty="0">
                <a:latin typeface="微软雅黑" panose="020B0503020204020204" pitchFamily="34" charset="-122"/>
                <a:ea typeface="微软雅黑" panose="020B0503020204020204" pitchFamily="34" charset="-122"/>
              </a:rPr>
              <a:t>本章中提及的指令都指机器指令</a:t>
            </a:r>
            <a:endParaRPr lang="zh-CN" altLang="en-US" dirty="0">
              <a:solidFill>
                <a:srgbClr val="0000FF"/>
              </a:solidFill>
              <a:latin typeface="微软雅黑" panose="020B0503020204020204" pitchFamily="34" charset="-122"/>
              <a:ea typeface="微软雅黑" panose="020B0503020204020204" pitchFamily="34" charset="-122"/>
            </a:endParaRPr>
          </a:p>
          <a:p>
            <a:pPr>
              <a:lnSpc>
                <a:spcPct val="130000"/>
              </a:lnSpc>
              <a:spcBef>
                <a:spcPct val="30000"/>
              </a:spcBef>
            </a:pPr>
            <a:r>
              <a:rPr lang="zh-CN" altLang="en-US" sz="2200" dirty="0">
                <a:solidFill>
                  <a:srgbClr val="0000FF"/>
                </a:solidFill>
                <a:latin typeface="微软雅黑" panose="020B0503020204020204" pitchFamily="34" charset="-122"/>
                <a:ea typeface="微软雅黑" panose="020B0503020204020204" pitchFamily="34" charset="-122"/>
              </a:rPr>
              <a:t>汇编指令</a:t>
            </a:r>
            <a:r>
              <a:rPr lang="zh-CN" altLang="en-US" sz="2200" dirty="0">
                <a:latin typeface="微软雅黑" panose="020B0503020204020204" pitchFamily="34" charset="-122"/>
                <a:ea typeface="微软雅黑" panose="020B0503020204020204" pitchFamily="34" charset="-122"/>
              </a:rPr>
              <a:t>是机器指令的汇编表示形式，即符号表示</a:t>
            </a:r>
            <a:endParaRPr lang="zh-CN" altLang="en-US" sz="2200" dirty="0">
              <a:solidFill>
                <a:srgbClr val="0000FF"/>
              </a:solidFill>
              <a:latin typeface="Times New Roman" panose="02020603050405020304" pitchFamily="18" charset="0"/>
            </a:endParaRPr>
          </a:p>
          <a:p>
            <a:pPr>
              <a:lnSpc>
                <a:spcPct val="130000"/>
              </a:lnSpc>
              <a:spcBef>
                <a:spcPct val="30000"/>
              </a:spcBef>
            </a:pPr>
            <a:r>
              <a:rPr lang="zh-CN" altLang="en-US" sz="2200" dirty="0">
                <a:latin typeface="微软雅黑" panose="020B0503020204020204" pitchFamily="34" charset="-122"/>
                <a:ea typeface="微软雅黑" panose="020B0503020204020204" pitchFamily="34" charset="-122"/>
              </a:rPr>
              <a:t>机器指令和汇编指令一一对应，它们都与具体机器结构有关，都属于</a:t>
            </a:r>
            <a:r>
              <a:rPr lang="zh-CN" altLang="en-US" sz="2200" dirty="0">
                <a:solidFill>
                  <a:srgbClr val="0000FF"/>
                </a:solidFill>
                <a:latin typeface="微软雅黑" panose="020B0503020204020204" pitchFamily="34" charset="-122"/>
                <a:ea typeface="微软雅黑" panose="020B0503020204020204" pitchFamily="34" charset="-122"/>
              </a:rPr>
              <a:t>机器级指令</a:t>
            </a:r>
            <a:endParaRPr lang="en-US" altLang="zh-CN" sz="2200" dirty="0">
              <a:solidFill>
                <a:srgbClr val="0000FF"/>
              </a:solidFill>
              <a:latin typeface="微软雅黑" panose="020B0503020204020204" pitchFamily="34" charset="-122"/>
              <a:ea typeface="微软雅黑" panose="020B0503020204020204" pitchFamily="34" charset="-122"/>
            </a:endParaRPr>
          </a:p>
          <a:p>
            <a:pPr>
              <a:lnSpc>
                <a:spcPct val="130000"/>
              </a:lnSpc>
              <a:spcBef>
                <a:spcPct val="30000"/>
              </a:spcBef>
            </a:pPr>
            <a:r>
              <a:rPr lang="zh-CN" altLang="en-US" sz="2200" dirty="0">
                <a:solidFill>
                  <a:srgbClr val="0000FF"/>
                </a:solidFill>
                <a:latin typeface="微软雅黑" panose="020B0503020204020204" pitchFamily="34" charset="-122"/>
                <a:ea typeface="微软雅黑" panose="020B0503020204020204" pitchFamily="34" charset="-122"/>
              </a:rPr>
              <a:t>伪指令</a:t>
            </a:r>
            <a:r>
              <a:rPr lang="zh-CN" altLang="en-US" sz="2200" dirty="0">
                <a:latin typeface="微软雅黑" panose="020B0503020204020204" pitchFamily="34" charset="-122"/>
                <a:ea typeface="微软雅黑" panose="020B0503020204020204" pitchFamily="34" charset="-122"/>
              </a:rPr>
              <a:t>是由若干汇编指令组成的序列，属于软件范畴</a:t>
            </a:r>
            <a:endParaRPr lang="zh-CN" altLang="en-US" sz="2200" dirty="0">
              <a:latin typeface="微软雅黑" panose="020B0503020204020204" pitchFamily="34" charset="-122"/>
              <a:ea typeface="微软雅黑" panose="020B0503020204020204" pitchFamily="34" charset="-122"/>
            </a:endParaRPr>
          </a:p>
          <a:p>
            <a:pPr>
              <a:lnSpc>
                <a:spcPct val="130000"/>
              </a:lnSpc>
              <a:spcBef>
                <a:spcPct val="30000"/>
              </a:spcBef>
            </a:pPr>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6995">
                                            <p:txEl>
                                              <p:pRg st="0" end="0"/>
                                            </p:txEl>
                                          </p:spTgt>
                                        </p:tgtEl>
                                        <p:attrNameLst>
                                          <p:attrName>style.visibility</p:attrName>
                                        </p:attrNameLst>
                                      </p:cBhvr>
                                      <p:to>
                                        <p:strVal val="visible"/>
                                      </p:to>
                                    </p:set>
                                    <p:animEffect transition="in" filter="blinds(horizontal)">
                                      <p:cBhvr>
                                        <p:cTn id="7" dur="500"/>
                                        <p:tgtEl>
                                          <p:spTgt spid="596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6995">
                                            <p:txEl>
                                              <p:pRg st="1" end="1"/>
                                            </p:txEl>
                                          </p:spTgt>
                                        </p:tgtEl>
                                        <p:attrNameLst>
                                          <p:attrName>style.visibility</p:attrName>
                                        </p:attrNameLst>
                                      </p:cBhvr>
                                      <p:to>
                                        <p:strVal val="visible"/>
                                      </p:to>
                                    </p:set>
                                    <p:animEffect transition="in" filter="blinds(horizontal)">
                                      <p:cBhvr>
                                        <p:cTn id="12" dur="500"/>
                                        <p:tgtEl>
                                          <p:spTgt spid="596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6995">
                                            <p:txEl>
                                              <p:pRg st="2" end="2"/>
                                            </p:txEl>
                                          </p:spTgt>
                                        </p:tgtEl>
                                        <p:attrNameLst>
                                          <p:attrName>style.visibility</p:attrName>
                                        </p:attrNameLst>
                                      </p:cBhvr>
                                      <p:to>
                                        <p:strVal val="visible"/>
                                      </p:to>
                                    </p:set>
                                    <p:animEffect transition="in" filter="blinds(horizontal)">
                                      <p:cBhvr>
                                        <p:cTn id="17" dur="500"/>
                                        <p:tgtEl>
                                          <p:spTgt spid="59699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96995">
                                            <p:txEl>
                                              <p:pRg st="3" end="3"/>
                                            </p:txEl>
                                          </p:spTgt>
                                        </p:tgtEl>
                                        <p:attrNameLst>
                                          <p:attrName>style.visibility</p:attrName>
                                        </p:attrNameLst>
                                      </p:cBhvr>
                                      <p:to>
                                        <p:strVal val="visible"/>
                                      </p:to>
                                    </p:set>
                                    <p:animEffect transition="in" filter="blinds(horizontal)">
                                      <p:cBhvr>
                                        <p:cTn id="20" dur="500"/>
                                        <p:tgtEl>
                                          <p:spTgt spid="59699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96995">
                                            <p:txEl>
                                              <p:pRg st="4" end="4"/>
                                            </p:txEl>
                                          </p:spTgt>
                                        </p:tgtEl>
                                        <p:attrNameLst>
                                          <p:attrName>style.visibility</p:attrName>
                                        </p:attrNameLst>
                                      </p:cBhvr>
                                      <p:to>
                                        <p:strVal val="visible"/>
                                      </p:to>
                                    </p:set>
                                    <p:animEffect transition="in" filter="blinds(horizontal)">
                                      <p:cBhvr>
                                        <p:cTn id="25" dur="500"/>
                                        <p:tgtEl>
                                          <p:spTgt spid="59699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96995">
                                            <p:txEl>
                                              <p:pRg st="5" end="5"/>
                                            </p:txEl>
                                          </p:spTgt>
                                        </p:tgtEl>
                                        <p:attrNameLst>
                                          <p:attrName>style.visibility</p:attrName>
                                        </p:attrNameLst>
                                      </p:cBhvr>
                                      <p:to>
                                        <p:strVal val="visible"/>
                                      </p:to>
                                    </p:set>
                                    <p:animEffect transition="in" filter="blinds(horizontal)">
                                      <p:cBhvr>
                                        <p:cTn id="30" dur="500"/>
                                        <p:tgtEl>
                                          <p:spTgt spid="59699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96995">
                                            <p:txEl>
                                              <p:pRg st="6" end="6"/>
                                            </p:txEl>
                                          </p:spTgt>
                                        </p:tgtEl>
                                        <p:attrNameLst>
                                          <p:attrName>style.visibility</p:attrName>
                                        </p:attrNameLst>
                                      </p:cBhvr>
                                      <p:to>
                                        <p:strVal val="visible"/>
                                      </p:to>
                                    </p:set>
                                    <p:animEffect transition="in" filter="blinds(horizontal)">
                                      <p:cBhvr>
                                        <p:cTn id="35" dur="500"/>
                                        <p:tgtEl>
                                          <p:spTgt spid="596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a:xfrm>
            <a:off x="800100" y="142875"/>
            <a:ext cx="6935788" cy="528638"/>
          </a:xfrm>
        </p:spPr>
        <p:txBody>
          <a:bodyPr vert="horz" wrap="square" lIns="91440" tIns="45720" rIns="91440" bIns="45720" anchor="ctr" anchorCtr="0"/>
          <a:lstStyle/>
          <a:p>
            <a:r>
              <a:rPr lang="en-US" altLang="zh-CN" sz="3600" dirty="0">
                <a:ea typeface="宋体" panose="02010600030101010101" pitchFamily="2" charset="-122"/>
              </a:rPr>
              <a:t>subl $1, %edx</a:t>
            </a:r>
            <a:r>
              <a:rPr lang="zh-CN" altLang="en-US" sz="3600" dirty="0">
                <a:ea typeface="宋体" panose="02010600030101010101" pitchFamily="2" charset="-122"/>
              </a:rPr>
              <a:t>指令的执行结果</a:t>
            </a:r>
            <a:endParaRPr lang="zh-CN" altLang="en-US" sz="3600" dirty="0">
              <a:ea typeface="宋体" panose="02010600030101010101" pitchFamily="2" charset="-122"/>
            </a:endParaRPr>
          </a:p>
        </p:txBody>
      </p:sp>
      <p:sp>
        <p:nvSpPr>
          <p:cNvPr id="635907" name="Rectangle 3"/>
          <p:cNvSpPr>
            <a:spLocks noGrp="1"/>
          </p:cNvSpPr>
          <p:nvPr>
            <p:ph idx="1"/>
          </p:nvPr>
        </p:nvSpPr>
        <p:spPr>
          <a:xfrm>
            <a:off x="217488" y="5576888"/>
            <a:ext cx="8712200" cy="1000125"/>
          </a:xfrm>
        </p:spPr>
        <p:txBody>
          <a:bodyPr vert="horz" wrap="square" lIns="91440" tIns="45720" rIns="91440" bIns="45720" anchor="t" anchorCtr="0"/>
          <a:lstStyle/>
          <a:p>
            <a:pPr>
              <a:lnSpc>
                <a:spcPct val="130000"/>
              </a:lnSpc>
              <a:buNone/>
            </a:pPr>
            <a:r>
              <a:rPr lang="en-US" altLang="zh-CN" sz="2500" dirty="0">
                <a:solidFill>
                  <a:srgbClr val="990000"/>
                </a:solidFill>
                <a:latin typeface="微软雅黑" panose="020B0503020204020204" pitchFamily="34" charset="-122"/>
                <a:ea typeface="微软雅黑" panose="020B0503020204020204" pitchFamily="34" charset="-122"/>
              </a:rPr>
              <a:t>“subl $1, %edx”</a:t>
            </a:r>
            <a:r>
              <a:rPr lang="zh-CN" altLang="en-US" sz="2500" dirty="0">
                <a:solidFill>
                  <a:srgbClr val="990000"/>
                </a:solidFill>
                <a:latin typeface="微软雅黑" panose="020B0503020204020204" pitchFamily="34" charset="-122"/>
                <a:ea typeface="微软雅黑" panose="020B0503020204020204" pitchFamily="34" charset="-122"/>
              </a:rPr>
              <a:t>执行时：</a:t>
            </a:r>
            <a:r>
              <a:rPr lang="en-US" altLang="zh-CN" sz="2500" dirty="0">
                <a:solidFill>
                  <a:srgbClr val="990000"/>
                </a:solidFill>
                <a:latin typeface="微软雅黑" panose="020B0503020204020204" pitchFamily="34" charset="-122"/>
                <a:ea typeface="微软雅黑" panose="020B0503020204020204" pitchFamily="34" charset="-122"/>
              </a:rPr>
              <a:t>A=0000 0000H</a:t>
            </a:r>
            <a:r>
              <a:rPr lang="zh-CN" altLang="en-US" sz="2500" dirty="0">
                <a:solidFill>
                  <a:srgbClr val="990000"/>
                </a:solidFill>
                <a:latin typeface="微软雅黑" panose="020B0503020204020204" pitchFamily="34" charset="-122"/>
                <a:ea typeface="微软雅黑" panose="020B0503020204020204" pitchFamily="34" charset="-122"/>
              </a:rPr>
              <a:t>，</a:t>
            </a:r>
            <a:r>
              <a:rPr lang="en-US" altLang="zh-CN" sz="2500" dirty="0">
                <a:solidFill>
                  <a:srgbClr val="990000"/>
                </a:solidFill>
                <a:latin typeface="微软雅黑" panose="020B0503020204020204" pitchFamily="34" charset="-122"/>
                <a:ea typeface="微软雅黑" panose="020B0503020204020204" pitchFamily="34" charset="-122"/>
              </a:rPr>
              <a:t>B</a:t>
            </a:r>
            <a:r>
              <a:rPr lang="zh-CN" altLang="en-US" sz="2500" dirty="0">
                <a:solidFill>
                  <a:srgbClr val="990000"/>
                </a:solidFill>
                <a:latin typeface="微软雅黑" panose="020B0503020204020204" pitchFamily="34" charset="-122"/>
                <a:ea typeface="微软雅黑" panose="020B0503020204020204" pitchFamily="34" charset="-122"/>
              </a:rPr>
              <a:t>为</a:t>
            </a:r>
            <a:r>
              <a:rPr lang="en-US" altLang="zh-CN" sz="2500" dirty="0">
                <a:solidFill>
                  <a:srgbClr val="990000"/>
                </a:solidFill>
                <a:latin typeface="微软雅黑" panose="020B0503020204020204" pitchFamily="34" charset="-122"/>
                <a:ea typeface="微软雅黑" panose="020B0503020204020204" pitchFamily="34" charset="-122"/>
              </a:rPr>
              <a:t>0000 0001H</a:t>
            </a:r>
            <a:r>
              <a:rPr lang="zh-CN" altLang="en-US" sz="2500" dirty="0">
                <a:solidFill>
                  <a:srgbClr val="990000"/>
                </a:solidFill>
                <a:latin typeface="微软雅黑" panose="020B0503020204020204" pitchFamily="34" charset="-122"/>
                <a:ea typeface="微软雅黑" panose="020B0503020204020204" pitchFamily="34" charset="-122"/>
              </a:rPr>
              <a:t>，</a:t>
            </a:r>
            <a:r>
              <a:rPr lang="en-US" altLang="zh-CN" sz="2500" dirty="0">
                <a:solidFill>
                  <a:srgbClr val="990000"/>
                </a:solidFill>
                <a:latin typeface="微软雅黑" panose="020B0503020204020204" pitchFamily="34" charset="-122"/>
                <a:ea typeface="微软雅黑" panose="020B0503020204020204" pitchFamily="34" charset="-122"/>
              </a:rPr>
              <a:t>Sub=1</a:t>
            </a:r>
            <a:r>
              <a:rPr lang="zh-CN" altLang="en-US" sz="2500" dirty="0">
                <a:solidFill>
                  <a:srgbClr val="990000"/>
                </a:solidFill>
                <a:latin typeface="微软雅黑" panose="020B0503020204020204" pitchFamily="34" charset="-122"/>
                <a:ea typeface="微软雅黑" panose="020B0503020204020204" pitchFamily="34" charset="-122"/>
              </a:rPr>
              <a:t>，因此</a:t>
            </a:r>
            <a:r>
              <a:rPr lang="en-US" altLang="zh-CN" sz="2500" dirty="0">
                <a:solidFill>
                  <a:srgbClr val="990000"/>
                </a:solidFill>
                <a:latin typeface="微软雅黑" panose="020B0503020204020204" pitchFamily="34" charset="-122"/>
                <a:ea typeface="微软雅黑" panose="020B0503020204020204" pitchFamily="34" charset="-122"/>
              </a:rPr>
              <a:t>Result</a:t>
            </a:r>
            <a:r>
              <a:rPr lang="zh-CN" altLang="en-US" sz="2500" dirty="0">
                <a:solidFill>
                  <a:srgbClr val="990000"/>
                </a:solidFill>
                <a:latin typeface="微软雅黑" panose="020B0503020204020204" pitchFamily="34" charset="-122"/>
                <a:ea typeface="微软雅黑" panose="020B0503020204020204" pitchFamily="34" charset="-122"/>
              </a:rPr>
              <a:t>是</a:t>
            </a:r>
            <a:r>
              <a:rPr lang="en-US" altLang="zh-CN" sz="2500" dirty="0">
                <a:solidFill>
                  <a:srgbClr val="990000"/>
                </a:solidFill>
                <a:latin typeface="微软雅黑" panose="020B0503020204020204" pitchFamily="34" charset="-122"/>
                <a:ea typeface="微软雅黑" panose="020B0503020204020204" pitchFamily="34" charset="-122"/>
              </a:rPr>
              <a:t>32</a:t>
            </a:r>
            <a:r>
              <a:rPr lang="zh-CN" altLang="en-US" sz="2500" dirty="0">
                <a:solidFill>
                  <a:srgbClr val="990000"/>
                </a:solidFill>
                <a:latin typeface="微软雅黑" panose="020B0503020204020204" pitchFamily="34" charset="-122"/>
                <a:ea typeface="微软雅黑" panose="020B0503020204020204" pitchFamily="34" charset="-122"/>
              </a:rPr>
              <a:t>个</a:t>
            </a:r>
            <a:r>
              <a:rPr lang="en-US" altLang="zh-CN" sz="2500" dirty="0">
                <a:solidFill>
                  <a:srgbClr val="990000"/>
                </a:solidFill>
                <a:latin typeface="微软雅黑" panose="020B0503020204020204" pitchFamily="34" charset="-122"/>
                <a:ea typeface="微软雅黑" panose="020B0503020204020204" pitchFamily="34" charset="-122"/>
              </a:rPr>
              <a:t>1</a:t>
            </a:r>
            <a:r>
              <a:rPr lang="zh-CN" altLang="en-US" sz="2500" dirty="0">
                <a:solidFill>
                  <a:srgbClr val="990000"/>
                </a:solidFill>
                <a:latin typeface="微软雅黑" panose="020B0503020204020204" pitchFamily="34" charset="-122"/>
                <a:ea typeface="微软雅黑" panose="020B0503020204020204" pitchFamily="34" charset="-122"/>
              </a:rPr>
              <a:t>。</a:t>
            </a:r>
            <a:endParaRPr lang="zh-CN" altLang="en-US" sz="2500" dirty="0">
              <a:solidFill>
                <a:srgbClr val="990000"/>
              </a:solidFill>
              <a:latin typeface="微软雅黑" panose="020B0503020204020204" pitchFamily="34" charset="-122"/>
              <a:ea typeface="微软雅黑" panose="020B0503020204020204" pitchFamily="34" charset="-122"/>
            </a:endParaRPr>
          </a:p>
        </p:txBody>
      </p:sp>
      <p:grpSp>
        <p:nvGrpSpPr>
          <p:cNvPr id="56323" name="Group 4"/>
          <p:cNvGrpSpPr/>
          <p:nvPr/>
        </p:nvGrpSpPr>
        <p:grpSpPr>
          <a:xfrm>
            <a:off x="406400" y="939800"/>
            <a:ext cx="8737600" cy="4419600"/>
            <a:chOff x="0" y="1513"/>
            <a:chExt cx="5522" cy="2611"/>
          </a:xfrm>
        </p:grpSpPr>
        <p:sp>
          <p:nvSpPr>
            <p:cNvPr id="56324" name="Rectangle 33"/>
            <p:cNvSpPr/>
            <p:nvPr/>
          </p:nvSpPr>
          <p:spPr>
            <a:xfrm>
              <a:off x="4402" y="2741"/>
              <a:ext cx="704" cy="268"/>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Result</a:t>
              </a:r>
              <a:endParaRPr lang="en-US" altLang="zh-CN" sz="2400" dirty="0">
                <a:latin typeface="Arial" panose="020B0604020202020204" pitchFamily="34" charset="0"/>
                <a:ea typeface="Arial" panose="020B0604020202020204" pitchFamily="34" charset="0"/>
              </a:endParaRPr>
            </a:p>
          </p:txBody>
        </p:sp>
        <p:sp>
          <p:nvSpPr>
            <p:cNvPr id="56325" name="Line 11"/>
            <p:cNvSpPr/>
            <p:nvPr/>
          </p:nvSpPr>
          <p:spPr>
            <a:xfrm flipH="1">
              <a:off x="507" y="2327"/>
              <a:ext cx="2619" cy="1"/>
            </a:xfrm>
            <a:prstGeom prst="line">
              <a:avLst/>
            </a:prstGeom>
            <a:ln w="19050" cap="flat" cmpd="sng">
              <a:solidFill>
                <a:schemeClr val="tx1"/>
              </a:solidFill>
              <a:prstDash val="solid"/>
              <a:round/>
              <a:headEnd type="triangle" w="med" len="med"/>
              <a:tailEnd type="none" w="med" len="med"/>
            </a:ln>
          </p:spPr>
        </p:sp>
        <p:sp>
          <p:nvSpPr>
            <p:cNvPr id="56326" name="Line 12"/>
            <p:cNvSpPr/>
            <p:nvPr/>
          </p:nvSpPr>
          <p:spPr>
            <a:xfrm flipH="1">
              <a:off x="3111" y="2141"/>
              <a:ext cx="9" cy="691"/>
            </a:xfrm>
            <a:prstGeom prst="line">
              <a:avLst/>
            </a:prstGeom>
            <a:ln w="25400" cap="flat" cmpd="sng">
              <a:solidFill>
                <a:schemeClr val="tx1"/>
              </a:solidFill>
              <a:prstDash val="solid"/>
              <a:round/>
              <a:headEnd type="none" w="med" len="med"/>
              <a:tailEnd type="none" w="med" len="med"/>
            </a:ln>
          </p:spPr>
        </p:sp>
        <p:sp>
          <p:nvSpPr>
            <p:cNvPr id="56327" name="Line 13"/>
            <p:cNvSpPr/>
            <p:nvPr/>
          </p:nvSpPr>
          <p:spPr>
            <a:xfrm>
              <a:off x="3129" y="2141"/>
              <a:ext cx="564" cy="307"/>
            </a:xfrm>
            <a:prstGeom prst="line">
              <a:avLst/>
            </a:prstGeom>
            <a:ln w="25400" cap="flat" cmpd="sng">
              <a:solidFill>
                <a:schemeClr val="tx1"/>
              </a:solidFill>
              <a:prstDash val="solid"/>
              <a:round/>
              <a:headEnd type="none" w="med" len="med"/>
              <a:tailEnd type="none" w="med" len="med"/>
            </a:ln>
          </p:spPr>
        </p:sp>
        <p:sp>
          <p:nvSpPr>
            <p:cNvPr id="56328" name="Line 14"/>
            <p:cNvSpPr/>
            <p:nvPr/>
          </p:nvSpPr>
          <p:spPr>
            <a:xfrm>
              <a:off x="3087" y="2822"/>
              <a:ext cx="213" cy="110"/>
            </a:xfrm>
            <a:prstGeom prst="line">
              <a:avLst/>
            </a:prstGeom>
            <a:ln w="25400" cap="flat" cmpd="sng">
              <a:solidFill>
                <a:schemeClr val="tx1"/>
              </a:solidFill>
              <a:prstDash val="solid"/>
              <a:round/>
              <a:headEnd type="none" w="med" len="med"/>
              <a:tailEnd type="none" w="med" len="med"/>
            </a:ln>
          </p:spPr>
        </p:sp>
        <p:sp>
          <p:nvSpPr>
            <p:cNvPr id="56329" name="Line 16"/>
            <p:cNvSpPr/>
            <p:nvPr/>
          </p:nvSpPr>
          <p:spPr>
            <a:xfrm>
              <a:off x="3693" y="2448"/>
              <a:ext cx="10" cy="457"/>
            </a:xfrm>
            <a:prstGeom prst="line">
              <a:avLst/>
            </a:prstGeom>
            <a:ln w="25400" cap="flat" cmpd="sng">
              <a:solidFill>
                <a:schemeClr val="tx1"/>
              </a:solidFill>
              <a:prstDash val="solid"/>
              <a:round/>
              <a:headEnd type="none" w="med" len="med"/>
              <a:tailEnd type="none" w="med" len="med"/>
            </a:ln>
          </p:spPr>
        </p:sp>
        <p:sp>
          <p:nvSpPr>
            <p:cNvPr id="56330" name="Line 18"/>
            <p:cNvSpPr/>
            <p:nvPr/>
          </p:nvSpPr>
          <p:spPr>
            <a:xfrm flipV="1">
              <a:off x="3120" y="3060"/>
              <a:ext cx="0" cy="654"/>
            </a:xfrm>
            <a:prstGeom prst="line">
              <a:avLst/>
            </a:prstGeom>
            <a:ln w="25400" cap="flat" cmpd="sng">
              <a:solidFill>
                <a:schemeClr val="tx1"/>
              </a:solidFill>
              <a:prstDash val="solid"/>
              <a:round/>
              <a:headEnd type="none" w="med" len="med"/>
              <a:tailEnd type="none" w="med" len="med"/>
            </a:ln>
          </p:spPr>
        </p:sp>
        <p:sp>
          <p:nvSpPr>
            <p:cNvPr id="56331" name="Line 19"/>
            <p:cNvSpPr/>
            <p:nvPr/>
          </p:nvSpPr>
          <p:spPr>
            <a:xfrm flipV="1">
              <a:off x="3129" y="3365"/>
              <a:ext cx="564" cy="349"/>
            </a:xfrm>
            <a:prstGeom prst="line">
              <a:avLst/>
            </a:prstGeom>
            <a:ln w="25400" cap="flat" cmpd="sng">
              <a:solidFill>
                <a:schemeClr val="tx1"/>
              </a:solidFill>
              <a:prstDash val="solid"/>
              <a:round/>
              <a:headEnd type="none" w="med" len="med"/>
              <a:tailEnd type="none" w="med" len="med"/>
            </a:ln>
          </p:spPr>
        </p:sp>
        <p:sp>
          <p:nvSpPr>
            <p:cNvPr id="56332" name="Line 20"/>
            <p:cNvSpPr/>
            <p:nvPr/>
          </p:nvSpPr>
          <p:spPr>
            <a:xfrm flipV="1">
              <a:off x="3121" y="2929"/>
              <a:ext cx="171" cy="124"/>
            </a:xfrm>
            <a:prstGeom prst="line">
              <a:avLst/>
            </a:prstGeom>
            <a:ln w="25400" cap="flat" cmpd="sng">
              <a:solidFill>
                <a:schemeClr val="tx1"/>
              </a:solidFill>
              <a:prstDash val="solid"/>
              <a:round/>
              <a:headEnd type="none" w="med" len="med"/>
              <a:tailEnd type="none" w="med" len="med"/>
            </a:ln>
          </p:spPr>
        </p:sp>
        <p:sp>
          <p:nvSpPr>
            <p:cNvPr id="56333" name="Line 22"/>
            <p:cNvSpPr/>
            <p:nvPr/>
          </p:nvSpPr>
          <p:spPr>
            <a:xfrm flipV="1">
              <a:off x="3703" y="2905"/>
              <a:ext cx="0" cy="481"/>
            </a:xfrm>
            <a:prstGeom prst="line">
              <a:avLst/>
            </a:prstGeom>
            <a:ln w="25400" cap="flat" cmpd="sng">
              <a:solidFill>
                <a:schemeClr val="tx1"/>
              </a:solidFill>
              <a:prstDash val="solid"/>
              <a:round/>
              <a:headEnd type="none" w="med" len="med"/>
              <a:tailEnd type="none" w="med" len="med"/>
            </a:ln>
          </p:spPr>
        </p:sp>
        <p:sp>
          <p:nvSpPr>
            <p:cNvPr id="56334" name="Line 23"/>
            <p:cNvSpPr/>
            <p:nvPr/>
          </p:nvSpPr>
          <p:spPr>
            <a:xfrm flipV="1">
              <a:off x="3707" y="2917"/>
              <a:ext cx="749" cy="0"/>
            </a:xfrm>
            <a:prstGeom prst="line">
              <a:avLst/>
            </a:prstGeom>
            <a:ln w="12700" cap="flat" cmpd="sng">
              <a:solidFill>
                <a:schemeClr val="tx1"/>
              </a:solidFill>
              <a:prstDash val="solid"/>
              <a:round/>
              <a:headEnd type="none" w="med" len="med"/>
              <a:tailEnd type="triangle" w="med" len="med"/>
            </a:ln>
          </p:spPr>
        </p:sp>
        <p:sp>
          <p:nvSpPr>
            <p:cNvPr id="56335" name="Line 24"/>
            <p:cNvSpPr/>
            <p:nvPr/>
          </p:nvSpPr>
          <p:spPr>
            <a:xfrm flipH="1">
              <a:off x="2416" y="3505"/>
              <a:ext cx="709" cy="0"/>
            </a:xfrm>
            <a:prstGeom prst="line">
              <a:avLst/>
            </a:prstGeom>
            <a:ln w="19050" cap="flat" cmpd="sng">
              <a:solidFill>
                <a:schemeClr val="tx1"/>
              </a:solidFill>
              <a:prstDash val="solid"/>
              <a:round/>
              <a:headEnd type="triangle" w="med" len="med"/>
              <a:tailEnd type="none" w="med" len="med"/>
            </a:ln>
          </p:spPr>
        </p:sp>
        <p:sp>
          <p:nvSpPr>
            <p:cNvPr id="56336" name="Rectangle 25"/>
            <p:cNvSpPr/>
            <p:nvPr/>
          </p:nvSpPr>
          <p:spPr>
            <a:xfrm rot="5400000">
              <a:off x="2972" y="2870"/>
              <a:ext cx="974" cy="287"/>
            </a:xfrm>
            <a:prstGeom prst="rect">
              <a:avLst/>
            </a:prstGeom>
            <a:noFill/>
            <a:ln w="12700">
              <a:noFill/>
            </a:ln>
          </p:spPr>
          <p:txBody>
            <a:bodyPr lIns="90488" tIns="44450" rIns="90488" bIns="44450" anchor="t" anchorCtr="0">
              <a:spAutoFit/>
            </a:bodyPr>
            <a:lstStyle/>
            <a:p>
              <a:pPr eaLnBrk="0" hangingPunct="0"/>
              <a:r>
                <a:rPr lang="zh-CN" altLang="en-US" sz="2400" dirty="0">
                  <a:latin typeface="Arial" panose="020B0604020202020204" pitchFamily="34" charset="0"/>
                  <a:ea typeface="宋体" panose="02010600030101010101" pitchFamily="2" charset="-122"/>
                </a:rPr>
                <a:t>加法器</a:t>
              </a:r>
              <a:endParaRPr lang="zh-CN" altLang="en-US" sz="2400" dirty="0">
                <a:latin typeface="Arial" panose="020B0604020202020204" pitchFamily="34" charset="0"/>
                <a:ea typeface="Arial" panose="020B0604020202020204" pitchFamily="34" charset="0"/>
              </a:endParaRPr>
            </a:p>
          </p:txBody>
        </p:sp>
        <p:sp>
          <p:nvSpPr>
            <p:cNvPr id="56337" name="Line 26"/>
            <p:cNvSpPr/>
            <p:nvPr/>
          </p:nvSpPr>
          <p:spPr>
            <a:xfrm flipH="1">
              <a:off x="2648" y="3446"/>
              <a:ext cx="127" cy="121"/>
            </a:xfrm>
            <a:prstGeom prst="line">
              <a:avLst/>
            </a:prstGeom>
            <a:ln w="12700" cap="flat" cmpd="sng">
              <a:solidFill>
                <a:schemeClr val="tx1"/>
              </a:solidFill>
              <a:prstDash val="solid"/>
              <a:round/>
              <a:headEnd type="none" w="med" len="med"/>
              <a:tailEnd type="none" w="med" len="med"/>
            </a:ln>
          </p:spPr>
        </p:sp>
        <p:sp>
          <p:nvSpPr>
            <p:cNvPr id="56338" name="Line 27"/>
            <p:cNvSpPr/>
            <p:nvPr/>
          </p:nvSpPr>
          <p:spPr>
            <a:xfrm flipH="1">
              <a:off x="776" y="2269"/>
              <a:ext cx="127" cy="118"/>
            </a:xfrm>
            <a:prstGeom prst="line">
              <a:avLst/>
            </a:prstGeom>
            <a:ln w="12700" cap="flat" cmpd="sng">
              <a:solidFill>
                <a:schemeClr val="tx1"/>
              </a:solidFill>
              <a:prstDash val="solid"/>
              <a:round/>
              <a:headEnd type="none" w="med" len="med"/>
              <a:tailEnd type="none" w="med" len="med"/>
            </a:ln>
          </p:spPr>
        </p:sp>
        <p:sp>
          <p:nvSpPr>
            <p:cNvPr id="56339" name="Line 28"/>
            <p:cNvSpPr/>
            <p:nvPr/>
          </p:nvSpPr>
          <p:spPr>
            <a:xfrm flipH="1">
              <a:off x="4105" y="2857"/>
              <a:ext cx="127" cy="118"/>
            </a:xfrm>
            <a:prstGeom prst="line">
              <a:avLst/>
            </a:prstGeom>
            <a:ln w="12700" cap="flat" cmpd="sng">
              <a:solidFill>
                <a:schemeClr val="tx1"/>
              </a:solidFill>
              <a:prstDash val="solid"/>
              <a:round/>
              <a:headEnd type="none" w="med" len="med"/>
              <a:tailEnd type="none" w="med" len="med"/>
            </a:ln>
          </p:spPr>
        </p:sp>
        <p:sp>
          <p:nvSpPr>
            <p:cNvPr id="56340" name="Rectangle 29"/>
            <p:cNvSpPr/>
            <p:nvPr/>
          </p:nvSpPr>
          <p:spPr>
            <a:xfrm>
              <a:off x="891" y="2081"/>
              <a:ext cx="232" cy="269"/>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n</a:t>
              </a:r>
              <a:endParaRPr lang="en-US" altLang="zh-CN" sz="2400" dirty="0">
                <a:latin typeface="Arial" panose="020B0604020202020204" pitchFamily="34" charset="0"/>
                <a:ea typeface="Arial" panose="020B0604020202020204" pitchFamily="34" charset="0"/>
              </a:endParaRPr>
            </a:p>
          </p:txBody>
        </p:sp>
        <p:sp>
          <p:nvSpPr>
            <p:cNvPr id="56341" name="Rectangle 30"/>
            <p:cNvSpPr/>
            <p:nvPr/>
          </p:nvSpPr>
          <p:spPr>
            <a:xfrm>
              <a:off x="2469" y="3505"/>
              <a:ext cx="232" cy="268"/>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n</a:t>
              </a:r>
              <a:endParaRPr lang="en-US" altLang="zh-CN" sz="2400" dirty="0">
                <a:latin typeface="Arial" panose="020B0604020202020204" pitchFamily="34" charset="0"/>
                <a:ea typeface="Arial" panose="020B0604020202020204" pitchFamily="34" charset="0"/>
              </a:endParaRPr>
            </a:p>
          </p:txBody>
        </p:sp>
        <p:sp>
          <p:nvSpPr>
            <p:cNvPr id="56342" name="Rectangle 31"/>
            <p:cNvSpPr/>
            <p:nvPr/>
          </p:nvSpPr>
          <p:spPr>
            <a:xfrm>
              <a:off x="3954" y="2691"/>
              <a:ext cx="232" cy="268"/>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n</a:t>
              </a:r>
              <a:endParaRPr lang="en-US" altLang="zh-CN" sz="2400" dirty="0">
                <a:latin typeface="Arial" panose="020B0604020202020204" pitchFamily="34" charset="0"/>
                <a:ea typeface="Arial" panose="020B0604020202020204" pitchFamily="34" charset="0"/>
              </a:endParaRPr>
            </a:p>
          </p:txBody>
        </p:sp>
        <p:sp>
          <p:nvSpPr>
            <p:cNvPr id="56343" name="Rectangle 32"/>
            <p:cNvSpPr/>
            <p:nvPr/>
          </p:nvSpPr>
          <p:spPr>
            <a:xfrm>
              <a:off x="255" y="2171"/>
              <a:ext cx="254" cy="269"/>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A</a:t>
              </a:r>
              <a:endParaRPr lang="en-US" altLang="zh-CN" sz="2400" dirty="0">
                <a:latin typeface="Arial" panose="020B0604020202020204" pitchFamily="34" charset="0"/>
                <a:ea typeface="Arial" panose="020B0604020202020204" pitchFamily="34" charset="0"/>
              </a:endParaRPr>
            </a:p>
          </p:txBody>
        </p:sp>
        <p:sp>
          <p:nvSpPr>
            <p:cNvPr id="56344" name="Rectangle 34"/>
            <p:cNvSpPr/>
            <p:nvPr/>
          </p:nvSpPr>
          <p:spPr>
            <a:xfrm>
              <a:off x="4276" y="2337"/>
              <a:ext cx="349" cy="269"/>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ZF</a:t>
              </a:r>
              <a:endParaRPr lang="en-US" altLang="zh-CN" sz="2400" dirty="0">
                <a:latin typeface="Arial" panose="020B0604020202020204" pitchFamily="34" charset="0"/>
                <a:ea typeface="Arial" panose="020B0604020202020204" pitchFamily="34" charset="0"/>
              </a:endParaRPr>
            </a:p>
          </p:txBody>
        </p:sp>
        <p:sp>
          <p:nvSpPr>
            <p:cNvPr id="56345" name="Line 35"/>
            <p:cNvSpPr/>
            <p:nvPr/>
          </p:nvSpPr>
          <p:spPr>
            <a:xfrm>
              <a:off x="3470" y="1994"/>
              <a:ext cx="0" cy="328"/>
            </a:xfrm>
            <a:prstGeom prst="line">
              <a:avLst/>
            </a:prstGeom>
            <a:ln w="19050" cap="flat" cmpd="sng">
              <a:solidFill>
                <a:schemeClr val="tx1"/>
              </a:solidFill>
              <a:prstDash val="solid"/>
              <a:round/>
              <a:headEnd type="none" w="med" len="med"/>
              <a:tailEnd type="triangle" w="med" len="med"/>
            </a:ln>
          </p:spPr>
        </p:sp>
        <p:sp>
          <p:nvSpPr>
            <p:cNvPr id="56346" name="Rectangle 36"/>
            <p:cNvSpPr/>
            <p:nvPr/>
          </p:nvSpPr>
          <p:spPr>
            <a:xfrm>
              <a:off x="3516" y="2000"/>
              <a:ext cx="307" cy="268"/>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Ci</a:t>
              </a:r>
              <a:endParaRPr lang="en-US" altLang="zh-CN" sz="2400" dirty="0">
                <a:latin typeface="Arial" panose="020B0604020202020204" pitchFamily="34" charset="0"/>
                <a:ea typeface="Arial" panose="020B0604020202020204" pitchFamily="34" charset="0"/>
              </a:endParaRPr>
            </a:p>
          </p:txBody>
        </p:sp>
        <p:sp>
          <p:nvSpPr>
            <p:cNvPr id="56347" name="Line 37"/>
            <p:cNvSpPr/>
            <p:nvPr/>
          </p:nvSpPr>
          <p:spPr>
            <a:xfrm>
              <a:off x="3470" y="3512"/>
              <a:ext cx="0" cy="512"/>
            </a:xfrm>
            <a:prstGeom prst="line">
              <a:avLst/>
            </a:prstGeom>
            <a:ln w="19050" cap="flat" cmpd="sng">
              <a:solidFill>
                <a:schemeClr val="tx1"/>
              </a:solidFill>
              <a:prstDash val="solid"/>
              <a:round/>
              <a:headEnd type="none" w="med" len="med"/>
              <a:tailEnd type="triangle" w="med" len="med"/>
            </a:ln>
          </p:spPr>
        </p:sp>
        <p:sp>
          <p:nvSpPr>
            <p:cNvPr id="56348" name="Rectangle 38"/>
            <p:cNvSpPr/>
            <p:nvPr/>
          </p:nvSpPr>
          <p:spPr>
            <a:xfrm>
              <a:off x="3516" y="3771"/>
              <a:ext cx="372" cy="269"/>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Co</a:t>
              </a:r>
              <a:endParaRPr lang="en-US" altLang="zh-CN" sz="2400" dirty="0">
                <a:latin typeface="Arial" panose="020B0604020202020204" pitchFamily="34" charset="0"/>
                <a:ea typeface="Arial" panose="020B0604020202020204" pitchFamily="34" charset="0"/>
              </a:endParaRPr>
            </a:p>
          </p:txBody>
        </p:sp>
        <p:sp>
          <p:nvSpPr>
            <p:cNvPr id="56349" name="Line 39"/>
            <p:cNvSpPr/>
            <p:nvPr/>
          </p:nvSpPr>
          <p:spPr>
            <a:xfrm flipH="1">
              <a:off x="493" y="3364"/>
              <a:ext cx="1467" cy="0"/>
            </a:xfrm>
            <a:prstGeom prst="line">
              <a:avLst/>
            </a:prstGeom>
            <a:ln w="19050" cap="flat" cmpd="sng">
              <a:solidFill>
                <a:schemeClr val="tx1"/>
              </a:solidFill>
              <a:prstDash val="solid"/>
              <a:round/>
              <a:headEnd type="triangle" w="med" len="med"/>
              <a:tailEnd type="none" w="med" len="med"/>
            </a:ln>
          </p:spPr>
        </p:sp>
        <p:sp>
          <p:nvSpPr>
            <p:cNvPr id="56350" name="Line 40"/>
            <p:cNvSpPr/>
            <p:nvPr/>
          </p:nvSpPr>
          <p:spPr>
            <a:xfrm flipH="1">
              <a:off x="727" y="3304"/>
              <a:ext cx="126" cy="120"/>
            </a:xfrm>
            <a:prstGeom prst="line">
              <a:avLst/>
            </a:prstGeom>
            <a:ln w="12700" cap="flat" cmpd="sng">
              <a:solidFill>
                <a:schemeClr val="tx1"/>
              </a:solidFill>
              <a:prstDash val="solid"/>
              <a:round/>
              <a:headEnd type="none" w="med" len="med"/>
              <a:tailEnd type="none" w="med" len="med"/>
            </a:ln>
          </p:spPr>
        </p:sp>
        <p:sp>
          <p:nvSpPr>
            <p:cNvPr id="56351" name="Rectangle 41"/>
            <p:cNvSpPr/>
            <p:nvPr/>
          </p:nvSpPr>
          <p:spPr>
            <a:xfrm>
              <a:off x="856" y="3126"/>
              <a:ext cx="232" cy="268"/>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n</a:t>
              </a:r>
              <a:endParaRPr lang="en-US" altLang="zh-CN" sz="2400" dirty="0">
                <a:latin typeface="Arial" panose="020B0604020202020204" pitchFamily="34" charset="0"/>
                <a:ea typeface="Arial" panose="020B0604020202020204" pitchFamily="34" charset="0"/>
              </a:endParaRPr>
            </a:p>
          </p:txBody>
        </p:sp>
        <p:sp>
          <p:nvSpPr>
            <p:cNvPr id="56352" name="Rectangle 42"/>
            <p:cNvSpPr/>
            <p:nvPr/>
          </p:nvSpPr>
          <p:spPr>
            <a:xfrm>
              <a:off x="254" y="3233"/>
              <a:ext cx="254" cy="268"/>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B</a:t>
              </a:r>
              <a:endParaRPr lang="en-US" altLang="zh-CN" sz="2400" dirty="0">
                <a:latin typeface="Arial" panose="020B0604020202020204" pitchFamily="34" charset="0"/>
                <a:ea typeface="Arial" panose="020B0604020202020204" pitchFamily="34" charset="0"/>
              </a:endParaRPr>
            </a:p>
          </p:txBody>
        </p:sp>
        <p:grpSp>
          <p:nvGrpSpPr>
            <p:cNvPr id="56353" name="Group 43"/>
            <p:cNvGrpSpPr/>
            <p:nvPr/>
          </p:nvGrpSpPr>
          <p:grpSpPr>
            <a:xfrm>
              <a:off x="1070" y="3550"/>
              <a:ext cx="410" cy="391"/>
              <a:chOff x="1816" y="3448"/>
              <a:chExt cx="336" cy="288"/>
            </a:xfrm>
          </p:grpSpPr>
          <p:sp>
            <p:nvSpPr>
              <p:cNvPr id="56354" name="Oval 44"/>
              <p:cNvSpPr/>
              <p:nvPr/>
            </p:nvSpPr>
            <p:spPr>
              <a:xfrm>
                <a:off x="2072" y="3560"/>
                <a:ext cx="80" cy="80"/>
              </a:xfrm>
              <a:prstGeom prst="ellipse">
                <a:avLst/>
              </a:prstGeom>
              <a:noFill/>
              <a:ln w="25400" cap="flat" cmpd="sng">
                <a:solidFill>
                  <a:schemeClr val="tx1"/>
                </a:solidFill>
                <a:prstDash val="solid"/>
                <a:round/>
                <a:headEnd type="none" w="med" len="med"/>
                <a:tailEnd type="none" w="med" len="med"/>
              </a:ln>
            </p:spPr>
            <p:txBody>
              <a:bodyPr wrap="none" anchor="ctr" anchorCtr="0"/>
              <a:lstStyle/>
              <a:p>
                <a:pPr eaLnBrk="0" hangingPunct="0"/>
                <a:endParaRPr lang="zh-CN" altLang="en-US" sz="1600" dirty="0">
                  <a:latin typeface="Times New Roman" panose="02020603050405020304" pitchFamily="18" charset="0"/>
                  <a:ea typeface="宋体" panose="02010600030101010101" pitchFamily="2" charset="-122"/>
                </a:endParaRPr>
              </a:p>
            </p:txBody>
          </p:sp>
          <p:sp>
            <p:nvSpPr>
              <p:cNvPr id="56355" name="Line 45"/>
              <p:cNvSpPr/>
              <p:nvPr/>
            </p:nvSpPr>
            <p:spPr>
              <a:xfrm flipH="1" flipV="1">
                <a:off x="1816" y="3448"/>
                <a:ext cx="256" cy="160"/>
              </a:xfrm>
              <a:prstGeom prst="line">
                <a:avLst/>
              </a:prstGeom>
              <a:ln w="25400" cap="flat" cmpd="sng">
                <a:solidFill>
                  <a:schemeClr val="tx1"/>
                </a:solidFill>
                <a:prstDash val="solid"/>
                <a:round/>
                <a:headEnd type="none" w="med" len="med"/>
                <a:tailEnd type="none" w="med" len="med"/>
              </a:ln>
            </p:spPr>
          </p:sp>
          <p:sp>
            <p:nvSpPr>
              <p:cNvPr id="56356" name="Line 46"/>
              <p:cNvSpPr/>
              <p:nvPr/>
            </p:nvSpPr>
            <p:spPr>
              <a:xfrm flipH="1">
                <a:off x="1816" y="3608"/>
                <a:ext cx="256" cy="128"/>
              </a:xfrm>
              <a:prstGeom prst="line">
                <a:avLst/>
              </a:prstGeom>
              <a:ln w="25400" cap="flat" cmpd="sng">
                <a:solidFill>
                  <a:schemeClr val="tx1"/>
                </a:solidFill>
                <a:prstDash val="solid"/>
                <a:round/>
                <a:headEnd type="none" w="med" len="med"/>
                <a:tailEnd type="none" w="med" len="med"/>
              </a:ln>
            </p:spPr>
          </p:sp>
          <p:sp>
            <p:nvSpPr>
              <p:cNvPr id="56357" name="Line 47"/>
              <p:cNvSpPr/>
              <p:nvPr/>
            </p:nvSpPr>
            <p:spPr>
              <a:xfrm>
                <a:off x="1824" y="3464"/>
                <a:ext cx="0" cy="272"/>
              </a:xfrm>
              <a:prstGeom prst="line">
                <a:avLst/>
              </a:prstGeom>
              <a:ln w="25400" cap="flat" cmpd="sng">
                <a:solidFill>
                  <a:schemeClr val="tx1"/>
                </a:solidFill>
                <a:prstDash val="solid"/>
                <a:round/>
                <a:headEnd type="none" w="med" len="med"/>
                <a:tailEnd type="none" w="med" len="med"/>
              </a:ln>
            </p:spPr>
          </p:sp>
        </p:grpSp>
        <p:sp>
          <p:nvSpPr>
            <p:cNvPr id="56358" name="Line 48"/>
            <p:cNvSpPr/>
            <p:nvPr/>
          </p:nvSpPr>
          <p:spPr>
            <a:xfrm>
              <a:off x="906" y="3369"/>
              <a:ext cx="0" cy="383"/>
            </a:xfrm>
            <a:prstGeom prst="line">
              <a:avLst/>
            </a:prstGeom>
            <a:ln w="19050" cap="flat" cmpd="sng">
              <a:solidFill>
                <a:schemeClr val="tx1"/>
              </a:solidFill>
              <a:prstDash val="solid"/>
              <a:round/>
              <a:headEnd type="none" w="med" len="med"/>
              <a:tailEnd type="none" w="med" len="med"/>
            </a:ln>
          </p:spPr>
        </p:sp>
        <p:sp>
          <p:nvSpPr>
            <p:cNvPr id="56359" name="Line 49"/>
            <p:cNvSpPr/>
            <p:nvPr/>
          </p:nvSpPr>
          <p:spPr>
            <a:xfrm>
              <a:off x="911" y="3755"/>
              <a:ext cx="165" cy="0"/>
            </a:xfrm>
            <a:prstGeom prst="line">
              <a:avLst/>
            </a:prstGeom>
            <a:ln w="19050" cap="flat" cmpd="sng">
              <a:solidFill>
                <a:schemeClr val="tx1"/>
              </a:solidFill>
              <a:prstDash val="solid"/>
              <a:round/>
              <a:headEnd type="none" w="med" len="med"/>
              <a:tailEnd type="none" w="med" len="med"/>
            </a:ln>
          </p:spPr>
        </p:sp>
        <p:sp>
          <p:nvSpPr>
            <p:cNvPr id="56360" name="Line 50"/>
            <p:cNvSpPr/>
            <p:nvPr/>
          </p:nvSpPr>
          <p:spPr>
            <a:xfrm flipH="1">
              <a:off x="1484" y="3755"/>
              <a:ext cx="476" cy="0"/>
            </a:xfrm>
            <a:prstGeom prst="line">
              <a:avLst/>
            </a:prstGeom>
            <a:ln w="12700" cap="flat" cmpd="sng">
              <a:solidFill>
                <a:schemeClr val="tx1"/>
              </a:solidFill>
              <a:prstDash val="solid"/>
              <a:round/>
              <a:headEnd type="triangle" w="med" len="med"/>
              <a:tailEnd type="none" w="med" len="med"/>
            </a:ln>
          </p:spPr>
        </p:sp>
        <p:sp>
          <p:nvSpPr>
            <p:cNvPr id="56361" name="Line 51"/>
            <p:cNvSpPr/>
            <p:nvPr/>
          </p:nvSpPr>
          <p:spPr>
            <a:xfrm flipH="1">
              <a:off x="1600" y="3697"/>
              <a:ext cx="126" cy="119"/>
            </a:xfrm>
            <a:prstGeom prst="line">
              <a:avLst/>
            </a:prstGeom>
            <a:ln w="12700" cap="flat" cmpd="sng">
              <a:solidFill>
                <a:schemeClr val="tx1"/>
              </a:solidFill>
              <a:prstDash val="solid"/>
              <a:round/>
              <a:headEnd type="none" w="med" len="med"/>
              <a:tailEnd type="none" w="med" len="med"/>
            </a:ln>
          </p:spPr>
        </p:sp>
        <p:sp>
          <p:nvSpPr>
            <p:cNvPr id="56362" name="Rectangle 52"/>
            <p:cNvSpPr/>
            <p:nvPr/>
          </p:nvSpPr>
          <p:spPr>
            <a:xfrm>
              <a:off x="1621" y="3709"/>
              <a:ext cx="232" cy="269"/>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n</a:t>
              </a:r>
              <a:endParaRPr lang="en-US" altLang="zh-CN" sz="2400" dirty="0">
                <a:latin typeface="Arial" panose="020B0604020202020204" pitchFamily="34" charset="0"/>
                <a:ea typeface="Arial" panose="020B0604020202020204" pitchFamily="34" charset="0"/>
              </a:endParaRPr>
            </a:p>
          </p:txBody>
        </p:sp>
        <p:sp>
          <p:nvSpPr>
            <p:cNvPr id="56363" name="Rectangle 53"/>
            <p:cNvSpPr/>
            <p:nvPr/>
          </p:nvSpPr>
          <p:spPr>
            <a:xfrm>
              <a:off x="1964" y="2993"/>
              <a:ext cx="447" cy="1091"/>
            </a:xfrm>
            <a:prstGeom prst="rect">
              <a:avLst/>
            </a:prstGeom>
            <a:no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sz="1600" dirty="0">
                <a:latin typeface="Times New Roman" panose="02020603050405020304" pitchFamily="18" charset="0"/>
                <a:ea typeface="宋体" panose="02010600030101010101" pitchFamily="2" charset="-122"/>
              </a:endParaRPr>
            </a:p>
          </p:txBody>
        </p:sp>
        <p:sp>
          <p:nvSpPr>
            <p:cNvPr id="56364" name="Rectangle 54"/>
            <p:cNvSpPr/>
            <p:nvPr/>
          </p:nvSpPr>
          <p:spPr>
            <a:xfrm>
              <a:off x="1925" y="3184"/>
              <a:ext cx="211" cy="268"/>
            </a:xfrm>
            <a:prstGeom prst="rect">
              <a:avLst/>
            </a:prstGeom>
            <a:noFill/>
            <a:ln w="12700">
              <a:noFill/>
            </a:ln>
          </p:spPr>
          <p:txBody>
            <a:bodyPr wrap="none" lIns="90488" tIns="44450" rIns="90488" bIns="44450" anchor="t" anchorCtr="0">
              <a:spAutoFit/>
            </a:bodyPr>
            <a:lstStyle/>
            <a:p>
              <a:pPr eaLnBrk="0" hangingPunct="0"/>
              <a:r>
                <a:rPr lang="zh-CN" altLang="en-US" sz="2400" dirty="0">
                  <a:latin typeface="Times New Roman" panose="02020603050405020304" pitchFamily="18" charset="0"/>
                  <a:ea typeface="宋体" panose="02010600030101010101" pitchFamily="2" charset="-122"/>
                </a:rPr>
                <a:t>0</a:t>
              </a:r>
              <a:endParaRPr lang="zh-CN" altLang="en-US" sz="2400" dirty="0">
                <a:latin typeface="Times New Roman" panose="02020603050405020304" pitchFamily="18" charset="0"/>
                <a:ea typeface="宋体" panose="02010600030101010101" pitchFamily="2" charset="-122"/>
              </a:endParaRPr>
            </a:p>
          </p:txBody>
        </p:sp>
        <p:sp>
          <p:nvSpPr>
            <p:cNvPr id="56365" name="Rectangle 55"/>
            <p:cNvSpPr/>
            <p:nvPr/>
          </p:nvSpPr>
          <p:spPr>
            <a:xfrm>
              <a:off x="1916" y="3648"/>
              <a:ext cx="211" cy="268"/>
            </a:xfrm>
            <a:prstGeom prst="rect">
              <a:avLst/>
            </a:prstGeom>
            <a:noFill/>
            <a:ln w="12700">
              <a:noFill/>
            </a:ln>
          </p:spPr>
          <p:txBody>
            <a:bodyPr wrap="none" lIns="90488" tIns="44450" rIns="90488" bIns="44450" anchor="t" anchorCtr="0">
              <a:spAutoFit/>
            </a:bodyPr>
            <a:lstStyle/>
            <a:p>
              <a:pPr eaLnBrk="0" hangingPunct="0"/>
              <a:r>
                <a:rPr lang="zh-CN" altLang="en-US" sz="2400" dirty="0">
                  <a:latin typeface="Times New Roman" panose="02020603050405020304" pitchFamily="18" charset="0"/>
                  <a:ea typeface="宋体" panose="02010600030101010101" pitchFamily="2" charset="-122"/>
                </a:rPr>
                <a:t>1</a:t>
              </a:r>
              <a:endParaRPr lang="zh-CN" altLang="en-US" sz="2400" dirty="0">
                <a:latin typeface="Times New Roman" panose="02020603050405020304" pitchFamily="18" charset="0"/>
                <a:ea typeface="宋体" panose="02010600030101010101" pitchFamily="2" charset="-122"/>
              </a:endParaRPr>
            </a:p>
          </p:txBody>
        </p:sp>
        <p:sp>
          <p:nvSpPr>
            <p:cNvPr id="56366" name="Rectangle 56"/>
            <p:cNvSpPr/>
            <p:nvPr/>
          </p:nvSpPr>
          <p:spPr>
            <a:xfrm rot="5400000">
              <a:off x="1692" y="3465"/>
              <a:ext cx="1050" cy="268"/>
            </a:xfrm>
            <a:prstGeom prst="rect">
              <a:avLst/>
            </a:prstGeom>
            <a:noFill/>
            <a:ln w="12700">
              <a:noFill/>
            </a:ln>
          </p:spPr>
          <p:txBody>
            <a:bodyPr lIns="90488" tIns="44450" rIns="90488" bIns="44450" anchor="t" anchorCtr="0">
              <a:spAutoFit/>
            </a:bodyPr>
            <a:lstStyle/>
            <a:p>
              <a:pPr eaLnBrk="0" hangingPunct="0"/>
              <a:r>
                <a:rPr lang="zh-CN" altLang="en-US" sz="2200" dirty="0">
                  <a:latin typeface="Arial" panose="020B0604020202020204" pitchFamily="34" charset="0"/>
                  <a:ea typeface="宋体" panose="02010600030101010101" pitchFamily="2" charset="-122"/>
                </a:rPr>
                <a:t>多路选择器</a:t>
              </a:r>
              <a:endParaRPr lang="zh-CN" altLang="en-US" sz="2200" dirty="0">
                <a:latin typeface="Arial" panose="020B0604020202020204" pitchFamily="34" charset="0"/>
                <a:ea typeface="Arial" panose="020B0604020202020204" pitchFamily="34" charset="0"/>
              </a:endParaRPr>
            </a:p>
          </p:txBody>
        </p:sp>
        <p:sp>
          <p:nvSpPr>
            <p:cNvPr id="56367" name="Line 57"/>
            <p:cNvSpPr/>
            <p:nvPr/>
          </p:nvSpPr>
          <p:spPr>
            <a:xfrm flipV="1">
              <a:off x="2187" y="1667"/>
              <a:ext cx="0" cy="1321"/>
            </a:xfrm>
            <a:prstGeom prst="line">
              <a:avLst/>
            </a:prstGeom>
            <a:ln w="19050" cap="flat" cmpd="sng">
              <a:solidFill>
                <a:schemeClr val="tx1"/>
              </a:solidFill>
              <a:prstDash val="solid"/>
              <a:round/>
              <a:headEnd type="triangle" w="med" len="med"/>
              <a:tailEnd type="none" w="med" len="med"/>
            </a:ln>
          </p:spPr>
        </p:sp>
        <p:sp>
          <p:nvSpPr>
            <p:cNvPr id="56368" name="Line 59"/>
            <p:cNvSpPr/>
            <p:nvPr/>
          </p:nvSpPr>
          <p:spPr>
            <a:xfrm flipH="1">
              <a:off x="2183" y="2006"/>
              <a:ext cx="1291" cy="0"/>
            </a:xfrm>
            <a:prstGeom prst="line">
              <a:avLst/>
            </a:prstGeom>
            <a:ln w="19050" cap="flat" cmpd="sng">
              <a:solidFill>
                <a:schemeClr val="tx1"/>
              </a:solidFill>
              <a:prstDash val="solid"/>
              <a:round/>
              <a:headEnd type="none" w="med" len="med"/>
              <a:tailEnd type="none" w="med" len="med"/>
            </a:ln>
          </p:spPr>
        </p:sp>
        <p:sp>
          <p:nvSpPr>
            <p:cNvPr id="56369" name="Rectangle 60"/>
            <p:cNvSpPr/>
            <p:nvPr/>
          </p:nvSpPr>
          <p:spPr>
            <a:xfrm>
              <a:off x="1647" y="1619"/>
              <a:ext cx="478" cy="268"/>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Sub</a:t>
              </a:r>
              <a:endParaRPr lang="en-US" altLang="zh-CN" sz="2400" dirty="0">
                <a:latin typeface="Arial" panose="020B0604020202020204" pitchFamily="34" charset="0"/>
                <a:ea typeface="Arial" panose="020B0604020202020204" pitchFamily="34" charset="0"/>
              </a:endParaRPr>
            </a:p>
          </p:txBody>
        </p:sp>
        <p:sp>
          <p:nvSpPr>
            <p:cNvPr id="56370" name="Rectangle 62"/>
            <p:cNvSpPr/>
            <p:nvPr/>
          </p:nvSpPr>
          <p:spPr>
            <a:xfrm>
              <a:off x="1503" y="3487"/>
              <a:ext cx="254" cy="268"/>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B</a:t>
              </a:r>
              <a:endParaRPr lang="en-US" altLang="zh-CN" sz="2400" dirty="0">
                <a:latin typeface="Arial" panose="020B0604020202020204" pitchFamily="34" charset="0"/>
                <a:ea typeface="Arial" panose="020B0604020202020204" pitchFamily="34" charset="0"/>
              </a:endParaRPr>
            </a:p>
          </p:txBody>
        </p:sp>
        <p:sp>
          <p:nvSpPr>
            <p:cNvPr id="56371" name="Line 63"/>
            <p:cNvSpPr/>
            <p:nvPr/>
          </p:nvSpPr>
          <p:spPr>
            <a:xfrm>
              <a:off x="1557" y="3509"/>
              <a:ext cx="134" cy="0"/>
            </a:xfrm>
            <a:prstGeom prst="line">
              <a:avLst/>
            </a:prstGeom>
            <a:ln w="28575" cap="flat" cmpd="sng">
              <a:solidFill>
                <a:srgbClr val="000000"/>
              </a:solidFill>
              <a:prstDash val="solid"/>
              <a:round/>
              <a:headEnd type="none" w="med" len="med"/>
              <a:tailEnd type="none" w="med" len="med"/>
            </a:ln>
          </p:spPr>
        </p:sp>
        <p:sp>
          <p:nvSpPr>
            <p:cNvPr id="56372" name="Line 64"/>
            <p:cNvSpPr/>
            <p:nvPr/>
          </p:nvSpPr>
          <p:spPr>
            <a:xfrm>
              <a:off x="3697" y="2549"/>
              <a:ext cx="567" cy="0"/>
            </a:xfrm>
            <a:prstGeom prst="line">
              <a:avLst/>
            </a:prstGeom>
            <a:ln w="12700" cap="flat" cmpd="sng">
              <a:solidFill>
                <a:srgbClr val="000000"/>
              </a:solidFill>
              <a:prstDash val="solid"/>
              <a:round/>
              <a:headEnd type="none" w="med" len="med"/>
              <a:tailEnd type="triangle" w="med" len="med"/>
            </a:ln>
          </p:spPr>
        </p:sp>
        <p:sp>
          <p:nvSpPr>
            <p:cNvPr id="56373" name="Line 65"/>
            <p:cNvSpPr/>
            <p:nvPr/>
          </p:nvSpPr>
          <p:spPr>
            <a:xfrm>
              <a:off x="3709" y="3315"/>
              <a:ext cx="567" cy="0"/>
            </a:xfrm>
            <a:prstGeom prst="line">
              <a:avLst/>
            </a:prstGeom>
            <a:ln w="12700" cap="flat" cmpd="sng">
              <a:solidFill>
                <a:srgbClr val="000000"/>
              </a:solidFill>
              <a:prstDash val="solid"/>
              <a:round/>
              <a:headEnd type="none" w="med" len="med"/>
              <a:tailEnd type="triangle" w="med" len="med"/>
            </a:ln>
          </p:spPr>
        </p:sp>
        <p:sp>
          <p:nvSpPr>
            <p:cNvPr id="56374" name="Rectangle 66"/>
            <p:cNvSpPr/>
            <p:nvPr/>
          </p:nvSpPr>
          <p:spPr>
            <a:xfrm>
              <a:off x="4237" y="2977"/>
              <a:ext cx="381" cy="268"/>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OF</a:t>
              </a:r>
              <a:endParaRPr lang="en-US" altLang="zh-CN" sz="2400" dirty="0">
                <a:latin typeface="Arial" panose="020B0604020202020204" pitchFamily="34" charset="0"/>
                <a:ea typeface="Arial" panose="020B0604020202020204" pitchFamily="34" charset="0"/>
              </a:endParaRPr>
            </a:p>
          </p:txBody>
        </p:sp>
        <p:sp>
          <p:nvSpPr>
            <p:cNvPr id="56375" name="Text Box 68"/>
            <p:cNvSpPr txBox="1"/>
            <p:nvPr/>
          </p:nvSpPr>
          <p:spPr>
            <a:xfrm>
              <a:off x="241" y="2710"/>
              <a:ext cx="1671" cy="306"/>
            </a:xfrm>
            <a:prstGeom prst="rect">
              <a:avLst/>
            </a:prstGeom>
            <a:noFill/>
            <a:ln w="12700">
              <a:noFill/>
            </a:ln>
          </p:spPr>
          <p:txBody>
            <a:bodyPr anchor="t" anchorCtr="0">
              <a:spAutoFit/>
            </a:bodyPr>
            <a:lstStyle/>
            <a:p>
              <a:pPr eaLnBrk="0" hangingPunct="0">
                <a:spcBef>
                  <a:spcPct val="50000"/>
                </a:spcBef>
              </a:pPr>
              <a:r>
                <a:rPr lang="zh-CN" altLang="en-US" sz="2800" dirty="0">
                  <a:solidFill>
                    <a:srgbClr val="C00000"/>
                  </a:solidFill>
                  <a:latin typeface="黑体" panose="02010609060101010101" pitchFamily="49" charset="-122"/>
                  <a:ea typeface="黑体" panose="02010609060101010101" pitchFamily="49" charset="-122"/>
                </a:rPr>
                <a:t>加</a:t>
              </a:r>
              <a:r>
                <a:rPr lang="en-US" altLang="zh-CN" sz="2800" dirty="0">
                  <a:solidFill>
                    <a:srgbClr val="C00000"/>
                  </a:solidFill>
                  <a:latin typeface="黑体" panose="02010609060101010101" pitchFamily="49" charset="-122"/>
                  <a:ea typeface="黑体" panose="02010609060101010101" pitchFamily="49" charset="-122"/>
                </a:rPr>
                <a:t>/</a:t>
              </a:r>
              <a:r>
                <a:rPr lang="zh-CN" altLang="en-US" sz="2800" dirty="0">
                  <a:solidFill>
                    <a:srgbClr val="C00000"/>
                  </a:solidFill>
                  <a:latin typeface="黑体" panose="02010609060101010101" pitchFamily="49" charset="-122"/>
                  <a:ea typeface="黑体" panose="02010609060101010101" pitchFamily="49" charset="-122"/>
                </a:rPr>
                <a:t>减运算部件</a:t>
              </a:r>
              <a:endParaRPr lang="zh-CN" altLang="en-US" sz="2800" dirty="0">
                <a:solidFill>
                  <a:srgbClr val="C00000"/>
                </a:solidFill>
                <a:latin typeface="黑体" panose="02010609060101010101" pitchFamily="49" charset="-122"/>
                <a:ea typeface="黑体" panose="02010609060101010101" pitchFamily="49" charset="-122"/>
              </a:endParaRPr>
            </a:p>
          </p:txBody>
        </p:sp>
        <p:sp>
          <p:nvSpPr>
            <p:cNvPr id="56376" name="Line 57"/>
            <p:cNvSpPr/>
            <p:nvPr/>
          </p:nvSpPr>
          <p:spPr>
            <a:xfrm>
              <a:off x="3706" y="3131"/>
              <a:ext cx="556" cy="0"/>
            </a:xfrm>
            <a:prstGeom prst="line">
              <a:avLst/>
            </a:prstGeom>
            <a:ln w="9525" cap="flat" cmpd="sng">
              <a:solidFill>
                <a:schemeClr val="tx1"/>
              </a:solidFill>
              <a:prstDash val="solid"/>
              <a:miter/>
              <a:headEnd type="none" w="med" len="med"/>
              <a:tailEnd type="triangle" w="med" len="med"/>
            </a:ln>
          </p:spPr>
        </p:sp>
        <p:sp>
          <p:nvSpPr>
            <p:cNvPr id="56377" name="Rectangle 66"/>
            <p:cNvSpPr/>
            <p:nvPr/>
          </p:nvSpPr>
          <p:spPr>
            <a:xfrm>
              <a:off x="4239" y="3187"/>
              <a:ext cx="1283" cy="268"/>
            </a:xfrm>
            <a:prstGeom prst="rect">
              <a:avLst/>
            </a:prstGeom>
            <a:noFill/>
            <a:ln w="12700">
              <a:noFill/>
            </a:ln>
          </p:spPr>
          <p:txBody>
            <a:bodyPr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CF=Co</a:t>
              </a:r>
              <a:r>
                <a:rPr lang="en-US" altLang="zh-CN" sz="2400" dirty="0">
                  <a:latin typeface="Arial" panose="020B0604020202020204" pitchFamily="34" charset="0"/>
                  <a:ea typeface="宋体" panose="02010600030101010101" pitchFamily="2" charset="-122"/>
                  <a:sym typeface="Symbol" panose="05050102010706020507" pitchFamily="18" charset="2"/>
                </a:rPr>
                <a:t>Sub</a:t>
              </a:r>
              <a:endParaRPr lang="en-US" altLang="zh-CN" sz="2400" dirty="0">
                <a:latin typeface="Arial" panose="020B0604020202020204" pitchFamily="34" charset="0"/>
                <a:ea typeface="Arial" panose="020B0604020202020204" pitchFamily="34" charset="0"/>
                <a:sym typeface="Symbol" panose="05050102010706020507" pitchFamily="18" charset="2"/>
              </a:endParaRPr>
            </a:p>
          </p:txBody>
        </p:sp>
        <p:sp>
          <p:nvSpPr>
            <p:cNvPr id="56378" name="Line 64"/>
            <p:cNvSpPr/>
            <p:nvPr/>
          </p:nvSpPr>
          <p:spPr>
            <a:xfrm>
              <a:off x="3699" y="2700"/>
              <a:ext cx="566" cy="0"/>
            </a:xfrm>
            <a:prstGeom prst="line">
              <a:avLst/>
            </a:prstGeom>
            <a:ln w="12700" cap="flat" cmpd="sng">
              <a:solidFill>
                <a:srgbClr val="000000"/>
              </a:solidFill>
              <a:prstDash val="solid"/>
              <a:round/>
              <a:headEnd type="none" w="med" len="med"/>
              <a:tailEnd type="triangle" w="med" len="med"/>
            </a:ln>
          </p:spPr>
        </p:sp>
        <p:sp>
          <p:nvSpPr>
            <p:cNvPr id="56379" name="Rectangle 34"/>
            <p:cNvSpPr/>
            <p:nvPr/>
          </p:nvSpPr>
          <p:spPr>
            <a:xfrm>
              <a:off x="4264" y="2548"/>
              <a:ext cx="360" cy="269"/>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SF</a:t>
              </a:r>
              <a:endParaRPr lang="en-US" altLang="zh-CN" sz="2400" dirty="0">
                <a:latin typeface="Arial" panose="020B0604020202020204" pitchFamily="34" charset="0"/>
                <a:ea typeface="Arial" panose="020B0604020202020204" pitchFamily="34" charset="0"/>
              </a:endParaRPr>
            </a:p>
          </p:txBody>
        </p:sp>
        <p:sp>
          <p:nvSpPr>
            <p:cNvPr id="56380" name="Rectangle 70"/>
            <p:cNvSpPr/>
            <p:nvPr/>
          </p:nvSpPr>
          <p:spPr>
            <a:xfrm>
              <a:off x="0" y="1513"/>
              <a:ext cx="1784" cy="450"/>
            </a:xfrm>
            <a:prstGeom prst="rect">
              <a:avLst/>
            </a:prstGeom>
            <a:noFill/>
            <a:ln w="12700">
              <a:noFill/>
            </a:ln>
          </p:spPr>
          <p:txBody>
            <a:bodyPr anchor="ctr" anchorCtr="0">
              <a:spAutoFit/>
            </a:bodyPr>
            <a:lstStyle/>
            <a:p>
              <a:pPr eaLnBrk="0" hangingPunct="0"/>
              <a:r>
                <a:rPr lang="zh-CN" altLang="en-US" sz="2200" dirty="0">
                  <a:solidFill>
                    <a:schemeClr val="accent2"/>
                  </a:solidFill>
                  <a:latin typeface="黑体" panose="02010609060101010101" pitchFamily="49" charset="-122"/>
                  <a:ea typeface="黑体" panose="02010609060101010101" pitchFamily="49" charset="-122"/>
                </a:rPr>
                <a:t>当</a:t>
              </a:r>
              <a:r>
                <a:rPr lang="en-US" altLang="zh-CN" sz="2200" dirty="0">
                  <a:solidFill>
                    <a:schemeClr val="accent2"/>
                  </a:solidFill>
                  <a:latin typeface="黑体" panose="02010609060101010101" pitchFamily="49" charset="-122"/>
                  <a:ea typeface="黑体" panose="02010609060101010101" pitchFamily="49" charset="-122"/>
                </a:rPr>
                <a:t>Sub</a:t>
              </a:r>
              <a:r>
                <a:rPr lang="zh-CN" altLang="en-US" sz="2200" dirty="0">
                  <a:solidFill>
                    <a:schemeClr val="accent2"/>
                  </a:solidFill>
                  <a:latin typeface="黑体" panose="02010609060101010101" pitchFamily="49" charset="-122"/>
                  <a:ea typeface="黑体" panose="02010609060101010101" pitchFamily="49" charset="-122"/>
                </a:rPr>
                <a:t>为</a:t>
              </a:r>
              <a:r>
                <a:rPr lang="en-US" altLang="zh-CN" sz="2200" dirty="0">
                  <a:solidFill>
                    <a:schemeClr val="accent2"/>
                  </a:solidFill>
                  <a:latin typeface="黑体" panose="02010609060101010101" pitchFamily="49" charset="-122"/>
                  <a:ea typeface="黑体" panose="02010609060101010101" pitchFamily="49" charset="-122"/>
                </a:rPr>
                <a:t>1</a:t>
              </a:r>
              <a:r>
                <a:rPr lang="zh-CN" altLang="en-US" sz="2200" dirty="0">
                  <a:solidFill>
                    <a:schemeClr val="accent2"/>
                  </a:solidFill>
                  <a:latin typeface="黑体" panose="02010609060101010101" pitchFamily="49" charset="-122"/>
                  <a:ea typeface="黑体" panose="02010609060101010101" pitchFamily="49" charset="-122"/>
                </a:rPr>
                <a:t>时，做减法</a:t>
              </a:r>
              <a:endParaRPr lang="zh-CN" altLang="en-US" sz="2200" dirty="0">
                <a:solidFill>
                  <a:schemeClr val="accent2"/>
                </a:solidFill>
                <a:latin typeface="黑体" panose="02010609060101010101" pitchFamily="49" charset="-122"/>
                <a:ea typeface="黑体" panose="02010609060101010101" pitchFamily="49" charset="-122"/>
              </a:endParaRPr>
            </a:p>
            <a:p>
              <a:pPr eaLnBrk="0" hangingPunct="0"/>
              <a:r>
                <a:rPr lang="zh-CN" altLang="en-US" sz="2200" dirty="0">
                  <a:solidFill>
                    <a:schemeClr val="accent2"/>
                  </a:solidFill>
                  <a:latin typeface="黑体" panose="02010609060101010101" pitchFamily="49" charset="-122"/>
                  <a:ea typeface="黑体" panose="02010609060101010101" pitchFamily="49" charset="-122"/>
                </a:rPr>
                <a:t>当</a:t>
              </a:r>
              <a:r>
                <a:rPr lang="en-US" altLang="zh-CN" sz="2200" dirty="0">
                  <a:solidFill>
                    <a:schemeClr val="accent2"/>
                  </a:solidFill>
                  <a:latin typeface="黑体" panose="02010609060101010101" pitchFamily="49" charset="-122"/>
                  <a:ea typeface="黑体" panose="02010609060101010101" pitchFamily="49" charset="-122"/>
                </a:rPr>
                <a:t>Sub</a:t>
              </a:r>
              <a:r>
                <a:rPr lang="zh-CN" altLang="en-US" sz="2200" dirty="0">
                  <a:solidFill>
                    <a:schemeClr val="accent2"/>
                  </a:solidFill>
                  <a:latin typeface="黑体" panose="02010609060101010101" pitchFamily="49" charset="-122"/>
                  <a:ea typeface="黑体" panose="02010609060101010101" pitchFamily="49" charset="-122"/>
                </a:rPr>
                <a:t>为</a:t>
              </a:r>
              <a:r>
                <a:rPr lang="en-US" altLang="zh-CN" sz="2200" dirty="0">
                  <a:solidFill>
                    <a:schemeClr val="accent2"/>
                  </a:solidFill>
                  <a:latin typeface="黑体" panose="02010609060101010101" pitchFamily="49" charset="-122"/>
                  <a:ea typeface="黑体" panose="02010609060101010101" pitchFamily="49" charset="-122"/>
                </a:rPr>
                <a:t>0</a:t>
              </a:r>
              <a:r>
                <a:rPr lang="zh-CN" altLang="en-US" sz="2200" dirty="0">
                  <a:solidFill>
                    <a:schemeClr val="accent2"/>
                  </a:solidFill>
                  <a:latin typeface="黑体" panose="02010609060101010101" pitchFamily="49" charset="-122"/>
                  <a:ea typeface="黑体" panose="02010609060101010101" pitchFamily="49" charset="-122"/>
                </a:rPr>
                <a:t>时，做加法</a:t>
              </a:r>
              <a:endParaRPr lang="zh-CN" altLang="en-US" sz="2200" dirty="0">
                <a:solidFill>
                  <a:schemeClr val="accent2"/>
                </a:solidFill>
                <a:latin typeface="黑体" panose="02010609060101010101" pitchFamily="49" charset="-122"/>
                <a:ea typeface="黑体" panose="02010609060101010101" pitchFamily="49" charset="-122"/>
              </a:endParaRPr>
            </a:p>
          </p:txBody>
        </p:sp>
      </p:grpSp>
      <p:sp>
        <p:nvSpPr>
          <p:cNvPr id="635966" name="Text Box 62"/>
          <p:cNvSpPr txBox="1"/>
          <p:nvPr/>
        </p:nvSpPr>
        <p:spPr>
          <a:xfrm>
            <a:off x="4470400" y="1028700"/>
            <a:ext cx="4427538" cy="396875"/>
          </a:xfrm>
          <a:prstGeom prst="rect">
            <a:avLst/>
          </a:prstGeom>
          <a:solidFill>
            <a:schemeClr val="bg1"/>
          </a:solidFill>
          <a:ln w="9525">
            <a:noFill/>
          </a:ln>
        </p:spPr>
        <p:txBody>
          <a:bodyPr anchor="t" anchorCtr="0">
            <a:spAutoFit/>
          </a:bodyPr>
          <a:lstStyle/>
          <a:p>
            <a:pPr eaLnBrk="0" hangingPunct="0">
              <a:spcBef>
                <a:spcPct val="25000"/>
              </a:spcBef>
            </a:pPr>
            <a:r>
              <a:rPr lang="zh-CN" altLang="en-US" sz="2000" dirty="0">
                <a:solidFill>
                  <a:srgbClr val="990000"/>
                </a:solidFill>
                <a:latin typeface="微软雅黑" panose="020B0503020204020204" pitchFamily="34" charset="-122"/>
                <a:ea typeface="微软雅黑" panose="020B0503020204020204" pitchFamily="34" charset="-122"/>
              </a:rPr>
              <a:t>已知</a:t>
            </a:r>
            <a:r>
              <a:rPr lang="en-US" altLang="zh-CN" sz="2000" dirty="0">
                <a:solidFill>
                  <a:srgbClr val="990000"/>
                </a:solidFill>
                <a:latin typeface="微软雅黑" panose="020B0503020204020204" pitchFamily="34" charset="-122"/>
                <a:ea typeface="微软雅黑" panose="020B0503020204020204" pitchFamily="34" charset="-122"/>
              </a:rPr>
              <a:t>EDX</a:t>
            </a:r>
            <a:r>
              <a:rPr lang="zh-CN" altLang="en-US" sz="2000" dirty="0">
                <a:solidFill>
                  <a:srgbClr val="990000"/>
                </a:solidFill>
                <a:latin typeface="微软雅黑" panose="020B0503020204020204" pitchFamily="34" charset="-122"/>
                <a:ea typeface="微软雅黑" panose="020B0503020204020204" pitchFamily="34" charset="-122"/>
              </a:rPr>
              <a:t>中为 </a:t>
            </a:r>
            <a:r>
              <a:rPr lang="en-US" altLang="zh-CN" sz="2000" dirty="0">
                <a:solidFill>
                  <a:srgbClr val="990000"/>
                </a:solidFill>
                <a:latin typeface="微软雅黑" panose="020B0503020204020204" pitchFamily="34" charset="-122"/>
                <a:ea typeface="微软雅黑" panose="020B0503020204020204" pitchFamily="34" charset="-122"/>
              </a:rPr>
              <a:t>len=0000 0000H</a:t>
            </a:r>
            <a:endParaRPr lang="zh-CN" altLang="en-US" sz="2000" dirty="0">
              <a:solidFill>
                <a:srgbClr val="99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66"/>
                                        </p:tgtEl>
                                        <p:attrNameLst>
                                          <p:attrName>style.visibility</p:attrName>
                                        </p:attrNameLst>
                                      </p:cBhvr>
                                      <p:to>
                                        <p:strVal val="visible"/>
                                      </p:to>
                                    </p:set>
                                    <p:animEffect transition="in" filter="blinds(horizontal)">
                                      <p:cBhvr>
                                        <p:cTn id="7" dur="500"/>
                                        <p:tgtEl>
                                          <p:spTgt spid="6359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5907">
                                            <p:txEl>
                                              <p:pRg st="0" end="0"/>
                                            </p:txEl>
                                          </p:spTgt>
                                        </p:tgtEl>
                                        <p:attrNameLst>
                                          <p:attrName>style.visibility</p:attrName>
                                        </p:attrNameLst>
                                      </p:cBhvr>
                                      <p:to>
                                        <p:strVal val="visible"/>
                                      </p:to>
                                    </p:set>
                                    <p:animEffect transition="in" filter="blinds(horizontal)">
                                      <p:cBhvr>
                                        <p:cTn id="12" dur="500"/>
                                        <p:tgtEl>
                                          <p:spTgt spid="6359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7" grpId="0" build="p"/>
      <p:bldP spid="63596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type="title"/>
          </p:nvPr>
        </p:nvSpPr>
        <p:spPr>
          <a:xfrm>
            <a:off x="800100" y="128588"/>
            <a:ext cx="7502525" cy="528637"/>
          </a:xfrm>
        </p:spPr>
        <p:txBody>
          <a:bodyPr vert="horz" wrap="square" lIns="91440" tIns="45720" rIns="91440" bIns="45720" anchor="ctr" anchorCtr="0"/>
          <a:lstStyle/>
          <a:p>
            <a:r>
              <a:rPr lang="en-US" altLang="zh-CN" sz="3600" dirty="0">
                <a:ea typeface="宋体" panose="02010600030101010101" pitchFamily="2" charset="-122"/>
              </a:rPr>
              <a:t>cpml %edx,%eax</a:t>
            </a:r>
            <a:r>
              <a:rPr lang="zh-CN" altLang="en-US" sz="3600" dirty="0">
                <a:ea typeface="宋体" panose="02010600030101010101" pitchFamily="2" charset="-122"/>
              </a:rPr>
              <a:t>指令的执行结果</a:t>
            </a:r>
            <a:endParaRPr lang="zh-CN" altLang="en-US" sz="3600" dirty="0">
              <a:ea typeface="宋体" panose="02010600030101010101" pitchFamily="2" charset="-122"/>
            </a:endParaRPr>
          </a:p>
        </p:txBody>
      </p:sp>
      <p:sp>
        <p:nvSpPr>
          <p:cNvPr id="636931" name="Rectangle 3"/>
          <p:cNvSpPr>
            <a:spLocks noGrp="1"/>
          </p:cNvSpPr>
          <p:nvPr>
            <p:ph idx="1"/>
          </p:nvPr>
        </p:nvSpPr>
        <p:spPr>
          <a:xfrm>
            <a:off x="161925" y="5519738"/>
            <a:ext cx="8853488" cy="920750"/>
          </a:xfrm>
        </p:spPr>
        <p:txBody>
          <a:bodyPr vert="horz" wrap="square" lIns="91440" tIns="45720" rIns="91440" bIns="45720" anchor="t" anchorCtr="0"/>
          <a:lstStyle/>
          <a:p>
            <a:pPr>
              <a:lnSpc>
                <a:spcPct val="130000"/>
              </a:lnSpc>
              <a:buNone/>
            </a:pPr>
            <a:r>
              <a:rPr lang="en-US" altLang="zh-CN" sz="2200" dirty="0">
                <a:solidFill>
                  <a:srgbClr val="990000"/>
                </a:solidFill>
                <a:latin typeface="微软雅黑" panose="020B0503020204020204" pitchFamily="34" charset="-122"/>
                <a:ea typeface="微软雅黑" panose="020B0503020204020204" pitchFamily="34" charset="-122"/>
              </a:rPr>
              <a:t>“cmpl %edx,%eax”</a:t>
            </a:r>
            <a:r>
              <a:rPr lang="zh-CN" altLang="en-US" sz="2200" dirty="0">
                <a:solidFill>
                  <a:srgbClr val="990000"/>
                </a:solidFill>
                <a:latin typeface="微软雅黑" panose="020B0503020204020204" pitchFamily="34" charset="-122"/>
                <a:ea typeface="微软雅黑" panose="020B0503020204020204" pitchFamily="34" charset="-122"/>
              </a:rPr>
              <a:t>执行时：</a:t>
            </a:r>
            <a:r>
              <a:rPr lang="en-US" altLang="zh-CN" sz="2200" dirty="0">
                <a:solidFill>
                  <a:srgbClr val="990000"/>
                </a:solidFill>
                <a:latin typeface="微软雅黑" panose="020B0503020204020204" pitchFamily="34" charset="-122"/>
                <a:ea typeface="微软雅黑" panose="020B0503020204020204" pitchFamily="34" charset="-122"/>
              </a:rPr>
              <a:t>A=0000 0000H</a:t>
            </a:r>
            <a:r>
              <a:rPr lang="zh-CN" altLang="en-US" sz="2200" dirty="0">
                <a:solidFill>
                  <a:srgbClr val="990000"/>
                </a:solidFill>
                <a:latin typeface="微软雅黑" panose="020B0503020204020204" pitchFamily="34" charset="-122"/>
                <a:ea typeface="微软雅黑" panose="020B0503020204020204" pitchFamily="34" charset="-122"/>
              </a:rPr>
              <a:t>，</a:t>
            </a:r>
            <a:r>
              <a:rPr lang="en-US" altLang="zh-CN" sz="2200" dirty="0">
                <a:solidFill>
                  <a:srgbClr val="990000"/>
                </a:solidFill>
                <a:latin typeface="微软雅黑" panose="020B0503020204020204" pitchFamily="34" charset="-122"/>
                <a:ea typeface="微软雅黑" panose="020B0503020204020204" pitchFamily="34" charset="-122"/>
              </a:rPr>
              <a:t>B</a:t>
            </a:r>
            <a:r>
              <a:rPr lang="zh-CN" altLang="en-US" sz="2200" dirty="0">
                <a:solidFill>
                  <a:srgbClr val="990000"/>
                </a:solidFill>
                <a:latin typeface="微软雅黑" panose="020B0503020204020204" pitchFamily="34" charset="-122"/>
                <a:ea typeface="微软雅黑" panose="020B0503020204020204" pitchFamily="34" charset="-122"/>
              </a:rPr>
              <a:t>为</a:t>
            </a:r>
            <a:r>
              <a:rPr lang="en-US" altLang="zh-CN" sz="2200" dirty="0">
                <a:solidFill>
                  <a:srgbClr val="990000"/>
                </a:solidFill>
                <a:latin typeface="微软雅黑" panose="020B0503020204020204" pitchFamily="34" charset="-122"/>
                <a:ea typeface="微软雅黑" panose="020B0503020204020204" pitchFamily="34" charset="-122"/>
              </a:rPr>
              <a:t>FFFF FFFFH</a:t>
            </a:r>
            <a:r>
              <a:rPr lang="zh-CN" altLang="en-US" sz="2200" dirty="0">
                <a:solidFill>
                  <a:srgbClr val="990000"/>
                </a:solidFill>
                <a:latin typeface="微软雅黑" panose="020B0503020204020204" pitchFamily="34" charset="-122"/>
                <a:ea typeface="微软雅黑" panose="020B0503020204020204" pitchFamily="34" charset="-122"/>
              </a:rPr>
              <a:t>，</a:t>
            </a:r>
            <a:r>
              <a:rPr lang="en-US" altLang="zh-CN" sz="2200" dirty="0">
                <a:solidFill>
                  <a:srgbClr val="990000"/>
                </a:solidFill>
                <a:latin typeface="微软雅黑" panose="020B0503020204020204" pitchFamily="34" charset="-122"/>
                <a:ea typeface="微软雅黑" panose="020B0503020204020204" pitchFamily="34" charset="-122"/>
              </a:rPr>
              <a:t>Sub=1</a:t>
            </a:r>
            <a:r>
              <a:rPr lang="zh-CN" altLang="en-US" sz="2200" dirty="0">
                <a:solidFill>
                  <a:srgbClr val="990000"/>
                </a:solidFill>
                <a:latin typeface="微软雅黑" panose="020B0503020204020204" pitchFamily="34" charset="-122"/>
                <a:ea typeface="微软雅黑" panose="020B0503020204020204" pitchFamily="34" charset="-122"/>
              </a:rPr>
              <a:t>，因此</a:t>
            </a:r>
            <a:r>
              <a:rPr lang="en-US" altLang="zh-CN" sz="2200" dirty="0">
                <a:solidFill>
                  <a:srgbClr val="990000"/>
                </a:solidFill>
                <a:latin typeface="微软雅黑" panose="020B0503020204020204" pitchFamily="34" charset="-122"/>
                <a:ea typeface="微软雅黑" panose="020B0503020204020204" pitchFamily="34" charset="-122"/>
              </a:rPr>
              <a:t>Result</a:t>
            </a:r>
            <a:r>
              <a:rPr lang="zh-CN" altLang="en-US" sz="2200" dirty="0">
                <a:solidFill>
                  <a:srgbClr val="990000"/>
                </a:solidFill>
                <a:latin typeface="微软雅黑" panose="020B0503020204020204" pitchFamily="34" charset="-122"/>
                <a:ea typeface="微软雅黑" panose="020B0503020204020204" pitchFamily="34" charset="-122"/>
              </a:rPr>
              <a:t>是</a:t>
            </a:r>
            <a:r>
              <a:rPr lang="en-US" altLang="zh-CN" sz="2200" dirty="0">
                <a:solidFill>
                  <a:srgbClr val="990000"/>
                </a:solidFill>
                <a:latin typeface="微软雅黑" panose="020B0503020204020204" pitchFamily="34" charset="-122"/>
                <a:ea typeface="微软雅黑" panose="020B0503020204020204" pitchFamily="34" charset="-122"/>
              </a:rPr>
              <a:t>0…01, CF=1, ZF=0, OF=0, SF=0</a:t>
            </a:r>
            <a:r>
              <a:rPr lang="en-US" altLang="zh-CN" sz="2200" dirty="0">
                <a:solidFill>
                  <a:srgbClr val="990000"/>
                </a:solidFill>
              </a:rPr>
              <a:t> </a:t>
            </a:r>
            <a:endParaRPr lang="zh-CN" altLang="en-US" sz="2200" dirty="0">
              <a:solidFill>
                <a:srgbClr val="990000"/>
              </a:solidFill>
            </a:endParaRPr>
          </a:p>
        </p:txBody>
      </p:sp>
      <p:grpSp>
        <p:nvGrpSpPr>
          <p:cNvPr id="57347" name="Group 4"/>
          <p:cNvGrpSpPr/>
          <p:nvPr/>
        </p:nvGrpSpPr>
        <p:grpSpPr>
          <a:xfrm>
            <a:off x="406400" y="939800"/>
            <a:ext cx="8737600" cy="4419600"/>
            <a:chOff x="0" y="1513"/>
            <a:chExt cx="5522" cy="2611"/>
          </a:xfrm>
        </p:grpSpPr>
        <p:sp>
          <p:nvSpPr>
            <p:cNvPr id="57348" name="Rectangle 33"/>
            <p:cNvSpPr/>
            <p:nvPr/>
          </p:nvSpPr>
          <p:spPr>
            <a:xfrm>
              <a:off x="4402" y="2741"/>
              <a:ext cx="704" cy="268"/>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Result</a:t>
              </a:r>
              <a:endParaRPr lang="en-US" altLang="zh-CN" sz="2400" dirty="0">
                <a:latin typeface="Arial" panose="020B0604020202020204" pitchFamily="34" charset="0"/>
                <a:ea typeface="Arial" panose="020B0604020202020204" pitchFamily="34" charset="0"/>
              </a:endParaRPr>
            </a:p>
          </p:txBody>
        </p:sp>
        <p:sp>
          <p:nvSpPr>
            <p:cNvPr id="57349" name="Line 11"/>
            <p:cNvSpPr/>
            <p:nvPr/>
          </p:nvSpPr>
          <p:spPr>
            <a:xfrm flipH="1">
              <a:off x="507" y="2327"/>
              <a:ext cx="2619" cy="1"/>
            </a:xfrm>
            <a:prstGeom prst="line">
              <a:avLst/>
            </a:prstGeom>
            <a:ln w="19050" cap="flat" cmpd="sng">
              <a:solidFill>
                <a:schemeClr val="tx1"/>
              </a:solidFill>
              <a:prstDash val="solid"/>
              <a:round/>
              <a:headEnd type="triangle" w="med" len="med"/>
              <a:tailEnd type="none" w="med" len="med"/>
            </a:ln>
          </p:spPr>
        </p:sp>
        <p:sp>
          <p:nvSpPr>
            <p:cNvPr id="57350" name="Line 12"/>
            <p:cNvSpPr/>
            <p:nvPr/>
          </p:nvSpPr>
          <p:spPr>
            <a:xfrm flipH="1">
              <a:off x="3111" y="2141"/>
              <a:ext cx="9" cy="691"/>
            </a:xfrm>
            <a:prstGeom prst="line">
              <a:avLst/>
            </a:prstGeom>
            <a:ln w="25400" cap="flat" cmpd="sng">
              <a:solidFill>
                <a:schemeClr val="tx1"/>
              </a:solidFill>
              <a:prstDash val="solid"/>
              <a:round/>
              <a:headEnd type="none" w="med" len="med"/>
              <a:tailEnd type="none" w="med" len="med"/>
            </a:ln>
          </p:spPr>
        </p:sp>
        <p:sp>
          <p:nvSpPr>
            <p:cNvPr id="57351" name="Line 13"/>
            <p:cNvSpPr/>
            <p:nvPr/>
          </p:nvSpPr>
          <p:spPr>
            <a:xfrm>
              <a:off x="3129" y="2141"/>
              <a:ext cx="564" cy="307"/>
            </a:xfrm>
            <a:prstGeom prst="line">
              <a:avLst/>
            </a:prstGeom>
            <a:ln w="25400" cap="flat" cmpd="sng">
              <a:solidFill>
                <a:schemeClr val="tx1"/>
              </a:solidFill>
              <a:prstDash val="solid"/>
              <a:round/>
              <a:headEnd type="none" w="med" len="med"/>
              <a:tailEnd type="none" w="med" len="med"/>
            </a:ln>
          </p:spPr>
        </p:sp>
        <p:sp>
          <p:nvSpPr>
            <p:cNvPr id="57352" name="Line 14"/>
            <p:cNvSpPr/>
            <p:nvPr/>
          </p:nvSpPr>
          <p:spPr>
            <a:xfrm>
              <a:off x="3087" y="2822"/>
              <a:ext cx="213" cy="110"/>
            </a:xfrm>
            <a:prstGeom prst="line">
              <a:avLst/>
            </a:prstGeom>
            <a:ln w="25400" cap="flat" cmpd="sng">
              <a:solidFill>
                <a:schemeClr val="tx1"/>
              </a:solidFill>
              <a:prstDash val="solid"/>
              <a:round/>
              <a:headEnd type="none" w="med" len="med"/>
              <a:tailEnd type="none" w="med" len="med"/>
            </a:ln>
          </p:spPr>
        </p:sp>
        <p:sp>
          <p:nvSpPr>
            <p:cNvPr id="57353" name="Line 16"/>
            <p:cNvSpPr/>
            <p:nvPr/>
          </p:nvSpPr>
          <p:spPr>
            <a:xfrm>
              <a:off x="3693" y="2448"/>
              <a:ext cx="10" cy="457"/>
            </a:xfrm>
            <a:prstGeom prst="line">
              <a:avLst/>
            </a:prstGeom>
            <a:ln w="25400" cap="flat" cmpd="sng">
              <a:solidFill>
                <a:schemeClr val="tx1"/>
              </a:solidFill>
              <a:prstDash val="solid"/>
              <a:round/>
              <a:headEnd type="none" w="med" len="med"/>
              <a:tailEnd type="none" w="med" len="med"/>
            </a:ln>
          </p:spPr>
        </p:sp>
        <p:sp>
          <p:nvSpPr>
            <p:cNvPr id="57354" name="Line 18"/>
            <p:cNvSpPr/>
            <p:nvPr/>
          </p:nvSpPr>
          <p:spPr>
            <a:xfrm flipV="1">
              <a:off x="3120" y="3060"/>
              <a:ext cx="0" cy="654"/>
            </a:xfrm>
            <a:prstGeom prst="line">
              <a:avLst/>
            </a:prstGeom>
            <a:ln w="25400" cap="flat" cmpd="sng">
              <a:solidFill>
                <a:schemeClr val="tx1"/>
              </a:solidFill>
              <a:prstDash val="solid"/>
              <a:round/>
              <a:headEnd type="none" w="med" len="med"/>
              <a:tailEnd type="none" w="med" len="med"/>
            </a:ln>
          </p:spPr>
        </p:sp>
        <p:sp>
          <p:nvSpPr>
            <p:cNvPr id="57355" name="Line 19"/>
            <p:cNvSpPr/>
            <p:nvPr/>
          </p:nvSpPr>
          <p:spPr>
            <a:xfrm flipV="1">
              <a:off x="3129" y="3365"/>
              <a:ext cx="564" cy="349"/>
            </a:xfrm>
            <a:prstGeom prst="line">
              <a:avLst/>
            </a:prstGeom>
            <a:ln w="25400" cap="flat" cmpd="sng">
              <a:solidFill>
                <a:schemeClr val="tx1"/>
              </a:solidFill>
              <a:prstDash val="solid"/>
              <a:round/>
              <a:headEnd type="none" w="med" len="med"/>
              <a:tailEnd type="none" w="med" len="med"/>
            </a:ln>
          </p:spPr>
        </p:sp>
        <p:sp>
          <p:nvSpPr>
            <p:cNvPr id="57356" name="Line 20"/>
            <p:cNvSpPr/>
            <p:nvPr/>
          </p:nvSpPr>
          <p:spPr>
            <a:xfrm flipV="1">
              <a:off x="3121" y="2929"/>
              <a:ext cx="171" cy="124"/>
            </a:xfrm>
            <a:prstGeom prst="line">
              <a:avLst/>
            </a:prstGeom>
            <a:ln w="25400" cap="flat" cmpd="sng">
              <a:solidFill>
                <a:schemeClr val="tx1"/>
              </a:solidFill>
              <a:prstDash val="solid"/>
              <a:round/>
              <a:headEnd type="none" w="med" len="med"/>
              <a:tailEnd type="none" w="med" len="med"/>
            </a:ln>
          </p:spPr>
        </p:sp>
        <p:sp>
          <p:nvSpPr>
            <p:cNvPr id="57357" name="Line 22"/>
            <p:cNvSpPr/>
            <p:nvPr/>
          </p:nvSpPr>
          <p:spPr>
            <a:xfrm flipV="1">
              <a:off x="3703" y="2905"/>
              <a:ext cx="0" cy="481"/>
            </a:xfrm>
            <a:prstGeom prst="line">
              <a:avLst/>
            </a:prstGeom>
            <a:ln w="25400" cap="flat" cmpd="sng">
              <a:solidFill>
                <a:schemeClr val="tx1"/>
              </a:solidFill>
              <a:prstDash val="solid"/>
              <a:round/>
              <a:headEnd type="none" w="med" len="med"/>
              <a:tailEnd type="none" w="med" len="med"/>
            </a:ln>
          </p:spPr>
        </p:sp>
        <p:sp>
          <p:nvSpPr>
            <p:cNvPr id="57358" name="Line 23"/>
            <p:cNvSpPr/>
            <p:nvPr/>
          </p:nvSpPr>
          <p:spPr>
            <a:xfrm flipV="1">
              <a:off x="3707" y="2917"/>
              <a:ext cx="749" cy="0"/>
            </a:xfrm>
            <a:prstGeom prst="line">
              <a:avLst/>
            </a:prstGeom>
            <a:ln w="12700" cap="flat" cmpd="sng">
              <a:solidFill>
                <a:schemeClr val="tx1"/>
              </a:solidFill>
              <a:prstDash val="solid"/>
              <a:round/>
              <a:headEnd type="none" w="med" len="med"/>
              <a:tailEnd type="triangle" w="med" len="med"/>
            </a:ln>
          </p:spPr>
        </p:sp>
        <p:sp>
          <p:nvSpPr>
            <p:cNvPr id="57359" name="Line 24"/>
            <p:cNvSpPr/>
            <p:nvPr/>
          </p:nvSpPr>
          <p:spPr>
            <a:xfrm flipH="1">
              <a:off x="2416" y="3505"/>
              <a:ext cx="709" cy="0"/>
            </a:xfrm>
            <a:prstGeom prst="line">
              <a:avLst/>
            </a:prstGeom>
            <a:ln w="19050" cap="flat" cmpd="sng">
              <a:solidFill>
                <a:schemeClr val="tx1"/>
              </a:solidFill>
              <a:prstDash val="solid"/>
              <a:round/>
              <a:headEnd type="triangle" w="med" len="med"/>
              <a:tailEnd type="none" w="med" len="med"/>
            </a:ln>
          </p:spPr>
        </p:sp>
        <p:sp>
          <p:nvSpPr>
            <p:cNvPr id="57360" name="Rectangle 25"/>
            <p:cNvSpPr/>
            <p:nvPr/>
          </p:nvSpPr>
          <p:spPr>
            <a:xfrm rot="5400000">
              <a:off x="2972" y="2870"/>
              <a:ext cx="974" cy="287"/>
            </a:xfrm>
            <a:prstGeom prst="rect">
              <a:avLst/>
            </a:prstGeom>
            <a:noFill/>
            <a:ln w="12700">
              <a:noFill/>
            </a:ln>
          </p:spPr>
          <p:txBody>
            <a:bodyPr lIns="90488" tIns="44450" rIns="90488" bIns="44450" anchor="t" anchorCtr="0">
              <a:spAutoFit/>
            </a:bodyPr>
            <a:lstStyle/>
            <a:p>
              <a:pPr eaLnBrk="0" hangingPunct="0"/>
              <a:r>
                <a:rPr lang="zh-CN" altLang="en-US" sz="2400" dirty="0">
                  <a:latin typeface="Arial" panose="020B0604020202020204" pitchFamily="34" charset="0"/>
                  <a:ea typeface="宋体" panose="02010600030101010101" pitchFamily="2" charset="-122"/>
                </a:rPr>
                <a:t>加法器</a:t>
              </a:r>
              <a:endParaRPr lang="zh-CN" altLang="en-US" sz="2400" dirty="0">
                <a:latin typeface="Arial" panose="020B0604020202020204" pitchFamily="34" charset="0"/>
                <a:ea typeface="Arial" panose="020B0604020202020204" pitchFamily="34" charset="0"/>
              </a:endParaRPr>
            </a:p>
          </p:txBody>
        </p:sp>
        <p:sp>
          <p:nvSpPr>
            <p:cNvPr id="57361" name="Line 26"/>
            <p:cNvSpPr/>
            <p:nvPr/>
          </p:nvSpPr>
          <p:spPr>
            <a:xfrm flipH="1">
              <a:off x="2648" y="3446"/>
              <a:ext cx="127" cy="121"/>
            </a:xfrm>
            <a:prstGeom prst="line">
              <a:avLst/>
            </a:prstGeom>
            <a:ln w="12700" cap="flat" cmpd="sng">
              <a:solidFill>
                <a:schemeClr val="tx1"/>
              </a:solidFill>
              <a:prstDash val="solid"/>
              <a:round/>
              <a:headEnd type="none" w="med" len="med"/>
              <a:tailEnd type="none" w="med" len="med"/>
            </a:ln>
          </p:spPr>
        </p:sp>
        <p:sp>
          <p:nvSpPr>
            <p:cNvPr id="57362" name="Line 27"/>
            <p:cNvSpPr/>
            <p:nvPr/>
          </p:nvSpPr>
          <p:spPr>
            <a:xfrm flipH="1">
              <a:off x="776" y="2269"/>
              <a:ext cx="127" cy="118"/>
            </a:xfrm>
            <a:prstGeom prst="line">
              <a:avLst/>
            </a:prstGeom>
            <a:ln w="12700" cap="flat" cmpd="sng">
              <a:solidFill>
                <a:schemeClr val="tx1"/>
              </a:solidFill>
              <a:prstDash val="solid"/>
              <a:round/>
              <a:headEnd type="none" w="med" len="med"/>
              <a:tailEnd type="none" w="med" len="med"/>
            </a:ln>
          </p:spPr>
        </p:sp>
        <p:sp>
          <p:nvSpPr>
            <p:cNvPr id="57363" name="Line 28"/>
            <p:cNvSpPr/>
            <p:nvPr/>
          </p:nvSpPr>
          <p:spPr>
            <a:xfrm flipH="1">
              <a:off x="4105" y="2857"/>
              <a:ext cx="127" cy="118"/>
            </a:xfrm>
            <a:prstGeom prst="line">
              <a:avLst/>
            </a:prstGeom>
            <a:ln w="12700" cap="flat" cmpd="sng">
              <a:solidFill>
                <a:schemeClr val="tx1"/>
              </a:solidFill>
              <a:prstDash val="solid"/>
              <a:round/>
              <a:headEnd type="none" w="med" len="med"/>
              <a:tailEnd type="none" w="med" len="med"/>
            </a:ln>
          </p:spPr>
        </p:sp>
        <p:sp>
          <p:nvSpPr>
            <p:cNvPr id="57364" name="Rectangle 29"/>
            <p:cNvSpPr/>
            <p:nvPr/>
          </p:nvSpPr>
          <p:spPr>
            <a:xfrm>
              <a:off x="891" y="2081"/>
              <a:ext cx="232" cy="269"/>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n</a:t>
              </a:r>
              <a:endParaRPr lang="en-US" altLang="zh-CN" sz="2400" dirty="0">
                <a:latin typeface="Arial" panose="020B0604020202020204" pitchFamily="34" charset="0"/>
                <a:ea typeface="Arial" panose="020B0604020202020204" pitchFamily="34" charset="0"/>
              </a:endParaRPr>
            </a:p>
          </p:txBody>
        </p:sp>
        <p:sp>
          <p:nvSpPr>
            <p:cNvPr id="57365" name="Rectangle 30"/>
            <p:cNvSpPr/>
            <p:nvPr/>
          </p:nvSpPr>
          <p:spPr>
            <a:xfrm>
              <a:off x="2469" y="3505"/>
              <a:ext cx="232" cy="268"/>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n</a:t>
              </a:r>
              <a:endParaRPr lang="en-US" altLang="zh-CN" sz="2400" dirty="0">
                <a:latin typeface="Arial" panose="020B0604020202020204" pitchFamily="34" charset="0"/>
                <a:ea typeface="Arial" panose="020B0604020202020204" pitchFamily="34" charset="0"/>
              </a:endParaRPr>
            </a:p>
          </p:txBody>
        </p:sp>
        <p:sp>
          <p:nvSpPr>
            <p:cNvPr id="57366" name="Rectangle 31"/>
            <p:cNvSpPr/>
            <p:nvPr/>
          </p:nvSpPr>
          <p:spPr>
            <a:xfrm>
              <a:off x="3954" y="2691"/>
              <a:ext cx="232" cy="268"/>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n</a:t>
              </a:r>
              <a:endParaRPr lang="en-US" altLang="zh-CN" sz="2400" dirty="0">
                <a:latin typeface="Arial" panose="020B0604020202020204" pitchFamily="34" charset="0"/>
                <a:ea typeface="Arial" panose="020B0604020202020204" pitchFamily="34" charset="0"/>
              </a:endParaRPr>
            </a:p>
          </p:txBody>
        </p:sp>
        <p:sp>
          <p:nvSpPr>
            <p:cNvPr id="57367" name="Rectangle 32"/>
            <p:cNvSpPr/>
            <p:nvPr/>
          </p:nvSpPr>
          <p:spPr>
            <a:xfrm>
              <a:off x="255" y="2171"/>
              <a:ext cx="254" cy="269"/>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A</a:t>
              </a:r>
              <a:endParaRPr lang="en-US" altLang="zh-CN" sz="2400" dirty="0">
                <a:latin typeface="Arial" panose="020B0604020202020204" pitchFamily="34" charset="0"/>
                <a:ea typeface="Arial" panose="020B0604020202020204" pitchFamily="34" charset="0"/>
              </a:endParaRPr>
            </a:p>
          </p:txBody>
        </p:sp>
        <p:sp>
          <p:nvSpPr>
            <p:cNvPr id="57368" name="Rectangle 34"/>
            <p:cNvSpPr/>
            <p:nvPr/>
          </p:nvSpPr>
          <p:spPr>
            <a:xfrm>
              <a:off x="4276" y="2337"/>
              <a:ext cx="349" cy="269"/>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ZF</a:t>
              </a:r>
              <a:endParaRPr lang="en-US" altLang="zh-CN" sz="2400" dirty="0">
                <a:latin typeface="Arial" panose="020B0604020202020204" pitchFamily="34" charset="0"/>
                <a:ea typeface="Arial" panose="020B0604020202020204" pitchFamily="34" charset="0"/>
              </a:endParaRPr>
            </a:p>
          </p:txBody>
        </p:sp>
        <p:sp>
          <p:nvSpPr>
            <p:cNvPr id="57369" name="Line 35"/>
            <p:cNvSpPr/>
            <p:nvPr/>
          </p:nvSpPr>
          <p:spPr>
            <a:xfrm>
              <a:off x="3470" y="1994"/>
              <a:ext cx="0" cy="328"/>
            </a:xfrm>
            <a:prstGeom prst="line">
              <a:avLst/>
            </a:prstGeom>
            <a:ln w="19050" cap="flat" cmpd="sng">
              <a:solidFill>
                <a:schemeClr val="tx1"/>
              </a:solidFill>
              <a:prstDash val="solid"/>
              <a:round/>
              <a:headEnd type="none" w="med" len="med"/>
              <a:tailEnd type="triangle" w="med" len="med"/>
            </a:ln>
          </p:spPr>
        </p:sp>
        <p:sp>
          <p:nvSpPr>
            <p:cNvPr id="57370" name="Rectangle 36"/>
            <p:cNvSpPr/>
            <p:nvPr/>
          </p:nvSpPr>
          <p:spPr>
            <a:xfrm>
              <a:off x="3516" y="2000"/>
              <a:ext cx="307" cy="268"/>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Ci</a:t>
              </a:r>
              <a:endParaRPr lang="en-US" altLang="zh-CN" sz="2400" dirty="0">
                <a:latin typeface="Arial" panose="020B0604020202020204" pitchFamily="34" charset="0"/>
                <a:ea typeface="Arial" panose="020B0604020202020204" pitchFamily="34" charset="0"/>
              </a:endParaRPr>
            </a:p>
          </p:txBody>
        </p:sp>
        <p:sp>
          <p:nvSpPr>
            <p:cNvPr id="57371" name="Line 37"/>
            <p:cNvSpPr/>
            <p:nvPr/>
          </p:nvSpPr>
          <p:spPr>
            <a:xfrm>
              <a:off x="3470" y="3512"/>
              <a:ext cx="0" cy="512"/>
            </a:xfrm>
            <a:prstGeom prst="line">
              <a:avLst/>
            </a:prstGeom>
            <a:ln w="19050" cap="flat" cmpd="sng">
              <a:solidFill>
                <a:schemeClr val="tx1"/>
              </a:solidFill>
              <a:prstDash val="solid"/>
              <a:round/>
              <a:headEnd type="none" w="med" len="med"/>
              <a:tailEnd type="triangle" w="med" len="med"/>
            </a:ln>
          </p:spPr>
        </p:sp>
        <p:sp>
          <p:nvSpPr>
            <p:cNvPr id="57372" name="Rectangle 38"/>
            <p:cNvSpPr/>
            <p:nvPr/>
          </p:nvSpPr>
          <p:spPr>
            <a:xfrm>
              <a:off x="3516" y="3771"/>
              <a:ext cx="372" cy="269"/>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Co</a:t>
              </a:r>
              <a:endParaRPr lang="en-US" altLang="zh-CN" sz="2400" dirty="0">
                <a:latin typeface="Arial" panose="020B0604020202020204" pitchFamily="34" charset="0"/>
                <a:ea typeface="Arial" panose="020B0604020202020204" pitchFamily="34" charset="0"/>
              </a:endParaRPr>
            </a:p>
          </p:txBody>
        </p:sp>
        <p:sp>
          <p:nvSpPr>
            <p:cNvPr id="57373" name="Line 39"/>
            <p:cNvSpPr/>
            <p:nvPr/>
          </p:nvSpPr>
          <p:spPr>
            <a:xfrm flipH="1">
              <a:off x="493" y="3364"/>
              <a:ext cx="1467" cy="0"/>
            </a:xfrm>
            <a:prstGeom prst="line">
              <a:avLst/>
            </a:prstGeom>
            <a:ln w="19050" cap="flat" cmpd="sng">
              <a:solidFill>
                <a:schemeClr val="tx1"/>
              </a:solidFill>
              <a:prstDash val="solid"/>
              <a:round/>
              <a:headEnd type="triangle" w="med" len="med"/>
              <a:tailEnd type="none" w="med" len="med"/>
            </a:ln>
          </p:spPr>
        </p:sp>
        <p:sp>
          <p:nvSpPr>
            <p:cNvPr id="57374" name="Line 40"/>
            <p:cNvSpPr/>
            <p:nvPr/>
          </p:nvSpPr>
          <p:spPr>
            <a:xfrm flipH="1">
              <a:off x="727" y="3304"/>
              <a:ext cx="126" cy="120"/>
            </a:xfrm>
            <a:prstGeom prst="line">
              <a:avLst/>
            </a:prstGeom>
            <a:ln w="12700" cap="flat" cmpd="sng">
              <a:solidFill>
                <a:schemeClr val="tx1"/>
              </a:solidFill>
              <a:prstDash val="solid"/>
              <a:round/>
              <a:headEnd type="none" w="med" len="med"/>
              <a:tailEnd type="none" w="med" len="med"/>
            </a:ln>
          </p:spPr>
        </p:sp>
        <p:sp>
          <p:nvSpPr>
            <p:cNvPr id="57375" name="Rectangle 41"/>
            <p:cNvSpPr/>
            <p:nvPr/>
          </p:nvSpPr>
          <p:spPr>
            <a:xfrm>
              <a:off x="856" y="3126"/>
              <a:ext cx="232" cy="268"/>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n</a:t>
              </a:r>
              <a:endParaRPr lang="en-US" altLang="zh-CN" sz="2400" dirty="0">
                <a:latin typeface="Arial" panose="020B0604020202020204" pitchFamily="34" charset="0"/>
                <a:ea typeface="Arial" panose="020B0604020202020204" pitchFamily="34" charset="0"/>
              </a:endParaRPr>
            </a:p>
          </p:txBody>
        </p:sp>
        <p:sp>
          <p:nvSpPr>
            <p:cNvPr id="57376" name="Rectangle 42"/>
            <p:cNvSpPr/>
            <p:nvPr/>
          </p:nvSpPr>
          <p:spPr>
            <a:xfrm>
              <a:off x="254" y="3233"/>
              <a:ext cx="254" cy="268"/>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B</a:t>
              </a:r>
              <a:endParaRPr lang="en-US" altLang="zh-CN" sz="2400" dirty="0">
                <a:latin typeface="Arial" panose="020B0604020202020204" pitchFamily="34" charset="0"/>
                <a:ea typeface="Arial" panose="020B0604020202020204" pitchFamily="34" charset="0"/>
              </a:endParaRPr>
            </a:p>
          </p:txBody>
        </p:sp>
        <p:grpSp>
          <p:nvGrpSpPr>
            <p:cNvPr id="57377" name="Group 43"/>
            <p:cNvGrpSpPr/>
            <p:nvPr/>
          </p:nvGrpSpPr>
          <p:grpSpPr>
            <a:xfrm>
              <a:off x="1070" y="3550"/>
              <a:ext cx="410" cy="391"/>
              <a:chOff x="1816" y="3448"/>
              <a:chExt cx="336" cy="288"/>
            </a:xfrm>
          </p:grpSpPr>
          <p:sp>
            <p:nvSpPr>
              <p:cNvPr id="57378" name="Oval 44"/>
              <p:cNvSpPr/>
              <p:nvPr/>
            </p:nvSpPr>
            <p:spPr>
              <a:xfrm>
                <a:off x="2072" y="3560"/>
                <a:ext cx="80" cy="80"/>
              </a:xfrm>
              <a:prstGeom prst="ellipse">
                <a:avLst/>
              </a:prstGeom>
              <a:noFill/>
              <a:ln w="25400" cap="flat" cmpd="sng">
                <a:solidFill>
                  <a:schemeClr val="tx1"/>
                </a:solidFill>
                <a:prstDash val="solid"/>
                <a:round/>
                <a:headEnd type="none" w="med" len="med"/>
                <a:tailEnd type="none" w="med" len="med"/>
              </a:ln>
            </p:spPr>
            <p:txBody>
              <a:bodyPr wrap="none" anchor="ctr" anchorCtr="0"/>
              <a:lstStyle/>
              <a:p>
                <a:pPr eaLnBrk="0" hangingPunct="0"/>
                <a:endParaRPr lang="zh-CN" altLang="en-US" sz="1600" dirty="0">
                  <a:latin typeface="Times New Roman" panose="02020603050405020304" pitchFamily="18" charset="0"/>
                  <a:ea typeface="宋体" panose="02010600030101010101" pitchFamily="2" charset="-122"/>
                </a:endParaRPr>
              </a:p>
            </p:txBody>
          </p:sp>
          <p:sp>
            <p:nvSpPr>
              <p:cNvPr id="57379" name="Line 45"/>
              <p:cNvSpPr/>
              <p:nvPr/>
            </p:nvSpPr>
            <p:spPr>
              <a:xfrm flipH="1" flipV="1">
                <a:off x="1816" y="3448"/>
                <a:ext cx="256" cy="160"/>
              </a:xfrm>
              <a:prstGeom prst="line">
                <a:avLst/>
              </a:prstGeom>
              <a:ln w="25400" cap="flat" cmpd="sng">
                <a:solidFill>
                  <a:schemeClr val="tx1"/>
                </a:solidFill>
                <a:prstDash val="solid"/>
                <a:round/>
                <a:headEnd type="none" w="med" len="med"/>
                <a:tailEnd type="none" w="med" len="med"/>
              </a:ln>
            </p:spPr>
          </p:sp>
          <p:sp>
            <p:nvSpPr>
              <p:cNvPr id="57380" name="Line 46"/>
              <p:cNvSpPr/>
              <p:nvPr/>
            </p:nvSpPr>
            <p:spPr>
              <a:xfrm flipH="1">
                <a:off x="1816" y="3608"/>
                <a:ext cx="256" cy="128"/>
              </a:xfrm>
              <a:prstGeom prst="line">
                <a:avLst/>
              </a:prstGeom>
              <a:ln w="25400" cap="flat" cmpd="sng">
                <a:solidFill>
                  <a:schemeClr val="tx1"/>
                </a:solidFill>
                <a:prstDash val="solid"/>
                <a:round/>
                <a:headEnd type="none" w="med" len="med"/>
                <a:tailEnd type="none" w="med" len="med"/>
              </a:ln>
            </p:spPr>
          </p:sp>
          <p:sp>
            <p:nvSpPr>
              <p:cNvPr id="57381" name="Line 47"/>
              <p:cNvSpPr/>
              <p:nvPr/>
            </p:nvSpPr>
            <p:spPr>
              <a:xfrm>
                <a:off x="1824" y="3464"/>
                <a:ext cx="0" cy="272"/>
              </a:xfrm>
              <a:prstGeom prst="line">
                <a:avLst/>
              </a:prstGeom>
              <a:ln w="25400" cap="flat" cmpd="sng">
                <a:solidFill>
                  <a:schemeClr val="tx1"/>
                </a:solidFill>
                <a:prstDash val="solid"/>
                <a:round/>
                <a:headEnd type="none" w="med" len="med"/>
                <a:tailEnd type="none" w="med" len="med"/>
              </a:ln>
            </p:spPr>
          </p:sp>
        </p:grpSp>
        <p:sp>
          <p:nvSpPr>
            <p:cNvPr id="57382" name="Line 48"/>
            <p:cNvSpPr/>
            <p:nvPr/>
          </p:nvSpPr>
          <p:spPr>
            <a:xfrm>
              <a:off x="906" y="3369"/>
              <a:ext cx="0" cy="383"/>
            </a:xfrm>
            <a:prstGeom prst="line">
              <a:avLst/>
            </a:prstGeom>
            <a:ln w="19050" cap="flat" cmpd="sng">
              <a:solidFill>
                <a:schemeClr val="tx1"/>
              </a:solidFill>
              <a:prstDash val="solid"/>
              <a:round/>
              <a:headEnd type="none" w="med" len="med"/>
              <a:tailEnd type="none" w="med" len="med"/>
            </a:ln>
          </p:spPr>
        </p:sp>
        <p:sp>
          <p:nvSpPr>
            <p:cNvPr id="57383" name="Line 49"/>
            <p:cNvSpPr/>
            <p:nvPr/>
          </p:nvSpPr>
          <p:spPr>
            <a:xfrm>
              <a:off x="911" y="3755"/>
              <a:ext cx="165" cy="0"/>
            </a:xfrm>
            <a:prstGeom prst="line">
              <a:avLst/>
            </a:prstGeom>
            <a:ln w="19050" cap="flat" cmpd="sng">
              <a:solidFill>
                <a:schemeClr val="tx1"/>
              </a:solidFill>
              <a:prstDash val="solid"/>
              <a:round/>
              <a:headEnd type="none" w="med" len="med"/>
              <a:tailEnd type="none" w="med" len="med"/>
            </a:ln>
          </p:spPr>
        </p:sp>
        <p:sp>
          <p:nvSpPr>
            <p:cNvPr id="57384" name="Line 50"/>
            <p:cNvSpPr/>
            <p:nvPr/>
          </p:nvSpPr>
          <p:spPr>
            <a:xfrm flipH="1">
              <a:off x="1484" y="3755"/>
              <a:ext cx="476" cy="0"/>
            </a:xfrm>
            <a:prstGeom prst="line">
              <a:avLst/>
            </a:prstGeom>
            <a:ln w="12700" cap="flat" cmpd="sng">
              <a:solidFill>
                <a:schemeClr val="tx1"/>
              </a:solidFill>
              <a:prstDash val="solid"/>
              <a:round/>
              <a:headEnd type="triangle" w="med" len="med"/>
              <a:tailEnd type="none" w="med" len="med"/>
            </a:ln>
          </p:spPr>
        </p:sp>
        <p:sp>
          <p:nvSpPr>
            <p:cNvPr id="57385" name="Line 51"/>
            <p:cNvSpPr/>
            <p:nvPr/>
          </p:nvSpPr>
          <p:spPr>
            <a:xfrm flipH="1">
              <a:off x="1600" y="3697"/>
              <a:ext cx="126" cy="119"/>
            </a:xfrm>
            <a:prstGeom prst="line">
              <a:avLst/>
            </a:prstGeom>
            <a:ln w="12700" cap="flat" cmpd="sng">
              <a:solidFill>
                <a:schemeClr val="tx1"/>
              </a:solidFill>
              <a:prstDash val="solid"/>
              <a:round/>
              <a:headEnd type="none" w="med" len="med"/>
              <a:tailEnd type="none" w="med" len="med"/>
            </a:ln>
          </p:spPr>
        </p:sp>
        <p:sp>
          <p:nvSpPr>
            <p:cNvPr id="57386" name="Rectangle 52"/>
            <p:cNvSpPr/>
            <p:nvPr/>
          </p:nvSpPr>
          <p:spPr>
            <a:xfrm>
              <a:off x="1621" y="3709"/>
              <a:ext cx="232" cy="269"/>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n</a:t>
              </a:r>
              <a:endParaRPr lang="en-US" altLang="zh-CN" sz="2400" dirty="0">
                <a:latin typeface="Arial" panose="020B0604020202020204" pitchFamily="34" charset="0"/>
                <a:ea typeface="Arial" panose="020B0604020202020204" pitchFamily="34" charset="0"/>
              </a:endParaRPr>
            </a:p>
          </p:txBody>
        </p:sp>
        <p:sp>
          <p:nvSpPr>
            <p:cNvPr id="57387" name="Rectangle 53"/>
            <p:cNvSpPr/>
            <p:nvPr/>
          </p:nvSpPr>
          <p:spPr>
            <a:xfrm>
              <a:off x="1964" y="2993"/>
              <a:ext cx="447" cy="1091"/>
            </a:xfrm>
            <a:prstGeom prst="rect">
              <a:avLst/>
            </a:prstGeom>
            <a:no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sz="1600" dirty="0">
                <a:latin typeface="Times New Roman" panose="02020603050405020304" pitchFamily="18" charset="0"/>
                <a:ea typeface="宋体" panose="02010600030101010101" pitchFamily="2" charset="-122"/>
              </a:endParaRPr>
            </a:p>
          </p:txBody>
        </p:sp>
        <p:sp>
          <p:nvSpPr>
            <p:cNvPr id="57388" name="Rectangle 54"/>
            <p:cNvSpPr/>
            <p:nvPr/>
          </p:nvSpPr>
          <p:spPr>
            <a:xfrm>
              <a:off x="1925" y="3184"/>
              <a:ext cx="211" cy="268"/>
            </a:xfrm>
            <a:prstGeom prst="rect">
              <a:avLst/>
            </a:prstGeom>
            <a:noFill/>
            <a:ln w="12700">
              <a:noFill/>
            </a:ln>
          </p:spPr>
          <p:txBody>
            <a:bodyPr wrap="none" lIns="90488" tIns="44450" rIns="90488" bIns="44450" anchor="t" anchorCtr="0">
              <a:spAutoFit/>
            </a:bodyPr>
            <a:lstStyle/>
            <a:p>
              <a:pPr eaLnBrk="0" hangingPunct="0"/>
              <a:r>
                <a:rPr lang="zh-CN" altLang="en-US" sz="2400" dirty="0">
                  <a:latin typeface="Times New Roman" panose="02020603050405020304" pitchFamily="18" charset="0"/>
                  <a:ea typeface="宋体" panose="02010600030101010101" pitchFamily="2" charset="-122"/>
                </a:rPr>
                <a:t>0</a:t>
              </a:r>
              <a:endParaRPr lang="zh-CN" altLang="en-US" sz="2400" dirty="0">
                <a:latin typeface="Times New Roman" panose="02020603050405020304" pitchFamily="18" charset="0"/>
                <a:ea typeface="宋体" panose="02010600030101010101" pitchFamily="2" charset="-122"/>
              </a:endParaRPr>
            </a:p>
          </p:txBody>
        </p:sp>
        <p:sp>
          <p:nvSpPr>
            <p:cNvPr id="57389" name="Rectangle 55"/>
            <p:cNvSpPr/>
            <p:nvPr/>
          </p:nvSpPr>
          <p:spPr>
            <a:xfrm>
              <a:off x="1916" y="3648"/>
              <a:ext cx="211" cy="268"/>
            </a:xfrm>
            <a:prstGeom prst="rect">
              <a:avLst/>
            </a:prstGeom>
            <a:noFill/>
            <a:ln w="12700">
              <a:noFill/>
            </a:ln>
          </p:spPr>
          <p:txBody>
            <a:bodyPr wrap="none" lIns="90488" tIns="44450" rIns="90488" bIns="44450" anchor="t" anchorCtr="0">
              <a:spAutoFit/>
            </a:bodyPr>
            <a:lstStyle/>
            <a:p>
              <a:pPr eaLnBrk="0" hangingPunct="0"/>
              <a:r>
                <a:rPr lang="zh-CN" altLang="en-US" sz="2400" dirty="0">
                  <a:latin typeface="Times New Roman" panose="02020603050405020304" pitchFamily="18" charset="0"/>
                  <a:ea typeface="宋体" panose="02010600030101010101" pitchFamily="2" charset="-122"/>
                </a:rPr>
                <a:t>1</a:t>
              </a:r>
              <a:endParaRPr lang="zh-CN" altLang="en-US" sz="2400" dirty="0">
                <a:latin typeface="Times New Roman" panose="02020603050405020304" pitchFamily="18" charset="0"/>
                <a:ea typeface="宋体" panose="02010600030101010101" pitchFamily="2" charset="-122"/>
              </a:endParaRPr>
            </a:p>
          </p:txBody>
        </p:sp>
        <p:sp>
          <p:nvSpPr>
            <p:cNvPr id="57390" name="Rectangle 56"/>
            <p:cNvSpPr/>
            <p:nvPr/>
          </p:nvSpPr>
          <p:spPr>
            <a:xfrm rot="5400000">
              <a:off x="1692" y="3465"/>
              <a:ext cx="1050" cy="268"/>
            </a:xfrm>
            <a:prstGeom prst="rect">
              <a:avLst/>
            </a:prstGeom>
            <a:noFill/>
            <a:ln w="12700">
              <a:noFill/>
            </a:ln>
          </p:spPr>
          <p:txBody>
            <a:bodyPr lIns="90488" tIns="44450" rIns="90488" bIns="44450" anchor="t" anchorCtr="0">
              <a:spAutoFit/>
            </a:bodyPr>
            <a:lstStyle/>
            <a:p>
              <a:pPr eaLnBrk="0" hangingPunct="0"/>
              <a:r>
                <a:rPr lang="zh-CN" altLang="en-US" sz="2200" dirty="0">
                  <a:latin typeface="Arial" panose="020B0604020202020204" pitchFamily="34" charset="0"/>
                  <a:ea typeface="宋体" panose="02010600030101010101" pitchFamily="2" charset="-122"/>
                </a:rPr>
                <a:t>多路选择器</a:t>
              </a:r>
              <a:endParaRPr lang="zh-CN" altLang="en-US" sz="2200" dirty="0">
                <a:latin typeface="Arial" panose="020B0604020202020204" pitchFamily="34" charset="0"/>
                <a:ea typeface="Arial" panose="020B0604020202020204" pitchFamily="34" charset="0"/>
              </a:endParaRPr>
            </a:p>
          </p:txBody>
        </p:sp>
        <p:sp>
          <p:nvSpPr>
            <p:cNvPr id="57391" name="Line 57"/>
            <p:cNvSpPr/>
            <p:nvPr/>
          </p:nvSpPr>
          <p:spPr>
            <a:xfrm flipV="1">
              <a:off x="2187" y="1667"/>
              <a:ext cx="0" cy="1321"/>
            </a:xfrm>
            <a:prstGeom prst="line">
              <a:avLst/>
            </a:prstGeom>
            <a:ln w="19050" cap="flat" cmpd="sng">
              <a:solidFill>
                <a:schemeClr val="tx1"/>
              </a:solidFill>
              <a:prstDash val="solid"/>
              <a:round/>
              <a:headEnd type="triangle" w="med" len="med"/>
              <a:tailEnd type="none" w="med" len="med"/>
            </a:ln>
          </p:spPr>
        </p:sp>
        <p:sp>
          <p:nvSpPr>
            <p:cNvPr id="57392" name="Line 59"/>
            <p:cNvSpPr/>
            <p:nvPr/>
          </p:nvSpPr>
          <p:spPr>
            <a:xfrm flipH="1">
              <a:off x="2183" y="2006"/>
              <a:ext cx="1291" cy="0"/>
            </a:xfrm>
            <a:prstGeom prst="line">
              <a:avLst/>
            </a:prstGeom>
            <a:ln w="19050" cap="flat" cmpd="sng">
              <a:solidFill>
                <a:schemeClr val="tx1"/>
              </a:solidFill>
              <a:prstDash val="solid"/>
              <a:round/>
              <a:headEnd type="none" w="med" len="med"/>
              <a:tailEnd type="none" w="med" len="med"/>
            </a:ln>
          </p:spPr>
        </p:sp>
        <p:sp>
          <p:nvSpPr>
            <p:cNvPr id="57393" name="Rectangle 60"/>
            <p:cNvSpPr/>
            <p:nvPr/>
          </p:nvSpPr>
          <p:spPr>
            <a:xfrm>
              <a:off x="1647" y="1619"/>
              <a:ext cx="478" cy="268"/>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Sub</a:t>
              </a:r>
              <a:endParaRPr lang="en-US" altLang="zh-CN" sz="2400" dirty="0">
                <a:latin typeface="Arial" panose="020B0604020202020204" pitchFamily="34" charset="0"/>
                <a:ea typeface="Arial" panose="020B0604020202020204" pitchFamily="34" charset="0"/>
              </a:endParaRPr>
            </a:p>
          </p:txBody>
        </p:sp>
        <p:sp>
          <p:nvSpPr>
            <p:cNvPr id="57394" name="Rectangle 62"/>
            <p:cNvSpPr/>
            <p:nvPr/>
          </p:nvSpPr>
          <p:spPr>
            <a:xfrm>
              <a:off x="1503" y="3487"/>
              <a:ext cx="254" cy="268"/>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B</a:t>
              </a:r>
              <a:endParaRPr lang="en-US" altLang="zh-CN" sz="2400" dirty="0">
                <a:latin typeface="Arial" panose="020B0604020202020204" pitchFamily="34" charset="0"/>
                <a:ea typeface="Arial" panose="020B0604020202020204" pitchFamily="34" charset="0"/>
              </a:endParaRPr>
            </a:p>
          </p:txBody>
        </p:sp>
        <p:sp>
          <p:nvSpPr>
            <p:cNvPr id="57395" name="Line 63"/>
            <p:cNvSpPr/>
            <p:nvPr/>
          </p:nvSpPr>
          <p:spPr>
            <a:xfrm>
              <a:off x="1557" y="3509"/>
              <a:ext cx="134" cy="0"/>
            </a:xfrm>
            <a:prstGeom prst="line">
              <a:avLst/>
            </a:prstGeom>
            <a:ln w="28575" cap="flat" cmpd="sng">
              <a:solidFill>
                <a:srgbClr val="000000"/>
              </a:solidFill>
              <a:prstDash val="solid"/>
              <a:round/>
              <a:headEnd type="none" w="med" len="med"/>
              <a:tailEnd type="none" w="med" len="med"/>
            </a:ln>
          </p:spPr>
        </p:sp>
        <p:sp>
          <p:nvSpPr>
            <p:cNvPr id="57396" name="Line 64"/>
            <p:cNvSpPr/>
            <p:nvPr/>
          </p:nvSpPr>
          <p:spPr>
            <a:xfrm>
              <a:off x="3697" y="2549"/>
              <a:ext cx="567" cy="0"/>
            </a:xfrm>
            <a:prstGeom prst="line">
              <a:avLst/>
            </a:prstGeom>
            <a:ln w="12700" cap="flat" cmpd="sng">
              <a:solidFill>
                <a:srgbClr val="000000"/>
              </a:solidFill>
              <a:prstDash val="solid"/>
              <a:round/>
              <a:headEnd type="none" w="med" len="med"/>
              <a:tailEnd type="triangle" w="med" len="med"/>
            </a:ln>
          </p:spPr>
        </p:sp>
        <p:sp>
          <p:nvSpPr>
            <p:cNvPr id="57397" name="Line 65"/>
            <p:cNvSpPr/>
            <p:nvPr/>
          </p:nvSpPr>
          <p:spPr>
            <a:xfrm>
              <a:off x="3709" y="3315"/>
              <a:ext cx="567" cy="0"/>
            </a:xfrm>
            <a:prstGeom prst="line">
              <a:avLst/>
            </a:prstGeom>
            <a:ln w="12700" cap="flat" cmpd="sng">
              <a:solidFill>
                <a:srgbClr val="000000"/>
              </a:solidFill>
              <a:prstDash val="solid"/>
              <a:round/>
              <a:headEnd type="none" w="med" len="med"/>
              <a:tailEnd type="triangle" w="med" len="med"/>
            </a:ln>
          </p:spPr>
        </p:sp>
        <p:sp>
          <p:nvSpPr>
            <p:cNvPr id="57398" name="Rectangle 66"/>
            <p:cNvSpPr/>
            <p:nvPr/>
          </p:nvSpPr>
          <p:spPr>
            <a:xfrm>
              <a:off x="4237" y="2977"/>
              <a:ext cx="381" cy="268"/>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OF</a:t>
              </a:r>
              <a:endParaRPr lang="en-US" altLang="zh-CN" sz="2400" dirty="0">
                <a:latin typeface="Arial" panose="020B0604020202020204" pitchFamily="34" charset="0"/>
                <a:ea typeface="Arial" panose="020B0604020202020204" pitchFamily="34" charset="0"/>
              </a:endParaRPr>
            </a:p>
          </p:txBody>
        </p:sp>
        <p:sp>
          <p:nvSpPr>
            <p:cNvPr id="57399" name="Text Box 68"/>
            <p:cNvSpPr txBox="1"/>
            <p:nvPr/>
          </p:nvSpPr>
          <p:spPr>
            <a:xfrm>
              <a:off x="241" y="2710"/>
              <a:ext cx="1671" cy="306"/>
            </a:xfrm>
            <a:prstGeom prst="rect">
              <a:avLst/>
            </a:prstGeom>
            <a:noFill/>
            <a:ln w="12700">
              <a:noFill/>
            </a:ln>
          </p:spPr>
          <p:txBody>
            <a:bodyPr anchor="t" anchorCtr="0">
              <a:spAutoFit/>
            </a:bodyPr>
            <a:lstStyle/>
            <a:p>
              <a:pPr eaLnBrk="0" hangingPunct="0">
                <a:spcBef>
                  <a:spcPct val="50000"/>
                </a:spcBef>
              </a:pPr>
              <a:r>
                <a:rPr lang="zh-CN" altLang="en-US" sz="2800" dirty="0">
                  <a:solidFill>
                    <a:srgbClr val="C00000"/>
                  </a:solidFill>
                  <a:latin typeface="黑体" panose="02010609060101010101" pitchFamily="49" charset="-122"/>
                  <a:ea typeface="黑体" panose="02010609060101010101" pitchFamily="49" charset="-122"/>
                </a:rPr>
                <a:t>加</a:t>
              </a:r>
              <a:r>
                <a:rPr lang="en-US" altLang="zh-CN" sz="2800" dirty="0">
                  <a:solidFill>
                    <a:srgbClr val="C00000"/>
                  </a:solidFill>
                  <a:latin typeface="黑体" panose="02010609060101010101" pitchFamily="49" charset="-122"/>
                  <a:ea typeface="黑体" panose="02010609060101010101" pitchFamily="49" charset="-122"/>
                </a:rPr>
                <a:t>/</a:t>
              </a:r>
              <a:r>
                <a:rPr lang="zh-CN" altLang="en-US" sz="2800" dirty="0">
                  <a:solidFill>
                    <a:srgbClr val="C00000"/>
                  </a:solidFill>
                  <a:latin typeface="黑体" panose="02010609060101010101" pitchFamily="49" charset="-122"/>
                  <a:ea typeface="黑体" panose="02010609060101010101" pitchFamily="49" charset="-122"/>
                </a:rPr>
                <a:t>减运算部件</a:t>
              </a:r>
              <a:endParaRPr lang="zh-CN" altLang="en-US" sz="2800" dirty="0">
                <a:solidFill>
                  <a:srgbClr val="C00000"/>
                </a:solidFill>
                <a:latin typeface="黑体" panose="02010609060101010101" pitchFamily="49" charset="-122"/>
                <a:ea typeface="黑体" panose="02010609060101010101" pitchFamily="49" charset="-122"/>
              </a:endParaRPr>
            </a:p>
          </p:txBody>
        </p:sp>
        <p:sp>
          <p:nvSpPr>
            <p:cNvPr id="57400" name="Line 57"/>
            <p:cNvSpPr/>
            <p:nvPr/>
          </p:nvSpPr>
          <p:spPr>
            <a:xfrm>
              <a:off x="3706" y="3131"/>
              <a:ext cx="556" cy="0"/>
            </a:xfrm>
            <a:prstGeom prst="line">
              <a:avLst/>
            </a:prstGeom>
            <a:ln w="9525" cap="flat" cmpd="sng">
              <a:solidFill>
                <a:schemeClr val="tx1"/>
              </a:solidFill>
              <a:prstDash val="solid"/>
              <a:miter/>
              <a:headEnd type="none" w="med" len="med"/>
              <a:tailEnd type="triangle" w="med" len="med"/>
            </a:ln>
          </p:spPr>
        </p:sp>
        <p:sp>
          <p:nvSpPr>
            <p:cNvPr id="57401" name="Rectangle 66"/>
            <p:cNvSpPr/>
            <p:nvPr/>
          </p:nvSpPr>
          <p:spPr>
            <a:xfrm>
              <a:off x="4239" y="3187"/>
              <a:ext cx="1283" cy="268"/>
            </a:xfrm>
            <a:prstGeom prst="rect">
              <a:avLst/>
            </a:prstGeom>
            <a:noFill/>
            <a:ln w="12700">
              <a:noFill/>
            </a:ln>
          </p:spPr>
          <p:txBody>
            <a:bodyPr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CF=Co</a:t>
              </a:r>
              <a:r>
                <a:rPr lang="en-US" altLang="zh-CN" sz="2400" dirty="0">
                  <a:latin typeface="Arial" panose="020B0604020202020204" pitchFamily="34" charset="0"/>
                  <a:ea typeface="宋体" panose="02010600030101010101" pitchFamily="2" charset="-122"/>
                  <a:sym typeface="Symbol" panose="05050102010706020507" pitchFamily="18" charset="2"/>
                </a:rPr>
                <a:t>Sub</a:t>
              </a:r>
              <a:endParaRPr lang="en-US" altLang="zh-CN" sz="2400" dirty="0">
                <a:latin typeface="Arial" panose="020B0604020202020204" pitchFamily="34" charset="0"/>
                <a:ea typeface="Arial" panose="020B0604020202020204" pitchFamily="34" charset="0"/>
                <a:sym typeface="Symbol" panose="05050102010706020507" pitchFamily="18" charset="2"/>
              </a:endParaRPr>
            </a:p>
          </p:txBody>
        </p:sp>
        <p:sp>
          <p:nvSpPr>
            <p:cNvPr id="57402" name="Line 64"/>
            <p:cNvSpPr/>
            <p:nvPr/>
          </p:nvSpPr>
          <p:spPr>
            <a:xfrm>
              <a:off x="3699" y="2700"/>
              <a:ext cx="566" cy="0"/>
            </a:xfrm>
            <a:prstGeom prst="line">
              <a:avLst/>
            </a:prstGeom>
            <a:ln w="12700" cap="flat" cmpd="sng">
              <a:solidFill>
                <a:srgbClr val="000000"/>
              </a:solidFill>
              <a:prstDash val="solid"/>
              <a:round/>
              <a:headEnd type="none" w="med" len="med"/>
              <a:tailEnd type="triangle" w="med" len="med"/>
            </a:ln>
          </p:spPr>
        </p:sp>
        <p:sp>
          <p:nvSpPr>
            <p:cNvPr id="57403" name="Rectangle 34"/>
            <p:cNvSpPr/>
            <p:nvPr/>
          </p:nvSpPr>
          <p:spPr>
            <a:xfrm>
              <a:off x="4264" y="2548"/>
              <a:ext cx="360" cy="269"/>
            </a:xfrm>
            <a:prstGeom prst="rect">
              <a:avLst/>
            </a:prstGeom>
            <a:noFill/>
            <a:ln w="12700">
              <a:noFill/>
            </a:ln>
          </p:spPr>
          <p:txBody>
            <a:bodyPr wrap="none" lIns="90488" tIns="44450" rIns="90488" bIns="44450" anchor="t" anchorCtr="0">
              <a:spAutoFit/>
            </a:bodyPr>
            <a:lstStyle/>
            <a:p>
              <a:pPr eaLnBrk="0" hangingPunct="0"/>
              <a:r>
                <a:rPr lang="en-US" altLang="zh-CN" sz="2400" dirty="0">
                  <a:latin typeface="Arial" panose="020B0604020202020204" pitchFamily="34" charset="0"/>
                  <a:ea typeface="宋体" panose="02010600030101010101" pitchFamily="2" charset="-122"/>
                </a:rPr>
                <a:t>SF</a:t>
              </a:r>
              <a:endParaRPr lang="en-US" altLang="zh-CN" sz="2400" dirty="0">
                <a:latin typeface="Arial" panose="020B0604020202020204" pitchFamily="34" charset="0"/>
                <a:ea typeface="Arial" panose="020B0604020202020204" pitchFamily="34" charset="0"/>
              </a:endParaRPr>
            </a:p>
          </p:txBody>
        </p:sp>
        <p:sp>
          <p:nvSpPr>
            <p:cNvPr id="57404" name="Rectangle 70"/>
            <p:cNvSpPr/>
            <p:nvPr/>
          </p:nvSpPr>
          <p:spPr>
            <a:xfrm>
              <a:off x="0" y="1513"/>
              <a:ext cx="1784" cy="450"/>
            </a:xfrm>
            <a:prstGeom prst="rect">
              <a:avLst/>
            </a:prstGeom>
            <a:noFill/>
            <a:ln w="12700">
              <a:noFill/>
            </a:ln>
          </p:spPr>
          <p:txBody>
            <a:bodyPr anchor="ctr" anchorCtr="0">
              <a:spAutoFit/>
            </a:bodyPr>
            <a:lstStyle/>
            <a:p>
              <a:pPr eaLnBrk="0" hangingPunct="0"/>
              <a:r>
                <a:rPr lang="zh-CN" altLang="en-US" sz="2200" dirty="0">
                  <a:solidFill>
                    <a:schemeClr val="accent2"/>
                  </a:solidFill>
                  <a:latin typeface="黑体" panose="02010609060101010101" pitchFamily="49" charset="-122"/>
                  <a:ea typeface="黑体" panose="02010609060101010101" pitchFamily="49" charset="-122"/>
                </a:rPr>
                <a:t>当</a:t>
              </a:r>
              <a:r>
                <a:rPr lang="en-US" altLang="zh-CN" sz="2200" dirty="0">
                  <a:solidFill>
                    <a:schemeClr val="accent2"/>
                  </a:solidFill>
                  <a:latin typeface="黑体" panose="02010609060101010101" pitchFamily="49" charset="-122"/>
                  <a:ea typeface="黑体" panose="02010609060101010101" pitchFamily="49" charset="-122"/>
                </a:rPr>
                <a:t>Sub</a:t>
              </a:r>
              <a:r>
                <a:rPr lang="zh-CN" altLang="en-US" sz="2200" dirty="0">
                  <a:solidFill>
                    <a:schemeClr val="accent2"/>
                  </a:solidFill>
                  <a:latin typeface="黑体" panose="02010609060101010101" pitchFamily="49" charset="-122"/>
                  <a:ea typeface="黑体" panose="02010609060101010101" pitchFamily="49" charset="-122"/>
                </a:rPr>
                <a:t>为</a:t>
              </a:r>
              <a:r>
                <a:rPr lang="en-US" altLang="zh-CN" sz="2200" dirty="0">
                  <a:solidFill>
                    <a:schemeClr val="accent2"/>
                  </a:solidFill>
                  <a:latin typeface="黑体" panose="02010609060101010101" pitchFamily="49" charset="-122"/>
                  <a:ea typeface="黑体" panose="02010609060101010101" pitchFamily="49" charset="-122"/>
                </a:rPr>
                <a:t>1</a:t>
              </a:r>
              <a:r>
                <a:rPr lang="zh-CN" altLang="en-US" sz="2200" dirty="0">
                  <a:solidFill>
                    <a:schemeClr val="accent2"/>
                  </a:solidFill>
                  <a:latin typeface="黑体" panose="02010609060101010101" pitchFamily="49" charset="-122"/>
                  <a:ea typeface="黑体" panose="02010609060101010101" pitchFamily="49" charset="-122"/>
                </a:rPr>
                <a:t>时，做减法</a:t>
              </a:r>
              <a:endParaRPr lang="zh-CN" altLang="en-US" sz="2200" dirty="0">
                <a:solidFill>
                  <a:schemeClr val="accent2"/>
                </a:solidFill>
                <a:latin typeface="黑体" panose="02010609060101010101" pitchFamily="49" charset="-122"/>
                <a:ea typeface="黑体" panose="02010609060101010101" pitchFamily="49" charset="-122"/>
              </a:endParaRPr>
            </a:p>
            <a:p>
              <a:pPr eaLnBrk="0" hangingPunct="0"/>
              <a:r>
                <a:rPr lang="zh-CN" altLang="en-US" sz="2200" dirty="0">
                  <a:solidFill>
                    <a:schemeClr val="accent2"/>
                  </a:solidFill>
                  <a:latin typeface="黑体" panose="02010609060101010101" pitchFamily="49" charset="-122"/>
                  <a:ea typeface="黑体" panose="02010609060101010101" pitchFamily="49" charset="-122"/>
                </a:rPr>
                <a:t>当</a:t>
              </a:r>
              <a:r>
                <a:rPr lang="en-US" altLang="zh-CN" sz="2200" dirty="0">
                  <a:solidFill>
                    <a:schemeClr val="accent2"/>
                  </a:solidFill>
                  <a:latin typeface="黑体" panose="02010609060101010101" pitchFamily="49" charset="-122"/>
                  <a:ea typeface="黑体" panose="02010609060101010101" pitchFamily="49" charset="-122"/>
                </a:rPr>
                <a:t>Sub</a:t>
              </a:r>
              <a:r>
                <a:rPr lang="zh-CN" altLang="en-US" sz="2200" dirty="0">
                  <a:solidFill>
                    <a:schemeClr val="accent2"/>
                  </a:solidFill>
                  <a:latin typeface="黑体" panose="02010609060101010101" pitchFamily="49" charset="-122"/>
                  <a:ea typeface="黑体" panose="02010609060101010101" pitchFamily="49" charset="-122"/>
                </a:rPr>
                <a:t>为</a:t>
              </a:r>
              <a:r>
                <a:rPr lang="en-US" altLang="zh-CN" sz="2200" dirty="0">
                  <a:solidFill>
                    <a:schemeClr val="accent2"/>
                  </a:solidFill>
                  <a:latin typeface="黑体" panose="02010609060101010101" pitchFamily="49" charset="-122"/>
                  <a:ea typeface="黑体" panose="02010609060101010101" pitchFamily="49" charset="-122"/>
                </a:rPr>
                <a:t>0</a:t>
              </a:r>
              <a:r>
                <a:rPr lang="zh-CN" altLang="en-US" sz="2200" dirty="0">
                  <a:solidFill>
                    <a:schemeClr val="accent2"/>
                  </a:solidFill>
                  <a:latin typeface="黑体" panose="02010609060101010101" pitchFamily="49" charset="-122"/>
                  <a:ea typeface="黑体" panose="02010609060101010101" pitchFamily="49" charset="-122"/>
                </a:rPr>
                <a:t>时，做加法</a:t>
              </a:r>
              <a:endParaRPr lang="zh-CN" altLang="en-US" sz="2200" dirty="0">
                <a:solidFill>
                  <a:schemeClr val="accent2"/>
                </a:solidFill>
                <a:latin typeface="黑体" panose="02010609060101010101" pitchFamily="49" charset="-122"/>
                <a:ea typeface="黑体" panose="02010609060101010101" pitchFamily="49" charset="-122"/>
              </a:endParaRPr>
            </a:p>
          </p:txBody>
        </p:sp>
      </p:grpSp>
      <p:sp>
        <p:nvSpPr>
          <p:cNvPr id="636990" name="Text Box 62"/>
          <p:cNvSpPr txBox="1"/>
          <p:nvPr/>
        </p:nvSpPr>
        <p:spPr>
          <a:xfrm>
            <a:off x="4470400" y="882650"/>
            <a:ext cx="4278313" cy="777875"/>
          </a:xfrm>
          <a:prstGeom prst="rect">
            <a:avLst/>
          </a:prstGeom>
          <a:solidFill>
            <a:schemeClr val="bg1"/>
          </a:solidFill>
          <a:ln w="9525">
            <a:noFill/>
          </a:ln>
        </p:spPr>
        <p:txBody>
          <a:bodyPr anchor="t" anchorCtr="0">
            <a:spAutoFit/>
          </a:bodyPr>
          <a:lstStyle/>
          <a:p>
            <a:pPr eaLnBrk="0" hangingPunct="0">
              <a:spcBef>
                <a:spcPct val="25000"/>
              </a:spcBef>
            </a:pPr>
            <a:r>
              <a:rPr lang="zh-CN" altLang="en-US" sz="2000" dirty="0">
                <a:solidFill>
                  <a:srgbClr val="990000"/>
                </a:solidFill>
                <a:latin typeface="微软雅黑" panose="020B0503020204020204" pitchFamily="34" charset="-122"/>
                <a:ea typeface="微软雅黑" panose="020B0503020204020204" pitchFamily="34" charset="-122"/>
              </a:rPr>
              <a:t>已知</a:t>
            </a:r>
            <a:r>
              <a:rPr lang="en-US" altLang="zh-CN" sz="2000" dirty="0">
                <a:solidFill>
                  <a:srgbClr val="990000"/>
                </a:solidFill>
                <a:latin typeface="微软雅黑" panose="020B0503020204020204" pitchFamily="34" charset="-122"/>
                <a:ea typeface="微软雅黑" panose="020B0503020204020204" pitchFamily="34" charset="-122"/>
              </a:rPr>
              <a:t>EDX</a:t>
            </a:r>
            <a:r>
              <a:rPr lang="zh-CN" altLang="en-US" sz="2000" dirty="0">
                <a:solidFill>
                  <a:srgbClr val="990000"/>
                </a:solidFill>
                <a:latin typeface="微软雅黑" panose="020B0503020204020204" pitchFamily="34" charset="-122"/>
                <a:ea typeface="微软雅黑" panose="020B0503020204020204" pitchFamily="34" charset="-122"/>
              </a:rPr>
              <a:t>中为 </a:t>
            </a:r>
            <a:r>
              <a:rPr lang="en-US" altLang="zh-CN" sz="2000" dirty="0">
                <a:solidFill>
                  <a:srgbClr val="990000"/>
                </a:solidFill>
                <a:latin typeface="微软雅黑" panose="020B0503020204020204" pitchFamily="34" charset="-122"/>
                <a:ea typeface="微软雅黑" panose="020B0503020204020204" pitchFamily="34" charset="-122"/>
              </a:rPr>
              <a:t>len-1=FFFF FFFFH</a:t>
            </a:r>
            <a:endParaRPr lang="en-US" altLang="zh-CN" sz="2000" dirty="0">
              <a:solidFill>
                <a:srgbClr val="990000"/>
              </a:solidFill>
              <a:latin typeface="微软雅黑" panose="020B0503020204020204" pitchFamily="34" charset="-122"/>
              <a:ea typeface="微软雅黑" panose="020B0503020204020204" pitchFamily="34" charset="-122"/>
            </a:endParaRPr>
          </a:p>
          <a:p>
            <a:pPr eaLnBrk="0" hangingPunct="0">
              <a:spcBef>
                <a:spcPct val="25000"/>
              </a:spcBef>
            </a:pPr>
            <a:r>
              <a:rPr lang="zh-CN" altLang="en-US" sz="2000" dirty="0">
                <a:solidFill>
                  <a:srgbClr val="990000"/>
                </a:solidFill>
                <a:latin typeface="微软雅黑" panose="020B0503020204020204" pitchFamily="34" charset="-122"/>
                <a:ea typeface="微软雅黑" panose="020B0503020204020204" pitchFamily="34" charset="-122"/>
              </a:rPr>
              <a:t>             </a:t>
            </a:r>
            <a:r>
              <a:rPr lang="en-US" altLang="zh-CN" sz="2000" dirty="0">
                <a:solidFill>
                  <a:srgbClr val="990000"/>
                </a:solidFill>
                <a:latin typeface="微软雅黑" panose="020B0503020204020204" pitchFamily="34" charset="-122"/>
                <a:ea typeface="微软雅黑" panose="020B0503020204020204" pitchFamily="34" charset="-122"/>
              </a:rPr>
              <a:t>EAX</a:t>
            </a:r>
            <a:r>
              <a:rPr lang="zh-CN" altLang="en-US" sz="2000" dirty="0">
                <a:solidFill>
                  <a:srgbClr val="990000"/>
                </a:solidFill>
                <a:latin typeface="微软雅黑" panose="020B0503020204020204" pitchFamily="34" charset="-122"/>
                <a:ea typeface="微软雅黑" panose="020B0503020204020204" pitchFamily="34" charset="-122"/>
              </a:rPr>
              <a:t>中为 </a:t>
            </a:r>
            <a:r>
              <a:rPr lang="en-US" altLang="zh-CN" sz="2000" dirty="0">
                <a:solidFill>
                  <a:srgbClr val="990000"/>
                </a:solidFill>
                <a:latin typeface="微软雅黑" panose="020B0503020204020204" pitchFamily="34" charset="-122"/>
                <a:ea typeface="微软雅黑" panose="020B0503020204020204" pitchFamily="34" charset="-122"/>
              </a:rPr>
              <a:t>i=0000 0000H</a:t>
            </a:r>
            <a:endParaRPr lang="en-US" altLang="zh-CN" sz="2000" dirty="0">
              <a:solidFill>
                <a:srgbClr val="99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6990"/>
                                        </p:tgtEl>
                                        <p:attrNameLst>
                                          <p:attrName>style.visibility</p:attrName>
                                        </p:attrNameLst>
                                      </p:cBhvr>
                                      <p:to>
                                        <p:strVal val="visible"/>
                                      </p:to>
                                    </p:set>
                                    <p:animEffect transition="in" filter="blinds(horizontal)">
                                      <p:cBhvr>
                                        <p:cTn id="7" dur="500"/>
                                        <p:tgtEl>
                                          <p:spTgt spid="6369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6931">
                                            <p:txEl>
                                              <p:pRg st="0" end="0"/>
                                            </p:txEl>
                                          </p:spTgt>
                                        </p:tgtEl>
                                        <p:attrNameLst>
                                          <p:attrName>style.visibility</p:attrName>
                                        </p:attrNameLst>
                                      </p:cBhvr>
                                      <p:to>
                                        <p:strVal val="visible"/>
                                      </p:to>
                                    </p:set>
                                    <p:animEffect transition="in" filter="blinds(horizontal)">
                                      <p:cBhvr>
                                        <p:cTn id="12" dur="500"/>
                                        <p:tgtEl>
                                          <p:spTgt spid="6369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1" grpId="0" build="p"/>
      <p:bldP spid="63699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a:xfrm>
            <a:off x="1646238" y="142875"/>
            <a:ext cx="5629275" cy="528638"/>
          </a:xfrm>
        </p:spPr>
        <p:txBody>
          <a:bodyPr vert="horz" wrap="square" lIns="91440" tIns="45720" rIns="91440" bIns="45720" anchor="ctr" anchorCtr="0"/>
          <a:lstStyle/>
          <a:p>
            <a:r>
              <a:rPr lang="en-US" altLang="zh-CN" sz="3600" dirty="0">
                <a:ea typeface="宋体" panose="02010600030101010101" pitchFamily="2" charset="-122"/>
              </a:rPr>
              <a:t>jbe .L3</a:t>
            </a:r>
            <a:r>
              <a:rPr lang="zh-CN" altLang="en-US" sz="3600" dirty="0">
                <a:ea typeface="宋体" panose="02010600030101010101" pitchFamily="2" charset="-122"/>
              </a:rPr>
              <a:t>指令的执行结果</a:t>
            </a:r>
            <a:endParaRPr lang="zh-CN" altLang="en-US" sz="3600" dirty="0">
              <a:ea typeface="宋体" panose="02010600030101010101" pitchFamily="2" charset="-122"/>
            </a:endParaRPr>
          </a:p>
        </p:txBody>
      </p:sp>
      <p:graphicFrame>
        <p:nvGraphicFramePr>
          <p:cNvPr id="637955" name="Group 3"/>
          <p:cNvGraphicFramePr>
            <a:graphicFrameLocks noGrp="1"/>
          </p:cNvGraphicFramePr>
          <p:nvPr>
            <p:ph idx="1"/>
          </p:nvPr>
        </p:nvGraphicFramePr>
        <p:xfrm>
          <a:off x="495300" y="1095375"/>
          <a:ext cx="8191500" cy="3800478"/>
        </p:xfrm>
        <a:graphic>
          <a:graphicData uri="http://schemas.openxmlformats.org/drawingml/2006/table">
            <a:tbl>
              <a:tblPr/>
              <a:tblGrid>
                <a:gridCol w="2703513"/>
                <a:gridCol w="2782887"/>
                <a:gridCol w="2705100"/>
              </a:tblGrid>
              <a:tr h="492125">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指令</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转移条件</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说明</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388938">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JA/JNBE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CF=0 AND ZF=0</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无符号数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33388">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JAE/JNB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CF=0 OR ZF=1</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无符号数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JB/JNAE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CF=1 AND ZF=0</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无符号数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09575">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JBE/JNA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CF=1 OR ZF=1</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无符号数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09575">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JG/JNLE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SF=OF AND ZF=0</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有符号数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JGE/JNL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SF=OF OR ZF=1</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有符号数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JL/JNGE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SF</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OF AND ZF=0</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有符号数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33388">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JLE/JNG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SF</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OF OR ZF=1</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有符号数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bl>
          </a:graphicData>
        </a:graphic>
      </p:graphicFrame>
      <p:sp>
        <p:nvSpPr>
          <p:cNvPr id="58412" name="Line 45"/>
          <p:cNvSpPr/>
          <p:nvPr/>
        </p:nvSpPr>
        <p:spPr>
          <a:xfrm>
            <a:off x="320675" y="3127375"/>
            <a:ext cx="8607425" cy="0"/>
          </a:xfrm>
          <a:prstGeom prst="line">
            <a:avLst/>
          </a:prstGeom>
          <a:ln w="38100" cap="flat" cmpd="sng">
            <a:solidFill>
              <a:srgbClr val="FF3300"/>
            </a:solidFill>
            <a:prstDash val="solid"/>
            <a:miter/>
            <a:headEnd type="none" w="med" len="med"/>
            <a:tailEnd type="none" w="med" len="med"/>
          </a:ln>
        </p:spPr>
      </p:sp>
      <p:sp>
        <p:nvSpPr>
          <p:cNvPr id="637998" name="Rectangle 46"/>
          <p:cNvSpPr/>
          <p:nvPr/>
        </p:nvSpPr>
        <p:spPr>
          <a:xfrm>
            <a:off x="347663" y="4927600"/>
            <a:ext cx="8447087" cy="1790700"/>
          </a:xfrm>
          <a:prstGeom prst="rect">
            <a:avLst/>
          </a:prstGeom>
          <a:solidFill>
            <a:schemeClr val="bg1"/>
          </a:solidFill>
          <a:ln w="12700">
            <a:noFill/>
          </a:ln>
        </p:spPr>
        <p:txBody>
          <a:bodyPr lIns="63500" tIns="25400" rIns="63500" bIns="25400" anchor="t" anchorCtr="0">
            <a:spAutoFit/>
          </a:bodyPr>
          <a:lstStyle/>
          <a:p>
            <a:pPr marL="342900" indent="-342900" eaLnBrk="0" hangingPunct="0">
              <a:lnSpc>
                <a:spcPct val="130000"/>
              </a:lnSpc>
            </a:pPr>
            <a:r>
              <a:rPr lang="en-US" altLang="zh-CN" sz="2200" dirty="0">
                <a:solidFill>
                  <a:srgbClr val="990000"/>
                </a:solidFill>
                <a:latin typeface="微软雅黑" panose="020B0503020204020204" pitchFamily="34" charset="-122"/>
                <a:ea typeface="微软雅黑" panose="020B0503020204020204" pitchFamily="34" charset="-122"/>
              </a:rPr>
              <a:t>“cmpl %edx,%eax”</a:t>
            </a:r>
            <a:r>
              <a:rPr lang="zh-CN" altLang="en-US" sz="2200" dirty="0">
                <a:solidFill>
                  <a:srgbClr val="990000"/>
                </a:solidFill>
                <a:latin typeface="微软雅黑" panose="020B0503020204020204" pitchFamily="34" charset="-122"/>
                <a:ea typeface="微软雅黑" panose="020B0503020204020204" pitchFamily="34" charset="-122"/>
              </a:rPr>
              <a:t>执行结果是</a:t>
            </a:r>
            <a:r>
              <a:rPr lang="en-US" altLang="zh-CN" sz="2200" dirty="0">
                <a:solidFill>
                  <a:srgbClr val="990000"/>
                </a:solidFill>
                <a:latin typeface="微软雅黑" panose="020B0503020204020204" pitchFamily="34" charset="-122"/>
                <a:ea typeface="微软雅黑" panose="020B0503020204020204" pitchFamily="34" charset="-122"/>
              </a:rPr>
              <a:t> </a:t>
            </a:r>
            <a:r>
              <a:rPr lang="en-US" altLang="zh-CN" sz="2200" dirty="0">
                <a:solidFill>
                  <a:schemeClr val="accent2"/>
                </a:solidFill>
                <a:latin typeface="微软雅黑" panose="020B0503020204020204" pitchFamily="34" charset="-122"/>
                <a:ea typeface="微软雅黑" panose="020B0503020204020204" pitchFamily="34" charset="-122"/>
              </a:rPr>
              <a:t>CF=1, ZF=0, </a:t>
            </a:r>
            <a:r>
              <a:rPr lang="en-US" altLang="zh-CN" sz="2200" dirty="0">
                <a:solidFill>
                  <a:srgbClr val="990000"/>
                </a:solidFill>
                <a:latin typeface="微软雅黑" panose="020B0503020204020204" pitchFamily="34" charset="-122"/>
                <a:ea typeface="微软雅黑" panose="020B0503020204020204" pitchFamily="34" charset="-122"/>
              </a:rPr>
              <a:t>OF=0, SF=0</a:t>
            </a:r>
            <a:r>
              <a:rPr lang="zh-CN" altLang="en-US" sz="2200" dirty="0">
                <a:solidFill>
                  <a:srgbClr val="990000"/>
                </a:solidFill>
                <a:latin typeface="微软雅黑" panose="020B0503020204020204" pitchFamily="34" charset="-122"/>
                <a:ea typeface="微软雅黑" panose="020B0503020204020204" pitchFamily="34" charset="-122"/>
              </a:rPr>
              <a:t>，说明满足条件，应转移到</a:t>
            </a:r>
            <a:r>
              <a:rPr lang="en-US" altLang="zh-CN" sz="2200" dirty="0">
                <a:solidFill>
                  <a:srgbClr val="990000"/>
                </a:solidFill>
                <a:latin typeface="微软雅黑" panose="020B0503020204020204" pitchFamily="34" charset="-122"/>
                <a:ea typeface="微软雅黑" panose="020B0503020204020204" pitchFamily="34" charset="-122"/>
              </a:rPr>
              <a:t>.L3</a:t>
            </a:r>
            <a:r>
              <a:rPr lang="zh-CN" altLang="en-US" sz="2200" dirty="0">
                <a:solidFill>
                  <a:srgbClr val="990000"/>
                </a:solidFill>
                <a:latin typeface="微软雅黑" panose="020B0503020204020204" pitchFamily="34" charset="-122"/>
                <a:ea typeface="微软雅黑" panose="020B0503020204020204" pitchFamily="34" charset="-122"/>
              </a:rPr>
              <a:t>执行！   显然，对于每个 </a:t>
            </a:r>
            <a:r>
              <a:rPr lang="en-US" altLang="zh-CN" sz="2200" dirty="0">
                <a:solidFill>
                  <a:srgbClr val="990000"/>
                </a:solidFill>
                <a:latin typeface="微软雅黑" panose="020B0503020204020204" pitchFamily="34" charset="-122"/>
                <a:ea typeface="微软雅黑" panose="020B0503020204020204" pitchFamily="34" charset="-122"/>
              </a:rPr>
              <a:t>i </a:t>
            </a:r>
            <a:r>
              <a:rPr lang="zh-CN" altLang="en-US" sz="2200" dirty="0">
                <a:solidFill>
                  <a:srgbClr val="990000"/>
                </a:solidFill>
                <a:latin typeface="微软雅黑" panose="020B0503020204020204" pitchFamily="34" charset="-122"/>
                <a:ea typeface="微软雅黑" panose="020B0503020204020204" pitchFamily="34" charset="-122"/>
              </a:rPr>
              <a:t>都满足条件，因为任何无符号数都比</a:t>
            </a:r>
            <a:r>
              <a:rPr lang="en-US" altLang="zh-CN" sz="2200" dirty="0">
                <a:solidFill>
                  <a:srgbClr val="990000"/>
                </a:solidFill>
                <a:latin typeface="微软雅黑" panose="020B0503020204020204" pitchFamily="34" charset="-122"/>
                <a:ea typeface="微软雅黑" panose="020B0503020204020204" pitchFamily="34" charset="-122"/>
              </a:rPr>
              <a:t>32</a:t>
            </a:r>
            <a:r>
              <a:rPr lang="zh-CN" altLang="en-US" sz="2200" dirty="0">
                <a:solidFill>
                  <a:srgbClr val="990000"/>
                </a:solidFill>
                <a:latin typeface="微软雅黑" panose="020B0503020204020204" pitchFamily="34" charset="-122"/>
                <a:ea typeface="微软雅黑" panose="020B0503020204020204" pitchFamily="34" charset="-122"/>
              </a:rPr>
              <a:t>个</a:t>
            </a:r>
            <a:r>
              <a:rPr lang="en-US" altLang="zh-CN" sz="2200" dirty="0">
                <a:solidFill>
                  <a:srgbClr val="990000"/>
                </a:solidFill>
                <a:latin typeface="微软雅黑" panose="020B0503020204020204" pitchFamily="34" charset="-122"/>
                <a:ea typeface="微软雅黑" panose="020B0503020204020204" pitchFamily="34" charset="-122"/>
              </a:rPr>
              <a:t>1</a:t>
            </a:r>
            <a:r>
              <a:rPr lang="zh-CN" altLang="en-US" sz="2200" dirty="0">
                <a:solidFill>
                  <a:srgbClr val="990000"/>
                </a:solidFill>
                <a:latin typeface="微软雅黑" panose="020B0503020204020204" pitchFamily="34" charset="-122"/>
                <a:ea typeface="微软雅黑" panose="020B0503020204020204" pitchFamily="34" charset="-122"/>
              </a:rPr>
              <a:t>小，因此循环体被不断执行，最终导致数组访问越界而发生存储器访问异常。</a:t>
            </a:r>
            <a:endParaRPr lang="zh-CN" altLang="en-US" sz="2200" dirty="0">
              <a:solidFill>
                <a:srgbClr val="99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7998"/>
                                        </p:tgtEl>
                                        <p:attrNameLst>
                                          <p:attrName>style.visibility</p:attrName>
                                        </p:attrNameLst>
                                      </p:cBhvr>
                                      <p:to>
                                        <p:strVal val="visible"/>
                                      </p:to>
                                    </p:set>
                                    <p:animEffect transition="in" filter="blinds(horizontal)">
                                      <p:cBhvr>
                                        <p:cTn id="7" dur="500"/>
                                        <p:tgtEl>
                                          <p:spTgt spid="637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9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a:xfrm>
            <a:off x="303213" y="98425"/>
            <a:ext cx="8229600" cy="528638"/>
          </a:xfrm>
        </p:spPr>
        <p:txBody>
          <a:bodyPr vert="horz" wrap="square" lIns="91440" tIns="45720" rIns="91440" bIns="45720" anchor="ctr" anchorCtr="0"/>
          <a:lstStyle/>
          <a:p>
            <a:r>
              <a:rPr lang="zh-CN" altLang="en-US" sz="3600" dirty="0">
                <a:ea typeface="宋体" panose="02010600030101010101" pitchFamily="2" charset="-122"/>
              </a:rPr>
              <a:t>例子：程序的机器级表示与执行</a:t>
            </a:r>
            <a:endParaRPr lang="zh-CN" altLang="en-US" sz="3600" dirty="0">
              <a:ea typeface="宋体" panose="02010600030101010101" pitchFamily="2" charset="-122"/>
            </a:endParaRPr>
          </a:p>
        </p:txBody>
      </p:sp>
      <p:sp>
        <p:nvSpPr>
          <p:cNvPr id="59394" name="Rectangle 3"/>
          <p:cNvSpPr/>
          <p:nvPr/>
        </p:nvSpPr>
        <p:spPr>
          <a:xfrm>
            <a:off x="234950" y="4257675"/>
            <a:ext cx="3784600" cy="792163"/>
          </a:xfrm>
          <a:prstGeom prst="rect">
            <a:avLst/>
          </a:prstGeom>
          <a:noFill/>
          <a:ln w="9525">
            <a:noFill/>
          </a:ln>
        </p:spPr>
        <p:txBody>
          <a:bodyPr anchor="ctr" anchorCtr="0">
            <a:spAutoFit/>
          </a:bodyPr>
          <a:lstStyle/>
          <a:p>
            <a:pPr eaLnBrk="0" hangingPunct="0">
              <a:spcBef>
                <a:spcPct val="15000"/>
              </a:spcBef>
            </a:pPr>
            <a:r>
              <a:rPr lang="zh-CN" altLang="en-US" sz="2200" dirty="0">
                <a:latin typeface="微软雅黑" panose="020B0503020204020204" pitchFamily="34" charset="-122"/>
                <a:ea typeface="微软雅黑" panose="020B0503020204020204" pitchFamily="34" charset="-122"/>
              </a:rPr>
              <a:t>正确的做法是将参数</a:t>
            </a:r>
            <a:r>
              <a:rPr lang="en-US" altLang="zh-CN" sz="2200" dirty="0">
                <a:latin typeface="微软雅黑" panose="020B0503020204020204" pitchFamily="34" charset="-122"/>
                <a:ea typeface="微软雅黑" panose="020B0503020204020204" pitchFamily="34" charset="-122"/>
              </a:rPr>
              <a:t>len</a:t>
            </a:r>
            <a:r>
              <a:rPr lang="zh-CN" altLang="en-US" sz="2200" dirty="0">
                <a:latin typeface="微软雅黑" panose="020B0503020204020204" pitchFamily="34" charset="-122"/>
                <a:ea typeface="微软雅黑" panose="020B0503020204020204" pitchFamily="34" charset="-122"/>
              </a:rPr>
              <a:t>声明为</a:t>
            </a:r>
            <a:r>
              <a:rPr lang="en-US" altLang="zh-CN" sz="2200" dirty="0">
                <a:latin typeface="微软雅黑" panose="020B0503020204020204" pitchFamily="34" charset="-122"/>
                <a:ea typeface="微软雅黑" panose="020B0503020204020204" pitchFamily="34" charset="-122"/>
              </a:rPr>
              <a:t>int</a:t>
            </a:r>
            <a:r>
              <a:rPr lang="zh-CN" altLang="en-US" sz="2200" dirty="0">
                <a:latin typeface="微软雅黑" panose="020B0503020204020204" pitchFamily="34" charset="-122"/>
                <a:ea typeface="微软雅黑" panose="020B0503020204020204" pitchFamily="34" charset="-122"/>
              </a:rPr>
              <a:t>型。</a:t>
            </a:r>
            <a:r>
              <a:rPr lang="zh-CN" altLang="en-US" b="0" dirty="0">
                <a:latin typeface="Arial" panose="020B0604020202020204" pitchFamily="34" charset="0"/>
                <a:ea typeface="宋体" panose="02010600030101010101" pitchFamily="2" charset="-122"/>
              </a:rPr>
              <a:t> </a:t>
            </a:r>
            <a:r>
              <a:rPr lang="en-US" altLang="zh-CN" sz="2400" dirty="0">
                <a:solidFill>
                  <a:srgbClr val="FF0000"/>
                </a:solidFill>
                <a:latin typeface="微软雅黑" panose="020B0503020204020204" pitchFamily="34" charset="-122"/>
                <a:ea typeface="微软雅黑" panose="020B0503020204020204" pitchFamily="34" charset="-122"/>
              </a:rPr>
              <a:t>Why?</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59395" name="Rectangle 4"/>
          <p:cNvSpPr/>
          <p:nvPr/>
        </p:nvSpPr>
        <p:spPr>
          <a:xfrm>
            <a:off x="222250" y="968375"/>
            <a:ext cx="4535488" cy="3136900"/>
          </a:xfrm>
          <a:prstGeom prst="rect">
            <a:avLst/>
          </a:prstGeom>
          <a:noFill/>
          <a:ln w="12700">
            <a:noFill/>
          </a:ln>
        </p:spPr>
        <p:txBody>
          <a:bodyPr lIns="63500" tIns="25400" rIns="63500" bIns="25400" anchor="t" anchorCtr="0">
            <a:spAutoFit/>
          </a:bodyPr>
          <a:lstStyle/>
          <a:p>
            <a:pPr marL="342900" indent="-342900" eaLnBrk="0" hangingPunct="0">
              <a:lnSpc>
                <a:spcPct val="115000"/>
              </a:lnSpc>
              <a:spcBef>
                <a:spcPct val="20000"/>
              </a:spcBef>
            </a:pPr>
            <a:r>
              <a:rPr lang="zh-CN" altLang="en-US" sz="2200" dirty="0">
                <a:latin typeface="微软雅黑" panose="020B0503020204020204" pitchFamily="34" charset="-122"/>
                <a:ea typeface="微软雅黑" panose="020B0503020204020204" pitchFamily="34" charset="-122"/>
              </a:rPr>
              <a:t>例：</a:t>
            </a:r>
            <a:r>
              <a:rPr lang="zh-CN" altLang="en-US" sz="2200" dirty="0">
                <a:latin typeface="Arial" panose="020B0604020202020204" pitchFamily="34" charset="0"/>
                <a:ea typeface="宋体" panose="02010600030101010101" pitchFamily="2" charset="-122"/>
              </a:rPr>
              <a:t> </a:t>
            </a:r>
            <a:endParaRPr lang="zh-CN" altLang="en-US" sz="2200" dirty="0">
              <a:latin typeface="Arial" panose="020B0604020202020204" pitchFamily="34" charset="0"/>
              <a:ea typeface="宋体" panose="02010600030101010101" pitchFamily="2" charset="-122"/>
            </a:endParaRPr>
          </a:p>
          <a:p>
            <a:pPr marL="342900" indent="-342900" eaLnBrk="0" hangingPunct="0">
              <a:lnSpc>
                <a:spcPct val="115000"/>
              </a:lnSpc>
            </a:pPr>
            <a:r>
              <a:rPr lang="en-US" altLang="zh-CN" sz="2200" dirty="0">
                <a:latin typeface="Arial" panose="020B0604020202020204" pitchFamily="34" charset="0"/>
                <a:ea typeface="宋体" panose="02010600030101010101" pitchFamily="2" charset="-122"/>
              </a:rPr>
              <a:t>int sum(int a[ ], </a:t>
            </a:r>
            <a:r>
              <a:rPr lang="en-US" altLang="zh-CN" sz="2200" dirty="0">
                <a:solidFill>
                  <a:srgbClr val="FF3300"/>
                </a:solidFill>
                <a:latin typeface="Arial" panose="020B0604020202020204" pitchFamily="34" charset="0"/>
                <a:ea typeface="宋体" panose="02010600030101010101" pitchFamily="2" charset="-122"/>
              </a:rPr>
              <a:t>int</a:t>
            </a:r>
            <a:r>
              <a:rPr lang="en-US" altLang="zh-CN" sz="2200" dirty="0">
                <a:latin typeface="Arial" panose="020B0604020202020204" pitchFamily="34" charset="0"/>
                <a:ea typeface="宋体" panose="02010600030101010101" pitchFamily="2" charset="-122"/>
              </a:rPr>
              <a:t> len)</a:t>
            </a:r>
            <a:endParaRPr lang="en-US" altLang="zh-CN" sz="2200" dirty="0">
              <a:latin typeface="Arial" panose="020B0604020202020204" pitchFamily="34" charset="0"/>
              <a:ea typeface="宋体" panose="02010600030101010101" pitchFamily="2" charset="-122"/>
            </a:endParaRPr>
          </a:p>
          <a:p>
            <a:pPr marL="342900" indent="-342900" eaLnBrk="0" hangingPunct="0">
              <a:lnSpc>
                <a:spcPct val="115000"/>
              </a:lnSpc>
            </a:pPr>
            <a:r>
              <a:rPr lang="en-US" altLang="zh-CN" sz="2200" dirty="0">
                <a:latin typeface="Arial" panose="020B0604020202020204" pitchFamily="34" charset="0"/>
                <a:ea typeface="宋体" panose="02010600030101010101" pitchFamily="2" charset="-122"/>
              </a:rPr>
              <a:t>{</a:t>
            </a:r>
            <a:endParaRPr lang="en-US" altLang="zh-CN" sz="2200" dirty="0">
              <a:latin typeface="Arial" panose="020B0604020202020204" pitchFamily="34" charset="0"/>
              <a:ea typeface="宋体" panose="02010600030101010101" pitchFamily="2" charset="-122"/>
            </a:endParaRPr>
          </a:p>
          <a:p>
            <a:pPr marL="342900" indent="-342900" eaLnBrk="0" hangingPunct="0">
              <a:lnSpc>
                <a:spcPct val="115000"/>
              </a:lnSpc>
            </a:pPr>
            <a:r>
              <a:rPr lang="en-US" altLang="zh-CN" sz="2200" dirty="0">
                <a:latin typeface="Arial" panose="020B0604020202020204" pitchFamily="34" charset="0"/>
                <a:ea typeface="宋体" panose="02010600030101010101" pitchFamily="2" charset="-122"/>
              </a:rPr>
              <a:t>   int  i</a:t>
            </a:r>
            <a:r>
              <a:rPr lang="zh-CN" altLang="en-US" sz="2200" dirty="0">
                <a:latin typeface="Arial" panose="020B0604020202020204" pitchFamily="34" charset="0"/>
                <a:ea typeface="宋体" panose="02010600030101010101" pitchFamily="2" charset="-122"/>
              </a:rPr>
              <a:t>，</a:t>
            </a:r>
            <a:r>
              <a:rPr lang="en-US" altLang="zh-CN" sz="2200" dirty="0">
                <a:latin typeface="Arial" panose="020B0604020202020204" pitchFamily="34" charset="0"/>
                <a:ea typeface="宋体" panose="02010600030101010101" pitchFamily="2" charset="-122"/>
              </a:rPr>
              <a:t>sum = 0;</a:t>
            </a:r>
            <a:endParaRPr lang="en-US" altLang="zh-CN" sz="2200" dirty="0">
              <a:latin typeface="Arial" panose="020B0604020202020204" pitchFamily="34" charset="0"/>
              <a:ea typeface="宋体" panose="02010600030101010101" pitchFamily="2" charset="-122"/>
            </a:endParaRPr>
          </a:p>
          <a:p>
            <a:pPr marL="342900" indent="-342900" eaLnBrk="0" hangingPunct="0">
              <a:lnSpc>
                <a:spcPct val="115000"/>
              </a:lnSpc>
            </a:pPr>
            <a:r>
              <a:rPr lang="en-US" altLang="zh-CN" sz="2200" dirty="0">
                <a:latin typeface="Arial" panose="020B0604020202020204" pitchFamily="34" charset="0"/>
                <a:ea typeface="宋体" panose="02010600030101010101" pitchFamily="2" charset="-122"/>
              </a:rPr>
              <a:t>   for (i = 0; </a:t>
            </a:r>
            <a:r>
              <a:rPr lang="en-US" altLang="zh-CN" sz="2200" dirty="0">
                <a:solidFill>
                  <a:srgbClr val="FF3300"/>
                </a:solidFill>
                <a:latin typeface="Arial" panose="020B0604020202020204" pitchFamily="34" charset="0"/>
                <a:ea typeface="宋体" panose="02010600030101010101" pitchFamily="2" charset="-122"/>
              </a:rPr>
              <a:t>i &lt;= len–1</a:t>
            </a:r>
            <a:r>
              <a:rPr lang="en-US" altLang="zh-CN" sz="2200" dirty="0">
                <a:latin typeface="Arial" panose="020B0604020202020204" pitchFamily="34" charset="0"/>
                <a:ea typeface="宋体" panose="02010600030101010101" pitchFamily="2" charset="-122"/>
              </a:rPr>
              <a:t>; i++)</a:t>
            </a:r>
            <a:endParaRPr lang="en-US" altLang="zh-CN" sz="2200" dirty="0">
              <a:latin typeface="Arial" panose="020B0604020202020204" pitchFamily="34" charset="0"/>
              <a:ea typeface="宋体" panose="02010600030101010101" pitchFamily="2" charset="-122"/>
            </a:endParaRPr>
          </a:p>
          <a:p>
            <a:pPr marL="342900" indent="-342900" eaLnBrk="0" hangingPunct="0">
              <a:lnSpc>
                <a:spcPct val="115000"/>
              </a:lnSpc>
            </a:pPr>
            <a:r>
              <a:rPr lang="en-US" altLang="zh-CN" sz="2200" dirty="0">
                <a:latin typeface="Arial" panose="020B0604020202020204" pitchFamily="34" charset="0"/>
                <a:ea typeface="宋体" panose="02010600030101010101" pitchFamily="2" charset="-122"/>
              </a:rPr>
              <a:t>	    sum += a[i];</a:t>
            </a:r>
            <a:endParaRPr lang="en-US" altLang="zh-CN" sz="2200" dirty="0">
              <a:latin typeface="Arial" panose="020B0604020202020204" pitchFamily="34" charset="0"/>
              <a:ea typeface="宋体" panose="02010600030101010101" pitchFamily="2" charset="-122"/>
            </a:endParaRPr>
          </a:p>
          <a:p>
            <a:pPr marL="342900" indent="-342900" eaLnBrk="0" hangingPunct="0">
              <a:lnSpc>
                <a:spcPct val="115000"/>
              </a:lnSpc>
            </a:pPr>
            <a:r>
              <a:rPr lang="en-US" altLang="zh-CN" sz="2200" dirty="0">
                <a:latin typeface="Arial" panose="020B0604020202020204" pitchFamily="34" charset="0"/>
                <a:ea typeface="宋体" panose="02010600030101010101" pitchFamily="2" charset="-122"/>
              </a:rPr>
              <a:t>   return sum;</a:t>
            </a:r>
            <a:endParaRPr lang="en-US" altLang="zh-CN" sz="2200" dirty="0">
              <a:latin typeface="Arial" panose="020B0604020202020204" pitchFamily="34" charset="0"/>
              <a:ea typeface="宋体" panose="02010600030101010101" pitchFamily="2" charset="-122"/>
            </a:endParaRPr>
          </a:p>
          <a:p>
            <a:pPr marL="342900" indent="-342900" eaLnBrk="0" hangingPunct="0">
              <a:lnSpc>
                <a:spcPct val="115000"/>
              </a:lnSpc>
            </a:pPr>
            <a:r>
              <a:rPr lang="en-US" altLang="zh-CN" sz="2200" dirty="0">
                <a:latin typeface="Arial" panose="020B0604020202020204" pitchFamily="34" charset="0"/>
                <a:ea typeface="宋体" panose="02010600030101010101" pitchFamily="2" charset="-122"/>
              </a:rPr>
              <a:t>}</a:t>
            </a:r>
            <a:endParaRPr lang="zh-CN" altLang="en-US" sz="2200" dirty="0">
              <a:latin typeface="Arial" panose="020B0604020202020204" pitchFamily="34" charset="0"/>
              <a:ea typeface="宋体" panose="02010600030101010101" pitchFamily="2" charset="-122"/>
            </a:endParaRPr>
          </a:p>
        </p:txBody>
      </p:sp>
      <p:sp>
        <p:nvSpPr>
          <p:cNvPr id="638981" name="Rectangle 5"/>
          <p:cNvSpPr/>
          <p:nvPr/>
        </p:nvSpPr>
        <p:spPr>
          <a:xfrm>
            <a:off x="4986338" y="887413"/>
            <a:ext cx="3932237" cy="3451225"/>
          </a:xfrm>
          <a:prstGeom prst="rect">
            <a:avLst/>
          </a:prstGeom>
          <a:noFill/>
          <a:ln w="9525" cap="flat" cmpd="sng">
            <a:solidFill>
              <a:srgbClr val="008000"/>
            </a:solidFill>
            <a:prstDash val="solid"/>
            <a:miter/>
            <a:headEnd type="none" w="med" len="med"/>
            <a:tailEnd type="none" w="med" len="med"/>
          </a:ln>
        </p:spPr>
        <p:txBody>
          <a:bodyPr anchor="ctr" anchorCtr="0">
            <a:spAutoFit/>
          </a:bodyPr>
          <a:lstStyle/>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sum:</a:t>
            </a:r>
            <a:endParaRPr lang="en-US" altLang="zh-CN" sz="2200" dirty="0">
              <a:solidFill>
                <a:srgbClr val="008000"/>
              </a:solidFill>
              <a:latin typeface="微软雅黑" panose="020B0503020204020204" pitchFamily="34" charset="-122"/>
              <a:ea typeface="微软雅黑" panose="020B0503020204020204" pitchFamily="34" charset="-122"/>
            </a:endParaRPr>
          </a:p>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     …</a:t>
            </a:r>
            <a:endParaRPr lang="en-US" altLang="zh-CN" sz="2200" dirty="0">
              <a:solidFill>
                <a:srgbClr val="008000"/>
              </a:solidFill>
              <a:latin typeface="微软雅黑" panose="020B0503020204020204" pitchFamily="34" charset="-122"/>
              <a:ea typeface="微软雅黑" panose="020B0503020204020204" pitchFamily="34" charset="-122"/>
            </a:endParaRPr>
          </a:p>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.L3:</a:t>
            </a:r>
            <a:endParaRPr lang="en-US" altLang="zh-CN" sz="2200" dirty="0">
              <a:solidFill>
                <a:srgbClr val="008000"/>
              </a:solidFill>
              <a:latin typeface="微软雅黑" panose="020B0503020204020204" pitchFamily="34" charset="-122"/>
              <a:ea typeface="微软雅黑" panose="020B0503020204020204" pitchFamily="34" charset="-122"/>
            </a:endParaRPr>
          </a:p>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     …</a:t>
            </a:r>
            <a:endParaRPr lang="en-US" altLang="zh-CN" sz="2200" dirty="0">
              <a:solidFill>
                <a:srgbClr val="008000"/>
              </a:solidFill>
              <a:latin typeface="微软雅黑" panose="020B0503020204020204" pitchFamily="34" charset="-122"/>
              <a:ea typeface="微软雅黑" panose="020B0503020204020204" pitchFamily="34" charset="-122"/>
            </a:endParaRPr>
          </a:p>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    movl  -4(%ebp),  %eax</a:t>
            </a:r>
            <a:endParaRPr lang="en-US" altLang="zh-CN" sz="2200" dirty="0">
              <a:solidFill>
                <a:srgbClr val="008000"/>
              </a:solidFill>
              <a:latin typeface="微软雅黑" panose="020B0503020204020204" pitchFamily="34" charset="-122"/>
              <a:ea typeface="微软雅黑" panose="020B0503020204020204" pitchFamily="34" charset="-122"/>
            </a:endParaRPr>
          </a:p>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    movl  12(%ebp),  %edx</a:t>
            </a:r>
            <a:endParaRPr lang="en-US" altLang="zh-CN" sz="2200" dirty="0">
              <a:solidFill>
                <a:srgbClr val="008000"/>
              </a:solidFill>
              <a:latin typeface="微软雅黑" panose="020B0503020204020204" pitchFamily="34" charset="-122"/>
              <a:ea typeface="微软雅黑" panose="020B0503020204020204" pitchFamily="34" charset="-122"/>
            </a:endParaRPr>
          </a:p>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    subl    $1,  %edx</a:t>
            </a:r>
            <a:endParaRPr lang="en-US" altLang="zh-CN" sz="2200" dirty="0">
              <a:solidFill>
                <a:srgbClr val="008000"/>
              </a:solidFill>
              <a:latin typeface="微软雅黑" panose="020B0503020204020204" pitchFamily="34" charset="-122"/>
              <a:ea typeface="微软雅黑" panose="020B0503020204020204" pitchFamily="34" charset="-122"/>
            </a:endParaRPr>
          </a:p>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    cmpl  %edx,  %eax</a:t>
            </a:r>
            <a:endParaRPr lang="en-US" altLang="zh-CN" sz="2200" dirty="0">
              <a:solidFill>
                <a:srgbClr val="008000"/>
              </a:solidFill>
              <a:latin typeface="微软雅黑" panose="020B0503020204020204" pitchFamily="34" charset="-122"/>
              <a:ea typeface="微软雅黑" panose="020B0503020204020204" pitchFamily="34" charset="-122"/>
            </a:endParaRPr>
          </a:p>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    jle	   .L3</a:t>
            </a:r>
            <a:endParaRPr lang="en-US" altLang="zh-CN" sz="2200" dirty="0">
              <a:solidFill>
                <a:srgbClr val="008000"/>
              </a:solidFill>
              <a:latin typeface="微软雅黑" panose="020B0503020204020204" pitchFamily="34" charset="-122"/>
              <a:ea typeface="微软雅黑" panose="020B0503020204020204" pitchFamily="34" charset="-122"/>
            </a:endParaRPr>
          </a:p>
          <a:p>
            <a:pPr eaLnBrk="0" hangingPunct="0"/>
            <a:r>
              <a:rPr lang="en-US" altLang="zh-CN" sz="2200" dirty="0">
                <a:solidFill>
                  <a:srgbClr val="008000"/>
                </a:solidFill>
                <a:latin typeface="微软雅黑" panose="020B0503020204020204" pitchFamily="34" charset="-122"/>
                <a:ea typeface="微软雅黑" panose="020B0503020204020204" pitchFamily="34" charset="-122"/>
              </a:rPr>
              <a:t>     …</a:t>
            </a:r>
            <a:endParaRPr lang="en-US" altLang="zh-CN" sz="2200" dirty="0">
              <a:solidFill>
                <a:srgbClr val="008000"/>
              </a:solidFill>
              <a:latin typeface="微软雅黑" panose="020B0503020204020204" pitchFamily="34" charset="-122"/>
              <a:ea typeface="微软雅黑" panose="020B0503020204020204" pitchFamily="34" charset="-122"/>
            </a:endParaRPr>
          </a:p>
        </p:txBody>
      </p:sp>
      <p:sp>
        <p:nvSpPr>
          <p:cNvPr id="638982" name="Text Box 6"/>
          <p:cNvSpPr txBox="1"/>
          <p:nvPr/>
        </p:nvSpPr>
        <p:spPr>
          <a:xfrm>
            <a:off x="4833938" y="4606925"/>
            <a:ext cx="4078287" cy="1930400"/>
          </a:xfrm>
          <a:prstGeom prst="rect">
            <a:avLst/>
          </a:prstGeom>
          <a:solidFill>
            <a:schemeClr val="bg1"/>
          </a:solidFill>
          <a:ln w="9525" cap="flat" cmpd="sng">
            <a:solidFill>
              <a:schemeClr val="tx1"/>
            </a:solidFill>
            <a:prstDash val="solid"/>
            <a:miter/>
            <a:headEnd type="none" w="med" len="med"/>
            <a:tailEnd type="none" w="med" len="med"/>
          </a:ln>
        </p:spPr>
        <p:txBody>
          <a:bodyPr anchor="t" anchorCtr="0">
            <a:spAutoFit/>
          </a:bodyPr>
          <a:lstStyle/>
          <a:p>
            <a:pPr eaLnBrk="0" hangingPunct="0">
              <a:spcBef>
                <a:spcPct val="25000"/>
              </a:spcBef>
            </a:pPr>
            <a:r>
              <a:rPr lang="en-US" altLang="zh-CN" sz="2000" dirty="0">
                <a:solidFill>
                  <a:srgbClr val="B3110D"/>
                </a:solidFill>
                <a:latin typeface="微软雅黑" panose="020B0503020204020204" pitchFamily="34" charset="-122"/>
                <a:ea typeface="微软雅黑" panose="020B0503020204020204" pitchFamily="34" charset="-122"/>
              </a:rPr>
              <a:t>i </a:t>
            </a:r>
            <a:r>
              <a:rPr lang="zh-CN" altLang="en-US" sz="2000" dirty="0">
                <a:solidFill>
                  <a:srgbClr val="B3110D"/>
                </a:solidFill>
                <a:latin typeface="微软雅黑" panose="020B0503020204020204" pitchFamily="34" charset="-122"/>
                <a:ea typeface="微软雅黑" panose="020B0503020204020204" pitchFamily="34" charset="-122"/>
              </a:rPr>
              <a:t>在</a:t>
            </a:r>
            <a:r>
              <a:rPr lang="en-US" altLang="zh-CN" sz="2000" dirty="0">
                <a:solidFill>
                  <a:srgbClr val="B3110D"/>
                </a:solidFill>
                <a:latin typeface="微软雅黑" panose="020B0503020204020204" pitchFamily="34" charset="-122"/>
                <a:ea typeface="微软雅黑" panose="020B0503020204020204" pitchFamily="34" charset="-122"/>
              </a:rPr>
              <a:t>%eax</a:t>
            </a:r>
            <a:r>
              <a:rPr lang="zh-CN" altLang="en-US" sz="2000" dirty="0">
                <a:solidFill>
                  <a:srgbClr val="B3110D"/>
                </a:solidFill>
                <a:latin typeface="微软雅黑" panose="020B0503020204020204" pitchFamily="34" charset="-122"/>
                <a:ea typeface="微软雅黑" panose="020B0503020204020204" pitchFamily="34" charset="-122"/>
              </a:rPr>
              <a:t>中，</a:t>
            </a:r>
            <a:r>
              <a:rPr lang="en-US" altLang="zh-CN" sz="2000" dirty="0">
                <a:solidFill>
                  <a:srgbClr val="B3110D"/>
                </a:solidFill>
                <a:latin typeface="微软雅黑" panose="020B0503020204020204" pitchFamily="34" charset="-122"/>
                <a:ea typeface="微软雅黑" panose="020B0503020204020204" pitchFamily="34" charset="-122"/>
              </a:rPr>
              <a:t>len</a:t>
            </a:r>
            <a:r>
              <a:rPr lang="zh-CN" altLang="en-US" sz="2000" dirty="0">
                <a:solidFill>
                  <a:srgbClr val="B3110D"/>
                </a:solidFill>
                <a:latin typeface="微软雅黑" panose="020B0503020204020204" pitchFamily="34" charset="-122"/>
                <a:ea typeface="微软雅黑" panose="020B0503020204020204" pitchFamily="34" charset="-122"/>
              </a:rPr>
              <a:t>在</a:t>
            </a:r>
            <a:r>
              <a:rPr lang="en-US" altLang="zh-CN" sz="2000" dirty="0">
                <a:solidFill>
                  <a:srgbClr val="B3110D"/>
                </a:solidFill>
                <a:latin typeface="微软雅黑" panose="020B0503020204020204" pitchFamily="34" charset="-122"/>
                <a:ea typeface="微软雅黑" panose="020B0503020204020204" pitchFamily="34" charset="-122"/>
              </a:rPr>
              <a:t>%edx</a:t>
            </a:r>
            <a:r>
              <a:rPr lang="zh-CN" altLang="en-US" sz="2000" dirty="0">
                <a:solidFill>
                  <a:srgbClr val="B3110D"/>
                </a:solidFill>
                <a:latin typeface="微软雅黑" panose="020B0503020204020204" pitchFamily="34" charset="-122"/>
                <a:ea typeface="微软雅黑" panose="020B0503020204020204" pitchFamily="34" charset="-122"/>
              </a:rPr>
              <a:t>中</a:t>
            </a:r>
            <a:endParaRPr lang="zh-CN" altLang="en-US" sz="2000" dirty="0">
              <a:solidFill>
                <a:srgbClr val="B3110D"/>
              </a:solidFill>
              <a:latin typeface="微软雅黑" panose="020B0503020204020204" pitchFamily="34" charset="-122"/>
              <a:ea typeface="微软雅黑" panose="020B0503020204020204" pitchFamily="34" charset="-122"/>
            </a:endParaRPr>
          </a:p>
          <a:p>
            <a:pPr eaLnBrk="0" hangingPunct="0">
              <a:spcBef>
                <a:spcPct val="25000"/>
              </a:spcBef>
            </a:pPr>
            <a:r>
              <a:rPr lang="en-US" altLang="zh-CN" sz="2000" dirty="0">
                <a:solidFill>
                  <a:srgbClr val="B3110D"/>
                </a:solidFill>
                <a:latin typeface="微软雅黑" panose="020B0503020204020204" pitchFamily="34" charset="-122"/>
                <a:ea typeface="微软雅黑" panose="020B0503020204020204" pitchFamily="34" charset="-122"/>
              </a:rPr>
              <a:t>%eax: 0000 …… 0000</a:t>
            </a:r>
            <a:endParaRPr lang="en-US" altLang="zh-CN" sz="2000" dirty="0">
              <a:solidFill>
                <a:srgbClr val="B3110D"/>
              </a:solidFill>
              <a:latin typeface="微软雅黑" panose="020B0503020204020204" pitchFamily="34" charset="-122"/>
              <a:ea typeface="微软雅黑" panose="020B0503020204020204" pitchFamily="34" charset="-122"/>
            </a:endParaRPr>
          </a:p>
          <a:p>
            <a:pPr eaLnBrk="0" hangingPunct="0">
              <a:spcBef>
                <a:spcPct val="25000"/>
              </a:spcBef>
            </a:pPr>
            <a:r>
              <a:rPr lang="en-US" altLang="zh-CN" sz="2000" dirty="0">
                <a:solidFill>
                  <a:srgbClr val="B3110D"/>
                </a:solidFill>
                <a:latin typeface="微软雅黑" panose="020B0503020204020204" pitchFamily="34" charset="-122"/>
                <a:ea typeface="微软雅黑" panose="020B0503020204020204" pitchFamily="34" charset="-122"/>
              </a:rPr>
              <a:t>%edx: 0000 …… 0000</a:t>
            </a:r>
            <a:endParaRPr lang="zh-CN" altLang="en-US" sz="2000" dirty="0">
              <a:solidFill>
                <a:srgbClr val="B3110D"/>
              </a:solidFill>
              <a:latin typeface="微软雅黑" panose="020B0503020204020204" pitchFamily="34" charset="-122"/>
              <a:ea typeface="微软雅黑" panose="020B0503020204020204" pitchFamily="34" charset="-122"/>
            </a:endParaRPr>
          </a:p>
          <a:p>
            <a:pPr eaLnBrk="0" hangingPunct="0">
              <a:spcBef>
                <a:spcPct val="25000"/>
              </a:spcBef>
            </a:pPr>
            <a:r>
              <a:rPr lang="en-US" altLang="zh-CN" sz="2000" dirty="0">
                <a:latin typeface="微软雅黑" panose="020B0503020204020204" pitchFamily="34" charset="-122"/>
                <a:ea typeface="微软雅黑" panose="020B0503020204020204" pitchFamily="34" charset="-122"/>
              </a:rPr>
              <a:t>subl </a:t>
            </a:r>
            <a:r>
              <a:rPr lang="zh-CN" altLang="en-US" sz="2000" dirty="0">
                <a:latin typeface="微软雅黑" panose="020B0503020204020204" pitchFamily="34" charset="-122"/>
                <a:ea typeface="微软雅黑" panose="020B0503020204020204" pitchFamily="34" charset="-122"/>
              </a:rPr>
              <a:t>指令的执行结果是什么？</a:t>
            </a:r>
            <a:endParaRPr lang="zh-CN" altLang="en-US" sz="2000" dirty="0">
              <a:latin typeface="微软雅黑" panose="020B0503020204020204" pitchFamily="34" charset="-122"/>
              <a:ea typeface="微软雅黑" panose="020B0503020204020204" pitchFamily="34" charset="-122"/>
            </a:endParaRPr>
          </a:p>
          <a:p>
            <a:pPr eaLnBrk="0" hangingPunct="0">
              <a:spcBef>
                <a:spcPct val="25000"/>
              </a:spcBef>
            </a:pPr>
            <a:r>
              <a:rPr lang="en-US" altLang="zh-CN" sz="2000" dirty="0">
                <a:latin typeface="微软雅黑" panose="020B0503020204020204" pitchFamily="34" charset="-122"/>
                <a:ea typeface="微软雅黑" panose="020B0503020204020204" pitchFamily="34" charset="-122"/>
              </a:rPr>
              <a:t>cmpl </a:t>
            </a:r>
            <a:r>
              <a:rPr lang="zh-CN" altLang="en-US" sz="2000" dirty="0">
                <a:latin typeface="微软雅黑" panose="020B0503020204020204" pitchFamily="34" charset="-122"/>
                <a:ea typeface="微软雅黑" panose="020B0503020204020204" pitchFamily="34" charset="-122"/>
              </a:rPr>
              <a:t>指令的执行结果是什么？</a:t>
            </a:r>
            <a:endParaRPr lang="zh-CN" altLang="en-US" sz="2000" dirty="0">
              <a:latin typeface="微软雅黑" panose="020B0503020204020204" pitchFamily="34" charset="-122"/>
              <a:ea typeface="微软雅黑" panose="020B0503020204020204" pitchFamily="34" charset="-122"/>
            </a:endParaRPr>
          </a:p>
        </p:txBody>
      </p:sp>
      <p:sp>
        <p:nvSpPr>
          <p:cNvPr id="638983" name="Rectangle 7"/>
          <p:cNvSpPr/>
          <p:nvPr/>
        </p:nvSpPr>
        <p:spPr>
          <a:xfrm>
            <a:off x="288925" y="5205413"/>
            <a:ext cx="4030663" cy="895350"/>
          </a:xfrm>
          <a:prstGeom prst="rect">
            <a:avLst/>
          </a:prstGeom>
          <a:noFill/>
          <a:ln w="9525">
            <a:noFill/>
          </a:ln>
        </p:spPr>
        <p:txBody>
          <a:bodyPr anchor="ctr" anchorCtr="0">
            <a:spAutoFit/>
          </a:bodyPr>
          <a:lstStyle/>
          <a:p>
            <a:pPr eaLnBrk="0" hangingPunct="0">
              <a:lnSpc>
                <a:spcPct val="120000"/>
              </a:lnSpc>
              <a:spcBef>
                <a:spcPct val="15000"/>
              </a:spcBef>
            </a:pPr>
            <a:r>
              <a:rPr lang="en-US" altLang="zh-CN" sz="2200" dirty="0">
                <a:solidFill>
                  <a:srgbClr val="FF3300"/>
                </a:solidFill>
                <a:latin typeface="微软雅黑" panose="020B0503020204020204" pitchFamily="34" charset="-122"/>
                <a:ea typeface="微软雅黑" panose="020B0503020204020204" pitchFamily="34" charset="-122"/>
              </a:rPr>
              <a:t>i </a:t>
            </a:r>
            <a:r>
              <a:rPr lang="zh-CN" altLang="en-US" sz="2200" dirty="0">
                <a:solidFill>
                  <a:srgbClr val="FF3300"/>
                </a:solidFill>
                <a:latin typeface="微软雅黑" panose="020B0503020204020204" pitchFamily="34" charset="-122"/>
                <a:ea typeface="微软雅黑" panose="020B0503020204020204" pitchFamily="34" charset="-122"/>
              </a:rPr>
              <a:t>和 </a:t>
            </a:r>
            <a:r>
              <a:rPr lang="en-US" altLang="zh-CN" sz="2200" dirty="0">
                <a:solidFill>
                  <a:srgbClr val="FF3300"/>
                </a:solidFill>
                <a:latin typeface="微软雅黑" panose="020B0503020204020204" pitchFamily="34" charset="-122"/>
                <a:ea typeface="微软雅黑" panose="020B0503020204020204" pitchFamily="34" charset="-122"/>
              </a:rPr>
              <a:t>len </a:t>
            </a:r>
            <a:r>
              <a:rPr lang="zh-CN" altLang="en-US" sz="2200" dirty="0">
                <a:solidFill>
                  <a:srgbClr val="FF3300"/>
                </a:solidFill>
                <a:latin typeface="微软雅黑" panose="020B0503020204020204" pitchFamily="34" charset="-122"/>
                <a:ea typeface="微软雅黑" panose="020B0503020204020204" pitchFamily="34" charset="-122"/>
              </a:rPr>
              <a:t>分别存放在哪个寄存器中？ </a:t>
            </a:r>
            <a:r>
              <a:rPr lang="en-US" altLang="zh-CN" sz="2200" dirty="0">
                <a:solidFill>
                  <a:srgbClr val="FF3300"/>
                </a:solidFill>
                <a:latin typeface="微软雅黑" panose="020B0503020204020204" pitchFamily="34" charset="-122"/>
                <a:ea typeface="微软雅黑" panose="020B0503020204020204" pitchFamily="34" charset="-122"/>
              </a:rPr>
              <a:t>%eax</a:t>
            </a:r>
            <a:r>
              <a:rPr lang="zh-CN" altLang="en-US" sz="2200" dirty="0">
                <a:solidFill>
                  <a:srgbClr val="FF3300"/>
                </a:solidFill>
                <a:latin typeface="微软雅黑" panose="020B0503020204020204" pitchFamily="34" charset="-122"/>
                <a:ea typeface="微软雅黑" panose="020B0503020204020204" pitchFamily="34" charset="-122"/>
              </a:rPr>
              <a:t>？ </a:t>
            </a:r>
            <a:r>
              <a:rPr lang="en-US" altLang="zh-CN" sz="2200" dirty="0">
                <a:solidFill>
                  <a:srgbClr val="FF3300"/>
                </a:solidFill>
                <a:latin typeface="微软雅黑" panose="020B0503020204020204" pitchFamily="34" charset="-122"/>
                <a:ea typeface="微软雅黑" panose="020B0503020204020204" pitchFamily="34" charset="-122"/>
              </a:rPr>
              <a:t>%edx</a:t>
            </a:r>
            <a:r>
              <a:rPr lang="zh-CN" altLang="en-US" sz="2200" dirty="0">
                <a:solidFill>
                  <a:srgbClr val="FF3300"/>
                </a:solidFill>
                <a:latin typeface="微软雅黑" panose="020B0503020204020204" pitchFamily="34" charset="-122"/>
                <a:ea typeface="微软雅黑" panose="020B0503020204020204" pitchFamily="34" charset="-122"/>
              </a:rPr>
              <a:t>？</a:t>
            </a:r>
            <a:endParaRPr lang="zh-CN" altLang="en-US" sz="2200" dirty="0">
              <a:solidFill>
                <a:srgbClr val="FF3300"/>
              </a:solidFill>
              <a:latin typeface="微软雅黑" panose="020B0503020204020204" pitchFamily="34" charset="-122"/>
              <a:ea typeface="微软雅黑" panose="020B0503020204020204" pitchFamily="34" charset="-122"/>
            </a:endParaRPr>
          </a:p>
        </p:txBody>
      </p:sp>
      <p:sp>
        <p:nvSpPr>
          <p:cNvPr id="638984" name="Rectangle 8"/>
          <p:cNvSpPr/>
          <p:nvPr/>
        </p:nvSpPr>
        <p:spPr>
          <a:xfrm>
            <a:off x="5111750" y="3608388"/>
            <a:ext cx="1843088" cy="409575"/>
          </a:xfrm>
          <a:prstGeom prst="rect">
            <a:avLst/>
          </a:prstGeom>
          <a:noFill/>
          <a:ln w="28575" cap="flat" cmpd="sng">
            <a:solidFill>
              <a:srgbClr val="990000"/>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8981"/>
                                        </p:tgtEl>
                                        <p:attrNameLst>
                                          <p:attrName>style.visibility</p:attrName>
                                        </p:attrNameLst>
                                      </p:cBhvr>
                                      <p:to>
                                        <p:strVal val="visible"/>
                                      </p:to>
                                    </p:set>
                                    <p:animEffect transition="in" filter="blinds(horizontal)">
                                      <p:cBhvr>
                                        <p:cTn id="7" dur="500"/>
                                        <p:tgtEl>
                                          <p:spTgt spid="6389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8984"/>
                                        </p:tgtEl>
                                        <p:attrNameLst>
                                          <p:attrName>style.visibility</p:attrName>
                                        </p:attrNameLst>
                                      </p:cBhvr>
                                      <p:to>
                                        <p:strVal val="visible"/>
                                      </p:to>
                                    </p:set>
                                    <p:animEffect transition="in" filter="blinds(horizontal)">
                                      <p:cBhvr>
                                        <p:cTn id="12" dur="500"/>
                                        <p:tgtEl>
                                          <p:spTgt spid="6389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8982"/>
                                        </p:tgtEl>
                                        <p:attrNameLst>
                                          <p:attrName>style.visibility</p:attrName>
                                        </p:attrNameLst>
                                      </p:cBhvr>
                                      <p:to>
                                        <p:strVal val="visible"/>
                                      </p:to>
                                    </p:set>
                                    <p:animEffect transition="in" filter="blinds(horizontal)">
                                      <p:cBhvr>
                                        <p:cTn id="17" dur="500"/>
                                        <p:tgtEl>
                                          <p:spTgt spid="63898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8983"/>
                                        </p:tgtEl>
                                        <p:attrNameLst>
                                          <p:attrName>style.visibility</p:attrName>
                                        </p:attrNameLst>
                                      </p:cBhvr>
                                      <p:to>
                                        <p:strVal val="visible"/>
                                      </p:to>
                                    </p:set>
                                    <p:animEffect transition="in" filter="blinds(horizontal)">
                                      <p:cBhvr>
                                        <p:cTn id="22" dur="500"/>
                                        <p:tgtEl>
                                          <p:spTgt spid="638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1" grpId="0" animBg="1"/>
      <p:bldP spid="638982" grpId="0" animBg="1"/>
      <p:bldP spid="638983" grpId="0"/>
      <p:bldP spid="63898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p:cNvSpPr>
          <p:nvPr>
            <p:ph type="title"/>
          </p:nvPr>
        </p:nvSpPr>
        <p:spPr>
          <a:xfrm>
            <a:off x="1601788" y="142875"/>
            <a:ext cx="5629275" cy="528638"/>
          </a:xfrm>
        </p:spPr>
        <p:txBody>
          <a:bodyPr vert="horz" wrap="square" lIns="91440" tIns="45720" rIns="91440" bIns="45720" anchor="ctr" anchorCtr="0"/>
          <a:lstStyle/>
          <a:p>
            <a:r>
              <a:rPr lang="en-US" altLang="zh-CN" sz="3600" dirty="0">
                <a:ea typeface="宋体" panose="02010600030101010101" pitchFamily="2" charset="-122"/>
              </a:rPr>
              <a:t>jle .L3</a:t>
            </a:r>
            <a:r>
              <a:rPr lang="zh-CN" altLang="en-US" sz="3600" dirty="0">
                <a:ea typeface="宋体" panose="02010600030101010101" pitchFamily="2" charset="-122"/>
              </a:rPr>
              <a:t>指令的执行结果</a:t>
            </a:r>
            <a:endParaRPr lang="zh-CN" altLang="en-US" sz="3600" dirty="0">
              <a:ea typeface="宋体" panose="02010600030101010101" pitchFamily="2" charset="-122"/>
            </a:endParaRPr>
          </a:p>
        </p:txBody>
      </p:sp>
      <p:graphicFrame>
        <p:nvGraphicFramePr>
          <p:cNvPr id="640003" name="Group 3"/>
          <p:cNvGraphicFramePr>
            <a:graphicFrameLocks noGrp="1"/>
          </p:cNvGraphicFramePr>
          <p:nvPr>
            <p:ph idx="1"/>
          </p:nvPr>
        </p:nvGraphicFramePr>
        <p:xfrm>
          <a:off x="495300" y="1209675"/>
          <a:ext cx="8191500" cy="3800478"/>
        </p:xfrm>
        <a:graphic>
          <a:graphicData uri="http://schemas.openxmlformats.org/drawingml/2006/table">
            <a:tbl>
              <a:tblPr/>
              <a:tblGrid>
                <a:gridCol w="2703513"/>
                <a:gridCol w="2782887"/>
                <a:gridCol w="2705100"/>
              </a:tblGrid>
              <a:tr h="492125">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指令</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转移条件</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说明</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388938">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JA/JNBE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CF=0 AND ZF=0</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无符号数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33388">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JAE/JNB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CF=0 OR ZF=1</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无符号数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JB/JNAE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CF=1 AND ZF=0</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无符号数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09575">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JBE/JNA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CF=1 OR ZF=1</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无符号数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09575">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JG/JNLE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SF=OF AND ZF=0</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有符号数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JGE/JNL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SF=OF OR ZF=1</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有符号数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JL/JNGE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SF</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OF AND ZF=0</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有符号数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33388">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JLE/JNG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SF</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OF OR ZF=1</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有符号数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bl>
          </a:graphicData>
        </a:graphic>
      </p:graphicFrame>
      <p:sp>
        <p:nvSpPr>
          <p:cNvPr id="60460" name="Line 45"/>
          <p:cNvSpPr/>
          <p:nvPr/>
        </p:nvSpPr>
        <p:spPr>
          <a:xfrm>
            <a:off x="342900" y="4930775"/>
            <a:ext cx="8607425" cy="0"/>
          </a:xfrm>
          <a:prstGeom prst="line">
            <a:avLst/>
          </a:prstGeom>
          <a:ln w="38100" cap="flat" cmpd="sng">
            <a:solidFill>
              <a:srgbClr val="FF3300"/>
            </a:solidFill>
            <a:prstDash val="solid"/>
            <a:miter/>
            <a:headEnd type="none" w="med" len="med"/>
            <a:tailEnd type="none" w="med" len="med"/>
          </a:ln>
        </p:spPr>
      </p:sp>
      <p:sp>
        <p:nvSpPr>
          <p:cNvPr id="60461" name="Rectangle 46"/>
          <p:cNvSpPr/>
          <p:nvPr/>
        </p:nvSpPr>
        <p:spPr>
          <a:xfrm>
            <a:off x="319088" y="5146675"/>
            <a:ext cx="8447087" cy="920750"/>
          </a:xfrm>
          <a:prstGeom prst="rect">
            <a:avLst/>
          </a:prstGeom>
          <a:solidFill>
            <a:schemeClr val="bg1"/>
          </a:solidFill>
          <a:ln w="12700">
            <a:noFill/>
          </a:ln>
        </p:spPr>
        <p:txBody>
          <a:bodyPr lIns="63500" tIns="25400" rIns="63500" bIns="25400" anchor="t" anchorCtr="0">
            <a:spAutoFit/>
          </a:bodyPr>
          <a:lstStyle/>
          <a:p>
            <a:pPr marL="342900" indent="-342900" eaLnBrk="0" hangingPunct="0">
              <a:lnSpc>
                <a:spcPct val="130000"/>
              </a:lnSpc>
            </a:pPr>
            <a:r>
              <a:rPr lang="en-US" altLang="zh-CN" sz="2200" dirty="0">
                <a:solidFill>
                  <a:srgbClr val="990000"/>
                </a:solidFill>
                <a:latin typeface="微软雅黑" panose="020B0503020204020204" pitchFamily="34" charset="-122"/>
                <a:ea typeface="微软雅黑" panose="020B0503020204020204" pitchFamily="34" charset="-122"/>
              </a:rPr>
              <a:t>“cmpl %edx,%eax”</a:t>
            </a:r>
            <a:r>
              <a:rPr lang="zh-CN" altLang="en-US" sz="2200" dirty="0">
                <a:solidFill>
                  <a:srgbClr val="990000"/>
                </a:solidFill>
                <a:latin typeface="微软雅黑" panose="020B0503020204020204" pitchFamily="34" charset="-122"/>
                <a:ea typeface="微软雅黑" panose="020B0503020204020204" pitchFamily="34" charset="-122"/>
              </a:rPr>
              <a:t>执行结果是</a:t>
            </a:r>
            <a:r>
              <a:rPr lang="en-US" altLang="zh-CN" sz="2200" dirty="0">
                <a:solidFill>
                  <a:srgbClr val="990000"/>
                </a:solidFill>
                <a:latin typeface="微软雅黑" panose="020B0503020204020204" pitchFamily="34" charset="-122"/>
                <a:ea typeface="微软雅黑" panose="020B0503020204020204" pitchFamily="34" charset="-122"/>
              </a:rPr>
              <a:t> CF=1,</a:t>
            </a:r>
            <a:r>
              <a:rPr lang="en-US" altLang="zh-CN" sz="2200" dirty="0">
                <a:solidFill>
                  <a:schemeClr val="accent2"/>
                </a:solidFill>
                <a:latin typeface="微软雅黑" panose="020B0503020204020204" pitchFamily="34" charset="-122"/>
                <a:ea typeface="微软雅黑" panose="020B0503020204020204" pitchFamily="34" charset="-122"/>
              </a:rPr>
              <a:t> ZF=0, OF=0, SF=0</a:t>
            </a:r>
            <a:r>
              <a:rPr lang="zh-CN" altLang="en-US" sz="2200" dirty="0">
                <a:solidFill>
                  <a:srgbClr val="990000"/>
                </a:solidFill>
                <a:latin typeface="微软雅黑" panose="020B0503020204020204" pitchFamily="34" charset="-122"/>
                <a:ea typeface="微软雅黑" panose="020B0503020204020204" pitchFamily="34" charset="-122"/>
              </a:rPr>
              <a:t>，</a:t>
            </a:r>
            <a:r>
              <a:rPr lang="en-US" altLang="zh-CN" sz="2200" dirty="0">
                <a:solidFill>
                  <a:srgbClr val="996633"/>
                </a:solidFill>
                <a:latin typeface="微软雅黑" panose="020B0503020204020204" pitchFamily="34" charset="-122"/>
                <a:ea typeface="微软雅黑" panose="020B0503020204020204" pitchFamily="34" charset="-122"/>
              </a:rPr>
              <a:t> </a:t>
            </a:r>
            <a:r>
              <a:rPr lang="zh-CN" altLang="en-US" sz="2200" dirty="0">
                <a:solidFill>
                  <a:srgbClr val="990000"/>
                </a:solidFill>
                <a:latin typeface="微软雅黑" panose="020B0503020204020204" pitchFamily="34" charset="-122"/>
                <a:ea typeface="微软雅黑" panose="020B0503020204020204" pitchFamily="34" charset="-122"/>
              </a:rPr>
              <a:t>说明不满足条件，应跳出循环执行，执行结果正常。</a:t>
            </a:r>
            <a:endParaRPr lang="zh-CN" altLang="en-US" sz="2200" dirty="0">
              <a:solidFill>
                <a:srgbClr val="99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第一、二讲总结</a:t>
            </a:r>
            <a:endParaRPr lang="zh-CN" altLang="en-US" sz="3600" dirty="0"/>
          </a:p>
        </p:txBody>
      </p:sp>
      <p:sp>
        <p:nvSpPr>
          <p:cNvPr id="75778" name="Rectangle 3"/>
          <p:cNvSpPr>
            <a:spLocks noGrp="1"/>
          </p:cNvSpPr>
          <p:nvPr>
            <p:ph idx="1"/>
          </p:nvPr>
        </p:nvSpPr>
        <p:spPr>
          <a:xfrm>
            <a:off x="341313" y="773113"/>
            <a:ext cx="8596312" cy="5805487"/>
          </a:xfrm>
        </p:spPr>
        <p:txBody>
          <a:bodyPr vert="horz" wrap="square" lIns="91440" tIns="45720" rIns="91440" bIns="45720" anchor="t" anchorCtr="0"/>
          <a:lstStyle/>
          <a:p>
            <a:r>
              <a:rPr lang="zh-CN" altLang="en-US" sz="2200" dirty="0">
                <a:latin typeface="微软雅黑" panose="020B0503020204020204" pitchFamily="34" charset="-122"/>
                <a:ea typeface="微软雅黑" panose="020B0503020204020204" pitchFamily="34" charset="-122"/>
              </a:rPr>
              <a:t>高级语言程序总是转换为机器代码才能在机器上执行</a:t>
            </a:r>
            <a:endParaRPr lang="zh-CN" altLang="en-US"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转换过程：预处理、编译、汇编、链接</a:t>
            </a:r>
            <a:endParaRPr lang="zh-CN" altLang="en-US"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机器代码是二进制代码，可</a:t>
            </a:r>
            <a:r>
              <a:rPr lang="en-US" altLang="zh-CN" sz="2200" dirty="0">
                <a:latin typeface="微软雅黑" panose="020B0503020204020204" pitchFamily="34" charset="-122"/>
                <a:ea typeface="微软雅黑" panose="020B0503020204020204" pitchFamily="34" charset="-122"/>
              </a:rPr>
              <a:t>DUMP</a:t>
            </a:r>
            <a:r>
              <a:rPr lang="zh-CN" altLang="en-US" sz="2200" dirty="0">
                <a:latin typeface="微软雅黑" panose="020B0503020204020204" pitchFamily="34" charset="-122"/>
                <a:ea typeface="微软雅黑" panose="020B0503020204020204" pitchFamily="34" charset="-122"/>
              </a:rPr>
              <a:t>为汇编代码表示</a:t>
            </a:r>
            <a:endParaRPr lang="zh-CN" altLang="en-US"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ISA</a:t>
            </a:r>
            <a:r>
              <a:rPr lang="zh-CN" altLang="en-US" sz="2200" dirty="0">
                <a:latin typeface="微软雅黑" panose="020B0503020204020204" pitchFamily="34" charset="-122"/>
                <a:ea typeface="微软雅黑" panose="020B0503020204020204" pitchFamily="34" charset="-122"/>
              </a:rPr>
              <a:t>规定了一台机器的指令系统涉及到的所有方面，例如：</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所有指令的指令格式、功能</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通用寄存器的个数、位数、编号和功能</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存储地址空间大小、编址方式、大</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小端</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指令寻址方式</a:t>
            </a:r>
            <a:endParaRPr lang="zh-CN" altLang="en-US"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IA-32</a:t>
            </a:r>
            <a:r>
              <a:rPr lang="zh-CN" altLang="en-US" sz="2200" dirty="0">
                <a:latin typeface="微软雅黑" panose="020B0503020204020204" pitchFamily="34" charset="-122"/>
                <a:ea typeface="微软雅黑" panose="020B0503020204020204" pitchFamily="34" charset="-122"/>
              </a:rPr>
              <a:t>是典型的</a:t>
            </a:r>
            <a:r>
              <a:rPr lang="en-US" altLang="zh-CN" sz="2200" dirty="0">
                <a:latin typeface="微软雅黑" panose="020B0503020204020204" pitchFamily="34" charset="-122"/>
                <a:ea typeface="微软雅黑" panose="020B0503020204020204" pitchFamily="34" charset="-122"/>
              </a:rPr>
              <a:t>CISC</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FF3300"/>
                </a:solidFill>
                <a:latin typeface="微软雅黑" panose="020B0503020204020204" pitchFamily="34" charset="-122"/>
                <a:ea typeface="微软雅黑" panose="020B0503020204020204" pitchFamily="34" charset="-122"/>
              </a:rPr>
              <a:t>复杂指令集计算机</a:t>
            </a:r>
            <a:r>
              <a:rPr lang="zh-CN" altLang="en-US" sz="2200" dirty="0">
                <a:latin typeface="微软雅黑" panose="020B0503020204020204" pitchFamily="34" charset="-122"/>
                <a:ea typeface="微软雅黑" panose="020B0503020204020204" pitchFamily="34" charset="-122"/>
              </a:rPr>
              <a:t>）风格</a:t>
            </a:r>
            <a:r>
              <a:rPr lang="en-US" altLang="zh-CN" sz="2200" dirty="0">
                <a:latin typeface="微软雅黑" panose="020B0503020204020204" pitchFamily="34" charset="-122"/>
                <a:ea typeface="微软雅黑" panose="020B0503020204020204" pitchFamily="34" charset="-122"/>
              </a:rPr>
              <a:t>ISA</a:t>
            </a:r>
            <a:endParaRPr lang="en-US" altLang="zh-CN" sz="2200"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Intel</a:t>
            </a:r>
            <a:r>
              <a:rPr lang="zh-CN" altLang="en-US" dirty="0">
                <a:latin typeface="微软雅黑" panose="020B0503020204020204" pitchFamily="34" charset="-122"/>
                <a:ea typeface="微软雅黑" panose="020B0503020204020204" pitchFamily="34" charset="-122"/>
              </a:rPr>
              <a:t>格式汇编、</a:t>
            </a:r>
            <a:r>
              <a:rPr lang="en-US" altLang="zh-CN" dirty="0">
                <a:latin typeface="微软雅黑" panose="020B0503020204020204" pitchFamily="34" charset="-122"/>
                <a:ea typeface="微软雅黑" panose="020B0503020204020204" pitchFamily="34" charset="-122"/>
              </a:rPr>
              <a:t>AT&amp;T</a:t>
            </a:r>
            <a:r>
              <a:rPr lang="zh-CN" altLang="en-US" dirty="0">
                <a:latin typeface="微软雅黑" panose="020B0503020204020204" pitchFamily="34" charset="-122"/>
                <a:ea typeface="微软雅黑" panose="020B0503020204020204" pitchFamily="34" charset="-122"/>
              </a:rPr>
              <a:t>格式汇编（本课程使用）</a:t>
            </a:r>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指令类型（传送、算术、位操作、控制、浮点、</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寻址方式</a:t>
            </a:r>
            <a:endParaRPr lang="zh-CN" altLang="en-US"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立即、寄存器、存储器（</a:t>
            </a:r>
            <a:r>
              <a:rPr lang="en-US" altLang="zh-CN" sz="2000" dirty="0">
                <a:latin typeface="微软雅黑" panose="020B0503020204020204" pitchFamily="34" charset="-122"/>
                <a:ea typeface="微软雅黑" panose="020B0503020204020204" pitchFamily="34" charset="-122"/>
              </a:rPr>
              <a:t>SR:[B]+[I]*s+A</a:t>
            </a:r>
            <a:r>
              <a:rPr lang="zh-CN" altLang="en-US" sz="2000" dirty="0">
                <a:latin typeface="微软雅黑" panose="020B0503020204020204" pitchFamily="34" charset="-122"/>
                <a:ea typeface="微软雅黑" panose="020B0503020204020204" pitchFamily="34" charset="-122"/>
              </a:rPr>
              <a:t>）</a:t>
            </a:r>
            <a:endParaRPr lang="zh-CN" alt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200" dirty="0"/>
              <a:t>程序的机器级表示</a:t>
            </a:r>
            <a:endParaRPr lang="zh-CN" altLang="en-US" sz="3200" dirty="0"/>
          </a:p>
        </p:txBody>
      </p:sp>
      <p:sp>
        <p:nvSpPr>
          <p:cNvPr id="77826" name="Rectangle 3"/>
          <p:cNvSpPr>
            <a:spLocks noGrp="1"/>
          </p:cNvSpPr>
          <p:nvPr>
            <p:ph idx="1"/>
          </p:nvPr>
        </p:nvSpPr>
        <p:spPr>
          <a:xfrm>
            <a:off x="476250" y="728663"/>
            <a:ext cx="8229600" cy="5940425"/>
          </a:xfrm>
        </p:spPr>
        <p:txBody>
          <a:bodyPr vert="horz" wrap="square" lIns="91440" tIns="45720" rIns="91440" bIns="45720" anchor="t" anchorCtr="0"/>
          <a:lstStyle/>
          <a:p>
            <a:pPr>
              <a:lnSpc>
                <a:spcPct val="100000"/>
              </a:lnSpc>
            </a:pPr>
            <a:r>
              <a:rPr lang="zh-CN" altLang="en-US" sz="2000" dirty="0">
                <a:latin typeface="微软雅黑" panose="020B0503020204020204" pitchFamily="34" charset="-122"/>
                <a:ea typeface="微软雅黑" panose="020B0503020204020204" pitchFamily="34" charset="-122"/>
              </a:rPr>
              <a:t>分以下五个部分介绍</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solidFill>
                  <a:srgbClr val="3333CC"/>
                </a:solidFill>
                <a:latin typeface="微软雅黑" panose="020B0503020204020204" pitchFamily="34" charset="-122"/>
                <a:ea typeface="微软雅黑" panose="020B0503020204020204" pitchFamily="34" charset="-122"/>
              </a:rPr>
              <a:t>第一讲：程序转换概述</a:t>
            </a:r>
            <a:endParaRPr lang="zh-CN" altLang="en-US" dirty="0">
              <a:solidFill>
                <a:srgbClr val="3333CC"/>
              </a:solidFill>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机器指令和汇编指令</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机器级程序员感觉到的属性和功能特性</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高级语言程序转换为机器代码的过程</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latin typeface="微软雅黑" panose="020B0503020204020204" pitchFamily="34" charset="-122"/>
                <a:ea typeface="微软雅黑" panose="020B0503020204020204" pitchFamily="34" charset="-122"/>
              </a:rPr>
              <a:t>第二讲：</a:t>
            </a:r>
            <a:r>
              <a:rPr lang="en-US" altLang="zh-CN" dirty="0">
                <a:latin typeface="微软雅黑" panose="020B0503020204020204" pitchFamily="34" charset="-122"/>
                <a:ea typeface="微软雅黑" panose="020B0503020204020204" pitchFamily="34" charset="-122"/>
              </a:rPr>
              <a:t>IA-32 /x86-64</a:t>
            </a:r>
            <a:r>
              <a:rPr lang="zh-CN" altLang="en-US" dirty="0">
                <a:latin typeface="微软雅黑" panose="020B0503020204020204" pitchFamily="34" charset="-122"/>
                <a:ea typeface="微软雅黑" panose="020B0503020204020204" pitchFamily="34" charset="-122"/>
              </a:rPr>
              <a:t>指令系统</a:t>
            </a:r>
            <a:endParaRPr lang="en-US" altLang="zh-CN" dirty="0">
              <a:latin typeface="微软雅黑" panose="020B0503020204020204" pitchFamily="34" charset="-122"/>
              <a:ea typeface="微软雅黑" panose="020B0503020204020204" pitchFamily="34" charset="-122"/>
            </a:endParaRPr>
          </a:p>
          <a:p>
            <a:pPr lvl="1">
              <a:lnSpc>
                <a:spcPct val="100000"/>
              </a:lnSpc>
            </a:pPr>
            <a:r>
              <a:rPr lang="zh-CN" altLang="en-US" dirty="0">
                <a:solidFill>
                  <a:srgbClr val="FF3300"/>
                </a:solidFill>
                <a:latin typeface="微软雅黑" panose="020B0503020204020204" pitchFamily="34" charset="-122"/>
                <a:ea typeface="微软雅黑" panose="020B0503020204020204" pitchFamily="34" charset="-122"/>
              </a:rPr>
              <a:t>第三讲：</a:t>
            </a:r>
            <a:r>
              <a:rPr lang="en-US" altLang="zh-CN" dirty="0">
                <a:solidFill>
                  <a:srgbClr val="FF3300"/>
                </a:solidFill>
                <a:latin typeface="微软雅黑" panose="020B0503020204020204" pitchFamily="34" charset="-122"/>
                <a:ea typeface="微软雅黑" panose="020B0503020204020204" pitchFamily="34" charset="-122"/>
              </a:rPr>
              <a:t> C</a:t>
            </a:r>
            <a:r>
              <a:rPr lang="zh-CN" altLang="en-US" dirty="0">
                <a:solidFill>
                  <a:srgbClr val="FF3300"/>
                </a:solidFill>
                <a:latin typeface="微软雅黑" panose="020B0503020204020204" pitchFamily="34" charset="-122"/>
                <a:ea typeface="微软雅黑" panose="020B0503020204020204" pitchFamily="34" charset="-122"/>
              </a:rPr>
              <a:t>语言程序的机器级表示</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过程调用的机器级表示</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选择语句的机器级表示</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循环结构的机器级表示 </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latin typeface="微软雅黑" panose="020B0503020204020204" pitchFamily="34" charset="-122"/>
                <a:ea typeface="微软雅黑" panose="020B0503020204020204" pitchFamily="34" charset="-122"/>
              </a:rPr>
              <a:t>第四讲：复杂数据类型的分配和访问 </a:t>
            </a:r>
            <a:endParaRPr lang="zh-CN" altLang="en-US"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数组的分配和访问 </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结构体数据的分配和访问 </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联合体数据的分配和访问 </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数据的对齐 </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latin typeface="微软雅黑" panose="020B0503020204020204" pitchFamily="34" charset="-122"/>
                <a:ea typeface="微软雅黑" panose="020B0503020204020204" pitchFamily="34" charset="-122"/>
              </a:rPr>
              <a:t>第五讲：越界访问和缓冲区溢出 </a:t>
            </a:r>
            <a:endParaRPr lang="zh-CN" altLang="en-US" dirty="0">
              <a:latin typeface="微软雅黑" panose="020B0503020204020204" pitchFamily="34" charset="-122"/>
              <a:ea typeface="微软雅黑" panose="020B0503020204020204" pitchFamily="34" charset="-122"/>
            </a:endParaRPr>
          </a:p>
        </p:txBody>
      </p:sp>
      <p:sp>
        <p:nvSpPr>
          <p:cNvPr id="77827" name="Text Box 4"/>
          <p:cNvSpPr txBox="1"/>
          <p:nvPr/>
        </p:nvSpPr>
        <p:spPr>
          <a:xfrm>
            <a:off x="6416675" y="1042988"/>
            <a:ext cx="2339975" cy="1917700"/>
          </a:xfrm>
          <a:prstGeom prst="rect">
            <a:avLst/>
          </a:prstGeom>
          <a:noFill/>
          <a:ln w="9525">
            <a:noFill/>
          </a:ln>
        </p:spPr>
        <p:txBody>
          <a:bodyPr anchor="t" anchorCtr="0">
            <a:spAutoFit/>
          </a:bodyPr>
          <a:lstStyle/>
          <a:p>
            <a:pPr>
              <a:lnSpc>
                <a:spcPct val="120000"/>
              </a:lnSpc>
              <a:spcBef>
                <a:spcPct val="50000"/>
              </a:spcBef>
            </a:pPr>
            <a:r>
              <a:rPr lang="zh-CN" altLang="en-US" sz="2000" dirty="0">
                <a:solidFill>
                  <a:srgbClr val="FF0000"/>
                </a:solidFill>
                <a:latin typeface="Arial" panose="020B0604020202020204" pitchFamily="34" charset="0"/>
                <a:ea typeface="微软雅黑" panose="020B0503020204020204" pitchFamily="34" charset="-122"/>
              </a:rPr>
              <a:t>从高级语言程序出发，用其对应的机器级代码以及内存（栈）中信息的变化来说明底层实现</a:t>
            </a:r>
            <a:endParaRPr lang="en-US" altLang="zh-CN" sz="2000" dirty="0">
              <a:solidFill>
                <a:srgbClr val="FF0000"/>
              </a:solidFill>
              <a:latin typeface="Arial" panose="020B0604020202020204" pitchFamily="34" charset="0"/>
              <a:ea typeface="微软雅黑" panose="020B0503020204020204" pitchFamily="34" charset="-122"/>
            </a:endParaRPr>
          </a:p>
        </p:txBody>
      </p:sp>
      <p:sp>
        <p:nvSpPr>
          <p:cNvPr id="77828" name="AutoShape 5"/>
          <p:cNvSpPr/>
          <p:nvPr/>
        </p:nvSpPr>
        <p:spPr>
          <a:xfrm>
            <a:off x="5472113" y="3114675"/>
            <a:ext cx="630237" cy="3195638"/>
          </a:xfrm>
          <a:prstGeom prst="rightBrace">
            <a:avLst>
              <a:gd name="adj1" fmla="val 42230"/>
              <a:gd name="adj2" fmla="val 50000"/>
            </a:avLst>
          </a:prstGeom>
          <a:noFill/>
          <a:ln w="28575" cap="flat" cmpd="sng">
            <a:solidFill>
              <a:schemeClr val="tx1"/>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77829" name="Text Box 6"/>
          <p:cNvSpPr txBox="1"/>
          <p:nvPr/>
        </p:nvSpPr>
        <p:spPr>
          <a:xfrm>
            <a:off x="6146800" y="3878263"/>
            <a:ext cx="2386013" cy="1679575"/>
          </a:xfrm>
          <a:prstGeom prst="rect">
            <a:avLst/>
          </a:prstGeom>
          <a:noFill/>
          <a:ln w="9525">
            <a:noFill/>
          </a:ln>
        </p:spPr>
        <p:txBody>
          <a:bodyPr anchor="t" anchorCtr="0">
            <a:spAutoFit/>
          </a:bodyPr>
          <a:lstStyle/>
          <a:p>
            <a:pPr>
              <a:lnSpc>
                <a:spcPct val="130000"/>
              </a:lnSpc>
              <a:spcBef>
                <a:spcPct val="50000"/>
              </a:spcBef>
            </a:pPr>
            <a:r>
              <a:rPr lang="zh-CN" altLang="en-US" sz="2000" dirty="0">
                <a:latin typeface="微软雅黑" panose="020B0503020204020204" pitchFamily="34" charset="-122"/>
                <a:ea typeface="微软雅黑" panose="020B0503020204020204" pitchFamily="34" charset="-122"/>
              </a:rPr>
              <a:t>围绕</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语言中的语句和复杂数据类型，解释其在底层机器级的实现方法</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Text Box 2"/>
          <p:cNvSpPr txBox="1"/>
          <p:nvPr/>
        </p:nvSpPr>
        <p:spPr>
          <a:xfrm>
            <a:off x="323850" y="2151063"/>
            <a:ext cx="3825875" cy="3138487"/>
          </a:xfrm>
          <a:prstGeom prst="rect">
            <a:avLst/>
          </a:prstGeom>
          <a:solidFill>
            <a:schemeClr val="bg1"/>
          </a:solidFill>
          <a:ln w="9525" cap="flat" cmpd="sng">
            <a:solidFill>
              <a:schemeClr val="tx1"/>
            </a:solidFill>
            <a:prstDash val="solid"/>
            <a:miter/>
            <a:headEnd type="none" w="med" len="med"/>
            <a:tailEnd type="none" w="med" len="med"/>
          </a:ln>
        </p:spPr>
        <p:txBody>
          <a:bodyPr anchor="t" anchorCtr="0">
            <a:spAutoFit/>
          </a:bodyPr>
          <a:lstStyle/>
          <a:p>
            <a:pPr marL="342900" indent="-342900" eaLnBrk="0" hangingPunct="0"/>
            <a:r>
              <a:rPr lang="en-US" altLang="zh-CN" sz="2200" dirty="0">
                <a:latin typeface="微软雅黑" panose="020B0503020204020204" pitchFamily="34" charset="-122"/>
                <a:ea typeface="微软雅黑" panose="020B0503020204020204" pitchFamily="34" charset="-122"/>
              </a:rPr>
              <a:t>int add ( int x, int y ) {</a:t>
            </a:r>
            <a:endParaRPr lang="en-US" altLang="zh-CN" sz="2200" dirty="0">
              <a:latin typeface="微软雅黑" panose="020B0503020204020204" pitchFamily="34" charset="-122"/>
              <a:ea typeface="微软雅黑" panose="020B0503020204020204" pitchFamily="34" charset="-122"/>
            </a:endParaRPr>
          </a:p>
          <a:p>
            <a:pPr marL="342900" indent="-342900" eaLnBrk="0" hangingPunct="0"/>
            <a:r>
              <a:rPr lang="en-US" altLang="zh-CN" sz="2200" dirty="0">
                <a:latin typeface="微软雅黑" panose="020B0503020204020204" pitchFamily="34" charset="-122"/>
                <a:ea typeface="微软雅黑" panose="020B0503020204020204" pitchFamily="34" charset="-122"/>
              </a:rPr>
              <a:t>	 return x+y;</a:t>
            </a:r>
            <a:endParaRPr lang="en-US" altLang="zh-CN" sz="2200" dirty="0">
              <a:latin typeface="微软雅黑" panose="020B0503020204020204" pitchFamily="34" charset="-122"/>
              <a:ea typeface="微软雅黑" panose="020B0503020204020204" pitchFamily="34" charset="-122"/>
            </a:endParaRPr>
          </a:p>
          <a:p>
            <a:pPr marL="342900" indent="-342900" eaLnBrk="0" hangingPunct="0"/>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342900" indent="-342900" eaLnBrk="0" hangingPunct="0"/>
            <a:r>
              <a:rPr lang="en-US" altLang="zh-CN" sz="2200" dirty="0">
                <a:latin typeface="微软雅黑" panose="020B0503020204020204" pitchFamily="34" charset="-122"/>
                <a:ea typeface="微软雅黑" panose="020B0503020204020204" pitchFamily="34" charset="-122"/>
              </a:rPr>
              <a:t>int main ( ) {	</a:t>
            </a:r>
            <a:endParaRPr lang="en-US" altLang="zh-CN" sz="2200" dirty="0">
              <a:latin typeface="微软雅黑" panose="020B0503020204020204" pitchFamily="34" charset="-122"/>
              <a:ea typeface="微软雅黑" panose="020B0503020204020204" pitchFamily="34" charset="-122"/>
            </a:endParaRPr>
          </a:p>
          <a:p>
            <a:pPr marL="342900" indent="-342900" eaLnBrk="0" hangingPunct="0"/>
            <a:r>
              <a:rPr lang="en-US" altLang="zh-CN" sz="2200" dirty="0">
                <a:latin typeface="微软雅黑" panose="020B0503020204020204" pitchFamily="34" charset="-122"/>
                <a:ea typeface="微软雅黑" panose="020B0503020204020204" pitchFamily="34" charset="-122"/>
              </a:rPr>
              <a:t>	 int	t1 = 125;</a:t>
            </a:r>
            <a:endParaRPr lang="en-US" altLang="zh-CN" sz="2200" dirty="0">
              <a:latin typeface="微软雅黑" panose="020B0503020204020204" pitchFamily="34" charset="-122"/>
              <a:ea typeface="微软雅黑" panose="020B0503020204020204" pitchFamily="34" charset="-122"/>
            </a:endParaRPr>
          </a:p>
          <a:p>
            <a:pPr marL="342900" indent="-342900" eaLnBrk="0" hangingPunct="0"/>
            <a:r>
              <a:rPr lang="en-US" altLang="zh-CN" sz="2200" dirty="0">
                <a:latin typeface="微软雅黑" panose="020B0503020204020204" pitchFamily="34" charset="-122"/>
                <a:ea typeface="微软雅黑" panose="020B0503020204020204" pitchFamily="34" charset="-122"/>
              </a:rPr>
              <a:t>      int t2 = 80;</a:t>
            </a:r>
            <a:endParaRPr lang="en-US" altLang="zh-CN" sz="2200" dirty="0">
              <a:latin typeface="微软雅黑" panose="020B0503020204020204" pitchFamily="34" charset="-122"/>
              <a:ea typeface="微软雅黑" panose="020B0503020204020204" pitchFamily="34" charset="-122"/>
            </a:endParaRPr>
          </a:p>
          <a:p>
            <a:pPr marL="342900" indent="-342900" eaLnBrk="0" hangingPunct="0"/>
            <a:r>
              <a:rPr lang="en-US" altLang="zh-CN" sz="2200" dirty="0">
                <a:latin typeface="微软雅黑" panose="020B0503020204020204" pitchFamily="34" charset="-122"/>
                <a:ea typeface="微软雅黑" panose="020B0503020204020204" pitchFamily="34" charset="-122"/>
              </a:rPr>
              <a:t>	 int	sum = </a:t>
            </a:r>
            <a:r>
              <a:rPr lang="en-US" altLang="zh-CN" sz="2200" dirty="0">
                <a:solidFill>
                  <a:srgbClr val="FF3300"/>
                </a:solidFill>
                <a:latin typeface="微软雅黑" panose="020B0503020204020204" pitchFamily="34" charset="-122"/>
                <a:ea typeface="微软雅黑" panose="020B0503020204020204" pitchFamily="34" charset="-122"/>
              </a:rPr>
              <a:t>add (t1, t2)</a:t>
            </a:r>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342900" indent="-342900" eaLnBrk="0" hangingPunct="0"/>
            <a:r>
              <a:rPr lang="en-US" altLang="zh-CN" sz="2200" dirty="0">
                <a:latin typeface="微软雅黑" panose="020B0503020204020204" pitchFamily="34" charset="-122"/>
                <a:ea typeface="微软雅黑" panose="020B0503020204020204" pitchFamily="34" charset="-122"/>
              </a:rPr>
              <a:t>	 return sum;</a:t>
            </a:r>
            <a:endParaRPr lang="zh-CN" altLang="en-US" sz="2200" dirty="0">
              <a:latin typeface="微软雅黑" panose="020B0503020204020204" pitchFamily="34" charset="-122"/>
              <a:ea typeface="微软雅黑" panose="020B0503020204020204" pitchFamily="34" charset="-122"/>
            </a:endParaRPr>
          </a:p>
          <a:p>
            <a:pPr marL="342900" indent="-342900" eaLnBrk="0" hangingPunct="0"/>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78850" name="Rectangle 3"/>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过程调用的机器级表示</a:t>
            </a:r>
            <a:endParaRPr lang="zh-CN" altLang="en-US" sz="3600" dirty="0"/>
          </a:p>
        </p:txBody>
      </p:sp>
      <p:sp>
        <p:nvSpPr>
          <p:cNvPr id="771076" name="Rectangle 4"/>
          <p:cNvSpPr>
            <a:spLocks noGrp="1"/>
          </p:cNvSpPr>
          <p:nvPr>
            <p:ph idx="1"/>
          </p:nvPr>
        </p:nvSpPr>
        <p:spPr>
          <a:xfrm>
            <a:off x="468313" y="773113"/>
            <a:ext cx="8229600" cy="1601787"/>
          </a:xfrm>
        </p:spPr>
        <p:txBody>
          <a:bodyPr vert="horz" wrap="square" lIns="91440" tIns="45720" rIns="91440" bIns="45720" anchor="t" anchorCtr="0"/>
          <a:lstStyle/>
          <a:p>
            <a:pPr marL="0" indent="0">
              <a:lnSpc>
                <a:spcPct val="100000"/>
              </a:lnSpc>
              <a:buNone/>
            </a:pPr>
            <a:r>
              <a:rPr lang="en-US" altLang="zh-CN" sz="2200" dirty="0">
                <a:ea typeface="微软雅黑" panose="020B0503020204020204" pitchFamily="34" charset="-122"/>
              </a:rPr>
              <a:t>1</a:t>
            </a:r>
            <a:r>
              <a:rPr lang="zh-CN" altLang="en-US" sz="2200" dirty="0">
                <a:ea typeface="微软雅黑" panose="020B0503020204020204" pitchFamily="34" charset="-122"/>
              </a:rPr>
              <a:t>，以下过程（函数）调用对应的机器级代码是什么？</a:t>
            </a:r>
            <a:endParaRPr lang="zh-CN" altLang="en-US" sz="2200" dirty="0">
              <a:ea typeface="微软雅黑" panose="020B0503020204020204" pitchFamily="34" charset="-122"/>
            </a:endParaRPr>
          </a:p>
          <a:p>
            <a:pPr marL="0" indent="0">
              <a:lnSpc>
                <a:spcPct val="100000"/>
              </a:lnSpc>
              <a:buNone/>
            </a:pPr>
            <a:r>
              <a:rPr lang="en-US" altLang="zh-CN" sz="2200" dirty="0">
                <a:ea typeface="微软雅黑" panose="020B0503020204020204" pitchFamily="34" charset="-122"/>
              </a:rPr>
              <a:t>2</a:t>
            </a:r>
            <a:r>
              <a:rPr lang="zh-CN" altLang="en-US" sz="2200" dirty="0">
                <a:ea typeface="微软雅黑" panose="020B0503020204020204" pitchFamily="34" charset="-122"/>
              </a:rPr>
              <a:t>，如何将</a:t>
            </a:r>
            <a:r>
              <a:rPr lang="en-US" altLang="zh-CN" sz="2200" dirty="0">
                <a:ea typeface="微软雅黑" panose="020B0503020204020204" pitchFamily="34" charset="-122"/>
              </a:rPr>
              <a:t>t1(125)</a:t>
            </a:r>
            <a:r>
              <a:rPr lang="zh-CN" altLang="en-US" sz="2200" dirty="0">
                <a:ea typeface="微软雅黑" panose="020B0503020204020204" pitchFamily="34" charset="-122"/>
              </a:rPr>
              <a:t>、</a:t>
            </a:r>
            <a:r>
              <a:rPr lang="en-US" altLang="zh-CN" sz="2200" dirty="0">
                <a:ea typeface="微软雅黑" panose="020B0503020204020204" pitchFamily="34" charset="-122"/>
              </a:rPr>
              <a:t>t2(80)</a:t>
            </a:r>
            <a:r>
              <a:rPr lang="zh-CN" altLang="en-US" sz="2200" dirty="0">
                <a:ea typeface="微软雅黑" panose="020B0503020204020204" pitchFamily="34" charset="-122"/>
              </a:rPr>
              <a:t>分别传递给</a:t>
            </a:r>
            <a:r>
              <a:rPr lang="en-US" altLang="zh-CN" sz="2200" dirty="0">
                <a:ea typeface="微软雅黑" panose="020B0503020204020204" pitchFamily="34" charset="-122"/>
              </a:rPr>
              <a:t>add</a:t>
            </a:r>
            <a:r>
              <a:rPr lang="zh-CN" altLang="en-US" sz="2200" dirty="0">
                <a:ea typeface="微软雅黑" panose="020B0503020204020204" pitchFamily="34" charset="-122"/>
              </a:rPr>
              <a:t>中的形式参数</a:t>
            </a:r>
            <a:r>
              <a:rPr lang="en-US" altLang="zh-CN" sz="2200" dirty="0">
                <a:ea typeface="微软雅黑" panose="020B0503020204020204" pitchFamily="34" charset="-122"/>
              </a:rPr>
              <a:t>x</a:t>
            </a:r>
            <a:r>
              <a:rPr lang="zh-CN" altLang="en-US" sz="2200" dirty="0">
                <a:ea typeface="微软雅黑" panose="020B0503020204020204" pitchFamily="34" charset="-122"/>
              </a:rPr>
              <a:t>、</a:t>
            </a:r>
            <a:r>
              <a:rPr lang="en-US" altLang="zh-CN" sz="2200" dirty="0">
                <a:ea typeface="微软雅黑" panose="020B0503020204020204" pitchFamily="34" charset="-122"/>
              </a:rPr>
              <a:t>y</a:t>
            </a:r>
            <a:endParaRPr lang="en-US" altLang="zh-CN" sz="2200" dirty="0">
              <a:ea typeface="微软雅黑" panose="020B0503020204020204" pitchFamily="34" charset="-122"/>
            </a:endParaRPr>
          </a:p>
          <a:p>
            <a:pPr marL="0" indent="0">
              <a:lnSpc>
                <a:spcPct val="100000"/>
              </a:lnSpc>
              <a:buNone/>
            </a:pPr>
            <a:r>
              <a:rPr lang="en-US" altLang="zh-CN" sz="2200" dirty="0">
                <a:ea typeface="微软雅黑" panose="020B0503020204020204" pitchFamily="34" charset="-122"/>
              </a:rPr>
              <a:t>3</a:t>
            </a:r>
            <a:r>
              <a:rPr lang="zh-CN" altLang="en-US" sz="2200" dirty="0">
                <a:ea typeface="微软雅黑" panose="020B0503020204020204" pitchFamily="34" charset="-122"/>
              </a:rPr>
              <a:t>，</a:t>
            </a:r>
            <a:r>
              <a:rPr lang="en-US" altLang="zh-CN" sz="2200" dirty="0">
                <a:ea typeface="微软雅黑" panose="020B0503020204020204" pitchFamily="34" charset="-122"/>
              </a:rPr>
              <a:t>add</a:t>
            </a:r>
            <a:r>
              <a:rPr lang="zh-CN" altLang="en-US" sz="2200" dirty="0">
                <a:ea typeface="微软雅黑" panose="020B0503020204020204" pitchFamily="34" charset="-122"/>
              </a:rPr>
              <a:t>函数执行的结果如何返回</a:t>
            </a:r>
            <a:r>
              <a:rPr lang="en-US" altLang="zh-CN" sz="2200" dirty="0">
                <a:ea typeface="微软雅黑" panose="020B0503020204020204" pitchFamily="34" charset="-122"/>
              </a:rPr>
              <a:t>?</a:t>
            </a:r>
            <a:endParaRPr lang="en-US" altLang="zh-CN" sz="2200" dirty="0">
              <a:ea typeface="微软雅黑" panose="020B0503020204020204" pitchFamily="34" charset="-122"/>
            </a:endParaRPr>
          </a:p>
        </p:txBody>
      </p:sp>
      <p:grpSp>
        <p:nvGrpSpPr>
          <p:cNvPr id="771077" name="Group 5"/>
          <p:cNvGrpSpPr/>
          <p:nvPr/>
        </p:nvGrpSpPr>
        <p:grpSpPr>
          <a:xfrm>
            <a:off x="2951163" y="2843213"/>
            <a:ext cx="1081087" cy="1060450"/>
            <a:chOff x="3106" y="1378"/>
            <a:chExt cx="681" cy="668"/>
          </a:xfrm>
        </p:grpSpPr>
        <p:sp>
          <p:nvSpPr>
            <p:cNvPr id="78853" name="Text Box 6"/>
            <p:cNvSpPr txBox="1"/>
            <p:nvPr/>
          </p:nvSpPr>
          <p:spPr>
            <a:xfrm>
              <a:off x="3106" y="1378"/>
              <a:ext cx="681" cy="668"/>
            </a:xfrm>
            <a:prstGeom prst="rect">
              <a:avLst/>
            </a:prstGeom>
            <a:solidFill>
              <a:schemeClr val="bg1"/>
            </a:solidFill>
            <a:ln w="9525">
              <a:noFill/>
            </a:ln>
          </p:spPr>
          <p:txBody>
            <a:bodyPr anchor="t" anchorCtr="0">
              <a:spAutoFit/>
            </a:bodyPr>
            <a:lstStyle/>
            <a:p>
              <a:pPr marL="342900" indent="-342900" eaLnBrk="0" hangingPunct="0">
                <a:spcBef>
                  <a:spcPct val="25000"/>
                </a:spcBef>
              </a:pPr>
              <a:r>
                <a:rPr lang="en-US" altLang="zh-CN" dirty="0">
                  <a:latin typeface="微软雅黑" panose="020B0503020204020204" pitchFamily="34" charset="-122"/>
                  <a:ea typeface="微软雅黑" panose="020B0503020204020204" pitchFamily="34" charset="-122"/>
                </a:rPr>
                <a:t> </a:t>
              </a:r>
              <a:r>
                <a:rPr lang="en-US" altLang="zh-CN" sz="1800" dirty="0">
                  <a:solidFill>
                    <a:srgbClr val="3333CC"/>
                  </a:solidFill>
                  <a:latin typeface="微软雅黑" panose="020B0503020204020204" pitchFamily="34" charset="-122"/>
                  <a:ea typeface="微软雅黑" panose="020B0503020204020204" pitchFamily="34" charset="-122"/>
                </a:rPr>
                <a:t>add</a:t>
              </a:r>
              <a:endParaRPr lang="en-US" altLang="zh-CN" sz="1800"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5000"/>
                </a:spcBef>
              </a:pPr>
              <a:endParaRPr lang="en-US" altLang="zh-CN" sz="1800"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5000"/>
                </a:spcBef>
              </a:pPr>
              <a:r>
                <a:rPr lang="en-US" altLang="zh-CN" sz="1800" dirty="0">
                  <a:solidFill>
                    <a:srgbClr val="3333CC"/>
                  </a:solidFill>
                  <a:latin typeface="微软雅黑" panose="020B0503020204020204" pitchFamily="34" charset="-122"/>
                  <a:ea typeface="微软雅黑" panose="020B0503020204020204" pitchFamily="34" charset="-122"/>
                </a:rPr>
                <a:t> main</a:t>
              </a:r>
              <a:endParaRPr lang="en-US" altLang="zh-CN" sz="1800" dirty="0">
                <a:latin typeface="微软雅黑" panose="020B0503020204020204" pitchFamily="34" charset="-122"/>
                <a:ea typeface="微软雅黑" panose="020B0503020204020204" pitchFamily="34" charset="-122"/>
              </a:endParaRPr>
            </a:p>
          </p:txBody>
        </p:sp>
        <p:sp>
          <p:nvSpPr>
            <p:cNvPr id="78854" name="Line 7"/>
            <p:cNvSpPr/>
            <p:nvPr/>
          </p:nvSpPr>
          <p:spPr>
            <a:xfrm flipV="1">
              <a:off x="3361" y="1565"/>
              <a:ext cx="0" cy="283"/>
            </a:xfrm>
            <a:prstGeom prst="line">
              <a:avLst/>
            </a:prstGeom>
            <a:ln w="38100" cap="flat" cmpd="sng">
              <a:solidFill>
                <a:srgbClr val="3333CC"/>
              </a:solidFill>
              <a:prstDash val="solid"/>
              <a:round/>
              <a:headEnd type="none" w="med" len="med"/>
              <a:tailEnd type="triangle" w="med" len="med"/>
            </a:ln>
          </p:spPr>
        </p:sp>
      </p:grpSp>
      <p:grpSp>
        <p:nvGrpSpPr>
          <p:cNvPr id="771089" name="Group 17"/>
          <p:cNvGrpSpPr/>
          <p:nvPr/>
        </p:nvGrpSpPr>
        <p:grpSpPr>
          <a:xfrm>
            <a:off x="4384675" y="2071688"/>
            <a:ext cx="4456113" cy="3530600"/>
            <a:chOff x="2762" y="1486"/>
            <a:chExt cx="2807" cy="2224"/>
          </a:xfrm>
        </p:grpSpPr>
        <p:sp>
          <p:nvSpPr>
            <p:cNvPr id="78856" name="Text Box 9"/>
            <p:cNvSpPr txBox="1"/>
            <p:nvPr/>
          </p:nvSpPr>
          <p:spPr>
            <a:xfrm>
              <a:off x="2762" y="1486"/>
              <a:ext cx="2807" cy="2224"/>
            </a:xfrm>
            <a:prstGeom prst="rect">
              <a:avLst/>
            </a:prstGeom>
            <a:noFill/>
            <a:ln w="9525">
              <a:noFill/>
            </a:ln>
          </p:spPr>
          <p:txBody>
            <a:bodyPr anchor="t" anchorCtr="0">
              <a:spAutoFit/>
            </a:bodyPr>
            <a:lstStyle/>
            <a:p>
              <a:pPr marL="342900" indent="-342900" eaLnBrk="0" hangingPunct="0">
                <a:spcBef>
                  <a:spcPct val="40000"/>
                </a:spcBef>
              </a:pPr>
              <a:r>
                <a:rPr lang="en-US" altLang="zh-CN" sz="2000" dirty="0">
                  <a:latin typeface="微软雅黑" panose="020B0503020204020204" pitchFamily="34" charset="-122"/>
                  <a:ea typeface="微软雅黑" panose="020B0503020204020204" pitchFamily="34" charset="-122"/>
                </a:rPr>
                <a:t>     </a:t>
              </a:r>
              <a:r>
                <a:rPr lang="en-US" altLang="zh-CN" sz="2200" dirty="0">
                  <a:solidFill>
                    <a:schemeClr val="accent2"/>
                  </a:solidFill>
                  <a:latin typeface="微软雅黑" panose="020B0503020204020204" pitchFamily="34" charset="-122"/>
                  <a:ea typeface="微软雅黑" panose="020B0503020204020204" pitchFamily="34" charset="-122"/>
                </a:rPr>
                <a:t>main</a:t>
              </a:r>
              <a:r>
                <a:rPr lang="zh-CN" altLang="en-US" sz="2200" dirty="0">
                  <a:solidFill>
                    <a:schemeClr val="accent2"/>
                  </a:solidFill>
                  <a:latin typeface="微软雅黑" panose="020B0503020204020204" pitchFamily="34" charset="-122"/>
                  <a:ea typeface="微软雅黑" panose="020B0503020204020204" pitchFamily="34" charset="-122"/>
                </a:rPr>
                <a:t>：		</a:t>
              </a:r>
              <a:r>
                <a:rPr lang="en-US" altLang="zh-CN" sz="2200" dirty="0">
                  <a:solidFill>
                    <a:schemeClr val="accent2"/>
                  </a:solidFill>
                  <a:latin typeface="微软雅黑" panose="020B0503020204020204" pitchFamily="34" charset="-122"/>
                  <a:ea typeface="微软雅黑" panose="020B0503020204020204" pitchFamily="34" charset="-122"/>
                </a:rPr>
                <a:t>add</a:t>
              </a:r>
              <a:r>
                <a:rPr lang="zh-CN" altLang="en-US" sz="2200" dirty="0">
                  <a:solidFill>
                    <a:schemeClr val="accent2"/>
                  </a:solidFill>
                  <a:latin typeface="微软雅黑" panose="020B0503020204020204" pitchFamily="34" charset="-122"/>
                  <a:ea typeface="微软雅黑" panose="020B0503020204020204" pitchFamily="34" charset="-122"/>
                </a:rPr>
                <a:t>：</a:t>
              </a:r>
              <a:endParaRPr lang="zh-CN" altLang="en-US" sz="2200" dirty="0">
                <a:solidFill>
                  <a:schemeClr val="accent2"/>
                </a:solidFill>
                <a:latin typeface="微软雅黑" panose="020B0503020204020204" pitchFamily="34" charset="-122"/>
                <a:ea typeface="微软雅黑" panose="020B0503020204020204" pitchFamily="34" charset="-122"/>
              </a:endParaRPr>
            </a:p>
            <a:p>
              <a:pPr marL="342900" indent="-342900" eaLnBrk="0" hangingPunct="0">
                <a:spcBef>
                  <a:spcPct val="40000"/>
                </a:spcBef>
              </a:pPr>
              <a:endParaRPr lang="zh-CN" altLang="en-US" sz="2200" dirty="0">
                <a:solidFill>
                  <a:schemeClr val="accent2"/>
                </a:solidFill>
                <a:latin typeface="微软雅黑" panose="020B0503020204020204" pitchFamily="34" charset="-122"/>
                <a:ea typeface="微软雅黑" panose="020B0503020204020204" pitchFamily="34" charset="-122"/>
              </a:endParaRPr>
            </a:p>
            <a:p>
              <a:pPr marL="342900" indent="-342900" eaLnBrk="0" hangingPunct="0">
                <a:spcBef>
                  <a:spcPct val="40000"/>
                </a:spcBef>
              </a:pPr>
              <a:r>
                <a:rPr lang="zh-CN" altLang="en-US" sz="2200" dirty="0">
                  <a:latin typeface="微软雅黑" panose="020B0503020204020204" pitchFamily="34" charset="-122"/>
                  <a:ea typeface="微软雅黑" panose="020B0503020204020204" pitchFamily="34" charset="-122"/>
                </a:rPr>
                <a:t>  存放参数	         取出参数</a:t>
              </a:r>
              <a:endParaRPr lang="en-US" altLang="zh-CN" sz="2200" dirty="0">
                <a:latin typeface="微软雅黑" panose="020B0503020204020204" pitchFamily="34" charset="-122"/>
                <a:ea typeface="微软雅黑" panose="020B0503020204020204" pitchFamily="34" charset="-122"/>
              </a:endParaRPr>
            </a:p>
            <a:p>
              <a:pPr marL="342900" indent="-342900" eaLnBrk="0" hangingPunct="0">
                <a:spcBef>
                  <a:spcPct val="40000"/>
                </a:spcBef>
              </a:pPr>
              <a:r>
                <a:rPr lang="zh-CN" altLang="en-US" sz="2200" dirty="0">
                  <a:latin typeface="微软雅黑" panose="020B0503020204020204" pitchFamily="34" charset="-122"/>
                  <a:ea typeface="微软雅黑" panose="020B0503020204020204" pitchFamily="34" charset="-122"/>
                </a:rPr>
                <a:t>调出</a:t>
              </a:r>
              <a:r>
                <a:rPr lang="en-US" altLang="zh-CN" sz="2200" dirty="0">
                  <a:latin typeface="微软雅黑" panose="020B0503020204020204" pitchFamily="34" charset="-122"/>
                  <a:ea typeface="微软雅黑" panose="020B0503020204020204" pitchFamily="34" charset="-122"/>
                </a:rPr>
                <a:t>add</a:t>
              </a:r>
              <a:r>
                <a:rPr lang="zh-CN" altLang="en-US" sz="2200" dirty="0">
                  <a:latin typeface="微软雅黑" panose="020B0503020204020204" pitchFamily="34" charset="-122"/>
                  <a:ea typeface="微软雅黑" panose="020B0503020204020204" pitchFamily="34" charset="-122"/>
                </a:rPr>
                <a:t>执行	            执行</a:t>
              </a:r>
              <a:endParaRPr lang="zh-CN" altLang="en-US" sz="2200" dirty="0">
                <a:latin typeface="微软雅黑" panose="020B0503020204020204" pitchFamily="34" charset="-122"/>
                <a:ea typeface="微软雅黑" panose="020B0503020204020204" pitchFamily="34" charset="-122"/>
              </a:endParaRPr>
            </a:p>
            <a:p>
              <a:pPr marL="342900" indent="-342900" eaLnBrk="0" hangingPunct="0">
                <a:spcBef>
                  <a:spcPct val="40000"/>
                </a:spcBef>
              </a:pPr>
              <a:r>
                <a:rPr lang="zh-CN" altLang="en-US" sz="2200" dirty="0">
                  <a:latin typeface="微软雅黑" panose="020B0503020204020204" pitchFamily="34" charset="-122"/>
                  <a:ea typeface="微软雅黑" panose="020B0503020204020204" pitchFamily="34" charset="-122"/>
                </a:rPr>
                <a:t>                                存返回结果</a:t>
              </a:r>
              <a:endParaRPr lang="zh-CN" altLang="en-US" sz="2200" dirty="0">
                <a:latin typeface="微软雅黑" panose="020B0503020204020204" pitchFamily="34" charset="-122"/>
                <a:ea typeface="微软雅黑" panose="020B0503020204020204" pitchFamily="34" charset="-122"/>
              </a:endParaRPr>
            </a:p>
            <a:p>
              <a:pPr marL="342900" indent="-342900" eaLnBrk="0" hangingPunct="0">
                <a:spcBef>
                  <a:spcPct val="40000"/>
                </a:spcBef>
              </a:pPr>
              <a:r>
                <a:rPr lang="zh-CN" altLang="en-US" sz="2200" dirty="0">
                  <a:latin typeface="微软雅黑" panose="020B0503020204020204" pitchFamily="34" charset="-122"/>
                  <a:ea typeface="微软雅黑" panose="020B0503020204020204" pitchFamily="34" charset="-122"/>
                </a:rPr>
                <a:t>                             </a:t>
              </a:r>
              <a:endParaRPr lang="zh-CN" altLang="en-US" sz="2200" dirty="0">
                <a:latin typeface="微软雅黑" panose="020B0503020204020204" pitchFamily="34" charset="-122"/>
                <a:ea typeface="微软雅黑" panose="020B0503020204020204" pitchFamily="34" charset="-122"/>
              </a:endParaRPr>
            </a:p>
            <a:p>
              <a:pPr marL="342900" indent="-342900" eaLnBrk="0" hangingPunct="0"/>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返回</a:t>
              </a:r>
              <a:r>
                <a:rPr lang="en-US" altLang="zh-CN" sz="2200" dirty="0">
                  <a:latin typeface="微软雅黑" panose="020B0503020204020204" pitchFamily="34" charset="-122"/>
                  <a:ea typeface="微软雅黑" panose="020B0503020204020204" pitchFamily="34" charset="-122"/>
                </a:rPr>
                <a:t>main</a:t>
              </a:r>
              <a:endParaRPr lang="en-US" altLang="zh-CN" sz="2200" dirty="0">
                <a:latin typeface="微软雅黑" panose="020B0503020204020204" pitchFamily="34" charset="-122"/>
                <a:ea typeface="微软雅黑" panose="020B0503020204020204" pitchFamily="34" charset="-122"/>
              </a:endParaRPr>
            </a:p>
            <a:p>
              <a:pPr marL="342900" indent="-342900" eaLnBrk="0" hangingPunct="0">
                <a:spcBef>
                  <a:spcPct val="40000"/>
                </a:spcBef>
              </a:pP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78857" name="Line 10"/>
            <p:cNvSpPr/>
            <p:nvPr/>
          </p:nvSpPr>
          <p:spPr>
            <a:xfrm flipV="1">
              <a:off x="3859" y="1848"/>
              <a:ext cx="835" cy="681"/>
            </a:xfrm>
            <a:prstGeom prst="line">
              <a:avLst/>
            </a:prstGeom>
            <a:ln w="38100" cap="flat" cmpd="sng">
              <a:solidFill>
                <a:srgbClr val="FF3300"/>
              </a:solidFill>
              <a:prstDash val="solid"/>
              <a:round/>
              <a:headEnd type="none" w="med" len="med"/>
              <a:tailEnd type="triangle" w="med" len="med"/>
            </a:ln>
          </p:spPr>
        </p:sp>
        <p:sp>
          <p:nvSpPr>
            <p:cNvPr id="78858" name="Line 11"/>
            <p:cNvSpPr/>
            <p:nvPr/>
          </p:nvSpPr>
          <p:spPr>
            <a:xfrm flipH="1" flipV="1">
              <a:off x="3444" y="2755"/>
              <a:ext cx="1053" cy="567"/>
            </a:xfrm>
            <a:prstGeom prst="line">
              <a:avLst/>
            </a:prstGeom>
            <a:ln w="38100" cap="flat" cmpd="sng">
              <a:solidFill>
                <a:srgbClr val="FF3300"/>
              </a:solidFill>
              <a:prstDash val="solid"/>
              <a:round/>
              <a:headEnd type="none" w="med" len="med"/>
              <a:tailEnd type="triangle" w="med" len="med"/>
            </a:ln>
          </p:spPr>
        </p:sp>
        <p:sp>
          <p:nvSpPr>
            <p:cNvPr id="78859" name="Line 12"/>
            <p:cNvSpPr/>
            <p:nvPr/>
          </p:nvSpPr>
          <p:spPr>
            <a:xfrm>
              <a:off x="3252" y="1877"/>
              <a:ext cx="0" cy="198"/>
            </a:xfrm>
            <a:prstGeom prst="line">
              <a:avLst/>
            </a:prstGeom>
            <a:ln w="57150" cap="flat" cmpd="sng">
              <a:solidFill>
                <a:schemeClr val="tx1"/>
              </a:solidFill>
              <a:prstDash val="sysDot"/>
              <a:round/>
              <a:headEnd type="none" w="med" len="med"/>
              <a:tailEnd type="none" w="med" len="med"/>
            </a:ln>
          </p:spPr>
        </p:sp>
        <p:sp>
          <p:nvSpPr>
            <p:cNvPr id="78860" name="Line 13"/>
            <p:cNvSpPr/>
            <p:nvPr/>
          </p:nvSpPr>
          <p:spPr>
            <a:xfrm>
              <a:off x="4751" y="1876"/>
              <a:ext cx="0" cy="198"/>
            </a:xfrm>
            <a:prstGeom prst="line">
              <a:avLst/>
            </a:prstGeom>
            <a:ln w="57150" cap="flat" cmpd="sng">
              <a:solidFill>
                <a:schemeClr val="tx1"/>
              </a:solidFill>
              <a:prstDash val="sysDot"/>
              <a:round/>
              <a:headEnd type="none" w="med" len="med"/>
              <a:tailEnd type="none" w="med" len="med"/>
            </a:ln>
          </p:spPr>
        </p:sp>
        <p:sp>
          <p:nvSpPr>
            <p:cNvPr id="78861" name="Line 14"/>
            <p:cNvSpPr/>
            <p:nvPr/>
          </p:nvSpPr>
          <p:spPr>
            <a:xfrm>
              <a:off x="3285" y="2727"/>
              <a:ext cx="0" cy="198"/>
            </a:xfrm>
            <a:prstGeom prst="line">
              <a:avLst/>
            </a:prstGeom>
            <a:ln w="57150" cap="flat" cmpd="sng">
              <a:solidFill>
                <a:schemeClr val="tx1"/>
              </a:solidFill>
              <a:prstDash val="sysDot"/>
              <a:round/>
              <a:headEnd type="none" w="med" len="med"/>
              <a:tailEnd type="none" w="med" len="med"/>
            </a:ln>
          </p:spPr>
        </p:sp>
        <p:sp>
          <p:nvSpPr>
            <p:cNvPr id="78862" name="Line 15"/>
            <p:cNvSpPr/>
            <p:nvPr/>
          </p:nvSpPr>
          <p:spPr>
            <a:xfrm>
              <a:off x="4779" y="2982"/>
              <a:ext cx="0" cy="198"/>
            </a:xfrm>
            <a:prstGeom prst="line">
              <a:avLst/>
            </a:prstGeom>
            <a:ln w="57150" cap="flat" cmpd="sng">
              <a:solidFill>
                <a:schemeClr val="tx1"/>
              </a:solidFill>
              <a:prstDash val="sysDot"/>
              <a:round/>
              <a:headEnd type="none" w="med" len="med"/>
              <a:tailEnd type="none" w="med" len="med"/>
            </a:ln>
          </p:spPr>
        </p:sp>
      </p:grpSp>
      <p:sp>
        <p:nvSpPr>
          <p:cNvPr id="2" name="矩形 1"/>
          <p:cNvSpPr/>
          <p:nvPr/>
        </p:nvSpPr>
        <p:spPr>
          <a:xfrm>
            <a:off x="5336540" y="5499100"/>
            <a:ext cx="2568575" cy="42989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200" b="1" i="0" u="none" strike="noStrike" kern="1200" cap="none" spc="0" normalizeH="0" baseline="0" noProof="0" dirty="0">
                <a:ln>
                  <a:noFill/>
                </a:ln>
                <a:solidFill>
                  <a:srgbClr val="FF0000"/>
                </a:solidFill>
                <a:effectLst/>
                <a:uLnTx/>
                <a:uFillTx/>
                <a:latin typeface="+mn-lt"/>
                <a:ea typeface="微软雅黑" panose="020B0503020204020204" pitchFamily="34" charset="-122"/>
                <a:cs typeface="+mn-cs"/>
              </a:rPr>
              <a:t> </a:t>
            </a:r>
            <a:r>
              <a:rPr kumimoji="0" lang="zh-CN" altLang="en-US" sz="2200" b="1" i="0" u="none" strike="noStrike" kern="1200" cap="none" spc="0" normalizeH="0" baseline="0" noProof="0" dirty="0">
                <a:ln>
                  <a:noFill/>
                </a:ln>
                <a:solidFill>
                  <a:srgbClr val="FF0000"/>
                </a:solidFill>
                <a:effectLst/>
                <a:uLnTx/>
                <a:uFillTx/>
                <a:latin typeface="+mn-lt"/>
                <a:ea typeface="微软雅黑" panose="020B0503020204020204" pitchFamily="34" charset="-122"/>
                <a:cs typeface="+mn-cs"/>
              </a:rPr>
              <a:t>参数通过栈来传递</a:t>
            </a:r>
            <a:endParaRPr kumimoji="0" lang="zh-CN" altLang="en-US" sz="2200" b="1" i="0" u="none" strike="noStrike" kern="1200" cap="none" spc="0" normalizeH="0" baseline="0" noProof="0" dirty="0">
              <a:ln>
                <a:noFill/>
              </a:ln>
              <a:solidFill>
                <a:srgbClr val="FF0000"/>
              </a:solidFill>
              <a:effectLst/>
              <a:uLnTx/>
              <a:uFillTx/>
              <a:latin typeface="+mn-lt"/>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1074"/>
                                        </p:tgtEl>
                                        <p:attrNameLst>
                                          <p:attrName>style.visibility</p:attrName>
                                        </p:attrNameLst>
                                      </p:cBhvr>
                                      <p:to>
                                        <p:strVal val="visible"/>
                                      </p:to>
                                    </p:set>
                                    <p:animEffect transition="in" filter="blinds(horizontal)">
                                      <p:cBhvr>
                                        <p:cTn id="7" dur="500"/>
                                        <p:tgtEl>
                                          <p:spTgt spid="7710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1076">
                                            <p:txEl>
                                              <p:pRg st="0" end="0"/>
                                            </p:txEl>
                                          </p:spTgt>
                                        </p:tgtEl>
                                        <p:attrNameLst>
                                          <p:attrName>style.visibility</p:attrName>
                                        </p:attrNameLst>
                                      </p:cBhvr>
                                      <p:to>
                                        <p:strVal val="visible"/>
                                      </p:to>
                                    </p:set>
                                    <p:animEffect transition="in" filter="blinds(horizontal)">
                                      <p:cBhvr>
                                        <p:cTn id="12" dur="500"/>
                                        <p:tgtEl>
                                          <p:spTgt spid="7710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1076">
                                            <p:txEl>
                                              <p:pRg st="1" end="1"/>
                                            </p:txEl>
                                          </p:spTgt>
                                        </p:tgtEl>
                                        <p:attrNameLst>
                                          <p:attrName>style.visibility</p:attrName>
                                        </p:attrNameLst>
                                      </p:cBhvr>
                                      <p:to>
                                        <p:strVal val="visible"/>
                                      </p:to>
                                    </p:set>
                                    <p:animEffect transition="in" filter="blinds(horizontal)">
                                      <p:cBhvr>
                                        <p:cTn id="17" dur="500"/>
                                        <p:tgtEl>
                                          <p:spTgt spid="77107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1076">
                                            <p:txEl>
                                              <p:pRg st="2" end="2"/>
                                            </p:txEl>
                                          </p:spTgt>
                                        </p:tgtEl>
                                        <p:attrNameLst>
                                          <p:attrName>style.visibility</p:attrName>
                                        </p:attrNameLst>
                                      </p:cBhvr>
                                      <p:to>
                                        <p:strVal val="visible"/>
                                      </p:to>
                                    </p:set>
                                    <p:animEffect transition="in" filter="blinds(horizontal)">
                                      <p:cBhvr>
                                        <p:cTn id="22" dur="500"/>
                                        <p:tgtEl>
                                          <p:spTgt spid="77107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1077"/>
                                        </p:tgtEl>
                                        <p:attrNameLst>
                                          <p:attrName>style.visibility</p:attrName>
                                        </p:attrNameLst>
                                      </p:cBhvr>
                                      <p:to>
                                        <p:strVal val="visible"/>
                                      </p:to>
                                    </p:set>
                                    <p:animEffect transition="in" filter="blinds(horizontal)">
                                      <p:cBhvr>
                                        <p:cTn id="27" dur="500"/>
                                        <p:tgtEl>
                                          <p:spTgt spid="77107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1089"/>
                                        </p:tgtEl>
                                        <p:attrNameLst>
                                          <p:attrName>style.visibility</p:attrName>
                                        </p:attrNameLst>
                                      </p:cBhvr>
                                      <p:to>
                                        <p:strVal val="visible"/>
                                      </p:to>
                                    </p:set>
                                    <p:animEffect transition="in" filter="blinds(horizontal)">
                                      <p:cBhvr>
                                        <p:cTn id="32" dur="500"/>
                                        <p:tgtEl>
                                          <p:spTgt spid="771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3"/>
          <p:cNvSpPr>
            <a:spLocks noGrp="1"/>
          </p:cNvSpPr>
          <p:nvPr>
            <p:ph type="title"/>
          </p:nvPr>
        </p:nvSpPr>
        <p:spPr>
          <a:xfrm>
            <a:off x="457200" y="98425"/>
            <a:ext cx="8229600" cy="561975"/>
          </a:xfrm>
        </p:spPr>
        <p:txBody>
          <a:bodyPr vert="horz" wrap="square" lIns="38100" tIns="38100" rIns="38100" bIns="38100" anchor="ctr" anchorCtr="0"/>
          <a:lstStyle/>
          <a:p>
            <a:pPr marL="119380" indent="-119380" algn="l" eaLnBrk="1" hangingPunct="1"/>
            <a:r>
              <a:rPr lang="zh-CN" altLang="en-US" sz="3600" dirty="0"/>
              <a:t>过程调用的机器级表示</a:t>
            </a:r>
            <a:endParaRPr lang="zh-CN" altLang="en-US" sz="3600" dirty="0"/>
          </a:p>
        </p:txBody>
      </p:sp>
      <p:sp>
        <p:nvSpPr>
          <p:cNvPr id="774147" name="Rectangle 4"/>
          <p:cNvSpPr>
            <a:spLocks noGrp="1"/>
          </p:cNvSpPr>
          <p:nvPr>
            <p:ph type="body"/>
          </p:nvPr>
        </p:nvSpPr>
        <p:spPr>
          <a:xfrm>
            <a:off x="206375" y="3654425"/>
            <a:ext cx="8686800" cy="3014663"/>
          </a:xfrm>
        </p:spPr>
        <p:txBody>
          <a:bodyPr vert="horz" wrap="square" lIns="38100" tIns="38100" rIns="38100" bIns="38100" anchor="t" anchorCtr="0"/>
          <a:lstStyle/>
          <a:p>
            <a:pPr marL="254000" indent="-254000" algn="just" eaLnBrk="1" hangingPunct="1">
              <a:lnSpc>
                <a:spcPct val="100000"/>
              </a:lnSpc>
              <a:spcBef>
                <a:spcPct val="40000"/>
              </a:spcBef>
              <a:buNone/>
            </a:pPr>
            <a:r>
              <a:rPr lang="zh-CN" altLang="en-US" sz="2200" dirty="0">
                <a:solidFill>
                  <a:srgbClr val="CC3300"/>
                </a:solidFill>
              </a:rPr>
              <a:t> </a:t>
            </a:r>
            <a:r>
              <a:rPr lang="zh-CN" altLang="en-US" sz="2000" dirty="0">
                <a:solidFill>
                  <a:srgbClr val="CC3300"/>
                </a:solidFill>
                <a:latin typeface="微软雅黑" panose="020B0503020204020204" pitchFamily="34" charset="-122"/>
                <a:ea typeface="微软雅黑" panose="020B0503020204020204" pitchFamily="34" charset="-122"/>
              </a:rPr>
              <a:t>过程调用的执行步骤</a:t>
            </a:r>
            <a:r>
              <a:rPr lang="en-US" altLang="zh-CN" sz="2000" dirty="0">
                <a:solidFill>
                  <a:srgbClr val="CC3300"/>
                </a:solidFill>
                <a:latin typeface="微软雅黑" panose="020B0503020204020204" pitchFamily="34" charset="-122"/>
                <a:ea typeface="微软雅黑" panose="020B0503020204020204" pitchFamily="34" charset="-122"/>
              </a:rPr>
              <a:t>(P</a:t>
            </a:r>
            <a:r>
              <a:rPr lang="zh-CN" altLang="en-US" sz="2000" dirty="0">
                <a:solidFill>
                  <a:srgbClr val="CC3300"/>
                </a:solidFill>
                <a:latin typeface="微软雅黑" panose="020B0503020204020204" pitchFamily="34" charset="-122"/>
                <a:ea typeface="微软雅黑" panose="020B0503020204020204" pitchFamily="34" charset="-122"/>
              </a:rPr>
              <a:t>为调用者，</a:t>
            </a:r>
            <a:r>
              <a:rPr lang="en-US" altLang="zh-CN" sz="2000" dirty="0">
                <a:solidFill>
                  <a:srgbClr val="CC3300"/>
                </a:solidFill>
                <a:latin typeface="微软雅黑" panose="020B0503020204020204" pitchFamily="34" charset="-122"/>
                <a:ea typeface="微软雅黑" panose="020B0503020204020204" pitchFamily="34" charset="-122"/>
              </a:rPr>
              <a:t>Q</a:t>
            </a:r>
            <a:r>
              <a:rPr lang="zh-CN" altLang="en-US" sz="2000" dirty="0">
                <a:solidFill>
                  <a:srgbClr val="CC3300"/>
                </a:solidFill>
                <a:latin typeface="微软雅黑" panose="020B0503020204020204" pitchFamily="34" charset="-122"/>
                <a:ea typeface="微软雅黑" panose="020B0503020204020204" pitchFamily="34" charset="-122"/>
              </a:rPr>
              <a:t>为被调用者</a:t>
            </a:r>
            <a:r>
              <a:rPr lang="en-US" altLang="zh-CN" sz="2000" dirty="0">
                <a:solidFill>
                  <a:srgbClr val="CC3300"/>
                </a:solidFill>
                <a:latin typeface="微软雅黑" panose="020B0503020204020204" pitchFamily="34" charset="-122"/>
                <a:ea typeface="微软雅黑" panose="020B0503020204020204" pitchFamily="34" charset="-122"/>
              </a:rPr>
              <a:t>)</a:t>
            </a:r>
            <a:endParaRPr lang="en-US" altLang="zh-CN" sz="2000" dirty="0">
              <a:solidFill>
                <a:srgbClr val="CC3300"/>
              </a:solidFill>
              <a:latin typeface="微软雅黑" panose="020B0503020204020204" pitchFamily="34" charset="-122"/>
              <a:ea typeface="微软雅黑" panose="020B0503020204020204" pitchFamily="34" charset="-122"/>
            </a:endParaRPr>
          </a:p>
          <a:p>
            <a:pPr marL="552450" lvl="1" indent="-234950">
              <a:lnSpc>
                <a:spcPct val="100000"/>
              </a:lnSpc>
              <a:spcBef>
                <a:spcPct val="40000"/>
              </a:spcBef>
              <a:buNone/>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将入口参数（实参）放到</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能访问到的地方；</a:t>
            </a:r>
            <a:endParaRPr lang="en-US" altLang="zh-CN" dirty="0">
              <a:solidFill>
                <a:srgbClr val="996600"/>
              </a:solidFill>
              <a:latin typeface="微软雅黑" panose="020B0503020204020204" pitchFamily="34" charset="-122"/>
              <a:ea typeface="微软雅黑" panose="020B0503020204020204" pitchFamily="34" charset="-122"/>
            </a:endParaRPr>
          </a:p>
          <a:p>
            <a:pPr marL="552450" lvl="1" indent="-234950">
              <a:lnSpc>
                <a:spcPct val="100000"/>
              </a:lnSpc>
              <a:spcBef>
                <a:spcPct val="40000"/>
              </a:spcBef>
              <a:buNone/>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保存返回地址，然后将控制转移到</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a:t>
            </a:r>
            <a:endParaRPr lang="en-US" altLang="zh-CN" dirty="0">
              <a:solidFill>
                <a:srgbClr val="996600"/>
              </a:solidFill>
              <a:latin typeface="微软雅黑" panose="020B0503020204020204" pitchFamily="34" charset="-122"/>
              <a:ea typeface="微软雅黑" panose="020B0503020204020204" pitchFamily="34" charset="-122"/>
            </a:endParaRPr>
          </a:p>
          <a:p>
            <a:pPr marL="552450" lvl="1" indent="-234950">
              <a:lnSpc>
                <a:spcPct val="100000"/>
              </a:lnSpc>
              <a:spcBef>
                <a:spcPct val="40000"/>
              </a:spcBef>
              <a:buNone/>
            </a:pPr>
            <a:r>
              <a:rPr lang="zh-CN" altLang="en-US" dirty="0">
                <a:solidFill>
                  <a:srgbClr val="007635"/>
                </a:solidFill>
                <a:latin typeface="微软雅黑" panose="020B0503020204020204" pitchFamily="34" charset="-122"/>
                <a:ea typeface="微软雅黑" panose="020B0503020204020204" pitchFamily="34" charset="-122"/>
              </a:rPr>
              <a:t>（</a:t>
            </a:r>
            <a:r>
              <a:rPr lang="en-US" altLang="zh-CN" dirty="0">
                <a:solidFill>
                  <a:srgbClr val="007635"/>
                </a:solidFill>
                <a:latin typeface="微软雅黑" panose="020B0503020204020204" pitchFamily="34" charset="-122"/>
                <a:ea typeface="微软雅黑" panose="020B0503020204020204" pitchFamily="34" charset="-122"/>
              </a:rPr>
              <a:t>3</a:t>
            </a:r>
            <a:r>
              <a:rPr lang="zh-CN" altLang="en-US" dirty="0">
                <a:solidFill>
                  <a:srgbClr val="007635"/>
                </a:solidFill>
                <a:latin typeface="微软雅黑" panose="020B0503020204020204" pitchFamily="34" charset="-122"/>
                <a:ea typeface="微软雅黑" panose="020B0503020204020204" pitchFamily="34" charset="-122"/>
              </a:rPr>
              <a:t>）</a:t>
            </a:r>
            <a:r>
              <a:rPr lang="en-US" altLang="zh-CN" dirty="0">
                <a:solidFill>
                  <a:srgbClr val="007635"/>
                </a:solidFill>
                <a:latin typeface="微软雅黑" panose="020B0503020204020204" pitchFamily="34" charset="-122"/>
                <a:ea typeface="微软雅黑" panose="020B0503020204020204" pitchFamily="34" charset="-122"/>
              </a:rPr>
              <a:t>Q</a:t>
            </a:r>
            <a:r>
              <a:rPr lang="zh-CN" altLang="en-US" dirty="0">
                <a:solidFill>
                  <a:srgbClr val="007635"/>
                </a:solidFill>
                <a:latin typeface="微软雅黑" panose="020B0503020204020204" pitchFamily="34" charset="-122"/>
                <a:ea typeface="微软雅黑" panose="020B0503020204020204" pitchFamily="34" charset="-122"/>
              </a:rPr>
              <a:t>保存</a:t>
            </a:r>
            <a:r>
              <a:rPr lang="en-US" altLang="zh-CN" dirty="0">
                <a:solidFill>
                  <a:srgbClr val="CC6600"/>
                </a:solidFill>
                <a:latin typeface="微软雅黑" panose="020B0503020204020204" pitchFamily="34" charset="-122"/>
                <a:ea typeface="微软雅黑" panose="020B0503020204020204" pitchFamily="34" charset="-122"/>
              </a:rPr>
              <a:t>P</a:t>
            </a:r>
            <a:r>
              <a:rPr lang="zh-CN" altLang="en-US" dirty="0">
                <a:solidFill>
                  <a:srgbClr val="CC6600"/>
                </a:solidFill>
                <a:latin typeface="微软雅黑" panose="020B0503020204020204" pitchFamily="34" charset="-122"/>
                <a:ea typeface="微软雅黑" panose="020B0503020204020204" pitchFamily="34" charset="-122"/>
              </a:rPr>
              <a:t>的现场</a:t>
            </a:r>
            <a:r>
              <a:rPr lang="zh-CN" altLang="en-US" dirty="0">
                <a:solidFill>
                  <a:srgbClr val="007635"/>
                </a:solidFill>
                <a:latin typeface="微软雅黑" panose="020B0503020204020204" pitchFamily="34" charset="-122"/>
                <a:ea typeface="微软雅黑" panose="020B0503020204020204" pitchFamily="34" charset="-122"/>
              </a:rPr>
              <a:t>，并为自己的</a:t>
            </a:r>
            <a:r>
              <a:rPr lang="zh-CN" altLang="en-US" dirty="0">
                <a:solidFill>
                  <a:srgbClr val="FF0000"/>
                </a:solidFill>
                <a:latin typeface="微软雅黑" panose="020B0503020204020204" pitchFamily="34" charset="-122"/>
                <a:ea typeface="微软雅黑" panose="020B0503020204020204" pitchFamily="34" charset="-122"/>
              </a:rPr>
              <a:t>非静态局部变量</a:t>
            </a:r>
            <a:r>
              <a:rPr lang="zh-CN" altLang="en-US" dirty="0">
                <a:solidFill>
                  <a:srgbClr val="007635"/>
                </a:solidFill>
                <a:latin typeface="微软雅黑" panose="020B0503020204020204" pitchFamily="34" charset="-122"/>
                <a:ea typeface="微软雅黑" panose="020B0503020204020204" pitchFamily="34" charset="-122"/>
              </a:rPr>
              <a:t>分配空间；</a:t>
            </a:r>
            <a:endParaRPr lang="zh-CN" altLang="en-US" dirty="0">
              <a:solidFill>
                <a:srgbClr val="007635"/>
              </a:solidFill>
              <a:latin typeface="微软雅黑" panose="020B0503020204020204" pitchFamily="34" charset="-122"/>
              <a:ea typeface="微软雅黑" panose="020B0503020204020204" pitchFamily="34" charset="-122"/>
            </a:endParaRPr>
          </a:p>
          <a:p>
            <a:pPr marL="552450" lvl="1" indent="-234950">
              <a:lnSpc>
                <a:spcPct val="100000"/>
              </a:lnSpc>
              <a:spcBef>
                <a:spcPct val="40000"/>
              </a:spcBef>
              <a:buNone/>
            </a:pPr>
            <a:r>
              <a:rPr lang="zh-CN" altLang="en-US" dirty="0">
                <a:solidFill>
                  <a:srgbClr val="FF3300"/>
                </a:solidFill>
                <a:latin typeface="微软雅黑" panose="020B0503020204020204" pitchFamily="34" charset="-122"/>
                <a:ea typeface="微软雅黑" panose="020B0503020204020204" pitchFamily="34" charset="-122"/>
              </a:rPr>
              <a:t>（</a:t>
            </a:r>
            <a:r>
              <a:rPr lang="en-US" altLang="zh-CN" dirty="0">
                <a:solidFill>
                  <a:srgbClr val="FF3300"/>
                </a:solidFill>
                <a:latin typeface="微软雅黑" panose="020B0503020204020204" pitchFamily="34" charset="-122"/>
                <a:ea typeface="微软雅黑" panose="020B0503020204020204" pitchFamily="34" charset="-122"/>
              </a:rPr>
              <a:t>4</a:t>
            </a:r>
            <a:r>
              <a:rPr lang="zh-CN" altLang="en-US" dirty="0">
                <a:solidFill>
                  <a:srgbClr val="FF3300"/>
                </a:solidFill>
                <a:latin typeface="微软雅黑" panose="020B0503020204020204" pitchFamily="34" charset="-122"/>
                <a:ea typeface="微软雅黑" panose="020B0503020204020204" pitchFamily="34" charset="-122"/>
              </a:rPr>
              <a:t>）执行</a:t>
            </a:r>
            <a:r>
              <a:rPr lang="en-US" altLang="zh-CN" dirty="0">
                <a:solidFill>
                  <a:srgbClr val="FF3300"/>
                </a:solidFill>
                <a:latin typeface="微软雅黑" panose="020B0503020204020204" pitchFamily="34" charset="-122"/>
                <a:ea typeface="微软雅黑" panose="020B0503020204020204" pitchFamily="34" charset="-122"/>
              </a:rPr>
              <a:t>Q</a:t>
            </a:r>
            <a:r>
              <a:rPr lang="zh-CN" altLang="en-US" dirty="0">
                <a:solidFill>
                  <a:srgbClr val="FF3300"/>
                </a:solidFill>
                <a:latin typeface="微软雅黑" panose="020B0503020204020204" pitchFamily="34" charset="-122"/>
                <a:ea typeface="微软雅黑" panose="020B0503020204020204" pitchFamily="34" charset="-122"/>
              </a:rPr>
              <a:t>的过程体（函数体）；</a:t>
            </a:r>
            <a:endParaRPr lang="zh-CN" altLang="en-US" dirty="0">
              <a:solidFill>
                <a:srgbClr val="FF3300"/>
              </a:solidFill>
              <a:latin typeface="微软雅黑" panose="020B0503020204020204" pitchFamily="34" charset="-122"/>
              <a:ea typeface="微软雅黑" panose="020B0503020204020204" pitchFamily="34" charset="-122"/>
            </a:endParaRPr>
          </a:p>
          <a:p>
            <a:pPr marL="552450" lvl="1" indent="-234950">
              <a:lnSpc>
                <a:spcPct val="100000"/>
              </a:lnSpc>
              <a:spcBef>
                <a:spcPct val="40000"/>
              </a:spcBef>
              <a:buNone/>
            </a:pPr>
            <a:r>
              <a:rPr lang="zh-CN" altLang="en-US" dirty="0">
                <a:solidFill>
                  <a:srgbClr val="007635"/>
                </a:solidFill>
                <a:latin typeface="微软雅黑" panose="020B0503020204020204" pitchFamily="34" charset="-122"/>
                <a:ea typeface="微软雅黑" panose="020B0503020204020204" pitchFamily="34" charset="-122"/>
              </a:rPr>
              <a:t>（</a:t>
            </a:r>
            <a:r>
              <a:rPr lang="en-US" altLang="zh-CN" dirty="0">
                <a:solidFill>
                  <a:srgbClr val="007635"/>
                </a:solidFill>
                <a:latin typeface="微软雅黑" panose="020B0503020204020204" pitchFamily="34" charset="-122"/>
                <a:ea typeface="微软雅黑" panose="020B0503020204020204" pitchFamily="34" charset="-122"/>
              </a:rPr>
              <a:t>5</a:t>
            </a:r>
            <a:r>
              <a:rPr lang="zh-CN" altLang="en-US" dirty="0">
                <a:solidFill>
                  <a:srgbClr val="007635"/>
                </a:solidFill>
                <a:latin typeface="微软雅黑" panose="020B0503020204020204" pitchFamily="34" charset="-122"/>
                <a:ea typeface="微软雅黑" panose="020B0503020204020204" pitchFamily="34" charset="-122"/>
              </a:rPr>
              <a:t>）</a:t>
            </a:r>
            <a:r>
              <a:rPr lang="en-US" altLang="zh-CN" dirty="0">
                <a:solidFill>
                  <a:srgbClr val="007635"/>
                </a:solidFill>
                <a:latin typeface="微软雅黑" panose="020B0503020204020204" pitchFamily="34" charset="-122"/>
                <a:ea typeface="微软雅黑" panose="020B0503020204020204" pitchFamily="34" charset="-122"/>
              </a:rPr>
              <a:t>Q</a:t>
            </a:r>
            <a:r>
              <a:rPr lang="zh-CN" altLang="en-US" dirty="0">
                <a:solidFill>
                  <a:srgbClr val="007635"/>
                </a:solidFill>
                <a:latin typeface="微软雅黑" panose="020B0503020204020204" pitchFamily="34" charset="-122"/>
                <a:ea typeface="微软雅黑" panose="020B0503020204020204" pitchFamily="34" charset="-122"/>
              </a:rPr>
              <a:t>恢复</a:t>
            </a:r>
            <a:r>
              <a:rPr lang="en-US" altLang="zh-CN" dirty="0">
                <a:solidFill>
                  <a:srgbClr val="CC6600"/>
                </a:solidFill>
                <a:latin typeface="微软雅黑" panose="020B0503020204020204" pitchFamily="34" charset="-122"/>
                <a:ea typeface="微软雅黑" panose="020B0503020204020204" pitchFamily="34" charset="-122"/>
              </a:rPr>
              <a:t>P</a:t>
            </a:r>
            <a:r>
              <a:rPr lang="zh-CN" altLang="en-US" dirty="0">
                <a:solidFill>
                  <a:srgbClr val="CC6600"/>
                </a:solidFill>
                <a:latin typeface="微软雅黑" panose="020B0503020204020204" pitchFamily="34" charset="-122"/>
                <a:ea typeface="微软雅黑" panose="020B0503020204020204" pitchFamily="34" charset="-122"/>
              </a:rPr>
              <a:t>的现场</a:t>
            </a:r>
            <a:r>
              <a:rPr lang="zh-CN" altLang="en-US" dirty="0">
                <a:solidFill>
                  <a:srgbClr val="007635"/>
                </a:solidFill>
                <a:latin typeface="微软雅黑" panose="020B0503020204020204" pitchFamily="34" charset="-122"/>
                <a:ea typeface="微软雅黑" panose="020B0503020204020204" pitchFamily="34" charset="-122"/>
              </a:rPr>
              <a:t>，释放局部变量空间；</a:t>
            </a:r>
            <a:endParaRPr lang="zh-CN" altLang="en-US" dirty="0">
              <a:solidFill>
                <a:srgbClr val="007635"/>
              </a:solidFill>
              <a:latin typeface="微软雅黑" panose="020B0503020204020204" pitchFamily="34" charset="-122"/>
              <a:ea typeface="微软雅黑" panose="020B0503020204020204" pitchFamily="34" charset="-122"/>
            </a:endParaRPr>
          </a:p>
          <a:p>
            <a:pPr marL="552450" lvl="1" indent="-234950">
              <a:lnSpc>
                <a:spcPct val="100000"/>
              </a:lnSpc>
              <a:spcBef>
                <a:spcPct val="40000"/>
              </a:spcBef>
              <a:buNone/>
            </a:pPr>
            <a:r>
              <a:rPr lang="zh-CN" altLang="en-US" dirty="0">
                <a:solidFill>
                  <a:srgbClr val="007635"/>
                </a:solidFill>
                <a:latin typeface="微软雅黑" panose="020B0503020204020204" pitchFamily="34" charset="-122"/>
                <a:ea typeface="微软雅黑" panose="020B0503020204020204" pitchFamily="34" charset="-122"/>
              </a:rPr>
              <a:t>（</a:t>
            </a:r>
            <a:r>
              <a:rPr lang="en-US" altLang="zh-CN" dirty="0">
                <a:solidFill>
                  <a:srgbClr val="007635"/>
                </a:solidFill>
                <a:latin typeface="微软雅黑" panose="020B0503020204020204" pitchFamily="34" charset="-122"/>
                <a:ea typeface="微软雅黑" panose="020B0503020204020204" pitchFamily="34" charset="-122"/>
              </a:rPr>
              <a:t>6</a:t>
            </a:r>
            <a:r>
              <a:rPr lang="zh-CN" altLang="en-US" dirty="0">
                <a:solidFill>
                  <a:srgbClr val="007635"/>
                </a:solidFill>
                <a:latin typeface="微软雅黑" panose="020B0503020204020204" pitchFamily="34" charset="-122"/>
                <a:ea typeface="微软雅黑" panose="020B0503020204020204" pitchFamily="34" charset="-122"/>
              </a:rPr>
              <a:t>）</a:t>
            </a:r>
            <a:r>
              <a:rPr lang="en-US" altLang="zh-CN" dirty="0">
                <a:solidFill>
                  <a:srgbClr val="007635"/>
                </a:solidFill>
                <a:latin typeface="微软雅黑" panose="020B0503020204020204" pitchFamily="34" charset="-122"/>
                <a:ea typeface="微软雅黑" panose="020B0503020204020204" pitchFamily="34" charset="-122"/>
              </a:rPr>
              <a:t>Q</a:t>
            </a:r>
            <a:r>
              <a:rPr lang="zh-CN" altLang="en-US" dirty="0">
                <a:solidFill>
                  <a:srgbClr val="007635"/>
                </a:solidFill>
                <a:latin typeface="微软雅黑" panose="020B0503020204020204" pitchFamily="34" charset="-122"/>
                <a:ea typeface="微软雅黑" panose="020B0503020204020204" pitchFamily="34" charset="-122"/>
              </a:rPr>
              <a:t>取出返回地址，将控制转移到</a:t>
            </a:r>
            <a:r>
              <a:rPr lang="en-US" altLang="zh-CN" dirty="0">
                <a:solidFill>
                  <a:srgbClr val="007635"/>
                </a:solidFill>
                <a:latin typeface="微软雅黑" panose="020B0503020204020204" pitchFamily="34" charset="-122"/>
                <a:ea typeface="微软雅黑" panose="020B0503020204020204" pitchFamily="34" charset="-122"/>
              </a:rPr>
              <a:t>P</a:t>
            </a:r>
            <a:r>
              <a:rPr lang="zh-CN" altLang="en-US" dirty="0">
                <a:solidFill>
                  <a:srgbClr val="007635"/>
                </a:solidFill>
                <a:latin typeface="微软雅黑" panose="020B0503020204020204" pitchFamily="34" charset="-122"/>
                <a:ea typeface="微软雅黑" panose="020B0503020204020204" pitchFamily="34" charset="-122"/>
              </a:rPr>
              <a:t>。</a:t>
            </a:r>
            <a:endParaRPr lang="en-US" altLang="zh-CN" dirty="0">
              <a:solidFill>
                <a:srgbClr val="007635"/>
              </a:solidFill>
              <a:latin typeface="微软雅黑" panose="020B0503020204020204" pitchFamily="34" charset="-122"/>
              <a:ea typeface="微软雅黑" panose="020B0503020204020204" pitchFamily="34" charset="-122"/>
            </a:endParaRPr>
          </a:p>
        </p:txBody>
      </p:sp>
      <p:grpSp>
        <p:nvGrpSpPr>
          <p:cNvPr id="774148" name="Group 4"/>
          <p:cNvGrpSpPr/>
          <p:nvPr/>
        </p:nvGrpSpPr>
        <p:grpSpPr>
          <a:xfrm>
            <a:off x="6057900" y="5861050"/>
            <a:ext cx="1574800" cy="630238"/>
            <a:chOff x="3816" y="2358"/>
            <a:chExt cx="992" cy="397"/>
          </a:xfrm>
        </p:grpSpPr>
        <p:sp>
          <p:nvSpPr>
            <p:cNvPr id="81924" name="AutoShape 5"/>
            <p:cNvSpPr/>
            <p:nvPr/>
          </p:nvSpPr>
          <p:spPr>
            <a:xfrm>
              <a:off x="3816" y="2358"/>
              <a:ext cx="84" cy="397"/>
            </a:xfrm>
            <a:prstGeom prst="rightBracket">
              <a:avLst>
                <a:gd name="adj" fmla="val 39363"/>
              </a:avLst>
            </a:prstGeom>
            <a:noFill/>
            <a:ln w="38100" cap="flat" cmpd="sng">
              <a:solidFill>
                <a:srgbClr val="CC33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81925" name="Text Box 6"/>
            <p:cNvSpPr txBox="1"/>
            <p:nvPr/>
          </p:nvSpPr>
          <p:spPr>
            <a:xfrm>
              <a:off x="3901" y="2415"/>
              <a:ext cx="907" cy="250"/>
            </a:xfrm>
            <a:prstGeom prst="rect">
              <a:avLst/>
            </a:prstGeom>
            <a:noFill/>
            <a:ln w="9525">
              <a:noFill/>
            </a:ln>
          </p:spPr>
          <p:txBody>
            <a:bodyPr anchor="t" anchorCtr="0">
              <a:spAutoFit/>
            </a:bodyPr>
            <a:lstStyle/>
            <a:p>
              <a:pPr marL="342900" indent="-342900" eaLnBrk="0" hangingPunct="0">
                <a:spcBef>
                  <a:spcPct val="50000"/>
                </a:spcBef>
              </a:pPr>
              <a:r>
                <a:rPr lang="zh-CN" altLang="en-US" sz="2000" dirty="0">
                  <a:solidFill>
                    <a:srgbClr val="CC3300"/>
                  </a:solidFill>
                  <a:latin typeface="微软雅黑" panose="020B0503020204020204" pitchFamily="34" charset="-122"/>
                  <a:ea typeface="微软雅黑" panose="020B0503020204020204" pitchFamily="34" charset="-122"/>
                </a:rPr>
                <a:t>结束阶段</a:t>
              </a:r>
              <a:endParaRPr lang="zh-CN" altLang="en-US" sz="2000" dirty="0">
                <a:solidFill>
                  <a:srgbClr val="CC3300"/>
                </a:solidFill>
                <a:latin typeface="微软雅黑" panose="020B0503020204020204" pitchFamily="34" charset="-122"/>
                <a:ea typeface="微软雅黑" panose="020B0503020204020204" pitchFamily="34" charset="-122"/>
              </a:endParaRPr>
            </a:p>
          </p:txBody>
        </p:sp>
      </p:grpSp>
      <p:sp>
        <p:nvSpPr>
          <p:cNvPr id="774151" name="Text Box 7"/>
          <p:cNvSpPr txBox="1"/>
          <p:nvPr/>
        </p:nvSpPr>
        <p:spPr>
          <a:xfrm>
            <a:off x="7632700" y="4960938"/>
            <a:ext cx="1214438"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dirty="0">
                <a:solidFill>
                  <a:srgbClr val="CC3300"/>
                </a:solidFill>
                <a:latin typeface="微软雅黑" panose="020B0503020204020204" pitchFamily="34" charset="-122"/>
                <a:ea typeface="微软雅黑" panose="020B0503020204020204" pitchFamily="34" charset="-122"/>
              </a:rPr>
              <a:t>准备阶段</a:t>
            </a:r>
            <a:endParaRPr lang="zh-CN" altLang="en-US" sz="2000" dirty="0">
              <a:solidFill>
                <a:srgbClr val="CC3300"/>
              </a:solidFill>
              <a:latin typeface="微软雅黑" panose="020B0503020204020204" pitchFamily="34" charset="-122"/>
              <a:ea typeface="微软雅黑" panose="020B0503020204020204" pitchFamily="34" charset="-122"/>
            </a:endParaRPr>
          </a:p>
        </p:txBody>
      </p:sp>
      <p:grpSp>
        <p:nvGrpSpPr>
          <p:cNvPr id="774152" name="Group 8"/>
          <p:cNvGrpSpPr/>
          <p:nvPr/>
        </p:nvGrpSpPr>
        <p:grpSpPr>
          <a:xfrm>
            <a:off x="7407275" y="5140325"/>
            <a:ext cx="1349375" cy="1574800"/>
            <a:chOff x="4666" y="1753"/>
            <a:chExt cx="850" cy="992"/>
          </a:xfrm>
        </p:grpSpPr>
        <p:sp>
          <p:nvSpPr>
            <p:cNvPr id="81928" name="AutoShape 9"/>
            <p:cNvSpPr/>
            <p:nvPr/>
          </p:nvSpPr>
          <p:spPr>
            <a:xfrm>
              <a:off x="4666" y="1753"/>
              <a:ext cx="227" cy="992"/>
            </a:xfrm>
            <a:prstGeom prst="rightBrace">
              <a:avLst>
                <a:gd name="adj1" fmla="val 36396"/>
                <a:gd name="adj2" fmla="val 50000"/>
              </a:avLst>
            </a:prstGeom>
            <a:noFill/>
            <a:ln w="38100" cap="flat" cmpd="sng">
              <a:solidFill>
                <a:srgbClr val="FF33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81929" name="Text Box 10"/>
            <p:cNvSpPr txBox="1"/>
            <p:nvPr/>
          </p:nvSpPr>
          <p:spPr>
            <a:xfrm>
              <a:off x="4893" y="2132"/>
              <a:ext cx="623" cy="250"/>
            </a:xfrm>
            <a:prstGeom prst="rect">
              <a:avLst/>
            </a:prstGeom>
            <a:noFill/>
            <a:ln w="9525">
              <a:noFill/>
            </a:ln>
          </p:spPr>
          <p:txBody>
            <a:bodyPr anchor="t" anchorCtr="0">
              <a:spAutoFit/>
            </a:bodyPr>
            <a:lstStyle/>
            <a:p>
              <a:pPr marL="342900" indent="-342900" eaLnBrk="0" hangingPunct="0">
                <a:spcBef>
                  <a:spcPct val="50000"/>
                </a:spcBef>
              </a:pPr>
              <a:r>
                <a:rPr lang="en-US" altLang="zh-CN" sz="2000" dirty="0">
                  <a:solidFill>
                    <a:srgbClr val="FF3300"/>
                  </a:solidFill>
                  <a:latin typeface="微软雅黑" panose="020B0503020204020204" pitchFamily="34" charset="-122"/>
                  <a:ea typeface="微软雅黑" panose="020B0503020204020204" pitchFamily="34" charset="-122"/>
                </a:rPr>
                <a:t>Q</a:t>
              </a:r>
              <a:r>
                <a:rPr lang="zh-CN" altLang="en-US" sz="2000" dirty="0">
                  <a:solidFill>
                    <a:srgbClr val="FF3300"/>
                  </a:solidFill>
                  <a:latin typeface="微软雅黑" panose="020B0503020204020204" pitchFamily="34" charset="-122"/>
                  <a:ea typeface="微软雅黑" panose="020B0503020204020204" pitchFamily="34" charset="-122"/>
                </a:rPr>
                <a:t>过程</a:t>
              </a:r>
              <a:endParaRPr lang="zh-CN" altLang="en-US" sz="2000" dirty="0">
                <a:solidFill>
                  <a:srgbClr val="FF3300"/>
                </a:solidFill>
                <a:latin typeface="微软雅黑" panose="020B0503020204020204" pitchFamily="34" charset="-122"/>
                <a:ea typeface="微软雅黑" panose="020B0503020204020204" pitchFamily="34" charset="-122"/>
              </a:endParaRPr>
            </a:p>
          </p:txBody>
        </p:sp>
      </p:grpSp>
      <p:grpSp>
        <p:nvGrpSpPr>
          <p:cNvPr id="774155" name="Group 11"/>
          <p:cNvGrpSpPr/>
          <p:nvPr/>
        </p:nvGrpSpPr>
        <p:grpSpPr>
          <a:xfrm>
            <a:off x="7046913" y="4105275"/>
            <a:ext cx="1304925" cy="765175"/>
            <a:chOff x="4439" y="1026"/>
            <a:chExt cx="822" cy="482"/>
          </a:xfrm>
        </p:grpSpPr>
        <p:sp>
          <p:nvSpPr>
            <p:cNvPr id="81931" name="AutoShape 12"/>
            <p:cNvSpPr/>
            <p:nvPr/>
          </p:nvSpPr>
          <p:spPr>
            <a:xfrm>
              <a:off x="4439" y="1026"/>
              <a:ext cx="170" cy="482"/>
            </a:xfrm>
            <a:prstGeom prst="rightBrace">
              <a:avLst>
                <a:gd name="adj1" fmla="val 23614"/>
                <a:gd name="adj2" fmla="val 50000"/>
              </a:avLst>
            </a:prstGeom>
            <a:noFill/>
            <a:ln w="38100" cap="flat" cmpd="sng">
              <a:solidFill>
                <a:srgbClr val="FF33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81932" name="Text Box 13"/>
            <p:cNvSpPr txBox="1"/>
            <p:nvPr/>
          </p:nvSpPr>
          <p:spPr>
            <a:xfrm>
              <a:off x="4638" y="1139"/>
              <a:ext cx="623" cy="250"/>
            </a:xfrm>
            <a:prstGeom prst="rect">
              <a:avLst/>
            </a:prstGeom>
            <a:noFill/>
            <a:ln w="9525">
              <a:noFill/>
            </a:ln>
          </p:spPr>
          <p:txBody>
            <a:bodyPr anchor="t" anchorCtr="0">
              <a:spAutoFit/>
            </a:bodyPr>
            <a:lstStyle/>
            <a:p>
              <a:pPr marL="342900" indent="-342900" eaLnBrk="0" hangingPunct="0">
                <a:spcBef>
                  <a:spcPct val="50000"/>
                </a:spcBef>
              </a:pPr>
              <a:r>
                <a:rPr lang="en-US" altLang="zh-CN" sz="2000" dirty="0">
                  <a:solidFill>
                    <a:srgbClr val="FF3300"/>
                  </a:solidFill>
                  <a:latin typeface="微软雅黑" panose="020B0503020204020204" pitchFamily="34" charset="-122"/>
                  <a:ea typeface="微软雅黑" panose="020B0503020204020204" pitchFamily="34" charset="-122"/>
                </a:rPr>
                <a:t>P</a:t>
              </a:r>
              <a:r>
                <a:rPr lang="zh-CN" altLang="en-US" sz="2000" dirty="0">
                  <a:solidFill>
                    <a:srgbClr val="FF3300"/>
                  </a:solidFill>
                  <a:latin typeface="微软雅黑" panose="020B0503020204020204" pitchFamily="34" charset="-122"/>
                  <a:ea typeface="微软雅黑" panose="020B0503020204020204" pitchFamily="34" charset="-122"/>
                </a:rPr>
                <a:t>过程</a:t>
              </a:r>
              <a:endParaRPr lang="zh-CN" altLang="en-US" sz="2000" dirty="0">
                <a:solidFill>
                  <a:srgbClr val="FF3300"/>
                </a:solidFill>
                <a:latin typeface="微软雅黑" panose="020B0503020204020204" pitchFamily="34" charset="-122"/>
                <a:ea typeface="微软雅黑" panose="020B0503020204020204" pitchFamily="34" charset="-122"/>
              </a:endParaRPr>
            </a:p>
          </p:txBody>
        </p:sp>
      </p:grpSp>
      <p:sp>
        <p:nvSpPr>
          <p:cNvPr id="774158" name="Text Box 14"/>
          <p:cNvSpPr txBox="1"/>
          <p:nvPr/>
        </p:nvSpPr>
        <p:spPr>
          <a:xfrm>
            <a:off x="4527550" y="5410200"/>
            <a:ext cx="1439863"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dirty="0">
                <a:solidFill>
                  <a:srgbClr val="CC3300"/>
                </a:solidFill>
                <a:latin typeface="微软雅黑" panose="020B0503020204020204" pitchFamily="34" charset="-122"/>
                <a:ea typeface="微软雅黑" panose="020B0503020204020204" pitchFamily="34" charset="-122"/>
              </a:rPr>
              <a:t>处理阶段</a:t>
            </a:r>
            <a:endParaRPr lang="zh-CN" altLang="en-US" sz="2000" dirty="0">
              <a:solidFill>
                <a:srgbClr val="CC3300"/>
              </a:solidFill>
              <a:latin typeface="微软雅黑" panose="020B0503020204020204" pitchFamily="34" charset="-122"/>
              <a:ea typeface="微软雅黑" panose="020B0503020204020204" pitchFamily="34" charset="-122"/>
            </a:endParaRPr>
          </a:p>
        </p:txBody>
      </p:sp>
      <p:sp>
        <p:nvSpPr>
          <p:cNvPr id="774159" name="Text Box 15"/>
          <p:cNvSpPr txBox="1"/>
          <p:nvPr/>
        </p:nvSpPr>
        <p:spPr>
          <a:xfrm>
            <a:off x="5562600" y="4554538"/>
            <a:ext cx="1439863" cy="396875"/>
          </a:xfrm>
          <a:prstGeom prst="rect">
            <a:avLst/>
          </a:prstGeom>
          <a:noFill/>
          <a:ln w="9525">
            <a:noFill/>
          </a:ln>
        </p:spPr>
        <p:txBody>
          <a:bodyPr anchor="t" anchorCtr="0">
            <a:spAutoFit/>
          </a:bodyPr>
          <a:lstStyle/>
          <a:p>
            <a:pPr marL="342900" indent="-342900" eaLnBrk="0" hangingPunct="0">
              <a:spcBef>
                <a:spcPct val="50000"/>
              </a:spcBef>
            </a:pPr>
            <a:r>
              <a:rPr lang="en-US" altLang="zh-CN" sz="2000" dirty="0">
                <a:solidFill>
                  <a:srgbClr val="CC3300"/>
                </a:solidFill>
                <a:latin typeface="微软雅黑" panose="020B0503020204020204" pitchFamily="34" charset="-122"/>
                <a:ea typeface="微软雅黑" panose="020B0503020204020204" pitchFamily="34" charset="-122"/>
              </a:rPr>
              <a:t>CALL</a:t>
            </a:r>
            <a:r>
              <a:rPr lang="zh-CN" altLang="en-US" sz="2000" dirty="0">
                <a:solidFill>
                  <a:srgbClr val="CC3300"/>
                </a:solidFill>
                <a:latin typeface="微软雅黑" panose="020B0503020204020204" pitchFamily="34" charset="-122"/>
                <a:ea typeface="微软雅黑" panose="020B0503020204020204" pitchFamily="34" charset="-122"/>
              </a:rPr>
              <a:t>指令</a:t>
            </a:r>
            <a:endParaRPr lang="zh-CN" altLang="en-US" sz="2000" dirty="0">
              <a:solidFill>
                <a:srgbClr val="CC3300"/>
              </a:solidFill>
              <a:latin typeface="微软雅黑" panose="020B0503020204020204" pitchFamily="34" charset="-122"/>
              <a:ea typeface="微软雅黑" panose="020B0503020204020204" pitchFamily="34" charset="-122"/>
            </a:endParaRPr>
          </a:p>
        </p:txBody>
      </p:sp>
      <p:sp>
        <p:nvSpPr>
          <p:cNvPr id="774160" name="Text Box 16"/>
          <p:cNvSpPr txBox="1"/>
          <p:nvPr/>
        </p:nvSpPr>
        <p:spPr>
          <a:xfrm>
            <a:off x="4932363" y="6176963"/>
            <a:ext cx="1439862" cy="396875"/>
          </a:xfrm>
          <a:prstGeom prst="rect">
            <a:avLst/>
          </a:prstGeom>
          <a:noFill/>
          <a:ln w="9525">
            <a:noFill/>
          </a:ln>
        </p:spPr>
        <p:txBody>
          <a:bodyPr anchor="t" anchorCtr="0">
            <a:spAutoFit/>
          </a:bodyPr>
          <a:lstStyle/>
          <a:p>
            <a:pPr marL="342900" indent="-342900" eaLnBrk="0" hangingPunct="0">
              <a:spcBef>
                <a:spcPct val="50000"/>
              </a:spcBef>
            </a:pPr>
            <a:r>
              <a:rPr lang="en-US" altLang="zh-CN" sz="2000" dirty="0">
                <a:solidFill>
                  <a:srgbClr val="CC3300"/>
                </a:solidFill>
                <a:latin typeface="微软雅黑" panose="020B0503020204020204" pitchFamily="34" charset="-122"/>
                <a:ea typeface="微软雅黑" panose="020B0503020204020204" pitchFamily="34" charset="-122"/>
              </a:rPr>
              <a:t>RET</a:t>
            </a:r>
            <a:r>
              <a:rPr lang="zh-CN" altLang="en-US" sz="2000" dirty="0">
                <a:solidFill>
                  <a:srgbClr val="CC3300"/>
                </a:solidFill>
                <a:latin typeface="微软雅黑" panose="020B0503020204020204" pitchFamily="34" charset="-122"/>
                <a:ea typeface="微软雅黑" panose="020B0503020204020204" pitchFamily="34" charset="-122"/>
              </a:rPr>
              <a:t>指令</a:t>
            </a:r>
            <a:endParaRPr lang="zh-CN" altLang="en-US" sz="2000" dirty="0">
              <a:solidFill>
                <a:srgbClr val="CC3300"/>
              </a:solidFill>
              <a:latin typeface="微软雅黑" panose="020B0503020204020204" pitchFamily="34" charset="-122"/>
              <a:ea typeface="微软雅黑" panose="020B0503020204020204" pitchFamily="34" charset="-122"/>
            </a:endParaRPr>
          </a:p>
        </p:txBody>
      </p:sp>
      <p:grpSp>
        <p:nvGrpSpPr>
          <p:cNvPr id="81936" name="Group 17"/>
          <p:cNvGrpSpPr/>
          <p:nvPr/>
        </p:nvGrpSpPr>
        <p:grpSpPr>
          <a:xfrm>
            <a:off x="341313" y="684213"/>
            <a:ext cx="3960812" cy="3386137"/>
            <a:chOff x="2823" y="1763"/>
            <a:chExt cx="2495" cy="2133"/>
          </a:xfrm>
        </p:grpSpPr>
        <p:sp>
          <p:nvSpPr>
            <p:cNvPr id="81937" name="Text Box 18"/>
            <p:cNvSpPr txBox="1"/>
            <p:nvPr/>
          </p:nvSpPr>
          <p:spPr>
            <a:xfrm>
              <a:off x="2823" y="1763"/>
              <a:ext cx="2495" cy="2133"/>
            </a:xfrm>
            <a:prstGeom prst="rect">
              <a:avLst/>
            </a:prstGeom>
            <a:noFill/>
            <a:ln w="9525">
              <a:noFill/>
            </a:ln>
          </p:spPr>
          <p:txBody>
            <a:bodyPr anchor="t" anchorCtr="0">
              <a:spAutoFit/>
            </a:bodyPr>
            <a:lstStyle/>
            <a:p>
              <a:pPr marL="342900" indent="-342900" eaLnBrk="0" hangingPunct="0">
                <a:spcBef>
                  <a:spcPct val="40000"/>
                </a:spcBef>
              </a:pPr>
              <a:r>
                <a:rPr lang="en-US" altLang="zh-CN" sz="2000" dirty="0">
                  <a:latin typeface="微软雅黑" panose="020B0503020204020204" pitchFamily="34" charset="-122"/>
                  <a:ea typeface="微软雅黑" panose="020B0503020204020204" pitchFamily="34" charset="-122"/>
                </a:rPr>
                <a:t>     </a:t>
              </a:r>
              <a:r>
                <a:rPr lang="en-US" altLang="zh-CN" sz="2000" dirty="0">
                  <a:solidFill>
                    <a:schemeClr val="accent2"/>
                  </a:solidFill>
                  <a:latin typeface="微软雅黑" panose="020B0503020204020204" pitchFamily="34" charset="-122"/>
                  <a:ea typeface="微软雅黑" panose="020B0503020204020204" pitchFamily="34" charset="-122"/>
                </a:rPr>
                <a:t>main</a:t>
              </a:r>
              <a:r>
                <a:rPr lang="zh-CN" altLang="en-US" sz="2000" dirty="0">
                  <a:solidFill>
                    <a:schemeClr val="accent2"/>
                  </a:solidFill>
                  <a:latin typeface="微软雅黑" panose="020B0503020204020204" pitchFamily="34" charset="-122"/>
                  <a:ea typeface="微软雅黑" panose="020B0503020204020204" pitchFamily="34" charset="-122"/>
                </a:rPr>
                <a:t>：		</a:t>
              </a:r>
              <a:r>
                <a:rPr lang="en-US" altLang="zh-CN" sz="2000" dirty="0">
                  <a:solidFill>
                    <a:schemeClr val="accent2"/>
                  </a:solidFill>
                  <a:latin typeface="微软雅黑" panose="020B0503020204020204" pitchFamily="34" charset="-122"/>
                  <a:ea typeface="微软雅黑" panose="020B0503020204020204" pitchFamily="34" charset="-122"/>
                </a:rPr>
                <a:t>add</a:t>
              </a:r>
              <a:r>
                <a:rPr lang="zh-CN" altLang="en-US" sz="2000" dirty="0">
                  <a:solidFill>
                    <a:schemeClr val="accent2"/>
                  </a:solidFill>
                  <a:latin typeface="微软雅黑" panose="020B0503020204020204" pitchFamily="34" charset="-122"/>
                  <a:ea typeface="微软雅黑" panose="020B0503020204020204" pitchFamily="34" charset="-122"/>
                </a:rPr>
                <a:t>：</a:t>
              </a:r>
              <a:endParaRPr lang="zh-CN" altLang="en-US" sz="2000" dirty="0">
                <a:solidFill>
                  <a:schemeClr val="accent2"/>
                </a:solidFill>
                <a:latin typeface="微软雅黑" panose="020B0503020204020204" pitchFamily="34" charset="-122"/>
                <a:ea typeface="微软雅黑" panose="020B0503020204020204" pitchFamily="34" charset="-122"/>
              </a:endParaRPr>
            </a:p>
            <a:p>
              <a:pPr marL="342900" indent="-342900" eaLnBrk="0" hangingPunct="0">
                <a:spcBef>
                  <a:spcPct val="40000"/>
                </a:spcBef>
              </a:pPr>
              <a:endParaRPr lang="zh-CN" altLang="en-US" sz="2000" dirty="0">
                <a:solidFill>
                  <a:schemeClr val="accent2"/>
                </a:solidFill>
                <a:latin typeface="微软雅黑" panose="020B0503020204020204" pitchFamily="34" charset="-122"/>
                <a:ea typeface="微软雅黑" panose="020B0503020204020204" pitchFamily="34" charset="-122"/>
              </a:endParaRPr>
            </a:p>
            <a:p>
              <a:pPr marL="342900" indent="-342900" eaLnBrk="0" hangingPunct="0">
                <a:spcBef>
                  <a:spcPct val="40000"/>
                </a:spcBef>
              </a:pPr>
              <a:r>
                <a:rPr lang="zh-CN" altLang="en-US" sz="2000" dirty="0">
                  <a:latin typeface="微软雅黑" panose="020B0503020204020204" pitchFamily="34" charset="-122"/>
                  <a:ea typeface="微软雅黑" panose="020B0503020204020204" pitchFamily="34" charset="-122"/>
                </a:rPr>
                <a:t>  存放参数	         </a:t>
              </a:r>
              <a:r>
                <a:rPr lang="zh-CN" altLang="en-US" sz="2000" dirty="0">
                  <a:solidFill>
                    <a:srgbClr val="FF3300"/>
                  </a:solidFill>
                  <a:latin typeface="微软雅黑" panose="020B0503020204020204" pitchFamily="34" charset="-122"/>
                  <a:ea typeface="微软雅黑" panose="020B0503020204020204" pitchFamily="34" charset="-122"/>
                </a:rPr>
                <a:t>取出参数</a:t>
              </a:r>
              <a:endParaRPr lang="en-US" altLang="zh-CN" sz="2000" dirty="0">
                <a:solidFill>
                  <a:srgbClr val="FF3300"/>
                </a:solidFill>
                <a:latin typeface="微软雅黑" panose="020B0503020204020204" pitchFamily="34" charset="-122"/>
                <a:ea typeface="微软雅黑" panose="020B0503020204020204" pitchFamily="34" charset="-122"/>
              </a:endParaRPr>
            </a:p>
            <a:p>
              <a:pPr marL="342900" indent="-342900" eaLnBrk="0" hangingPunct="0">
                <a:spcBef>
                  <a:spcPct val="40000"/>
                </a:spcBef>
              </a:pPr>
              <a:r>
                <a:rPr lang="zh-CN" altLang="en-US" sz="2000" dirty="0">
                  <a:latin typeface="微软雅黑" panose="020B0503020204020204" pitchFamily="34" charset="-122"/>
                  <a:ea typeface="微软雅黑" panose="020B0503020204020204" pitchFamily="34" charset="-122"/>
                </a:rPr>
                <a:t>调出</a:t>
              </a:r>
              <a:r>
                <a:rPr lang="en-US" altLang="zh-CN" sz="2000" dirty="0">
                  <a:latin typeface="微软雅黑" panose="020B0503020204020204" pitchFamily="34" charset="-122"/>
                  <a:ea typeface="微软雅黑" panose="020B0503020204020204" pitchFamily="34" charset="-122"/>
                </a:rPr>
                <a:t>add</a:t>
              </a:r>
              <a:r>
                <a:rPr lang="zh-CN" altLang="en-US" sz="2000" dirty="0">
                  <a:latin typeface="微软雅黑" panose="020B0503020204020204" pitchFamily="34" charset="-122"/>
                  <a:ea typeface="微软雅黑" panose="020B0503020204020204" pitchFamily="34" charset="-122"/>
                </a:rPr>
                <a:t>执行	            </a:t>
              </a:r>
              <a:r>
                <a:rPr lang="zh-CN" altLang="en-US" sz="2000" dirty="0">
                  <a:solidFill>
                    <a:srgbClr val="FF3300"/>
                  </a:solidFill>
                  <a:latin typeface="微软雅黑" panose="020B0503020204020204" pitchFamily="34" charset="-122"/>
                  <a:ea typeface="微软雅黑" panose="020B0503020204020204" pitchFamily="34" charset="-122"/>
                </a:rPr>
                <a:t>执行</a:t>
              </a:r>
              <a:endParaRPr lang="zh-CN" altLang="en-US" sz="2000" dirty="0">
                <a:solidFill>
                  <a:srgbClr val="FF3300"/>
                </a:solidFill>
                <a:latin typeface="微软雅黑" panose="020B0503020204020204" pitchFamily="34" charset="-122"/>
                <a:ea typeface="微软雅黑" panose="020B0503020204020204" pitchFamily="34" charset="-122"/>
              </a:endParaRPr>
            </a:p>
            <a:p>
              <a:pPr marL="342900" indent="-342900" eaLnBrk="0" hangingPunct="0">
                <a:spcBef>
                  <a:spcPct val="40000"/>
                </a:spcBef>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3300"/>
                  </a:solidFill>
                  <a:latin typeface="微软雅黑" panose="020B0503020204020204" pitchFamily="34" charset="-122"/>
                  <a:ea typeface="微软雅黑" panose="020B0503020204020204" pitchFamily="34" charset="-122"/>
                </a:rPr>
                <a:t>存返回结果</a:t>
              </a:r>
              <a:endParaRPr lang="zh-CN" altLang="en-US" sz="2000" dirty="0">
                <a:solidFill>
                  <a:srgbClr val="FF3300"/>
                </a:solidFill>
                <a:latin typeface="微软雅黑" panose="020B0503020204020204" pitchFamily="34" charset="-122"/>
                <a:ea typeface="微软雅黑" panose="020B0503020204020204" pitchFamily="34" charset="-122"/>
              </a:endParaRPr>
            </a:p>
            <a:p>
              <a:pPr marL="342900" indent="-342900" eaLnBrk="0" hangingPunct="0">
                <a:spcBef>
                  <a:spcPct val="40000"/>
                </a:spcBef>
              </a:pP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marL="342900" indent="-342900" eaLnBrk="0" hangingPunct="0">
                <a:spcBef>
                  <a:spcPct val="40000"/>
                </a:spcBef>
              </a:pPr>
              <a:r>
                <a:rPr lang="en-US" altLang="zh-CN"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返回</a:t>
              </a:r>
              <a:r>
                <a:rPr lang="en-US" altLang="zh-CN" sz="2000" dirty="0">
                  <a:latin typeface="微软雅黑" panose="020B0503020204020204" pitchFamily="34" charset="-122"/>
                  <a:ea typeface="微软雅黑" panose="020B0503020204020204" pitchFamily="34" charset="-122"/>
                </a:rPr>
                <a:t>main</a:t>
              </a:r>
              <a:endParaRPr lang="en-US" altLang="zh-CN" sz="2000" dirty="0">
                <a:latin typeface="微软雅黑" panose="020B0503020204020204" pitchFamily="34" charset="-122"/>
                <a:ea typeface="微软雅黑" panose="020B0503020204020204" pitchFamily="34" charset="-122"/>
              </a:endParaRPr>
            </a:p>
            <a:p>
              <a:pPr marL="342900" indent="-342900" eaLnBrk="0" hangingPunct="0">
                <a:spcBef>
                  <a:spcPct val="40000"/>
                </a:spcBef>
              </a:pP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81938" name="Line 19"/>
            <p:cNvSpPr/>
            <p:nvPr/>
          </p:nvSpPr>
          <p:spPr>
            <a:xfrm flipV="1">
              <a:off x="3844" y="2047"/>
              <a:ext cx="794" cy="652"/>
            </a:xfrm>
            <a:prstGeom prst="line">
              <a:avLst/>
            </a:prstGeom>
            <a:ln w="38100" cap="flat" cmpd="sng">
              <a:solidFill>
                <a:srgbClr val="FF3300"/>
              </a:solidFill>
              <a:prstDash val="solid"/>
              <a:round/>
              <a:headEnd type="none" w="med" len="med"/>
              <a:tailEnd type="triangle" w="med" len="med"/>
            </a:ln>
          </p:spPr>
        </p:sp>
        <p:sp>
          <p:nvSpPr>
            <p:cNvPr id="81939" name="Line 20"/>
            <p:cNvSpPr/>
            <p:nvPr/>
          </p:nvSpPr>
          <p:spPr>
            <a:xfrm flipH="1" flipV="1">
              <a:off x="3475" y="2925"/>
              <a:ext cx="936" cy="567"/>
            </a:xfrm>
            <a:prstGeom prst="line">
              <a:avLst/>
            </a:prstGeom>
            <a:ln w="38100" cap="flat" cmpd="sng">
              <a:solidFill>
                <a:srgbClr val="FF3300"/>
              </a:solidFill>
              <a:prstDash val="solid"/>
              <a:round/>
              <a:headEnd type="none" w="med" len="med"/>
              <a:tailEnd type="triangle" w="med" len="med"/>
            </a:ln>
          </p:spPr>
        </p:sp>
        <p:sp>
          <p:nvSpPr>
            <p:cNvPr id="81940" name="Line 21"/>
            <p:cNvSpPr/>
            <p:nvPr/>
          </p:nvSpPr>
          <p:spPr>
            <a:xfrm>
              <a:off x="3305" y="2047"/>
              <a:ext cx="0" cy="198"/>
            </a:xfrm>
            <a:prstGeom prst="line">
              <a:avLst/>
            </a:prstGeom>
            <a:ln w="57150" cap="flat" cmpd="sng">
              <a:solidFill>
                <a:schemeClr val="tx1"/>
              </a:solidFill>
              <a:prstDash val="sysDot"/>
              <a:round/>
              <a:headEnd type="none" w="med" len="med"/>
              <a:tailEnd type="none" w="med" len="med"/>
            </a:ln>
          </p:spPr>
        </p:sp>
        <p:sp>
          <p:nvSpPr>
            <p:cNvPr id="81941" name="Line 22"/>
            <p:cNvSpPr/>
            <p:nvPr/>
          </p:nvSpPr>
          <p:spPr>
            <a:xfrm>
              <a:off x="4779" y="2047"/>
              <a:ext cx="0" cy="198"/>
            </a:xfrm>
            <a:prstGeom prst="line">
              <a:avLst/>
            </a:prstGeom>
            <a:ln w="57150" cap="flat" cmpd="sng">
              <a:solidFill>
                <a:schemeClr val="tx1"/>
              </a:solidFill>
              <a:prstDash val="sysDot"/>
              <a:round/>
              <a:headEnd type="none" w="med" len="med"/>
              <a:tailEnd type="none" w="med" len="med"/>
            </a:ln>
          </p:spPr>
        </p:sp>
        <p:sp>
          <p:nvSpPr>
            <p:cNvPr id="81942" name="Line 23"/>
            <p:cNvSpPr/>
            <p:nvPr/>
          </p:nvSpPr>
          <p:spPr>
            <a:xfrm>
              <a:off x="3334" y="2897"/>
              <a:ext cx="0" cy="198"/>
            </a:xfrm>
            <a:prstGeom prst="line">
              <a:avLst/>
            </a:prstGeom>
            <a:ln w="57150" cap="flat" cmpd="sng">
              <a:solidFill>
                <a:schemeClr val="tx1"/>
              </a:solidFill>
              <a:prstDash val="sysDot"/>
              <a:round/>
              <a:headEnd type="none" w="med" len="med"/>
              <a:tailEnd type="none" w="med" len="med"/>
            </a:ln>
          </p:spPr>
        </p:sp>
        <p:sp>
          <p:nvSpPr>
            <p:cNvPr id="81943" name="Line 24"/>
            <p:cNvSpPr/>
            <p:nvPr/>
          </p:nvSpPr>
          <p:spPr>
            <a:xfrm>
              <a:off x="4808" y="3153"/>
              <a:ext cx="0" cy="198"/>
            </a:xfrm>
            <a:prstGeom prst="line">
              <a:avLst/>
            </a:prstGeom>
            <a:ln w="57150" cap="flat" cmpd="sng">
              <a:solidFill>
                <a:schemeClr val="tx1"/>
              </a:solidFill>
              <a:prstDash val="sysDot"/>
              <a:round/>
              <a:headEnd type="none" w="med" len="med"/>
              <a:tailEnd type="none" w="med" len="med"/>
            </a:ln>
          </p:spPr>
        </p:sp>
      </p:grpSp>
      <p:sp>
        <p:nvSpPr>
          <p:cNvPr id="774169" name="Text Box 25"/>
          <p:cNvSpPr txBox="1"/>
          <p:nvPr/>
        </p:nvSpPr>
        <p:spPr>
          <a:xfrm>
            <a:off x="4797425" y="863600"/>
            <a:ext cx="4095750" cy="1768475"/>
          </a:xfrm>
          <a:prstGeom prst="rect">
            <a:avLst/>
          </a:prstGeom>
          <a:noFill/>
          <a:ln w="9525">
            <a:noFill/>
          </a:ln>
        </p:spPr>
        <p:txBody>
          <a:bodyPr anchor="t" anchorCtr="0">
            <a:spAutoFit/>
          </a:bodyPr>
          <a:lstStyle/>
          <a:p>
            <a:pPr marL="342900" indent="-342900" eaLnBrk="0" hangingPunct="0">
              <a:spcBef>
                <a:spcPct val="50000"/>
              </a:spcBef>
            </a:pPr>
            <a:r>
              <a:rPr lang="zh-CN" altLang="en-US" sz="2000" dirty="0">
                <a:solidFill>
                  <a:srgbClr val="CC6600"/>
                </a:solidFill>
                <a:latin typeface="微软雅黑" panose="020B0503020204020204" pitchFamily="34" charset="-122"/>
                <a:ea typeface="微软雅黑" panose="020B0503020204020204" pitchFamily="34" charset="-122"/>
              </a:rPr>
              <a:t>何为现场？</a:t>
            </a:r>
            <a:endParaRPr lang="zh-CN" altLang="en-US" sz="2000" dirty="0">
              <a:solidFill>
                <a:srgbClr val="CC6600"/>
              </a:solidFill>
              <a:latin typeface="微软雅黑" panose="020B0503020204020204" pitchFamily="34" charset="-122"/>
              <a:ea typeface="微软雅黑" panose="020B0503020204020204" pitchFamily="34" charset="-122"/>
            </a:endParaRPr>
          </a:p>
          <a:p>
            <a:pPr marL="342900" indent="-342900" eaLnBrk="0" hangingPunct="0">
              <a:spcBef>
                <a:spcPct val="50000"/>
              </a:spcBef>
            </a:pPr>
            <a:r>
              <a:rPr lang="zh-CN" altLang="en-US" sz="2000" dirty="0">
                <a:solidFill>
                  <a:srgbClr val="008000"/>
                </a:solidFill>
                <a:latin typeface="微软雅黑" panose="020B0503020204020204" pitchFamily="34" charset="-122"/>
                <a:ea typeface="微软雅黑" panose="020B0503020204020204" pitchFamily="34" charset="-122"/>
              </a:rPr>
              <a:t>通用寄存器的内容！</a:t>
            </a:r>
            <a:endParaRPr lang="zh-CN" altLang="en-US" sz="2000" dirty="0">
              <a:solidFill>
                <a:srgbClr val="008000"/>
              </a:solidFill>
              <a:latin typeface="微软雅黑" panose="020B0503020204020204" pitchFamily="34" charset="-122"/>
              <a:ea typeface="微软雅黑" panose="020B0503020204020204" pitchFamily="34" charset="-122"/>
            </a:endParaRPr>
          </a:p>
          <a:p>
            <a:pPr marL="342900" indent="-342900" eaLnBrk="0" hangingPunct="0">
              <a:spcBef>
                <a:spcPct val="50000"/>
              </a:spcBef>
            </a:pPr>
            <a:r>
              <a:rPr lang="zh-CN" altLang="en-US" sz="2000" dirty="0">
                <a:solidFill>
                  <a:srgbClr val="CC6600"/>
                </a:solidFill>
                <a:latin typeface="微软雅黑" panose="020B0503020204020204" pitchFamily="34" charset="-122"/>
                <a:ea typeface="微软雅黑" panose="020B0503020204020204" pitchFamily="34" charset="-122"/>
              </a:rPr>
              <a:t>为何要保存现场？</a:t>
            </a:r>
            <a:endParaRPr lang="zh-CN" altLang="en-US" sz="2000" dirty="0">
              <a:solidFill>
                <a:srgbClr val="CC6600"/>
              </a:solidFill>
              <a:latin typeface="微软雅黑" panose="020B0503020204020204" pitchFamily="34" charset="-122"/>
              <a:ea typeface="微软雅黑" panose="020B0503020204020204" pitchFamily="34" charset="-122"/>
            </a:endParaRPr>
          </a:p>
          <a:p>
            <a:pPr marL="342900" indent="-342900" eaLnBrk="0" hangingPunct="0">
              <a:spcBef>
                <a:spcPct val="50000"/>
              </a:spcBef>
            </a:pPr>
            <a:r>
              <a:rPr lang="zh-CN" altLang="en-US" sz="2000" dirty="0">
                <a:solidFill>
                  <a:srgbClr val="008000"/>
                </a:solidFill>
                <a:latin typeface="微软雅黑" panose="020B0503020204020204" pitchFamily="34" charset="-122"/>
                <a:ea typeface="微软雅黑" panose="020B0503020204020204" pitchFamily="34" charset="-122"/>
              </a:rPr>
              <a:t>因为所有过程共享一套通用寄存器</a:t>
            </a:r>
            <a:endParaRPr lang="zh-CN" altLang="en-US" sz="2000" dirty="0">
              <a:solidFill>
                <a:srgbClr val="008000"/>
              </a:solidFill>
              <a:latin typeface="微软雅黑" panose="020B0503020204020204" pitchFamily="34" charset="-122"/>
              <a:ea typeface="微软雅黑" panose="020B0503020204020204" pitchFamily="34" charset="-122"/>
            </a:endParaRPr>
          </a:p>
        </p:txBody>
      </p:sp>
      <p:sp>
        <p:nvSpPr>
          <p:cNvPr id="81946" name="Text Box 27"/>
          <p:cNvSpPr txBox="1"/>
          <p:nvPr/>
        </p:nvSpPr>
        <p:spPr>
          <a:xfrm>
            <a:off x="1557338" y="1089025"/>
            <a:ext cx="1800225" cy="396875"/>
          </a:xfrm>
          <a:prstGeom prst="rect">
            <a:avLst/>
          </a:prstGeom>
          <a:noFill/>
          <a:ln w="9525">
            <a:noFill/>
          </a:ln>
        </p:spPr>
        <p:txBody>
          <a:bodyPr anchor="t" anchorCtr="0">
            <a:spAutoFit/>
          </a:bodyPr>
          <a:lstStyle/>
          <a:p>
            <a:pPr marL="342900" indent="-342900" eaLnBrk="0" hangingPunct="0">
              <a:spcBef>
                <a:spcPct val="50000"/>
              </a:spcBef>
            </a:pPr>
            <a:r>
              <a:rPr lang="en-US" altLang="zh-CN" sz="2000" dirty="0">
                <a:solidFill>
                  <a:srgbClr val="008000"/>
                </a:solidFill>
                <a:latin typeface="微软雅黑" panose="020B0503020204020204" pitchFamily="34" charset="-122"/>
                <a:ea typeface="微软雅黑" panose="020B0503020204020204" pitchFamily="34" charset="-122"/>
              </a:rPr>
              <a:t>add(t1,t2)</a:t>
            </a:r>
            <a:endParaRPr lang="en-US" altLang="zh-CN" sz="2000" dirty="0">
              <a:solidFill>
                <a:srgbClr val="008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4147">
                                            <p:txEl>
                                              <p:pRg st="0" end="0"/>
                                            </p:txEl>
                                          </p:spTgt>
                                        </p:tgtEl>
                                        <p:attrNameLst>
                                          <p:attrName>style.visibility</p:attrName>
                                        </p:attrNameLst>
                                      </p:cBhvr>
                                      <p:to>
                                        <p:strVal val="visible"/>
                                      </p:to>
                                    </p:set>
                                    <p:animEffect transition="in" filter="blinds(horizontal)">
                                      <p:cBhvr>
                                        <p:cTn id="7" dur="500"/>
                                        <p:tgtEl>
                                          <p:spTgt spid="774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4147">
                                            <p:txEl>
                                              <p:pRg st="1" end="1"/>
                                            </p:txEl>
                                          </p:spTgt>
                                        </p:tgtEl>
                                        <p:attrNameLst>
                                          <p:attrName>style.visibility</p:attrName>
                                        </p:attrNameLst>
                                      </p:cBhvr>
                                      <p:to>
                                        <p:strVal val="visible"/>
                                      </p:to>
                                    </p:set>
                                    <p:animEffect transition="in" filter="blinds(horizontal)">
                                      <p:cBhvr>
                                        <p:cTn id="12" dur="500"/>
                                        <p:tgtEl>
                                          <p:spTgt spid="77414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74147">
                                            <p:txEl>
                                              <p:pRg st="2" end="2"/>
                                            </p:txEl>
                                          </p:spTgt>
                                        </p:tgtEl>
                                        <p:attrNameLst>
                                          <p:attrName>style.visibility</p:attrName>
                                        </p:attrNameLst>
                                      </p:cBhvr>
                                      <p:to>
                                        <p:strVal val="visible"/>
                                      </p:to>
                                    </p:set>
                                    <p:animEffect transition="in" filter="blinds(horizontal)">
                                      <p:cBhvr>
                                        <p:cTn id="15" dur="500"/>
                                        <p:tgtEl>
                                          <p:spTgt spid="7741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74147">
                                            <p:txEl>
                                              <p:pRg st="3" end="3"/>
                                            </p:txEl>
                                          </p:spTgt>
                                        </p:tgtEl>
                                        <p:attrNameLst>
                                          <p:attrName>style.visibility</p:attrName>
                                        </p:attrNameLst>
                                      </p:cBhvr>
                                      <p:to>
                                        <p:strVal val="visible"/>
                                      </p:to>
                                    </p:set>
                                    <p:animEffect transition="in" filter="blinds(horizontal)">
                                      <p:cBhvr>
                                        <p:cTn id="20" dur="500"/>
                                        <p:tgtEl>
                                          <p:spTgt spid="7741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74147">
                                            <p:txEl>
                                              <p:pRg st="4" end="4"/>
                                            </p:txEl>
                                          </p:spTgt>
                                        </p:tgtEl>
                                        <p:attrNameLst>
                                          <p:attrName>style.visibility</p:attrName>
                                        </p:attrNameLst>
                                      </p:cBhvr>
                                      <p:to>
                                        <p:strVal val="visible"/>
                                      </p:to>
                                    </p:set>
                                    <p:animEffect transition="in" filter="blinds(horizontal)">
                                      <p:cBhvr>
                                        <p:cTn id="25" dur="500"/>
                                        <p:tgtEl>
                                          <p:spTgt spid="77414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74147">
                                            <p:txEl>
                                              <p:pRg st="5" end="5"/>
                                            </p:txEl>
                                          </p:spTgt>
                                        </p:tgtEl>
                                        <p:attrNameLst>
                                          <p:attrName>style.visibility</p:attrName>
                                        </p:attrNameLst>
                                      </p:cBhvr>
                                      <p:to>
                                        <p:strVal val="visible"/>
                                      </p:to>
                                    </p:set>
                                    <p:animEffect transition="in" filter="blinds(horizontal)">
                                      <p:cBhvr>
                                        <p:cTn id="30" dur="500"/>
                                        <p:tgtEl>
                                          <p:spTgt spid="774147">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74147">
                                            <p:txEl>
                                              <p:pRg st="6" end="6"/>
                                            </p:txEl>
                                          </p:spTgt>
                                        </p:tgtEl>
                                        <p:attrNameLst>
                                          <p:attrName>style.visibility</p:attrName>
                                        </p:attrNameLst>
                                      </p:cBhvr>
                                      <p:to>
                                        <p:strVal val="visible"/>
                                      </p:to>
                                    </p:set>
                                    <p:animEffect transition="in" filter="blinds(horizontal)">
                                      <p:cBhvr>
                                        <p:cTn id="33" dur="500"/>
                                        <p:tgtEl>
                                          <p:spTgt spid="774147">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74155"/>
                                        </p:tgtEl>
                                        <p:attrNameLst>
                                          <p:attrName>style.visibility</p:attrName>
                                        </p:attrNameLst>
                                      </p:cBhvr>
                                      <p:to>
                                        <p:strVal val="visible"/>
                                      </p:to>
                                    </p:set>
                                    <p:animEffect transition="in" filter="blinds(horizontal)">
                                      <p:cBhvr>
                                        <p:cTn id="38" dur="500"/>
                                        <p:tgtEl>
                                          <p:spTgt spid="77415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74159"/>
                                        </p:tgtEl>
                                        <p:attrNameLst>
                                          <p:attrName>style.visibility</p:attrName>
                                        </p:attrNameLst>
                                      </p:cBhvr>
                                      <p:to>
                                        <p:strVal val="visible"/>
                                      </p:to>
                                    </p:set>
                                    <p:animEffect transition="in" filter="blinds(horizontal)">
                                      <p:cBhvr>
                                        <p:cTn id="43" dur="500"/>
                                        <p:tgtEl>
                                          <p:spTgt spid="774159"/>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74152"/>
                                        </p:tgtEl>
                                        <p:attrNameLst>
                                          <p:attrName>style.visibility</p:attrName>
                                        </p:attrNameLst>
                                      </p:cBhvr>
                                      <p:to>
                                        <p:strVal val="visible"/>
                                      </p:to>
                                    </p:set>
                                    <p:animEffect transition="in" filter="blinds(horizontal)">
                                      <p:cBhvr>
                                        <p:cTn id="48" dur="500"/>
                                        <p:tgtEl>
                                          <p:spTgt spid="77415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74151"/>
                                        </p:tgtEl>
                                        <p:attrNameLst>
                                          <p:attrName>style.visibility</p:attrName>
                                        </p:attrNameLst>
                                      </p:cBhvr>
                                      <p:to>
                                        <p:strVal val="visible"/>
                                      </p:to>
                                    </p:set>
                                    <p:animEffect transition="in" filter="blinds(horizontal)">
                                      <p:cBhvr>
                                        <p:cTn id="53" dur="500"/>
                                        <p:tgtEl>
                                          <p:spTgt spid="774151"/>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74158"/>
                                        </p:tgtEl>
                                        <p:attrNameLst>
                                          <p:attrName>style.visibility</p:attrName>
                                        </p:attrNameLst>
                                      </p:cBhvr>
                                      <p:to>
                                        <p:strVal val="visible"/>
                                      </p:to>
                                    </p:set>
                                    <p:animEffect transition="in" filter="blinds(horizontal)">
                                      <p:cBhvr>
                                        <p:cTn id="58" dur="500"/>
                                        <p:tgtEl>
                                          <p:spTgt spid="77415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774148"/>
                                        </p:tgtEl>
                                        <p:attrNameLst>
                                          <p:attrName>style.visibility</p:attrName>
                                        </p:attrNameLst>
                                      </p:cBhvr>
                                      <p:to>
                                        <p:strVal val="visible"/>
                                      </p:to>
                                    </p:set>
                                    <p:animEffect transition="in" filter="blinds(horizontal)">
                                      <p:cBhvr>
                                        <p:cTn id="63" dur="500"/>
                                        <p:tgtEl>
                                          <p:spTgt spid="774148"/>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774160"/>
                                        </p:tgtEl>
                                        <p:attrNameLst>
                                          <p:attrName>style.visibility</p:attrName>
                                        </p:attrNameLst>
                                      </p:cBhvr>
                                      <p:to>
                                        <p:strVal val="visible"/>
                                      </p:to>
                                    </p:set>
                                    <p:animEffect transition="in" filter="blinds(horizontal)">
                                      <p:cBhvr>
                                        <p:cTn id="68" dur="500"/>
                                        <p:tgtEl>
                                          <p:spTgt spid="774160"/>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774169">
                                            <p:txEl>
                                              <p:pRg st="0" end="0"/>
                                            </p:txEl>
                                          </p:spTgt>
                                        </p:tgtEl>
                                        <p:attrNameLst>
                                          <p:attrName>style.visibility</p:attrName>
                                        </p:attrNameLst>
                                      </p:cBhvr>
                                      <p:to>
                                        <p:strVal val="visible"/>
                                      </p:to>
                                    </p:set>
                                    <p:animEffect transition="in" filter="blinds(horizontal)">
                                      <p:cBhvr>
                                        <p:cTn id="73" dur="500"/>
                                        <p:tgtEl>
                                          <p:spTgt spid="774169">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774169">
                                            <p:txEl>
                                              <p:pRg st="1" end="1"/>
                                            </p:txEl>
                                          </p:spTgt>
                                        </p:tgtEl>
                                        <p:attrNameLst>
                                          <p:attrName>style.visibility</p:attrName>
                                        </p:attrNameLst>
                                      </p:cBhvr>
                                      <p:to>
                                        <p:strVal val="visible"/>
                                      </p:to>
                                    </p:set>
                                    <p:animEffect transition="in" filter="blinds(horizontal)">
                                      <p:cBhvr>
                                        <p:cTn id="78" dur="500"/>
                                        <p:tgtEl>
                                          <p:spTgt spid="774169">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774169">
                                            <p:txEl>
                                              <p:pRg st="2" end="2"/>
                                            </p:txEl>
                                          </p:spTgt>
                                        </p:tgtEl>
                                        <p:attrNameLst>
                                          <p:attrName>style.visibility</p:attrName>
                                        </p:attrNameLst>
                                      </p:cBhvr>
                                      <p:to>
                                        <p:strVal val="visible"/>
                                      </p:to>
                                    </p:set>
                                    <p:animEffect transition="in" filter="blinds(horizontal)">
                                      <p:cBhvr>
                                        <p:cTn id="83" dur="500"/>
                                        <p:tgtEl>
                                          <p:spTgt spid="774169">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774169">
                                            <p:txEl>
                                              <p:pRg st="3" end="3"/>
                                            </p:txEl>
                                          </p:spTgt>
                                        </p:tgtEl>
                                        <p:attrNameLst>
                                          <p:attrName>style.visibility</p:attrName>
                                        </p:attrNameLst>
                                      </p:cBhvr>
                                      <p:to>
                                        <p:strVal val="visible"/>
                                      </p:to>
                                    </p:set>
                                    <p:animEffect transition="in" filter="blinds(horizontal)">
                                      <p:cBhvr>
                                        <p:cTn id="88" dur="500"/>
                                        <p:tgtEl>
                                          <p:spTgt spid="7741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51" grpId="0"/>
      <p:bldP spid="774158" grpId="0"/>
      <p:bldP spid="774159" grpId="0"/>
      <p:bldP spid="77416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过程调用的机器级表示</a:t>
            </a:r>
            <a:endParaRPr lang="zh-CN" altLang="en-US" sz="3600" dirty="0"/>
          </a:p>
        </p:txBody>
      </p:sp>
      <p:sp>
        <p:nvSpPr>
          <p:cNvPr id="775171" name="Rectangle 3"/>
          <p:cNvSpPr>
            <a:spLocks noGrp="1"/>
          </p:cNvSpPr>
          <p:nvPr>
            <p:ph idx="1"/>
          </p:nvPr>
        </p:nvSpPr>
        <p:spPr>
          <a:xfrm>
            <a:off x="250825" y="836613"/>
            <a:ext cx="8447088" cy="5218112"/>
          </a:xfrm>
        </p:spPr>
        <p:txBody>
          <a:bodyPr vert="horz" wrap="square" lIns="91440" tIns="45720" rIns="91440" bIns="45720" anchor="t" anchorCtr="0"/>
          <a:lstStyle/>
          <a:p>
            <a:pPr algn="just" eaLnBrk="1" hangingPunct="1">
              <a:lnSpc>
                <a:spcPct val="120000"/>
              </a:lnSpc>
              <a:spcBef>
                <a:spcPct val="25000"/>
              </a:spcBef>
            </a:pPr>
            <a:r>
              <a:rPr lang="en-US" altLang="zh-CN" dirty="0"/>
              <a:t> </a:t>
            </a:r>
            <a:r>
              <a:rPr lang="en-US" altLang="zh-CN" dirty="0">
                <a:latin typeface="微软雅黑" panose="020B0503020204020204" pitchFamily="34" charset="-122"/>
                <a:ea typeface="微软雅黑" panose="020B0503020204020204" pitchFamily="34" charset="-122"/>
              </a:rPr>
              <a:t>i386 System V ABI</a:t>
            </a:r>
            <a:r>
              <a:rPr lang="zh-CN" altLang="en-US" dirty="0">
                <a:latin typeface="微软雅黑" panose="020B0503020204020204" pitchFamily="34" charset="-122"/>
                <a:ea typeface="微软雅黑" panose="020B0503020204020204" pitchFamily="34" charset="-122"/>
              </a:rPr>
              <a:t>规范约定 </a:t>
            </a:r>
            <a:endParaRPr lang="zh-CN" altLang="en-US" dirty="0">
              <a:latin typeface="微软雅黑" panose="020B0503020204020204" pitchFamily="34" charset="-122"/>
              <a:ea typeface="微软雅黑" panose="020B0503020204020204" pitchFamily="34" charset="-122"/>
            </a:endParaRPr>
          </a:p>
          <a:p>
            <a:pPr lvl="1" algn="just" eaLnBrk="1" hangingPunct="1">
              <a:lnSpc>
                <a:spcPct val="120000"/>
              </a:lnSpc>
              <a:spcBef>
                <a:spcPct val="25000"/>
              </a:spcBef>
            </a:pPr>
            <a:r>
              <a:rPr lang="zh-CN" altLang="en-US" sz="2200" dirty="0">
                <a:latin typeface="微软雅黑" panose="020B0503020204020204" pitchFamily="34" charset="-122"/>
                <a:ea typeface="微软雅黑" panose="020B0503020204020204" pitchFamily="34" charset="-122"/>
              </a:rPr>
              <a:t>调用者保存寄存器：</a:t>
            </a:r>
            <a:r>
              <a:rPr lang="en-US" altLang="zh-CN" sz="2200" dirty="0">
                <a:latin typeface="微软雅黑" panose="020B0503020204020204" pitchFamily="34" charset="-122"/>
                <a:ea typeface="微软雅黑" panose="020B0503020204020204" pitchFamily="34" charset="-122"/>
              </a:rPr>
              <a:t>EAX</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EDX</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ECX</a:t>
            </a:r>
            <a:endParaRPr lang="en-US" altLang="zh-CN" sz="2200" dirty="0">
              <a:latin typeface="微软雅黑" panose="020B0503020204020204" pitchFamily="34" charset="-122"/>
              <a:ea typeface="微软雅黑" panose="020B0503020204020204" pitchFamily="34" charset="-122"/>
            </a:endParaRPr>
          </a:p>
          <a:p>
            <a:pPr lvl="1" algn="just" eaLnBrk="1" hangingPunct="1">
              <a:lnSpc>
                <a:spcPct val="120000"/>
              </a:lnSpc>
              <a:spcBef>
                <a:spcPct val="25000"/>
              </a:spcBef>
              <a:buNone/>
            </a:pPr>
            <a:r>
              <a:rPr lang="zh-CN" altLang="en-US" sz="2200" dirty="0">
                <a:latin typeface="微软雅黑" panose="020B0503020204020204" pitchFamily="34" charset="-122"/>
                <a:ea typeface="微软雅黑" panose="020B0503020204020204" pitchFamily="34" charset="-122"/>
              </a:rPr>
              <a:t>   </a:t>
            </a:r>
            <a:r>
              <a:rPr lang="zh-CN" altLang="en-US" sz="2200" dirty="0">
                <a:solidFill>
                  <a:srgbClr val="CC3300"/>
                </a:solidFill>
                <a:latin typeface="微软雅黑" panose="020B0503020204020204" pitchFamily="34" charset="-122"/>
                <a:ea typeface="微软雅黑" panose="020B0503020204020204" pitchFamily="34" charset="-122"/>
              </a:rPr>
              <a:t>当过程</a:t>
            </a:r>
            <a:r>
              <a:rPr lang="en-US" altLang="zh-CN" sz="2200" dirty="0">
                <a:solidFill>
                  <a:srgbClr val="CC3300"/>
                </a:solidFill>
                <a:latin typeface="微软雅黑" panose="020B0503020204020204" pitchFamily="34" charset="-122"/>
                <a:ea typeface="微软雅黑" panose="020B0503020204020204" pitchFamily="34" charset="-122"/>
              </a:rPr>
              <a:t>P</a:t>
            </a:r>
            <a:r>
              <a:rPr lang="zh-CN" altLang="en-US" sz="2200" dirty="0">
                <a:solidFill>
                  <a:srgbClr val="CC3300"/>
                </a:solidFill>
                <a:latin typeface="微软雅黑" panose="020B0503020204020204" pitchFamily="34" charset="-122"/>
                <a:ea typeface="微软雅黑" panose="020B0503020204020204" pitchFamily="34" charset="-122"/>
              </a:rPr>
              <a:t>调用过程</a:t>
            </a:r>
            <a:r>
              <a:rPr lang="en-US" altLang="zh-CN" sz="2200" dirty="0">
                <a:solidFill>
                  <a:srgbClr val="CC3300"/>
                </a:solidFill>
                <a:latin typeface="微软雅黑" panose="020B0503020204020204" pitchFamily="34" charset="-122"/>
                <a:ea typeface="微软雅黑" panose="020B0503020204020204" pitchFamily="34" charset="-122"/>
              </a:rPr>
              <a:t>Q</a:t>
            </a:r>
            <a:r>
              <a:rPr lang="zh-CN" altLang="en-US" sz="2200" dirty="0">
                <a:solidFill>
                  <a:srgbClr val="CC3300"/>
                </a:solidFill>
                <a:latin typeface="微软雅黑" panose="020B0503020204020204" pitchFamily="34" charset="-122"/>
                <a:ea typeface="微软雅黑" panose="020B0503020204020204" pitchFamily="34" charset="-122"/>
              </a:rPr>
              <a:t>时，</a:t>
            </a:r>
            <a:r>
              <a:rPr lang="en-US" altLang="zh-CN" sz="2200" dirty="0">
                <a:solidFill>
                  <a:srgbClr val="CC3300"/>
                </a:solidFill>
                <a:latin typeface="微软雅黑" panose="020B0503020204020204" pitchFamily="34" charset="-122"/>
                <a:ea typeface="微软雅黑" panose="020B0503020204020204" pitchFamily="34" charset="-122"/>
              </a:rPr>
              <a:t>Q</a:t>
            </a:r>
            <a:r>
              <a:rPr lang="zh-CN" altLang="en-US" sz="2200" dirty="0">
                <a:solidFill>
                  <a:srgbClr val="CC3300"/>
                </a:solidFill>
                <a:latin typeface="微软雅黑" panose="020B0503020204020204" pitchFamily="34" charset="-122"/>
                <a:ea typeface="微软雅黑" panose="020B0503020204020204" pitchFamily="34" charset="-122"/>
              </a:rPr>
              <a:t>可以直接使用这三个寄存器，不用将它们的值保存到</a:t>
            </a:r>
            <a:r>
              <a:rPr lang="zh-CN" altLang="en-US" sz="2200" dirty="0">
                <a:solidFill>
                  <a:srgbClr val="FF3300"/>
                </a:solidFill>
                <a:latin typeface="微软雅黑" panose="020B0503020204020204" pitchFamily="34" charset="-122"/>
                <a:ea typeface="微软雅黑" panose="020B0503020204020204" pitchFamily="34" charset="-122"/>
              </a:rPr>
              <a:t>栈</a:t>
            </a:r>
            <a:r>
              <a:rPr lang="zh-CN" altLang="en-US" sz="2200" dirty="0">
                <a:solidFill>
                  <a:srgbClr val="CC3300"/>
                </a:solidFill>
                <a:latin typeface="微软雅黑" panose="020B0503020204020204" pitchFamily="34" charset="-122"/>
                <a:ea typeface="微软雅黑" panose="020B0503020204020204" pitchFamily="34" charset="-122"/>
              </a:rPr>
              <a:t>中。如果</a:t>
            </a:r>
            <a:r>
              <a:rPr lang="en-US" altLang="zh-CN" sz="2200" dirty="0">
                <a:solidFill>
                  <a:srgbClr val="CC3300"/>
                </a:solidFill>
                <a:latin typeface="微软雅黑" panose="020B0503020204020204" pitchFamily="34" charset="-122"/>
                <a:ea typeface="微软雅黑" panose="020B0503020204020204" pitchFamily="34" charset="-122"/>
              </a:rPr>
              <a:t>P</a:t>
            </a:r>
            <a:r>
              <a:rPr lang="zh-CN" altLang="en-US" sz="2200" dirty="0">
                <a:solidFill>
                  <a:srgbClr val="CC3300"/>
                </a:solidFill>
                <a:latin typeface="微软雅黑" panose="020B0503020204020204" pitchFamily="34" charset="-122"/>
                <a:ea typeface="微软雅黑" panose="020B0503020204020204" pitchFamily="34" charset="-122"/>
              </a:rPr>
              <a:t>在从</a:t>
            </a:r>
            <a:r>
              <a:rPr lang="en-US" altLang="zh-CN" sz="2200" dirty="0">
                <a:solidFill>
                  <a:srgbClr val="CC3300"/>
                </a:solidFill>
                <a:latin typeface="微软雅黑" panose="020B0503020204020204" pitchFamily="34" charset="-122"/>
                <a:ea typeface="微软雅黑" panose="020B0503020204020204" pitchFamily="34" charset="-122"/>
              </a:rPr>
              <a:t>Q</a:t>
            </a:r>
            <a:r>
              <a:rPr lang="zh-CN" altLang="en-US" sz="2200" dirty="0">
                <a:solidFill>
                  <a:srgbClr val="CC3300"/>
                </a:solidFill>
                <a:latin typeface="微软雅黑" panose="020B0503020204020204" pitchFamily="34" charset="-122"/>
                <a:ea typeface="微软雅黑" panose="020B0503020204020204" pitchFamily="34" charset="-122"/>
              </a:rPr>
              <a:t>返回后还要用这三个寄存器的话，</a:t>
            </a:r>
            <a:r>
              <a:rPr lang="en-US" altLang="zh-CN" sz="2200" dirty="0">
                <a:solidFill>
                  <a:srgbClr val="CC3300"/>
                </a:solidFill>
                <a:latin typeface="微软雅黑" panose="020B0503020204020204" pitchFamily="34" charset="-122"/>
                <a:ea typeface="微软雅黑" panose="020B0503020204020204" pitchFamily="34" charset="-122"/>
              </a:rPr>
              <a:t>P</a:t>
            </a:r>
            <a:r>
              <a:rPr lang="zh-CN" altLang="en-US" sz="2200" dirty="0">
                <a:solidFill>
                  <a:srgbClr val="CC3300"/>
                </a:solidFill>
                <a:latin typeface="微软雅黑" panose="020B0503020204020204" pitchFamily="34" charset="-122"/>
                <a:ea typeface="微软雅黑" panose="020B0503020204020204" pitchFamily="34" charset="-122"/>
              </a:rPr>
              <a:t>应在转到</a:t>
            </a:r>
            <a:r>
              <a:rPr lang="en-US" altLang="zh-CN" sz="2200" dirty="0">
                <a:solidFill>
                  <a:srgbClr val="CC3300"/>
                </a:solidFill>
                <a:latin typeface="微软雅黑" panose="020B0503020204020204" pitchFamily="34" charset="-122"/>
                <a:ea typeface="微软雅黑" panose="020B0503020204020204" pitchFamily="34" charset="-122"/>
              </a:rPr>
              <a:t>Q</a:t>
            </a:r>
            <a:r>
              <a:rPr lang="zh-CN" altLang="en-US" sz="2200" dirty="0">
                <a:solidFill>
                  <a:srgbClr val="CC3300"/>
                </a:solidFill>
                <a:latin typeface="微软雅黑" panose="020B0503020204020204" pitchFamily="34" charset="-122"/>
                <a:ea typeface="微软雅黑" panose="020B0503020204020204" pitchFamily="34" charset="-122"/>
              </a:rPr>
              <a:t>之前先保存，并在从</a:t>
            </a:r>
            <a:r>
              <a:rPr lang="en-US" altLang="zh-CN" sz="2200" dirty="0">
                <a:solidFill>
                  <a:srgbClr val="CC3300"/>
                </a:solidFill>
                <a:latin typeface="微软雅黑" panose="020B0503020204020204" pitchFamily="34" charset="-122"/>
                <a:ea typeface="微软雅黑" panose="020B0503020204020204" pitchFamily="34" charset="-122"/>
              </a:rPr>
              <a:t>Q</a:t>
            </a:r>
            <a:r>
              <a:rPr lang="zh-CN" altLang="en-US" sz="2200" dirty="0">
                <a:solidFill>
                  <a:srgbClr val="CC3300"/>
                </a:solidFill>
                <a:latin typeface="微软雅黑" panose="020B0503020204020204" pitchFamily="34" charset="-122"/>
                <a:ea typeface="微软雅黑" panose="020B0503020204020204" pitchFamily="34" charset="-122"/>
              </a:rPr>
              <a:t>返回后先恢复它们的值再使用。</a:t>
            </a:r>
            <a:endParaRPr lang="zh-CN" altLang="en-US" sz="2200" dirty="0">
              <a:solidFill>
                <a:srgbClr val="CC3300"/>
              </a:solidFill>
              <a:latin typeface="微软雅黑" panose="020B0503020204020204" pitchFamily="34" charset="-122"/>
              <a:ea typeface="微软雅黑" panose="020B0503020204020204" pitchFamily="34" charset="-122"/>
            </a:endParaRPr>
          </a:p>
          <a:p>
            <a:pPr lvl="1" algn="just" eaLnBrk="1" hangingPunct="1">
              <a:lnSpc>
                <a:spcPct val="120000"/>
              </a:lnSpc>
              <a:spcBef>
                <a:spcPct val="25000"/>
              </a:spcBef>
            </a:pPr>
            <a:r>
              <a:rPr lang="zh-CN" altLang="en-US" sz="2200" dirty="0">
                <a:latin typeface="微软雅黑" panose="020B0503020204020204" pitchFamily="34" charset="-122"/>
                <a:ea typeface="微软雅黑" panose="020B0503020204020204" pitchFamily="34" charset="-122"/>
              </a:rPr>
              <a:t>被调用者保存寄存器：</a:t>
            </a:r>
            <a:r>
              <a:rPr lang="en-US" altLang="zh-CN" sz="2200" dirty="0">
                <a:latin typeface="微软雅黑" panose="020B0503020204020204" pitchFamily="34" charset="-122"/>
                <a:ea typeface="微软雅黑" panose="020B0503020204020204" pitchFamily="34" charset="-122"/>
              </a:rPr>
              <a:t>EBX</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ESI</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EDI</a:t>
            </a:r>
            <a:endParaRPr lang="en-US" altLang="zh-CN" sz="2200" dirty="0">
              <a:latin typeface="微软雅黑" panose="020B0503020204020204" pitchFamily="34" charset="-122"/>
              <a:ea typeface="微软雅黑" panose="020B0503020204020204" pitchFamily="34" charset="-122"/>
            </a:endParaRPr>
          </a:p>
          <a:p>
            <a:pPr lvl="1" algn="just" eaLnBrk="1" hangingPunct="1">
              <a:lnSpc>
                <a:spcPct val="120000"/>
              </a:lnSpc>
              <a:spcBef>
                <a:spcPct val="25000"/>
              </a:spcBef>
              <a:buNone/>
            </a:pPr>
            <a:r>
              <a:rPr lang="en-US" altLang="zh-CN" sz="2200" dirty="0">
                <a:latin typeface="微软雅黑" panose="020B0503020204020204" pitchFamily="34" charset="-122"/>
                <a:ea typeface="微软雅黑" panose="020B0503020204020204" pitchFamily="34" charset="-122"/>
              </a:rPr>
              <a:t>   </a:t>
            </a:r>
            <a:r>
              <a:rPr lang="en-US" altLang="zh-CN" sz="2200" dirty="0">
                <a:solidFill>
                  <a:srgbClr val="CC3300"/>
                </a:solidFill>
                <a:latin typeface="微软雅黑" panose="020B0503020204020204" pitchFamily="34" charset="-122"/>
                <a:ea typeface="微软雅黑" panose="020B0503020204020204" pitchFamily="34" charset="-122"/>
              </a:rPr>
              <a:t>Q</a:t>
            </a:r>
            <a:r>
              <a:rPr lang="zh-CN" altLang="en-US" sz="2200" dirty="0">
                <a:solidFill>
                  <a:srgbClr val="CC3300"/>
                </a:solidFill>
                <a:latin typeface="微软雅黑" panose="020B0503020204020204" pitchFamily="34" charset="-122"/>
                <a:ea typeface="微软雅黑" panose="020B0503020204020204" pitchFamily="34" charset="-122"/>
              </a:rPr>
              <a:t>必须先将它们的值保存到</a:t>
            </a:r>
            <a:r>
              <a:rPr lang="zh-CN" altLang="en-US" sz="2200" dirty="0">
                <a:solidFill>
                  <a:srgbClr val="FF3300"/>
                </a:solidFill>
                <a:latin typeface="微软雅黑" panose="020B0503020204020204" pitchFamily="34" charset="-122"/>
                <a:ea typeface="微软雅黑" panose="020B0503020204020204" pitchFamily="34" charset="-122"/>
              </a:rPr>
              <a:t>栈</a:t>
            </a:r>
            <a:r>
              <a:rPr lang="zh-CN" altLang="en-US" sz="2200" dirty="0">
                <a:solidFill>
                  <a:srgbClr val="CC3300"/>
                </a:solidFill>
                <a:latin typeface="微软雅黑" panose="020B0503020204020204" pitchFamily="34" charset="-122"/>
                <a:ea typeface="微软雅黑" panose="020B0503020204020204" pitchFamily="34" charset="-122"/>
              </a:rPr>
              <a:t>中再使用它们，并在返回</a:t>
            </a:r>
            <a:r>
              <a:rPr lang="en-US" altLang="zh-CN" sz="2200" dirty="0">
                <a:solidFill>
                  <a:srgbClr val="CC3300"/>
                </a:solidFill>
                <a:latin typeface="微软雅黑" panose="020B0503020204020204" pitchFamily="34" charset="-122"/>
                <a:ea typeface="微软雅黑" panose="020B0503020204020204" pitchFamily="34" charset="-122"/>
              </a:rPr>
              <a:t>P</a:t>
            </a:r>
            <a:r>
              <a:rPr lang="zh-CN" altLang="en-US" sz="2200" dirty="0">
                <a:solidFill>
                  <a:srgbClr val="CC3300"/>
                </a:solidFill>
                <a:latin typeface="微软雅黑" panose="020B0503020204020204" pitchFamily="34" charset="-122"/>
                <a:ea typeface="微软雅黑" panose="020B0503020204020204" pitchFamily="34" charset="-122"/>
              </a:rPr>
              <a:t>之前恢复它们的值。</a:t>
            </a:r>
            <a:endParaRPr lang="zh-CN" altLang="en-US" sz="2200" dirty="0">
              <a:solidFill>
                <a:srgbClr val="CC3300"/>
              </a:solidFill>
              <a:latin typeface="微软雅黑" panose="020B0503020204020204" pitchFamily="34" charset="-122"/>
              <a:ea typeface="微软雅黑" panose="020B0503020204020204" pitchFamily="34" charset="-122"/>
            </a:endParaRPr>
          </a:p>
          <a:p>
            <a:pPr lvl="1" algn="just" eaLnBrk="1" hangingPunct="1">
              <a:lnSpc>
                <a:spcPct val="120000"/>
              </a:lnSpc>
              <a:spcBef>
                <a:spcPct val="25000"/>
              </a:spcBef>
            </a:pPr>
            <a:r>
              <a:rPr lang="en-US" altLang="zh-CN" sz="2200" dirty="0">
                <a:latin typeface="微软雅黑" panose="020B0503020204020204" pitchFamily="34" charset="-122"/>
                <a:ea typeface="微软雅黑" panose="020B0503020204020204" pitchFamily="34" charset="-122"/>
              </a:rPr>
              <a:t>EBP</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ESP</a:t>
            </a:r>
            <a:r>
              <a:rPr lang="zh-CN" altLang="en-US" sz="2200" dirty="0">
                <a:latin typeface="微软雅黑" panose="020B0503020204020204" pitchFamily="34" charset="-122"/>
                <a:ea typeface="微软雅黑" panose="020B0503020204020204" pitchFamily="34" charset="-122"/>
              </a:rPr>
              <a:t>分别是</a:t>
            </a:r>
            <a:r>
              <a:rPr lang="zh-CN" altLang="en-US" sz="2200" dirty="0">
                <a:solidFill>
                  <a:srgbClr val="FF3300"/>
                </a:solidFill>
                <a:latin typeface="微软雅黑" panose="020B0503020204020204" pitchFamily="34" charset="-122"/>
                <a:ea typeface="微软雅黑" panose="020B0503020204020204" pitchFamily="34" charset="-122"/>
              </a:rPr>
              <a:t>帧指针寄存器</a:t>
            </a:r>
            <a:r>
              <a:rPr lang="zh-CN" altLang="en-US" sz="2200" dirty="0">
                <a:latin typeface="微软雅黑" panose="020B0503020204020204" pitchFamily="34" charset="-122"/>
                <a:ea typeface="微软雅黑" panose="020B0503020204020204" pitchFamily="34" charset="-122"/>
              </a:rPr>
              <a:t>和</a:t>
            </a:r>
            <a:r>
              <a:rPr lang="zh-CN" altLang="en-US" sz="2200" dirty="0">
                <a:solidFill>
                  <a:srgbClr val="FF3300"/>
                </a:solidFill>
                <a:latin typeface="微软雅黑" panose="020B0503020204020204" pitchFamily="34" charset="-122"/>
                <a:ea typeface="微软雅黑" panose="020B0503020204020204" pitchFamily="34" charset="-122"/>
              </a:rPr>
              <a:t>栈指针寄存器</a:t>
            </a:r>
            <a:r>
              <a:rPr lang="zh-CN" altLang="en-US" sz="2200" dirty="0">
                <a:latin typeface="微软雅黑" panose="020B0503020204020204" pitchFamily="34" charset="-122"/>
                <a:ea typeface="微软雅黑" panose="020B0503020204020204" pitchFamily="34" charset="-122"/>
              </a:rPr>
              <a:t>，分别用来指向</a:t>
            </a:r>
            <a:r>
              <a:rPr lang="zh-CN" altLang="en-US" sz="2200" dirty="0">
                <a:solidFill>
                  <a:srgbClr val="FF3300"/>
                </a:solidFill>
                <a:latin typeface="微软雅黑" panose="020B0503020204020204" pitchFamily="34" charset="-122"/>
                <a:ea typeface="微软雅黑" panose="020B0503020204020204" pitchFamily="34" charset="-122"/>
              </a:rPr>
              <a:t>当前栈帧</a:t>
            </a:r>
            <a:r>
              <a:rPr lang="zh-CN" altLang="en-US" sz="2200" dirty="0">
                <a:latin typeface="微软雅黑" panose="020B0503020204020204" pitchFamily="34" charset="-122"/>
                <a:ea typeface="微软雅黑" panose="020B0503020204020204" pitchFamily="34" charset="-122"/>
              </a:rPr>
              <a:t>的底部和顶部。 </a:t>
            </a:r>
            <a:endParaRPr lang="zh-CN" altLang="en-US" dirty="0">
              <a:latin typeface="微软雅黑" panose="020B0503020204020204" pitchFamily="34" charset="-122"/>
              <a:ea typeface="微软雅黑" panose="020B0503020204020204" pitchFamily="34" charset="-122"/>
            </a:endParaRPr>
          </a:p>
        </p:txBody>
      </p:sp>
      <p:sp>
        <p:nvSpPr>
          <p:cNvPr id="775172" name="Text Box 4"/>
          <p:cNvSpPr txBox="1"/>
          <p:nvPr/>
        </p:nvSpPr>
        <p:spPr>
          <a:xfrm>
            <a:off x="341313" y="5859463"/>
            <a:ext cx="8370887"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dirty="0">
                <a:solidFill>
                  <a:srgbClr val="FF0000"/>
                </a:solidFill>
                <a:latin typeface="微软雅黑" panose="020B0503020204020204" pitchFamily="34" charset="-122"/>
                <a:ea typeface="微软雅黑" panose="020B0503020204020204" pitchFamily="34" charset="-122"/>
              </a:rPr>
              <a:t>问题：为减少准备和结束阶段的开销，每个过程应先使用哪些寄存器？</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775173" name="Text Box 5"/>
          <p:cNvSpPr txBox="1"/>
          <p:nvPr/>
        </p:nvSpPr>
        <p:spPr>
          <a:xfrm>
            <a:off x="792163" y="6308725"/>
            <a:ext cx="2970212" cy="396875"/>
          </a:xfrm>
          <a:prstGeom prst="rect">
            <a:avLst/>
          </a:prstGeom>
          <a:noFill/>
          <a:ln w="9525">
            <a:noFill/>
          </a:ln>
        </p:spPr>
        <p:txBody>
          <a:bodyPr anchor="t" anchorCtr="0">
            <a:spAutoFit/>
          </a:bodyPr>
          <a:lstStyle/>
          <a:p>
            <a:pPr marL="342900" indent="-342900" eaLnBrk="0" hangingPunct="0">
              <a:spcBef>
                <a:spcPct val="50000"/>
              </a:spcBef>
            </a:pPr>
            <a:r>
              <a:rPr lang="en-US" altLang="zh-CN" sz="2000" dirty="0">
                <a:solidFill>
                  <a:schemeClr val="accent2"/>
                </a:solidFill>
                <a:latin typeface="微软雅黑" panose="020B0503020204020204" pitchFamily="34" charset="-122"/>
                <a:ea typeface="微软雅黑" panose="020B0503020204020204" pitchFamily="34" charset="-122"/>
              </a:rPr>
              <a:t>EAX</a:t>
            </a:r>
            <a:r>
              <a:rPr lang="zh-CN" altLang="en-US" sz="2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chemeClr val="accent2"/>
                </a:solidFill>
                <a:latin typeface="微软雅黑" panose="020B0503020204020204" pitchFamily="34" charset="-122"/>
                <a:ea typeface="微软雅黑" panose="020B0503020204020204" pitchFamily="34" charset="-122"/>
              </a:rPr>
              <a:t>ECX</a:t>
            </a:r>
            <a:r>
              <a:rPr lang="zh-CN" altLang="en-US" sz="2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chemeClr val="accent2"/>
                </a:solidFill>
                <a:latin typeface="微软雅黑" panose="020B0503020204020204" pitchFamily="34" charset="-122"/>
                <a:ea typeface="微软雅黑" panose="020B0503020204020204" pitchFamily="34" charset="-122"/>
              </a:rPr>
              <a:t>EDX</a:t>
            </a:r>
            <a:r>
              <a:rPr lang="zh-CN" altLang="en-US" sz="2000" dirty="0">
                <a:solidFill>
                  <a:schemeClr val="accent2"/>
                </a:solidFill>
                <a:latin typeface="微软雅黑" panose="020B0503020204020204" pitchFamily="34" charset="-122"/>
                <a:ea typeface="微软雅黑" panose="020B0503020204020204" pitchFamily="34" charset="-122"/>
              </a:rPr>
              <a:t>！</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5171">
                                            <p:txEl>
                                              <p:pRg st="1" end="1"/>
                                            </p:txEl>
                                          </p:spTgt>
                                        </p:tgtEl>
                                        <p:attrNameLst>
                                          <p:attrName>style.visibility</p:attrName>
                                        </p:attrNameLst>
                                      </p:cBhvr>
                                      <p:to>
                                        <p:strVal val="visible"/>
                                      </p:to>
                                    </p:set>
                                    <p:animEffect transition="in" filter="blinds(horizontal)">
                                      <p:cBhvr>
                                        <p:cTn id="7" dur="500"/>
                                        <p:tgtEl>
                                          <p:spTgt spid="7751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5171">
                                            <p:txEl>
                                              <p:pRg st="2" end="2"/>
                                            </p:txEl>
                                          </p:spTgt>
                                        </p:tgtEl>
                                        <p:attrNameLst>
                                          <p:attrName>style.visibility</p:attrName>
                                        </p:attrNameLst>
                                      </p:cBhvr>
                                      <p:to>
                                        <p:strVal val="visible"/>
                                      </p:to>
                                    </p:set>
                                    <p:animEffect transition="in" filter="blinds(horizontal)">
                                      <p:cBhvr>
                                        <p:cTn id="12" dur="500"/>
                                        <p:tgtEl>
                                          <p:spTgt spid="775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5171">
                                            <p:txEl>
                                              <p:pRg st="3" end="3"/>
                                            </p:txEl>
                                          </p:spTgt>
                                        </p:tgtEl>
                                        <p:attrNameLst>
                                          <p:attrName>style.visibility</p:attrName>
                                        </p:attrNameLst>
                                      </p:cBhvr>
                                      <p:to>
                                        <p:strVal val="visible"/>
                                      </p:to>
                                    </p:set>
                                    <p:animEffect transition="in" filter="blinds(horizontal)">
                                      <p:cBhvr>
                                        <p:cTn id="17" dur="500"/>
                                        <p:tgtEl>
                                          <p:spTgt spid="7751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5171">
                                            <p:txEl>
                                              <p:pRg st="4" end="4"/>
                                            </p:txEl>
                                          </p:spTgt>
                                        </p:tgtEl>
                                        <p:attrNameLst>
                                          <p:attrName>style.visibility</p:attrName>
                                        </p:attrNameLst>
                                      </p:cBhvr>
                                      <p:to>
                                        <p:strVal val="visible"/>
                                      </p:to>
                                    </p:set>
                                    <p:animEffect transition="in" filter="blinds(horizontal)">
                                      <p:cBhvr>
                                        <p:cTn id="22" dur="500"/>
                                        <p:tgtEl>
                                          <p:spTgt spid="77517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5171">
                                            <p:txEl>
                                              <p:pRg st="5" end="5"/>
                                            </p:txEl>
                                          </p:spTgt>
                                        </p:tgtEl>
                                        <p:attrNameLst>
                                          <p:attrName>style.visibility</p:attrName>
                                        </p:attrNameLst>
                                      </p:cBhvr>
                                      <p:to>
                                        <p:strVal val="visible"/>
                                      </p:to>
                                    </p:set>
                                    <p:animEffect transition="in" filter="blinds(horizontal)">
                                      <p:cBhvr>
                                        <p:cTn id="27" dur="500"/>
                                        <p:tgtEl>
                                          <p:spTgt spid="77517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75172"/>
                                        </p:tgtEl>
                                        <p:attrNameLst>
                                          <p:attrName>style.visibility</p:attrName>
                                        </p:attrNameLst>
                                      </p:cBhvr>
                                      <p:to>
                                        <p:strVal val="visible"/>
                                      </p:to>
                                    </p:set>
                                    <p:animEffect transition="in" filter="blinds(horizontal)">
                                      <p:cBhvr>
                                        <p:cTn id="32" dur="500"/>
                                        <p:tgtEl>
                                          <p:spTgt spid="77517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5173"/>
                                        </p:tgtEl>
                                        <p:attrNameLst>
                                          <p:attrName>style.visibility</p:attrName>
                                        </p:attrNameLst>
                                      </p:cBhvr>
                                      <p:to>
                                        <p:strVal val="visible"/>
                                      </p:to>
                                    </p:set>
                                    <p:animEffect transition="in" filter="blinds(horizontal)">
                                      <p:cBhvr>
                                        <p:cTn id="37" dur="500"/>
                                        <p:tgtEl>
                                          <p:spTgt spid="775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2" grpId="0"/>
      <p:bldP spid="7751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5" name="Group 33"/>
          <p:cNvGrpSpPr/>
          <p:nvPr/>
        </p:nvGrpSpPr>
        <p:grpSpPr>
          <a:xfrm>
            <a:off x="1511300" y="2619375"/>
            <a:ext cx="6751638" cy="3016250"/>
            <a:chOff x="1689" y="1054"/>
            <a:chExt cx="4253" cy="1900"/>
          </a:xfrm>
        </p:grpSpPr>
        <p:sp>
          <p:nvSpPr>
            <p:cNvPr id="16386" name="Rectangle 4"/>
            <p:cNvSpPr/>
            <p:nvPr/>
          </p:nvSpPr>
          <p:spPr>
            <a:xfrm>
              <a:off x="3626" y="2064"/>
              <a:ext cx="272" cy="208"/>
            </a:xfrm>
            <a:prstGeom prst="rect">
              <a:avLst/>
            </a:prstGeom>
            <a:noFill/>
            <a:ln w="12700">
              <a:noFill/>
            </a:ln>
          </p:spPr>
          <p:txBody>
            <a:bodyPr wrap="none" lIns="63500" tIns="25400" rIns="63500" bIns="25400" anchor="t" anchorCtr="0">
              <a:spAutoFit/>
            </a:bodyPr>
            <a:lstStyle/>
            <a:p>
              <a:pPr eaLnBrk="0" hangingPunct="0">
                <a:lnSpc>
                  <a:spcPct val="102000"/>
                </a:lnSpc>
              </a:pPr>
              <a:r>
                <a:rPr lang="en-US" altLang="zh-CN" dirty="0">
                  <a:latin typeface="Arial" panose="020B0604020202020204" pitchFamily="34" charset="0"/>
                  <a:ea typeface="宋体" panose="02010600030101010101" pitchFamily="2" charset="-122"/>
                </a:rPr>
                <a:t>I/O</a:t>
              </a:r>
              <a:endParaRPr lang="en-US" altLang="zh-CN" dirty="0">
                <a:latin typeface="Arial" panose="020B0604020202020204" pitchFamily="34" charset="0"/>
                <a:ea typeface="宋体" panose="02010600030101010101" pitchFamily="2" charset="-122"/>
              </a:endParaRPr>
            </a:p>
          </p:txBody>
        </p:sp>
        <p:sp>
          <p:nvSpPr>
            <p:cNvPr id="16387" name="Rectangle 5"/>
            <p:cNvSpPr/>
            <p:nvPr/>
          </p:nvSpPr>
          <p:spPr>
            <a:xfrm>
              <a:off x="2280" y="2762"/>
              <a:ext cx="16" cy="192"/>
            </a:xfrm>
            <a:prstGeom prst="rect">
              <a:avLst/>
            </a:prstGeom>
            <a:noFill/>
            <a:ln w="76200">
              <a:noFill/>
            </a:ln>
          </p:spPr>
          <p:txBody>
            <a:bodyPr wrap="none" anchor="ctr" anchorCtr="0"/>
            <a:lstStyle/>
            <a:p>
              <a:pPr algn="ctr" eaLnBrk="0" hangingPunct="0"/>
              <a:endParaRPr lang="zh-CN" altLang="en-US" sz="1400" b="0" dirty="0">
                <a:latin typeface="Times New Roman" panose="02020603050405020304" pitchFamily="18" charset="0"/>
                <a:ea typeface="宋体" panose="02010600030101010101" pitchFamily="2" charset="-122"/>
              </a:endParaRPr>
            </a:p>
          </p:txBody>
        </p:sp>
        <p:sp>
          <p:nvSpPr>
            <p:cNvPr id="16388" name="Rectangle 6"/>
            <p:cNvSpPr/>
            <p:nvPr/>
          </p:nvSpPr>
          <p:spPr>
            <a:xfrm>
              <a:off x="2080" y="2054"/>
              <a:ext cx="384" cy="208"/>
            </a:xfrm>
            <a:prstGeom prst="rect">
              <a:avLst/>
            </a:prstGeom>
            <a:noFill/>
            <a:ln w="12700">
              <a:noFill/>
            </a:ln>
          </p:spPr>
          <p:txBody>
            <a:bodyPr wrap="none" lIns="63500" tIns="25400" rIns="63500" bIns="25400" anchor="t" anchorCtr="0">
              <a:spAutoFit/>
            </a:bodyPr>
            <a:lstStyle/>
            <a:p>
              <a:pPr eaLnBrk="0" hangingPunct="0">
                <a:lnSpc>
                  <a:spcPct val="102000"/>
                </a:lnSpc>
              </a:pPr>
              <a:r>
                <a:rPr lang="en-US" altLang="zh-CN" dirty="0">
                  <a:latin typeface="Arial" panose="020B0604020202020204" pitchFamily="34" charset="0"/>
                  <a:ea typeface="宋体" panose="02010600030101010101" pitchFamily="2" charset="-122"/>
                </a:rPr>
                <a:t>CPU</a:t>
              </a:r>
              <a:endParaRPr lang="en-US" altLang="zh-CN" dirty="0">
                <a:latin typeface="Arial" panose="020B0604020202020204" pitchFamily="34" charset="0"/>
                <a:ea typeface="宋体" panose="02010600030101010101" pitchFamily="2" charset="-122"/>
              </a:endParaRPr>
            </a:p>
          </p:txBody>
        </p:sp>
        <p:sp>
          <p:nvSpPr>
            <p:cNvPr id="16389" name="Rectangle 7"/>
            <p:cNvSpPr/>
            <p:nvPr/>
          </p:nvSpPr>
          <p:spPr>
            <a:xfrm>
              <a:off x="2060" y="2041"/>
              <a:ext cx="1960" cy="262"/>
            </a:xfrm>
            <a:prstGeom prst="rect">
              <a:avLst/>
            </a:prstGeom>
            <a:noFill/>
            <a:ln w="12700" cap="flat" cmpd="sng">
              <a:solidFill>
                <a:schemeClr val="tx1"/>
              </a:solidFill>
              <a:prstDash val="solid"/>
              <a:miter/>
              <a:headEnd type="none" w="med" len="med"/>
              <a:tailEnd type="none" w="med" len="med"/>
            </a:ln>
          </p:spPr>
          <p:txBody>
            <a:bodyPr wrap="none" anchor="ctr" anchorCtr="0"/>
            <a:lstStyle/>
            <a:p>
              <a:pPr algn="ctr" eaLnBrk="0" hangingPunct="0"/>
              <a:endParaRPr lang="zh-CN" altLang="en-US" sz="1400" b="0" dirty="0">
                <a:latin typeface="Times New Roman" panose="02020603050405020304" pitchFamily="18" charset="0"/>
                <a:ea typeface="宋体" panose="02010600030101010101" pitchFamily="2" charset="-122"/>
              </a:endParaRPr>
            </a:p>
          </p:txBody>
        </p:sp>
        <p:sp>
          <p:nvSpPr>
            <p:cNvPr id="16390" name="Line 8"/>
            <p:cNvSpPr/>
            <p:nvPr/>
          </p:nvSpPr>
          <p:spPr>
            <a:xfrm>
              <a:off x="3469" y="2041"/>
              <a:ext cx="0" cy="280"/>
            </a:xfrm>
            <a:prstGeom prst="line">
              <a:avLst/>
            </a:prstGeom>
            <a:ln w="12700" cap="flat" cmpd="sng">
              <a:solidFill>
                <a:schemeClr val="tx1"/>
              </a:solidFill>
              <a:prstDash val="solid"/>
              <a:round/>
              <a:headEnd type="none" w="med" len="med"/>
              <a:tailEnd type="none" w="med" len="med"/>
            </a:ln>
          </p:spPr>
        </p:sp>
        <p:sp>
          <p:nvSpPr>
            <p:cNvPr id="16391" name="Rectangle 9"/>
            <p:cNvSpPr/>
            <p:nvPr/>
          </p:nvSpPr>
          <p:spPr>
            <a:xfrm>
              <a:off x="2300" y="1519"/>
              <a:ext cx="704" cy="208"/>
            </a:xfrm>
            <a:prstGeom prst="rect">
              <a:avLst/>
            </a:prstGeom>
            <a:noFill/>
            <a:ln w="12700">
              <a:noFill/>
            </a:ln>
          </p:spPr>
          <p:txBody>
            <a:bodyPr wrap="none" lIns="63500" tIns="25400" rIns="63500" bIns="25400" anchor="t" anchorCtr="0">
              <a:spAutoFit/>
            </a:bodyPr>
            <a:lstStyle/>
            <a:p>
              <a:pPr eaLnBrk="0" hangingPunct="0">
                <a:lnSpc>
                  <a:spcPct val="102000"/>
                </a:lnSpc>
              </a:pPr>
              <a:r>
                <a:rPr lang="en-US" altLang="zh-CN" dirty="0">
                  <a:latin typeface="Arial" panose="020B0604020202020204" pitchFamily="34" charset="0"/>
                  <a:ea typeface="宋体" panose="02010600030101010101" pitchFamily="2" charset="-122"/>
                </a:rPr>
                <a:t>Compiler</a:t>
              </a:r>
              <a:endParaRPr lang="en-US" altLang="zh-CN" dirty="0">
                <a:latin typeface="Arial" panose="020B0604020202020204" pitchFamily="34" charset="0"/>
                <a:ea typeface="宋体" panose="02010600030101010101" pitchFamily="2" charset="-122"/>
              </a:endParaRPr>
            </a:p>
          </p:txBody>
        </p:sp>
        <p:sp>
          <p:nvSpPr>
            <p:cNvPr id="16392" name="Rectangle 10"/>
            <p:cNvSpPr/>
            <p:nvPr/>
          </p:nvSpPr>
          <p:spPr>
            <a:xfrm>
              <a:off x="2299" y="1553"/>
              <a:ext cx="712" cy="177"/>
            </a:xfrm>
            <a:prstGeom prst="rect">
              <a:avLst/>
            </a:prstGeom>
            <a:noFill/>
            <a:ln w="12700" cap="flat" cmpd="sng">
              <a:solidFill>
                <a:schemeClr val="tx1"/>
              </a:solidFill>
              <a:prstDash val="solid"/>
              <a:miter/>
              <a:headEnd type="none" w="med" len="med"/>
              <a:tailEnd type="none" w="med" len="med"/>
            </a:ln>
          </p:spPr>
          <p:txBody>
            <a:bodyPr wrap="none" anchor="ctr" anchorCtr="0"/>
            <a:lstStyle/>
            <a:p>
              <a:pPr algn="ctr" eaLnBrk="0" hangingPunct="0"/>
              <a:endParaRPr lang="zh-CN" altLang="en-US" sz="1400" b="0" dirty="0">
                <a:latin typeface="Times New Roman" panose="02020603050405020304" pitchFamily="18" charset="0"/>
                <a:ea typeface="宋体" panose="02010600030101010101" pitchFamily="2" charset="-122"/>
              </a:endParaRPr>
            </a:p>
          </p:txBody>
        </p:sp>
        <p:sp>
          <p:nvSpPr>
            <p:cNvPr id="16393" name="Rectangle 11"/>
            <p:cNvSpPr/>
            <p:nvPr/>
          </p:nvSpPr>
          <p:spPr>
            <a:xfrm>
              <a:off x="3032" y="1460"/>
              <a:ext cx="760" cy="208"/>
            </a:xfrm>
            <a:prstGeom prst="rect">
              <a:avLst/>
            </a:prstGeom>
            <a:noFill/>
            <a:ln w="12700">
              <a:noFill/>
            </a:ln>
          </p:spPr>
          <p:txBody>
            <a:bodyPr wrap="none" lIns="63500" tIns="25400" rIns="63500" bIns="25400" anchor="t" anchorCtr="0">
              <a:spAutoFit/>
            </a:bodyPr>
            <a:lstStyle/>
            <a:p>
              <a:pPr eaLnBrk="0" hangingPunct="0">
                <a:lnSpc>
                  <a:spcPct val="102000"/>
                </a:lnSpc>
              </a:pPr>
              <a:r>
                <a:rPr lang="en-US" altLang="zh-CN" dirty="0">
                  <a:latin typeface="Arial" panose="020B0604020202020204" pitchFamily="34" charset="0"/>
                  <a:ea typeface="宋体" panose="02010600030101010101" pitchFamily="2" charset="-122"/>
                </a:rPr>
                <a:t>Operating</a:t>
              </a:r>
              <a:endParaRPr lang="en-US" altLang="zh-CN" dirty="0">
                <a:latin typeface="Arial" panose="020B0604020202020204" pitchFamily="34" charset="0"/>
                <a:ea typeface="宋体" panose="02010600030101010101" pitchFamily="2" charset="-122"/>
              </a:endParaRPr>
            </a:p>
          </p:txBody>
        </p:sp>
        <p:sp>
          <p:nvSpPr>
            <p:cNvPr id="16394" name="Rectangle 12"/>
            <p:cNvSpPr/>
            <p:nvPr/>
          </p:nvSpPr>
          <p:spPr>
            <a:xfrm>
              <a:off x="3208" y="1635"/>
              <a:ext cx="592" cy="208"/>
            </a:xfrm>
            <a:prstGeom prst="rect">
              <a:avLst/>
            </a:prstGeom>
            <a:noFill/>
            <a:ln w="12700">
              <a:noFill/>
            </a:ln>
          </p:spPr>
          <p:txBody>
            <a:bodyPr wrap="none" lIns="63500" tIns="25400" rIns="63500" bIns="25400" anchor="t" anchorCtr="0">
              <a:spAutoFit/>
            </a:bodyPr>
            <a:lstStyle/>
            <a:p>
              <a:pPr eaLnBrk="0" hangingPunct="0">
                <a:lnSpc>
                  <a:spcPct val="102000"/>
                </a:lnSpc>
              </a:pPr>
              <a:r>
                <a:rPr lang="en-US" altLang="zh-CN" dirty="0">
                  <a:latin typeface="Arial" panose="020B0604020202020204" pitchFamily="34" charset="0"/>
                  <a:ea typeface="宋体" panose="02010600030101010101" pitchFamily="2" charset="-122"/>
                </a:rPr>
                <a:t>System</a:t>
              </a:r>
              <a:endParaRPr lang="en-US" altLang="zh-CN" dirty="0">
                <a:latin typeface="Arial" panose="020B0604020202020204" pitchFamily="34" charset="0"/>
                <a:ea typeface="宋体" panose="02010600030101010101" pitchFamily="2" charset="-122"/>
              </a:endParaRPr>
            </a:p>
          </p:txBody>
        </p:sp>
        <p:sp>
          <p:nvSpPr>
            <p:cNvPr id="16395" name="Line 13"/>
            <p:cNvSpPr/>
            <p:nvPr/>
          </p:nvSpPr>
          <p:spPr>
            <a:xfrm flipV="1">
              <a:off x="2720" y="1395"/>
              <a:ext cx="0" cy="170"/>
            </a:xfrm>
            <a:prstGeom prst="line">
              <a:avLst/>
            </a:prstGeom>
            <a:ln w="12700" cap="flat" cmpd="sng">
              <a:solidFill>
                <a:schemeClr val="tx1"/>
              </a:solidFill>
              <a:prstDash val="solid"/>
              <a:round/>
              <a:headEnd type="none" w="med" len="med"/>
              <a:tailEnd type="none" w="med" len="med"/>
            </a:ln>
          </p:spPr>
        </p:sp>
        <p:sp>
          <p:nvSpPr>
            <p:cNvPr id="16396" name="Line 14"/>
            <p:cNvSpPr/>
            <p:nvPr/>
          </p:nvSpPr>
          <p:spPr>
            <a:xfrm>
              <a:off x="2724" y="1399"/>
              <a:ext cx="1176" cy="0"/>
            </a:xfrm>
            <a:prstGeom prst="line">
              <a:avLst/>
            </a:prstGeom>
            <a:ln w="12700" cap="flat" cmpd="sng">
              <a:solidFill>
                <a:schemeClr val="tx1"/>
              </a:solidFill>
              <a:prstDash val="solid"/>
              <a:round/>
              <a:headEnd type="none" w="med" len="med"/>
              <a:tailEnd type="none" w="med" len="med"/>
            </a:ln>
          </p:spPr>
        </p:sp>
        <p:sp>
          <p:nvSpPr>
            <p:cNvPr id="16397" name="Line 15"/>
            <p:cNvSpPr/>
            <p:nvPr/>
          </p:nvSpPr>
          <p:spPr>
            <a:xfrm>
              <a:off x="3912" y="1403"/>
              <a:ext cx="0" cy="516"/>
            </a:xfrm>
            <a:prstGeom prst="line">
              <a:avLst/>
            </a:prstGeom>
            <a:ln w="12700" cap="flat" cmpd="sng">
              <a:solidFill>
                <a:schemeClr val="tx1"/>
              </a:solidFill>
              <a:prstDash val="solid"/>
              <a:round/>
              <a:headEnd type="none" w="med" len="med"/>
              <a:tailEnd type="none" w="med" len="med"/>
            </a:ln>
          </p:spPr>
        </p:sp>
        <p:sp>
          <p:nvSpPr>
            <p:cNvPr id="16398" name="Rectangle 16"/>
            <p:cNvSpPr/>
            <p:nvPr/>
          </p:nvSpPr>
          <p:spPr>
            <a:xfrm>
              <a:off x="2171" y="1113"/>
              <a:ext cx="864" cy="209"/>
            </a:xfrm>
            <a:prstGeom prst="rect">
              <a:avLst/>
            </a:prstGeom>
            <a:noFill/>
            <a:ln w="12700">
              <a:noFill/>
            </a:ln>
          </p:spPr>
          <p:txBody>
            <a:bodyPr wrap="none" lIns="63500" tIns="25400" rIns="63500" bIns="25400" anchor="t" anchorCtr="0">
              <a:spAutoFit/>
            </a:bodyPr>
            <a:lstStyle/>
            <a:p>
              <a:pPr eaLnBrk="0" hangingPunct="0">
                <a:lnSpc>
                  <a:spcPct val="102000"/>
                </a:lnSpc>
              </a:pPr>
              <a:r>
                <a:rPr lang="en-US" altLang="zh-CN" dirty="0">
                  <a:latin typeface="Arial" panose="020B0604020202020204" pitchFamily="34" charset="0"/>
                  <a:ea typeface="宋体" panose="02010600030101010101" pitchFamily="2" charset="-122"/>
                </a:rPr>
                <a:t>Application</a:t>
              </a:r>
              <a:endParaRPr lang="en-US" altLang="zh-CN" dirty="0">
                <a:latin typeface="Arial" panose="020B0604020202020204" pitchFamily="34" charset="0"/>
                <a:ea typeface="宋体" panose="02010600030101010101" pitchFamily="2" charset="-122"/>
              </a:endParaRPr>
            </a:p>
          </p:txBody>
        </p:sp>
        <p:sp>
          <p:nvSpPr>
            <p:cNvPr id="16399" name="Line 17"/>
            <p:cNvSpPr/>
            <p:nvPr/>
          </p:nvSpPr>
          <p:spPr>
            <a:xfrm flipV="1">
              <a:off x="2024" y="1054"/>
              <a:ext cx="0" cy="865"/>
            </a:xfrm>
            <a:prstGeom prst="line">
              <a:avLst/>
            </a:prstGeom>
            <a:ln w="12700" cap="flat" cmpd="sng">
              <a:solidFill>
                <a:schemeClr val="tx1"/>
              </a:solidFill>
              <a:prstDash val="solid"/>
              <a:round/>
              <a:headEnd type="none" w="med" len="med"/>
              <a:tailEnd type="none" w="med" len="med"/>
            </a:ln>
          </p:spPr>
        </p:sp>
        <p:sp>
          <p:nvSpPr>
            <p:cNvPr id="16400" name="Line 18"/>
            <p:cNvSpPr/>
            <p:nvPr/>
          </p:nvSpPr>
          <p:spPr>
            <a:xfrm>
              <a:off x="2044" y="1063"/>
              <a:ext cx="1728" cy="0"/>
            </a:xfrm>
            <a:prstGeom prst="line">
              <a:avLst/>
            </a:prstGeom>
            <a:ln w="12700" cap="flat" cmpd="sng">
              <a:solidFill>
                <a:schemeClr val="tx1"/>
              </a:solidFill>
              <a:prstDash val="solid"/>
              <a:round/>
              <a:headEnd type="none" w="med" len="med"/>
              <a:tailEnd type="none" w="med" len="med"/>
            </a:ln>
          </p:spPr>
        </p:sp>
        <p:sp>
          <p:nvSpPr>
            <p:cNvPr id="16401" name="Line 19"/>
            <p:cNvSpPr/>
            <p:nvPr/>
          </p:nvSpPr>
          <p:spPr>
            <a:xfrm>
              <a:off x="3752" y="1063"/>
              <a:ext cx="0" cy="349"/>
            </a:xfrm>
            <a:prstGeom prst="line">
              <a:avLst/>
            </a:prstGeom>
            <a:ln w="12700" cap="flat" cmpd="sng">
              <a:solidFill>
                <a:schemeClr val="tx1"/>
              </a:solidFill>
              <a:prstDash val="solid"/>
              <a:round/>
              <a:headEnd type="none" w="med" len="med"/>
              <a:tailEnd type="none" w="med" len="med"/>
            </a:ln>
          </p:spPr>
        </p:sp>
        <p:sp>
          <p:nvSpPr>
            <p:cNvPr id="16402" name="Rectangle 20"/>
            <p:cNvSpPr/>
            <p:nvPr/>
          </p:nvSpPr>
          <p:spPr>
            <a:xfrm>
              <a:off x="2456" y="2351"/>
              <a:ext cx="1040" cy="208"/>
            </a:xfrm>
            <a:prstGeom prst="rect">
              <a:avLst/>
            </a:prstGeom>
            <a:noFill/>
            <a:ln w="50800">
              <a:noFill/>
            </a:ln>
          </p:spPr>
          <p:txBody>
            <a:bodyPr lIns="63500" tIns="25400" rIns="63500" bIns="25400" anchor="t" anchorCtr="0">
              <a:spAutoFit/>
            </a:bodyPr>
            <a:lstStyle/>
            <a:p>
              <a:pPr eaLnBrk="0" hangingPunct="0">
                <a:lnSpc>
                  <a:spcPct val="102000"/>
                </a:lnSpc>
              </a:pPr>
              <a:r>
                <a:rPr lang="en-US" altLang="zh-CN" dirty="0">
                  <a:latin typeface="Arial" panose="020B0604020202020204" pitchFamily="34" charset="0"/>
                  <a:ea typeface="宋体" panose="02010600030101010101" pitchFamily="2" charset="-122"/>
                </a:rPr>
                <a:t>Digital Design</a:t>
              </a:r>
              <a:endParaRPr lang="en-US" altLang="zh-CN" dirty="0">
                <a:latin typeface="Arial" panose="020B0604020202020204" pitchFamily="34" charset="0"/>
                <a:ea typeface="宋体" panose="02010600030101010101" pitchFamily="2" charset="-122"/>
              </a:endParaRPr>
            </a:p>
          </p:txBody>
        </p:sp>
        <p:sp>
          <p:nvSpPr>
            <p:cNvPr id="16403" name="Rectangle 21"/>
            <p:cNvSpPr/>
            <p:nvPr/>
          </p:nvSpPr>
          <p:spPr>
            <a:xfrm>
              <a:off x="2164" y="2303"/>
              <a:ext cx="1672" cy="236"/>
            </a:xfrm>
            <a:prstGeom prst="rect">
              <a:avLst/>
            </a:prstGeom>
            <a:noFill/>
            <a:ln w="12700" cap="flat" cmpd="sng">
              <a:solidFill>
                <a:schemeClr val="tx1"/>
              </a:solidFill>
              <a:prstDash val="solid"/>
              <a:miter/>
              <a:headEnd type="none" w="med" len="med"/>
              <a:tailEnd type="none" w="med" len="med"/>
            </a:ln>
          </p:spPr>
          <p:txBody>
            <a:bodyPr wrap="none" anchor="ctr" anchorCtr="0"/>
            <a:lstStyle/>
            <a:p>
              <a:pPr algn="ctr" eaLnBrk="0" hangingPunct="0"/>
              <a:endParaRPr lang="zh-CN" altLang="en-US" sz="1400" b="0" dirty="0">
                <a:latin typeface="Times New Roman" panose="02020603050405020304" pitchFamily="18" charset="0"/>
                <a:ea typeface="宋体" panose="02010600030101010101" pitchFamily="2" charset="-122"/>
              </a:endParaRPr>
            </a:p>
          </p:txBody>
        </p:sp>
        <p:sp>
          <p:nvSpPr>
            <p:cNvPr id="16404" name="Rectangle 22"/>
            <p:cNvSpPr/>
            <p:nvPr/>
          </p:nvSpPr>
          <p:spPr>
            <a:xfrm>
              <a:off x="2320" y="2605"/>
              <a:ext cx="1056" cy="208"/>
            </a:xfrm>
            <a:prstGeom prst="rect">
              <a:avLst/>
            </a:prstGeom>
            <a:noFill/>
            <a:ln w="50800">
              <a:noFill/>
            </a:ln>
          </p:spPr>
          <p:txBody>
            <a:bodyPr wrap="none" lIns="63500" tIns="25400" rIns="63500" bIns="25400" anchor="t" anchorCtr="0">
              <a:spAutoFit/>
            </a:bodyPr>
            <a:lstStyle/>
            <a:p>
              <a:pPr eaLnBrk="0" hangingPunct="0">
                <a:lnSpc>
                  <a:spcPct val="102000"/>
                </a:lnSpc>
              </a:pPr>
              <a:r>
                <a:rPr lang="en-US" altLang="zh-CN" dirty="0">
                  <a:latin typeface="Arial" panose="020B0604020202020204" pitchFamily="34" charset="0"/>
                  <a:ea typeface="宋体" panose="02010600030101010101" pitchFamily="2" charset="-122"/>
                </a:rPr>
                <a:t>Circuit Design</a:t>
              </a:r>
              <a:endParaRPr lang="en-US" altLang="zh-CN" dirty="0">
                <a:latin typeface="Arial" panose="020B0604020202020204" pitchFamily="34" charset="0"/>
                <a:ea typeface="宋体" panose="02010600030101010101" pitchFamily="2" charset="-122"/>
              </a:endParaRPr>
            </a:p>
          </p:txBody>
        </p:sp>
        <p:sp>
          <p:nvSpPr>
            <p:cNvPr id="16405" name="Rectangle 23"/>
            <p:cNvSpPr/>
            <p:nvPr/>
          </p:nvSpPr>
          <p:spPr>
            <a:xfrm>
              <a:off x="2260" y="2539"/>
              <a:ext cx="1416" cy="271"/>
            </a:xfrm>
            <a:prstGeom prst="rect">
              <a:avLst/>
            </a:prstGeom>
            <a:noFill/>
            <a:ln w="12700" cap="flat" cmpd="sng">
              <a:solidFill>
                <a:schemeClr val="tx1"/>
              </a:solidFill>
              <a:prstDash val="solid"/>
              <a:miter/>
              <a:headEnd type="none" w="med" len="med"/>
              <a:tailEnd type="none" w="med" len="med"/>
            </a:ln>
          </p:spPr>
          <p:txBody>
            <a:bodyPr wrap="none" anchor="ctr" anchorCtr="0"/>
            <a:lstStyle/>
            <a:p>
              <a:pPr algn="ctr" eaLnBrk="0" hangingPunct="0"/>
              <a:endParaRPr lang="zh-CN" altLang="en-US" sz="1400" b="0" dirty="0">
                <a:latin typeface="Times New Roman" panose="02020603050405020304" pitchFamily="18" charset="0"/>
                <a:ea typeface="宋体" panose="02010600030101010101" pitchFamily="2" charset="-122"/>
              </a:endParaRPr>
            </a:p>
          </p:txBody>
        </p:sp>
        <p:sp>
          <p:nvSpPr>
            <p:cNvPr id="16406" name="Rectangle 25" descr="50%"/>
            <p:cNvSpPr/>
            <p:nvPr/>
          </p:nvSpPr>
          <p:spPr>
            <a:xfrm>
              <a:off x="1892" y="1928"/>
              <a:ext cx="2472" cy="96"/>
            </a:xfrm>
            <a:prstGeom prst="rect">
              <a:avLst/>
            </a:prstGeom>
            <a:blipFill rotWithShape="0">
              <a:blip r:embed="rId1"/>
            </a:blipFill>
            <a:ln w="12700" cap="flat" cmpd="sng">
              <a:solidFill>
                <a:schemeClr val="tx1"/>
              </a:solidFill>
              <a:prstDash val="solid"/>
              <a:miter/>
              <a:headEnd type="none" w="med" len="med"/>
              <a:tailEnd type="none" w="med" len="med"/>
            </a:ln>
          </p:spPr>
          <p:txBody>
            <a:bodyPr wrap="none" anchor="ctr" anchorCtr="0"/>
            <a:lstStyle/>
            <a:p>
              <a:pPr algn="ctr" eaLnBrk="0" hangingPunct="0"/>
              <a:endParaRPr lang="zh-CN" altLang="en-US" sz="1400" b="0" dirty="0">
                <a:latin typeface="Times New Roman" panose="02020603050405020304" pitchFamily="18" charset="0"/>
                <a:ea typeface="宋体" panose="02010600030101010101" pitchFamily="2" charset="-122"/>
              </a:endParaRPr>
            </a:p>
          </p:txBody>
        </p:sp>
        <p:sp>
          <p:nvSpPr>
            <p:cNvPr id="16407" name="Rectangle 26"/>
            <p:cNvSpPr/>
            <p:nvPr/>
          </p:nvSpPr>
          <p:spPr>
            <a:xfrm>
              <a:off x="4392" y="1818"/>
              <a:ext cx="1088" cy="326"/>
            </a:xfrm>
            <a:prstGeom prst="rect">
              <a:avLst/>
            </a:prstGeom>
            <a:noFill/>
            <a:ln w="12700">
              <a:noFill/>
            </a:ln>
          </p:spPr>
          <p:txBody>
            <a:bodyPr wrap="none" lIns="63500" tIns="25400" rIns="63500" bIns="25400" anchor="t" anchorCtr="0">
              <a:spAutoFit/>
            </a:bodyPr>
            <a:lstStyle/>
            <a:p>
              <a:pPr eaLnBrk="0" hangingPunct="0">
                <a:lnSpc>
                  <a:spcPct val="85000"/>
                </a:lnSpc>
              </a:pPr>
              <a:r>
                <a:rPr lang="en-US" altLang="zh-CN" dirty="0">
                  <a:latin typeface="Arial" panose="020B0604020202020204" pitchFamily="34" charset="0"/>
                  <a:ea typeface="宋体" panose="02010600030101010101" pitchFamily="2" charset="-122"/>
                </a:rPr>
                <a:t>Instruction Set</a:t>
              </a:r>
              <a:endParaRPr lang="en-US" altLang="zh-CN" dirty="0">
                <a:latin typeface="Arial" panose="020B0604020202020204" pitchFamily="34" charset="0"/>
                <a:ea typeface="宋体" panose="02010600030101010101" pitchFamily="2" charset="-122"/>
              </a:endParaRPr>
            </a:p>
            <a:p>
              <a:pPr eaLnBrk="0" hangingPunct="0">
                <a:lnSpc>
                  <a:spcPct val="85000"/>
                </a:lnSpc>
              </a:pPr>
              <a:r>
                <a:rPr lang="en-US" altLang="zh-CN" dirty="0">
                  <a:latin typeface="Arial" panose="020B0604020202020204" pitchFamily="34" charset="0"/>
                  <a:ea typeface="宋体" panose="02010600030101010101" pitchFamily="2" charset="-122"/>
                </a:rPr>
                <a:t> Architecture</a:t>
              </a:r>
              <a:endParaRPr lang="en-US" altLang="zh-CN" dirty="0">
                <a:latin typeface="Arial" panose="020B0604020202020204" pitchFamily="34" charset="0"/>
                <a:ea typeface="宋体" panose="02010600030101010101" pitchFamily="2" charset="-122"/>
              </a:endParaRPr>
            </a:p>
          </p:txBody>
        </p:sp>
        <p:sp>
          <p:nvSpPr>
            <p:cNvPr id="16408" name="Rectangle 37"/>
            <p:cNvSpPr/>
            <p:nvPr/>
          </p:nvSpPr>
          <p:spPr>
            <a:xfrm>
              <a:off x="2889" y="2063"/>
              <a:ext cx="320" cy="209"/>
            </a:xfrm>
            <a:prstGeom prst="rect">
              <a:avLst/>
            </a:prstGeom>
            <a:noFill/>
            <a:ln w="12700">
              <a:noFill/>
            </a:ln>
          </p:spPr>
          <p:txBody>
            <a:bodyPr wrap="none" lIns="63500" tIns="25400" rIns="63500" bIns="25400" anchor="t" anchorCtr="0">
              <a:spAutoFit/>
            </a:bodyPr>
            <a:lstStyle/>
            <a:p>
              <a:pPr eaLnBrk="0" hangingPunct="0">
                <a:lnSpc>
                  <a:spcPct val="102000"/>
                </a:lnSpc>
              </a:pPr>
              <a:r>
                <a:rPr lang="en-US" altLang="zh-CN" dirty="0">
                  <a:latin typeface="Arial" panose="020B0604020202020204" pitchFamily="34" charset="0"/>
                  <a:ea typeface="宋体" panose="02010600030101010101" pitchFamily="2" charset="-122"/>
                </a:rPr>
                <a:t>MM</a:t>
              </a:r>
              <a:endParaRPr lang="en-US" altLang="zh-CN" dirty="0">
                <a:latin typeface="Arial" panose="020B0604020202020204" pitchFamily="34" charset="0"/>
                <a:ea typeface="宋体" panose="02010600030101010101" pitchFamily="2" charset="-122"/>
              </a:endParaRPr>
            </a:p>
          </p:txBody>
        </p:sp>
        <p:sp>
          <p:nvSpPr>
            <p:cNvPr id="16409" name="Line 38"/>
            <p:cNvSpPr/>
            <p:nvPr/>
          </p:nvSpPr>
          <p:spPr>
            <a:xfrm>
              <a:off x="2654" y="2040"/>
              <a:ext cx="0" cy="280"/>
            </a:xfrm>
            <a:prstGeom prst="line">
              <a:avLst/>
            </a:prstGeom>
            <a:ln w="12700" cap="flat" cmpd="sng">
              <a:solidFill>
                <a:schemeClr val="tx1"/>
              </a:solidFill>
              <a:prstDash val="solid"/>
              <a:round/>
              <a:headEnd type="none" w="med" len="med"/>
              <a:tailEnd type="none" w="med" len="med"/>
            </a:ln>
          </p:spPr>
        </p:sp>
        <p:sp>
          <p:nvSpPr>
            <p:cNvPr id="16410" name="Oval 1029"/>
            <p:cNvSpPr/>
            <p:nvPr/>
          </p:nvSpPr>
          <p:spPr>
            <a:xfrm>
              <a:off x="1689" y="1706"/>
              <a:ext cx="4253" cy="677"/>
            </a:xfrm>
            <a:prstGeom prst="ellipse">
              <a:avLst/>
            </a:prstGeom>
            <a:solidFill>
              <a:schemeClr val="hlink">
                <a:alpha val="7843"/>
              </a:schemeClr>
            </a:solidFill>
            <a:ln w="28575" cap="flat" cmpd="sng">
              <a:solidFill>
                <a:schemeClr val="hlink"/>
              </a:solidFill>
              <a:prstDash val="solid"/>
              <a:round/>
              <a:headEnd type="none" w="med" len="med"/>
              <a:tailEnd type="none" w="med" len="med"/>
            </a:ln>
          </p:spPr>
          <p:txBody>
            <a:bodyPr wrap="none" anchor="ctr" anchorCtr="0"/>
            <a:lstStyle/>
            <a:p>
              <a:pPr algn="ctr" eaLnBrk="0" hangingPunct="0"/>
              <a:endParaRPr lang="zh-CN" altLang="en-US" sz="1400" b="0" dirty="0">
                <a:latin typeface="Times New Roman" panose="02020603050405020304" pitchFamily="18" charset="0"/>
                <a:ea typeface="宋体" panose="02010600030101010101" pitchFamily="2" charset="-122"/>
              </a:endParaRPr>
            </a:p>
          </p:txBody>
        </p:sp>
        <p:sp>
          <p:nvSpPr>
            <p:cNvPr id="16411" name="Rectangle 1031"/>
            <p:cNvSpPr/>
            <p:nvPr/>
          </p:nvSpPr>
          <p:spPr>
            <a:xfrm>
              <a:off x="2271" y="1708"/>
              <a:ext cx="864" cy="208"/>
            </a:xfrm>
            <a:prstGeom prst="rect">
              <a:avLst/>
            </a:prstGeom>
            <a:noFill/>
            <a:ln w="12700">
              <a:noFill/>
            </a:ln>
          </p:spPr>
          <p:txBody>
            <a:bodyPr lIns="63500" tIns="25400" rIns="63500" bIns="25400" anchor="t" anchorCtr="0">
              <a:spAutoFit/>
            </a:bodyPr>
            <a:lstStyle/>
            <a:p>
              <a:pPr eaLnBrk="0" hangingPunct="0">
                <a:lnSpc>
                  <a:spcPct val="102000"/>
                </a:lnSpc>
              </a:pPr>
              <a:r>
                <a:rPr lang="en-US" altLang="zh-CN" dirty="0">
                  <a:latin typeface="Arial" panose="020B0604020202020204" pitchFamily="34" charset="0"/>
                  <a:ea typeface="宋体" panose="02010600030101010101" pitchFamily="2" charset="-122"/>
                </a:rPr>
                <a:t>Assembler</a:t>
              </a:r>
              <a:endParaRPr lang="en-US" altLang="zh-CN" dirty="0">
                <a:latin typeface="Arial" panose="020B0604020202020204" pitchFamily="34" charset="0"/>
                <a:ea typeface="宋体" panose="02010600030101010101" pitchFamily="2" charset="-122"/>
              </a:endParaRPr>
            </a:p>
          </p:txBody>
        </p:sp>
        <p:sp>
          <p:nvSpPr>
            <p:cNvPr id="16412" name="Rectangle 1032"/>
            <p:cNvSpPr/>
            <p:nvPr/>
          </p:nvSpPr>
          <p:spPr>
            <a:xfrm>
              <a:off x="2182" y="1731"/>
              <a:ext cx="883" cy="187"/>
            </a:xfrm>
            <a:prstGeom prst="rect">
              <a:avLst/>
            </a:prstGeom>
            <a:noFill/>
            <a:ln w="12700" cap="flat" cmpd="sng">
              <a:solidFill>
                <a:schemeClr val="tx1"/>
              </a:solidFill>
              <a:prstDash val="solid"/>
              <a:miter/>
              <a:headEnd type="none" w="med" len="med"/>
              <a:tailEnd type="none" w="med" len="med"/>
            </a:ln>
          </p:spPr>
          <p:txBody>
            <a:bodyPr wrap="none" anchor="ctr" anchorCtr="0"/>
            <a:lstStyle/>
            <a:p>
              <a:pPr algn="ctr" eaLnBrk="0" hangingPunct="0"/>
              <a:endParaRPr lang="zh-CN" altLang="en-US" sz="1400" b="0" dirty="0">
                <a:latin typeface="Times New Roman" panose="02020603050405020304" pitchFamily="18" charset="0"/>
                <a:ea typeface="宋体" panose="02010600030101010101" pitchFamily="2" charset="-122"/>
              </a:endParaRPr>
            </a:p>
          </p:txBody>
        </p:sp>
      </p:grpSp>
      <p:sp>
        <p:nvSpPr>
          <p:cNvPr id="16413"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回顾：指令集体系结构</a:t>
            </a:r>
            <a:r>
              <a:rPr lang="en-US" altLang="zh-CN" sz="3600" dirty="0"/>
              <a:t>ISA</a:t>
            </a:r>
            <a:endParaRPr lang="zh-CN" altLang="en-US" sz="3600" dirty="0"/>
          </a:p>
        </p:txBody>
      </p:sp>
      <p:sp>
        <p:nvSpPr>
          <p:cNvPr id="16414" name="Rectangle 3"/>
          <p:cNvSpPr>
            <a:spLocks noGrp="1"/>
          </p:cNvSpPr>
          <p:nvPr>
            <p:ph idx="1"/>
          </p:nvPr>
        </p:nvSpPr>
        <p:spPr>
          <a:xfrm>
            <a:off x="161925" y="728663"/>
            <a:ext cx="8370888" cy="2520950"/>
          </a:xfrm>
        </p:spPr>
        <p:txBody>
          <a:bodyPr vert="horz" wrap="square" lIns="91440" tIns="45720" rIns="91440" bIns="45720" anchor="t" anchorCtr="0"/>
          <a:lstStyle/>
          <a:p>
            <a:r>
              <a:rPr lang="en-US" altLang="zh-CN" sz="2300" dirty="0">
                <a:latin typeface="微软雅黑" panose="020B0503020204020204" pitchFamily="34" charset="-122"/>
                <a:ea typeface="微软雅黑" panose="020B0503020204020204" pitchFamily="34" charset="-122"/>
              </a:rPr>
              <a:t>ISA</a:t>
            </a:r>
            <a:r>
              <a:rPr lang="zh-CN" altLang="en-US" sz="2300" dirty="0">
                <a:latin typeface="微软雅黑" panose="020B0503020204020204" pitchFamily="34" charset="-122"/>
                <a:ea typeface="微软雅黑" panose="020B0503020204020204" pitchFamily="34" charset="-122"/>
              </a:rPr>
              <a:t>（</a:t>
            </a:r>
            <a:r>
              <a:rPr lang="en-US" altLang="zh-CN" sz="2300" dirty="0">
                <a:latin typeface="微软雅黑" panose="020B0503020204020204" pitchFamily="34" charset="-122"/>
                <a:ea typeface="微软雅黑" panose="020B0503020204020204" pitchFamily="34" charset="-122"/>
              </a:rPr>
              <a:t>Instruction Set Architecture</a:t>
            </a:r>
            <a:r>
              <a:rPr lang="zh-CN" altLang="en-US" sz="2300" dirty="0">
                <a:latin typeface="微软雅黑" panose="020B0503020204020204" pitchFamily="34" charset="-122"/>
                <a:ea typeface="微软雅黑" panose="020B0503020204020204" pitchFamily="34" charset="-122"/>
              </a:rPr>
              <a:t>）位于软件和硬件之间</a:t>
            </a:r>
            <a:endParaRPr lang="zh-CN" altLang="en-US" sz="2300" dirty="0">
              <a:latin typeface="微软雅黑" panose="020B0503020204020204" pitchFamily="34" charset="-122"/>
              <a:ea typeface="微软雅黑" panose="020B0503020204020204" pitchFamily="34" charset="-122"/>
            </a:endParaRPr>
          </a:p>
          <a:p>
            <a:r>
              <a:rPr lang="zh-CN" altLang="en-US" sz="2300" dirty="0">
                <a:latin typeface="微软雅黑" panose="020B0503020204020204" pitchFamily="34" charset="-122"/>
                <a:ea typeface="微软雅黑" panose="020B0503020204020204" pitchFamily="34" charset="-122"/>
              </a:rPr>
              <a:t>硬件的功能通过</a:t>
            </a:r>
            <a:r>
              <a:rPr lang="en-US" altLang="zh-CN" sz="2300" dirty="0">
                <a:latin typeface="微软雅黑" panose="020B0503020204020204" pitchFamily="34" charset="-122"/>
                <a:ea typeface="微软雅黑" panose="020B0503020204020204" pitchFamily="34" charset="-122"/>
              </a:rPr>
              <a:t>ISA</a:t>
            </a:r>
            <a:r>
              <a:rPr lang="zh-CN" altLang="en-US" sz="2300" dirty="0">
                <a:latin typeface="微软雅黑" panose="020B0503020204020204" pitchFamily="34" charset="-122"/>
                <a:ea typeface="微软雅黑" panose="020B0503020204020204" pitchFamily="34" charset="-122"/>
              </a:rPr>
              <a:t>提供出来</a:t>
            </a:r>
            <a:endParaRPr lang="zh-CN" altLang="en-US" sz="2300" dirty="0">
              <a:latin typeface="微软雅黑" panose="020B0503020204020204" pitchFamily="34" charset="-122"/>
              <a:ea typeface="微软雅黑" panose="020B0503020204020204" pitchFamily="34" charset="-122"/>
            </a:endParaRPr>
          </a:p>
          <a:p>
            <a:r>
              <a:rPr lang="zh-CN" altLang="en-US" sz="2300" dirty="0">
                <a:latin typeface="微软雅黑" panose="020B0503020204020204" pitchFamily="34" charset="-122"/>
                <a:ea typeface="微软雅黑" panose="020B0503020204020204" pitchFamily="34" charset="-122"/>
              </a:rPr>
              <a:t>软件通过</a:t>
            </a:r>
            <a:r>
              <a:rPr lang="en-US" altLang="zh-CN" sz="2300" dirty="0">
                <a:latin typeface="微软雅黑" panose="020B0503020204020204" pitchFamily="34" charset="-122"/>
                <a:ea typeface="微软雅黑" panose="020B0503020204020204" pitchFamily="34" charset="-122"/>
              </a:rPr>
              <a:t>ISA</a:t>
            </a:r>
            <a:r>
              <a:rPr lang="zh-CN" altLang="en-US" sz="2300" dirty="0">
                <a:latin typeface="微软雅黑" panose="020B0503020204020204" pitchFamily="34" charset="-122"/>
                <a:ea typeface="微软雅黑" panose="020B0503020204020204" pitchFamily="34" charset="-122"/>
              </a:rPr>
              <a:t>规定的</a:t>
            </a:r>
            <a:r>
              <a:rPr lang="en-US" altLang="zh-CN" sz="2300" dirty="0">
                <a:solidFill>
                  <a:srgbClr val="CC3300"/>
                </a:solidFill>
                <a:latin typeface="微软雅黑" panose="020B0503020204020204" pitchFamily="34" charset="-122"/>
                <a:ea typeface="微软雅黑" panose="020B0503020204020204" pitchFamily="34" charset="-122"/>
              </a:rPr>
              <a:t>”</a:t>
            </a:r>
            <a:r>
              <a:rPr lang="zh-CN" altLang="en-US" sz="2300" dirty="0">
                <a:solidFill>
                  <a:srgbClr val="CC3300"/>
                </a:solidFill>
                <a:latin typeface="微软雅黑" panose="020B0503020204020204" pitchFamily="34" charset="-122"/>
                <a:ea typeface="微软雅黑" panose="020B0503020204020204" pitchFamily="34" charset="-122"/>
              </a:rPr>
              <a:t>指令</a:t>
            </a:r>
            <a:r>
              <a:rPr lang="en-US" altLang="zh-CN" sz="2300" dirty="0">
                <a:solidFill>
                  <a:srgbClr val="CC3300"/>
                </a:solidFill>
                <a:latin typeface="微软雅黑" panose="020B0503020204020204" pitchFamily="34" charset="-122"/>
                <a:ea typeface="微软雅黑" panose="020B0503020204020204" pitchFamily="34" charset="-122"/>
              </a:rPr>
              <a:t>”</a:t>
            </a:r>
            <a:r>
              <a:rPr lang="zh-CN" altLang="en-US" sz="2300" dirty="0">
                <a:latin typeface="微软雅黑" panose="020B0503020204020204" pitchFamily="34" charset="-122"/>
                <a:ea typeface="微软雅黑" panose="020B0503020204020204" pitchFamily="34" charset="-122"/>
              </a:rPr>
              <a:t>使用硬件</a:t>
            </a:r>
            <a:endParaRPr lang="zh-CN" altLang="en-US" sz="2300" dirty="0">
              <a:latin typeface="微软雅黑" panose="020B0503020204020204" pitchFamily="34" charset="-122"/>
              <a:ea typeface="微软雅黑" panose="020B0503020204020204" pitchFamily="34" charset="-122"/>
            </a:endParaRPr>
          </a:p>
        </p:txBody>
      </p:sp>
      <p:sp>
        <p:nvSpPr>
          <p:cNvPr id="602144" name="Rectangle 32"/>
          <p:cNvSpPr/>
          <p:nvPr/>
        </p:nvSpPr>
        <p:spPr>
          <a:xfrm>
            <a:off x="161925" y="2168525"/>
            <a:ext cx="8802688" cy="4408488"/>
          </a:xfrm>
          <a:prstGeom prst="rect">
            <a:avLst/>
          </a:prstGeom>
          <a:solidFill>
            <a:schemeClr val="bg1"/>
          </a:solidFill>
          <a:ln w="9525">
            <a:noFill/>
          </a:ln>
        </p:spPr>
        <p:txBody>
          <a:bodyPr anchor="t" anchorCtr="0"/>
          <a:lstStyle/>
          <a:p>
            <a:pPr marL="342900" indent="-342900" eaLnBrk="0" hangingPunct="0">
              <a:lnSpc>
                <a:spcPct val="115000"/>
              </a:lnSpc>
              <a:spcBef>
                <a:spcPct val="20000"/>
              </a:spcBef>
              <a:buChar char="•"/>
            </a:pPr>
            <a:r>
              <a:rPr lang="en-US" altLang="zh-CN" sz="2300" dirty="0">
                <a:latin typeface="微软雅黑" panose="020B0503020204020204" pitchFamily="34" charset="-122"/>
                <a:ea typeface="微软雅黑" panose="020B0503020204020204" pitchFamily="34" charset="-122"/>
              </a:rPr>
              <a:t>ISA</a:t>
            </a:r>
            <a:r>
              <a:rPr lang="zh-CN" altLang="en-US" sz="2300" dirty="0">
                <a:latin typeface="微软雅黑" panose="020B0503020204020204" pitchFamily="34" charset="-122"/>
                <a:ea typeface="微软雅黑" panose="020B0503020204020204" pitchFamily="34" charset="-122"/>
              </a:rPr>
              <a:t>规定了：</a:t>
            </a:r>
            <a:endParaRPr lang="zh-CN" altLang="en-US" sz="2300" dirty="0">
              <a:latin typeface="微软雅黑" panose="020B0503020204020204" pitchFamily="34" charset="-122"/>
              <a:ea typeface="微软雅黑" panose="020B0503020204020204" pitchFamily="34" charset="-122"/>
            </a:endParaRPr>
          </a:p>
          <a:p>
            <a:pPr marL="742950" lvl="1" indent="-285750" algn="l" rtl="0" eaLnBrk="0" fontAlgn="base" hangingPunct="0">
              <a:lnSpc>
                <a:spcPct val="115000"/>
              </a:lnSpc>
              <a:spcBef>
                <a:spcPct val="20000"/>
              </a:spcBef>
              <a:spcAft>
                <a:spcPct val="0"/>
              </a:spcAft>
              <a:buChar char="–"/>
            </a:pPr>
            <a:r>
              <a:rPr lang="zh-CN" altLang="en-US" sz="2000" dirty="0">
                <a:solidFill>
                  <a:srgbClr val="0000CC"/>
                </a:solidFill>
                <a:latin typeface="Arial" panose="020B0604020202020204" pitchFamily="34" charset="0"/>
                <a:ea typeface="微软雅黑" panose="020B0503020204020204" pitchFamily="34" charset="-122"/>
              </a:rPr>
              <a:t>可执行的指令的集合，包括</a:t>
            </a:r>
            <a:r>
              <a:rPr lang="zh-CN" altLang="en-US" sz="2000" dirty="0">
                <a:solidFill>
                  <a:srgbClr val="CC3300"/>
                </a:solidFill>
                <a:latin typeface="Arial" panose="020B0604020202020204" pitchFamily="34" charset="0"/>
                <a:ea typeface="微软雅黑" panose="020B0503020204020204" pitchFamily="34" charset="-122"/>
              </a:rPr>
              <a:t>指令格式</a:t>
            </a:r>
            <a:r>
              <a:rPr lang="zh-CN" altLang="en-US" sz="2000" dirty="0">
                <a:solidFill>
                  <a:srgbClr val="0000CC"/>
                </a:solidFill>
                <a:latin typeface="Arial" panose="020B0604020202020204" pitchFamily="34" charset="0"/>
                <a:ea typeface="微软雅黑" panose="020B0503020204020204" pitchFamily="34" charset="-122"/>
              </a:rPr>
              <a:t>、</a:t>
            </a:r>
            <a:r>
              <a:rPr lang="zh-CN" altLang="en-US" sz="2000" dirty="0">
                <a:solidFill>
                  <a:srgbClr val="CC3300"/>
                </a:solidFill>
                <a:latin typeface="Arial" panose="020B0604020202020204" pitchFamily="34" charset="0"/>
                <a:ea typeface="微软雅黑" panose="020B0503020204020204" pitchFamily="34" charset="-122"/>
              </a:rPr>
              <a:t>操作种类</a:t>
            </a:r>
            <a:r>
              <a:rPr lang="zh-CN" altLang="en-US" sz="2000" dirty="0">
                <a:solidFill>
                  <a:srgbClr val="0000CC"/>
                </a:solidFill>
                <a:latin typeface="Arial" panose="020B0604020202020204" pitchFamily="34" charset="0"/>
                <a:ea typeface="微软雅黑" panose="020B0503020204020204" pitchFamily="34" charset="-122"/>
              </a:rPr>
              <a:t>以及每种操作对应的操作数的相应规定；</a:t>
            </a:r>
            <a:endParaRPr lang="zh-CN" altLang="en-US" sz="2000" dirty="0">
              <a:solidFill>
                <a:srgbClr val="0000CC"/>
              </a:solidFill>
              <a:latin typeface="Arial" panose="020B0604020202020204" pitchFamily="34" charset="0"/>
              <a:ea typeface="微软雅黑" panose="020B0503020204020204" pitchFamily="34" charset="-122"/>
            </a:endParaRPr>
          </a:p>
          <a:p>
            <a:pPr marL="742950" lvl="1" indent="-285750" algn="l" rtl="0" eaLnBrk="0" fontAlgn="base" hangingPunct="0">
              <a:lnSpc>
                <a:spcPct val="115000"/>
              </a:lnSpc>
              <a:spcBef>
                <a:spcPct val="20000"/>
              </a:spcBef>
              <a:spcAft>
                <a:spcPct val="0"/>
              </a:spcAft>
              <a:buChar char="–"/>
            </a:pPr>
            <a:r>
              <a:rPr lang="zh-CN" altLang="en-US" sz="2000" dirty="0">
                <a:solidFill>
                  <a:srgbClr val="0000CC"/>
                </a:solidFill>
                <a:latin typeface="Arial" panose="020B0604020202020204" pitchFamily="34" charset="0"/>
                <a:ea typeface="微软雅黑" panose="020B0503020204020204" pitchFamily="34" charset="-122"/>
              </a:rPr>
              <a:t>指令可以接受的</a:t>
            </a:r>
            <a:r>
              <a:rPr lang="zh-CN" altLang="en-US" sz="2000" dirty="0">
                <a:solidFill>
                  <a:srgbClr val="CC3300"/>
                </a:solidFill>
                <a:latin typeface="Arial" panose="020B0604020202020204" pitchFamily="34" charset="0"/>
                <a:ea typeface="微软雅黑" panose="020B0503020204020204" pitchFamily="34" charset="-122"/>
              </a:rPr>
              <a:t>操作数的类型</a:t>
            </a:r>
            <a:r>
              <a:rPr lang="zh-CN" altLang="en-US" sz="2000" dirty="0">
                <a:solidFill>
                  <a:srgbClr val="0000CC"/>
                </a:solidFill>
                <a:latin typeface="Arial" panose="020B0604020202020204" pitchFamily="34" charset="0"/>
                <a:ea typeface="微软雅黑" panose="020B0503020204020204" pitchFamily="34" charset="-122"/>
              </a:rPr>
              <a:t>；</a:t>
            </a:r>
            <a:endParaRPr lang="zh-CN" altLang="en-US" sz="2000" dirty="0">
              <a:solidFill>
                <a:srgbClr val="0000CC"/>
              </a:solidFill>
              <a:latin typeface="Arial" panose="020B0604020202020204" pitchFamily="34" charset="0"/>
              <a:ea typeface="微软雅黑" panose="020B0503020204020204" pitchFamily="34" charset="-122"/>
            </a:endParaRPr>
          </a:p>
          <a:p>
            <a:pPr marL="742950" lvl="1" indent="-285750" algn="l" rtl="0" eaLnBrk="0" fontAlgn="base" hangingPunct="0">
              <a:lnSpc>
                <a:spcPct val="115000"/>
              </a:lnSpc>
              <a:spcBef>
                <a:spcPct val="20000"/>
              </a:spcBef>
              <a:spcAft>
                <a:spcPct val="0"/>
              </a:spcAft>
              <a:buChar char="–"/>
            </a:pPr>
            <a:r>
              <a:rPr lang="zh-CN" altLang="en-US" sz="2000" dirty="0">
                <a:solidFill>
                  <a:srgbClr val="0000CC"/>
                </a:solidFill>
                <a:latin typeface="Arial" panose="020B0604020202020204" pitchFamily="34" charset="0"/>
                <a:ea typeface="微软雅黑" panose="020B0503020204020204" pitchFamily="34" charset="-122"/>
              </a:rPr>
              <a:t>操作数所能存放的寄存器组的结构，包括每个</a:t>
            </a:r>
            <a:r>
              <a:rPr lang="zh-CN" altLang="en-US" sz="2000" dirty="0">
                <a:solidFill>
                  <a:srgbClr val="CC3300"/>
                </a:solidFill>
                <a:latin typeface="Arial" panose="020B0604020202020204" pitchFamily="34" charset="0"/>
                <a:ea typeface="微软雅黑" panose="020B0503020204020204" pitchFamily="34" charset="-122"/>
              </a:rPr>
              <a:t>寄存器的名称、编号、长度和用途</a:t>
            </a:r>
            <a:r>
              <a:rPr lang="zh-CN" altLang="en-US" sz="2000" dirty="0">
                <a:solidFill>
                  <a:srgbClr val="0000CC"/>
                </a:solidFill>
                <a:latin typeface="Arial" panose="020B0604020202020204" pitchFamily="34" charset="0"/>
                <a:ea typeface="微软雅黑" panose="020B0503020204020204" pitchFamily="34" charset="-122"/>
              </a:rPr>
              <a:t>；</a:t>
            </a:r>
            <a:endParaRPr lang="zh-CN" altLang="en-US" sz="2000" dirty="0">
              <a:solidFill>
                <a:srgbClr val="0000CC"/>
              </a:solidFill>
              <a:latin typeface="Arial" panose="020B0604020202020204" pitchFamily="34" charset="0"/>
              <a:ea typeface="微软雅黑" panose="020B0503020204020204" pitchFamily="34" charset="-122"/>
            </a:endParaRPr>
          </a:p>
          <a:p>
            <a:pPr marL="742950" lvl="1" indent="-285750" algn="l" rtl="0" eaLnBrk="0" fontAlgn="base" hangingPunct="0">
              <a:lnSpc>
                <a:spcPct val="115000"/>
              </a:lnSpc>
              <a:spcBef>
                <a:spcPct val="20000"/>
              </a:spcBef>
              <a:spcAft>
                <a:spcPct val="0"/>
              </a:spcAft>
              <a:buChar char="–"/>
            </a:pPr>
            <a:r>
              <a:rPr lang="zh-CN" altLang="en-US" sz="2000" dirty="0">
                <a:solidFill>
                  <a:srgbClr val="0000CC"/>
                </a:solidFill>
                <a:latin typeface="Arial" panose="020B0604020202020204" pitchFamily="34" charset="0"/>
                <a:ea typeface="微软雅黑" panose="020B0503020204020204" pitchFamily="34" charset="-122"/>
              </a:rPr>
              <a:t>操作数所能存放的</a:t>
            </a:r>
            <a:r>
              <a:rPr lang="zh-CN" altLang="en-US" sz="2000" dirty="0">
                <a:solidFill>
                  <a:srgbClr val="CC3300"/>
                </a:solidFill>
                <a:latin typeface="Arial" panose="020B0604020202020204" pitchFamily="34" charset="0"/>
                <a:ea typeface="微软雅黑" panose="020B0503020204020204" pitchFamily="34" charset="-122"/>
              </a:rPr>
              <a:t>存储空间的大小和编址方式</a:t>
            </a:r>
            <a:r>
              <a:rPr lang="zh-CN" altLang="en-US" sz="2000" dirty="0">
                <a:solidFill>
                  <a:srgbClr val="0000CC"/>
                </a:solidFill>
                <a:latin typeface="Arial" panose="020B0604020202020204" pitchFamily="34" charset="0"/>
                <a:ea typeface="微软雅黑" panose="020B0503020204020204" pitchFamily="34" charset="-122"/>
              </a:rPr>
              <a:t>；</a:t>
            </a:r>
            <a:endParaRPr lang="zh-CN" altLang="en-US" sz="2000" dirty="0">
              <a:solidFill>
                <a:srgbClr val="0000CC"/>
              </a:solidFill>
              <a:latin typeface="Arial" panose="020B0604020202020204" pitchFamily="34" charset="0"/>
              <a:ea typeface="微软雅黑" panose="020B0503020204020204" pitchFamily="34" charset="-122"/>
            </a:endParaRPr>
          </a:p>
          <a:p>
            <a:pPr marL="742950" lvl="1" indent="-285750" algn="l" rtl="0" eaLnBrk="0" fontAlgn="base" hangingPunct="0">
              <a:lnSpc>
                <a:spcPct val="115000"/>
              </a:lnSpc>
              <a:spcBef>
                <a:spcPct val="20000"/>
              </a:spcBef>
              <a:spcAft>
                <a:spcPct val="0"/>
              </a:spcAft>
              <a:buChar char="–"/>
            </a:pPr>
            <a:r>
              <a:rPr lang="zh-CN" altLang="en-US" sz="2000" dirty="0">
                <a:solidFill>
                  <a:srgbClr val="0000CC"/>
                </a:solidFill>
                <a:latin typeface="Arial" panose="020B0604020202020204" pitchFamily="34" charset="0"/>
                <a:ea typeface="微软雅黑" panose="020B0503020204020204" pitchFamily="34" charset="-122"/>
              </a:rPr>
              <a:t>操作数在存储空间存放时按照</a:t>
            </a:r>
            <a:r>
              <a:rPr lang="zh-CN" altLang="en-US" sz="2000" dirty="0">
                <a:solidFill>
                  <a:srgbClr val="CC3300"/>
                </a:solidFill>
                <a:latin typeface="Arial" panose="020B0604020202020204" pitchFamily="34" charset="0"/>
                <a:ea typeface="微软雅黑" panose="020B0503020204020204" pitchFamily="34" charset="-122"/>
              </a:rPr>
              <a:t>大端还是小端方式存放</a:t>
            </a:r>
            <a:r>
              <a:rPr lang="zh-CN" altLang="en-US" sz="2000" dirty="0">
                <a:solidFill>
                  <a:srgbClr val="0000CC"/>
                </a:solidFill>
                <a:latin typeface="Arial" panose="020B0604020202020204" pitchFamily="34" charset="0"/>
                <a:ea typeface="微软雅黑" panose="020B0503020204020204" pitchFamily="34" charset="-122"/>
              </a:rPr>
              <a:t>；</a:t>
            </a:r>
            <a:endParaRPr lang="zh-CN" altLang="en-US" sz="2000" dirty="0">
              <a:solidFill>
                <a:srgbClr val="0000CC"/>
              </a:solidFill>
              <a:latin typeface="Arial" panose="020B0604020202020204" pitchFamily="34" charset="0"/>
              <a:ea typeface="微软雅黑" panose="020B0503020204020204" pitchFamily="34" charset="-122"/>
            </a:endParaRPr>
          </a:p>
          <a:p>
            <a:pPr marL="742950" lvl="1" indent="-285750" algn="l" rtl="0" eaLnBrk="0" fontAlgn="base" hangingPunct="0">
              <a:lnSpc>
                <a:spcPct val="115000"/>
              </a:lnSpc>
              <a:spcBef>
                <a:spcPct val="20000"/>
              </a:spcBef>
              <a:spcAft>
                <a:spcPct val="0"/>
              </a:spcAft>
              <a:buChar char="–"/>
            </a:pPr>
            <a:r>
              <a:rPr lang="zh-CN" altLang="en-US" sz="2000" dirty="0">
                <a:solidFill>
                  <a:srgbClr val="0000CC"/>
                </a:solidFill>
                <a:latin typeface="Arial" panose="020B0604020202020204" pitchFamily="34" charset="0"/>
                <a:ea typeface="微软雅黑" panose="020B0503020204020204" pitchFamily="34" charset="-122"/>
              </a:rPr>
              <a:t>指令获取操作数的方式，即</a:t>
            </a:r>
            <a:r>
              <a:rPr lang="zh-CN" altLang="en-US" sz="2000" dirty="0">
                <a:solidFill>
                  <a:srgbClr val="CC3300"/>
                </a:solidFill>
                <a:latin typeface="Arial" panose="020B0604020202020204" pitchFamily="34" charset="0"/>
                <a:ea typeface="微软雅黑" panose="020B0503020204020204" pitchFamily="34" charset="-122"/>
              </a:rPr>
              <a:t>寻址方式</a:t>
            </a:r>
            <a:r>
              <a:rPr lang="zh-CN" altLang="en-US" sz="2000" dirty="0">
                <a:solidFill>
                  <a:srgbClr val="0000CC"/>
                </a:solidFill>
                <a:latin typeface="Arial" panose="020B0604020202020204" pitchFamily="34" charset="0"/>
                <a:ea typeface="微软雅黑" panose="020B0503020204020204" pitchFamily="34" charset="-122"/>
              </a:rPr>
              <a:t>；</a:t>
            </a:r>
            <a:endParaRPr lang="zh-CN" altLang="en-US" sz="2000" dirty="0">
              <a:solidFill>
                <a:srgbClr val="0000CC"/>
              </a:solidFill>
              <a:latin typeface="Arial" panose="020B0604020202020204" pitchFamily="34" charset="0"/>
              <a:ea typeface="微软雅黑" panose="020B0503020204020204" pitchFamily="34" charset="-122"/>
            </a:endParaRPr>
          </a:p>
          <a:p>
            <a:pPr marL="742950" lvl="1" indent="-285750" algn="l" rtl="0" eaLnBrk="0" fontAlgn="base" hangingPunct="0">
              <a:lnSpc>
                <a:spcPct val="115000"/>
              </a:lnSpc>
              <a:spcBef>
                <a:spcPct val="20000"/>
              </a:spcBef>
              <a:spcAft>
                <a:spcPct val="0"/>
              </a:spcAft>
              <a:buChar char="–"/>
            </a:pPr>
            <a:r>
              <a:rPr lang="zh-CN" altLang="en-US" sz="2000" dirty="0">
                <a:solidFill>
                  <a:srgbClr val="0000CC"/>
                </a:solidFill>
                <a:latin typeface="Arial" panose="020B0604020202020204" pitchFamily="34" charset="0"/>
                <a:ea typeface="微软雅黑" panose="020B0503020204020204" pitchFamily="34" charset="-122"/>
              </a:rPr>
              <a:t>指令执行过程的控制方式，包括</a:t>
            </a:r>
            <a:r>
              <a:rPr lang="zh-CN" altLang="en-US" sz="2000" dirty="0">
                <a:solidFill>
                  <a:srgbClr val="CC3300"/>
                </a:solidFill>
                <a:latin typeface="Arial" panose="020B0604020202020204" pitchFamily="34" charset="0"/>
                <a:ea typeface="微软雅黑" panose="020B0503020204020204" pitchFamily="34" charset="-122"/>
              </a:rPr>
              <a:t>程序计数器</a:t>
            </a:r>
            <a:r>
              <a:rPr lang="zh-CN" altLang="en-US" sz="2000" dirty="0">
                <a:solidFill>
                  <a:srgbClr val="0000CC"/>
                </a:solidFill>
                <a:latin typeface="Arial" panose="020B0604020202020204" pitchFamily="34" charset="0"/>
                <a:ea typeface="微软雅黑" panose="020B0503020204020204" pitchFamily="34" charset="-122"/>
              </a:rPr>
              <a:t>、</a:t>
            </a:r>
            <a:r>
              <a:rPr lang="zh-CN" altLang="en-US" sz="2000" dirty="0">
                <a:solidFill>
                  <a:srgbClr val="CC3300"/>
                </a:solidFill>
                <a:latin typeface="Arial" panose="020B0604020202020204" pitchFamily="34" charset="0"/>
                <a:ea typeface="微软雅黑" panose="020B0503020204020204" pitchFamily="34" charset="-122"/>
              </a:rPr>
              <a:t>条件码定义</a:t>
            </a:r>
            <a:r>
              <a:rPr lang="zh-CN" altLang="en-US" sz="2000" dirty="0">
                <a:solidFill>
                  <a:srgbClr val="0000CC"/>
                </a:solidFill>
                <a:latin typeface="Arial" panose="020B0604020202020204" pitchFamily="34" charset="0"/>
                <a:ea typeface="微软雅黑" panose="020B0503020204020204" pitchFamily="34" charset="-122"/>
              </a:rPr>
              <a:t>等。</a:t>
            </a:r>
            <a:endParaRPr lang="zh-CN" altLang="en-US" sz="2000" dirty="0">
              <a:solidFill>
                <a:srgbClr val="0000CC"/>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2144"/>
                                        </p:tgtEl>
                                        <p:attrNameLst>
                                          <p:attrName>style.visibility</p:attrName>
                                        </p:attrNameLst>
                                      </p:cBhvr>
                                      <p:to>
                                        <p:strVal val="visible"/>
                                      </p:to>
                                    </p:set>
                                    <p:animEffect transition="in" filter="blinds(horizontal)">
                                      <p:cBhvr>
                                        <p:cTn id="7" dur="500"/>
                                        <p:tgtEl>
                                          <p:spTgt spid="602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4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6207" name="Picture 15"/>
          <p:cNvPicPr>
            <a:picLocks noChangeAspect="1"/>
          </p:cNvPicPr>
          <p:nvPr/>
        </p:nvPicPr>
        <p:blipFill>
          <a:blip r:embed="rId1"/>
          <a:stretch>
            <a:fillRect/>
          </a:stretch>
        </p:blipFill>
        <p:spPr>
          <a:xfrm>
            <a:off x="6416675" y="1358900"/>
            <a:ext cx="2727325" cy="5040313"/>
          </a:xfrm>
          <a:prstGeom prst="rect">
            <a:avLst/>
          </a:prstGeom>
          <a:noFill/>
          <a:ln w="9525">
            <a:noFill/>
          </a:ln>
        </p:spPr>
      </p:pic>
      <p:pic>
        <p:nvPicPr>
          <p:cNvPr id="776206" name="Picture 14"/>
          <p:cNvPicPr>
            <a:picLocks noChangeAspect="1"/>
          </p:cNvPicPr>
          <p:nvPr/>
        </p:nvPicPr>
        <p:blipFill>
          <a:blip r:embed="rId2"/>
          <a:stretch>
            <a:fillRect/>
          </a:stretch>
        </p:blipFill>
        <p:spPr>
          <a:xfrm>
            <a:off x="3221038" y="1314450"/>
            <a:ext cx="3195637" cy="5129213"/>
          </a:xfrm>
          <a:prstGeom prst="rect">
            <a:avLst/>
          </a:prstGeom>
          <a:noFill/>
          <a:ln w="9525">
            <a:noFill/>
          </a:ln>
        </p:spPr>
      </p:pic>
      <p:pic>
        <p:nvPicPr>
          <p:cNvPr id="776205" name="Picture 13"/>
          <p:cNvPicPr>
            <a:picLocks noChangeAspect="1"/>
          </p:cNvPicPr>
          <p:nvPr/>
        </p:nvPicPr>
        <p:blipFill>
          <a:blip r:embed="rId3"/>
          <a:stretch>
            <a:fillRect/>
          </a:stretch>
        </p:blipFill>
        <p:spPr>
          <a:xfrm>
            <a:off x="0" y="1314450"/>
            <a:ext cx="3267075" cy="5175250"/>
          </a:xfrm>
          <a:prstGeom prst="rect">
            <a:avLst/>
          </a:prstGeom>
          <a:noFill/>
          <a:ln w="9525">
            <a:noFill/>
          </a:ln>
        </p:spPr>
      </p:pic>
      <p:sp>
        <p:nvSpPr>
          <p:cNvPr id="83972"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过程调用的机器级表示</a:t>
            </a:r>
            <a:endParaRPr lang="zh-CN" altLang="en-US" sz="3600" dirty="0"/>
          </a:p>
        </p:txBody>
      </p:sp>
      <p:sp>
        <p:nvSpPr>
          <p:cNvPr id="83973" name="Rectangle 3"/>
          <p:cNvSpPr>
            <a:spLocks noGrp="1"/>
          </p:cNvSpPr>
          <p:nvPr>
            <p:ph idx="1"/>
          </p:nvPr>
        </p:nvSpPr>
        <p:spPr>
          <a:xfrm>
            <a:off x="250825" y="684213"/>
            <a:ext cx="8229600" cy="5218112"/>
          </a:xfrm>
        </p:spPr>
        <p:txBody>
          <a:bodyPr vert="horz" wrap="square" lIns="91440" tIns="45720" rIns="91440" bIns="45720" anchor="t" anchorCtr="0"/>
          <a:lstStyle/>
          <a:p>
            <a:r>
              <a:rPr lang="zh-CN" altLang="en-US" dirty="0">
                <a:latin typeface="微软雅黑" panose="020B0503020204020204" pitchFamily="34" charset="-122"/>
                <a:ea typeface="微软雅黑" panose="020B0503020204020204" pitchFamily="34" charset="-122"/>
              </a:rPr>
              <a:t>过程调用过程中</a:t>
            </a:r>
            <a:r>
              <a:rPr lang="zh-CN" altLang="en-US" dirty="0">
                <a:solidFill>
                  <a:srgbClr val="FF3300"/>
                </a:solidFill>
                <a:latin typeface="微软雅黑" panose="020B0503020204020204" pitchFamily="34" charset="-122"/>
                <a:ea typeface="微软雅黑" panose="020B0503020204020204" pitchFamily="34" charset="-122"/>
              </a:rPr>
              <a:t>栈和栈帧</a:t>
            </a:r>
            <a:r>
              <a:rPr lang="zh-CN" altLang="en-US" dirty="0">
                <a:latin typeface="微软雅黑" panose="020B0503020204020204" pitchFamily="34" charset="-122"/>
                <a:ea typeface="微软雅黑" panose="020B0503020204020204" pitchFamily="34" charset="-122"/>
              </a:rPr>
              <a:t>的变化 </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为被调用过程</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776197" name="Text Box 5"/>
          <p:cNvSpPr txBox="1"/>
          <p:nvPr/>
        </p:nvSpPr>
        <p:spPr>
          <a:xfrm>
            <a:off x="341313" y="2798763"/>
            <a:ext cx="900112" cy="366712"/>
          </a:xfrm>
          <a:prstGeom prst="rect">
            <a:avLst/>
          </a:prstGeom>
          <a:noFill/>
          <a:ln w="9525">
            <a:noFill/>
          </a:ln>
        </p:spPr>
        <p:txBody>
          <a:bodyPr anchor="t" anchorCtr="0">
            <a:spAutoFit/>
          </a:bodyPr>
          <a:lstStyle/>
          <a:p>
            <a:pPr>
              <a:spcBef>
                <a:spcPct val="50000"/>
              </a:spcBef>
            </a:pPr>
            <a:r>
              <a:rPr lang="zh-CN" altLang="en-US" dirty="0">
                <a:solidFill>
                  <a:srgbClr val="FF0000"/>
                </a:solidFill>
                <a:latin typeface="Arial" panose="020B0604020202020204" pitchFamily="34" charset="0"/>
                <a:ea typeface="黑体" panose="02010609060101010101" pitchFamily="49" charset="-122"/>
              </a:rPr>
              <a:t>①</a:t>
            </a:r>
            <a:endParaRPr lang="zh-CN" altLang="en-US" dirty="0">
              <a:solidFill>
                <a:srgbClr val="FF0000"/>
              </a:solidFill>
              <a:latin typeface="Arial" panose="020B0604020202020204" pitchFamily="34" charset="0"/>
              <a:ea typeface="黑体" panose="02010609060101010101" pitchFamily="49" charset="-122"/>
            </a:endParaRPr>
          </a:p>
        </p:txBody>
      </p:sp>
      <p:sp>
        <p:nvSpPr>
          <p:cNvPr id="776198" name="Text Box 6"/>
          <p:cNvSpPr txBox="1"/>
          <p:nvPr/>
        </p:nvSpPr>
        <p:spPr>
          <a:xfrm>
            <a:off x="2322513" y="3376613"/>
            <a:ext cx="900112" cy="366712"/>
          </a:xfrm>
          <a:prstGeom prst="rect">
            <a:avLst/>
          </a:prstGeom>
          <a:noFill/>
          <a:ln w="9525">
            <a:noFill/>
          </a:ln>
        </p:spPr>
        <p:txBody>
          <a:bodyPr anchor="t" anchorCtr="0">
            <a:spAutoFit/>
          </a:bodyPr>
          <a:lstStyle/>
          <a:p>
            <a:pPr>
              <a:spcBef>
                <a:spcPct val="50000"/>
              </a:spcBef>
            </a:pPr>
            <a:r>
              <a:rPr lang="zh-CN" altLang="en-US" dirty="0">
                <a:solidFill>
                  <a:srgbClr val="FF0000"/>
                </a:solidFill>
                <a:latin typeface="Arial" panose="020B0604020202020204" pitchFamily="34" charset="0"/>
                <a:ea typeface="黑体" panose="02010609060101010101" pitchFamily="49" charset="-122"/>
              </a:rPr>
              <a:t>②</a:t>
            </a:r>
            <a:endParaRPr lang="zh-CN" altLang="en-US" dirty="0">
              <a:solidFill>
                <a:srgbClr val="FF0000"/>
              </a:solidFill>
              <a:latin typeface="Arial" panose="020B0604020202020204" pitchFamily="34" charset="0"/>
              <a:ea typeface="黑体" panose="02010609060101010101" pitchFamily="49" charset="-122"/>
            </a:endParaRPr>
          </a:p>
        </p:txBody>
      </p:sp>
      <p:sp>
        <p:nvSpPr>
          <p:cNvPr id="776199" name="Text Box 7"/>
          <p:cNvSpPr txBox="1"/>
          <p:nvPr/>
        </p:nvSpPr>
        <p:spPr>
          <a:xfrm>
            <a:off x="3536950" y="4373563"/>
            <a:ext cx="900113" cy="366712"/>
          </a:xfrm>
          <a:prstGeom prst="rect">
            <a:avLst/>
          </a:prstGeom>
          <a:noFill/>
          <a:ln w="9525">
            <a:noFill/>
          </a:ln>
        </p:spPr>
        <p:txBody>
          <a:bodyPr anchor="t" anchorCtr="0">
            <a:spAutoFit/>
          </a:bodyPr>
          <a:lstStyle/>
          <a:p>
            <a:pPr>
              <a:spcBef>
                <a:spcPct val="50000"/>
              </a:spcBef>
            </a:pPr>
            <a:r>
              <a:rPr lang="zh-CN" altLang="en-US" dirty="0">
                <a:solidFill>
                  <a:srgbClr val="FF0000"/>
                </a:solidFill>
                <a:latin typeface="Arial" panose="020B0604020202020204" pitchFamily="34" charset="0"/>
                <a:ea typeface="黑体" panose="02010609060101010101" pitchFamily="49" charset="-122"/>
              </a:rPr>
              <a:t>③</a:t>
            </a:r>
            <a:endParaRPr lang="zh-CN" altLang="en-US" dirty="0">
              <a:solidFill>
                <a:srgbClr val="FF0000"/>
              </a:solidFill>
              <a:latin typeface="Arial" panose="020B0604020202020204" pitchFamily="34" charset="0"/>
              <a:ea typeface="黑体" panose="02010609060101010101" pitchFamily="49" charset="-122"/>
            </a:endParaRPr>
          </a:p>
        </p:txBody>
      </p:sp>
      <p:sp>
        <p:nvSpPr>
          <p:cNvPr id="776200" name="Text Box 8"/>
          <p:cNvSpPr txBox="1"/>
          <p:nvPr/>
        </p:nvSpPr>
        <p:spPr>
          <a:xfrm>
            <a:off x="8351838" y="3338513"/>
            <a:ext cx="558800" cy="366712"/>
          </a:xfrm>
          <a:prstGeom prst="rect">
            <a:avLst/>
          </a:prstGeom>
          <a:noFill/>
          <a:ln w="9525">
            <a:noFill/>
          </a:ln>
        </p:spPr>
        <p:txBody>
          <a:bodyPr anchor="t" anchorCtr="0">
            <a:spAutoFit/>
          </a:bodyPr>
          <a:lstStyle/>
          <a:p>
            <a:pPr>
              <a:spcBef>
                <a:spcPct val="50000"/>
              </a:spcBef>
            </a:pPr>
            <a:r>
              <a:rPr lang="zh-CN" altLang="en-US" dirty="0">
                <a:solidFill>
                  <a:srgbClr val="FF0000"/>
                </a:solidFill>
                <a:latin typeface="黑体" panose="02010609060101010101" pitchFamily="49" charset="-122"/>
                <a:ea typeface="黑体" panose="02010609060101010101" pitchFamily="49" charset="-122"/>
              </a:rPr>
              <a:t>④</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83978" name="Text Box 9"/>
          <p:cNvSpPr txBox="1"/>
          <p:nvPr/>
        </p:nvSpPr>
        <p:spPr>
          <a:xfrm>
            <a:off x="385763" y="5003800"/>
            <a:ext cx="2925762" cy="366713"/>
          </a:xfrm>
          <a:prstGeom prst="rect">
            <a:avLst/>
          </a:prstGeom>
          <a:solidFill>
            <a:schemeClr val="bg1"/>
          </a:solid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Q(</a:t>
            </a:r>
            <a:r>
              <a:rPr lang="zh-CN" altLang="en-US" dirty="0">
                <a:solidFill>
                  <a:srgbClr val="FF3300"/>
                </a:solidFill>
                <a:latin typeface="微软雅黑" panose="020B0503020204020204" pitchFamily="34" charset="-122"/>
                <a:ea typeface="微软雅黑" panose="020B0503020204020204" pitchFamily="34" charset="-122"/>
              </a:rPr>
              <a:t>参数</a:t>
            </a:r>
            <a:r>
              <a:rPr lang="en-US" altLang="zh-CN" dirty="0">
                <a:solidFill>
                  <a:srgbClr val="FF3300"/>
                </a:solidFill>
                <a:latin typeface="微软雅黑" panose="020B0503020204020204" pitchFamily="34" charset="-122"/>
                <a:ea typeface="微软雅黑" panose="020B0503020204020204" pitchFamily="34" charset="-122"/>
              </a:rPr>
              <a:t>1</a:t>
            </a:r>
            <a:r>
              <a:rPr lang="zh-CN" altLang="en-US" dirty="0">
                <a:solidFill>
                  <a:srgbClr val="FF3300"/>
                </a:solidFill>
                <a:latin typeface="微软雅黑" panose="020B0503020204020204" pitchFamily="34" charset="-122"/>
                <a:ea typeface="微软雅黑" panose="020B0503020204020204" pitchFamily="34" charset="-122"/>
              </a:rPr>
              <a:t>，</a:t>
            </a:r>
            <a:r>
              <a:rPr lang="en-US" altLang="zh-CN" dirty="0">
                <a:solidFill>
                  <a:srgbClr val="FF3300"/>
                </a:solidFill>
                <a:latin typeface="微软雅黑" panose="020B0503020204020204" pitchFamily="34" charset="-122"/>
                <a:ea typeface="微软雅黑" panose="020B0503020204020204" pitchFamily="34" charset="-122"/>
              </a:rPr>
              <a:t>…</a:t>
            </a:r>
            <a:r>
              <a:rPr lang="zh-CN" altLang="en-US" dirty="0">
                <a:solidFill>
                  <a:srgbClr val="FF3300"/>
                </a:solidFill>
                <a:latin typeface="微软雅黑" panose="020B0503020204020204" pitchFamily="34" charset="-122"/>
                <a:ea typeface="微软雅黑" panose="020B0503020204020204" pitchFamily="34" charset="-122"/>
              </a:rPr>
              <a:t>，参数</a:t>
            </a:r>
            <a:r>
              <a:rPr lang="en-US" altLang="zh-CN" dirty="0">
                <a:solidFill>
                  <a:srgbClr val="FF3300"/>
                </a:solidFill>
                <a:latin typeface="微软雅黑" panose="020B0503020204020204" pitchFamily="34" charset="-122"/>
                <a:ea typeface="微软雅黑" panose="020B0503020204020204" pitchFamily="34" charset="-122"/>
              </a:rPr>
              <a:t>n);</a:t>
            </a:r>
            <a:endParaRPr lang="zh-CN" altLang="en-US" dirty="0">
              <a:solidFill>
                <a:srgbClr val="FF3300"/>
              </a:solidFill>
              <a:latin typeface="微软雅黑" panose="020B0503020204020204" pitchFamily="34" charset="-122"/>
              <a:ea typeface="微软雅黑" panose="020B0503020204020204" pitchFamily="34" charset="-122"/>
            </a:endParaRPr>
          </a:p>
        </p:txBody>
      </p:sp>
      <p:sp>
        <p:nvSpPr>
          <p:cNvPr id="776202" name="Rectangle 10"/>
          <p:cNvSpPr/>
          <p:nvPr/>
        </p:nvSpPr>
        <p:spPr>
          <a:xfrm>
            <a:off x="3986213" y="3743325"/>
            <a:ext cx="1574800" cy="1081088"/>
          </a:xfrm>
          <a:prstGeom prst="rect">
            <a:avLst/>
          </a:prstGeom>
          <a:solidFill>
            <a:srgbClr val="FF0000">
              <a:alpha val="25882"/>
            </a:srgbClr>
          </a:solidFill>
          <a:ln w="9525">
            <a:noFill/>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776203" name="Rectangle 11"/>
          <p:cNvSpPr/>
          <p:nvPr/>
        </p:nvSpPr>
        <p:spPr>
          <a:xfrm>
            <a:off x="3986213" y="4824413"/>
            <a:ext cx="1574800" cy="944562"/>
          </a:xfrm>
          <a:prstGeom prst="rect">
            <a:avLst/>
          </a:prstGeom>
          <a:solidFill>
            <a:srgbClr val="0000FF">
              <a:alpha val="25882"/>
            </a:srgbClr>
          </a:solidFill>
          <a:ln w="9525">
            <a:noFill/>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grpSp>
        <p:nvGrpSpPr>
          <p:cNvPr id="776214" name="Group 22"/>
          <p:cNvGrpSpPr/>
          <p:nvPr/>
        </p:nvGrpSpPr>
        <p:grpSpPr>
          <a:xfrm>
            <a:off x="276225" y="6399213"/>
            <a:ext cx="2090738" cy="414337"/>
            <a:chOff x="174" y="4031"/>
            <a:chExt cx="1317" cy="261"/>
          </a:xfrm>
        </p:grpSpPr>
        <p:pic>
          <p:nvPicPr>
            <p:cNvPr id="83982" name="Picture 16"/>
            <p:cNvPicPr>
              <a:picLocks noChangeAspect="1"/>
            </p:cNvPicPr>
            <p:nvPr/>
          </p:nvPicPr>
          <p:blipFill>
            <a:blip r:embed="rId4"/>
            <a:stretch>
              <a:fillRect/>
            </a:stretch>
          </p:blipFill>
          <p:spPr>
            <a:xfrm>
              <a:off x="174" y="4031"/>
              <a:ext cx="1289" cy="233"/>
            </a:xfrm>
            <a:prstGeom prst="rect">
              <a:avLst/>
            </a:prstGeom>
            <a:solidFill>
              <a:schemeClr val="accent2">
                <a:alpha val="32156"/>
              </a:schemeClr>
            </a:solidFill>
            <a:ln w="9525">
              <a:noFill/>
            </a:ln>
          </p:spPr>
        </p:pic>
        <p:sp>
          <p:nvSpPr>
            <p:cNvPr id="83983" name="Rectangle 19"/>
            <p:cNvSpPr/>
            <p:nvPr/>
          </p:nvSpPr>
          <p:spPr>
            <a:xfrm>
              <a:off x="186" y="4031"/>
              <a:ext cx="1305" cy="261"/>
            </a:xfrm>
            <a:prstGeom prst="rect">
              <a:avLst/>
            </a:prstGeom>
            <a:solidFill>
              <a:schemeClr val="accent2">
                <a:alpha val="27843"/>
              </a:schemeClr>
            </a:solidFill>
            <a:ln w="9525">
              <a:noFill/>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grpSp>
      <p:grpSp>
        <p:nvGrpSpPr>
          <p:cNvPr id="776215" name="Group 23"/>
          <p:cNvGrpSpPr/>
          <p:nvPr/>
        </p:nvGrpSpPr>
        <p:grpSpPr>
          <a:xfrm>
            <a:off x="3492500" y="6399213"/>
            <a:ext cx="2071688" cy="414337"/>
            <a:chOff x="2200" y="4031"/>
            <a:chExt cx="1305" cy="261"/>
          </a:xfrm>
        </p:grpSpPr>
        <p:pic>
          <p:nvPicPr>
            <p:cNvPr id="83985" name="Picture 17"/>
            <p:cNvPicPr>
              <a:picLocks noChangeAspect="1"/>
            </p:cNvPicPr>
            <p:nvPr/>
          </p:nvPicPr>
          <p:blipFill>
            <a:blip r:embed="rId5"/>
            <a:stretch>
              <a:fillRect/>
            </a:stretch>
          </p:blipFill>
          <p:spPr>
            <a:xfrm>
              <a:off x="2370" y="4054"/>
              <a:ext cx="1106" cy="232"/>
            </a:xfrm>
            <a:prstGeom prst="rect">
              <a:avLst/>
            </a:prstGeom>
            <a:noFill/>
            <a:ln w="9525">
              <a:noFill/>
            </a:ln>
          </p:spPr>
        </p:pic>
        <p:sp>
          <p:nvSpPr>
            <p:cNvPr id="83986" name="Rectangle 20"/>
            <p:cNvSpPr/>
            <p:nvPr/>
          </p:nvSpPr>
          <p:spPr>
            <a:xfrm>
              <a:off x="2200" y="4031"/>
              <a:ext cx="1305" cy="261"/>
            </a:xfrm>
            <a:prstGeom prst="rect">
              <a:avLst/>
            </a:prstGeom>
            <a:solidFill>
              <a:schemeClr val="accent2">
                <a:alpha val="27843"/>
              </a:schemeClr>
            </a:solidFill>
            <a:ln w="9525">
              <a:noFill/>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grpSp>
      <p:grpSp>
        <p:nvGrpSpPr>
          <p:cNvPr id="776218" name="Group 26"/>
          <p:cNvGrpSpPr/>
          <p:nvPr/>
        </p:nvGrpSpPr>
        <p:grpSpPr>
          <a:xfrm>
            <a:off x="6462713" y="6399213"/>
            <a:ext cx="2071687" cy="414337"/>
            <a:chOff x="4071" y="4031"/>
            <a:chExt cx="1305" cy="261"/>
          </a:xfrm>
        </p:grpSpPr>
        <p:pic>
          <p:nvPicPr>
            <p:cNvPr id="83988" name="Picture 25"/>
            <p:cNvPicPr>
              <a:picLocks noChangeAspect="1"/>
            </p:cNvPicPr>
            <p:nvPr/>
          </p:nvPicPr>
          <p:blipFill>
            <a:blip r:embed="rId6"/>
            <a:stretch>
              <a:fillRect/>
            </a:stretch>
          </p:blipFill>
          <p:spPr>
            <a:xfrm>
              <a:off x="4127" y="4059"/>
              <a:ext cx="1190" cy="204"/>
            </a:xfrm>
            <a:prstGeom prst="rect">
              <a:avLst/>
            </a:prstGeom>
            <a:noFill/>
            <a:ln w="9525">
              <a:noFill/>
            </a:ln>
          </p:spPr>
        </p:pic>
        <p:sp>
          <p:nvSpPr>
            <p:cNvPr id="83989" name="Rectangle 21"/>
            <p:cNvSpPr/>
            <p:nvPr/>
          </p:nvSpPr>
          <p:spPr>
            <a:xfrm>
              <a:off x="4071" y="4031"/>
              <a:ext cx="1305" cy="261"/>
            </a:xfrm>
            <a:prstGeom prst="rect">
              <a:avLst/>
            </a:prstGeom>
            <a:solidFill>
              <a:schemeClr val="accent2">
                <a:alpha val="27843"/>
              </a:schemeClr>
            </a:solidFill>
            <a:ln w="9525">
              <a:noFill/>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6214"/>
                                        </p:tgtEl>
                                        <p:attrNameLst>
                                          <p:attrName>style.visibility</p:attrName>
                                        </p:attrNameLst>
                                      </p:cBhvr>
                                      <p:to>
                                        <p:strVal val="visible"/>
                                      </p:to>
                                    </p:set>
                                    <p:animEffect transition="in" filter="blinds(horizontal)">
                                      <p:cBhvr>
                                        <p:cTn id="7" dur="500"/>
                                        <p:tgtEl>
                                          <p:spTgt spid="7762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6205"/>
                                        </p:tgtEl>
                                        <p:attrNameLst>
                                          <p:attrName>style.visibility</p:attrName>
                                        </p:attrNameLst>
                                      </p:cBhvr>
                                      <p:to>
                                        <p:strVal val="visible"/>
                                      </p:to>
                                    </p:set>
                                    <p:animEffect transition="in" filter="blinds(horizontal)">
                                      <p:cBhvr>
                                        <p:cTn id="12" dur="500"/>
                                        <p:tgtEl>
                                          <p:spTgt spid="7762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6197"/>
                                        </p:tgtEl>
                                        <p:attrNameLst>
                                          <p:attrName>style.visibility</p:attrName>
                                        </p:attrNameLst>
                                      </p:cBhvr>
                                      <p:to>
                                        <p:strVal val="visible"/>
                                      </p:to>
                                    </p:set>
                                    <p:animEffect transition="in" filter="blinds(horizontal)">
                                      <p:cBhvr>
                                        <p:cTn id="17" dur="500"/>
                                        <p:tgtEl>
                                          <p:spTgt spid="7761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6198"/>
                                        </p:tgtEl>
                                        <p:attrNameLst>
                                          <p:attrName>style.visibility</p:attrName>
                                        </p:attrNameLst>
                                      </p:cBhvr>
                                      <p:to>
                                        <p:strVal val="visible"/>
                                      </p:to>
                                    </p:set>
                                    <p:animEffect transition="in" filter="blinds(horizontal)">
                                      <p:cBhvr>
                                        <p:cTn id="22" dur="500"/>
                                        <p:tgtEl>
                                          <p:spTgt spid="77619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6215"/>
                                        </p:tgtEl>
                                        <p:attrNameLst>
                                          <p:attrName>style.visibility</p:attrName>
                                        </p:attrNameLst>
                                      </p:cBhvr>
                                      <p:to>
                                        <p:strVal val="visible"/>
                                      </p:to>
                                    </p:set>
                                    <p:animEffect transition="in" filter="blinds(horizontal)">
                                      <p:cBhvr>
                                        <p:cTn id="27" dur="500"/>
                                        <p:tgtEl>
                                          <p:spTgt spid="7762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6206"/>
                                        </p:tgtEl>
                                        <p:attrNameLst>
                                          <p:attrName>style.visibility</p:attrName>
                                        </p:attrNameLst>
                                      </p:cBhvr>
                                      <p:to>
                                        <p:strVal val="visible"/>
                                      </p:to>
                                    </p:set>
                                    <p:animEffect transition="in" filter="blinds(horizontal)">
                                      <p:cBhvr>
                                        <p:cTn id="32" dur="500"/>
                                        <p:tgtEl>
                                          <p:spTgt spid="77620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6199"/>
                                        </p:tgtEl>
                                        <p:attrNameLst>
                                          <p:attrName>style.visibility</p:attrName>
                                        </p:attrNameLst>
                                      </p:cBhvr>
                                      <p:to>
                                        <p:strVal val="visible"/>
                                      </p:to>
                                    </p:set>
                                    <p:animEffect transition="in" filter="blinds(horizontal)">
                                      <p:cBhvr>
                                        <p:cTn id="37" dur="500"/>
                                        <p:tgtEl>
                                          <p:spTgt spid="77619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76202"/>
                                        </p:tgtEl>
                                        <p:attrNameLst>
                                          <p:attrName>style.visibility</p:attrName>
                                        </p:attrNameLst>
                                      </p:cBhvr>
                                      <p:to>
                                        <p:strVal val="visible"/>
                                      </p:to>
                                    </p:set>
                                    <p:animEffect transition="in" filter="blinds(horizontal)">
                                      <p:cBhvr>
                                        <p:cTn id="42" dur="500"/>
                                        <p:tgtEl>
                                          <p:spTgt spid="77620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776203"/>
                                        </p:tgtEl>
                                        <p:attrNameLst>
                                          <p:attrName>style.visibility</p:attrName>
                                        </p:attrNameLst>
                                      </p:cBhvr>
                                      <p:to>
                                        <p:strVal val="visible"/>
                                      </p:to>
                                    </p:set>
                                    <p:animEffect transition="in" filter="blinds(horizontal)">
                                      <p:cBhvr>
                                        <p:cTn id="45" dur="500"/>
                                        <p:tgtEl>
                                          <p:spTgt spid="776203"/>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76218"/>
                                        </p:tgtEl>
                                        <p:attrNameLst>
                                          <p:attrName>style.visibility</p:attrName>
                                        </p:attrNameLst>
                                      </p:cBhvr>
                                      <p:to>
                                        <p:strVal val="visible"/>
                                      </p:to>
                                    </p:set>
                                    <p:animEffect transition="in" filter="blinds(horizontal)">
                                      <p:cBhvr>
                                        <p:cTn id="50" dur="500"/>
                                        <p:tgtEl>
                                          <p:spTgt spid="77621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776207"/>
                                        </p:tgtEl>
                                        <p:attrNameLst>
                                          <p:attrName>style.visibility</p:attrName>
                                        </p:attrNameLst>
                                      </p:cBhvr>
                                      <p:to>
                                        <p:strVal val="visible"/>
                                      </p:to>
                                    </p:set>
                                    <p:animEffect transition="in" filter="blinds(horizontal)">
                                      <p:cBhvr>
                                        <p:cTn id="55" dur="500"/>
                                        <p:tgtEl>
                                          <p:spTgt spid="776207"/>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776200"/>
                                        </p:tgtEl>
                                        <p:attrNameLst>
                                          <p:attrName>style.visibility</p:attrName>
                                        </p:attrNameLst>
                                      </p:cBhvr>
                                      <p:to>
                                        <p:strVal val="visible"/>
                                      </p:to>
                                    </p:set>
                                    <p:animEffect transition="in" filter="blinds(horizontal)">
                                      <p:cBhvr>
                                        <p:cTn id="60" dur="500"/>
                                        <p:tgtEl>
                                          <p:spTgt spid="776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7" grpId="0"/>
      <p:bldP spid="776198" grpId="0"/>
      <p:bldP spid="776199" grpId="0"/>
      <p:bldP spid="776200" grpId="0"/>
      <p:bldP spid="776202" grpId="0" animBg="1"/>
      <p:bldP spid="77620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42875"/>
            <a:ext cx="8229600" cy="561975"/>
          </a:xfrm>
        </p:spPr>
        <p:txBody>
          <a:bodyPr/>
          <a:lstStyle/>
          <a:p>
            <a:r>
              <a:rPr lang="en-US" altLang="zh-CN" sz="3600" dirty="0">
                <a:latin typeface="微软雅黑" panose="020B0503020204020204" pitchFamily="34" charset="-122"/>
                <a:ea typeface="微软雅黑" panose="020B0503020204020204" pitchFamily="34" charset="-122"/>
                <a:sym typeface="+mn-ea"/>
              </a:rPr>
              <a:t>CALL</a:t>
            </a:r>
            <a:r>
              <a:rPr lang="zh-CN" altLang="en-US" sz="3600" dirty="0">
                <a:latin typeface="微软雅黑" panose="020B0503020204020204" pitchFamily="34" charset="-122"/>
                <a:ea typeface="微软雅黑" panose="020B0503020204020204" pitchFamily="34" charset="-122"/>
                <a:sym typeface="+mn-ea"/>
              </a:rPr>
              <a:t>，</a:t>
            </a:r>
            <a:r>
              <a:rPr lang="en-US" altLang="zh-CN" sz="3600" dirty="0">
                <a:latin typeface="微软雅黑" panose="020B0503020204020204" pitchFamily="34" charset="-122"/>
                <a:ea typeface="微软雅黑" panose="020B0503020204020204" pitchFamily="34" charset="-122"/>
                <a:sym typeface="+mn-ea"/>
              </a:rPr>
              <a:t>RET</a:t>
            </a:r>
            <a:r>
              <a:rPr lang="zh-CN" altLang="en-US" sz="3600" dirty="0">
                <a:latin typeface="微软雅黑" panose="020B0503020204020204" pitchFamily="34" charset="-122"/>
                <a:ea typeface="微软雅黑" panose="020B0503020204020204" pitchFamily="34" charset="-122"/>
                <a:sym typeface="+mn-ea"/>
              </a:rPr>
              <a:t>指令</a:t>
            </a:r>
            <a:endParaRPr lang="zh-CN" altLang="en-US" sz="3600" dirty="0">
              <a:latin typeface="微软雅黑" panose="020B0503020204020204" pitchFamily="34" charset="-122"/>
              <a:ea typeface="微软雅黑" panose="020B0503020204020204" pitchFamily="34" charset="-122"/>
              <a:sym typeface="+mn-ea"/>
            </a:endParaRPr>
          </a:p>
        </p:txBody>
      </p:sp>
      <p:sp>
        <p:nvSpPr>
          <p:cNvPr id="632835" name="Rectangle 3"/>
          <p:cNvSpPr>
            <a:spLocks noGrp="1" noChangeArrowheads="1"/>
          </p:cNvSpPr>
          <p:nvPr>
            <p:ph type="body" idx="1"/>
          </p:nvPr>
        </p:nvSpPr>
        <p:spPr>
          <a:xfrm>
            <a:off x="386535" y="693738"/>
            <a:ext cx="8596312" cy="6021387"/>
          </a:xfrm>
        </p:spPr>
        <p:txBody>
          <a:bodyPr/>
          <a:lstStyle/>
          <a:p>
            <a:pPr>
              <a:buFontTx/>
              <a:buNone/>
            </a:pPr>
            <a:r>
              <a:rPr lang="zh-CN" altLang="en-US" sz="2200" dirty="0">
                <a:latin typeface="微软雅黑" panose="020B0503020204020204" pitchFamily="34" charset="-122"/>
                <a:ea typeface="微软雅黑" panose="020B0503020204020204" pitchFamily="34" charset="-122"/>
              </a:rPr>
              <a:t>控制转移指令</a:t>
            </a:r>
            <a:endParaRPr lang="zh-CN" altLang="en-US" sz="2200" dirty="0">
              <a:latin typeface="微软雅黑" panose="020B0503020204020204" pitchFamily="34" charset="-122"/>
              <a:ea typeface="微软雅黑" panose="020B0503020204020204" pitchFamily="34" charset="-122"/>
            </a:endParaRPr>
          </a:p>
          <a:p>
            <a:pPr lvl="1">
              <a:lnSpc>
                <a:spcPct val="110000"/>
              </a:lnSpc>
            </a:pPr>
            <a:r>
              <a:rPr lang="zh-CN" altLang="en-US" dirty="0">
                <a:ea typeface="微软雅黑" panose="020B0503020204020204" pitchFamily="34" charset="-122"/>
              </a:rPr>
              <a:t>调用和返回指令</a:t>
            </a:r>
            <a:r>
              <a:rPr lang="zh-CN" altLang="en-US" dirty="0"/>
              <a:t> </a:t>
            </a:r>
            <a:r>
              <a:rPr lang="zh-CN" altLang="en-US" dirty="0">
                <a:solidFill>
                  <a:srgbClr val="CC3300"/>
                </a:solidFill>
                <a:ea typeface="微软雅黑" panose="020B0503020204020204" pitchFamily="34" charset="-122"/>
              </a:rPr>
              <a:t>（用于过程调用）</a:t>
            </a:r>
            <a:endParaRPr lang="zh-CN" altLang="en-US" dirty="0">
              <a:solidFill>
                <a:srgbClr val="CC3300"/>
              </a:solidFill>
              <a:ea typeface="微软雅黑" panose="020B0503020204020204" pitchFamily="34" charset="-122"/>
            </a:endParaRPr>
          </a:p>
          <a:p>
            <a:pPr lvl="2">
              <a:lnSpc>
                <a:spcPct val="110000"/>
              </a:lnSpc>
              <a:buFontTx/>
              <a:buNone/>
            </a:pPr>
            <a:r>
              <a:rPr lang="en-US" altLang="zh-CN" sz="2000" dirty="0">
                <a:latin typeface="微软雅黑" panose="020B0503020204020204" pitchFamily="34" charset="-122"/>
                <a:ea typeface="微软雅黑" panose="020B0503020204020204" pitchFamily="34" charset="-122"/>
              </a:rPr>
              <a:t>CALL DST</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3300"/>
                </a:solidFill>
                <a:latin typeface="微软雅黑" panose="020B0503020204020204" pitchFamily="34" charset="-122"/>
                <a:ea typeface="微软雅黑" panose="020B0503020204020204" pitchFamily="34" charset="-122"/>
              </a:rPr>
              <a:t>返回地址</a:t>
            </a:r>
            <a:r>
              <a:rPr lang="en-US" altLang="zh-CN" sz="2000" dirty="0">
                <a:solidFill>
                  <a:srgbClr val="FF3300"/>
                </a:solidFill>
                <a:latin typeface="微软雅黑" panose="020B0503020204020204" pitchFamily="34" charset="-122"/>
                <a:ea typeface="微软雅黑" panose="020B0503020204020204" pitchFamily="34" charset="-122"/>
              </a:rPr>
              <a:t>RA</a:t>
            </a:r>
            <a:r>
              <a:rPr lang="zh-CN" altLang="en-US" sz="2000" dirty="0">
                <a:latin typeface="微软雅黑" panose="020B0503020204020204" pitchFamily="34" charset="-122"/>
                <a:ea typeface="微软雅黑" panose="020B0503020204020204" pitchFamily="34" charset="-122"/>
              </a:rPr>
              <a:t>入栈，转</a:t>
            </a:r>
            <a:r>
              <a:rPr lang="en-US" altLang="zh-CN" sz="2000" dirty="0">
                <a:latin typeface="微软雅黑" panose="020B0503020204020204" pitchFamily="34" charset="-122"/>
                <a:ea typeface="微软雅黑" panose="020B0503020204020204" pitchFamily="34" charset="-122"/>
              </a:rPr>
              <a:t>DST</a:t>
            </a:r>
            <a:r>
              <a:rPr lang="zh-CN" altLang="en-US" sz="2000" dirty="0">
                <a:latin typeface="微软雅黑" panose="020B0503020204020204" pitchFamily="34" charset="-122"/>
                <a:ea typeface="微软雅黑" panose="020B0503020204020204" pitchFamily="34" charset="-122"/>
              </a:rPr>
              <a:t>处执行，具体两个功能，</a:t>
            </a:r>
            <a:endParaRPr lang="zh-CN" altLang="en-US" sz="2000" dirty="0">
              <a:latin typeface="微软雅黑" panose="020B0503020204020204" pitchFamily="34" charset="-122"/>
              <a:ea typeface="微软雅黑" panose="020B0503020204020204" pitchFamily="34" charset="-122"/>
            </a:endParaRPr>
          </a:p>
          <a:p>
            <a:pPr lvl="2">
              <a:lnSpc>
                <a:spcPct val="110000"/>
              </a:lnSpc>
              <a:buFontTx/>
              <a:buNone/>
            </a:pP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：将</a:t>
            </a:r>
            <a:r>
              <a:rPr lang="zh-CN" altLang="en-US" sz="2000" dirty="0">
                <a:solidFill>
                  <a:srgbClr val="FF0000"/>
                </a:solidFill>
                <a:latin typeface="微软雅黑" panose="020B0503020204020204" pitchFamily="34" charset="-122"/>
                <a:ea typeface="微软雅黑" panose="020B0503020204020204" pitchFamily="34" charset="-122"/>
                <a:sym typeface="+mn-ea"/>
              </a:rPr>
              <a:t>当前的</a:t>
            </a:r>
            <a:r>
              <a:rPr lang="en-US" altLang="zh-CN" sz="2000" dirty="0">
                <a:solidFill>
                  <a:srgbClr val="FF0000"/>
                </a:solidFill>
                <a:latin typeface="微软雅黑" panose="020B0503020204020204" pitchFamily="34" charset="-122"/>
                <a:ea typeface="微软雅黑" panose="020B0503020204020204" pitchFamily="34" charset="-122"/>
                <a:sym typeface="+mn-ea"/>
              </a:rPr>
              <a:t>EIP</a:t>
            </a:r>
            <a:r>
              <a:rPr lang="zh-CN" altLang="en-US" sz="2000" dirty="0">
                <a:solidFill>
                  <a:srgbClr val="FF0000"/>
                </a:solidFill>
                <a:latin typeface="微软雅黑" panose="020B0503020204020204" pitchFamily="34" charset="-122"/>
                <a:ea typeface="微软雅黑" panose="020B0503020204020204" pitchFamily="34" charset="-122"/>
                <a:sym typeface="+mn-ea"/>
              </a:rPr>
              <a:t>（</a:t>
            </a:r>
            <a:r>
              <a:rPr lang="zh-CN" altLang="en-US" sz="2000" dirty="0">
                <a:solidFill>
                  <a:srgbClr val="FF0000"/>
                </a:solidFill>
                <a:latin typeface="微软雅黑" panose="020B0503020204020204" pitchFamily="34" charset="-122"/>
                <a:ea typeface="微软雅黑" panose="020B0503020204020204" pitchFamily="34" charset="-122"/>
              </a:rPr>
              <a:t>返回地址）入栈（</a:t>
            </a:r>
            <a:r>
              <a:rPr lang="en-US" altLang="zh-CN" sz="2000" dirty="0">
                <a:solidFill>
                  <a:srgbClr val="FF0000"/>
                </a:solidFill>
                <a:latin typeface="微软雅黑" panose="020B0503020204020204" pitchFamily="34" charset="-122"/>
                <a:ea typeface="微软雅黑" panose="020B0503020204020204" pitchFamily="34" charset="-122"/>
              </a:rPr>
              <a:t>PUSH</a:t>
            </a:r>
            <a:r>
              <a:rPr lang="zh-CN" altLang="en-US" sz="2000" dirty="0">
                <a:solidFill>
                  <a:srgbClr val="FF0000"/>
                </a:solidFill>
                <a:latin typeface="微软雅黑" panose="020B0503020204020204" pitchFamily="34" charset="-122"/>
                <a:ea typeface="微软雅黑" panose="020B0503020204020204" pitchFamily="34" charset="-122"/>
              </a:rPr>
              <a:t>），</a:t>
            </a:r>
            <a:endParaRPr lang="zh-CN" altLang="en-US" sz="2000" dirty="0">
              <a:solidFill>
                <a:srgbClr val="FF0000"/>
              </a:solidFill>
              <a:latin typeface="微软雅黑" panose="020B0503020204020204" pitchFamily="34" charset="-122"/>
              <a:ea typeface="微软雅黑" panose="020B0503020204020204" pitchFamily="34" charset="-122"/>
            </a:endParaRPr>
          </a:p>
          <a:p>
            <a:pPr lvl="2">
              <a:lnSpc>
                <a:spcPct val="110000"/>
              </a:lnSpc>
              <a:buFontTx/>
              <a:buNone/>
            </a:pPr>
            <a:r>
              <a:rPr lang="en-US" altLang="zh-CN" sz="2000" dirty="0">
                <a:solidFill>
                  <a:srgbClr val="FF0000"/>
                </a:solidFill>
                <a:latin typeface="微软雅黑" panose="020B0503020204020204" pitchFamily="34" charset="-122"/>
                <a:ea typeface="微软雅黑" panose="020B0503020204020204" pitchFamily="34" charset="-122"/>
              </a:rPr>
              <a:t>2</a:t>
            </a:r>
            <a:r>
              <a:rPr lang="zh-CN" altLang="en-US" sz="2000" dirty="0">
                <a:solidFill>
                  <a:srgbClr val="FF0000"/>
                </a:solidFill>
                <a:latin typeface="微软雅黑" panose="020B0503020204020204" pitchFamily="34" charset="-122"/>
                <a:ea typeface="微软雅黑" panose="020B0503020204020204" pitchFamily="34" charset="-122"/>
              </a:rPr>
              <a:t>：将调用目标地址装入</a:t>
            </a:r>
            <a:r>
              <a:rPr lang="en-US" altLang="zh-CN" sz="2000" dirty="0">
                <a:solidFill>
                  <a:srgbClr val="FF0000"/>
                </a:solidFill>
                <a:latin typeface="微软雅黑" panose="020B0503020204020204" pitchFamily="34" charset="-122"/>
                <a:ea typeface="微软雅黑" panose="020B0503020204020204" pitchFamily="34" charset="-122"/>
              </a:rPr>
              <a:t>EIP</a:t>
            </a:r>
            <a:r>
              <a:rPr lang="zh-CN" altLang="en-US" sz="2000" dirty="0">
                <a:solidFill>
                  <a:srgbClr val="FF0000"/>
                </a:solidFill>
                <a:latin typeface="微软雅黑" panose="020B0503020204020204" pitchFamily="34" charset="-122"/>
                <a:ea typeface="微软雅黑" panose="020B0503020204020204" pitchFamily="34" charset="-122"/>
              </a:rPr>
              <a:t>寄存器，跳转到指定的地址处执行。</a:t>
            </a:r>
            <a:endParaRPr lang="zh-CN" altLang="en-US" sz="2000" dirty="0">
              <a:latin typeface="微软雅黑" panose="020B0503020204020204" pitchFamily="34" charset="-122"/>
              <a:ea typeface="微软雅黑" panose="020B0503020204020204" pitchFamily="34" charset="-122"/>
            </a:endParaRPr>
          </a:p>
          <a:p>
            <a:pPr lvl="2">
              <a:lnSpc>
                <a:spcPct val="110000"/>
              </a:lnSpc>
              <a:buFontTx/>
              <a:buNone/>
            </a:pPr>
            <a:endParaRPr lang="zh-CN" altLang="en-US" sz="2000" dirty="0">
              <a:latin typeface="微软雅黑" panose="020B0503020204020204" pitchFamily="34" charset="-122"/>
              <a:ea typeface="微软雅黑" panose="020B0503020204020204" pitchFamily="34" charset="-122"/>
            </a:endParaRPr>
          </a:p>
          <a:p>
            <a:pPr lvl="2">
              <a:lnSpc>
                <a:spcPct val="110000"/>
              </a:lnSpc>
              <a:buFontTx/>
              <a:buNone/>
            </a:pPr>
            <a:r>
              <a:rPr lang="en-US" altLang="zh-CN" sz="2000" dirty="0">
                <a:latin typeface="微软雅黑" panose="020B0503020204020204" pitchFamily="34" charset="-122"/>
                <a:ea typeface="微软雅黑" panose="020B0503020204020204" pitchFamily="34" charset="-122"/>
              </a:rPr>
              <a:t>RET</a:t>
            </a:r>
            <a:r>
              <a:rPr lang="zh-CN" altLang="en-US" sz="2000" dirty="0">
                <a:latin typeface="微软雅黑" panose="020B0503020204020204" pitchFamily="34" charset="-122"/>
                <a:ea typeface="微软雅黑" panose="020B0503020204020204" pitchFamily="34" charset="-122"/>
              </a:rPr>
              <a:t>：从栈中取出返回地址</a:t>
            </a:r>
            <a:r>
              <a:rPr lang="en-US" altLang="zh-CN" sz="2000" dirty="0">
                <a:latin typeface="微软雅黑" panose="020B0503020204020204" pitchFamily="34" charset="-122"/>
                <a:ea typeface="微软雅黑" panose="020B0503020204020204" pitchFamily="34" charset="-122"/>
              </a:rPr>
              <a:t>RA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POP</a:t>
            </a:r>
            <a:r>
              <a:rPr lang="zh-CN" altLang="en-US" sz="2000" dirty="0">
                <a:latin typeface="微软雅黑" panose="020B0503020204020204" pitchFamily="34" charset="-122"/>
                <a:ea typeface="微软雅黑" panose="020B0503020204020204" pitchFamily="34" charset="-122"/>
              </a:rPr>
              <a:t>）并送到</a:t>
            </a:r>
            <a:r>
              <a:rPr lang="en-US" altLang="zh-CN" sz="2000" dirty="0">
                <a:latin typeface="微软雅黑" panose="020B0503020204020204" pitchFamily="34" charset="-122"/>
                <a:ea typeface="微软雅黑" panose="020B0503020204020204" pitchFamily="34" charset="-122"/>
              </a:rPr>
              <a:t>EIP</a:t>
            </a:r>
            <a:r>
              <a:rPr lang="zh-CN" altLang="en-US" sz="2000" dirty="0">
                <a:latin typeface="微软雅黑" panose="020B0503020204020204" pitchFamily="34" charset="-122"/>
                <a:ea typeface="微软雅黑" panose="020B0503020204020204" pitchFamily="34" charset="-122"/>
              </a:rPr>
              <a:t>寄存器，转到</a:t>
            </a:r>
            <a:r>
              <a:rPr lang="en-US" altLang="zh-CN" sz="2000" dirty="0">
                <a:latin typeface="微软雅黑" panose="020B0503020204020204" pitchFamily="34" charset="-122"/>
                <a:ea typeface="微软雅黑" panose="020B0503020204020204" pitchFamily="34" charset="-122"/>
              </a:rPr>
              <a:t>RA</a:t>
            </a:r>
            <a:r>
              <a:rPr lang="zh-CN" altLang="en-US" sz="2000" dirty="0">
                <a:latin typeface="微软雅黑" panose="020B0503020204020204" pitchFamily="34" charset="-122"/>
                <a:ea typeface="微软雅黑" panose="020B0503020204020204" pitchFamily="34" charset="-122"/>
              </a:rPr>
              <a:t>处执行</a:t>
            </a:r>
            <a:endParaRPr lang="zh-CN" altLang="en-US" sz="2000" dirty="0">
              <a:latin typeface="微软雅黑" panose="020B0503020204020204" pitchFamily="34" charset="-122"/>
              <a:ea typeface="微软雅黑" panose="020B0503020204020204" pitchFamily="34" charset="-122"/>
            </a:endParaRPr>
          </a:p>
          <a:p>
            <a:pPr lvl="2">
              <a:lnSpc>
                <a:spcPct val="110000"/>
              </a:lnSpc>
              <a:buFontTx/>
              <a:buNone/>
            </a:pP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2835">
                                            <p:txEl>
                                              <p:pRg st="1" end="1"/>
                                            </p:txEl>
                                          </p:spTgt>
                                        </p:tgtEl>
                                        <p:attrNameLst>
                                          <p:attrName>style.visibility</p:attrName>
                                        </p:attrNameLst>
                                      </p:cBhvr>
                                      <p:to>
                                        <p:strVal val="visible"/>
                                      </p:to>
                                    </p:set>
                                    <p:animEffect transition="in" filter="blinds(horizontal)">
                                      <p:cBhvr>
                                        <p:cTn id="7" dur="500"/>
                                        <p:tgtEl>
                                          <p:spTgt spid="6328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2835">
                                            <p:txEl>
                                              <p:pRg st="2" end="2"/>
                                            </p:txEl>
                                          </p:spTgt>
                                        </p:tgtEl>
                                        <p:attrNameLst>
                                          <p:attrName>style.visibility</p:attrName>
                                        </p:attrNameLst>
                                      </p:cBhvr>
                                      <p:to>
                                        <p:strVal val="visible"/>
                                      </p:to>
                                    </p:set>
                                    <p:animEffect transition="in" filter="blinds(horizontal)">
                                      <p:cBhvr>
                                        <p:cTn id="12" dur="500"/>
                                        <p:tgtEl>
                                          <p:spTgt spid="6328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32835">
                                            <p:txEl>
                                              <p:pRg st="3" end="3"/>
                                            </p:txEl>
                                          </p:spTgt>
                                        </p:tgtEl>
                                        <p:attrNameLst>
                                          <p:attrName>style.visibility</p:attrName>
                                        </p:attrNameLst>
                                      </p:cBhvr>
                                      <p:to>
                                        <p:strVal val="visible"/>
                                      </p:to>
                                    </p:set>
                                    <p:animEffect transition="in" filter="blinds(horizontal)">
                                      <p:cBhvr>
                                        <p:cTn id="17" dur="500"/>
                                        <p:tgtEl>
                                          <p:spTgt spid="63283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2835">
                                            <p:txEl>
                                              <p:pRg st="4" end="4"/>
                                            </p:txEl>
                                          </p:spTgt>
                                        </p:tgtEl>
                                        <p:attrNameLst>
                                          <p:attrName>style.visibility</p:attrName>
                                        </p:attrNameLst>
                                      </p:cBhvr>
                                      <p:to>
                                        <p:strVal val="visible"/>
                                      </p:to>
                                    </p:set>
                                    <p:animEffect transition="in" filter="blinds(horizontal)">
                                      <p:cBhvr>
                                        <p:cTn id="22" dur="500"/>
                                        <p:tgtEl>
                                          <p:spTgt spid="63283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32835">
                                            <p:txEl>
                                              <p:pRg st="6" end="6"/>
                                            </p:txEl>
                                          </p:spTgt>
                                        </p:tgtEl>
                                        <p:attrNameLst>
                                          <p:attrName>style.visibility</p:attrName>
                                        </p:attrNameLst>
                                      </p:cBhvr>
                                      <p:to>
                                        <p:strVal val="visible"/>
                                      </p:to>
                                    </p:set>
                                    <p:animEffect transition="in" filter="blinds(horizontal)">
                                      <p:cBhvr>
                                        <p:cTn id="27" dur="500"/>
                                        <p:tgtEl>
                                          <p:spTgt spid="6328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一个简单的过程调用例子</a:t>
            </a:r>
            <a:endParaRPr lang="zh-CN" altLang="en-US" sz="3600" dirty="0"/>
          </a:p>
        </p:txBody>
      </p:sp>
      <p:pic>
        <p:nvPicPr>
          <p:cNvPr id="779311" name="Picture 47"/>
          <p:cNvPicPr>
            <a:picLocks noChangeAspect="1"/>
          </p:cNvPicPr>
          <p:nvPr/>
        </p:nvPicPr>
        <p:blipFill>
          <a:blip r:embed="rId1"/>
          <a:stretch>
            <a:fillRect/>
          </a:stretch>
        </p:blipFill>
        <p:spPr>
          <a:xfrm>
            <a:off x="4572000" y="188913"/>
            <a:ext cx="4321175" cy="5453062"/>
          </a:xfrm>
          <a:prstGeom prst="rect">
            <a:avLst/>
          </a:prstGeom>
          <a:noFill/>
          <a:ln w="9525">
            <a:noFill/>
          </a:ln>
        </p:spPr>
      </p:pic>
      <p:sp>
        <p:nvSpPr>
          <p:cNvPr id="779267" name="Rectangle 3"/>
          <p:cNvSpPr/>
          <p:nvPr/>
        </p:nvSpPr>
        <p:spPr>
          <a:xfrm>
            <a:off x="0" y="2738438"/>
            <a:ext cx="2970213" cy="4119562"/>
          </a:xfrm>
          <a:prstGeom prst="rect">
            <a:avLst/>
          </a:prstGeom>
          <a:noFill/>
          <a:ln w="9525">
            <a:noFill/>
          </a:ln>
        </p:spPr>
        <p:txBody>
          <a:bodyPr tIns="0" bIns="0" anchor="t" anchorCtr="0">
            <a:spAutoFit/>
          </a:bodyPr>
          <a:lstStyle/>
          <a:p>
            <a:r>
              <a:rPr lang="en-US" altLang="zh-CN" dirty="0">
                <a:solidFill>
                  <a:srgbClr val="3333CC"/>
                </a:solidFill>
                <a:latin typeface="微软雅黑" panose="020B0503020204020204" pitchFamily="34" charset="-122"/>
                <a:ea typeface="微软雅黑" panose="020B0503020204020204" pitchFamily="34" charset="-122"/>
              </a:rPr>
              <a:t>caller</a:t>
            </a:r>
            <a:r>
              <a:rPr lang="zh-CN" altLang="en-US" dirty="0">
                <a:solidFill>
                  <a:srgbClr val="3333CC"/>
                </a:solidFill>
                <a:latin typeface="微软雅黑" panose="020B0503020204020204" pitchFamily="34" charset="-122"/>
                <a:ea typeface="微软雅黑" panose="020B0503020204020204" pitchFamily="34" charset="-122"/>
              </a:rPr>
              <a:t>：</a:t>
            </a:r>
            <a:endParaRPr lang="zh-CN" altLang="en-US" dirty="0">
              <a:solidFill>
                <a:srgbClr val="3333CC"/>
              </a:solidFill>
              <a:latin typeface="微软雅黑" panose="020B0503020204020204" pitchFamily="34" charset="-122"/>
              <a:ea typeface="微软雅黑" panose="020B0503020204020204" pitchFamily="34" charset="-122"/>
            </a:endParaRPr>
          </a:p>
          <a:p>
            <a:r>
              <a:rPr lang="en-US" altLang="zh-CN" dirty="0">
                <a:latin typeface="Arial" panose="020B0604020202020204" pitchFamily="34" charset="0"/>
                <a:ea typeface="宋体" panose="02010600030101010101" pitchFamily="2" charset="-122"/>
              </a:rPr>
              <a:t> pushl	%ebp</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movl 	%esp, %ebp</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subl	$24, %esp</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movl	$125, -12(%ebp)	</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movl	$80, -8(%ebp) </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movl     -8(%ebp), %eax</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movl	%eax, 4(%esp)</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movl	-12(%ebp), %eax	</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movl	%eax, (%esp)	</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call	add		</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movl	%eax, -4(%ebp) 	</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movl	-4(%ebp), %eax	</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leave	</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ret</a:t>
            </a:r>
            <a:r>
              <a:rPr lang="en-US" altLang="zh-CN" b="0" dirty="0">
                <a:latin typeface="Arial" panose="020B0604020202020204" pitchFamily="34" charset="0"/>
                <a:ea typeface="宋体" panose="02010600030101010101" pitchFamily="2" charset="-122"/>
              </a:rPr>
              <a:t> </a:t>
            </a:r>
            <a:endParaRPr lang="zh-CN" altLang="en-US" b="0" dirty="0">
              <a:latin typeface="Arial" panose="020B0604020202020204" pitchFamily="34" charset="0"/>
              <a:ea typeface="宋体" panose="02010600030101010101" pitchFamily="2" charset="-122"/>
            </a:endParaRPr>
          </a:p>
        </p:txBody>
      </p:sp>
      <p:grpSp>
        <p:nvGrpSpPr>
          <p:cNvPr id="779268" name="Group 4"/>
          <p:cNvGrpSpPr/>
          <p:nvPr/>
        </p:nvGrpSpPr>
        <p:grpSpPr>
          <a:xfrm>
            <a:off x="2322513" y="3114675"/>
            <a:ext cx="1035050" cy="687388"/>
            <a:chOff x="1746" y="1848"/>
            <a:chExt cx="652" cy="433"/>
          </a:xfrm>
        </p:grpSpPr>
        <p:sp>
          <p:nvSpPr>
            <p:cNvPr id="87045" name="AutoShape 5"/>
            <p:cNvSpPr/>
            <p:nvPr/>
          </p:nvSpPr>
          <p:spPr>
            <a:xfrm>
              <a:off x="1746" y="1848"/>
              <a:ext cx="170" cy="425"/>
            </a:xfrm>
            <a:prstGeom prst="rightBrace">
              <a:avLst>
                <a:gd name="adj1" fmla="val 20821"/>
                <a:gd name="adj2" fmla="val 50000"/>
              </a:avLst>
            </a:prstGeom>
            <a:noFill/>
            <a:ln w="28575" cap="flat" cmpd="sng">
              <a:solidFill>
                <a:srgbClr val="FF3300"/>
              </a:solidFill>
              <a:prstDash val="solid"/>
              <a:round/>
              <a:headEnd type="none" w="med" len="med"/>
              <a:tailEnd type="none" w="med" len="med"/>
            </a:ln>
          </p:spPr>
          <p:txBody>
            <a:bodyPr wrap="none" anchor="ctr" anchorCtr="0"/>
            <a:lstStyle/>
            <a:p>
              <a:pPr algn="ctr"/>
              <a:endParaRPr lang="zh-CN" altLang="en-US" b="0" dirty="0">
                <a:solidFill>
                  <a:srgbClr val="FF3300"/>
                </a:solidFill>
                <a:latin typeface="Arial" panose="020B0604020202020204" pitchFamily="34" charset="0"/>
                <a:ea typeface="宋体" panose="02010600030101010101" pitchFamily="2" charset="-122"/>
              </a:endParaRPr>
            </a:p>
          </p:txBody>
        </p:sp>
        <p:sp>
          <p:nvSpPr>
            <p:cNvPr id="87046" name="Text Box 6"/>
            <p:cNvSpPr txBox="1"/>
            <p:nvPr/>
          </p:nvSpPr>
          <p:spPr>
            <a:xfrm>
              <a:off x="1916" y="1877"/>
              <a:ext cx="482" cy="404"/>
            </a:xfrm>
            <a:prstGeom prst="rect">
              <a:avLst/>
            </a:prstGeom>
            <a:noFill/>
            <a:ln w="9525">
              <a:noFill/>
            </a:ln>
          </p:spPr>
          <p:txBody>
            <a:bodyPr anchor="t" anchorCtr="0">
              <a:spAutoFit/>
            </a:bodyPr>
            <a:lstStyle/>
            <a:p>
              <a:pPr>
                <a:spcBef>
                  <a:spcPct val="50000"/>
                </a:spcBef>
              </a:pPr>
              <a:r>
                <a:rPr lang="zh-CN" altLang="en-US" dirty="0">
                  <a:solidFill>
                    <a:srgbClr val="FF3300"/>
                  </a:solidFill>
                  <a:latin typeface="Arial" panose="020B0604020202020204" pitchFamily="34" charset="0"/>
                  <a:ea typeface="微软雅黑" panose="020B0503020204020204" pitchFamily="34" charset="-122"/>
                </a:rPr>
                <a:t>准备阶段</a:t>
              </a:r>
              <a:endParaRPr lang="zh-CN" altLang="en-US" dirty="0">
                <a:solidFill>
                  <a:srgbClr val="FF3300"/>
                </a:solidFill>
                <a:latin typeface="Arial" panose="020B0604020202020204" pitchFamily="34" charset="0"/>
                <a:ea typeface="微软雅黑" panose="020B0503020204020204" pitchFamily="34" charset="-122"/>
              </a:endParaRPr>
            </a:p>
          </p:txBody>
        </p:sp>
      </p:grpSp>
      <p:grpSp>
        <p:nvGrpSpPr>
          <p:cNvPr id="779271" name="Group 7"/>
          <p:cNvGrpSpPr/>
          <p:nvPr/>
        </p:nvGrpSpPr>
        <p:grpSpPr>
          <a:xfrm>
            <a:off x="881063" y="6264275"/>
            <a:ext cx="989012" cy="587375"/>
            <a:chOff x="584" y="3916"/>
            <a:chExt cx="623" cy="370"/>
          </a:xfrm>
        </p:grpSpPr>
        <p:sp>
          <p:nvSpPr>
            <p:cNvPr id="87048" name="AutoShape 8"/>
            <p:cNvSpPr/>
            <p:nvPr/>
          </p:nvSpPr>
          <p:spPr>
            <a:xfrm>
              <a:off x="584" y="3973"/>
              <a:ext cx="170" cy="308"/>
            </a:xfrm>
            <a:prstGeom prst="rightBrace">
              <a:avLst>
                <a:gd name="adj1" fmla="val 15089"/>
                <a:gd name="adj2" fmla="val 50000"/>
              </a:avLst>
            </a:prstGeom>
            <a:noFill/>
            <a:ln w="28575" cap="flat" cmpd="sng">
              <a:solidFill>
                <a:srgbClr val="FF3300"/>
              </a:solidFill>
              <a:prstDash val="solid"/>
              <a:round/>
              <a:headEnd type="none" w="med" len="med"/>
              <a:tailEnd type="none" w="med" len="med"/>
            </a:ln>
          </p:spPr>
          <p:txBody>
            <a:bodyPr wrap="none" anchor="ctr" anchorCtr="0"/>
            <a:lstStyle/>
            <a:p>
              <a:pPr algn="ctr"/>
              <a:endParaRPr lang="zh-CN" altLang="en-US" b="0" dirty="0">
                <a:solidFill>
                  <a:srgbClr val="FF3300"/>
                </a:solidFill>
                <a:latin typeface="Arial" panose="020B0604020202020204" pitchFamily="34" charset="0"/>
                <a:ea typeface="宋体" panose="02010600030101010101" pitchFamily="2" charset="-122"/>
              </a:endParaRPr>
            </a:p>
          </p:txBody>
        </p:sp>
        <p:sp>
          <p:nvSpPr>
            <p:cNvPr id="87049" name="Text Box 9"/>
            <p:cNvSpPr txBox="1"/>
            <p:nvPr/>
          </p:nvSpPr>
          <p:spPr>
            <a:xfrm>
              <a:off x="725" y="3916"/>
              <a:ext cx="482" cy="370"/>
            </a:xfrm>
            <a:prstGeom prst="rect">
              <a:avLst/>
            </a:prstGeom>
            <a:noFill/>
            <a:ln w="9525">
              <a:noFill/>
            </a:ln>
          </p:spPr>
          <p:txBody>
            <a:bodyPr anchor="t" anchorCtr="0">
              <a:spAutoFit/>
            </a:bodyPr>
            <a:lstStyle/>
            <a:p>
              <a:pPr>
                <a:lnSpc>
                  <a:spcPct val="90000"/>
                </a:lnSpc>
                <a:spcBef>
                  <a:spcPct val="10000"/>
                </a:spcBef>
              </a:pPr>
              <a:r>
                <a:rPr lang="zh-CN" altLang="en-US" dirty="0">
                  <a:solidFill>
                    <a:srgbClr val="FF3300"/>
                  </a:solidFill>
                  <a:latin typeface="Arial" panose="020B0604020202020204" pitchFamily="34" charset="0"/>
                  <a:ea typeface="微软雅黑" panose="020B0503020204020204" pitchFamily="34" charset="-122"/>
                </a:rPr>
                <a:t>结束阶段</a:t>
              </a:r>
              <a:endParaRPr lang="zh-CN" altLang="en-US" dirty="0">
                <a:solidFill>
                  <a:srgbClr val="FF3300"/>
                </a:solidFill>
                <a:latin typeface="Arial" panose="020B0604020202020204" pitchFamily="34" charset="0"/>
                <a:ea typeface="微软雅黑" panose="020B0503020204020204" pitchFamily="34" charset="-122"/>
              </a:endParaRPr>
            </a:p>
          </p:txBody>
        </p:sp>
      </p:grpSp>
      <p:sp>
        <p:nvSpPr>
          <p:cNvPr id="779275" name="Text Box 11"/>
          <p:cNvSpPr txBox="1"/>
          <p:nvPr/>
        </p:nvSpPr>
        <p:spPr>
          <a:xfrm>
            <a:off x="7902575" y="98425"/>
            <a:ext cx="944563" cy="701675"/>
          </a:xfrm>
          <a:prstGeom prst="rect">
            <a:avLst/>
          </a:prstGeom>
          <a:noFill/>
          <a:ln w="9525">
            <a:noFill/>
          </a:ln>
        </p:spPr>
        <p:txBody>
          <a:bodyPr anchor="t" anchorCtr="0">
            <a:spAutoFit/>
          </a:bodyPr>
          <a:lstStyle/>
          <a:p>
            <a:r>
              <a:rPr lang="en-US" altLang="zh-CN" sz="2000" dirty="0">
                <a:solidFill>
                  <a:srgbClr val="FF3300"/>
                </a:solidFill>
                <a:latin typeface="微软雅黑" panose="020B0503020204020204" pitchFamily="34" charset="-122"/>
                <a:ea typeface="微软雅黑" panose="020B0503020204020204" pitchFamily="34" charset="-122"/>
              </a:rPr>
              <a:t>caller</a:t>
            </a:r>
            <a:endParaRPr lang="en-US" altLang="zh-CN" sz="2000" dirty="0">
              <a:solidFill>
                <a:srgbClr val="FF3300"/>
              </a:solidFill>
              <a:latin typeface="微软雅黑" panose="020B0503020204020204" pitchFamily="34" charset="-122"/>
              <a:ea typeface="微软雅黑" panose="020B0503020204020204" pitchFamily="34" charset="-122"/>
            </a:endParaRPr>
          </a:p>
          <a:p>
            <a:r>
              <a:rPr lang="zh-CN" altLang="en-US" sz="2000" dirty="0">
                <a:solidFill>
                  <a:srgbClr val="FF3300"/>
                </a:solidFill>
                <a:latin typeface="微软雅黑" panose="020B0503020204020204" pitchFamily="34" charset="-122"/>
                <a:ea typeface="微软雅黑" panose="020B0503020204020204" pitchFamily="34" charset="-122"/>
              </a:rPr>
              <a:t>帧底</a:t>
            </a:r>
            <a:endParaRPr lang="zh-CN" altLang="en-US" sz="2000" dirty="0">
              <a:solidFill>
                <a:srgbClr val="FF3300"/>
              </a:solidFill>
              <a:latin typeface="微软雅黑" panose="020B0503020204020204" pitchFamily="34" charset="-122"/>
              <a:ea typeface="微软雅黑" panose="020B0503020204020204" pitchFamily="34" charset="-122"/>
            </a:endParaRPr>
          </a:p>
        </p:txBody>
      </p:sp>
      <p:sp>
        <p:nvSpPr>
          <p:cNvPr id="779276" name="Text Box 12"/>
          <p:cNvSpPr txBox="1"/>
          <p:nvPr/>
        </p:nvSpPr>
        <p:spPr>
          <a:xfrm>
            <a:off x="115888" y="46038"/>
            <a:ext cx="3286125" cy="2573337"/>
          </a:xfrm>
          <a:prstGeom prst="rect">
            <a:avLst/>
          </a:prstGeom>
          <a:solidFill>
            <a:schemeClr val="bg1"/>
          </a:solidFill>
          <a:ln w="9525" cap="flat" cmpd="sng">
            <a:solidFill>
              <a:schemeClr val="tx1"/>
            </a:solidFill>
            <a:prstDash val="solid"/>
            <a:miter/>
            <a:headEnd type="none" w="med" len="med"/>
            <a:tailEnd type="none" w="med" len="med"/>
          </a:ln>
        </p:spPr>
        <p:txBody>
          <a:bodyPr anchor="t" anchorCtr="0">
            <a:spAutoFit/>
          </a:bodyPr>
          <a:lstStyle/>
          <a:p>
            <a:pPr marL="342900" indent="-342900" eaLnBrk="0" hangingPunct="0"/>
            <a:r>
              <a:rPr lang="en-US" altLang="zh-CN" dirty="0">
                <a:latin typeface="微软雅黑" panose="020B0503020204020204" pitchFamily="34" charset="-122"/>
                <a:ea typeface="微软雅黑" panose="020B0503020204020204" pitchFamily="34" charset="-122"/>
              </a:rPr>
              <a:t>int add ( int x, int y ) {</a:t>
            </a:r>
            <a:endParaRPr lang="en-US" altLang="zh-CN" dirty="0">
              <a:latin typeface="微软雅黑" panose="020B0503020204020204" pitchFamily="34" charset="-122"/>
              <a:ea typeface="微软雅黑" panose="020B0503020204020204" pitchFamily="34" charset="-122"/>
            </a:endParaRPr>
          </a:p>
          <a:p>
            <a:pPr marL="342900" indent="-342900" eaLnBrk="0" hangingPunct="0"/>
            <a:r>
              <a:rPr lang="en-US" altLang="zh-CN" dirty="0">
                <a:latin typeface="微软雅黑" panose="020B0503020204020204" pitchFamily="34" charset="-122"/>
                <a:ea typeface="微软雅黑" panose="020B0503020204020204" pitchFamily="34" charset="-122"/>
              </a:rPr>
              <a:t>	 return x+y;</a:t>
            </a:r>
            <a:endParaRPr lang="en-US" altLang="zh-CN" dirty="0">
              <a:latin typeface="微软雅黑" panose="020B0503020204020204" pitchFamily="34" charset="-122"/>
              <a:ea typeface="微软雅黑" panose="020B0503020204020204" pitchFamily="34" charset="-122"/>
            </a:endParaRPr>
          </a:p>
          <a:p>
            <a:pPr marL="342900" indent="-342900" eaLnBrk="0" hangingPunct="0"/>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eaLnBrk="0" hangingPunct="0"/>
            <a:r>
              <a:rPr lang="en-US" altLang="zh-CN" dirty="0">
                <a:latin typeface="微软雅黑" panose="020B0503020204020204" pitchFamily="34" charset="-122"/>
                <a:ea typeface="微软雅黑" panose="020B0503020204020204" pitchFamily="34" charset="-122"/>
              </a:rPr>
              <a:t>int	 caller ( ) {	</a:t>
            </a:r>
            <a:endParaRPr lang="en-US" altLang="zh-CN" dirty="0">
              <a:latin typeface="微软雅黑" panose="020B0503020204020204" pitchFamily="34" charset="-122"/>
              <a:ea typeface="微软雅黑" panose="020B0503020204020204" pitchFamily="34" charset="-122"/>
            </a:endParaRPr>
          </a:p>
          <a:p>
            <a:pPr marL="342900" indent="-342900" eaLnBrk="0" hangingPunct="0"/>
            <a:r>
              <a:rPr lang="en-US" altLang="zh-CN" dirty="0">
                <a:latin typeface="微软雅黑" panose="020B0503020204020204" pitchFamily="34" charset="-122"/>
                <a:ea typeface="微软雅黑" panose="020B0503020204020204" pitchFamily="34" charset="-122"/>
              </a:rPr>
              <a:t>	 int	t1 = 125;</a:t>
            </a:r>
            <a:endParaRPr lang="en-US" altLang="zh-CN" dirty="0">
              <a:latin typeface="微软雅黑" panose="020B0503020204020204" pitchFamily="34" charset="-122"/>
              <a:ea typeface="微软雅黑" panose="020B0503020204020204" pitchFamily="34" charset="-122"/>
            </a:endParaRPr>
          </a:p>
          <a:p>
            <a:pPr marL="342900" indent="-342900" eaLnBrk="0" hangingPunct="0"/>
            <a:r>
              <a:rPr lang="en-US" altLang="zh-CN" dirty="0">
                <a:latin typeface="微软雅黑" panose="020B0503020204020204" pitchFamily="34" charset="-122"/>
                <a:ea typeface="微软雅黑" panose="020B0503020204020204" pitchFamily="34" charset="-122"/>
              </a:rPr>
              <a:t>      int 	t2 = 80;</a:t>
            </a:r>
            <a:endParaRPr lang="en-US" altLang="zh-CN" dirty="0">
              <a:latin typeface="微软雅黑" panose="020B0503020204020204" pitchFamily="34" charset="-122"/>
              <a:ea typeface="微软雅黑" panose="020B0503020204020204" pitchFamily="34" charset="-122"/>
            </a:endParaRPr>
          </a:p>
          <a:p>
            <a:pPr marL="342900" indent="-342900" eaLnBrk="0" hangingPunct="0"/>
            <a:r>
              <a:rPr lang="en-US" altLang="zh-CN" dirty="0">
                <a:latin typeface="微软雅黑" panose="020B0503020204020204" pitchFamily="34" charset="-122"/>
                <a:ea typeface="微软雅黑" panose="020B0503020204020204" pitchFamily="34" charset="-122"/>
              </a:rPr>
              <a:t>	 int	sum = </a:t>
            </a:r>
            <a:r>
              <a:rPr lang="en-US" altLang="zh-CN" dirty="0">
                <a:solidFill>
                  <a:srgbClr val="FF3300"/>
                </a:solidFill>
                <a:latin typeface="微软雅黑" panose="020B0503020204020204" pitchFamily="34" charset="-122"/>
                <a:ea typeface="微软雅黑" panose="020B0503020204020204" pitchFamily="34" charset="-122"/>
              </a:rPr>
              <a:t>add (t1, t2)</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eaLnBrk="0" hangingPunct="0"/>
            <a:r>
              <a:rPr lang="en-US" altLang="zh-CN" dirty="0">
                <a:latin typeface="微软雅黑" panose="020B0503020204020204" pitchFamily="34" charset="-122"/>
                <a:ea typeface="微软雅黑" panose="020B0503020204020204" pitchFamily="34" charset="-122"/>
              </a:rPr>
              <a:t>	 return sum;</a:t>
            </a:r>
            <a:endParaRPr lang="zh-CN" altLang="en-US" dirty="0">
              <a:latin typeface="微软雅黑" panose="020B0503020204020204" pitchFamily="34" charset="-122"/>
              <a:ea typeface="微软雅黑" panose="020B0503020204020204" pitchFamily="34" charset="-122"/>
            </a:endParaRPr>
          </a:p>
          <a:p>
            <a:pPr marL="342900" indent="-342900" eaLnBrk="0" hangingPunct="0"/>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779277" name="Text Box 13"/>
          <p:cNvSpPr txBox="1"/>
          <p:nvPr/>
        </p:nvSpPr>
        <p:spPr>
          <a:xfrm>
            <a:off x="7858125" y="3024188"/>
            <a:ext cx="1079500" cy="396875"/>
          </a:xfrm>
          <a:prstGeom prst="rect">
            <a:avLst/>
          </a:prstGeom>
          <a:noFill/>
          <a:ln w="9525">
            <a:noFill/>
          </a:ln>
        </p:spPr>
        <p:txBody>
          <a:bodyPr anchor="t" anchorCtr="0">
            <a:spAutoFit/>
          </a:bodyPr>
          <a:lstStyle/>
          <a:p>
            <a:pPr marL="342900" indent="-342900" eaLnBrk="0" hangingPunct="0">
              <a:spcBef>
                <a:spcPct val="50000"/>
              </a:spcBef>
            </a:pPr>
            <a:r>
              <a:rPr lang="en-US" altLang="zh-CN" sz="2000" dirty="0">
                <a:solidFill>
                  <a:srgbClr val="FF3300"/>
                </a:solidFill>
                <a:latin typeface="微软雅黑" panose="020B0503020204020204" pitchFamily="34" charset="-122"/>
                <a:ea typeface="微软雅黑" panose="020B0503020204020204" pitchFamily="34" charset="-122"/>
              </a:rPr>
              <a:t>ESP+4</a:t>
            </a:r>
            <a:endParaRPr lang="en-US" altLang="zh-CN" sz="2000" dirty="0">
              <a:solidFill>
                <a:srgbClr val="FF3300"/>
              </a:solidFill>
              <a:latin typeface="微软雅黑" panose="020B0503020204020204" pitchFamily="34" charset="-122"/>
              <a:ea typeface="微软雅黑" panose="020B0503020204020204" pitchFamily="34" charset="-122"/>
            </a:endParaRPr>
          </a:p>
        </p:txBody>
      </p:sp>
      <p:grpSp>
        <p:nvGrpSpPr>
          <p:cNvPr id="779278" name="Group 14"/>
          <p:cNvGrpSpPr/>
          <p:nvPr/>
        </p:nvGrpSpPr>
        <p:grpSpPr>
          <a:xfrm>
            <a:off x="2771775" y="3789363"/>
            <a:ext cx="1125538" cy="641350"/>
            <a:chOff x="1746" y="2387"/>
            <a:chExt cx="709" cy="404"/>
          </a:xfrm>
        </p:grpSpPr>
        <p:sp>
          <p:nvSpPr>
            <p:cNvPr id="87054" name="AutoShape 15"/>
            <p:cNvSpPr/>
            <p:nvPr/>
          </p:nvSpPr>
          <p:spPr>
            <a:xfrm>
              <a:off x="1746" y="2443"/>
              <a:ext cx="170" cy="306"/>
            </a:xfrm>
            <a:prstGeom prst="rightBrace">
              <a:avLst>
                <a:gd name="adj1" fmla="val 15000"/>
                <a:gd name="adj2" fmla="val 50000"/>
              </a:avLst>
            </a:prstGeom>
            <a:noFill/>
            <a:ln w="28575" cap="flat" cmpd="sng">
              <a:solidFill>
                <a:srgbClr val="FF3300"/>
              </a:solidFill>
              <a:prstDash val="solid"/>
              <a:round/>
              <a:headEnd type="none" w="med" len="med"/>
              <a:tailEnd type="none" w="med" len="med"/>
            </a:ln>
          </p:spPr>
          <p:txBody>
            <a:bodyPr wrap="none" anchor="ctr" anchorCtr="0"/>
            <a:lstStyle/>
            <a:p>
              <a:pPr algn="ctr"/>
              <a:endParaRPr lang="zh-CN" altLang="en-US" b="0" dirty="0">
                <a:solidFill>
                  <a:srgbClr val="FF3300"/>
                </a:solidFill>
                <a:latin typeface="Arial" panose="020B0604020202020204" pitchFamily="34" charset="0"/>
                <a:ea typeface="宋体" panose="02010600030101010101" pitchFamily="2" charset="-122"/>
              </a:endParaRPr>
            </a:p>
          </p:txBody>
        </p:sp>
        <p:sp>
          <p:nvSpPr>
            <p:cNvPr id="87055" name="Text Box 16"/>
            <p:cNvSpPr txBox="1"/>
            <p:nvPr/>
          </p:nvSpPr>
          <p:spPr>
            <a:xfrm>
              <a:off x="1888" y="2387"/>
              <a:ext cx="567" cy="404"/>
            </a:xfrm>
            <a:prstGeom prst="rect">
              <a:avLst/>
            </a:prstGeom>
            <a:noFill/>
            <a:ln w="9525">
              <a:noFill/>
            </a:ln>
          </p:spPr>
          <p:txBody>
            <a:bodyPr anchor="t" anchorCtr="0">
              <a:spAutoFit/>
            </a:bodyPr>
            <a:lstStyle/>
            <a:p>
              <a:pPr>
                <a:spcBef>
                  <a:spcPct val="50000"/>
                </a:spcBef>
              </a:pPr>
              <a:r>
                <a:rPr lang="zh-CN" altLang="en-US" dirty="0">
                  <a:solidFill>
                    <a:srgbClr val="FF3300"/>
                  </a:solidFill>
                  <a:latin typeface="Arial" panose="020B0604020202020204" pitchFamily="34" charset="0"/>
                  <a:ea typeface="微软雅黑" panose="020B0503020204020204" pitchFamily="34" charset="-122"/>
                </a:rPr>
                <a:t>分配局部变量</a:t>
              </a:r>
              <a:endParaRPr lang="zh-CN" altLang="en-US" dirty="0">
                <a:solidFill>
                  <a:srgbClr val="FF3300"/>
                </a:solidFill>
                <a:latin typeface="Arial" panose="020B0604020202020204" pitchFamily="34" charset="0"/>
                <a:ea typeface="微软雅黑" panose="020B0503020204020204" pitchFamily="34" charset="-122"/>
              </a:endParaRPr>
            </a:p>
          </p:txBody>
        </p:sp>
      </p:grpSp>
      <p:grpSp>
        <p:nvGrpSpPr>
          <p:cNvPr id="779281" name="Group 17"/>
          <p:cNvGrpSpPr/>
          <p:nvPr/>
        </p:nvGrpSpPr>
        <p:grpSpPr>
          <a:xfrm>
            <a:off x="2771775" y="4464050"/>
            <a:ext cx="1125538" cy="927100"/>
            <a:chOff x="1746" y="2812"/>
            <a:chExt cx="709" cy="584"/>
          </a:xfrm>
        </p:grpSpPr>
        <p:sp>
          <p:nvSpPr>
            <p:cNvPr id="87057" name="AutoShape 18"/>
            <p:cNvSpPr/>
            <p:nvPr/>
          </p:nvSpPr>
          <p:spPr>
            <a:xfrm>
              <a:off x="1746" y="2812"/>
              <a:ext cx="170" cy="584"/>
            </a:xfrm>
            <a:prstGeom prst="rightBrace">
              <a:avLst>
                <a:gd name="adj1" fmla="val 28611"/>
                <a:gd name="adj2" fmla="val 50000"/>
              </a:avLst>
            </a:prstGeom>
            <a:noFill/>
            <a:ln w="28575" cap="flat" cmpd="sng">
              <a:solidFill>
                <a:srgbClr val="FF3300"/>
              </a:solidFill>
              <a:prstDash val="solid"/>
              <a:round/>
              <a:headEnd type="none" w="med" len="med"/>
              <a:tailEnd type="none" w="med" len="med"/>
            </a:ln>
          </p:spPr>
          <p:txBody>
            <a:bodyPr wrap="none" anchor="ctr" anchorCtr="0"/>
            <a:lstStyle/>
            <a:p>
              <a:pPr algn="ctr"/>
              <a:endParaRPr lang="zh-CN" altLang="en-US" b="0" dirty="0">
                <a:solidFill>
                  <a:srgbClr val="FF3300"/>
                </a:solidFill>
                <a:latin typeface="Arial" panose="020B0604020202020204" pitchFamily="34" charset="0"/>
                <a:ea typeface="宋体" panose="02010600030101010101" pitchFamily="2" charset="-122"/>
              </a:endParaRPr>
            </a:p>
          </p:txBody>
        </p:sp>
        <p:sp>
          <p:nvSpPr>
            <p:cNvPr id="87058" name="Text Box 19"/>
            <p:cNvSpPr txBox="1"/>
            <p:nvPr/>
          </p:nvSpPr>
          <p:spPr>
            <a:xfrm>
              <a:off x="1888" y="2897"/>
              <a:ext cx="567" cy="404"/>
            </a:xfrm>
            <a:prstGeom prst="rect">
              <a:avLst/>
            </a:prstGeom>
            <a:noFill/>
            <a:ln w="9525">
              <a:noFill/>
            </a:ln>
          </p:spPr>
          <p:txBody>
            <a:bodyPr anchor="t" anchorCtr="0">
              <a:spAutoFit/>
            </a:bodyPr>
            <a:lstStyle/>
            <a:p>
              <a:pPr>
                <a:spcBef>
                  <a:spcPct val="50000"/>
                </a:spcBef>
              </a:pPr>
              <a:r>
                <a:rPr lang="zh-CN" altLang="en-US" dirty="0">
                  <a:solidFill>
                    <a:srgbClr val="FF3300"/>
                  </a:solidFill>
                  <a:latin typeface="Arial" panose="020B0604020202020204" pitchFamily="34" charset="0"/>
                  <a:ea typeface="微软雅黑" panose="020B0503020204020204" pitchFamily="34" charset="-122"/>
                </a:rPr>
                <a:t>准备入口参数</a:t>
              </a:r>
              <a:endParaRPr lang="zh-CN" altLang="en-US" dirty="0">
                <a:solidFill>
                  <a:srgbClr val="FF3300"/>
                </a:solidFill>
                <a:latin typeface="Arial" panose="020B0604020202020204" pitchFamily="34" charset="0"/>
                <a:ea typeface="微软雅黑" panose="020B0503020204020204" pitchFamily="34" charset="-122"/>
              </a:endParaRPr>
            </a:p>
          </p:txBody>
        </p:sp>
      </p:grpSp>
      <p:grpSp>
        <p:nvGrpSpPr>
          <p:cNvPr id="779284" name="Group 20"/>
          <p:cNvGrpSpPr/>
          <p:nvPr/>
        </p:nvGrpSpPr>
        <p:grpSpPr>
          <a:xfrm>
            <a:off x="4706938" y="765175"/>
            <a:ext cx="809625" cy="2746375"/>
            <a:chOff x="2965" y="482"/>
            <a:chExt cx="510" cy="1730"/>
          </a:xfrm>
        </p:grpSpPr>
        <p:sp>
          <p:nvSpPr>
            <p:cNvPr id="87060" name="Text Box 21"/>
            <p:cNvSpPr txBox="1"/>
            <p:nvPr/>
          </p:nvSpPr>
          <p:spPr>
            <a:xfrm>
              <a:off x="3050" y="482"/>
              <a:ext cx="397" cy="250"/>
            </a:xfrm>
            <a:prstGeom prst="rect">
              <a:avLst/>
            </a:prstGeom>
            <a:noFill/>
            <a:ln w="9525">
              <a:noFill/>
            </a:ln>
          </p:spPr>
          <p:txBody>
            <a:bodyPr anchor="t" anchorCtr="0">
              <a:spAutoFit/>
            </a:bodyPr>
            <a:lstStyle/>
            <a:p>
              <a:pPr marL="342900" indent="-342900" eaLnBrk="0" hangingPunct="0">
                <a:spcBef>
                  <a:spcPct val="50000"/>
                </a:spcBef>
              </a:pPr>
              <a:r>
                <a:rPr lang="en-US" altLang="zh-CN" sz="2000" dirty="0">
                  <a:solidFill>
                    <a:srgbClr val="3333CC"/>
                  </a:solidFill>
                  <a:latin typeface="微软雅黑" panose="020B0503020204020204" pitchFamily="34" charset="-122"/>
                  <a:ea typeface="微软雅黑" panose="020B0503020204020204" pitchFamily="34" charset="-122"/>
                </a:rPr>
                <a:t>-4</a:t>
              </a:r>
              <a:endParaRPr lang="en-US" altLang="zh-CN" sz="2000" dirty="0">
                <a:solidFill>
                  <a:srgbClr val="3333CC"/>
                </a:solidFill>
                <a:latin typeface="微软雅黑" panose="020B0503020204020204" pitchFamily="34" charset="-122"/>
                <a:ea typeface="微软雅黑" panose="020B0503020204020204" pitchFamily="34" charset="-122"/>
              </a:endParaRPr>
            </a:p>
          </p:txBody>
        </p:sp>
        <p:sp>
          <p:nvSpPr>
            <p:cNvPr id="87061" name="Text Box 22"/>
            <p:cNvSpPr txBox="1"/>
            <p:nvPr/>
          </p:nvSpPr>
          <p:spPr>
            <a:xfrm>
              <a:off x="3050" y="794"/>
              <a:ext cx="397" cy="250"/>
            </a:xfrm>
            <a:prstGeom prst="rect">
              <a:avLst/>
            </a:prstGeom>
            <a:noFill/>
            <a:ln w="9525">
              <a:noFill/>
            </a:ln>
          </p:spPr>
          <p:txBody>
            <a:bodyPr anchor="t" anchorCtr="0">
              <a:spAutoFit/>
            </a:bodyPr>
            <a:lstStyle/>
            <a:p>
              <a:pPr marL="342900" indent="-342900" eaLnBrk="0" hangingPunct="0">
                <a:spcBef>
                  <a:spcPct val="50000"/>
                </a:spcBef>
              </a:pPr>
              <a:r>
                <a:rPr lang="en-US" altLang="zh-CN" sz="2000" dirty="0">
                  <a:solidFill>
                    <a:srgbClr val="3333CC"/>
                  </a:solidFill>
                  <a:latin typeface="微软雅黑" panose="020B0503020204020204" pitchFamily="34" charset="-122"/>
                  <a:ea typeface="微软雅黑" panose="020B0503020204020204" pitchFamily="34" charset="-122"/>
                </a:rPr>
                <a:t>-8</a:t>
              </a:r>
              <a:endParaRPr lang="en-US" altLang="zh-CN" sz="2000" dirty="0">
                <a:solidFill>
                  <a:srgbClr val="3333CC"/>
                </a:solidFill>
                <a:latin typeface="微软雅黑" panose="020B0503020204020204" pitchFamily="34" charset="-122"/>
                <a:ea typeface="微软雅黑" panose="020B0503020204020204" pitchFamily="34" charset="-122"/>
              </a:endParaRPr>
            </a:p>
          </p:txBody>
        </p:sp>
        <p:sp>
          <p:nvSpPr>
            <p:cNvPr id="87062" name="Text Box 23"/>
            <p:cNvSpPr txBox="1"/>
            <p:nvPr/>
          </p:nvSpPr>
          <p:spPr>
            <a:xfrm>
              <a:off x="2965" y="1219"/>
              <a:ext cx="482" cy="250"/>
            </a:xfrm>
            <a:prstGeom prst="rect">
              <a:avLst/>
            </a:prstGeom>
            <a:noFill/>
            <a:ln w="9525">
              <a:noFill/>
            </a:ln>
          </p:spPr>
          <p:txBody>
            <a:bodyPr anchor="t" anchorCtr="0">
              <a:spAutoFit/>
            </a:bodyPr>
            <a:lstStyle/>
            <a:p>
              <a:pPr marL="342900" indent="-342900" eaLnBrk="0" hangingPunct="0">
                <a:spcBef>
                  <a:spcPct val="50000"/>
                </a:spcBef>
              </a:pPr>
              <a:r>
                <a:rPr lang="en-US" altLang="zh-CN" sz="2000" dirty="0">
                  <a:solidFill>
                    <a:srgbClr val="3333CC"/>
                  </a:solidFill>
                  <a:latin typeface="微软雅黑" panose="020B0503020204020204" pitchFamily="34" charset="-122"/>
                  <a:ea typeface="微软雅黑" panose="020B0503020204020204" pitchFamily="34" charset="-122"/>
                </a:rPr>
                <a:t>-12</a:t>
              </a:r>
              <a:endParaRPr lang="en-US" altLang="zh-CN" sz="2000" dirty="0">
                <a:solidFill>
                  <a:srgbClr val="3333CC"/>
                </a:solidFill>
                <a:latin typeface="微软雅黑" panose="020B0503020204020204" pitchFamily="34" charset="-122"/>
                <a:ea typeface="微软雅黑" panose="020B0503020204020204" pitchFamily="34" charset="-122"/>
              </a:endParaRPr>
            </a:p>
          </p:txBody>
        </p:sp>
        <p:sp>
          <p:nvSpPr>
            <p:cNvPr id="87063" name="Text Box 24"/>
            <p:cNvSpPr txBox="1"/>
            <p:nvPr/>
          </p:nvSpPr>
          <p:spPr>
            <a:xfrm>
              <a:off x="2965" y="1565"/>
              <a:ext cx="482" cy="250"/>
            </a:xfrm>
            <a:prstGeom prst="rect">
              <a:avLst/>
            </a:prstGeom>
            <a:noFill/>
            <a:ln w="9525">
              <a:noFill/>
            </a:ln>
          </p:spPr>
          <p:txBody>
            <a:bodyPr anchor="t" anchorCtr="0">
              <a:spAutoFit/>
            </a:bodyPr>
            <a:lstStyle/>
            <a:p>
              <a:pPr marL="342900" indent="-342900" eaLnBrk="0" hangingPunct="0">
                <a:spcBef>
                  <a:spcPct val="50000"/>
                </a:spcBef>
              </a:pPr>
              <a:r>
                <a:rPr lang="en-US" altLang="zh-CN" sz="2000" dirty="0">
                  <a:solidFill>
                    <a:srgbClr val="3333CC"/>
                  </a:solidFill>
                  <a:latin typeface="微软雅黑" panose="020B0503020204020204" pitchFamily="34" charset="-122"/>
                  <a:ea typeface="微软雅黑" panose="020B0503020204020204" pitchFamily="34" charset="-122"/>
                </a:rPr>
                <a:t>-16</a:t>
              </a:r>
              <a:endParaRPr lang="en-US" altLang="zh-CN" sz="2000" dirty="0">
                <a:solidFill>
                  <a:srgbClr val="3333CC"/>
                </a:solidFill>
                <a:latin typeface="微软雅黑" panose="020B0503020204020204" pitchFamily="34" charset="-122"/>
                <a:ea typeface="微软雅黑" panose="020B0503020204020204" pitchFamily="34" charset="-122"/>
              </a:endParaRPr>
            </a:p>
          </p:txBody>
        </p:sp>
        <p:sp>
          <p:nvSpPr>
            <p:cNvPr id="87064" name="Text Box 25"/>
            <p:cNvSpPr txBox="1"/>
            <p:nvPr/>
          </p:nvSpPr>
          <p:spPr>
            <a:xfrm>
              <a:off x="2993" y="1962"/>
              <a:ext cx="482" cy="250"/>
            </a:xfrm>
            <a:prstGeom prst="rect">
              <a:avLst/>
            </a:prstGeom>
            <a:noFill/>
            <a:ln w="9525">
              <a:noFill/>
            </a:ln>
          </p:spPr>
          <p:txBody>
            <a:bodyPr anchor="t" anchorCtr="0">
              <a:spAutoFit/>
            </a:bodyPr>
            <a:lstStyle/>
            <a:p>
              <a:pPr marL="342900" indent="-342900" eaLnBrk="0" hangingPunct="0">
                <a:spcBef>
                  <a:spcPct val="50000"/>
                </a:spcBef>
              </a:pPr>
              <a:r>
                <a:rPr lang="en-US" altLang="zh-CN" sz="2000" dirty="0">
                  <a:solidFill>
                    <a:srgbClr val="3333CC"/>
                  </a:solidFill>
                  <a:latin typeface="微软雅黑" panose="020B0503020204020204" pitchFamily="34" charset="-122"/>
                  <a:ea typeface="微软雅黑" panose="020B0503020204020204" pitchFamily="34" charset="-122"/>
                </a:rPr>
                <a:t>-20</a:t>
              </a:r>
              <a:endParaRPr lang="en-US" altLang="zh-CN" sz="2000" dirty="0">
                <a:solidFill>
                  <a:srgbClr val="3333CC"/>
                </a:solidFill>
                <a:latin typeface="微软雅黑" panose="020B0503020204020204" pitchFamily="34" charset="-122"/>
                <a:ea typeface="微软雅黑" panose="020B0503020204020204" pitchFamily="34" charset="-122"/>
              </a:endParaRPr>
            </a:p>
          </p:txBody>
        </p:sp>
      </p:grpSp>
      <p:grpSp>
        <p:nvGrpSpPr>
          <p:cNvPr id="779290" name="Group 26"/>
          <p:cNvGrpSpPr/>
          <p:nvPr/>
        </p:nvGrpSpPr>
        <p:grpSpPr>
          <a:xfrm>
            <a:off x="1781175" y="5451475"/>
            <a:ext cx="3060700" cy="368301"/>
            <a:chOff x="1122" y="3434"/>
            <a:chExt cx="1928" cy="232"/>
          </a:xfrm>
        </p:grpSpPr>
        <p:sp>
          <p:nvSpPr>
            <p:cNvPr id="87066" name="Text Box 27"/>
            <p:cNvSpPr txBox="1"/>
            <p:nvPr/>
          </p:nvSpPr>
          <p:spPr>
            <a:xfrm>
              <a:off x="1450" y="3434"/>
              <a:ext cx="1600" cy="232"/>
            </a:xfrm>
            <a:prstGeom prst="rect">
              <a:avLst/>
            </a:prstGeom>
            <a:noFill/>
            <a:ln w="9525">
              <a:noFill/>
            </a:ln>
          </p:spPr>
          <p:txBody>
            <a:bodyPr wrap="square" anchor="t" anchorCtr="0">
              <a:spAutoFit/>
            </a:bodyPr>
            <a:lstStyle/>
            <a:p>
              <a:pPr marL="342900" indent="-342900" eaLnBrk="0" hangingPunct="0">
                <a:spcBef>
                  <a:spcPct val="50000"/>
                </a:spcBef>
              </a:pPr>
              <a:r>
                <a:rPr lang="zh-CN" altLang="en-US" dirty="0">
                  <a:solidFill>
                    <a:srgbClr val="FF3300"/>
                  </a:solidFill>
                  <a:latin typeface="微软雅黑" panose="020B0503020204020204" pitchFamily="34" charset="-122"/>
                  <a:ea typeface="微软雅黑" panose="020B0503020204020204" pitchFamily="34" charset="-122"/>
                </a:rPr>
                <a:t>返回参数总在</a:t>
              </a:r>
              <a:r>
                <a:rPr lang="en-US" altLang="zh-CN" dirty="0">
                  <a:solidFill>
                    <a:srgbClr val="FF3300"/>
                  </a:solidFill>
                  <a:latin typeface="微软雅黑" panose="020B0503020204020204" pitchFamily="34" charset="-122"/>
                  <a:ea typeface="微软雅黑" panose="020B0503020204020204" pitchFamily="34" charset="-122"/>
                </a:rPr>
                <a:t>EAX</a:t>
              </a:r>
              <a:r>
                <a:rPr lang="zh-CN" altLang="en-US" dirty="0">
                  <a:solidFill>
                    <a:srgbClr val="FF3300"/>
                  </a:solidFill>
                  <a:latin typeface="微软雅黑" panose="020B0503020204020204" pitchFamily="34" charset="-122"/>
                  <a:ea typeface="微软雅黑" panose="020B0503020204020204" pitchFamily="34" charset="-122"/>
                </a:rPr>
                <a:t>中</a:t>
              </a:r>
              <a:endParaRPr lang="zh-CN" altLang="en-US" dirty="0">
                <a:solidFill>
                  <a:srgbClr val="FF3300"/>
                </a:solidFill>
                <a:latin typeface="微软雅黑" panose="020B0503020204020204" pitchFamily="34" charset="-122"/>
                <a:ea typeface="微软雅黑" panose="020B0503020204020204" pitchFamily="34" charset="-122"/>
              </a:endParaRPr>
            </a:p>
          </p:txBody>
        </p:sp>
        <p:sp>
          <p:nvSpPr>
            <p:cNvPr id="87067" name="Line 28"/>
            <p:cNvSpPr/>
            <p:nvPr/>
          </p:nvSpPr>
          <p:spPr>
            <a:xfrm flipH="1">
              <a:off x="1122" y="3549"/>
              <a:ext cx="284" cy="0"/>
            </a:xfrm>
            <a:prstGeom prst="line">
              <a:avLst/>
            </a:prstGeom>
            <a:ln w="57150" cap="flat" cmpd="sng">
              <a:solidFill>
                <a:srgbClr val="FF3300"/>
              </a:solidFill>
              <a:prstDash val="solid"/>
              <a:round/>
              <a:headEnd type="none" w="med" len="med"/>
              <a:tailEnd type="triangle" w="med" len="med"/>
            </a:ln>
          </p:spPr>
        </p:sp>
      </p:grpSp>
      <p:grpSp>
        <p:nvGrpSpPr>
          <p:cNvPr id="779293" name="Group 29"/>
          <p:cNvGrpSpPr/>
          <p:nvPr/>
        </p:nvGrpSpPr>
        <p:grpSpPr>
          <a:xfrm>
            <a:off x="2771775" y="5768975"/>
            <a:ext cx="1125538" cy="641350"/>
            <a:chOff x="1746" y="3634"/>
            <a:chExt cx="709" cy="404"/>
          </a:xfrm>
        </p:grpSpPr>
        <p:sp>
          <p:nvSpPr>
            <p:cNvPr id="87069" name="AutoShape 30"/>
            <p:cNvSpPr/>
            <p:nvPr/>
          </p:nvSpPr>
          <p:spPr>
            <a:xfrm>
              <a:off x="1746" y="3677"/>
              <a:ext cx="142" cy="269"/>
            </a:xfrm>
            <a:prstGeom prst="rightBrace">
              <a:avLst>
                <a:gd name="adj1" fmla="val 15777"/>
                <a:gd name="adj2" fmla="val 50000"/>
              </a:avLst>
            </a:prstGeom>
            <a:noFill/>
            <a:ln w="28575" cap="flat" cmpd="sng">
              <a:solidFill>
                <a:srgbClr val="FF3300"/>
              </a:solidFill>
              <a:prstDash val="solid"/>
              <a:round/>
              <a:headEnd type="none" w="med" len="med"/>
              <a:tailEnd type="none" w="med" len="med"/>
            </a:ln>
          </p:spPr>
          <p:txBody>
            <a:bodyPr wrap="none" anchor="ctr" anchorCtr="0"/>
            <a:lstStyle/>
            <a:p>
              <a:pPr algn="ctr"/>
              <a:endParaRPr lang="zh-CN" altLang="en-US" b="0" dirty="0">
                <a:solidFill>
                  <a:srgbClr val="FF3300"/>
                </a:solidFill>
                <a:latin typeface="Arial" panose="020B0604020202020204" pitchFamily="34" charset="0"/>
                <a:ea typeface="宋体" panose="02010600030101010101" pitchFamily="2" charset="-122"/>
              </a:endParaRPr>
            </a:p>
          </p:txBody>
        </p:sp>
        <p:sp>
          <p:nvSpPr>
            <p:cNvPr id="87070" name="Text Box 31"/>
            <p:cNvSpPr txBox="1"/>
            <p:nvPr/>
          </p:nvSpPr>
          <p:spPr>
            <a:xfrm>
              <a:off x="1888" y="3634"/>
              <a:ext cx="567" cy="404"/>
            </a:xfrm>
            <a:prstGeom prst="rect">
              <a:avLst/>
            </a:prstGeom>
            <a:noFill/>
            <a:ln w="9525">
              <a:noFill/>
            </a:ln>
          </p:spPr>
          <p:txBody>
            <a:bodyPr anchor="t" anchorCtr="0">
              <a:spAutoFit/>
            </a:bodyPr>
            <a:lstStyle/>
            <a:p>
              <a:pPr>
                <a:spcBef>
                  <a:spcPct val="50000"/>
                </a:spcBef>
              </a:pPr>
              <a:r>
                <a:rPr lang="zh-CN" altLang="en-US" dirty="0">
                  <a:solidFill>
                    <a:srgbClr val="FF3300"/>
                  </a:solidFill>
                  <a:latin typeface="Arial" panose="020B0604020202020204" pitchFamily="34" charset="0"/>
                  <a:ea typeface="微软雅黑" panose="020B0503020204020204" pitchFamily="34" charset="-122"/>
                </a:rPr>
                <a:t>准备返回参数</a:t>
              </a:r>
              <a:endParaRPr lang="zh-CN" altLang="en-US" dirty="0">
                <a:solidFill>
                  <a:srgbClr val="FF3300"/>
                </a:solidFill>
                <a:latin typeface="Arial" panose="020B0604020202020204" pitchFamily="34" charset="0"/>
                <a:ea typeface="微软雅黑" panose="020B0503020204020204" pitchFamily="34" charset="-122"/>
              </a:endParaRPr>
            </a:p>
          </p:txBody>
        </p:sp>
      </p:grpSp>
      <p:sp>
        <p:nvSpPr>
          <p:cNvPr id="779296" name="Text Box 32"/>
          <p:cNvSpPr txBox="1"/>
          <p:nvPr/>
        </p:nvSpPr>
        <p:spPr>
          <a:xfrm>
            <a:off x="6372225" y="5770563"/>
            <a:ext cx="2744788" cy="944562"/>
          </a:xfrm>
          <a:prstGeom prst="rect">
            <a:avLst/>
          </a:prstGeom>
          <a:noFill/>
          <a:ln w="9525">
            <a:noFill/>
          </a:ln>
        </p:spPr>
        <p:txBody>
          <a:bodyPr anchor="t" anchorCtr="0">
            <a:spAutoFit/>
          </a:bodyPr>
          <a:lstStyle/>
          <a:p>
            <a:pPr marL="342900" indent="-342900" eaLnBrk="0" hangingPunct="0">
              <a:spcBef>
                <a:spcPct val="5000"/>
              </a:spcBef>
            </a:pPr>
            <a:r>
              <a:rPr lang="en-US" altLang="zh-CN" dirty="0">
                <a:solidFill>
                  <a:srgbClr val="3333CC"/>
                </a:solidFill>
                <a:latin typeface="微软雅黑" panose="020B0503020204020204" pitchFamily="34" charset="-122"/>
                <a:ea typeface="微软雅黑" panose="020B0503020204020204" pitchFamily="34" charset="-122"/>
              </a:rPr>
              <a:t>add</a:t>
            </a:r>
            <a:r>
              <a:rPr lang="zh-CN" altLang="en-US" dirty="0">
                <a:solidFill>
                  <a:srgbClr val="3333CC"/>
                </a:solidFill>
                <a:latin typeface="微软雅黑" panose="020B0503020204020204" pitchFamily="34" charset="-122"/>
                <a:ea typeface="微软雅黑" panose="020B0503020204020204" pitchFamily="34" charset="-122"/>
              </a:rPr>
              <a:t>函数开始是什么？</a:t>
            </a:r>
            <a:endParaRPr lang="zh-CN" altLang="en-US"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5000"/>
              </a:spcBef>
            </a:pPr>
            <a:r>
              <a:rPr lang="en-US" altLang="zh-CN" dirty="0">
                <a:solidFill>
                  <a:srgbClr val="FF3300"/>
                </a:solidFill>
                <a:latin typeface="微软雅黑" panose="020B0503020204020204" pitchFamily="34" charset="-122"/>
                <a:ea typeface="微软雅黑" panose="020B0503020204020204" pitchFamily="34" charset="-122"/>
              </a:rPr>
              <a:t>pushl   %ebp</a:t>
            </a:r>
            <a:endParaRPr lang="en-US" altLang="zh-CN" dirty="0">
              <a:solidFill>
                <a:srgbClr val="FF3300"/>
              </a:solidFill>
              <a:latin typeface="微软雅黑" panose="020B0503020204020204" pitchFamily="34" charset="-122"/>
              <a:ea typeface="微软雅黑" panose="020B0503020204020204" pitchFamily="34" charset="-122"/>
            </a:endParaRPr>
          </a:p>
          <a:p>
            <a:pPr marL="342900" indent="-342900" eaLnBrk="0" hangingPunct="0">
              <a:spcBef>
                <a:spcPct val="5000"/>
              </a:spcBef>
            </a:pPr>
            <a:r>
              <a:rPr lang="en-US" altLang="zh-CN" dirty="0">
                <a:solidFill>
                  <a:srgbClr val="FF3300"/>
                </a:solidFill>
                <a:latin typeface="微软雅黑" panose="020B0503020204020204" pitchFamily="34" charset="-122"/>
                <a:ea typeface="微软雅黑" panose="020B0503020204020204" pitchFamily="34" charset="-122"/>
              </a:rPr>
              <a:t>movl   %esp, %ebp</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779297" name="Line 33"/>
          <p:cNvSpPr/>
          <p:nvPr/>
        </p:nvSpPr>
        <p:spPr>
          <a:xfrm flipH="1" flipV="1">
            <a:off x="5786438" y="5003800"/>
            <a:ext cx="1711325" cy="1169988"/>
          </a:xfrm>
          <a:prstGeom prst="line">
            <a:avLst/>
          </a:prstGeom>
          <a:ln w="38100" cap="flat" cmpd="sng">
            <a:solidFill>
              <a:srgbClr val="FF3300"/>
            </a:solidFill>
            <a:prstDash val="solid"/>
            <a:round/>
            <a:headEnd type="none" w="med" len="med"/>
            <a:tailEnd type="triangle" w="med" len="med"/>
          </a:ln>
        </p:spPr>
      </p:sp>
      <p:sp>
        <p:nvSpPr>
          <p:cNvPr id="779301" name="Line 37"/>
          <p:cNvSpPr/>
          <p:nvPr/>
        </p:nvSpPr>
        <p:spPr>
          <a:xfrm>
            <a:off x="2185988" y="3698875"/>
            <a:ext cx="2341562" cy="90488"/>
          </a:xfrm>
          <a:prstGeom prst="line">
            <a:avLst/>
          </a:prstGeom>
          <a:ln w="9525" cap="flat" cmpd="sng">
            <a:solidFill>
              <a:srgbClr val="3333CC"/>
            </a:solidFill>
            <a:prstDash val="solid"/>
            <a:round/>
            <a:headEnd type="none" w="med" len="med"/>
            <a:tailEnd type="triangle" w="med" len="med"/>
          </a:ln>
        </p:spPr>
      </p:sp>
      <p:sp>
        <p:nvSpPr>
          <p:cNvPr id="779302" name="Line 38"/>
          <p:cNvSpPr/>
          <p:nvPr/>
        </p:nvSpPr>
        <p:spPr>
          <a:xfrm flipV="1">
            <a:off x="2727325" y="2214563"/>
            <a:ext cx="2565400" cy="1663700"/>
          </a:xfrm>
          <a:prstGeom prst="line">
            <a:avLst/>
          </a:prstGeom>
          <a:ln w="9525" cap="flat" cmpd="sng">
            <a:solidFill>
              <a:srgbClr val="3333CC"/>
            </a:solidFill>
            <a:prstDash val="solid"/>
            <a:round/>
            <a:headEnd type="none" w="med" len="med"/>
            <a:tailEnd type="triangle" w="med" len="med"/>
          </a:ln>
        </p:spPr>
      </p:sp>
      <p:sp>
        <p:nvSpPr>
          <p:cNvPr id="779303" name="Line 39"/>
          <p:cNvSpPr/>
          <p:nvPr/>
        </p:nvSpPr>
        <p:spPr>
          <a:xfrm flipV="1">
            <a:off x="2501900" y="1538288"/>
            <a:ext cx="2835275" cy="2746375"/>
          </a:xfrm>
          <a:prstGeom prst="line">
            <a:avLst/>
          </a:prstGeom>
          <a:ln w="9525" cap="flat" cmpd="sng">
            <a:solidFill>
              <a:srgbClr val="3333CC"/>
            </a:solidFill>
            <a:prstDash val="solid"/>
            <a:round/>
            <a:headEnd type="none" w="med" len="med"/>
            <a:tailEnd type="triangle" w="med" len="med"/>
          </a:ln>
        </p:spPr>
      </p:sp>
      <p:sp>
        <p:nvSpPr>
          <p:cNvPr id="779304" name="Line 40"/>
          <p:cNvSpPr/>
          <p:nvPr/>
        </p:nvSpPr>
        <p:spPr>
          <a:xfrm flipV="1">
            <a:off x="2592388" y="3294063"/>
            <a:ext cx="2789237" cy="1484312"/>
          </a:xfrm>
          <a:prstGeom prst="line">
            <a:avLst/>
          </a:prstGeom>
          <a:ln w="9525" cap="flat" cmpd="sng">
            <a:solidFill>
              <a:srgbClr val="3333CC"/>
            </a:solidFill>
            <a:prstDash val="solid"/>
            <a:round/>
            <a:headEnd type="none" w="med" len="med"/>
            <a:tailEnd type="triangle" w="med" len="med"/>
          </a:ln>
        </p:spPr>
      </p:sp>
      <p:sp>
        <p:nvSpPr>
          <p:cNvPr id="779305" name="Line 41"/>
          <p:cNvSpPr/>
          <p:nvPr/>
        </p:nvSpPr>
        <p:spPr>
          <a:xfrm flipV="1">
            <a:off x="2501900" y="3924300"/>
            <a:ext cx="2835275" cy="1439863"/>
          </a:xfrm>
          <a:prstGeom prst="line">
            <a:avLst/>
          </a:prstGeom>
          <a:ln w="9525" cap="flat" cmpd="sng">
            <a:solidFill>
              <a:srgbClr val="3333CC"/>
            </a:solidFill>
            <a:prstDash val="solid"/>
            <a:round/>
            <a:headEnd type="none" w="med" len="med"/>
            <a:tailEnd type="triangle" w="med" len="med"/>
          </a:ln>
        </p:spPr>
      </p:sp>
      <p:sp>
        <p:nvSpPr>
          <p:cNvPr id="779306" name="Rectangle 42"/>
          <p:cNvSpPr/>
          <p:nvPr/>
        </p:nvSpPr>
        <p:spPr>
          <a:xfrm>
            <a:off x="3402013" y="6345238"/>
            <a:ext cx="2493962" cy="466725"/>
          </a:xfrm>
          <a:prstGeom prst="rect">
            <a:avLst/>
          </a:prstGeom>
          <a:noFill/>
          <a:ln w="9525">
            <a:noFill/>
          </a:ln>
        </p:spPr>
        <p:txBody>
          <a:bodyPr wrap="none" tIns="0" bIns="0" anchor="ctr" anchorCtr="0">
            <a:spAutoFit/>
          </a:bodyPr>
          <a:lstStyle/>
          <a:p>
            <a:pPr indent="269875" eaLnBrk="0" hangingPunct="0">
              <a:lnSpc>
                <a:spcPct val="85000"/>
              </a:lnSpc>
            </a:pPr>
            <a:r>
              <a:rPr lang="en-US" altLang="zh-CN" dirty="0">
                <a:solidFill>
                  <a:srgbClr val="3333CC"/>
                </a:solidFill>
                <a:latin typeface="微软雅黑" panose="020B0503020204020204" pitchFamily="34" charset="-122"/>
                <a:ea typeface="微软雅黑" panose="020B0503020204020204" pitchFamily="34" charset="-122"/>
              </a:rPr>
              <a:t>movl 	%ebp, %esp</a:t>
            </a:r>
            <a:endParaRPr lang="en-US" altLang="zh-CN" dirty="0">
              <a:solidFill>
                <a:srgbClr val="3333CC"/>
              </a:solidFill>
              <a:latin typeface="微软雅黑" panose="020B0503020204020204" pitchFamily="34" charset="-122"/>
              <a:ea typeface="微软雅黑" panose="020B0503020204020204" pitchFamily="34" charset="-122"/>
            </a:endParaRPr>
          </a:p>
          <a:p>
            <a:pPr indent="269875" eaLnBrk="0" hangingPunct="0">
              <a:lnSpc>
                <a:spcPct val="85000"/>
              </a:lnSpc>
            </a:pPr>
            <a:r>
              <a:rPr lang="en-US" altLang="zh-CN" dirty="0">
                <a:solidFill>
                  <a:srgbClr val="3333CC"/>
                </a:solidFill>
                <a:latin typeface="微软雅黑" panose="020B0503020204020204" pitchFamily="34" charset="-122"/>
                <a:ea typeface="微软雅黑" panose="020B0503020204020204" pitchFamily="34" charset="-122"/>
              </a:rPr>
              <a:t>popl	%ebp</a:t>
            </a:r>
            <a:endParaRPr lang="en-US" altLang="zh-CN" dirty="0">
              <a:solidFill>
                <a:srgbClr val="3333CC"/>
              </a:solidFill>
              <a:latin typeface="微软雅黑" panose="020B0503020204020204" pitchFamily="34" charset="-122"/>
              <a:ea typeface="微软雅黑" panose="020B0503020204020204" pitchFamily="34" charset="-122"/>
            </a:endParaRPr>
          </a:p>
        </p:txBody>
      </p:sp>
      <p:sp>
        <p:nvSpPr>
          <p:cNvPr id="779307" name="Line 43"/>
          <p:cNvSpPr/>
          <p:nvPr/>
        </p:nvSpPr>
        <p:spPr>
          <a:xfrm>
            <a:off x="746125" y="6489700"/>
            <a:ext cx="2925763" cy="44450"/>
          </a:xfrm>
          <a:prstGeom prst="line">
            <a:avLst/>
          </a:prstGeom>
          <a:ln w="9525" cap="flat" cmpd="sng">
            <a:solidFill>
              <a:srgbClr val="3333CC"/>
            </a:solidFill>
            <a:prstDash val="solid"/>
            <a:round/>
            <a:headEnd type="none" w="med" len="med"/>
            <a:tailEnd type="triangle" w="med" len="med"/>
          </a:ln>
        </p:spPr>
      </p:sp>
      <p:grpSp>
        <p:nvGrpSpPr>
          <p:cNvPr id="779309" name="Group 45"/>
          <p:cNvGrpSpPr/>
          <p:nvPr/>
        </p:nvGrpSpPr>
        <p:grpSpPr>
          <a:xfrm>
            <a:off x="3446463" y="188913"/>
            <a:ext cx="1125537" cy="1738312"/>
            <a:chOff x="2171" y="119"/>
            <a:chExt cx="681" cy="1095"/>
          </a:xfrm>
        </p:grpSpPr>
        <p:sp>
          <p:nvSpPr>
            <p:cNvPr id="87081" name="Text Box 35"/>
            <p:cNvSpPr txBox="1"/>
            <p:nvPr/>
          </p:nvSpPr>
          <p:spPr>
            <a:xfrm>
              <a:off x="2171" y="119"/>
              <a:ext cx="681" cy="1095"/>
            </a:xfrm>
            <a:prstGeom prst="rect">
              <a:avLst/>
            </a:prstGeom>
            <a:solidFill>
              <a:schemeClr val="bg1"/>
            </a:solidFill>
            <a:ln w="9525">
              <a:noFill/>
            </a:ln>
          </p:spPr>
          <p:txBody>
            <a:bodyPr anchor="t" anchorCtr="0">
              <a:spAutoFit/>
            </a:bodyPr>
            <a:lstStyle/>
            <a:p>
              <a:pPr marL="342900" indent="-342900" eaLnBrk="0" hangingPunct="0">
                <a:spcBef>
                  <a:spcPct val="25000"/>
                </a:spcBef>
              </a:pPr>
              <a:r>
                <a:rPr lang="en-US" altLang="zh-CN" dirty="0">
                  <a:latin typeface="微软雅黑" panose="020B0503020204020204" pitchFamily="34" charset="-122"/>
                  <a:ea typeface="微软雅黑" panose="020B0503020204020204" pitchFamily="34" charset="-122"/>
                </a:rPr>
                <a:t> </a:t>
              </a:r>
              <a:r>
                <a:rPr lang="en-US" altLang="zh-CN" dirty="0">
                  <a:solidFill>
                    <a:srgbClr val="3333CC"/>
                  </a:solidFill>
                  <a:latin typeface="微软雅黑" panose="020B0503020204020204" pitchFamily="34" charset="-122"/>
                  <a:ea typeface="微软雅黑" panose="020B0503020204020204" pitchFamily="34" charset="-122"/>
                </a:rPr>
                <a:t>add</a:t>
              </a:r>
              <a:endParaRPr lang="en-US" altLang="zh-CN"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5000"/>
                </a:spcBef>
              </a:pPr>
              <a:endParaRPr lang="en-US" altLang="zh-CN"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5000"/>
                </a:spcBef>
              </a:pPr>
              <a:r>
                <a:rPr lang="en-US" altLang="zh-CN" dirty="0">
                  <a:solidFill>
                    <a:srgbClr val="3333CC"/>
                  </a:solidFill>
                  <a:latin typeface="微软雅黑" panose="020B0503020204020204" pitchFamily="34" charset="-122"/>
                  <a:ea typeface="微软雅黑" panose="020B0503020204020204" pitchFamily="34" charset="-122"/>
                </a:rPr>
                <a:t>caller</a:t>
              </a:r>
              <a:endParaRPr lang="en-US" altLang="zh-CN"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5000"/>
                </a:spcBef>
              </a:pPr>
              <a:endParaRPr lang="en-US" altLang="zh-CN"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5000"/>
                </a:spcBef>
              </a:pPr>
              <a:r>
                <a:rPr lang="en-US" altLang="zh-CN" dirty="0">
                  <a:latin typeface="微软雅黑" panose="020B0503020204020204" pitchFamily="34" charset="-122"/>
                  <a:ea typeface="微软雅黑" panose="020B0503020204020204" pitchFamily="34" charset="-122"/>
                </a:rPr>
                <a:t>   </a:t>
              </a:r>
              <a:r>
                <a:rPr lang="en-US" altLang="zh-CN" dirty="0">
                  <a:solidFill>
                    <a:srgbClr val="3333CC"/>
                  </a:solidFill>
                  <a:latin typeface="微软雅黑" panose="020B0503020204020204" pitchFamily="34" charset="-122"/>
                  <a:ea typeface="微软雅黑" panose="020B0503020204020204" pitchFamily="34" charset="-122"/>
                </a:rPr>
                <a:t>P</a:t>
              </a:r>
              <a:endParaRPr lang="en-US" altLang="zh-CN" dirty="0">
                <a:solidFill>
                  <a:srgbClr val="3333CC"/>
                </a:solidFill>
                <a:latin typeface="微软雅黑" panose="020B0503020204020204" pitchFamily="34" charset="-122"/>
                <a:ea typeface="微软雅黑" panose="020B0503020204020204" pitchFamily="34" charset="-122"/>
              </a:endParaRPr>
            </a:p>
          </p:txBody>
        </p:sp>
        <p:sp>
          <p:nvSpPr>
            <p:cNvPr id="87082" name="Line 36"/>
            <p:cNvSpPr/>
            <p:nvPr/>
          </p:nvSpPr>
          <p:spPr>
            <a:xfrm flipV="1">
              <a:off x="2398" y="289"/>
              <a:ext cx="0" cy="283"/>
            </a:xfrm>
            <a:prstGeom prst="line">
              <a:avLst/>
            </a:prstGeom>
            <a:ln w="38100" cap="flat" cmpd="sng">
              <a:solidFill>
                <a:srgbClr val="3333CC"/>
              </a:solidFill>
              <a:prstDash val="solid"/>
              <a:round/>
              <a:headEnd type="none" w="med" len="med"/>
              <a:tailEnd type="triangle" w="med" len="med"/>
            </a:ln>
          </p:spPr>
        </p:sp>
        <p:sp>
          <p:nvSpPr>
            <p:cNvPr id="87083" name="Line 44"/>
            <p:cNvSpPr/>
            <p:nvPr/>
          </p:nvSpPr>
          <p:spPr>
            <a:xfrm flipV="1">
              <a:off x="2398" y="714"/>
              <a:ext cx="0" cy="283"/>
            </a:xfrm>
            <a:prstGeom prst="line">
              <a:avLst/>
            </a:prstGeom>
            <a:ln w="38100" cap="flat" cmpd="sng">
              <a:solidFill>
                <a:srgbClr val="3333CC"/>
              </a:solidFill>
              <a:prstDash val="solid"/>
              <a:round/>
              <a:headEnd type="none" w="med" len="med"/>
              <a:tailEnd type="triangle" w="med" len="med"/>
            </a:ln>
          </p:spPr>
        </p:sp>
      </p:grpSp>
      <p:sp>
        <p:nvSpPr>
          <p:cNvPr id="779310" name="Line 46"/>
          <p:cNvSpPr/>
          <p:nvPr/>
        </p:nvSpPr>
        <p:spPr>
          <a:xfrm flipV="1">
            <a:off x="1646238" y="549275"/>
            <a:ext cx="3600450" cy="2519363"/>
          </a:xfrm>
          <a:prstGeom prst="line">
            <a:avLst/>
          </a:prstGeom>
          <a:ln w="9525" cap="flat" cmpd="sng">
            <a:solidFill>
              <a:srgbClr val="3333CC"/>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9276"/>
                                        </p:tgtEl>
                                        <p:attrNameLst>
                                          <p:attrName>style.visibility</p:attrName>
                                        </p:attrNameLst>
                                      </p:cBhvr>
                                      <p:to>
                                        <p:strVal val="visible"/>
                                      </p:to>
                                    </p:set>
                                    <p:animEffect transition="in" filter="blinds(horizontal)">
                                      <p:cBhvr>
                                        <p:cTn id="7" dur="500"/>
                                        <p:tgtEl>
                                          <p:spTgt spid="7792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9309"/>
                                        </p:tgtEl>
                                        <p:attrNameLst>
                                          <p:attrName>style.visibility</p:attrName>
                                        </p:attrNameLst>
                                      </p:cBhvr>
                                      <p:to>
                                        <p:strVal val="visible"/>
                                      </p:to>
                                    </p:set>
                                    <p:animEffect transition="in" filter="blinds(horizontal)">
                                      <p:cBhvr>
                                        <p:cTn id="12" dur="500"/>
                                        <p:tgtEl>
                                          <p:spTgt spid="7793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9267"/>
                                        </p:tgtEl>
                                        <p:attrNameLst>
                                          <p:attrName>style.visibility</p:attrName>
                                        </p:attrNameLst>
                                      </p:cBhvr>
                                      <p:to>
                                        <p:strVal val="visible"/>
                                      </p:to>
                                    </p:set>
                                    <p:animEffect transition="in" filter="blinds(horizontal)">
                                      <p:cBhvr>
                                        <p:cTn id="17" dur="500"/>
                                        <p:tgtEl>
                                          <p:spTgt spid="7792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9268"/>
                                        </p:tgtEl>
                                        <p:attrNameLst>
                                          <p:attrName>style.visibility</p:attrName>
                                        </p:attrNameLst>
                                      </p:cBhvr>
                                      <p:to>
                                        <p:strVal val="visible"/>
                                      </p:to>
                                    </p:set>
                                    <p:animEffect transition="in" filter="blinds(horizontal)">
                                      <p:cBhvr>
                                        <p:cTn id="22" dur="500"/>
                                        <p:tgtEl>
                                          <p:spTgt spid="77926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9271"/>
                                        </p:tgtEl>
                                        <p:attrNameLst>
                                          <p:attrName>style.visibility</p:attrName>
                                        </p:attrNameLst>
                                      </p:cBhvr>
                                      <p:to>
                                        <p:strVal val="visible"/>
                                      </p:to>
                                    </p:set>
                                    <p:animEffect transition="in" filter="blinds(horizontal)">
                                      <p:cBhvr>
                                        <p:cTn id="27" dur="500"/>
                                        <p:tgtEl>
                                          <p:spTgt spid="77927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9311"/>
                                        </p:tgtEl>
                                        <p:attrNameLst>
                                          <p:attrName>style.visibility</p:attrName>
                                        </p:attrNameLst>
                                      </p:cBhvr>
                                      <p:to>
                                        <p:strVal val="visible"/>
                                      </p:to>
                                    </p:set>
                                    <p:animEffect transition="in" filter="blinds(horizontal)">
                                      <p:cBhvr>
                                        <p:cTn id="32" dur="500"/>
                                        <p:tgtEl>
                                          <p:spTgt spid="7793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9310"/>
                                        </p:tgtEl>
                                        <p:attrNameLst>
                                          <p:attrName>style.visibility</p:attrName>
                                        </p:attrNameLst>
                                      </p:cBhvr>
                                      <p:to>
                                        <p:strVal val="visible"/>
                                      </p:to>
                                    </p:set>
                                    <p:animEffect transition="in" filter="blinds(horizontal)">
                                      <p:cBhvr>
                                        <p:cTn id="37" dur="500"/>
                                        <p:tgtEl>
                                          <p:spTgt spid="7793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79301"/>
                                        </p:tgtEl>
                                        <p:attrNameLst>
                                          <p:attrName>style.visibility</p:attrName>
                                        </p:attrNameLst>
                                      </p:cBhvr>
                                      <p:to>
                                        <p:strVal val="visible"/>
                                      </p:to>
                                    </p:set>
                                    <p:animEffect transition="in" filter="blinds(horizontal)">
                                      <p:cBhvr>
                                        <p:cTn id="42" dur="500"/>
                                        <p:tgtEl>
                                          <p:spTgt spid="77930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79275"/>
                                        </p:tgtEl>
                                        <p:attrNameLst>
                                          <p:attrName>style.visibility</p:attrName>
                                        </p:attrNameLst>
                                      </p:cBhvr>
                                      <p:to>
                                        <p:strVal val="visible"/>
                                      </p:to>
                                    </p:set>
                                    <p:animEffect transition="in" filter="blinds(horizontal)">
                                      <p:cBhvr>
                                        <p:cTn id="47" dur="500"/>
                                        <p:tgtEl>
                                          <p:spTgt spid="77927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79284"/>
                                        </p:tgtEl>
                                        <p:attrNameLst>
                                          <p:attrName>style.visibility</p:attrName>
                                        </p:attrNameLst>
                                      </p:cBhvr>
                                      <p:to>
                                        <p:strVal val="visible"/>
                                      </p:to>
                                    </p:set>
                                    <p:animEffect transition="in" filter="blinds(horizontal)">
                                      <p:cBhvr>
                                        <p:cTn id="52" dur="500"/>
                                        <p:tgtEl>
                                          <p:spTgt spid="77928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79277"/>
                                        </p:tgtEl>
                                        <p:attrNameLst>
                                          <p:attrName>style.visibility</p:attrName>
                                        </p:attrNameLst>
                                      </p:cBhvr>
                                      <p:to>
                                        <p:strVal val="visible"/>
                                      </p:to>
                                    </p:set>
                                    <p:animEffect transition="in" filter="blinds(horizontal)">
                                      <p:cBhvr>
                                        <p:cTn id="57" dur="500"/>
                                        <p:tgtEl>
                                          <p:spTgt spid="77927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79278"/>
                                        </p:tgtEl>
                                        <p:attrNameLst>
                                          <p:attrName>style.visibility</p:attrName>
                                        </p:attrNameLst>
                                      </p:cBhvr>
                                      <p:to>
                                        <p:strVal val="visible"/>
                                      </p:to>
                                    </p:set>
                                    <p:animEffect transition="in" filter="blinds(horizontal)">
                                      <p:cBhvr>
                                        <p:cTn id="62" dur="500"/>
                                        <p:tgtEl>
                                          <p:spTgt spid="77927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79302"/>
                                        </p:tgtEl>
                                        <p:attrNameLst>
                                          <p:attrName>style.visibility</p:attrName>
                                        </p:attrNameLst>
                                      </p:cBhvr>
                                      <p:to>
                                        <p:strVal val="visible"/>
                                      </p:to>
                                    </p:set>
                                    <p:animEffect transition="in" filter="blinds(horizontal)">
                                      <p:cBhvr>
                                        <p:cTn id="67" dur="500"/>
                                        <p:tgtEl>
                                          <p:spTgt spid="77930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79303"/>
                                        </p:tgtEl>
                                        <p:attrNameLst>
                                          <p:attrName>style.visibility</p:attrName>
                                        </p:attrNameLst>
                                      </p:cBhvr>
                                      <p:to>
                                        <p:strVal val="visible"/>
                                      </p:to>
                                    </p:set>
                                    <p:animEffect transition="in" filter="blinds(horizontal)">
                                      <p:cBhvr>
                                        <p:cTn id="72" dur="500"/>
                                        <p:tgtEl>
                                          <p:spTgt spid="77930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79281"/>
                                        </p:tgtEl>
                                        <p:attrNameLst>
                                          <p:attrName>style.visibility</p:attrName>
                                        </p:attrNameLst>
                                      </p:cBhvr>
                                      <p:to>
                                        <p:strVal val="visible"/>
                                      </p:to>
                                    </p:set>
                                    <p:animEffect transition="in" filter="blinds(horizontal)">
                                      <p:cBhvr>
                                        <p:cTn id="77" dur="500"/>
                                        <p:tgtEl>
                                          <p:spTgt spid="77928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79304"/>
                                        </p:tgtEl>
                                        <p:attrNameLst>
                                          <p:attrName>style.visibility</p:attrName>
                                        </p:attrNameLst>
                                      </p:cBhvr>
                                      <p:to>
                                        <p:strVal val="visible"/>
                                      </p:to>
                                    </p:set>
                                    <p:animEffect transition="in" filter="blinds(horizontal)">
                                      <p:cBhvr>
                                        <p:cTn id="82" dur="500"/>
                                        <p:tgtEl>
                                          <p:spTgt spid="77930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79305"/>
                                        </p:tgtEl>
                                        <p:attrNameLst>
                                          <p:attrName>style.visibility</p:attrName>
                                        </p:attrNameLst>
                                      </p:cBhvr>
                                      <p:to>
                                        <p:strVal val="visible"/>
                                      </p:to>
                                    </p:set>
                                    <p:animEffect transition="in" filter="blinds(horizontal)">
                                      <p:cBhvr>
                                        <p:cTn id="87" dur="500"/>
                                        <p:tgtEl>
                                          <p:spTgt spid="779305"/>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79296">
                                            <p:txEl>
                                              <p:pRg st="0" end="0"/>
                                            </p:txEl>
                                          </p:spTgt>
                                        </p:tgtEl>
                                        <p:attrNameLst>
                                          <p:attrName>style.visibility</p:attrName>
                                        </p:attrNameLst>
                                      </p:cBhvr>
                                      <p:to>
                                        <p:strVal val="visible"/>
                                      </p:to>
                                    </p:set>
                                    <p:animEffect transition="in" filter="blinds(horizontal)">
                                      <p:cBhvr>
                                        <p:cTn id="92" dur="500"/>
                                        <p:tgtEl>
                                          <p:spTgt spid="779296">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779296">
                                            <p:txEl>
                                              <p:pRg st="1" end="1"/>
                                            </p:txEl>
                                          </p:spTgt>
                                        </p:tgtEl>
                                        <p:attrNameLst>
                                          <p:attrName>style.visibility</p:attrName>
                                        </p:attrNameLst>
                                      </p:cBhvr>
                                      <p:to>
                                        <p:strVal val="visible"/>
                                      </p:to>
                                    </p:set>
                                    <p:animEffect transition="in" filter="blinds(horizontal)">
                                      <p:cBhvr>
                                        <p:cTn id="97" dur="500"/>
                                        <p:tgtEl>
                                          <p:spTgt spid="779296">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779296">
                                            <p:txEl>
                                              <p:pRg st="2" end="2"/>
                                            </p:txEl>
                                          </p:spTgt>
                                        </p:tgtEl>
                                        <p:attrNameLst>
                                          <p:attrName>style.visibility</p:attrName>
                                        </p:attrNameLst>
                                      </p:cBhvr>
                                      <p:to>
                                        <p:strVal val="visible"/>
                                      </p:to>
                                    </p:set>
                                    <p:animEffect transition="in" filter="blinds(horizontal)">
                                      <p:cBhvr>
                                        <p:cTn id="102" dur="500"/>
                                        <p:tgtEl>
                                          <p:spTgt spid="779296">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779297"/>
                                        </p:tgtEl>
                                        <p:attrNameLst>
                                          <p:attrName>style.visibility</p:attrName>
                                        </p:attrNameLst>
                                      </p:cBhvr>
                                      <p:to>
                                        <p:strVal val="visible"/>
                                      </p:to>
                                    </p:set>
                                    <p:animEffect transition="in" filter="blinds(horizontal)">
                                      <p:cBhvr>
                                        <p:cTn id="107" dur="500"/>
                                        <p:tgtEl>
                                          <p:spTgt spid="779297"/>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779290"/>
                                        </p:tgtEl>
                                        <p:attrNameLst>
                                          <p:attrName>style.visibility</p:attrName>
                                        </p:attrNameLst>
                                      </p:cBhvr>
                                      <p:to>
                                        <p:strVal val="visible"/>
                                      </p:to>
                                    </p:set>
                                    <p:animEffect transition="in" filter="blinds(horizontal)">
                                      <p:cBhvr>
                                        <p:cTn id="112" dur="500"/>
                                        <p:tgtEl>
                                          <p:spTgt spid="779290"/>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779293"/>
                                        </p:tgtEl>
                                        <p:attrNameLst>
                                          <p:attrName>style.visibility</p:attrName>
                                        </p:attrNameLst>
                                      </p:cBhvr>
                                      <p:to>
                                        <p:strVal val="visible"/>
                                      </p:to>
                                    </p:set>
                                    <p:animEffect transition="in" filter="blinds(horizontal)">
                                      <p:cBhvr>
                                        <p:cTn id="117" dur="500"/>
                                        <p:tgtEl>
                                          <p:spTgt spid="779293"/>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779307"/>
                                        </p:tgtEl>
                                        <p:attrNameLst>
                                          <p:attrName>style.visibility</p:attrName>
                                        </p:attrNameLst>
                                      </p:cBhvr>
                                      <p:to>
                                        <p:strVal val="visible"/>
                                      </p:to>
                                    </p:set>
                                    <p:animEffect transition="in" filter="blinds(horizontal)">
                                      <p:cBhvr>
                                        <p:cTn id="122" dur="500"/>
                                        <p:tgtEl>
                                          <p:spTgt spid="779307"/>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779306"/>
                                        </p:tgtEl>
                                        <p:attrNameLst>
                                          <p:attrName>style.visibility</p:attrName>
                                        </p:attrNameLst>
                                      </p:cBhvr>
                                      <p:to>
                                        <p:strVal val="visible"/>
                                      </p:to>
                                    </p:set>
                                    <p:animEffect transition="in" filter="blinds(horizontal)">
                                      <p:cBhvr>
                                        <p:cTn id="127" dur="500"/>
                                        <p:tgtEl>
                                          <p:spTgt spid="779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p:bldP spid="779275" grpId="0"/>
      <p:bldP spid="779276" grpId="0" animBg="1"/>
      <p:bldP spid="779277" grpId="0"/>
      <p:bldP spid="77930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过程（函数）的结构</a:t>
            </a:r>
            <a:endParaRPr lang="zh-CN" altLang="en-US" sz="3600" dirty="0"/>
          </a:p>
        </p:txBody>
      </p:sp>
      <p:sp>
        <p:nvSpPr>
          <p:cNvPr id="780291" name="Rectangle 3"/>
          <p:cNvSpPr>
            <a:spLocks noGrp="1"/>
          </p:cNvSpPr>
          <p:nvPr>
            <p:ph idx="1"/>
          </p:nvPr>
        </p:nvSpPr>
        <p:spPr>
          <a:xfrm>
            <a:off x="250825" y="836613"/>
            <a:ext cx="8447088" cy="5832475"/>
          </a:xfrm>
        </p:spPr>
        <p:txBody>
          <a:bodyPr vert="horz" wrap="square" lIns="91440" tIns="45720" rIns="91440" bIns="45720" anchor="t" anchorCtr="0"/>
          <a:lstStyle/>
          <a:p>
            <a:r>
              <a:rPr lang="zh-CN" altLang="en-US" sz="2000" dirty="0">
                <a:latin typeface="微软雅黑" panose="020B0503020204020204" pitchFamily="34" charset="-122"/>
                <a:ea typeface="微软雅黑" panose="020B0503020204020204" pitchFamily="34" charset="-122"/>
              </a:rPr>
              <a:t>一个</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过程的大致结构如下：</a:t>
            </a:r>
            <a:endParaRPr lang="zh-CN" altLang="en-US" sz="200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准备阶段</a:t>
            </a:r>
            <a:endParaRPr lang="zh-CN" altLang="en-US"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形成帧底：</a:t>
            </a:r>
            <a:r>
              <a:rPr lang="en-US" altLang="zh-CN" sz="2000" dirty="0">
                <a:latin typeface="微软雅黑" panose="020B0503020204020204" pitchFamily="34" charset="-122"/>
                <a:ea typeface="微软雅黑" panose="020B0503020204020204" pitchFamily="34" charset="-122"/>
              </a:rPr>
              <a:t>push</a:t>
            </a:r>
            <a:r>
              <a:rPr lang="zh-CN" altLang="en-US" sz="2000" dirty="0">
                <a:latin typeface="微软雅黑" panose="020B0503020204020204" pitchFamily="34" charset="-122"/>
                <a:ea typeface="微软雅黑" panose="020B0503020204020204" pitchFamily="34" charset="-122"/>
              </a:rPr>
              <a:t>指令 和 </a:t>
            </a:r>
            <a:r>
              <a:rPr lang="en-US" altLang="zh-CN" sz="2000" dirty="0">
                <a:latin typeface="微软雅黑" panose="020B0503020204020204" pitchFamily="34" charset="-122"/>
                <a:ea typeface="微软雅黑" panose="020B0503020204020204" pitchFamily="34" charset="-122"/>
              </a:rPr>
              <a:t>mov</a:t>
            </a:r>
            <a:r>
              <a:rPr lang="zh-CN" altLang="en-US" sz="2000" dirty="0">
                <a:latin typeface="微软雅黑" panose="020B0503020204020204" pitchFamily="34" charset="-122"/>
                <a:ea typeface="微软雅黑" panose="020B0503020204020204" pitchFamily="34" charset="-122"/>
              </a:rPr>
              <a:t>指令</a:t>
            </a:r>
            <a:endParaRPr lang="zh-CN" altLang="en-US" sz="2000"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生成栈帧（如果需要的话）：</a:t>
            </a:r>
            <a:r>
              <a:rPr lang="en-US" altLang="zh-CN" sz="2000" dirty="0">
                <a:latin typeface="微软雅黑" panose="020B0503020204020204" pitchFamily="34" charset="-122"/>
                <a:ea typeface="微软雅黑" panose="020B0503020204020204" pitchFamily="34" charset="-122"/>
              </a:rPr>
              <a:t>sub</a:t>
            </a:r>
            <a:r>
              <a:rPr lang="zh-CN" altLang="en-US" sz="2000" dirty="0">
                <a:latin typeface="微软雅黑" panose="020B0503020204020204" pitchFamily="34" charset="-122"/>
                <a:ea typeface="微软雅黑" panose="020B0503020204020204" pitchFamily="34" charset="-122"/>
              </a:rPr>
              <a:t>指令 或 </a:t>
            </a:r>
            <a:r>
              <a:rPr lang="en-US" altLang="zh-CN" sz="2000" dirty="0">
                <a:latin typeface="微软雅黑" panose="020B0503020204020204" pitchFamily="34" charset="-122"/>
                <a:ea typeface="微软雅黑" panose="020B0503020204020204" pitchFamily="34" charset="-122"/>
              </a:rPr>
              <a:t>and</a:t>
            </a:r>
            <a:r>
              <a:rPr lang="zh-CN" altLang="en-US" sz="2000" dirty="0">
                <a:latin typeface="微软雅黑" panose="020B0503020204020204" pitchFamily="34" charset="-122"/>
                <a:ea typeface="微软雅黑" panose="020B0503020204020204" pitchFamily="34" charset="-122"/>
              </a:rPr>
              <a:t>指令</a:t>
            </a:r>
            <a:endParaRPr lang="zh-CN" altLang="en-US" sz="2000"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保存现场（如果有被调用者保存寄存器） ：</a:t>
            </a:r>
            <a:r>
              <a:rPr lang="en-US" altLang="zh-CN" sz="2000" dirty="0">
                <a:latin typeface="微软雅黑" panose="020B0503020204020204" pitchFamily="34" charset="-122"/>
                <a:ea typeface="微软雅黑" panose="020B0503020204020204" pitchFamily="34" charset="-122"/>
              </a:rPr>
              <a:t>push</a:t>
            </a:r>
            <a:r>
              <a:rPr lang="zh-CN" altLang="en-US" sz="2000" dirty="0">
                <a:latin typeface="微软雅黑" panose="020B0503020204020204" pitchFamily="34" charset="-122"/>
                <a:ea typeface="微软雅黑" panose="020B0503020204020204" pitchFamily="34" charset="-122"/>
              </a:rPr>
              <a:t>指令</a:t>
            </a:r>
            <a:endParaRPr lang="zh-CN" altLang="en-US" sz="200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过程（函数）体</a:t>
            </a:r>
            <a:endParaRPr lang="zh-CN" altLang="en-US"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分配局部变量空间，并赋值</a:t>
            </a:r>
            <a:endParaRPr lang="zh-CN" altLang="en-US" sz="2000"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具体处理逻辑，如果遇到函数调用时</a:t>
            </a:r>
            <a:endParaRPr lang="zh-CN" altLang="en-US" sz="2000" dirty="0">
              <a:latin typeface="微软雅黑" panose="020B0503020204020204" pitchFamily="34" charset="-122"/>
              <a:ea typeface="微软雅黑" panose="020B0503020204020204" pitchFamily="34" charset="-122"/>
            </a:endParaRPr>
          </a:p>
          <a:p>
            <a:pPr lvl="3"/>
            <a:r>
              <a:rPr lang="zh-CN" altLang="en-US" sz="2000" dirty="0">
                <a:latin typeface="微软雅黑" panose="020B0503020204020204" pitchFamily="34" charset="-122"/>
                <a:ea typeface="微软雅黑" panose="020B0503020204020204" pitchFamily="34" charset="-122"/>
              </a:rPr>
              <a:t>准备参数：将实参送栈帧入口参数处</a:t>
            </a:r>
            <a:endParaRPr lang="zh-CN" altLang="en-US" sz="2000" dirty="0">
              <a:latin typeface="微软雅黑" panose="020B0503020204020204" pitchFamily="34" charset="-122"/>
              <a:ea typeface="微软雅黑" panose="020B0503020204020204" pitchFamily="34" charset="-122"/>
            </a:endParaRPr>
          </a:p>
          <a:p>
            <a:pPr lvl="3"/>
            <a:r>
              <a:rPr lang="en-US" altLang="zh-CN" sz="2000" dirty="0">
                <a:latin typeface="微软雅黑" panose="020B0503020204020204" pitchFamily="34" charset="-122"/>
                <a:ea typeface="微软雅黑" panose="020B0503020204020204" pitchFamily="34" charset="-122"/>
              </a:rPr>
              <a:t>CALL</a:t>
            </a:r>
            <a:r>
              <a:rPr lang="zh-CN" altLang="en-US" sz="2000" dirty="0">
                <a:latin typeface="微软雅黑" panose="020B0503020204020204" pitchFamily="34" charset="-122"/>
                <a:ea typeface="微软雅黑" panose="020B0503020204020204" pitchFamily="34" charset="-122"/>
              </a:rPr>
              <a:t>指令：保存返回地址并转被调用函数</a:t>
            </a:r>
            <a:endParaRPr lang="zh-CN" altLang="en-US" sz="2000"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EAX</a:t>
            </a:r>
            <a:r>
              <a:rPr lang="zh-CN" altLang="en-US" sz="2000" dirty="0">
                <a:latin typeface="微软雅黑" panose="020B0503020204020204" pitchFamily="34" charset="-122"/>
                <a:ea typeface="微软雅黑" panose="020B0503020204020204" pitchFamily="34" charset="-122"/>
              </a:rPr>
              <a:t>中准备返回参数</a:t>
            </a:r>
            <a:endParaRPr lang="zh-CN" altLang="en-US" sz="200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结束阶段</a:t>
            </a:r>
            <a:endParaRPr lang="zh-CN" altLang="en-US"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退栈：</a:t>
            </a:r>
            <a:r>
              <a:rPr lang="en-US" altLang="zh-CN" sz="2000" dirty="0">
                <a:latin typeface="微软雅黑" panose="020B0503020204020204" pitchFamily="34" charset="-122"/>
                <a:ea typeface="微软雅黑" panose="020B0503020204020204" pitchFamily="34" charset="-122"/>
              </a:rPr>
              <a:t>leave</a:t>
            </a:r>
            <a:r>
              <a:rPr lang="zh-CN" altLang="en-US" sz="2000" dirty="0">
                <a:latin typeface="微软雅黑" panose="020B0503020204020204" pitchFamily="34" charset="-122"/>
                <a:ea typeface="微软雅黑" panose="020B0503020204020204" pitchFamily="34" charset="-122"/>
              </a:rPr>
              <a:t>指令 或 </a:t>
            </a:r>
            <a:r>
              <a:rPr lang="en-US" altLang="zh-CN" sz="2000" dirty="0">
                <a:latin typeface="微软雅黑" panose="020B0503020204020204" pitchFamily="34" charset="-122"/>
                <a:ea typeface="微软雅黑" panose="020B0503020204020204" pitchFamily="34" charset="-122"/>
              </a:rPr>
              <a:t>pop</a:t>
            </a:r>
            <a:r>
              <a:rPr lang="zh-CN" altLang="en-US" sz="2000" dirty="0">
                <a:latin typeface="微软雅黑" panose="020B0503020204020204" pitchFamily="34" charset="-122"/>
                <a:ea typeface="微软雅黑" panose="020B0503020204020204" pitchFamily="34" charset="-122"/>
              </a:rPr>
              <a:t>指令</a:t>
            </a:r>
            <a:endParaRPr lang="zh-CN" altLang="en-US" sz="2000"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取返回地址返回：</a:t>
            </a:r>
            <a:r>
              <a:rPr lang="en-US" altLang="zh-CN" sz="2000" dirty="0">
                <a:latin typeface="微软雅黑" panose="020B0503020204020204" pitchFamily="34" charset="-122"/>
                <a:ea typeface="微软雅黑" panose="020B0503020204020204" pitchFamily="34" charset="-122"/>
              </a:rPr>
              <a:t>ret</a:t>
            </a:r>
            <a:r>
              <a:rPr lang="zh-CN" altLang="en-US" sz="2000" dirty="0">
                <a:latin typeface="微软雅黑" panose="020B0503020204020204" pitchFamily="34" charset="-122"/>
                <a:ea typeface="微软雅黑" panose="020B0503020204020204" pitchFamily="34" charset="-122"/>
              </a:rPr>
              <a:t>指令</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0291">
                                            <p:txEl>
                                              <p:pRg st="2" end="2"/>
                                            </p:txEl>
                                          </p:spTgt>
                                        </p:tgtEl>
                                        <p:attrNameLst>
                                          <p:attrName>style.visibility</p:attrName>
                                        </p:attrNameLst>
                                      </p:cBhvr>
                                      <p:to>
                                        <p:strVal val="visible"/>
                                      </p:to>
                                    </p:set>
                                    <p:animEffect transition="in" filter="blinds(horizontal)">
                                      <p:cBhvr>
                                        <p:cTn id="7" dur="500"/>
                                        <p:tgtEl>
                                          <p:spTgt spid="7802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0291">
                                            <p:txEl>
                                              <p:pRg st="3" end="3"/>
                                            </p:txEl>
                                          </p:spTgt>
                                        </p:tgtEl>
                                        <p:attrNameLst>
                                          <p:attrName>style.visibility</p:attrName>
                                        </p:attrNameLst>
                                      </p:cBhvr>
                                      <p:to>
                                        <p:strVal val="visible"/>
                                      </p:to>
                                    </p:set>
                                    <p:animEffect transition="in" filter="blinds(horizontal)">
                                      <p:cBhvr>
                                        <p:cTn id="12" dur="500"/>
                                        <p:tgtEl>
                                          <p:spTgt spid="78029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0291">
                                            <p:txEl>
                                              <p:pRg st="4" end="4"/>
                                            </p:txEl>
                                          </p:spTgt>
                                        </p:tgtEl>
                                        <p:attrNameLst>
                                          <p:attrName>style.visibility</p:attrName>
                                        </p:attrNameLst>
                                      </p:cBhvr>
                                      <p:to>
                                        <p:strVal val="visible"/>
                                      </p:to>
                                    </p:set>
                                    <p:animEffect transition="in" filter="blinds(horizontal)">
                                      <p:cBhvr>
                                        <p:cTn id="17" dur="500"/>
                                        <p:tgtEl>
                                          <p:spTgt spid="78029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0291">
                                            <p:txEl>
                                              <p:pRg st="6" end="6"/>
                                            </p:txEl>
                                          </p:spTgt>
                                        </p:tgtEl>
                                        <p:attrNameLst>
                                          <p:attrName>style.visibility</p:attrName>
                                        </p:attrNameLst>
                                      </p:cBhvr>
                                      <p:to>
                                        <p:strVal val="visible"/>
                                      </p:to>
                                    </p:set>
                                    <p:animEffect transition="in" filter="blinds(horizontal)">
                                      <p:cBhvr>
                                        <p:cTn id="22" dur="500"/>
                                        <p:tgtEl>
                                          <p:spTgt spid="78029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80291">
                                            <p:txEl>
                                              <p:pRg st="7" end="7"/>
                                            </p:txEl>
                                          </p:spTgt>
                                        </p:tgtEl>
                                        <p:attrNameLst>
                                          <p:attrName>style.visibility</p:attrName>
                                        </p:attrNameLst>
                                      </p:cBhvr>
                                      <p:to>
                                        <p:strVal val="visible"/>
                                      </p:to>
                                    </p:set>
                                    <p:animEffect transition="in" filter="blinds(horizontal)">
                                      <p:cBhvr>
                                        <p:cTn id="27" dur="500"/>
                                        <p:tgtEl>
                                          <p:spTgt spid="78029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80291">
                                            <p:txEl>
                                              <p:pRg st="8" end="8"/>
                                            </p:txEl>
                                          </p:spTgt>
                                        </p:tgtEl>
                                        <p:attrNameLst>
                                          <p:attrName>style.visibility</p:attrName>
                                        </p:attrNameLst>
                                      </p:cBhvr>
                                      <p:to>
                                        <p:strVal val="visible"/>
                                      </p:to>
                                    </p:set>
                                    <p:animEffect transition="in" filter="blinds(horizontal)">
                                      <p:cBhvr>
                                        <p:cTn id="32" dur="500"/>
                                        <p:tgtEl>
                                          <p:spTgt spid="780291">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80291">
                                            <p:txEl>
                                              <p:pRg st="9" end="9"/>
                                            </p:txEl>
                                          </p:spTgt>
                                        </p:tgtEl>
                                        <p:attrNameLst>
                                          <p:attrName>style.visibility</p:attrName>
                                        </p:attrNameLst>
                                      </p:cBhvr>
                                      <p:to>
                                        <p:strVal val="visible"/>
                                      </p:to>
                                    </p:set>
                                    <p:animEffect transition="in" filter="blinds(horizontal)">
                                      <p:cBhvr>
                                        <p:cTn id="37" dur="500"/>
                                        <p:tgtEl>
                                          <p:spTgt spid="780291">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80291">
                                            <p:txEl>
                                              <p:pRg st="10" end="10"/>
                                            </p:txEl>
                                          </p:spTgt>
                                        </p:tgtEl>
                                        <p:attrNameLst>
                                          <p:attrName>style.visibility</p:attrName>
                                        </p:attrNameLst>
                                      </p:cBhvr>
                                      <p:to>
                                        <p:strVal val="visible"/>
                                      </p:to>
                                    </p:set>
                                    <p:animEffect transition="in" filter="blinds(horizontal)">
                                      <p:cBhvr>
                                        <p:cTn id="42" dur="500"/>
                                        <p:tgtEl>
                                          <p:spTgt spid="780291">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80291">
                                            <p:txEl>
                                              <p:pRg st="12" end="12"/>
                                            </p:txEl>
                                          </p:spTgt>
                                        </p:tgtEl>
                                        <p:attrNameLst>
                                          <p:attrName>style.visibility</p:attrName>
                                        </p:attrNameLst>
                                      </p:cBhvr>
                                      <p:to>
                                        <p:strVal val="visible"/>
                                      </p:to>
                                    </p:set>
                                    <p:animEffect transition="in" filter="blinds(horizontal)">
                                      <p:cBhvr>
                                        <p:cTn id="47" dur="500"/>
                                        <p:tgtEl>
                                          <p:spTgt spid="780291">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80291">
                                            <p:txEl>
                                              <p:pRg st="13" end="13"/>
                                            </p:txEl>
                                          </p:spTgt>
                                        </p:tgtEl>
                                        <p:attrNameLst>
                                          <p:attrName>style.visibility</p:attrName>
                                        </p:attrNameLst>
                                      </p:cBhvr>
                                      <p:to>
                                        <p:strVal val="visible"/>
                                      </p:to>
                                    </p:set>
                                    <p:animEffect transition="in" filter="blinds(horizontal)">
                                      <p:cBhvr>
                                        <p:cTn id="52" dur="500"/>
                                        <p:tgtEl>
                                          <p:spTgt spid="78029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入口参数的位置</a:t>
            </a:r>
            <a:endParaRPr lang="zh-CN" altLang="en-US" sz="3600" dirty="0"/>
          </a:p>
        </p:txBody>
      </p:sp>
      <p:sp>
        <p:nvSpPr>
          <p:cNvPr id="781315" name="Rectangle 3"/>
          <p:cNvSpPr>
            <a:spLocks noGrp="1"/>
          </p:cNvSpPr>
          <p:nvPr>
            <p:ph idx="1"/>
          </p:nvPr>
        </p:nvSpPr>
        <p:spPr>
          <a:xfrm>
            <a:off x="4886325" y="2528888"/>
            <a:ext cx="3779838" cy="4321175"/>
          </a:xfrm>
        </p:spPr>
        <p:txBody>
          <a:bodyPr vert="horz" wrap="square" lIns="91440" tIns="45720" rIns="91440" bIns="45720" anchor="t" anchorCtr="0"/>
          <a:lstStyle/>
          <a:p>
            <a:pPr>
              <a:lnSpc>
                <a:spcPct val="120000"/>
              </a:lnSpc>
            </a:pPr>
            <a:r>
              <a:rPr lang="en-US" altLang="zh-CN" sz="2000" dirty="0">
                <a:latin typeface="微软雅黑" panose="020B0503020204020204" pitchFamily="34" charset="-122"/>
                <a:ea typeface="微软雅黑" panose="020B0503020204020204" pitchFamily="34" charset="-122"/>
              </a:rPr>
              <a:t>IA-32</a:t>
            </a:r>
            <a:r>
              <a:rPr lang="zh-CN" altLang="en-US" sz="2000" dirty="0">
                <a:latin typeface="微软雅黑" panose="020B0503020204020204" pitchFamily="34" charset="-122"/>
                <a:ea typeface="微软雅黑" panose="020B0503020204020204" pitchFamily="34" charset="-122"/>
              </a:rPr>
              <a:t>中，若参数类型是</a:t>
            </a:r>
            <a:r>
              <a:rPr lang="en-US" altLang="zh-CN" sz="2000" dirty="0">
                <a:latin typeface="微软雅黑" panose="020B0503020204020204" pitchFamily="34" charset="-122"/>
                <a:ea typeface="微软雅黑" panose="020B0503020204020204" pitchFamily="34" charset="-122"/>
              </a:rPr>
              <a:t>unsigned char</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char</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unsigned short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short</a:t>
            </a:r>
            <a:r>
              <a:rPr lang="zh-CN" altLang="en-US" sz="2000" dirty="0">
                <a:latin typeface="微软雅黑" panose="020B0503020204020204" pitchFamily="34" charset="-122"/>
                <a:ea typeface="微软雅黑" panose="020B0503020204020204" pitchFamily="34" charset="-122"/>
              </a:rPr>
              <a:t>，也都分配</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个字节</a:t>
            </a:r>
            <a:endParaRPr lang="zh-CN" altLang="en-US" sz="2000" dirty="0">
              <a:latin typeface="微软雅黑" panose="020B0503020204020204" pitchFamily="34" charset="-122"/>
              <a:ea typeface="微软雅黑" panose="020B0503020204020204" pitchFamily="34" charset="-122"/>
            </a:endParaRPr>
          </a:p>
          <a:p>
            <a:pPr>
              <a:lnSpc>
                <a:spcPct val="120000"/>
              </a:lnSpc>
            </a:pPr>
            <a:r>
              <a:rPr lang="zh-CN" altLang="en-US" sz="2000" dirty="0">
                <a:latin typeface="微软雅黑" panose="020B0503020204020204" pitchFamily="34" charset="-122"/>
                <a:ea typeface="微软雅黑" panose="020B0503020204020204" pitchFamily="34" charset="-122"/>
              </a:rPr>
              <a:t>故在被调用函数中，使用</a:t>
            </a:r>
            <a:r>
              <a:rPr lang="en-US" altLang="zh-CN" sz="2000" dirty="0">
                <a:latin typeface="微软雅黑" panose="020B0503020204020204" pitchFamily="34" charset="-122"/>
                <a:ea typeface="微软雅黑" panose="020B0503020204020204" pitchFamily="34" charset="-122"/>
              </a:rPr>
              <a:t>R[ebp]+8</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R[ebp]+12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R[ebp]+16</a:t>
            </a:r>
            <a:r>
              <a:rPr lang="zh-CN" altLang="en-US" sz="2000" dirty="0">
                <a:latin typeface="微软雅黑" panose="020B0503020204020204" pitchFamily="34" charset="-122"/>
                <a:ea typeface="微软雅黑" panose="020B0503020204020204" pitchFamily="34" charset="-122"/>
              </a:rPr>
              <a:t>作为有效地址来访问函数的入口参数</a:t>
            </a:r>
            <a:endParaRPr lang="zh-CN" altLang="en-US" sz="2000" dirty="0">
              <a:latin typeface="微软雅黑" panose="020B0503020204020204" pitchFamily="34" charset="-122"/>
              <a:ea typeface="微软雅黑" panose="020B0503020204020204" pitchFamily="34" charset="-122"/>
            </a:endParaRPr>
          </a:p>
          <a:p>
            <a:pPr>
              <a:lnSpc>
                <a:spcPct val="120000"/>
              </a:lnSpc>
            </a:pPr>
            <a:r>
              <a:rPr lang="zh-CN" altLang="en-US" sz="2000" dirty="0">
                <a:solidFill>
                  <a:srgbClr val="CC3300"/>
                </a:solidFill>
                <a:latin typeface="微软雅黑" panose="020B0503020204020204" pitchFamily="34" charset="-122"/>
                <a:ea typeface="微软雅黑" panose="020B0503020204020204" pitchFamily="34" charset="-122"/>
              </a:rPr>
              <a:t>每个过程开始两条指令</a:t>
            </a:r>
            <a:endParaRPr lang="zh-CN" altLang="en-US" sz="2000" dirty="0">
              <a:solidFill>
                <a:srgbClr val="CC3300"/>
              </a:solidFill>
              <a:latin typeface="微软雅黑" panose="020B0503020204020204" pitchFamily="34" charset="-122"/>
              <a:ea typeface="微软雅黑" panose="020B0503020204020204" pitchFamily="34" charset="-122"/>
            </a:endParaRPr>
          </a:p>
          <a:p>
            <a:pPr lvl="1">
              <a:lnSpc>
                <a:spcPct val="120000"/>
              </a:lnSpc>
              <a:spcBef>
                <a:spcPct val="5000"/>
              </a:spcBef>
              <a:buNone/>
            </a:pPr>
            <a:r>
              <a:rPr lang="en-US" altLang="zh-CN" dirty="0">
                <a:latin typeface="微软雅黑" panose="020B0503020204020204" pitchFamily="34" charset="-122"/>
                <a:ea typeface="微软雅黑" panose="020B0503020204020204" pitchFamily="34" charset="-122"/>
              </a:rPr>
              <a:t>pushl %ebp</a:t>
            </a:r>
            <a:endParaRPr lang="en-US" altLang="zh-CN" dirty="0">
              <a:latin typeface="微软雅黑" panose="020B0503020204020204" pitchFamily="34" charset="-122"/>
              <a:ea typeface="微软雅黑" panose="020B0503020204020204" pitchFamily="34" charset="-122"/>
            </a:endParaRPr>
          </a:p>
          <a:p>
            <a:pPr lvl="1">
              <a:lnSpc>
                <a:spcPct val="120000"/>
              </a:lnSpc>
              <a:spcBef>
                <a:spcPct val="5000"/>
              </a:spcBef>
              <a:buNone/>
            </a:pPr>
            <a:r>
              <a:rPr lang="en-US" altLang="zh-CN" dirty="0">
                <a:latin typeface="微软雅黑" panose="020B0503020204020204" pitchFamily="34" charset="-122"/>
                <a:ea typeface="微软雅黑" panose="020B0503020204020204" pitchFamily="34" charset="-122"/>
              </a:rPr>
              <a:t>movl %esp, %ebp</a:t>
            </a:r>
            <a:endParaRPr lang="en-US" altLang="zh-CN" dirty="0">
              <a:latin typeface="微软雅黑" panose="020B0503020204020204" pitchFamily="34" charset="-122"/>
              <a:ea typeface="微软雅黑" panose="020B0503020204020204" pitchFamily="34" charset="-122"/>
            </a:endParaRPr>
          </a:p>
        </p:txBody>
      </p:sp>
      <p:pic>
        <p:nvPicPr>
          <p:cNvPr id="89091" name="Picture 4"/>
          <p:cNvPicPr>
            <a:picLocks noChangeAspect="1"/>
          </p:cNvPicPr>
          <p:nvPr/>
        </p:nvPicPr>
        <p:blipFill>
          <a:blip r:embed="rId1"/>
          <a:stretch>
            <a:fillRect/>
          </a:stretch>
        </p:blipFill>
        <p:spPr>
          <a:xfrm>
            <a:off x="881063" y="2627313"/>
            <a:ext cx="3825875" cy="4230687"/>
          </a:xfrm>
          <a:prstGeom prst="rect">
            <a:avLst/>
          </a:prstGeom>
          <a:noFill/>
          <a:ln w="9525">
            <a:noFill/>
          </a:ln>
        </p:spPr>
      </p:pic>
      <p:grpSp>
        <p:nvGrpSpPr>
          <p:cNvPr id="781317" name="Group 5"/>
          <p:cNvGrpSpPr/>
          <p:nvPr/>
        </p:nvGrpSpPr>
        <p:grpSpPr>
          <a:xfrm>
            <a:off x="1647825" y="5538788"/>
            <a:ext cx="2249488" cy="320675"/>
            <a:chOff x="3674" y="2752"/>
            <a:chExt cx="1417" cy="202"/>
          </a:xfrm>
        </p:grpSpPr>
        <p:sp>
          <p:nvSpPr>
            <p:cNvPr id="89093" name="Line 6"/>
            <p:cNvSpPr/>
            <p:nvPr/>
          </p:nvSpPr>
          <p:spPr>
            <a:xfrm>
              <a:off x="3674" y="2954"/>
              <a:ext cx="1417" cy="0"/>
            </a:xfrm>
            <a:prstGeom prst="line">
              <a:avLst/>
            </a:prstGeom>
            <a:ln w="28575" cap="flat" cmpd="sng">
              <a:solidFill>
                <a:schemeClr val="tx1"/>
              </a:solidFill>
              <a:prstDash val="solid"/>
              <a:round/>
              <a:headEnd type="none" w="med" len="med"/>
              <a:tailEnd type="none" w="med" len="med"/>
            </a:ln>
          </p:spPr>
        </p:sp>
        <p:sp>
          <p:nvSpPr>
            <p:cNvPr id="89094" name="Text Box 7"/>
            <p:cNvSpPr txBox="1"/>
            <p:nvPr/>
          </p:nvSpPr>
          <p:spPr>
            <a:xfrm>
              <a:off x="4042" y="2752"/>
              <a:ext cx="709" cy="173"/>
            </a:xfrm>
            <a:prstGeom prst="rect">
              <a:avLst/>
            </a:prstGeom>
            <a:solidFill>
              <a:schemeClr val="bg1"/>
            </a:solidFill>
            <a:ln w="9525">
              <a:noFill/>
            </a:ln>
          </p:spPr>
          <p:txBody>
            <a:bodyPr tIns="0" bIns="0" anchor="t" anchorCtr="0">
              <a:spAutoFit/>
            </a:bodyPr>
            <a:lstStyle/>
            <a:p>
              <a:pPr marL="342900" indent="-342900" eaLnBrk="0" hangingPunct="0">
                <a:spcBef>
                  <a:spcPct val="50000"/>
                </a:spcBef>
              </a:pPr>
              <a:r>
                <a:rPr lang="zh-CN" altLang="en-US" dirty="0">
                  <a:solidFill>
                    <a:srgbClr val="FF3300"/>
                  </a:solidFill>
                  <a:latin typeface="微软雅黑" panose="020B0503020204020204" pitchFamily="34" charset="-122"/>
                  <a:ea typeface="微软雅黑" panose="020B0503020204020204" pitchFamily="34" charset="-122"/>
                </a:rPr>
                <a:t>返回地址</a:t>
              </a:r>
              <a:endParaRPr lang="zh-CN" altLang="en-US" dirty="0">
                <a:solidFill>
                  <a:srgbClr val="FF3300"/>
                </a:solidFill>
                <a:latin typeface="微软雅黑" panose="020B0503020204020204" pitchFamily="34" charset="-122"/>
                <a:ea typeface="微软雅黑" panose="020B0503020204020204" pitchFamily="34" charset="-122"/>
              </a:endParaRPr>
            </a:p>
          </p:txBody>
        </p:sp>
      </p:grpSp>
      <p:grpSp>
        <p:nvGrpSpPr>
          <p:cNvPr id="781320" name="Group 8"/>
          <p:cNvGrpSpPr/>
          <p:nvPr/>
        </p:nvGrpSpPr>
        <p:grpSpPr>
          <a:xfrm>
            <a:off x="1647825" y="5905500"/>
            <a:ext cx="2249488" cy="320675"/>
            <a:chOff x="3674" y="2979"/>
            <a:chExt cx="1417" cy="202"/>
          </a:xfrm>
        </p:grpSpPr>
        <p:sp>
          <p:nvSpPr>
            <p:cNvPr id="89096" name="Line 9"/>
            <p:cNvSpPr/>
            <p:nvPr/>
          </p:nvSpPr>
          <p:spPr>
            <a:xfrm>
              <a:off x="3674" y="3181"/>
              <a:ext cx="1417" cy="0"/>
            </a:xfrm>
            <a:prstGeom prst="line">
              <a:avLst/>
            </a:prstGeom>
            <a:ln w="28575" cap="flat" cmpd="sng">
              <a:solidFill>
                <a:schemeClr val="tx1"/>
              </a:solidFill>
              <a:prstDash val="solid"/>
              <a:round/>
              <a:headEnd type="none" w="med" len="med"/>
              <a:tailEnd type="none" w="med" len="med"/>
            </a:ln>
          </p:spPr>
        </p:sp>
        <p:sp>
          <p:nvSpPr>
            <p:cNvPr id="89097" name="Text Box 10"/>
            <p:cNvSpPr txBox="1"/>
            <p:nvPr/>
          </p:nvSpPr>
          <p:spPr>
            <a:xfrm>
              <a:off x="3730" y="2979"/>
              <a:ext cx="1333" cy="173"/>
            </a:xfrm>
            <a:prstGeom prst="rect">
              <a:avLst/>
            </a:prstGeom>
            <a:solidFill>
              <a:schemeClr val="bg1"/>
            </a:solidFill>
            <a:ln w="9525">
              <a:noFill/>
            </a:ln>
          </p:spPr>
          <p:txBody>
            <a:bodyPr tIns="0" bIns="0"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EBP</a:t>
              </a:r>
              <a:r>
                <a:rPr lang="zh-CN" altLang="en-US" dirty="0">
                  <a:solidFill>
                    <a:srgbClr val="FF3300"/>
                  </a:solidFill>
                  <a:latin typeface="微软雅黑" panose="020B0503020204020204" pitchFamily="34" charset="-122"/>
                  <a:ea typeface="微软雅黑" panose="020B0503020204020204" pitchFamily="34" charset="-122"/>
                </a:rPr>
                <a:t>在</a:t>
              </a:r>
              <a:r>
                <a:rPr lang="en-US" altLang="zh-CN" dirty="0">
                  <a:solidFill>
                    <a:srgbClr val="FF3300"/>
                  </a:solidFill>
                  <a:latin typeface="微软雅黑" panose="020B0503020204020204" pitchFamily="34" charset="-122"/>
                  <a:ea typeface="微软雅黑" panose="020B0503020204020204" pitchFamily="34" charset="-122"/>
                </a:rPr>
                <a:t>main</a:t>
              </a:r>
              <a:r>
                <a:rPr lang="zh-CN" altLang="en-US" dirty="0">
                  <a:solidFill>
                    <a:srgbClr val="FF3300"/>
                  </a:solidFill>
                  <a:latin typeface="微软雅黑" panose="020B0503020204020204" pitchFamily="34" charset="-122"/>
                  <a:ea typeface="微软雅黑" panose="020B0503020204020204" pitchFamily="34" charset="-122"/>
                </a:rPr>
                <a:t>中的值</a:t>
              </a:r>
              <a:endParaRPr lang="zh-CN" altLang="en-US" dirty="0">
                <a:solidFill>
                  <a:srgbClr val="FF3300"/>
                </a:solidFill>
                <a:latin typeface="微软雅黑" panose="020B0503020204020204" pitchFamily="34" charset="-122"/>
                <a:ea typeface="微软雅黑" panose="020B0503020204020204" pitchFamily="34" charset="-122"/>
              </a:endParaRPr>
            </a:p>
          </p:txBody>
        </p:sp>
      </p:grpSp>
      <p:grpSp>
        <p:nvGrpSpPr>
          <p:cNvPr id="781323" name="Group 11"/>
          <p:cNvGrpSpPr/>
          <p:nvPr/>
        </p:nvGrpSpPr>
        <p:grpSpPr>
          <a:xfrm>
            <a:off x="747713" y="5905500"/>
            <a:ext cx="854075" cy="366713"/>
            <a:chOff x="3334" y="3861"/>
            <a:chExt cx="538" cy="231"/>
          </a:xfrm>
        </p:grpSpPr>
        <p:sp>
          <p:nvSpPr>
            <p:cNvPr id="89099" name="Text Box 12"/>
            <p:cNvSpPr txBox="1"/>
            <p:nvPr/>
          </p:nvSpPr>
          <p:spPr>
            <a:xfrm>
              <a:off x="3334" y="3861"/>
              <a:ext cx="453" cy="231"/>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EBP</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89100" name="Line 13"/>
            <p:cNvSpPr/>
            <p:nvPr/>
          </p:nvSpPr>
          <p:spPr>
            <a:xfrm>
              <a:off x="3702" y="3974"/>
              <a:ext cx="170" cy="0"/>
            </a:xfrm>
            <a:prstGeom prst="line">
              <a:avLst/>
            </a:prstGeom>
            <a:ln w="38100" cap="flat" cmpd="sng">
              <a:solidFill>
                <a:srgbClr val="FF3300"/>
              </a:solidFill>
              <a:prstDash val="solid"/>
              <a:round/>
              <a:headEnd type="none" w="med" len="med"/>
              <a:tailEnd type="triangle" w="med" len="med"/>
            </a:ln>
          </p:spPr>
        </p:sp>
      </p:grpSp>
      <p:sp>
        <p:nvSpPr>
          <p:cNvPr id="781326" name="Text Box 14"/>
          <p:cNvSpPr txBox="1"/>
          <p:nvPr/>
        </p:nvSpPr>
        <p:spPr>
          <a:xfrm>
            <a:off x="90488" y="5132388"/>
            <a:ext cx="1035050" cy="366712"/>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EBP+8</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781327" name="Text Box 15"/>
          <p:cNvSpPr txBox="1"/>
          <p:nvPr/>
        </p:nvSpPr>
        <p:spPr>
          <a:xfrm>
            <a:off x="73025" y="4727575"/>
            <a:ext cx="1123950" cy="366713"/>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EBP+12</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89103" name="Text Box 16"/>
          <p:cNvSpPr txBox="1"/>
          <p:nvPr/>
        </p:nvSpPr>
        <p:spPr>
          <a:xfrm>
            <a:off x="2097088" y="5180013"/>
            <a:ext cx="1306512" cy="274637"/>
          </a:xfrm>
          <a:prstGeom prst="rect">
            <a:avLst/>
          </a:prstGeom>
          <a:solidFill>
            <a:schemeClr val="bg1"/>
          </a:solidFill>
          <a:ln w="9525">
            <a:noFill/>
          </a:ln>
        </p:spPr>
        <p:txBody>
          <a:bodyPr tIns="0" bIns="0" anchor="t" anchorCtr="0">
            <a:spAutoFit/>
          </a:bodyPr>
          <a:lstStyle/>
          <a:p>
            <a:pPr marL="342900" indent="-342900" eaLnBrk="0" hangingPunct="0">
              <a:spcBef>
                <a:spcPct val="50000"/>
              </a:spcBef>
            </a:pPr>
            <a:r>
              <a:rPr lang="zh-CN" altLang="en-US" dirty="0">
                <a:latin typeface="微软雅黑" panose="020B0503020204020204" pitchFamily="34" charset="-122"/>
                <a:ea typeface="微软雅黑" panose="020B0503020204020204" pitchFamily="34" charset="-122"/>
              </a:rPr>
              <a:t>入口参数</a:t>
            </a:r>
            <a:r>
              <a:rPr lang="en-US" altLang="zh-CN" dirty="0">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p:txBody>
      </p:sp>
      <p:sp>
        <p:nvSpPr>
          <p:cNvPr id="89104" name="Text Box 17"/>
          <p:cNvSpPr txBox="1"/>
          <p:nvPr/>
        </p:nvSpPr>
        <p:spPr>
          <a:xfrm>
            <a:off x="2097088" y="4775200"/>
            <a:ext cx="1306512" cy="274638"/>
          </a:xfrm>
          <a:prstGeom prst="rect">
            <a:avLst/>
          </a:prstGeom>
          <a:solidFill>
            <a:schemeClr val="bg1"/>
          </a:solidFill>
          <a:ln w="9525">
            <a:noFill/>
          </a:ln>
        </p:spPr>
        <p:txBody>
          <a:bodyPr tIns="0" bIns="0" anchor="t" anchorCtr="0">
            <a:spAutoFit/>
          </a:bodyPr>
          <a:lstStyle/>
          <a:p>
            <a:pPr marL="342900" indent="-342900" eaLnBrk="0" hangingPunct="0">
              <a:spcBef>
                <a:spcPct val="50000"/>
              </a:spcBef>
            </a:pPr>
            <a:r>
              <a:rPr lang="zh-CN" altLang="en-US" dirty="0">
                <a:latin typeface="微软雅黑" panose="020B0503020204020204" pitchFamily="34" charset="-122"/>
                <a:ea typeface="微软雅黑" panose="020B0503020204020204" pitchFamily="34" charset="-122"/>
              </a:rPr>
              <a:t>入口参数</a:t>
            </a:r>
            <a:r>
              <a:rPr lang="en-US" altLang="zh-CN" dirty="0">
                <a:latin typeface="微软雅黑" panose="020B0503020204020204" pitchFamily="34" charset="-122"/>
                <a:ea typeface="微软雅黑" panose="020B0503020204020204" pitchFamily="34" charset="-122"/>
              </a:rPr>
              <a:t>2</a:t>
            </a:r>
            <a:endParaRPr lang="en-US" altLang="zh-CN" dirty="0">
              <a:latin typeface="微软雅黑" panose="020B0503020204020204" pitchFamily="34" charset="-122"/>
              <a:ea typeface="微软雅黑" panose="020B0503020204020204" pitchFamily="34" charset="-122"/>
            </a:endParaRPr>
          </a:p>
        </p:txBody>
      </p:sp>
      <p:sp>
        <p:nvSpPr>
          <p:cNvPr id="89105" name="Text Box 18"/>
          <p:cNvSpPr txBox="1"/>
          <p:nvPr/>
        </p:nvSpPr>
        <p:spPr>
          <a:xfrm>
            <a:off x="2143125" y="4375150"/>
            <a:ext cx="1306513" cy="274638"/>
          </a:xfrm>
          <a:prstGeom prst="rect">
            <a:avLst/>
          </a:prstGeom>
          <a:solidFill>
            <a:schemeClr val="bg1"/>
          </a:solidFill>
          <a:ln w="9525">
            <a:noFill/>
          </a:ln>
        </p:spPr>
        <p:txBody>
          <a:bodyPr tIns="0" bIns="0" anchor="t" anchorCtr="0">
            <a:spAutoFit/>
          </a:bodyPr>
          <a:lstStyle/>
          <a:p>
            <a:pPr marL="342900" indent="-342900" eaLnBrk="0" hangingPunct="0">
              <a:spcBef>
                <a:spcPct val="50000"/>
              </a:spcBef>
            </a:pPr>
            <a:r>
              <a:rPr lang="zh-CN" altLang="en-US" dirty="0">
                <a:latin typeface="微软雅黑" panose="020B0503020204020204" pitchFamily="34" charset="-122"/>
                <a:ea typeface="微软雅黑" panose="020B0503020204020204" pitchFamily="34" charset="-122"/>
              </a:rPr>
              <a:t>入口参数</a:t>
            </a:r>
            <a:r>
              <a:rPr lang="en-US" altLang="zh-CN" dirty="0">
                <a:latin typeface="微软雅黑" panose="020B0503020204020204" pitchFamily="34" charset="-122"/>
                <a:ea typeface="微软雅黑" panose="020B0503020204020204" pitchFamily="34" charset="-122"/>
              </a:rPr>
              <a:t>3</a:t>
            </a:r>
            <a:endParaRPr lang="en-US" altLang="zh-CN" dirty="0">
              <a:latin typeface="微软雅黑" panose="020B0503020204020204" pitchFamily="34" charset="-122"/>
              <a:ea typeface="微软雅黑" panose="020B0503020204020204" pitchFamily="34" charset="-122"/>
            </a:endParaRPr>
          </a:p>
        </p:txBody>
      </p:sp>
      <p:sp>
        <p:nvSpPr>
          <p:cNvPr id="781331" name="Text Box 19"/>
          <p:cNvSpPr txBox="1"/>
          <p:nvPr/>
        </p:nvSpPr>
        <p:spPr>
          <a:xfrm>
            <a:off x="73025" y="4322763"/>
            <a:ext cx="1123950" cy="366712"/>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EBP+16</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781332" name="Line 20"/>
          <p:cNvSpPr/>
          <p:nvPr/>
        </p:nvSpPr>
        <p:spPr>
          <a:xfrm flipH="1" flipV="1">
            <a:off x="3941763" y="6038850"/>
            <a:ext cx="1395412" cy="141288"/>
          </a:xfrm>
          <a:prstGeom prst="line">
            <a:avLst/>
          </a:prstGeom>
          <a:ln w="38100" cap="flat" cmpd="sng">
            <a:solidFill>
              <a:srgbClr val="FF3300"/>
            </a:solidFill>
            <a:prstDash val="solid"/>
            <a:round/>
            <a:headEnd type="none" w="med" len="med"/>
            <a:tailEnd type="triangle" w="med" len="med"/>
          </a:ln>
        </p:spPr>
      </p:sp>
      <p:sp>
        <p:nvSpPr>
          <p:cNvPr id="781333" name="Text Box 21"/>
          <p:cNvSpPr txBox="1"/>
          <p:nvPr/>
        </p:nvSpPr>
        <p:spPr>
          <a:xfrm>
            <a:off x="207963" y="781050"/>
            <a:ext cx="3376612" cy="1271588"/>
          </a:xfrm>
          <a:prstGeom prst="rect">
            <a:avLst/>
          </a:prstGeom>
          <a:noFill/>
          <a:ln w="9525">
            <a:noFill/>
          </a:ln>
        </p:spPr>
        <p:txBody>
          <a:bodyPr anchor="t" anchorCtr="0">
            <a:spAutoFit/>
          </a:bodyPr>
          <a:lstStyle/>
          <a:p>
            <a:pPr marL="342900" indent="-342900" eaLnBrk="0" hangingPunct="0">
              <a:spcBef>
                <a:spcPct val="10000"/>
              </a:spcBef>
            </a:pPr>
            <a:r>
              <a:rPr lang="en-US" altLang="zh-CN" dirty="0">
                <a:solidFill>
                  <a:srgbClr val="3333CC"/>
                </a:solidFill>
                <a:latin typeface="微软雅黑" panose="020B0503020204020204" pitchFamily="34" charset="-122"/>
                <a:ea typeface="微软雅黑" panose="020B0503020204020204" pitchFamily="34" charset="-122"/>
              </a:rPr>
              <a:t>movl  </a:t>
            </a:r>
            <a:r>
              <a:rPr lang="zh-CN" altLang="en-US" dirty="0">
                <a:solidFill>
                  <a:srgbClr val="3333CC"/>
                </a:solidFill>
                <a:latin typeface="微软雅黑" panose="020B0503020204020204" pitchFamily="34" charset="-122"/>
                <a:ea typeface="微软雅黑" panose="020B0503020204020204" pitchFamily="34" charset="-122"/>
              </a:rPr>
              <a:t>参数</a:t>
            </a:r>
            <a:r>
              <a:rPr lang="en-US" altLang="zh-CN" dirty="0">
                <a:solidFill>
                  <a:srgbClr val="3333CC"/>
                </a:solidFill>
                <a:latin typeface="微软雅黑" panose="020B0503020204020204" pitchFamily="34" charset="-122"/>
                <a:ea typeface="微软雅黑" panose="020B0503020204020204" pitchFamily="34" charset="-122"/>
              </a:rPr>
              <a:t>3</a:t>
            </a:r>
            <a:r>
              <a:rPr lang="zh-CN" altLang="en-US" dirty="0">
                <a:solidFill>
                  <a:srgbClr val="3333CC"/>
                </a:solidFill>
                <a:latin typeface="微软雅黑" panose="020B0503020204020204" pitchFamily="34" charset="-122"/>
                <a:ea typeface="微软雅黑" panose="020B0503020204020204" pitchFamily="34" charset="-122"/>
              </a:rPr>
              <a:t>，</a:t>
            </a:r>
            <a:r>
              <a:rPr lang="en-US" altLang="zh-CN" dirty="0">
                <a:solidFill>
                  <a:srgbClr val="3333CC"/>
                </a:solidFill>
                <a:latin typeface="微软雅黑" panose="020B0503020204020204" pitchFamily="34" charset="-122"/>
                <a:ea typeface="微软雅黑" panose="020B0503020204020204" pitchFamily="34" charset="-122"/>
              </a:rPr>
              <a:t>8(%esp)</a:t>
            </a:r>
            <a:endParaRPr lang="zh-CN" altLang="en-US"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10000"/>
              </a:spcBef>
            </a:pPr>
            <a:r>
              <a:rPr lang="en-US" altLang="zh-CN" dirty="0">
                <a:solidFill>
                  <a:srgbClr val="3333CC"/>
                </a:solidFill>
                <a:latin typeface="微软雅黑" panose="020B0503020204020204" pitchFamily="34" charset="-122"/>
                <a:ea typeface="微软雅黑" panose="020B0503020204020204" pitchFamily="34" charset="-122"/>
              </a:rPr>
              <a:t>………..</a:t>
            </a:r>
            <a:endParaRPr lang="en-US" altLang="zh-CN"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10000"/>
              </a:spcBef>
            </a:pPr>
            <a:r>
              <a:rPr lang="en-US" altLang="zh-CN" dirty="0">
                <a:solidFill>
                  <a:srgbClr val="3333CC"/>
                </a:solidFill>
                <a:latin typeface="微软雅黑" panose="020B0503020204020204" pitchFamily="34" charset="-122"/>
                <a:ea typeface="微软雅黑" panose="020B0503020204020204" pitchFamily="34" charset="-122"/>
              </a:rPr>
              <a:t>movl  </a:t>
            </a:r>
            <a:r>
              <a:rPr lang="zh-CN" altLang="en-US" dirty="0">
                <a:solidFill>
                  <a:srgbClr val="3333CC"/>
                </a:solidFill>
                <a:latin typeface="微软雅黑" panose="020B0503020204020204" pitchFamily="34" charset="-122"/>
                <a:ea typeface="微软雅黑" panose="020B0503020204020204" pitchFamily="34" charset="-122"/>
              </a:rPr>
              <a:t>参数</a:t>
            </a:r>
            <a:r>
              <a:rPr lang="en-US" altLang="zh-CN" dirty="0">
                <a:solidFill>
                  <a:srgbClr val="3333CC"/>
                </a:solidFill>
                <a:latin typeface="微软雅黑" panose="020B0503020204020204" pitchFamily="34" charset="-122"/>
                <a:ea typeface="微软雅黑" panose="020B0503020204020204" pitchFamily="34" charset="-122"/>
              </a:rPr>
              <a:t>1, (%esp)</a:t>
            </a:r>
            <a:endParaRPr lang="zh-CN" altLang="en-US"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10000"/>
              </a:spcBef>
            </a:pPr>
            <a:r>
              <a:rPr lang="en-US" altLang="zh-CN" dirty="0">
                <a:solidFill>
                  <a:srgbClr val="3333CC"/>
                </a:solidFill>
                <a:latin typeface="微软雅黑" panose="020B0503020204020204" pitchFamily="34" charset="-122"/>
                <a:ea typeface="微软雅黑" panose="020B0503020204020204" pitchFamily="34" charset="-122"/>
              </a:rPr>
              <a:t>call   add</a:t>
            </a:r>
            <a:endParaRPr lang="en-US" altLang="zh-CN" dirty="0">
              <a:solidFill>
                <a:srgbClr val="3333CC"/>
              </a:solidFill>
              <a:latin typeface="微软雅黑" panose="020B0503020204020204" pitchFamily="34" charset="-122"/>
              <a:ea typeface="微软雅黑" panose="020B0503020204020204" pitchFamily="34" charset="-122"/>
            </a:endParaRPr>
          </a:p>
        </p:txBody>
      </p:sp>
      <p:sp>
        <p:nvSpPr>
          <p:cNvPr id="781334" name="Line 22"/>
          <p:cNvSpPr/>
          <p:nvPr/>
        </p:nvSpPr>
        <p:spPr>
          <a:xfrm>
            <a:off x="3132138" y="2303463"/>
            <a:ext cx="269875" cy="3375025"/>
          </a:xfrm>
          <a:prstGeom prst="line">
            <a:avLst/>
          </a:prstGeom>
          <a:ln w="38100" cap="flat" cmpd="sng">
            <a:solidFill>
              <a:srgbClr val="FF3300"/>
            </a:solidFill>
            <a:prstDash val="solid"/>
            <a:round/>
            <a:headEnd type="none" w="med" len="med"/>
            <a:tailEnd type="triangle" w="med" len="med"/>
          </a:ln>
        </p:spPr>
      </p:sp>
      <p:grpSp>
        <p:nvGrpSpPr>
          <p:cNvPr id="781335" name="Group 23"/>
          <p:cNvGrpSpPr/>
          <p:nvPr/>
        </p:nvGrpSpPr>
        <p:grpSpPr>
          <a:xfrm>
            <a:off x="2817813" y="781050"/>
            <a:ext cx="912812" cy="915988"/>
            <a:chOff x="4581" y="572"/>
            <a:chExt cx="575" cy="577"/>
          </a:xfrm>
        </p:grpSpPr>
        <p:sp>
          <p:nvSpPr>
            <p:cNvPr id="89111" name="Rectangle 24"/>
            <p:cNvSpPr/>
            <p:nvPr/>
          </p:nvSpPr>
          <p:spPr>
            <a:xfrm>
              <a:off x="4723" y="572"/>
              <a:ext cx="433" cy="577"/>
            </a:xfrm>
            <a:prstGeom prst="rect">
              <a:avLst/>
            </a:prstGeom>
            <a:noFill/>
            <a:ln w="9525">
              <a:noFill/>
            </a:ln>
          </p:spPr>
          <p:txBody>
            <a:bodyPr anchor="t" anchorCtr="0">
              <a:spAutoFit/>
            </a:bodyPr>
            <a:lstStyle/>
            <a:p>
              <a:pPr marL="342900" indent="-342900" eaLnBrk="0" hangingPunct="0"/>
              <a:r>
                <a:rPr lang="zh-CN" altLang="en-US" dirty="0">
                  <a:solidFill>
                    <a:srgbClr val="CC3300"/>
                  </a:solidFill>
                  <a:latin typeface="微软雅黑" panose="020B0503020204020204" pitchFamily="34" charset="-122"/>
                  <a:ea typeface="微软雅黑" panose="020B0503020204020204" pitchFamily="34" charset="-122"/>
                </a:rPr>
                <a:t>准备</a:t>
              </a:r>
              <a:endParaRPr lang="zh-CN" altLang="en-US" dirty="0">
                <a:solidFill>
                  <a:srgbClr val="CC3300"/>
                </a:solidFill>
                <a:latin typeface="微软雅黑" panose="020B0503020204020204" pitchFamily="34" charset="-122"/>
                <a:ea typeface="微软雅黑" panose="020B0503020204020204" pitchFamily="34" charset="-122"/>
              </a:endParaRPr>
            </a:p>
            <a:p>
              <a:pPr marL="342900" indent="-342900" eaLnBrk="0" hangingPunct="0"/>
              <a:r>
                <a:rPr lang="zh-CN" altLang="en-US" dirty="0">
                  <a:solidFill>
                    <a:srgbClr val="CC3300"/>
                  </a:solidFill>
                  <a:latin typeface="微软雅黑" panose="020B0503020204020204" pitchFamily="34" charset="-122"/>
                  <a:ea typeface="微软雅黑" panose="020B0503020204020204" pitchFamily="34" charset="-122"/>
                </a:rPr>
                <a:t>入口</a:t>
              </a:r>
              <a:endParaRPr lang="zh-CN" altLang="en-US" dirty="0">
                <a:solidFill>
                  <a:srgbClr val="CC3300"/>
                </a:solidFill>
                <a:latin typeface="微软雅黑" panose="020B0503020204020204" pitchFamily="34" charset="-122"/>
                <a:ea typeface="微软雅黑" panose="020B0503020204020204" pitchFamily="34" charset="-122"/>
              </a:endParaRPr>
            </a:p>
            <a:p>
              <a:pPr marL="342900" indent="-342900" eaLnBrk="0" hangingPunct="0"/>
              <a:r>
                <a:rPr lang="zh-CN" altLang="en-US" dirty="0">
                  <a:solidFill>
                    <a:srgbClr val="CC3300"/>
                  </a:solidFill>
                  <a:latin typeface="微软雅黑" panose="020B0503020204020204" pitchFamily="34" charset="-122"/>
                  <a:ea typeface="微软雅黑" panose="020B0503020204020204" pitchFamily="34" charset="-122"/>
                </a:rPr>
                <a:t>参数</a:t>
              </a:r>
              <a:endParaRPr lang="zh-CN" altLang="en-US" dirty="0">
                <a:solidFill>
                  <a:srgbClr val="CC3300"/>
                </a:solidFill>
                <a:latin typeface="微软雅黑" panose="020B0503020204020204" pitchFamily="34" charset="-122"/>
                <a:ea typeface="微软雅黑" panose="020B0503020204020204" pitchFamily="34" charset="-122"/>
              </a:endParaRPr>
            </a:p>
          </p:txBody>
        </p:sp>
        <p:sp>
          <p:nvSpPr>
            <p:cNvPr id="89112" name="AutoShape 25"/>
            <p:cNvSpPr/>
            <p:nvPr/>
          </p:nvSpPr>
          <p:spPr>
            <a:xfrm>
              <a:off x="4581" y="657"/>
              <a:ext cx="142" cy="454"/>
            </a:xfrm>
            <a:prstGeom prst="rightBrace">
              <a:avLst>
                <a:gd name="adj1" fmla="val 26628"/>
                <a:gd name="adj2" fmla="val 50000"/>
              </a:avLst>
            </a:prstGeom>
            <a:noFill/>
            <a:ln w="38100" cap="flat" cmpd="sng">
              <a:solidFill>
                <a:srgbClr val="CC33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grpSp>
      <p:sp>
        <p:nvSpPr>
          <p:cNvPr id="781338" name="Text Box 26"/>
          <p:cNvSpPr txBox="1"/>
          <p:nvPr/>
        </p:nvSpPr>
        <p:spPr>
          <a:xfrm>
            <a:off x="1422400" y="1673225"/>
            <a:ext cx="3195638" cy="915988"/>
          </a:xfrm>
          <a:prstGeom prst="rect">
            <a:avLst/>
          </a:prstGeom>
          <a:noFill/>
          <a:ln w="9525">
            <a:noFill/>
          </a:ln>
        </p:spPr>
        <p:txBody>
          <a:bodyPr anchor="t" anchorCtr="0">
            <a:spAutoFit/>
          </a:bodyPr>
          <a:lstStyle/>
          <a:p>
            <a:pPr marL="342900" indent="-342900" eaLnBrk="0" hangingPunct="0"/>
            <a:r>
              <a:rPr lang="en-US" altLang="zh-CN" dirty="0">
                <a:solidFill>
                  <a:srgbClr val="CC3300"/>
                </a:solidFill>
                <a:latin typeface="微软雅黑" panose="020B0503020204020204" pitchFamily="34" charset="-122"/>
                <a:ea typeface="微软雅黑" panose="020B0503020204020204" pitchFamily="34" charset="-122"/>
              </a:rPr>
              <a:t>R[esp]←R[esp]-4</a:t>
            </a:r>
            <a:endParaRPr lang="en-US" altLang="zh-CN" dirty="0">
              <a:solidFill>
                <a:srgbClr val="CC3300"/>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CC3300"/>
                </a:solidFill>
                <a:latin typeface="微软雅黑" panose="020B0503020204020204" pitchFamily="34" charset="-122"/>
                <a:ea typeface="微软雅黑" panose="020B0503020204020204" pitchFamily="34" charset="-122"/>
              </a:rPr>
              <a:t>M[R[esp]]←</a:t>
            </a:r>
            <a:r>
              <a:rPr lang="zh-CN" altLang="en-US" dirty="0">
                <a:solidFill>
                  <a:srgbClr val="CC3300"/>
                </a:solidFill>
                <a:latin typeface="微软雅黑" panose="020B0503020204020204" pitchFamily="34" charset="-122"/>
                <a:ea typeface="微软雅黑" panose="020B0503020204020204" pitchFamily="34" charset="-122"/>
              </a:rPr>
              <a:t>返回地址</a:t>
            </a:r>
            <a:endParaRPr lang="zh-CN" altLang="en-US" dirty="0">
              <a:solidFill>
                <a:srgbClr val="CC3300"/>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CC3300"/>
                </a:solidFill>
                <a:latin typeface="微软雅黑" panose="020B0503020204020204" pitchFamily="34" charset="-122"/>
                <a:ea typeface="微软雅黑" panose="020B0503020204020204" pitchFamily="34" charset="-122"/>
              </a:rPr>
              <a:t>R[eip]←add</a:t>
            </a:r>
            <a:r>
              <a:rPr lang="zh-CN" altLang="en-US" dirty="0">
                <a:solidFill>
                  <a:srgbClr val="CC3300"/>
                </a:solidFill>
                <a:latin typeface="微软雅黑" panose="020B0503020204020204" pitchFamily="34" charset="-122"/>
                <a:ea typeface="微软雅黑" panose="020B0503020204020204" pitchFamily="34" charset="-122"/>
              </a:rPr>
              <a:t>函数首地址</a:t>
            </a:r>
            <a:endParaRPr lang="zh-CN" altLang="en-US" dirty="0">
              <a:solidFill>
                <a:srgbClr val="CC3300"/>
              </a:solidFill>
              <a:latin typeface="微软雅黑" panose="020B0503020204020204" pitchFamily="34" charset="-122"/>
              <a:ea typeface="微软雅黑" panose="020B0503020204020204" pitchFamily="34" charset="-122"/>
            </a:endParaRPr>
          </a:p>
        </p:txBody>
      </p:sp>
      <p:sp>
        <p:nvSpPr>
          <p:cNvPr id="781339" name="Text Box 27"/>
          <p:cNvSpPr txBox="1"/>
          <p:nvPr/>
        </p:nvSpPr>
        <p:spPr>
          <a:xfrm>
            <a:off x="4346575" y="863600"/>
            <a:ext cx="4411663" cy="854075"/>
          </a:xfrm>
          <a:prstGeom prst="rect">
            <a:avLst/>
          </a:prstGeom>
          <a:noFill/>
          <a:ln w="9525">
            <a:noFill/>
          </a:ln>
        </p:spPr>
        <p:txBody>
          <a:bodyPr anchor="t" anchorCtr="0">
            <a:spAutoFit/>
          </a:bodyPr>
          <a:lstStyle/>
          <a:p>
            <a:pPr marL="342900" indent="-342900" eaLnBrk="0" hangingPunct="0">
              <a:spcBef>
                <a:spcPct val="50000"/>
              </a:spcBef>
            </a:pPr>
            <a:r>
              <a:rPr lang="zh-CN" altLang="en-US" sz="2000" dirty="0">
                <a:latin typeface="微软雅黑" panose="020B0503020204020204" pitchFamily="34" charset="-122"/>
                <a:ea typeface="微软雅黑" panose="020B0503020204020204" pitchFamily="34" charset="-122"/>
              </a:rPr>
              <a:t>返回地址是什么？</a:t>
            </a:r>
            <a:endParaRPr lang="zh-CN" altLang="en-US" sz="2000" dirty="0">
              <a:latin typeface="微软雅黑" panose="020B0503020204020204" pitchFamily="34" charset="-122"/>
              <a:ea typeface="微软雅黑" panose="020B0503020204020204" pitchFamily="34" charset="-122"/>
            </a:endParaRPr>
          </a:p>
          <a:p>
            <a:pPr marL="342900" indent="-342900" eaLnBrk="0" hangingPunct="0">
              <a:spcBef>
                <a:spcPct val="50000"/>
              </a:spcBef>
            </a:pPr>
            <a:r>
              <a:rPr lang="en-US" altLang="zh-CN" sz="2000" dirty="0">
                <a:solidFill>
                  <a:srgbClr val="0000FF"/>
                </a:solidFill>
                <a:latin typeface="微软雅黑" panose="020B0503020204020204" pitchFamily="34" charset="-122"/>
                <a:ea typeface="微软雅黑" panose="020B0503020204020204" pitchFamily="34" charset="-122"/>
              </a:rPr>
              <a:t>call</a:t>
            </a:r>
            <a:r>
              <a:rPr lang="zh-CN" altLang="en-US" sz="2000" dirty="0">
                <a:solidFill>
                  <a:srgbClr val="0000FF"/>
                </a:solidFill>
                <a:latin typeface="微软雅黑" panose="020B0503020204020204" pitchFamily="34" charset="-122"/>
                <a:ea typeface="微软雅黑" panose="020B0503020204020204" pitchFamily="34" charset="-122"/>
              </a:rPr>
              <a:t>指令的下一条指令的地址！</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2" name="矩形 1"/>
          <p:cNvSpPr/>
          <p:nvPr/>
        </p:nvSpPr>
        <p:spPr>
          <a:xfrm>
            <a:off x="5078413" y="1911350"/>
            <a:ext cx="3408362" cy="708025"/>
          </a:xfrm>
          <a:prstGeom prst="rect">
            <a:avLst/>
          </a:prstGeom>
          <a:noFill/>
          <a:ln w="9525">
            <a:noFill/>
          </a:ln>
        </p:spPr>
        <p:txBody>
          <a:bodyPr anchor="t" anchorCtr="0">
            <a:spAutoFit/>
          </a:bodyPr>
          <a:lstStyle/>
          <a:p>
            <a:pPr eaLnBrk="0" hangingPunct="0"/>
            <a:r>
              <a:rPr lang="en-US" altLang="zh-CN" sz="2000" dirty="0">
                <a:solidFill>
                  <a:srgbClr val="FF3300"/>
                </a:solidFill>
                <a:latin typeface="微软雅黑" panose="020B0503020204020204" pitchFamily="34" charset="-122"/>
                <a:ea typeface="微软雅黑" panose="020B0503020204020204" pitchFamily="34" charset="-122"/>
              </a:rPr>
              <a:t>i386 System V ABI</a:t>
            </a:r>
            <a:r>
              <a:rPr lang="zh-CN" altLang="zh-CN" sz="2000" dirty="0">
                <a:solidFill>
                  <a:srgbClr val="FF3300"/>
                </a:solidFill>
                <a:latin typeface="微软雅黑" panose="020B0503020204020204" pitchFamily="34" charset="-122"/>
                <a:ea typeface="微软雅黑" panose="020B0503020204020204" pitchFamily="34" charset="-122"/>
              </a:rPr>
              <a:t>规范规定，栈中</a:t>
            </a:r>
            <a:r>
              <a:rPr lang="zh-CN" altLang="en-US" sz="2000" dirty="0">
                <a:solidFill>
                  <a:srgbClr val="FF3300"/>
                </a:solidFill>
                <a:latin typeface="微软雅黑" panose="020B0503020204020204" pitchFamily="34" charset="-122"/>
                <a:ea typeface="微软雅黑" panose="020B0503020204020204" pitchFamily="34" charset="-122"/>
              </a:rPr>
              <a:t>参数</a:t>
            </a:r>
            <a:r>
              <a:rPr lang="zh-CN" altLang="zh-CN" sz="2000" dirty="0">
                <a:solidFill>
                  <a:srgbClr val="FF3300"/>
                </a:solidFill>
                <a:latin typeface="微软雅黑" panose="020B0503020204020204" pitchFamily="34" charset="-122"/>
                <a:ea typeface="微软雅黑" panose="020B0503020204020204" pitchFamily="34" charset="-122"/>
              </a:rPr>
              <a:t>按</a:t>
            </a:r>
            <a:r>
              <a:rPr lang="en-US" altLang="zh-CN" sz="2000" dirty="0">
                <a:solidFill>
                  <a:srgbClr val="FF3300"/>
                </a:solidFill>
                <a:latin typeface="微软雅黑" panose="020B0503020204020204" pitchFamily="34" charset="-122"/>
                <a:ea typeface="微软雅黑" panose="020B0503020204020204" pitchFamily="34" charset="-122"/>
              </a:rPr>
              <a:t>4</a:t>
            </a:r>
            <a:r>
              <a:rPr lang="zh-CN" altLang="zh-CN" sz="2000" dirty="0">
                <a:solidFill>
                  <a:srgbClr val="FF3300"/>
                </a:solidFill>
                <a:latin typeface="微软雅黑" panose="020B0503020204020204" pitchFamily="34" charset="-122"/>
                <a:ea typeface="微软雅黑" panose="020B0503020204020204" pitchFamily="34" charset="-122"/>
              </a:rPr>
              <a:t>字节对齐</a:t>
            </a:r>
            <a:endParaRPr lang="zh-CN" altLang="en-US" sz="2000" dirty="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1333"/>
                                        </p:tgtEl>
                                        <p:attrNameLst>
                                          <p:attrName>style.visibility</p:attrName>
                                        </p:attrNameLst>
                                      </p:cBhvr>
                                      <p:to>
                                        <p:strVal val="visible"/>
                                      </p:to>
                                    </p:set>
                                    <p:animEffect transition="in" filter="blinds(horizontal)">
                                      <p:cBhvr>
                                        <p:cTn id="7" dur="500"/>
                                        <p:tgtEl>
                                          <p:spTgt spid="7813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1335"/>
                                        </p:tgtEl>
                                        <p:attrNameLst>
                                          <p:attrName>style.visibility</p:attrName>
                                        </p:attrNameLst>
                                      </p:cBhvr>
                                      <p:to>
                                        <p:strVal val="visible"/>
                                      </p:to>
                                    </p:set>
                                    <p:animEffect transition="in" filter="blinds(horizontal)">
                                      <p:cBhvr>
                                        <p:cTn id="12" dur="500"/>
                                        <p:tgtEl>
                                          <p:spTgt spid="7813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1338">
                                            <p:txEl>
                                              <p:pRg st="0" end="0"/>
                                            </p:txEl>
                                          </p:spTgt>
                                        </p:tgtEl>
                                        <p:attrNameLst>
                                          <p:attrName>style.visibility</p:attrName>
                                        </p:attrNameLst>
                                      </p:cBhvr>
                                      <p:to>
                                        <p:strVal val="visible"/>
                                      </p:to>
                                    </p:set>
                                    <p:animEffect transition="in" filter="blinds(horizontal)">
                                      <p:cBhvr>
                                        <p:cTn id="17" dur="500"/>
                                        <p:tgtEl>
                                          <p:spTgt spid="78133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1338">
                                            <p:txEl>
                                              <p:pRg st="1" end="1"/>
                                            </p:txEl>
                                          </p:spTgt>
                                        </p:tgtEl>
                                        <p:attrNameLst>
                                          <p:attrName>style.visibility</p:attrName>
                                        </p:attrNameLst>
                                      </p:cBhvr>
                                      <p:to>
                                        <p:strVal val="visible"/>
                                      </p:to>
                                    </p:set>
                                    <p:animEffect transition="in" filter="blinds(horizontal)">
                                      <p:cBhvr>
                                        <p:cTn id="22" dur="500"/>
                                        <p:tgtEl>
                                          <p:spTgt spid="78133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81338">
                                            <p:txEl>
                                              <p:pRg st="2" end="2"/>
                                            </p:txEl>
                                          </p:spTgt>
                                        </p:tgtEl>
                                        <p:attrNameLst>
                                          <p:attrName>style.visibility</p:attrName>
                                        </p:attrNameLst>
                                      </p:cBhvr>
                                      <p:to>
                                        <p:strVal val="visible"/>
                                      </p:to>
                                    </p:set>
                                    <p:animEffect transition="in" filter="blinds(horizontal)">
                                      <p:cBhvr>
                                        <p:cTn id="27" dur="500"/>
                                        <p:tgtEl>
                                          <p:spTgt spid="78133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81339">
                                            <p:txEl>
                                              <p:pRg st="0" end="0"/>
                                            </p:txEl>
                                          </p:spTgt>
                                        </p:tgtEl>
                                        <p:attrNameLst>
                                          <p:attrName>style.visibility</p:attrName>
                                        </p:attrNameLst>
                                      </p:cBhvr>
                                      <p:to>
                                        <p:strVal val="visible"/>
                                      </p:to>
                                    </p:set>
                                    <p:animEffect transition="in" filter="blinds(horizontal)">
                                      <p:cBhvr>
                                        <p:cTn id="32" dur="500"/>
                                        <p:tgtEl>
                                          <p:spTgt spid="78133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81339">
                                            <p:txEl>
                                              <p:pRg st="1" end="1"/>
                                            </p:txEl>
                                          </p:spTgt>
                                        </p:tgtEl>
                                        <p:attrNameLst>
                                          <p:attrName>style.visibility</p:attrName>
                                        </p:attrNameLst>
                                      </p:cBhvr>
                                      <p:to>
                                        <p:strVal val="visible"/>
                                      </p:to>
                                    </p:set>
                                    <p:animEffect transition="in" filter="blinds(horizontal)">
                                      <p:cBhvr>
                                        <p:cTn id="37" dur="500"/>
                                        <p:tgtEl>
                                          <p:spTgt spid="78133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81334"/>
                                        </p:tgtEl>
                                        <p:attrNameLst>
                                          <p:attrName>style.visibility</p:attrName>
                                        </p:attrNameLst>
                                      </p:cBhvr>
                                      <p:to>
                                        <p:strVal val="visible"/>
                                      </p:to>
                                    </p:set>
                                    <p:animEffect transition="in" filter="blinds(horizontal)">
                                      <p:cBhvr>
                                        <p:cTn id="42" dur="500"/>
                                        <p:tgtEl>
                                          <p:spTgt spid="78133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81317"/>
                                        </p:tgtEl>
                                        <p:attrNameLst>
                                          <p:attrName>style.visibility</p:attrName>
                                        </p:attrNameLst>
                                      </p:cBhvr>
                                      <p:to>
                                        <p:strVal val="visible"/>
                                      </p:to>
                                    </p:set>
                                    <p:animEffect transition="in" filter="blinds(horizontal)">
                                      <p:cBhvr>
                                        <p:cTn id="47" dur="500"/>
                                        <p:tgtEl>
                                          <p:spTgt spid="78131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81315">
                                            <p:txEl>
                                              <p:pRg st="2" end="2"/>
                                            </p:txEl>
                                          </p:spTgt>
                                        </p:tgtEl>
                                        <p:attrNameLst>
                                          <p:attrName>style.visibility</p:attrName>
                                        </p:attrNameLst>
                                      </p:cBhvr>
                                      <p:to>
                                        <p:strVal val="visible"/>
                                      </p:to>
                                    </p:set>
                                    <p:animEffect transition="in" filter="blinds(horizontal)">
                                      <p:cBhvr>
                                        <p:cTn id="52" dur="500"/>
                                        <p:tgtEl>
                                          <p:spTgt spid="781315">
                                            <p:txEl>
                                              <p:pRg st="2" end="2"/>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781315">
                                            <p:txEl>
                                              <p:pRg st="3" end="3"/>
                                            </p:txEl>
                                          </p:spTgt>
                                        </p:tgtEl>
                                        <p:attrNameLst>
                                          <p:attrName>style.visibility</p:attrName>
                                        </p:attrNameLst>
                                      </p:cBhvr>
                                      <p:to>
                                        <p:strVal val="visible"/>
                                      </p:to>
                                    </p:set>
                                    <p:animEffect transition="in" filter="blinds(horizontal)">
                                      <p:cBhvr>
                                        <p:cTn id="55" dur="500"/>
                                        <p:tgtEl>
                                          <p:spTgt spid="781315">
                                            <p:txEl>
                                              <p:pRg st="3" end="3"/>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781315">
                                            <p:txEl>
                                              <p:pRg st="4" end="4"/>
                                            </p:txEl>
                                          </p:spTgt>
                                        </p:tgtEl>
                                        <p:attrNameLst>
                                          <p:attrName>style.visibility</p:attrName>
                                        </p:attrNameLst>
                                      </p:cBhvr>
                                      <p:to>
                                        <p:strVal val="visible"/>
                                      </p:to>
                                    </p:set>
                                    <p:animEffect transition="in" filter="blinds(horizontal)">
                                      <p:cBhvr>
                                        <p:cTn id="58" dur="500"/>
                                        <p:tgtEl>
                                          <p:spTgt spid="781315">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781332"/>
                                        </p:tgtEl>
                                        <p:attrNameLst>
                                          <p:attrName>style.visibility</p:attrName>
                                        </p:attrNameLst>
                                      </p:cBhvr>
                                      <p:to>
                                        <p:strVal val="visible"/>
                                      </p:to>
                                    </p:set>
                                    <p:animEffect transition="in" filter="blinds(horizontal)">
                                      <p:cBhvr>
                                        <p:cTn id="63" dur="500"/>
                                        <p:tgtEl>
                                          <p:spTgt spid="78133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781320"/>
                                        </p:tgtEl>
                                        <p:attrNameLst>
                                          <p:attrName>style.visibility</p:attrName>
                                        </p:attrNameLst>
                                      </p:cBhvr>
                                      <p:to>
                                        <p:strVal val="visible"/>
                                      </p:to>
                                    </p:set>
                                    <p:animEffect transition="in" filter="blinds(horizontal)">
                                      <p:cBhvr>
                                        <p:cTn id="68" dur="500"/>
                                        <p:tgtEl>
                                          <p:spTgt spid="781320"/>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781323"/>
                                        </p:tgtEl>
                                        <p:attrNameLst>
                                          <p:attrName>style.visibility</p:attrName>
                                        </p:attrNameLst>
                                      </p:cBhvr>
                                      <p:to>
                                        <p:strVal val="visible"/>
                                      </p:to>
                                    </p:set>
                                    <p:animEffect transition="in" filter="blinds(horizontal)">
                                      <p:cBhvr>
                                        <p:cTn id="73" dur="500"/>
                                        <p:tgtEl>
                                          <p:spTgt spid="781323"/>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781326"/>
                                        </p:tgtEl>
                                        <p:attrNameLst>
                                          <p:attrName>style.visibility</p:attrName>
                                        </p:attrNameLst>
                                      </p:cBhvr>
                                      <p:to>
                                        <p:strVal val="visible"/>
                                      </p:to>
                                    </p:set>
                                    <p:animEffect transition="in" filter="blinds(horizontal)">
                                      <p:cBhvr>
                                        <p:cTn id="78" dur="500"/>
                                        <p:tgtEl>
                                          <p:spTgt spid="781326"/>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781327"/>
                                        </p:tgtEl>
                                        <p:attrNameLst>
                                          <p:attrName>style.visibility</p:attrName>
                                        </p:attrNameLst>
                                      </p:cBhvr>
                                      <p:to>
                                        <p:strVal val="visible"/>
                                      </p:to>
                                    </p:set>
                                    <p:animEffect transition="in" filter="blinds(horizontal)">
                                      <p:cBhvr>
                                        <p:cTn id="83" dur="500"/>
                                        <p:tgtEl>
                                          <p:spTgt spid="781327"/>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781331"/>
                                        </p:tgtEl>
                                        <p:attrNameLst>
                                          <p:attrName>style.visibility</p:attrName>
                                        </p:attrNameLst>
                                      </p:cBhvr>
                                      <p:to>
                                        <p:strVal val="visible"/>
                                      </p:to>
                                    </p:set>
                                    <p:animEffect transition="in" filter="blinds(horizontal)">
                                      <p:cBhvr>
                                        <p:cTn id="88" dur="500"/>
                                        <p:tgtEl>
                                          <p:spTgt spid="781331"/>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ntr" presetSubtype="10" fill="hold" grpId="0" nodeType="clickEffect">
                                  <p:stCondLst>
                                    <p:cond delay="0"/>
                                  </p:stCondLst>
                                  <p:childTnLst>
                                    <p:set>
                                      <p:cBhvr>
                                        <p:cTn id="92" dur="1" fill="hold">
                                          <p:stCondLst>
                                            <p:cond delay="0"/>
                                          </p:stCondLst>
                                        </p:cTn>
                                        <p:tgtEl>
                                          <p:spTgt spid="2"/>
                                        </p:tgtEl>
                                        <p:attrNameLst>
                                          <p:attrName>style.visibility</p:attrName>
                                        </p:attrNameLst>
                                      </p:cBhvr>
                                      <p:to>
                                        <p:strVal val="visible"/>
                                      </p:to>
                                    </p:set>
                                    <p:animEffect transition="in" filter="randombar(horizontal)">
                                      <p:cBhvr>
                                        <p:cTn id="93" dur="500"/>
                                        <p:tgtEl>
                                          <p:spTgt spid="2"/>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781315">
                                            <p:txEl>
                                              <p:pRg st="0" end="0"/>
                                            </p:txEl>
                                          </p:spTgt>
                                        </p:tgtEl>
                                        <p:attrNameLst>
                                          <p:attrName>style.visibility</p:attrName>
                                        </p:attrNameLst>
                                      </p:cBhvr>
                                      <p:to>
                                        <p:strVal val="visible"/>
                                      </p:to>
                                    </p:set>
                                    <p:animEffect transition="in" filter="blinds(horizontal)">
                                      <p:cBhvr>
                                        <p:cTn id="98" dur="500"/>
                                        <p:tgtEl>
                                          <p:spTgt spid="781315">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781315">
                                            <p:txEl>
                                              <p:pRg st="1" end="1"/>
                                            </p:txEl>
                                          </p:spTgt>
                                        </p:tgtEl>
                                        <p:attrNameLst>
                                          <p:attrName>style.visibility</p:attrName>
                                        </p:attrNameLst>
                                      </p:cBhvr>
                                      <p:to>
                                        <p:strVal val="visible"/>
                                      </p:to>
                                    </p:set>
                                    <p:animEffect transition="in" filter="blinds(horizontal)">
                                      <p:cBhvr>
                                        <p:cTn id="103" dur="500"/>
                                        <p:tgtEl>
                                          <p:spTgt spid="781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26" grpId="0"/>
      <p:bldP spid="781327" grpId="0"/>
      <p:bldP spid="781331" grpId="0"/>
      <p:bldP spid="781333"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过程调用参数传递举例</a:t>
            </a:r>
            <a:endParaRPr lang="zh-CN" altLang="en-US" sz="3600" dirty="0"/>
          </a:p>
        </p:txBody>
      </p:sp>
      <p:sp>
        <p:nvSpPr>
          <p:cNvPr id="782339" name="Text Box 3"/>
          <p:cNvSpPr txBox="1"/>
          <p:nvPr/>
        </p:nvSpPr>
        <p:spPr>
          <a:xfrm>
            <a:off x="746125" y="5753100"/>
            <a:ext cx="2338388" cy="871538"/>
          </a:xfrm>
          <a:prstGeom prst="rect">
            <a:avLst/>
          </a:prstGeom>
          <a:noFill/>
          <a:ln w="9525">
            <a:noFill/>
          </a:ln>
        </p:spPr>
        <p:txBody>
          <a:bodyPr tIns="0" bIns="0" anchor="t" anchorCtr="0"/>
          <a:lstStyle/>
          <a:p>
            <a:pPr algn="just"/>
            <a:r>
              <a:rPr lang="zh-CN" altLang="en-US" sz="2000" dirty="0">
                <a:latin typeface="微软雅黑" panose="020B0503020204020204" pitchFamily="34" charset="-122"/>
                <a:ea typeface="微软雅黑" panose="020B0503020204020204" pitchFamily="34" charset="-122"/>
              </a:rPr>
              <a:t>程序一的输出：</a:t>
            </a:r>
            <a:endParaRPr lang="zh-CN" altLang="en-US" sz="2000" dirty="0">
              <a:latin typeface="微软雅黑" panose="020B0503020204020204" pitchFamily="34" charset="-122"/>
              <a:ea typeface="微软雅黑" panose="020B0503020204020204" pitchFamily="34" charset="-122"/>
            </a:endParaRPr>
          </a:p>
          <a:p>
            <a:pPr algn="just"/>
            <a:r>
              <a:rPr lang="en-US" altLang="zh-CN" sz="2000" dirty="0">
                <a:latin typeface="微软雅黑" panose="020B0503020204020204" pitchFamily="34" charset="-122"/>
                <a:ea typeface="微软雅黑" panose="020B0503020204020204" pitchFamily="34" charset="-122"/>
              </a:rPr>
              <a:t>a=15	b=22</a:t>
            </a:r>
            <a:endParaRPr lang="en-US" altLang="zh-CN" sz="2000" dirty="0">
              <a:latin typeface="微软雅黑" panose="020B0503020204020204" pitchFamily="34" charset="-122"/>
              <a:ea typeface="微软雅黑" panose="020B0503020204020204" pitchFamily="34" charset="-122"/>
            </a:endParaRPr>
          </a:p>
          <a:p>
            <a:pPr algn="just"/>
            <a:r>
              <a:rPr lang="en-US" altLang="zh-CN" sz="2000" dirty="0">
                <a:latin typeface="微软雅黑" panose="020B0503020204020204" pitchFamily="34" charset="-122"/>
                <a:ea typeface="微软雅黑" panose="020B0503020204020204" pitchFamily="34" charset="-122"/>
              </a:rPr>
              <a:t>a=22	b=15</a:t>
            </a:r>
            <a:endParaRPr lang="en-US" altLang="zh-CN" sz="2000" dirty="0">
              <a:latin typeface="微软雅黑" panose="020B0503020204020204" pitchFamily="34" charset="-122"/>
              <a:ea typeface="微软雅黑" panose="020B0503020204020204" pitchFamily="34" charset="-122"/>
            </a:endParaRPr>
          </a:p>
        </p:txBody>
      </p:sp>
      <p:sp>
        <p:nvSpPr>
          <p:cNvPr id="782340" name="Text Box 4"/>
          <p:cNvSpPr txBox="1"/>
          <p:nvPr/>
        </p:nvSpPr>
        <p:spPr>
          <a:xfrm>
            <a:off x="5697538" y="5724525"/>
            <a:ext cx="2212975" cy="900113"/>
          </a:xfrm>
          <a:prstGeom prst="rect">
            <a:avLst/>
          </a:prstGeom>
          <a:solidFill>
            <a:schemeClr val="bg1"/>
          </a:solidFill>
          <a:ln w="9525">
            <a:noFill/>
          </a:ln>
        </p:spPr>
        <p:txBody>
          <a:bodyPr tIns="0" bIns="0" anchor="t" anchorCtr="0"/>
          <a:lstStyle/>
          <a:p>
            <a:pPr algn="just"/>
            <a:r>
              <a:rPr lang="zh-CN" altLang="en-US" sz="2000" dirty="0">
                <a:latin typeface="微软雅黑" panose="020B0503020204020204" pitchFamily="34" charset="-122"/>
                <a:ea typeface="微软雅黑" panose="020B0503020204020204" pitchFamily="34" charset="-122"/>
              </a:rPr>
              <a:t>程序二的输出：</a:t>
            </a:r>
            <a:endParaRPr lang="zh-CN" altLang="en-US" sz="2000" dirty="0">
              <a:latin typeface="微软雅黑" panose="020B0503020204020204" pitchFamily="34" charset="-122"/>
              <a:ea typeface="微软雅黑" panose="020B0503020204020204" pitchFamily="34" charset="-122"/>
            </a:endParaRPr>
          </a:p>
          <a:p>
            <a:pPr algn="just"/>
            <a:r>
              <a:rPr lang="en-US" altLang="zh-CN" sz="2000" dirty="0">
                <a:latin typeface="微软雅黑" panose="020B0503020204020204" pitchFamily="34" charset="-122"/>
                <a:ea typeface="微软雅黑" panose="020B0503020204020204" pitchFamily="34" charset="-122"/>
              </a:rPr>
              <a:t>a=15	b=22</a:t>
            </a:r>
            <a:endParaRPr lang="en-US" altLang="zh-CN" sz="2000" dirty="0">
              <a:latin typeface="微软雅黑" panose="020B0503020204020204" pitchFamily="34" charset="-122"/>
              <a:ea typeface="微软雅黑" panose="020B0503020204020204" pitchFamily="34" charset="-122"/>
            </a:endParaRPr>
          </a:p>
          <a:p>
            <a:pPr algn="just"/>
            <a:r>
              <a:rPr lang="en-US" altLang="zh-CN" sz="2000" dirty="0">
                <a:latin typeface="微软雅黑" panose="020B0503020204020204" pitchFamily="34" charset="-122"/>
                <a:ea typeface="微软雅黑" panose="020B0503020204020204" pitchFamily="34" charset="-122"/>
              </a:rPr>
              <a:t>a=15	b=22</a:t>
            </a:r>
            <a:endParaRPr lang="en-US" altLang="zh-CN" sz="2000" dirty="0">
              <a:latin typeface="微软雅黑" panose="020B0503020204020204" pitchFamily="34" charset="-122"/>
              <a:ea typeface="微软雅黑" panose="020B0503020204020204" pitchFamily="34" charset="-122"/>
            </a:endParaRPr>
          </a:p>
        </p:txBody>
      </p:sp>
      <p:sp>
        <p:nvSpPr>
          <p:cNvPr id="90116" name="Text Box 5"/>
          <p:cNvSpPr txBox="1"/>
          <p:nvPr/>
        </p:nvSpPr>
        <p:spPr>
          <a:xfrm>
            <a:off x="161925" y="908050"/>
            <a:ext cx="4184650" cy="4724400"/>
          </a:xfrm>
          <a:prstGeom prst="rect">
            <a:avLst/>
          </a:prstGeom>
          <a:noFill/>
          <a:ln w="9525" cap="flat" cmpd="sng">
            <a:solidFill>
              <a:srgbClr val="000000"/>
            </a:solidFill>
            <a:prstDash val="solid"/>
            <a:miter/>
            <a:headEnd type="none" w="med" len="med"/>
            <a:tailEnd type="none" w="med" len="med"/>
          </a:ln>
        </p:spPr>
        <p:txBody>
          <a:bodyPr anchor="t" anchorCtr="0"/>
          <a:lstStyle/>
          <a:p>
            <a:pPr marL="342900" indent="-342900" algn="just" eaLnBrk="0" hangingPunct="0"/>
            <a:r>
              <a:rPr lang="zh-CN" altLang="en-US" sz="2000" dirty="0">
                <a:latin typeface="Arial" panose="020B0604020202020204" pitchFamily="34" charset="0"/>
                <a:ea typeface="微软雅黑" panose="020B0503020204020204" pitchFamily="34" charset="-122"/>
              </a:rPr>
              <a:t>程序一</a:t>
            </a:r>
            <a:endParaRPr lang="zh-CN" altLang="en-US"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#include &lt;stdio.h&gt;</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main ( )</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 </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   int a=15, b=22;</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   printf (“a=%d\tb=%d\n”, a, b);</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   </a:t>
            </a:r>
            <a:r>
              <a:rPr lang="en-US" altLang="zh-CN" sz="2000" dirty="0">
                <a:solidFill>
                  <a:srgbClr val="FF3300"/>
                </a:solidFill>
                <a:latin typeface="Arial" panose="020B0604020202020204" pitchFamily="34" charset="0"/>
                <a:ea typeface="微软雅黑" panose="020B0503020204020204" pitchFamily="34" charset="-122"/>
              </a:rPr>
              <a:t>swap (&amp;a, &amp;b);</a:t>
            </a:r>
            <a:endParaRPr lang="en-US" altLang="zh-CN" sz="2000" dirty="0">
              <a:solidFill>
                <a:srgbClr val="FF3300"/>
              </a:solidFill>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   printf (“a=%d\tb=%d\n”, a, b);</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swap (int *x, int *y )</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	int t=*x;</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	*x=*y;</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	*y=t;</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a:t>
            </a:r>
            <a:endParaRPr lang="en-US" altLang="zh-CN" sz="2000" dirty="0">
              <a:latin typeface="Arial" panose="020B0604020202020204" pitchFamily="34" charset="0"/>
              <a:ea typeface="微软雅黑" panose="020B0503020204020204" pitchFamily="34" charset="-122"/>
            </a:endParaRPr>
          </a:p>
          <a:p>
            <a:pPr marL="342900" indent="-342900" eaLnBrk="0" hangingPunct="0"/>
            <a:endParaRPr lang="en-US" altLang="zh-CN" sz="2000" dirty="0">
              <a:latin typeface="Arial" panose="020B0604020202020204" pitchFamily="34" charset="0"/>
              <a:ea typeface="微软雅黑" panose="020B0503020204020204" pitchFamily="34" charset="-122"/>
            </a:endParaRPr>
          </a:p>
        </p:txBody>
      </p:sp>
      <p:sp>
        <p:nvSpPr>
          <p:cNvPr id="90117" name="Text Box 6"/>
          <p:cNvSpPr txBox="1"/>
          <p:nvPr/>
        </p:nvSpPr>
        <p:spPr>
          <a:xfrm>
            <a:off x="4751388" y="909638"/>
            <a:ext cx="4186237" cy="4724400"/>
          </a:xfrm>
          <a:prstGeom prst="rect">
            <a:avLst/>
          </a:prstGeom>
          <a:noFill/>
          <a:ln w="9525" cap="flat" cmpd="sng">
            <a:solidFill>
              <a:srgbClr val="000000"/>
            </a:solidFill>
            <a:prstDash val="solid"/>
            <a:miter/>
            <a:headEnd type="none" w="med" len="med"/>
            <a:tailEnd type="none" w="med" len="med"/>
          </a:ln>
        </p:spPr>
        <p:txBody>
          <a:bodyPr anchor="t" anchorCtr="0"/>
          <a:lstStyle/>
          <a:p>
            <a:pPr marL="342900" indent="-342900" algn="just" eaLnBrk="0" hangingPunct="0"/>
            <a:r>
              <a:rPr lang="zh-CN" altLang="en-US" sz="2000" dirty="0">
                <a:latin typeface="Arial" panose="020B0604020202020204" pitchFamily="34" charset="0"/>
                <a:ea typeface="微软雅黑" panose="020B0503020204020204" pitchFamily="34" charset="-122"/>
              </a:rPr>
              <a:t>程序二</a:t>
            </a:r>
            <a:endParaRPr lang="zh-CN" altLang="en-US"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#include &lt;stdio.h&gt;</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main ( )</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 </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   int a=15, b=22;</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   printf (“a=%d\tb=%d\n”, a, b);</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   </a:t>
            </a:r>
            <a:r>
              <a:rPr lang="en-US" altLang="zh-CN" sz="2000" dirty="0">
                <a:solidFill>
                  <a:srgbClr val="FF3300"/>
                </a:solidFill>
                <a:latin typeface="Arial" panose="020B0604020202020204" pitchFamily="34" charset="0"/>
                <a:ea typeface="微软雅黑" panose="020B0503020204020204" pitchFamily="34" charset="-122"/>
              </a:rPr>
              <a:t>swap (a, b);</a:t>
            </a:r>
            <a:endParaRPr lang="en-US" altLang="zh-CN" sz="2000" dirty="0">
              <a:solidFill>
                <a:srgbClr val="FF3300"/>
              </a:solidFill>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   printf (“a=%d\tb=%d\n”, a, b);</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swap (int x, int y )</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	int t=x;</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	x=y;</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	y=t;</a:t>
            </a:r>
            <a:endParaRPr lang="en-US" altLang="zh-CN" sz="2000" dirty="0">
              <a:latin typeface="Arial" panose="020B0604020202020204" pitchFamily="34" charset="0"/>
              <a:ea typeface="微软雅黑" panose="020B0503020204020204" pitchFamily="34" charset="-122"/>
            </a:endParaRPr>
          </a:p>
          <a:p>
            <a:pPr marL="342900" indent="-342900" algn="just" eaLnBrk="0" hangingPunct="0"/>
            <a:r>
              <a:rPr lang="en-US" altLang="zh-CN" sz="2000" dirty="0">
                <a:latin typeface="Arial" panose="020B0604020202020204" pitchFamily="34" charset="0"/>
                <a:ea typeface="微软雅黑" panose="020B0503020204020204" pitchFamily="34" charset="-122"/>
              </a:rPr>
              <a:t>}</a:t>
            </a:r>
            <a:endParaRPr lang="en-US" altLang="zh-CN" sz="2000" dirty="0">
              <a:latin typeface="Arial" panose="020B0604020202020204" pitchFamily="34" charset="0"/>
              <a:ea typeface="微软雅黑" panose="020B0503020204020204" pitchFamily="34" charset="-122"/>
            </a:endParaRPr>
          </a:p>
        </p:txBody>
      </p:sp>
      <p:sp>
        <p:nvSpPr>
          <p:cNvPr id="782343" name="Rectangle 7"/>
          <p:cNvSpPr/>
          <p:nvPr/>
        </p:nvSpPr>
        <p:spPr>
          <a:xfrm>
            <a:off x="1827213" y="4508500"/>
            <a:ext cx="2139950" cy="427038"/>
          </a:xfrm>
          <a:prstGeom prst="rect">
            <a:avLst/>
          </a:prstGeom>
          <a:noFill/>
          <a:ln w="9525">
            <a:noFill/>
          </a:ln>
        </p:spPr>
        <p:txBody>
          <a:bodyPr wrap="none" anchor="t" anchorCtr="0">
            <a:spAutoFit/>
          </a:bodyPr>
          <a:lstStyle/>
          <a:p>
            <a:pPr marL="342900" indent="-342900" eaLnBrk="0" hangingPunct="0"/>
            <a:r>
              <a:rPr lang="zh-CN" altLang="en-US" sz="2200" dirty="0">
                <a:solidFill>
                  <a:srgbClr val="FF3300"/>
                </a:solidFill>
                <a:latin typeface="微软雅黑" panose="020B0503020204020204" pitchFamily="34" charset="-122"/>
                <a:ea typeface="微软雅黑" panose="020B0503020204020204" pitchFamily="34" charset="-122"/>
              </a:rPr>
              <a:t>按地址传递参数</a:t>
            </a:r>
            <a:endParaRPr lang="zh-CN" altLang="en-US" sz="2200" dirty="0">
              <a:solidFill>
                <a:srgbClr val="FF3300"/>
              </a:solidFill>
              <a:latin typeface="微软雅黑" panose="020B0503020204020204" pitchFamily="34" charset="-122"/>
              <a:ea typeface="微软雅黑" panose="020B0503020204020204" pitchFamily="34" charset="-122"/>
            </a:endParaRPr>
          </a:p>
        </p:txBody>
      </p:sp>
      <p:sp>
        <p:nvSpPr>
          <p:cNvPr id="782344" name="Rectangle 8"/>
          <p:cNvSpPr/>
          <p:nvPr/>
        </p:nvSpPr>
        <p:spPr>
          <a:xfrm>
            <a:off x="6597650" y="4554538"/>
            <a:ext cx="1860550" cy="427037"/>
          </a:xfrm>
          <a:prstGeom prst="rect">
            <a:avLst/>
          </a:prstGeom>
          <a:noFill/>
          <a:ln w="9525">
            <a:noFill/>
          </a:ln>
        </p:spPr>
        <p:txBody>
          <a:bodyPr wrap="none" anchor="t" anchorCtr="0">
            <a:spAutoFit/>
          </a:bodyPr>
          <a:lstStyle/>
          <a:p>
            <a:pPr marL="342900" indent="-342900" eaLnBrk="0" hangingPunct="0"/>
            <a:r>
              <a:rPr lang="zh-CN" altLang="en-US" sz="2200" dirty="0">
                <a:solidFill>
                  <a:srgbClr val="FF3300"/>
                </a:solidFill>
                <a:latin typeface="微软雅黑" panose="020B0503020204020204" pitchFamily="34" charset="-122"/>
                <a:ea typeface="微软雅黑" panose="020B0503020204020204" pitchFamily="34" charset="-122"/>
              </a:rPr>
              <a:t>按值传递参数</a:t>
            </a:r>
            <a:endParaRPr lang="zh-CN" altLang="en-US" sz="2200" dirty="0">
              <a:solidFill>
                <a:srgbClr val="FF3300"/>
              </a:solidFill>
              <a:latin typeface="微软雅黑" panose="020B0503020204020204" pitchFamily="34" charset="-122"/>
              <a:ea typeface="微软雅黑" panose="020B0503020204020204" pitchFamily="34" charset="-122"/>
            </a:endParaRPr>
          </a:p>
        </p:txBody>
      </p:sp>
      <p:sp>
        <p:nvSpPr>
          <p:cNvPr id="782345" name="Text Box 9"/>
          <p:cNvSpPr txBox="1"/>
          <p:nvPr/>
        </p:nvSpPr>
        <p:spPr>
          <a:xfrm>
            <a:off x="1692275" y="5138738"/>
            <a:ext cx="2700338" cy="427037"/>
          </a:xfrm>
          <a:prstGeom prst="rect">
            <a:avLst/>
          </a:prstGeom>
          <a:noFill/>
          <a:ln w="9525">
            <a:noFill/>
          </a:ln>
        </p:spPr>
        <p:txBody>
          <a:bodyPr anchor="t" anchorCtr="0">
            <a:spAutoFit/>
          </a:bodyPr>
          <a:lstStyle/>
          <a:p>
            <a:pPr marL="342900" indent="-342900" eaLnBrk="0" hangingPunct="0">
              <a:spcBef>
                <a:spcPct val="50000"/>
              </a:spcBef>
            </a:pPr>
            <a:r>
              <a:rPr lang="zh-CN" altLang="en-US" sz="2200" dirty="0">
                <a:solidFill>
                  <a:srgbClr val="3333CC"/>
                </a:solidFill>
                <a:latin typeface="微软雅黑" panose="020B0503020204020204" pitchFamily="34" charset="-122"/>
                <a:ea typeface="微软雅黑" panose="020B0503020204020204" pitchFamily="34" charset="-122"/>
              </a:rPr>
              <a:t>执行结果？为什么？</a:t>
            </a:r>
            <a:endParaRPr lang="zh-CN" altLang="en-US" sz="2200" dirty="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2343"/>
                                        </p:tgtEl>
                                        <p:attrNameLst>
                                          <p:attrName>style.visibility</p:attrName>
                                        </p:attrNameLst>
                                      </p:cBhvr>
                                      <p:to>
                                        <p:strVal val="visible"/>
                                      </p:to>
                                    </p:set>
                                    <p:animEffect transition="in" filter="blinds(horizontal)">
                                      <p:cBhvr>
                                        <p:cTn id="7" dur="500"/>
                                        <p:tgtEl>
                                          <p:spTgt spid="7823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2344">
                                            <p:txEl>
                                              <p:pRg st="0" end="0"/>
                                            </p:txEl>
                                          </p:spTgt>
                                        </p:tgtEl>
                                        <p:attrNameLst>
                                          <p:attrName>style.visibility</p:attrName>
                                        </p:attrNameLst>
                                      </p:cBhvr>
                                      <p:to>
                                        <p:strVal val="visible"/>
                                      </p:to>
                                    </p:set>
                                    <p:animEffect transition="in" filter="blinds(horizontal)">
                                      <p:cBhvr>
                                        <p:cTn id="12" dur="500"/>
                                        <p:tgtEl>
                                          <p:spTgt spid="78234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2345"/>
                                        </p:tgtEl>
                                        <p:attrNameLst>
                                          <p:attrName>style.visibility</p:attrName>
                                        </p:attrNameLst>
                                      </p:cBhvr>
                                      <p:to>
                                        <p:strVal val="visible"/>
                                      </p:to>
                                    </p:set>
                                    <p:animEffect transition="in" filter="blinds(horizontal)">
                                      <p:cBhvr>
                                        <p:cTn id="17" dur="500"/>
                                        <p:tgtEl>
                                          <p:spTgt spid="7823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2339"/>
                                        </p:tgtEl>
                                        <p:attrNameLst>
                                          <p:attrName>style.visibility</p:attrName>
                                        </p:attrNameLst>
                                      </p:cBhvr>
                                      <p:to>
                                        <p:strVal val="visible"/>
                                      </p:to>
                                    </p:set>
                                    <p:animEffect transition="in" filter="blinds(horizontal)">
                                      <p:cBhvr>
                                        <p:cTn id="22" dur="500"/>
                                        <p:tgtEl>
                                          <p:spTgt spid="78233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2340"/>
                                        </p:tgtEl>
                                        <p:attrNameLst>
                                          <p:attrName>style.visibility</p:attrName>
                                        </p:attrNameLst>
                                      </p:cBhvr>
                                      <p:to>
                                        <p:strVal val="visible"/>
                                      </p:to>
                                    </p:set>
                                    <p:animEffect transition="in" filter="blinds(horizontal)">
                                      <p:cBhvr>
                                        <p:cTn id="27" dur="500"/>
                                        <p:tgtEl>
                                          <p:spTgt spid="78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39" grpId="0"/>
      <p:bldP spid="782340" grpId="0" animBg="1"/>
      <p:bldP spid="782343" grpId="0"/>
      <p:bldP spid="78234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7" name="Picture 2"/>
          <p:cNvPicPr>
            <a:picLocks noChangeAspect="1"/>
          </p:cNvPicPr>
          <p:nvPr/>
        </p:nvPicPr>
        <p:blipFill>
          <a:blip r:embed="rId1"/>
          <a:stretch>
            <a:fillRect/>
          </a:stretch>
        </p:blipFill>
        <p:spPr>
          <a:xfrm>
            <a:off x="4886325" y="863600"/>
            <a:ext cx="3825875" cy="4230688"/>
          </a:xfrm>
          <a:prstGeom prst="rect">
            <a:avLst/>
          </a:prstGeom>
          <a:noFill/>
          <a:ln w="9525">
            <a:noFill/>
          </a:ln>
        </p:spPr>
      </p:pic>
      <p:sp>
        <p:nvSpPr>
          <p:cNvPr id="91138" name="Rectangle 3"/>
          <p:cNvSpPr>
            <a:spLocks noGrp="1"/>
          </p:cNvSpPr>
          <p:nvPr>
            <p:ph type="title"/>
          </p:nvPr>
        </p:nvSpPr>
        <p:spPr>
          <a:xfrm>
            <a:off x="457200" y="76200"/>
            <a:ext cx="8229600" cy="561975"/>
          </a:xfrm>
        </p:spPr>
        <p:txBody>
          <a:bodyPr vert="horz" wrap="square" lIns="91440" tIns="45720" rIns="91440" bIns="45720" anchor="ctr" anchorCtr="0"/>
          <a:lstStyle/>
          <a:p>
            <a:r>
              <a:rPr lang="zh-CN" altLang="en-US" sz="3600" dirty="0"/>
              <a:t>过程调用参数传递举例</a:t>
            </a:r>
            <a:endParaRPr lang="zh-CN" altLang="en-US" sz="3600" dirty="0"/>
          </a:p>
        </p:txBody>
      </p:sp>
      <p:pic>
        <p:nvPicPr>
          <p:cNvPr id="91139" name="Picture 4"/>
          <p:cNvPicPr>
            <a:picLocks noChangeAspect="1"/>
          </p:cNvPicPr>
          <p:nvPr/>
        </p:nvPicPr>
        <p:blipFill>
          <a:blip r:embed="rId2"/>
          <a:stretch>
            <a:fillRect/>
          </a:stretch>
        </p:blipFill>
        <p:spPr>
          <a:xfrm>
            <a:off x="223838" y="638175"/>
            <a:ext cx="4662487" cy="6038850"/>
          </a:xfrm>
          <a:prstGeom prst="rect">
            <a:avLst/>
          </a:prstGeom>
          <a:noFill/>
          <a:ln w="9525">
            <a:noFill/>
          </a:ln>
        </p:spPr>
      </p:pic>
      <p:grpSp>
        <p:nvGrpSpPr>
          <p:cNvPr id="783365" name="Group 5"/>
          <p:cNvGrpSpPr/>
          <p:nvPr/>
        </p:nvGrpSpPr>
        <p:grpSpPr>
          <a:xfrm>
            <a:off x="5607050" y="3783013"/>
            <a:ext cx="2249488" cy="320675"/>
            <a:chOff x="3674" y="2752"/>
            <a:chExt cx="1417" cy="202"/>
          </a:xfrm>
        </p:grpSpPr>
        <p:sp>
          <p:nvSpPr>
            <p:cNvPr id="91141" name="Line 6"/>
            <p:cNvSpPr/>
            <p:nvPr/>
          </p:nvSpPr>
          <p:spPr>
            <a:xfrm>
              <a:off x="3674" y="2954"/>
              <a:ext cx="1417" cy="0"/>
            </a:xfrm>
            <a:prstGeom prst="line">
              <a:avLst/>
            </a:prstGeom>
            <a:ln w="28575" cap="flat" cmpd="sng">
              <a:solidFill>
                <a:schemeClr val="tx1"/>
              </a:solidFill>
              <a:prstDash val="solid"/>
              <a:round/>
              <a:headEnd type="none" w="med" len="med"/>
              <a:tailEnd type="none" w="med" len="med"/>
            </a:ln>
          </p:spPr>
        </p:sp>
        <p:sp>
          <p:nvSpPr>
            <p:cNvPr id="91142" name="Text Box 7"/>
            <p:cNvSpPr txBox="1"/>
            <p:nvPr/>
          </p:nvSpPr>
          <p:spPr>
            <a:xfrm>
              <a:off x="4042" y="2752"/>
              <a:ext cx="709" cy="173"/>
            </a:xfrm>
            <a:prstGeom prst="rect">
              <a:avLst/>
            </a:prstGeom>
            <a:solidFill>
              <a:schemeClr val="bg1"/>
            </a:solidFill>
            <a:ln w="9525">
              <a:noFill/>
            </a:ln>
          </p:spPr>
          <p:txBody>
            <a:bodyPr tIns="0" bIns="0" anchor="t" anchorCtr="0">
              <a:spAutoFit/>
            </a:bodyPr>
            <a:lstStyle/>
            <a:p>
              <a:pPr marL="342900" indent="-342900" eaLnBrk="0" hangingPunct="0">
                <a:spcBef>
                  <a:spcPct val="50000"/>
                </a:spcBef>
              </a:pPr>
              <a:r>
                <a:rPr lang="zh-CN" altLang="en-US" dirty="0">
                  <a:solidFill>
                    <a:srgbClr val="FF3300"/>
                  </a:solidFill>
                  <a:latin typeface="微软雅黑" panose="020B0503020204020204" pitchFamily="34" charset="-122"/>
                  <a:ea typeface="微软雅黑" panose="020B0503020204020204" pitchFamily="34" charset="-122"/>
                </a:rPr>
                <a:t>返回地址</a:t>
              </a:r>
              <a:endParaRPr lang="zh-CN" altLang="en-US" dirty="0">
                <a:solidFill>
                  <a:srgbClr val="FF3300"/>
                </a:solidFill>
                <a:latin typeface="微软雅黑" panose="020B0503020204020204" pitchFamily="34" charset="-122"/>
                <a:ea typeface="微软雅黑" panose="020B0503020204020204" pitchFamily="34" charset="-122"/>
              </a:endParaRPr>
            </a:p>
          </p:txBody>
        </p:sp>
      </p:grpSp>
      <p:grpSp>
        <p:nvGrpSpPr>
          <p:cNvPr id="783368" name="Group 8"/>
          <p:cNvGrpSpPr/>
          <p:nvPr/>
        </p:nvGrpSpPr>
        <p:grpSpPr>
          <a:xfrm>
            <a:off x="5607050" y="4149725"/>
            <a:ext cx="2249488" cy="320675"/>
            <a:chOff x="3674" y="2979"/>
            <a:chExt cx="1417" cy="202"/>
          </a:xfrm>
        </p:grpSpPr>
        <p:sp>
          <p:nvSpPr>
            <p:cNvPr id="91144" name="Line 9"/>
            <p:cNvSpPr/>
            <p:nvPr/>
          </p:nvSpPr>
          <p:spPr>
            <a:xfrm>
              <a:off x="3674" y="3181"/>
              <a:ext cx="1417" cy="0"/>
            </a:xfrm>
            <a:prstGeom prst="line">
              <a:avLst/>
            </a:prstGeom>
            <a:ln w="28575" cap="flat" cmpd="sng">
              <a:solidFill>
                <a:schemeClr val="tx1"/>
              </a:solidFill>
              <a:prstDash val="solid"/>
              <a:round/>
              <a:headEnd type="none" w="med" len="med"/>
              <a:tailEnd type="none" w="med" len="med"/>
            </a:ln>
          </p:spPr>
        </p:sp>
        <p:sp>
          <p:nvSpPr>
            <p:cNvPr id="91145" name="Text Box 10"/>
            <p:cNvSpPr txBox="1"/>
            <p:nvPr/>
          </p:nvSpPr>
          <p:spPr>
            <a:xfrm>
              <a:off x="3730" y="2979"/>
              <a:ext cx="1333" cy="173"/>
            </a:xfrm>
            <a:prstGeom prst="rect">
              <a:avLst/>
            </a:prstGeom>
            <a:solidFill>
              <a:schemeClr val="bg1"/>
            </a:solidFill>
            <a:ln w="9525">
              <a:noFill/>
            </a:ln>
          </p:spPr>
          <p:txBody>
            <a:bodyPr tIns="0" bIns="0"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EBP</a:t>
              </a:r>
              <a:r>
                <a:rPr lang="zh-CN" altLang="en-US" dirty="0">
                  <a:solidFill>
                    <a:srgbClr val="FF3300"/>
                  </a:solidFill>
                  <a:latin typeface="微软雅黑" panose="020B0503020204020204" pitchFamily="34" charset="-122"/>
                  <a:ea typeface="微软雅黑" panose="020B0503020204020204" pitchFamily="34" charset="-122"/>
                </a:rPr>
                <a:t>在</a:t>
              </a:r>
              <a:r>
                <a:rPr lang="en-US" altLang="zh-CN" dirty="0">
                  <a:solidFill>
                    <a:srgbClr val="FF3300"/>
                  </a:solidFill>
                  <a:latin typeface="微软雅黑" panose="020B0503020204020204" pitchFamily="34" charset="-122"/>
                  <a:ea typeface="微软雅黑" panose="020B0503020204020204" pitchFamily="34" charset="-122"/>
                </a:rPr>
                <a:t>main</a:t>
              </a:r>
              <a:r>
                <a:rPr lang="zh-CN" altLang="en-US" dirty="0">
                  <a:solidFill>
                    <a:srgbClr val="FF3300"/>
                  </a:solidFill>
                  <a:latin typeface="微软雅黑" panose="020B0503020204020204" pitchFamily="34" charset="-122"/>
                  <a:ea typeface="微软雅黑" panose="020B0503020204020204" pitchFamily="34" charset="-122"/>
                </a:rPr>
                <a:t>中的值</a:t>
              </a:r>
              <a:endParaRPr lang="zh-CN" altLang="en-US" dirty="0">
                <a:solidFill>
                  <a:srgbClr val="FF3300"/>
                </a:solidFill>
                <a:latin typeface="微软雅黑" panose="020B0503020204020204" pitchFamily="34" charset="-122"/>
                <a:ea typeface="微软雅黑" panose="020B0503020204020204" pitchFamily="34" charset="-122"/>
              </a:endParaRPr>
            </a:p>
          </p:txBody>
        </p:sp>
      </p:grpSp>
      <p:grpSp>
        <p:nvGrpSpPr>
          <p:cNvPr id="783371" name="Group 11"/>
          <p:cNvGrpSpPr/>
          <p:nvPr/>
        </p:nvGrpSpPr>
        <p:grpSpPr>
          <a:xfrm>
            <a:off x="4706938" y="4149725"/>
            <a:ext cx="854075" cy="366713"/>
            <a:chOff x="3334" y="3861"/>
            <a:chExt cx="538" cy="231"/>
          </a:xfrm>
        </p:grpSpPr>
        <p:sp>
          <p:nvSpPr>
            <p:cNvPr id="91147" name="Text Box 12"/>
            <p:cNvSpPr txBox="1"/>
            <p:nvPr/>
          </p:nvSpPr>
          <p:spPr>
            <a:xfrm>
              <a:off x="3334" y="3861"/>
              <a:ext cx="453" cy="231"/>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EBP</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91148" name="Line 13"/>
            <p:cNvSpPr/>
            <p:nvPr/>
          </p:nvSpPr>
          <p:spPr>
            <a:xfrm>
              <a:off x="3702" y="3974"/>
              <a:ext cx="170" cy="0"/>
            </a:xfrm>
            <a:prstGeom prst="line">
              <a:avLst/>
            </a:prstGeom>
            <a:ln w="38100" cap="flat" cmpd="sng">
              <a:solidFill>
                <a:srgbClr val="FF3300"/>
              </a:solidFill>
              <a:prstDash val="solid"/>
              <a:round/>
              <a:headEnd type="none" w="med" len="med"/>
              <a:tailEnd type="triangle" w="med" len="med"/>
            </a:ln>
          </p:spPr>
        </p:sp>
      </p:grpSp>
      <p:sp>
        <p:nvSpPr>
          <p:cNvPr id="783374" name="Line 14"/>
          <p:cNvSpPr/>
          <p:nvPr/>
        </p:nvSpPr>
        <p:spPr>
          <a:xfrm>
            <a:off x="2906713" y="4329113"/>
            <a:ext cx="1844675" cy="0"/>
          </a:xfrm>
          <a:prstGeom prst="line">
            <a:avLst/>
          </a:prstGeom>
          <a:ln w="38100" cap="flat" cmpd="sng">
            <a:solidFill>
              <a:srgbClr val="FF3300"/>
            </a:solidFill>
            <a:prstDash val="solid"/>
            <a:round/>
            <a:headEnd type="none" w="med" len="med"/>
            <a:tailEnd type="triangle" w="med" len="med"/>
          </a:ln>
        </p:spPr>
      </p:sp>
      <p:sp>
        <p:nvSpPr>
          <p:cNvPr id="783375" name="Text Box 15"/>
          <p:cNvSpPr txBox="1"/>
          <p:nvPr/>
        </p:nvSpPr>
        <p:spPr>
          <a:xfrm>
            <a:off x="7829550" y="3376613"/>
            <a:ext cx="1035050" cy="366712"/>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EBP+8</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783376" name="Text Box 16"/>
          <p:cNvSpPr txBox="1"/>
          <p:nvPr/>
        </p:nvSpPr>
        <p:spPr>
          <a:xfrm>
            <a:off x="7812088" y="2881313"/>
            <a:ext cx="1123950" cy="366712"/>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EBP+12</a:t>
            </a:r>
            <a:endParaRPr lang="en-US" altLang="zh-CN" dirty="0">
              <a:solidFill>
                <a:srgbClr val="FF3300"/>
              </a:solidFill>
              <a:latin typeface="微软雅黑" panose="020B0503020204020204" pitchFamily="34" charset="-122"/>
              <a:ea typeface="微软雅黑" panose="020B0503020204020204" pitchFamily="34" charset="-122"/>
            </a:endParaRPr>
          </a:p>
        </p:txBody>
      </p:sp>
      <p:grpSp>
        <p:nvGrpSpPr>
          <p:cNvPr id="783377" name="Group 17"/>
          <p:cNvGrpSpPr/>
          <p:nvPr/>
        </p:nvGrpSpPr>
        <p:grpSpPr>
          <a:xfrm>
            <a:off x="5607050" y="4503738"/>
            <a:ext cx="2249488" cy="320675"/>
            <a:chOff x="3674" y="2979"/>
            <a:chExt cx="1417" cy="202"/>
          </a:xfrm>
        </p:grpSpPr>
        <p:sp>
          <p:nvSpPr>
            <p:cNvPr id="91153" name="Line 18"/>
            <p:cNvSpPr/>
            <p:nvPr/>
          </p:nvSpPr>
          <p:spPr>
            <a:xfrm>
              <a:off x="3674" y="3181"/>
              <a:ext cx="1417" cy="0"/>
            </a:xfrm>
            <a:prstGeom prst="line">
              <a:avLst/>
            </a:prstGeom>
            <a:ln w="28575" cap="flat" cmpd="sng">
              <a:solidFill>
                <a:schemeClr val="tx1"/>
              </a:solidFill>
              <a:prstDash val="solid"/>
              <a:round/>
              <a:headEnd type="none" w="med" len="med"/>
              <a:tailEnd type="none" w="med" len="med"/>
            </a:ln>
          </p:spPr>
        </p:sp>
        <p:sp>
          <p:nvSpPr>
            <p:cNvPr id="91154" name="Text Box 19"/>
            <p:cNvSpPr txBox="1"/>
            <p:nvPr/>
          </p:nvSpPr>
          <p:spPr>
            <a:xfrm>
              <a:off x="3730" y="2979"/>
              <a:ext cx="1333" cy="173"/>
            </a:xfrm>
            <a:prstGeom prst="rect">
              <a:avLst/>
            </a:prstGeom>
            <a:solidFill>
              <a:schemeClr val="bg1"/>
            </a:solidFill>
            <a:ln w="9525">
              <a:noFill/>
            </a:ln>
          </p:spPr>
          <p:txBody>
            <a:bodyPr tIns="0" bIns="0"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EBX</a:t>
              </a:r>
              <a:r>
                <a:rPr lang="zh-CN" altLang="en-US" dirty="0">
                  <a:solidFill>
                    <a:srgbClr val="FF3300"/>
                  </a:solidFill>
                  <a:latin typeface="微软雅黑" panose="020B0503020204020204" pitchFamily="34" charset="-122"/>
                  <a:ea typeface="微软雅黑" panose="020B0503020204020204" pitchFamily="34" charset="-122"/>
                </a:rPr>
                <a:t>在</a:t>
              </a:r>
              <a:r>
                <a:rPr lang="en-US" altLang="zh-CN" dirty="0">
                  <a:solidFill>
                    <a:srgbClr val="FF3300"/>
                  </a:solidFill>
                  <a:latin typeface="微软雅黑" panose="020B0503020204020204" pitchFamily="34" charset="-122"/>
                  <a:ea typeface="微软雅黑" panose="020B0503020204020204" pitchFamily="34" charset="-122"/>
                </a:rPr>
                <a:t>main</a:t>
              </a:r>
              <a:r>
                <a:rPr lang="zh-CN" altLang="en-US" dirty="0">
                  <a:solidFill>
                    <a:srgbClr val="FF3300"/>
                  </a:solidFill>
                  <a:latin typeface="微软雅黑" panose="020B0503020204020204" pitchFamily="34" charset="-122"/>
                  <a:ea typeface="微软雅黑" panose="020B0503020204020204" pitchFamily="34" charset="-122"/>
                </a:rPr>
                <a:t>中的值</a:t>
              </a:r>
              <a:endParaRPr lang="zh-CN" altLang="en-US" dirty="0">
                <a:solidFill>
                  <a:srgbClr val="FF3300"/>
                </a:solidFill>
                <a:latin typeface="微软雅黑" panose="020B0503020204020204" pitchFamily="34" charset="-122"/>
                <a:ea typeface="微软雅黑" panose="020B0503020204020204" pitchFamily="34" charset="-122"/>
              </a:endParaRPr>
            </a:p>
          </p:txBody>
        </p:sp>
      </p:grpSp>
      <p:sp>
        <p:nvSpPr>
          <p:cNvPr id="783380" name="Text Box 20"/>
          <p:cNvSpPr txBox="1"/>
          <p:nvPr/>
        </p:nvSpPr>
        <p:spPr>
          <a:xfrm>
            <a:off x="3446463" y="5003800"/>
            <a:ext cx="2835275" cy="366713"/>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3333CC"/>
                </a:solidFill>
                <a:latin typeface="微软雅黑" panose="020B0503020204020204" pitchFamily="34" charset="-122"/>
                <a:ea typeface="微软雅黑" panose="020B0503020204020204" pitchFamily="34" charset="-122"/>
              </a:rPr>
              <a:t>R[ecx]←M[&amp;a]=15</a:t>
            </a:r>
            <a:endParaRPr lang="en-US" altLang="zh-CN" dirty="0">
              <a:solidFill>
                <a:srgbClr val="3333CC"/>
              </a:solidFill>
              <a:latin typeface="微软雅黑" panose="020B0503020204020204" pitchFamily="34" charset="-122"/>
              <a:ea typeface="微软雅黑" panose="020B0503020204020204" pitchFamily="34" charset="-122"/>
            </a:endParaRPr>
          </a:p>
        </p:txBody>
      </p:sp>
      <p:sp>
        <p:nvSpPr>
          <p:cNvPr id="783381" name="Text Box 21"/>
          <p:cNvSpPr txBox="1"/>
          <p:nvPr/>
        </p:nvSpPr>
        <p:spPr>
          <a:xfrm>
            <a:off x="3627438" y="5543550"/>
            <a:ext cx="3779837" cy="366713"/>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3333CC"/>
                </a:solidFill>
                <a:latin typeface="微软雅黑" panose="020B0503020204020204" pitchFamily="34" charset="-122"/>
                <a:ea typeface="微软雅黑" panose="020B0503020204020204" pitchFamily="34" charset="-122"/>
              </a:rPr>
              <a:t>R[ebx]←M[&amp;b]=22</a:t>
            </a:r>
            <a:endParaRPr lang="en-US" altLang="zh-CN" dirty="0">
              <a:solidFill>
                <a:srgbClr val="3333CC"/>
              </a:solidFill>
              <a:latin typeface="微软雅黑" panose="020B0503020204020204" pitchFamily="34" charset="-122"/>
              <a:ea typeface="微软雅黑" panose="020B0503020204020204" pitchFamily="34" charset="-122"/>
            </a:endParaRPr>
          </a:p>
        </p:txBody>
      </p:sp>
      <p:sp>
        <p:nvSpPr>
          <p:cNvPr id="783382" name="Text Box 22"/>
          <p:cNvSpPr txBox="1"/>
          <p:nvPr/>
        </p:nvSpPr>
        <p:spPr>
          <a:xfrm>
            <a:off x="3446463" y="5949950"/>
            <a:ext cx="3735387" cy="366713"/>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3333CC"/>
                </a:solidFill>
                <a:latin typeface="微软雅黑" panose="020B0503020204020204" pitchFamily="34" charset="-122"/>
                <a:ea typeface="微软雅黑" panose="020B0503020204020204" pitchFamily="34" charset="-122"/>
              </a:rPr>
              <a:t>M[&amp;a] ←</a:t>
            </a:r>
            <a:r>
              <a:rPr lang="en-US" altLang="zh-CN" dirty="0">
                <a:latin typeface="微软雅黑" panose="020B0503020204020204" pitchFamily="34" charset="-122"/>
                <a:ea typeface="微软雅黑" panose="020B0503020204020204" pitchFamily="34" charset="-122"/>
              </a:rPr>
              <a:t> </a:t>
            </a:r>
            <a:r>
              <a:rPr lang="en-US" altLang="zh-CN" dirty="0">
                <a:solidFill>
                  <a:srgbClr val="3333CC"/>
                </a:solidFill>
                <a:latin typeface="微软雅黑" panose="020B0503020204020204" pitchFamily="34" charset="-122"/>
                <a:ea typeface="微软雅黑" panose="020B0503020204020204" pitchFamily="34" charset="-122"/>
              </a:rPr>
              <a:t>R[ebx] =22</a:t>
            </a:r>
            <a:endParaRPr lang="en-US" altLang="zh-CN" dirty="0">
              <a:solidFill>
                <a:srgbClr val="3333CC"/>
              </a:solidFill>
              <a:latin typeface="微软雅黑" panose="020B0503020204020204" pitchFamily="34" charset="-122"/>
              <a:ea typeface="微软雅黑" panose="020B0503020204020204" pitchFamily="34" charset="-122"/>
            </a:endParaRPr>
          </a:p>
        </p:txBody>
      </p:sp>
      <p:sp>
        <p:nvSpPr>
          <p:cNvPr id="783383" name="Text Box 23"/>
          <p:cNvSpPr txBox="1"/>
          <p:nvPr/>
        </p:nvSpPr>
        <p:spPr>
          <a:xfrm>
            <a:off x="3446463" y="6348413"/>
            <a:ext cx="3735387" cy="366712"/>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3333CC"/>
                </a:solidFill>
                <a:latin typeface="微软雅黑" panose="020B0503020204020204" pitchFamily="34" charset="-122"/>
                <a:ea typeface="微软雅黑" panose="020B0503020204020204" pitchFamily="34" charset="-122"/>
              </a:rPr>
              <a:t>M[&amp;b] ←</a:t>
            </a:r>
            <a:r>
              <a:rPr lang="en-US" altLang="zh-CN" dirty="0">
                <a:latin typeface="微软雅黑" panose="020B0503020204020204" pitchFamily="34" charset="-122"/>
                <a:ea typeface="微软雅黑" panose="020B0503020204020204" pitchFamily="34" charset="-122"/>
              </a:rPr>
              <a:t> </a:t>
            </a:r>
            <a:r>
              <a:rPr lang="en-US" altLang="zh-CN" dirty="0">
                <a:solidFill>
                  <a:srgbClr val="3333CC"/>
                </a:solidFill>
                <a:latin typeface="微软雅黑" panose="020B0503020204020204" pitchFamily="34" charset="-122"/>
                <a:ea typeface="微软雅黑" panose="020B0503020204020204" pitchFamily="34" charset="-122"/>
              </a:rPr>
              <a:t>R[ecx] = 15</a:t>
            </a:r>
            <a:endParaRPr lang="en-US" altLang="zh-CN" dirty="0">
              <a:solidFill>
                <a:srgbClr val="3333CC"/>
              </a:solidFill>
              <a:latin typeface="微软雅黑" panose="020B0503020204020204" pitchFamily="34" charset="-122"/>
              <a:ea typeface="微软雅黑" panose="020B0503020204020204" pitchFamily="34" charset="-122"/>
            </a:endParaRPr>
          </a:p>
        </p:txBody>
      </p:sp>
      <p:sp>
        <p:nvSpPr>
          <p:cNvPr id="91159" name="AutoShape 24"/>
          <p:cNvSpPr/>
          <p:nvPr/>
        </p:nvSpPr>
        <p:spPr>
          <a:xfrm>
            <a:off x="3222625" y="4914900"/>
            <a:ext cx="223838" cy="493713"/>
          </a:xfrm>
          <a:prstGeom prst="rightBrace">
            <a:avLst>
              <a:gd name="adj1" fmla="val 18370"/>
              <a:gd name="adj2" fmla="val 50000"/>
            </a:avLst>
          </a:prstGeom>
          <a:noFill/>
          <a:ln w="28575" cap="flat" cmpd="sng">
            <a:solidFill>
              <a:srgbClr val="3333CC"/>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91160" name="AutoShape 25"/>
          <p:cNvSpPr/>
          <p:nvPr/>
        </p:nvSpPr>
        <p:spPr>
          <a:xfrm>
            <a:off x="3267075" y="5499100"/>
            <a:ext cx="225425" cy="450850"/>
          </a:xfrm>
          <a:prstGeom prst="rightBrace">
            <a:avLst>
              <a:gd name="adj1" fmla="val 16657"/>
              <a:gd name="adj2" fmla="val 50000"/>
            </a:avLst>
          </a:prstGeom>
          <a:noFill/>
          <a:ln w="28575" cap="flat" cmpd="sng">
            <a:solidFill>
              <a:srgbClr val="3333CC"/>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783386" name="Text Box 26"/>
          <p:cNvSpPr txBox="1"/>
          <p:nvPr/>
        </p:nvSpPr>
        <p:spPr>
          <a:xfrm>
            <a:off x="6686550" y="1444625"/>
            <a:ext cx="314325" cy="274638"/>
          </a:xfrm>
          <a:prstGeom prst="rect">
            <a:avLst/>
          </a:prstGeom>
          <a:solidFill>
            <a:schemeClr val="bg1"/>
          </a:solidFill>
          <a:ln w="9525">
            <a:noFill/>
          </a:ln>
        </p:spPr>
        <p:txBody>
          <a:bodyPr lIns="0" tIns="0" rIns="0" bIns="0"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22</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783387" name="Text Box 27"/>
          <p:cNvSpPr txBox="1"/>
          <p:nvPr/>
        </p:nvSpPr>
        <p:spPr>
          <a:xfrm>
            <a:off x="6686550" y="1854200"/>
            <a:ext cx="314325" cy="274638"/>
          </a:xfrm>
          <a:prstGeom prst="rect">
            <a:avLst/>
          </a:prstGeom>
          <a:solidFill>
            <a:schemeClr val="bg1"/>
          </a:solidFill>
          <a:ln w="9525">
            <a:noFill/>
          </a:ln>
        </p:spPr>
        <p:txBody>
          <a:bodyPr lIns="0" tIns="0" rIns="0" bIns="0"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15</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783388" name="Text Box 28"/>
          <p:cNvSpPr txBox="1"/>
          <p:nvPr/>
        </p:nvSpPr>
        <p:spPr>
          <a:xfrm>
            <a:off x="6281738" y="5184775"/>
            <a:ext cx="2205037" cy="701675"/>
          </a:xfrm>
          <a:prstGeom prst="rect">
            <a:avLst/>
          </a:prstGeom>
          <a:noFill/>
          <a:ln w="9525">
            <a:noFill/>
          </a:ln>
        </p:spPr>
        <p:txBody>
          <a:bodyPr anchor="t" anchorCtr="0">
            <a:spAutoFit/>
          </a:bodyPr>
          <a:lstStyle/>
          <a:p>
            <a:pPr marL="342900" indent="-342900" eaLnBrk="0" hangingPunct="0">
              <a:spcBef>
                <a:spcPct val="50000"/>
              </a:spcBef>
            </a:pPr>
            <a:r>
              <a:rPr lang="zh-CN" altLang="en-US" sz="2000" dirty="0">
                <a:latin typeface="微软雅黑" panose="020B0503020204020204" pitchFamily="34" charset="-122"/>
                <a:ea typeface="微软雅黑" panose="020B0503020204020204" pitchFamily="34" charset="-122"/>
              </a:rPr>
              <a:t>     局部变量</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进行了交换</a:t>
            </a:r>
            <a:endParaRPr lang="zh-CN" altLang="en-US" sz="2000" dirty="0">
              <a:latin typeface="微软雅黑" panose="020B0503020204020204" pitchFamily="34" charset="-122"/>
              <a:ea typeface="微软雅黑" panose="020B0503020204020204" pitchFamily="34" charset="-122"/>
            </a:endParaRPr>
          </a:p>
        </p:txBody>
      </p:sp>
      <p:sp>
        <p:nvSpPr>
          <p:cNvPr id="91164" name="Line 29"/>
          <p:cNvSpPr/>
          <p:nvPr/>
        </p:nvSpPr>
        <p:spPr>
          <a:xfrm>
            <a:off x="3222625" y="1854200"/>
            <a:ext cx="2384425" cy="1260475"/>
          </a:xfrm>
          <a:prstGeom prst="line">
            <a:avLst/>
          </a:prstGeom>
          <a:ln w="9525" cap="flat" cmpd="sng">
            <a:solidFill>
              <a:srgbClr val="3333CC"/>
            </a:solidFill>
            <a:prstDash val="solid"/>
            <a:round/>
            <a:headEnd type="none" w="med" len="med"/>
            <a:tailEnd type="triangle" w="med" len="med"/>
          </a:ln>
        </p:spPr>
      </p:sp>
      <p:sp>
        <p:nvSpPr>
          <p:cNvPr id="91165" name="Line 30"/>
          <p:cNvSpPr/>
          <p:nvPr/>
        </p:nvSpPr>
        <p:spPr>
          <a:xfrm>
            <a:off x="3041650" y="2484438"/>
            <a:ext cx="2520950" cy="1079500"/>
          </a:xfrm>
          <a:prstGeom prst="line">
            <a:avLst/>
          </a:prstGeom>
          <a:ln w="9525" cap="flat" cmpd="sng">
            <a:solidFill>
              <a:srgbClr val="3333CC"/>
            </a:solidFill>
            <a:prstDash val="solid"/>
            <a:round/>
            <a:headEnd type="none" w="med" len="med"/>
            <a:tailEnd type="triangle" w="med" len="med"/>
          </a:ln>
        </p:spPr>
      </p:sp>
      <p:sp>
        <p:nvSpPr>
          <p:cNvPr id="91166" name="Line 31"/>
          <p:cNvSpPr/>
          <p:nvPr/>
        </p:nvSpPr>
        <p:spPr>
          <a:xfrm>
            <a:off x="2322513" y="2798763"/>
            <a:ext cx="3240087" cy="1035050"/>
          </a:xfrm>
          <a:prstGeom prst="line">
            <a:avLst/>
          </a:prstGeom>
          <a:ln w="12700" cap="flat" cmpd="sng">
            <a:solidFill>
              <a:srgbClr val="3333CC"/>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3365"/>
                                        </p:tgtEl>
                                        <p:attrNameLst>
                                          <p:attrName>style.visibility</p:attrName>
                                        </p:attrNameLst>
                                      </p:cBhvr>
                                      <p:to>
                                        <p:strVal val="visible"/>
                                      </p:to>
                                    </p:set>
                                    <p:animEffect transition="in" filter="blinds(horizontal)">
                                      <p:cBhvr>
                                        <p:cTn id="7" dur="500"/>
                                        <p:tgtEl>
                                          <p:spTgt spid="7833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3368"/>
                                        </p:tgtEl>
                                        <p:attrNameLst>
                                          <p:attrName>style.visibility</p:attrName>
                                        </p:attrNameLst>
                                      </p:cBhvr>
                                      <p:to>
                                        <p:strVal val="visible"/>
                                      </p:to>
                                    </p:set>
                                    <p:animEffect transition="in" filter="blinds(horizontal)">
                                      <p:cBhvr>
                                        <p:cTn id="12" dur="500"/>
                                        <p:tgtEl>
                                          <p:spTgt spid="7833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3371"/>
                                        </p:tgtEl>
                                        <p:attrNameLst>
                                          <p:attrName>style.visibility</p:attrName>
                                        </p:attrNameLst>
                                      </p:cBhvr>
                                      <p:to>
                                        <p:strVal val="visible"/>
                                      </p:to>
                                    </p:set>
                                    <p:animEffect transition="in" filter="blinds(horizontal)">
                                      <p:cBhvr>
                                        <p:cTn id="17" dur="500"/>
                                        <p:tgtEl>
                                          <p:spTgt spid="7833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3374"/>
                                        </p:tgtEl>
                                        <p:attrNameLst>
                                          <p:attrName>style.visibility</p:attrName>
                                        </p:attrNameLst>
                                      </p:cBhvr>
                                      <p:to>
                                        <p:strVal val="visible"/>
                                      </p:to>
                                    </p:set>
                                    <p:animEffect transition="in" filter="blinds(horizontal)">
                                      <p:cBhvr>
                                        <p:cTn id="22" dur="500"/>
                                        <p:tgtEl>
                                          <p:spTgt spid="78337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3375"/>
                                        </p:tgtEl>
                                        <p:attrNameLst>
                                          <p:attrName>style.visibility</p:attrName>
                                        </p:attrNameLst>
                                      </p:cBhvr>
                                      <p:to>
                                        <p:strVal val="visible"/>
                                      </p:to>
                                    </p:set>
                                    <p:animEffect transition="in" filter="blinds(horizontal)">
                                      <p:cBhvr>
                                        <p:cTn id="27" dur="500"/>
                                        <p:tgtEl>
                                          <p:spTgt spid="78337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83376"/>
                                        </p:tgtEl>
                                        <p:attrNameLst>
                                          <p:attrName>style.visibility</p:attrName>
                                        </p:attrNameLst>
                                      </p:cBhvr>
                                      <p:to>
                                        <p:strVal val="visible"/>
                                      </p:to>
                                    </p:set>
                                    <p:animEffect transition="in" filter="blinds(horizontal)">
                                      <p:cBhvr>
                                        <p:cTn id="32" dur="500"/>
                                        <p:tgtEl>
                                          <p:spTgt spid="78337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83377"/>
                                        </p:tgtEl>
                                        <p:attrNameLst>
                                          <p:attrName>style.visibility</p:attrName>
                                        </p:attrNameLst>
                                      </p:cBhvr>
                                      <p:to>
                                        <p:strVal val="visible"/>
                                      </p:to>
                                    </p:set>
                                    <p:animEffect transition="in" filter="blinds(horizontal)">
                                      <p:cBhvr>
                                        <p:cTn id="37" dur="500"/>
                                        <p:tgtEl>
                                          <p:spTgt spid="78337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83380"/>
                                        </p:tgtEl>
                                        <p:attrNameLst>
                                          <p:attrName>style.visibility</p:attrName>
                                        </p:attrNameLst>
                                      </p:cBhvr>
                                      <p:to>
                                        <p:strVal val="visible"/>
                                      </p:to>
                                    </p:set>
                                    <p:animEffect transition="in" filter="blinds(horizontal)">
                                      <p:cBhvr>
                                        <p:cTn id="42" dur="500"/>
                                        <p:tgtEl>
                                          <p:spTgt spid="78338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83381"/>
                                        </p:tgtEl>
                                        <p:attrNameLst>
                                          <p:attrName>style.visibility</p:attrName>
                                        </p:attrNameLst>
                                      </p:cBhvr>
                                      <p:to>
                                        <p:strVal val="visible"/>
                                      </p:to>
                                    </p:set>
                                    <p:animEffect transition="in" filter="blinds(horizontal)">
                                      <p:cBhvr>
                                        <p:cTn id="47" dur="500"/>
                                        <p:tgtEl>
                                          <p:spTgt spid="78338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83382"/>
                                        </p:tgtEl>
                                        <p:attrNameLst>
                                          <p:attrName>style.visibility</p:attrName>
                                        </p:attrNameLst>
                                      </p:cBhvr>
                                      <p:to>
                                        <p:strVal val="visible"/>
                                      </p:to>
                                    </p:set>
                                    <p:animEffect transition="in" filter="blinds(horizontal)">
                                      <p:cBhvr>
                                        <p:cTn id="52" dur="500"/>
                                        <p:tgtEl>
                                          <p:spTgt spid="78338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83386"/>
                                        </p:tgtEl>
                                        <p:attrNameLst>
                                          <p:attrName>style.visibility</p:attrName>
                                        </p:attrNameLst>
                                      </p:cBhvr>
                                      <p:to>
                                        <p:strVal val="visible"/>
                                      </p:to>
                                    </p:set>
                                    <p:animEffect transition="in" filter="blinds(horizontal)">
                                      <p:cBhvr>
                                        <p:cTn id="57" dur="500"/>
                                        <p:tgtEl>
                                          <p:spTgt spid="78338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83383"/>
                                        </p:tgtEl>
                                        <p:attrNameLst>
                                          <p:attrName>style.visibility</p:attrName>
                                        </p:attrNameLst>
                                      </p:cBhvr>
                                      <p:to>
                                        <p:strVal val="visible"/>
                                      </p:to>
                                    </p:set>
                                    <p:animEffect transition="in" filter="blinds(horizontal)">
                                      <p:cBhvr>
                                        <p:cTn id="62" dur="500"/>
                                        <p:tgtEl>
                                          <p:spTgt spid="78338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83387"/>
                                        </p:tgtEl>
                                        <p:attrNameLst>
                                          <p:attrName>style.visibility</p:attrName>
                                        </p:attrNameLst>
                                      </p:cBhvr>
                                      <p:to>
                                        <p:strVal val="visible"/>
                                      </p:to>
                                    </p:set>
                                    <p:animEffect transition="in" filter="blinds(horizontal)">
                                      <p:cBhvr>
                                        <p:cTn id="67" dur="500"/>
                                        <p:tgtEl>
                                          <p:spTgt spid="78338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83388"/>
                                        </p:tgtEl>
                                        <p:attrNameLst>
                                          <p:attrName>style.visibility</p:attrName>
                                        </p:attrNameLst>
                                      </p:cBhvr>
                                      <p:to>
                                        <p:strVal val="visible"/>
                                      </p:to>
                                    </p:set>
                                    <p:animEffect transition="in" filter="blinds(horizontal)">
                                      <p:cBhvr>
                                        <p:cTn id="72" dur="500"/>
                                        <p:tgtEl>
                                          <p:spTgt spid="783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75" grpId="0"/>
      <p:bldP spid="783376" grpId="0"/>
      <p:bldP spid="783380" grpId="0"/>
      <p:bldP spid="783381" grpId="0"/>
      <p:bldP spid="783382" grpId="0"/>
      <p:bldP spid="783383" grpId="0"/>
      <p:bldP spid="783386" grpId="0" animBg="1"/>
      <p:bldP spid="783387" grpId="0" animBg="1"/>
      <p:bldP spid="78338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2"/>
          <p:cNvPicPr>
            <a:picLocks noChangeAspect="1"/>
          </p:cNvPicPr>
          <p:nvPr/>
        </p:nvPicPr>
        <p:blipFill>
          <a:blip r:embed="rId1"/>
          <a:stretch>
            <a:fillRect/>
          </a:stretch>
        </p:blipFill>
        <p:spPr>
          <a:xfrm>
            <a:off x="4976813" y="773113"/>
            <a:ext cx="3871912" cy="4410075"/>
          </a:xfrm>
          <a:prstGeom prst="rect">
            <a:avLst/>
          </a:prstGeom>
          <a:noFill/>
          <a:ln w="9525">
            <a:noFill/>
          </a:ln>
        </p:spPr>
      </p:pic>
      <p:sp>
        <p:nvSpPr>
          <p:cNvPr id="92162" name="Rectangle 3"/>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过程调用参数传递举例</a:t>
            </a:r>
            <a:endParaRPr lang="zh-CN" altLang="en-US" sz="3600" dirty="0"/>
          </a:p>
        </p:txBody>
      </p:sp>
      <p:pic>
        <p:nvPicPr>
          <p:cNvPr id="92163" name="Picture 4"/>
          <p:cNvPicPr>
            <a:picLocks noChangeAspect="1"/>
          </p:cNvPicPr>
          <p:nvPr/>
        </p:nvPicPr>
        <p:blipFill>
          <a:blip r:embed="rId2"/>
          <a:stretch>
            <a:fillRect/>
          </a:stretch>
        </p:blipFill>
        <p:spPr>
          <a:xfrm>
            <a:off x="161925" y="819150"/>
            <a:ext cx="4365625" cy="5849938"/>
          </a:xfrm>
          <a:prstGeom prst="rect">
            <a:avLst/>
          </a:prstGeom>
          <a:noFill/>
          <a:ln w="9525">
            <a:noFill/>
          </a:ln>
        </p:spPr>
      </p:pic>
      <p:grpSp>
        <p:nvGrpSpPr>
          <p:cNvPr id="784389" name="Group 5"/>
          <p:cNvGrpSpPr/>
          <p:nvPr/>
        </p:nvGrpSpPr>
        <p:grpSpPr>
          <a:xfrm>
            <a:off x="5741988" y="4192588"/>
            <a:ext cx="2249487" cy="320675"/>
            <a:chOff x="3674" y="2752"/>
            <a:chExt cx="1417" cy="202"/>
          </a:xfrm>
        </p:grpSpPr>
        <p:sp>
          <p:nvSpPr>
            <p:cNvPr id="92165" name="Line 6"/>
            <p:cNvSpPr/>
            <p:nvPr/>
          </p:nvSpPr>
          <p:spPr>
            <a:xfrm>
              <a:off x="3674" y="2954"/>
              <a:ext cx="1417" cy="0"/>
            </a:xfrm>
            <a:prstGeom prst="line">
              <a:avLst/>
            </a:prstGeom>
            <a:ln w="28575" cap="flat" cmpd="sng">
              <a:solidFill>
                <a:schemeClr val="tx1"/>
              </a:solidFill>
              <a:prstDash val="solid"/>
              <a:round/>
              <a:headEnd type="none" w="med" len="med"/>
              <a:tailEnd type="none" w="med" len="med"/>
            </a:ln>
          </p:spPr>
        </p:sp>
        <p:sp>
          <p:nvSpPr>
            <p:cNvPr id="92166" name="Text Box 7"/>
            <p:cNvSpPr txBox="1"/>
            <p:nvPr/>
          </p:nvSpPr>
          <p:spPr>
            <a:xfrm>
              <a:off x="4042" y="2752"/>
              <a:ext cx="709" cy="173"/>
            </a:xfrm>
            <a:prstGeom prst="rect">
              <a:avLst/>
            </a:prstGeom>
            <a:solidFill>
              <a:schemeClr val="bg1"/>
            </a:solidFill>
            <a:ln w="9525">
              <a:noFill/>
            </a:ln>
          </p:spPr>
          <p:txBody>
            <a:bodyPr tIns="0" bIns="0" anchor="t" anchorCtr="0">
              <a:spAutoFit/>
            </a:bodyPr>
            <a:lstStyle/>
            <a:p>
              <a:pPr marL="342900" indent="-342900" eaLnBrk="0" hangingPunct="0">
                <a:spcBef>
                  <a:spcPct val="50000"/>
                </a:spcBef>
              </a:pPr>
              <a:r>
                <a:rPr lang="zh-CN" altLang="en-US" dirty="0">
                  <a:solidFill>
                    <a:srgbClr val="FF3300"/>
                  </a:solidFill>
                  <a:latin typeface="微软雅黑" panose="020B0503020204020204" pitchFamily="34" charset="-122"/>
                  <a:ea typeface="微软雅黑" panose="020B0503020204020204" pitchFamily="34" charset="-122"/>
                </a:rPr>
                <a:t>返回地址</a:t>
              </a:r>
              <a:endParaRPr lang="zh-CN" altLang="en-US" dirty="0">
                <a:solidFill>
                  <a:srgbClr val="FF3300"/>
                </a:solidFill>
                <a:latin typeface="微软雅黑" panose="020B0503020204020204" pitchFamily="34" charset="-122"/>
                <a:ea typeface="微软雅黑" panose="020B0503020204020204" pitchFamily="34" charset="-122"/>
              </a:endParaRPr>
            </a:p>
          </p:txBody>
        </p:sp>
      </p:grpSp>
      <p:grpSp>
        <p:nvGrpSpPr>
          <p:cNvPr id="784392" name="Group 8"/>
          <p:cNvGrpSpPr/>
          <p:nvPr/>
        </p:nvGrpSpPr>
        <p:grpSpPr>
          <a:xfrm>
            <a:off x="5741988" y="4552950"/>
            <a:ext cx="2249487" cy="320675"/>
            <a:chOff x="3674" y="2979"/>
            <a:chExt cx="1417" cy="202"/>
          </a:xfrm>
        </p:grpSpPr>
        <p:sp>
          <p:nvSpPr>
            <p:cNvPr id="92168" name="Line 9"/>
            <p:cNvSpPr/>
            <p:nvPr/>
          </p:nvSpPr>
          <p:spPr>
            <a:xfrm>
              <a:off x="3674" y="3181"/>
              <a:ext cx="1417" cy="0"/>
            </a:xfrm>
            <a:prstGeom prst="line">
              <a:avLst/>
            </a:prstGeom>
            <a:ln w="28575" cap="flat" cmpd="sng">
              <a:solidFill>
                <a:schemeClr val="tx1"/>
              </a:solidFill>
              <a:prstDash val="solid"/>
              <a:round/>
              <a:headEnd type="none" w="med" len="med"/>
              <a:tailEnd type="none" w="med" len="med"/>
            </a:ln>
          </p:spPr>
        </p:sp>
        <p:sp>
          <p:nvSpPr>
            <p:cNvPr id="92169" name="Text Box 10"/>
            <p:cNvSpPr txBox="1"/>
            <p:nvPr/>
          </p:nvSpPr>
          <p:spPr>
            <a:xfrm>
              <a:off x="3730" y="2979"/>
              <a:ext cx="1333" cy="173"/>
            </a:xfrm>
            <a:prstGeom prst="rect">
              <a:avLst/>
            </a:prstGeom>
            <a:solidFill>
              <a:schemeClr val="bg1"/>
            </a:solidFill>
            <a:ln w="9525">
              <a:noFill/>
            </a:ln>
          </p:spPr>
          <p:txBody>
            <a:bodyPr tIns="0" bIns="0"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EBP</a:t>
              </a:r>
              <a:r>
                <a:rPr lang="zh-CN" altLang="en-US" dirty="0">
                  <a:solidFill>
                    <a:srgbClr val="FF3300"/>
                  </a:solidFill>
                  <a:latin typeface="微软雅黑" panose="020B0503020204020204" pitchFamily="34" charset="-122"/>
                  <a:ea typeface="微软雅黑" panose="020B0503020204020204" pitchFamily="34" charset="-122"/>
                </a:rPr>
                <a:t>在</a:t>
              </a:r>
              <a:r>
                <a:rPr lang="en-US" altLang="zh-CN" dirty="0">
                  <a:solidFill>
                    <a:srgbClr val="FF3300"/>
                  </a:solidFill>
                  <a:latin typeface="微软雅黑" panose="020B0503020204020204" pitchFamily="34" charset="-122"/>
                  <a:ea typeface="微软雅黑" panose="020B0503020204020204" pitchFamily="34" charset="-122"/>
                </a:rPr>
                <a:t>main</a:t>
              </a:r>
              <a:r>
                <a:rPr lang="zh-CN" altLang="en-US" dirty="0">
                  <a:solidFill>
                    <a:srgbClr val="FF3300"/>
                  </a:solidFill>
                  <a:latin typeface="微软雅黑" panose="020B0503020204020204" pitchFamily="34" charset="-122"/>
                  <a:ea typeface="微软雅黑" panose="020B0503020204020204" pitchFamily="34" charset="-122"/>
                </a:rPr>
                <a:t>中的值</a:t>
              </a:r>
              <a:endParaRPr lang="zh-CN" altLang="en-US" dirty="0">
                <a:solidFill>
                  <a:srgbClr val="FF3300"/>
                </a:solidFill>
                <a:latin typeface="微软雅黑" panose="020B0503020204020204" pitchFamily="34" charset="-122"/>
                <a:ea typeface="微软雅黑" panose="020B0503020204020204" pitchFamily="34" charset="-122"/>
              </a:endParaRPr>
            </a:p>
          </p:txBody>
        </p:sp>
      </p:grpSp>
      <p:grpSp>
        <p:nvGrpSpPr>
          <p:cNvPr id="784395" name="Group 11"/>
          <p:cNvGrpSpPr/>
          <p:nvPr/>
        </p:nvGrpSpPr>
        <p:grpSpPr>
          <a:xfrm>
            <a:off x="4841875" y="4508500"/>
            <a:ext cx="854075" cy="366713"/>
            <a:chOff x="3334" y="3861"/>
            <a:chExt cx="538" cy="231"/>
          </a:xfrm>
        </p:grpSpPr>
        <p:sp>
          <p:nvSpPr>
            <p:cNvPr id="92171" name="Text Box 12"/>
            <p:cNvSpPr txBox="1"/>
            <p:nvPr/>
          </p:nvSpPr>
          <p:spPr>
            <a:xfrm>
              <a:off x="3334" y="3861"/>
              <a:ext cx="453" cy="231"/>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EBP</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92172" name="Line 13"/>
            <p:cNvSpPr/>
            <p:nvPr/>
          </p:nvSpPr>
          <p:spPr>
            <a:xfrm>
              <a:off x="3702" y="3974"/>
              <a:ext cx="170" cy="0"/>
            </a:xfrm>
            <a:prstGeom prst="line">
              <a:avLst/>
            </a:prstGeom>
            <a:ln w="38100" cap="flat" cmpd="sng">
              <a:solidFill>
                <a:srgbClr val="FF3300"/>
              </a:solidFill>
              <a:prstDash val="solid"/>
              <a:round/>
              <a:headEnd type="none" w="med" len="med"/>
              <a:tailEnd type="triangle" w="med" len="med"/>
            </a:ln>
          </p:spPr>
        </p:sp>
      </p:grpSp>
      <p:sp>
        <p:nvSpPr>
          <p:cNvPr id="784398" name="Text Box 14"/>
          <p:cNvSpPr txBox="1"/>
          <p:nvPr/>
        </p:nvSpPr>
        <p:spPr>
          <a:xfrm>
            <a:off x="8010525" y="3697288"/>
            <a:ext cx="1035050" cy="366712"/>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EBP+8</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784399" name="Text Box 15"/>
          <p:cNvSpPr txBox="1"/>
          <p:nvPr/>
        </p:nvSpPr>
        <p:spPr>
          <a:xfrm>
            <a:off x="7993063" y="3203575"/>
            <a:ext cx="1123950" cy="366713"/>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EBP+12</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784400" name="Line 16"/>
          <p:cNvSpPr/>
          <p:nvPr/>
        </p:nvSpPr>
        <p:spPr>
          <a:xfrm flipV="1">
            <a:off x="3492500" y="4914900"/>
            <a:ext cx="1304925" cy="134938"/>
          </a:xfrm>
          <a:prstGeom prst="line">
            <a:avLst/>
          </a:prstGeom>
          <a:ln w="38100" cap="flat" cmpd="sng">
            <a:solidFill>
              <a:srgbClr val="FF3300"/>
            </a:solidFill>
            <a:prstDash val="solid"/>
            <a:round/>
            <a:headEnd type="none" w="med" len="med"/>
            <a:tailEnd type="triangle" w="med" len="med"/>
          </a:ln>
        </p:spPr>
      </p:sp>
      <p:sp>
        <p:nvSpPr>
          <p:cNvPr id="784401" name="Text Box 17"/>
          <p:cNvSpPr txBox="1"/>
          <p:nvPr/>
        </p:nvSpPr>
        <p:spPr>
          <a:xfrm>
            <a:off x="3986213" y="5184775"/>
            <a:ext cx="1844675" cy="366713"/>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3333CC"/>
                </a:solidFill>
                <a:latin typeface="微软雅黑" panose="020B0503020204020204" pitchFamily="34" charset="-122"/>
                <a:ea typeface="微软雅黑" panose="020B0503020204020204" pitchFamily="34" charset="-122"/>
              </a:rPr>
              <a:t>R[edx]</a:t>
            </a:r>
            <a:r>
              <a:rPr lang="en-US" altLang="zh-CN" dirty="0">
                <a:solidFill>
                  <a:srgbClr val="3333CC"/>
                </a:solidFill>
                <a:latin typeface="Times New Roman" panose="02020603050405020304" pitchFamily="18" charset="0"/>
                <a:ea typeface="微软雅黑" panose="020B0503020204020204" pitchFamily="34" charset="-122"/>
              </a:rPr>
              <a:t>←</a:t>
            </a:r>
            <a:r>
              <a:rPr lang="en-US" altLang="zh-CN" dirty="0">
                <a:solidFill>
                  <a:srgbClr val="3333CC"/>
                </a:solidFill>
                <a:latin typeface="微软雅黑" panose="020B0503020204020204" pitchFamily="34" charset="-122"/>
                <a:ea typeface="微软雅黑" panose="020B0503020204020204" pitchFamily="34" charset="-122"/>
              </a:rPr>
              <a:t>15</a:t>
            </a:r>
            <a:endParaRPr lang="en-US" altLang="zh-CN" dirty="0">
              <a:solidFill>
                <a:srgbClr val="3333CC"/>
              </a:solidFill>
              <a:latin typeface="微软雅黑" panose="020B0503020204020204" pitchFamily="34" charset="-122"/>
              <a:ea typeface="微软雅黑" panose="020B0503020204020204" pitchFamily="34" charset="-122"/>
            </a:endParaRPr>
          </a:p>
        </p:txBody>
      </p:sp>
      <p:sp>
        <p:nvSpPr>
          <p:cNvPr id="784402" name="Text Box 18"/>
          <p:cNvSpPr txBox="1"/>
          <p:nvPr/>
        </p:nvSpPr>
        <p:spPr>
          <a:xfrm>
            <a:off x="4122738" y="5543550"/>
            <a:ext cx="1844675" cy="366713"/>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3333CC"/>
                </a:solidFill>
                <a:latin typeface="微软雅黑" panose="020B0503020204020204" pitchFamily="34" charset="-122"/>
                <a:ea typeface="微软雅黑" panose="020B0503020204020204" pitchFamily="34" charset="-122"/>
              </a:rPr>
              <a:t>R[eax]</a:t>
            </a:r>
            <a:r>
              <a:rPr lang="en-US" altLang="zh-CN" dirty="0">
                <a:solidFill>
                  <a:srgbClr val="3333CC"/>
                </a:solidFill>
                <a:latin typeface="Times New Roman" panose="02020603050405020304" pitchFamily="18" charset="0"/>
                <a:ea typeface="微软雅黑" panose="020B0503020204020204" pitchFamily="34" charset="-122"/>
              </a:rPr>
              <a:t>←</a:t>
            </a:r>
            <a:r>
              <a:rPr lang="en-US" altLang="zh-CN" dirty="0">
                <a:solidFill>
                  <a:srgbClr val="3333CC"/>
                </a:solidFill>
                <a:latin typeface="微软雅黑" panose="020B0503020204020204" pitchFamily="34" charset="-122"/>
                <a:ea typeface="微软雅黑" panose="020B0503020204020204" pitchFamily="34" charset="-122"/>
              </a:rPr>
              <a:t>22</a:t>
            </a:r>
            <a:endParaRPr lang="en-US" altLang="zh-CN" dirty="0">
              <a:solidFill>
                <a:srgbClr val="3333CC"/>
              </a:solidFill>
              <a:latin typeface="微软雅黑" panose="020B0503020204020204" pitchFamily="34" charset="-122"/>
              <a:ea typeface="微软雅黑" panose="020B0503020204020204" pitchFamily="34" charset="-122"/>
            </a:endParaRPr>
          </a:p>
        </p:txBody>
      </p:sp>
      <p:sp>
        <p:nvSpPr>
          <p:cNvPr id="784403" name="Text Box 19"/>
          <p:cNvSpPr txBox="1"/>
          <p:nvPr/>
        </p:nvSpPr>
        <p:spPr>
          <a:xfrm>
            <a:off x="6642100" y="3743325"/>
            <a:ext cx="676275" cy="366713"/>
          </a:xfrm>
          <a:prstGeom prst="rect">
            <a:avLst/>
          </a:prstGeom>
          <a:solidFill>
            <a:schemeClr val="bg1"/>
          </a:solid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22</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784404" name="Text Box 20"/>
          <p:cNvSpPr txBox="1"/>
          <p:nvPr/>
        </p:nvSpPr>
        <p:spPr>
          <a:xfrm>
            <a:off x="6643688" y="3248025"/>
            <a:ext cx="676275" cy="366713"/>
          </a:xfrm>
          <a:prstGeom prst="rect">
            <a:avLst/>
          </a:prstGeom>
          <a:solidFill>
            <a:schemeClr val="bg1"/>
          </a:solid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15</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784405" name="Text Box 21"/>
          <p:cNvSpPr txBox="1"/>
          <p:nvPr/>
        </p:nvSpPr>
        <p:spPr>
          <a:xfrm>
            <a:off x="4527550" y="5859463"/>
            <a:ext cx="3735388" cy="366712"/>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3333CC"/>
                </a:solidFill>
                <a:latin typeface="微软雅黑" panose="020B0503020204020204" pitchFamily="34" charset="-122"/>
                <a:ea typeface="微软雅黑" panose="020B0503020204020204" pitchFamily="34" charset="-122"/>
              </a:rPr>
              <a:t>M[R[ebp]+8] ←</a:t>
            </a:r>
            <a:r>
              <a:rPr lang="en-US" altLang="zh-CN" dirty="0">
                <a:latin typeface="微软雅黑" panose="020B0503020204020204" pitchFamily="34" charset="-122"/>
                <a:ea typeface="微软雅黑" panose="020B0503020204020204" pitchFamily="34" charset="-122"/>
              </a:rPr>
              <a:t> </a:t>
            </a:r>
            <a:r>
              <a:rPr lang="en-US" altLang="zh-CN" dirty="0">
                <a:solidFill>
                  <a:srgbClr val="3333CC"/>
                </a:solidFill>
                <a:latin typeface="微软雅黑" panose="020B0503020204020204" pitchFamily="34" charset="-122"/>
                <a:ea typeface="微软雅黑" panose="020B0503020204020204" pitchFamily="34" charset="-122"/>
              </a:rPr>
              <a:t>R[eax] =22</a:t>
            </a:r>
            <a:endParaRPr lang="en-US" altLang="zh-CN" dirty="0">
              <a:solidFill>
                <a:srgbClr val="3333CC"/>
              </a:solidFill>
              <a:latin typeface="微软雅黑" panose="020B0503020204020204" pitchFamily="34" charset="-122"/>
              <a:ea typeface="微软雅黑" panose="020B0503020204020204" pitchFamily="34" charset="-122"/>
            </a:endParaRPr>
          </a:p>
        </p:txBody>
      </p:sp>
      <p:sp>
        <p:nvSpPr>
          <p:cNvPr id="784406" name="Text Box 22"/>
          <p:cNvSpPr txBox="1"/>
          <p:nvPr/>
        </p:nvSpPr>
        <p:spPr>
          <a:xfrm>
            <a:off x="4481513" y="6264275"/>
            <a:ext cx="3735387" cy="366713"/>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3333CC"/>
                </a:solidFill>
                <a:latin typeface="微软雅黑" panose="020B0503020204020204" pitchFamily="34" charset="-122"/>
                <a:ea typeface="微软雅黑" panose="020B0503020204020204" pitchFamily="34" charset="-122"/>
              </a:rPr>
              <a:t>M[R[ebp]+12] ←</a:t>
            </a:r>
            <a:r>
              <a:rPr lang="en-US" altLang="zh-CN" dirty="0">
                <a:latin typeface="微软雅黑" panose="020B0503020204020204" pitchFamily="34" charset="-122"/>
                <a:ea typeface="微软雅黑" panose="020B0503020204020204" pitchFamily="34" charset="-122"/>
              </a:rPr>
              <a:t> </a:t>
            </a:r>
            <a:r>
              <a:rPr lang="en-US" altLang="zh-CN" dirty="0">
                <a:solidFill>
                  <a:srgbClr val="3333CC"/>
                </a:solidFill>
                <a:latin typeface="微软雅黑" panose="020B0503020204020204" pitchFamily="34" charset="-122"/>
                <a:ea typeface="微软雅黑" panose="020B0503020204020204" pitchFamily="34" charset="-122"/>
              </a:rPr>
              <a:t>R[edx] =15</a:t>
            </a:r>
            <a:endParaRPr lang="en-US" altLang="zh-CN" dirty="0">
              <a:solidFill>
                <a:srgbClr val="3333CC"/>
              </a:solidFill>
              <a:latin typeface="微软雅黑" panose="020B0503020204020204" pitchFamily="34" charset="-122"/>
              <a:ea typeface="微软雅黑" panose="020B0503020204020204" pitchFamily="34" charset="-122"/>
            </a:endParaRPr>
          </a:p>
        </p:txBody>
      </p:sp>
      <p:sp>
        <p:nvSpPr>
          <p:cNvPr id="784407" name="Text Box 23"/>
          <p:cNvSpPr txBox="1"/>
          <p:nvPr/>
        </p:nvSpPr>
        <p:spPr>
          <a:xfrm>
            <a:off x="5516563" y="5094288"/>
            <a:ext cx="3421062" cy="701675"/>
          </a:xfrm>
          <a:prstGeom prst="rect">
            <a:avLst/>
          </a:prstGeom>
          <a:noFill/>
          <a:ln w="9525">
            <a:noFill/>
          </a:ln>
        </p:spPr>
        <p:txBody>
          <a:bodyPr anchor="t" anchorCtr="0">
            <a:spAutoFit/>
          </a:bodyPr>
          <a:lstStyle/>
          <a:p>
            <a:pPr marL="342900" indent="-342900" eaLnBrk="0" hangingPunct="0">
              <a:spcBef>
                <a:spcPct val="50000"/>
              </a:spcBef>
            </a:pPr>
            <a:r>
              <a:rPr lang="zh-CN" altLang="en-US"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局部变量</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没有交换，交换的仅是入口参数</a:t>
            </a:r>
            <a:endParaRPr lang="zh-CN" altLang="en-US" sz="2000" dirty="0">
              <a:latin typeface="微软雅黑" panose="020B0503020204020204" pitchFamily="34" charset="-122"/>
              <a:ea typeface="微软雅黑" panose="020B0503020204020204" pitchFamily="34" charset="-122"/>
            </a:endParaRPr>
          </a:p>
        </p:txBody>
      </p:sp>
      <p:sp>
        <p:nvSpPr>
          <p:cNvPr id="92183" name="Line 24"/>
          <p:cNvSpPr/>
          <p:nvPr/>
        </p:nvSpPr>
        <p:spPr>
          <a:xfrm>
            <a:off x="3627438" y="2079625"/>
            <a:ext cx="2159000" cy="1304925"/>
          </a:xfrm>
          <a:prstGeom prst="line">
            <a:avLst/>
          </a:prstGeom>
          <a:ln w="9525" cap="flat" cmpd="sng">
            <a:solidFill>
              <a:srgbClr val="3333CC"/>
            </a:solidFill>
            <a:prstDash val="solid"/>
            <a:round/>
            <a:headEnd type="none" w="med" len="med"/>
            <a:tailEnd type="triangle" w="med" len="med"/>
          </a:ln>
        </p:spPr>
      </p:sp>
      <p:sp>
        <p:nvSpPr>
          <p:cNvPr id="92184" name="Line 25"/>
          <p:cNvSpPr/>
          <p:nvPr/>
        </p:nvSpPr>
        <p:spPr>
          <a:xfrm>
            <a:off x="3446463" y="2708275"/>
            <a:ext cx="2251075" cy="1125538"/>
          </a:xfrm>
          <a:prstGeom prst="line">
            <a:avLst/>
          </a:prstGeom>
          <a:ln w="9525" cap="flat" cmpd="sng">
            <a:solidFill>
              <a:srgbClr val="3333CC"/>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4389"/>
                                        </p:tgtEl>
                                        <p:attrNameLst>
                                          <p:attrName>style.visibility</p:attrName>
                                        </p:attrNameLst>
                                      </p:cBhvr>
                                      <p:to>
                                        <p:strVal val="visible"/>
                                      </p:to>
                                    </p:set>
                                    <p:animEffect transition="in" filter="blinds(horizontal)">
                                      <p:cBhvr>
                                        <p:cTn id="7" dur="500"/>
                                        <p:tgtEl>
                                          <p:spTgt spid="7843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4392"/>
                                        </p:tgtEl>
                                        <p:attrNameLst>
                                          <p:attrName>style.visibility</p:attrName>
                                        </p:attrNameLst>
                                      </p:cBhvr>
                                      <p:to>
                                        <p:strVal val="visible"/>
                                      </p:to>
                                    </p:set>
                                    <p:animEffect transition="in" filter="blinds(horizontal)">
                                      <p:cBhvr>
                                        <p:cTn id="12" dur="500"/>
                                        <p:tgtEl>
                                          <p:spTgt spid="7843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4395"/>
                                        </p:tgtEl>
                                        <p:attrNameLst>
                                          <p:attrName>style.visibility</p:attrName>
                                        </p:attrNameLst>
                                      </p:cBhvr>
                                      <p:to>
                                        <p:strVal val="visible"/>
                                      </p:to>
                                    </p:set>
                                    <p:animEffect transition="in" filter="blinds(horizontal)">
                                      <p:cBhvr>
                                        <p:cTn id="17" dur="500"/>
                                        <p:tgtEl>
                                          <p:spTgt spid="7843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4400"/>
                                        </p:tgtEl>
                                        <p:attrNameLst>
                                          <p:attrName>style.visibility</p:attrName>
                                        </p:attrNameLst>
                                      </p:cBhvr>
                                      <p:to>
                                        <p:strVal val="visible"/>
                                      </p:to>
                                    </p:set>
                                    <p:animEffect transition="in" filter="blinds(horizontal)">
                                      <p:cBhvr>
                                        <p:cTn id="22" dur="500"/>
                                        <p:tgtEl>
                                          <p:spTgt spid="78440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4398"/>
                                        </p:tgtEl>
                                        <p:attrNameLst>
                                          <p:attrName>style.visibility</p:attrName>
                                        </p:attrNameLst>
                                      </p:cBhvr>
                                      <p:to>
                                        <p:strVal val="visible"/>
                                      </p:to>
                                    </p:set>
                                    <p:animEffect transition="in" filter="blinds(horizontal)">
                                      <p:cBhvr>
                                        <p:cTn id="27" dur="500"/>
                                        <p:tgtEl>
                                          <p:spTgt spid="78439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84399"/>
                                        </p:tgtEl>
                                        <p:attrNameLst>
                                          <p:attrName>style.visibility</p:attrName>
                                        </p:attrNameLst>
                                      </p:cBhvr>
                                      <p:to>
                                        <p:strVal val="visible"/>
                                      </p:to>
                                    </p:set>
                                    <p:animEffect transition="in" filter="blinds(horizontal)">
                                      <p:cBhvr>
                                        <p:cTn id="32" dur="500"/>
                                        <p:tgtEl>
                                          <p:spTgt spid="78439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84401"/>
                                        </p:tgtEl>
                                        <p:attrNameLst>
                                          <p:attrName>style.visibility</p:attrName>
                                        </p:attrNameLst>
                                      </p:cBhvr>
                                      <p:to>
                                        <p:strVal val="visible"/>
                                      </p:to>
                                    </p:set>
                                    <p:animEffect transition="in" filter="blinds(horizontal)">
                                      <p:cBhvr>
                                        <p:cTn id="37" dur="500"/>
                                        <p:tgtEl>
                                          <p:spTgt spid="78440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84402"/>
                                        </p:tgtEl>
                                        <p:attrNameLst>
                                          <p:attrName>style.visibility</p:attrName>
                                        </p:attrNameLst>
                                      </p:cBhvr>
                                      <p:to>
                                        <p:strVal val="visible"/>
                                      </p:to>
                                    </p:set>
                                    <p:animEffect transition="in" filter="blinds(horizontal)">
                                      <p:cBhvr>
                                        <p:cTn id="42" dur="500"/>
                                        <p:tgtEl>
                                          <p:spTgt spid="78440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84405"/>
                                        </p:tgtEl>
                                        <p:attrNameLst>
                                          <p:attrName>style.visibility</p:attrName>
                                        </p:attrNameLst>
                                      </p:cBhvr>
                                      <p:to>
                                        <p:strVal val="visible"/>
                                      </p:to>
                                    </p:set>
                                    <p:animEffect transition="in" filter="blinds(horizontal)">
                                      <p:cBhvr>
                                        <p:cTn id="47" dur="500"/>
                                        <p:tgtEl>
                                          <p:spTgt spid="78440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84403"/>
                                        </p:tgtEl>
                                        <p:attrNameLst>
                                          <p:attrName>style.visibility</p:attrName>
                                        </p:attrNameLst>
                                      </p:cBhvr>
                                      <p:to>
                                        <p:strVal val="visible"/>
                                      </p:to>
                                    </p:set>
                                    <p:animEffect transition="in" filter="blinds(horizontal)">
                                      <p:cBhvr>
                                        <p:cTn id="52" dur="500"/>
                                        <p:tgtEl>
                                          <p:spTgt spid="78440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84406"/>
                                        </p:tgtEl>
                                        <p:attrNameLst>
                                          <p:attrName>style.visibility</p:attrName>
                                        </p:attrNameLst>
                                      </p:cBhvr>
                                      <p:to>
                                        <p:strVal val="visible"/>
                                      </p:to>
                                    </p:set>
                                    <p:animEffect transition="in" filter="blinds(horizontal)">
                                      <p:cBhvr>
                                        <p:cTn id="57" dur="500"/>
                                        <p:tgtEl>
                                          <p:spTgt spid="78440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84404"/>
                                        </p:tgtEl>
                                        <p:attrNameLst>
                                          <p:attrName>style.visibility</p:attrName>
                                        </p:attrNameLst>
                                      </p:cBhvr>
                                      <p:to>
                                        <p:strVal val="visible"/>
                                      </p:to>
                                    </p:set>
                                    <p:animEffect transition="in" filter="blinds(horizontal)">
                                      <p:cBhvr>
                                        <p:cTn id="62" dur="500"/>
                                        <p:tgtEl>
                                          <p:spTgt spid="78440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84407"/>
                                        </p:tgtEl>
                                        <p:attrNameLst>
                                          <p:attrName>style.visibility</p:attrName>
                                        </p:attrNameLst>
                                      </p:cBhvr>
                                      <p:to>
                                        <p:strVal val="visible"/>
                                      </p:to>
                                    </p:set>
                                    <p:animEffect transition="in" filter="blinds(horizontal)">
                                      <p:cBhvr>
                                        <p:cTn id="67" dur="500"/>
                                        <p:tgtEl>
                                          <p:spTgt spid="784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98" grpId="0"/>
      <p:bldP spid="784399" grpId="0"/>
      <p:bldP spid="784401" grpId="0"/>
      <p:bldP spid="784402" grpId="0"/>
      <p:bldP spid="784403" grpId="0" animBg="1"/>
      <p:bldP spid="784404" grpId="0" animBg="1"/>
      <p:bldP spid="784405" grpId="0"/>
      <p:bldP spid="784406" grpId="0"/>
      <p:bldP spid="78440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过程调用举例</a:t>
            </a:r>
            <a:endParaRPr lang="zh-CN" altLang="en-US" sz="3600" dirty="0"/>
          </a:p>
        </p:txBody>
      </p:sp>
      <p:sp>
        <p:nvSpPr>
          <p:cNvPr id="93186" name="Rectangle 3"/>
          <p:cNvSpPr>
            <a:spLocks noGrp="1"/>
          </p:cNvSpPr>
          <p:nvPr>
            <p:ph idx="1"/>
          </p:nvPr>
        </p:nvSpPr>
        <p:spPr>
          <a:xfrm>
            <a:off x="206375" y="728663"/>
            <a:ext cx="8559800" cy="5986462"/>
          </a:xfrm>
        </p:spPr>
        <p:txBody>
          <a:bodyPr vert="horz" wrap="square" lIns="91440" tIns="45720" rIns="91440" bIns="45720" anchor="t" anchorCtr="0"/>
          <a:lstStyle/>
          <a:p>
            <a:pPr>
              <a:lnSpc>
                <a:spcPct val="90000"/>
              </a:lnSpc>
              <a:spcBef>
                <a:spcPct val="0"/>
              </a:spcBef>
              <a:buNone/>
            </a:pPr>
            <a:r>
              <a:rPr lang="en-US" altLang="zh-CN" sz="1800" dirty="0">
                <a:latin typeface="微软雅黑" panose="020B0503020204020204" pitchFamily="34" charset="-122"/>
                <a:ea typeface="微软雅黑" panose="020B0503020204020204" pitchFamily="34" charset="-122"/>
              </a:rPr>
              <a:t>1  void test ( int x, int *ptr ) </a:t>
            </a:r>
            <a:endParaRPr lang="en-US" altLang="zh-CN" sz="1800" dirty="0">
              <a:latin typeface="微软雅黑" panose="020B0503020204020204" pitchFamily="34" charset="-122"/>
              <a:ea typeface="微软雅黑" panose="020B0503020204020204" pitchFamily="34" charset="-122"/>
            </a:endParaRPr>
          </a:p>
          <a:p>
            <a:pPr>
              <a:lnSpc>
                <a:spcPct val="90000"/>
              </a:lnSpc>
              <a:spcBef>
                <a:spcPct val="0"/>
              </a:spcBef>
              <a:buNone/>
            </a:pPr>
            <a:r>
              <a:rPr lang="en-US" altLang="zh-CN" sz="1800" dirty="0">
                <a:latin typeface="微软雅黑" panose="020B0503020204020204" pitchFamily="34" charset="-122"/>
                <a:ea typeface="微软雅黑" panose="020B0503020204020204" pitchFamily="34" charset="-122"/>
              </a:rPr>
              <a:t>2  {  </a:t>
            </a:r>
            <a:endParaRPr lang="en-US" altLang="zh-CN" sz="1800" dirty="0">
              <a:latin typeface="微软雅黑" panose="020B0503020204020204" pitchFamily="34" charset="-122"/>
              <a:ea typeface="微软雅黑" panose="020B0503020204020204" pitchFamily="34" charset="-122"/>
            </a:endParaRPr>
          </a:p>
          <a:p>
            <a:pPr>
              <a:lnSpc>
                <a:spcPct val="90000"/>
              </a:lnSpc>
              <a:spcBef>
                <a:spcPct val="0"/>
              </a:spcBef>
              <a:buNone/>
            </a:pPr>
            <a:r>
              <a:rPr lang="en-US" altLang="zh-CN" sz="1800" dirty="0">
                <a:latin typeface="微软雅黑" panose="020B0503020204020204" pitchFamily="34" charset="-122"/>
                <a:ea typeface="微软雅黑" panose="020B0503020204020204" pitchFamily="34" charset="-122"/>
              </a:rPr>
              <a:t>3 	     if  ( x&gt;0 &amp;&amp; *ptr&gt;0 )  </a:t>
            </a:r>
            <a:endParaRPr lang="en-US" altLang="zh-CN" sz="1800" dirty="0">
              <a:latin typeface="微软雅黑" panose="020B0503020204020204" pitchFamily="34" charset="-122"/>
              <a:ea typeface="微软雅黑" panose="020B0503020204020204" pitchFamily="34" charset="-122"/>
            </a:endParaRPr>
          </a:p>
          <a:p>
            <a:pPr>
              <a:lnSpc>
                <a:spcPct val="90000"/>
              </a:lnSpc>
              <a:spcBef>
                <a:spcPct val="0"/>
              </a:spcBef>
              <a:buNone/>
            </a:pPr>
            <a:r>
              <a:rPr lang="en-US" altLang="zh-CN" sz="1800" dirty="0">
                <a:latin typeface="微软雅黑" panose="020B0503020204020204" pitchFamily="34" charset="-122"/>
                <a:ea typeface="微软雅黑" panose="020B0503020204020204" pitchFamily="34" charset="-122"/>
              </a:rPr>
              <a:t>4	     *ptr+=x;</a:t>
            </a:r>
            <a:endParaRPr lang="en-US" altLang="zh-CN" sz="1800" dirty="0">
              <a:latin typeface="微软雅黑" panose="020B0503020204020204" pitchFamily="34" charset="-122"/>
              <a:ea typeface="微软雅黑" panose="020B0503020204020204" pitchFamily="34" charset="-122"/>
            </a:endParaRPr>
          </a:p>
          <a:p>
            <a:pPr>
              <a:lnSpc>
                <a:spcPct val="90000"/>
              </a:lnSpc>
              <a:spcBef>
                <a:spcPct val="0"/>
              </a:spcBef>
              <a:buNone/>
            </a:pPr>
            <a:r>
              <a:rPr lang="en-US" altLang="zh-CN" sz="1800" dirty="0">
                <a:latin typeface="微软雅黑" panose="020B0503020204020204" pitchFamily="34" charset="-122"/>
                <a:ea typeface="微软雅黑" panose="020B0503020204020204" pitchFamily="34" charset="-122"/>
              </a:rPr>
              <a:t>5	}	</a:t>
            </a:r>
            <a:endParaRPr lang="en-US" altLang="zh-CN" sz="1800" dirty="0">
              <a:latin typeface="微软雅黑" panose="020B0503020204020204" pitchFamily="34" charset="-122"/>
              <a:ea typeface="微软雅黑" panose="020B0503020204020204" pitchFamily="34" charset="-122"/>
            </a:endParaRPr>
          </a:p>
          <a:p>
            <a:pPr>
              <a:lnSpc>
                <a:spcPct val="90000"/>
              </a:lnSpc>
              <a:spcBef>
                <a:spcPct val="0"/>
              </a:spcBef>
              <a:buNone/>
            </a:pPr>
            <a:r>
              <a:rPr lang="en-US" altLang="zh-CN" sz="1800" dirty="0">
                <a:latin typeface="微软雅黑" panose="020B0503020204020204" pitchFamily="34" charset="-122"/>
                <a:ea typeface="微软雅黑" panose="020B0503020204020204" pitchFamily="34" charset="-122"/>
              </a:rPr>
              <a:t>6				  </a:t>
            </a:r>
            <a:endParaRPr lang="en-US" altLang="zh-CN" sz="1800" dirty="0">
              <a:latin typeface="微软雅黑" panose="020B0503020204020204" pitchFamily="34" charset="-122"/>
              <a:ea typeface="微软雅黑" panose="020B0503020204020204" pitchFamily="34" charset="-122"/>
            </a:endParaRPr>
          </a:p>
          <a:p>
            <a:pPr>
              <a:lnSpc>
                <a:spcPct val="90000"/>
              </a:lnSpc>
              <a:spcBef>
                <a:spcPct val="0"/>
              </a:spcBef>
              <a:buNone/>
            </a:pPr>
            <a:r>
              <a:rPr lang="en-US" altLang="zh-CN" sz="1800" dirty="0">
                <a:latin typeface="微软雅黑" panose="020B0503020204020204" pitchFamily="34" charset="-122"/>
                <a:ea typeface="微软雅黑" panose="020B0503020204020204" pitchFamily="34" charset="-122"/>
              </a:rPr>
              <a:t>7  void caller (int a, int y )</a:t>
            </a:r>
            <a:endParaRPr lang="en-US" altLang="zh-CN" sz="1800" dirty="0">
              <a:latin typeface="微软雅黑" panose="020B0503020204020204" pitchFamily="34" charset="-122"/>
              <a:ea typeface="微软雅黑" panose="020B0503020204020204" pitchFamily="34" charset="-122"/>
            </a:endParaRPr>
          </a:p>
          <a:p>
            <a:pPr>
              <a:lnSpc>
                <a:spcPct val="90000"/>
              </a:lnSpc>
              <a:spcBef>
                <a:spcPct val="0"/>
              </a:spcBef>
              <a:buNone/>
            </a:pPr>
            <a:r>
              <a:rPr lang="en-US" altLang="zh-CN" sz="1800" dirty="0">
                <a:latin typeface="微软雅黑" panose="020B0503020204020204" pitchFamily="34" charset="-122"/>
                <a:ea typeface="微软雅黑" panose="020B0503020204020204" pitchFamily="34" charset="-122"/>
              </a:rPr>
              <a:t>8  {</a:t>
            </a:r>
            <a:endParaRPr lang="en-US" altLang="zh-CN" sz="1800" dirty="0">
              <a:latin typeface="微软雅黑" panose="020B0503020204020204" pitchFamily="34" charset="-122"/>
              <a:ea typeface="微软雅黑" panose="020B0503020204020204" pitchFamily="34" charset="-122"/>
            </a:endParaRPr>
          </a:p>
          <a:p>
            <a:pPr>
              <a:lnSpc>
                <a:spcPct val="90000"/>
              </a:lnSpc>
              <a:spcBef>
                <a:spcPct val="0"/>
              </a:spcBef>
              <a:buNone/>
            </a:pPr>
            <a:r>
              <a:rPr lang="en-US" altLang="zh-CN" sz="1800" dirty="0">
                <a:latin typeface="微软雅黑" panose="020B0503020204020204" pitchFamily="34" charset="-122"/>
                <a:ea typeface="微软雅黑" panose="020B0503020204020204" pitchFamily="34" charset="-122"/>
              </a:rPr>
              <a:t>9         int x = a&gt;0 ? a : a+100;  </a:t>
            </a:r>
            <a:endParaRPr lang="en-US" altLang="zh-CN" sz="1800" dirty="0">
              <a:latin typeface="微软雅黑" panose="020B0503020204020204" pitchFamily="34" charset="-122"/>
              <a:ea typeface="微软雅黑" panose="020B0503020204020204" pitchFamily="34" charset="-122"/>
            </a:endParaRPr>
          </a:p>
          <a:p>
            <a:pPr>
              <a:lnSpc>
                <a:spcPct val="90000"/>
              </a:lnSpc>
              <a:spcBef>
                <a:spcPct val="0"/>
              </a:spcBef>
              <a:buNone/>
            </a:pPr>
            <a:r>
              <a:rPr lang="en-US" altLang="zh-CN" sz="1800" dirty="0">
                <a:latin typeface="微软雅黑" panose="020B0503020204020204" pitchFamily="34" charset="-122"/>
                <a:ea typeface="微软雅黑" panose="020B0503020204020204" pitchFamily="34" charset="-122"/>
              </a:rPr>
              <a:t>10	      </a:t>
            </a:r>
            <a:r>
              <a:rPr lang="en-US" altLang="zh-CN" sz="1800" dirty="0">
                <a:solidFill>
                  <a:srgbClr val="FF3300"/>
                </a:solidFill>
                <a:latin typeface="微软雅黑" panose="020B0503020204020204" pitchFamily="34" charset="-122"/>
                <a:ea typeface="微软雅黑" panose="020B0503020204020204" pitchFamily="34" charset="-122"/>
              </a:rPr>
              <a:t>test (x, &amp;y)</a:t>
            </a:r>
            <a:r>
              <a:rPr lang="zh-CN" altLang="en-US" sz="1800" dirty="0">
                <a:solidFill>
                  <a:srgbClr val="FF3300"/>
                </a:solidFill>
                <a:latin typeface="微软雅黑" panose="020B0503020204020204" pitchFamily="34" charset="-122"/>
                <a:ea typeface="微软雅黑" panose="020B0503020204020204" pitchFamily="34" charset="-122"/>
              </a:rPr>
              <a:t>；</a:t>
            </a:r>
            <a:endParaRPr lang="zh-CN" altLang="en-US" sz="1800" dirty="0">
              <a:solidFill>
                <a:srgbClr val="FF3300"/>
              </a:solidFill>
              <a:latin typeface="微软雅黑" panose="020B0503020204020204" pitchFamily="34" charset="-122"/>
              <a:ea typeface="微软雅黑" panose="020B0503020204020204" pitchFamily="34" charset="-122"/>
            </a:endParaRPr>
          </a:p>
          <a:p>
            <a:pPr>
              <a:lnSpc>
                <a:spcPct val="90000"/>
              </a:lnSpc>
              <a:spcBef>
                <a:spcPct val="0"/>
              </a:spcBef>
              <a:buNone/>
            </a:pPr>
            <a:r>
              <a:rPr lang="en-US" altLang="zh-CN" sz="1800" dirty="0">
                <a:latin typeface="微软雅黑" panose="020B0503020204020204" pitchFamily="34" charset="-122"/>
                <a:ea typeface="微软雅黑" panose="020B0503020204020204" pitchFamily="34" charset="-122"/>
              </a:rPr>
              <a:t>11  }</a:t>
            </a:r>
            <a:endParaRPr lang="en-US" altLang="zh-CN" sz="1800" dirty="0">
              <a:latin typeface="微软雅黑" panose="020B0503020204020204" pitchFamily="34" charset="-122"/>
              <a:ea typeface="微软雅黑" panose="020B0503020204020204" pitchFamily="34" charset="-122"/>
            </a:endParaRPr>
          </a:p>
          <a:p>
            <a:pPr>
              <a:lnSpc>
                <a:spcPct val="120000"/>
              </a:lnSpc>
              <a:buNone/>
            </a:pPr>
            <a:r>
              <a:rPr lang="zh-CN" altLang="en-US" sz="1800" dirty="0">
                <a:latin typeface="微软雅黑" panose="020B0503020204020204" pitchFamily="34" charset="-122"/>
                <a:ea typeface="微软雅黑" panose="020B0503020204020204" pitchFamily="34" charset="-122"/>
              </a:rPr>
              <a:t>     调用</a:t>
            </a:r>
            <a:r>
              <a:rPr lang="en-US" altLang="zh-CN" sz="1800" dirty="0">
                <a:latin typeface="微软雅黑" panose="020B0503020204020204" pitchFamily="34" charset="-122"/>
                <a:ea typeface="微软雅黑" panose="020B0503020204020204" pitchFamily="34" charset="-122"/>
              </a:rPr>
              <a:t>caller</a:t>
            </a:r>
            <a:r>
              <a:rPr lang="zh-CN" altLang="en-US" sz="1800" dirty="0">
                <a:latin typeface="微软雅黑" panose="020B0503020204020204" pitchFamily="34" charset="-122"/>
                <a:ea typeface="微软雅黑" panose="020B0503020204020204" pitchFamily="34" charset="-122"/>
              </a:rPr>
              <a:t>的过程为</a:t>
            </a:r>
            <a:r>
              <a:rPr lang="en-US" altLang="zh-CN" sz="1800" dirty="0">
                <a:latin typeface="微软雅黑" panose="020B0503020204020204" pitchFamily="34" charset="-122"/>
                <a:ea typeface="微软雅黑" panose="020B0503020204020204" pitchFamily="34" charset="-122"/>
              </a:rPr>
              <a:t>P</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P</a:t>
            </a:r>
            <a:r>
              <a:rPr lang="zh-CN" altLang="en-US" sz="1800" dirty="0">
                <a:latin typeface="微软雅黑" panose="020B0503020204020204" pitchFamily="34" charset="-122"/>
                <a:ea typeface="微软雅黑" panose="020B0503020204020204" pitchFamily="34" charset="-122"/>
              </a:rPr>
              <a:t>中给出形参</a:t>
            </a:r>
            <a:r>
              <a:rPr lang="en-US" altLang="zh-CN" sz="1800" dirty="0">
                <a:latin typeface="微软雅黑" panose="020B0503020204020204" pitchFamily="34" charset="-122"/>
                <a:ea typeface="微软雅黑" panose="020B0503020204020204" pitchFamily="34" charset="-122"/>
              </a:rPr>
              <a:t>a</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y</a:t>
            </a:r>
            <a:r>
              <a:rPr lang="zh-CN" altLang="en-US" sz="1800" dirty="0">
                <a:latin typeface="微软雅黑" panose="020B0503020204020204" pitchFamily="34" charset="-122"/>
                <a:ea typeface="微软雅黑" panose="020B0503020204020204" pitchFamily="34" charset="-122"/>
              </a:rPr>
              <a:t>的</a:t>
            </a:r>
            <a:endParaRPr lang="zh-CN" altLang="en-US" sz="1800" dirty="0">
              <a:latin typeface="微软雅黑" panose="020B0503020204020204" pitchFamily="34" charset="-122"/>
              <a:ea typeface="微软雅黑" panose="020B0503020204020204" pitchFamily="34" charset="-122"/>
            </a:endParaRPr>
          </a:p>
          <a:p>
            <a:pPr>
              <a:lnSpc>
                <a:spcPct val="120000"/>
              </a:lnSpc>
              <a:buNone/>
            </a:pPr>
            <a:r>
              <a:rPr lang="zh-CN" altLang="en-US" sz="1800" dirty="0">
                <a:latin typeface="微软雅黑" panose="020B0503020204020204" pitchFamily="34" charset="-122"/>
                <a:ea typeface="微软雅黑" panose="020B0503020204020204" pitchFamily="34" charset="-122"/>
              </a:rPr>
              <a:t>实参分别是</a:t>
            </a:r>
            <a:r>
              <a:rPr lang="en-US" altLang="zh-CN" sz="1800" dirty="0">
                <a:latin typeface="微软雅黑" panose="020B0503020204020204" pitchFamily="34" charset="-122"/>
                <a:ea typeface="微软雅黑" panose="020B0503020204020204" pitchFamily="34" charset="-122"/>
              </a:rPr>
              <a:t>100</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200</a:t>
            </a:r>
            <a:r>
              <a:rPr lang="zh-CN" altLang="en-US" sz="1800" dirty="0">
                <a:latin typeface="微软雅黑" panose="020B0503020204020204" pitchFamily="34" charset="-122"/>
                <a:ea typeface="微软雅黑" panose="020B0503020204020204" pitchFamily="34" charset="-122"/>
              </a:rPr>
              <a:t>，画出相应栈帧中的状态，并回答下列问题。</a:t>
            </a:r>
            <a:endParaRPr lang="zh-CN" altLang="en-US" sz="1800" dirty="0">
              <a:latin typeface="微软雅黑" panose="020B0503020204020204" pitchFamily="34" charset="-122"/>
              <a:ea typeface="微软雅黑" panose="020B0503020204020204" pitchFamily="34" charset="-122"/>
            </a:endParaRPr>
          </a:p>
          <a:p>
            <a:pPr>
              <a:lnSpc>
                <a:spcPct val="120000"/>
              </a:lnSpc>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test</a:t>
            </a:r>
            <a:r>
              <a:rPr lang="zh-CN" altLang="en-US" sz="1800" dirty="0">
                <a:latin typeface="微软雅黑" panose="020B0503020204020204" pitchFamily="34" charset="-122"/>
                <a:ea typeface="微软雅黑" panose="020B0503020204020204" pitchFamily="34" charset="-122"/>
              </a:rPr>
              <a:t>的形参是按值传递还是按地址传递？</a:t>
            </a:r>
            <a:r>
              <a:rPr lang="en-US" altLang="zh-CN" sz="1800" dirty="0">
                <a:latin typeface="微软雅黑" panose="020B0503020204020204" pitchFamily="34" charset="-122"/>
                <a:ea typeface="微软雅黑" panose="020B0503020204020204" pitchFamily="34" charset="-122"/>
              </a:rPr>
              <a:t>test</a:t>
            </a:r>
            <a:r>
              <a:rPr lang="zh-CN" altLang="en-US" sz="1800" dirty="0">
                <a:latin typeface="微软雅黑" panose="020B0503020204020204" pitchFamily="34" charset="-122"/>
                <a:ea typeface="微软雅黑" panose="020B0503020204020204" pitchFamily="34" charset="-122"/>
              </a:rPr>
              <a:t>的形参</a:t>
            </a:r>
            <a:r>
              <a:rPr lang="en-US" altLang="zh-CN" sz="1800" dirty="0">
                <a:latin typeface="微软雅黑" panose="020B0503020204020204" pitchFamily="34" charset="-122"/>
                <a:ea typeface="微软雅黑" panose="020B0503020204020204" pitchFamily="34" charset="-122"/>
              </a:rPr>
              <a:t>ptr</a:t>
            </a:r>
            <a:r>
              <a:rPr lang="zh-CN" altLang="en-US" sz="1800" dirty="0">
                <a:latin typeface="微软雅黑" panose="020B0503020204020204" pitchFamily="34" charset="-122"/>
                <a:ea typeface="微软雅黑" panose="020B0503020204020204" pitchFamily="34" charset="-122"/>
              </a:rPr>
              <a:t>对应的实参是一个 </a:t>
            </a:r>
            <a:endParaRPr lang="zh-CN" altLang="en-US" sz="1800" dirty="0">
              <a:latin typeface="微软雅黑" panose="020B0503020204020204" pitchFamily="34" charset="-122"/>
              <a:ea typeface="微软雅黑" panose="020B0503020204020204" pitchFamily="34" charset="-122"/>
            </a:endParaRPr>
          </a:p>
          <a:p>
            <a:pPr>
              <a:lnSpc>
                <a:spcPct val="120000"/>
              </a:lnSpc>
              <a:buNone/>
            </a:pPr>
            <a:r>
              <a:rPr lang="zh-CN" altLang="en-US" sz="1800" dirty="0">
                <a:latin typeface="微软雅黑" panose="020B0503020204020204" pitchFamily="34" charset="-122"/>
                <a:ea typeface="微软雅黑" panose="020B0503020204020204" pitchFamily="34" charset="-122"/>
              </a:rPr>
              <a:t>         什么类型的值？</a:t>
            </a:r>
            <a:endParaRPr lang="zh-CN" altLang="en-US" sz="1800" dirty="0">
              <a:latin typeface="微软雅黑" panose="020B0503020204020204" pitchFamily="34" charset="-122"/>
              <a:ea typeface="微软雅黑" panose="020B0503020204020204" pitchFamily="34" charset="-122"/>
            </a:endParaRPr>
          </a:p>
          <a:p>
            <a:pPr>
              <a:lnSpc>
                <a:spcPct val="120000"/>
              </a:lnSpc>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test</a:t>
            </a:r>
            <a:r>
              <a:rPr lang="zh-CN" altLang="en-US" sz="1800" dirty="0">
                <a:latin typeface="微软雅黑" panose="020B0503020204020204" pitchFamily="34" charset="-122"/>
                <a:ea typeface="微软雅黑" panose="020B0503020204020204" pitchFamily="34" charset="-122"/>
              </a:rPr>
              <a:t>中被改变的*</a:t>
            </a:r>
            <a:r>
              <a:rPr lang="en-US" altLang="zh-CN" sz="1800" dirty="0">
                <a:latin typeface="微软雅黑" panose="020B0503020204020204" pitchFamily="34" charset="-122"/>
                <a:ea typeface="微软雅黑" panose="020B0503020204020204" pitchFamily="34" charset="-122"/>
              </a:rPr>
              <a:t>ptr</a:t>
            </a:r>
            <a:r>
              <a:rPr lang="zh-CN" altLang="en-US" sz="1800" dirty="0">
                <a:latin typeface="微软雅黑" panose="020B0503020204020204" pitchFamily="34" charset="-122"/>
                <a:ea typeface="微软雅黑" panose="020B0503020204020204" pitchFamily="34" charset="-122"/>
              </a:rPr>
              <a:t>的结果如何返回给它的调用过程</a:t>
            </a:r>
            <a:r>
              <a:rPr lang="en-US" altLang="zh-CN" sz="1800" dirty="0">
                <a:latin typeface="微软雅黑" panose="020B0503020204020204" pitchFamily="34" charset="-122"/>
                <a:ea typeface="微软雅黑" panose="020B0503020204020204" pitchFamily="34" charset="-122"/>
              </a:rPr>
              <a:t>caller</a:t>
            </a:r>
            <a:r>
              <a:rPr lang="zh-CN" altLang="en-US"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p>
            <a:pPr>
              <a:lnSpc>
                <a:spcPct val="120000"/>
              </a:lnSpc>
              <a:buNone/>
            </a:pPr>
            <a:endParaRPr lang="zh-CN" altLang="en-US" sz="1800" dirty="0">
              <a:latin typeface="微软雅黑" panose="020B0503020204020204" pitchFamily="34" charset="-122"/>
              <a:ea typeface="微软雅黑" panose="020B0503020204020204" pitchFamily="34" charset="-122"/>
            </a:endParaRPr>
          </a:p>
          <a:p>
            <a:pPr>
              <a:lnSpc>
                <a:spcPct val="120000"/>
              </a:lnSpc>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caller</a:t>
            </a:r>
            <a:r>
              <a:rPr lang="zh-CN" altLang="en-US" sz="1800" dirty="0">
                <a:latin typeface="微软雅黑" panose="020B0503020204020204" pitchFamily="34" charset="-122"/>
                <a:ea typeface="微软雅黑" panose="020B0503020204020204" pitchFamily="34" charset="-122"/>
              </a:rPr>
              <a:t>中被改变的</a:t>
            </a:r>
            <a:r>
              <a:rPr lang="en-US" altLang="zh-CN" sz="1800" dirty="0">
                <a:latin typeface="微软雅黑" panose="020B0503020204020204" pitchFamily="34" charset="-122"/>
                <a:ea typeface="微软雅黑" panose="020B0503020204020204" pitchFamily="34" charset="-122"/>
              </a:rPr>
              <a:t>y</a:t>
            </a:r>
            <a:r>
              <a:rPr lang="zh-CN" altLang="en-US" sz="1800" dirty="0">
                <a:latin typeface="微软雅黑" panose="020B0503020204020204" pitchFamily="34" charset="-122"/>
                <a:ea typeface="微软雅黑" panose="020B0503020204020204" pitchFamily="34" charset="-122"/>
              </a:rPr>
              <a:t>的结果能否返回给过程</a:t>
            </a:r>
            <a:r>
              <a:rPr lang="en-US" altLang="zh-CN" sz="1800" dirty="0">
                <a:latin typeface="微软雅黑" panose="020B0503020204020204" pitchFamily="34" charset="-122"/>
                <a:ea typeface="微软雅黑" panose="020B0503020204020204" pitchFamily="34" charset="-122"/>
              </a:rPr>
              <a:t>P</a:t>
            </a:r>
            <a:r>
              <a:rPr lang="zh-CN" altLang="en-US" sz="1800" dirty="0">
                <a:latin typeface="微软雅黑" panose="020B0503020204020204" pitchFamily="34" charset="-122"/>
                <a:ea typeface="微软雅黑" panose="020B0503020204020204" pitchFamily="34" charset="-122"/>
              </a:rPr>
              <a:t>？为什么？</a:t>
            </a:r>
            <a:endParaRPr lang="zh-CN" altLang="en-US" sz="1800" dirty="0">
              <a:latin typeface="微软雅黑" panose="020B0503020204020204" pitchFamily="34" charset="-122"/>
              <a:ea typeface="微软雅黑" panose="020B0503020204020204" pitchFamily="34" charset="-122"/>
            </a:endParaRPr>
          </a:p>
        </p:txBody>
      </p:sp>
      <p:grpSp>
        <p:nvGrpSpPr>
          <p:cNvPr id="785412" name="Group 4"/>
          <p:cNvGrpSpPr/>
          <p:nvPr/>
        </p:nvGrpSpPr>
        <p:grpSpPr>
          <a:xfrm>
            <a:off x="4076700" y="998538"/>
            <a:ext cx="1081088" cy="2151062"/>
            <a:chOff x="2171" y="119"/>
            <a:chExt cx="681" cy="1355"/>
          </a:xfrm>
        </p:grpSpPr>
        <p:sp>
          <p:nvSpPr>
            <p:cNvPr id="93188" name="Text Box 5"/>
            <p:cNvSpPr txBox="1"/>
            <p:nvPr/>
          </p:nvSpPr>
          <p:spPr>
            <a:xfrm>
              <a:off x="2171" y="119"/>
              <a:ext cx="681" cy="1355"/>
            </a:xfrm>
            <a:prstGeom prst="rect">
              <a:avLst/>
            </a:prstGeom>
            <a:solidFill>
              <a:schemeClr val="bg1"/>
            </a:solidFill>
            <a:ln w="9525">
              <a:noFill/>
            </a:ln>
          </p:spPr>
          <p:txBody>
            <a:bodyPr anchor="t" anchorCtr="0">
              <a:spAutoFit/>
            </a:bodyPr>
            <a:lstStyle/>
            <a:p>
              <a:pPr marL="342900" indent="-342900" eaLnBrk="0" hangingPunct="0">
                <a:spcBef>
                  <a:spcPct val="25000"/>
                </a:spcBef>
              </a:pPr>
              <a:r>
                <a:rPr lang="en-US" altLang="zh-CN" dirty="0">
                  <a:latin typeface="微软雅黑" panose="020B0503020204020204" pitchFamily="34" charset="-122"/>
                  <a:ea typeface="微软雅黑" panose="020B0503020204020204" pitchFamily="34" charset="-122"/>
                </a:rPr>
                <a:t> </a:t>
              </a:r>
              <a:r>
                <a:rPr lang="en-US" altLang="zh-CN" dirty="0">
                  <a:solidFill>
                    <a:srgbClr val="3333CC"/>
                  </a:solidFill>
                  <a:latin typeface="微软雅黑" panose="020B0503020204020204" pitchFamily="34" charset="-122"/>
                  <a:ea typeface="微软雅黑" panose="020B0503020204020204" pitchFamily="34" charset="-122"/>
                </a:rPr>
                <a:t>test</a:t>
              </a:r>
              <a:endParaRPr lang="en-US" altLang="zh-CN"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5000"/>
                </a:spcBef>
              </a:pPr>
              <a:endParaRPr lang="en-US" altLang="zh-CN"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5000"/>
                </a:spcBef>
              </a:pPr>
              <a:r>
                <a:rPr lang="en-US" altLang="zh-CN" dirty="0">
                  <a:solidFill>
                    <a:srgbClr val="3333CC"/>
                  </a:solidFill>
                  <a:latin typeface="微软雅黑" panose="020B0503020204020204" pitchFamily="34" charset="-122"/>
                  <a:ea typeface="微软雅黑" panose="020B0503020204020204" pitchFamily="34" charset="-122"/>
                </a:rPr>
                <a:t>caller</a:t>
              </a:r>
              <a:endParaRPr lang="en-US" altLang="zh-CN"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5000"/>
                </a:spcBef>
              </a:pPr>
              <a:endParaRPr lang="en-US" altLang="zh-CN"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5000"/>
                </a:spcBef>
              </a:pPr>
              <a:r>
                <a:rPr lang="en-US" altLang="zh-CN" dirty="0">
                  <a:solidFill>
                    <a:srgbClr val="3333CC"/>
                  </a:solidFill>
                  <a:latin typeface="微软雅黑" panose="020B0503020204020204" pitchFamily="34" charset="-122"/>
                  <a:ea typeface="微软雅黑" panose="020B0503020204020204" pitchFamily="34" charset="-122"/>
                </a:rPr>
                <a:t>  P</a:t>
              </a:r>
              <a:endParaRPr lang="en-US" altLang="zh-CN"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50000"/>
                </a:spcBef>
              </a:pPr>
              <a:endParaRPr lang="en-US" altLang="zh-CN" dirty="0">
                <a:latin typeface="微软雅黑" panose="020B0503020204020204" pitchFamily="34" charset="-122"/>
                <a:ea typeface="微软雅黑" panose="020B0503020204020204" pitchFamily="34" charset="-122"/>
              </a:endParaRPr>
            </a:p>
          </p:txBody>
        </p:sp>
        <p:sp>
          <p:nvSpPr>
            <p:cNvPr id="93189" name="Line 6"/>
            <p:cNvSpPr/>
            <p:nvPr/>
          </p:nvSpPr>
          <p:spPr>
            <a:xfrm flipV="1">
              <a:off x="2370" y="743"/>
              <a:ext cx="0" cy="283"/>
            </a:xfrm>
            <a:prstGeom prst="line">
              <a:avLst/>
            </a:prstGeom>
            <a:ln w="38100" cap="flat" cmpd="sng">
              <a:solidFill>
                <a:srgbClr val="3333CC"/>
              </a:solidFill>
              <a:prstDash val="solid"/>
              <a:round/>
              <a:headEnd type="none" w="med" len="med"/>
              <a:tailEnd type="triangle" w="med" len="med"/>
            </a:ln>
          </p:spPr>
        </p:sp>
        <p:sp>
          <p:nvSpPr>
            <p:cNvPr id="93190" name="Line 7"/>
            <p:cNvSpPr/>
            <p:nvPr/>
          </p:nvSpPr>
          <p:spPr>
            <a:xfrm flipV="1">
              <a:off x="2370" y="289"/>
              <a:ext cx="0" cy="283"/>
            </a:xfrm>
            <a:prstGeom prst="line">
              <a:avLst/>
            </a:prstGeom>
            <a:ln w="38100" cap="flat" cmpd="sng">
              <a:solidFill>
                <a:srgbClr val="3333CC"/>
              </a:solidFill>
              <a:prstDash val="solid"/>
              <a:round/>
              <a:headEnd type="none" w="med" len="med"/>
              <a:tailEnd type="triangle" w="med" len="med"/>
            </a:ln>
          </p:spPr>
        </p:sp>
      </p:grpSp>
      <p:pic>
        <p:nvPicPr>
          <p:cNvPr id="785416" name="Picture 8"/>
          <p:cNvPicPr>
            <a:picLocks noChangeAspect="1"/>
          </p:cNvPicPr>
          <p:nvPr/>
        </p:nvPicPr>
        <p:blipFill>
          <a:blip r:embed="rId1"/>
          <a:stretch>
            <a:fillRect/>
          </a:stretch>
        </p:blipFill>
        <p:spPr>
          <a:xfrm>
            <a:off x="5562600" y="854075"/>
            <a:ext cx="3375025" cy="2655888"/>
          </a:xfrm>
          <a:prstGeom prst="rect">
            <a:avLst/>
          </a:prstGeom>
          <a:noFill/>
          <a:ln w="9525">
            <a:noFill/>
          </a:ln>
        </p:spPr>
      </p:pic>
      <p:sp>
        <p:nvSpPr>
          <p:cNvPr id="785417" name="Text Box 9"/>
          <p:cNvSpPr txBox="1"/>
          <p:nvPr/>
        </p:nvSpPr>
        <p:spPr>
          <a:xfrm>
            <a:off x="5876925" y="2789238"/>
            <a:ext cx="2971800" cy="915987"/>
          </a:xfrm>
          <a:prstGeom prst="rect">
            <a:avLst/>
          </a:prstGeom>
          <a:solidFill>
            <a:schemeClr val="bg1"/>
          </a:solidFill>
          <a:ln w="9525">
            <a:noFill/>
          </a:ln>
        </p:spPr>
        <p:txBody>
          <a:bodyPr anchor="t" anchorCtr="0">
            <a:spAutoFit/>
          </a:bodyPr>
          <a:lstStyle/>
          <a:p>
            <a:pPr marL="342900" indent="-342900" eaLnBrk="0" hangingPunct="0">
              <a:spcBef>
                <a:spcPct val="50000"/>
              </a:spcBef>
            </a:pPr>
            <a:r>
              <a:rPr lang="zh-CN" altLang="en-US" dirty="0">
                <a:solidFill>
                  <a:srgbClr val="FF3300"/>
                </a:solidFill>
                <a:latin typeface="微软雅黑" panose="020B0503020204020204" pitchFamily="34" charset="-122"/>
                <a:ea typeface="微软雅黑" panose="020B0503020204020204" pitchFamily="34" charset="-122"/>
              </a:rPr>
              <a:t>     </a:t>
            </a:r>
            <a:r>
              <a:rPr lang="en-US" altLang="zh-CN" dirty="0">
                <a:solidFill>
                  <a:srgbClr val="FF3300"/>
                </a:solidFill>
                <a:latin typeface="微软雅黑" panose="020B0503020204020204" pitchFamily="34" charset="-122"/>
                <a:ea typeface="微软雅黑" panose="020B0503020204020204" pitchFamily="34" charset="-122"/>
              </a:rPr>
              <a:t>caller</a:t>
            </a:r>
            <a:r>
              <a:rPr lang="zh-CN" altLang="en-US" dirty="0">
                <a:solidFill>
                  <a:srgbClr val="FF3300"/>
                </a:solidFill>
                <a:latin typeface="微软雅黑" panose="020B0503020204020204" pitchFamily="34" charset="-122"/>
                <a:ea typeface="微软雅黑" panose="020B0503020204020204" pitchFamily="34" charset="-122"/>
              </a:rPr>
              <a:t>执行过程中，在进入</a:t>
            </a:r>
            <a:r>
              <a:rPr lang="en-US" altLang="zh-CN" dirty="0">
                <a:solidFill>
                  <a:srgbClr val="FF3300"/>
                </a:solidFill>
                <a:latin typeface="微软雅黑" panose="020B0503020204020204" pitchFamily="34" charset="-122"/>
                <a:ea typeface="微软雅黑" panose="020B0503020204020204" pitchFamily="34" charset="-122"/>
              </a:rPr>
              <a:t>test</a:t>
            </a:r>
            <a:r>
              <a:rPr lang="zh-CN" altLang="en-US" dirty="0">
                <a:solidFill>
                  <a:srgbClr val="FF3300"/>
                </a:solidFill>
                <a:latin typeface="微软雅黑" panose="020B0503020204020204" pitchFamily="34" charset="-122"/>
                <a:ea typeface="微软雅黑" panose="020B0503020204020204" pitchFamily="34" charset="-122"/>
              </a:rPr>
              <a:t>之前一刻栈中的状态如何？</a:t>
            </a:r>
            <a:endParaRPr lang="zh-CN" altLang="en-US" dirty="0">
              <a:solidFill>
                <a:srgbClr val="FF3300"/>
              </a:solidFill>
              <a:latin typeface="微软雅黑" panose="020B0503020204020204" pitchFamily="34" charset="-122"/>
              <a:ea typeface="微软雅黑" panose="020B0503020204020204" pitchFamily="34" charset="-122"/>
            </a:endParaRPr>
          </a:p>
        </p:txBody>
      </p:sp>
      <p:pic>
        <p:nvPicPr>
          <p:cNvPr id="785418" name="Picture 10"/>
          <p:cNvPicPr>
            <a:picLocks noChangeAspect="1"/>
          </p:cNvPicPr>
          <p:nvPr/>
        </p:nvPicPr>
        <p:blipFill>
          <a:blip r:embed="rId2"/>
          <a:stretch>
            <a:fillRect/>
          </a:stretch>
        </p:blipFill>
        <p:spPr>
          <a:xfrm>
            <a:off x="5292725" y="134938"/>
            <a:ext cx="3644900" cy="3946525"/>
          </a:xfrm>
          <a:prstGeom prst="rect">
            <a:avLst/>
          </a:prstGeom>
          <a:noFill/>
          <a:ln w="9525">
            <a:noFill/>
          </a:ln>
        </p:spPr>
      </p:pic>
      <p:sp>
        <p:nvSpPr>
          <p:cNvPr id="785419" name="Text Box 11"/>
          <p:cNvSpPr txBox="1"/>
          <p:nvPr/>
        </p:nvSpPr>
        <p:spPr>
          <a:xfrm>
            <a:off x="5697538" y="3375025"/>
            <a:ext cx="2835275" cy="641350"/>
          </a:xfrm>
          <a:prstGeom prst="rect">
            <a:avLst/>
          </a:prstGeom>
          <a:solidFill>
            <a:schemeClr val="bg1"/>
          </a:solidFill>
          <a:ln w="9525">
            <a:noFill/>
          </a:ln>
        </p:spPr>
        <p:txBody>
          <a:bodyPr anchor="t" anchorCtr="0">
            <a:spAutoFit/>
          </a:bodyPr>
          <a:lstStyle/>
          <a:p>
            <a:pPr marL="342900" indent="-342900" eaLnBrk="0" hangingPunct="0">
              <a:spcBef>
                <a:spcPct val="50000"/>
              </a:spcBef>
            </a:pPr>
            <a:r>
              <a:rPr lang="zh-CN" altLang="en-US" dirty="0">
                <a:solidFill>
                  <a:srgbClr val="FF3300"/>
                </a:solidFill>
                <a:latin typeface="微软雅黑" panose="020B0503020204020204" pitchFamily="34" charset="-122"/>
                <a:ea typeface="微软雅黑" panose="020B0503020204020204" pitchFamily="34" charset="-122"/>
              </a:rPr>
              <a:t>     进入</a:t>
            </a:r>
            <a:r>
              <a:rPr lang="en-US" altLang="zh-CN" dirty="0">
                <a:solidFill>
                  <a:srgbClr val="FF3300"/>
                </a:solidFill>
                <a:latin typeface="微软雅黑" panose="020B0503020204020204" pitchFamily="34" charset="-122"/>
                <a:ea typeface="微软雅黑" panose="020B0503020204020204" pitchFamily="34" charset="-122"/>
              </a:rPr>
              <a:t>test</a:t>
            </a:r>
            <a:r>
              <a:rPr lang="zh-CN" altLang="en-US" dirty="0">
                <a:solidFill>
                  <a:srgbClr val="FF3300"/>
                </a:solidFill>
                <a:latin typeface="微软雅黑" panose="020B0503020204020204" pitchFamily="34" charset="-122"/>
                <a:ea typeface="微软雅黑" panose="020B0503020204020204" pitchFamily="34" charset="-122"/>
              </a:rPr>
              <a:t>并生成其栈帧后，栈中状态如何？</a:t>
            </a:r>
            <a:endParaRPr lang="zh-CN" altLang="en-US" dirty="0">
              <a:solidFill>
                <a:srgbClr val="FF3300"/>
              </a:solidFill>
              <a:latin typeface="微软雅黑" panose="020B0503020204020204" pitchFamily="34" charset="-122"/>
              <a:ea typeface="微软雅黑" panose="020B0503020204020204" pitchFamily="34" charset="-122"/>
            </a:endParaRPr>
          </a:p>
        </p:txBody>
      </p:sp>
      <p:pic>
        <p:nvPicPr>
          <p:cNvPr id="785420" name="Picture 12"/>
          <p:cNvPicPr>
            <a:picLocks noChangeAspect="1"/>
          </p:cNvPicPr>
          <p:nvPr/>
        </p:nvPicPr>
        <p:blipFill>
          <a:blip r:embed="rId3"/>
          <a:stretch>
            <a:fillRect/>
          </a:stretch>
        </p:blipFill>
        <p:spPr>
          <a:xfrm>
            <a:off x="5111750" y="179388"/>
            <a:ext cx="3781425" cy="4059237"/>
          </a:xfrm>
          <a:prstGeom prst="rect">
            <a:avLst/>
          </a:prstGeom>
          <a:noFill/>
          <a:ln w="9525">
            <a:noFill/>
          </a:ln>
        </p:spPr>
      </p:pic>
      <p:grpSp>
        <p:nvGrpSpPr>
          <p:cNvPr id="785421" name="Group 13"/>
          <p:cNvGrpSpPr/>
          <p:nvPr/>
        </p:nvGrpSpPr>
        <p:grpSpPr>
          <a:xfrm>
            <a:off x="5832475" y="584200"/>
            <a:ext cx="674688" cy="720725"/>
            <a:chOff x="3617" y="402"/>
            <a:chExt cx="425" cy="454"/>
          </a:xfrm>
        </p:grpSpPr>
        <p:sp>
          <p:nvSpPr>
            <p:cNvPr id="93197" name="Text Box 14"/>
            <p:cNvSpPr txBox="1"/>
            <p:nvPr/>
          </p:nvSpPr>
          <p:spPr>
            <a:xfrm>
              <a:off x="3617" y="402"/>
              <a:ext cx="425" cy="231"/>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&amp;y:</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93198" name="Text Box 15"/>
            <p:cNvSpPr txBox="1"/>
            <p:nvPr/>
          </p:nvSpPr>
          <p:spPr>
            <a:xfrm>
              <a:off x="3617" y="625"/>
              <a:ext cx="425" cy="231"/>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&amp;a:</a:t>
              </a:r>
              <a:endParaRPr lang="en-US" altLang="zh-CN" dirty="0">
                <a:solidFill>
                  <a:srgbClr val="FF3300"/>
                </a:solidFill>
                <a:latin typeface="微软雅黑" panose="020B0503020204020204" pitchFamily="34" charset="-122"/>
                <a:ea typeface="微软雅黑" panose="020B0503020204020204" pitchFamily="34" charset="-122"/>
              </a:endParaRPr>
            </a:p>
          </p:txBody>
        </p:sp>
      </p:grpSp>
      <p:grpSp>
        <p:nvGrpSpPr>
          <p:cNvPr id="785424" name="Group 16"/>
          <p:cNvGrpSpPr/>
          <p:nvPr/>
        </p:nvGrpSpPr>
        <p:grpSpPr>
          <a:xfrm>
            <a:off x="8488363" y="539750"/>
            <a:ext cx="539750" cy="1079500"/>
            <a:chOff x="5290" y="374"/>
            <a:chExt cx="340" cy="680"/>
          </a:xfrm>
        </p:grpSpPr>
        <p:sp>
          <p:nvSpPr>
            <p:cNvPr id="93200" name="AutoShape 17"/>
            <p:cNvSpPr/>
            <p:nvPr/>
          </p:nvSpPr>
          <p:spPr>
            <a:xfrm>
              <a:off x="5290" y="374"/>
              <a:ext cx="113" cy="680"/>
            </a:xfrm>
            <a:prstGeom prst="rightBrace">
              <a:avLst>
                <a:gd name="adj1" fmla="val 50119"/>
                <a:gd name="adj2" fmla="val 50000"/>
              </a:avLst>
            </a:prstGeom>
            <a:noFill/>
            <a:ln w="28575" cap="flat" cmpd="sng">
              <a:solidFill>
                <a:srgbClr val="FF33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93201" name="Text Box 18"/>
            <p:cNvSpPr txBox="1"/>
            <p:nvPr/>
          </p:nvSpPr>
          <p:spPr>
            <a:xfrm>
              <a:off x="5403" y="601"/>
              <a:ext cx="227" cy="231"/>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P</a:t>
              </a:r>
              <a:endParaRPr lang="en-US" altLang="zh-CN" dirty="0">
                <a:solidFill>
                  <a:srgbClr val="FF3300"/>
                </a:solidFill>
                <a:latin typeface="微软雅黑" panose="020B0503020204020204" pitchFamily="34" charset="-122"/>
                <a:ea typeface="微软雅黑" panose="020B0503020204020204" pitchFamily="34" charset="-122"/>
              </a:endParaRPr>
            </a:p>
          </p:txBody>
        </p:sp>
      </p:grpSp>
      <p:grpSp>
        <p:nvGrpSpPr>
          <p:cNvPr id="785427" name="Group 19"/>
          <p:cNvGrpSpPr/>
          <p:nvPr/>
        </p:nvGrpSpPr>
        <p:grpSpPr>
          <a:xfrm>
            <a:off x="8488363" y="1754188"/>
            <a:ext cx="539750" cy="1371600"/>
            <a:chOff x="5290" y="1139"/>
            <a:chExt cx="340" cy="864"/>
          </a:xfrm>
        </p:grpSpPr>
        <p:sp>
          <p:nvSpPr>
            <p:cNvPr id="93203" name="AutoShape 20"/>
            <p:cNvSpPr/>
            <p:nvPr/>
          </p:nvSpPr>
          <p:spPr>
            <a:xfrm>
              <a:off x="5290" y="1139"/>
              <a:ext cx="113" cy="794"/>
            </a:xfrm>
            <a:prstGeom prst="rightBrace">
              <a:avLst>
                <a:gd name="adj1" fmla="val 58522"/>
                <a:gd name="adj2" fmla="val 50000"/>
              </a:avLst>
            </a:prstGeom>
            <a:noFill/>
            <a:ln w="28575" cap="flat" cmpd="sng">
              <a:solidFill>
                <a:srgbClr val="FF33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93204" name="Text Box 21"/>
            <p:cNvSpPr txBox="1"/>
            <p:nvPr/>
          </p:nvSpPr>
          <p:spPr>
            <a:xfrm>
              <a:off x="5341" y="1253"/>
              <a:ext cx="289" cy="750"/>
            </a:xfrm>
            <a:prstGeom prst="rect">
              <a:avLst/>
            </a:prstGeom>
            <a:noFill/>
            <a:ln w="9525">
              <a:noFill/>
            </a:ln>
          </p:spPr>
          <p:txBody>
            <a:bodyPr vert="eaVert"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caller</a:t>
              </a:r>
              <a:endParaRPr lang="en-US" altLang="zh-CN" dirty="0">
                <a:solidFill>
                  <a:srgbClr val="FF3300"/>
                </a:solidFill>
                <a:latin typeface="微软雅黑" panose="020B0503020204020204" pitchFamily="34" charset="-122"/>
                <a:ea typeface="微软雅黑" panose="020B0503020204020204" pitchFamily="34" charset="-122"/>
              </a:endParaRPr>
            </a:p>
          </p:txBody>
        </p:sp>
      </p:grpSp>
      <p:sp>
        <p:nvSpPr>
          <p:cNvPr id="785430" name="Text Box 22"/>
          <p:cNvSpPr txBox="1"/>
          <p:nvPr/>
        </p:nvSpPr>
        <p:spPr>
          <a:xfrm>
            <a:off x="1827213" y="1943100"/>
            <a:ext cx="1304925" cy="366713"/>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100   200</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785431" name="Text Box 23"/>
          <p:cNvSpPr txBox="1"/>
          <p:nvPr/>
        </p:nvSpPr>
        <p:spPr>
          <a:xfrm>
            <a:off x="7048500" y="630238"/>
            <a:ext cx="809625" cy="274637"/>
          </a:xfrm>
          <a:prstGeom prst="rect">
            <a:avLst/>
          </a:prstGeom>
          <a:solidFill>
            <a:schemeClr val="bg1"/>
          </a:solidFill>
          <a:ln w="9525">
            <a:noFill/>
          </a:ln>
        </p:spPr>
        <p:txBody>
          <a:bodyPr tIns="0" bIns="0"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300</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785432" name="Line 24"/>
          <p:cNvSpPr/>
          <p:nvPr/>
        </p:nvSpPr>
        <p:spPr>
          <a:xfrm flipV="1">
            <a:off x="2097088" y="819150"/>
            <a:ext cx="4995862" cy="854075"/>
          </a:xfrm>
          <a:prstGeom prst="line">
            <a:avLst/>
          </a:prstGeom>
          <a:ln w="38100" cap="flat" cmpd="sng">
            <a:solidFill>
              <a:srgbClr val="FF3300"/>
            </a:solidFill>
            <a:prstDash val="solid"/>
            <a:round/>
            <a:headEnd type="none" w="med" len="med"/>
            <a:tailEnd type="triangle" w="med" len="med"/>
          </a:ln>
        </p:spPr>
      </p:sp>
      <p:sp>
        <p:nvSpPr>
          <p:cNvPr id="785433" name="Rectangle 25"/>
          <p:cNvSpPr/>
          <p:nvPr/>
        </p:nvSpPr>
        <p:spPr>
          <a:xfrm>
            <a:off x="2862263" y="4689475"/>
            <a:ext cx="4298950" cy="366713"/>
          </a:xfrm>
          <a:prstGeom prst="rect">
            <a:avLst/>
          </a:prstGeom>
          <a:noFill/>
          <a:ln w="9525">
            <a:noFill/>
          </a:ln>
        </p:spPr>
        <p:txBody>
          <a:bodyPr wrap="none" anchor="t" anchorCtr="0">
            <a:spAutoFit/>
          </a:bodyPr>
          <a:lstStyle/>
          <a:p>
            <a:pPr marL="342900" indent="-342900" eaLnBrk="0" hangingPunct="0">
              <a:spcBef>
                <a:spcPct val="50000"/>
              </a:spcBef>
            </a:pPr>
            <a:r>
              <a:rPr lang="zh-CN" altLang="en-US" dirty="0">
                <a:solidFill>
                  <a:srgbClr val="FF3300"/>
                </a:solidFill>
                <a:latin typeface="微软雅黑" panose="020B0503020204020204" pitchFamily="34" charset="-122"/>
                <a:ea typeface="微软雅黑" panose="020B0503020204020204" pitchFamily="34" charset="-122"/>
              </a:rPr>
              <a:t>前者按值、后者按地址。一定是一个地址</a:t>
            </a:r>
            <a:endParaRPr lang="zh-CN" altLang="en-US" dirty="0">
              <a:solidFill>
                <a:srgbClr val="FF3300"/>
              </a:solidFill>
              <a:latin typeface="微软雅黑" panose="020B0503020204020204" pitchFamily="34" charset="-122"/>
              <a:ea typeface="微软雅黑" panose="020B0503020204020204" pitchFamily="34" charset="-122"/>
            </a:endParaRPr>
          </a:p>
        </p:txBody>
      </p:sp>
      <p:sp>
        <p:nvSpPr>
          <p:cNvPr id="785434" name="Rectangle 26"/>
          <p:cNvSpPr/>
          <p:nvPr/>
        </p:nvSpPr>
        <p:spPr>
          <a:xfrm>
            <a:off x="566738" y="5499100"/>
            <a:ext cx="8147050" cy="366713"/>
          </a:xfrm>
          <a:prstGeom prst="rect">
            <a:avLst/>
          </a:prstGeom>
          <a:noFill/>
          <a:ln w="9525">
            <a:noFill/>
          </a:ln>
        </p:spPr>
        <p:txBody>
          <a:bodyPr anchor="t" anchorCtr="0">
            <a:spAutoFit/>
          </a:bodyPr>
          <a:lstStyle/>
          <a:p>
            <a:pPr marL="342900" indent="-342900" eaLnBrk="0" hangingPunct="0">
              <a:spcBef>
                <a:spcPct val="50000"/>
              </a:spcBef>
            </a:pPr>
            <a:r>
              <a:rPr lang="zh-CN" altLang="en-US" dirty="0">
                <a:solidFill>
                  <a:srgbClr val="FF3300"/>
                </a:solidFill>
                <a:latin typeface="微软雅黑" panose="020B0503020204020204" pitchFamily="34" charset="-122"/>
                <a:ea typeface="微软雅黑" panose="020B0503020204020204" pitchFamily="34" charset="-122"/>
              </a:rPr>
              <a:t>第</a:t>
            </a:r>
            <a:r>
              <a:rPr lang="en-US" altLang="zh-CN" dirty="0">
                <a:solidFill>
                  <a:srgbClr val="FF3300"/>
                </a:solidFill>
                <a:latin typeface="微软雅黑" panose="020B0503020204020204" pitchFamily="34" charset="-122"/>
                <a:ea typeface="微软雅黑" panose="020B0503020204020204" pitchFamily="34" charset="-122"/>
              </a:rPr>
              <a:t>10</a:t>
            </a:r>
            <a:r>
              <a:rPr lang="zh-CN" altLang="en-US" dirty="0">
                <a:solidFill>
                  <a:srgbClr val="FF3300"/>
                </a:solidFill>
                <a:latin typeface="微软雅黑" panose="020B0503020204020204" pitchFamily="34" charset="-122"/>
                <a:ea typeface="微软雅黑" panose="020B0503020204020204" pitchFamily="34" charset="-122"/>
              </a:rPr>
              <a:t>行执行后，</a:t>
            </a:r>
            <a:r>
              <a:rPr lang="en-US" altLang="zh-CN" dirty="0">
                <a:solidFill>
                  <a:srgbClr val="FF3300"/>
                </a:solidFill>
                <a:latin typeface="微软雅黑" panose="020B0503020204020204" pitchFamily="34" charset="-122"/>
                <a:ea typeface="微软雅黑" panose="020B0503020204020204" pitchFamily="34" charset="-122"/>
              </a:rPr>
              <a:t>P</a:t>
            </a:r>
            <a:r>
              <a:rPr lang="zh-CN" altLang="en-US" dirty="0">
                <a:solidFill>
                  <a:srgbClr val="FF3300"/>
                </a:solidFill>
                <a:latin typeface="微软雅黑" panose="020B0503020204020204" pitchFamily="34" charset="-122"/>
                <a:ea typeface="微软雅黑" panose="020B0503020204020204" pitchFamily="34" charset="-122"/>
              </a:rPr>
              <a:t>帧中</a:t>
            </a:r>
            <a:r>
              <a:rPr lang="en-US" altLang="zh-CN" dirty="0">
                <a:solidFill>
                  <a:srgbClr val="FF3300"/>
                </a:solidFill>
                <a:latin typeface="微软雅黑" panose="020B0503020204020204" pitchFamily="34" charset="-122"/>
                <a:ea typeface="微软雅黑" panose="020B0503020204020204" pitchFamily="34" charset="-122"/>
              </a:rPr>
              <a:t>200</a:t>
            </a:r>
            <a:r>
              <a:rPr lang="zh-CN" altLang="en-US" dirty="0">
                <a:solidFill>
                  <a:srgbClr val="FF3300"/>
                </a:solidFill>
                <a:latin typeface="微软雅黑" panose="020B0503020204020204" pitchFamily="34" charset="-122"/>
                <a:ea typeface="微软雅黑" panose="020B0503020204020204" pitchFamily="34" charset="-122"/>
              </a:rPr>
              <a:t>变成</a:t>
            </a:r>
            <a:r>
              <a:rPr lang="en-US" altLang="zh-CN" dirty="0">
                <a:solidFill>
                  <a:srgbClr val="FF3300"/>
                </a:solidFill>
                <a:latin typeface="微软雅黑" panose="020B0503020204020204" pitchFamily="34" charset="-122"/>
                <a:ea typeface="微软雅黑" panose="020B0503020204020204" pitchFamily="34" charset="-122"/>
              </a:rPr>
              <a:t>300</a:t>
            </a:r>
            <a:r>
              <a:rPr lang="zh-CN" altLang="en-US" dirty="0">
                <a:solidFill>
                  <a:srgbClr val="FF3300"/>
                </a:solidFill>
                <a:latin typeface="微软雅黑" panose="020B0503020204020204" pitchFamily="34" charset="-122"/>
                <a:ea typeface="微软雅黑" panose="020B0503020204020204" pitchFamily="34" charset="-122"/>
              </a:rPr>
              <a:t>，</a:t>
            </a:r>
            <a:r>
              <a:rPr lang="en-US" altLang="zh-CN" dirty="0">
                <a:solidFill>
                  <a:srgbClr val="FF3300"/>
                </a:solidFill>
                <a:latin typeface="微软雅黑" panose="020B0503020204020204" pitchFamily="34" charset="-122"/>
                <a:ea typeface="微软雅黑" panose="020B0503020204020204" pitchFamily="34" charset="-122"/>
              </a:rPr>
              <a:t>test</a:t>
            </a:r>
            <a:r>
              <a:rPr lang="zh-CN" altLang="en-US" dirty="0">
                <a:solidFill>
                  <a:srgbClr val="FF3300"/>
                </a:solidFill>
                <a:latin typeface="微软雅黑" panose="020B0503020204020204" pitchFamily="34" charset="-122"/>
                <a:ea typeface="微软雅黑" panose="020B0503020204020204" pitchFamily="34" charset="-122"/>
              </a:rPr>
              <a:t>退帧后，</a:t>
            </a:r>
            <a:r>
              <a:rPr lang="en-US" altLang="zh-CN" dirty="0">
                <a:solidFill>
                  <a:srgbClr val="FF3300"/>
                </a:solidFill>
                <a:latin typeface="微软雅黑" panose="020B0503020204020204" pitchFamily="34" charset="-122"/>
                <a:ea typeface="微软雅黑" panose="020B0503020204020204" pitchFamily="34" charset="-122"/>
              </a:rPr>
              <a:t>caller</a:t>
            </a:r>
            <a:r>
              <a:rPr lang="zh-CN" altLang="en-US" dirty="0">
                <a:solidFill>
                  <a:srgbClr val="FF3300"/>
                </a:solidFill>
                <a:latin typeface="微软雅黑" panose="020B0503020204020204" pitchFamily="34" charset="-122"/>
                <a:ea typeface="微软雅黑" panose="020B0503020204020204" pitchFamily="34" charset="-122"/>
              </a:rPr>
              <a:t>中通过</a:t>
            </a:r>
            <a:r>
              <a:rPr lang="en-US" altLang="zh-CN" dirty="0">
                <a:solidFill>
                  <a:srgbClr val="FF3300"/>
                </a:solidFill>
                <a:latin typeface="微软雅黑" panose="020B0503020204020204" pitchFamily="34" charset="-122"/>
                <a:ea typeface="微软雅黑" panose="020B0503020204020204" pitchFamily="34" charset="-122"/>
              </a:rPr>
              <a:t>y</a:t>
            </a:r>
            <a:r>
              <a:rPr lang="zh-CN" altLang="en-US" dirty="0">
                <a:solidFill>
                  <a:srgbClr val="FF3300"/>
                </a:solidFill>
                <a:latin typeface="微软雅黑" panose="020B0503020204020204" pitchFamily="34" charset="-122"/>
                <a:ea typeface="微软雅黑" panose="020B0503020204020204" pitchFamily="34" charset="-122"/>
              </a:rPr>
              <a:t>引用该值</a:t>
            </a:r>
            <a:r>
              <a:rPr lang="en-US" altLang="zh-CN" dirty="0">
                <a:solidFill>
                  <a:srgbClr val="FF3300"/>
                </a:solidFill>
                <a:latin typeface="微软雅黑" panose="020B0503020204020204" pitchFamily="34" charset="-122"/>
                <a:ea typeface="微软雅黑" panose="020B0503020204020204" pitchFamily="34" charset="-122"/>
              </a:rPr>
              <a:t>300</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785435" name="Rectangle 27"/>
          <p:cNvSpPr/>
          <p:nvPr/>
        </p:nvSpPr>
        <p:spPr>
          <a:xfrm>
            <a:off x="522288" y="6257925"/>
            <a:ext cx="8415337" cy="366713"/>
          </a:xfrm>
          <a:prstGeom prst="rect">
            <a:avLst/>
          </a:prstGeom>
          <a:noFill/>
          <a:ln w="9525">
            <a:noFill/>
          </a:ln>
        </p:spPr>
        <p:txBody>
          <a:bodyPr anchor="t" anchorCtr="0">
            <a:spAutoFit/>
          </a:bodyPr>
          <a:lstStyle/>
          <a:p>
            <a:pPr marL="342900" indent="-342900" eaLnBrk="0" hangingPunct="0">
              <a:spcBef>
                <a:spcPct val="50000"/>
              </a:spcBef>
            </a:pPr>
            <a:r>
              <a:rPr lang="zh-CN" altLang="en-US" dirty="0">
                <a:solidFill>
                  <a:srgbClr val="FF3300"/>
                </a:solidFill>
                <a:latin typeface="微软雅黑" panose="020B0503020204020204" pitchFamily="34" charset="-122"/>
                <a:ea typeface="微软雅黑" panose="020B0503020204020204" pitchFamily="34" charset="-122"/>
              </a:rPr>
              <a:t>第</a:t>
            </a:r>
            <a:r>
              <a:rPr lang="en-US" altLang="zh-CN" dirty="0">
                <a:solidFill>
                  <a:srgbClr val="FF3300"/>
                </a:solidFill>
                <a:latin typeface="微软雅黑" panose="020B0503020204020204" pitchFamily="34" charset="-122"/>
                <a:ea typeface="微软雅黑" panose="020B0503020204020204" pitchFamily="34" charset="-122"/>
              </a:rPr>
              <a:t>11</a:t>
            </a:r>
            <a:r>
              <a:rPr lang="zh-CN" altLang="en-US" dirty="0">
                <a:solidFill>
                  <a:srgbClr val="FF3300"/>
                </a:solidFill>
                <a:latin typeface="微软雅黑" panose="020B0503020204020204" pitchFamily="34" charset="-122"/>
                <a:ea typeface="微软雅黑" panose="020B0503020204020204" pitchFamily="34" charset="-122"/>
              </a:rPr>
              <a:t>行执行后</a:t>
            </a:r>
            <a:r>
              <a:rPr lang="en-US" altLang="zh-CN" dirty="0">
                <a:solidFill>
                  <a:srgbClr val="FF3300"/>
                </a:solidFill>
                <a:latin typeface="微软雅黑" panose="020B0503020204020204" pitchFamily="34" charset="-122"/>
                <a:ea typeface="微软雅黑" panose="020B0503020204020204" pitchFamily="34" charset="-122"/>
              </a:rPr>
              <a:t>caller</a:t>
            </a:r>
            <a:r>
              <a:rPr lang="zh-CN" altLang="en-US" dirty="0">
                <a:solidFill>
                  <a:srgbClr val="FF3300"/>
                </a:solidFill>
                <a:latin typeface="微软雅黑" panose="020B0503020204020204" pitchFamily="34" charset="-122"/>
                <a:ea typeface="微软雅黑" panose="020B0503020204020204" pitchFamily="34" charset="-122"/>
              </a:rPr>
              <a:t>退帧并返回</a:t>
            </a:r>
            <a:r>
              <a:rPr lang="en-US" altLang="zh-CN" dirty="0">
                <a:solidFill>
                  <a:srgbClr val="FF3300"/>
                </a:solidFill>
                <a:latin typeface="微软雅黑" panose="020B0503020204020204" pitchFamily="34" charset="-122"/>
                <a:ea typeface="微软雅黑" panose="020B0503020204020204" pitchFamily="34" charset="-122"/>
              </a:rPr>
              <a:t>P</a:t>
            </a:r>
            <a:r>
              <a:rPr lang="zh-CN" altLang="en-US" dirty="0">
                <a:solidFill>
                  <a:srgbClr val="FF3300"/>
                </a:solidFill>
                <a:latin typeface="微软雅黑" panose="020B0503020204020204" pitchFamily="34" charset="-122"/>
                <a:ea typeface="微软雅黑" panose="020B0503020204020204" pitchFamily="34" charset="-122"/>
              </a:rPr>
              <a:t>，因</a:t>
            </a:r>
            <a:r>
              <a:rPr lang="en-US" altLang="zh-CN" dirty="0">
                <a:solidFill>
                  <a:srgbClr val="FF3300"/>
                </a:solidFill>
                <a:latin typeface="微软雅黑" panose="020B0503020204020204" pitchFamily="34" charset="-122"/>
                <a:ea typeface="微软雅黑" panose="020B0503020204020204" pitchFamily="34" charset="-122"/>
              </a:rPr>
              <a:t>P</a:t>
            </a:r>
            <a:r>
              <a:rPr lang="zh-CN" altLang="en-US" dirty="0">
                <a:solidFill>
                  <a:srgbClr val="FF3300"/>
                </a:solidFill>
                <a:latin typeface="微软雅黑" panose="020B0503020204020204" pitchFamily="34" charset="-122"/>
                <a:ea typeface="微软雅黑" panose="020B0503020204020204" pitchFamily="34" charset="-122"/>
              </a:rPr>
              <a:t>中无变量与之对应，故无法引用该值</a:t>
            </a:r>
            <a:r>
              <a:rPr lang="en-US" altLang="zh-CN" dirty="0">
                <a:solidFill>
                  <a:srgbClr val="FF3300"/>
                </a:solidFill>
                <a:latin typeface="微软雅黑" panose="020B0503020204020204" pitchFamily="34" charset="-122"/>
                <a:ea typeface="微软雅黑" panose="020B0503020204020204" pitchFamily="34" charset="-122"/>
              </a:rPr>
              <a:t>300</a:t>
            </a:r>
            <a:endParaRPr lang="en-US" altLang="zh-CN" dirty="0">
              <a:solidFill>
                <a:srgbClr val="FF3300"/>
              </a:solidFill>
              <a:latin typeface="微软雅黑" panose="020B0503020204020204" pitchFamily="34" charset="-122"/>
              <a:ea typeface="微软雅黑" panose="020B0503020204020204" pitchFamily="34" charset="-122"/>
            </a:endParaRPr>
          </a:p>
        </p:txBody>
      </p:sp>
      <p:grpSp>
        <p:nvGrpSpPr>
          <p:cNvPr id="785436" name="Group 28"/>
          <p:cNvGrpSpPr/>
          <p:nvPr/>
        </p:nvGrpSpPr>
        <p:grpSpPr>
          <a:xfrm>
            <a:off x="2501900" y="3114675"/>
            <a:ext cx="4679950" cy="2428875"/>
            <a:chOff x="1718" y="1962"/>
            <a:chExt cx="2806" cy="1530"/>
          </a:xfrm>
        </p:grpSpPr>
        <p:sp>
          <p:nvSpPr>
            <p:cNvPr id="93212" name="Text Box 29"/>
            <p:cNvSpPr txBox="1"/>
            <p:nvPr/>
          </p:nvSpPr>
          <p:spPr>
            <a:xfrm>
              <a:off x="1718" y="1962"/>
              <a:ext cx="1162" cy="231"/>
            </a:xfrm>
            <a:prstGeom prst="rect">
              <a:avLst/>
            </a:prstGeom>
            <a:noFill/>
            <a:ln w="9525">
              <a:noFill/>
            </a:ln>
          </p:spPr>
          <p:txBody>
            <a:bodyPr anchor="t" anchorCtr="0">
              <a:spAutoFit/>
            </a:bodyPr>
            <a:lstStyle/>
            <a:p>
              <a:pPr marL="342900" indent="-342900" eaLnBrk="0" hangingPunct="0">
                <a:spcBef>
                  <a:spcPct val="50000"/>
                </a:spcBef>
              </a:pPr>
              <a:r>
                <a:rPr lang="zh-CN" altLang="en-US" dirty="0">
                  <a:solidFill>
                    <a:srgbClr val="3333CC"/>
                  </a:solidFill>
                  <a:latin typeface="微软雅黑" panose="020B0503020204020204" pitchFamily="34" charset="-122"/>
                  <a:ea typeface="微软雅黑" panose="020B0503020204020204" pitchFamily="34" charset="-122"/>
                </a:rPr>
                <a:t>若</a:t>
              </a:r>
              <a:r>
                <a:rPr lang="en-US" altLang="zh-CN" dirty="0">
                  <a:solidFill>
                    <a:srgbClr val="3333CC"/>
                  </a:solidFill>
                  <a:latin typeface="微软雅黑" panose="020B0503020204020204" pitchFamily="34" charset="-122"/>
                  <a:ea typeface="微软雅黑" panose="020B0503020204020204" pitchFamily="34" charset="-122"/>
                </a:rPr>
                <a:t>return x+y</a:t>
              </a:r>
              <a:r>
                <a:rPr lang="zh-CN" altLang="en-US" dirty="0">
                  <a:solidFill>
                    <a:srgbClr val="3333CC"/>
                  </a:solidFill>
                  <a:latin typeface="微软雅黑" panose="020B0503020204020204" pitchFamily="34" charset="-122"/>
                  <a:ea typeface="微软雅黑" panose="020B0503020204020204" pitchFamily="34" charset="-122"/>
                </a:rPr>
                <a:t>；</a:t>
              </a:r>
              <a:endParaRPr lang="zh-CN" altLang="en-US" dirty="0">
                <a:solidFill>
                  <a:srgbClr val="3333CC"/>
                </a:solidFill>
                <a:latin typeface="微软雅黑" panose="020B0503020204020204" pitchFamily="34" charset="-122"/>
                <a:ea typeface="微软雅黑" panose="020B0503020204020204" pitchFamily="34" charset="-122"/>
              </a:endParaRPr>
            </a:p>
          </p:txBody>
        </p:sp>
        <p:sp>
          <p:nvSpPr>
            <p:cNvPr id="93213" name="Line 30"/>
            <p:cNvSpPr/>
            <p:nvPr/>
          </p:nvSpPr>
          <p:spPr>
            <a:xfrm flipH="1" flipV="1">
              <a:off x="2228" y="2160"/>
              <a:ext cx="2296" cy="1332"/>
            </a:xfrm>
            <a:prstGeom prst="line">
              <a:avLst/>
            </a:prstGeom>
            <a:ln w="28575" cap="flat" cmpd="sng">
              <a:solidFill>
                <a:srgbClr val="3333CC"/>
              </a:solidFill>
              <a:prstDash val="solid"/>
              <a:round/>
              <a:headEnd type="none" w="med" len="med"/>
              <a:tailEnd type="triangle" w="med" len="med"/>
            </a:ln>
          </p:spPr>
        </p:sp>
      </p:grpSp>
      <p:sp>
        <p:nvSpPr>
          <p:cNvPr id="785439" name="Text Box 31"/>
          <p:cNvSpPr txBox="1"/>
          <p:nvPr/>
        </p:nvSpPr>
        <p:spPr>
          <a:xfrm>
            <a:off x="4122738" y="2889250"/>
            <a:ext cx="1754187" cy="366713"/>
          </a:xfrm>
          <a:prstGeom prst="rect">
            <a:avLst/>
          </a:prstGeom>
          <a:noFill/>
          <a:ln w="9525">
            <a:noFill/>
          </a:ln>
        </p:spPr>
        <p:txBody>
          <a:bodyPr anchor="t" anchorCtr="0">
            <a:spAutoFit/>
          </a:bodyPr>
          <a:lstStyle/>
          <a:p>
            <a:pPr marL="342900" indent="-342900" eaLnBrk="0" hangingPunct="0">
              <a:spcBef>
                <a:spcPct val="50000"/>
              </a:spcBef>
            </a:pPr>
            <a:r>
              <a:rPr lang="zh-CN" altLang="en-US" dirty="0">
                <a:solidFill>
                  <a:srgbClr val="3333CC"/>
                </a:solidFill>
                <a:latin typeface="微软雅黑" panose="020B0503020204020204" pitchFamily="34" charset="-122"/>
                <a:ea typeface="微软雅黑" panose="020B0503020204020204" pitchFamily="34" charset="-122"/>
              </a:rPr>
              <a:t>则函数返回</a:t>
            </a:r>
            <a:r>
              <a:rPr lang="en-US" altLang="zh-CN" dirty="0">
                <a:solidFill>
                  <a:srgbClr val="3333CC"/>
                </a:solidFill>
                <a:latin typeface="微软雅黑" panose="020B0503020204020204" pitchFamily="34" charset="-122"/>
                <a:ea typeface="微软雅黑" panose="020B0503020204020204" pitchFamily="34" charset="-122"/>
              </a:rPr>
              <a:t>400</a:t>
            </a:r>
            <a:endParaRPr lang="en-US" altLang="zh-CN" dirty="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5412"/>
                                        </p:tgtEl>
                                        <p:attrNameLst>
                                          <p:attrName>style.visibility</p:attrName>
                                        </p:attrNameLst>
                                      </p:cBhvr>
                                      <p:to>
                                        <p:strVal val="visible"/>
                                      </p:to>
                                    </p:set>
                                    <p:animEffect transition="in" filter="blinds(horizontal)">
                                      <p:cBhvr>
                                        <p:cTn id="7" dur="500"/>
                                        <p:tgtEl>
                                          <p:spTgt spid="7854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5430"/>
                                        </p:tgtEl>
                                        <p:attrNameLst>
                                          <p:attrName>style.visibility</p:attrName>
                                        </p:attrNameLst>
                                      </p:cBhvr>
                                      <p:to>
                                        <p:strVal val="visible"/>
                                      </p:to>
                                    </p:set>
                                    <p:animEffect transition="in" filter="blinds(horizontal)">
                                      <p:cBhvr>
                                        <p:cTn id="12" dur="500"/>
                                        <p:tgtEl>
                                          <p:spTgt spid="7854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5433"/>
                                        </p:tgtEl>
                                        <p:attrNameLst>
                                          <p:attrName>style.visibility</p:attrName>
                                        </p:attrNameLst>
                                      </p:cBhvr>
                                      <p:to>
                                        <p:strVal val="visible"/>
                                      </p:to>
                                    </p:set>
                                    <p:animEffect transition="in" filter="blinds(horizontal)">
                                      <p:cBhvr>
                                        <p:cTn id="17" dur="500"/>
                                        <p:tgtEl>
                                          <p:spTgt spid="7854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5416"/>
                                        </p:tgtEl>
                                        <p:attrNameLst>
                                          <p:attrName>style.visibility</p:attrName>
                                        </p:attrNameLst>
                                      </p:cBhvr>
                                      <p:to>
                                        <p:strVal val="visible"/>
                                      </p:to>
                                    </p:set>
                                    <p:animEffect transition="in" filter="blinds(horizontal)">
                                      <p:cBhvr>
                                        <p:cTn id="22" dur="500"/>
                                        <p:tgtEl>
                                          <p:spTgt spid="7854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5417"/>
                                        </p:tgtEl>
                                        <p:attrNameLst>
                                          <p:attrName>style.visibility</p:attrName>
                                        </p:attrNameLst>
                                      </p:cBhvr>
                                      <p:to>
                                        <p:strVal val="visible"/>
                                      </p:to>
                                    </p:set>
                                    <p:animEffect transition="in" filter="blinds(horizontal)">
                                      <p:cBhvr>
                                        <p:cTn id="27" dur="500"/>
                                        <p:tgtEl>
                                          <p:spTgt spid="7854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85418"/>
                                        </p:tgtEl>
                                        <p:attrNameLst>
                                          <p:attrName>style.visibility</p:attrName>
                                        </p:attrNameLst>
                                      </p:cBhvr>
                                      <p:to>
                                        <p:strVal val="visible"/>
                                      </p:to>
                                    </p:set>
                                    <p:animEffect transition="in" filter="blinds(horizontal)">
                                      <p:cBhvr>
                                        <p:cTn id="32" dur="500"/>
                                        <p:tgtEl>
                                          <p:spTgt spid="7854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85419"/>
                                        </p:tgtEl>
                                        <p:attrNameLst>
                                          <p:attrName>style.visibility</p:attrName>
                                        </p:attrNameLst>
                                      </p:cBhvr>
                                      <p:to>
                                        <p:strVal val="visible"/>
                                      </p:to>
                                    </p:set>
                                    <p:animEffect transition="in" filter="blinds(horizontal)">
                                      <p:cBhvr>
                                        <p:cTn id="37" dur="500"/>
                                        <p:tgtEl>
                                          <p:spTgt spid="7854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85420"/>
                                        </p:tgtEl>
                                        <p:attrNameLst>
                                          <p:attrName>style.visibility</p:attrName>
                                        </p:attrNameLst>
                                      </p:cBhvr>
                                      <p:to>
                                        <p:strVal val="visible"/>
                                      </p:to>
                                    </p:set>
                                    <p:animEffect transition="in" filter="blinds(horizontal)">
                                      <p:cBhvr>
                                        <p:cTn id="42" dur="500"/>
                                        <p:tgtEl>
                                          <p:spTgt spid="78542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85424"/>
                                        </p:tgtEl>
                                        <p:attrNameLst>
                                          <p:attrName>style.visibility</p:attrName>
                                        </p:attrNameLst>
                                      </p:cBhvr>
                                      <p:to>
                                        <p:strVal val="visible"/>
                                      </p:to>
                                    </p:set>
                                    <p:animEffect transition="in" filter="blinds(horizontal)">
                                      <p:cBhvr>
                                        <p:cTn id="47" dur="500"/>
                                        <p:tgtEl>
                                          <p:spTgt spid="78542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85421"/>
                                        </p:tgtEl>
                                        <p:attrNameLst>
                                          <p:attrName>style.visibility</p:attrName>
                                        </p:attrNameLst>
                                      </p:cBhvr>
                                      <p:to>
                                        <p:strVal val="visible"/>
                                      </p:to>
                                    </p:set>
                                    <p:animEffect transition="in" filter="blinds(horizontal)">
                                      <p:cBhvr>
                                        <p:cTn id="52" dur="500"/>
                                        <p:tgtEl>
                                          <p:spTgt spid="78542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85427"/>
                                        </p:tgtEl>
                                        <p:attrNameLst>
                                          <p:attrName>style.visibility</p:attrName>
                                        </p:attrNameLst>
                                      </p:cBhvr>
                                      <p:to>
                                        <p:strVal val="visible"/>
                                      </p:to>
                                    </p:set>
                                    <p:animEffect transition="in" filter="blinds(horizontal)">
                                      <p:cBhvr>
                                        <p:cTn id="57" dur="500"/>
                                        <p:tgtEl>
                                          <p:spTgt spid="78542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85431"/>
                                        </p:tgtEl>
                                        <p:attrNameLst>
                                          <p:attrName>style.visibility</p:attrName>
                                        </p:attrNameLst>
                                      </p:cBhvr>
                                      <p:to>
                                        <p:strVal val="visible"/>
                                      </p:to>
                                    </p:set>
                                    <p:animEffect transition="in" filter="blinds(horizontal)">
                                      <p:cBhvr>
                                        <p:cTn id="62" dur="500"/>
                                        <p:tgtEl>
                                          <p:spTgt spid="78543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85432"/>
                                        </p:tgtEl>
                                        <p:attrNameLst>
                                          <p:attrName>style.visibility</p:attrName>
                                        </p:attrNameLst>
                                      </p:cBhvr>
                                      <p:to>
                                        <p:strVal val="visible"/>
                                      </p:to>
                                    </p:set>
                                    <p:animEffect transition="in" filter="blinds(horizontal)">
                                      <p:cBhvr>
                                        <p:cTn id="67" dur="500"/>
                                        <p:tgtEl>
                                          <p:spTgt spid="78543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85434"/>
                                        </p:tgtEl>
                                        <p:attrNameLst>
                                          <p:attrName>style.visibility</p:attrName>
                                        </p:attrNameLst>
                                      </p:cBhvr>
                                      <p:to>
                                        <p:strVal val="visible"/>
                                      </p:to>
                                    </p:set>
                                    <p:animEffect transition="in" filter="blinds(horizontal)">
                                      <p:cBhvr>
                                        <p:cTn id="72" dur="500"/>
                                        <p:tgtEl>
                                          <p:spTgt spid="78543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85436"/>
                                        </p:tgtEl>
                                        <p:attrNameLst>
                                          <p:attrName>style.visibility</p:attrName>
                                        </p:attrNameLst>
                                      </p:cBhvr>
                                      <p:to>
                                        <p:strVal val="visible"/>
                                      </p:to>
                                    </p:set>
                                    <p:animEffect transition="in" filter="blinds(horizontal)">
                                      <p:cBhvr>
                                        <p:cTn id="77" dur="500"/>
                                        <p:tgtEl>
                                          <p:spTgt spid="78543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85439"/>
                                        </p:tgtEl>
                                        <p:attrNameLst>
                                          <p:attrName>style.visibility</p:attrName>
                                        </p:attrNameLst>
                                      </p:cBhvr>
                                      <p:to>
                                        <p:strVal val="visible"/>
                                      </p:to>
                                    </p:set>
                                    <p:animEffect transition="in" filter="blinds(horizontal)">
                                      <p:cBhvr>
                                        <p:cTn id="82" dur="500"/>
                                        <p:tgtEl>
                                          <p:spTgt spid="785439"/>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85435"/>
                                        </p:tgtEl>
                                        <p:attrNameLst>
                                          <p:attrName>style.visibility</p:attrName>
                                        </p:attrNameLst>
                                      </p:cBhvr>
                                      <p:to>
                                        <p:strVal val="visible"/>
                                      </p:to>
                                    </p:set>
                                    <p:animEffect transition="in" filter="blinds(horizontal)">
                                      <p:cBhvr>
                                        <p:cTn id="87" dur="500"/>
                                        <p:tgtEl>
                                          <p:spTgt spid="785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7" grpId="0" animBg="1"/>
      <p:bldP spid="785419" grpId="0" animBg="1"/>
      <p:bldP spid="785430" grpId="0"/>
      <p:bldP spid="785431" grpId="0" animBg="1"/>
      <p:bldP spid="785433" grpId="0"/>
      <p:bldP spid="785434" grpId="0"/>
      <p:bldP spid="785435" grpId="0"/>
      <p:bldP spid="78543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p:nvPr/>
        </p:nvSpPr>
        <p:spPr>
          <a:xfrm>
            <a:off x="115888" y="49213"/>
            <a:ext cx="3825875" cy="2406650"/>
          </a:xfrm>
          <a:prstGeom prst="rect">
            <a:avLst/>
          </a:prstGeom>
          <a:solidFill>
            <a:schemeClr val="bg1"/>
          </a:solidFill>
          <a:ln w="9525">
            <a:noFill/>
          </a:ln>
        </p:spPr>
        <p:txBody>
          <a:bodyPr anchor="t" anchorCtr="0">
            <a:spAutoFit/>
          </a:bodyPr>
          <a:lstStyle/>
          <a:p>
            <a:pPr marL="342900" indent="-342900" eaLnBrk="0" hangingPunct="0">
              <a:lnSpc>
                <a:spcPct val="90000"/>
              </a:lnSpc>
            </a:pPr>
            <a:r>
              <a:rPr lang="en-US" altLang="zh-CN" sz="1900" dirty="0">
                <a:solidFill>
                  <a:srgbClr val="CC3300"/>
                </a:solidFill>
                <a:latin typeface="微软雅黑" panose="020B0503020204020204" pitchFamily="34" charset="-122"/>
                <a:ea typeface="微软雅黑" panose="020B0503020204020204" pitchFamily="34" charset="-122"/>
              </a:rPr>
              <a:t>int  nn_sum ( int n) </a:t>
            </a:r>
            <a:endParaRPr lang="en-US" altLang="zh-CN" sz="1900" dirty="0">
              <a:solidFill>
                <a:srgbClr val="CC3300"/>
              </a:solidFill>
              <a:latin typeface="微软雅黑" panose="020B0503020204020204" pitchFamily="34" charset="-122"/>
              <a:ea typeface="微软雅黑" panose="020B0503020204020204" pitchFamily="34" charset="-122"/>
            </a:endParaRPr>
          </a:p>
          <a:p>
            <a:pPr marL="342900" indent="-342900" eaLnBrk="0" hangingPunct="0">
              <a:lnSpc>
                <a:spcPct val="90000"/>
              </a:lnSpc>
            </a:pPr>
            <a:r>
              <a:rPr lang="en-US" altLang="zh-CN" sz="1900" dirty="0">
                <a:solidFill>
                  <a:srgbClr val="CC3300"/>
                </a:solidFill>
                <a:latin typeface="微软雅黑" panose="020B0503020204020204" pitchFamily="34" charset="-122"/>
                <a:ea typeface="微软雅黑" panose="020B0503020204020204" pitchFamily="34" charset="-122"/>
              </a:rPr>
              <a:t>{</a:t>
            </a:r>
            <a:endParaRPr lang="en-US" altLang="zh-CN" sz="1900" dirty="0">
              <a:solidFill>
                <a:srgbClr val="CC3300"/>
              </a:solidFill>
              <a:latin typeface="微软雅黑" panose="020B0503020204020204" pitchFamily="34" charset="-122"/>
              <a:ea typeface="微软雅黑" panose="020B0503020204020204" pitchFamily="34" charset="-122"/>
            </a:endParaRPr>
          </a:p>
          <a:p>
            <a:pPr marL="342900" indent="-342900" eaLnBrk="0" hangingPunct="0">
              <a:lnSpc>
                <a:spcPct val="90000"/>
              </a:lnSpc>
            </a:pPr>
            <a:r>
              <a:rPr lang="en-US" altLang="zh-CN" sz="1900" dirty="0">
                <a:solidFill>
                  <a:srgbClr val="CC3300"/>
                </a:solidFill>
                <a:latin typeface="微软雅黑" panose="020B0503020204020204" pitchFamily="34" charset="-122"/>
                <a:ea typeface="微软雅黑" panose="020B0503020204020204" pitchFamily="34" charset="-122"/>
              </a:rPr>
              <a:t>	int result;	</a:t>
            </a:r>
            <a:endParaRPr lang="en-US" altLang="zh-CN" sz="1900" dirty="0">
              <a:solidFill>
                <a:srgbClr val="CC3300"/>
              </a:solidFill>
              <a:latin typeface="微软雅黑" panose="020B0503020204020204" pitchFamily="34" charset="-122"/>
              <a:ea typeface="微软雅黑" panose="020B0503020204020204" pitchFamily="34" charset="-122"/>
            </a:endParaRPr>
          </a:p>
          <a:p>
            <a:pPr marL="342900" indent="-342900" eaLnBrk="0" hangingPunct="0">
              <a:lnSpc>
                <a:spcPct val="90000"/>
              </a:lnSpc>
            </a:pPr>
            <a:r>
              <a:rPr lang="en-US" altLang="zh-CN" sz="1900" dirty="0">
                <a:solidFill>
                  <a:srgbClr val="CC3300"/>
                </a:solidFill>
                <a:latin typeface="微软雅黑" panose="020B0503020204020204" pitchFamily="34" charset="-122"/>
                <a:ea typeface="微软雅黑" panose="020B0503020204020204" pitchFamily="34" charset="-122"/>
              </a:rPr>
              <a:t>	if  (n&lt;=0 )  </a:t>
            </a:r>
            <a:endParaRPr lang="en-US" altLang="zh-CN" sz="1900" dirty="0">
              <a:solidFill>
                <a:srgbClr val="CC3300"/>
              </a:solidFill>
              <a:latin typeface="微软雅黑" panose="020B0503020204020204" pitchFamily="34" charset="-122"/>
              <a:ea typeface="微软雅黑" panose="020B0503020204020204" pitchFamily="34" charset="-122"/>
            </a:endParaRPr>
          </a:p>
          <a:p>
            <a:pPr marL="342900" indent="-342900" eaLnBrk="0" hangingPunct="0">
              <a:lnSpc>
                <a:spcPct val="90000"/>
              </a:lnSpc>
            </a:pPr>
            <a:r>
              <a:rPr lang="en-US" altLang="zh-CN" sz="1900" dirty="0">
                <a:solidFill>
                  <a:srgbClr val="CC3300"/>
                </a:solidFill>
                <a:latin typeface="微软雅黑" panose="020B0503020204020204" pitchFamily="34" charset="-122"/>
                <a:ea typeface="微软雅黑" panose="020B0503020204020204" pitchFamily="34" charset="-122"/>
              </a:rPr>
              <a:t>	    result=0;   </a:t>
            </a:r>
            <a:endParaRPr lang="en-US" altLang="zh-CN" sz="1900" dirty="0">
              <a:solidFill>
                <a:srgbClr val="CC3300"/>
              </a:solidFill>
              <a:latin typeface="微软雅黑" panose="020B0503020204020204" pitchFamily="34" charset="-122"/>
              <a:ea typeface="微软雅黑" panose="020B0503020204020204" pitchFamily="34" charset="-122"/>
            </a:endParaRPr>
          </a:p>
          <a:p>
            <a:pPr marL="342900" indent="-342900" eaLnBrk="0" hangingPunct="0">
              <a:lnSpc>
                <a:spcPct val="90000"/>
              </a:lnSpc>
            </a:pPr>
            <a:r>
              <a:rPr lang="en-US" altLang="zh-CN" sz="1900" dirty="0">
                <a:solidFill>
                  <a:srgbClr val="CC3300"/>
                </a:solidFill>
                <a:latin typeface="微软雅黑" panose="020B0503020204020204" pitchFamily="34" charset="-122"/>
                <a:ea typeface="微软雅黑" panose="020B0503020204020204" pitchFamily="34" charset="-122"/>
              </a:rPr>
              <a:t>	else	</a:t>
            </a:r>
            <a:endParaRPr lang="en-US" altLang="zh-CN" sz="1900" dirty="0">
              <a:solidFill>
                <a:srgbClr val="CC3300"/>
              </a:solidFill>
              <a:latin typeface="微软雅黑" panose="020B0503020204020204" pitchFamily="34" charset="-122"/>
              <a:ea typeface="微软雅黑" panose="020B0503020204020204" pitchFamily="34" charset="-122"/>
            </a:endParaRPr>
          </a:p>
          <a:p>
            <a:pPr marL="342900" indent="-342900" eaLnBrk="0" hangingPunct="0">
              <a:lnSpc>
                <a:spcPct val="90000"/>
              </a:lnSpc>
            </a:pPr>
            <a:r>
              <a:rPr lang="en-US" altLang="zh-CN" sz="1900" dirty="0">
                <a:solidFill>
                  <a:srgbClr val="CC3300"/>
                </a:solidFill>
                <a:latin typeface="微软雅黑" panose="020B0503020204020204" pitchFamily="34" charset="-122"/>
                <a:ea typeface="微软雅黑" panose="020B0503020204020204" pitchFamily="34" charset="-122"/>
              </a:rPr>
              <a:t>	    result=n+nn_sum(n-1); </a:t>
            </a:r>
            <a:endParaRPr lang="en-US" altLang="zh-CN" sz="1900" dirty="0">
              <a:solidFill>
                <a:srgbClr val="CC3300"/>
              </a:solidFill>
              <a:latin typeface="微软雅黑" panose="020B0503020204020204" pitchFamily="34" charset="-122"/>
              <a:ea typeface="微软雅黑" panose="020B0503020204020204" pitchFamily="34" charset="-122"/>
            </a:endParaRPr>
          </a:p>
          <a:p>
            <a:pPr marL="342900" indent="-342900" eaLnBrk="0" hangingPunct="0">
              <a:lnSpc>
                <a:spcPct val="90000"/>
              </a:lnSpc>
            </a:pPr>
            <a:r>
              <a:rPr lang="en-US" altLang="zh-CN" sz="1900" dirty="0">
                <a:solidFill>
                  <a:srgbClr val="CC3300"/>
                </a:solidFill>
                <a:latin typeface="微软雅黑" panose="020B0503020204020204" pitchFamily="34" charset="-122"/>
                <a:ea typeface="微软雅黑" panose="020B0503020204020204" pitchFamily="34" charset="-122"/>
              </a:rPr>
              <a:t>	return  result</a:t>
            </a:r>
            <a:r>
              <a:rPr lang="zh-CN" altLang="en-US" sz="1900" dirty="0">
                <a:solidFill>
                  <a:srgbClr val="CC3300"/>
                </a:solidFill>
                <a:latin typeface="微软雅黑" panose="020B0503020204020204" pitchFamily="34" charset="-122"/>
                <a:ea typeface="微软雅黑" panose="020B0503020204020204" pitchFamily="34" charset="-122"/>
              </a:rPr>
              <a:t>；</a:t>
            </a:r>
            <a:endParaRPr lang="zh-CN" altLang="en-US" sz="1900" dirty="0">
              <a:solidFill>
                <a:srgbClr val="CC3300"/>
              </a:solidFill>
              <a:latin typeface="微软雅黑" panose="020B0503020204020204" pitchFamily="34" charset="-122"/>
              <a:ea typeface="微软雅黑" panose="020B0503020204020204" pitchFamily="34" charset="-122"/>
            </a:endParaRPr>
          </a:p>
          <a:p>
            <a:pPr marL="342900" indent="-342900" eaLnBrk="0" hangingPunct="0">
              <a:lnSpc>
                <a:spcPct val="80000"/>
              </a:lnSpc>
            </a:pPr>
            <a:r>
              <a:rPr lang="en-US" altLang="zh-CN" sz="1900" dirty="0">
                <a:solidFill>
                  <a:srgbClr val="CC3300"/>
                </a:solidFill>
                <a:latin typeface="微软雅黑" panose="020B0503020204020204" pitchFamily="34" charset="-122"/>
                <a:ea typeface="微软雅黑" panose="020B0503020204020204" pitchFamily="34" charset="-122"/>
              </a:rPr>
              <a:t>}</a:t>
            </a:r>
            <a:endParaRPr lang="en-US" altLang="zh-CN" sz="1900" dirty="0">
              <a:solidFill>
                <a:srgbClr val="CC3300"/>
              </a:solidFill>
              <a:latin typeface="微软雅黑" panose="020B0503020204020204" pitchFamily="34" charset="-122"/>
              <a:ea typeface="微软雅黑" panose="020B0503020204020204" pitchFamily="34" charset="-122"/>
            </a:endParaRPr>
          </a:p>
        </p:txBody>
      </p:sp>
      <p:pic>
        <p:nvPicPr>
          <p:cNvPr id="94210" name="Picture 3"/>
          <p:cNvPicPr>
            <a:picLocks noChangeAspect="1"/>
          </p:cNvPicPr>
          <p:nvPr/>
        </p:nvPicPr>
        <p:blipFill>
          <a:blip r:embed="rId1"/>
          <a:stretch>
            <a:fillRect/>
          </a:stretch>
        </p:blipFill>
        <p:spPr>
          <a:xfrm>
            <a:off x="206375" y="2393950"/>
            <a:ext cx="3267075" cy="4464050"/>
          </a:xfrm>
          <a:prstGeom prst="rect">
            <a:avLst/>
          </a:prstGeom>
          <a:noFill/>
          <a:ln w="9525">
            <a:noFill/>
          </a:ln>
        </p:spPr>
      </p:pic>
      <p:sp>
        <p:nvSpPr>
          <p:cNvPr id="94211" name="Rectangle 4"/>
          <p:cNvSpPr>
            <a:spLocks noGrp="1"/>
          </p:cNvSpPr>
          <p:nvPr>
            <p:ph type="title"/>
          </p:nvPr>
        </p:nvSpPr>
        <p:spPr>
          <a:xfrm>
            <a:off x="476250" y="0"/>
            <a:ext cx="8229600" cy="561975"/>
          </a:xfrm>
        </p:spPr>
        <p:txBody>
          <a:bodyPr vert="horz" wrap="square" lIns="91440" tIns="45720" rIns="91440" bIns="45720" anchor="ctr" anchorCtr="0"/>
          <a:lstStyle/>
          <a:p>
            <a:pPr algn="r"/>
            <a:r>
              <a:rPr lang="zh-CN" altLang="en-US" sz="3600" dirty="0"/>
              <a:t>递归过程调用举例</a:t>
            </a:r>
            <a:endParaRPr lang="zh-CN" altLang="en-US" sz="3600" dirty="0"/>
          </a:p>
        </p:txBody>
      </p:sp>
      <p:pic>
        <p:nvPicPr>
          <p:cNvPr id="786437" name="Picture 5"/>
          <p:cNvPicPr>
            <a:picLocks noChangeAspect="1"/>
          </p:cNvPicPr>
          <p:nvPr/>
        </p:nvPicPr>
        <p:blipFill>
          <a:blip r:embed="rId2"/>
          <a:stretch>
            <a:fillRect/>
          </a:stretch>
        </p:blipFill>
        <p:spPr>
          <a:xfrm>
            <a:off x="5202238" y="90488"/>
            <a:ext cx="3419475" cy="4868862"/>
          </a:xfrm>
          <a:prstGeom prst="rect">
            <a:avLst/>
          </a:prstGeom>
          <a:noFill/>
          <a:ln w="9525">
            <a:noFill/>
          </a:ln>
        </p:spPr>
      </p:pic>
      <p:grpSp>
        <p:nvGrpSpPr>
          <p:cNvPr id="786441" name="Group 9"/>
          <p:cNvGrpSpPr/>
          <p:nvPr/>
        </p:nvGrpSpPr>
        <p:grpSpPr>
          <a:xfrm>
            <a:off x="3581400" y="0"/>
            <a:ext cx="1665288" cy="2363788"/>
            <a:chOff x="2171" y="119"/>
            <a:chExt cx="681" cy="1343"/>
          </a:xfrm>
        </p:grpSpPr>
        <p:sp>
          <p:nvSpPr>
            <p:cNvPr id="94214" name="Text Box 10"/>
            <p:cNvSpPr txBox="1"/>
            <p:nvPr/>
          </p:nvSpPr>
          <p:spPr>
            <a:xfrm>
              <a:off x="2171" y="119"/>
              <a:ext cx="681" cy="1343"/>
            </a:xfrm>
            <a:prstGeom prst="rect">
              <a:avLst/>
            </a:prstGeom>
            <a:solidFill>
              <a:schemeClr val="bg1"/>
            </a:solidFill>
            <a:ln w="9525">
              <a:noFill/>
            </a:ln>
          </p:spPr>
          <p:txBody>
            <a:bodyPr anchor="t" anchorCtr="0">
              <a:spAutoFit/>
            </a:bodyPr>
            <a:lstStyle/>
            <a:p>
              <a:pPr marL="342900" indent="-342900" eaLnBrk="0" hangingPunct="0">
                <a:spcBef>
                  <a:spcPct val="25000"/>
                </a:spcBef>
              </a:pPr>
              <a:r>
                <a:rPr lang="en-US" altLang="zh-CN" sz="1700" dirty="0">
                  <a:solidFill>
                    <a:srgbClr val="3333CC"/>
                  </a:solidFill>
                  <a:latin typeface="微软雅黑" panose="020B0503020204020204" pitchFamily="34" charset="-122"/>
                  <a:ea typeface="微软雅黑" panose="020B0503020204020204" pitchFamily="34" charset="-122"/>
                </a:rPr>
                <a:t>nn_sum(n-1)</a:t>
              </a:r>
              <a:endParaRPr lang="en-US" altLang="zh-CN" sz="1700"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5000"/>
                </a:spcBef>
              </a:pPr>
              <a:endParaRPr lang="en-US" altLang="zh-CN" sz="1700" dirty="0">
                <a:solidFill>
                  <a:srgbClr val="3333CC"/>
                </a:solidFill>
                <a:latin typeface="微软雅黑" panose="020B0503020204020204" pitchFamily="34" charset="-122"/>
                <a:ea typeface="微软雅黑" panose="020B0503020204020204" pitchFamily="34" charset="-122"/>
              </a:endParaRPr>
            </a:p>
            <a:p>
              <a:pPr marL="342900" indent="-342900" eaLnBrk="0" hangingPunct="0">
                <a:lnSpc>
                  <a:spcPct val="120000"/>
                </a:lnSpc>
                <a:spcBef>
                  <a:spcPct val="25000"/>
                </a:spcBef>
              </a:pPr>
              <a:r>
                <a:rPr lang="en-US" altLang="zh-CN" dirty="0">
                  <a:solidFill>
                    <a:srgbClr val="3333CC"/>
                  </a:solidFill>
                  <a:latin typeface="微软雅黑" panose="020B0503020204020204" pitchFamily="34" charset="-122"/>
                  <a:ea typeface="微软雅黑" panose="020B0503020204020204" pitchFamily="34" charset="-122"/>
                </a:rPr>
                <a:t>nn_sum(n)</a:t>
              </a:r>
              <a:endParaRPr lang="en-US" altLang="zh-CN"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5000"/>
                </a:spcBef>
              </a:pPr>
              <a:endParaRPr lang="en-US" altLang="zh-CN" dirty="0">
                <a:solidFill>
                  <a:srgbClr val="3333CC"/>
                </a:solidFill>
                <a:latin typeface="微软雅黑" panose="020B0503020204020204" pitchFamily="34" charset="-122"/>
                <a:ea typeface="微软雅黑" panose="020B0503020204020204" pitchFamily="34" charset="-122"/>
              </a:endParaRPr>
            </a:p>
            <a:p>
              <a:pPr marL="342900" indent="-342900" eaLnBrk="0" hangingPunct="0">
                <a:lnSpc>
                  <a:spcPct val="130000"/>
                </a:lnSpc>
                <a:spcBef>
                  <a:spcPct val="65000"/>
                </a:spcBef>
              </a:pPr>
              <a:r>
                <a:rPr lang="en-US" altLang="zh-CN" dirty="0">
                  <a:solidFill>
                    <a:srgbClr val="3333CC"/>
                  </a:solidFill>
                  <a:latin typeface="微软雅黑" panose="020B0503020204020204" pitchFamily="34" charset="-122"/>
                  <a:ea typeface="微软雅黑" panose="020B0503020204020204" pitchFamily="34" charset="-122"/>
                </a:rPr>
                <a:t>     P</a:t>
              </a:r>
              <a:endParaRPr lang="en-US" altLang="zh-CN"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50000"/>
                </a:spcBef>
              </a:pPr>
              <a:endParaRPr lang="en-US" altLang="zh-CN" dirty="0">
                <a:latin typeface="微软雅黑" panose="020B0503020204020204" pitchFamily="34" charset="-122"/>
                <a:ea typeface="微软雅黑" panose="020B0503020204020204" pitchFamily="34" charset="-122"/>
              </a:endParaRPr>
            </a:p>
          </p:txBody>
        </p:sp>
        <p:sp>
          <p:nvSpPr>
            <p:cNvPr id="94215" name="Line 11"/>
            <p:cNvSpPr/>
            <p:nvPr/>
          </p:nvSpPr>
          <p:spPr>
            <a:xfrm flipV="1">
              <a:off x="2370" y="743"/>
              <a:ext cx="0" cy="283"/>
            </a:xfrm>
            <a:prstGeom prst="line">
              <a:avLst/>
            </a:prstGeom>
            <a:ln w="38100" cap="flat" cmpd="sng">
              <a:solidFill>
                <a:srgbClr val="3333CC"/>
              </a:solidFill>
              <a:prstDash val="solid"/>
              <a:round/>
              <a:headEnd type="none" w="med" len="med"/>
              <a:tailEnd type="triangle" w="med" len="med"/>
            </a:ln>
          </p:spPr>
        </p:sp>
        <p:sp>
          <p:nvSpPr>
            <p:cNvPr id="94216" name="Line 12"/>
            <p:cNvSpPr/>
            <p:nvPr/>
          </p:nvSpPr>
          <p:spPr>
            <a:xfrm flipV="1">
              <a:off x="2370" y="289"/>
              <a:ext cx="0" cy="283"/>
            </a:xfrm>
            <a:prstGeom prst="line">
              <a:avLst/>
            </a:prstGeom>
            <a:ln w="38100" cap="flat" cmpd="sng">
              <a:solidFill>
                <a:srgbClr val="3333CC"/>
              </a:solidFill>
              <a:prstDash val="solid"/>
              <a:round/>
              <a:headEnd type="none" w="med" len="med"/>
              <a:tailEnd type="triangle" w="med" len="med"/>
            </a:ln>
          </p:spPr>
        </p:sp>
      </p:grpSp>
      <p:grpSp>
        <p:nvGrpSpPr>
          <p:cNvPr id="786445" name="Group 13"/>
          <p:cNvGrpSpPr/>
          <p:nvPr/>
        </p:nvGrpSpPr>
        <p:grpSpPr>
          <a:xfrm>
            <a:off x="8604250" y="1584325"/>
            <a:ext cx="539750" cy="1371600"/>
            <a:chOff x="5290" y="1139"/>
            <a:chExt cx="340" cy="864"/>
          </a:xfrm>
        </p:grpSpPr>
        <p:sp>
          <p:nvSpPr>
            <p:cNvPr id="94218" name="AutoShape 14"/>
            <p:cNvSpPr/>
            <p:nvPr/>
          </p:nvSpPr>
          <p:spPr>
            <a:xfrm>
              <a:off x="5290" y="1139"/>
              <a:ext cx="113" cy="794"/>
            </a:xfrm>
            <a:prstGeom prst="rightBrace">
              <a:avLst>
                <a:gd name="adj1" fmla="val 58522"/>
                <a:gd name="adj2" fmla="val 50000"/>
              </a:avLst>
            </a:prstGeom>
            <a:noFill/>
            <a:ln w="28575" cap="flat" cmpd="sng">
              <a:solidFill>
                <a:srgbClr val="FF33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94219" name="Text Box 15"/>
            <p:cNvSpPr txBox="1"/>
            <p:nvPr/>
          </p:nvSpPr>
          <p:spPr>
            <a:xfrm>
              <a:off x="5341" y="1253"/>
              <a:ext cx="289" cy="750"/>
            </a:xfrm>
            <a:prstGeom prst="rect">
              <a:avLst/>
            </a:prstGeom>
            <a:noFill/>
            <a:ln w="9525">
              <a:noFill/>
            </a:ln>
          </p:spPr>
          <p:txBody>
            <a:bodyPr vert="eaVert"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Sum(n)</a:t>
              </a:r>
              <a:endParaRPr lang="en-US" altLang="zh-CN" dirty="0">
                <a:solidFill>
                  <a:srgbClr val="FF3300"/>
                </a:solidFill>
                <a:latin typeface="微软雅黑" panose="020B0503020204020204" pitchFamily="34" charset="-122"/>
                <a:ea typeface="微软雅黑" panose="020B0503020204020204" pitchFamily="34" charset="-122"/>
              </a:endParaRPr>
            </a:p>
          </p:txBody>
        </p:sp>
      </p:grpSp>
      <p:grpSp>
        <p:nvGrpSpPr>
          <p:cNvPr id="786448" name="Group 16"/>
          <p:cNvGrpSpPr/>
          <p:nvPr/>
        </p:nvGrpSpPr>
        <p:grpSpPr>
          <a:xfrm>
            <a:off x="8623300" y="2933700"/>
            <a:ext cx="539750" cy="1439863"/>
            <a:chOff x="5290" y="1139"/>
            <a:chExt cx="340" cy="864"/>
          </a:xfrm>
        </p:grpSpPr>
        <p:sp>
          <p:nvSpPr>
            <p:cNvPr id="94221" name="AutoShape 17"/>
            <p:cNvSpPr/>
            <p:nvPr/>
          </p:nvSpPr>
          <p:spPr>
            <a:xfrm>
              <a:off x="5290" y="1139"/>
              <a:ext cx="113" cy="794"/>
            </a:xfrm>
            <a:prstGeom prst="rightBrace">
              <a:avLst>
                <a:gd name="adj1" fmla="val 58522"/>
                <a:gd name="adj2" fmla="val 50000"/>
              </a:avLst>
            </a:prstGeom>
            <a:noFill/>
            <a:ln w="28575" cap="flat" cmpd="sng">
              <a:solidFill>
                <a:srgbClr val="FF33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94222" name="Text Box 18"/>
            <p:cNvSpPr txBox="1"/>
            <p:nvPr/>
          </p:nvSpPr>
          <p:spPr>
            <a:xfrm>
              <a:off x="5341" y="1253"/>
              <a:ext cx="289" cy="750"/>
            </a:xfrm>
            <a:prstGeom prst="rect">
              <a:avLst/>
            </a:prstGeom>
            <a:noFill/>
            <a:ln w="9525">
              <a:noFill/>
            </a:ln>
          </p:spPr>
          <p:txBody>
            <a:bodyPr vert="eaVert"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Sum(n-1)</a:t>
              </a:r>
              <a:endParaRPr lang="en-US" altLang="zh-CN" dirty="0">
                <a:solidFill>
                  <a:srgbClr val="FF3300"/>
                </a:solidFill>
                <a:latin typeface="微软雅黑" panose="020B0503020204020204" pitchFamily="34" charset="-122"/>
                <a:ea typeface="微软雅黑" panose="020B0503020204020204" pitchFamily="34" charset="-122"/>
              </a:endParaRPr>
            </a:p>
          </p:txBody>
        </p:sp>
      </p:grpSp>
      <p:sp>
        <p:nvSpPr>
          <p:cNvPr id="786451" name="Line 19"/>
          <p:cNvSpPr/>
          <p:nvPr/>
        </p:nvSpPr>
        <p:spPr>
          <a:xfrm flipV="1">
            <a:off x="2232025" y="1673225"/>
            <a:ext cx="3014663" cy="811213"/>
          </a:xfrm>
          <a:prstGeom prst="line">
            <a:avLst/>
          </a:prstGeom>
          <a:ln w="28575" cap="flat" cmpd="sng">
            <a:solidFill>
              <a:srgbClr val="FF3300"/>
            </a:solidFill>
            <a:prstDash val="solid"/>
            <a:round/>
            <a:headEnd type="none" w="med" len="med"/>
            <a:tailEnd type="triangle" w="med" len="med"/>
          </a:ln>
        </p:spPr>
      </p:sp>
      <p:sp>
        <p:nvSpPr>
          <p:cNvPr id="786452" name="Line 20"/>
          <p:cNvSpPr/>
          <p:nvPr/>
        </p:nvSpPr>
        <p:spPr>
          <a:xfrm flipV="1">
            <a:off x="2366963" y="2033588"/>
            <a:ext cx="2879725" cy="990600"/>
          </a:xfrm>
          <a:prstGeom prst="line">
            <a:avLst/>
          </a:prstGeom>
          <a:ln w="38100" cap="flat" cmpd="sng">
            <a:solidFill>
              <a:srgbClr val="FF3300"/>
            </a:solidFill>
            <a:prstDash val="solid"/>
            <a:round/>
            <a:headEnd type="none" w="med" len="med"/>
            <a:tailEnd type="triangle" w="med" len="med"/>
          </a:ln>
        </p:spPr>
      </p:sp>
      <p:sp>
        <p:nvSpPr>
          <p:cNvPr id="786453" name="Text Box 21"/>
          <p:cNvSpPr txBox="1"/>
          <p:nvPr/>
        </p:nvSpPr>
        <p:spPr>
          <a:xfrm>
            <a:off x="3492500" y="3338513"/>
            <a:ext cx="1530350" cy="366712"/>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R[ebx]</a:t>
            </a:r>
            <a:r>
              <a:rPr lang="en-US" altLang="zh-CN" dirty="0">
                <a:solidFill>
                  <a:srgbClr val="FF3300"/>
                </a:solidFill>
                <a:latin typeface="Times New Roman" panose="02020603050405020304" pitchFamily="18" charset="0"/>
                <a:ea typeface="微软雅黑" panose="020B0503020204020204" pitchFamily="34" charset="-122"/>
              </a:rPr>
              <a:t>←</a:t>
            </a:r>
            <a:r>
              <a:rPr lang="en-US" altLang="zh-CN" dirty="0">
                <a:solidFill>
                  <a:srgbClr val="FF3300"/>
                </a:solidFill>
                <a:latin typeface="微软雅黑" panose="020B0503020204020204" pitchFamily="34" charset="-122"/>
                <a:ea typeface="微软雅黑" panose="020B0503020204020204" pitchFamily="34" charset="-122"/>
              </a:rPr>
              <a:t>n</a:t>
            </a:r>
            <a:endParaRPr lang="en-US" altLang="zh-CN" dirty="0">
              <a:solidFill>
                <a:srgbClr val="FF3300"/>
              </a:solidFill>
              <a:latin typeface="微软雅黑" panose="020B0503020204020204" pitchFamily="34" charset="-122"/>
              <a:ea typeface="微软雅黑" panose="020B0503020204020204" pitchFamily="34" charset="-122"/>
            </a:endParaRPr>
          </a:p>
        </p:txBody>
      </p:sp>
      <p:grpSp>
        <p:nvGrpSpPr>
          <p:cNvPr id="786454" name="Group 22"/>
          <p:cNvGrpSpPr/>
          <p:nvPr/>
        </p:nvGrpSpPr>
        <p:grpSpPr>
          <a:xfrm>
            <a:off x="2636838" y="4111625"/>
            <a:ext cx="2474912" cy="404813"/>
            <a:chOff x="1519" y="2590"/>
            <a:chExt cx="1559" cy="255"/>
          </a:xfrm>
        </p:grpSpPr>
        <p:sp>
          <p:nvSpPr>
            <p:cNvPr id="94227" name="Text Box 23"/>
            <p:cNvSpPr txBox="1"/>
            <p:nvPr/>
          </p:nvSpPr>
          <p:spPr>
            <a:xfrm>
              <a:off x="1604" y="2614"/>
              <a:ext cx="1474" cy="231"/>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if (n≤0</a:t>
              </a:r>
              <a:r>
                <a:rPr lang="zh-CN" altLang="en-US" dirty="0">
                  <a:solidFill>
                    <a:srgbClr val="FF3300"/>
                  </a:solidFill>
                  <a:latin typeface="微软雅黑" panose="020B0503020204020204" pitchFamily="34" charset="-122"/>
                  <a:ea typeface="微软雅黑" panose="020B0503020204020204" pitchFamily="34" charset="-122"/>
                </a:rPr>
                <a:t>）转</a:t>
              </a:r>
              <a:r>
                <a:rPr lang="en-US" altLang="zh-CN" dirty="0">
                  <a:solidFill>
                    <a:srgbClr val="FF3300"/>
                  </a:solidFill>
                  <a:latin typeface="微软雅黑" panose="020B0503020204020204" pitchFamily="34" charset="-122"/>
                  <a:ea typeface="微软雅黑" panose="020B0503020204020204" pitchFamily="34" charset="-122"/>
                </a:rPr>
                <a:t>L2</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94228" name="AutoShape 24"/>
            <p:cNvSpPr/>
            <p:nvPr/>
          </p:nvSpPr>
          <p:spPr>
            <a:xfrm>
              <a:off x="1519" y="2590"/>
              <a:ext cx="57" cy="227"/>
            </a:xfrm>
            <a:prstGeom prst="rightBracket">
              <a:avLst>
                <a:gd name="adj" fmla="val 33187"/>
              </a:avLst>
            </a:prstGeom>
            <a:noFill/>
            <a:ln w="28575" cap="flat" cmpd="sng">
              <a:solidFill>
                <a:srgbClr val="FF33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grpSp>
      <p:sp>
        <p:nvSpPr>
          <p:cNvPr id="786457" name="Text Box 25"/>
          <p:cNvSpPr txBox="1"/>
          <p:nvPr/>
        </p:nvSpPr>
        <p:spPr>
          <a:xfrm>
            <a:off x="2862263" y="3698875"/>
            <a:ext cx="1530350" cy="366713"/>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R[eax]</a:t>
            </a:r>
            <a:r>
              <a:rPr lang="en-US" altLang="zh-CN" dirty="0">
                <a:solidFill>
                  <a:srgbClr val="FF3300"/>
                </a:solidFill>
                <a:latin typeface="Times New Roman" panose="02020603050405020304" pitchFamily="18" charset="0"/>
                <a:ea typeface="微软雅黑" panose="020B0503020204020204" pitchFamily="34" charset="-122"/>
              </a:rPr>
              <a:t>←</a:t>
            </a:r>
            <a:r>
              <a:rPr lang="en-US" altLang="zh-CN" dirty="0">
                <a:solidFill>
                  <a:srgbClr val="FF3300"/>
                </a:solidFill>
                <a:latin typeface="微软雅黑" panose="020B0503020204020204" pitchFamily="34" charset="-122"/>
                <a:ea typeface="微软雅黑" panose="020B0503020204020204" pitchFamily="34" charset="-122"/>
              </a:rPr>
              <a:t>0</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786458" name="Text Box 26"/>
          <p:cNvSpPr txBox="1"/>
          <p:nvPr/>
        </p:nvSpPr>
        <p:spPr>
          <a:xfrm>
            <a:off x="3492500" y="4464050"/>
            <a:ext cx="1619250" cy="366713"/>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R[eax]</a:t>
            </a:r>
            <a:r>
              <a:rPr lang="en-US" altLang="zh-CN" dirty="0">
                <a:solidFill>
                  <a:srgbClr val="FF3300"/>
                </a:solidFill>
                <a:latin typeface="Times New Roman" panose="02020603050405020304" pitchFamily="18" charset="0"/>
                <a:ea typeface="微软雅黑" panose="020B0503020204020204" pitchFamily="34" charset="-122"/>
              </a:rPr>
              <a:t>←</a:t>
            </a:r>
            <a:r>
              <a:rPr lang="en-US" altLang="zh-CN" dirty="0">
                <a:solidFill>
                  <a:srgbClr val="FF3300"/>
                </a:solidFill>
                <a:latin typeface="微软雅黑" panose="020B0503020204020204" pitchFamily="34" charset="-122"/>
                <a:ea typeface="微软雅黑" panose="020B0503020204020204" pitchFamily="34" charset="-122"/>
              </a:rPr>
              <a:t>n-1</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786459" name="Line 27"/>
          <p:cNvSpPr/>
          <p:nvPr/>
        </p:nvSpPr>
        <p:spPr>
          <a:xfrm flipV="1">
            <a:off x="2232025" y="2393950"/>
            <a:ext cx="3014663" cy="2430463"/>
          </a:xfrm>
          <a:prstGeom prst="line">
            <a:avLst/>
          </a:prstGeom>
          <a:ln w="38100" cap="flat" cmpd="sng">
            <a:solidFill>
              <a:srgbClr val="3333CC"/>
            </a:solidFill>
            <a:prstDash val="solid"/>
            <a:round/>
            <a:headEnd type="none" w="med" len="med"/>
            <a:tailEnd type="triangle" w="med" len="med"/>
          </a:ln>
        </p:spPr>
      </p:sp>
      <p:sp>
        <p:nvSpPr>
          <p:cNvPr id="786460" name="Line 28"/>
          <p:cNvSpPr/>
          <p:nvPr/>
        </p:nvSpPr>
        <p:spPr>
          <a:xfrm flipV="1">
            <a:off x="2411413" y="2754313"/>
            <a:ext cx="2835275" cy="2384425"/>
          </a:xfrm>
          <a:prstGeom prst="line">
            <a:avLst/>
          </a:prstGeom>
          <a:ln w="38100" cap="flat" cmpd="sng">
            <a:solidFill>
              <a:srgbClr val="3333CC"/>
            </a:solidFill>
            <a:prstDash val="solid"/>
            <a:round/>
            <a:headEnd type="none" w="med" len="med"/>
            <a:tailEnd type="triangle" w="med" len="med"/>
          </a:ln>
        </p:spPr>
      </p:sp>
      <p:grpSp>
        <p:nvGrpSpPr>
          <p:cNvPr id="786461" name="Group 29"/>
          <p:cNvGrpSpPr/>
          <p:nvPr/>
        </p:nvGrpSpPr>
        <p:grpSpPr>
          <a:xfrm>
            <a:off x="206375" y="2484438"/>
            <a:ext cx="269875" cy="2700337"/>
            <a:chOff x="130" y="1565"/>
            <a:chExt cx="170" cy="1701"/>
          </a:xfrm>
        </p:grpSpPr>
        <p:sp>
          <p:nvSpPr>
            <p:cNvPr id="94234" name="Line 30"/>
            <p:cNvSpPr/>
            <p:nvPr/>
          </p:nvSpPr>
          <p:spPr>
            <a:xfrm>
              <a:off x="130" y="3266"/>
              <a:ext cx="170" cy="0"/>
            </a:xfrm>
            <a:prstGeom prst="line">
              <a:avLst/>
            </a:prstGeom>
            <a:ln w="57150" cap="flat" cmpd="sng">
              <a:solidFill>
                <a:srgbClr val="FF3300"/>
              </a:solidFill>
              <a:prstDash val="solid"/>
              <a:round/>
              <a:headEnd type="none" w="med" len="med"/>
              <a:tailEnd type="none" w="med" len="med"/>
            </a:ln>
          </p:spPr>
        </p:sp>
        <p:sp>
          <p:nvSpPr>
            <p:cNvPr id="94235" name="Line 31"/>
            <p:cNvSpPr/>
            <p:nvPr/>
          </p:nvSpPr>
          <p:spPr>
            <a:xfrm flipH="1">
              <a:off x="130" y="1565"/>
              <a:ext cx="0" cy="1701"/>
            </a:xfrm>
            <a:prstGeom prst="line">
              <a:avLst/>
            </a:prstGeom>
            <a:ln w="38100" cap="flat" cmpd="sng">
              <a:solidFill>
                <a:srgbClr val="FF3300"/>
              </a:solidFill>
              <a:prstDash val="solid"/>
              <a:round/>
              <a:headEnd type="none" w="med" len="med"/>
              <a:tailEnd type="none" w="med" len="med"/>
            </a:ln>
          </p:spPr>
        </p:sp>
        <p:sp>
          <p:nvSpPr>
            <p:cNvPr id="94236" name="Line 32"/>
            <p:cNvSpPr/>
            <p:nvPr/>
          </p:nvSpPr>
          <p:spPr>
            <a:xfrm>
              <a:off x="130" y="1565"/>
              <a:ext cx="170" cy="0"/>
            </a:xfrm>
            <a:prstGeom prst="line">
              <a:avLst/>
            </a:prstGeom>
            <a:ln w="38100" cap="flat" cmpd="sng">
              <a:solidFill>
                <a:srgbClr val="FF3300"/>
              </a:solidFill>
              <a:prstDash val="solid"/>
              <a:round/>
              <a:headEnd type="none" w="med" len="med"/>
              <a:tailEnd type="triangle" w="med" len="med"/>
            </a:ln>
          </p:spPr>
        </p:sp>
      </p:grpSp>
      <p:sp>
        <p:nvSpPr>
          <p:cNvPr id="786465" name="Line 33"/>
          <p:cNvSpPr/>
          <p:nvPr/>
        </p:nvSpPr>
        <p:spPr>
          <a:xfrm>
            <a:off x="2232025" y="2484438"/>
            <a:ext cx="3014663" cy="539750"/>
          </a:xfrm>
          <a:prstGeom prst="line">
            <a:avLst/>
          </a:prstGeom>
          <a:ln w="38100" cap="flat" cmpd="sng">
            <a:solidFill>
              <a:srgbClr val="FF3300"/>
            </a:solidFill>
            <a:prstDash val="solid"/>
            <a:round/>
            <a:headEnd type="none" w="med" len="med"/>
            <a:tailEnd type="triangle" w="med" len="med"/>
          </a:ln>
        </p:spPr>
      </p:sp>
      <p:sp>
        <p:nvSpPr>
          <p:cNvPr id="786466" name="Line 34"/>
          <p:cNvSpPr/>
          <p:nvPr/>
        </p:nvSpPr>
        <p:spPr>
          <a:xfrm>
            <a:off x="2322513" y="3024188"/>
            <a:ext cx="2924175" cy="404812"/>
          </a:xfrm>
          <a:prstGeom prst="line">
            <a:avLst/>
          </a:prstGeom>
          <a:ln w="38100" cap="flat" cmpd="sng">
            <a:solidFill>
              <a:srgbClr val="FF3300"/>
            </a:solidFill>
            <a:prstDash val="solid"/>
            <a:round/>
            <a:headEnd type="none" w="med" len="med"/>
            <a:tailEnd type="triangle" w="med" len="med"/>
          </a:ln>
        </p:spPr>
      </p:sp>
      <p:sp>
        <p:nvSpPr>
          <p:cNvPr id="786467" name="Line 35"/>
          <p:cNvSpPr/>
          <p:nvPr/>
        </p:nvSpPr>
        <p:spPr>
          <a:xfrm flipV="1">
            <a:off x="2232025" y="3698875"/>
            <a:ext cx="2970213" cy="1125538"/>
          </a:xfrm>
          <a:prstGeom prst="line">
            <a:avLst/>
          </a:prstGeom>
          <a:ln w="38100" cap="flat" cmpd="sng">
            <a:solidFill>
              <a:srgbClr val="3333CC"/>
            </a:solidFill>
            <a:prstDash val="solid"/>
            <a:round/>
            <a:headEnd type="none" w="med" len="med"/>
            <a:tailEnd type="triangle" w="med" len="med"/>
          </a:ln>
        </p:spPr>
      </p:sp>
      <p:sp>
        <p:nvSpPr>
          <p:cNvPr id="786468" name="Line 36"/>
          <p:cNvSpPr/>
          <p:nvPr/>
        </p:nvSpPr>
        <p:spPr>
          <a:xfrm flipV="1">
            <a:off x="2411413" y="4059238"/>
            <a:ext cx="2881312" cy="1079500"/>
          </a:xfrm>
          <a:prstGeom prst="line">
            <a:avLst/>
          </a:prstGeom>
          <a:ln w="38100" cap="flat" cmpd="sng">
            <a:solidFill>
              <a:srgbClr val="3333CC"/>
            </a:solidFill>
            <a:prstDash val="solid"/>
            <a:round/>
            <a:headEnd type="none" w="med" len="med"/>
            <a:tailEnd type="triangle" w="med" len="med"/>
          </a:ln>
        </p:spPr>
      </p:sp>
      <p:sp>
        <p:nvSpPr>
          <p:cNvPr id="786469" name="Text Box 37"/>
          <p:cNvSpPr txBox="1"/>
          <p:nvPr/>
        </p:nvSpPr>
        <p:spPr>
          <a:xfrm>
            <a:off x="2997200" y="5267325"/>
            <a:ext cx="3600450" cy="366713"/>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R[eax] </a:t>
            </a:r>
            <a:r>
              <a:rPr lang="en-US" altLang="zh-CN" dirty="0">
                <a:solidFill>
                  <a:srgbClr val="FF3300"/>
                </a:solidFill>
                <a:latin typeface="Times New Roman" panose="02020603050405020304" pitchFamily="18" charset="0"/>
                <a:ea typeface="微软雅黑" panose="020B0503020204020204" pitchFamily="34" charset="-122"/>
              </a:rPr>
              <a:t>← </a:t>
            </a:r>
            <a:r>
              <a:rPr lang="en-US" altLang="zh-CN" dirty="0">
                <a:solidFill>
                  <a:srgbClr val="FF3300"/>
                </a:solidFill>
                <a:latin typeface="微软雅黑" panose="020B0503020204020204" pitchFamily="34" charset="-122"/>
                <a:ea typeface="微软雅黑" panose="020B0503020204020204" pitchFamily="34" charset="-122"/>
              </a:rPr>
              <a:t>0+1+2+…+(n-1)+n</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786470" name="Text Box 38"/>
          <p:cNvSpPr txBox="1"/>
          <p:nvPr/>
        </p:nvSpPr>
        <p:spPr>
          <a:xfrm>
            <a:off x="8191500" y="3203575"/>
            <a:ext cx="225425" cy="274638"/>
          </a:xfrm>
          <a:prstGeom prst="rect">
            <a:avLst/>
          </a:prstGeom>
          <a:noFill/>
          <a:ln w="9525">
            <a:noFill/>
          </a:ln>
        </p:spPr>
        <p:txBody>
          <a:bodyPr lIns="18000" tIns="0" rIns="18000" bIns="0"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n</a:t>
            </a:r>
            <a:endParaRPr lang="en-US" altLang="zh-CN" dirty="0">
              <a:solidFill>
                <a:srgbClr val="FF3300"/>
              </a:solidFill>
              <a:latin typeface="微软雅黑" panose="020B0503020204020204" pitchFamily="34" charset="-122"/>
              <a:ea typeface="微软雅黑" panose="020B0503020204020204" pitchFamily="34" charset="-122"/>
            </a:endParaRPr>
          </a:p>
        </p:txBody>
      </p:sp>
      <p:grpSp>
        <p:nvGrpSpPr>
          <p:cNvPr id="786471" name="Group 39"/>
          <p:cNvGrpSpPr/>
          <p:nvPr/>
        </p:nvGrpSpPr>
        <p:grpSpPr>
          <a:xfrm>
            <a:off x="160338" y="5408613"/>
            <a:ext cx="271462" cy="1358900"/>
            <a:chOff x="130" y="1565"/>
            <a:chExt cx="170" cy="1701"/>
          </a:xfrm>
        </p:grpSpPr>
        <p:sp>
          <p:nvSpPr>
            <p:cNvPr id="94244" name="Line 40"/>
            <p:cNvSpPr/>
            <p:nvPr/>
          </p:nvSpPr>
          <p:spPr>
            <a:xfrm>
              <a:off x="130" y="3266"/>
              <a:ext cx="170" cy="0"/>
            </a:xfrm>
            <a:prstGeom prst="line">
              <a:avLst/>
            </a:prstGeom>
            <a:ln w="57150" cap="flat" cmpd="sng">
              <a:solidFill>
                <a:srgbClr val="FF3300"/>
              </a:solidFill>
              <a:prstDash val="solid"/>
              <a:round/>
              <a:headEnd type="none" w="med" len="med"/>
              <a:tailEnd type="none" w="med" len="med"/>
            </a:ln>
          </p:spPr>
        </p:sp>
        <p:sp>
          <p:nvSpPr>
            <p:cNvPr id="94245" name="Line 41"/>
            <p:cNvSpPr/>
            <p:nvPr/>
          </p:nvSpPr>
          <p:spPr>
            <a:xfrm flipH="1">
              <a:off x="130" y="1565"/>
              <a:ext cx="0" cy="1701"/>
            </a:xfrm>
            <a:prstGeom prst="line">
              <a:avLst/>
            </a:prstGeom>
            <a:ln w="38100" cap="flat" cmpd="sng">
              <a:solidFill>
                <a:srgbClr val="FF3300"/>
              </a:solidFill>
              <a:prstDash val="solid"/>
              <a:round/>
              <a:headEnd type="none" w="med" len="med"/>
              <a:tailEnd type="none" w="med" len="med"/>
            </a:ln>
          </p:spPr>
        </p:sp>
        <p:sp>
          <p:nvSpPr>
            <p:cNvPr id="94246" name="Line 42"/>
            <p:cNvSpPr/>
            <p:nvPr/>
          </p:nvSpPr>
          <p:spPr>
            <a:xfrm>
              <a:off x="130" y="1565"/>
              <a:ext cx="170" cy="0"/>
            </a:xfrm>
            <a:prstGeom prst="line">
              <a:avLst/>
            </a:prstGeom>
            <a:ln w="38100" cap="flat" cmpd="sng">
              <a:solidFill>
                <a:srgbClr val="FF3300"/>
              </a:solidFill>
              <a:prstDash val="solid"/>
              <a:round/>
              <a:headEnd type="none" w="med" len="med"/>
              <a:tailEnd type="triangle" w="med" len="med"/>
            </a:ln>
          </p:spPr>
        </p:sp>
      </p:grpSp>
      <p:sp>
        <p:nvSpPr>
          <p:cNvPr id="786475" name="Text Box 43"/>
          <p:cNvSpPr txBox="1"/>
          <p:nvPr/>
        </p:nvSpPr>
        <p:spPr>
          <a:xfrm>
            <a:off x="6218238" y="5043488"/>
            <a:ext cx="2835275" cy="1631950"/>
          </a:xfrm>
          <a:prstGeom prst="rect">
            <a:avLst/>
          </a:prstGeom>
          <a:noFill/>
          <a:ln w="9525">
            <a:noFill/>
          </a:ln>
        </p:spPr>
        <p:txBody>
          <a:bodyPr anchor="t" anchorCtr="0">
            <a:spAutoFit/>
          </a:bodyPr>
          <a:lstStyle/>
          <a:p>
            <a:pPr marL="342900" indent="-342900" eaLnBrk="0" hangingPunct="0">
              <a:spcBef>
                <a:spcPct val="50000"/>
              </a:spcBef>
            </a:pPr>
            <a:r>
              <a:rPr lang="zh-CN" altLang="en-US"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每次递归调用都会增加一个栈帧（该例为</a:t>
            </a:r>
            <a:r>
              <a:rPr lang="en-US" altLang="zh-CN" sz="2000" dirty="0">
                <a:latin typeface="微软雅黑" panose="020B0503020204020204" pitchFamily="34" charset="-122"/>
                <a:ea typeface="微软雅黑" panose="020B0503020204020204" pitchFamily="34" charset="-122"/>
              </a:rPr>
              <a:t>16B</a:t>
            </a:r>
            <a:r>
              <a:rPr lang="zh-CN" altLang="en-US" sz="2000" dirty="0">
                <a:latin typeface="微软雅黑" panose="020B0503020204020204" pitchFamily="34" charset="-122"/>
                <a:ea typeface="微软雅黑" panose="020B0503020204020204" pitchFamily="34" charset="-122"/>
              </a:rPr>
              <a:t>），所以空间开销很大。当</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很大时会发生</a:t>
            </a:r>
            <a:r>
              <a:rPr lang="zh-CN" altLang="en-US" sz="2000" dirty="0">
                <a:solidFill>
                  <a:srgbClr val="FF0000"/>
                </a:solidFill>
                <a:latin typeface="微软雅黑" panose="020B0503020204020204" pitchFamily="34" charset="-122"/>
                <a:ea typeface="微软雅黑" panose="020B0503020204020204" pitchFamily="34" charset="-122"/>
              </a:rPr>
              <a:t>栈溢出</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grpSp>
        <p:nvGrpSpPr>
          <p:cNvPr id="786438" name="Group 6"/>
          <p:cNvGrpSpPr/>
          <p:nvPr/>
        </p:nvGrpSpPr>
        <p:grpSpPr>
          <a:xfrm>
            <a:off x="8596313" y="368300"/>
            <a:ext cx="539750" cy="1125538"/>
            <a:chOff x="5290" y="374"/>
            <a:chExt cx="340" cy="680"/>
          </a:xfrm>
        </p:grpSpPr>
        <p:sp>
          <p:nvSpPr>
            <p:cNvPr id="94249" name="AutoShape 7"/>
            <p:cNvSpPr/>
            <p:nvPr/>
          </p:nvSpPr>
          <p:spPr>
            <a:xfrm>
              <a:off x="5290" y="374"/>
              <a:ext cx="113" cy="680"/>
            </a:xfrm>
            <a:prstGeom prst="rightBrace">
              <a:avLst>
                <a:gd name="adj1" fmla="val 50119"/>
                <a:gd name="adj2" fmla="val 50000"/>
              </a:avLst>
            </a:prstGeom>
            <a:solidFill>
              <a:schemeClr val="bg1"/>
            </a:solidFill>
            <a:ln w="28575" cap="flat" cmpd="sng">
              <a:solidFill>
                <a:srgbClr val="FF33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94250" name="Text Box 8"/>
            <p:cNvSpPr txBox="1"/>
            <p:nvPr/>
          </p:nvSpPr>
          <p:spPr>
            <a:xfrm>
              <a:off x="5403" y="601"/>
              <a:ext cx="227" cy="222"/>
            </a:xfrm>
            <a:prstGeom prst="rect">
              <a:avLst/>
            </a:prstGeom>
            <a:solidFill>
              <a:schemeClr val="bg1"/>
            </a:solid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P</a:t>
              </a:r>
              <a:endParaRPr lang="en-US" altLang="zh-CN" dirty="0">
                <a:solidFill>
                  <a:srgbClr val="FF3300"/>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2990850" y="5780088"/>
            <a:ext cx="3111500" cy="787400"/>
          </a:xfrm>
          <a:prstGeom prst="rect">
            <a:avLst/>
          </a:prstGeom>
          <a:noFill/>
          <a:ln w="9525">
            <a:noFill/>
          </a:ln>
        </p:spPr>
        <p:txBody>
          <a:bodyPr anchor="t" anchorCtr="0">
            <a:spAutoFit/>
          </a:bodyPr>
          <a:lstStyle/>
          <a:p>
            <a:pPr eaLnBrk="0" hangingPunct="0">
              <a:lnSpc>
                <a:spcPts val="2800"/>
              </a:lnSpc>
            </a:pPr>
            <a:r>
              <a:rPr lang="zh-CN" altLang="en-US" sz="2200" dirty="0">
                <a:latin typeface="微软雅黑" panose="020B0503020204020204" pitchFamily="34" charset="-122"/>
                <a:ea typeface="微软雅黑" panose="020B0503020204020204" pitchFamily="34" charset="-122"/>
              </a:rPr>
              <a:t>操作系统为程序分配的栈会有默认的大小限制</a:t>
            </a:r>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6441"/>
                                        </p:tgtEl>
                                        <p:attrNameLst>
                                          <p:attrName>style.visibility</p:attrName>
                                        </p:attrNameLst>
                                      </p:cBhvr>
                                      <p:to>
                                        <p:strVal val="visible"/>
                                      </p:to>
                                    </p:set>
                                    <p:animEffect transition="in" filter="blinds(horizontal)">
                                      <p:cBhvr>
                                        <p:cTn id="7" dur="500"/>
                                        <p:tgtEl>
                                          <p:spTgt spid="7864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6437"/>
                                        </p:tgtEl>
                                        <p:attrNameLst>
                                          <p:attrName>style.visibility</p:attrName>
                                        </p:attrNameLst>
                                      </p:cBhvr>
                                      <p:to>
                                        <p:strVal val="visible"/>
                                      </p:to>
                                    </p:set>
                                    <p:animEffect transition="in" filter="blinds(horizontal)">
                                      <p:cBhvr>
                                        <p:cTn id="12" dur="500"/>
                                        <p:tgtEl>
                                          <p:spTgt spid="7864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6438"/>
                                        </p:tgtEl>
                                        <p:attrNameLst>
                                          <p:attrName>style.visibility</p:attrName>
                                        </p:attrNameLst>
                                      </p:cBhvr>
                                      <p:to>
                                        <p:strVal val="visible"/>
                                      </p:to>
                                    </p:set>
                                    <p:animEffect transition="in" filter="blinds(horizontal)">
                                      <p:cBhvr>
                                        <p:cTn id="17" dur="500"/>
                                        <p:tgtEl>
                                          <p:spTgt spid="7864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6445"/>
                                        </p:tgtEl>
                                        <p:attrNameLst>
                                          <p:attrName>style.visibility</p:attrName>
                                        </p:attrNameLst>
                                      </p:cBhvr>
                                      <p:to>
                                        <p:strVal val="visible"/>
                                      </p:to>
                                    </p:set>
                                    <p:animEffect transition="in" filter="blinds(horizontal)">
                                      <p:cBhvr>
                                        <p:cTn id="22" dur="500"/>
                                        <p:tgtEl>
                                          <p:spTgt spid="7864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86448"/>
                                        </p:tgtEl>
                                        <p:attrNameLst>
                                          <p:attrName>style.visibility</p:attrName>
                                        </p:attrNameLst>
                                      </p:cBhvr>
                                      <p:to>
                                        <p:strVal val="visible"/>
                                      </p:to>
                                    </p:set>
                                    <p:animEffect transition="in" filter="blinds(horizontal)">
                                      <p:cBhvr>
                                        <p:cTn id="27" dur="500"/>
                                        <p:tgtEl>
                                          <p:spTgt spid="7864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86451"/>
                                        </p:tgtEl>
                                        <p:attrNameLst>
                                          <p:attrName>style.visibility</p:attrName>
                                        </p:attrNameLst>
                                      </p:cBhvr>
                                      <p:to>
                                        <p:strVal val="visible"/>
                                      </p:to>
                                    </p:set>
                                    <p:animEffect transition="in" filter="blinds(horizontal)">
                                      <p:cBhvr>
                                        <p:cTn id="32" dur="500"/>
                                        <p:tgtEl>
                                          <p:spTgt spid="78645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86452"/>
                                        </p:tgtEl>
                                        <p:attrNameLst>
                                          <p:attrName>style.visibility</p:attrName>
                                        </p:attrNameLst>
                                      </p:cBhvr>
                                      <p:to>
                                        <p:strVal val="visible"/>
                                      </p:to>
                                    </p:set>
                                    <p:animEffect transition="in" filter="blinds(horizontal)">
                                      <p:cBhvr>
                                        <p:cTn id="37" dur="500"/>
                                        <p:tgtEl>
                                          <p:spTgt spid="78645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86453"/>
                                        </p:tgtEl>
                                        <p:attrNameLst>
                                          <p:attrName>style.visibility</p:attrName>
                                        </p:attrNameLst>
                                      </p:cBhvr>
                                      <p:to>
                                        <p:strVal val="visible"/>
                                      </p:to>
                                    </p:set>
                                    <p:animEffect transition="in" filter="blinds(horizontal)">
                                      <p:cBhvr>
                                        <p:cTn id="42" dur="500"/>
                                        <p:tgtEl>
                                          <p:spTgt spid="78645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86457"/>
                                        </p:tgtEl>
                                        <p:attrNameLst>
                                          <p:attrName>style.visibility</p:attrName>
                                        </p:attrNameLst>
                                      </p:cBhvr>
                                      <p:to>
                                        <p:strVal val="visible"/>
                                      </p:to>
                                    </p:set>
                                    <p:animEffect transition="in" filter="blinds(horizontal)">
                                      <p:cBhvr>
                                        <p:cTn id="47" dur="500"/>
                                        <p:tgtEl>
                                          <p:spTgt spid="78645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86454"/>
                                        </p:tgtEl>
                                        <p:attrNameLst>
                                          <p:attrName>style.visibility</p:attrName>
                                        </p:attrNameLst>
                                      </p:cBhvr>
                                      <p:to>
                                        <p:strVal val="visible"/>
                                      </p:to>
                                    </p:set>
                                    <p:animEffect transition="in" filter="blinds(horizontal)">
                                      <p:cBhvr>
                                        <p:cTn id="52" dur="500"/>
                                        <p:tgtEl>
                                          <p:spTgt spid="78645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86458"/>
                                        </p:tgtEl>
                                        <p:attrNameLst>
                                          <p:attrName>style.visibility</p:attrName>
                                        </p:attrNameLst>
                                      </p:cBhvr>
                                      <p:to>
                                        <p:strVal val="visible"/>
                                      </p:to>
                                    </p:set>
                                    <p:animEffect transition="in" filter="blinds(horizontal)">
                                      <p:cBhvr>
                                        <p:cTn id="57" dur="500"/>
                                        <p:tgtEl>
                                          <p:spTgt spid="78645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86459"/>
                                        </p:tgtEl>
                                        <p:attrNameLst>
                                          <p:attrName>style.visibility</p:attrName>
                                        </p:attrNameLst>
                                      </p:cBhvr>
                                      <p:to>
                                        <p:strVal val="visible"/>
                                      </p:to>
                                    </p:set>
                                    <p:animEffect transition="in" filter="blinds(horizontal)">
                                      <p:cBhvr>
                                        <p:cTn id="62" dur="500"/>
                                        <p:tgtEl>
                                          <p:spTgt spid="78645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86460"/>
                                        </p:tgtEl>
                                        <p:attrNameLst>
                                          <p:attrName>style.visibility</p:attrName>
                                        </p:attrNameLst>
                                      </p:cBhvr>
                                      <p:to>
                                        <p:strVal val="visible"/>
                                      </p:to>
                                    </p:set>
                                    <p:animEffect transition="in" filter="blinds(horizontal)">
                                      <p:cBhvr>
                                        <p:cTn id="67" dur="500"/>
                                        <p:tgtEl>
                                          <p:spTgt spid="78646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86461"/>
                                        </p:tgtEl>
                                        <p:attrNameLst>
                                          <p:attrName>style.visibility</p:attrName>
                                        </p:attrNameLst>
                                      </p:cBhvr>
                                      <p:to>
                                        <p:strVal val="visible"/>
                                      </p:to>
                                    </p:set>
                                    <p:animEffect transition="in" filter="blinds(horizontal)">
                                      <p:cBhvr>
                                        <p:cTn id="72" dur="500"/>
                                        <p:tgtEl>
                                          <p:spTgt spid="78646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86465"/>
                                        </p:tgtEl>
                                        <p:attrNameLst>
                                          <p:attrName>style.visibility</p:attrName>
                                        </p:attrNameLst>
                                      </p:cBhvr>
                                      <p:to>
                                        <p:strVal val="visible"/>
                                      </p:to>
                                    </p:set>
                                    <p:animEffect transition="in" filter="blinds(horizontal)">
                                      <p:cBhvr>
                                        <p:cTn id="77" dur="500"/>
                                        <p:tgtEl>
                                          <p:spTgt spid="78646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86466"/>
                                        </p:tgtEl>
                                        <p:attrNameLst>
                                          <p:attrName>style.visibility</p:attrName>
                                        </p:attrNameLst>
                                      </p:cBhvr>
                                      <p:to>
                                        <p:strVal val="visible"/>
                                      </p:to>
                                    </p:set>
                                    <p:animEffect transition="in" filter="blinds(horizontal)">
                                      <p:cBhvr>
                                        <p:cTn id="82" dur="500"/>
                                        <p:tgtEl>
                                          <p:spTgt spid="78646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86470"/>
                                        </p:tgtEl>
                                        <p:attrNameLst>
                                          <p:attrName>style.visibility</p:attrName>
                                        </p:attrNameLst>
                                      </p:cBhvr>
                                      <p:to>
                                        <p:strVal val="visible"/>
                                      </p:to>
                                    </p:set>
                                    <p:animEffect transition="in" filter="blinds(horizontal)">
                                      <p:cBhvr>
                                        <p:cTn id="87" dur="500"/>
                                        <p:tgtEl>
                                          <p:spTgt spid="786470"/>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86467"/>
                                        </p:tgtEl>
                                        <p:attrNameLst>
                                          <p:attrName>style.visibility</p:attrName>
                                        </p:attrNameLst>
                                      </p:cBhvr>
                                      <p:to>
                                        <p:strVal val="visible"/>
                                      </p:to>
                                    </p:set>
                                    <p:animEffect transition="in" filter="blinds(horizontal)">
                                      <p:cBhvr>
                                        <p:cTn id="92" dur="500"/>
                                        <p:tgtEl>
                                          <p:spTgt spid="786467"/>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786468"/>
                                        </p:tgtEl>
                                        <p:attrNameLst>
                                          <p:attrName>style.visibility</p:attrName>
                                        </p:attrNameLst>
                                      </p:cBhvr>
                                      <p:to>
                                        <p:strVal val="visible"/>
                                      </p:to>
                                    </p:set>
                                    <p:animEffect transition="in" filter="blinds(horizontal)">
                                      <p:cBhvr>
                                        <p:cTn id="97" dur="500"/>
                                        <p:tgtEl>
                                          <p:spTgt spid="786468"/>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786469"/>
                                        </p:tgtEl>
                                        <p:attrNameLst>
                                          <p:attrName>style.visibility</p:attrName>
                                        </p:attrNameLst>
                                      </p:cBhvr>
                                      <p:to>
                                        <p:strVal val="visible"/>
                                      </p:to>
                                    </p:set>
                                    <p:animEffect transition="in" filter="blinds(horizontal)">
                                      <p:cBhvr>
                                        <p:cTn id="102" dur="500"/>
                                        <p:tgtEl>
                                          <p:spTgt spid="786469"/>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786471"/>
                                        </p:tgtEl>
                                        <p:attrNameLst>
                                          <p:attrName>style.visibility</p:attrName>
                                        </p:attrNameLst>
                                      </p:cBhvr>
                                      <p:to>
                                        <p:strVal val="visible"/>
                                      </p:to>
                                    </p:set>
                                    <p:animEffect transition="in" filter="blinds(horizontal)">
                                      <p:cBhvr>
                                        <p:cTn id="107" dur="500"/>
                                        <p:tgtEl>
                                          <p:spTgt spid="786471"/>
                                        </p:tgtEl>
                                      </p:cBhvr>
                                    </p:animEffect>
                                  </p:childTnLst>
                                </p:cTn>
                              </p:par>
                            </p:childTnLst>
                          </p:cTn>
                        </p:par>
                      </p:childTnLst>
                    </p:cTn>
                  </p:par>
                  <p:par>
                    <p:cTn id="108" fill="hold">
                      <p:stCondLst>
                        <p:cond delay="indefinite"/>
                      </p:stCondLst>
                      <p:childTnLst>
                        <p:par>
                          <p:cTn id="109" fill="hold">
                            <p:stCondLst>
                              <p:cond delay="0"/>
                            </p:stCondLst>
                            <p:childTnLst>
                              <p:par>
                                <p:cTn id="110" presetID="14" presetClass="entr" presetSubtype="10" fill="hold" grpId="0" nodeType="clickEffect">
                                  <p:stCondLst>
                                    <p:cond delay="0"/>
                                  </p:stCondLst>
                                  <p:childTnLst>
                                    <p:set>
                                      <p:cBhvr>
                                        <p:cTn id="111" dur="1" fill="hold">
                                          <p:stCondLst>
                                            <p:cond delay="0"/>
                                          </p:stCondLst>
                                        </p:cTn>
                                        <p:tgtEl>
                                          <p:spTgt spid="2"/>
                                        </p:tgtEl>
                                        <p:attrNameLst>
                                          <p:attrName>style.visibility</p:attrName>
                                        </p:attrNameLst>
                                      </p:cBhvr>
                                      <p:to>
                                        <p:strVal val="visible"/>
                                      </p:to>
                                    </p:set>
                                    <p:animEffect transition="in" filter="randombar(horizontal)">
                                      <p:cBhvr>
                                        <p:cTn id="112" dur="500"/>
                                        <p:tgtEl>
                                          <p:spTgt spid="2"/>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786475"/>
                                        </p:tgtEl>
                                        <p:attrNameLst>
                                          <p:attrName>style.visibility</p:attrName>
                                        </p:attrNameLst>
                                      </p:cBhvr>
                                      <p:to>
                                        <p:strVal val="visible"/>
                                      </p:to>
                                    </p:set>
                                    <p:animEffect transition="in" filter="blinds(horizontal)">
                                      <p:cBhvr>
                                        <p:cTn id="117" dur="500"/>
                                        <p:tgtEl>
                                          <p:spTgt spid="786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53" grpId="0"/>
      <p:bldP spid="786457" grpId="0"/>
      <p:bldP spid="786458" grpId="0"/>
      <p:bldP spid="786469" grpId="0"/>
      <p:bldP spid="786470" grpId="0"/>
      <p:bldP spid="78647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机器级指令</a:t>
            </a:r>
            <a:endParaRPr lang="zh-CN" altLang="en-US" sz="3600" dirty="0"/>
          </a:p>
        </p:txBody>
      </p:sp>
      <p:sp>
        <p:nvSpPr>
          <p:cNvPr id="599043" name="Rectangle 3"/>
          <p:cNvSpPr>
            <a:spLocks noGrp="1"/>
          </p:cNvSpPr>
          <p:nvPr>
            <p:ph idx="1"/>
          </p:nvPr>
        </p:nvSpPr>
        <p:spPr>
          <a:xfrm>
            <a:off x="250825" y="773113"/>
            <a:ext cx="8229600" cy="5788025"/>
          </a:xfrm>
        </p:spPr>
        <p:txBody>
          <a:bodyPr vert="horz" wrap="square" lIns="91440" tIns="45720" rIns="91440" bIns="45720" anchor="t" anchorCtr="0"/>
          <a:lstStyle/>
          <a:p>
            <a:r>
              <a:rPr lang="zh-CN" altLang="en-US" sz="2200" dirty="0">
                <a:solidFill>
                  <a:srgbClr val="CC3300"/>
                </a:solidFill>
                <a:ea typeface="微软雅黑" panose="020B0503020204020204" pitchFamily="34" charset="-122"/>
              </a:rPr>
              <a:t>机器指令</a:t>
            </a:r>
            <a:r>
              <a:rPr lang="zh-CN" altLang="en-US" sz="2200" dirty="0">
                <a:ea typeface="微软雅黑" panose="020B0503020204020204" pitchFamily="34" charset="-122"/>
              </a:rPr>
              <a:t>和</a:t>
            </a:r>
            <a:r>
              <a:rPr lang="zh-CN" altLang="en-US" sz="2200" dirty="0">
                <a:solidFill>
                  <a:srgbClr val="CC3300"/>
                </a:solidFill>
                <a:ea typeface="微软雅黑" panose="020B0503020204020204" pitchFamily="34" charset="-122"/>
              </a:rPr>
              <a:t>汇编指令</a:t>
            </a:r>
            <a:r>
              <a:rPr lang="zh-CN" altLang="en-US" sz="2200" dirty="0">
                <a:ea typeface="微软雅黑" panose="020B0503020204020204" pitchFamily="34" charset="-122"/>
              </a:rPr>
              <a:t>一一对应，都是机器级指令</a:t>
            </a:r>
            <a:endParaRPr lang="zh-CN" altLang="en-US" sz="2200" dirty="0">
              <a:ea typeface="微软雅黑" panose="020B0503020204020204" pitchFamily="34" charset="-122"/>
            </a:endParaRPr>
          </a:p>
          <a:p>
            <a:r>
              <a:rPr lang="zh-CN" altLang="en-US" sz="2200" dirty="0">
                <a:ea typeface="微软雅黑" panose="020B0503020204020204" pitchFamily="34" charset="-122"/>
              </a:rPr>
              <a:t>机器指令是一个</a:t>
            </a:r>
            <a:r>
              <a:rPr lang="en-US" altLang="zh-CN" sz="2200" dirty="0">
                <a:ea typeface="微软雅黑" panose="020B0503020204020204" pitchFamily="34" charset="-122"/>
              </a:rPr>
              <a:t>0/1</a:t>
            </a:r>
            <a:r>
              <a:rPr lang="zh-CN" altLang="en-US" sz="2200" dirty="0">
                <a:ea typeface="微软雅黑" panose="020B0503020204020204" pitchFamily="34" charset="-122"/>
              </a:rPr>
              <a:t>序列，由若干</a:t>
            </a:r>
            <a:r>
              <a:rPr lang="zh-CN" altLang="en-US" sz="2200" dirty="0">
                <a:solidFill>
                  <a:srgbClr val="FF0000"/>
                </a:solidFill>
                <a:ea typeface="微软雅黑" panose="020B0503020204020204" pitchFamily="34" charset="-122"/>
              </a:rPr>
              <a:t>字段</a:t>
            </a:r>
            <a:r>
              <a:rPr lang="zh-CN" altLang="en-US" sz="2200" dirty="0">
                <a:ea typeface="微软雅黑" panose="020B0503020204020204" pitchFamily="34" charset="-122"/>
              </a:rPr>
              <a:t>组成</a:t>
            </a:r>
            <a:endParaRPr lang="zh-CN" altLang="en-US" sz="2200" dirty="0">
              <a:ea typeface="微软雅黑" panose="020B0503020204020204" pitchFamily="34" charset="-122"/>
            </a:endParaRPr>
          </a:p>
          <a:p>
            <a:endParaRPr lang="zh-CN" altLang="en-US" sz="2200" dirty="0">
              <a:ea typeface="微软雅黑" panose="020B0503020204020204" pitchFamily="34" charset="-122"/>
            </a:endParaRPr>
          </a:p>
          <a:p>
            <a:endParaRPr lang="zh-CN" altLang="en-US" dirty="0">
              <a:ea typeface="微软雅黑" panose="020B0503020204020204" pitchFamily="34" charset="-122"/>
            </a:endParaRPr>
          </a:p>
          <a:p>
            <a:endParaRPr lang="zh-CN" altLang="en-US" dirty="0">
              <a:ea typeface="微软雅黑" panose="020B0503020204020204" pitchFamily="34" charset="-122"/>
            </a:endParaRPr>
          </a:p>
          <a:p>
            <a:endParaRPr lang="zh-CN" altLang="en-US" dirty="0">
              <a:ea typeface="微软雅黑" panose="020B0503020204020204" pitchFamily="34" charset="-122"/>
            </a:endParaRPr>
          </a:p>
          <a:p>
            <a:r>
              <a:rPr lang="zh-CN" altLang="en-US" sz="2200" dirty="0">
                <a:ea typeface="微软雅黑" panose="020B0503020204020204" pitchFamily="34" charset="-122"/>
              </a:rPr>
              <a:t>汇编指令是机器指令的符号表示（</a:t>
            </a:r>
            <a:r>
              <a:rPr lang="zh-CN" altLang="en-US" sz="2200" dirty="0">
                <a:solidFill>
                  <a:srgbClr val="0000FF"/>
                </a:solidFill>
                <a:ea typeface="微软雅黑" panose="020B0503020204020204" pitchFamily="34" charset="-122"/>
              </a:rPr>
              <a:t>可能有不同的格式</a:t>
            </a:r>
            <a:r>
              <a:rPr lang="zh-CN" altLang="en-US" sz="2200" dirty="0">
                <a:ea typeface="微软雅黑" panose="020B0503020204020204" pitchFamily="34" charset="-122"/>
              </a:rPr>
              <a:t>）</a:t>
            </a:r>
            <a:endParaRPr lang="zh-CN" altLang="en-US" sz="2200" dirty="0">
              <a:ea typeface="微软雅黑" panose="020B0503020204020204" pitchFamily="34" charset="-122"/>
            </a:endParaRPr>
          </a:p>
          <a:p>
            <a:endParaRPr lang="en-US" altLang="zh-CN" sz="2200" dirty="0">
              <a:ea typeface="微软雅黑" panose="020B0503020204020204" pitchFamily="34" charset="-122"/>
            </a:endParaRPr>
          </a:p>
          <a:p>
            <a:endParaRPr lang="en-US" altLang="zh-CN" dirty="0">
              <a:ea typeface="微软雅黑" panose="020B0503020204020204" pitchFamily="34" charset="-122"/>
            </a:endParaRPr>
          </a:p>
          <a:p>
            <a:pPr lvl="1">
              <a:buNone/>
            </a:pPr>
            <a:r>
              <a:rPr lang="en-US" altLang="zh-CN" sz="2200" dirty="0">
                <a:latin typeface="微软雅黑" panose="020B0503020204020204" pitchFamily="34" charset="-122"/>
                <a:ea typeface="微软雅黑" panose="020B0503020204020204" pitchFamily="34" charset="-122"/>
              </a:rPr>
              <a:t>mov</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movb</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bx</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%bx</a:t>
            </a:r>
            <a:r>
              <a:rPr lang="zh-CN" altLang="en-US" sz="2200" dirty="0">
                <a:latin typeface="微软雅黑" panose="020B0503020204020204" pitchFamily="34" charset="-122"/>
                <a:ea typeface="微软雅黑" panose="020B0503020204020204" pitchFamily="34" charset="-122"/>
              </a:rPr>
              <a:t>等都是</a:t>
            </a:r>
            <a:r>
              <a:rPr lang="zh-CN" altLang="en-US" sz="2200" dirty="0">
                <a:solidFill>
                  <a:srgbClr val="FF0000"/>
                </a:solidFill>
                <a:latin typeface="微软雅黑" panose="020B0503020204020204" pitchFamily="34" charset="-122"/>
                <a:ea typeface="微软雅黑" panose="020B0503020204020204" pitchFamily="34" charset="-122"/>
              </a:rPr>
              <a:t>助记符</a:t>
            </a:r>
            <a:r>
              <a:rPr lang="en-US" altLang="zh-CN" sz="2200" dirty="0">
                <a:solidFill>
                  <a:srgbClr val="FF0000"/>
                </a:solidFill>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长度后缀</a:t>
            </a:r>
            <a:endParaRPr lang="zh-CN" altLang="en-US" sz="2200" dirty="0">
              <a:solidFill>
                <a:srgbClr val="FF0000"/>
              </a:solidFill>
              <a:latin typeface="微软雅黑" panose="020B0503020204020204" pitchFamily="34" charset="-122"/>
              <a:ea typeface="微软雅黑" panose="020B0503020204020204" pitchFamily="34" charset="-122"/>
            </a:endParaRPr>
          </a:p>
          <a:p>
            <a:pPr lvl="1">
              <a:buNone/>
            </a:pPr>
            <a:r>
              <a:rPr lang="zh-CN" altLang="en-US" sz="2200" dirty="0">
                <a:solidFill>
                  <a:schemeClr val="tx1"/>
                </a:solidFill>
                <a:latin typeface="微软雅黑" panose="020B0503020204020204" pitchFamily="34" charset="-122"/>
                <a:ea typeface="微软雅黑" panose="020B0503020204020204" pitchFamily="34" charset="-122"/>
              </a:rPr>
              <a:t>指令的功能为：</a:t>
            </a:r>
            <a:r>
              <a:rPr lang="en-US" altLang="zh-CN" sz="2200" dirty="0">
                <a:solidFill>
                  <a:srgbClr val="007635"/>
                </a:solidFill>
                <a:latin typeface="微软雅黑" panose="020B0503020204020204" pitchFamily="34" charset="-122"/>
                <a:ea typeface="微软雅黑" panose="020B0503020204020204" pitchFamily="34" charset="-122"/>
              </a:rPr>
              <a:t>M[</a:t>
            </a:r>
            <a:r>
              <a:rPr lang="en-US" altLang="zh-CN" sz="2200" dirty="0">
                <a:solidFill>
                  <a:schemeClr val="tx1"/>
                </a:solidFill>
                <a:latin typeface="微软雅黑" panose="020B0503020204020204" pitchFamily="34" charset="-122"/>
                <a:ea typeface="微软雅黑" panose="020B0503020204020204" pitchFamily="34" charset="-122"/>
              </a:rPr>
              <a:t>R[bx]+R[di]-6</a:t>
            </a:r>
            <a:r>
              <a:rPr lang="en-US" altLang="zh-CN" sz="2200" dirty="0">
                <a:solidFill>
                  <a:srgbClr val="007635"/>
                </a:solidFill>
                <a:latin typeface="微软雅黑" panose="020B0503020204020204" pitchFamily="34" charset="-122"/>
                <a:ea typeface="微软雅黑" panose="020B0503020204020204" pitchFamily="34" charset="-122"/>
              </a:rPr>
              <a:t>]</a:t>
            </a:r>
            <a:r>
              <a:rPr lang="en-US" altLang="zh-CN" sz="2400" dirty="0">
                <a:solidFill>
                  <a:srgbClr val="007635"/>
                </a:solidFill>
                <a:latin typeface="微软雅黑" panose="020B0503020204020204" pitchFamily="34" charset="-122"/>
                <a:ea typeface="微软雅黑" panose="020B0503020204020204" pitchFamily="34" charset="-122"/>
              </a:rPr>
              <a:t>←</a:t>
            </a:r>
            <a:r>
              <a:rPr lang="en-US" altLang="zh-CN" sz="2200" dirty="0">
                <a:solidFill>
                  <a:srgbClr val="CC3300"/>
                </a:solidFill>
                <a:latin typeface="微软雅黑" panose="020B0503020204020204" pitchFamily="34" charset="-122"/>
                <a:ea typeface="微软雅黑" panose="020B0503020204020204" pitchFamily="34" charset="-122"/>
              </a:rPr>
              <a:t>R[cl]</a:t>
            </a:r>
            <a:r>
              <a:rPr lang="en-US" altLang="zh-CN" sz="2400" dirty="0">
                <a:solidFill>
                  <a:srgbClr val="CC3300"/>
                </a:solidFill>
                <a:latin typeface="微软雅黑" panose="020B0503020204020204" pitchFamily="34" charset="-122"/>
                <a:ea typeface="微软雅黑" panose="020B0503020204020204" pitchFamily="34" charset="-122"/>
              </a:rPr>
              <a:t> </a:t>
            </a:r>
            <a:endParaRPr lang="zh-CN" altLang="en-US" sz="2400" dirty="0">
              <a:solidFill>
                <a:srgbClr val="CC3300"/>
              </a:solidFill>
              <a:latin typeface="微软雅黑" panose="020B0503020204020204" pitchFamily="34" charset="-122"/>
              <a:ea typeface="微软雅黑" panose="020B0503020204020204" pitchFamily="34" charset="-122"/>
            </a:endParaRPr>
          </a:p>
        </p:txBody>
      </p:sp>
      <p:grpSp>
        <p:nvGrpSpPr>
          <p:cNvPr id="599058" name="Group 18"/>
          <p:cNvGrpSpPr/>
          <p:nvPr/>
        </p:nvGrpSpPr>
        <p:grpSpPr>
          <a:xfrm>
            <a:off x="1196975" y="1900238"/>
            <a:ext cx="6840538" cy="1560512"/>
            <a:chOff x="867" y="1253"/>
            <a:chExt cx="4026" cy="983"/>
          </a:xfrm>
        </p:grpSpPr>
        <p:pic>
          <p:nvPicPr>
            <p:cNvPr id="10244" name="Picture 4"/>
            <p:cNvPicPr>
              <a:picLocks noChangeAspect="1"/>
            </p:cNvPicPr>
            <p:nvPr/>
          </p:nvPicPr>
          <p:blipFill>
            <a:blip r:embed="rId1"/>
            <a:stretch>
              <a:fillRect/>
            </a:stretch>
          </p:blipFill>
          <p:spPr>
            <a:xfrm>
              <a:off x="867" y="1253"/>
              <a:ext cx="3799" cy="510"/>
            </a:xfrm>
            <a:prstGeom prst="rect">
              <a:avLst/>
            </a:prstGeom>
            <a:noFill/>
            <a:ln w="9525">
              <a:noFill/>
            </a:ln>
          </p:spPr>
        </p:pic>
        <p:sp>
          <p:nvSpPr>
            <p:cNvPr id="10245" name="Text Box 6"/>
            <p:cNvSpPr txBox="1"/>
            <p:nvPr/>
          </p:nvSpPr>
          <p:spPr>
            <a:xfrm>
              <a:off x="867" y="1986"/>
              <a:ext cx="4026" cy="250"/>
            </a:xfrm>
            <a:prstGeom prst="rect">
              <a:avLst/>
            </a:prstGeom>
            <a:noFill/>
            <a:ln w="9525">
              <a:noFill/>
            </a:ln>
          </p:spPr>
          <p:txBody>
            <a:bodyPr anchor="t" anchorCtr="0">
              <a:spAutoFit/>
            </a:bodyPr>
            <a:lstStyle/>
            <a:p>
              <a:pPr>
                <a:spcBef>
                  <a:spcPct val="50000"/>
                </a:spcBef>
              </a:pPr>
              <a:r>
                <a:rPr lang="zh-CN" altLang="en-US" sz="2000" dirty="0">
                  <a:solidFill>
                    <a:srgbClr val="007635"/>
                  </a:solidFill>
                  <a:latin typeface="微软雅黑" panose="020B0503020204020204" pitchFamily="34" charset="-122"/>
                  <a:ea typeface="微软雅黑" panose="020B0503020204020204" pitchFamily="34" charset="-122"/>
                </a:rPr>
                <a:t>操作码            寻址方式  寄存器编号            立即数</a:t>
              </a:r>
              <a:r>
                <a:rPr lang="en-US" altLang="zh-CN" sz="2000" dirty="0">
                  <a:solidFill>
                    <a:srgbClr val="007635"/>
                  </a:solidFill>
                  <a:latin typeface="微软雅黑" panose="020B0503020204020204" pitchFamily="34" charset="-122"/>
                  <a:ea typeface="微软雅黑" panose="020B0503020204020204" pitchFamily="34" charset="-122"/>
                </a:rPr>
                <a:t>(</a:t>
              </a:r>
              <a:r>
                <a:rPr lang="zh-CN" altLang="en-US" sz="2000" dirty="0">
                  <a:solidFill>
                    <a:srgbClr val="007635"/>
                  </a:solidFill>
                  <a:latin typeface="微软雅黑" panose="020B0503020204020204" pitchFamily="34" charset="-122"/>
                  <a:ea typeface="微软雅黑" panose="020B0503020204020204" pitchFamily="34" charset="-122"/>
                </a:rPr>
                <a:t>位移量</a:t>
              </a:r>
              <a:r>
                <a:rPr lang="en-US" altLang="zh-CN" sz="2000" dirty="0">
                  <a:solidFill>
                    <a:srgbClr val="007635"/>
                  </a:solidFill>
                  <a:latin typeface="微软雅黑" panose="020B0503020204020204" pitchFamily="34" charset="-122"/>
                  <a:ea typeface="微软雅黑" panose="020B0503020204020204" pitchFamily="34" charset="-122"/>
                </a:rPr>
                <a:t>)</a:t>
              </a:r>
              <a:endParaRPr lang="en-US" altLang="zh-CN" sz="2000" dirty="0">
                <a:solidFill>
                  <a:srgbClr val="007635"/>
                </a:solidFill>
                <a:latin typeface="微软雅黑" panose="020B0503020204020204" pitchFamily="34" charset="-122"/>
                <a:ea typeface="微软雅黑" panose="020B0503020204020204" pitchFamily="34" charset="-122"/>
              </a:endParaRPr>
            </a:p>
          </p:txBody>
        </p:sp>
        <p:sp>
          <p:nvSpPr>
            <p:cNvPr id="10246" name="Line 7"/>
            <p:cNvSpPr/>
            <p:nvPr/>
          </p:nvSpPr>
          <p:spPr>
            <a:xfrm flipV="1">
              <a:off x="1207" y="1735"/>
              <a:ext cx="114" cy="255"/>
            </a:xfrm>
            <a:prstGeom prst="line">
              <a:avLst/>
            </a:prstGeom>
            <a:ln w="38100" cap="flat" cmpd="sng">
              <a:solidFill>
                <a:srgbClr val="FF0000"/>
              </a:solidFill>
              <a:prstDash val="solid"/>
              <a:round/>
              <a:headEnd type="none" w="med" len="med"/>
              <a:tailEnd type="triangle" w="med" len="med"/>
            </a:ln>
          </p:spPr>
        </p:sp>
        <p:sp>
          <p:nvSpPr>
            <p:cNvPr id="10247" name="Line 9"/>
            <p:cNvSpPr/>
            <p:nvPr/>
          </p:nvSpPr>
          <p:spPr>
            <a:xfrm flipV="1">
              <a:off x="2171" y="1735"/>
              <a:ext cx="0" cy="283"/>
            </a:xfrm>
            <a:prstGeom prst="line">
              <a:avLst/>
            </a:prstGeom>
            <a:ln w="38100" cap="flat" cmpd="sng">
              <a:solidFill>
                <a:srgbClr val="FF0000"/>
              </a:solidFill>
              <a:prstDash val="solid"/>
              <a:round/>
              <a:headEnd type="none" w="med" len="med"/>
              <a:tailEnd type="triangle" w="med" len="med"/>
            </a:ln>
          </p:spPr>
        </p:sp>
        <p:sp>
          <p:nvSpPr>
            <p:cNvPr id="10248" name="Line 10"/>
            <p:cNvSpPr/>
            <p:nvPr/>
          </p:nvSpPr>
          <p:spPr>
            <a:xfrm flipH="1" flipV="1">
              <a:off x="2795" y="1735"/>
              <a:ext cx="28" cy="255"/>
            </a:xfrm>
            <a:prstGeom prst="line">
              <a:avLst/>
            </a:prstGeom>
            <a:ln w="38100" cap="flat" cmpd="sng">
              <a:solidFill>
                <a:srgbClr val="FF0000"/>
              </a:solidFill>
              <a:prstDash val="solid"/>
              <a:round/>
              <a:headEnd type="none" w="med" len="med"/>
              <a:tailEnd type="triangle" w="med" len="med"/>
            </a:ln>
          </p:spPr>
        </p:sp>
        <p:sp>
          <p:nvSpPr>
            <p:cNvPr id="10249" name="Line 11"/>
            <p:cNvSpPr/>
            <p:nvPr/>
          </p:nvSpPr>
          <p:spPr>
            <a:xfrm flipV="1">
              <a:off x="2852" y="1735"/>
              <a:ext cx="340" cy="255"/>
            </a:xfrm>
            <a:prstGeom prst="line">
              <a:avLst/>
            </a:prstGeom>
            <a:ln w="38100" cap="flat" cmpd="sng">
              <a:solidFill>
                <a:srgbClr val="FF0000"/>
              </a:solidFill>
              <a:prstDash val="solid"/>
              <a:round/>
              <a:headEnd type="none" w="med" len="med"/>
              <a:tailEnd type="triangle" w="med" len="med"/>
            </a:ln>
          </p:spPr>
        </p:sp>
        <p:sp>
          <p:nvSpPr>
            <p:cNvPr id="10250" name="Line 12"/>
            <p:cNvSpPr/>
            <p:nvPr/>
          </p:nvSpPr>
          <p:spPr>
            <a:xfrm flipV="1">
              <a:off x="4269" y="1735"/>
              <a:ext cx="28" cy="255"/>
            </a:xfrm>
            <a:prstGeom prst="line">
              <a:avLst/>
            </a:prstGeom>
            <a:ln w="38100" cap="flat" cmpd="sng">
              <a:solidFill>
                <a:srgbClr val="FF0000"/>
              </a:solidFill>
              <a:prstDash val="solid"/>
              <a:round/>
              <a:headEnd type="none" w="med" len="med"/>
              <a:tailEnd type="triangle" w="med" len="med"/>
            </a:ln>
          </p:spPr>
        </p:sp>
      </p:grpSp>
      <p:grpSp>
        <p:nvGrpSpPr>
          <p:cNvPr id="599059" name="Group 19"/>
          <p:cNvGrpSpPr/>
          <p:nvPr/>
        </p:nvGrpSpPr>
        <p:grpSpPr>
          <a:xfrm>
            <a:off x="1150938" y="4149725"/>
            <a:ext cx="7470775" cy="862013"/>
            <a:chOff x="725" y="2755"/>
            <a:chExt cx="4706" cy="543"/>
          </a:xfrm>
        </p:grpSpPr>
        <p:sp>
          <p:nvSpPr>
            <p:cNvPr id="10252" name="Rectangle 5"/>
            <p:cNvSpPr/>
            <p:nvPr/>
          </p:nvSpPr>
          <p:spPr>
            <a:xfrm>
              <a:off x="725" y="2755"/>
              <a:ext cx="1635" cy="288"/>
            </a:xfrm>
            <a:prstGeom prst="rect">
              <a:avLst/>
            </a:prstGeom>
            <a:noFill/>
            <a:ln w="9525">
              <a:noFill/>
            </a:ln>
          </p:spPr>
          <p:txBody>
            <a:bodyPr wrap="none" anchor="t" anchorCtr="0">
              <a:spAutoFit/>
            </a:bodyPr>
            <a:lstStyle/>
            <a:p>
              <a:r>
                <a:rPr lang="en-US" altLang="zh-CN" sz="2400" dirty="0">
                  <a:solidFill>
                    <a:srgbClr val="FF0000"/>
                  </a:solidFill>
                  <a:latin typeface="Arial" panose="020B0604020202020204" pitchFamily="34" charset="0"/>
                  <a:ea typeface="宋体" panose="02010600030101010101" pitchFamily="2" charset="-122"/>
                </a:rPr>
                <a:t>mov [bx+di-6], cl</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10253" name="Rectangle 13"/>
            <p:cNvSpPr/>
            <p:nvPr/>
          </p:nvSpPr>
          <p:spPr>
            <a:xfrm>
              <a:off x="2993" y="2779"/>
              <a:ext cx="2438" cy="288"/>
            </a:xfrm>
            <a:prstGeom prst="rect">
              <a:avLst/>
            </a:prstGeom>
            <a:noFill/>
            <a:ln w="9525">
              <a:noFill/>
            </a:ln>
          </p:spPr>
          <p:txBody>
            <a:bodyPr anchor="t" anchorCtr="0">
              <a:spAutoFit/>
            </a:bodyPr>
            <a:lstStyle/>
            <a:p>
              <a:r>
                <a:rPr lang="en-US" altLang="zh-CN" sz="2400" dirty="0">
                  <a:solidFill>
                    <a:srgbClr val="FF0000"/>
                  </a:solidFill>
                  <a:latin typeface="Arial" panose="020B0604020202020204" pitchFamily="34" charset="0"/>
                  <a:ea typeface="宋体" panose="02010600030101010101" pitchFamily="2" charset="-122"/>
                </a:rPr>
                <a:t>mov</a:t>
              </a:r>
              <a:r>
                <a:rPr lang="en-US" altLang="zh-CN" sz="2400" dirty="0">
                  <a:solidFill>
                    <a:srgbClr val="FF0000"/>
                  </a:solidFill>
                  <a:highlight>
                    <a:srgbClr val="FFFF00"/>
                  </a:highlight>
                  <a:latin typeface="Arial" panose="020B0604020202020204" pitchFamily="34" charset="0"/>
                  <a:ea typeface="宋体" panose="02010600030101010101" pitchFamily="2" charset="-122"/>
                </a:rPr>
                <a:t>b</a:t>
              </a:r>
              <a:r>
                <a:rPr lang="en-US" altLang="zh-CN" sz="2400" dirty="0">
                  <a:solidFill>
                    <a:srgbClr val="FF0000"/>
                  </a:solidFill>
                  <a:latin typeface="Arial" panose="020B0604020202020204" pitchFamily="34" charset="0"/>
                  <a:ea typeface="宋体" panose="02010600030101010101" pitchFamily="2" charset="-122"/>
                </a:rPr>
                <a:t> %cl, -6(%bx,%di)</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10254" name="Text Box 14"/>
            <p:cNvSpPr txBox="1"/>
            <p:nvPr/>
          </p:nvSpPr>
          <p:spPr>
            <a:xfrm>
              <a:off x="2511" y="2784"/>
              <a:ext cx="312" cy="288"/>
            </a:xfrm>
            <a:prstGeom prst="rect">
              <a:avLst/>
            </a:prstGeom>
            <a:noFill/>
            <a:ln w="9525">
              <a:noFill/>
            </a:ln>
          </p:spPr>
          <p:txBody>
            <a:bodyPr anchor="t" anchorCtr="0">
              <a:spAutoFit/>
            </a:bodyPr>
            <a:lstStyle/>
            <a:p>
              <a:pPr>
                <a:spcBef>
                  <a:spcPct val="50000"/>
                </a:spcBef>
              </a:pPr>
              <a:r>
                <a:rPr lang="zh-CN" altLang="en-US" sz="2400" dirty="0">
                  <a:latin typeface="Arial" panose="020B0604020202020204" pitchFamily="34" charset="0"/>
                  <a:ea typeface="微软雅黑" panose="020B0503020204020204" pitchFamily="34" charset="-122"/>
                </a:rPr>
                <a:t>或</a:t>
              </a:r>
              <a:endParaRPr lang="zh-CN" altLang="en-US" sz="2400" dirty="0">
                <a:latin typeface="Arial" panose="020B0604020202020204" pitchFamily="34" charset="0"/>
                <a:ea typeface="微软雅黑" panose="020B0503020204020204" pitchFamily="34" charset="-122"/>
              </a:endParaRPr>
            </a:p>
          </p:txBody>
        </p:sp>
        <p:sp>
          <p:nvSpPr>
            <p:cNvPr id="10255" name="Text Box 15"/>
            <p:cNvSpPr txBox="1"/>
            <p:nvPr/>
          </p:nvSpPr>
          <p:spPr>
            <a:xfrm>
              <a:off x="1151" y="3067"/>
              <a:ext cx="1134" cy="231"/>
            </a:xfrm>
            <a:prstGeom prst="rect">
              <a:avLst/>
            </a:prstGeom>
            <a:noFill/>
            <a:ln w="9525">
              <a:noFill/>
            </a:ln>
          </p:spPr>
          <p:txBody>
            <a:bodyPr anchor="t" anchorCtr="0">
              <a:spAutoFit/>
            </a:bodyPr>
            <a:lstStyle/>
            <a:p>
              <a:pPr>
                <a:spcBef>
                  <a:spcPct val="50000"/>
                </a:spcBef>
              </a:pPr>
              <a:r>
                <a:rPr lang="en-US" altLang="zh-CN" dirty="0">
                  <a:solidFill>
                    <a:srgbClr val="0000FF"/>
                  </a:solidFill>
                  <a:latin typeface="微软雅黑" panose="020B0503020204020204" pitchFamily="34" charset="-122"/>
                  <a:ea typeface="微软雅黑" panose="020B0503020204020204" pitchFamily="34" charset="-122"/>
                </a:rPr>
                <a:t>Intel</a:t>
              </a:r>
              <a:r>
                <a:rPr lang="zh-CN" altLang="en-US" dirty="0">
                  <a:solidFill>
                    <a:srgbClr val="0000FF"/>
                  </a:solidFill>
                  <a:latin typeface="微软雅黑" panose="020B0503020204020204" pitchFamily="34" charset="-122"/>
                  <a:ea typeface="微软雅黑" panose="020B0503020204020204" pitchFamily="34" charset="-122"/>
                </a:rPr>
                <a:t>格式</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10256" name="Text Box 17"/>
            <p:cNvSpPr txBox="1"/>
            <p:nvPr/>
          </p:nvSpPr>
          <p:spPr>
            <a:xfrm>
              <a:off x="3560" y="3067"/>
              <a:ext cx="1134" cy="231"/>
            </a:xfrm>
            <a:prstGeom prst="rect">
              <a:avLst/>
            </a:prstGeom>
            <a:noFill/>
            <a:ln w="9525">
              <a:noFill/>
            </a:ln>
          </p:spPr>
          <p:txBody>
            <a:bodyPr anchor="t" anchorCtr="0">
              <a:spAutoFit/>
            </a:bodyPr>
            <a:lstStyle/>
            <a:p>
              <a:pPr>
                <a:spcBef>
                  <a:spcPct val="50000"/>
                </a:spcBef>
              </a:pPr>
              <a:r>
                <a:rPr lang="en-US" altLang="zh-CN" dirty="0">
                  <a:solidFill>
                    <a:srgbClr val="0000FF"/>
                  </a:solidFill>
                  <a:latin typeface="微软雅黑" panose="020B0503020204020204" pitchFamily="34" charset="-122"/>
                  <a:ea typeface="微软雅黑" panose="020B0503020204020204" pitchFamily="34" charset="-122"/>
                </a:rPr>
                <a:t>AT&amp;T </a:t>
              </a:r>
              <a:r>
                <a:rPr lang="zh-CN" altLang="en-US" dirty="0">
                  <a:solidFill>
                    <a:srgbClr val="0000FF"/>
                  </a:solidFill>
                  <a:latin typeface="微软雅黑" panose="020B0503020204020204" pitchFamily="34" charset="-122"/>
                  <a:ea typeface="微软雅黑" panose="020B0503020204020204" pitchFamily="34" charset="-122"/>
                </a:rPr>
                <a:t>格式</a:t>
              </a:r>
              <a:endParaRPr lang="zh-CN" altLang="en-US" dirty="0">
                <a:solidFill>
                  <a:srgbClr val="0000FF"/>
                </a:solidFill>
                <a:latin typeface="微软雅黑" panose="020B0503020204020204" pitchFamily="34" charset="-122"/>
                <a:ea typeface="微软雅黑" panose="020B0503020204020204" pitchFamily="34" charset="-122"/>
              </a:endParaRPr>
            </a:p>
          </p:txBody>
        </p:sp>
      </p:grpSp>
      <p:grpSp>
        <p:nvGrpSpPr>
          <p:cNvPr id="599064" name="Group 24"/>
          <p:cNvGrpSpPr/>
          <p:nvPr/>
        </p:nvGrpSpPr>
        <p:grpSpPr>
          <a:xfrm>
            <a:off x="0" y="5903913"/>
            <a:ext cx="6345238" cy="666750"/>
            <a:chOff x="0" y="3719"/>
            <a:chExt cx="3997" cy="420"/>
          </a:xfrm>
        </p:grpSpPr>
        <p:sp>
          <p:nvSpPr>
            <p:cNvPr id="10259" name="Text Box 21"/>
            <p:cNvSpPr txBox="1"/>
            <p:nvPr/>
          </p:nvSpPr>
          <p:spPr>
            <a:xfrm>
              <a:off x="0" y="3889"/>
              <a:ext cx="3997" cy="250"/>
            </a:xfrm>
            <a:prstGeom prst="rect">
              <a:avLst/>
            </a:prstGeom>
            <a:noFill/>
            <a:ln w="9525">
              <a:noFill/>
            </a:ln>
          </p:spPr>
          <p:txBody>
            <a:bodyPr anchor="t" anchorCtr="0">
              <a:spAutoFit/>
            </a:bodyPr>
            <a:lstStyle/>
            <a:p>
              <a:pPr>
                <a:spcBef>
                  <a:spcPct val="50000"/>
                </a:spcBef>
              </a:pPr>
              <a:r>
                <a:rPr lang="zh-CN" altLang="en-US" sz="2000" dirty="0">
                  <a:solidFill>
                    <a:srgbClr val="CC3300"/>
                  </a:solidFill>
                  <a:latin typeface="微软雅黑" panose="020B0503020204020204" pitchFamily="34" charset="-122"/>
                  <a:ea typeface="微软雅黑" panose="020B0503020204020204" pitchFamily="34" charset="-122"/>
                </a:rPr>
                <a:t>寄存器传送语言 </a:t>
              </a:r>
              <a:r>
                <a:rPr lang="en-US" altLang="zh-CN" sz="2000" dirty="0">
                  <a:solidFill>
                    <a:srgbClr val="CC3300"/>
                  </a:solidFill>
                  <a:latin typeface="微软雅黑" panose="020B0503020204020204" pitchFamily="34" charset="-122"/>
                  <a:ea typeface="微软雅黑" panose="020B0503020204020204" pitchFamily="34" charset="-122"/>
                </a:rPr>
                <a:t>RTL</a:t>
              </a:r>
              <a:r>
                <a:rPr lang="zh-CN" altLang="en-US" sz="2000" dirty="0">
                  <a:solidFill>
                    <a:srgbClr val="CC3300"/>
                  </a:solidFill>
                  <a:latin typeface="微软雅黑" panose="020B0503020204020204" pitchFamily="34" charset="-122"/>
                  <a:ea typeface="微软雅黑" panose="020B0503020204020204" pitchFamily="34" charset="-122"/>
                </a:rPr>
                <a:t>（</a:t>
              </a:r>
              <a:r>
                <a:rPr lang="en-US" altLang="zh-CN" sz="2000" dirty="0">
                  <a:solidFill>
                    <a:srgbClr val="CC3300"/>
                  </a:solidFill>
                  <a:latin typeface="微软雅黑" panose="020B0503020204020204" pitchFamily="34" charset="-122"/>
                  <a:ea typeface="微软雅黑" panose="020B0503020204020204" pitchFamily="34" charset="-122"/>
                </a:rPr>
                <a:t>Register Transfer Language</a:t>
              </a:r>
              <a:r>
                <a:rPr lang="zh-CN" altLang="en-US" sz="2000" dirty="0">
                  <a:solidFill>
                    <a:srgbClr val="CC3300"/>
                  </a:solidFill>
                  <a:latin typeface="微软雅黑" panose="020B0503020204020204" pitchFamily="34" charset="-122"/>
                  <a:ea typeface="微软雅黑" panose="020B0503020204020204" pitchFamily="34" charset="-122"/>
                </a:rPr>
                <a:t>）</a:t>
              </a:r>
              <a:r>
                <a:rPr lang="zh-CN" altLang="en-US" b="0" dirty="0">
                  <a:latin typeface="Arial" panose="020B0604020202020204" pitchFamily="34" charset="0"/>
                  <a:ea typeface="宋体" panose="02010600030101010101" pitchFamily="2" charset="-122"/>
                </a:rPr>
                <a:t> </a:t>
              </a:r>
              <a:endParaRPr lang="zh-CN" altLang="en-US" b="0" dirty="0">
                <a:latin typeface="Arial" panose="020B0604020202020204" pitchFamily="34" charset="0"/>
                <a:ea typeface="宋体" panose="02010600030101010101" pitchFamily="2" charset="-122"/>
              </a:endParaRPr>
            </a:p>
          </p:txBody>
        </p:sp>
        <p:sp>
          <p:nvSpPr>
            <p:cNvPr id="10260" name="Line 22"/>
            <p:cNvSpPr/>
            <p:nvPr/>
          </p:nvSpPr>
          <p:spPr>
            <a:xfrm flipV="1">
              <a:off x="1531" y="3719"/>
              <a:ext cx="199" cy="199"/>
            </a:xfrm>
            <a:prstGeom prst="line">
              <a:avLst/>
            </a:prstGeom>
            <a:ln w="38100" cap="flat" cmpd="sng">
              <a:solidFill>
                <a:srgbClr val="FF0000"/>
              </a:solidFill>
              <a:prstDash val="solid"/>
              <a:round/>
              <a:headEnd type="none" w="med" len="med"/>
              <a:tailEnd type="triangle" w="med" len="med"/>
            </a:ln>
          </p:spPr>
        </p:sp>
      </p:grpSp>
      <p:sp>
        <p:nvSpPr>
          <p:cNvPr id="599063" name="Text Box 23"/>
          <p:cNvSpPr txBox="1"/>
          <p:nvPr/>
        </p:nvSpPr>
        <p:spPr>
          <a:xfrm>
            <a:off x="6507163" y="5903913"/>
            <a:ext cx="2249487" cy="711200"/>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r>
              <a:rPr lang="en-US" altLang="zh-CN" sz="2000" dirty="0">
                <a:solidFill>
                  <a:srgbClr val="CC3300"/>
                </a:solidFill>
                <a:latin typeface="微软雅黑" panose="020B0503020204020204" pitchFamily="34" charset="-122"/>
                <a:ea typeface="微软雅黑" panose="020B0503020204020204" pitchFamily="34" charset="-122"/>
              </a:rPr>
              <a:t>R</a:t>
            </a:r>
            <a:r>
              <a:rPr lang="zh-CN" altLang="en-US" sz="2000" dirty="0">
                <a:solidFill>
                  <a:srgbClr val="CC3300"/>
                </a:solidFill>
                <a:latin typeface="微软雅黑" panose="020B0503020204020204" pitchFamily="34" charset="-122"/>
                <a:ea typeface="微软雅黑" panose="020B0503020204020204" pitchFamily="34" charset="-122"/>
              </a:rPr>
              <a:t>：寄存器内容</a:t>
            </a:r>
            <a:endParaRPr lang="zh-CN" altLang="en-US" sz="2000" dirty="0">
              <a:solidFill>
                <a:srgbClr val="CC3300"/>
              </a:solidFill>
              <a:latin typeface="微软雅黑" panose="020B0503020204020204" pitchFamily="34" charset="-122"/>
              <a:ea typeface="微软雅黑" panose="020B0503020204020204" pitchFamily="34" charset="-122"/>
            </a:endParaRPr>
          </a:p>
          <a:p>
            <a:r>
              <a:rPr lang="en-US" altLang="zh-CN" sz="2000" dirty="0">
                <a:solidFill>
                  <a:srgbClr val="007635"/>
                </a:solidFill>
                <a:latin typeface="微软雅黑" panose="020B0503020204020204" pitchFamily="34" charset="-122"/>
                <a:ea typeface="微软雅黑" panose="020B0503020204020204" pitchFamily="34" charset="-122"/>
              </a:rPr>
              <a:t>M</a:t>
            </a:r>
            <a:r>
              <a:rPr lang="zh-CN" altLang="en-US" sz="2000" dirty="0">
                <a:solidFill>
                  <a:srgbClr val="007635"/>
                </a:solidFill>
                <a:latin typeface="微软雅黑" panose="020B0503020204020204" pitchFamily="34" charset="-122"/>
                <a:ea typeface="微软雅黑" panose="020B0503020204020204" pitchFamily="34" charset="-122"/>
              </a:rPr>
              <a:t>：存储单元内容</a:t>
            </a:r>
            <a:endParaRPr lang="zh-CN" altLang="en-US" sz="2000" dirty="0">
              <a:solidFill>
                <a:srgbClr val="007635"/>
              </a:solidFill>
              <a:latin typeface="微软雅黑" panose="020B0503020204020204" pitchFamily="34" charset="-122"/>
              <a:ea typeface="微软雅黑" panose="020B0503020204020204" pitchFamily="34" charset="-122"/>
            </a:endParaRPr>
          </a:p>
        </p:txBody>
      </p:sp>
      <p:sp>
        <p:nvSpPr>
          <p:cNvPr id="599065" name="Text Box 25"/>
          <p:cNvSpPr txBox="1"/>
          <p:nvPr/>
        </p:nvSpPr>
        <p:spPr>
          <a:xfrm>
            <a:off x="7182485" y="4779010"/>
            <a:ext cx="1890713" cy="701675"/>
          </a:xfrm>
          <a:prstGeom prst="rect">
            <a:avLst/>
          </a:prstGeom>
          <a:noFill/>
          <a:ln w="9525">
            <a:noFill/>
          </a:ln>
        </p:spPr>
        <p:txBody>
          <a:bodyPr anchor="t" anchorCtr="0">
            <a:spAutoFit/>
          </a:bodyPr>
          <a:lstStyle/>
          <a:p>
            <a:pPr marL="342900" indent="-342900" eaLnBrk="0" hangingPunct="0">
              <a:spcBef>
                <a:spcPct val="50000"/>
              </a:spcBef>
            </a:pPr>
            <a:r>
              <a:rPr lang="zh-CN" altLang="en-US"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本课程采用</a:t>
            </a:r>
            <a:r>
              <a:rPr lang="en-US" altLang="zh-CN" sz="2000" dirty="0">
                <a:latin typeface="微软雅黑" panose="020B0503020204020204" pitchFamily="34" charset="-122"/>
                <a:ea typeface="微软雅黑" panose="020B0503020204020204" pitchFamily="34" charset="-122"/>
              </a:rPr>
              <a:t>AT&amp;T</a:t>
            </a:r>
            <a:r>
              <a:rPr lang="zh-CN" altLang="en-US" sz="2000" dirty="0">
                <a:latin typeface="微软雅黑" panose="020B0503020204020204" pitchFamily="34" charset="-122"/>
                <a:ea typeface="微软雅黑" panose="020B0503020204020204" pitchFamily="34" charset="-122"/>
              </a:rPr>
              <a:t>格式</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9058"/>
                                        </p:tgtEl>
                                        <p:attrNameLst>
                                          <p:attrName>style.visibility</p:attrName>
                                        </p:attrNameLst>
                                      </p:cBhvr>
                                      <p:to>
                                        <p:strVal val="visible"/>
                                      </p:to>
                                    </p:set>
                                    <p:animEffect transition="in" filter="blinds(horizontal)">
                                      <p:cBhvr>
                                        <p:cTn id="7" dur="500"/>
                                        <p:tgtEl>
                                          <p:spTgt spid="5990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9059"/>
                                        </p:tgtEl>
                                        <p:attrNameLst>
                                          <p:attrName>style.visibility</p:attrName>
                                        </p:attrNameLst>
                                      </p:cBhvr>
                                      <p:to>
                                        <p:strVal val="visible"/>
                                      </p:to>
                                    </p:set>
                                    <p:animEffect transition="in" filter="blinds(horizontal)">
                                      <p:cBhvr>
                                        <p:cTn id="12" dur="500"/>
                                        <p:tgtEl>
                                          <p:spTgt spid="5990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9043">
                                            <p:txEl>
                                              <p:pRg st="9" end="9"/>
                                            </p:txEl>
                                          </p:spTgt>
                                        </p:tgtEl>
                                        <p:attrNameLst>
                                          <p:attrName>style.visibility</p:attrName>
                                        </p:attrNameLst>
                                      </p:cBhvr>
                                      <p:to>
                                        <p:strVal val="visible"/>
                                      </p:to>
                                    </p:set>
                                    <p:animEffect transition="in" filter="blinds(horizontal)">
                                      <p:cBhvr>
                                        <p:cTn id="17" dur="500"/>
                                        <p:tgtEl>
                                          <p:spTgt spid="59904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9043">
                                            <p:txEl>
                                              <p:pRg st="10" end="10"/>
                                            </p:txEl>
                                          </p:spTgt>
                                        </p:tgtEl>
                                        <p:attrNameLst>
                                          <p:attrName>style.visibility</p:attrName>
                                        </p:attrNameLst>
                                      </p:cBhvr>
                                      <p:to>
                                        <p:strVal val="visible"/>
                                      </p:to>
                                    </p:set>
                                    <p:animEffect transition="in" filter="blinds(horizontal)">
                                      <p:cBhvr>
                                        <p:cTn id="22" dur="500"/>
                                        <p:tgtEl>
                                          <p:spTgt spid="59904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9064"/>
                                        </p:tgtEl>
                                        <p:attrNameLst>
                                          <p:attrName>style.visibility</p:attrName>
                                        </p:attrNameLst>
                                      </p:cBhvr>
                                      <p:to>
                                        <p:strVal val="visible"/>
                                      </p:to>
                                    </p:set>
                                    <p:animEffect transition="in" filter="blinds(horizontal)">
                                      <p:cBhvr>
                                        <p:cTn id="27" dur="500"/>
                                        <p:tgtEl>
                                          <p:spTgt spid="5990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9063"/>
                                        </p:tgtEl>
                                        <p:attrNameLst>
                                          <p:attrName>style.visibility</p:attrName>
                                        </p:attrNameLst>
                                      </p:cBhvr>
                                      <p:to>
                                        <p:strVal val="visible"/>
                                      </p:to>
                                    </p:set>
                                    <p:animEffect transition="in" filter="blinds(horizontal)">
                                      <p:cBhvr>
                                        <p:cTn id="32" dur="500"/>
                                        <p:tgtEl>
                                          <p:spTgt spid="59906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9065"/>
                                        </p:tgtEl>
                                        <p:attrNameLst>
                                          <p:attrName>style.visibility</p:attrName>
                                        </p:attrNameLst>
                                      </p:cBhvr>
                                      <p:to>
                                        <p:strVal val="visible"/>
                                      </p:to>
                                    </p:set>
                                    <p:animEffect transition="in" filter="blinds(horizontal)">
                                      <p:cBhvr>
                                        <p:cTn id="37" dur="500"/>
                                        <p:tgtEl>
                                          <p:spTgt spid="599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63" grpId="0" animBg="1"/>
      <p:bldP spid="59906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过程调用的机器级表示</a:t>
            </a:r>
            <a:endParaRPr lang="zh-CN" altLang="en-US" sz="3600" dirty="0"/>
          </a:p>
        </p:txBody>
      </p:sp>
      <p:sp>
        <p:nvSpPr>
          <p:cNvPr id="95234" name="Rectangle 3"/>
          <p:cNvSpPr>
            <a:spLocks noGrp="1"/>
          </p:cNvSpPr>
          <p:nvPr>
            <p:ph idx="1"/>
          </p:nvPr>
        </p:nvSpPr>
        <p:spPr>
          <a:xfrm>
            <a:off x="468313" y="773113"/>
            <a:ext cx="8229600" cy="2592387"/>
          </a:xfrm>
        </p:spPr>
        <p:txBody>
          <a:bodyPr vert="horz" wrap="square" lIns="91440" tIns="45720" rIns="91440" bIns="45720" anchor="t" anchorCtr="0"/>
          <a:lstStyle/>
          <a:p>
            <a:r>
              <a:rPr lang="zh-CN" altLang="en-US" dirty="0">
                <a:latin typeface="微软雅黑" panose="020B0503020204020204" pitchFamily="34" charset="-122"/>
                <a:ea typeface="微软雅黑" panose="020B0503020204020204" pitchFamily="34" charset="-122"/>
              </a:rPr>
              <a:t>递归函数</a:t>
            </a:r>
            <a:r>
              <a:rPr lang="en-US" altLang="zh-CN" dirty="0">
                <a:latin typeface="微软雅黑" panose="020B0503020204020204" pitchFamily="34" charset="-122"/>
                <a:ea typeface="微软雅黑" panose="020B0503020204020204" pitchFamily="34" charset="-122"/>
              </a:rPr>
              <a:t>nn_sum</a:t>
            </a:r>
            <a:r>
              <a:rPr lang="zh-CN" altLang="en-US" dirty="0">
                <a:latin typeface="微软雅黑" panose="020B0503020204020204" pitchFamily="34" charset="-122"/>
                <a:ea typeface="微软雅黑" panose="020B0503020204020204" pitchFamily="34" charset="-122"/>
              </a:rPr>
              <a:t>的执行流程</a:t>
            </a:r>
            <a:endParaRPr lang="en-US" altLang="zh-CN" dirty="0">
              <a:latin typeface="微软雅黑" panose="020B0503020204020204" pitchFamily="34" charset="-122"/>
              <a:ea typeface="微软雅黑" panose="020B0503020204020204" pitchFamily="34" charset="-122"/>
            </a:endParaRPr>
          </a:p>
        </p:txBody>
      </p:sp>
      <p:sp>
        <p:nvSpPr>
          <p:cNvPr id="95235" name="Rectangle 4"/>
          <p:cNvSpPr/>
          <p:nvPr/>
        </p:nvSpPr>
        <p:spPr>
          <a:xfrm>
            <a:off x="250825" y="5901373"/>
            <a:ext cx="8802688" cy="398780"/>
          </a:xfrm>
          <a:prstGeom prst="rect">
            <a:avLst/>
          </a:prstGeom>
          <a:noFill/>
          <a:ln w="9525">
            <a:noFill/>
          </a:ln>
        </p:spPr>
        <p:txBody>
          <a:bodyPr anchor="ctr" anchorCtr="0">
            <a:spAutoFit/>
          </a:bodyPr>
          <a:lstStyle/>
          <a:p>
            <a:pPr eaLnBrk="0" hangingPunct="0"/>
            <a:r>
              <a:rPr lang="zh-CN" altLang="en-US" sz="2000" dirty="0">
                <a:solidFill>
                  <a:srgbClr val="FF0000"/>
                </a:solidFill>
                <a:latin typeface="微软雅黑" panose="020B0503020204020204" pitchFamily="34" charset="-122"/>
                <a:ea typeface="微软雅黑" panose="020B0503020204020204" pitchFamily="34" charset="-122"/>
              </a:rPr>
              <a:t> </a:t>
            </a:r>
            <a:endParaRPr lang="zh-CN" altLang="en-US" sz="2000" dirty="0">
              <a:solidFill>
                <a:srgbClr val="FF0000"/>
              </a:solidFill>
              <a:latin typeface="微软雅黑" panose="020B0503020204020204" pitchFamily="34" charset="-122"/>
              <a:ea typeface="微软雅黑" panose="020B0503020204020204" pitchFamily="34" charset="-122"/>
            </a:endParaRPr>
          </a:p>
        </p:txBody>
      </p:sp>
      <p:pic>
        <p:nvPicPr>
          <p:cNvPr id="95236" name="Picture 5"/>
          <p:cNvPicPr>
            <a:picLocks noChangeAspect="1"/>
          </p:cNvPicPr>
          <p:nvPr/>
        </p:nvPicPr>
        <p:blipFill>
          <a:blip r:embed="rId1"/>
          <a:stretch>
            <a:fillRect/>
          </a:stretch>
        </p:blipFill>
        <p:spPr>
          <a:xfrm>
            <a:off x="206375" y="1358900"/>
            <a:ext cx="8937625" cy="4230688"/>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选择结构的机器级表示</a:t>
            </a:r>
            <a:endParaRPr lang="zh-CN" altLang="en-US" sz="3600" dirty="0"/>
          </a:p>
        </p:txBody>
      </p:sp>
      <p:sp>
        <p:nvSpPr>
          <p:cNvPr id="124930" name="Rectangle 3"/>
          <p:cNvSpPr>
            <a:spLocks noGrp="1"/>
          </p:cNvSpPr>
          <p:nvPr>
            <p:ph idx="1"/>
          </p:nvPr>
        </p:nvSpPr>
        <p:spPr>
          <a:xfrm>
            <a:off x="476250" y="819150"/>
            <a:ext cx="8229600" cy="1123950"/>
          </a:xfrm>
        </p:spPr>
        <p:txBody>
          <a:bodyPr vert="horz" wrap="square" lIns="91440" tIns="45720" rIns="91440" bIns="45720" anchor="t" anchorCtr="0"/>
          <a:lstStyle/>
          <a:p>
            <a:r>
              <a:rPr lang="zh-CN" altLang="en-US" dirty="0"/>
              <a:t> </a:t>
            </a:r>
            <a:r>
              <a:rPr lang="en-US" altLang="zh-CN" dirty="0">
                <a:solidFill>
                  <a:srgbClr val="3333CC"/>
                </a:solidFill>
                <a:latin typeface="微软雅黑" panose="020B0503020204020204" pitchFamily="34" charset="-122"/>
                <a:ea typeface="微软雅黑" panose="020B0503020204020204" pitchFamily="34" charset="-122"/>
              </a:rPr>
              <a:t>if ~ else</a:t>
            </a:r>
            <a:r>
              <a:rPr lang="zh-CN" altLang="en-US" dirty="0">
                <a:solidFill>
                  <a:srgbClr val="3333CC"/>
                </a:solidFill>
                <a:latin typeface="微软雅黑" panose="020B0503020204020204" pitchFamily="34" charset="-122"/>
                <a:ea typeface="微软雅黑" panose="020B0503020204020204" pitchFamily="34" charset="-122"/>
              </a:rPr>
              <a:t>语句的机器级表示</a:t>
            </a:r>
            <a:r>
              <a:rPr lang="zh-CN" altLang="en-US" dirty="0"/>
              <a:t> </a:t>
            </a:r>
            <a:endParaRPr lang="zh-CN" altLang="en-US" dirty="0"/>
          </a:p>
          <a:p>
            <a:endParaRPr lang="zh-CN" altLang="en-US" dirty="0"/>
          </a:p>
        </p:txBody>
      </p:sp>
      <p:sp>
        <p:nvSpPr>
          <p:cNvPr id="124931" name="Rectangle 4"/>
          <p:cNvSpPr/>
          <p:nvPr/>
        </p:nvSpPr>
        <p:spPr>
          <a:xfrm>
            <a:off x="5202238" y="873125"/>
            <a:ext cx="3509962" cy="1441450"/>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p>
            <a:pPr indent="269875"/>
            <a:r>
              <a:rPr lang="en-US" altLang="zh-CN" sz="2200" dirty="0">
                <a:solidFill>
                  <a:srgbClr val="008000"/>
                </a:solidFill>
                <a:latin typeface="微软雅黑" panose="020B0503020204020204" pitchFamily="34" charset="-122"/>
                <a:ea typeface="微软雅黑" panose="020B0503020204020204" pitchFamily="34" charset="-122"/>
              </a:rPr>
              <a:t>if (cond_expr)</a:t>
            </a:r>
            <a:endParaRPr lang="en-US" altLang="zh-CN" sz="2200" dirty="0">
              <a:solidFill>
                <a:srgbClr val="008000"/>
              </a:solidFill>
              <a:latin typeface="微软雅黑" panose="020B0503020204020204" pitchFamily="34" charset="-122"/>
              <a:ea typeface="微软雅黑" panose="020B0503020204020204" pitchFamily="34" charset="-122"/>
            </a:endParaRPr>
          </a:p>
          <a:p>
            <a:pPr indent="269875"/>
            <a:r>
              <a:rPr lang="en-US" altLang="zh-CN" sz="2200" dirty="0">
                <a:solidFill>
                  <a:srgbClr val="008000"/>
                </a:solidFill>
                <a:latin typeface="微软雅黑" panose="020B0503020204020204" pitchFamily="34" charset="-122"/>
                <a:ea typeface="微软雅黑" panose="020B0503020204020204" pitchFamily="34" charset="-122"/>
              </a:rPr>
              <a:t>      then_statement</a:t>
            </a:r>
            <a:endParaRPr lang="en-US" altLang="zh-CN" sz="2200" dirty="0">
              <a:solidFill>
                <a:srgbClr val="008000"/>
              </a:solidFill>
              <a:latin typeface="微软雅黑" panose="020B0503020204020204" pitchFamily="34" charset="-122"/>
              <a:ea typeface="微软雅黑" panose="020B0503020204020204" pitchFamily="34" charset="-122"/>
            </a:endParaRPr>
          </a:p>
          <a:p>
            <a:pPr indent="269875"/>
            <a:r>
              <a:rPr lang="en-US" altLang="zh-CN" sz="2200" dirty="0">
                <a:solidFill>
                  <a:srgbClr val="008000"/>
                </a:solidFill>
                <a:latin typeface="微软雅黑" panose="020B0503020204020204" pitchFamily="34" charset="-122"/>
                <a:ea typeface="微软雅黑" panose="020B0503020204020204" pitchFamily="34" charset="-122"/>
              </a:rPr>
              <a:t>else</a:t>
            </a:r>
            <a:endParaRPr lang="en-US" altLang="zh-CN" sz="2200" dirty="0">
              <a:solidFill>
                <a:srgbClr val="008000"/>
              </a:solidFill>
              <a:latin typeface="微软雅黑" panose="020B0503020204020204" pitchFamily="34" charset="-122"/>
              <a:ea typeface="微软雅黑" panose="020B0503020204020204" pitchFamily="34" charset="-122"/>
            </a:endParaRPr>
          </a:p>
          <a:p>
            <a:pPr indent="269875"/>
            <a:r>
              <a:rPr lang="en-US" altLang="zh-CN" sz="2200" dirty="0">
                <a:solidFill>
                  <a:srgbClr val="008000"/>
                </a:solidFill>
                <a:latin typeface="微软雅黑" panose="020B0503020204020204" pitchFamily="34" charset="-122"/>
                <a:ea typeface="微软雅黑" panose="020B0503020204020204" pitchFamily="34" charset="-122"/>
              </a:rPr>
              <a:t>      else_statement</a:t>
            </a:r>
            <a:r>
              <a:rPr lang="en-US" altLang="zh-CN" dirty="0">
                <a:solidFill>
                  <a:srgbClr val="008000"/>
                </a:solidFill>
                <a:latin typeface="微软雅黑" panose="020B0503020204020204" pitchFamily="34" charset="-122"/>
                <a:ea typeface="微软雅黑" panose="020B0503020204020204" pitchFamily="34" charset="-122"/>
              </a:rPr>
              <a:t> </a:t>
            </a:r>
            <a:endParaRPr lang="en-US" altLang="zh-CN" dirty="0">
              <a:solidFill>
                <a:srgbClr val="008000"/>
              </a:solidFill>
              <a:latin typeface="微软雅黑" panose="020B0503020204020204" pitchFamily="34" charset="-122"/>
              <a:ea typeface="微软雅黑" panose="020B0503020204020204" pitchFamily="34" charset="-122"/>
            </a:endParaRPr>
          </a:p>
        </p:txBody>
      </p:sp>
      <p:pic>
        <p:nvPicPr>
          <p:cNvPr id="567302" name="Picture 6"/>
          <p:cNvPicPr>
            <a:picLocks noChangeAspect="1"/>
          </p:cNvPicPr>
          <p:nvPr/>
        </p:nvPicPr>
        <p:blipFill>
          <a:blip r:embed="rId1"/>
          <a:stretch>
            <a:fillRect/>
          </a:stretch>
        </p:blipFill>
        <p:spPr>
          <a:xfrm>
            <a:off x="44450" y="1493838"/>
            <a:ext cx="4437063" cy="3973512"/>
          </a:xfrm>
          <a:prstGeom prst="rect">
            <a:avLst/>
          </a:prstGeom>
          <a:noFill/>
          <a:ln w="9525">
            <a:noFill/>
          </a:ln>
        </p:spPr>
      </p:pic>
      <p:pic>
        <p:nvPicPr>
          <p:cNvPr id="567303" name="Picture 7"/>
          <p:cNvPicPr>
            <a:picLocks noChangeAspect="1"/>
          </p:cNvPicPr>
          <p:nvPr/>
        </p:nvPicPr>
        <p:blipFill>
          <a:blip r:embed="rId2"/>
          <a:stretch>
            <a:fillRect/>
          </a:stretch>
        </p:blipFill>
        <p:spPr>
          <a:xfrm>
            <a:off x="4481513" y="2708275"/>
            <a:ext cx="4456112" cy="4149725"/>
          </a:xfrm>
          <a:prstGeom prst="rect">
            <a:avLst/>
          </a:prstGeom>
          <a:noFill/>
          <a:ln w="9525">
            <a:noFill/>
          </a:ln>
        </p:spPr>
      </p:pic>
      <p:sp>
        <p:nvSpPr>
          <p:cNvPr id="128007" name="Rectangle 8"/>
          <p:cNvSpPr/>
          <p:nvPr/>
        </p:nvSpPr>
        <p:spPr>
          <a:xfrm>
            <a:off x="746125" y="2168525"/>
            <a:ext cx="3151188" cy="900113"/>
          </a:xfrm>
          <a:prstGeom prst="rect">
            <a:avLst/>
          </a:prstGeom>
          <a:solidFill>
            <a:srgbClr val="FF0000">
              <a:alpha val="12941"/>
            </a:srgbClr>
          </a:solidFill>
          <a:ln w="9525" cap="flat" cmpd="sng">
            <a:solidFill>
              <a:srgbClr val="FF3300"/>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28008" name="Rectangle 9"/>
          <p:cNvSpPr/>
          <p:nvPr/>
        </p:nvSpPr>
        <p:spPr>
          <a:xfrm>
            <a:off x="5246688" y="3429000"/>
            <a:ext cx="3151187" cy="900113"/>
          </a:xfrm>
          <a:prstGeom prst="rect">
            <a:avLst/>
          </a:prstGeom>
          <a:solidFill>
            <a:srgbClr val="FF0000">
              <a:alpha val="12941"/>
            </a:srgbClr>
          </a:solidFill>
          <a:ln w="9525" cap="flat" cmpd="sng">
            <a:solidFill>
              <a:srgbClr val="FF3300"/>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28009" name="Rectangle 10"/>
          <p:cNvSpPr/>
          <p:nvPr/>
        </p:nvSpPr>
        <p:spPr>
          <a:xfrm>
            <a:off x="881063" y="3519488"/>
            <a:ext cx="1709737" cy="314325"/>
          </a:xfrm>
          <a:prstGeom prst="rect">
            <a:avLst/>
          </a:prstGeom>
          <a:solidFill>
            <a:srgbClr val="0000FF">
              <a:alpha val="25882"/>
            </a:srgbClr>
          </a:solidFill>
          <a:ln w="9525">
            <a:noFill/>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28010" name="Rectangle 11"/>
          <p:cNvSpPr/>
          <p:nvPr/>
        </p:nvSpPr>
        <p:spPr>
          <a:xfrm>
            <a:off x="5292725" y="4868863"/>
            <a:ext cx="1709738" cy="314325"/>
          </a:xfrm>
          <a:prstGeom prst="rect">
            <a:avLst/>
          </a:prstGeom>
          <a:solidFill>
            <a:srgbClr val="0000FF">
              <a:alpha val="25882"/>
            </a:srgbClr>
          </a:solidFill>
          <a:ln w="9525">
            <a:noFill/>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grpSp>
        <p:nvGrpSpPr>
          <p:cNvPr id="567315" name="Group 19"/>
          <p:cNvGrpSpPr/>
          <p:nvPr/>
        </p:nvGrpSpPr>
        <p:grpSpPr>
          <a:xfrm>
            <a:off x="430530" y="5634038"/>
            <a:ext cx="1484313" cy="404812"/>
            <a:chOff x="272" y="3549"/>
            <a:chExt cx="935" cy="255"/>
          </a:xfrm>
        </p:grpSpPr>
        <p:sp>
          <p:nvSpPr>
            <p:cNvPr id="124939" name="Rectangle 12"/>
            <p:cNvSpPr/>
            <p:nvPr/>
          </p:nvSpPr>
          <p:spPr>
            <a:xfrm>
              <a:off x="272" y="3549"/>
              <a:ext cx="935" cy="255"/>
            </a:xfrm>
            <a:prstGeom prst="rect">
              <a:avLst/>
            </a:prstGeom>
            <a:solidFill>
              <a:srgbClr val="FF0000">
                <a:alpha val="12941"/>
              </a:srgbClr>
            </a:solidFill>
            <a:ln w="9525" cap="flat" cmpd="sng">
              <a:solidFill>
                <a:srgbClr val="FF3300"/>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24940" name="Text Box 13"/>
            <p:cNvSpPr txBox="1"/>
            <p:nvPr/>
          </p:nvSpPr>
          <p:spPr>
            <a:xfrm>
              <a:off x="386" y="3549"/>
              <a:ext cx="793" cy="250"/>
            </a:xfrm>
            <a:prstGeom prst="rect">
              <a:avLst/>
            </a:prstGeom>
            <a:noFill/>
            <a:ln w="9525">
              <a:noFill/>
            </a:ln>
          </p:spPr>
          <p:txBody>
            <a:bodyPr anchor="t" anchorCtr="0">
              <a:spAutoFit/>
            </a:bodyPr>
            <a:lstStyle/>
            <a:p>
              <a:pPr marL="342900" indent="-342900" eaLnBrk="0" hangingPunct="0">
                <a:spcBef>
                  <a:spcPct val="50000"/>
                </a:spcBef>
              </a:pPr>
              <a:r>
                <a:rPr lang="en-US" altLang="zh-CN" sz="2000" dirty="0">
                  <a:latin typeface="微软雅黑" panose="020B0503020204020204" pitchFamily="34" charset="-122"/>
                  <a:ea typeface="微软雅黑" panose="020B0503020204020204" pitchFamily="34" charset="-122"/>
                </a:rPr>
                <a:t>Jcc</a:t>
              </a:r>
              <a:r>
                <a:rPr lang="zh-CN" altLang="en-US" sz="2000" dirty="0">
                  <a:latin typeface="微软雅黑" panose="020B0503020204020204" pitchFamily="34" charset="-122"/>
                  <a:ea typeface="微软雅黑" panose="020B0503020204020204" pitchFamily="34" charset="-122"/>
                </a:rPr>
                <a:t>指令</a:t>
              </a:r>
              <a:endParaRPr lang="zh-CN" altLang="en-US" sz="2000" dirty="0">
                <a:latin typeface="微软雅黑" panose="020B0503020204020204" pitchFamily="34" charset="-122"/>
                <a:ea typeface="微软雅黑" panose="020B0503020204020204" pitchFamily="34" charset="-122"/>
              </a:endParaRPr>
            </a:p>
          </p:txBody>
        </p:sp>
      </p:grpSp>
      <p:grpSp>
        <p:nvGrpSpPr>
          <p:cNvPr id="567314" name="Group 18"/>
          <p:cNvGrpSpPr/>
          <p:nvPr/>
        </p:nvGrpSpPr>
        <p:grpSpPr>
          <a:xfrm>
            <a:off x="385763" y="6219825"/>
            <a:ext cx="1530350" cy="449263"/>
            <a:chOff x="1264" y="3549"/>
            <a:chExt cx="964" cy="283"/>
          </a:xfrm>
        </p:grpSpPr>
        <p:sp>
          <p:nvSpPr>
            <p:cNvPr id="124942" name="Rectangle 16"/>
            <p:cNvSpPr/>
            <p:nvPr/>
          </p:nvSpPr>
          <p:spPr>
            <a:xfrm>
              <a:off x="1264" y="3549"/>
              <a:ext cx="964" cy="283"/>
            </a:xfrm>
            <a:prstGeom prst="rect">
              <a:avLst/>
            </a:prstGeom>
            <a:solidFill>
              <a:srgbClr val="000080">
                <a:alpha val="25882"/>
              </a:srgbClr>
            </a:solidFill>
            <a:ln w="9525">
              <a:noFill/>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24943" name="Text Box 17"/>
            <p:cNvSpPr txBox="1"/>
            <p:nvPr/>
          </p:nvSpPr>
          <p:spPr>
            <a:xfrm>
              <a:off x="1377" y="3577"/>
              <a:ext cx="793" cy="250"/>
            </a:xfrm>
            <a:prstGeom prst="rect">
              <a:avLst/>
            </a:prstGeom>
            <a:noFill/>
            <a:ln w="9525">
              <a:noFill/>
            </a:ln>
          </p:spPr>
          <p:txBody>
            <a:bodyPr anchor="t" anchorCtr="0">
              <a:spAutoFit/>
            </a:bodyPr>
            <a:lstStyle/>
            <a:p>
              <a:pPr marL="342900" indent="-342900" eaLnBrk="0" hangingPunct="0">
                <a:spcBef>
                  <a:spcPct val="50000"/>
                </a:spcBef>
              </a:pPr>
              <a:r>
                <a:rPr lang="en-US" altLang="zh-CN" sz="2000" dirty="0">
                  <a:latin typeface="微软雅黑" panose="020B0503020204020204" pitchFamily="34" charset="-122"/>
                  <a:ea typeface="微软雅黑" panose="020B0503020204020204" pitchFamily="34" charset="-122"/>
                </a:rPr>
                <a:t>JMP</a:t>
              </a:r>
              <a:r>
                <a:rPr lang="zh-CN" altLang="en-US" sz="2000" dirty="0">
                  <a:latin typeface="微软雅黑" panose="020B0503020204020204" pitchFamily="34" charset="-122"/>
                  <a:ea typeface="微软雅黑" panose="020B0503020204020204" pitchFamily="34" charset="-122"/>
                </a:rPr>
                <a:t>指令</a:t>
              </a:r>
              <a:endParaRPr lang="zh-CN" altLang="en-US" sz="2000"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7302"/>
                                        </p:tgtEl>
                                        <p:attrNameLst>
                                          <p:attrName>style.visibility</p:attrName>
                                        </p:attrNameLst>
                                      </p:cBhvr>
                                      <p:to>
                                        <p:strVal val="visible"/>
                                      </p:to>
                                    </p:set>
                                    <p:animEffect transition="in" filter="blinds(horizontal)">
                                      <p:cBhvr>
                                        <p:cTn id="7" dur="500"/>
                                        <p:tgtEl>
                                          <p:spTgt spid="5673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7303"/>
                                        </p:tgtEl>
                                        <p:attrNameLst>
                                          <p:attrName>style.visibility</p:attrName>
                                        </p:attrNameLst>
                                      </p:cBhvr>
                                      <p:to>
                                        <p:strVal val="visible"/>
                                      </p:to>
                                    </p:set>
                                    <p:animEffect transition="in" filter="blinds(horizontal)">
                                      <p:cBhvr>
                                        <p:cTn id="12" dur="500"/>
                                        <p:tgtEl>
                                          <p:spTgt spid="56730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8007"/>
                                        </p:tgtEl>
                                        <p:attrNameLst>
                                          <p:attrName>style.visibility</p:attrName>
                                        </p:attrNameLst>
                                      </p:cBhvr>
                                      <p:to>
                                        <p:strVal val="visible"/>
                                      </p:to>
                                    </p:set>
                                    <p:animEffect transition="in" filter="randombar(horizontal)">
                                      <p:cBhvr>
                                        <p:cTn id="17" dur="500"/>
                                        <p:tgtEl>
                                          <p:spTgt spid="12800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28009"/>
                                        </p:tgtEl>
                                        <p:attrNameLst>
                                          <p:attrName>style.visibility</p:attrName>
                                        </p:attrNameLst>
                                      </p:cBhvr>
                                      <p:to>
                                        <p:strVal val="visible"/>
                                      </p:to>
                                    </p:set>
                                    <p:animEffect transition="in" filter="randombar(horizontal)">
                                      <p:cBhvr>
                                        <p:cTn id="22" dur="500"/>
                                        <p:tgtEl>
                                          <p:spTgt spid="12800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28008"/>
                                        </p:tgtEl>
                                        <p:attrNameLst>
                                          <p:attrName>style.visibility</p:attrName>
                                        </p:attrNameLst>
                                      </p:cBhvr>
                                      <p:to>
                                        <p:strVal val="visible"/>
                                      </p:to>
                                    </p:set>
                                    <p:animEffect transition="in" filter="randombar(horizontal)">
                                      <p:cBhvr>
                                        <p:cTn id="27" dur="500"/>
                                        <p:tgtEl>
                                          <p:spTgt spid="12800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28010"/>
                                        </p:tgtEl>
                                        <p:attrNameLst>
                                          <p:attrName>style.visibility</p:attrName>
                                        </p:attrNameLst>
                                      </p:cBhvr>
                                      <p:to>
                                        <p:strVal val="visible"/>
                                      </p:to>
                                    </p:set>
                                    <p:animEffect transition="in" filter="randombar(horizontal)">
                                      <p:cBhvr>
                                        <p:cTn id="32" dur="500"/>
                                        <p:tgtEl>
                                          <p:spTgt spid="1280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7315"/>
                                        </p:tgtEl>
                                        <p:attrNameLst>
                                          <p:attrName>style.visibility</p:attrName>
                                        </p:attrNameLst>
                                      </p:cBhvr>
                                      <p:to>
                                        <p:strVal val="visible"/>
                                      </p:to>
                                    </p:set>
                                    <p:animEffect transition="in" filter="blinds(horizontal)">
                                      <p:cBhvr>
                                        <p:cTn id="37" dur="500"/>
                                        <p:tgtEl>
                                          <p:spTgt spid="5673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67314"/>
                                        </p:tgtEl>
                                        <p:attrNameLst>
                                          <p:attrName>style.visibility</p:attrName>
                                        </p:attrNameLst>
                                      </p:cBhvr>
                                      <p:to>
                                        <p:strVal val="visible"/>
                                      </p:to>
                                    </p:set>
                                    <p:animEffect transition="in" filter="blinds(horizontal)">
                                      <p:cBhvr>
                                        <p:cTn id="42" dur="500"/>
                                        <p:tgtEl>
                                          <p:spTgt spid="567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7" grpId="0" animBg="1"/>
      <p:bldP spid="128008" grpId="0" animBg="1"/>
      <p:bldP spid="128009" grpId="0" animBg="1"/>
      <p:bldP spid="1280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p:cNvSpPr>
          <p:nvPr>
            <p:ph type="title"/>
          </p:nvPr>
        </p:nvSpPr>
        <p:spPr>
          <a:xfrm>
            <a:off x="457200" y="53975"/>
            <a:ext cx="8229600" cy="561975"/>
          </a:xfrm>
        </p:spPr>
        <p:txBody>
          <a:bodyPr vert="horz" wrap="square" lIns="91440" tIns="45720" rIns="91440" bIns="45720" anchor="ctr" anchorCtr="0"/>
          <a:lstStyle/>
          <a:p>
            <a:r>
              <a:rPr lang="en-US" altLang="zh-CN" dirty="0"/>
              <a:t>If-else</a:t>
            </a:r>
            <a:r>
              <a:rPr lang="zh-CN" altLang="en-US" dirty="0"/>
              <a:t>语句举例</a:t>
            </a:r>
            <a:endParaRPr lang="zh-CN" altLang="en-US" dirty="0"/>
          </a:p>
        </p:txBody>
      </p:sp>
      <p:sp>
        <p:nvSpPr>
          <p:cNvPr id="125954" name="Rectangle 4"/>
          <p:cNvSpPr/>
          <p:nvPr/>
        </p:nvSpPr>
        <p:spPr>
          <a:xfrm>
            <a:off x="115888" y="782638"/>
            <a:ext cx="4500562" cy="1924050"/>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p>
            <a:pPr indent="266700">
              <a:lnSpc>
                <a:spcPct val="90000"/>
              </a:lnSpc>
            </a:pPr>
            <a:r>
              <a:rPr lang="en-US" altLang="zh-CN" sz="1900" dirty="0">
                <a:latin typeface="微软雅黑" panose="020B0503020204020204" pitchFamily="34" charset="-122"/>
                <a:ea typeface="微软雅黑" panose="020B0503020204020204" pitchFamily="34" charset="-122"/>
              </a:rPr>
              <a:t>int  get_cont( int *p1, int *p2 ) </a:t>
            </a:r>
            <a:endParaRPr lang="en-US" altLang="zh-CN" sz="1900" dirty="0">
              <a:latin typeface="微软雅黑" panose="020B0503020204020204" pitchFamily="34" charset="-122"/>
              <a:ea typeface="微软雅黑" panose="020B0503020204020204" pitchFamily="34" charset="-122"/>
            </a:endParaRPr>
          </a:p>
          <a:p>
            <a:pPr indent="266700">
              <a:lnSpc>
                <a:spcPct val="90000"/>
              </a:lnSpc>
            </a:pPr>
            <a:r>
              <a:rPr lang="en-US" altLang="zh-CN" sz="1900" dirty="0">
                <a:latin typeface="微软雅黑" panose="020B0503020204020204" pitchFamily="34" charset="-122"/>
                <a:ea typeface="微软雅黑" panose="020B0503020204020204" pitchFamily="34" charset="-122"/>
              </a:rPr>
              <a:t>{	   	</a:t>
            </a:r>
            <a:endParaRPr lang="en-US" altLang="zh-CN" sz="1900" dirty="0">
              <a:latin typeface="微软雅黑" panose="020B0503020204020204" pitchFamily="34" charset="-122"/>
              <a:ea typeface="微软雅黑" panose="020B0503020204020204" pitchFamily="34" charset="-122"/>
            </a:endParaRPr>
          </a:p>
          <a:p>
            <a:pPr indent="266700">
              <a:lnSpc>
                <a:spcPct val="90000"/>
              </a:lnSpc>
            </a:pPr>
            <a:r>
              <a:rPr lang="en-US" altLang="zh-CN" sz="1900" dirty="0">
                <a:latin typeface="微软雅黑" panose="020B0503020204020204" pitchFamily="34" charset="-122"/>
                <a:ea typeface="微软雅黑" panose="020B0503020204020204" pitchFamily="34" charset="-122"/>
              </a:rPr>
              <a:t>	if  ( p1 &gt; p2 )  </a:t>
            </a:r>
            <a:endParaRPr lang="en-US" altLang="zh-CN" sz="1900" dirty="0">
              <a:latin typeface="微软雅黑" panose="020B0503020204020204" pitchFamily="34" charset="-122"/>
              <a:ea typeface="微软雅黑" panose="020B0503020204020204" pitchFamily="34" charset="-122"/>
            </a:endParaRPr>
          </a:p>
          <a:p>
            <a:pPr indent="266700">
              <a:lnSpc>
                <a:spcPct val="90000"/>
              </a:lnSpc>
            </a:pPr>
            <a:r>
              <a:rPr lang="en-US" altLang="zh-CN" sz="1900" dirty="0">
                <a:latin typeface="微软雅黑" panose="020B0503020204020204" pitchFamily="34" charset="-122"/>
                <a:ea typeface="微软雅黑" panose="020B0503020204020204" pitchFamily="34" charset="-122"/>
              </a:rPr>
              <a:t>	        return *p2;</a:t>
            </a:r>
            <a:endParaRPr lang="en-US" altLang="zh-CN" sz="1900" dirty="0">
              <a:latin typeface="微软雅黑" panose="020B0503020204020204" pitchFamily="34" charset="-122"/>
              <a:ea typeface="微软雅黑" panose="020B0503020204020204" pitchFamily="34" charset="-122"/>
            </a:endParaRPr>
          </a:p>
          <a:p>
            <a:pPr indent="266700">
              <a:lnSpc>
                <a:spcPct val="90000"/>
              </a:lnSpc>
            </a:pPr>
            <a:r>
              <a:rPr lang="en-US" altLang="zh-CN" sz="1900" dirty="0">
                <a:latin typeface="微软雅黑" panose="020B0503020204020204" pitchFamily="34" charset="-122"/>
                <a:ea typeface="微软雅黑" panose="020B0503020204020204" pitchFamily="34" charset="-122"/>
              </a:rPr>
              <a:t>	else</a:t>
            </a:r>
            <a:endParaRPr lang="en-US" altLang="zh-CN" sz="1900" dirty="0">
              <a:latin typeface="微软雅黑" panose="020B0503020204020204" pitchFamily="34" charset="-122"/>
              <a:ea typeface="微软雅黑" panose="020B0503020204020204" pitchFamily="34" charset="-122"/>
            </a:endParaRPr>
          </a:p>
          <a:p>
            <a:pPr indent="266700">
              <a:lnSpc>
                <a:spcPct val="90000"/>
              </a:lnSpc>
            </a:pPr>
            <a:r>
              <a:rPr lang="en-US" altLang="zh-CN" sz="1900" dirty="0">
                <a:latin typeface="微软雅黑" panose="020B0503020204020204" pitchFamily="34" charset="-122"/>
                <a:ea typeface="微软雅黑" panose="020B0503020204020204" pitchFamily="34" charset="-122"/>
              </a:rPr>
              <a:t>	        return *p1;</a:t>
            </a:r>
            <a:endParaRPr lang="en-US" altLang="zh-CN" sz="1900" dirty="0">
              <a:latin typeface="微软雅黑" panose="020B0503020204020204" pitchFamily="34" charset="-122"/>
              <a:ea typeface="微软雅黑" panose="020B0503020204020204" pitchFamily="34" charset="-122"/>
            </a:endParaRPr>
          </a:p>
          <a:p>
            <a:pPr indent="266700">
              <a:lnSpc>
                <a:spcPct val="90000"/>
              </a:lnSpc>
            </a:pPr>
            <a:r>
              <a:rPr lang="en-US" altLang="zh-CN" sz="1900" dirty="0">
                <a:latin typeface="微软雅黑" panose="020B0503020204020204" pitchFamily="34" charset="-122"/>
                <a:ea typeface="微软雅黑" panose="020B0503020204020204" pitchFamily="34" charset="-122"/>
              </a:rPr>
              <a:t>} </a:t>
            </a:r>
            <a:endParaRPr lang="en-US" altLang="zh-CN" sz="1900" dirty="0">
              <a:latin typeface="微软雅黑" panose="020B0503020204020204" pitchFamily="34" charset="-122"/>
              <a:ea typeface="微软雅黑" panose="020B0503020204020204" pitchFamily="34" charset="-122"/>
            </a:endParaRPr>
          </a:p>
        </p:txBody>
      </p:sp>
      <p:sp>
        <p:nvSpPr>
          <p:cNvPr id="568326" name="Text Box 6"/>
          <p:cNvSpPr txBox="1"/>
          <p:nvPr/>
        </p:nvSpPr>
        <p:spPr>
          <a:xfrm>
            <a:off x="4706938" y="863600"/>
            <a:ext cx="4230687" cy="1325563"/>
          </a:xfrm>
          <a:prstGeom prst="rect">
            <a:avLst/>
          </a:prstGeom>
          <a:solidFill>
            <a:schemeClr val="bg1"/>
          </a:solidFill>
          <a:ln w="9525">
            <a:noFill/>
          </a:ln>
        </p:spPr>
        <p:txBody>
          <a:bodyPr anchor="t" anchorCtr="0">
            <a:spAutoFit/>
          </a:bodyPr>
          <a:lstStyle/>
          <a:p>
            <a:pPr>
              <a:lnSpc>
                <a:spcPct val="135000"/>
              </a:lnSpc>
              <a:spcBef>
                <a:spcPct val="50000"/>
              </a:spcBef>
            </a:pPr>
            <a:r>
              <a:rPr lang="en-US" altLang="zh-CN" sz="2000" dirty="0">
                <a:solidFill>
                  <a:srgbClr val="3333CC"/>
                </a:solidFill>
                <a:latin typeface="微软雅黑" panose="020B0503020204020204" pitchFamily="34" charset="-122"/>
                <a:ea typeface="微软雅黑" panose="020B0503020204020204" pitchFamily="34" charset="-122"/>
              </a:rPr>
              <a:t>p1</a:t>
            </a:r>
            <a:r>
              <a:rPr lang="zh-CN" altLang="en-US" sz="2000" dirty="0">
                <a:solidFill>
                  <a:srgbClr val="3333CC"/>
                </a:solidFill>
                <a:latin typeface="微软雅黑" panose="020B0503020204020204" pitchFamily="34" charset="-122"/>
                <a:ea typeface="微软雅黑" panose="020B0503020204020204" pitchFamily="34" charset="-122"/>
              </a:rPr>
              <a:t>和</a:t>
            </a:r>
            <a:r>
              <a:rPr lang="en-US" altLang="zh-CN" sz="2000" dirty="0">
                <a:solidFill>
                  <a:srgbClr val="3333CC"/>
                </a:solidFill>
                <a:latin typeface="微软雅黑" panose="020B0503020204020204" pitchFamily="34" charset="-122"/>
                <a:ea typeface="微软雅黑" panose="020B0503020204020204" pitchFamily="34" charset="-122"/>
              </a:rPr>
              <a:t>p2</a:t>
            </a:r>
            <a:r>
              <a:rPr lang="zh-CN" altLang="en-US" sz="2000" dirty="0">
                <a:solidFill>
                  <a:srgbClr val="3333CC"/>
                </a:solidFill>
                <a:latin typeface="微软雅黑" panose="020B0503020204020204" pitchFamily="34" charset="-122"/>
                <a:ea typeface="微软雅黑" panose="020B0503020204020204" pitchFamily="34" charset="-122"/>
              </a:rPr>
              <a:t>对应实参的存储地址分别为</a:t>
            </a:r>
            <a:r>
              <a:rPr lang="en-US" altLang="zh-CN" sz="2000" dirty="0">
                <a:solidFill>
                  <a:srgbClr val="3333CC"/>
                </a:solidFill>
                <a:latin typeface="微软雅黑" panose="020B0503020204020204" pitchFamily="34" charset="-122"/>
                <a:ea typeface="微软雅黑" panose="020B0503020204020204" pitchFamily="34" charset="-122"/>
              </a:rPr>
              <a:t>R[ebp]+8</a:t>
            </a:r>
            <a:r>
              <a:rPr lang="zh-CN" altLang="en-US" sz="2000" dirty="0">
                <a:solidFill>
                  <a:srgbClr val="3333CC"/>
                </a:solidFill>
                <a:latin typeface="微软雅黑" panose="020B0503020204020204" pitchFamily="34" charset="-122"/>
                <a:ea typeface="微软雅黑" panose="020B0503020204020204" pitchFamily="34" charset="-122"/>
              </a:rPr>
              <a:t>、</a:t>
            </a:r>
            <a:r>
              <a:rPr lang="en-US" altLang="zh-CN" sz="2000" dirty="0">
                <a:solidFill>
                  <a:srgbClr val="3333CC"/>
                </a:solidFill>
                <a:latin typeface="微软雅黑" panose="020B0503020204020204" pitchFamily="34" charset="-122"/>
                <a:ea typeface="微软雅黑" panose="020B0503020204020204" pitchFamily="34" charset="-122"/>
              </a:rPr>
              <a:t>R[ebp]+12</a:t>
            </a:r>
            <a:r>
              <a:rPr lang="zh-CN" altLang="en-US" sz="2000" dirty="0">
                <a:solidFill>
                  <a:srgbClr val="3333CC"/>
                </a:solidFill>
                <a:latin typeface="微软雅黑" panose="020B0503020204020204" pitchFamily="34" charset="-122"/>
                <a:ea typeface="微软雅黑" panose="020B0503020204020204" pitchFamily="34" charset="-122"/>
              </a:rPr>
              <a:t>，</a:t>
            </a:r>
            <a:r>
              <a:rPr lang="en-US" altLang="zh-CN" sz="2000" dirty="0">
                <a:solidFill>
                  <a:srgbClr val="3333CC"/>
                </a:solidFill>
                <a:latin typeface="微软雅黑" panose="020B0503020204020204" pitchFamily="34" charset="-122"/>
                <a:ea typeface="微软雅黑" panose="020B0503020204020204" pitchFamily="34" charset="-122"/>
              </a:rPr>
              <a:t>EBP</a:t>
            </a:r>
            <a:r>
              <a:rPr lang="zh-CN" altLang="en-US" sz="2000" dirty="0">
                <a:solidFill>
                  <a:srgbClr val="3333CC"/>
                </a:solidFill>
                <a:latin typeface="微软雅黑" panose="020B0503020204020204" pitchFamily="34" charset="-122"/>
                <a:ea typeface="微软雅黑" panose="020B0503020204020204" pitchFamily="34" charset="-122"/>
              </a:rPr>
              <a:t>指向当前栈帧底部，结果存放在</a:t>
            </a:r>
            <a:r>
              <a:rPr lang="en-US" altLang="zh-CN" sz="2000" dirty="0">
                <a:solidFill>
                  <a:srgbClr val="3333CC"/>
                </a:solidFill>
                <a:latin typeface="微软雅黑" panose="020B0503020204020204" pitchFamily="34" charset="-122"/>
                <a:ea typeface="微软雅黑" panose="020B0503020204020204" pitchFamily="34" charset="-122"/>
              </a:rPr>
              <a:t>EAX</a:t>
            </a:r>
            <a:r>
              <a:rPr lang="zh-CN" altLang="en-US" sz="2000" dirty="0">
                <a:solidFill>
                  <a:srgbClr val="3333CC"/>
                </a:solidFill>
                <a:latin typeface="微软雅黑" panose="020B0503020204020204" pitchFamily="34" charset="-122"/>
                <a:ea typeface="微软雅黑" panose="020B0503020204020204" pitchFamily="34" charset="-122"/>
              </a:rPr>
              <a:t>。</a:t>
            </a:r>
            <a:endParaRPr lang="zh-CN" altLang="en-US" sz="2000" dirty="0">
              <a:solidFill>
                <a:srgbClr val="3333CC"/>
              </a:solidFill>
              <a:latin typeface="微软雅黑" panose="020B0503020204020204" pitchFamily="34" charset="-122"/>
              <a:ea typeface="微软雅黑" panose="020B0503020204020204" pitchFamily="34" charset="-122"/>
            </a:endParaRPr>
          </a:p>
        </p:txBody>
      </p:sp>
      <p:pic>
        <p:nvPicPr>
          <p:cNvPr id="568328" name="Picture 8"/>
          <p:cNvPicPr>
            <a:picLocks noChangeAspect="1"/>
          </p:cNvPicPr>
          <p:nvPr/>
        </p:nvPicPr>
        <p:blipFill>
          <a:blip r:embed="rId1"/>
          <a:stretch>
            <a:fillRect/>
          </a:stretch>
        </p:blipFill>
        <p:spPr>
          <a:xfrm>
            <a:off x="341313" y="2889250"/>
            <a:ext cx="8054975" cy="3735388"/>
          </a:xfrm>
          <a:prstGeom prst="rect">
            <a:avLst/>
          </a:prstGeom>
          <a:noFill/>
          <a:ln w="9525">
            <a:noFill/>
          </a:ln>
        </p:spPr>
      </p:pic>
      <p:sp>
        <p:nvSpPr>
          <p:cNvPr id="568329" name="Line 9"/>
          <p:cNvSpPr/>
          <p:nvPr/>
        </p:nvSpPr>
        <p:spPr>
          <a:xfrm>
            <a:off x="3311525" y="4508500"/>
            <a:ext cx="3600450" cy="0"/>
          </a:xfrm>
          <a:prstGeom prst="line">
            <a:avLst/>
          </a:prstGeom>
          <a:ln w="57150" cap="flat" cmpd="sng">
            <a:solidFill>
              <a:srgbClr val="FF3300"/>
            </a:solidFill>
            <a:prstDash val="solid"/>
            <a:round/>
            <a:headEnd type="none" w="med" len="med"/>
            <a:tailEnd type="none" w="med" len="med"/>
          </a:ln>
        </p:spPr>
      </p:sp>
      <p:sp>
        <p:nvSpPr>
          <p:cNvPr id="568330" name="Line 10"/>
          <p:cNvSpPr/>
          <p:nvPr/>
        </p:nvSpPr>
        <p:spPr>
          <a:xfrm>
            <a:off x="3222625" y="5364163"/>
            <a:ext cx="3600450" cy="0"/>
          </a:xfrm>
          <a:prstGeom prst="line">
            <a:avLst/>
          </a:prstGeom>
          <a:ln w="57150" cap="flat" cmpd="sng">
            <a:solidFill>
              <a:srgbClr val="FF3300"/>
            </a:solidFill>
            <a:prstDash val="solid"/>
            <a:round/>
            <a:headEnd type="none" w="med" len="med"/>
            <a:tailEnd type="none" w="med" len="med"/>
          </a:ln>
        </p:spPr>
      </p:sp>
      <p:grpSp>
        <p:nvGrpSpPr>
          <p:cNvPr id="568333" name="Group 13"/>
          <p:cNvGrpSpPr/>
          <p:nvPr/>
        </p:nvGrpSpPr>
        <p:grpSpPr>
          <a:xfrm>
            <a:off x="1781175" y="2303463"/>
            <a:ext cx="6345238" cy="2025650"/>
            <a:chOff x="1179" y="1451"/>
            <a:chExt cx="3742" cy="1248"/>
          </a:xfrm>
        </p:grpSpPr>
        <p:sp>
          <p:nvSpPr>
            <p:cNvPr id="125960" name="Text Box 11"/>
            <p:cNvSpPr txBox="1"/>
            <p:nvPr/>
          </p:nvSpPr>
          <p:spPr>
            <a:xfrm>
              <a:off x="2823" y="1451"/>
              <a:ext cx="2098" cy="245"/>
            </a:xfrm>
            <a:prstGeom prst="rect">
              <a:avLst/>
            </a:prstGeom>
            <a:noFill/>
            <a:ln w="9525">
              <a:noFill/>
            </a:ln>
          </p:spPr>
          <p:txBody>
            <a:bodyPr anchor="t" anchorCtr="0">
              <a:spAutoFit/>
            </a:bodyPr>
            <a:lstStyle/>
            <a:p>
              <a:pPr marL="342900" indent="-342900" eaLnBrk="0" hangingPunct="0">
                <a:spcBef>
                  <a:spcPct val="50000"/>
                </a:spcBef>
              </a:pPr>
              <a:r>
                <a:rPr lang="zh-CN" altLang="en-US" sz="2000" dirty="0">
                  <a:solidFill>
                    <a:srgbClr val="FF3300"/>
                  </a:solidFill>
                  <a:latin typeface="微软雅黑" panose="020B0503020204020204" pitchFamily="34" charset="-122"/>
                  <a:ea typeface="微软雅黑" panose="020B0503020204020204" pitchFamily="34" charset="-122"/>
                </a:rPr>
                <a:t>为何这里是</a:t>
              </a:r>
              <a:r>
                <a:rPr lang="en-US" altLang="zh-CN" sz="2000" dirty="0">
                  <a:solidFill>
                    <a:srgbClr val="FF3300"/>
                  </a:solidFill>
                  <a:latin typeface="微软雅黑" panose="020B0503020204020204" pitchFamily="34" charset="-122"/>
                  <a:ea typeface="微软雅黑" panose="020B0503020204020204" pitchFamily="34" charset="-122"/>
                </a:rPr>
                <a:t>”jbe”</a:t>
              </a:r>
              <a:r>
                <a:rPr lang="zh-CN" altLang="en-US" sz="2000" dirty="0">
                  <a:solidFill>
                    <a:srgbClr val="FF3300"/>
                  </a:solidFill>
                  <a:latin typeface="微软雅黑" panose="020B0503020204020204" pitchFamily="34" charset="-122"/>
                  <a:ea typeface="微软雅黑" panose="020B0503020204020204" pitchFamily="34" charset="-122"/>
                </a:rPr>
                <a:t>指令？</a:t>
              </a:r>
              <a:endParaRPr lang="zh-CN" altLang="en-US" sz="2000" dirty="0">
                <a:solidFill>
                  <a:srgbClr val="FF3300"/>
                </a:solidFill>
                <a:latin typeface="微软雅黑" panose="020B0503020204020204" pitchFamily="34" charset="-122"/>
                <a:ea typeface="微软雅黑" panose="020B0503020204020204" pitchFamily="34" charset="-122"/>
              </a:endParaRPr>
            </a:p>
          </p:txBody>
        </p:sp>
        <p:sp>
          <p:nvSpPr>
            <p:cNvPr id="125961" name="Line 12"/>
            <p:cNvSpPr/>
            <p:nvPr/>
          </p:nvSpPr>
          <p:spPr>
            <a:xfrm flipH="1">
              <a:off x="1179" y="1650"/>
              <a:ext cx="1673" cy="1049"/>
            </a:xfrm>
            <a:prstGeom prst="line">
              <a:avLst/>
            </a:prstGeom>
            <a:ln w="38100" cap="flat" cmpd="sng">
              <a:solidFill>
                <a:srgbClr val="FF3300"/>
              </a:solidFill>
              <a:prstDash val="solid"/>
              <a:roun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26"/>
                                        </p:tgtEl>
                                        <p:attrNameLst>
                                          <p:attrName>style.visibility</p:attrName>
                                        </p:attrNameLst>
                                      </p:cBhvr>
                                      <p:to>
                                        <p:strVal val="visible"/>
                                      </p:to>
                                    </p:set>
                                    <p:animEffect transition="in" filter="blinds(horizontal)">
                                      <p:cBhvr>
                                        <p:cTn id="7" dur="500"/>
                                        <p:tgtEl>
                                          <p:spTgt spid="5683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8328"/>
                                        </p:tgtEl>
                                        <p:attrNameLst>
                                          <p:attrName>style.visibility</p:attrName>
                                        </p:attrNameLst>
                                      </p:cBhvr>
                                      <p:to>
                                        <p:strVal val="visible"/>
                                      </p:to>
                                    </p:set>
                                    <p:animEffect transition="in" filter="blinds(horizontal)">
                                      <p:cBhvr>
                                        <p:cTn id="12" dur="500"/>
                                        <p:tgtEl>
                                          <p:spTgt spid="5683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8329"/>
                                        </p:tgtEl>
                                        <p:attrNameLst>
                                          <p:attrName>style.visibility</p:attrName>
                                        </p:attrNameLst>
                                      </p:cBhvr>
                                      <p:to>
                                        <p:strVal val="visible"/>
                                      </p:to>
                                    </p:set>
                                    <p:animEffect transition="in" filter="blinds(horizontal)">
                                      <p:cBhvr>
                                        <p:cTn id="17" dur="500"/>
                                        <p:tgtEl>
                                          <p:spTgt spid="5683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8330"/>
                                        </p:tgtEl>
                                        <p:attrNameLst>
                                          <p:attrName>style.visibility</p:attrName>
                                        </p:attrNameLst>
                                      </p:cBhvr>
                                      <p:to>
                                        <p:strVal val="visible"/>
                                      </p:to>
                                    </p:set>
                                    <p:animEffect transition="in" filter="blinds(horizontal)">
                                      <p:cBhvr>
                                        <p:cTn id="22" dur="500"/>
                                        <p:tgtEl>
                                          <p:spTgt spid="5683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8333"/>
                                        </p:tgtEl>
                                        <p:attrNameLst>
                                          <p:attrName>style.visibility</p:attrName>
                                        </p:attrNameLst>
                                      </p:cBhvr>
                                      <p:to>
                                        <p:strVal val="visible"/>
                                      </p:to>
                                    </p:set>
                                    <p:animEffect transition="in" filter="blinds(horizontal)">
                                      <p:cBhvr>
                                        <p:cTn id="27" dur="500"/>
                                        <p:tgtEl>
                                          <p:spTgt spid="568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p:cNvSpPr>
          <p:nvPr>
            <p:ph type="title"/>
          </p:nvPr>
        </p:nvSpPr>
        <p:spPr>
          <a:xfrm>
            <a:off x="457200" y="98425"/>
            <a:ext cx="8229600" cy="561975"/>
          </a:xfrm>
        </p:spPr>
        <p:txBody>
          <a:bodyPr vert="horz" wrap="square" lIns="91440" tIns="45720" rIns="91440" bIns="45720" anchor="ctr" anchorCtr="0"/>
          <a:lstStyle/>
          <a:p>
            <a:r>
              <a:rPr lang="en-US" altLang="zh-CN" sz="3600" dirty="0"/>
              <a:t>    switch-case</a:t>
            </a:r>
            <a:r>
              <a:rPr lang="zh-CN" altLang="en-US" sz="3600" dirty="0"/>
              <a:t>语句举例</a:t>
            </a:r>
            <a:endParaRPr lang="zh-CN" altLang="en-US" sz="3600" dirty="0"/>
          </a:p>
        </p:txBody>
      </p:sp>
      <p:sp>
        <p:nvSpPr>
          <p:cNvPr id="126978" name="Rectangle 7"/>
          <p:cNvSpPr/>
          <p:nvPr/>
        </p:nvSpPr>
        <p:spPr>
          <a:xfrm>
            <a:off x="0" y="794862"/>
            <a:ext cx="3388360" cy="5908040"/>
          </a:xfrm>
          <a:prstGeom prst="rect">
            <a:avLst/>
          </a:prstGeom>
          <a:noFill/>
          <a:ln w="9525">
            <a:noFill/>
          </a:ln>
        </p:spPr>
        <p:txBody>
          <a:bodyPr wrap="none" anchor="ctr" anchorCtr="0">
            <a:spAutoFit/>
          </a:bodyPr>
          <a:lstStyle/>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int sw_test(int a, int b, int c)</a:t>
            </a:r>
            <a:endParaRPr lang="en-US" altLang="zh-CN" dirty="0">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   int result;</a:t>
            </a:r>
            <a:endParaRPr lang="en-US" altLang="zh-CN" dirty="0">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   switch(a) {</a:t>
            </a:r>
            <a:endParaRPr lang="en-US" altLang="zh-CN" dirty="0">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   case 15:</a:t>
            </a:r>
            <a:endParaRPr lang="en-US" altLang="zh-CN" dirty="0">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       c=b &amp; 0x0f;</a:t>
            </a:r>
            <a:endParaRPr lang="en-US" altLang="zh-CN" dirty="0">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   </a:t>
            </a:r>
            <a:r>
              <a:rPr lang="en-US" altLang="zh-CN" dirty="0">
                <a:solidFill>
                  <a:srgbClr val="008000"/>
                </a:solidFill>
                <a:latin typeface="微软雅黑" panose="020B0503020204020204" pitchFamily="34" charset="-122"/>
                <a:ea typeface="微软雅黑" panose="020B0503020204020204" pitchFamily="34" charset="-122"/>
              </a:rPr>
              <a:t>case 10: </a:t>
            </a:r>
            <a:endParaRPr lang="en-US" altLang="zh-CN" dirty="0">
              <a:solidFill>
                <a:srgbClr val="008000"/>
              </a:solidFill>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       result=c+50;</a:t>
            </a:r>
            <a:endParaRPr lang="en-US" altLang="zh-CN" dirty="0">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       break;</a:t>
            </a:r>
            <a:endParaRPr lang="en-US" altLang="zh-CN" dirty="0">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   case 12:</a:t>
            </a:r>
            <a:endParaRPr lang="en-US" altLang="zh-CN" dirty="0">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   </a:t>
            </a:r>
            <a:r>
              <a:rPr lang="en-US" altLang="zh-CN" dirty="0">
                <a:solidFill>
                  <a:srgbClr val="008000"/>
                </a:solidFill>
                <a:latin typeface="微软雅黑" panose="020B0503020204020204" pitchFamily="34" charset="-122"/>
                <a:ea typeface="微软雅黑" panose="020B0503020204020204" pitchFamily="34" charset="-122"/>
              </a:rPr>
              <a:t>case 17:</a:t>
            </a:r>
            <a:endParaRPr lang="en-US" altLang="zh-CN" dirty="0">
              <a:solidFill>
                <a:srgbClr val="008000"/>
              </a:solidFill>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       result=b+50;</a:t>
            </a:r>
            <a:endParaRPr lang="en-US" altLang="zh-CN" dirty="0">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       break;</a:t>
            </a:r>
            <a:endParaRPr lang="en-US" altLang="zh-CN" dirty="0">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   case 14:</a:t>
            </a:r>
            <a:endParaRPr lang="en-US" altLang="zh-CN" dirty="0">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       result=b</a:t>
            </a:r>
            <a:endParaRPr lang="en-US" altLang="zh-CN" dirty="0">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       break;</a:t>
            </a:r>
            <a:endParaRPr lang="en-US" altLang="zh-CN" dirty="0">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   default:</a:t>
            </a:r>
            <a:endParaRPr lang="en-US" altLang="zh-CN" dirty="0">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       result=a;</a:t>
            </a:r>
            <a:endParaRPr lang="en-US" altLang="zh-CN" dirty="0">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   return result;</a:t>
            </a:r>
            <a:endParaRPr lang="en-US" altLang="zh-CN" dirty="0">
              <a:latin typeface="微软雅黑" panose="020B0503020204020204" pitchFamily="34" charset="-122"/>
              <a:ea typeface="微软雅黑" panose="020B0503020204020204" pitchFamily="34" charset="-122"/>
            </a:endParaRPr>
          </a:p>
          <a:p>
            <a:pPr defTabSz="914400" eaLnBrk="0" hangingPunct="0">
              <a:tabLst>
                <a:tab pos="243205" algn="l"/>
              </a:tabLst>
            </a:pP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pic>
        <p:nvPicPr>
          <p:cNvPr id="126979" name="Picture 9"/>
          <p:cNvPicPr>
            <a:picLocks noChangeAspect="1"/>
          </p:cNvPicPr>
          <p:nvPr/>
        </p:nvPicPr>
        <p:blipFill>
          <a:blip r:embed="rId1"/>
          <a:stretch>
            <a:fillRect/>
          </a:stretch>
        </p:blipFill>
        <p:spPr>
          <a:xfrm>
            <a:off x="3446463" y="728663"/>
            <a:ext cx="2789237" cy="6030912"/>
          </a:xfrm>
          <a:prstGeom prst="rect">
            <a:avLst/>
          </a:prstGeom>
          <a:noFill/>
          <a:ln w="9525" cap="flat" cmpd="sng">
            <a:solidFill>
              <a:schemeClr val="tx1"/>
            </a:solidFill>
            <a:prstDash val="solid"/>
            <a:miter/>
            <a:headEnd type="none" w="med" len="med"/>
            <a:tailEnd type="none" w="med" len="med"/>
          </a:ln>
        </p:spPr>
      </p:pic>
      <p:pic>
        <p:nvPicPr>
          <p:cNvPr id="126980" name="Picture 10"/>
          <p:cNvPicPr>
            <a:picLocks noChangeAspect="1"/>
          </p:cNvPicPr>
          <p:nvPr/>
        </p:nvPicPr>
        <p:blipFill>
          <a:blip r:embed="rId2"/>
          <a:stretch>
            <a:fillRect/>
          </a:stretch>
        </p:blipFill>
        <p:spPr>
          <a:xfrm>
            <a:off x="6635750" y="3968750"/>
            <a:ext cx="2257425" cy="2700338"/>
          </a:xfrm>
          <a:prstGeom prst="rect">
            <a:avLst/>
          </a:prstGeom>
          <a:noFill/>
          <a:ln w="28575" cap="flat" cmpd="sng">
            <a:solidFill>
              <a:srgbClr val="3333CC"/>
            </a:solidFill>
            <a:prstDash val="solid"/>
            <a:miter/>
            <a:headEnd type="none" w="med" len="med"/>
            <a:tailEnd type="none" w="med" len="med"/>
          </a:ln>
        </p:spPr>
      </p:pic>
      <p:sp>
        <p:nvSpPr>
          <p:cNvPr id="126981" name="Text Box 12"/>
          <p:cNvSpPr txBox="1"/>
          <p:nvPr/>
        </p:nvSpPr>
        <p:spPr>
          <a:xfrm>
            <a:off x="6281738" y="2663825"/>
            <a:ext cx="2655887" cy="1006475"/>
          </a:xfrm>
          <a:prstGeom prst="rect">
            <a:avLst/>
          </a:prstGeom>
          <a:noFill/>
          <a:ln w="9525">
            <a:noFill/>
          </a:ln>
        </p:spPr>
        <p:txBody>
          <a:bodyPr anchor="t" anchorCtr="0">
            <a:spAutoFit/>
          </a:bodyPr>
          <a:lstStyle/>
          <a:p>
            <a:pPr marL="342900" indent="-342900" eaLnBrk="0" hangingPunct="0">
              <a:spcBef>
                <a:spcPct val="50000"/>
              </a:spcBef>
            </a:pPr>
            <a:r>
              <a:rPr lang="zh-CN" altLang="en-US" dirty="0">
                <a:solidFill>
                  <a:srgbClr val="FF3300"/>
                </a:solidFill>
                <a:latin typeface="微软雅黑" panose="020B0503020204020204" pitchFamily="34" charset="-122"/>
                <a:ea typeface="微软雅黑" panose="020B0503020204020204" pitchFamily="34" charset="-122"/>
              </a:rPr>
              <a:t>    </a:t>
            </a:r>
            <a:r>
              <a:rPr lang="zh-CN" altLang="en-US" sz="2000" dirty="0">
                <a:solidFill>
                  <a:srgbClr val="FF3300"/>
                </a:solidFill>
                <a:latin typeface="微软雅黑" panose="020B0503020204020204" pitchFamily="34" charset="-122"/>
                <a:ea typeface="微软雅黑" panose="020B0503020204020204" pitchFamily="34" charset="-122"/>
              </a:rPr>
              <a:t>跳转表在目标文件的只读节中，按</a:t>
            </a:r>
            <a:r>
              <a:rPr lang="en-US" altLang="zh-CN" sz="2000" dirty="0">
                <a:solidFill>
                  <a:srgbClr val="FF3300"/>
                </a:solidFill>
                <a:latin typeface="微软雅黑" panose="020B0503020204020204" pitchFamily="34" charset="-122"/>
                <a:ea typeface="微软雅黑" panose="020B0503020204020204" pitchFamily="34" charset="-122"/>
              </a:rPr>
              <a:t>4</a:t>
            </a:r>
            <a:r>
              <a:rPr lang="zh-CN" altLang="en-US" sz="2000" dirty="0">
                <a:solidFill>
                  <a:srgbClr val="FF3300"/>
                </a:solidFill>
                <a:latin typeface="微软雅黑" panose="020B0503020204020204" pitchFamily="34" charset="-122"/>
                <a:ea typeface="微软雅黑" panose="020B0503020204020204" pitchFamily="34" charset="-122"/>
              </a:rPr>
              <a:t>字节边界对齐。</a:t>
            </a:r>
            <a:endParaRPr lang="zh-CN" altLang="en-US" sz="2000" dirty="0">
              <a:solidFill>
                <a:srgbClr val="FF3300"/>
              </a:solidFill>
              <a:latin typeface="微软雅黑" panose="020B0503020204020204" pitchFamily="34" charset="-122"/>
              <a:ea typeface="微软雅黑" panose="020B0503020204020204" pitchFamily="34" charset="-122"/>
            </a:endParaRPr>
          </a:p>
        </p:txBody>
      </p:sp>
      <p:sp>
        <p:nvSpPr>
          <p:cNvPr id="572429" name="Line 13"/>
          <p:cNvSpPr/>
          <p:nvPr/>
        </p:nvSpPr>
        <p:spPr>
          <a:xfrm>
            <a:off x="1285875" y="2124075"/>
            <a:ext cx="2116138" cy="90488"/>
          </a:xfrm>
          <a:prstGeom prst="line">
            <a:avLst/>
          </a:prstGeom>
          <a:ln w="38100" cap="flat" cmpd="sng">
            <a:solidFill>
              <a:srgbClr val="FF3300"/>
            </a:solidFill>
            <a:prstDash val="solid"/>
            <a:round/>
            <a:headEnd type="none" w="med" len="med"/>
            <a:tailEnd type="triangle" w="med" len="med"/>
          </a:ln>
        </p:spPr>
      </p:sp>
      <p:sp>
        <p:nvSpPr>
          <p:cNvPr id="572430" name="Line 14"/>
          <p:cNvSpPr/>
          <p:nvPr/>
        </p:nvSpPr>
        <p:spPr>
          <a:xfrm>
            <a:off x="1241425" y="2619375"/>
            <a:ext cx="2160588" cy="539750"/>
          </a:xfrm>
          <a:prstGeom prst="line">
            <a:avLst/>
          </a:prstGeom>
          <a:ln w="38100" cap="flat" cmpd="sng">
            <a:solidFill>
              <a:srgbClr val="FF3300"/>
            </a:solidFill>
            <a:prstDash val="solid"/>
            <a:round/>
            <a:headEnd type="none" w="med" len="med"/>
            <a:tailEnd type="triangle" w="med" len="med"/>
          </a:ln>
        </p:spPr>
      </p:sp>
      <p:sp>
        <p:nvSpPr>
          <p:cNvPr id="572431" name="Line 15"/>
          <p:cNvSpPr/>
          <p:nvPr/>
        </p:nvSpPr>
        <p:spPr>
          <a:xfrm>
            <a:off x="1196975" y="3473450"/>
            <a:ext cx="2249488" cy="720725"/>
          </a:xfrm>
          <a:prstGeom prst="line">
            <a:avLst/>
          </a:prstGeom>
          <a:ln w="38100" cap="flat" cmpd="sng">
            <a:solidFill>
              <a:srgbClr val="FF3300"/>
            </a:solidFill>
            <a:prstDash val="solid"/>
            <a:round/>
            <a:headEnd type="none" w="med" len="med"/>
            <a:tailEnd type="triangle" w="med" len="med"/>
          </a:ln>
        </p:spPr>
      </p:sp>
      <p:sp>
        <p:nvSpPr>
          <p:cNvPr id="572432" name="Line 16"/>
          <p:cNvSpPr/>
          <p:nvPr/>
        </p:nvSpPr>
        <p:spPr>
          <a:xfrm>
            <a:off x="1241425" y="5364163"/>
            <a:ext cx="2205038" cy="630237"/>
          </a:xfrm>
          <a:prstGeom prst="line">
            <a:avLst/>
          </a:prstGeom>
          <a:ln w="38100" cap="flat" cmpd="sng">
            <a:solidFill>
              <a:srgbClr val="FF3300"/>
            </a:solidFill>
            <a:prstDash val="solid"/>
            <a:round/>
            <a:headEnd type="none" w="med" len="med"/>
            <a:tailEnd type="triangle" w="med" len="med"/>
          </a:ln>
        </p:spPr>
      </p:sp>
      <p:sp>
        <p:nvSpPr>
          <p:cNvPr id="572433" name="Line 17"/>
          <p:cNvSpPr/>
          <p:nvPr/>
        </p:nvSpPr>
        <p:spPr>
          <a:xfrm>
            <a:off x="1241425" y="4598988"/>
            <a:ext cx="2160588" cy="674687"/>
          </a:xfrm>
          <a:prstGeom prst="line">
            <a:avLst/>
          </a:prstGeom>
          <a:ln w="38100" cap="flat" cmpd="sng">
            <a:solidFill>
              <a:srgbClr val="FF3300"/>
            </a:solidFill>
            <a:prstDash val="solid"/>
            <a:round/>
            <a:headEnd type="none" w="med" len="med"/>
            <a:tailEnd type="triangle" w="med" len="med"/>
          </a:ln>
        </p:spPr>
      </p:sp>
      <p:sp>
        <p:nvSpPr>
          <p:cNvPr id="572434" name="Line 18"/>
          <p:cNvSpPr/>
          <p:nvPr/>
        </p:nvSpPr>
        <p:spPr>
          <a:xfrm>
            <a:off x="1241425" y="3743325"/>
            <a:ext cx="2160588" cy="495300"/>
          </a:xfrm>
          <a:prstGeom prst="line">
            <a:avLst/>
          </a:prstGeom>
          <a:ln w="38100" cap="flat" cmpd="sng">
            <a:solidFill>
              <a:srgbClr val="FF3300"/>
            </a:solidFill>
            <a:prstDash val="solid"/>
            <a:round/>
            <a:headEnd type="none" w="med" len="med"/>
            <a:tailEnd type="triangle" w="med" len="med"/>
          </a:ln>
        </p:spPr>
      </p:sp>
      <p:sp>
        <p:nvSpPr>
          <p:cNvPr id="126988" name="Line 19"/>
          <p:cNvSpPr/>
          <p:nvPr/>
        </p:nvSpPr>
        <p:spPr>
          <a:xfrm>
            <a:off x="4302125" y="2033588"/>
            <a:ext cx="1800225" cy="0"/>
          </a:xfrm>
          <a:prstGeom prst="line">
            <a:avLst/>
          </a:prstGeom>
          <a:ln w="38100" cap="flat" cmpd="sng">
            <a:solidFill>
              <a:srgbClr val="FF3300"/>
            </a:solidFill>
            <a:prstDash val="solid"/>
            <a:round/>
            <a:headEnd type="none" w="med" len="med"/>
            <a:tailEnd type="none" w="med" len="med"/>
          </a:ln>
        </p:spPr>
      </p:sp>
      <p:grpSp>
        <p:nvGrpSpPr>
          <p:cNvPr id="572442" name="Group 26"/>
          <p:cNvGrpSpPr/>
          <p:nvPr/>
        </p:nvGrpSpPr>
        <p:grpSpPr>
          <a:xfrm>
            <a:off x="5516563" y="863600"/>
            <a:ext cx="3060700" cy="366713"/>
            <a:chOff x="3475" y="544"/>
            <a:chExt cx="1928" cy="231"/>
          </a:xfrm>
        </p:grpSpPr>
        <p:sp>
          <p:nvSpPr>
            <p:cNvPr id="126990" name="Text Box 20"/>
            <p:cNvSpPr txBox="1"/>
            <p:nvPr/>
          </p:nvSpPr>
          <p:spPr>
            <a:xfrm>
              <a:off x="4071" y="544"/>
              <a:ext cx="1332" cy="231"/>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R[eax]=a-10=i</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126991" name="Line 21"/>
            <p:cNvSpPr/>
            <p:nvPr/>
          </p:nvSpPr>
          <p:spPr>
            <a:xfrm flipH="1">
              <a:off x="3475" y="686"/>
              <a:ext cx="596" cy="0"/>
            </a:xfrm>
            <a:prstGeom prst="line">
              <a:avLst/>
            </a:prstGeom>
            <a:ln w="9525" cap="flat" cmpd="sng">
              <a:solidFill>
                <a:srgbClr val="FF3300"/>
              </a:solidFill>
              <a:prstDash val="solid"/>
              <a:round/>
              <a:headEnd type="none" w="med" len="med"/>
              <a:tailEnd type="triangle" w="med" len="med"/>
            </a:ln>
          </p:spPr>
        </p:sp>
      </p:grpSp>
      <p:grpSp>
        <p:nvGrpSpPr>
          <p:cNvPr id="572443" name="Group 27"/>
          <p:cNvGrpSpPr/>
          <p:nvPr/>
        </p:nvGrpSpPr>
        <p:grpSpPr>
          <a:xfrm>
            <a:off x="5607050" y="1314450"/>
            <a:ext cx="2970213" cy="404813"/>
            <a:chOff x="3532" y="828"/>
            <a:chExt cx="1871" cy="255"/>
          </a:xfrm>
        </p:grpSpPr>
        <p:sp>
          <p:nvSpPr>
            <p:cNvPr id="126993" name="Text Box 22"/>
            <p:cNvSpPr txBox="1"/>
            <p:nvPr/>
          </p:nvSpPr>
          <p:spPr>
            <a:xfrm>
              <a:off x="4071" y="828"/>
              <a:ext cx="1332" cy="231"/>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if (a-10)</a:t>
              </a:r>
              <a:r>
                <a:rPr lang="en-US" altLang="zh-CN" dirty="0">
                  <a:solidFill>
                    <a:srgbClr val="FF3300"/>
                  </a:solidFill>
                  <a:latin typeface="微软雅黑" panose="020B0503020204020204" pitchFamily="34" charset="-122"/>
                  <a:ea typeface="微软雅黑" panose="020B0503020204020204" pitchFamily="34" charset="-122"/>
                  <a:sym typeface="Symbol" panose="05050102010706020507" pitchFamily="18" charset="2"/>
                </a:rPr>
                <a:t>&gt;7 </a:t>
              </a:r>
              <a:r>
                <a:rPr lang="zh-CN" altLang="en-US" dirty="0">
                  <a:solidFill>
                    <a:srgbClr val="FF3300"/>
                  </a:solidFill>
                  <a:latin typeface="微软雅黑" panose="020B0503020204020204" pitchFamily="34" charset="-122"/>
                  <a:ea typeface="微软雅黑" panose="020B0503020204020204" pitchFamily="34" charset="-122"/>
                  <a:sym typeface="Symbol" panose="05050102010706020507" pitchFamily="18" charset="2"/>
                </a:rPr>
                <a:t>转 </a:t>
              </a:r>
              <a:r>
                <a:rPr lang="en-US" altLang="zh-CN" dirty="0">
                  <a:solidFill>
                    <a:srgbClr val="FF3300"/>
                  </a:solidFill>
                  <a:latin typeface="微软雅黑" panose="020B0503020204020204" pitchFamily="34" charset="-122"/>
                  <a:ea typeface="微软雅黑" panose="020B0503020204020204" pitchFamily="34" charset="-122"/>
                  <a:sym typeface="Symbol" panose="05050102010706020507" pitchFamily="18" charset="2"/>
                </a:rPr>
                <a:t>L5</a:t>
              </a:r>
              <a:endParaRPr lang="en-US" altLang="zh-CN" dirty="0">
                <a:solidFill>
                  <a:srgbClr val="FF3300"/>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126994" name="AutoShape 23"/>
            <p:cNvSpPr/>
            <p:nvPr/>
          </p:nvSpPr>
          <p:spPr>
            <a:xfrm>
              <a:off x="3532" y="828"/>
              <a:ext cx="57" cy="255"/>
            </a:xfrm>
            <a:prstGeom prst="rightBracket">
              <a:avLst>
                <a:gd name="adj" fmla="val 37280"/>
              </a:avLst>
            </a:prstGeom>
            <a:noFill/>
            <a:ln w="9525" cap="flat" cmpd="sng">
              <a:solidFill>
                <a:srgbClr val="FF33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26995" name="Line 24"/>
            <p:cNvSpPr/>
            <p:nvPr/>
          </p:nvSpPr>
          <p:spPr>
            <a:xfrm flipH="1">
              <a:off x="3589" y="941"/>
              <a:ext cx="425" cy="0"/>
            </a:xfrm>
            <a:prstGeom prst="line">
              <a:avLst/>
            </a:prstGeom>
            <a:ln w="9525" cap="flat" cmpd="sng">
              <a:solidFill>
                <a:srgbClr val="FF3300"/>
              </a:solidFill>
              <a:prstDash val="solid"/>
              <a:round/>
              <a:headEnd type="none" w="med" len="med"/>
              <a:tailEnd type="triangle" w="med" len="med"/>
            </a:ln>
          </p:spPr>
        </p:sp>
      </p:grpSp>
      <p:grpSp>
        <p:nvGrpSpPr>
          <p:cNvPr id="572447" name="Group 31"/>
          <p:cNvGrpSpPr/>
          <p:nvPr/>
        </p:nvGrpSpPr>
        <p:grpSpPr>
          <a:xfrm>
            <a:off x="6102350" y="1763713"/>
            <a:ext cx="2700338" cy="366712"/>
            <a:chOff x="3844" y="1111"/>
            <a:chExt cx="1701" cy="231"/>
          </a:xfrm>
        </p:grpSpPr>
        <p:sp>
          <p:nvSpPr>
            <p:cNvPr id="126997" name="Line 25"/>
            <p:cNvSpPr/>
            <p:nvPr/>
          </p:nvSpPr>
          <p:spPr>
            <a:xfrm flipH="1">
              <a:off x="3844" y="1196"/>
              <a:ext cx="198" cy="0"/>
            </a:xfrm>
            <a:prstGeom prst="line">
              <a:avLst/>
            </a:prstGeom>
            <a:ln w="9525" cap="flat" cmpd="sng">
              <a:solidFill>
                <a:srgbClr val="FF3300"/>
              </a:solidFill>
              <a:prstDash val="solid"/>
              <a:round/>
              <a:headEnd type="none" w="med" len="med"/>
              <a:tailEnd type="triangle" w="med" len="med"/>
            </a:ln>
          </p:spPr>
        </p:sp>
        <p:sp>
          <p:nvSpPr>
            <p:cNvPr id="126998" name="Text Box 28"/>
            <p:cNvSpPr txBox="1"/>
            <p:nvPr/>
          </p:nvSpPr>
          <p:spPr>
            <a:xfrm>
              <a:off x="4071" y="1111"/>
              <a:ext cx="1474" cy="231"/>
            </a:xfrm>
            <a:prstGeom prst="rect">
              <a:avLst/>
            </a:prstGeom>
            <a:noFill/>
            <a:ln w="9525">
              <a:noFill/>
            </a:ln>
          </p:spPr>
          <p:txBody>
            <a:bodyPr anchor="t" anchorCtr="0">
              <a:spAutoFit/>
            </a:bodyPr>
            <a:lstStyle/>
            <a:p>
              <a:pPr marL="342900" indent="-342900" eaLnBrk="0" hangingPunct="0">
                <a:spcBef>
                  <a:spcPct val="50000"/>
                </a:spcBef>
              </a:pPr>
              <a:r>
                <a:rPr lang="zh-CN" altLang="en-US" dirty="0">
                  <a:latin typeface="微软雅黑" panose="020B0503020204020204" pitchFamily="34" charset="-122"/>
                  <a:ea typeface="微软雅黑" panose="020B0503020204020204" pitchFamily="34" charset="-122"/>
                </a:rPr>
                <a:t>转</a:t>
              </a:r>
              <a:r>
                <a:rPr lang="en-US" altLang="zh-CN" dirty="0">
                  <a:solidFill>
                    <a:srgbClr val="3333CC"/>
                  </a:solidFill>
                  <a:latin typeface="微软雅黑" panose="020B0503020204020204" pitchFamily="34" charset="-122"/>
                  <a:ea typeface="微软雅黑" panose="020B0503020204020204" pitchFamily="34" charset="-122"/>
                </a:rPr>
                <a:t>.L8+4*i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处的地址</a:t>
              </a:r>
              <a:endParaRPr lang="zh-CN" altLang="en-US" dirty="0">
                <a:latin typeface="微软雅黑" panose="020B0503020204020204" pitchFamily="34" charset="-122"/>
                <a:ea typeface="微软雅黑" panose="020B0503020204020204" pitchFamily="34" charset="-122"/>
              </a:endParaRPr>
            </a:p>
          </p:txBody>
        </p:sp>
      </p:grpSp>
      <p:grpSp>
        <p:nvGrpSpPr>
          <p:cNvPr id="572446" name="Group 30"/>
          <p:cNvGrpSpPr/>
          <p:nvPr/>
        </p:nvGrpSpPr>
        <p:grpSpPr>
          <a:xfrm>
            <a:off x="8216900" y="4306888"/>
            <a:ext cx="628650" cy="2362200"/>
            <a:chOff x="5177" y="2699"/>
            <a:chExt cx="396" cy="1488"/>
          </a:xfrm>
        </p:grpSpPr>
        <p:sp>
          <p:nvSpPr>
            <p:cNvPr id="127000" name="Text Box 11"/>
            <p:cNvSpPr txBox="1"/>
            <p:nvPr/>
          </p:nvSpPr>
          <p:spPr>
            <a:xfrm>
              <a:off x="5204" y="2889"/>
              <a:ext cx="369" cy="1298"/>
            </a:xfrm>
            <a:prstGeom prst="rect">
              <a:avLst/>
            </a:prstGeom>
            <a:noFill/>
            <a:ln w="9525">
              <a:noFill/>
            </a:ln>
          </p:spPr>
          <p:txBody>
            <a:bodyPr anchor="t" anchorCtr="0">
              <a:spAutoFit/>
            </a:bodyPr>
            <a:lstStyle/>
            <a:p>
              <a:pPr marL="342900" indent="-342900" eaLnBrk="0" hangingPunct="0">
                <a:lnSpc>
                  <a:spcPct val="95000"/>
                </a:lnSpc>
              </a:pPr>
              <a:r>
                <a:rPr lang="en-US" altLang="zh-CN" sz="1700" dirty="0">
                  <a:solidFill>
                    <a:srgbClr val="FF3300"/>
                  </a:solidFill>
                  <a:latin typeface="微软雅黑" panose="020B0503020204020204" pitchFamily="34" charset="-122"/>
                  <a:ea typeface="微软雅黑" panose="020B0503020204020204" pitchFamily="34" charset="-122"/>
                </a:rPr>
                <a:t>10</a:t>
              </a:r>
              <a:endParaRPr lang="en-US" altLang="zh-CN" sz="1700" dirty="0">
                <a:solidFill>
                  <a:srgbClr val="FF3300"/>
                </a:solidFill>
                <a:latin typeface="微软雅黑" panose="020B0503020204020204" pitchFamily="34" charset="-122"/>
                <a:ea typeface="微软雅黑" panose="020B0503020204020204" pitchFamily="34" charset="-122"/>
              </a:endParaRPr>
            </a:p>
            <a:p>
              <a:pPr marL="342900" indent="-342900" eaLnBrk="0" hangingPunct="0">
                <a:lnSpc>
                  <a:spcPct val="95000"/>
                </a:lnSpc>
              </a:pPr>
              <a:r>
                <a:rPr lang="en-US" altLang="zh-CN" sz="1700" dirty="0">
                  <a:solidFill>
                    <a:srgbClr val="007635"/>
                  </a:solidFill>
                  <a:latin typeface="微软雅黑" panose="020B0503020204020204" pitchFamily="34" charset="-122"/>
                  <a:ea typeface="微软雅黑" panose="020B0503020204020204" pitchFamily="34" charset="-122"/>
                </a:rPr>
                <a:t>11</a:t>
              </a:r>
              <a:endParaRPr lang="en-US" altLang="zh-CN" sz="1700" dirty="0">
                <a:solidFill>
                  <a:srgbClr val="007635"/>
                </a:solidFill>
                <a:latin typeface="微软雅黑" panose="020B0503020204020204" pitchFamily="34" charset="-122"/>
                <a:ea typeface="微软雅黑" panose="020B0503020204020204" pitchFamily="34" charset="-122"/>
              </a:endParaRPr>
            </a:p>
            <a:p>
              <a:pPr marL="342900" indent="-342900" eaLnBrk="0" hangingPunct="0">
                <a:lnSpc>
                  <a:spcPct val="95000"/>
                </a:lnSpc>
              </a:pPr>
              <a:r>
                <a:rPr lang="en-US" altLang="zh-CN" sz="1700" dirty="0">
                  <a:solidFill>
                    <a:srgbClr val="FF3300"/>
                  </a:solidFill>
                  <a:latin typeface="微软雅黑" panose="020B0503020204020204" pitchFamily="34" charset="-122"/>
                  <a:ea typeface="微软雅黑" panose="020B0503020204020204" pitchFamily="34" charset="-122"/>
                </a:rPr>
                <a:t>12</a:t>
              </a:r>
              <a:endParaRPr lang="en-US" altLang="zh-CN" sz="1700" dirty="0">
                <a:solidFill>
                  <a:srgbClr val="FF3300"/>
                </a:solidFill>
                <a:latin typeface="微软雅黑" panose="020B0503020204020204" pitchFamily="34" charset="-122"/>
                <a:ea typeface="微软雅黑" panose="020B0503020204020204" pitchFamily="34" charset="-122"/>
              </a:endParaRPr>
            </a:p>
            <a:p>
              <a:pPr marL="342900" indent="-342900" eaLnBrk="0" hangingPunct="0">
                <a:lnSpc>
                  <a:spcPct val="95000"/>
                </a:lnSpc>
              </a:pPr>
              <a:r>
                <a:rPr lang="en-US" altLang="zh-CN" sz="1700" dirty="0">
                  <a:solidFill>
                    <a:srgbClr val="007635"/>
                  </a:solidFill>
                  <a:latin typeface="微软雅黑" panose="020B0503020204020204" pitchFamily="34" charset="-122"/>
                  <a:ea typeface="微软雅黑" panose="020B0503020204020204" pitchFamily="34" charset="-122"/>
                </a:rPr>
                <a:t>13</a:t>
              </a:r>
              <a:endParaRPr lang="en-US" altLang="zh-CN" sz="1700" dirty="0">
                <a:solidFill>
                  <a:srgbClr val="007635"/>
                </a:solidFill>
                <a:latin typeface="微软雅黑" panose="020B0503020204020204" pitchFamily="34" charset="-122"/>
                <a:ea typeface="微软雅黑" panose="020B0503020204020204" pitchFamily="34" charset="-122"/>
              </a:endParaRPr>
            </a:p>
            <a:p>
              <a:pPr marL="342900" indent="-342900" eaLnBrk="0" hangingPunct="0">
                <a:lnSpc>
                  <a:spcPct val="95000"/>
                </a:lnSpc>
              </a:pPr>
              <a:r>
                <a:rPr lang="en-US" altLang="zh-CN" sz="1700" dirty="0">
                  <a:solidFill>
                    <a:srgbClr val="FF3300"/>
                  </a:solidFill>
                  <a:latin typeface="微软雅黑" panose="020B0503020204020204" pitchFamily="34" charset="-122"/>
                  <a:ea typeface="微软雅黑" panose="020B0503020204020204" pitchFamily="34" charset="-122"/>
                </a:rPr>
                <a:t>14</a:t>
              </a:r>
              <a:endParaRPr lang="en-US" altLang="zh-CN" sz="1700" dirty="0">
                <a:solidFill>
                  <a:srgbClr val="FF3300"/>
                </a:solidFill>
                <a:latin typeface="微软雅黑" panose="020B0503020204020204" pitchFamily="34" charset="-122"/>
                <a:ea typeface="微软雅黑" panose="020B0503020204020204" pitchFamily="34" charset="-122"/>
              </a:endParaRPr>
            </a:p>
            <a:p>
              <a:pPr marL="342900" indent="-342900" eaLnBrk="0" hangingPunct="0">
                <a:lnSpc>
                  <a:spcPct val="95000"/>
                </a:lnSpc>
              </a:pPr>
              <a:r>
                <a:rPr lang="en-US" altLang="zh-CN" sz="1700" dirty="0">
                  <a:solidFill>
                    <a:srgbClr val="FF3300"/>
                  </a:solidFill>
                  <a:latin typeface="微软雅黑" panose="020B0503020204020204" pitchFamily="34" charset="-122"/>
                  <a:ea typeface="微软雅黑" panose="020B0503020204020204" pitchFamily="34" charset="-122"/>
                </a:rPr>
                <a:t>15</a:t>
              </a:r>
              <a:endParaRPr lang="en-US" altLang="zh-CN" sz="1700" dirty="0">
                <a:solidFill>
                  <a:srgbClr val="FF3300"/>
                </a:solidFill>
                <a:latin typeface="微软雅黑" panose="020B0503020204020204" pitchFamily="34" charset="-122"/>
                <a:ea typeface="微软雅黑" panose="020B0503020204020204" pitchFamily="34" charset="-122"/>
              </a:endParaRPr>
            </a:p>
            <a:p>
              <a:pPr marL="342900" indent="-342900" eaLnBrk="0" hangingPunct="0">
                <a:lnSpc>
                  <a:spcPct val="95000"/>
                </a:lnSpc>
              </a:pPr>
              <a:r>
                <a:rPr lang="en-US" altLang="zh-CN" sz="1700" dirty="0">
                  <a:solidFill>
                    <a:srgbClr val="007635"/>
                  </a:solidFill>
                  <a:latin typeface="微软雅黑" panose="020B0503020204020204" pitchFamily="34" charset="-122"/>
                  <a:ea typeface="微软雅黑" panose="020B0503020204020204" pitchFamily="34" charset="-122"/>
                </a:rPr>
                <a:t>16</a:t>
              </a:r>
              <a:endParaRPr lang="en-US" altLang="zh-CN" sz="1700" dirty="0">
                <a:solidFill>
                  <a:srgbClr val="007635"/>
                </a:solidFill>
                <a:latin typeface="微软雅黑" panose="020B0503020204020204" pitchFamily="34" charset="-122"/>
                <a:ea typeface="微软雅黑" panose="020B0503020204020204" pitchFamily="34" charset="-122"/>
              </a:endParaRPr>
            </a:p>
            <a:p>
              <a:pPr marL="342900" indent="-342900" eaLnBrk="0" hangingPunct="0">
                <a:lnSpc>
                  <a:spcPct val="95000"/>
                </a:lnSpc>
              </a:pPr>
              <a:r>
                <a:rPr lang="en-US" altLang="zh-CN" sz="1700" dirty="0">
                  <a:solidFill>
                    <a:srgbClr val="FF3300"/>
                  </a:solidFill>
                  <a:latin typeface="微软雅黑" panose="020B0503020204020204" pitchFamily="34" charset="-122"/>
                  <a:ea typeface="微软雅黑" panose="020B0503020204020204" pitchFamily="34" charset="-122"/>
                </a:rPr>
                <a:t>17</a:t>
              </a:r>
              <a:endParaRPr lang="en-US" altLang="zh-CN" sz="1700" dirty="0">
                <a:solidFill>
                  <a:srgbClr val="FF3300"/>
                </a:solidFill>
                <a:latin typeface="微软雅黑" panose="020B0503020204020204" pitchFamily="34" charset="-122"/>
                <a:ea typeface="微软雅黑" panose="020B0503020204020204" pitchFamily="34" charset="-122"/>
              </a:endParaRPr>
            </a:p>
          </p:txBody>
        </p:sp>
        <p:sp>
          <p:nvSpPr>
            <p:cNvPr id="127001" name="Text Box 29"/>
            <p:cNvSpPr txBox="1"/>
            <p:nvPr/>
          </p:nvSpPr>
          <p:spPr>
            <a:xfrm>
              <a:off x="5177" y="2699"/>
              <a:ext cx="368" cy="231"/>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a=</a:t>
              </a:r>
              <a:endParaRPr lang="en-US" altLang="zh-CN" dirty="0">
                <a:solidFill>
                  <a:srgbClr val="FF3300"/>
                </a:solidFill>
                <a:latin typeface="微软雅黑" panose="020B0503020204020204" pitchFamily="34" charset="-122"/>
                <a:ea typeface="微软雅黑" panose="020B0503020204020204" pitchFamily="34" charset="-122"/>
              </a:endParaRPr>
            </a:p>
          </p:txBody>
        </p:sp>
      </p:grpSp>
      <p:sp>
        <p:nvSpPr>
          <p:cNvPr id="572448" name="Line 32"/>
          <p:cNvSpPr/>
          <p:nvPr/>
        </p:nvSpPr>
        <p:spPr>
          <a:xfrm>
            <a:off x="1331913" y="3249613"/>
            <a:ext cx="2205037" cy="719137"/>
          </a:xfrm>
          <a:prstGeom prst="line">
            <a:avLst/>
          </a:prstGeom>
          <a:ln w="38100" cap="flat" cmpd="sng">
            <a:solidFill>
              <a:srgbClr val="3333CC"/>
            </a:solidFill>
            <a:prstDash val="solid"/>
            <a:round/>
            <a:headEnd type="none" w="med" len="med"/>
            <a:tailEnd type="triangle" w="med" len="med"/>
          </a:ln>
        </p:spPr>
      </p:sp>
      <p:sp>
        <p:nvSpPr>
          <p:cNvPr id="572449" name="Line 33"/>
          <p:cNvSpPr/>
          <p:nvPr/>
        </p:nvSpPr>
        <p:spPr>
          <a:xfrm>
            <a:off x="1376363" y="4329113"/>
            <a:ext cx="2205037" cy="674687"/>
          </a:xfrm>
          <a:prstGeom prst="line">
            <a:avLst/>
          </a:prstGeom>
          <a:ln w="38100" cap="flat" cmpd="sng">
            <a:solidFill>
              <a:srgbClr val="3333CC"/>
            </a:solidFill>
            <a:prstDash val="solid"/>
            <a:round/>
            <a:headEnd type="none" w="med" len="med"/>
            <a:tailEnd type="triangle" w="med" len="med"/>
          </a:ln>
        </p:spPr>
      </p:sp>
      <p:sp>
        <p:nvSpPr>
          <p:cNvPr id="572450" name="Line 34"/>
          <p:cNvSpPr/>
          <p:nvPr/>
        </p:nvSpPr>
        <p:spPr>
          <a:xfrm>
            <a:off x="1376363" y="5184775"/>
            <a:ext cx="2205037" cy="584200"/>
          </a:xfrm>
          <a:prstGeom prst="line">
            <a:avLst/>
          </a:prstGeom>
          <a:ln w="38100" cap="flat" cmpd="sng">
            <a:solidFill>
              <a:srgbClr val="3333CC"/>
            </a:solidFill>
            <a:prstDash val="solid"/>
            <a:round/>
            <a:headEnd type="none" w="med" len="med"/>
            <a:tailEnd type="triangle" w="med" len="med"/>
          </a:ln>
        </p:spPr>
      </p:sp>
      <p:sp>
        <p:nvSpPr>
          <p:cNvPr id="127005" name="Line 35"/>
          <p:cNvSpPr/>
          <p:nvPr/>
        </p:nvSpPr>
        <p:spPr>
          <a:xfrm>
            <a:off x="7947025" y="4194175"/>
            <a:ext cx="946150" cy="0"/>
          </a:xfrm>
          <a:prstGeom prst="line">
            <a:avLst/>
          </a:prstGeom>
          <a:ln w="38100" cap="flat" cmpd="sng">
            <a:solidFill>
              <a:srgbClr val="FF3300"/>
            </a:solidFill>
            <a:prstDash val="solid"/>
            <a:round/>
            <a:headEnd type="none" w="med" len="med"/>
            <a:tailEnd type="none" w="med" len="med"/>
          </a:ln>
        </p:spPr>
      </p:sp>
      <p:sp>
        <p:nvSpPr>
          <p:cNvPr id="572452" name="Line 36"/>
          <p:cNvSpPr/>
          <p:nvPr/>
        </p:nvSpPr>
        <p:spPr>
          <a:xfrm>
            <a:off x="7677150" y="3249613"/>
            <a:ext cx="630238" cy="674687"/>
          </a:xfrm>
          <a:prstGeom prst="line">
            <a:avLst/>
          </a:prstGeom>
          <a:ln w="9525" cap="flat" cmpd="sng">
            <a:solidFill>
              <a:srgbClr val="3333CC"/>
            </a:solidFill>
            <a:prstDash val="solid"/>
            <a:round/>
            <a:headEnd type="none" w="med" len="med"/>
            <a:tailEnd type="triangle" w="med" len="med"/>
          </a:ln>
        </p:spPr>
      </p:sp>
      <p:sp>
        <p:nvSpPr>
          <p:cNvPr id="572453" name="Text Box 37"/>
          <p:cNvSpPr txBox="1"/>
          <p:nvPr/>
        </p:nvSpPr>
        <p:spPr>
          <a:xfrm>
            <a:off x="522288" y="6354763"/>
            <a:ext cx="2520950" cy="381000"/>
          </a:xfrm>
          <a:prstGeom prst="rect">
            <a:avLst/>
          </a:prstGeom>
          <a:noFill/>
          <a:ln w="9525">
            <a:noFill/>
          </a:ln>
        </p:spPr>
        <p:txBody>
          <a:bodyPr anchor="t" anchorCtr="0">
            <a:spAutoFit/>
          </a:bodyPr>
          <a:lstStyle/>
          <a:p>
            <a:pPr marL="342900" indent="-342900" eaLnBrk="0" hangingPunct="0">
              <a:spcBef>
                <a:spcPct val="50000"/>
              </a:spcBef>
            </a:pPr>
            <a:r>
              <a:rPr lang="en-US" altLang="zh-CN" sz="1900" dirty="0">
                <a:solidFill>
                  <a:srgbClr val="FF3300"/>
                </a:solidFill>
                <a:latin typeface="微软雅黑" panose="020B0503020204020204" pitchFamily="34" charset="-122"/>
                <a:ea typeface="微软雅黑" panose="020B0503020204020204" pitchFamily="34" charset="-122"/>
              </a:rPr>
              <a:t>a</a:t>
            </a:r>
            <a:r>
              <a:rPr lang="zh-CN" altLang="en-US" sz="1900" dirty="0">
                <a:solidFill>
                  <a:srgbClr val="FF3300"/>
                </a:solidFill>
                <a:latin typeface="微软雅黑" panose="020B0503020204020204" pitchFamily="34" charset="-122"/>
                <a:ea typeface="微软雅黑" panose="020B0503020204020204" pitchFamily="34" charset="-122"/>
              </a:rPr>
              <a:t>在</a:t>
            </a:r>
            <a:r>
              <a:rPr lang="en-US" altLang="zh-CN" sz="1900" dirty="0">
                <a:solidFill>
                  <a:srgbClr val="FF3300"/>
                </a:solidFill>
                <a:latin typeface="微软雅黑" panose="020B0503020204020204" pitchFamily="34" charset="-122"/>
                <a:ea typeface="微软雅黑" panose="020B0503020204020204" pitchFamily="34" charset="-122"/>
              </a:rPr>
              <a:t>10</a:t>
            </a:r>
            <a:r>
              <a:rPr lang="zh-CN" altLang="en-US" sz="1900" dirty="0">
                <a:solidFill>
                  <a:srgbClr val="FF3300"/>
                </a:solidFill>
                <a:latin typeface="微软雅黑" panose="020B0503020204020204" pitchFamily="34" charset="-122"/>
                <a:ea typeface="微软雅黑" panose="020B0503020204020204" pitchFamily="34" charset="-122"/>
              </a:rPr>
              <a:t>和</a:t>
            </a:r>
            <a:r>
              <a:rPr lang="en-US" altLang="zh-CN" sz="1900" dirty="0">
                <a:solidFill>
                  <a:srgbClr val="FF3300"/>
                </a:solidFill>
                <a:latin typeface="微软雅黑" panose="020B0503020204020204" pitchFamily="34" charset="-122"/>
                <a:ea typeface="微软雅黑" panose="020B0503020204020204" pitchFamily="34" charset="-122"/>
              </a:rPr>
              <a:t>17</a:t>
            </a:r>
            <a:r>
              <a:rPr lang="zh-CN" altLang="en-US" sz="1900" dirty="0">
                <a:solidFill>
                  <a:srgbClr val="FF3300"/>
                </a:solidFill>
                <a:latin typeface="微软雅黑" panose="020B0503020204020204" pitchFamily="34" charset="-122"/>
                <a:ea typeface="微软雅黑" panose="020B0503020204020204" pitchFamily="34" charset="-122"/>
              </a:rPr>
              <a:t>之间</a:t>
            </a:r>
            <a:endParaRPr lang="zh-CN" altLang="en-US" sz="1900" dirty="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2453"/>
                                        </p:tgtEl>
                                        <p:attrNameLst>
                                          <p:attrName>style.visibility</p:attrName>
                                        </p:attrNameLst>
                                      </p:cBhvr>
                                      <p:to>
                                        <p:strVal val="visible"/>
                                      </p:to>
                                    </p:set>
                                    <p:animEffect transition="in" filter="blinds(horizontal)">
                                      <p:cBhvr>
                                        <p:cTn id="7" dur="500"/>
                                        <p:tgtEl>
                                          <p:spTgt spid="5724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2429"/>
                                        </p:tgtEl>
                                        <p:attrNameLst>
                                          <p:attrName>style.visibility</p:attrName>
                                        </p:attrNameLst>
                                      </p:cBhvr>
                                      <p:to>
                                        <p:strVal val="visible"/>
                                      </p:to>
                                    </p:set>
                                    <p:animEffect transition="in" filter="blinds(horizontal)">
                                      <p:cBhvr>
                                        <p:cTn id="12" dur="500"/>
                                        <p:tgtEl>
                                          <p:spTgt spid="5724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2430"/>
                                        </p:tgtEl>
                                        <p:attrNameLst>
                                          <p:attrName>style.visibility</p:attrName>
                                        </p:attrNameLst>
                                      </p:cBhvr>
                                      <p:to>
                                        <p:strVal val="visible"/>
                                      </p:to>
                                    </p:set>
                                    <p:animEffect transition="in" filter="blinds(horizontal)">
                                      <p:cBhvr>
                                        <p:cTn id="17" dur="500"/>
                                        <p:tgtEl>
                                          <p:spTgt spid="5724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2431"/>
                                        </p:tgtEl>
                                        <p:attrNameLst>
                                          <p:attrName>style.visibility</p:attrName>
                                        </p:attrNameLst>
                                      </p:cBhvr>
                                      <p:to>
                                        <p:strVal val="visible"/>
                                      </p:to>
                                    </p:set>
                                    <p:animEffect transition="in" filter="blinds(horizontal)">
                                      <p:cBhvr>
                                        <p:cTn id="22" dur="500"/>
                                        <p:tgtEl>
                                          <p:spTgt spid="5724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2434"/>
                                        </p:tgtEl>
                                        <p:attrNameLst>
                                          <p:attrName>style.visibility</p:attrName>
                                        </p:attrNameLst>
                                      </p:cBhvr>
                                      <p:to>
                                        <p:strVal val="visible"/>
                                      </p:to>
                                    </p:set>
                                    <p:animEffect transition="in" filter="blinds(horizontal)">
                                      <p:cBhvr>
                                        <p:cTn id="27" dur="500"/>
                                        <p:tgtEl>
                                          <p:spTgt spid="5724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2433"/>
                                        </p:tgtEl>
                                        <p:attrNameLst>
                                          <p:attrName>style.visibility</p:attrName>
                                        </p:attrNameLst>
                                      </p:cBhvr>
                                      <p:to>
                                        <p:strVal val="visible"/>
                                      </p:to>
                                    </p:set>
                                    <p:animEffect transition="in" filter="blinds(horizontal)">
                                      <p:cBhvr>
                                        <p:cTn id="32" dur="500"/>
                                        <p:tgtEl>
                                          <p:spTgt spid="57243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2432"/>
                                        </p:tgtEl>
                                        <p:attrNameLst>
                                          <p:attrName>style.visibility</p:attrName>
                                        </p:attrNameLst>
                                      </p:cBhvr>
                                      <p:to>
                                        <p:strVal val="visible"/>
                                      </p:to>
                                    </p:set>
                                    <p:animEffect transition="in" filter="blinds(horizontal)">
                                      <p:cBhvr>
                                        <p:cTn id="37" dur="500"/>
                                        <p:tgtEl>
                                          <p:spTgt spid="57243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72446"/>
                                        </p:tgtEl>
                                        <p:attrNameLst>
                                          <p:attrName>style.visibility</p:attrName>
                                        </p:attrNameLst>
                                      </p:cBhvr>
                                      <p:to>
                                        <p:strVal val="visible"/>
                                      </p:to>
                                    </p:set>
                                    <p:animEffect transition="in" filter="blinds(horizontal)">
                                      <p:cBhvr>
                                        <p:cTn id="42" dur="500"/>
                                        <p:tgtEl>
                                          <p:spTgt spid="57244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72452"/>
                                        </p:tgtEl>
                                        <p:attrNameLst>
                                          <p:attrName>style.visibility</p:attrName>
                                        </p:attrNameLst>
                                      </p:cBhvr>
                                      <p:to>
                                        <p:strVal val="visible"/>
                                      </p:to>
                                    </p:set>
                                    <p:animEffect transition="in" filter="blinds(horizontal)">
                                      <p:cBhvr>
                                        <p:cTn id="47" dur="500"/>
                                        <p:tgtEl>
                                          <p:spTgt spid="57245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72442"/>
                                        </p:tgtEl>
                                        <p:attrNameLst>
                                          <p:attrName>style.visibility</p:attrName>
                                        </p:attrNameLst>
                                      </p:cBhvr>
                                      <p:to>
                                        <p:strVal val="visible"/>
                                      </p:to>
                                    </p:set>
                                    <p:animEffect transition="in" filter="blinds(horizontal)">
                                      <p:cBhvr>
                                        <p:cTn id="52" dur="500"/>
                                        <p:tgtEl>
                                          <p:spTgt spid="57244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72443"/>
                                        </p:tgtEl>
                                        <p:attrNameLst>
                                          <p:attrName>style.visibility</p:attrName>
                                        </p:attrNameLst>
                                      </p:cBhvr>
                                      <p:to>
                                        <p:strVal val="visible"/>
                                      </p:to>
                                    </p:set>
                                    <p:animEffect transition="in" filter="blinds(horizontal)">
                                      <p:cBhvr>
                                        <p:cTn id="57" dur="500"/>
                                        <p:tgtEl>
                                          <p:spTgt spid="57244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72447"/>
                                        </p:tgtEl>
                                        <p:attrNameLst>
                                          <p:attrName>style.visibility</p:attrName>
                                        </p:attrNameLst>
                                      </p:cBhvr>
                                      <p:to>
                                        <p:strVal val="visible"/>
                                      </p:to>
                                    </p:set>
                                    <p:animEffect transition="in" filter="blinds(horizontal)">
                                      <p:cBhvr>
                                        <p:cTn id="62" dur="500"/>
                                        <p:tgtEl>
                                          <p:spTgt spid="57244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72448"/>
                                        </p:tgtEl>
                                        <p:attrNameLst>
                                          <p:attrName>style.visibility</p:attrName>
                                        </p:attrNameLst>
                                      </p:cBhvr>
                                      <p:to>
                                        <p:strVal val="visible"/>
                                      </p:to>
                                    </p:set>
                                    <p:animEffect transition="in" filter="blinds(horizontal)">
                                      <p:cBhvr>
                                        <p:cTn id="67" dur="500"/>
                                        <p:tgtEl>
                                          <p:spTgt spid="57244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72449"/>
                                        </p:tgtEl>
                                        <p:attrNameLst>
                                          <p:attrName>style.visibility</p:attrName>
                                        </p:attrNameLst>
                                      </p:cBhvr>
                                      <p:to>
                                        <p:strVal val="visible"/>
                                      </p:to>
                                    </p:set>
                                    <p:animEffect transition="in" filter="blinds(horizontal)">
                                      <p:cBhvr>
                                        <p:cTn id="72" dur="500"/>
                                        <p:tgtEl>
                                          <p:spTgt spid="57244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72450"/>
                                        </p:tgtEl>
                                        <p:attrNameLst>
                                          <p:attrName>style.visibility</p:attrName>
                                        </p:attrNameLst>
                                      </p:cBhvr>
                                      <p:to>
                                        <p:strVal val="visible"/>
                                      </p:to>
                                    </p:set>
                                    <p:animEffect transition="in" filter="blinds(horizontal)">
                                      <p:cBhvr>
                                        <p:cTn id="77" dur="500"/>
                                        <p:tgtEl>
                                          <p:spTgt spid="572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5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         循环结构的机器级表示 </a:t>
            </a:r>
            <a:endParaRPr lang="zh-CN" altLang="en-US" sz="3600" dirty="0"/>
          </a:p>
        </p:txBody>
      </p:sp>
      <p:sp>
        <p:nvSpPr>
          <p:cNvPr id="128002" name="Rectangle 3"/>
          <p:cNvSpPr>
            <a:spLocks noGrp="1"/>
          </p:cNvSpPr>
          <p:nvPr>
            <p:ph idx="1"/>
          </p:nvPr>
        </p:nvSpPr>
        <p:spPr>
          <a:xfrm>
            <a:off x="115888" y="684213"/>
            <a:ext cx="3960812" cy="495300"/>
          </a:xfrm>
        </p:spPr>
        <p:txBody>
          <a:bodyPr vert="horz" wrap="square" lIns="91440" tIns="45720" rIns="91440" bIns="45720" anchor="t" anchorCtr="0"/>
          <a:lstStyle/>
          <a:p>
            <a:r>
              <a:rPr lang="en-US" altLang="zh-CN" sz="2000" dirty="0">
                <a:solidFill>
                  <a:srgbClr val="3333CC"/>
                </a:solidFill>
                <a:latin typeface="微软雅黑" panose="020B0503020204020204" pitchFamily="34" charset="-122"/>
                <a:ea typeface="微软雅黑" panose="020B0503020204020204" pitchFamily="34" charset="-122"/>
              </a:rPr>
              <a:t>do~while</a:t>
            </a:r>
            <a:r>
              <a:rPr lang="zh-CN" altLang="en-US" sz="2000" dirty="0">
                <a:solidFill>
                  <a:srgbClr val="3333CC"/>
                </a:solidFill>
                <a:latin typeface="微软雅黑" panose="020B0503020204020204" pitchFamily="34" charset="-122"/>
                <a:ea typeface="微软雅黑" panose="020B0503020204020204" pitchFamily="34" charset="-122"/>
              </a:rPr>
              <a:t>循环的机器级表示 </a:t>
            </a:r>
            <a:endParaRPr lang="zh-CN" altLang="en-US" dirty="0">
              <a:solidFill>
                <a:srgbClr val="3333CC"/>
              </a:solidFill>
              <a:latin typeface="微软雅黑" panose="020B0503020204020204" pitchFamily="34" charset="-122"/>
              <a:ea typeface="微软雅黑" panose="020B0503020204020204" pitchFamily="34" charset="-122"/>
            </a:endParaRPr>
          </a:p>
        </p:txBody>
      </p:sp>
      <p:sp>
        <p:nvSpPr>
          <p:cNvPr id="570372" name="Rectangle 4"/>
          <p:cNvSpPr/>
          <p:nvPr/>
        </p:nvSpPr>
        <p:spPr>
          <a:xfrm>
            <a:off x="87313" y="1133475"/>
            <a:ext cx="3270250" cy="711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spAutoFit/>
          </a:bodyPr>
          <a:lstStyle/>
          <a:p>
            <a:r>
              <a:rPr lang="en-US" altLang="zh-CN" sz="2000" dirty="0">
                <a:solidFill>
                  <a:srgbClr val="007635"/>
                </a:solidFill>
                <a:latin typeface="Arial" panose="020B0604020202020204" pitchFamily="34" charset="0"/>
                <a:ea typeface="宋体" panose="02010600030101010101" pitchFamily="2" charset="-122"/>
              </a:rPr>
              <a:t>do  loop_body_statement</a:t>
            </a:r>
            <a:endParaRPr lang="en-US" altLang="zh-CN" sz="2000" dirty="0">
              <a:solidFill>
                <a:srgbClr val="007635"/>
              </a:solidFill>
              <a:latin typeface="Arial" panose="020B0604020202020204" pitchFamily="34" charset="0"/>
              <a:ea typeface="宋体" panose="02010600030101010101" pitchFamily="2" charset="-122"/>
            </a:endParaRPr>
          </a:p>
          <a:p>
            <a:r>
              <a:rPr lang="en-US" altLang="zh-CN" sz="2000" dirty="0">
                <a:solidFill>
                  <a:srgbClr val="007635"/>
                </a:solidFill>
                <a:latin typeface="Arial" panose="020B0604020202020204" pitchFamily="34" charset="0"/>
                <a:ea typeface="宋体" panose="02010600030101010101" pitchFamily="2" charset="-122"/>
              </a:rPr>
              <a:t>     </a:t>
            </a:r>
            <a:r>
              <a:rPr lang="zh-CN" altLang="en-US" sz="2000" dirty="0">
                <a:solidFill>
                  <a:srgbClr val="007635"/>
                </a:solidFill>
                <a:latin typeface="Arial" panose="020B0604020202020204" pitchFamily="34" charset="0"/>
                <a:ea typeface="宋体" panose="02010600030101010101" pitchFamily="2" charset="-122"/>
              </a:rPr>
              <a:t>  </a:t>
            </a:r>
            <a:r>
              <a:rPr lang="en-US" altLang="zh-CN" sz="2000" dirty="0">
                <a:solidFill>
                  <a:srgbClr val="007635"/>
                </a:solidFill>
                <a:latin typeface="Arial" panose="020B0604020202020204" pitchFamily="34" charset="0"/>
                <a:ea typeface="宋体" panose="02010600030101010101" pitchFamily="2" charset="-122"/>
              </a:rPr>
              <a:t>while (cond_expr);</a:t>
            </a:r>
            <a:endParaRPr lang="en-US" altLang="zh-CN" sz="2000" dirty="0">
              <a:solidFill>
                <a:srgbClr val="007635"/>
              </a:solidFill>
              <a:latin typeface="Arial" panose="020B0604020202020204" pitchFamily="34" charset="0"/>
              <a:ea typeface="宋体" panose="02010600030101010101" pitchFamily="2" charset="-122"/>
            </a:endParaRPr>
          </a:p>
        </p:txBody>
      </p:sp>
      <p:sp>
        <p:nvSpPr>
          <p:cNvPr id="570373" name="Rectangle 5"/>
          <p:cNvSpPr/>
          <p:nvPr/>
        </p:nvSpPr>
        <p:spPr>
          <a:xfrm>
            <a:off x="74613" y="1898650"/>
            <a:ext cx="3327400" cy="1320800"/>
          </a:xfrm>
          <a:prstGeom prst="rect">
            <a:avLst/>
          </a:prstGeom>
          <a:noFill/>
          <a:ln w="9525" cap="flat" cmpd="sng">
            <a:solidFill>
              <a:schemeClr val="tx1"/>
            </a:solidFill>
            <a:prstDash val="solid"/>
            <a:miter/>
            <a:headEnd type="none" w="med" len="med"/>
            <a:tailEnd type="none" w="med" len="med"/>
          </a:ln>
        </p:spPr>
        <p:txBody>
          <a:bodyPr wrap="none" anchor="ctr" anchorCtr="0">
            <a:spAutoFit/>
          </a:bodyPr>
          <a:lstStyle/>
          <a:p>
            <a:r>
              <a:rPr lang="en-US" altLang="zh-CN" sz="2000" dirty="0">
                <a:latin typeface="微软雅黑" panose="020B0503020204020204" pitchFamily="34" charset="-122"/>
                <a:ea typeface="微软雅黑" panose="020B0503020204020204" pitchFamily="34" charset="-122"/>
              </a:rPr>
              <a:t>loop</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loop_body_statement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c=cond_expr;</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3300"/>
                </a:solidFill>
                <a:latin typeface="微软雅黑" panose="020B0503020204020204" pitchFamily="34" charset="-122"/>
                <a:ea typeface="微软雅黑" panose="020B0503020204020204" pitchFamily="34" charset="-122"/>
              </a:rPr>
              <a:t>if (c) goto loop;</a:t>
            </a:r>
            <a:endParaRPr lang="en-US" altLang="zh-CN" sz="2000" dirty="0">
              <a:solidFill>
                <a:srgbClr val="FF3300"/>
              </a:solidFill>
              <a:latin typeface="微软雅黑" panose="020B0503020204020204" pitchFamily="34" charset="-122"/>
              <a:ea typeface="微软雅黑" panose="020B0503020204020204" pitchFamily="34" charset="-122"/>
            </a:endParaRPr>
          </a:p>
        </p:txBody>
      </p:sp>
      <p:sp>
        <p:nvSpPr>
          <p:cNvPr id="570374" name="Rectangle 6"/>
          <p:cNvSpPr/>
          <p:nvPr/>
        </p:nvSpPr>
        <p:spPr>
          <a:xfrm>
            <a:off x="158750" y="3833813"/>
            <a:ext cx="3378200" cy="711200"/>
          </a:xfrm>
          <a:prstGeom prst="rect">
            <a:avLst/>
          </a:prstGeom>
          <a:noFill/>
          <a:ln w="9525" cap="flat" cmpd="sng">
            <a:solidFill>
              <a:schemeClr val="tx1"/>
            </a:solidFill>
            <a:prstDash val="solid"/>
            <a:miter/>
            <a:headEnd type="none" w="med" len="med"/>
            <a:tailEnd type="none" w="med" len="med"/>
          </a:ln>
        </p:spPr>
        <p:txBody>
          <a:bodyPr wrap="none" anchor="ctr" anchorCtr="0">
            <a:spAutoFit/>
          </a:bodyPr>
          <a:lstStyle/>
          <a:p>
            <a:r>
              <a:rPr lang="en-US" altLang="zh-CN" sz="2000" dirty="0">
                <a:solidFill>
                  <a:srgbClr val="007635"/>
                </a:solidFill>
                <a:latin typeface="Arial" panose="020B0604020202020204" pitchFamily="34" charset="0"/>
                <a:ea typeface="宋体" panose="02010600030101010101" pitchFamily="2" charset="-122"/>
              </a:rPr>
              <a:t>while (cond_expr)</a:t>
            </a:r>
            <a:endParaRPr lang="en-US" altLang="zh-CN" sz="2000" dirty="0">
              <a:solidFill>
                <a:srgbClr val="007635"/>
              </a:solidFill>
              <a:latin typeface="Arial" panose="020B0604020202020204" pitchFamily="34" charset="0"/>
              <a:ea typeface="宋体" panose="02010600030101010101" pitchFamily="2" charset="-122"/>
            </a:endParaRPr>
          </a:p>
          <a:p>
            <a:r>
              <a:rPr lang="en-US" altLang="zh-CN" sz="2000" dirty="0">
                <a:solidFill>
                  <a:srgbClr val="007635"/>
                </a:solidFill>
                <a:latin typeface="Arial" panose="020B0604020202020204" pitchFamily="34" charset="0"/>
                <a:ea typeface="宋体" panose="02010600030101010101" pitchFamily="2" charset="-122"/>
              </a:rPr>
              <a:t>        loop_body_statement</a:t>
            </a:r>
            <a:endParaRPr lang="en-US" altLang="zh-CN" sz="2000" dirty="0">
              <a:solidFill>
                <a:srgbClr val="007635"/>
              </a:solidFill>
              <a:latin typeface="Arial" panose="020B0604020202020204" pitchFamily="34" charset="0"/>
              <a:ea typeface="宋体" panose="02010600030101010101" pitchFamily="2" charset="-122"/>
            </a:endParaRPr>
          </a:p>
        </p:txBody>
      </p:sp>
      <p:sp>
        <p:nvSpPr>
          <p:cNvPr id="570377" name="Rectangle 9"/>
          <p:cNvSpPr/>
          <p:nvPr/>
        </p:nvSpPr>
        <p:spPr>
          <a:xfrm>
            <a:off x="160338" y="4643438"/>
            <a:ext cx="3556000" cy="2143125"/>
          </a:xfrm>
          <a:prstGeom prst="rect">
            <a:avLst/>
          </a:prstGeom>
          <a:noFill/>
          <a:ln w="9525" cap="flat" cmpd="sng">
            <a:solidFill>
              <a:schemeClr val="tx1"/>
            </a:solidFill>
            <a:prstDash val="solid"/>
            <a:miter/>
            <a:headEnd type="none" w="med" len="med"/>
            <a:tailEnd type="none" w="med" len="med"/>
          </a:ln>
        </p:spPr>
        <p:txBody>
          <a:bodyPr tIns="0" bIns="0" anchor="t" anchorCtr="0">
            <a:spAutoFit/>
          </a:bodyPr>
          <a:lstStyle/>
          <a:p>
            <a:pPr marL="342900" indent="-342900" eaLnBrk="0" hangingPunct="0"/>
            <a:r>
              <a:rPr lang="en-US" altLang="zh-CN"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c=cond_expr;</a:t>
            </a:r>
            <a:endParaRPr lang="en-US" altLang="zh-CN" sz="2000" dirty="0">
              <a:latin typeface="微软雅黑" panose="020B0503020204020204" pitchFamily="34" charset="-122"/>
              <a:ea typeface="微软雅黑" panose="020B0503020204020204" pitchFamily="34" charset="-122"/>
            </a:endParaRPr>
          </a:p>
          <a:p>
            <a:pPr marL="342900" indent="-342900" eaLnBrk="0" hangingPunct="0"/>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3300"/>
                </a:solidFill>
                <a:latin typeface="微软雅黑" panose="020B0503020204020204" pitchFamily="34" charset="-122"/>
                <a:ea typeface="微软雅黑" panose="020B0503020204020204" pitchFamily="34" charset="-122"/>
              </a:rPr>
              <a:t>if (!c) goto done;</a:t>
            </a:r>
            <a:endParaRPr lang="en-US" altLang="zh-CN" sz="2000" dirty="0">
              <a:solidFill>
                <a:srgbClr val="FF3300"/>
              </a:solidFill>
              <a:latin typeface="微软雅黑" panose="020B0503020204020204" pitchFamily="34" charset="-122"/>
              <a:ea typeface="微软雅黑" panose="020B0503020204020204" pitchFamily="34" charset="-122"/>
            </a:endParaRPr>
          </a:p>
          <a:p>
            <a:pPr marL="342900" indent="-342900" eaLnBrk="0" hangingPunct="0"/>
            <a:r>
              <a:rPr lang="en-US" altLang="zh-CN" sz="2000" dirty="0">
                <a:latin typeface="微软雅黑" panose="020B0503020204020204" pitchFamily="34" charset="-122"/>
                <a:ea typeface="微软雅黑" panose="020B0503020204020204" pitchFamily="34" charset="-122"/>
              </a:rPr>
              <a:t>loop</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342900" indent="-342900" eaLnBrk="0" hangingPunct="0"/>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loop_body_statement</a:t>
            </a:r>
            <a:endParaRPr lang="en-US" altLang="zh-CN" sz="2000" dirty="0">
              <a:latin typeface="微软雅黑" panose="020B0503020204020204" pitchFamily="34" charset="-122"/>
              <a:ea typeface="微软雅黑" panose="020B0503020204020204" pitchFamily="34" charset="-122"/>
            </a:endParaRPr>
          </a:p>
          <a:p>
            <a:pPr marL="342900" indent="-342900" eaLnBrk="0" hangingPunct="0"/>
            <a:r>
              <a:rPr lang="en-US" altLang="zh-CN" sz="2000" dirty="0">
                <a:latin typeface="微软雅黑" panose="020B0503020204020204" pitchFamily="34" charset="-122"/>
                <a:ea typeface="微软雅黑" panose="020B0503020204020204" pitchFamily="34" charset="-122"/>
              </a:rPr>
              <a:t>      c=cond_expr;</a:t>
            </a:r>
            <a:endParaRPr lang="en-US" altLang="zh-CN" sz="2000" dirty="0">
              <a:latin typeface="微软雅黑" panose="020B0503020204020204" pitchFamily="34" charset="-122"/>
              <a:ea typeface="微软雅黑" panose="020B0503020204020204" pitchFamily="34" charset="-122"/>
            </a:endParaRPr>
          </a:p>
          <a:p>
            <a:pPr marL="342900" indent="-342900" eaLnBrk="0" hangingPunct="0"/>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3300"/>
                </a:solidFill>
                <a:latin typeface="微软雅黑" panose="020B0503020204020204" pitchFamily="34" charset="-122"/>
                <a:ea typeface="微软雅黑" panose="020B0503020204020204" pitchFamily="34" charset="-122"/>
              </a:rPr>
              <a:t>if (c) goto loop;</a:t>
            </a:r>
            <a:endParaRPr lang="en-US" altLang="zh-CN" sz="2000" dirty="0">
              <a:solidFill>
                <a:srgbClr val="FF3300"/>
              </a:solidFill>
              <a:latin typeface="微软雅黑" panose="020B0503020204020204" pitchFamily="34" charset="-122"/>
              <a:ea typeface="微软雅黑" panose="020B0503020204020204" pitchFamily="34" charset="-122"/>
            </a:endParaRPr>
          </a:p>
          <a:p>
            <a:pPr marL="342900" indent="-342900" eaLnBrk="0" hangingPunct="0"/>
            <a:r>
              <a:rPr lang="en-US" altLang="zh-CN" sz="2000" dirty="0">
                <a:latin typeface="微软雅黑" panose="020B0503020204020204" pitchFamily="34" charset="-122"/>
                <a:ea typeface="微软雅黑" panose="020B0503020204020204" pitchFamily="34" charset="-122"/>
              </a:rPr>
              <a:t>done</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70378" name="Rectangle 10"/>
          <p:cNvSpPr/>
          <p:nvPr/>
        </p:nvSpPr>
        <p:spPr>
          <a:xfrm>
            <a:off x="3627438" y="2698750"/>
            <a:ext cx="5230812" cy="711200"/>
          </a:xfrm>
          <a:prstGeom prst="rect">
            <a:avLst/>
          </a:prstGeom>
          <a:noFill/>
          <a:ln w="9525" cap="flat" cmpd="sng">
            <a:solidFill>
              <a:schemeClr val="tx1"/>
            </a:solidFill>
            <a:prstDash val="solid"/>
            <a:miter/>
            <a:headEnd type="none" w="med" len="med"/>
            <a:tailEnd type="none" w="med" len="med"/>
          </a:ln>
        </p:spPr>
        <p:txBody>
          <a:bodyPr wrap="none" anchor="ctr" anchorCtr="0">
            <a:spAutoFit/>
          </a:bodyPr>
          <a:lstStyle/>
          <a:p>
            <a:r>
              <a:rPr lang="en-US" altLang="zh-CN" sz="2000" dirty="0">
                <a:solidFill>
                  <a:srgbClr val="007635"/>
                </a:solidFill>
                <a:latin typeface="Arial" panose="020B0604020202020204" pitchFamily="34" charset="0"/>
                <a:ea typeface="宋体" panose="02010600030101010101" pitchFamily="2" charset="-122"/>
              </a:rPr>
              <a:t>for (begin_expr; cond_expr; update_expr)</a:t>
            </a:r>
            <a:endParaRPr lang="en-US" altLang="zh-CN" sz="2000" dirty="0">
              <a:solidFill>
                <a:srgbClr val="007635"/>
              </a:solidFill>
              <a:latin typeface="Arial" panose="020B0604020202020204" pitchFamily="34" charset="0"/>
              <a:ea typeface="宋体" panose="02010600030101010101" pitchFamily="2" charset="-122"/>
            </a:endParaRPr>
          </a:p>
          <a:p>
            <a:r>
              <a:rPr lang="en-US" altLang="zh-CN" sz="2000" dirty="0">
                <a:solidFill>
                  <a:srgbClr val="007635"/>
                </a:solidFill>
                <a:latin typeface="Arial" panose="020B0604020202020204" pitchFamily="34" charset="0"/>
                <a:ea typeface="宋体" panose="02010600030101010101" pitchFamily="2" charset="-122"/>
              </a:rPr>
              <a:t> 	loop_body_statement</a:t>
            </a:r>
            <a:endParaRPr lang="en-US" altLang="zh-CN" sz="2000" dirty="0">
              <a:solidFill>
                <a:srgbClr val="007635"/>
              </a:solidFill>
              <a:latin typeface="Arial" panose="020B0604020202020204" pitchFamily="34" charset="0"/>
              <a:ea typeface="宋体" panose="02010600030101010101" pitchFamily="2" charset="-122"/>
            </a:endParaRPr>
          </a:p>
        </p:txBody>
      </p:sp>
      <p:sp>
        <p:nvSpPr>
          <p:cNvPr id="128008" name="Rectangle 11"/>
          <p:cNvSpPr/>
          <p:nvPr/>
        </p:nvSpPr>
        <p:spPr>
          <a:xfrm>
            <a:off x="0" y="3338513"/>
            <a:ext cx="3960813" cy="495300"/>
          </a:xfrm>
          <a:prstGeom prst="rect">
            <a:avLst/>
          </a:prstGeom>
          <a:noFill/>
          <a:ln w="9525">
            <a:noFill/>
          </a:ln>
        </p:spPr>
        <p:txBody>
          <a:bodyPr anchor="t" anchorCtr="0"/>
          <a:lstStyle/>
          <a:p>
            <a:pPr marL="342900" indent="-342900" eaLnBrk="0" hangingPunct="0">
              <a:lnSpc>
                <a:spcPct val="135000"/>
              </a:lnSpc>
              <a:spcBef>
                <a:spcPct val="20000"/>
              </a:spcBef>
              <a:buChar char="•"/>
            </a:pPr>
            <a:r>
              <a:rPr lang="en-US" altLang="zh-CN" sz="2000" dirty="0">
                <a:solidFill>
                  <a:srgbClr val="3333CC"/>
                </a:solidFill>
                <a:latin typeface="微软雅黑" panose="020B0503020204020204" pitchFamily="34" charset="-122"/>
                <a:ea typeface="微软雅黑" panose="020B0503020204020204" pitchFamily="34" charset="-122"/>
              </a:rPr>
              <a:t>while</a:t>
            </a:r>
            <a:r>
              <a:rPr lang="zh-CN" altLang="en-US" sz="2000" dirty="0">
                <a:solidFill>
                  <a:srgbClr val="3333CC"/>
                </a:solidFill>
                <a:latin typeface="微软雅黑" panose="020B0503020204020204" pitchFamily="34" charset="-122"/>
                <a:ea typeface="微软雅黑" panose="020B0503020204020204" pitchFamily="34" charset="-122"/>
              </a:rPr>
              <a:t>循环的机器级表示</a:t>
            </a:r>
            <a:endParaRPr lang="zh-CN" altLang="en-US" sz="2000" dirty="0">
              <a:solidFill>
                <a:srgbClr val="3333CC"/>
              </a:solidFill>
              <a:latin typeface="微软雅黑" panose="020B0503020204020204" pitchFamily="34" charset="-122"/>
              <a:ea typeface="微软雅黑" panose="020B0503020204020204" pitchFamily="34" charset="-122"/>
            </a:endParaRPr>
          </a:p>
          <a:p>
            <a:pPr marL="742950" lvl="1" indent="-285750" algn="l" rtl="0" eaLnBrk="0" fontAlgn="base" hangingPunct="0">
              <a:lnSpc>
                <a:spcPct val="115000"/>
              </a:lnSpc>
              <a:spcBef>
                <a:spcPct val="20000"/>
              </a:spcBef>
              <a:spcAft>
                <a:spcPct val="0"/>
              </a:spcAft>
              <a:buNone/>
            </a:pPr>
            <a:r>
              <a:rPr lang="zh-CN" altLang="en-US" sz="2000" dirty="0">
                <a:solidFill>
                  <a:srgbClr val="0000CC"/>
                </a:solidFill>
                <a:latin typeface="微软雅黑" panose="020B0503020204020204" pitchFamily="34" charset="-122"/>
                <a:ea typeface="微软雅黑" panose="020B0503020204020204" pitchFamily="34" charset="-122"/>
              </a:rPr>
              <a:t> </a:t>
            </a:r>
            <a:endParaRPr lang="zh-CN" altLang="en-US" sz="2000" dirty="0">
              <a:solidFill>
                <a:srgbClr val="0000CC"/>
              </a:solidFill>
              <a:latin typeface="微软雅黑" panose="020B0503020204020204" pitchFamily="34" charset="-122"/>
              <a:ea typeface="微软雅黑" panose="020B0503020204020204" pitchFamily="34" charset="-122"/>
            </a:endParaRPr>
          </a:p>
        </p:txBody>
      </p:sp>
      <p:sp>
        <p:nvSpPr>
          <p:cNvPr id="128009" name="Rectangle 12"/>
          <p:cNvSpPr/>
          <p:nvPr/>
        </p:nvSpPr>
        <p:spPr>
          <a:xfrm>
            <a:off x="4346575" y="2114550"/>
            <a:ext cx="3960813" cy="495300"/>
          </a:xfrm>
          <a:prstGeom prst="rect">
            <a:avLst/>
          </a:prstGeom>
          <a:noFill/>
          <a:ln w="9525">
            <a:noFill/>
          </a:ln>
        </p:spPr>
        <p:txBody>
          <a:bodyPr anchor="t" anchorCtr="0"/>
          <a:lstStyle/>
          <a:p>
            <a:pPr marL="342900" indent="-342900" eaLnBrk="0" hangingPunct="0">
              <a:lnSpc>
                <a:spcPct val="115000"/>
              </a:lnSpc>
              <a:spcBef>
                <a:spcPct val="20000"/>
              </a:spcBef>
              <a:buChar char="•"/>
            </a:pPr>
            <a:r>
              <a:rPr lang="en-US" altLang="zh-CN" sz="2000" dirty="0">
                <a:solidFill>
                  <a:srgbClr val="3333CC"/>
                </a:solidFill>
                <a:latin typeface="微软雅黑" panose="020B0503020204020204" pitchFamily="34" charset="-122"/>
                <a:ea typeface="微软雅黑" panose="020B0503020204020204" pitchFamily="34" charset="-122"/>
              </a:rPr>
              <a:t>for</a:t>
            </a:r>
            <a:r>
              <a:rPr lang="zh-CN" altLang="en-US" sz="2000" dirty="0">
                <a:solidFill>
                  <a:srgbClr val="3333CC"/>
                </a:solidFill>
                <a:latin typeface="微软雅黑" panose="020B0503020204020204" pitchFamily="34" charset="-122"/>
                <a:ea typeface="微软雅黑" panose="020B0503020204020204" pitchFamily="34" charset="-122"/>
              </a:rPr>
              <a:t>循环的机器级表示 </a:t>
            </a:r>
            <a:endParaRPr lang="zh-CN" altLang="en-US" sz="2400" dirty="0">
              <a:solidFill>
                <a:srgbClr val="3333CC"/>
              </a:solidFill>
              <a:latin typeface="微软雅黑" panose="020B0503020204020204" pitchFamily="34" charset="-122"/>
              <a:ea typeface="微软雅黑" panose="020B0503020204020204" pitchFamily="34" charset="-122"/>
            </a:endParaRPr>
          </a:p>
        </p:txBody>
      </p:sp>
      <p:sp>
        <p:nvSpPr>
          <p:cNvPr id="570381" name="Rectangle 13"/>
          <p:cNvSpPr/>
          <p:nvPr/>
        </p:nvSpPr>
        <p:spPr>
          <a:xfrm>
            <a:off x="4346575" y="3689350"/>
            <a:ext cx="4140200" cy="2844800"/>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p>
            <a:pPr indent="600075"/>
            <a:r>
              <a:rPr lang="en-US" altLang="zh-CN" b="0" dirty="0">
                <a:latin typeface="Arial" panose="020B0604020202020204" pitchFamily="34" charset="0"/>
                <a:ea typeface="宋体" panose="02010600030101010101" pitchFamily="2" charset="-122"/>
              </a:rPr>
              <a:t>     </a:t>
            </a:r>
            <a:r>
              <a:rPr lang="en-US" altLang="zh-CN" sz="2000" dirty="0">
                <a:solidFill>
                  <a:srgbClr val="3333CC"/>
                </a:solidFill>
                <a:latin typeface="微软雅黑" panose="020B0503020204020204" pitchFamily="34" charset="-122"/>
                <a:ea typeface="微软雅黑" panose="020B0503020204020204" pitchFamily="34" charset="-122"/>
              </a:rPr>
              <a:t>begin_expr;</a:t>
            </a:r>
            <a:endParaRPr lang="en-US" altLang="zh-CN" sz="2000" dirty="0">
              <a:solidFill>
                <a:srgbClr val="3333CC"/>
              </a:solidFill>
              <a:latin typeface="微软雅黑" panose="020B0503020204020204" pitchFamily="34" charset="-122"/>
              <a:ea typeface="微软雅黑" panose="020B0503020204020204" pitchFamily="34" charset="-122"/>
            </a:endParaRPr>
          </a:p>
          <a:p>
            <a:pPr indent="600075"/>
            <a:r>
              <a:rPr lang="en-US" altLang="zh-CN" sz="2000" dirty="0">
                <a:latin typeface="微软雅黑" panose="020B0503020204020204" pitchFamily="34" charset="-122"/>
                <a:ea typeface="微软雅黑" panose="020B0503020204020204" pitchFamily="34" charset="-122"/>
              </a:rPr>
              <a:t>     c=cond_expr;</a:t>
            </a:r>
            <a:endParaRPr lang="en-US" altLang="zh-CN" sz="2000" dirty="0">
              <a:latin typeface="微软雅黑" panose="020B0503020204020204" pitchFamily="34" charset="-122"/>
              <a:ea typeface="微软雅黑" panose="020B0503020204020204" pitchFamily="34" charset="-122"/>
            </a:endParaRPr>
          </a:p>
          <a:p>
            <a:pPr indent="600075"/>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3300"/>
                </a:solidFill>
                <a:latin typeface="微软雅黑" panose="020B0503020204020204" pitchFamily="34" charset="-122"/>
                <a:ea typeface="微软雅黑" panose="020B0503020204020204" pitchFamily="34" charset="-122"/>
              </a:rPr>
              <a:t>if (!c) goto done;</a:t>
            </a:r>
            <a:endParaRPr lang="en-US" altLang="zh-CN" sz="2000" dirty="0">
              <a:solidFill>
                <a:srgbClr val="FF3300"/>
              </a:solidFill>
              <a:latin typeface="微软雅黑" panose="020B0503020204020204" pitchFamily="34" charset="-122"/>
              <a:ea typeface="微软雅黑" panose="020B0503020204020204" pitchFamily="34" charset="-122"/>
            </a:endParaRPr>
          </a:p>
          <a:p>
            <a:pPr indent="600075"/>
            <a:r>
              <a:rPr lang="en-US" altLang="zh-CN" sz="2000" dirty="0">
                <a:latin typeface="微软雅黑" panose="020B0503020204020204" pitchFamily="34" charset="-122"/>
                <a:ea typeface="微软雅黑" panose="020B0503020204020204" pitchFamily="34" charset="-122"/>
              </a:rPr>
              <a:t>loop</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indent="600075"/>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loop_body_statement</a:t>
            </a:r>
            <a:endParaRPr lang="en-US" altLang="zh-CN" sz="2000" dirty="0">
              <a:latin typeface="微软雅黑" panose="020B0503020204020204" pitchFamily="34" charset="-122"/>
              <a:ea typeface="微软雅黑" panose="020B0503020204020204" pitchFamily="34" charset="-122"/>
            </a:endParaRPr>
          </a:p>
          <a:p>
            <a:pPr indent="600075"/>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3333CC"/>
                </a:solidFill>
                <a:latin typeface="微软雅黑" panose="020B0503020204020204" pitchFamily="34" charset="-122"/>
                <a:ea typeface="微软雅黑" panose="020B0503020204020204" pitchFamily="34" charset="-122"/>
              </a:rPr>
              <a:t>update_expr;</a:t>
            </a:r>
            <a:endParaRPr lang="en-US" altLang="zh-CN" sz="2000" dirty="0">
              <a:solidFill>
                <a:srgbClr val="3333CC"/>
              </a:solidFill>
              <a:latin typeface="微软雅黑" panose="020B0503020204020204" pitchFamily="34" charset="-122"/>
              <a:ea typeface="微软雅黑" panose="020B0503020204020204" pitchFamily="34" charset="-122"/>
            </a:endParaRPr>
          </a:p>
          <a:p>
            <a:pPr indent="600075"/>
            <a:r>
              <a:rPr lang="en-US" altLang="zh-CN" sz="2000" dirty="0">
                <a:latin typeface="微软雅黑" panose="020B0503020204020204" pitchFamily="34" charset="-122"/>
                <a:ea typeface="微软雅黑" panose="020B0503020204020204" pitchFamily="34" charset="-122"/>
              </a:rPr>
              <a:t>     c=cond_expr;</a:t>
            </a:r>
            <a:endParaRPr lang="en-US" altLang="zh-CN" sz="2000" dirty="0">
              <a:latin typeface="微软雅黑" panose="020B0503020204020204" pitchFamily="34" charset="-122"/>
              <a:ea typeface="微软雅黑" panose="020B0503020204020204" pitchFamily="34" charset="-122"/>
            </a:endParaRPr>
          </a:p>
          <a:p>
            <a:pPr indent="600075"/>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3300"/>
                </a:solidFill>
                <a:latin typeface="微软雅黑" panose="020B0503020204020204" pitchFamily="34" charset="-122"/>
                <a:ea typeface="微软雅黑" panose="020B0503020204020204" pitchFamily="34" charset="-122"/>
              </a:rPr>
              <a:t>if (c) goto loop;</a:t>
            </a:r>
            <a:endParaRPr lang="en-US" altLang="zh-CN" sz="2000" dirty="0">
              <a:solidFill>
                <a:srgbClr val="FF3300"/>
              </a:solidFill>
              <a:latin typeface="微软雅黑" panose="020B0503020204020204" pitchFamily="34" charset="-122"/>
              <a:ea typeface="微软雅黑" panose="020B0503020204020204" pitchFamily="34" charset="-122"/>
            </a:endParaRPr>
          </a:p>
          <a:p>
            <a:pPr indent="600075"/>
            <a:r>
              <a:rPr lang="en-US" altLang="zh-CN" sz="2000" dirty="0">
                <a:latin typeface="微软雅黑" panose="020B0503020204020204" pitchFamily="34" charset="-122"/>
                <a:ea typeface="微软雅黑" panose="020B0503020204020204" pitchFamily="34" charset="-122"/>
              </a:rPr>
              <a:t>done</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70382" name="Text Box 14"/>
          <p:cNvSpPr txBox="1"/>
          <p:nvPr/>
        </p:nvSpPr>
        <p:spPr>
          <a:xfrm>
            <a:off x="4437063" y="1179513"/>
            <a:ext cx="3914775" cy="457200"/>
          </a:xfrm>
          <a:prstGeom prst="rect">
            <a:avLst/>
          </a:prstGeom>
          <a:noFill/>
          <a:ln w="9525">
            <a:noFill/>
          </a:ln>
        </p:spPr>
        <p:txBody>
          <a:bodyPr anchor="t" anchorCtr="0">
            <a:spAutoFit/>
          </a:bodyPr>
          <a:lstStyle/>
          <a:p>
            <a:pPr marL="342900" indent="-342900" eaLnBrk="0" hangingPunct="0">
              <a:spcBef>
                <a:spcPct val="50000"/>
              </a:spcBef>
            </a:pPr>
            <a:r>
              <a:rPr lang="zh-CN" altLang="en-US" sz="2400" dirty="0">
                <a:solidFill>
                  <a:srgbClr val="FF3300"/>
                </a:solidFill>
                <a:latin typeface="微软雅黑" panose="020B0503020204020204" pitchFamily="34" charset="-122"/>
                <a:ea typeface="微软雅黑" panose="020B0503020204020204" pitchFamily="34" charset="-122"/>
              </a:rPr>
              <a:t>红色处为条件转移指令！</a:t>
            </a:r>
            <a:endParaRPr lang="en-US" altLang="zh-CN" sz="2400" dirty="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0372"/>
                                        </p:tgtEl>
                                        <p:attrNameLst>
                                          <p:attrName>style.visibility</p:attrName>
                                        </p:attrNameLst>
                                      </p:cBhvr>
                                      <p:to>
                                        <p:strVal val="visible"/>
                                      </p:to>
                                    </p:set>
                                    <p:animEffect transition="in" filter="blinds(horizontal)">
                                      <p:cBhvr>
                                        <p:cTn id="7" dur="500"/>
                                        <p:tgtEl>
                                          <p:spTgt spid="5703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0373"/>
                                        </p:tgtEl>
                                        <p:attrNameLst>
                                          <p:attrName>style.visibility</p:attrName>
                                        </p:attrNameLst>
                                      </p:cBhvr>
                                      <p:to>
                                        <p:strVal val="visible"/>
                                      </p:to>
                                    </p:set>
                                    <p:animEffect transition="in" filter="blinds(horizontal)">
                                      <p:cBhvr>
                                        <p:cTn id="12" dur="500"/>
                                        <p:tgtEl>
                                          <p:spTgt spid="57037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0374"/>
                                        </p:tgtEl>
                                        <p:attrNameLst>
                                          <p:attrName>style.visibility</p:attrName>
                                        </p:attrNameLst>
                                      </p:cBhvr>
                                      <p:to>
                                        <p:strVal val="visible"/>
                                      </p:to>
                                    </p:set>
                                    <p:animEffect transition="in" filter="blinds(horizontal)">
                                      <p:cBhvr>
                                        <p:cTn id="17" dur="500"/>
                                        <p:tgtEl>
                                          <p:spTgt spid="5703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0377"/>
                                        </p:tgtEl>
                                        <p:attrNameLst>
                                          <p:attrName>style.visibility</p:attrName>
                                        </p:attrNameLst>
                                      </p:cBhvr>
                                      <p:to>
                                        <p:strVal val="visible"/>
                                      </p:to>
                                    </p:set>
                                    <p:animEffect transition="in" filter="blinds(horizontal)">
                                      <p:cBhvr>
                                        <p:cTn id="22" dur="500"/>
                                        <p:tgtEl>
                                          <p:spTgt spid="5703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0378"/>
                                        </p:tgtEl>
                                        <p:attrNameLst>
                                          <p:attrName>style.visibility</p:attrName>
                                        </p:attrNameLst>
                                      </p:cBhvr>
                                      <p:to>
                                        <p:strVal val="visible"/>
                                      </p:to>
                                    </p:set>
                                    <p:animEffect transition="in" filter="blinds(horizontal)">
                                      <p:cBhvr>
                                        <p:cTn id="27" dur="500"/>
                                        <p:tgtEl>
                                          <p:spTgt spid="57037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0381"/>
                                        </p:tgtEl>
                                        <p:attrNameLst>
                                          <p:attrName>style.visibility</p:attrName>
                                        </p:attrNameLst>
                                      </p:cBhvr>
                                      <p:to>
                                        <p:strVal val="visible"/>
                                      </p:to>
                                    </p:set>
                                    <p:animEffect transition="in" filter="blinds(horizontal)">
                                      <p:cBhvr>
                                        <p:cTn id="32" dur="500"/>
                                        <p:tgtEl>
                                          <p:spTgt spid="57038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0382"/>
                                        </p:tgtEl>
                                        <p:attrNameLst>
                                          <p:attrName>style.visibility</p:attrName>
                                        </p:attrNameLst>
                                      </p:cBhvr>
                                      <p:to>
                                        <p:strVal val="visible"/>
                                      </p:to>
                                    </p:set>
                                    <p:animEffect transition="in" filter="blinds(horizontal)">
                                      <p:cBhvr>
                                        <p:cTn id="37" dur="500"/>
                                        <p:tgtEl>
                                          <p:spTgt spid="570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2" grpId="0" animBg="1"/>
      <p:bldP spid="570373" grpId="0" animBg="1"/>
      <p:bldP spid="570374" grpId="0" animBg="1"/>
      <p:bldP spid="570377" grpId="0" animBg="1"/>
      <p:bldP spid="570378" grpId="0" animBg="1"/>
      <p:bldP spid="570381" grpId="0" animBg="1"/>
      <p:bldP spid="57038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p:cNvSpPr>
          <p:nvPr>
            <p:ph type="title"/>
          </p:nvPr>
        </p:nvSpPr>
        <p:spPr>
          <a:xfrm>
            <a:off x="457200" y="53975"/>
            <a:ext cx="8229600" cy="561975"/>
          </a:xfrm>
        </p:spPr>
        <p:txBody>
          <a:bodyPr vert="horz" wrap="square" lIns="91440" tIns="45720" rIns="91440" bIns="45720" anchor="ctr" anchorCtr="0"/>
          <a:lstStyle/>
          <a:p>
            <a:r>
              <a:rPr lang="zh-CN" altLang="en-US" sz="3600" dirty="0"/>
              <a:t>循环结构与递归的比较</a:t>
            </a:r>
            <a:endParaRPr lang="en-US" altLang="zh-CN" sz="3600" dirty="0"/>
          </a:p>
        </p:txBody>
      </p:sp>
      <p:sp>
        <p:nvSpPr>
          <p:cNvPr id="129026" name="Rectangle 3"/>
          <p:cNvSpPr>
            <a:spLocks noGrp="1"/>
          </p:cNvSpPr>
          <p:nvPr>
            <p:ph idx="1"/>
          </p:nvPr>
        </p:nvSpPr>
        <p:spPr>
          <a:xfrm>
            <a:off x="161925" y="641350"/>
            <a:ext cx="8596313" cy="5218113"/>
          </a:xfrm>
        </p:spPr>
        <p:txBody>
          <a:bodyPr vert="horz" wrap="square" lIns="91440" tIns="45720" rIns="91440" bIns="45720" anchor="t" anchorCtr="0"/>
          <a:lstStyle/>
          <a:p>
            <a:pPr>
              <a:buNone/>
            </a:pPr>
            <a:r>
              <a:rPr lang="zh-CN" altLang="en-US" dirty="0"/>
              <a:t>    </a:t>
            </a:r>
            <a:r>
              <a:rPr lang="zh-CN" altLang="en-US" sz="2000" dirty="0">
                <a:latin typeface="微软雅黑" panose="020B0503020204020204" pitchFamily="34" charset="-122"/>
                <a:ea typeface="微软雅黑" panose="020B0503020204020204" pitchFamily="34" charset="-122"/>
              </a:rPr>
              <a:t>递归函数</a:t>
            </a:r>
            <a:r>
              <a:rPr lang="en-US" altLang="zh-CN" sz="2000" dirty="0">
                <a:latin typeface="微软雅黑" panose="020B0503020204020204" pitchFamily="34" charset="-122"/>
                <a:ea typeface="微软雅黑" panose="020B0503020204020204" pitchFamily="34" charset="-122"/>
              </a:rPr>
              <a:t>nn_sum</a:t>
            </a:r>
            <a:r>
              <a:rPr lang="zh-CN" altLang="en-US" sz="2000" dirty="0">
                <a:latin typeface="微软雅黑" panose="020B0503020204020204" pitchFamily="34" charset="-122"/>
                <a:ea typeface="微软雅黑" panose="020B0503020204020204" pitchFamily="34" charset="-122"/>
              </a:rPr>
              <a:t>仅为说明原理，实际上可直接用公式，为说明循环的机器级表示，这里用循环实现。</a:t>
            </a:r>
            <a:r>
              <a:rPr lang="zh-CN" altLang="en-US" dirty="0"/>
              <a:t> </a:t>
            </a:r>
            <a:endParaRPr lang="zh-CN" altLang="en-US" dirty="0"/>
          </a:p>
        </p:txBody>
      </p:sp>
      <p:sp>
        <p:nvSpPr>
          <p:cNvPr id="574468" name="Rectangle 4"/>
          <p:cNvSpPr/>
          <p:nvPr/>
        </p:nvSpPr>
        <p:spPr>
          <a:xfrm>
            <a:off x="144463" y="1624013"/>
            <a:ext cx="3532187" cy="2298700"/>
          </a:xfrm>
          <a:prstGeom prst="rect">
            <a:avLst/>
          </a:prstGeom>
          <a:noFill/>
          <a:ln w="9525" cap="flat" cmpd="sng">
            <a:solidFill>
              <a:schemeClr val="tx1"/>
            </a:solidFill>
            <a:prstDash val="solid"/>
            <a:miter/>
            <a:headEnd type="none" w="med" len="med"/>
            <a:tailEnd type="none" w="med" len="med"/>
          </a:ln>
        </p:spPr>
        <p:txBody>
          <a:bodyPr wrap="none" anchor="ctr" anchorCtr="0">
            <a:spAutoFit/>
          </a:bodyPr>
          <a:lstStyle/>
          <a:p>
            <a:pPr indent="266700"/>
            <a:r>
              <a:rPr lang="en-US" altLang="zh-CN" dirty="0">
                <a:latin typeface="微软雅黑" panose="020B0503020204020204" pitchFamily="34" charset="-122"/>
                <a:ea typeface="微软雅黑" panose="020B0503020204020204" pitchFamily="34" charset="-122"/>
              </a:rPr>
              <a:t>int  nn_sum ( int n) </a:t>
            </a:r>
            <a:endParaRPr lang="en-US" altLang="zh-CN" dirty="0">
              <a:latin typeface="微软雅黑" panose="020B0503020204020204" pitchFamily="34" charset="-122"/>
              <a:ea typeface="微软雅黑" panose="020B0503020204020204" pitchFamily="34" charset="-122"/>
            </a:endParaRPr>
          </a:p>
          <a:p>
            <a:pPr indent="266700"/>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indent="266700"/>
            <a:r>
              <a:rPr lang="en-US" altLang="zh-CN" dirty="0">
                <a:latin typeface="微软雅黑" panose="020B0503020204020204" pitchFamily="34" charset="-122"/>
                <a:ea typeface="微软雅黑" panose="020B0503020204020204" pitchFamily="34" charset="-122"/>
              </a:rPr>
              <a:t>     	int i;</a:t>
            </a:r>
            <a:endParaRPr lang="en-US" altLang="zh-CN" dirty="0">
              <a:latin typeface="微软雅黑" panose="020B0503020204020204" pitchFamily="34" charset="-122"/>
              <a:ea typeface="微软雅黑" panose="020B0503020204020204" pitchFamily="34" charset="-122"/>
            </a:endParaRPr>
          </a:p>
          <a:p>
            <a:pPr indent="266700"/>
            <a:r>
              <a:rPr lang="en-US" altLang="zh-CN" dirty="0">
                <a:latin typeface="微软雅黑" panose="020B0503020204020204" pitchFamily="34" charset="-122"/>
                <a:ea typeface="微软雅黑" panose="020B0503020204020204" pitchFamily="34" charset="-122"/>
              </a:rPr>
              <a:t>         	int result=0;	</a:t>
            </a:r>
            <a:endParaRPr lang="en-US" altLang="zh-CN" dirty="0">
              <a:latin typeface="微软雅黑" panose="020B0503020204020204" pitchFamily="34" charset="-122"/>
              <a:ea typeface="微软雅黑" panose="020B0503020204020204" pitchFamily="34" charset="-122"/>
            </a:endParaRPr>
          </a:p>
          <a:p>
            <a:pPr indent="266700"/>
            <a:r>
              <a:rPr lang="en-US" altLang="zh-CN" dirty="0">
                <a:latin typeface="微软雅黑" panose="020B0503020204020204" pitchFamily="34" charset="-122"/>
                <a:ea typeface="微软雅黑" panose="020B0503020204020204" pitchFamily="34" charset="-122"/>
              </a:rPr>
              <a:t>	for (i=1; i &lt;=n; i++)  </a:t>
            </a:r>
            <a:endParaRPr lang="en-US" altLang="zh-CN" dirty="0">
              <a:latin typeface="微软雅黑" panose="020B0503020204020204" pitchFamily="34" charset="-122"/>
              <a:ea typeface="微软雅黑" panose="020B0503020204020204" pitchFamily="34" charset="-122"/>
            </a:endParaRPr>
          </a:p>
          <a:p>
            <a:pPr indent="266700"/>
            <a:r>
              <a:rPr lang="en-US" altLang="zh-CN" dirty="0">
                <a:latin typeface="微软雅黑" panose="020B0503020204020204" pitchFamily="34" charset="-122"/>
                <a:ea typeface="微软雅黑" panose="020B0503020204020204" pitchFamily="34" charset="-122"/>
              </a:rPr>
              <a:t>	      result+=i;   </a:t>
            </a:r>
            <a:endParaRPr lang="en-US" altLang="zh-CN" dirty="0">
              <a:latin typeface="微软雅黑" panose="020B0503020204020204" pitchFamily="34" charset="-122"/>
              <a:ea typeface="微软雅黑" panose="020B0503020204020204" pitchFamily="34" charset="-122"/>
            </a:endParaRPr>
          </a:p>
          <a:p>
            <a:pPr indent="266700"/>
            <a:r>
              <a:rPr lang="en-US" altLang="zh-CN" dirty="0">
                <a:latin typeface="微软雅黑" panose="020B0503020204020204" pitchFamily="34" charset="-122"/>
                <a:ea typeface="微软雅黑" panose="020B0503020204020204" pitchFamily="34" charset="-122"/>
              </a:rPr>
              <a:t>	return result</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indent="266700"/>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574469" name="Rectangle 5"/>
          <p:cNvSpPr/>
          <p:nvPr/>
        </p:nvSpPr>
        <p:spPr>
          <a:xfrm>
            <a:off x="4167188" y="1358900"/>
            <a:ext cx="2700337" cy="3122613"/>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p>
            <a:pPr defTabSz="914400">
              <a:tabLst>
                <a:tab pos="542925" algn="l"/>
              </a:tabLst>
            </a:pPr>
            <a:r>
              <a:rPr lang="en-US" altLang="zh-CN" b="0"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movl  8(%ebp), %ecx</a:t>
            </a:r>
            <a:endParaRPr lang="en-US" altLang="zh-CN" dirty="0">
              <a:latin typeface="Arial" panose="020B0604020202020204" pitchFamily="34" charset="0"/>
              <a:ea typeface="宋体" panose="02010600030101010101" pitchFamily="2" charset="-122"/>
            </a:endParaRPr>
          </a:p>
          <a:p>
            <a:pPr defTabSz="914400">
              <a:tabLst>
                <a:tab pos="542925" algn="l"/>
              </a:tabLst>
            </a:pPr>
            <a:r>
              <a:rPr lang="en-US" altLang="zh-CN" dirty="0">
                <a:latin typeface="Arial" panose="020B0604020202020204" pitchFamily="34" charset="0"/>
                <a:ea typeface="宋体" panose="02010600030101010101" pitchFamily="2" charset="-122"/>
              </a:rPr>
              <a:t>  movl  $0, %eax</a:t>
            </a:r>
            <a:endParaRPr lang="en-US" altLang="zh-CN" dirty="0">
              <a:latin typeface="Arial" panose="020B0604020202020204" pitchFamily="34" charset="0"/>
              <a:ea typeface="宋体" panose="02010600030101010101" pitchFamily="2" charset="-122"/>
            </a:endParaRPr>
          </a:p>
          <a:p>
            <a:pPr defTabSz="914400">
              <a:tabLst>
                <a:tab pos="542925" algn="l"/>
              </a:tabLst>
            </a:pPr>
            <a:r>
              <a:rPr lang="en-US" altLang="zh-CN" dirty="0">
                <a:latin typeface="Arial" panose="020B0604020202020204" pitchFamily="34" charset="0"/>
                <a:ea typeface="宋体" panose="02010600030101010101" pitchFamily="2" charset="-122"/>
              </a:rPr>
              <a:t>  movl  $1, %edx</a:t>
            </a:r>
            <a:endParaRPr lang="en-US" altLang="zh-CN" dirty="0">
              <a:latin typeface="Arial" panose="020B0604020202020204" pitchFamily="34" charset="0"/>
              <a:ea typeface="宋体" panose="02010600030101010101" pitchFamily="2" charset="-122"/>
            </a:endParaRPr>
          </a:p>
          <a:p>
            <a:pPr defTabSz="914400">
              <a:tabLst>
                <a:tab pos="542925" algn="l"/>
              </a:tabLst>
            </a:pPr>
            <a:r>
              <a:rPr lang="en-US" altLang="zh-CN" dirty="0">
                <a:latin typeface="Arial" panose="020B0604020202020204" pitchFamily="34" charset="0"/>
                <a:ea typeface="宋体" panose="02010600030101010101" pitchFamily="2" charset="-122"/>
              </a:rPr>
              <a:t>  cmpl  %ecx, %edx</a:t>
            </a:r>
            <a:endParaRPr lang="en-US" altLang="zh-CN" dirty="0">
              <a:latin typeface="Arial" panose="020B0604020202020204" pitchFamily="34" charset="0"/>
              <a:ea typeface="宋体" panose="02010600030101010101" pitchFamily="2" charset="-122"/>
            </a:endParaRPr>
          </a:p>
          <a:p>
            <a:pPr defTabSz="914400">
              <a:tabLst>
                <a:tab pos="542925" algn="l"/>
              </a:tabLst>
            </a:pPr>
            <a:r>
              <a:rPr lang="en-US" altLang="zh-CN" dirty="0">
                <a:latin typeface="Arial" panose="020B0604020202020204" pitchFamily="34" charset="0"/>
                <a:ea typeface="宋体" panose="02010600030101010101" pitchFamily="2" charset="-122"/>
              </a:rPr>
              <a:t>  jg    .L2</a:t>
            </a:r>
            <a:endParaRPr lang="en-US" altLang="zh-CN" dirty="0">
              <a:latin typeface="Arial" panose="020B0604020202020204" pitchFamily="34" charset="0"/>
              <a:ea typeface="宋体" panose="02010600030101010101" pitchFamily="2" charset="-122"/>
            </a:endParaRPr>
          </a:p>
          <a:p>
            <a:pPr defTabSz="914400">
              <a:tabLst>
                <a:tab pos="542925" algn="l"/>
              </a:tabLst>
            </a:pPr>
            <a:r>
              <a:rPr lang="en-US" altLang="zh-CN" dirty="0">
                <a:latin typeface="Arial" panose="020B0604020202020204" pitchFamily="34" charset="0"/>
                <a:ea typeface="宋体" panose="02010600030101010101" pitchFamily="2" charset="-122"/>
              </a:rPr>
              <a:t>.L1:</a:t>
            </a:r>
            <a:endParaRPr lang="en-US" altLang="zh-CN" dirty="0">
              <a:latin typeface="Arial" panose="020B0604020202020204" pitchFamily="34" charset="0"/>
              <a:ea typeface="宋体" panose="02010600030101010101" pitchFamily="2" charset="-122"/>
            </a:endParaRPr>
          </a:p>
          <a:p>
            <a:pPr defTabSz="914400">
              <a:tabLst>
                <a:tab pos="542925" algn="l"/>
              </a:tabLst>
            </a:pPr>
            <a:r>
              <a:rPr lang="en-US" altLang="zh-CN" dirty="0">
                <a:latin typeface="Arial" panose="020B0604020202020204" pitchFamily="34" charset="0"/>
                <a:ea typeface="宋体" panose="02010600030101010101" pitchFamily="2" charset="-122"/>
              </a:rPr>
              <a:t>  addl  %edx, %eax</a:t>
            </a:r>
            <a:endParaRPr lang="en-US" altLang="zh-CN" dirty="0">
              <a:latin typeface="Arial" panose="020B0604020202020204" pitchFamily="34" charset="0"/>
              <a:ea typeface="宋体" panose="02010600030101010101" pitchFamily="2" charset="-122"/>
            </a:endParaRPr>
          </a:p>
          <a:p>
            <a:pPr defTabSz="914400">
              <a:tabLst>
                <a:tab pos="542925" algn="l"/>
              </a:tabLst>
            </a:pPr>
            <a:r>
              <a:rPr lang="en-US" altLang="zh-CN" dirty="0">
                <a:latin typeface="Arial" panose="020B0604020202020204" pitchFamily="34" charset="0"/>
                <a:ea typeface="宋体" panose="02010600030101010101" pitchFamily="2" charset="-122"/>
              </a:rPr>
              <a:t>  addl  $1, %edx</a:t>
            </a:r>
            <a:endParaRPr lang="en-US" altLang="zh-CN" dirty="0">
              <a:latin typeface="Arial" panose="020B0604020202020204" pitchFamily="34" charset="0"/>
              <a:ea typeface="宋体" panose="02010600030101010101" pitchFamily="2" charset="-122"/>
            </a:endParaRPr>
          </a:p>
          <a:p>
            <a:pPr defTabSz="914400">
              <a:tabLst>
                <a:tab pos="542925" algn="l"/>
              </a:tabLst>
            </a:pPr>
            <a:r>
              <a:rPr lang="en-US" altLang="zh-CN" dirty="0">
                <a:latin typeface="Arial" panose="020B0604020202020204" pitchFamily="34" charset="0"/>
                <a:ea typeface="宋体" panose="02010600030101010101" pitchFamily="2" charset="-122"/>
              </a:rPr>
              <a:t>  cmpl  %ecx, %edx</a:t>
            </a:r>
            <a:endParaRPr lang="en-US" altLang="zh-CN" dirty="0">
              <a:latin typeface="Arial" panose="020B0604020202020204" pitchFamily="34" charset="0"/>
              <a:ea typeface="宋体" panose="02010600030101010101" pitchFamily="2" charset="-122"/>
            </a:endParaRPr>
          </a:p>
          <a:p>
            <a:pPr defTabSz="914400">
              <a:tabLst>
                <a:tab pos="542925" algn="l"/>
              </a:tabLst>
            </a:pPr>
            <a:r>
              <a:rPr lang="en-US" altLang="zh-CN" dirty="0">
                <a:latin typeface="Arial" panose="020B0604020202020204" pitchFamily="34" charset="0"/>
                <a:ea typeface="宋体" panose="02010600030101010101" pitchFamily="2" charset="-122"/>
              </a:rPr>
              <a:t>  jle   .L1</a:t>
            </a:r>
            <a:endParaRPr lang="en-US" altLang="zh-CN" dirty="0">
              <a:latin typeface="Arial" panose="020B0604020202020204" pitchFamily="34" charset="0"/>
              <a:ea typeface="宋体" panose="02010600030101010101" pitchFamily="2" charset="-122"/>
            </a:endParaRPr>
          </a:p>
          <a:p>
            <a:pPr defTabSz="914400">
              <a:tabLst>
                <a:tab pos="542925" algn="l"/>
              </a:tabLst>
            </a:pPr>
            <a:r>
              <a:rPr lang="en-US" altLang="zh-CN" dirty="0">
                <a:latin typeface="Arial" panose="020B0604020202020204" pitchFamily="34" charset="0"/>
                <a:ea typeface="宋体" panose="02010600030101010101" pitchFamily="2" charset="-122"/>
              </a:rPr>
              <a:t>.L2   </a:t>
            </a:r>
            <a:endParaRPr lang="en-US" altLang="zh-CN" dirty="0">
              <a:latin typeface="Arial" panose="020B0604020202020204" pitchFamily="34" charset="0"/>
              <a:ea typeface="宋体" panose="02010600030101010101" pitchFamily="2" charset="-122"/>
            </a:endParaRPr>
          </a:p>
        </p:txBody>
      </p:sp>
      <p:sp>
        <p:nvSpPr>
          <p:cNvPr id="574470" name="Rectangle 6"/>
          <p:cNvSpPr/>
          <p:nvPr/>
        </p:nvSpPr>
        <p:spPr>
          <a:xfrm>
            <a:off x="385763" y="4722813"/>
            <a:ext cx="8235950" cy="1822450"/>
          </a:xfrm>
          <a:prstGeom prst="rect">
            <a:avLst/>
          </a:prstGeom>
          <a:noFill/>
          <a:ln w="9525">
            <a:noFill/>
          </a:ln>
        </p:spPr>
        <p:txBody>
          <a:bodyPr anchor="ctr" anchorCtr="0">
            <a:spAutoFit/>
          </a:bodyPr>
          <a:lstStyle/>
          <a:p>
            <a:pPr eaLnBrk="0" hangingPunct="0">
              <a:lnSpc>
                <a:spcPct val="120000"/>
              </a:lnSpc>
            </a:pPr>
            <a:r>
              <a:rPr lang="zh-CN" altLang="en-US" sz="1900" dirty="0">
                <a:solidFill>
                  <a:srgbClr val="FF0000"/>
                </a:solidFill>
                <a:latin typeface="微软雅黑" panose="020B0503020204020204" pitchFamily="34" charset="-122"/>
                <a:ea typeface="微软雅黑" panose="020B0503020204020204" pitchFamily="34" charset="-122"/>
              </a:rPr>
              <a:t>过程体中没用到</a:t>
            </a:r>
            <a:r>
              <a:rPr lang="zh-CN" altLang="en-US" sz="1900" dirty="0">
                <a:solidFill>
                  <a:srgbClr val="3333CC"/>
                </a:solidFill>
                <a:latin typeface="微软雅黑" panose="020B0503020204020204" pitchFamily="34" charset="-122"/>
                <a:ea typeface="微软雅黑" panose="020B0503020204020204" pitchFamily="34" charset="-122"/>
              </a:rPr>
              <a:t>被调用过程保存寄存器</a:t>
            </a:r>
            <a:r>
              <a:rPr lang="zh-CN" altLang="en-US" sz="1900" dirty="0">
                <a:solidFill>
                  <a:srgbClr val="FF0000"/>
                </a:solidFill>
                <a:latin typeface="微软雅黑" panose="020B0503020204020204" pitchFamily="34" charset="-122"/>
                <a:ea typeface="微软雅黑" panose="020B0503020204020204" pitchFamily="34" charset="-122"/>
              </a:rPr>
              <a:t>。因而，该过程栈帧中仅需保留</a:t>
            </a:r>
            <a:r>
              <a:rPr lang="en-US" altLang="zh-CN" sz="1900" dirty="0">
                <a:solidFill>
                  <a:srgbClr val="FF0000"/>
                </a:solidFill>
                <a:latin typeface="微软雅黑" panose="020B0503020204020204" pitchFamily="34" charset="-122"/>
                <a:ea typeface="微软雅黑" panose="020B0503020204020204" pitchFamily="34" charset="-122"/>
              </a:rPr>
              <a:t>EBP</a:t>
            </a:r>
            <a:r>
              <a:rPr lang="zh-CN" altLang="en-US" sz="1900" dirty="0">
                <a:solidFill>
                  <a:srgbClr val="FF0000"/>
                </a:solidFill>
                <a:latin typeface="微软雅黑" panose="020B0503020204020204" pitchFamily="34" charset="-122"/>
                <a:ea typeface="微软雅黑" panose="020B0503020204020204" pitchFamily="34" charset="-122"/>
              </a:rPr>
              <a:t>，即其栈帧仅占用</a:t>
            </a:r>
            <a:r>
              <a:rPr lang="en-US" altLang="zh-CN" sz="1900" dirty="0">
                <a:solidFill>
                  <a:srgbClr val="FF0000"/>
                </a:solidFill>
                <a:latin typeface="微软雅黑" panose="020B0503020204020204" pitchFamily="34" charset="-122"/>
                <a:ea typeface="微软雅黑" panose="020B0503020204020204" pitchFamily="34" charset="-122"/>
              </a:rPr>
              <a:t>4</a:t>
            </a:r>
            <a:r>
              <a:rPr lang="zh-CN" altLang="en-US" sz="1900" dirty="0">
                <a:solidFill>
                  <a:srgbClr val="FF0000"/>
                </a:solidFill>
                <a:latin typeface="微软雅黑" panose="020B0503020204020204" pitchFamily="34" charset="-122"/>
                <a:ea typeface="微软雅黑" panose="020B0503020204020204" pitchFamily="34" charset="-122"/>
              </a:rPr>
              <a:t>字节空间，而</a:t>
            </a:r>
            <a:r>
              <a:rPr lang="zh-CN" altLang="en-US" sz="1900" dirty="0">
                <a:solidFill>
                  <a:srgbClr val="FF0000"/>
                </a:solidFill>
                <a:latin typeface="微软雅黑" panose="020B0503020204020204" pitchFamily="34" charset="-122"/>
                <a:ea typeface="微软雅黑" panose="020B0503020204020204" pitchFamily="34" charset="-122"/>
                <a:hlinkClick r:id="" action="ppaction://hlinkshowjump?jump=nextslide"/>
              </a:rPr>
              <a:t>递归方式</a:t>
            </a:r>
            <a:r>
              <a:rPr lang="zh-CN" altLang="en-US" sz="1900" dirty="0">
                <a:solidFill>
                  <a:srgbClr val="FF0000"/>
                </a:solidFill>
                <a:latin typeface="微软雅黑" panose="020B0503020204020204" pitchFamily="34" charset="-122"/>
                <a:ea typeface="微软雅黑" panose="020B0503020204020204" pitchFamily="34" charset="-122"/>
              </a:rPr>
              <a:t>则占用了</a:t>
            </a:r>
            <a:r>
              <a:rPr lang="en-US" altLang="zh-CN" sz="1900" dirty="0">
                <a:solidFill>
                  <a:srgbClr val="FF0000"/>
                </a:solidFill>
                <a:latin typeface="微软雅黑" panose="020B0503020204020204" pitchFamily="34" charset="-122"/>
                <a:ea typeface="微软雅黑" panose="020B0503020204020204" pitchFamily="34" charset="-122"/>
              </a:rPr>
              <a:t>(16n+12)</a:t>
            </a:r>
            <a:r>
              <a:rPr lang="zh-CN" altLang="en-US" sz="1900" dirty="0">
                <a:solidFill>
                  <a:srgbClr val="FF0000"/>
                </a:solidFill>
                <a:latin typeface="微软雅黑" panose="020B0503020204020204" pitchFamily="34" charset="-122"/>
                <a:ea typeface="微软雅黑" panose="020B0503020204020204" pitchFamily="34" charset="-122"/>
              </a:rPr>
              <a:t>字节栈空间，多用了</a:t>
            </a:r>
            <a:r>
              <a:rPr lang="en-US" altLang="zh-CN" sz="1900" dirty="0">
                <a:solidFill>
                  <a:srgbClr val="FF0000"/>
                </a:solidFill>
                <a:latin typeface="微软雅黑" panose="020B0503020204020204" pitchFamily="34" charset="-122"/>
                <a:ea typeface="微软雅黑" panose="020B0503020204020204" pitchFamily="34" charset="-122"/>
              </a:rPr>
              <a:t>(16n+8)</a:t>
            </a:r>
            <a:r>
              <a:rPr lang="zh-CN" altLang="en-US" sz="1900" dirty="0">
                <a:solidFill>
                  <a:srgbClr val="FF0000"/>
                </a:solidFill>
                <a:latin typeface="微软雅黑" panose="020B0503020204020204" pitchFamily="34" charset="-122"/>
                <a:ea typeface="微软雅黑" panose="020B0503020204020204" pitchFamily="34" charset="-122"/>
              </a:rPr>
              <a:t>字节，每次递归调用都要执行</a:t>
            </a:r>
            <a:r>
              <a:rPr lang="en-US" altLang="zh-CN" sz="1900" dirty="0">
                <a:solidFill>
                  <a:srgbClr val="FF0000"/>
                </a:solidFill>
                <a:latin typeface="微软雅黑" panose="020B0503020204020204" pitchFamily="34" charset="-122"/>
                <a:ea typeface="微软雅黑" panose="020B0503020204020204" pitchFamily="34" charset="-122"/>
              </a:rPr>
              <a:t>16</a:t>
            </a:r>
            <a:r>
              <a:rPr lang="zh-CN" altLang="en-US" sz="1900" dirty="0">
                <a:solidFill>
                  <a:srgbClr val="FF0000"/>
                </a:solidFill>
                <a:latin typeface="微软雅黑" panose="020B0503020204020204" pitchFamily="34" charset="-122"/>
                <a:ea typeface="微软雅黑" panose="020B0503020204020204" pitchFamily="34" charset="-122"/>
              </a:rPr>
              <a:t>条指令，一共多了</a:t>
            </a:r>
            <a:r>
              <a:rPr lang="en-US" altLang="zh-CN" sz="1900" dirty="0">
                <a:solidFill>
                  <a:srgbClr val="FF0000"/>
                </a:solidFill>
                <a:latin typeface="微软雅黑" panose="020B0503020204020204" pitchFamily="34" charset="-122"/>
                <a:ea typeface="微软雅黑" panose="020B0503020204020204" pitchFamily="34" charset="-122"/>
              </a:rPr>
              <a:t>n</a:t>
            </a:r>
            <a:r>
              <a:rPr lang="zh-CN" altLang="en-US" sz="1900" dirty="0">
                <a:solidFill>
                  <a:srgbClr val="FF0000"/>
                </a:solidFill>
                <a:latin typeface="微软雅黑" panose="020B0503020204020204" pitchFamily="34" charset="-122"/>
                <a:ea typeface="微软雅黑" panose="020B0503020204020204" pitchFamily="34" charset="-122"/>
              </a:rPr>
              <a:t>次过程调用，因而，递归方式比循环方式至少多执行了</a:t>
            </a:r>
            <a:r>
              <a:rPr lang="en-US" altLang="zh-CN" sz="1900" dirty="0">
                <a:solidFill>
                  <a:srgbClr val="FF0000"/>
                </a:solidFill>
                <a:latin typeface="微软雅黑" panose="020B0503020204020204" pitchFamily="34" charset="-122"/>
                <a:ea typeface="微软雅黑" panose="020B0503020204020204" pitchFamily="34" charset="-122"/>
              </a:rPr>
              <a:t>16n</a:t>
            </a:r>
            <a:r>
              <a:rPr lang="zh-CN" altLang="en-US" sz="1900" dirty="0">
                <a:solidFill>
                  <a:srgbClr val="FF0000"/>
                </a:solidFill>
                <a:latin typeface="微软雅黑" panose="020B0503020204020204" pitchFamily="34" charset="-122"/>
                <a:ea typeface="微软雅黑" panose="020B0503020204020204" pitchFamily="34" charset="-122"/>
              </a:rPr>
              <a:t>条指令。由此可以看出，</a:t>
            </a:r>
            <a:r>
              <a:rPr lang="zh-CN" altLang="en-US" sz="1900" dirty="0">
                <a:solidFill>
                  <a:srgbClr val="3333CC"/>
                </a:solidFill>
                <a:latin typeface="微软雅黑" panose="020B0503020204020204" pitchFamily="34" charset="-122"/>
                <a:ea typeface="微软雅黑" panose="020B0503020204020204" pitchFamily="34" charset="-122"/>
              </a:rPr>
              <a:t>为了提高程序的性能，若能用非递归方式执行则最好用非递归方式。</a:t>
            </a:r>
            <a:r>
              <a:rPr lang="zh-CN" altLang="en-US" dirty="0">
                <a:solidFill>
                  <a:srgbClr val="3333CC"/>
                </a:solidFill>
                <a:latin typeface="微软雅黑" panose="020B0503020204020204" pitchFamily="34" charset="-122"/>
                <a:ea typeface="微软雅黑" panose="020B0503020204020204" pitchFamily="34" charset="-122"/>
              </a:rPr>
              <a:t> </a:t>
            </a:r>
            <a:endParaRPr lang="zh-CN" altLang="en-US" dirty="0">
              <a:solidFill>
                <a:srgbClr val="3333CC"/>
              </a:solidFill>
              <a:latin typeface="微软雅黑" panose="020B0503020204020204" pitchFamily="34" charset="-122"/>
              <a:ea typeface="微软雅黑" panose="020B0503020204020204" pitchFamily="34" charset="-122"/>
            </a:endParaRPr>
          </a:p>
        </p:txBody>
      </p:sp>
      <p:sp>
        <p:nvSpPr>
          <p:cNvPr id="574471" name="Text Box 7"/>
          <p:cNvSpPr txBox="1"/>
          <p:nvPr/>
        </p:nvSpPr>
        <p:spPr>
          <a:xfrm>
            <a:off x="6964363" y="1493838"/>
            <a:ext cx="2179637" cy="2287587"/>
          </a:xfrm>
          <a:prstGeom prst="rect">
            <a:avLst/>
          </a:prstGeom>
          <a:noFill/>
          <a:ln w="9525">
            <a:noFill/>
          </a:ln>
        </p:spPr>
        <p:txBody>
          <a:bodyPr anchor="t" anchorCtr="0">
            <a:spAutoFit/>
          </a:bodyPr>
          <a:lstStyle/>
          <a:p>
            <a:pPr>
              <a:lnSpc>
                <a:spcPct val="125000"/>
              </a:lnSpc>
              <a:spcBef>
                <a:spcPct val="50000"/>
              </a:spcBef>
            </a:pPr>
            <a:r>
              <a:rPr lang="zh-CN" altLang="en-US" dirty="0">
                <a:solidFill>
                  <a:srgbClr val="0000FF"/>
                </a:solidFill>
                <a:latin typeface="微软雅黑" panose="020B0503020204020204" pitchFamily="34" charset="-122"/>
                <a:ea typeface="微软雅黑" panose="020B0503020204020204" pitchFamily="34" charset="-122"/>
              </a:rPr>
              <a:t>局部变量 </a:t>
            </a:r>
            <a:r>
              <a:rPr lang="en-US" altLang="zh-CN" dirty="0">
                <a:solidFill>
                  <a:srgbClr val="0000FF"/>
                </a:solidFill>
                <a:latin typeface="微软雅黑" panose="020B0503020204020204" pitchFamily="34" charset="-122"/>
                <a:ea typeface="微软雅黑" panose="020B0503020204020204" pitchFamily="34" charset="-122"/>
              </a:rPr>
              <a:t>i </a:t>
            </a:r>
            <a:r>
              <a:rPr lang="zh-CN" altLang="en-US" dirty="0">
                <a:solidFill>
                  <a:srgbClr val="0000FF"/>
                </a:solidFill>
                <a:latin typeface="微软雅黑" panose="020B0503020204020204" pitchFamily="34" charset="-122"/>
                <a:ea typeface="微软雅黑" panose="020B0503020204020204" pitchFamily="34" charset="-122"/>
              </a:rPr>
              <a:t>和 </a:t>
            </a:r>
            <a:r>
              <a:rPr lang="en-US" altLang="zh-CN" dirty="0">
                <a:solidFill>
                  <a:srgbClr val="0000FF"/>
                </a:solidFill>
                <a:latin typeface="微软雅黑" panose="020B0503020204020204" pitchFamily="34" charset="-122"/>
                <a:ea typeface="微软雅黑" panose="020B0503020204020204" pitchFamily="34" charset="-122"/>
              </a:rPr>
              <a:t>result </a:t>
            </a:r>
            <a:r>
              <a:rPr lang="zh-CN" altLang="en-US" dirty="0">
                <a:solidFill>
                  <a:srgbClr val="0000FF"/>
                </a:solidFill>
                <a:latin typeface="微软雅黑" panose="020B0503020204020204" pitchFamily="34" charset="-122"/>
                <a:ea typeface="微软雅黑" panose="020B0503020204020204" pitchFamily="34" charset="-122"/>
              </a:rPr>
              <a:t>被分别分配在</a:t>
            </a:r>
            <a:r>
              <a:rPr lang="en-US" altLang="zh-CN" dirty="0">
                <a:solidFill>
                  <a:srgbClr val="0000FF"/>
                </a:solidFill>
                <a:latin typeface="微软雅黑" panose="020B0503020204020204" pitchFamily="34" charset="-122"/>
                <a:ea typeface="微软雅黑" panose="020B0503020204020204" pitchFamily="34" charset="-122"/>
              </a:rPr>
              <a:t>EDX</a:t>
            </a:r>
            <a:r>
              <a:rPr lang="zh-CN" altLang="en-US" dirty="0">
                <a:solidFill>
                  <a:srgbClr val="0000FF"/>
                </a:solidFill>
                <a:latin typeface="微软雅黑" panose="020B0503020204020204" pitchFamily="34" charset="-122"/>
                <a:ea typeface="微软雅黑" panose="020B0503020204020204" pitchFamily="34" charset="-122"/>
              </a:rPr>
              <a:t>和</a:t>
            </a:r>
            <a:r>
              <a:rPr lang="en-US" altLang="zh-CN" dirty="0">
                <a:solidFill>
                  <a:srgbClr val="0000FF"/>
                </a:solidFill>
                <a:latin typeface="微软雅黑" panose="020B0503020204020204" pitchFamily="34" charset="-122"/>
                <a:ea typeface="微软雅黑" panose="020B0503020204020204" pitchFamily="34" charset="-122"/>
              </a:rPr>
              <a:t>EAX</a:t>
            </a:r>
            <a:r>
              <a:rPr lang="zh-CN" altLang="en-US" dirty="0">
                <a:solidFill>
                  <a:srgbClr val="0000FF"/>
                </a:solidFill>
                <a:latin typeface="微软雅黑" panose="020B0503020204020204" pitchFamily="34" charset="-122"/>
                <a:ea typeface="微软雅黑" panose="020B0503020204020204" pitchFamily="34" charset="-122"/>
              </a:rPr>
              <a:t>中。</a:t>
            </a:r>
            <a:endParaRPr lang="zh-CN" altLang="en-US" dirty="0">
              <a:solidFill>
                <a:srgbClr val="0000FF"/>
              </a:solidFill>
              <a:latin typeface="微软雅黑" panose="020B0503020204020204" pitchFamily="34" charset="-122"/>
              <a:ea typeface="微软雅黑" panose="020B0503020204020204" pitchFamily="34" charset="-122"/>
            </a:endParaRPr>
          </a:p>
          <a:p>
            <a:pPr>
              <a:lnSpc>
                <a:spcPct val="125000"/>
              </a:lnSpc>
              <a:spcBef>
                <a:spcPct val="50000"/>
              </a:spcBef>
            </a:pPr>
            <a:r>
              <a:rPr lang="zh-CN" altLang="en-US" dirty="0">
                <a:solidFill>
                  <a:srgbClr val="0000FF"/>
                </a:solidFill>
                <a:latin typeface="微软雅黑" panose="020B0503020204020204" pitchFamily="34" charset="-122"/>
                <a:ea typeface="微软雅黑" panose="020B0503020204020204" pitchFamily="34" charset="-122"/>
              </a:rPr>
              <a:t>通常复杂局部变量被分配在栈中，而这里都是简单变量</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574472" name="Line 8"/>
          <p:cNvSpPr/>
          <p:nvPr/>
        </p:nvSpPr>
        <p:spPr>
          <a:xfrm flipV="1">
            <a:off x="2727325" y="1538288"/>
            <a:ext cx="1619250" cy="315912"/>
          </a:xfrm>
          <a:prstGeom prst="line">
            <a:avLst/>
          </a:prstGeom>
          <a:ln w="38100" cap="flat" cmpd="sng">
            <a:solidFill>
              <a:srgbClr val="FF3300"/>
            </a:solidFill>
            <a:prstDash val="solid"/>
            <a:round/>
            <a:headEnd type="none" w="med" len="med"/>
            <a:tailEnd type="triangle" w="med" len="med"/>
          </a:ln>
        </p:spPr>
      </p:sp>
      <p:sp>
        <p:nvSpPr>
          <p:cNvPr id="574473" name="Line 9"/>
          <p:cNvSpPr/>
          <p:nvPr/>
        </p:nvSpPr>
        <p:spPr>
          <a:xfrm flipV="1">
            <a:off x="2501900" y="1854200"/>
            <a:ext cx="1844675" cy="674688"/>
          </a:xfrm>
          <a:prstGeom prst="line">
            <a:avLst/>
          </a:prstGeom>
          <a:ln w="38100" cap="flat" cmpd="sng">
            <a:solidFill>
              <a:srgbClr val="FF3300"/>
            </a:solidFill>
            <a:prstDash val="solid"/>
            <a:round/>
            <a:headEnd type="none" w="med" len="med"/>
            <a:tailEnd type="triangle" w="med" len="med"/>
          </a:ln>
        </p:spPr>
      </p:sp>
      <p:sp>
        <p:nvSpPr>
          <p:cNvPr id="574474" name="Line 10"/>
          <p:cNvSpPr/>
          <p:nvPr/>
        </p:nvSpPr>
        <p:spPr>
          <a:xfrm flipV="1">
            <a:off x="2051050" y="2079625"/>
            <a:ext cx="2295525" cy="763588"/>
          </a:xfrm>
          <a:prstGeom prst="line">
            <a:avLst/>
          </a:prstGeom>
          <a:ln w="38100" cap="flat" cmpd="sng">
            <a:solidFill>
              <a:srgbClr val="FF3300"/>
            </a:solidFill>
            <a:prstDash val="solid"/>
            <a:round/>
            <a:headEnd type="none" w="med" len="med"/>
            <a:tailEnd type="triangle" w="med" len="med"/>
          </a:ln>
        </p:spPr>
      </p:sp>
      <p:sp>
        <p:nvSpPr>
          <p:cNvPr id="574475" name="Line 11"/>
          <p:cNvSpPr/>
          <p:nvPr/>
        </p:nvSpPr>
        <p:spPr>
          <a:xfrm flipV="1">
            <a:off x="2681288" y="2438400"/>
            <a:ext cx="1711325" cy="360363"/>
          </a:xfrm>
          <a:prstGeom prst="line">
            <a:avLst/>
          </a:prstGeom>
          <a:ln w="38100" cap="flat" cmpd="sng">
            <a:solidFill>
              <a:srgbClr val="3333CC"/>
            </a:solidFill>
            <a:prstDash val="solid"/>
            <a:round/>
            <a:headEnd type="none" w="med" len="med"/>
            <a:tailEnd type="triangle" w="med" len="med"/>
          </a:ln>
        </p:spPr>
      </p:sp>
      <p:sp>
        <p:nvSpPr>
          <p:cNvPr id="574476" name="Line 12"/>
          <p:cNvSpPr/>
          <p:nvPr/>
        </p:nvSpPr>
        <p:spPr>
          <a:xfrm>
            <a:off x="2727325" y="3203575"/>
            <a:ext cx="1619250" cy="0"/>
          </a:xfrm>
          <a:prstGeom prst="line">
            <a:avLst/>
          </a:prstGeom>
          <a:ln w="38100" cap="flat" cmpd="sng">
            <a:solidFill>
              <a:srgbClr val="FF3300"/>
            </a:solidFill>
            <a:prstDash val="solid"/>
            <a:round/>
            <a:headEnd type="none" w="med" len="med"/>
            <a:tailEnd type="triangle" w="med" len="med"/>
          </a:ln>
        </p:spPr>
      </p:sp>
      <p:sp>
        <p:nvSpPr>
          <p:cNvPr id="574477" name="Line 13"/>
          <p:cNvSpPr/>
          <p:nvPr/>
        </p:nvSpPr>
        <p:spPr>
          <a:xfrm>
            <a:off x="3132138" y="2979738"/>
            <a:ext cx="1214437" cy="493712"/>
          </a:xfrm>
          <a:prstGeom prst="line">
            <a:avLst/>
          </a:prstGeom>
          <a:ln w="38100" cap="flat" cmpd="sng">
            <a:solidFill>
              <a:srgbClr val="FF3300"/>
            </a:solidFill>
            <a:prstDash val="solid"/>
            <a:round/>
            <a:headEnd type="none" w="med" len="med"/>
            <a:tailEnd type="triangle" w="med" len="med"/>
          </a:ln>
        </p:spPr>
      </p:sp>
      <p:sp>
        <p:nvSpPr>
          <p:cNvPr id="574478" name="Line 14"/>
          <p:cNvSpPr/>
          <p:nvPr/>
        </p:nvSpPr>
        <p:spPr>
          <a:xfrm>
            <a:off x="2681288" y="2979738"/>
            <a:ext cx="1620837" cy="854075"/>
          </a:xfrm>
          <a:prstGeom prst="line">
            <a:avLst/>
          </a:prstGeom>
          <a:ln w="38100" cap="flat" cmpd="sng">
            <a:solidFill>
              <a:srgbClr val="3333CC"/>
            </a:solidFill>
            <a:prstDash val="solid"/>
            <a:round/>
            <a:headEnd type="none" w="med" len="med"/>
            <a:tailEnd type="triangle" w="med" len="med"/>
          </a:ln>
        </p:spPr>
      </p:sp>
      <p:sp>
        <p:nvSpPr>
          <p:cNvPr id="574479" name="Text Box 15"/>
          <p:cNvSpPr txBox="1"/>
          <p:nvPr/>
        </p:nvSpPr>
        <p:spPr>
          <a:xfrm>
            <a:off x="7451725" y="4014788"/>
            <a:ext cx="855663" cy="366712"/>
          </a:xfrm>
          <a:prstGeom prst="rect">
            <a:avLst/>
          </a:prstGeom>
          <a:noFill/>
          <a:ln w="9525">
            <a:noFill/>
          </a:ln>
        </p:spPr>
        <p:txBody>
          <a:bodyPr anchor="t" anchorCtr="0">
            <a:spAutoFit/>
          </a:bodyPr>
          <a:lstStyle/>
          <a:p>
            <a:pPr marL="342900" indent="-342900" eaLnBrk="0" hangingPunct="0">
              <a:spcBef>
                <a:spcPct val="50000"/>
              </a:spcBef>
            </a:pPr>
            <a:r>
              <a:rPr lang="en-US" altLang="zh-CN" dirty="0">
                <a:latin typeface="微软雅黑" panose="020B0503020204020204" pitchFamily="34" charset="-122"/>
                <a:ea typeface="微软雅黑" panose="020B0503020204020204" pitchFamily="34" charset="-122"/>
                <a:hlinkClick r:id="rId1" action="ppaction://hlinksldjump"/>
              </a:rPr>
              <a:t>SKIP</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4468"/>
                                        </p:tgtEl>
                                        <p:attrNameLst>
                                          <p:attrName>style.visibility</p:attrName>
                                        </p:attrNameLst>
                                      </p:cBhvr>
                                      <p:to>
                                        <p:strVal val="visible"/>
                                      </p:to>
                                    </p:set>
                                    <p:animEffect transition="in" filter="blinds(horizontal)">
                                      <p:cBhvr>
                                        <p:cTn id="7" dur="500"/>
                                        <p:tgtEl>
                                          <p:spTgt spid="5744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4469"/>
                                        </p:tgtEl>
                                        <p:attrNameLst>
                                          <p:attrName>style.visibility</p:attrName>
                                        </p:attrNameLst>
                                      </p:cBhvr>
                                      <p:to>
                                        <p:strVal val="visible"/>
                                      </p:to>
                                    </p:set>
                                    <p:animEffect transition="in" filter="blinds(horizontal)">
                                      <p:cBhvr>
                                        <p:cTn id="12" dur="500"/>
                                        <p:tgtEl>
                                          <p:spTgt spid="5744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4471"/>
                                        </p:tgtEl>
                                        <p:attrNameLst>
                                          <p:attrName>style.visibility</p:attrName>
                                        </p:attrNameLst>
                                      </p:cBhvr>
                                      <p:to>
                                        <p:strVal val="visible"/>
                                      </p:to>
                                    </p:set>
                                    <p:animEffect transition="in" filter="blinds(horizontal)">
                                      <p:cBhvr>
                                        <p:cTn id="17" dur="500"/>
                                        <p:tgtEl>
                                          <p:spTgt spid="5744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4472"/>
                                        </p:tgtEl>
                                        <p:attrNameLst>
                                          <p:attrName>style.visibility</p:attrName>
                                        </p:attrNameLst>
                                      </p:cBhvr>
                                      <p:to>
                                        <p:strVal val="visible"/>
                                      </p:to>
                                    </p:set>
                                    <p:animEffect transition="in" filter="blinds(horizontal)">
                                      <p:cBhvr>
                                        <p:cTn id="22" dur="500"/>
                                        <p:tgtEl>
                                          <p:spTgt spid="57447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4473"/>
                                        </p:tgtEl>
                                        <p:attrNameLst>
                                          <p:attrName>style.visibility</p:attrName>
                                        </p:attrNameLst>
                                      </p:cBhvr>
                                      <p:to>
                                        <p:strVal val="visible"/>
                                      </p:to>
                                    </p:set>
                                    <p:animEffect transition="in" filter="blinds(horizontal)">
                                      <p:cBhvr>
                                        <p:cTn id="27" dur="500"/>
                                        <p:tgtEl>
                                          <p:spTgt spid="57447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4474"/>
                                        </p:tgtEl>
                                        <p:attrNameLst>
                                          <p:attrName>style.visibility</p:attrName>
                                        </p:attrNameLst>
                                      </p:cBhvr>
                                      <p:to>
                                        <p:strVal val="visible"/>
                                      </p:to>
                                    </p:set>
                                    <p:animEffect transition="in" filter="blinds(horizontal)">
                                      <p:cBhvr>
                                        <p:cTn id="32" dur="500"/>
                                        <p:tgtEl>
                                          <p:spTgt spid="5744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4475"/>
                                        </p:tgtEl>
                                        <p:attrNameLst>
                                          <p:attrName>style.visibility</p:attrName>
                                        </p:attrNameLst>
                                      </p:cBhvr>
                                      <p:to>
                                        <p:strVal val="visible"/>
                                      </p:to>
                                    </p:set>
                                    <p:animEffect transition="in" filter="blinds(horizontal)">
                                      <p:cBhvr>
                                        <p:cTn id="37" dur="500"/>
                                        <p:tgtEl>
                                          <p:spTgt spid="57447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74476"/>
                                        </p:tgtEl>
                                        <p:attrNameLst>
                                          <p:attrName>style.visibility</p:attrName>
                                        </p:attrNameLst>
                                      </p:cBhvr>
                                      <p:to>
                                        <p:strVal val="visible"/>
                                      </p:to>
                                    </p:set>
                                    <p:animEffect transition="in" filter="blinds(horizontal)">
                                      <p:cBhvr>
                                        <p:cTn id="42" dur="500"/>
                                        <p:tgtEl>
                                          <p:spTgt spid="57447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74477"/>
                                        </p:tgtEl>
                                        <p:attrNameLst>
                                          <p:attrName>style.visibility</p:attrName>
                                        </p:attrNameLst>
                                      </p:cBhvr>
                                      <p:to>
                                        <p:strVal val="visible"/>
                                      </p:to>
                                    </p:set>
                                    <p:animEffect transition="in" filter="blinds(horizontal)">
                                      <p:cBhvr>
                                        <p:cTn id="47" dur="500"/>
                                        <p:tgtEl>
                                          <p:spTgt spid="57447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74478"/>
                                        </p:tgtEl>
                                        <p:attrNameLst>
                                          <p:attrName>style.visibility</p:attrName>
                                        </p:attrNameLst>
                                      </p:cBhvr>
                                      <p:to>
                                        <p:strVal val="visible"/>
                                      </p:to>
                                    </p:set>
                                    <p:animEffect transition="in" filter="blinds(horizontal)">
                                      <p:cBhvr>
                                        <p:cTn id="52" dur="500"/>
                                        <p:tgtEl>
                                          <p:spTgt spid="57447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4470"/>
                                        </p:tgtEl>
                                        <p:attrNameLst>
                                          <p:attrName>style.visibility</p:attrName>
                                        </p:attrNameLst>
                                      </p:cBhvr>
                                      <p:to>
                                        <p:strVal val="visible"/>
                                      </p:to>
                                    </p:set>
                                    <p:animEffect transition="in" filter="blinds(horizontal)">
                                      <p:cBhvr>
                                        <p:cTn id="57" dur="500"/>
                                        <p:tgtEl>
                                          <p:spTgt spid="57447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74479"/>
                                        </p:tgtEl>
                                        <p:attrNameLst>
                                          <p:attrName>style.visibility</p:attrName>
                                        </p:attrNameLst>
                                      </p:cBhvr>
                                      <p:to>
                                        <p:strVal val="visible"/>
                                      </p:to>
                                    </p:set>
                                    <p:animEffect transition="in" filter="blinds(horizontal)">
                                      <p:cBhvr>
                                        <p:cTn id="62" dur="500"/>
                                        <p:tgtEl>
                                          <p:spTgt spid="574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8" grpId="0" animBg="1"/>
      <p:bldP spid="574469" grpId="0" animBg="1"/>
      <p:bldP spid="574470" grpId="0"/>
      <p:bldP spid="574471" grpId="0"/>
      <p:bldP spid="57447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3"/>
          <p:cNvSpPr>
            <a:spLocks noGrp="1"/>
          </p:cNvSpPr>
          <p:nvPr>
            <p:ph type="title"/>
          </p:nvPr>
        </p:nvSpPr>
        <p:spPr>
          <a:xfrm>
            <a:off x="457200" y="53975"/>
            <a:ext cx="8229600" cy="561975"/>
          </a:xfrm>
        </p:spPr>
        <p:txBody>
          <a:bodyPr vert="horz" wrap="square" lIns="91440" tIns="45720" rIns="91440" bIns="45720" anchor="ctr" anchorCtr="0"/>
          <a:lstStyle/>
          <a:p>
            <a:r>
              <a:rPr lang="zh-CN" altLang="en-US" sz="3600" dirty="0"/>
              <a:t>                                  递归过程调用举例</a:t>
            </a:r>
            <a:endParaRPr lang="zh-CN" altLang="en-US" sz="3600" dirty="0"/>
          </a:p>
        </p:txBody>
      </p:sp>
      <p:pic>
        <p:nvPicPr>
          <p:cNvPr id="130050" name="Picture 4"/>
          <p:cNvPicPr>
            <a:picLocks noChangeAspect="1"/>
          </p:cNvPicPr>
          <p:nvPr/>
        </p:nvPicPr>
        <p:blipFill>
          <a:blip r:embed="rId1"/>
          <a:stretch>
            <a:fillRect/>
          </a:stretch>
        </p:blipFill>
        <p:spPr>
          <a:xfrm>
            <a:off x="5021263" y="684213"/>
            <a:ext cx="3330575" cy="4868862"/>
          </a:xfrm>
          <a:prstGeom prst="rect">
            <a:avLst/>
          </a:prstGeom>
          <a:noFill/>
          <a:ln w="9525">
            <a:noFill/>
          </a:ln>
        </p:spPr>
      </p:pic>
      <p:sp>
        <p:nvSpPr>
          <p:cNvPr id="130051" name="Rectangle 5"/>
          <p:cNvSpPr/>
          <p:nvPr/>
        </p:nvSpPr>
        <p:spPr>
          <a:xfrm>
            <a:off x="115888" y="157163"/>
            <a:ext cx="4140200" cy="2192337"/>
          </a:xfrm>
          <a:prstGeom prst="rect">
            <a:avLst/>
          </a:prstGeom>
          <a:solidFill>
            <a:schemeClr val="bg1"/>
          </a:solidFill>
          <a:ln w="9525">
            <a:noFill/>
          </a:ln>
        </p:spPr>
        <p:txBody>
          <a:bodyPr anchor="ctr" anchorCtr="0">
            <a:spAutoFit/>
          </a:bodyPr>
          <a:lstStyle/>
          <a:p>
            <a:pPr indent="266700" eaLnBrk="0" hangingPunct="0">
              <a:lnSpc>
                <a:spcPct val="85000"/>
              </a:lnSpc>
            </a:pPr>
            <a:r>
              <a:rPr lang="en-US" altLang="zh-CN" dirty="0">
                <a:latin typeface="微软雅黑" panose="020B0503020204020204" pitchFamily="34" charset="-122"/>
                <a:ea typeface="微软雅黑" panose="020B0503020204020204" pitchFamily="34" charset="-122"/>
              </a:rPr>
              <a:t>int  nn_sum ( int n) </a:t>
            </a:r>
            <a:endParaRPr lang="en-US" altLang="zh-CN" dirty="0">
              <a:latin typeface="微软雅黑" panose="020B0503020204020204" pitchFamily="34" charset="-122"/>
              <a:ea typeface="微软雅黑" panose="020B0503020204020204" pitchFamily="34" charset="-122"/>
            </a:endParaRPr>
          </a:p>
          <a:p>
            <a:pPr indent="266700" eaLnBrk="0" hangingPunct="0">
              <a:lnSpc>
                <a:spcPct val="85000"/>
              </a:lnSpc>
            </a:pP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indent="266700" eaLnBrk="0" hangingPunct="0">
              <a:lnSpc>
                <a:spcPct val="85000"/>
              </a:lnSpc>
            </a:pPr>
            <a:r>
              <a:rPr lang="en-US" altLang="zh-CN" dirty="0">
                <a:latin typeface="微软雅黑" panose="020B0503020204020204" pitchFamily="34" charset="-122"/>
                <a:ea typeface="微软雅黑" panose="020B0503020204020204" pitchFamily="34" charset="-122"/>
              </a:rPr>
              <a:t>	int result;	</a:t>
            </a:r>
            <a:endParaRPr lang="en-US" altLang="zh-CN" dirty="0">
              <a:latin typeface="微软雅黑" panose="020B0503020204020204" pitchFamily="34" charset="-122"/>
              <a:ea typeface="微软雅黑" panose="020B0503020204020204" pitchFamily="34" charset="-122"/>
            </a:endParaRPr>
          </a:p>
          <a:p>
            <a:pPr indent="266700" eaLnBrk="0" hangingPunct="0">
              <a:lnSpc>
                <a:spcPct val="85000"/>
              </a:lnSpc>
            </a:pPr>
            <a:r>
              <a:rPr lang="en-US" altLang="zh-CN" dirty="0">
                <a:latin typeface="微软雅黑" panose="020B0503020204020204" pitchFamily="34" charset="-122"/>
                <a:ea typeface="微软雅黑" panose="020B0503020204020204" pitchFamily="34" charset="-122"/>
              </a:rPr>
              <a:t>	if  (n&lt;=0 )  </a:t>
            </a:r>
            <a:endParaRPr lang="en-US" altLang="zh-CN" dirty="0">
              <a:latin typeface="微软雅黑" panose="020B0503020204020204" pitchFamily="34" charset="-122"/>
              <a:ea typeface="微软雅黑" panose="020B0503020204020204" pitchFamily="34" charset="-122"/>
            </a:endParaRPr>
          </a:p>
          <a:p>
            <a:pPr indent="266700" eaLnBrk="0" hangingPunct="0">
              <a:lnSpc>
                <a:spcPct val="85000"/>
              </a:lnSpc>
            </a:pPr>
            <a:r>
              <a:rPr lang="en-US" altLang="zh-CN" dirty="0">
                <a:latin typeface="微软雅黑" panose="020B0503020204020204" pitchFamily="34" charset="-122"/>
                <a:ea typeface="微软雅黑" panose="020B0503020204020204" pitchFamily="34" charset="-122"/>
              </a:rPr>
              <a:t>	    result=0;   </a:t>
            </a:r>
            <a:endParaRPr lang="en-US" altLang="zh-CN" dirty="0">
              <a:latin typeface="微软雅黑" panose="020B0503020204020204" pitchFamily="34" charset="-122"/>
              <a:ea typeface="微软雅黑" panose="020B0503020204020204" pitchFamily="34" charset="-122"/>
            </a:endParaRPr>
          </a:p>
          <a:p>
            <a:pPr indent="266700" eaLnBrk="0" hangingPunct="0">
              <a:lnSpc>
                <a:spcPct val="85000"/>
              </a:lnSpc>
            </a:pPr>
            <a:r>
              <a:rPr lang="en-US" altLang="zh-CN" dirty="0">
                <a:latin typeface="微软雅黑" panose="020B0503020204020204" pitchFamily="34" charset="-122"/>
                <a:ea typeface="微软雅黑" panose="020B0503020204020204" pitchFamily="34" charset="-122"/>
              </a:rPr>
              <a:t>	else	</a:t>
            </a:r>
            <a:endParaRPr lang="en-US" altLang="zh-CN" dirty="0">
              <a:latin typeface="微软雅黑" panose="020B0503020204020204" pitchFamily="34" charset="-122"/>
              <a:ea typeface="微软雅黑" panose="020B0503020204020204" pitchFamily="34" charset="-122"/>
            </a:endParaRPr>
          </a:p>
          <a:p>
            <a:pPr indent="266700" eaLnBrk="0" hangingPunct="0">
              <a:lnSpc>
                <a:spcPct val="85000"/>
              </a:lnSpc>
            </a:pPr>
            <a:r>
              <a:rPr lang="en-US" altLang="zh-CN" dirty="0">
                <a:latin typeface="微软雅黑" panose="020B0503020204020204" pitchFamily="34" charset="-122"/>
                <a:ea typeface="微软雅黑" panose="020B0503020204020204" pitchFamily="34" charset="-122"/>
              </a:rPr>
              <a:t>	    result=n+nn_sum(n-1); </a:t>
            </a:r>
            <a:endParaRPr lang="en-US" altLang="zh-CN" dirty="0">
              <a:latin typeface="微软雅黑" panose="020B0503020204020204" pitchFamily="34" charset="-122"/>
              <a:ea typeface="微软雅黑" panose="020B0503020204020204" pitchFamily="34" charset="-122"/>
            </a:endParaRPr>
          </a:p>
          <a:p>
            <a:pPr indent="266700" eaLnBrk="0" hangingPunct="0">
              <a:lnSpc>
                <a:spcPct val="85000"/>
              </a:lnSpc>
            </a:pPr>
            <a:r>
              <a:rPr lang="en-US" altLang="zh-CN" dirty="0">
                <a:latin typeface="微软雅黑" panose="020B0503020204020204" pitchFamily="34" charset="-122"/>
                <a:ea typeface="微软雅黑" panose="020B0503020204020204" pitchFamily="34" charset="-122"/>
              </a:rPr>
              <a:t>	return  result</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indent="266700" eaLnBrk="0" hangingPunct="0">
              <a:lnSpc>
                <a:spcPct val="85000"/>
              </a:lnSpc>
            </a:pP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grpSp>
        <p:nvGrpSpPr>
          <p:cNvPr id="130052" name="Group 6"/>
          <p:cNvGrpSpPr/>
          <p:nvPr/>
        </p:nvGrpSpPr>
        <p:grpSpPr>
          <a:xfrm>
            <a:off x="8351838" y="962025"/>
            <a:ext cx="539750" cy="1125538"/>
            <a:chOff x="5290" y="374"/>
            <a:chExt cx="340" cy="680"/>
          </a:xfrm>
        </p:grpSpPr>
        <p:sp>
          <p:nvSpPr>
            <p:cNvPr id="130053" name="AutoShape 7"/>
            <p:cNvSpPr/>
            <p:nvPr/>
          </p:nvSpPr>
          <p:spPr>
            <a:xfrm>
              <a:off x="5290" y="374"/>
              <a:ext cx="113" cy="680"/>
            </a:xfrm>
            <a:prstGeom prst="rightBrace">
              <a:avLst>
                <a:gd name="adj1" fmla="val 50119"/>
                <a:gd name="adj2" fmla="val 50000"/>
              </a:avLst>
            </a:prstGeom>
            <a:solidFill>
              <a:schemeClr val="bg1"/>
            </a:solidFill>
            <a:ln w="28575" cap="flat" cmpd="sng">
              <a:solidFill>
                <a:srgbClr val="FF33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30054" name="Text Box 8"/>
            <p:cNvSpPr txBox="1"/>
            <p:nvPr/>
          </p:nvSpPr>
          <p:spPr>
            <a:xfrm>
              <a:off x="5403" y="601"/>
              <a:ext cx="227" cy="222"/>
            </a:xfrm>
            <a:prstGeom prst="rect">
              <a:avLst/>
            </a:prstGeom>
            <a:solidFill>
              <a:schemeClr val="bg1"/>
            </a:solid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P</a:t>
              </a:r>
              <a:endParaRPr lang="en-US" altLang="zh-CN" dirty="0">
                <a:solidFill>
                  <a:srgbClr val="FF3300"/>
                </a:solidFill>
                <a:latin typeface="微软雅黑" panose="020B0503020204020204" pitchFamily="34" charset="-122"/>
                <a:ea typeface="微软雅黑" panose="020B0503020204020204" pitchFamily="34" charset="-122"/>
              </a:endParaRPr>
            </a:p>
          </p:txBody>
        </p:sp>
      </p:grpSp>
      <p:grpSp>
        <p:nvGrpSpPr>
          <p:cNvPr id="130055" name="Group 13"/>
          <p:cNvGrpSpPr/>
          <p:nvPr/>
        </p:nvGrpSpPr>
        <p:grpSpPr>
          <a:xfrm>
            <a:off x="8351838" y="2178050"/>
            <a:ext cx="539750" cy="1371600"/>
            <a:chOff x="5290" y="1139"/>
            <a:chExt cx="340" cy="864"/>
          </a:xfrm>
        </p:grpSpPr>
        <p:sp>
          <p:nvSpPr>
            <p:cNvPr id="130056" name="AutoShape 14"/>
            <p:cNvSpPr/>
            <p:nvPr/>
          </p:nvSpPr>
          <p:spPr>
            <a:xfrm>
              <a:off x="5290" y="1139"/>
              <a:ext cx="113" cy="794"/>
            </a:xfrm>
            <a:prstGeom prst="rightBrace">
              <a:avLst>
                <a:gd name="adj1" fmla="val 58522"/>
                <a:gd name="adj2" fmla="val 50000"/>
              </a:avLst>
            </a:prstGeom>
            <a:noFill/>
            <a:ln w="28575" cap="flat" cmpd="sng">
              <a:solidFill>
                <a:srgbClr val="FF33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30057" name="Text Box 15"/>
            <p:cNvSpPr txBox="1"/>
            <p:nvPr/>
          </p:nvSpPr>
          <p:spPr>
            <a:xfrm>
              <a:off x="5341" y="1253"/>
              <a:ext cx="289" cy="750"/>
            </a:xfrm>
            <a:prstGeom prst="rect">
              <a:avLst/>
            </a:prstGeom>
            <a:noFill/>
            <a:ln w="9525">
              <a:noFill/>
            </a:ln>
          </p:spPr>
          <p:txBody>
            <a:bodyPr vert="eaVert"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Sum(n)</a:t>
              </a:r>
              <a:endParaRPr lang="en-US" altLang="zh-CN" dirty="0">
                <a:solidFill>
                  <a:srgbClr val="FF3300"/>
                </a:solidFill>
                <a:latin typeface="微软雅黑" panose="020B0503020204020204" pitchFamily="34" charset="-122"/>
                <a:ea typeface="微软雅黑" panose="020B0503020204020204" pitchFamily="34" charset="-122"/>
              </a:endParaRPr>
            </a:p>
          </p:txBody>
        </p:sp>
      </p:grpSp>
      <p:grpSp>
        <p:nvGrpSpPr>
          <p:cNvPr id="130058" name="Group 16"/>
          <p:cNvGrpSpPr/>
          <p:nvPr/>
        </p:nvGrpSpPr>
        <p:grpSpPr>
          <a:xfrm>
            <a:off x="8351838" y="3482975"/>
            <a:ext cx="539750" cy="1439863"/>
            <a:chOff x="5290" y="1139"/>
            <a:chExt cx="340" cy="864"/>
          </a:xfrm>
        </p:grpSpPr>
        <p:sp>
          <p:nvSpPr>
            <p:cNvPr id="130059" name="AutoShape 17"/>
            <p:cNvSpPr/>
            <p:nvPr/>
          </p:nvSpPr>
          <p:spPr>
            <a:xfrm>
              <a:off x="5290" y="1139"/>
              <a:ext cx="113" cy="794"/>
            </a:xfrm>
            <a:prstGeom prst="rightBrace">
              <a:avLst>
                <a:gd name="adj1" fmla="val 58522"/>
                <a:gd name="adj2" fmla="val 50000"/>
              </a:avLst>
            </a:prstGeom>
            <a:noFill/>
            <a:ln w="28575" cap="flat" cmpd="sng">
              <a:solidFill>
                <a:srgbClr val="FF33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30060" name="Text Box 18"/>
            <p:cNvSpPr txBox="1"/>
            <p:nvPr/>
          </p:nvSpPr>
          <p:spPr>
            <a:xfrm>
              <a:off x="5341" y="1253"/>
              <a:ext cx="289" cy="750"/>
            </a:xfrm>
            <a:prstGeom prst="rect">
              <a:avLst/>
            </a:prstGeom>
            <a:noFill/>
            <a:ln w="9525">
              <a:noFill/>
            </a:ln>
          </p:spPr>
          <p:txBody>
            <a:bodyPr vert="eaVert"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Sum(n-1)</a:t>
              </a:r>
              <a:endParaRPr lang="en-US" altLang="zh-CN" dirty="0">
                <a:solidFill>
                  <a:srgbClr val="FF3300"/>
                </a:solidFill>
                <a:latin typeface="微软雅黑" panose="020B0503020204020204" pitchFamily="34" charset="-122"/>
                <a:ea typeface="微软雅黑" panose="020B0503020204020204" pitchFamily="34" charset="-122"/>
              </a:endParaRPr>
            </a:p>
          </p:txBody>
        </p:sp>
      </p:grpSp>
      <p:sp>
        <p:nvSpPr>
          <p:cNvPr id="130061" name="Text Box 38"/>
          <p:cNvSpPr txBox="1"/>
          <p:nvPr/>
        </p:nvSpPr>
        <p:spPr>
          <a:xfrm>
            <a:off x="7991475" y="3797300"/>
            <a:ext cx="225425" cy="274638"/>
          </a:xfrm>
          <a:prstGeom prst="rect">
            <a:avLst/>
          </a:prstGeom>
          <a:noFill/>
          <a:ln w="9525">
            <a:noFill/>
          </a:ln>
        </p:spPr>
        <p:txBody>
          <a:bodyPr lIns="18000" tIns="0" rIns="18000" bIns="0"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n</a:t>
            </a:r>
            <a:endParaRPr lang="en-US" altLang="zh-CN" dirty="0">
              <a:solidFill>
                <a:srgbClr val="FF3300"/>
              </a:solidFill>
              <a:latin typeface="微软雅黑" panose="020B0503020204020204" pitchFamily="34" charset="-122"/>
              <a:ea typeface="微软雅黑" panose="020B0503020204020204" pitchFamily="34" charset="-122"/>
            </a:endParaRPr>
          </a:p>
        </p:txBody>
      </p:sp>
      <p:pic>
        <p:nvPicPr>
          <p:cNvPr id="130062" name="Picture 44"/>
          <p:cNvPicPr>
            <a:picLocks noChangeAspect="1"/>
          </p:cNvPicPr>
          <p:nvPr/>
        </p:nvPicPr>
        <p:blipFill>
          <a:blip r:embed="rId2"/>
          <a:stretch>
            <a:fillRect/>
          </a:stretch>
        </p:blipFill>
        <p:spPr>
          <a:xfrm>
            <a:off x="206375" y="2393950"/>
            <a:ext cx="3267075" cy="4464050"/>
          </a:xfrm>
          <a:prstGeom prst="rect">
            <a:avLst/>
          </a:prstGeom>
          <a:noFill/>
          <a:ln w="9525">
            <a:noFill/>
          </a:ln>
        </p:spPr>
      </p:pic>
      <p:sp>
        <p:nvSpPr>
          <p:cNvPr id="130063" name="Text Box 43"/>
          <p:cNvSpPr txBox="1"/>
          <p:nvPr/>
        </p:nvSpPr>
        <p:spPr>
          <a:xfrm>
            <a:off x="2951163" y="5724525"/>
            <a:ext cx="5986462" cy="854075"/>
          </a:xfrm>
          <a:prstGeom prst="rect">
            <a:avLst/>
          </a:prstGeom>
          <a:noFill/>
          <a:ln w="9525">
            <a:noFill/>
          </a:ln>
        </p:spPr>
        <p:txBody>
          <a:bodyPr anchor="t" anchorCtr="0">
            <a:spAutoFit/>
          </a:bodyPr>
          <a:lstStyle/>
          <a:p>
            <a:pPr marL="342900" indent="-342900" eaLnBrk="0" hangingPunct="0">
              <a:spcBef>
                <a:spcPct val="50000"/>
              </a:spcBef>
            </a:pPr>
            <a:r>
              <a:rPr lang="zh-CN" altLang="en-US" sz="2000" dirty="0">
                <a:solidFill>
                  <a:srgbClr val="3333CC"/>
                </a:solidFill>
                <a:latin typeface="微软雅黑" panose="020B0503020204020204" pitchFamily="34" charset="-122"/>
                <a:ea typeface="微软雅黑" panose="020B0503020204020204" pitchFamily="34" charset="-122"/>
              </a:rPr>
              <a:t>时间开销：每次递归执行</a:t>
            </a:r>
            <a:r>
              <a:rPr lang="en-US" altLang="zh-CN" sz="2000" dirty="0">
                <a:solidFill>
                  <a:srgbClr val="3333CC"/>
                </a:solidFill>
                <a:latin typeface="微软雅黑" panose="020B0503020204020204" pitchFamily="34" charset="-122"/>
                <a:ea typeface="微软雅黑" panose="020B0503020204020204" pitchFamily="34" charset="-122"/>
              </a:rPr>
              <a:t>16</a:t>
            </a:r>
            <a:r>
              <a:rPr lang="zh-CN" altLang="en-US" sz="2000" dirty="0">
                <a:solidFill>
                  <a:srgbClr val="3333CC"/>
                </a:solidFill>
                <a:latin typeface="微软雅黑" panose="020B0503020204020204" pitchFamily="34" charset="-122"/>
                <a:ea typeface="微软雅黑" panose="020B0503020204020204" pitchFamily="34" charset="-122"/>
              </a:rPr>
              <a:t>条指令，共</a:t>
            </a:r>
            <a:r>
              <a:rPr lang="en-US" altLang="zh-CN" sz="2000" dirty="0">
                <a:solidFill>
                  <a:srgbClr val="3333CC"/>
                </a:solidFill>
                <a:latin typeface="微软雅黑" panose="020B0503020204020204" pitchFamily="34" charset="-122"/>
                <a:ea typeface="微软雅黑" panose="020B0503020204020204" pitchFamily="34" charset="-122"/>
              </a:rPr>
              <a:t>16n</a:t>
            </a:r>
            <a:r>
              <a:rPr lang="zh-CN" altLang="en-US" sz="2000" dirty="0">
                <a:solidFill>
                  <a:srgbClr val="3333CC"/>
                </a:solidFill>
                <a:latin typeface="微软雅黑" panose="020B0503020204020204" pitchFamily="34" charset="-122"/>
                <a:ea typeface="微软雅黑" panose="020B0503020204020204" pitchFamily="34" charset="-122"/>
              </a:rPr>
              <a:t>条指令</a:t>
            </a:r>
            <a:endParaRPr lang="zh-CN" altLang="en-US" sz="2000"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50000"/>
              </a:spcBef>
            </a:pPr>
            <a:r>
              <a:rPr lang="zh-CN" altLang="en-US" sz="2000" dirty="0">
                <a:solidFill>
                  <a:srgbClr val="3333CC"/>
                </a:solidFill>
                <a:latin typeface="微软雅黑" panose="020B0503020204020204" pitchFamily="34" charset="-122"/>
                <a:ea typeface="微软雅黑" panose="020B0503020204020204" pitchFamily="34" charset="-122"/>
              </a:rPr>
              <a:t>空间开销：一次调用增加</a:t>
            </a:r>
            <a:r>
              <a:rPr lang="en-US" altLang="zh-CN" sz="2000" dirty="0">
                <a:solidFill>
                  <a:srgbClr val="3333CC"/>
                </a:solidFill>
                <a:latin typeface="微软雅黑" panose="020B0503020204020204" pitchFamily="34" charset="-122"/>
                <a:ea typeface="微软雅黑" panose="020B0503020204020204" pitchFamily="34" charset="-122"/>
              </a:rPr>
              <a:t>16B</a:t>
            </a:r>
            <a:r>
              <a:rPr lang="zh-CN" altLang="en-US" sz="2000" dirty="0">
                <a:solidFill>
                  <a:srgbClr val="3333CC"/>
                </a:solidFill>
                <a:latin typeface="微软雅黑" panose="020B0503020204020204" pitchFamily="34" charset="-122"/>
                <a:ea typeface="微软雅黑" panose="020B0503020204020204" pitchFamily="34" charset="-122"/>
              </a:rPr>
              <a:t>栈帧，共</a:t>
            </a:r>
            <a:r>
              <a:rPr lang="en-US" altLang="zh-CN" sz="2000" dirty="0">
                <a:solidFill>
                  <a:srgbClr val="3333CC"/>
                </a:solidFill>
                <a:latin typeface="微软雅黑" panose="020B0503020204020204" pitchFamily="34" charset="-122"/>
                <a:ea typeface="微软雅黑" panose="020B0503020204020204" pitchFamily="34" charset="-122"/>
              </a:rPr>
              <a:t>16n+12</a:t>
            </a:r>
            <a:endParaRPr lang="en-US" altLang="zh-CN" sz="2000" dirty="0">
              <a:solidFill>
                <a:srgbClr val="3333CC"/>
              </a:solidFill>
              <a:latin typeface="微软雅黑" panose="020B0503020204020204" pitchFamily="34" charset="-122"/>
              <a:ea typeface="微软雅黑" panose="020B0503020204020204" pitchFamily="34" charset="-122"/>
            </a:endParaRPr>
          </a:p>
        </p:txBody>
      </p:sp>
      <p:sp>
        <p:nvSpPr>
          <p:cNvPr id="130064" name="Text Box 45"/>
          <p:cNvSpPr txBox="1"/>
          <p:nvPr/>
        </p:nvSpPr>
        <p:spPr>
          <a:xfrm>
            <a:off x="3806825" y="4778375"/>
            <a:ext cx="855663" cy="366713"/>
          </a:xfrm>
          <a:prstGeom prst="rect">
            <a:avLst/>
          </a:prstGeom>
          <a:noFill/>
          <a:ln w="9525">
            <a:noFill/>
          </a:ln>
        </p:spPr>
        <p:txBody>
          <a:bodyPr anchor="t" anchorCtr="0">
            <a:spAutoFit/>
          </a:bodyPr>
          <a:lstStyle/>
          <a:p>
            <a:pPr marL="342900" indent="-342900" eaLnBrk="0" hangingPunct="0">
              <a:spcBef>
                <a:spcPct val="50000"/>
              </a:spcBef>
            </a:pPr>
            <a:r>
              <a:rPr lang="en-US" altLang="zh-CN" dirty="0">
                <a:latin typeface="微软雅黑" panose="020B0503020204020204" pitchFamily="34" charset="-122"/>
                <a:ea typeface="微软雅黑" panose="020B0503020204020204" pitchFamily="34" charset="-122"/>
                <a:hlinkClick r:id="" action="ppaction://hlinkshowjump?jump=previousslide"/>
              </a:rPr>
              <a:t>BACK</a:t>
            </a:r>
            <a:endParaRPr lang="en-US" altLang="zh-CN" dirty="0">
              <a:latin typeface="微软雅黑" panose="020B0503020204020204" pitchFamily="34" charset="-122"/>
              <a:ea typeface="微软雅黑" panose="020B0503020204020204" pitchFamily="34" charset="-122"/>
            </a:endParaRPr>
          </a:p>
        </p:txBody>
      </p:sp>
      <p:sp>
        <p:nvSpPr>
          <p:cNvPr id="648238" name="Text Box 46"/>
          <p:cNvSpPr txBox="1"/>
          <p:nvPr/>
        </p:nvSpPr>
        <p:spPr>
          <a:xfrm>
            <a:off x="5562600" y="908050"/>
            <a:ext cx="2339975" cy="381000"/>
          </a:xfrm>
          <a:prstGeom prst="rect">
            <a:avLst/>
          </a:prstGeom>
          <a:solidFill>
            <a:schemeClr val="bg1"/>
          </a:solidFill>
          <a:ln w="9525">
            <a:noFill/>
          </a:ln>
        </p:spPr>
        <p:txBody>
          <a:bodyPr anchor="t" anchorCtr="0">
            <a:spAutoFit/>
          </a:bodyPr>
          <a:lstStyle/>
          <a:p>
            <a:pPr marL="342900" indent="-342900" eaLnBrk="0" hangingPunct="0">
              <a:spcBef>
                <a:spcPct val="50000"/>
              </a:spcBef>
            </a:pPr>
            <a:r>
              <a:rPr lang="en-US" altLang="zh-CN" sz="1900" dirty="0">
                <a:solidFill>
                  <a:srgbClr val="3333CC"/>
                </a:solidFill>
                <a:latin typeface="微软雅黑" panose="020B0503020204020204" pitchFamily="34" charset="-122"/>
                <a:ea typeface="微软雅黑" panose="020B0503020204020204" pitchFamily="34" charset="-122"/>
              </a:rPr>
              <a:t>P</a:t>
            </a:r>
            <a:r>
              <a:rPr lang="zh-CN" altLang="en-US" sz="1900" dirty="0">
                <a:solidFill>
                  <a:srgbClr val="3333CC"/>
                </a:solidFill>
                <a:latin typeface="微软雅黑" panose="020B0503020204020204" pitchFamily="34" charset="-122"/>
                <a:ea typeface="微软雅黑" panose="020B0503020204020204" pitchFamily="34" charset="-122"/>
              </a:rPr>
              <a:t>的栈帧至少占</a:t>
            </a:r>
            <a:r>
              <a:rPr lang="en-US" altLang="zh-CN" sz="1900" dirty="0">
                <a:solidFill>
                  <a:srgbClr val="3333CC"/>
                </a:solidFill>
                <a:latin typeface="微软雅黑" panose="020B0503020204020204" pitchFamily="34" charset="-122"/>
                <a:ea typeface="微软雅黑" panose="020B0503020204020204" pitchFamily="34" charset="-122"/>
              </a:rPr>
              <a:t>12B</a:t>
            </a:r>
            <a:endParaRPr lang="en-US" altLang="zh-CN" sz="1900" dirty="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8238"/>
                                        </p:tgtEl>
                                        <p:attrNameLst>
                                          <p:attrName>style.visibility</p:attrName>
                                        </p:attrNameLst>
                                      </p:cBhvr>
                                      <p:to>
                                        <p:strVal val="visible"/>
                                      </p:to>
                                    </p:set>
                                    <p:animEffect transition="in" filter="blinds(horizontal)">
                                      <p:cBhvr>
                                        <p:cTn id="7" dur="500"/>
                                        <p:tgtEl>
                                          <p:spTgt spid="648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23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p:cNvSpPr>
          <p:nvPr>
            <p:ph type="title"/>
          </p:nvPr>
        </p:nvSpPr>
        <p:spPr>
          <a:xfrm>
            <a:off x="457200" y="53975"/>
            <a:ext cx="8229600" cy="561975"/>
          </a:xfrm>
        </p:spPr>
        <p:txBody>
          <a:bodyPr vert="horz" wrap="square" lIns="91440" tIns="45720" rIns="91440" bIns="45720" anchor="ctr" anchorCtr="0"/>
          <a:lstStyle/>
          <a:p>
            <a:r>
              <a:rPr lang="zh-CN" altLang="en-US" dirty="0"/>
              <a:t>逆向工程举例</a:t>
            </a:r>
            <a:endParaRPr lang="zh-CN" altLang="en-US" dirty="0"/>
          </a:p>
        </p:txBody>
      </p:sp>
      <p:sp>
        <p:nvSpPr>
          <p:cNvPr id="131074" name="Rectangle 4"/>
          <p:cNvSpPr/>
          <p:nvPr/>
        </p:nvSpPr>
        <p:spPr>
          <a:xfrm>
            <a:off x="5472113" y="684213"/>
            <a:ext cx="3508375" cy="3387725"/>
          </a:xfrm>
          <a:prstGeom prst="rect">
            <a:avLst/>
          </a:prstGeom>
          <a:noFill/>
          <a:ln w="9525">
            <a:noFill/>
          </a:ln>
        </p:spPr>
        <p:txBody>
          <a:bodyPr anchor="ctr" anchorCtr="0">
            <a:spAutoFit/>
          </a:bodyPr>
          <a:lstStyle/>
          <a:p>
            <a:pPr defTabSz="914400">
              <a:tabLst>
                <a:tab pos="542925" algn="l"/>
              </a:tabLst>
            </a:pPr>
            <a:r>
              <a:rPr lang="zh-CN" altLang="en-US" b="0" dirty="0">
                <a:latin typeface="Arial" panose="020B0604020202020204" pitchFamily="34" charset="0"/>
                <a:ea typeface="宋体" panose="02010600030101010101" pitchFamily="2" charset="-122"/>
              </a:rPr>
              <a:t>  </a:t>
            </a:r>
            <a:r>
              <a:rPr lang="en-US" altLang="zh-CN" dirty="0">
                <a:latin typeface="微软雅黑" panose="020B0503020204020204" pitchFamily="34" charset="-122"/>
                <a:ea typeface="微软雅黑" panose="020B0503020204020204" pitchFamily="34" charset="-122"/>
              </a:rPr>
              <a:t>movl  	8(%ebp), %ebx</a:t>
            </a:r>
            <a:endParaRPr lang="en-US" altLang="zh-CN" dirty="0">
              <a:latin typeface="微软雅黑" panose="020B0503020204020204" pitchFamily="34" charset="-122"/>
              <a:ea typeface="微软雅黑" panose="020B0503020204020204" pitchFamily="34" charset="-122"/>
            </a:endParaRPr>
          </a:p>
          <a:p>
            <a:pPr defTabSz="914400">
              <a:tabLst>
                <a:tab pos="542925" algn="l"/>
              </a:tabLst>
            </a:pPr>
            <a:r>
              <a:rPr lang="en-US" altLang="zh-CN" dirty="0">
                <a:latin typeface="微软雅黑" panose="020B0503020204020204" pitchFamily="34" charset="-122"/>
                <a:ea typeface="微软雅黑" panose="020B0503020204020204" pitchFamily="34" charset="-122"/>
              </a:rPr>
              <a:t>  movl  	$0, %eax</a:t>
            </a:r>
            <a:endParaRPr lang="en-US" altLang="zh-CN" dirty="0">
              <a:latin typeface="微软雅黑" panose="020B0503020204020204" pitchFamily="34" charset="-122"/>
              <a:ea typeface="微软雅黑" panose="020B0503020204020204" pitchFamily="34" charset="-122"/>
            </a:endParaRPr>
          </a:p>
          <a:p>
            <a:pPr defTabSz="914400">
              <a:tabLst>
                <a:tab pos="542925" algn="l"/>
              </a:tabLst>
            </a:pPr>
            <a:r>
              <a:rPr lang="en-US" altLang="zh-CN" dirty="0">
                <a:latin typeface="微软雅黑" panose="020B0503020204020204" pitchFamily="34" charset="-122"/>
                <a:ea typeface="微软雅黑" panose="020B0503020204020204" pitchFamily="34" charset="-122"/>
              </a:rPr>
              <a:t>  movl  	$0, %ecx</a:t>
            </a:r>
            <a:endParaRPr lang="en-US" altLang="zh-CN" dirty="0">
              <a:latin typeface="微软雅黑" panose="020B0503020204020204" pitchFamily="34" charset="-122"/>
              <a:ea typeface="微软雅黑" panose="020B0503020204020204" pitchFamily="34" charset="-122"/>
            </a:endParaRPr>
          </a:p>
          <a:p>
            <a:pPr defTabSz="914400">
              <a:tabLst>
                <a:tab pos="542925" algn="l"/>
              </a:tabLst>
            </a:pPr>
            <a:r>
              <a:rPr lang="en-US" altLang="zh-CN" dirty="0">
                <a:latin typeface="微软雅黑" panose="020B0503020204020204" pitchFamily="34" charset="-122"/>
                <a:ea typeface="微软雅黑" panose="020B0503020204020204" pitchFamily="34" charset="-122"/>
              </a:rPr>
              <a:t>.L12:</a:t>
            </a:r>
            <a:endParaRPr lang="en-US" altLang="zh-CN" dirty="0">
              <a:latin typeface="微软雅黑" panose="020B0503020204020204" pitchFamily="34" charset="-122"/>
              <a:ea typeface="微软雅黑" panose="020B0503020204020204" pitchFamily="34" charset="-122"/>
            </a:endParaRPr>
          </a:p>
          <a:p>
            <a:pPr defTabSz="914400">
              <a:tabLst>
                <a:tab pos="542925" algn="l"/>
              </a:tabLst>
            </a:pPr>
            <a:r>
              <a:rPr lang="en-US" altLang="zh-CN" dirty="0">
                <a:latin typeface="微软雅黑" panose="020B0503020204020204" pitchFamily="34" charset="-122"/>
                <a:ea typeface="微软雅黑" panose="020B0503020204020204" pitchFamily="34" charset="-122"/>
              </a:rPr>
              <a:t>  </a:t>
            </a:r>
            <a:r>
              <a:rPr lang="en-US" altLang="zh-CN" dirty="0">
                <a:solidFill>
                  <a:srgbClr val="0000FF"/>
                </a:solidFill>
                <a:latin typeface="微软雅黑" panose="020B0503020204020204" pitchFamily="34" charset="-122"/>
                <a:ea typeface="微软雅黑" panose="020B0503020204020204" pitchFamily="34" charset="-122"/>
              </a:rPr>
              <a:t>leal   	(%eax,%eax), %edx</a:t>
            </a:r>
            <a:endParaRPr lang="en-US" altLang="zh-CN"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0000FF"/>
                </a:solidFill>
                <a:latin typeface="微软雅黑" panose="020B0503020204020204" pitchFamily="34" charset="-122"/>
                <a:ea typeface="微软雅黑" panose="020B0503020204020204" pitchFamily="34" charset="-122"/>
              </a:rPr>
              <a:t>  movl  	%ebx, %eax</a:t>
            </a:r>
            <a:endParaRPr lang="en-US" altLang="zh-CN"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0000FF"/>
                </a:solidFill>
                <a:latin typeface="微软雅黑" panose="020B0503020204020204" pitchFamily="34" charset="-122"/>
                <a:ea typeface="微软雅黑" panose="020B0503020204020204" pitchFamily="34" charset="-122"/>
              </a:rPr>
              <a:t>  andl  	$1, %eax</a:t>
            </a:r>
            <a:endParaRPr lang="en-US" altLang="zh-CN"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0000FF"/>
                </a:solidFill>
                <a:latin typeface="微软雅黑" panose="020B0503020204020204" pitchFamily="34" charset="-122"/>
                <a:ea typeface="微软雅黑" panose="020B0503020204020204" pitchFamily="34" charset="-122"/>
              </a:rPr>
              <a:t>  orl       %edx, %eax</a:t>
            </a:r>
            <a:endParaRPr lang="en-US" altLang="zh-CN"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0000FF"/>
                </a:solidFill>
                <a:latin typeface="微软雅黑" panose="020B0503020204020204" pitchFamily="34" charset="-122"/>
                <a:ea typeface="微软雅黑" panose="020B0503020204020204" pitchFamily="34" charset="-122"/>
              </a:rPr>
              <a:t>  shrl     %ebx</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defTabSz="914400">
              <a:tabLst>
                <a:tab pos="542925" algn="l"/>
              </a:tabLst>
            </a:pPr>
            <a:r>
              <a:rPr lang="en-US" altLang="zh-CN" dirty="0">
                <a:latin typeface="微软雅黑" panose="020B0503020204020204" pitchFamily="34" charset="-122"/>
                <a:ea typeface="微软雅黑" panose="020B0503020204020204" pitchFamily="34" charset="-122"/>
              </a:rPr>
              <a:t>  addl   	$1, %ecx   </a:t>
            </a:r>
            <a:endParaRPr lang="en-US" altLang="zh-CN" dirty="0">
              <a:latin typeface="微软雅黑" panose="020B0503020204020204" pitchFamily="34" charset="-122"/>
              <a:ea typeface="微软雅黑" panose="020B0503020204020204" pitchFamily="34" charset="-122"/>
            </a:endParaRPr>
          </a:p>
          <a:p>
            <a:pPr defTabSz="914400">
              <a:tabLst>
                <a:tab pos="542925" algn="l"/>
              </a:tabLst>
            </a:pPr>
            <a:r>
              <a:rPr lang="en-US" altLang="zh-CN" dirty="0">
                <a:latin typeface="微软雅黑" panose="020B0503020204020204" pitchFamily="34" charset="-122"/>
                <a:ea typeface="微软雅黑" panose="020B0503020204020204" pitchFamily="34" charset="-122"/>
              </a:rPr>
              <a:t>  cmpl  	$32, %ecx</a:t>
            </a:r>
            <a:endParaRPr lang="en-US" altLang="zh-CN" dirty="0">
              <a:latin typeface="微软雅黑" panose="020B0503020204020204" pitchFamily="34" charset="-122"/>
              <a:ea typeface="微软雅黑" panose="020B0503020204020204" pitchFamily="34" charset="-122"/>
            </a:endParaRPr>
          </a:p>
          <a:p>
            <a:pPr defTabSz="914400">
              <a:tabLst>
                <a:tab pos="542925" algn="l"/>
              </a:tabLst>
            </a:pPr>
            <a:r>
              <a:rPr lang="en-US" altLang="zh-CN" dirty="0">
                <a:latin typeface="微软雅黑" panose="020B0503020204020204" pitchFamily="34" charset="-122"/>
                <a:ea typeface="微软雅黑" panose="020B0503020204020204" pitchFamily="34" charset="-122"/>
              </a:rPr>
              <a:t>  jne    	.L12</a:t>
            </a:r>
            <a:endParaRPr lang="en-US" altLang="zh-CN" dirty="0">
              <a:latin typeface="微软雅黑" panose="020B0503020204020204" pitchFamily="34" charset="-122"/>
              <a:ea typeface="微软雅黑" panose="020B0503020204020204" pitchFamily="34" charset="-122"/>
            </a:endParaRPr>
          </a:p>
        </p:txBody>
      </p:sp>
      <p:sp>
        <p:nvSpPr>
          <p:cNvPr id="582662" name="Rectangle 6"/>
          <p:cNvSpPr/>
          <p:nvPr/>
        </p:nvSpPr>
        <p:spPr>
          <a:xfrm>
            <a:off x="134938" y="4284663"/>
            <a:ext cx="8847137" cy="2282825"/>
          </a:xfrm>
          <a:prstGeom prst="rect">
            <a:avLst/>
          </a:prstGeom>
          <a:noFill/>
          <a:ln w="9525">
            <a:noFill/>
          </a:ln>
        </p:spPr>
        <p:txBody>
          <a:bodyPr anchor="ctr" anchorCtr="0">
            <a:spAutoFit/>
          </a:bodyPr>
          <a:lstStyle/>
          <a:p>
            <a:pPr>
              <a:lnSpc>
                <a:spcPct val="120000"/>
              </a:lnSpc>
            </a:pPr>
            <a:r>
              <a:rPr lang="zh-CN" altLang="en-US" sz="2000" dirty="0">
                <a:latin typeface="微软雅黑" panose="020B0503020204020204" pitchFamily="34" charset="-122"/>
                <a:ea typeface="微软雅黑" panose="020B0503020204020204" pitchFamily="34" charset="-122"/>
              </a:rPr>
              <a:t>① 处为</a:t>
            </a:r>
            <a:r>
              <a:rPr lang="en-US" altLang="zh-CN" sz="2000" dirty="0">
                <a:latin typeface="微软雅黑" panose="020B0503020204020204" pitchFamily="34" charset="-122"/>
                <a:ea typeface="微软雅黑" panose="020B0503020204020204" pitchFamily="34" charset="-122"/>
              </a:rPr>
              <a:t>i=0</a:t>
            </a:r>
            <a:r>
              <a:rPr lang="zh-CN" altLang="en-US" sz="2000" dirty="0">
                <a:latin typeface="微软雅黑" panose="020B0503020204020204" pitchFamily="34" charset="-122"/>
                <a:ea typeface="微软雅黑" panose="020B0503020204020204" pitchFamily="34" charset="-122"/>
              </a:rPr>
              <a:t>，② 处为</a:t>
            </a:r>
            <a:r>
              <a:rPr lang="en-US" altLang="zh-CN" sz="2000" dirty="0">
                <a:latin typeface="微软雅黑" panose="020B0503020204020204" pitchFamily="34" charset="-122"/>
                <a:ea typeface="微软雅黑" panose="020B0503020204020204" pitchFamily="34" charset="-122"/>
              </a:rPr>
              <a:t>i≠32</a:t>
            </a:r>
            <a:r>
              <a:rPr lang="zh-CN" altLang="en-US" sz="2000" dirty="0">
                <a:latin typeface="微软雅黑" panose="020B0503020204020204" pitchFamily="34" charset="-122"/>
                <a:ea typeface="微软雅黑" panose="020B0503020204020204" pitchFamily="34" charset="-122"/>
              </a:rPr>
              <a:t>，③ 处为</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20000"/>
              </a:lnSpc>
            </a:pPr>
            <a:r>
              <a:rPr lang="zh-CN" altLang="en-US" sz="2000" dirty="0">
                <a:latin typeface="微软雅黑" panose="020B0503020204020204" pitchFamily="34" charset="-122"/>
                <a:ea typeface="微软雅黑" panose="020B0503020204020204" pitchFamily="34" charset="-122"/>
              </a:rPr>
              <a:t>入口参数 </a:t>
            </a:r>
            <a:r>
              <a:rPr lang="en-US" altLang="zh-CN" sz="2000" dirty="0">
                <a:latin typeface="微软雅黑" panose="020B0503020204020204" pitchFamily="34" charset="-122"/>
                <a:ea typeface="微软雅黑" panose="020B0503020204020204" pitchFamily="34" charset="-122"/>
              </a:rPr>
              <a:t>x </a:t>
            </a: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EBX</a:t>
            </a:r>
            <a:r>
              <a:rPr lang="zh-CN" altLang="en-US" sz="2000" dirty="0">
                <a:latin typeface="微软雅黑" panose="020B0503020204020204" pitchFamily="34" charset="-122"/>
                <a:ea typeface="微软雅黑" panose="020B0503020204020204" pitchFamily="34" charset="-122"/>
              </a:rPr>
              <a:t>中，返回参数 </a:t>
            </a:r>
            <a:r>
              <a:rPr lang="en-US" altLang="zh-CN" sz="2000" dirty="0">
                <a:latin typeface="微软雅黑" panose="020B0503020204020204" pitchFamily="34" charset="-122"/>
                <a:ea typeface="微软雅黑" panose="020B0503020204020204" pitchFamily="34" charset="-122"/>
              </a:rPr>
              <a:t>result </a:t>
            </a: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EAX</a:t>
            </a:r>
            <a:r>
              <a:rPr lang="zh-CN" altLang="en-US" sz="2000" dirty="0">
                <a:latin typeface="微软雅黑" panose="020B0503020204020204" pitchFamily="34" charset="-122"/>
                <a:ea typeface="微软雅黑" panose="020B0503020204020204" pitchFamily="34" charset="-122"/>
              </a:rPr>
              <a:t>中。</a:t>
            </a:r>
            <a:r>
              <a:rPr lang="en-US" altLang="zh-CN" sz="2000" dirty="0">
                <a:latin typeface="微软雅黑" panose="020B0503020204020204" pitchFamily="34" charset="-122"/>
                <a:ea typeface="微软雅黑" panose="020B0503020204020204" pitchFamily="34" charset="-122"/>
              </a:rPr>
              <a:t>LEA</a:t>
            </a:r>
            <a:r>
              <a:rPr lang="zh-CN" altLang="en-US" sz="2000" dirty="0">
                <a:latin typeface="微软雅黑" panose="020B0503020204020204" pitchFamily="34" charset="-122"/>
                <a:ea typeface="微软雅黑" panose="020B0503020204020204" pitchFamily="34" charset="-122"/>
              </a:rPr>
              <a:t>实现“</a:t>
            </a:r>
            <a:r>
              <a:rPr lang="en-US" altLang="zh-CN" sz="2000" dirty="0">
                <a:latin typeface="微软雅黑" panose="020B0503020204020204" pitchFamily="34" charset="-122"/>
                <a:ea typeface="微软雅黑" panose="020B0503020204020204" pitchFamily="34" charset="-122"/>
              </a:rPr>
              <a:t>2*result”</a:t>
            </a:r>
            <a:r>
              <a:rPr lang="zh-CN" altLang="en-US" sz="2000" dirty="0">
                <a:latin typeface="微软雅黑" panose="020B0503020204020204" pitchFamily="34" charset="-122"/>
                <a:ea typeface="微软雅黑" panose="020B0503020204020204" pitchFamily="34" charset="-122"/>
              </a:rPr>
              <a:t>，即：将</a:t>
            </a:r>
            <a:r>
              <a:rPr lang="en-US" altLang="zh-CN" sz="2000" dirty="0">
                <a:latin typeface="微软雅黑" panose="020B0503020204020204" pitchFamily="34" charset="-122"/>
                <a:ea typeface="微软雅黑" panose="020B0503020204020204" pitchFamily="34" charset="-122"/>
              </a:rPr>
              <a:t>result</a:t>
            </a:r>
            <a:r>
              <a:rPr lang="zh-CN" altLang="en-US" sz="2000" dirty="0">
                <a:latin typeface="微软雅黑" panose="020B0503020204020204" pitchFamily="34" charset="-122"/>
                <a:ea typeface="微软雅黑" panose="020B0503020204020204" pitchFamily="34" charset="-122"/>
              </a:rPr>
              <a:t>左移一位；第</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和第</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条指令则实现“</a:t>
            </a:r>
            <a:r>
              <a:rPr lang="en-US" altLang="zh-CN" sz="2000" dirty="0">
                <a:latin typeface="微软雅黑" panose="020B0503020204020204" pitchFamily="34" charset="-122"/>
                <a:ea typeface="微软雅黑" panose="020B0503020204020204" pitchFamily="34" charset="-122"/>
              </a:rPr>
              <a:t>x&amp;0x01”</a:t>
            </a:r>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条指令实现“</a:t>
            </a:r>
            <a:r>
              <a:rPr lang="en-US" altLang="zh-CN" sz="2000" dirty="0">
                <a:latin typeface="微软雅黑" panose="020B0503020204020204" pitchFamily="34" charset="-122"/>
                <a:ea typeface="微软雅黑" panose="020B0503020204020204" pitchFamily="34" charset="-122"/>
              </a:rPr>
              <a:t>result=(result&lt;&lt;1) | (x &amp; 0x01)”</a:t>
            </a:r>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条指令实现“</a:t>
            </a:r>
            <a:r>
              <a:rPr lang="en-US" altLang="zh-CN" sz="2000" dirty="0">
                <a:latin typeface="微软雅黑" panose="020B0503020204020204" pitchFamily="34" charset="-122"/>
                <a:ea typeface="微软雅黑" panose="020B0503020204020204" pitchFamily="34" charset="-122"/>
              </a:rPr>
              <a:t>x&gt;&gt;=1”</a:t>
            </a:r>
            <a:r>
              <a:rPr lang="zh-CN" altLang="en-US" sz="2000" dirty="0">
                <a:latin typeface="微软雅黑" panose="020B0503020204020204" pitchFamily="34" charset="-122"/>
                <a:ea typeface="微软雅黑" panose="020B0503020204020204" pitchFamily="34" charset="-122"/>
              </a:rPr>
              <a:t>。综上所述，④ 处的</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语言语句是</a:t>
            </a:r>
            <a:r>
              <a:rPr lang="zh-CN" altLang="en-US" sz="2000" dirty="0">
                <a:solidFill>
                  <a:srgbClr val="3333CC"/>
                </a:solidFill>
                <a:latin typeface="微软雅黑" panose="020B0503020204020204" pitchFamily="34" charset="-122"/>
                <a:ea typeface="微软雅黑" panose="020B0503020204020204" pitchFamily="34" charset="-122"/>
              </a:rPr>
              <a:t>“</a:t>
            </a:r>
            <a:r>
              <a:rPr lang="en-US" altLang="zh-CN" sz="2000" dirty="0">
                <a:solidFill>
                  <a:srgbClr val="3333CC"/>
                </a:solidFill>
                <a:latin typeface="微软雅黑" panose="020B0503020204020204" pitchFamily="34" charset="-122"/>
                <a:ea typeface="微软雅黑" panose="020B0503020204020204" pitchFamily="34" charset="-122"/>
              </a:rPr>
              <a:t>result=(result&lt;&lt;1) | (x &amp; 0x01); x&gt;&gt;=1;”</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82664" name="Rectangle 8"/>
          <p:cNvSpPr/>
          <p:nvPr/>
        </p:nvSpPr>
        <p:spPr>
          <a:xfrm>
            <a:off x="71438" y="819150"/>
            <a:ext cx="4456112" cy="2563813"/>
          </a:xfrm>
          <a:prstGeom prst="rect">
            <a:avLst/>
          </a:prstGeom>
          <a:noFill/>
          <a:ln w="9525">
            <a:noFill/>
          </a:ln>
        </p:spPr>
        <p:txBody>
          <a:bodyPr anchor="t" anchorCtr="0">
            <a:spAutoFit/>
          </a:bodyPr>
          <a:lstStyle/>
          <a:p>
            <a:pPr marL="342900" indent="-342900" eaLnBrk="0" hangingPunct="0"/>
            <a:r>
              <a:rPr lang="en-US" altLang="zh-CN" dirty="0">
                <a:latin typeface="微软雅黑" panose="020B0503020204020204" pitchFamily="34" charset="-122"/>
                <a:ea typeface="微软雅黑" panose="020B0503020204020204" pitchFamily="34" charset="-122"/>
              </a:rPr>
              <a:t>int function_test( unsigned x) </a:t>
            </a:r>
            <a:endParaRPr lang="en-US" altLang="zh-CN" dirty="0">
              <a:latin typeface="微软雅黑" panose="020B0503020204020204" pitchFamily="34" charset="-122"/>
              <a:ea typeface="微软雅黑" panose="020B0503020204020204" pitchFamily="34" charset="-122"/>
            </a:endParaRPr>
          </a:p>
          <a:p>
            <a:pPr marL="342900" indent="-342900" eaLnBrk="0" hangingPunct="0"/>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eaLnBrk="0" hangingPunct="0"/>
            <a:r>
              <a:rPr lang="en-US" altLang="zh-CN" dirty="0">
                <a:latin typeface="微软雅黑" panose="020B0503020204020204" pitchFamily="34" charset="-122"/>
                <a:ea typeface="微软雅黑" panose="020B0503020204020204" pitchFamily="34" charset="-122"/>
              </a:rPr>
              <a:t>    int result=0;</a:t>
            </a:r>
            <a:endParaRPr lang="en-US" altLang="zh-CN" dirty="0">
              <a:latin typeface="微软雅黑" panose="020B0503020204020204" pitchFamily="34" charset="-122"/>
              <a:ea typeface="微软雅黑" panose="020B0503020204020204" pitchFamily="34" charset="-122"/>
            </a:endParaRPr>
          </a:p>
          <a:p>
            <a:pPr marL="342900" indent="-342900" eaLnBrk="0" hangingPunct="0"/>
            <a:r>
              <a:rPr lang="en-US" altLang="zh-CN" dirty="0">
                <a:latin typeface="微软雅黑" panose="020B0503020204020204" pitchFamily="34" charset="-122"/>
                <a:ea typeface="微软雅黑" panose="020B0503020204020204" pitchFamily="34" charset="-122"/>
              </a:rPr>
              <a:t>    int i</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342900" indent="-342900" eaLnBrk="0" hangingPunct="0"/>
            <a:r>
              <a:rPr lang="en-US" altLang="zh-CN" dirty="0">
                <a:latin typeface="微软雅黑" panose="020B0503020204020204" pitchFamily="34" charset="-122"/>
                <a:ea typeface="微软雅黑" panose="020B0503020204020204" pitchFamily="34" charset="-122"/>
              </a:rPr>
              <a:t>    for ( </a:t>
            </a:r>
            <a:r>
              <a:rPr lang="en-US" altLang="zh-CN" u="sng" dirty="0">
                <a:latin typeface="微软雅黑" panose="020B0503020204020204" pitchFamily="34" charset="-122"/>
                <a:ea typeface="微软雅黑" panose="020B0503020204020204" pitchFamily="34" charset="-122"/>
              </a:rPr>
              <a:t>     ①     </a:t>
            </a:r>
            <a:r>
              <a:rPr lang="en-US" altLang="zh-CN" dirty="0">
                <a:latin typeface="微软雅黑" panose="020B0503020204020204" pitchFamily="34" charset="-122"/>
                <a:ea typeface="微软雅黑" panose="020B0503020204020204" pitchFamily="34" charset="-122"/>
              </a:rPr>
              <a:t> ; </a:t>
            </a:r>
            <a:r>
              <a:rPr lang="en-US" altLang="zh-CN" u="sng" dirty="0">
                <a:latin typeface="微软雅黑" panose="020B0503020204020204" pitchFamily="34" charset="-122"/>
                <a:ea typeface="微软雅黑" panose="020B0503020204020204" pitchFamily="34" charset="-122"/>
              </a:rPr>
              <a:t>    ②     </a:t>
            </a:r>
            <a:r>
              <a:rPr lang="en-US" altLang="zh-CN" dirty="0">
                <a:latin typeface="微软雅黑" panose="020B0503020204020204" pitchFamily="34" charset="-122"/>
                <a:ea typeface="微软雅黑" panose="020B0503020204020204" pitchFamily="34" charset="-122"/>
              </a:rPr>
              <a:t> ; </a:t>
            </a:r>
            <a:r>
              <a:rPr lang="en-US" altLang="zh-CN" u="sng" dirty="0">
                <a:latin typeface="微软雅黑" panose="020B0503020204020204" pitchFamily="34" charset="-122"/>
                <a:ea typeface="微软雅黑" panose="020B0503020204020204" pitchFamily="34" charset="-122"/>
              </a:rPr>
              <a:t>     ③     </a:t>
            </a:r>
            <a:r>
              <a:rPr lang="en-US" altLang="zh-CN" dirty="0">
                <a:latin typeface="微软雅黑" panose="020B0503020204020204" pitchFamily="34" charset="-122"/>
                <a:ea typeface="微软雅黑" panose="020B0503020204020204" pitchFamily="34" charset="-122"/>
              </a:rPr>
              <a:t> ) {</a:t>
            </a:r>
            <a:endParaRPr lang="en-US" altLang="zh-CN" dirty="0">
              <a:latin typeface="微软雅黑" panose="020B0503020204020204" pitchFamily="34" charset="-122"/>
              <a:ea typeface="微软雅黑" panose="020B0503020204020204" pitchFamily="34" charset="-122"/>
            </a:endParaRPr>
          </a:p>
          <a:p>
            <a:pPr marL="342900" indent="-342900" eaLnBrk="0" hangingPunct="0"/>
            <a:r>
              <a:rPr lang="en-US" altLang="zh-CN" dirty="0">
                <a:latin typeface="微软雅黑" panose="020B0503020204020204" pitchFamily="34" charset="-122"/>
                <a:ea typeface="微软雅黑" panose="020B0503020204020204" pitchFamily="34" charset="-122"/>
              </a:rPr>
              <a:t>            </a:t>
            </a:r>
            <a:r>
              <a:rPr lang="en-US" altLang="zh-CN" u="sng" dirty="0">
                <a:latin typeface="微软雅黑" panose="020B0503020204020204" pitchFamily="34" charset="-122"/>
                <a:ea typeface="微软雅黑" panose="020B0503020204020204" pitchFamily="34" charset="-122"/>
              </a:rPr>
              <a:t>               ④                </a:t>
            </a:r>
            <a:r>
              <a:rPr lang="zh-CN" altLang="en-US" dirty="0">
                <a:latin typeface="微软雅黑" panose="020B0503020204020204" pitchFamily="34" charset="-122"/>
                <a:ea typeface="微软雅黑" panose="020B0503020204020204" pitchFamily="34" charset="-122"/>
              </a:rPr>
              <a:t>；</a:t>
            </a:r>
            <a:r>
              <a:rPr lang="zh-CN" altLang="en-US" u="sng" dirty="0">
                <a:latin typeface="微软雅黑" panose="020B0503020204020204" pitchFamily="34" charset="-122"/>
                <a:ea typeface="微软雅黑" panose="020B0503020204020204" pitchFamily="34" charset="-122"/>
              </a:rPr>
              <a:t>            </a:t>
            </a:r>
            <a:endParaRPr lang="zh-CN" altLang="en-US" u="sng" dirty="0">
              <a:latin typeface="微软雅黑" panose="020B0503020204020204" pitchFamily="34" charset="-122"/>
              <a:ea typeface="微软雅黑" panose="020B0503020204020204" pitchFamily="34" charset="-122"/>
            </a:endParaRPr>
          </a:p>
          <a:p>
            <a:pPr marL="342900" indent="-342900" eaLnBrk="0" hangingPunct="0"/>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marL="342900" indent="-342900" eaLnBrk="0" hangingPunct="0"/>
            <a:r>
              <a:rPr lang="en-US" altLang="zh-CN" dirty="0">
                <a:latin typeface="微软雅黑" panose="020B0503020204020204" pitchFamily="34" charset="-122"/>
                <a:ea typeface="微软雅黑" panose="020B0503020204020204" pitchFamily="34" charset="-122"/>
              </a:rPr>
              <a:t>     return result;</a:t>
            </a:r>
            <a:endParaRPr lang="en-US" altLang="zh-CN" dirty="0">
              <a:latin typeface="微软雅黑" panose="020B0503020204020204" pitchFamily="34" charset="-122"/>
              <a:ea typeface="微软雅黑" panose="020B0503020204020204" pitchFamily="34" charset="-122"/>
            </a:endParaRPr>
          </a:p>
          <a:p>
            <a:pPr marL="342900" indent="-342900" eaLnBrk="0" hangingPunct="0"/>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p:txBody>
      </p:sp>
      <p:sp>
        <p:nvSpPr>
          <p:cNvPr id="582665" name="Line 9"/>
          <p:cNvSpPr/>
          <p:nvPr/>
        </p:nvSpPr>
        <p:spPr>
          <a:xfrm flipV="1">
            <a:off x="3627438" y="863600"/>
            <a:ext cx="2024062" cy="134938"/>
          </a:xfrm>
          <a:prstGeom prst="line">
            <a:avLst/>
          </a:prstGeom>
          <a:ln w="38100" cap="flat" cmpd="sng">
            <a:solidFill>
              <a:srgbClr val="FF3300"/>
            </a:solidFill>
            <a:prstDash val="solid"/>
            <a:round/>
            <a:headEnd type="none" w="med" len="med"/>
            <a:tailEnd type="triangle" w="med" len="med"/>
          </a:ln>
        </p:spPr>
      </p:sp>
      <p:sp>
        <p:nvSpPr>
          <p:cNvPr id="582666" name="Line 10"/>
          <p:cNvSpPr/>
          <p:nvPr/>
        </p:nvSpPr>
        <p:spPr>
          <a:xfrm flipV="1">
            <a:off x="1871663" y="1133475"/>
            <a:ext cx="3779837" cy="360363"/>
          </a:xfrm>
          <a:prstGeom prst="line">
            <a:avLst/>
          </a:prstGeom>
          <a:ln w="38100" cap="flat" cmpd="sng">
            <a:solidFill>
              <a:srgbClr val="FF3300"/>
            </a:solidFill>
            <a:prstDash val="solid"/>
            <a:round/>
            <a:headEnd type="none" w="med" len="med"/>
            <a:tailEnd type="triangle" w="med" len="med"/>
          </a:ln>
        </p:spPr>
      </p:sp>
      <p:sp>
        <p:nvSpPr>
          <p:cNvPr id="582667" name="Line 11"/>
          <p:cNvSpPr/>
          <p:nvPr/>
        </p:nvSpPr>
        <p:spPr>
          <a:xfrm flipV="1">
            <a:off x="1646238" y="1449388"/>
            <a:ext cx="3960812" cy="539750"/>
          </a:xfrm>
          <a:prstGeom prst="line">
            <a:avLst/>
          </a:prstGeom>
          <a:ln w="38100" cap="flat" cmpd="sng">
            <a:solidFill>
              <a:srgbClr val="FF3300"/>
            </a:solidFill>
            <a:prstDash val="solid"/>
            <a:round/>
            <a:headEnd type="none" w="med" len="med"/>
            <a:tailEnd type="triangle" w="med" len="med"/>
          </a:ln>
        </p:spPr>
      </p:sp>
      <p:grpSp>
        <p:nvGrpSpPr>
          <p:cNvPr id="582668" name="Group 12"/>
          <p:cNvGrpSpPr/>
          <p:nvPr/>
        </p:nvGrpSpPr>
        <p:grpSpPr>
          <a:xfrm flipH="1">
            <a:off x="8442325" y="1628775"/>
            <a:ext cx="360363" cy="2251075"/>
            <a:chOff x="130" y="1565"/>
            <a:chExt cx="170" cy="1701"/>
          </a:xfrm>
        </p:grpSpPr>
        <p:sp>
          <p:nvSpPr>
            <p:cNvPr id="131081" name="Line 13"/>
            <p:cNvSpPr/>
            <p:nvPr/>
          </p:nvSpPr>
          <p:spPr>
            <a:xfrm>
              <a:off x="130" y="3266"/>
              <a:ext cx="170" cy="0"/>
            </a:xfrm>
            <a:prstGeom prst="line">
              <a:avLst/>
            </a:prstGeom>
            <a:ln w="57150" cap="flat" cmpd="sng">
              <a:solidFill>
                <a:srgbClr val="FF3300"/>
              </a:solidFill>
              <a:prstDash val="solid"/>
              <a:round/>
              <a:headEnd type="none" w="med" len="med"/>
              <a:tailEnd type="none" w="med" len="med"/>
            </a:ln>
          </p:spPr>
        </p:sp>
        <p:sp>
          <p:nvSpPr>
            <p:cNvPr id="131082" name="Line 14"/>
            <p:cNvSpPr/>
            <p:nvPr/>
          </p:nvSpPr>
          <p:spPr>
            <a:xfrm flipH="1">
              <a:off x="130" y="1565"/>
              <a:ext cx="0" cy="1701"/>
            </a:xfrm>
            <a:prstGeom prst="line">
              <a:avLst/>
            </a:prstGeom>
            <a:ln w="38100" cap="flat" cmpd="sng">
              <a:solidFill>
                <a:srgbClr val="FF3300"/>
              </a:solidFill>
              <a:prstDash val="solid"/>
              <a:round/>
              <a:headEnd type="none" w="med" len="med"/>
              <a:tailEnd type="none" w="med" len="med"/>
            </a:ln>
          </p:spPr>
        </p:sp>
        <p:sp>
          <p:nvSpPr>
            <p:cNvPr id="131083" name="Line 15"/>
            <p:cNvSpPr/>
            <p:nvPr/>
          </p:nvSpPr>
          <p:spPr>
            <a:xfrm>
              <a:off x="130" y="1565"/>
              <a:ext cx="170" cy="0"/>
            </a:xfrm>
            <a:prstGeom prst="line">
              <a:avLst/>
            </a:prstGeom>
            <a:ln w="38100" cap="flat" cmpd="sng">
              <a:solidFill>
                <a:srgbClr val="FF3300"/>
              </a:solidFill>
              <a:prstDash val="solid"/>
              <a:round/>
              <a:headEnd type="none" w="med" len="med"/>
              <a:tailEnd type="triangle" w="med" len="med"/>
            </a:ln>
          </p:spPr>
        </p:sp>
      </p:grpSp>
      <p:grpSp>
        <p:nvGrpSpPr>
          <p:cNvPr id="582674" name="Group 18"/>
          <p:cNvGrpSpPr/>
          <p:nvPr/>
        </p:nvGrpSpPr>
        <p:grpSpPr>
          <a:xfrm>
            <a:off x="2592388" y="2214563"/>
            <a:ext cx="3016250" cy="1844675"/>
            <a:chOff x="1604" y="1395"/>
            <a:chExt cx="1900" cy="1162"/>
          </a:xfrm>
        </p:grpSpPr>
        <p:sp>
          <p:nvSpPr>
            <p:cNvPr id="131085" name="AutoShape 16"/>
            <p:cNvSpPr/>
            <p:nvPr/>
          </p:nvSpPr>
          <p:spPr>
            <a:xfrm>
              <a:off x="3419" y="2245"/>
              <a:ext cx="85" cy="312"/>
            </a:xfrm>
            <a:prstGeom prst="leftBracket">
              <a:avLst>
                <a:gd name="adj" fmla="val 30588"/>
              </a:avLst>
            </a:prstGeom>
            <a:noFill/>
            <a:ln w="38100" cap="flat" cmpd="sng">
              <a:solidFill>
                <a:srgbClr val="FF33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31086" name="Line 17"/>
            <p:cNvSpPr/>
            <p:nvPr/>
          </p:nvSpPr>
          <p:spPr>
            <a:xfrm flipH="1" flipV="1">
              <a:off x="1604" y="1395"/>
              <a:ext cx="1786" cy="1048"/>
            </a:xfrm>
            <a:prstGeom prst="line">
              <a:avLst/>
            </a:prstGeom>
            <a:ln w="38100" cap="flat" cmpd="sng">
              <a:solidFill>
                <a:srgbClr val="FF3300"/>
              </a:solidFill>
              <a:prstDash val="solid"/>
              <a:round/>
              <a:headEnd type="triangle" w="med" len="med"/>
              <a:tailEnd type="none" w="med" len="med"/>
            </a:ln>
          </p:spPr>
        </p:sp>
      </p:grpSp>
      <p:sp>
        <p:nvSpPr>
          <p:cNvPr id="582675" name="Line 19"/>
          <p:cNvSpPr/>
          <p:nvPr/>
        </p:nvSpPr>
        <p:spPr>
          <a:xfrm>
            <a:off x="3762375" y="2214563"/>
            <a:ext cx="1889125" cy="1169987"/>
          </a:xfrm>
          <a:prstGeom prst="line">
            <a:avLst/>
          </a:prstGeom>
          <a:ln w="38100" cap="flat" cmpd="sng">
            <a:solidFill>
              <a:srgbClr val="FF3300"/>
            </a:solidFill>
            <a:prstDash val="solid"/>
            <a:round/>
            <a:headEnd type="none" w="med" len="med"/>
            <a:tailEnd type="triangle" w="med" len="med"/>
          </a:ln>
        </p:spPr>
      </p:sp>
      <p:grpSp>
        <p:nvGrpSpPr>
          <p:cNvPr id="582678" name="Group 22"/>
          <p:cNvGrpSpPr/>
          <p:nvPr/>
        </p:nvGrpSpPr>
        <p:grpSpPr>
          <a:xfrm>
            <a:off x="3535363" y="1898650"/>
            <a:ext cx="2160587" cy="1169988"/>
            <a:chOff x="2227" y="1196"/>
            <a:chExt cx="1361" cy="737"/>
          </a:xfrm>
        </p:grpSpPr>
        <p:sp>
          <p:nvSpPr>
            <p:cNvPr id="131089" name="AutoShape 20"/>
            <p:cNvSpPr/>
            <p:nvPr/>
          </p:nvSpPr>
          <p:spPr>
            <a:xfrm>
              <a:off x="3475" y="1196"/>
              <a:ext cx="113" cy="737"/>
            </a:xfrm>
            <a:prstGeom prst="leftBracket">
              <a:avLst>
                <a:gd name="adj" fmla="val 54320"/>
              </a:avLst>
            </a:prstGeom>
            <a:noFill/>
            <a:ln w="38100" cap="flat" cmpd="sng">
              <a:solidFill>
                <a:srgbClr val="FF33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31090" name="Line 21"/>
            <p:cNvSpPr/>
            <p:nvPr/>
          </p:nvSpPr>
          <p:spPr>
            <a:xfrm>
              <a:off x="2227" y="1536"/>
              <a:ext cx="1247" cy="0"/>
            </a:xfrm>
            <a:prstGeom prst="line">
              <a:avLst/>
            </a:prstGeom>
            <a:ln w="38100" cap="flat" cmpd="sng">
              <a:solidFill>
                <a:srgbClr val="FF3300"/>
              </a:solidFill>
              <a:prstDash val="solid"/>
              <a:round/>
              <a:headEnd type="none" w="med" len="med"/>
              <a:tailEnd type="triangle" w="med" len="med"/>
            </a:ln>
          </p:spPr>
        </p:sp>
      </p:grpSp>
      <p:sp>
        <p:nvSpPr>
          <p:cNvPr id="582679" name="Text Box 23"/>
          <p:cNvSpPr txBox="1"/>
          <p:nvPr/>
        </p:nvSpPr>
        <p:spPr>
          <a:xfrm>
            <a:off x="385763" y="3473450"/>
            <a:ext cx="2565400" cy="731838"/>
          </a:xfrm>
          <a:prstGeom prst="rect">
            <a:avLst/>
          </a:prstGeom>
          <a:noFill/>
          <a:ln w="9525">
            <a:noFill/>
          </a:ln>
        </p:spPr>
        <p:txBody>
          <a:bodyPr anchor="t" anchorCtr="0">
            <a:spAutoFit/>
          </a:bodyPr>
          <a:lstStyle/>
          <a:p>
            <a:pPr marL="342900" indent="-342900" eaLnBrk="0" hangingPunct="0">
              <a:spcBef>
                <a:spcPct val="50000"/>
              </a:spcBef>
            </a:pPr>
            <a:r>
              <a:rPr lang="zh-CN" altLang="en-US" sz="2000" dirty="0">
                <a:solidFill>
                  <a:srgbClr val="FF3300"/>
                </a:solidFill>
                <a:latin typeface="微软雅黑" panose="020B0503020204020204" pitchFamily="34" charset="-122"/>
                <a:ea typeface="微软雅黑" panose="020B0503020204020204" pitchFamily="34" charset="-122"/>
              </a:rPr>
              <a:t>该函数有几个参数？</a:t>
            </a:r>
            <a:endParaRPr lang="zh-CN" altLang="en-US" sz="2000" dirty="0">
              <a:solidFill>
                <a:srgbClr val="FF3300"/>
              </a:solidFill>
              <a:latin typeface="微软雅黑" panose="020B0503020204020204" pitchFamily="34" charset="-122"/>
              <a:ea typeface="微软雅黑" panose="020B0503020204020204" pitchFamily="34" charset="-122"/>
            </a:endParaRPr>
          </a:p>
          <a:p>
            <a:pPr marL="342900" indent="-342900" eaLnBrk="0" hangingPunct="0">
              <a:spcBef>
                <a:spcPct val="10000"/>
              </a:spcBef>
            </a:pPr>
            <a:r>
              <a:rPr lang="zh-CN" altLang="en-US" sz="2000" dirty="0">
                <a:solidFill>
                  <a:srgbClr val="FF3300"/>
                </a:solidFill>
                <a:latin typeface="微软雅黑" panose="020B0503020204020204" pitchFamily="34" charset="-122"/>
                <a:ea typeface="微软雅黑" panose="020B0503020204020204" pitchFamily="34" charset="-122"/>
              </a:rPr>
              <a:t>处理结构是怎样的？</a:t>
            </a:r>
            <a:endParaRPr lang="zh-CN" altLang="en-US" sz="2000" dirty="0">
              <a:solidFill>
                <a:srgbClr val="FF3300"/>
              </a:solidFill>
              <a:latin typeface="微软雅黑" panose="020B0503020204020204" pitchFamily="34" charset="-122"/>
              <a:ea typeface="微软雅黑" panose="020B0503020204020204" pitchFamily="34" charset="-122"/>
            </a:endParaRPr>
          </a:p>
        </p:txBody>
      </p:sp>
      <p:sp>
        <p:nvSpPr>
          <p:cNvPr id="582680" name="Text Box 24"/>
          <p:cNvSpPr txBox="1"/>
          <p:nvPr/>
        </p:nvSpPr>
        <p:spPr>
          <a:xfrm>
            <a:off x="2906713" y="3429000"/>
            <a:ext cx="1800225" cy="731838"/>
          </a:xfrm>
          <a:prstGeom prst="rect">
            <a:avLst/>
          </a:prstGeom>
          <a:noFill/>
          <a:ln w="9525">
            <a:noFill/>
          </a:ln>
        </p:spPr>
        <p:txBody>
          <a:bodyPr anchor="t" anchorCtr="0">
            <a:spAutoFit/>
          </a:bodyPr>
          <a:lstStyle/>
          <a:p>
            <a:pPr marL="342900" indent="-342900" eaLnBrk="0" hangingPunct="0">
              <a:spcBef>
                <a:spcPct val="10000"/>
              </a:spcBef>
            </a:pPr>
            <a:r>
              <a:rPr lang="en-US" altLang="zh-CN" sz="2000" dirty="0">
                <a:solidFill>
                  <a:srgbClr val="0066FF"/>
                </a:solidFill>
                <a:latin typeface="微软雅黑" panose="020B0503020204020204" pitchFamily="34" charset="-122"/>
                <a:ea typeface="微软雅黑" panose="020B0503020204020204" pitchFamily="34" charset="-122"/>
              </a:rPr>
              <a:t>1</a:t>
            </a:r>
            <a:r>
              <a:rPr lang="zh-CN" altLang="en-US" sz="2000" dirty="0">
                <a:solidFill>
                  <a:srgbClr val="0066FF"/>
                </a:solidFill>
                <a:latin typeface="微软雅黑" panose="020B0503020204020204" pitchFamily="34" charset="-122"/>
                <a:ea typeface="微软雅黑" panose="020B0503020204020204" pitchFamily="34" charset="-122"/>
              </a:rPr>
              <a:t>个</a:t>
            </a:r>
            <a:endParaRPr lang="zh-CN" altLang="en-US" sz="2000" dirty="0">
              <a:solidFill>
                <a:srgbClr val="0066FF"/>
              </a:solidFill>
              <a:latin typeface="微软雅黑" panose="020B0503020204020204" pitchFamily="34" charset="-122"/>
              <a:ea typeface="微软雅黑" panose="020B0503020204020204" pitchFamily="34" charset="-122"/>
            </a:endParaRPr>
          </a:p>
          <a:p>
            <a:pPr marL="342900" indent="-342900" eaLnBrk="0" hangingPunct="0">
              <a:spcBef>
                <a:spcPct val="10000"/>
              </a:spcBef>
            </a:pPr>
            <a:r>
              <a:rPr lang="zh-CN" altLang="en-US" sz="2000" dirty="0">
                <a:solidFill>
                  <a:srgbClr val="0066FF"/>
                </a:solidFill>
                <a:latin typeface="微软雅黑" panose="020B0503020204020204" pitchFamily="34" charset="-122"/>
                <a:ea typeface="微软雅黑" panose="020B0503020204020204" pitchFamily="34" charset="-122"/>
              </a:rPr>
              <a:t>循环结构！</a:t>
            </a:r>
            <a:endParaRPr lang="zh-CN" altLang="en-US" sz="2000" dirty="0">
              <a:solidFill>
                <a:srgbClr val="0066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2679"/>
                                        </p:tgtEl>
                                        <p:attrNameLst>
                                          <p:attrName>style.visibility</p:attrName>
                                        </p:attrNameLst>
                                      </p:cBhvr>
                                      <p:to>
                                        <p:strVal val="visible"/>
                                      </p:to>
                                    </p:set>
                                    <p:animEffect transition="in" filter="blinds(horizontal)">
                                      <p:cBhvr>
                                        <p:cTn id="7" dur="500"/>
                                        <p:tgtEl>
                                          <p:spTgt spid="5826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2680"/>
                                        </p:tgtEl>
                                        <p:attrNameLst>
                                          <p:attrName>style.visibility</p:attrName>
                                        </p:attrNameLst>
                                      </p:cBhvr>
                                      <p:to>
                                        <p:strVal val="visible"/>
                                      </p:to>
                                    </p:set>
                                    <p:animEffect transition="in" filter="blinds(horizontal)">
                                      <p:cBhvr>
                                        <p:cTn id="12" dur="500"/>
                                        <p:tgtEl>
                                          <p:spTgt spid="5826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2664"/>
                                        </p:tgtEl>
                                        <p:attrNameLst>
                                          <p:attrName>style.visibility</p:attrName>
                                        </p:attrNameLst>
                                      </p:cBhvr>
                                      <p:to>
                                        <p:strVal val="visible"/>
                                      </p:to>
                                    </p:set>
                                    <p:animEffect transition="in" filter="blinds(horizontal)">
                                      <p:cBhvr>
                                        <p:cTn id="17" dur="500"/>
                                        <p:tgtEl>
                                          <p:spTgt spid="5826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2665"/>
                                        </p:tgtEl>
                                        <p:attrNameLst>
                                          <p:attrName>style.visibility</p:attrName>
                                        </p:attrNameLst>
                                      </p:cBhvr>
                                      <p:to>
                                        <p:strVal val="visible"/>
                                      </p:to>
                                    </p:set>
                                    <p:animEffect transition="in" filter="blinds(horizontal)">
                                      <p:cBhvr>
                                        <p:cTn id="22" dur="500"/>
                                        <p:tgtEl>
                                          <p:spTgt spid="5826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2666"/>
                                        </p:tgtEl>
                                        <p:attrNameLst>
                                          <p:attrName>style.visibility</p:attrName>
                                        </p:attrNameLst>
                                      </p:cBhvr>
                                      <p:to>
                                        <p:strVal val="visible"/>
                                      </p:to>
                                    </p:set>
                                    <p:animEffect transition="in" filter="blinds(horizontal)">
                                      <p:cBhvr>
                                        <p:cTn id="27" dur="500"/>
                                        <p:tgtEl>
                                          <p:spTgt spid="58266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2667"/>
                                        </p:tgtEl>
                                        <p:attrNameLst>
                                          <p:attrName>style.visibility</p:attrName>
                                        </p:attrNameLst>
                                      </p:cBhvr>
                                      <p:to>
                                        <p:strVal val="visible"/>
                                      </p:to>
                                    </p:set>
                                    <p:animEffect transition="in" filter="blinds(horizontal)">
                                      <p:cBhvr>
                                        <p:cTn id="32" dur="500"/>
                                        <p:tgtEl>
                                          <p:spTgt spid="58266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82675"/>
                                        </p:tgtEl>
                                        <p:attrNameLst>
                                          <p:attrName>style.visibility</p:attrName>
                                        </p:attrNameLst>
                                      </p:cBhvr>
                                      <p:to>
                                        <p:strVal val="visible"/>
                                      </p:to>
                                    </p:set>
                                    <p:animEffect transition="in" filter="blinds(horizontal)">
                                      <p:cBhvr>
                                        <p:cTn id="37" dur="500"/>
                                        <p:tgtEl>
                                          <p:spTgt spid="58267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82668"/>
                                        </p:tgtEl>
                                        <p:attrNameLst>
                                          <p:attrName>style.visibility</p:attrName>
                                        </p:attrNameLst>
                                      </p:cBhvr>
                                      <p:to>
                                        <p:strVal val="visible"/>
                                      </p:to>
                                    </p:set>
                                    <p:animEffect transition="in" filter="blinds(horizontal)">
                                      <p:cBhvr>
                                        <p:cTn id="42" dur="500"/>
                                        <p:tgtEl>
                                          <p:spTgt spid="58266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82674"/>
                                        </p:tgtEl>
                                        <p:attrNameLst>
                                          <p:attrName>style.visibility</p:attrName>
                                        </p:attrNameLst>
                                      </p:cBhvr>
                                      <p:to>
                                        <p:strVal val="visible"/>
                                      </p:to>
                                    </p:set>
                                    <p:animEffect transition="in" filter="blinds(horizontal)">
                                      <p:cBhvr>
                                        <p:cTn id="47" dur="500"/>
                                        <p:tgtEl>
                                          <p:spTgt spid="58267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2678"/>
                                        </p:tgtEl>
                                        <p:attrNameLst>
                                          <p:attrName>style.visibility</p:attrName>
                                        </p:attrNameLst>
                                      </p:cBhvr>
                                      <p:to>
                                        <p:strVal val="visible"/>
                                      </p:to>
                                    </p:set>
                                    <p:animEffect transition="in" filter="blinds(horizontal)">
                                      <p:cBhvr>
                                        <p:cTn id="52" dur="500"/>
                                        <p:tgtEl>
                                          <p:spTgt spid="58267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82662">
                                            <p:txEl>
                                              <p:pRg st="0" end="0"/>
                                            </p:txEl>
                                          </p:spTgt>
                                        </p:tgtEl>
                                        <p:attrNameLst>
                                          <p:attrName>style.visibility</p:attrName>
                                        </p:attrNameLst>
                                      </p:cBhvr>
                                      <p:to>
                                        <p:strVal val="visible"/>
                                      </p:to>
                                    </p:set>
                                    <p:animEffect transition="in" filter="blinds(horizontal)">
                                      <p:cBhvr>
                                        <p:cTn id="57" dur="500"/>
                                        <p:tgtEl>
                                          <p:spTgt spid="582662">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82662">
                                            <p:txEl>
                                              <p:pRg st="1" end="1"/>
                                            </p:txEl>
                                          </p:spTgt>
                                        </p:tgtEl>
                                        <p:attrNameLst>
                                          <p:attrName>style.visibility</p:attrName>
                                        </p:attrNameLst>
                                      </p:cBhvr>
                                      <p:to>
                                        <p:strVal val="visible"/>
                                      </p:to>
                                    </p:set>
                                    <p:animEffect transition="in" filter="blinds(horizontal)">
                                      <p:cBhvr>
                                        <p:cTn id="62" dur="500"/>
                                        <p:tgtEl>
                                          <p:spTgt spid="5826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4" grpId="0"/>
      <p:bldP spid="582679" grpId="0"/>
      <p:bldP spid="58268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200" dirty="0"/>
              <a:t>程序的机器级表示</a:t>
            </a:r>
            <a:endParaRPr lang="zh-CN" altLang="en-US" sz="3200" dirty="0"/>
          </a:p>
        </p:txBody>
      </p:sp>
      <p:sp>
        <p:nvSpPr>
          <p:cNvPr id="132098" name="Rectangle 3"/>
          <p:cNvSpPr>
            <a:spLocks noGrp="1"/>
          </p:cNvSpPr>
          <p:nvPr>
            <p:ph idx="1"/>
          </p:nvPr>
        </p:nvSpPr>
        <p:spPr>
          <a:xfrm>
            <a:off x="476250" y="728663"/>
            <a:ext cx="8229600" cy="5940425"/>
          </a:xfrm>
        </p:spPr>
        <p:txBody>
          <a:bodyPr vert="horz" wrap="square" lIns="91440" tIns="45720" rIns="91440" bIns="45720" anchor="t" anchorCtr="0"/>
          <a:lstStyle/>
          <a:p>
            <a:pPr>
              <a:lnSpc>
                <a:spcPct val="100000"/>
              </a:lnSpc>
            </a:pPr>
            <a:r>
              <a:rPr lang="zh-CN" altLang="en-US" sz="2000" dirty="0">
                <a:latin typeface="微软雅黑" panose="020B0503020204020204" pitchFamily="34" charset="-122"/>
                <a:ea typeface="微软雅黑" panose="020B0503020204020204" pitchFamily="34" charset="-122"/>
              </a:rPr>
              <a:t>分以下五个部分介绍</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solidFill>
                  <a:srgbClr val="3333CC"/>
                </a:solidFill>
                <a:latin typeface="微软雅黑" panose="020B0503020204020204" pitchFamily="34" charset="-122"/>
                <a:ea typeface="微软雅黑" panose="020B0503020204020204" pitchFamily="34" charset="-122"/>
              </a:rPr>
              <a:t>第一讲：程序转换概述</a:t>
            </a:r>
            <a:endParaRPr lang="zh-CN" altLang="en-US" dirty="0">
              <a:solidFill>
                <a:srgbClr val="3333CC"/>
              </a:solidFill>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机器指令和汇编指令</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机器级程序员感觉到的属性和功能特性</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高级语言程序转换为机器代码的过程</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latin typeface="微软雅黑" panose="020B0503020204020204" pitchFamily="34" charset="-122"/>
                <a:ea typeface="微软雅黑" panose="020B0503020204020204" pitchFamily="34" charset="-122"/>
              </a:rPr>
              <a:t>第二讲：</a:t>
            </a:r>
            <a:r>
              <a:rPr lang="en-US" altLang="zh-CN" dirty="0">
                <a:latin typeface="微软雅黑" panose="020B0503020204020204" pitchFamily="34" charset="-122"/>
                <a:ea typeface="微软雅黑" panose="020B0503020204020204" pitchFamily="34" charset="-122"/>
              </a:rPr>
              <a:t>IA-32 /x86-64</a:t>
            </a:r>
            <a:r>
              <a:rPr lang="zh-CN" altLang="en-US" dirty="0">
                <a:latin typeface="微软雅黑" panose="020B0503020204020204" pitchFamily="34" charset="-122"/>
                <a:ea typeface="微软雅黑" panose="020B0503020204020204" pitchFamily="34" charset="-122"/>
              </a:rPr>
              <a:t>指令系统</a:t>
            </a:r>
            <a:endParaRPr lang="en-US" altLang="zh-CN" dirty="0">
              <a:latin typeface="微软雅黑" panose="020B0503020204020204" pitchFamily="34" charset="-122"/>
              <a:ea typeface="微软雅黑" panose="020B0503020204020204" pitchFamily="34" charset="-122"/>
            </a:endParaRPr>
          </a:p>
          <a:p>
            <a:pPr lvl="1">
              <a:lnSpc>
                <a:spcPct val="100000"/>
              </a:lnSpc>
            </a:pPr>
            <a:r>
              <a:rPr lang="zh-CN" altLang="en-US" dirty="0">
                <a:solidFill>
                  <a:srgbClr val="3333CC"/>
                </a:solidFill>
                <a:latin typeface="微软雅黑" panose="020B0503020204020204" pitchFamily="34" charset="-122"/>
                <a:ea typeface="微软雅黑" panose="020B0503020204020204" pitchFamily="34" charset="-122"/>
              </a:rPr>
              <a:t>第三讲：</a:t>
            </a:r>
            <a:r>
              <a:rPr lang="en-US" altLang="zh-CN" dirty="0">
                <a:solidFill>
                  <a:srgbClr val="3333CC"/>
                </a:solidFill>
                <a:latin typeface="微软雅黑" panose="020B0503020204020204" pitchFamily="34" charset="-122"/>
                <a:ea typeface="微软雅黑" panose="020B0503020204020204" pitchFamily="34" charset="-122"/>
              </a:rPr>
              <a:t> C</a:t>
            </a:r>
            <a:r>
              <a:rPr lang="zh-CN" altLang="en-US" dirty="0">
                <a:solidFill>
                  <a:srgbClr val="3333CC"/>
                </a:solidFill>
                <a:latin typeface="微软雅黑" panose="020B0503020204020204" pitchFamily="34" charset="-122"/>
                <a:ea typeface="微软雅黑" panose="020B0503020204020204" pitchFamily="34" charset="-122"/>
              </a:rPr>
              <a:t>语言程序的机器级表示</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过程调用的机器级表示</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选择语句的机器级表示</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循环结构的机器级表示 </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solidFill>
                  <a:srgbClr val="FF3300"/>
                </a:solidFill>
                <a:latin typeface="微软雅黑" panose="020B0503020204020204" pitchFamily="34" charset="-122"/>
                <a:ea typeface="微软雅黑" panose="020B0503020204020204" pitchFamily="34" charset="-122"/>
              </a:rPr>
              <a:t>第四讲：复杂数据类型的分配和访问</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数组的分配和访问 </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结构体数据的分配和访问 </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联合体数据的分配和访问 </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数据的对齐 </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latin typeface="微软雅黑" panose="020B0503020204020204" pitchFamily="34" charset="-122"/>
                <a:ea typeface="微软雅黑" panose="020B0503020204020204" pitchFamily="34" charset="-122"/>
              </a:rPr>
              <a:t>第五讲：越界访问和缓冲区溢出 </a:t>
            </a:r>
            <a:endParaRPr lang="zh-CN" altLang="en-US" dirty="0">
              <a:latin typeface="微软雅黑" panose="020B0503020204020204" pitchFamily="34" charset="-122"/>
              <a:ea typeface="微软雅黑" panose="020B0503020204020204" pitchFamily="34" charset="-122"/>
            </a:endParaRPr>
          </a:p>
        </p:txBody>
      </p:sp>
      <p:sp>
        <p:nvSpPr>
          <p:cNvPr id="132099" name="Text Box 4"/>
          <p:cNvSpPr txBox="1"/>
          <p:nvPr/>
        </p:nvSpPr>
        <p:spPr>
          <a:xfrm>
            <a:off x="6416675" y="1042988"/>
            <a:ext cx="2339975" cy="1917700"/>
          </a:xfrm>
          <a:prstGeom prst="rect">
            <a:avLst/>
          </a:prstGeom>
          <a:noFill/>
          <a:ln w="9525">
            <a:noFill/>
          </a:ln>
        </p:spPr>
        <p:txBody>
          <a:bodyPr anchor="t" anchorCtr="0">
            <a:spAutoFit/>
          </a:bodyPr>
          <a:lstStyle/>
          <a:p>
            <a:pPr>
              <a:lnSpc>
                <a:spcPct val="120000"/>
              </a:lnSpc>
              <a:spcBef>
                <a:spcPct val="50000"/>
              </a:spcBef>
            </a:pPr>
            <a:r>
              <a:rPr lang="zh-CN" altLang="en-US" sz="2000" dirty="0">
                <a:solidFill>
                  <a:srgbClr val="FF0000"/>
                </a:solidFill>
                <a:latin typeface="Arial" panose="020B0604020202020204" pitchFamily="34" charset="0"/>
                <a:ea typeface="微软雅黑" panose="020B0503020204020204" pitchFamily="34" charset="-122"/>
              </a:rPr>
              <a:t>从高级语言程序出发，用其对应的机器级代码以及内存（栈）中信息的变化来说明底层实现</a:t>
            </a:r>
            <a:endParaRPr lang="en-US" altLang="zh-CN" sz="2000" dirty="0">
              <a:solidFill>
                <a:srgbClr val="FF0000"/>
              </a:solidFill>
              <a:latin typeface="Arial" panose="020B0604020202020204" pitchFamily="34" charset="0"/>
              <a:ea typeface="微软雅黑" panose="020B0503020204020204" pitchFamily="34" charset="-122"/>
            </a:endParaRPr>
          </a:p>
        </p:txBody>
      </p:sp>
      <p:sp>
        <p:nvSpPr>
          <p:cNvPr id="132100" name="AutoShape 5"/>
          <p:cNvSpPr/>
          <p:nvPr/>
        </p:nvSpPr>
        <p:spPr>
          <a:xfrm>
            <a:off x="5472113" y="3114675"/>
            <a:ext cx="630237" cy="3195638"/>
          </a:xfrm>
          <a:prstGeom prst="rightBrace">
            <a:avLst>
              <a:gd name="adj1" fmla="val 42230"/>
              <a:gd name="adj2" fmla="val 50000"/>
            </a:avLst>
          </a:prstGeom>
          <a:noFill/>
          <a:ln w="28575" cap="flat" cmpd="sng">
            <a:solidFill>
              <a:schemeClr val="tx1"/>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32101" name="Text Box 6"/>
          <p:cNvSpPr txBox="1"/>
          <p:nvPr/>
        </p:nvSpPr>
        <p:spPr>
          <a:xfrm>
            <a:off x="6146800" y="3878263"/>
            <a:ext cx="2386013" cy="1679575"/>
          </a:xfrm>
          <a:prstGeom prst="rect">
            <a:avLst/>
          </a:prstGeom>
          <a:noFill/>
          <a:ln w="9525">
            <a:noFill/>
          </a:ln>
        </p:spPr>
        <p:txBody>
          <a:bodyPr anchor="t" anchorCtr="0">
            <a:spAutoFit/>
          </a:bodyPr>
          <a:lstStyle/>
          <a:p>
            <a:pPr>
              <a:lnSpc>
                <a:spcPct val="130000"/>
              </a:lnSpc>
              <a:spcBef>
                <a:spcPct val="50000"/>
              </a:spcBef>
            </a:pPr>
            <a:r>
              <a:rPr lang="zh-CN" altLang="en-US" sz="2000" dirty="0">
                <a:latin typeface="微软雅黑" panose="020B0503020204020204" pitchFamily="34" charset="-122"/>
                <a:ea typeface="微软雅黑" panose="020B0503020204020204" pitchFamily="34" charset="-122"/>
              </a:rPr>
              <a:t>围绕</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语言中的语句和复杂数据类型，解释其在底层机器级的实现方法</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数组的分配和访问</a:t>
            </a:r>
            <a:endParaRPr lang="zh-CN" altLang="en-US" sz="3600" dirty="0"/>
          </a:p>
        </p:txBody>
      </p:sp>
      <p:sp>
        <p:nvSpPr>
          <p:cNvPr id="575491" name="Rectangle 3"/>
          <p:cNvSpPr>
            <a:spLocks noGrp="1"/>
          </p:cNvSpPr>
          <p:nvPr>
            <p:ph idx="1"/>
          </p:nvPr>
        </p:nvSpPr>
        <p:spPr>
          <a:xfrm>
            <a:off x="468313" y="773113"/>
            <a:ext cx="8229600" cy="5281612"/>
          </a:xfrm>
        </p:spPr>
        <p:txBody>
          <a:bodyPr vert="horz" wrap="square" lIns="91440" tIns="45720" rIns="91440" bIns="45720" anchor="t" anchorCtr="0"/>
          <a:lstStyle/>
          <a:p>
            <a:r>
              <a:rPr lang="zh-CN" altLang="en-US" sz="2000" dirty="0">
                <a:latin typeface="微软雅黑" panose="020B0503020204020204" pitchFamily="34" charset="-122"/>
                <a:ea typeface="微软雅黑" panose="020B0503020204020204" pitchFamily="34" charset="-122"/>
              </a:rPr>
              <a:t>数组元素在内存的存放和访问 </a:t>
            </a:r>
            <a:endParaRPr lang="zh-CN" altLang="en-US" sz="200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例如，定义一个具有</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个元素的静态存储型 </a:t>
            </a:r>
            <a:r>
              <a:rPr lang="en-US" altLang="zh-CN" dirty="0">
                <a:latin typeface="微软雅黑" panose="020B0503020204020204" pitchFamily="34" charset="-122"/>
                <a:ea typeface="微软雅黑" panose="020B0503020204020204" pitchFamily="34" charset="-122"/>
              </a:rPr>
              <a:t>short </a:t>
            </a:r>
            <a:r>
              <a:rPr lang="zh-CN" altLang="en-US" dirty="0">
                <a:latin typeface="微软雅黑" panose="020B0503020204020204" pitchFamily="34" charset="-122"/>
                <a:ea typeface="微软雅黑" panose="020B0503020204020204" pitchFamily="34" charset="-122"/>
              </a:rPr>
              <a:t>数据类型数组</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，可以写成“</a:t>
            </a:r>
            <a:r>
              <a:rPr lang="en-US" altLang="zh-CN" dirty="0">
                <a:latin typeface="微软雅黑" panose="020B0503020204020204" pitchFamily="34" charset="-122"/>
                <a:ea typeface="微软雅黑" panose="020B0503020204020204" pitchFamily="34" charset="-122"/>
              </a:rPr>
              <a:t>static short A[4];” </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第 </a:t>
            </a:r>
            <a:r>
              <a:rPr lang="en-US" altLang="zh-CN"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0≤i≤3</a:t>
            </a:r>
            <a:r>
              <a:rPr lang="zh-CN" altLang="en-US" dirty="0">
                <a:latin typeface="微软雅黑" panose="020B0503020204020204" pitchFamily="34" charset="-122"/>
                <a:ea typeface="微软雅黑" panose="020B0503020204020204" pitchFamily="34" charset="-122"/>
              </a:rPr>
              <a:t>）个元素的地址计算公式为</a:t>
            </a:r>
            <a:r>
              <a:rPr lang="en-US" altLang="zh-CN" dirty="0">
                <a:solidFill>
                  <a:srgbClr val="FF3300"/>
                </a:solidFill>
                <a:latin typeface="微软雅黑" panose="020B0503020204020204" pitchFamily="34" charset="-122"/>
                <a:ea typeface="微软雅黑" panose="020B0503020204020204" pitchFamily="34" charset="-122"/>
              </a:rPr>
              <a:t>&amp;A[0]+2*i</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假定数组</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的首地址存放在</a:t>
            </a:r>
            <a:r>
              <a:rPr lang="en-US" altLang="zh-CN" dirty="0">
                <a:latin typeface="微软雅黑" panose="020B0503020204020204" pitchFamily="34" charset="-122"/>
                <a:ea typeface="微软雅黑" panose="020B0503020204020204" pitchFamily="34" charset="-122"/>
              </a:rPr>
              <a:t>EDX</a:t>
            </a:r>
            <a:r>
              <a:rPr lang="zh-CN" altLang="en-US" dirty="0">
                <a:latin typeface="微软雅黑" panose="020B0503020204020204" pitchFamily="34" charset="-122"/>
                <a:ea typeface="微软雅黑" panose="020B0503020204020204" pitchFamily="34" charset="-122"/>
              </a:rPr>
              <a:t>中，</a:t>
            </a:r>
            <a:r>
              <a:rPr lang="en-US" altLang="zh-CN" dirty="0">
                <a:latin typeface="微软雅黑" panose="020B0503020204020204" pitchFamily="34" charset="-122"/>
                <a:ea typeface="微软雅黑" panose="020B0503020204020204" pitchFamily="34" charset="-122"/>
              </a:rPr>
              <a:t>i </a:t>
            </a:r>
            <a:r>
              <a:rPr lang="zh-CN" altLang="en-US" dirty="0">
                <a:latin typeface="微软雅黑" panose="020B0503020204020204" pitchFamily="34" charset="-122"/>
                <a:ea typeface="微软雅黑" panose="020B0503020204020204" pitchFamily="34" charset="-122"/>
              </a:rPr>
              <a:t>存放在</a:t>
            </a:r>
            <a:r>
              <a:rPr lang="en-US" altLang="zh-CN" dirty="0">
                <a:latin typeface="微软雅黑" panose="020B0503020204020204" pitchFamily="34" charset="-122"/>
                <a:ea typeface="微软雅黑" panose="020B0503020204020204" pitchFamily="34" charset="-122"/>
              </a:rPr>
              <a:t>ECX</a:t>
            </a:r>
            <a:r>
              <a:rPr lang="zh-CN" altLang="en-US" dirty="0">
                <a:latin typeface="微软雅黑" panose="020B0503020204020204" pitchFamily="34" charset="-122"/>
                <a:ea typeface="微软雅黑" panose="020B0503020204020204" pitchFamily="34" charset="-122"/>
              </a:rPr>
              <a:t>中，现要将</a:t>
            </a:r>
            <a:r>
              <a:rPr lang="en-US" altLang="zh-CN" dirty="0">
                <a:latin typeface="微软雅黑" panose="020B0503020204020204" pitchFamily="34" charset="-122"/>
                <a:ea typeface="微软雅黑" panose="020B0503020204020204" pitchFamily="34" charset="-122"/>
              </a:rPr>
              <a:t>A[i]</a:t>
            </a:r>
            <a:r>
              <a:rPr lang="zh-CN" altLang="en-US" dirty="0">
                <a:latin typeface="微软雅黑" panose="020B0503020204020204" pitchFamily="34" charset="-122"/>
                <a:ea typeface="微软雅黑" panose="020B0503020204020204" pitchFamily="34" charset="-122"/>
              </a:rPr>
              <a:t>取到</a:t>
            </a:r>
            <a:r>
              <a:rPr lang="en-US" altLang="zh-CN" dirty="0">
                <a:latin typeface="微软雅黑" panose="020B0503020204020204" pitchFamily="34" charset="-122"/>
                <a:ea typeface="微软雅黑" panose="020B0503020204020204" pitchFamily="34" charset="-122"/>
              </a:rPr>
              <a:t>AX</a:t>
            </a:r>
            <a:r>
              <a:rPr lang="zh-CN" altLang="en-US" dirty="0">
                <a:latin typeface="微软雅黑" panose="020B0503020204020204" pitchFamily="34" charset="-122"/>
                <a:ea typeface="微软雅黑" panose="020B0503020204020204" pitchFamily="34" charset="-122"/>
              </a:rPr>
              <a:t>中，则所用的汇编指令是什么？</a:t>
            </a:r>
            <a:endParaRPr lang="zh-CN" altLang="en-US" dirty="0">
              <a:latin typeface="微软雅黑" panose="020B0503020204020204" pitchFamily="34" charset="-122"/>
              <a:ea typeface="微软雅黑" panose="020B0503020204020204" pitchFamily="34" charset="-122"/>
            </a:endParaRPr>
          </a:p>
          <a:p>
            <a:pPr lvl="1">
              <a:buNone/>
            </a:pPr>
            <a:r>
              <a:rPr lang="en-US" altLang="zh-CN" dirty="0">
                <a:latin typeface="微软雅黑" panose="020B0503020204020204" pitchFamily="34" charset="-122"/>
                <a:ea typeface="微软雅黑" panose="020B0503020204020204" pitchFamily="34" charset="-122"/>
              </a:rPr>
              <a:t>         movw  (%edx, %ecx, </a:t>
            </a:r>
            <a:r>
              <a:rPr lang="en-US" altLang="zh-CN" dirty="0">
                <a:solidFill>
                  <a:srgbClr val="FF0000"/>
                </a:solidFill>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 %ax </a:t>
            </a:r>
            <a:endParaRPr lang="en-US" altLang="zh-CN" dirty="0">
              <a:latin typeface="微软雅黑" panose="020B0503020204020204" pitchFamily="34" charset="-122"/>
              <a:ea typeface="微软雅黑" panose="020B0503020204020204" pitchFamily="34" charset="-122"/>
            </a:endParaRPr>
          </a:p>
          <a:p>
            <a:pPr lvl="1">
              <a:buNone/>
            </a:pP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ECX</a:t>
            </a:r>
            <a:r>
              <a:rPr lang="zh-CN" altLang="en-US" dirty="0">
                <a:latin typeface="微软雅黑" panose="020B0503020204020204" pitchFamily="34" charset="-122"/>
                <a:ea typeface="微软雅黑" panose="020B0503020204020204" pitchFamily="34" charset="-122"/>
              </a:rPr>
              <a:t>为</a:t>
            </a:r>
            <a:r>
              <a:rPr lang="zh-CN" altLang="en-US" dirty="0">
                <a:solidFill>
                  <a:srgbClr val="FF3300"/>
                </a:solidFill>
                <a:latin typeface="微软雅黑" panose="020B0503020204020204" pitchFamily="34" charset="-122"/>
                <a:ea typeface="微软雅黑" panose="020B0503020204020204" pitchFamily="34" charset="-122"/>
              </a:rPr>
              <a:t>变址（索引）寄存器</a:t>
            </a:r>
            <a:r>
              <a:rPr lang="zh-CN" altLang="en-US" dirty="0">
                <a:latin typeface="微软雅黑" panose="020B0503020204020204" pitchFamily="34" charset="-122"/>
                <a:ea typeface="微软雅黑" panose="020B0503020204020204" pitchFamily="34" charset="-122"/>
              </a:rPr>
              <a:t>，在循环体中增量</a:t>
            </a:r>
            <a:endParaRPr lang="zh-CN" altLang="en-US" dirty="0">
              <a:latin typeface="微软雅黑" panose="020B0503020204020204" pitchFamily="34" charset="-122"/>
              <a:ea typeface="微软雅黑" panose="020B0503020204020204" pitchFamily="34" charset="-122"/>
            </a:endParaRPr>
          </a:p>
        </p:txBody>
      </p:sp>
      <p:sp>
        <p:nvSpPr>
          <p:cNvPr id="575492" name="Text Box 4"/>
          <p:cNvSpPr txBox="1"/>
          <p:nvPr/>
        </p:nvSpPr>
        <p:spPr>
          <a:xfrm>
            <a:off x="5607050" y="3068638"/>
            <a:ext cx="1935163" cy="396875"/>
          </a:xfrm>
          <a:prstGeom prst="rect">
            <a:avLst/>
          </a:prstGeom>
          <a:noFill/>
          <a:ln w="9525">
            <a:noFill/>
          </a:ln>
        </p:spPr>
        <p:txBody>
          <a:bodyPr anchor="t" anchorCtr="0">
            <a:spAutoFit/>
          </a:bodyPr>
          <a:lstStyle/>
          <a:p>
            <a:pPr>
              <a:spcBef>
                <a:spcPct val="50000"/>
              </a:spcBef>
            </a:pPr>
            <a:r>
              <a:rPr lang="zh-CN" altLang="en-US" sz="2000" dirty="0">
                <a:latin typeface="微软雅黑" panose="020B0503020204020204" pitchFamily="34" charset="-122"/>
                <a:ea typeface="微软雅黑" panose="020B0503020204020204" pitchFamily="34" charset="-122"/>
              </a:rPr>
              <a:t>比例因子是</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575494" name="Picture 6"/>
          <p:cNvPicPr>
            <a:picLocks noChangeAspect="1"/>
          </p:cNvPicPr>
          <p:nvPr/>
        </p:nvPicPr>
        <p:blipFill>
          <a:blip r:embed="rId1"/>
          <a:stretch>
            <a:fillRect/>
          </a:stretch>
        </p:blipFill>
        <p:spPr>
          <a:xfrm>
            <a:off x="0" y="3968750"/>
            <a:ext cx="9144000" cy="27003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5491">
                                            <p:txEl>
                                              <p:pRg st="1" end="1"/>
                                            </p:txEl>
                                          </p:spTgt>
                                        </p:tgtEl>
                                        <p:attrNameLst>
                                          <p:attrName>style.visibility</p:attrName>
                                        </p:attrNameLst>
                                      </p:cBhvr>
                                      <p:to>
                                        <p:strVal val="visible"/>
                                      </p:to>
                                    </p:set>
                                    <p:animEffect transition="in" filter="blinds(horizontal)">
                                      <p:cBhvr>
                                        <p:cTn id="7" dur="500"/>
                                        <p:tgtEl>
                                          <p:spTgt spid="5754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5491">
                                            <p:txEl>
                                              <p:pRg st="2" end="2"/>
                                            </p:txEl>
                                          </p:spTgt>
                                        </p:tgtEl>
                                        <p:attrNameLst>
                                          <p:attrName>style.visibility</p:attrName>
                                        </p:attrNameLst>
                                      </p:cBhvr>
                                      <p:to>
                                        <p:strVal val="visible"/>
                                      </p:to>
                                    </p:set>
                                    <p:animEffect transition="in" filter="blinds(horizontal)">
                                      <p:cBhvr>
                                        <p:cTn id="12" dur="500"/>
                                        <p:tgtEl>
                                          <p:spTgt spid="5754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5491">
                                            <p:txEl>
                                              <p:pRg st="3" end="3"/>
                                            </p:txEl>
                                          </p:spTgt>
                                        </p:tgtEl>
                                        <p:attrNameLst>
                                          <p:attrName>style.visibility</p:attrName>
                                        </p:attrNameLst>
                                      </p:cBhvr>
                                      <p:to>
                                        <p:strVal val="visible"/>
                                      </p:to>
                                    </p:set>
                                    <p:animEffect transition="in" filter="blinds(horizontal)">
                                      <p:cBhvr>
                                        <p:cTn id="17" dur="500"/>
                                        <p:tgtEl>
                                          <p:spTgt spid="5754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5491">
                                            <p:txEl>
                                              <p:pRg st="4" end="4"/>
                                            </p:txEl>
                                          </p:spTgt>
                                        </p:tgtEl>
                                        <p:attrNameLst>
                                          <p:attrName>style.visibility</p:attrName>
                                        </p:attrNameLst>
                                      </p:cBhvr>
                                      <p:to>
                                        <p:strVal val="visible"/>
                                      </p:to>
                                    </p:set>
                                    <p:animEffect transition="in" filter="blinds(horizontal)">
                                      <p:cBhvr>
                                        <p:cTn id="22" dur="500"/>
                                        <p:tgtEl>
                                          <p:spTgt spid="5754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5492"/>
                                        </p:tgtEl>
                                        <p:attrNameLst>
                                          <p:attrName>style.visibility</p:attrName>
                                        </p:attrNameLst>
                                      </p:cBhvr>
                                      <p:to>
                                        <p:strVal val="visible"/>
                                      </p:to>
                                    </p:set>
                                    <p:animEffect transition="in" filter="blinds(horizontal)">
                                      <p:cBhvr>
                                        <p:cTn id="27" dur="500"/>
                                        <p:tgtEl>
                                          <p:spTgt spid="57549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5491">
                                            <p:txEl>
                                              <p:pRg st="5" end="5"/>
                                            </p:txEl>
                                          </p:spTgt>
                                        </p:tgtEl>
                                        <p:attrNameLst>
                                          <p:attrName>style.visibility</p:attrName>
                                        </p:attrNameLst>
                                      </p:cBhvr>
                                      <p:to>
                                        <p:strVal val="visible"/>
                                      </p:to>
                                    </p:set>
                                    <p:animEffect transition="in" filter="blinds(horizontal)">
                                      <p:cBhvr>
                                        <p:cTn id="32" dur="500"/>
                                        <p:tgtEl>
                                          <p:spTgt spid="5754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5494"/>
                                        </p:tgtEl>
                                        <p:attrNameLst>
                                          <p:attrName>style.visibility</p:attrName>
                                        </p:attrNameLst>
                                      </p:cBhvr>
                                      <p:to>
                                        <p:strVal val="visible"/>
                                      </p:to>
                                    </p:set>
                                    <p:animEffect transition="in" filter="blinds(horizontal)">
                                      <p:cBhvr>
                                        <p:cTn id="37" dur="500"/>
                                        <p:tgtEl>
                                          <p:spTgt spid="575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Grp="1"/>
          </p:cNvSpPr>
          <p:nvPr>
            <p:ph type="title"/>
          </p:nvPr>
        </p:nvSpPr>
        <p:spPr>
          <a:xfrm>
            <a:off x="476250" y="98425"/>
            <a:ext cx="8229600" cy="561975"/>
          </a:xfrm>
        </p:spPr>
        <p:txBody>
          <a:bodyPr vert="horz" wrap="square" lIns="38100" tIns="38100" rIns="38100" bIns="38100" anchor="ctr" anchorCtr="0"/>
          <a:lstStyle/>
          <a:p>
            <a:pPr marL="119380" indent="-119380" eaLnBrk="1" hangingPunct="1"/>
            <a:r>
              <a:rPr lang="zh-CN" altLang="en-US" sz="3200" dirty="0"/>
              <a:t>高级语言程序转换为机器代码的过程</a:t>
            </a:r>
            <a:r>
              <a:rPr lang="zh-CN" altLang="en-US" dirty="0"/>
              <a:t> </a:t>
            </a:r>
            <a:endParaRPr lang="en-US" altLang="zh-CN" dirty="0"/>
          </a:p>
        </p:txBody>
      </p:sp>
      <p:sp>
        <p:nvSpPr>
          <p:cNvPr id="551941" name="Rectangle 4"/>
          <p:cNvSpPr>
            <a:spLocks noGrp="1"/>
          </p:cNvSpPr>
          <p:nvPr>
            <p:ph type="body"/>
          </p:nvPr>
        </p:nvSpPr>
        <p:spPr>
          <a:xfrm>
            <a:off x="385763" y="3608388"/>
            <a:ext cx="8408987" cy="3195637"/>
          </a:xfrm>
        </p:spPr>
        <p:txBody>
          <a:bodyPr vert="horz" wrap="square" lIns="38100" tIns="38100" rIns="38100" bIns="38100" anchor="t" anchorCtr="0"/>
          <a:lstStyle/>
          <a:p>
            <a:pPr marL="317500" lvl="1" indent="0" eaLnBrk="1" hangingPunct="1">
              <a:spcBef>
                <a:spcPct val="25000"/>
              </a:spcBef>
              <a:buNone/>
            </a:pPr>
            <a:r>
              <a:rPr lang="zh-CN" altLang="en-US" sz="2200" dirty="0">
                <a:solidFill>
                  <a:srgbClr val="FF0000"/>
                </a:solidFill>
                <a:latin typeface="微软雅黑" panose="020B0503020204020204" pitchFamily="34" charset="-122"/>
                <a:ea typeface="微软雅黑" panose="020B0503020204020204" pitchFamily="34" charset="-122"/>
              </a:rPr>
              <a:t>预处理</a:t>
            </a:r>
            <a:r>
              <a:rPr lang="zh-CN" altLang="en-US" sz="2200" dirty="0">
                <a:latin typeface="微软雅黑" panose="020B0503020204020204" pitchFamily="34" charset="-122"/>
                <a:ea typeface="微软雅黑" panose="020B0503020204020204" pitchFamily="34" charset="-122"/>
              </a:rPr>
              <a:t>：在高级语言源程序中插入所有用</a:t>
            </a:r>
            <a:r>
              <a:rPr lang="en-US" altLang="zh-CN" sz="2200" dirty="0">
                <a:latin typeface="微软雅黑" panose="020B0503020204020204" pitchFamily="34" charset="-122"/>
                <a:ea typeface="微软雅黑" panose="020B0503020204020204" pitchFamily="34" charset="-122"/>
              </a:rPr>
              <a:t>#include</a:t>
            </a:r>
            <a:r>
              <a:rPr lang="zh-CN" altLang="en-US" sz="2200" dirty="0">
                <a:latin typeface="微软雅黑" panose="020B0503020204020204" pitchFamily="34" charset="-122"/>
                <a:ea typeface="微软雅黑" panose="020B0503020204020204" pitchFamily="34" charset="-122"/>
              </a:rPr>
              <a:t>命令指定的文件和用</a:t>
            </a:r>
            <a:r>
              <a:rPr lang="en-US" altLang="zh-CN" sz="2200" dirty="0">
                <a:latin typeface="微软雅黑" panose="020B0503020204020204" pitchFamily="34" charset="-122"/>
                <a:ea typeface="微软雅黑" panose="020B0503020204020204" pitchFamily="34" charset="-122"/>
              </a:rPr>
              <a:t>#define</a:t>
            </a:r>
            <a:r>
              <a:rPr lang="zh-CN" altLang="en-US" sz="2200" dirty="0">
                <a:latin typeface="微软雅黑" panose="020B0503020204020204" pitchFamily="34" charset="-122"/>
                <a:ea typeface="微软雅黑" panose="020B0503020204020204" pitchFamily="34" charset="-122"/>
              </a:rPr>
              <a:t>声明指定的宏。</a:t>
            </a:r>
            <a:endParaRPr lang="zh-CN" altLang="en-US" sz="2200" dirty="0">
              <a:latin typeface="微软雅黑" panose="020B0503020204020204" pitchFamily="34" charset="-122"/>
              <a:ea typeface="微软雅黑" panose="020B0503020204020204" pitchFamily="34" charset="-122"/>
            </a:endParaRPr>
          </a:p>
          <a:p>
            <a:pPr marL="317500" lvl="1" indent="0" eaLnBrk="1" hangingPunct="1">
              <a:spcBef>
                <a:spcPct val="25000"/>
              </a:spcBef>
              <a:buNone/>
            </a:pPr>
            <a:r>
              <a:rPr lang="zh-CN" altLang="en-US" sz="2200" dirty="0">
                <a:solidFill>
                  <a:srgbClr val="FF0000"/>
                </a:solidFill>
                <a:latin typeface="微软雅黑" panose="020B0503020204020204" pitchFamily="34" charset="-122"/>
                <a:ea typeface="微软雅黑" panose="020B0503020204020204" pitchFamily="34" charset="-122"/>
              </a:rPr>
              <a:t>编译</a:t>
            </a:r>
            <a:r>
              <a:rPr lang="zh-CN" altLang="en-US" sz="2200" dirty="0">
                <a:latin typeface="微软雅黑" panose="020B0503020204020204" pitchFamily="34" charset="-122"/>
                <a:ea typeface="微软雅黑" panose="020B0503020204020204" pitchFamily="34" charset="-122"/>
              </a:rPr>
              <a:t>：将预处理后的源程序文件编译生成相应的</a:t>
            </a:r>
            <a:r>
              <a:rPr lang="zh-CN" altLang="en-US" sz="2200" dirty="0">
                <a:solidFill>
                  <a:srgbClr val="008000"/>
                </a:solidFill>
                <a:latin typeface="微软雅黑" panose="020B0503020204020204" pitchFamily="34" charset="-122"/>
                <a:ea typeface="微软雅黑" panose="020B0503020204020204" pitchFamily="34" charset="-122"/>
              </a:rPr>
              <a:t>汇编语言程序</a:t>
            </a:r>
            <a:r>
              <a:rPr lang="zh-CN" altLang="en-US"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a:p>
            <a:pPr marL="317500" lvl="1" indent="0" eaLnBrk="1" hangingPunct="1">
              <a:spcBef>
                <a:spcPct val="25000"/>
              </a:spcBef>
              <a:buNone/>
            </a:pPr>
            <a:r>
              <a:rPr lang="zh-CN" altLang="en-US" sz="2200" dirty="0">
                <a:solidFill>
                  <a:srgbClr val="FF0000"/>
                </a:solidFill>
                <a:latin typeface="微软雅黑" panose="020B0503020204020204" pitchFamily="34" charset="-122"/>
                <a:ea typeface="微软雅黑" panose="020B0503020204020204" pitchFamily="34" charset="-122"/>
              </a:rPr>
              <a:t>汇编</a:t>
            </a:r>
            <a:r>
              <a:rPr lang="zh-CN" altLang="en-US" sz="2200" dirty="0">
                <a:latin typeface="微软雅黑" panose="020B0503020204020204" pitchFamily="34" charset="-122"/>
                <a:ea typeface="微软雅黑" panose="020B0503020204020204" pitchFamily="34" charset="-122"/>
              </a:rPr>
              <a:t>：由</a:t>
            </a:r>
            <a:r>
              <a:rPr lang="zh-CN" altLang="en-US" sz="2200" dirty="0">
                <a:solidFill>
                  <a:srgbClr val="008000"/>
                </a:solidFill>
                <a:latin typeface="微软雅黑" panose="020B0503020204020204" pitchFamily="34" charset="-122"/>
                <a:ea typeface="微软雅黑" panose="020B0503020204020204" pitchFamily="34" charset="-122"/>
              </a:rPr>
              <a:t>汇编程序</a:t>
            </a:r>
            <a:r>
              <a:rPr lang="zh-CN" altLang="en-US" sz="2200" dirty="0">
                <a:latin typeface="微软雅黑" panose="020B0503020204020204" pitchFamily="34" charset="-122"/>
                <a:ea typeface="微软雅黑" panose="020B0503020204020204" pitchFamily="34" charset="-122"/>
              </a:rPr>
              <a:t>将</a:t>
            </a:r>
            <a:r>
              <a:rPr lang="zh-CN" altLang="en-US" sz="2200" dirty="0">
                <a:solidFill>
                  <a:srgbClr val="008000"/>
                </a:solidFill>
                <a:latin typeface="微软雅黑" panose="020B0503020204020204" pitchFamily="34" charset="-122"/>
                <a:ea typeface="微软雅黑" panose="020B0503020204020204" pitchFamily="34" charset="-122"/>
              </a:rPr>
              <a:t>汇编语言源程序</a:t>
            </a:r>
            <a:r>
              <a:rPr lang="zh-CN" altLang="en-US" sz="2200" dirty="0">
                <a:latin typeface="微软雅黑" panose="020B0503020204020204" pitchFamily="34" charset="-122"/>
                <a:ea typeface="微软雅黑" panose="020B0503020204020204" pitchFamily="34" charset="-122"/>
              </a:rPr>
              <a:t>文件转换为</a:t>
            </a:r>
            <a:r>
              <a:rPr lang="zh-CN" altLang="en-US" sz="2200" dirty="0">
                <a:solidFill>
                  <a:srgbClr val="008000"/>
                </a:solidFill>
                <a:latin typeface="微软雅黑" panose="020B0503020204020204" pitchFamily="34" charset="-122"/>
                <a:ea typeface="微软雅黑" panose="020B0503020204020204" pitchFamily="34" charset="-122"/>
              </a:rPr>
              <a:t>可重定位的机器语言目标代码文件</a:t>
            </a:r>
            <a:r>
              <a:rPr lang="zh-CN" altLang="en-US"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a:p>
            <a:pPr marL="317500" lvl="1" indent="0" eaLnBrk="1" hangingPunct="1">
              <a:spcBef>
                <a:spcPct val="25000"/>
              </a:spcBef>
              <a:buNone/>
            </a:pPr>
            <a:r>
              <a:rPr lang="zh-CN" altLang="en-US" sz="2200" dirty="0">
                <a:solidFill>
                  <a:srgbClr val="FF0000"/>
                </a:solidFill>
                <a:latin typeface="微软雅黑" panose="020B0503020204020204" pitchFamily="34" charset="-122"/>
                <a:ea typeface="微软雅黑" panose="020B0503020204020204" pitchFamily="34" charset="-122"/>
              </a:rPr>
              <a:t>链接</a:t>
            </a:r>
            <a:r>
              <a:rPr lang="zh-CN" altLang="en-US" sz="2200" dirty="0">
                <a:latin typeface="微软雅黑" panose="020B0503020204020204" pitchFamily="34" charset="-122"/>
                <a:ea typeface="微软雅黑" panose="020B0503020204020204" pitchFamily="34" charset="-122"/>
              </a:rPr>
              <a:t>：由链接器将多个可重定位的机器语言目标文件以及库例程（如</a:t>
            </a:r>
            <a:r>
              <a:rPr lang="en-US" altLang="zh-CN" sz="2200" dirty="0">
                <a:latin typeface="微软雅黑" panose="020B0503020204020204" pitchFamily="34" charset="-122"/>
                <a:ea typeface="微软雅黑" panose="020B0503020204020204" pitchFamily="34" charset="-122"/>
              </a:rPr>
              <a:t>printf()</a:t>
            </a:r>
            <a:r>
              <a:rPr lang="zh-CN" altLang="en-US" sz="2200" dirty="0">
                <a:latin typeface="微软雅黑" panose="020B0503020204020204" pitchFamily="34" charset="-122"/>
                <a:ea typeface="微软雅黑" panose="020B0503020204020204" pitchFamily="34" charset="-122"/>
              </a:rPr>
              <a:t>库函数）链接起来，生成最终的</a:t>
            </a:r>
            <a:r>
              <a:rPr lang="zh-CN" altLang="en-US" sz="2200" dirty="0">
                <a:solidFill>
                  <a:srgbClr val="008000"/>
                </a:solidFill>
                <a:latin typeface="微软雅黑" panose="020B0503020204020204" pitchFamily="34" charset="-122"/>
                <a:ea typeface="微软雅黑" panose="020B0503020204020204" pitchFamily="34" charset="-122"/>
              </a:rPr>
              <a:t>可执行目标文件</a:t>
            </a:r>
            <a:r>
              <a:rPr lang="zh-CN" altLang="en-US" sz="2200"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p:txBody>
      </p:sp>
      <p:pic>
        <p:nvPicPr>
          <p:cNvPr id="17411" name="Picture 8"/>
          <p:cNvPicPr>
            <a:picLocks noChangeAspect="1"/>
          </p:cNvPicPr>
          <p:nvPr/>
        </p:nvPicPr>
        <p:blipFill>
          <a:blip r:embed="rId1"/>
          <a:stretch>
            <a:fillRect/>
          </a:stretch>
        </p:blipFill>
        <p:spPr>
          <a:xfrm>
            <a:off x="0" y="728663"/>
            <a:ext cx="9144000" cy="2879725"/>
          </a:xfrm>
          <a:prstGeom prst="rect">
            <a:avLst/>
          </a:prstGeom>
          <a:noFill/>
          <a:ln w="9525">
            <a:noFill/>
          </a:ln>
        </p:spPr>
      </p:pic>
      <p:sp>
        <p:nvSpPr>
          <p:cNvPr id="17412" name="Text Box 9"/>
          <p:cNvSpPr txBox="1"/>
          <p:nvPr/>
        </p:nvSpPr>
        <p:spPr>
          <a:xfrm>
            <a:off x="161925" y="857250"/>
            <a:ext cx="5445125" cy="457200"/>
          </a:xfrm>
          <a:prstGeom prst="rect">
            <a:avLst/>
          </a:prstGeom>
          <a:noFill/>
          <a:ln w="9525">
            <a:noFill/>
          </a:ln>
        </p:spPr>
        <p:txBody>
          <a:bodyPr anchor="t" anchorCtr="0">
            <a:spAutoFit/>
          </a:bodyPr>
          <a:lstStyle/>
          <a:p>
            <a:pPr>
              <a:spcBef>
                <a:spcPct val="50000"/>
              </a:spcBef>
            </a:pPr>
            <a:r>
              <a:rPr lang="zh-CN" altLang="en-US" sz="2400" dirty="0">
                <a:solidFill>
                  <a:srgbClr val="FF3300"/>
                </a:solidFill>
                <a:latin typeface="微软雅黑" panose="020B0503020204020204" pitchFamily="34" charset="-122"/>
                <a:ea typeface="微软雅黑" panose="020B0503020204020204" pitchFamily="34" charset="-122"/>
              </a:rPr>
              <a:t>用</a:t>
            </a:r>
            <a:r>
              <a:rPr lang="en-US" altLang="zh-CN" sz="2400" dirty="0">
                <a:solidFill>
                  <a:srgbClr val="FF3300"/>
                </a:solidFill>
                <a:latin typeface="微软雅黑" panose="020B0503020204020204" pitchFamily="34" charset="-122"/>
                <a:ea typeface="微软雅黑" panose="020B0503020204020204" pitchFamily="34" charset="-122"/>
              </a:rPr>
              <a:t>GCC</a:t>
            </a:r>
            <a:r>
              <a:rPr lang="zh-CN" altLang="en-US" sz="2400" dirty="0">
                <a:solidFill>
                  <a:srgbClr val="FF3300"/>
                </a:solidFill>
                <a:latin typeface="微软雅黑" panose="020B0503020204020204" pitchFamily="34" charset="-122"/>
                <a:ea typeface="微软雅黑" panose="020B0503020204020204" pitchFamily="34" charset="-122"/>
              </a:rPr>
              <a:t>编译器套件进行转换的过程</a:t>
            </a:r>
            <a:endParaRPr lang="zh-CN" altLang="en-US" sz="2400" dirty="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1941">
                                            <p:txEl>
                                              <p:pRg st="0" end="0"/>
                                            </p:txEl>
                                          </p:spTgt>
                                        </p:tgtEl>
                                        <p:attrNameLst>
                                          <p:attrName>style.visibility</p:attrName>
                                        </p:attrNameLst>
                                      </p:cBhvr>
                                      <p:to>
                                        <p:strVal val="visible"/>
                                      </p:to>
                                    </p:set>
                                    <p:animEffect transition="in" filter="blinds(horizontal)">
                                      <p:cBhvr>
                                        <p:cTn id="7" dur="500"/>
                                        <p:tgtEl>
                                          <p:spTgt spid="5519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1941">
                                            <p:txEl>
                                              <p:pRg st="1" end="1"/>
                                            </p:txEl>
                                          </p:spTgt>
                                        </p:tgtEl>
                                        <p:attrNameLst>
                                          <p:attrName>style.visibility</p:attrName>
                                        </p:attrNameLst>
                                      </p:cBhvr>
                                      <p:to>
                                        <p:strVal val="visible"/>
                                      </p:to>
                                    </p:set>
                                    <p:animEffect transition="in" filter="blinds(horizontal)">
                                      <p:cBhvr>
                                        <p:cTn id="12" dur="500"/>
                                        <p:tgtEl>
                                          <p:spTgt spid="5519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1941">
                                            <p:txEl>
                                              <p:pRg st="2" end="2"/>
                                            </p:txEl>
                                          </p:spTgt>
                                        </p:tgtEl>
                                        <p:attrNameLst>
                                          <p:attrName>style.visibility</p:attrName>
                                        </p:attrNameLst>
                                      </p:cBhvr>
                                      <p:to>
                                        <p:strVal val="visible"/>
                                      </p:to>
                                    </p:set>
                                    <p:animEffect transition="in" filter="blinds(horizontal)">
                                      <p:cBhvr>
                                        <p:cTn id="17" dur="500"/>
                                        <p:tgtEl>
                                          <p:spTgt spid="5519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1941">
                                            <p:txEl>
                                              <p:pRg st="3" end="3"/>
                                            </p:txEl>
                                          </p:spTgt>
                                        </p:tgtEl>
                                        <p:attrNameLst>
                                          <p:attrName>style.visibility</p:attrName>
                                        </p:attrNameLst>
                                      </p:cBhvr>
                                      <p:to>
                                        <p:strVal val="visible"/>
                                      </p:to>
                                    </p:set>
                                    <p:animEffect transition="in" filter="blinds(horizontal)">
                                      <p:cBhvr>
                                        <p:cTn id="22" dur="500"/>
                                        <p:tgtEl>
                                          <p:spTgt spid="5519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数组元素在内存的存放和访问</a:t>
            </a:r>
            <a:endParaRPr lang="zh-CN" altLang="en-US" sz="3600" dirty="0"/>
          </a:p>
        </p:txBody>
      </p:sp>
      <p:sp>
        <p:nvSpPr>
          <p:cNvPr id="134146" name="Rectangle 3"/>
          <p:cNvSpPr>
            <a:spLocks noGrp="1"/>
          </p:cNvSpPr>
          <p:nvPr>
            <p:ph idx="1"/>
          </p:nvPr>
        </p:nvSpPr>
        <p:spPr>
          <a:xfrm>
            <a:off x="296863" y="866775"/>
            <a:ext cx="8229600" cy="401638"/>
          </a:xfrm>
        </p:spPr>
        <p:txBody>
          <a:bodyPr vert="horz" wrap="square" lIns="91440" tIns="45720" rIns="91440" bIns="45720" anchor="t" anchorCtr="0"/>
          <a:lstStyle/>
          <a:p>
            <a:pPr>
              <a:lnSpc>
                <a:spcPct val="95000"/>
              </a:lnSpc>
            </a:pPr>
            <a:r>
              <a:rPr lang="zh-CN" altLang="en-US" sz="2200" dirty="0">
                <a:latin typeface="微软雅黑" panose="020B0503020204020204" pitchFamily="34" charset="-122"/>
                <a:ea typeface="微软雅黑" panose="020B0503020204020204" pitchFamily="34" charset="-122"/>
              </a:rPr>
              <a:t>分配在</a:t>
            </a:r>
            <a:r>
              <a:rPr lang="zh-CN" altLang="en-US" sz="2200" dirty="0">
                <a:solidFill>
                  <a:srgbClr val="FF3300"/>
                </a:solidFill>
                <a:latin typeface="微软雅黑" panose="020B0503020204020204" pitchFamily="34" charset="-122"/>
                <a:ea typeface="微软雅黑" panose="020B0503020204020204" pitchFamily="34" charset="-122"/>
                <a:hlinkClick r:id="" action="ppaction://hlinkshowjump?jump=nextslide"/>
              </a:rPr>
              <a:t>静态区</a:t>
            </a:r>
            <a:r>
              <a:rPr lang="zh-CN" altLang="en-US" sz="2200" dirty="0">
                <a:latin typeface="微软雅黑" panose="020B0503020204020204" pitchFamily="34" charset="-122"/>
                <a:ea typeface="微软雅黑" panose="020B0503020204020204" pitchFamily="34" charset="-122"/>
              </a:rPr>
              <a:t>的数组的初始化和访问</a:t>
            </a:r>
            <a:endParaRPr lang="zh-CN" altLang="en-US" sz="2000" dirty="0">
              <a:latin typeface="微软雅黑" panose="020B0503020204020204" pitchFamily="34" charset="-122"/>
              <a:ea typeface="微软雅黑" panose="020B0503020204020204" pitchFamily="34" charset="-122"/>
            </a:endParaRPr>
          </a:p>
        </p:txBody>
      </p:sp>
      <p:sp>
        <p:nvSpPr>
          <p:cNvPr id="576517" name="Rectangle 5"/>
          <p:cNvSpPr/>
          <p:nvPr/>
        </p:nvSpPr>
        <p:spPr>
          <a:xfrm>
            <a:off x="3627755" y="1431290"/>
            <a:ext cx="5391150" cy="922020"/>
          </a:xfrm>
          <a:prstGeom prst="rect">
            <a:avLst/>
          </a:prstGeom>
          <a:noFill/>
          <a:ln w="9525">
            <a:noFill/>
          </a:ln>
        </p:spPr>
        <p:txBody>
          <a:bodyPr wrap="square" anchor="ctr" anchorCtr="0">
            <a:spAutoFit/>
          </a:bodyPr>
          <a:lstStyle/>
          <a:p>
            <a:pPr eaLnBrk="0" hangingPunct="0">
              <a:lnSpc>
                <a:spcPct val="135000"/>
              </a:lnSpc>
            </a:pPr>
            <a:r>
              <a:rPr lang="en-US" altLang="zh-CN" sz="2000" dirty="0">
                <a:solidFill>
                  <a:srgbClr val="3333CC"/>
                </a:solidFill>
                <a:latin typeface="微软雅黑" panose="020B0503020204020204" pitchFamily="34" charset="-122"/>
                <a:ea typeface="微软雅黑" panose="020B0503020204020204" pitchFamily="34" charset="-122"/>
              </a:rPr>
              <a:t>buf</a:t>
            </a:r>
            <a:r>
              <a:rPr lang="zh-CN" altLang="en-US" sz="2000" dirty="0">
                <a:solidFill>
                  <a:srgbClr val="3333CC"/>
                </a:solidFill>
                <a:latin typeface="微软雅黑" panose="020B0503020204020204" pitchFamily="34" charset="-122"/>
                <a:ea typeface="微软雅黑" panose="020B0503020204020204" pitchFamily="34" charset="-122"/>
              </a:rPr>
              <a:t>是在静态区分配的数组，</a:t>
            </a:r>
            <a:endParaRPr lang="zh-CN" altLang="en-US" sz="2000" dirty="0">
              <a:solidFill>
                <a:srgbClr val="3333CC"/>
              </a:solidFill>
              <a:latin typeface="微软雅黑" panose="020B0503020204020204" pitchFamily="34" charset="-122"/>
              <a:ea typeface="微软雅黑" panose="020B0503020204020204" pitchFamily="34" charset="-122"/>
            </a:endParaRPr>
          </a:p>
          <a:p>
            <a:pPr eaLnBrk="0" hangingPunct="0">
              <a:lnSpc>
                <a:spcPct val="135000"/>
              </a:lnSpc>
            </a:pPr>
            <a:r>
              <a:rPr lang="zh-CN" altLang="en-US" sz="2000" dirty="0">
                <a:solidFill>
                  <a:srgbClr val="3333CC"/>
                </a:solidFill>
                <a:latin typeface="微软雅黑" panose="020B0503020204020204" pitchFamily="34" charset="-122"/>
                <a:ea typeface="微软雅黑" panose="020B0503020204020204" pitchFamily="34" charset="-122"/>
              </a:rPr>
              <a:t>静态区的地址：</a:t>
            </a:r>
            <a:endParaRPr lang="zh-CN" altLang="en-US" sz="2000" dirty="0">
              <a:solidFill>
                <a:srgbClr val="3333CC"/>
              </a:solidFill>
              <a:latin typeface="微软雅黑" panose="020B0503020204020204" pitchFamily="34" charset="-122"/>
              <a:ea typeface="微软雅黑" panose="020B0503020204020204" pitchFamily="34" charset="-122"/>
            </a:endParaRPr>
          </a:p>
        </p:txBody>
      </p:sp>
      <p:sp>
        <p:nvSpPr>
          <p:cNvPr id="576518" name="Rectangle 6"/>
          <p:cNvSpPr/>
          <p:nvPr/>
        </p:nvSpPr>
        <p:spPr>
          <a:xfrm>
            <a:off x="3762375" y="2454275"/>
            <a:ext cx="4992688" cy="701675"/>
          </a:xfrm>
          <a:prstGeom prst="rect">
            <a:avLst/>
          </a:prstGeom>
          <a:noFill/>
          <a:ln w="9525">
            <a:noFill/>
          </a:ln>
        </p:spPr>
        <p:txBody>
          <a:bodyPr wrap="none" anchor="ctr" anchorCtr="0">
            <a:spAutoFit/>
          </a:bodyPr>
          <a:lstStyle/>
          <a:p>
            <a:pPr defTabSz="914400">
              <a:tabLst>
                <a:tab pos="495300" algn="l"/>
              </a:tabLst>
            </a:pPr>
            <a:r>
              <a:rPr lang="en-US" altLang="zh-CN" sz="2000" dirty="0">
                <a:latin typeface="微软雅黑" panose="020B0503020204020204" pitchFamily="34" charset="-122"/>
                <a:ea typeface="微软雅黑" panose="020B0503020204020204" pitchFamily="34" charset="-122"/>
              </a:rPr>
              <a:t>08049908 &lt;buf&gt;</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defTabSz="914400">
              <a:tabLst>
                <a:tab pos="495300" algn="l"/>
              </a:tabLst>
            </a:pPr>
            <a:r>
              <a:rPr lang="en-US" altLang="zh-CN" sz="2000" dirty="0">
                <a:latin typeface="微软雅黑" panose="020B0503020204020204" pitchFamily="34" charset="-122"/>
                <a:ea typeface="微软雅黑" panose="020B0503020204020204" pitchFamily="34" charset="-122"/>
              </a:rPr>
              <a:t>08049908</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0A 00 00 00 14 00 00 00</a:t>
            </a:r>
            <a:r>
              <a:rPr lang="en-US" altLang="zh-CN" b="0" dirty="0">
                <a:latin typeface="Arial" panose="020B0604020202020204" pitchFamily="34" charset="0"/>
                <a:ea typeface="宋体" panose="02010600030101010101" pitchFamily="2" charset="-122"/>
              </a:rPr>
              <a:t> </a:t>
            </a:r>
            <a:endParaRPr lang="en-US" altLang="zh-CN" b="0" dirty="0">
              <a:latin typeface="Arial" panose="020B0604020202020204" pitchFamily="34" charset="0"/>
              <a:ea typeface="宋体" panose="02010600030101010101" pitchFamily="2" charset="-122"/>
            </a:endParaRPr>
          </a:p>
        </p:txBody>
      </p:sp>
      <p:sp>
        <p:nvSpPr>
          <p:cNvPr id="576519" name="Rectangle 7"/>
          <p:cNvSpPr/>
          <p:nvPr/>
        </p:nvSpPr>
        <p:spPr>
          <a:xfrm>
            <a:off x="250825" y="4252913"/>
            <a:ext cx="8686800" cy="2035175"/>
          </a:xfrm>
          <a:prstGeom prst="rect">
            <a:avLst/>
          </a:prstGeom>
          <a:noFill/>
          <a:ln w="9525">
            <a:noFill/>
          </a:ln>
        </p:spPr>
        <p:txBody>
          <a:bodyPr anchor="ctr" anchorCtr="0">
            <a:spAutoFit/>
          </a:bodyPr>
          <a:lstStyle/>
          <a:p>
            <a:pPr eaLnBrk="0" hangingPunct="0">
              <a:lnSpc>
                <a:spcPct val="125000"/>
              </a:lnSpc>
              <a:spcBef>
                <a:spcPct val="40000"/>
              </a:spcBef>
            </a:pPr>
            <a:r>
              <a:rPr lang="zh-CN" altLang="en-US" sz="2200" dirty="0">
                <a:solidFill>
                  <a:srgbClr val="FF0000"/>
                </a:solidFill>
                <a:latin typeface="微软雅黑" panose="020B0503020204020204" pitchFamily="34" charset="-122"/>
                <a:ea typeface="微软雅黑" panose="020B0503020204020204" pitchFamily="34" charset="-122"/>
              </a:rPr>
              <a:t>假定 </a:t>
            </a:r>
            <a:r>
              <a:rPr lang="en-US" altLang="zh-CN" sz="2200" dirty="0">
                <a:solidFill>
                  <a:srgbClr val="FF0000"/>
                </a:solidFill>
                <a:latin typeface="微软雅黑" panose="020B0503020204020204" pitchFamily="34" charset="-122"/>
                <a:ea typeface="微软雅黑" panose="020B0503020204020204" pitchFamily="34" charset="-122"/>
              </a:rPr>
              <a:t>i </a:t>
            </a:r>
            <a:r>
              <a:rPr lang="zh-CN" altLang="en-US" sz="2200" dirty="0">
                <a:solidFill>
                  <a:srgbClr val="FF0000"/>
                </a:solidFill>
                <a:latin typeface="微软雅黑" panose="020B0503020204020204" pitchFamily="34" charset="-122"/>
                <a:ea typeface="微软雅黑" panose="020B0503020204020204" pitchFamily="34" charset="-122"/>
              </a:rPr>
              <a:t>被分配在</a:t>
            </a:r>
            <a:r>
              <a:rPr lang="en-US" altLang="zh-CN" sz="2200" dirty="0">
                <a:solidFill>
                  <a:srgbClr val="FF0000"/>
                </a:solidFill>
                <a:latin typeface="微软雅黑" panose="020B0503020204020204" pitchFamily="34" charset="-122"/>
                <a:ea typeface="微软雅黑" panose="020B0503020204020204" pitchFamily="34" charset="-122"/>
              </a:rPr>
              <a:t>ECX</a:t>
            </a:r>
            <a:r>
              <a:rPr lang="zh-CN" altLang="en-US" sz="2200" dirty="0">
                <a:solidFill>
                  <a:srgbClr val="FF0000"/>
                </a:solidFill>
                <a:latin typeface="微软雅黑" panose="020B0503020204020204" pitchFamily="34" charset="-122"/>
                <a:ea typeface="微软雅黑" panose="020B0503020204020204" pitchFamily="34" charset="-122"/>
              </a:rPr>
              <a:t>中，</a:t>
            </a:r>
            <a:r>
              <a:rPr lang="en-US" altLang="zh-CN" sz="2200" dirty="0">
                <a:solidFill>
                  <a:srgbClr val="FF0000"/>
                </a:solidFill>
                <a:latin typeface="微软雅黑" panose="020B0503020204020204" pitchFamily="34" charset="-122"/>
                <a:ea typeface="微软雅黑" panose="020B0503020204020204" pitchFamily="34" charset="-122"/>
              </a:rPr>
              <a:t>sum</a:t>
            </a:r>
            <a:r>
              <a:rPr lang="zh-CN" altLang="en-US" sz="2200" dirty="0">
                <a:solidFill>
                  <a:srgbClr val="FF0000"/>
                </a:solidFill>
                <a:latin typeface="微软雅黑" panose="020B0503020204020204" pitchFamily="34" charset="-122"/>
                <a:ea typeface="微软雅黑" panose="020B0503020204020204" pitchFamily="34" charset="-122"/>
              </a:rPr>
              <a:t>被分配在</a:t>
            </a:r>
            <a:r>
              <a:rPr lang="en-US" altLang="zh-CN" sz="2200" dirty="0">
                <a:solidFill>
                  <a:srgbClr val="FF0000"/>
                </a:solidFill>
                <a:latin typeface="微软雅黑" panose="020B0503020204020204" pitchFamily="34" charset="-122"/>
                <a:ea typeface="微软雅黑" panose="020B0503020204020204" pitchFamily="34" charset="-122"/>
              </a:rPr>
              <a:t>EAX</a:t>
            </a:r>
            <a:r>
              <a:rPr lang="zh-CN" altLang="en-US" sz="2200" dirty="0">
                <a:solidFill>
                  <a:srgbClr val="FF0000"/>
                </a:solidFill>
                <a:latin typeface="微软雅黑" panose="020B0503020204020204" pitchFamily="34" charset="-122"/>
                <a:ea typeface="微软雅黑" panose="020B0503020204020204" pitchFamily="34" charset="-122"/>
              </a:rPr>
              <a:t>中，则“</a:t>
            </a:r>
            <a:r>
              <a:rPr lang="en-US" altLang="zh-CN" sz="2200" dirty="0">
                <a:solidFill>
                  <a:srgbClr val="FF0000"/>
                </a:solidFill>
                <a:latin typeface="微软雅黑" panose="020B0503020204020204" pitchFamily="34" charset="-122"/>
                <a:ea typeface="微软雅黑" panose="020B0503020204020204" pitchFamily="34" charset="-122"/>
              </a:rPr>
              <a:t>sum+=buf[i];”</a:t>
            </a:r>
            <a:r>
              <a:rPr lang="zh-CN" altLang="en-US" sz="2200" dirty="0">
                <a:solidFill>
                  <a:srgbClr val="FF0000"/>
                </a:solidFill>
                <a:latin typeface="微软雅黑" panose="020B0503020204020204" pitchFamily="34" charset="-122"/>
                <a:ea typeface="微软雅黑" panose="020B0503020204020204" pitchFamily="34" charset="-122"/>
              </a:rPr>
              <a:t>和 </a:t>
            </a:r>
            <a:r>
              <a:rPr lang="en-US" altLang="zh-CN" sz="2200" dirty="0">
                <a:solidFill>
                  <a:srgbClr val="FF0000"/>
                </a:solidFill>
                <a:latin typeface="微软雅黑" panose="020B0503020204020204" pitchFamily="34" charset="-122"/>
                <a:ea typeface="微软雅黑" panose="020B0503020204020204" pitchFamily="34" charset="-122"/>
              </a:rPr>
              <a:t>i++ </a:t>
            </a:r>
            <a:r>
              <a:rPr lang="zh-CN" altLang="en-US" sz="2200" dirty="0">
                <a:solidFill>
                  <a:srgbClr val="FF0000"/>
                </a:solidFill>
                <a:latin typeface="微软雅黑" panose="020B0503020204020204" pitchFamily="34" charset="-122"/>
                <a:ea typeface="微软雅黑" panose="020B0503020204020204" pitchFamily="34" charset="-122"/>
              </a:rPr>
              <a:t>可用什么指令实现？</a:t>
            </a:r>
            <a:endParaRPr lang="en-US" altLang="zh-CN" sz="2200" dirty="0">
              <a:solidFill>
                <a:srgbClr val="FF0000"/>
              </a:solidFill>
              <a:latin typeface="微软雅黑" panose="020B0503020204020204" pitchFamily="34" charset="-122"/>
              <a:ea typeface="微软雅黑" panose="020B0503020204020204" pitchFamily="34" charset="-122"/>
            </a:endParaRPr>
          </a:p>
          <a:p>
            <a:pPr eaLnBrk="0" hangingPunct="0">
              <a:lnSpc>
                <a:spcPct val="125000"/>
              </a:lnSpc>
              <a:spcBef>
                <a:spcPct val="40000"/>
              </a:spcBef>
            </a:pPr>
            <a:r>
              <a:rPr lang="en-US" altLang="zh-CN" sz="2200" dirty="0">
                <a:solidFill>
                  <a:srgbClr val="3333CC"/>
                </a:solidFill>
                <a:latin typeface="微软雅黑" panose="020B0503020204020204" pitchFamily="34" charset="-122"/>
                <a:ea typeface="微软雅黑" panose="020B0503020204020204" pitchFamily="34" charset="-122"/>
              </a:rPr>
              <a:t>addl </a:t>
            </a:r>
            <a:r>
              <a:rPr lang="en-US" altLang="zh-CN" sz="2200" dirty="0">
                <a:solidFill>
                  <a:srgbClr val="007635"/>
                </a:solidFill>
                <a:latin typeface="微软雅黑" panose="020B0503020204020204" pitchFamily="34" charset="-122"/>
                <a:ea typeface="微软雅黑" panose="020B0503020204020204" pitchFamily="34" charset="-122"/>
              </a:rPr>
              <a:t>buf</a:t>
            </a:r>
            <a:r>
              <a:rPr lang="en-US" altLang="zh-CN" sz="2200" dirty="0">
                <a:solidFill>
                  <a:srgbClr val="3333CC"/>
                </a:solidFill>
                <a:latin typeface="微软雅黑" panose="020B0503020204020204" pitchFamily="34" charset="-122"/>
                <a:ea typeface="微软雅黑" panose="020B0503020204020204" pitchFamily="34" charset="-122"/>
              </a:rPr>
              <a:t>( , %ecx, </a:t>
            </a:r>
            <a:r>
              <a:rPr lang="en-US" altLang="zh-CN" sz="2200" dirty="0">
                <a:solidFill>
                  <a:srgbClr val="007635"/>
                </a:solidFill>
                <a:latin typeface="微软雅黑" panose="020B0503020204020204" pitchFamily="34" charset="-122"/>
                <a:ea typeface="微软雅黑" panose="020B0503020204020204" pitchFamily="34" charset="-122"/>
              </a:rPr>
              <a:t>4</a:t>
            </a:r>
            <a:r>
              <a:rPr lang="en-US" altLang="zh-CN" sz="2200" dirty="0">
                <a:solidFill>
                  <a:srgbClr val="3333CC"/>
                </a:solidFill>
                <a:latin typeface="微软雅黑" panose="020B0503020204020204" pitchFamily="34" charset="-122"/>
                <a:ea typeface="微软雅黑" panose="020B0503020204020204" pitchFamily="34" charset="-122"/>
              </a:rPr>
              <a:t>), %eax</a:t>
            </a:r>
            <a:r>
              <a:rPr lang="en-US" altLang="zh-CN" sz="2200" b="0" dirty="0">
                <a:solidFill>
                  <a:srgbClr val="3333CC"/>
                </a:solidFill>
                <a:latin typeface="微软雅黑" panose="020B0503020204020204" pitchFamily="34" charset="-122"/>
                <a:ea typeface="微软雅黑" panose="020B0503020204020204" pitchFamily="34" charset="-122"/>
              </a:rPr>
              <a:t> </a:t>
            </a:r>
            <a:r>
              <a:rPr lang="zh-CN" altLang="en-US" sz="2200" dirty="0">
                <a:solidFill>
                  <a:srgbClr val="FF3300"/>
                </a:solidFill>
                <a:latin typeface="微软雅黑" panose="020B0503020204020204" pitchFamily="34" charset="-122"/>
                <a:ea typeface="微软雅黑" panose="020B0503020204020204" pitchFamily="34" charset="-122"/>
              </a:rPr>
              <a:t>或</a:t>
            </a:r>
            <a:r>
              <a:rPr lang="zh-CN" altLang="en-US" sz="2200" b="0" dirty="0">
                <a:solidFill>
                  <a:srgbClr val="3333CC"/>
                </a:solidFill>
                <a:latin typeface="微软雅黑" panose="020B0503020204020204" pitchFamily="34" charset="-122"/>
                <a:ea typeface="微软雅黑" panose="020B0503020204020204" pitchFamily="34" charset="-122"/>
              </a:rPr>
              <a:t> </a:t>
            </a:r>
            <a:r>
              <a:rPr lang="en-US" altLang="zh-CN" sz="2200" dirty="0">
                <a:solidFill>
                  <a:srgbClr val="3333CC"/>
                </a:solidFill>
                <a:latin typeface="微软雅黑" panose="020B0503020204020204" pitchFamily="34" charset="-122"/>
                <a:ea typeface="微软雅黑" panose="020B0503020204020204" pitchFamily="34" charset="-122"/>
              </a:rPr>
              <a:t>addl </a:t>
            </a:r>
            <a:r>
              <a:rPr lang="en-US" altLang="zh-CN" sz="2200" dirty="0">
                <a:solidFill>
                  <a:srgbClr val="007635"/>
                </a:solidFill>
                <a:latin typeface="微软雅黑" panose="020B0503020204020204" pitchFamily="34" charset="-122"/>
                <a:ea typeface="微软雅黑" panose="020B0503020204020204" pitchFamily="34" charset="-122"/>
              </a:rPr>
              <a:t>0</a:t>
            </a:r>
            <a:r>
              <a:rPr lang="en-US" altLang="zh-CN" sz="2200" dirty="0">
                <a:solidFill>
                  <a:srgbClr val="3333CC"/>
                </a:solidFill>
                <a:latin typeface="微软雅黑" panose="020B0503020204020204" pitchFamily="34" charset="-122"/>
                <a:ea typeface="微软雅黑" panose="020B0503020204020204" pitchFamily="34" charset="-122"/>
              </a:rPr>
              <a:t>(%edx , %ecx, </a:t>
            </a:r>
            <a:r>
              <a:rPr lang="en-US" altLang="zh-CN" sz="2200" dirty="0">
                <a:solidFill>
                  <a:srgbClr val="007635"/>
                </a:solidFill>
                <a:latin typeface="微软雅黑" panose="020B0503020204020204" pitchFamily="34" charset="-122"/>
                <a:ea typeface="微软雅黑" panose="020B0503020204020204" pitchFamily="34" charset="-122"/>
              </a:rPr>
              <a:t>4</a:t>
            </a:r>
            <a:r>
              <a:rPr lang="en-US" altLang="zh-CN" sz="2200" dirty="0">
                <a:solidFill>
                  <a:srgbClr val="3333CC"/>
                </a:solidFill>
                <a:latin typeface="微软雅黑" panose="020B0503020204020204" pitchFamily="34" charset="-122"/>
                <a:ea typeface="微软雅黑" panose="020B0503020204020204" pitchFamily="34" charset="-122"/>
              </a:rPr>
              <a:t>), %eax</a:t>
            </a:r>
            <a:r>
              <a:rPr lang="en-US" altLang="zh-CN" sz="2200" dirty="0">
                <a:latin typeface="微软雅黑" panose="020B0503020204020204" pitchFamily="34" charset="-122"/>
                <a:ea typeface="微软雅黑" panose="020B0503020204020204" pitchFamily="34" charset="-122"/>
              </a:rPr>
              <a:t> </a:t>
            </a:r>
            <a:endParaRPr lang="zh-CN" altLang="en-US" sz="2200" b="0" dirty="0">
              <a:solidFill>
                <a:srgbClr val="3333CC"/>
              </a:solidFill>
              <a:latin typeface="微软雅黑" panose="020B0503020204020204" pitchFamily="34" charset="-122"/>
              <a:ea typeface="微软雅黑" panose="020B0503020204020204" pitchFamily="34" charset="-122"/>
            </a:endParaRPr>
          </a:p>
          <a:p>
            <a:pPr eaLnBrk="0" hangingPunct="0">
              <a:lnSpc>
                <a:spcPct val="125000"/>
              </a:lnSpc>
              <a:spcBef>
                <a:spcPct val="40000"/>
              </a:spcBef>
            </a:pPr>
            <a:r>
              <a:rPr lang="en-US" altLang="zh-CN" sz="2200" dirty="0">
                <a:solidFill>
                  <a:srgbClr val="3333CC"/>
                </a:solidFill>
                <a:latin typeface="微软雅黑" panose="020B0503020204020204" pitchFamily="34" charset="-122"/>
                <a:ea typeface="微软雅黑" panose="020B0503020204020204" pitchFamily="34" charset="-122"/>
              </a:rPr>
              <a:t>addl</a:t>
            </a:r>
            <a:r>
              <a:rPr lang="en-US" altLang="zh-CN" sz="2200" b="0" dirty="0">
                <a:solidFill>
                  <a:srgbClr val="3333CC"/>
                </a:solidFill>
                <a:latin typeface="微软雅黑" panose="020B0503020204020204" pitchFamily="34" charset="-122"/>
                <a:ea typeface="微软雅黑" panose="020B0503020204020204" pitchFamily="34" charset="-122"/>
              </a:rPr>
              <a:t>  </a:t>
            </a:r>
            <a:r>
              <a:rPr lang="en-US" altLang="zh-CN" sz="2200" dirty="0">
                <a:solidFill>
                  <a:srgbClr val="3333CC"/>
                </a:solidFill>
                <a:latin typeface="微软雅黑" panose="020B0503020204020204" pitchFamily="34" charset="-122"/>
                <a:ea typeface="微软雅黑" panose="020B0503020204020204" pitchFamily="34" charset="-122"/>
              </a:rPr>
              <a:t>$1</a:t>
            </a:r>
            <a:r>
              <a:rPr lang="zh-CN" altLang="en-US" sz="2200" dirty="0">
                <a:solidFill>
                  <a:srgbClr val="3333CC"/>
                </a:solidFill>
                <a:latin typeface="微软雅黑" panose="020B0503020204020204" pitchFamily="34" charset="-122"/>
                <a:ea typeface="微软雅黑" panose="020B0503020204020204" pitchFamily="34" charset="-122"/>
              </a:rPr>
              <a:t>，</a:t>
            </a:r>
            <a:r>
              <a:rPr lang="en-US" altLang="zh-CN" sz="2200" dirty="0">
                <a:solidFill>
                  <a:srgbClr val="3333CC"/>
                </a:solidFill>
                <a:latin typeface="微软雅黑" panose="020B0503020204020204" pitchFamily="34" charset="-122"/>
                <a:ea typeface="微软雅黑" panose="020B0503020204020204" pitchFamily="34" charset="-122"/>
              </a:rPr>
              <a:t>%ecx</a:t>
            </a:r>
            <a:endParaRPr lang="en-US" altLang="zh-CN" sz="2200" dirty="0">
              <a:solidFill>
                <a:srgbClr val="3333CC"/>
              </a:solidFill>
              <a:latin typeface="微软雅黑" panose="020B0503020204020204" pitchFamily="34" charset="-122"/>
              <a:ea typeface="微软雅黑" panose="020B0503020204020204" pitchFamily="34" charset="-122"/>
            </a:endParaRPr>
          </a:p>
        </p:txBody>
      </p:sp>
      <p:sp>
        <p:nvSpPr>
          <p:cNvPr id="576520" name="Text Box 8"/>
          <p:cNvSpPr txBox="1"/>
          <p:nvPr/>
        </p:nvSpPr>
        <p:spPr>
          <a:xfrm>
            <a:off x="3446463" y="3248025"/>
            <a:ext cx="5084762" cy="854075"/>
          </a:xfrm>
          <a:prstGeom prst="rect">
            <a:avLst/>
          </a:prstGeom>
          <a:noFill/>
          <a:ln w="9525">
            <a:noFill/>
          </a:ln>
        </p:spPr>
        <p:txBody>
          <a:bodyPr anchor="t" anchorCtr="0">
            <a:spAutoFit/>
          </a:bodyPr>
          <a:lstStyle/>
          <a:p>
            <a:pPr>
              <a:spcBef>
                <a:spcPct val="50000"/>
              </a:spcBef>
            </a:pPr>
            <a:r>
              <a:rPr lang="zh-CN" altLang="en-US" sz="2000" dirty="0">
                <a:solidFill>
                  <a:srgbClr val="FF0000"/>
                </a:solidFill>
                <a:latin typeface="微软雅黑" panose="020B0503020204020204" pitchFamily="34" charset="-122"/>
                <a:ea typeface="微软雅黑" panose="020B0503020204020204" pitchFamily="34" charset="-122"/>
              </a:rPr>
              <a:t>此时，</a:t>
            </a:r>
            <a:r>
              <a:rPr lang="en-US" altLang="zh-CN" sz="2000" dirty="0">
                <a:solidFill>
                  <a:srgbClr val="FF0000"/>
                </a:solidFill>
                <a:latin typeface="微软雅黑" panose="020B0503020204020204" pitchFamily="34" charset="-122"/>
                <a:ea typeface="微软雅黑" panose="020B0503020204020204" pitchFamily="34" charset="-122"/>
              </a:rPr>
              <a:t>buf=&amp;buf[0]=0x08049908</a:t>
            </a:r>
            <a:endParaRPr lang="en-US" altLang="zh-CN" sz="2000" dirty="0">
              <a:solidFill>
                <a:srgbClr val="FF0000"/>
              </a:solidFill>
              <a:latin typeface="微软雅黑" panose="020B0503020204020204" pitchFamily="34" charset="-122"/>
              <a:ea typeface="微软雅黑" panose="020B0503020204020204" pitchFamily="34" charset="-122"/>
            </a:endParaRPr>
          </a:p>
          <a:p>
            <a:pPr>
              <a:spcBef>
                <a:spcPct val="50000"/>
              </a:spcBef>
            </a:pPr>
            <a:r>
              <a:rPr lang="zh-CN" altLang="en-US" sz="2000" dirty="0">
                <a:solidFill>
                  <a:srgbClr val="FF0000"/>
                </a:solidFill>
                <a:latin typeface="微软雅黑" panose="020B0503020204020204" pitchFamily="34" charset="-122"/>
                <a:ea typeface="微软雅黑" panose="020B0503020204020204" pitchFamily="34" charset="-122"/>
              </a:rPr>
              <a:t>编译器通常将其先存放到寄存器</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如</a:t>
            </a:r>
            <a:r>
              <a:rPr lang="en-US" altLang="zh-CN" sz="2000" dirty="0">
                <a:solidFill>
                  <a:srgbClr val="FF0000"/>
                </a:solidFill>
                <a:latin typeface="微软雅黑" panose="020B0503020204020204" pitchFamily="34" charset="-122"/>
                <a:ea typeface="微软雅黑" panose="020B0503020204020204" pitchFamily="34" charset="-122"/>
              </a:rPr>
              <a:t>EDX)</a:t>
            </a:r>
            <a:r>
              <a:rPr lang="zh-CN" altLang="en-US" sz="2000" dirty="0">
                <a:solidFill>
                  <a:srgbClr val="FF0000"/>
                </a:solidFill>
                <a:latin typeface="微软雅黑" panose="020B0503020204020204" pitchFamily="34" charset="-122"/>
                <a:ea typeface="微软雅黑" panose="020B0503020204020204" pitchFamily="34" charset="-122"/>
              </a:rPr>
              <a:t>中</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134151" name="Rectangle 9"/>
          <p:cNvSpPr/>
          <p:nvPr/>
        </p:nvSpPr>
        <p:spPr>
          <a:xfrm>
            <a:off x="250825" y="1493838"/>
            <a:ext cx="2925763" cy="2530475"/>
          </a:xfrm>
          <a:prstGeom prst="rect">
            <a:avLst/>
          </a:prstGeom>
          <a:noFill/>
          <a:ln w="9525">
            <a:noFill/>
          </a:ln>
        </p:spPr>
        <p:txBody>
          <a:bodyPr anchor="t" anchorCtr="0">
            <a:spAutoFit/>
          </a:bodyPr>
          <a:lstStyle/>
          <a:p>
            <a:pPr marL="342900" indent="-342900" eaLnBrk="0" hangingPunct="0"/>
            <a:r>
              <a:rPr lang="en-US" altLang="zh-CN" sz="2000" dirty="0">
                <a:latin typeface="微软雅黑" panose="020B0503020204020204" pitchFamily="34" charset="-122"/>
                <a:ea typeface="微软雅黑" panose="020B0503020204020204" pitchFamily="34" charset="-122"/>
              </a:rPr>
              <a:t>int buf[2] = {10, 20};</a:t>
            </a:r>
            <a:endParaRPr lang="en-US" altLang="zh-CN" sz="2000" dirty="0">
              <a:latin typeface="微软雅黑" panose="020B0503020204020204" pitchFamily="34" charset="-122"/>
              <a:ea typeface="微软雅黑" panose="020B0503020204020204" pitchFamily="34" charset="-122"/>
            </a:endParaRPr>
          </a:p>
          <a:p>
            <a:pPr marL="342900" indent="-342900" eaLnBrk="0" hangingPunct="0"/>
            <a:r>
              <a:rPr lang="en-US" altLang="zh-CN" sz="2000" dirty="0">
                <a:latin typeface="微软雅黑" panose="020B0503020204020204" pitchFamily="34" charset="-122"/>
                <a:ea typeface="微软雅黑" panose="020B0503020204020204" pitchFamily="34" charset="-122"/>
              </a:rPr>
              <a:t>int main ( )</a:t>
            </a:r>
            <a:endParaRPr lang="en-US" altLang="zh-CN" sz="2000" dirty="0">
              <a:latin typeface="微软雅黑" panose="020B0503020204020204" pitchFamily="34" charset="-122"/>
              <a:ea typeface="微软雅黑" panose="020B0503020204020204" pitchFamily="34" charset="-122"/>
            </a:endParaRPr>
          </a:p>
          <a:p>
            <a:pPr marL="342900" indent="-342900" eaLnBrk="0" hangingPunct="0"/>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342900" indent="-342900" eaLnBrk="0" hangingPunct="0"/>
            <a:r>
              <a:rPr lang="en-US" altLang="zh-CN" sz="2000" dirty="0">
                <a:latin typeface="微软雅黑" panose="020B0503020204020204" pitchFamily="34" charset="-122"/>
                <a:ea typeface="微软雅黑" panose="020B0503020204020204" pitchFamily="34" charset="-122"/>
              </a:rPr>
              <a:t>      int i, sum=0;</a:t>
            </a:r>
            <a:endParaRPr lang="en-US" altLang="zh-CN" sz="2000" dirty="0">
              <a:latin typeface="微软雅黑" panose="020B0503020204020204" pitchFamily="34" charset="-122"/>
              <a:ea typeface="微软雅黑" panose="020B0503020204020204" pitchFamily="34" charset="-122"/>
            </a:endParaRPr>
          </a:p>
          <a:p>
            <a:pPr marL="342900" indent="-342900" eaLnBrk="0" hangingPunct="0"/>
            <a:r>
              <a:rPr lang="en-US" altLang="zh-CN" sz="2000" dirty="0">
                <a:latin typeface="微软雅黑" panose="020B0503020204020204" pitchFamily="34" charset="-122"/>
                <a:ea typeface="微软雅黑" panose="020B0503020204020204" pitchFamily="34" charset="-122"/>
              </a:rPr>
              <a:t>      for (i=0; i&lt;2; i++)</a:t>
            </a:r>
            <a:endParaRPr lang="en-US" altLang="zh-CN" sz="2000" dirty="0">
              <a:latin typeface="微软雅黑" panose="020B0503020204020204" pitchFamily="34" charset="-122"/>
              <a:ea typeface="微软雅黑" panose="020B0503020204020204" pitchFamily="34" charset="-122"/>
            </a:endParaRPr>
          </a:p>
          <a:p>
            <a:pPr marL="342900" indent="-342900" eaLnBrk="0" hangingPunct="0"/>
            <a:r>
              <a:rPr lang="en-US" altLang="zh-CN" sz="2000" dirty="0">
                <a:latin typeface="微软雅黑" panose="020B0503020204020204" pitchFamily="34" charset="-122"/>
                <a:ea typeface="微软雅黑" panose="020B0503020204020204" pitchFamily="34" charset="-122"/>
              </a:rPr>
              <a:t>             sum+=buf[i];</a:t>
            </a:r>
            <a:endParaRPr lang="en-US" altLang="zh-CN" sz="2000" dirty="0">
              <a:latin typeface="微软雅黑" panose="020B0503020204020204" pitchFamily="34" charset="-122"/>
              <a:ea typeface="微软雅黑" panose="020B0503020204020204" pitchFamily="34" charset="-122"/>
            </a:endParaRPr>
          </a:p>
          <a:p>
            <a:pPr marL="342900" indent="-342900" eaLnBrk="0" hangingPunct="0"/>
            <a:r>
              <a:rPr lang="en-US" altLang="zh-CN" sz="2000" dirty="0">
                <a:latin typeface="微软雅黑" panose="020B0503020204020204" pitchFamily="34" charset="-122"/>
                <a:ea typeface="微软雅黑" panose="020B0503020204020204" pitchFamily="34" charset="-122"/>
              </a:rPr>
              <a:t>      return sum;</a:t>
            </a:r>
            <a:endParaRPr lang="en-US" altLang="zh-CN" sz="2000" dirty="0">
              <a:latin typeface="微软雅黑" panose="020B0503020204020204" pitchFamily="34" charset="-122"/>
              <a:ea typeface="微软雅黑" panose="020B0503020204020204" pitchFamily="34" charset="-122"/>
            </a:endParaRPr>
          </a:p>
          <a:p>
            <a:pPr marL="342900" indent="-342900" eaLnBrk="0" hangingPunct="0"/>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34152" name="Line 10"/>
          <p:cNvSpPr/>
          <p:nvPr/>
        </p:nvSpPr>
        <p:spPr>
          <a:xfrm>
            <a:off x="341313" y="1854200"/>
            <a:ext cx="2519362" cy="0"/>
          </a:xfrm>
          <a:prstGeom prst="line">
            <a:avLst/>
          </a:prstGeom>
          <a:ln w="38100" cap="flat" cmpd="sng">
            <a:solidFill>
              <a:srgbClr val="FF3300"/>
            </a:solidFill>
            <a:prstDash val="solid"/>
            <a:round/>
            <a:headEnd type="none" w="med" len="med"/>
            <a:tailEnd type="none" w="med" len="med"/>
          </a:ln>
        </p:spPr>
      </p:sp>
      <p:sp>
        <p:nvSpPr>
          <p:cNvPr id="576523" name="Text Box 11"/>
          <p:cNvSpPr txBox="1"/>
          <p:nvPr/>
        </p:nvSpPr>
        <p:spPr>
          <a:xfrm>
            <a:off x="5921375" y="6173788"/>
            <a:ext cx="1890713" cy="396875"/>
          </a:xfrm>
          <a:prstGeom prst="rect">
            <a:avLst/>
          </a:prstGeom>
          <a:noFill/>
          <a:ln w="9525">
            <a:noFill/>
          </a:ln>
        </p:spPr>
        <p:txBody>
          <a:bodyPr anchor="t" anchorCtr="0">
            <a:spAutoFit/>
          </a:bodyPr>
          <a:lstStyle/>
          <a:p>
            <a:pPr marL="342900" indent="-342900" eaLnBrk="0" hangingPunct="0">
              <a:spcBef>
                <a:spcPct val="50000"/>
              </a:spcBef>
            </a:pPr>
            <a:r>
              <a:rPr lang="en-US" altLang="zh-CN" sz="2000" dirty="0">
                <a:latin typeface="微软雅黑" panose="020B0503020204020204" pitchFamily="34" charset="-122"/>
                <a:ea typeface="微软雅黑" panose="020B0503020204020204" pitchFamily="34" charset="-122"/>
                <a:hlinkClick r:id="rId1" action="ppaction://hlinksldjump"/>
              </a:rPr>
              <a:t>SKIP</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6517"/>
                                        </p:tgtEl>
                                        <p:attrNameLst>
                                          <p:attrName>style.visibility</p:attrName>
                                        </p:attrNameLst>
                                      </p:cBhvr>
                                      <p:to>
                                        <p:strVal val="visible"/>
                                      </p:to>
                                    </p:set>
                                    <p:animEffect transition="in" filter="blinds(horizontal)">
                                      <p:cBhvr>
                                        <p:cTn id="7" dur="500"/>
                                        <p:tgtEl>
                                          <p:spTgt spid="5765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6518"/>
                                        </p:tgtEl>
                                        <p:attrNameLst>
                                          <p:attrName>style.visibility</p:attrName>
                                        </p:attrNameLst>
                                      </p:cBhvr>
                                      <p:to>
                                        <p:strVal val="visible"/>
                                      </p:to>
                                    </p:set>
                                    <p:animEffect transition="in" filter="blinds(horizontal)">
                                      <p:cBhvr>
                                        <p:cTn id="12" dur="500"/>
                                        <p:tgtEl>
                                          <p:spTgt spid="5765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6520"/>
                                        </p:tgtEl>
                                        <p:attrNameLst>
                                          <p:attrName>style.visibility</p:attrName>
                                        </p:attrNameLst>
                                      </p:cBhvr>
                                      <p:to>
                                        <p:strVal val="visible"/>
                                      </p:to>
                                    </p:set>
                                    <p:animEffect transition="in" filter="blinds(horizontal)">
                                      <p:cBhvr>
                                        <p:cTn id="17" dur="500"/>
                                        <p:tgtEl>
                                          <p:spTgt spid="5765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6519">
                                            <p:txEl>
                                              <p:pRg st="0" end="0"/>
                                            </p:txEl>
                                          </p:spTgt>
                                        </p:tgtEl>
                                        <p:attrNameLst>
                                          <p:attrName>style.visibility</p:attrName>
                                        </p:attrNameLst>
                                      </p:cBhvr>
                                      <p:to>
                                        <p:strVal val="visible"/>
                                      </p:to>
                                    </p:set>
                                    <p:animEffect transition="in" filter="blinds(horizontal)">
                                      <p:cBhvr>
                                        <p:cTn id="22" dur="500"/>
                                        <p:tgtEl>
                                          <p:spTgt spid="57651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6519">
                                            <p:txEl>
                                              <p:pRg st="1" end="1"/>
                                            </p:txEl>
                                          </p:spTgt>
                                        </p:tgtEl>
                                        <p:attrNameLst>
                                          <p:attrName>style.visibility</p:attrName>
                                        </p:attrNameLst>
                                      </p:cBhvr>
                                      <p:to>
                                        <p:strVal val="visible"/>
                                      </p:to>
                                    </p:set>
                                    <p:animEffect transition="in" filter="blinds(horizontal)">
                                      <p:cBhvr>
                                        <p:cTn id="27" dur="500"/>
                                        <p:tgtEl>
                                          <p:spTgt spid="57651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6519">
                                            <p:txEl>
                                              <p:pRg st="2" end="2"/>
                                            </p:txEl>
                                          </p:spTgt>
                                        </p:tgtEl>
                                        <p:attrNameLst>
                                          <p:attrName>style.visibility</p:attrName>
                                        </p:attrNameLst>
                                      </p:cBhvr>
                                      <p:to>
                                        <p:strVal val="visible"/>
                                      </p:to>
                                    </p:set>
                                    <p:animEffect transition="in" filter="blinds(horizontal)">
                                      <p:cBhvr>
                                        <p:cTn id="32" dur="500"/>
                                        <p:tgtEl>
                                          <p:spTgt spid="57651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6523"/>
                                        </p:tgtEl>
                                        <p:attrNameLst>
                                          <p:attrName>style.visibility</p:attrName>
                                        </p:attrNameLst>
                                      </p:cBhvr>
                                      <p:to>
                                        <p:strVal val="visible"/>
                                      </p:to>
                                    </p:set>
                                    <p:animEffect transition="in" filter="blinds(horizontal)">
                                      <p:cBhvr>
                                        <p:cTn id="37" dur="500"/>
                                        <p:tgtEl>
                                          <p:spTgt spid="576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7" grpId="0"/>
      <p:bldP spid="576518" grpId="0"/>
      <p:bldP spid="576520" grpId="0"/>
      <p:bldP spid="57652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数组元素在内存的存放和访问</a:t>
            </a:r>
            <a:endParaRPr lang="zh-CN" altLang="en-US" sz="3600" dirty="0"/>
          </a:p>
        </p:txBody>
      </p:sp>
      <p:sp>
        <p:nvSpPr>
          <p:cNvPr id="137218" name="Rectangle 3"/>
          <p:cNvSpPr>
            <a:spLocks noGrp="1"/>
          </p:cNvSpPr>
          <p:nvPr>
            <p:ph idx="1"/>
          </p:nvPr>
        </p:nvSpPr>
        <p:spPr>
          <a:xfrm>
            <a:off x="341313" y="925513"/>
            <a:ext cx="8229600" cy="342900"/>
          </a:xfrm>
        </p:spPr>
        <p:txBody>
          <a:bodyPr vert="horz" wrap="square" lIns="91440" tIns="45720" rIns="91440" bIns="45720" anchor="t" anchorCtr="0"/>
          <a:lstStyle/>
          <a:p>
            <a:pPr>
              <a:lnSpc>
                <a:spcPct val="95000"/>
              </a:lnSpc>
            </a:pPr>
            <a:r>
              <a:rPr lang="en-US" altLang="zh-CN" sz="2200" dirty="0">
                <a:latin typeface="微软雅黑" panose="020B0503020204020204" pitchFamily="34" charset="-122"/>
                <a:ea typeface="微软雅黑" panose="020B0503020204020204" pitchFamily="34" charset="-122"/>
              </a:rPr>
              <a:t>auto</a:t>
            </a:r>
            <a:r>
              <a:rPr lang="zh-CN" altLang="en-US" sz="2200" dirty="0">
                <a:latin typeface="微软雅黑" panose="020B0503020204020204" pitchFamily="34" charset="-122"/>
                <a:ea typeface="微软雅黑" panose="020B0503020204020204" pitchFamily="34" charset="-122"/>
              </a:rPr>
              <a:t>型数组的初始化和访问</a:t>
            </a:r>
            <a:endParaRPr lang="zh-CN" altLang="en-US" sz="2200" dirty="0">
              <a:latin typeface="微软雅黑" panose="020B0503020204020204" pitchFamily="34" charset="-122"/>
              <a:ea typeface="微软雅黑" panose="020B0503020204020204" pitchFamily="34" charset="-122"/>
            </a:endParaRPr>
          </a:p>
        </p:txBody>
      </p:sp>
      <p:pic>
        <p:nvPicPr>
          <p:cNvPr id="649221" name="Picture 5"/>
          <p:cNvPicPr>
            <a:picLocks noChangeAspect="1"/>
          </p:cNvPicPr>
          <p:nvPr/>
        </p:nvPicPr>
        <p:blipFill>
          <a:blip r:embed="rId1"/>
          <a:stretch>
            <a:fillRect/>
          </a:stretch>
        </p:blipFill>
        <p:spPr>
          <a:xfrm>
            <a:off x="4886325" y="863600"/>
            <a:ext cx="4006850" cy="3286125"/>
          </a:xfrm>
          <a:prstGeom prst="rect">
            <a:avLst/>
          </a:prstGeom>
          <a:noFill/>
          <a:ln w="9525">
            <a:noFill/>
          </a:ln>
        </p:spPr>
      </p:pic>
      <p:sp>
        <p:nvSpPr>
          <p:cNvPr id="649222" name="Rectangle 6"/>
          <p:cNvSpPr/>
          <p:nvPr/>
        </p:nvSpPr>
        <p:spPr>
          <a:xfrm>
            <a:off x="3402013" y="1989138"/>
            <a:ext cx="1844675" cy="1235075"/>
          </a:xfrm>
          <a:prstGeom prst="rect">
            <a:avLst/>
          </a:prstGeom>
          <a:noFill/>
          <a:ln w="9525">
            <a:noFill/>
          </a:ln>
        </p:spPr>
        <p:txBody>
          <a:bodyPr anchor="ctr" anchorCtr="0">
            <a:spAutoFit/>
          </a:bodyPr>
          <a:lstStyle/>
          <a:p>
            <a:pPr eaLnBrk="0" hangingPunct="0">
              <a:lnSpc>
                <a:spcPct val="125000"/>
              </a:lnSpc>
            </a:pPr>
            <a:r>
              <a:rPr lang="zh-CN" altLang="en-US" sz="2000" dirty="0">
                <a:solidFill>
                  <a:srgbClr val="FF3300"/>
                </a:solidFill>
                <a:latin typeface="微软雅黑" panose="020B0503020204020204" pitchFamily="34" charset="-122"/>
                <a:ea typeface="微软雅黑" panose="020B0503020204020204" pitchFamily="34" charset="-122"/>
              </a:rPr>
              <a:t>分配在栈中，故数组首址通过</a:t>
            </a:r>
            <a:r>
              <a:rPr lang="en-US" altLang="zh-CN" sz="2000" dirty="0">
                <a:solidFill>
                  <a:srgbClr val="FF3300"/>
                </a:solidFill>
                <a:latin typeface="微软雅黑" panose="020B0503020204020204" pitchFamily="34" charset="-122"/>
                <a:ea typeface="微软雅黑" panose="020B0503020204020204" pitchFamily="34" charset="-122"/>
              </a:rPr>
              <a:t>EBP</a:t>
            </a:r>
            <a:r>
              <a:rPr lang="zh-CN" altLang="en-US" sz="2000" dirty="0">
                <a:solidFill>
                  <a:srgbClr val="FF3300"/>
                </a:solidFill>
                <a:latin typeface="微软雅黑" panose="020B0503020204020204" pitchFamily="34" charset="-122"/>
                <a:ea typeface="微软雅黑" panose="020B0503020204020204" pitchFamily="34" charset="-122"/>
              </a:rPr>
              <a:t>来定位</a:t>
            </a:r>
            <a:r>
              <a:rPr lang="zh-CN" altLang="en-US" dirty="0">
                <a:solidFill>
                  <a:srgbClr val="FF3300"/>
                </a:solidFill>
                <a:latin typeface="微软雅黑" panose="020B0503020204020204" pitchFamily="34" charset="-122"/>
                <a:ea typeface="微软雅黑" panose="020B0503020204020204" pitchFamily="34" charset="-122"/>
              </a:rPr>
              <a:t> </a:t>
            </a:r>
            <a:endParaRPr lang="zh-CN" altLang="en-US" dirty="0">
              <a:solidFill>
                <a:srgbClr val="FF3300"/>
              </a:solidFill>
              <a:latin typeface="微软雅黑" panose="020B0503020204020204" pitchFamily="34" charset="-122"/>
              <a:ea typeface="微软雅黑" panose="020B0503020204020204" pitchFamily="34" charset="-122"/>
            </a:endParaRPr>
          </a:p>
        </p:txBody>
      </p:sp>
      <p:sp>
        <p:nvSpPr>
          <p:cNvPr id="649223" name="Line 7"/>
          <p:cNvSpPr/>
          <p:nvPr/>
        </p:nvSpPr>
        <p:spPr>
          <a:xfrm>
            <a:off x="657225" y="2393950"/>
            <a:ext cx="2519363" cy="0"/>
          </a:xfrm>
          <a:prstGeom prst="line">
            <a:avLst/>
          </a:prstGeom>
          <a:ln w="38100" cap="flat" cmpd="sng">
            <a:solidFill>
              <a:srgbClr val="FF3300"/>
            </a:solidFill>
            <a:prstDash val="solid"/>
            <a:round/>
            <a:headEnd type="none" w="med" len="med"/>
            <a:tailEnd type="none" w="med" len="med"/>
          </a:ln>
        </p:spPr>
      </p:sp>
      <p:sp>
        <p:nvSpPr>
          <p:cNvPr id="649224" name="Rectangle 8"/>
          <p:cNvSpPr/>
          <p:nvPr/>
        </p:nvSpPr>
        <p:spPr>
          <a:xfrm>
            <a:off x="206375" y="4768850"/>
            <a:ext cx="8580438" cy="1720850"/>
          </a:xfrm>
          <a:prstGeom prst="rect">
            <a:avLst/>
          </a:prstGeom>
          <a:noFill/>
          <a:ln w="9525">
            <a:noFill/>
          </a:ln>
        </p:spPr>
        <p:txBody>
          <a:bodyPr wrap="none" anchor="ctr" anchorCtr="0">
            <a:spAutoFit/>
          </a:bodyPr>
          <a:lstStyle/>
          <a:p>
            <a:pPr indent="266700" eaLnBrk="0" hangingPunct="0">
              <a:spcBef>
                <a:spcPct val="45000"/>
              </a:spcBef>
            </a:pPr>
            <a:r>
              <a:rPr lang="en-US" altLang="zh-CN" sz="2000" dirty="0">
                <a:solidFill>
                  <a:srgbClr val="3333CC"/>
                </a:solidFill>
                <a:latin typeface="微软雅黑" panose="020B0503020204020204" pitchFamily="34" charset="-122"/>
                <a:ea typeface="微软雅黑" panose="020B0503020204020204" pitchFamily="34" charset="-122"/>
              </a:rPr>
              <a:t>movl $10, -8(%ebp)    //buf[0]</a:t>
            </a:r>
            <a:r>
              <a:rPr lang="zh-CN" altLang="en-US" sz="2000" dirty="0">
                <a:solidFill>
                  <a:srgbClr val="3333CC"/>
                </a:solidFill>
                <a:latin typeface="微软雅黑" panose="020B0503020204020204" pitchFamily="34" charset="-122"/>
                <a:ea typeface="微软雅黑" panose="020B0503020204020204" pitchFamily="34" charset="-122"/>
              </a:rPr>
              <a:t>的地址为</a:t>
            </a:r>
            <a:r>
              <a:rPr lang="en-US" altLang="zh-CN" sz="2000" dirty="0">
                <a:solidFill>
                  <a:srgbClr val="3333CC"/>
                </a:solidFill>
                <a:latin typeface="微软雅黑" panose="020B0503020204020204" pitchFamily="34" charset="-122"/>
                <a:ea typeface="微软雅黑" panose="020B0503020204020204" pitchFamily="34" charset="-122"/>
              </a:rPr>
              <a:t>R[ebp]-8</a:t>
            </a:r>
            <a:r>
              <a:rPr lang="zh-CN" altLang="en-US" sz="2000" dirty="0">
                <a:solidFill>
                  <a:srgbClr val="3333CC"/>
                </a:solidFill>
                <a:latin typeface="微软雅黑" panose="020B0503020204020204" pitchFamily="34" charset="-122"/>
                <a:ea typeface="微软雅黑" panose="020B0503020204020204" pitchFamily="34" charset="-122"/>
              </a:rPr>
              <a:t>，将</a:t>
            </a:r>
            <a:r>
              <a:rPr lang="en-US" altLang="zh-CN" sz="2000" dirty="0">
                <a:solidFill>
                  <a:srgbClr val="3333CC"/>
                </a:solidFill>
                <a:latin typeface="微软雅黑" panose="020B0503020204020204" pitchFamily="34" charset="-122"/>
                <a:ea typeface="微软雅黑" panose="020B0503020204020204" pitchFamily="34" charset="-122"/>
              </a:rPr>
              <a:t>10</a:t>
            </a:r>
            <a:r>
              <a:rPr lang="zh-CN" altLang="en-US" sz="2000" dirty="0">
                <a:solidFill>
                  <a:srgbClr val="3333CC"/>
                </a:solidFill>
                <a:latin typeface="微软雅黑" panose="020B0503020204020204" pitchFamily="34" charset="-122"/>
                <a:ea typeface="微软雅黑" panose="020B0503020204020204" pitchFamily="34" charset="-122"/>
              </a:rPr>
              <a:t>赋给</a:t>
            </a:r>
            <a:r>
              <a:rPr lang="en-US" altLang="zh-CN" sz="2000" dirty="0">
                <a:solidFill>
                  <a:srgbClr val="3333CC"/>
                </a:solidFill>
                <a:latin typeface="微软雅黑" panose="020B0503020204020204" pitchFamily="34" charset="-122"/>
                <a:ea typeface="微软雅黑" panose="020B0503020204020204" pitchFamily="34" charset="-122"/>
              </a:rPr>
              <a:t>buf[0]</a:t>
            </a:r>
            <a:endParaRPr lang="en-US" altLang="zh-CN" sz="2000" dirty="0">
              <a:solidFill>
                <a:srgbClr val="3333CC"/>
              </a:solidFill>
              <a:latin typeface="微软雅黑" panose="020B0503020204020204" pitchFamily="34" charset="-122"/>
              <a:ea typeface="微软雅黑" panose="020B0503020204020204" pitchFamily="34" charset="-122"/>
            </a:endParaRPr>
          </a:p>
          <a:p>
            <a:pPr indent="266700" eaLnBrk="0" hangingPunct="0">
              <a:spcBef>
                <a:spcPct val="45000"/>
              </a:spcBef>
            </a:pPr>
            <a:r>
              <a:rPr lang="en-US" altLang="zh-CN" sz="2000" dirty="0">
                <a:solidFill>
                  <a:srgbClr val="3333CC"/>
                </a:solidFill>
                <a:latin typeface="微软雅黑" panose="020B0503020204020204" pitchFamily="34" charset="-122"/>
                <a:ea typeface="微软雅黑" panose="020B0503020204020204" pitchFamily="34" charset="-122"/>
              </a:rPr>
              <a:t>movl $20, -4(%ebp)    //buf[1]</a:t>
            </a:r>
            <a:r>
              <a:rPr lang="zh-CN" altLang="en-US" sz="2000" dirty="0">
                <a:solidFill>
                  <a:srgbClr val="3333CC"/>
                </a:solidFill>
                <a:latin typeface="微软雅黑" panose="020B0503020204020204" pitchFamily="34" charset="-122"/>
                <a:ea typeface="微软雅黑" panose="020B0503020204020204" pitchFamily="34" charset="-122"/>
              </a:rPr>
              <a:t>的地址为</a:t>
            </a:r>
            <a:r>
              <a:rPr lang="en-US" altLang="zh-CN" sz="2000" dirty="0">
                <a:solidFill>
                  <a:srgbClr val="3333CC"/>
                </a:solidFill>
                <a:latin typeface="微软雅黑" panose="020B0503020204020204" pitchFamily="34" charset="-122"/>
                <a:ea typeface="微软雅黑" panose="020B0503020204020204" pitchFamily="34" charset="-122"/>
              </a:rPr>
              <a:t>R[ebp]-4</a:t>
            </a:r>
            <a:r>
              <a:rPr lang="zh-CN" altLang="en-US" sz="2000" dirty="0">
                <a:solidFill>
                  <a:srgbClr val="3333CC"/>
                </a:solidFill>
                <a:latin typeface="微软雅黑" panose="020B0503020204020204" pitchFamily="34" charset="-122"/>
                <a:ea typeface="微软雅黑" panose="020B0503020204020204" pitchFamily="34" charset="-122"/>
              </a:rPr>
              <a:t>，将</a:t>
            </a:r>
            <a:r>
              <a:rPr lang="en-US" altLang="zh-CN" sz="2000" dirty="0">
                <a:solidFill>
                  <a:srgbClr val="3333CC"/>
                </a:solidFill>
                <a:latin typeface="微软雅黑" panose="020B0503020204020204" pitchFamily="34" charset="-122"/>
                <a:ea typeface="微软雅黑" panose="020B0503020204020204" pitchFamily="34" charset="-122"/>
              </a:rPr>
              <a:t>20</a:t>
            </a:r>
            <a:r>
              <a:rPr lang="zh-CN" altLang="en-US" sz="2000" dirty="0">
                <a:solidFill>
                  <a:srgbClr val="3333CC"/>
                </a:solidFill>
                <a:latin typeface="微软雅黑" panose="020B0503020204020204" pitchFamily="34" charset="-122"/>
                <a:ea typeface="微软雅黑" panose="020B0503020204020204" pitchFamily="34" charset="-122"/>
              </a:rPr>
              <a:t>赋给</a:t>
            </a:r>
            <a:r>
              <a:rPr lang="en-US" altLang="zh-CN" sz="2000" dirty="0">
                <a:solidFill>
                  <a:srgbClr val="3333CC"/>
                </a:solidFill>
                <a:latin typeface="微软雅黑" panose="020B0503020204020204" pitchFamily="34" charset="-122"/>
                <a:ea typeface="微软雅黑" panose="020B0503020204020204" pitchFamily="34" charset="-122"/>
              </a:rPr>
              <a:t>buf[1]</a:t>
            </a:r>
            <a:endParaRPr lang="en-US" altLang="zh-CN" sz="2000" dirty="0">
              <a:solidFill>
                <a:srgbClr val="3333CC"/>
              </a:solidFill>
              <a:latin typeface="微软雅黑" panose="020B0503020204020204" pitchFamily="34" charset="-122"/>
              <a:ea typeface="微软雅黑" panose="020B0503020204020204" pitchFamily="34" charset="-122"/>
            </a:endParaRPr>
          </a:p>
          <a:p>
            <a:pPr indent="266700" eaLnBrk="0" hangingPunct="0">
              <a:spcBef>
                <a:spcPct val="45000"/>
              </a:spcBef>
            </a:pPr>
            <a:endParaRPr lang="en-US" altLang="zh-CN" sz="2000" dirty="0">
              <a:latin typeface="微软雅黑" panose="020B0503020204020204" pitchFamily="34" charset="-122"/>
              <a:ea typeface="微软雅黑" panose="020B0503020204020204" pitchFamily="34" charset="-122"/>
            </a:endParaRPr>
          </a:p>
          <a:p>
            <a:pPr indent="266700" eaLnBrk="0" hangingPunct="0">
              <a:spcBef>
                <a:spcPct val="45000"/>
              </a:spcBef>
            </a:pPr>
            <a:r>
              <a:rPr lang="en-US" altLang="zh-CN" sz="2000" dirty="0">
                <a:solidFill>
                  <a:srgbClr val="3333CC"/>
                </a:solidFill>
                <a:latin typeface="微软雅黑" panose="020B0503020204020204" pitchFamily="34" charset="-122"/>
                <a:ea typeface="微软雅黑" panose="020B0503020204020204" pitchFamily="34" charset="-122"/>
              </a:rPr>
              <a:t>leal -8(%ebp), %edx  //buf[0]</a:t>
            </a:r>
            <a:r>
              <a:rPr lang="zh-CN" altLang="en-US" sz="2000" dirty="0">
                <a:solidFill>
                  <a:srgbClr val="3333CC"/>
                </a:solidFill>
                <a:latin typeface="微软雅黑" panose="020B0503020204020204" pitchFamily="34" charset="-122"/>
                <a:ea typeface="微软雅黑" panose="020B0503020204020204" pitchFamily="34" charset="-122"/>
              </a:rPr>
              <a:t>的地址为</a:t>
            </a:r>
            <a:r>
              <a:rPr lang="en-US" altLang="zh-CN" sz="2000" dirty="0">
                <a:solidFill>
                  <a:srgbClr val="3333CC"/>
                </a:solidFill>
                <a:latin typeface="微软雅黑" panose="020B0503020204020204" pitchFamily="34" charset="-122"/>
                <a:ea typeface="微软雅黑" panose="020B0503020204020204" pitchFamily="34" charset="-122"/>
              </a:rPr>
              <a:t>R[ebp]-8</a:t>
            </a:r>
            <a:r>
              <a:rPr lang="zh-CN" altLang="en-US" sz="2000" dirty="0">
                <a:solidFill>
                  <a:srgbClr val="3333CC"/>
                </a:solidFill>
                <a:latin typeface="微软雅黑" panose="020B0503020204020204" pitchFamily="34" charset="-122"/>
                <a:ea typeface="微软雅黑" panose="020B0503020204020204" pitchFamily="34" charset="-122"/>
              </a:rPr>
              <a:t>，将</a:t>
            </a:r>
            <a:r>
              <a:rPr lang="en-US" altLang="zh-CN" sz="2000" dirty="0">
                <a:solidFill>
                  <a:srgbClr val="3333CC"/>
                </a:solidFill>
                <a:latin typeface="微软雅黑" panose="020B0503020204020204" pitchFamily="34" charset="-122"/>
                <a:ea typeface="微软雅黑" panose="020B0503020204020204" pitchFamily="34" charset="-122"/>
              </a:rPr>
              <a:t>buf</a:t>
            </a:r>
            <a:r>
              <a:rPr lang="zh-CN" altLang="en-US" sz="2000" dirty="0">
                <a:solidFill>
                  <a:srgbClr val="3333CC"/>
                </a:solidFill>
                <a:latin typeface="微软雅黑" panose="020B0503020204020204" pitchFamily="34" charset="-122"/>
                <a:ea typeface="微软雅黑" panose="020B0503020204020204" pitchFamily="34" charset="-122"/>
              </a:rPr>
              <a:t>首址送</a:t>
            </a:r>
            <a:r>
              <a:rPr lang="en-US" altLang="zh-CN" sz="2000" dirty="0">
                <a:solidFill>
                  <a:srgbClr val="3333CC"/>
                </a:solidFill>
                <a:latin typeface="微软雅黑" panose="020B0503020204020204" pitchFamily="34" charset="-122"/>
                <a:ea typeface="微软雅黑" panose="020B0503020204020204" pitchFamily="34" charset="-122"/>
              </a:rPr>
              <a:t>EDX</a:t>
            </a:r>
            <a:endParaRPr lang="en-US" altLang="zh-CN" sz="2000" dirty="0">
              <a:solidFill>
                <a:srgbClr val="3333CC"/>
              </a:solidFill>
              <a:latin typeface="微软雅黑" panose="020B0503020204020204" pitchFamily="34" charset="-122"/>
              <a:ea typeface="微软雅黑" panose="020B0503020204020204" pitchFamily="34" charset="-122"/>
            </a:endParaRPr>
          </a:p>
        </p:txBody>
      </p:sp>
      <p:sp>
        <p:nvSpPr>
          <p:cNvPr id="649225" name="Text Box 9"/>
          <p:cNvSpPr txBox="1"/>
          <p:nvPr/>
        </p:nvSpPr>
        <p:spPr>
          <a:xfrm>
            <a:off x="296863" y="4284663"/>
            <a:ext cx="4905375"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dirty="0">
                <a:solidFill>
                  <a:srgbClr val="FF3300"/>
                </a:solidFill>
                <a:latin typeface="微软雅黑" panose="020B0503020204020204" pitchFamily="34" charset="-122"/>
                <a:ea typeface="微软雅黑" panose="020B0503020204020204" pitchFamily="34" charset="-122"/>
              </a:rPr>
              <a:t>对</a:t>
            </a:r>
            <a:r>
              <a:rPr lang="en-US" altLang="zh-CN" sz="2000" dirty="0">
                <a:solidFill>
                  <a:srgbClr val="FF3300"/>
                </a:solidFill>
                <a:latin typeface="微软雅黑" panose="020B0503020204020204" pitchFamily="34" charset="-122"/>
                <a:ea typeface="微软雅黑" panose="020B0503020204020204" pitchFamily="34" charset="-122"/>
              </a:rPr>
              <a:t>buf</a:t>
            </a:r>
            <a:r>
              <a:rPr lang="zh-CN" altLang="en-US" sz="2000" dirty="0">
                <a:solidFill>
                  <a:srgbClr val="FF3300"/>
                </a:solidFill>
                <a:latin typeface="微软雅黑" panose="020B0503020204020204" pitchFamily="34" charset="-122"/>
                <a:ea typeface="微软雅黑" panose="020B0503020204020204" pitchFamily="34" charset="-122"/>
              </a:rPr>
              <a:t>进行初始化的指令是什么？</a:t>
            </a:r>
            <a:endParaRPr lang="zh-CN" altLang="en-US" sz="2000" dirty="0">
              <a:solidFill>
                <a:srgbClr val="FF3300"/>
              </a:solidFill>
              <a:latin typeface="微软雅黑" panose="020B0503020204020204" pitchFamily="34" charset="-122"/>
              <a:ea typeface="微软雅黑" panose="020B0503020204020204" pitchFamily="34" charset="-122"/>
            </a:endParaRPr>
          </a:p>
        </p:txBody>
      </p:sp>
      <p:sp>
        <p:nvSpPr>
          <p:cNvPr id="649226" name="Text Box 10"/>
          <p:cNvSpPr txBox="1"/>
          <p:nvPr/>
        </p:nvSpPr>
        <p:spPr>
          <a:xfrm>
            <a:off x="250825" y="5678488"/>
            <a:ext cx="7786688"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dirty="0">
                <a:solidFill>
                  <a:srgbClr val="FF3300"/>
                </a:solidFill>
                <a:latin typeface="微软雅黑" panose="020B0503020204020204" pitchFamily="34" charset="-122"/>
                <a:ea typeface="微软雅黑" panose="020B0503020204020204" pitchFamily="34" charset="-122"/>
              </a:rPr>
              <a:t>若</a:t>
            </a:r>
            <a:r>
              <a:rPr lang="en-US" altLang="zh-CN" sz="2000" dirty="0">
                <a:solidFill>
                  <a:srgbClr val="FF3300"/>
                </a:solidFill>
                <a:latin typeface="微软雅黑" panose="020B0503020204020204" pitchFamily="34" charset="-122"/>
                <a:ea typeface="微软雅黑" panose="020B0503020204020204" pitchFamily="34" charset="-122"/>
              </a:rPr>
              <a:t>buf</a:t>
            </a:r>
            <a:r>
              <a:rPr lang="zh-CN" altLang="en-US" sz="2000" dirty="0">
                <a:solidFill>
                  <a:srgbClr val="FF3300"/>
                </a:solidFill>
                <a:latin typeface="微软雅黑" panose="020B0503020204020204" pitchFamily="34" charset="-122"/>
                <a:ea typeface="微软雅黑" panose="020B0503020204020204" pitchFamily="34" charset="-122"/>
              </a:rPr>
              <a:t>首址在</a:t>
            </a:r>
            <a:r>
              <a:rPr lang="en-US" altLang="zh-CN" sz="2000" dirty="0">
                <a:solidFill>
                  <a:srgbClr val="FF3300"/>
                </a:solidFill>
                <a:latin typeface="微软雅黑" panose="020B0503020204020204" pitchFamily="34" charset="-122"/>
                <a:ea typeface="微软雅黑" panose="020B0503020204020204" pitchFamily="34" charset="-122"/>
              </a:rPr>
              <a:t>EDX</a:t>
            </a:r>
            <a:r>
              <a:rPr lang="zh-CN" altLang="en-US" sz="2000" dirty="0">
                <a:solidFill>
                  <a:srgbClr val="FF3300"/>
                </a:solidFill>
                <a:latin typeface="微软雅黑" panose="020B0503020204020204" pitchFamily="34" charset="-122"/>
                <a:ea typeface="微软雅黑" panose="020B0503020204020204" pitchFamily="34" charset="-122"/>
              </a:rPr>
              <a:t>中，则获得</a:t>
            </a:r>
            <a:r>
              <a:rPr lang="en-US" altLang="zh-CN" sz="2000" dirty="0">
                <a:solidFill>
                  <a:srgbClr val="FF3300"/>
                </a:solidFill>
                <a:latin typeface="微软雅黑" panose="020B0503020204020204" pitchFamily="34" charset="-122"/>
                <a:ea typeface="微软雅黑" panose="020B0503020204020204" pitchFamily="34" charset="-122"/>
              </a:rPr>
              <a:t>buf</a:t>
            </a:r>
            <a:r>
              <a:rPr lang="zh-CN" altLang="en-US" sz="2000" dirty="0">
                <a:solidFill>
                  <a:srgbClr val="FF3300"/>
                </a:solidFill>
                <a:latin typeface="微软雅黑" panose="020B0503020204020204" pitchFamily="34" charset="-122"/>
                <a:ea typeface="微软雅黑" panose="020B0503020204020204" pitchFamily="34" charset="-122"/>
              </a:rPr>
              <a:t>首址的对应指令是什么？</a:t>
            </a:r>
            <a:endParaRPr lang="zh-CN" altLang="en-US" sz="2000" dirty="0">
              <a:solidFill>
                <a:srgbClr val="FF3300"/>
              </a:solidFill>
              <a:latin typeface="微软雅黑" panose="020B0503020204020204" pitchFamily="34" charset="-122"/>
              <a:ea typeface="微软雅黑" panose="020B0503020204020204" pitchFamily="34" charset="-122"/>
            </a:endParaRPr>
          </a:p>
        </p:txBody>
      </p:sp>
      <p:sp>
        <p:nvSpPr>
          <p:cNvPr id="137225" name="Rectangle 11"/>
          <p:cNvSpPr/>
          <p:nvPr/>
        </p:nvSpPr>
        <p:spPr>
          <a:xfrm>
            <a:off x="206375" y="1403350"/>
            <a:ext cx="4572000" cy="2530475"/>
          </a:xfrm>
          <a:prstGeom prst="rect">
            <a:avLst/>
          </a:prstGeom>
          <a:noFill/>
          <a:ln w="9525">
            <a:noFill/>
          </a:ln>
        </p:spPr>
        <p:txBody>
          <a:bodyPr anchor="t" anchorCtr="0">
            <a:spAutoFit/>
          </a:bodyPr>
          <a:lstStyle/>
          <a:p>
            <a:pPr marL="342900" indent="-342900" eaLnBrk="0" hangingPunct="0"/>
            <a:r>
              <a:rPr lang="en-US" altLang="zh-CN" sz="2000" dirty="0">
                <a:latin typeface="微软雅黑" panose="020B0503020204020204" pitchFamily="34" charset="-122"/>
                <a:ea typeface="微软雅黑" panose="020B0503020204020204" pitchFamily="34" charset="-122"/>
              </a:rPr>
              <a:t>int adder ( )</a:t>
            </a:r>
            <a:endParaRPr lang="en-US" altLang="zh-CN" sz="2000" dirty="0">
              <a:latin typeface="微软雅黑" panose="020B0503020204020204" pitchFamily="34" charset="-122"/>
              <a:ea typeface="微软雅黑" panose="020B0503020204020204" pitchFamily="34" charset="-122"/>
            </a:endParaRPr>
          </a:p>
          <a:p>
            <a:pPr marL="342900" indent="-342900" eaLnBrk="0" hangingPunct="0"/>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342900" indent="-342900" eaLnBrk="0" hangingPunct="0"/>
            <a:r>
              <a:rPr lang="en-US" altLang="zh-CN" sz="2000" dirty="0">
                <a:latin typeface="微软雅黑" panose="020B0503020204020204" pitchFamily="34" charset="-122"/>
                <a:ea typeface="微软雅黑" panose="020B0503020204020204" pitchFamily="34" charset="-122"/>
              </a:rPr>
              <a:t>    	int buf[2] = {10, 20};</a:t>
            </a:r>
            <a:endParaRPr lang="en-US" altLang="zh-CN" sz="2000" dirty="0">
              <a:latin typeface="微软雅黑" panose="020B0503020204020204" pitchFamily="34" charset="-122"/>
              <a:ea typeface="微软雅黑" panose="020B0503020204020204" pitchFamily="34" charset="-122"/>
            </a:endParaRPr>
          </a:p>
          <a:p>
            <a:pPr marL="342900" indent="-342900" eaLnBrk="0" hangingPunct="0"/>
            <a:r>
              <a:rPr lang="en-US" altLang="zh-CN" sz="2000" dirty="0">
                <a:latin typeface="微软雅黑" panose="020B0503020204020204" pitchFamily="34" charset="-122"/>
                <a:ea typeface="微软雅黑" panose="020B0503020204020204" pitchFamily="34" charset="-122"/>
              </a:rPr>
              <a:t>	int i, sum=0;</a:t>
            </a:r>
            <a:endParaRPr lang="en-US" altLang="zh-CN" sz="2000" dirty="0">
              <a:latin typeface="微软雅黑" panose="020B0503020204020204" pitchFamily="34" charset="-122"/>
              <a:ea typeface="微软雅黑" panose="020B0503020204020204" pitchFamily="34" charset="-122"/>
            </a:endParaRPr>
          </a:p>
          <a:p>
            <a:pPr marL="342900" indent="-342900" eaLnBrk="0" hangingPunct="0"/>
            <a:r>
              <a:rPr lang="en-US" altLang="zh-CN" sz="2000" dirty="0">
                <a:latin typeface="微软雅黑" panose="020B0503020204020204" pitchFamily="34" charset="-122"/>
                <a:ea typeface="微软雅黑" panose="020B0503020204020204" pitchFamily="34" charset="-122"/>
              </a:rPr>
              <a:t>	for (i=0; i&lt;2; i++)</a:t>
            </a:r>
            <a:endParaRPr lang="en-US" altLang="zh-CN" sz="2000" dirty="0">
              <a:latin typeface="微软雅黑" panose="020B0503020204020204" pitchFamily="34" charset="-122"/>
              <a:ea typeface="微软雅黑" panose="020B0503020204020204" pitchFamily="34" charset="-122"/>
            </a:endParaRPr>
          </a:p>
          <a:p>
            <a:pPr marL="342900" indent="-342900" eaLnBrk="0" hangingPunct="0"/>
            <a:r>
              <a:rPr lang="en-US" altLang="zh-CN" sz="2000" dirty="0">
                <a:latin typeface="微软雅黑" panose="020B0503020204020204" pitchFamily="34" charset="-122"/>
                <a:ea typeface="微软雅黑" panose="020B0503020204020204" pitchFamily="34" charset="-122"/>
              </a:rPr>
              <a:t>	         sum+=buf[i];</a:t>
            </a:r>
            <a:endParaRPr lang="en-US" altLang="zh-CN" sz="2000" dirty="0">
              <a:latin typeface="微软雅黑" panose="020B0503020204020204" pitchFamily="34" charset="-122"/>
              <a:ea typeface="微软雅黑" panose="020B0503020204020204" pitchFamily="34" charset="-122"/>
            </a:endParaRPr>
          </a:p>
          <a:p>
            <a:pPr marL="342900" indent="-342900" eaLnBrk="0" hangingPunct="0"/>
            <a:r>
              <a:rPr lang="en-US" altLang="zh-CN" sz="2000" dirty="0">
                <a:latin typeface="微软雅黑" panose="020B0503020204020204" pitchFamily="34" charset="-122"/>
                <a:ea typeface="微软雅黑" panose="020B0503020204020204" pitchFamily="34" charset="-122"/>
              </a:rPr>
              <a:t>	return sum;</a:t>
            </a:r>
            <a:endParaRPr lang="en-US" altLang="zh-CN" sz="2000" dirty="0">
              <a:latin typeface="微软雅黑" panose="020B0503020204020204" pitchFamily="34" charset="-122"/>
              <a:ea typeface="微软雅黑" panose="020B0503020204020204" pitchFamily="34" charset="-122"/>
            </a:endParaRPr>
          </a:p>
          <a:p>
            <a:pPr marL="342900" indent="-342900" eaLnBrk="0" hangingPunct="0"/>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grpSp>
        <p:nvGrpSpPr>
          <p:cNvPr id="649230" name="Group 14"/>
          <p:cNvGrpSpPr/>
          <p:nvPr/>
        </p:nvGrpSpPr>
        <p:grpSpPr>
          <a:xfrm>
            <a:off x="5157788" y="1681163"/>
            <a:ext cx="449262" cy="765175"/>
            <a:chOff x="3249" y="1059"/>
            <a:chExt cx="283" cy="482"/>
          </a:xfrm>
        </p:grpSpPr>
        <p:sp>
          <p:nvSpPr>
            <p:cNvPr id="137227" name="Text Box 12"/>
            <p:cNvSpPr txBox="1"/>
            <p:nvPr/>
          </p:nvSpPr>
          <p:spPr>
            <a:xfrm>
              <a:off x="3249" y="1059"/>
              <a:ext cx="283" cy="231"/>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-4</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137228" name="Text Box 13"/>
            <p:cNvSpPr txBox="1"/>
            <p:nvPr/>
          </p:nvSpPr>
          <p:spPr>
            <a:xfrm>
              <a:off x="3249" y="1310"/>
              <a:ext cx="283" cy="231"/>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-8</a:t>
              </a:r>
              <a:endParaRPr lang="en-US" altLang="zh-CN" dirty="0">
                <a:solidFill>
                  <a:srgbClr val="FF3300"/>
                </a:solidFill>
                <a:latin typeface="微软雅黑" panose="020B0503020204020204" pitchFamily="34" charset="-122"/>
                <a:ea typeface="微软雅黑" panose="020B0503020204020204" pitchFamily="34" charset="-122"/>
              </a:endParaRPr>
            </a:p>
          </p:txBody>
        </p:sp>
      </p:grpSp>
      <p:grpSp>
        <p:nvGrpSpPr>
          <p:cNvPr id="649238" name="Group 22"/>
          <p:cNvGrpSpPr/>
          <p:nvPr/>
        </p:nvGrpSpPr>
        <p:grpSpPr>
          <a:xfrm>
            <a:off x="2097088" y="3294063"/>
            <a:ext cx="3741737" cy="801687"/>
            <a:chOff x="1321" y="2075"/>
            <a:chExt cx="2357" cy="505"/>
          </a:xfrm>
        </p:grpSpPr>
        <p:sp>
          <p:nvSpPr>
            <p:cNvPr id="137230" name="Rectangle 15"/>
            <p:cNvSpPr/>
            <p:nvPr/>
          </p:nvSpPr>
          <p:spPr>
            <a:xfrm>
              <a:off x="1321" y="2330"/>
              <a:ext cx="2357" cy="250"/>
            </a:xfrm>
            <a:prstGeom prst="rect">
              <a:avLst/>
            </a:prstGeom>
            <a:noFill/>
            <a:ln w="9525">
              <a:noFill/>
            </a:ln>
          </p:spPr>
          <p:txBody>
            <a:bodyPr wrap="none" anchor="ctr" anchorCtr="0">
              <a:spAutoFit/>
            </a:bodyPr>
            <a:lstStyle/>
            <a:p>
              <a:pPr eaLnBrk="0" hangingPunct="0"/>
              <a:r>
                <a:rPr lang="en-US" altLang="zh-CN" sz="2000" dirty="0">
                  <a:solidFill>
                    <a:srgbClr val="3333CC"/>
                  </a:solidFill>
                  <a:latin typeface="微软雅黑" panose="020B0503020204020204" pitchFamily="34" charset="-122"/>
                  <a:ea typeface="微软雅黑" panose="020B0503020204020204" pitchFamily="34" charset="-122"/>
                </a:rPr>
                <a:t>addl (%edx, %ecx, 4), %eax </a:t>
              </a:r>
              <a:endParaRPr lang="en-US" altLang="zh-CN" sz="2000" dirty="0">
                <a:solidFill>
                  <a:srgbClr val="3333CC"/>
                </a:solidFill>
                <a:latin typeface="微软雅黑" panose="020B0503020204020204" pitchFamily="34" charset="-122"/>
                <a:ea typeface="微软雅黑" panose="020B0503020204020204" pitchFamily="34" charset="-122"/>
              </a:endParaRPr>
            </a:p>
          </p:txBody>
        </p:sp>
        <p:sp>
          <p:nvSpPr>
            <p:cNvPr id="137231" name="Line 16"/>
            <p:cNvSpPr/>
            <p:nvPr/>
          </p:nvSpPr>
          <p:spPr>
            <a:xfrm>
              <a:off x="1463" y="2075"/>
              <a:ext cx="340" cy="283"/>
            </a:xfrm>
            <a:prstGeom prst="line">
              <a:avLst/>
            </a:prstGeom>
            <a:ln w="57150" cap="flat" cmpd="sng">
              <a:solidFill>
                <a:srgbClr val="3333CC"/>
              </a:solidFill>
              <a:prstDash val="solid"/>
              <a:round/>
              <a:headEnd type="none" w="med" len="med"/>
              <a:tailEnd type="triangle" w="med" len="med"/>
            </a:ln>
          </p:spPr>
        </p:sp>
      </p:grpSp>
      <p:sp>
        <p:nvSpPr>
          <p:cNvPr id="137232" name="Line 20"/>
          <p:cNvSpPr/>
          <p:nvPr/>
        </p:nvSpPr>
        <p:spPr>
          <a:xfrm>
            <a:off x="792163" y="1314450"/>
            <a:ext cx="944562" cy="0"/>
          </a:xfrm>
          <a:prstGeom prst="line">
            <a:avLst/>
          </a:prstGeom>
          <a:ln w="38100" cap="flat" cmpd="sng">
            <a:solidFill>
              <a:srgbClr val="FF3300"/>
            </a:solidFill>
            <a:prstDash val="solid"/>
            <a:round/>
            <a:headEnd type="none" w="med" len="med"/>
            <a:tailEnd type="none" w="med" len="med"/>
          </a:ln>
        </p:spPr>
      </p:sp>
      <p:sp>
        <p:nvSpPr>
          <p:cNvPr id="649237" name="Text Box 21"/>
          <p:cNvSpPr txBox="1"/>
          <p:nvPr/>
        </p:nvSpPr>
        <p:spPr>
          <a:xfrm>
            <a:off x="2951163" y="3338513"/>
            <a:ext cx="2565400" cy="366712"/>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007635"/>
                </a:solidFill>
                <a:latin typeface="微软雅黑" panose="020B0503020204020204" pitchFamily="34" charset="-122"/>
                <a:ea typeface="微软雅黑" panose="020B0503020204020204" pitchFamily="34" charset="-122"/>
              </a:rPr>
              <a:t>EDX</a:t>
            </a:r>
            <a:r>
              <a:rPr lang="zh-CN" altLang="en-US" dirty="0">
                <a:solidFill>
                  <a:srgbClr val="007635"/>
                </a:solidFill>
                <a:latin typeface="微软雅黑" panose="020B0503020204020204" pitchFamily="34" charset="-122"/>
                <a:ea typeface="微软雅黑" panose="020B0503020204020204" pitchFamily="34" charset="-122"/>
              </a:rPr>
              <a:t>、</a:t>
            </a:r>
            <a:r>
              <a:rPr lang="en-US" altLang="zh-CN" dirty="0">
                <a:solidFill>
                  <a:srgbClr val="007635"/>
                </a:solidFill>
                <a:latin typeface="微软雅黑" panose="020B0503020204020204" pitchFamily="34" charset="-122"/>
                <a:ea typeface="微软雅黑" panose="020B0503020204020204" pitchFamily="34" charset="-122"/>
              </a:rPr>
              <a:t>ECX</a:t>
            </a:r>
            <a:r>
              <a:rPr lang="zh-CN" altLang="en-US" dirty="0">
                <a:solidFill>
                  <a:srgbClr val="007635"/>
                </a:solidFill>
                <a:latin typeface="微软雅黑" panose="020B0503020204020204" pitchFamily="34" charset="-122"/>
                <a:ea typeface="微软雅黑" panose="020B0503020204020204" pitchFamily="34" charset="-122"/>
              </a:rPr>
              <a:t>各是什么？</a:t>
            </a:r>
            <a:endParaRPr lang="zh-CN" altLang="en-US" dirty="0">
              <a:solidFill>
                <a:srgbClr val="00763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9223"/>
                                        </p:tgtEl>
                                        <p:attrNameLst>
                                          <p:attrName>style.visibility</p:attrName>
                                        </p:attrNameLst>
                                      </p:cBhvr>
                                      <p:to>
                                        <p:strVal val="visible"/>
                                      </p:to>
                                    </p:set>
                                    <p:animEffect transition="in" filter="blinds(horizontal)">
                                      <p:cBhvr>
                                        <p:cTn id="7" dur="500"/>
                                        <p:tgtEl>
                                          <p:spTgt spid="6492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9222"/>
                                        </p:tgtEl>
                                        <p:attrNameLst>
                                          <p:attrName>style.visibility</p:attrName>
                                        </p:attrNameLst>
                                      </p:cBhvr>
                                      <p:to>
                                        <p:strVal val="visible"/>
                                      </p:to>
                                    </p:set>
                                    <p:animEffect transition="in" filter="blinds(horizontal)">
                                      <p:cBhvr>
                                        <p:cTn id="12" dur="500"/>
                                        <p:tgtEl>
                                          <p:spTgt spid="6492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9221"/>
                                        </p:tgtEl>
                                        <p:attrNameLst>
                                          <p:attrName>style.visibility</p:attrName>
                                        </p:attrNameLst>
                                      </p:cBhvr>
                                      <p:to>
                                        <p:strVal val="visible"/>
                                      </p:to>
                                    </p:set>
                                    <p:animEffect transition="in" filter="blinds(horizontal)">
                                      <p:cBhvr>
                                        <p:cTn id="17" dur="500"/>
                                        <p:tgtEl>
                                          <p:spTgt spid="6492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9230"/>
                                        </p:tgtEl>
                                        <p:attrNameLst>
                                          <p:attrName>style.visibility</p:attrName>
                                        </p:attrNameLst>
                                      </p:cBhvr>
                                      <p:to>
                                        <p:strVal val="visible"/>
                                      </p:to>
                                    </p:set>
                                    <p:animEffect transition="in" filter="blinds(horizontal)">
                                      <p:cBhvr>
                                        <p:cTn id="22" dur="500"/>
                                        <p:tgtEl>
                                          <p:spTgt spid="6492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49225">
                                            <p:txEl>
                                              <p:pRg st="0" end="0"/>
                                            </p:txEl>
                                          </p:spTgt>
                                        </p:tgtEl>
                                        <p:attrNameLst>
                                          <p:attrName>style.visibility</p:attrName>
                                        </p:attrNameLst>
                                      </p:cBhvr>
                                      <p:to>
                                        <p:strVal val="visible"/>
                                      </p:to>
                                    </p:set>
                                    <p:animEffect transition="in" filter="blinds(horizontal)">
                                      <p:cBhvr>
                                        <p:cTn id="27" dur="500"/>
                                        <p:tgtEl>
                                          <p:spTgt spid="64922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49224">
                                            <p:txEl>
                                              <p:pRg st="0" end="0"/>
                                            </p:txEl>
                                          </p:spTgt>
                                        </p:tgtEl>
                                        <p:attrNameLst>
                                          <p:attrName>style.visibility</p:attrName>
                                        </p:attrNameLst>
                                      </p:cBhvr>
                                      <p:to>
                                        <p:strVal val="visible"/>
                                      </p:to>
                                    </p:set>
                                    <p:animEffect transition="in" filter="blinds(horizontal)">
                                      <p:cBhvr>
                                        <p:cTn id="32" dur="500"/>
                                        <p:tgtEl>
                                          <p:spTgt spid="649224">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49224">
                                            <p:txEl>
                                              <p:pRg st="1" end="1"/>
                                            </p:txEl>
                                          </p:spTgt>
                                        </p:tgtEl>
                                        <p:attrNameLst>
                                          <p:attrName>style.visibility</p:attrName>
                                        </p:attrNameLst>
                                      </p:cBhvr>
                                      <p:to>
                                        <p:strVal val="visible"/>
                                      </p:to>
                                    </p:set>
                                    <p:animEffect transition="in" filter="blinds(horizontal)">
                                      <p:cBhvr>
                                        <p:cTn id="35" dur="500"/>
                                        <p:tgtEl>
                                          <p:spTgt spid="64922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49226"/>
                                        </p:tgtEl>
                                        <p:attrNameLst>
                                          <p:attrName>style.visibility</p:attrName>
                                        </p:attrNameLst>
                                      </p:cBhvr>
                                      <p:to>
                                        <p:strVal val="visible"/>
                                      </p:to>
                                    </p:set>
                                    <p:animEffect transition="in" filter="blinds(horizontal)">
                                      <p:cBhvr>
                                        <p:cTn id="40" dur="500"/>
                                        <p:tgtEl>
                                          <p:spTgt spid="64922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49224">
                                            <p:txEl>
                                              <p:pRg st="3" end="3"/>
                                            </p:txEl>
                                          </p:spTgt>
                                        </p:tgtEl>
                                        <p:attrNameLst>
                                          <p:attrName>style.visibility</p:attrName>
                                        </p:attrNameLst>
                                      </p:cBhvr>
                                      <p:to>
                                        <p:strVal val="visible"/>
                                      </p:to>
                                    </p:set>
                                    <p:animEffect transition="in" filter="blinds(horizontal)">
                                      <p:cBhvr>
                                        <p:cTn id="45" dur="500"/>
                                        <p:tgtEl>
                                          <p:spTgt spid="64922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49238"/>
                                        </p:tgtEl>
                                        <p:attrNameLst>
                                          <p:attrName>style.visibility</p:attrName>
                                        </p:attrNameLst>
                                      </p:cBhvr>
                                      <p:to>
                                        <p:strVal val="visible"/>
                                      </p:to>
                                    </p:set>
                                    <p:animEffect transition="in" filter="blinds(horizontal)">
                                      <p:cBhvr>
                                        <p:cTn id="50" dur="500"/>
                                        <p:tgtEl>
                                          <p:spTgt spid="64923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49237"/>
                                        </p:tgtEl>
                                        <p:attrNameLst>
                                          <p:attrName>style.visibility</p:attrName>
                                        </p:attrNameLst>
                                      </p:cBhvr>
                                      <p:to>
                                        <p:strVal val="visible"/>
                                      </p:to>
                                    </p:set>
                                    <p:animEffect transition="in" filter="blinds(horizontal)">
                                      <p:cBhvr>
                                        <p:cTn id="55" dur="500"/>
                                        <p:tgtEl>
                                          <p:spTgt spid="649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22" grpId="0"/>
      <p:bldP spid="649226" grpId="0"/>
      <p:bldP spid="64923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数组元素在内存的存放和访问</a:t>
            </a:r>
            <a:endParaRPr lang="zh-CN" altLang="en-US" sz="3600" dirty="0"/>
          </a:p>
        </p:txBody>
      </p:sp>
      <p:sp>
        <p:nvSpPr>
          <p:cNvPr id="571395" name="Rectangle 3"/>
          <p:cNvSpPr>
            <a:spLocks noGrp="1"/>
          </p:cNvSpPr>
          <p:nvPr>
            <p:ph idx="1"/>
          </p:nvPr>
        </p:nvSpPr>
        <p:spPr>
          <a:xfrm>
            <a:off x="161925" y="819150"/>
            <a:ext cx="4231005" cy="5805805"/>
          </a:xfrm>
        </p:spPr>
        <p:txBody>
          <a:bodyPr vert="horz" wrap="square" lIns="91440" tIns="45720" rIns="91440" bIns="45720" anchor="t" anchorCtr="0"/>
          <a:lstStyle/>
          <a:p>
            <a:pPr>
              <a:lnSpc>
                <a:spcPct val="125000"/>
              </a:lnSpc>
            </a:pPr>
            <a:r>
              <a:rPr lang="zh-CN" altLang="en-US" sz="2000" dirty="0">
                <a:latin typeface="微软雅黑" panose="020B0503020204020204" pitchFamily="34" charset="-122"/>
                <a:ea typeface="微软雅黑" panose="020B0503020204020204" pitchFamily="34" charset="-122"/>
              </a:rPr>
              <a:t>数组与指针 </a:t>
            </a:r>
            <a:endParaRPr lang="zh-CN" altLang="en-US" sz="2000" dirty="0">
              <a:latin typeface="微软雅黑" panose="020B0503020204020204" pitchFamily="34" charset="-122"/>
              <a:ea typeface="微软雅黑" panose="020B0503020204020204" pitchFamily="34" charset="-122"/>
            </a:endParaRPr>
          </a:p>
          <a:p>
            <a:pPr>
              <a:lnSpc>
                <a:spcPct val="125000"/>
              </a:lnSpc>
              <a:buFont typeface="Wingdings" panose="05000000000000000000" pitchFamily="2" charset="2"/>
              <a:buChar char="ü"/>
            </a:pPr>
            <a:r>
              <a:rPr lang="zh-CN" altLang="en-US" sz="2000" dirty="0">
                <a:solidFill>
                  <a:srgbClr val="3333CC"/>
                </a:solidFill>
                <a:latin typeface="微软雅黑" panose="020B0503020204020204" pitchFamily="34" charset="-122"/>
                <a:ea typeface="微软雅黑" panose="020B0503020204020204" pitchFamily="34" charset="-122"/>
              </a:rPr>
              <a:t>在</a:t>
            </a:r>
            <a:r>
              <a:rPr lang="zh-CN" altLang="en-US" sz="2000" dirty="0">
                <a:solidFill>
                  <a:srgbClr val="FF3300"/>
                </a:solidFill>
                <a:latin typeface="微软雅黑" panose="020B0503020204020204" pitchFamily="34" charset="-122"/>
                <a:ea typeface="微软雅黑" panose="020B0503020204020204" pitchFamily="34" charset="-122"/>
              </a:rPr>
              <a:t>指针变量目标数据类型</a:t>
            </a:r>
            <a:r>
              <a:rPr lang="zh-CN" altLang="en-US" sz="2000" dirty="0">
                <a:solidFill>
                  <a:srgbClr val="3333CC"/>
                </a:solidFill>
                <a:latin typeface="微软雅黑" panose="020B0503020204020204" pitchFamily="34" charset="-122"/>
                <a:ea typeface="微软雅黑" panose="020B0503020204020204" pitchFamily="34" charset="-122"/>
              </a:rPr>
              <a:t>与</a:t>
            </a:r>
            <a:r>
              <a:rPr lang="zh-CN" altLang="en-US" sz="2000" dirty="0">
                <a:solidFill>
                  <a:srgbClr val="FF3300"/>
                </a:solidFill>
                <a:latin typeface="微软雅黑" panose="020B0503020204020204" pitchFamily="34" charset="-122"/>
                <a:ea typeface="微软雅黑" panose="020B0503020204020204" pitchFamily="34" charset="-122"/>
              </a:rPr>
              <a:t>数组类型</a:t>
            </a:r>
            <a:r>
              <a:rPr lang="zh-CN" altLang="en-US" sz="2000" dirty="0">
                <a:solidFill>
                  <a:srgbClr val="3333CC"/>
                </a:solidFill>
                <a:latin typeface="微软雅黑" panose="020B0503020204020204" pitchFamily="34" charset="-122"/>
                <a:ea typeface="微软雅黑" panose="020B0503020204020204" pitchFamily="34" charset="-122"/>
              </a:rPr>
              <a:t>相同的前提下，指针变量可以指向数组或数组中任意元素</a:t>
            </a:r>
            <a:endParaRPr lang="zh-CN" altLang="en-US" sz="2000" dirty="0">
              <a:solidFill>
                <a:srgbClr val="3333CC"/>
              </a:solidFill>
              <a:latin typeface="微软雅黑" panose="020B0503020204020204" pitchFamily="34" charset="-122"/>
              <a:ea typeface="微软雅黑" panose="020B0503020204020204" pitchFamily="34" charset="-122"/>
            </a:endParaRPr>
          </a:p>
          <a:p>
            <a:pPr>
              <a:lnSpc>
                <a:spcPct val="125000"/>
              </a:lnSpc>
              <a:buFont typeface="Wingdings" panose="05000000000000000000" pitchFamily="2" charset="2"/>
              <a:buChar char="ü"/>
            </a:pPr>
            <a:r>
              <a:rPr lang="zh-CN" altLang="en-US" sz="2000" dirty="0">
                <a:solidFill>
                  <a:srgbClr val="3333CC"/>
                </a:solidFill>
                <a:latin typeface="微软雅黑" panose="020B0503020204020204" pitchFamily="34" charset="-122"/>
                <a:ea typeface="微软雅黑" panose="020B0503020204020204" pitchFamily="34" charset="-122"/>
              </a:rPr>
              <a:t>以下两个程序段功能完全相同，都是使</a:t>
            </a:r>
            <a:r>
              <a:rPr lang="en-US" altLang="zh-CN" sz="2000" dirty="0">
                <a:solidFill>
                  <a:srgbClr val="3333CC"/>
                </a:solidFill>
                <a:latin typeface="微软雅黑" panose="020B0503020204020204" pitchFamily="34" charset="-122"/>
                <a:ea typeface="微软雅黑" panose="020B0503020204020204" pitchFamily="34" charset="-122"/>
              </a:rPr>
              <a:t>ptr</a:t>
            </a:r>
            <a:r>
              <a:rPr lang="zh-CN" altLang="en-US" sz="2000" dirty="0">
                <a:solidFill>
                  <a:srgbClr val="3333CC"/>
                </a:solidFill>
                <a:latin typeface="微软雅黑" panose="020B0503020204020204" pitchFamily="34" charset="-122"/>
                <a:ea typeface="微软雅黑" panose="020B0503020204020204" pitchFamily="34" charset="-122"/>
              </a:rPr>
              <a:t>指向数组</a:t>
            </a:r>
            <a:r>
              <a:rPr lang="en-US" altLang="zh-CN" sz="2000" dirty="0">
                <a:solidFill>
                  <a:srgbClr val="3333CC"/>
                </a:solidFill>
                <a:latin typeface="微软雅黑" panose="020B0503020204020204" pitchFamily="34" charset="-122"/>
                <a:ea typeface="微软雅黑" panose="020B0503020204020204" pitchFamily="34" charset="-122"/>
              </a:rPr>
              <a:t>a</a:t>
            </a:r>
            <a:r>
              <a:rPr lang="zh-CN" altLang="en-US" sz="2000" dirty="0">
                <a:solidFill>
                  <a:srgbClr val="3333CC"/>
                </a:solidFill>
                <a:latin typeface="微软雅黑" panose="020B0503020204020204" pitchFamily="34" charset="-122"/>
                <a:ea typeface="微软雅黑" panose="020B0503020204020204" pitchFamily="34" charset="-122"/>
              </a:rPr>
              <a:t>的第</a:t>
            </a:r>
            <a:r>
              <a:rPr lang="en-US" altLang="zh-CN" sz="2000" dirty="0">
                <a:solidFill>
                  <a:srgbClr val="3333CC"/>
                </a:solidFill>
                <a:latin typeface="微软雅黑" panose="020B0503020204020204" pitchFamily="34" charset="-122"/>
                <a:ea typeface="微软雅黑" panose="020B0503020204020204" pitchFamily="34" charset="-122"/>
              </a:rPr>
              <a:t>0</a:t>
            </a:r>
            <a:r>
              <a:rPr lang="zh-CN" altLang="en-US" sz="2000" dirty="0">
                <a:solidFill>
                  <a:srgbClr val="3333CC"/>
                </a:solidFill>
                <a:latin typeface="微软雅黑" panose="020B0503020204020204" pitchFamily="34" charset="-122"/>
                <a:ea typeface="微软雅黑" panose="020B0503020204020204" pitchFamily="34" charset="-122"/>
              </a:rPr>
              <a:t>个元素</a:t>
            </a:r>
            <a:r>
              <a:rPr lang="en-US" altLang="zh-CN" sz="2000" dirty="0">
                <a:solidFill>
                  <a:srgbClr val="3333CC"/>
                </a:solidFill>
                <a:latin typeface="微软雅黑" panose="020B0503020204020204" pitchFamily="34" charset="-122"/>
                <a:ea typeface="微软雅黑" panose="020B0503020204020204" pitchFamily="34" charset="-122"/>
              </a:rPr>
              <a:t>a[0]</a:t>
            </a:r>
            <a:r>
              <a:rPr lang="zh-CN" altLang="en-US" sz="2000" dirty="0">
                <a:solidFill>
                  <a:srgbClr val="3333CC"/>
                </a:solidFill>
                <a:latin typeface="微软雅黑" panose="020B0503020204020204" pitchFamily="34" charset="-122"/>
                <a:ea typeface="微软雅黑" panose="020B0503020204020204" pitchFamily="34" charset="-122"/>
              </a:rPr>
              <a:t>。</a:t>
            </a:r>
            <a:r>
              <a:rPr lang="en-US" altLang="zh-CN" sz="2000" dirty="0">
                <a:solidFill>
                  <a:srgbClr val="3333CC"/>
                </a:solidFill>
                <a:latin typeface="微软雅黑" panose="020B0503020204020204" pitchFamily="34" charset="-122"/>
                <a:ea typeface="微软雅黑" panose="020B0503020204020204" pitchFamily="34" charset="-122"/>
              </a:rPr>
              <a:t>a</a:t>
            </a:r>
            <a:r>
              <a:rPr lang="zh-CN" altLang="en-US" sz="2000" dirty="0">
                <a:solidFill>
                  <a:srgbClr val="3333CC"/>
                </a:solidFill>
                <a:latin typeface="微软雅黑" panose="020B0503020204020204" pitchFamily="34" charset="-122"/>
                <a:ea typeface="微软雅黑" panose="020B0503020204020204" pitchFamily="34" charset="-122"/>
              </a:rPr>
              <a:t>的值就是其首地址，即 </a:t>
            </a:r>
            <a:r>
              <a:rPr lang="en-US" altLang="zh-CN" sz="2000" dirty="0">
                <a:solidFill>
                  <a:srgbClr val="3333CC"/>
                </a:solidFill>
                <a:latin typeface="微软雅黑" panose="020B0503020204020204" pitchFamily="34" charset="-122"/>
                <a:ea typeface="微软雅黑" panose="020B0503020204020204" pitchFamily="34" charset="-122"/>
              </a:rPr>
              <a:t>a=&amp;a[0]</a:t>
            </a:r>
            <a:r>
              <a:rPr lang="zh-CN" altLang="en-US" sz="2000" dirty="0">
                <a:solidFill>
                  <a:srgbClr val="3333CC"/>
                </a:solidFill>
                <a:latin typeface="微软雅黑" panose="020B0503020204020204" pitchFamily="34" charset="-122"/>
                <a:ea typeface="微软雅黑" panose="020B0503020204020204" pitchFamily="34" charset="-122"/>
              </a:rPr>
              <a:t>，因而 </a:t>
            </a:r>
            <a:r>
              <a:rPr lang="en-US" altLang="zh-CN" sz="2000" dirty="0">
                <a:solidFill>
                  <a:srgbClr val="3333CC"/>
                </a:solidFill>
                <a:latin typeface="微软雅黑" panose="020B0503020204020204" pitchFamily="34" charset="-122"/>
                <a:ea typeface="微软雅黑" panose="020B0503020204020204" pitchFamily="34" charset="-122"/>
              </a:rPr>
              <a:t>a=ptr</a:t>
            </a:r>
            <a:r>
              <a:rPr lang="zh-CN" altLang="en-US" sz="2000" dirty="0">
                <a:solidFill>
                  <a:srgbClr val="3333CC"/>
                </a:solidFill>
                <a:latin typeface="微软雅黑" panose="020B0503020204020204" pitchFamily="34" charset="-122"/>
                <a:ea typeface="微软雅黑" panose="020B0503020204020204" pitchFamily="34" charset="-122"/>
              </a:rPr>
              <a:t>，从而有 </a:t>
            </a:r>
            <a:r>
              <a:rPr lang="en-US" altLang="zh-CN" sz="2000" dirty="0">
                <a:solidFill>
                  <a:srgbClr val="3333CC"/>
                </a:solidFill>
                <a:latin typeface="微软雅黑" panose="020B0503020204020204" pitchFamily="34" charset="-122"/>
                <a:ea typeface="微软雅黑" panose="020B0503020204020204" pitchFamily="34" charset="-122"/>
              </a:rPr>
              <a:t>&amp;a[i]=ptr+i=a+i </a:t>
            </a:r>
            <a:r>
              <a:rPr lang="zh-CN" altLang="en-US" sz="2000" dirty="0">
                <a:solidFill>
                  <a:srgbClr val="3333CC"/>
                </a:solidFill>
                <a:latin typeface="微软雅黑" panose="020B0503020204020204" pitchFamily="34" charset="-122"/>
                <a:ea typeface="微软雅黑" panose="020B0503020204020204" pitchFamily="34" charset="-122"/>
              </a:rPr>
              <a:t>以及</a:t>
            </a:r>
            <a:r>
              <a:rPr lang="en-US" altLang="zh-CN" sz="2000" dirty="0">
                <a:solidFill>
                  <a:srgbClr val="3333CC"/>
                </a:solidFill>
                <a:latin typeface="微软雅黑" panose="020B0503020204020204" pitchFamily="34" charset="-122"/>
                <a:ea typeface="微软雅黑" panose="020B0503020204020204" pitchFamily="34" charset="-122"/>
              </a:rPr>
              <a:t>a[i]=ptr[i]=*(ptr+i)=*(a+i)</a:t>
            </a:r>
            <a:r>
              <a:rPr lang="zh-CN" altLang="en-US" sz="2000" dirty="0">
                <a:solidFill>
                  <a:srgbClr val="3333CC"/>
                </a:solidFill>
                <a:latin typeface="微软雅黑" panose="020B0503020204020204" pitchFamily="34" charset="-122"/>
                <a:ea typeface="微软雅黑" panose="020B0503020204020204" pitchFamily="34" charset="-122"/>
              </a:rPr>
              <a:t>。            </a:t>
            </a:r>
            <a:endParaRPr lang="zh-CN" altLang="en-US" sz="2000" dirty="0">
              <a:solidFill>
                <a:srgbClr val="3333CC"/>
              </a:solidFill>
              <a:latin typeface="微软雅黑" panose="020B0503020204020204" pitchFamily="34" charset="-122"/>
              <a:ea typeface="微软雅黑" panose="020B0503020204020204" pitchFamily="34" charset="-122"/>
            </a:endParaRPr>
          </a:p>
          <a:p>
            <a:pPr>
              <a:lnSpc>
                <a:spcPct val="125000"/>
              </a:lnSpc>
              <a:buFont typeface="Wingdings" panose="05000000000000000000" pitchFamily="2" charset="2"/>
              <a:buNone/>
            </a:pPr>
            <a:r>
              <a:rPr lang="zh-CN" altLang="en-US" sz="2000" dirty="0">
                <a:solidFill>
                  <a:srgbClr val="FF3300"/>
                </a:solidFill>
                <a:latin typeface="微软雅黑" panose="020B0503020204020204" pitchFamily="34" charset="-122"/>
                <a:ea typeface="微软雅黑" panose="020B0503020204020204" pitchFamily="34" charset="-122"/>
              </a:rPr>
              <a:t>      （</a:t>
            </a:r>
            <a:r>
              <a:rPr lang="en-US" altLang="zh-CN" sz="2000" dirty="0">
                <a:solidFill>
                  <a:srgbClr val="FF3300"/>
                </a:solidFill>
                <a:latin typeface="微软雅黑" panose="020B0503020204020204" pitchFamily="34" charset="-122"/>
                <a:ea typeface="微软雅黑" panose="020B0503020204020204" pitchFamily="34" charset="-122"/>
              </a:rPr>
              <a:t>1</a:t>
            </a:r>
            <a:r>
              <a:rPr lang="zh-CN" altLang="en-US" sz="2000" dirty="0">
                <a:solidFill>
                  <a:srgbClr val="FF3300"/>
                </a:solidFill>
                <a:latin typeface="微软雅黑" panose="020B0503020204020204" pitchFamily="34" charset="-122"/>
                <a:ea typeface="微软雅黑" panose="020B0503020204020204" pitchFamily="34" charset="-122"/>
              </a:rPr>
              <a:t>）</a:t>
            </a:r>
            <a:r>
              <a:rPr lang="en-US" altLang="zh-CN" sz="2000" dirty="0">
                <a:solidFill>
                  <a:srgbClr val="FF3300"/>
                </a:solidFill>
                <a:latin typeface="微软雅黑" panose="020B0503020204020204" pitchFamily="34" charset="-122"/>
                <a:ea typeface="微软雅黑" panose="020B0503020204020204" pitchFamily="34" charset="-122"/>
              </a:rPr>
              <a:t>int  a[10];</a:t>
            </a:r>
            <a:endParaRPr lang="en-US" altLang="zh-CN" sz="2000" dirty="0">
              <a:solidFill>
                <a:srgbClr val="FF3300"/>
              </a:solidFill>
              <a:latin typeface="微软雅黑" panose="020B0503020204020204" pitchFamily="34" charset="-122"/>
              <a:ea typeface="微软雅黑" panose="020B0503020204020204" pitchFamily="34" charset="-122"/>
            </a:endParaRPr>
          </a:p>
          <a:p>
            <a:pPr lvl="1">
              <a:lnSpc>
                <a:spcPct val="125000"/>
              </a:lnSpc>
              <a:buNone/>
            </a:pPr>
            <a:r>
              <a:rPr lang="en-US" altLang="zh-CN" dirty="0">
                <a:solidFill>
                  <a:srgbClr val="FF3300"/>
                </a:solidFill>
                <a:latin typeface="微软雅黑" panose="020B0503020204020204" pitchFamily="34" charset="-122"/>
                <a:ea typeface="微软雅黑" panose="020B0503020204020204" pitchFamily="34" charset="-122"/>
              </a:rPr>
              <a:t>         int  *ptr=&amp;a[0];</a:t>
            </a:r>
            <a:endParaRPr lang="en-US" altLang="zh-CN" dirty="0">
              <a:solidFill>
                <a:srgbClr val="FF3300"/>
              </a:solidFill>
              <a:latin typeface="微软雅黑" panose="020B0503020204020204" pitchFamily="34" charset="-122"/>
              <a:ea typeface="微软雅黑" panose="020B0503020204020204" pitchFamily="34" charset="-122"/>
            </a:endParaRPr>
          </a:p>
          <a:p>
            <a:pPr lvl="1">
              <a:lnSpc>
                <a:spcPct val="125000"/>
              </a:lnSpc>
              <a:buNone/>
            </a:pPr>
            <a:r>
              <a:rPr lang="zh-CN" altLang="en-US" dirty="0">
                <a:solidFill>
                  <a:srgbClr val="FF3300"/>
                </a:solidFill>
                <a:latin typeface="微软雅黑" panose="020B0503020204020204" pitchFamily="34" charset="-122"/>
                <a:ea typeface="微软雅黑" panose="020B0503020204020204" pitchFamily="34" charset="-122"/>
              </a:rPr>
              <a:t>（</a:t>
            </a:r>
            <a:r>
              <a:rPr lang="en-US" altLang="zh-CN" dirty="0">
                <a:solidFill>
                  <a:srgbClr val="FF3300"/>
                </a:solidFill>
                <a:latin typeface="微软雅黑" panose="020B0503020204020204" pitchFamily="34" charset="-122"/>
                <a:ea typeface="微软雅黑" panose="020B0503020204020204" pitchFamily="34" charset="-122"/>
              </a:rPr>
              <a:t>2</a:t>
            </a:r>
            <a:r>
              <a:rPr lang="zh-CN" altLang="en-US" dirty="0">
                <a:solidFill>
                  <a:srgbClr val="FF3300"/>
                </a:solidFill>
                <a:latin typeface="微软雅黑" panose="020B0503020204020204" pitchFamily="34" charset="-122"/>
                <a:ea typeface="微软雅黑" panose="020B0503020204020204" pitchFamily="34" charset="-122"/>
              </a:rPr>
              <a:t>） </a:t>
            </a:r>
            <a:r>
              <a:rPr lang="en-US" altLang="zh-CN" dirty="0">
                <a:solidFill>
                  <a:srgbClr val="FF3300"/>
                </a:solidFill>
                <a:latin typeface="微软雅黑" panose="020B0503020204020204" pitchFamily="34" charset="-122"/>
                <a:ea typeface="微软雅黑" panose="020B0503020204020204" pitchFamily="34" charset="-122"/>
              </a:rPr>
              <a:t>int  a[10], *ptr;</a:t>
            </a:r>
            <a:endParaRPr lang="en-US" altLang="zh-CN" dirty="0">
              <a:solidFill>
                <a:srgbClr val="FF3300"/>
              </a:solidFill>
              <a:latin typeface="微软雅黑" panose="020B0503020204020204" pitchFamily="34" charset="-122"/>
              <a:ea typeface="微软雅黑" panose="020B0503020204020204" pitchFamily="34" charset="-122"/>
            </a:endParaRPr>
          </a:p>
          <a:p>
            <a:pPr lvl="1">
              <a:lnSpc>
                <a:spcPct val="125000"/>
              </a:lnSpc>
              <a:buNone/>
            </a:pPr>
            <a:r>
              <a:rPr lang="en-US" altLang="zh-CN" dirty="0">
                <a:solidFill>
                  <a:srgbClr val="FF3300"/>
                </a:solidFill>
                <a:latin typeface="微软雅黑" panose="020B0503020204020204" pitchFamily="34" charset="-122"/>
                <a:ea typeface="微软雅黑" panose="020B0503020204020204" pitchFamily="34" charset="-122"/>
              </a:rPr>
              <a:t>          ptr=&amp;a[0];</a:t>
            </a:r>
            <a:endParaRPr lang="zh-CN" altLang="en-US" dirty="0">
              <a:solidFill>
                <a:srgbClr val="FF3300"/>
              </a:solidFill>
              <a:latin typeface="微软雅黑" panose="020B0503020204020204" pitchFamily="34" charset="-122"/>
              <a:ea typeface="微软雅黑" panose="020B0503020204020204" pitchFamily="34" charset="-122"/>
            </a:endParaRPr>
          </a:p>
        </p:txBody>
      </p:sp>
      <p:pic>
        <p:nvPicPr>
          <p:cNvPr id="138243" name="Picture 4"/>
          <p:cNvPicPr>
            <a:picLocks noChangeAspect="1"/>
          </p:cNvPicPr>
          <p:nvPr/>
        </p:nvPicPr>
        <p:blipFill>
          <a:blip r:embed="rId1"/>
          <a:stretch>
            <a:fillRect/>
          </a:stretch>
        </p:blipFill>
        <p:spPr>
          <a:xfrm>
            <a:off x="4302125" y="728663"/>
            <a:ext cx="4841875" cy="3935412"/>
          </a:xfrm>
          <a:prstGeom prst="rect">
            <a:avLst/>
          </a:prstGeom>
          <a:noFill/>
          <a:ln w="9525">
            <a:noFill/>
          </a:ln>
        </p:spPr>
      </p:pic>
      <p:sp>
        <p:nvSpPr>
          <p:cNvPr id="571397" name="Rectangle 5"/>
          <p:cNvSpPr/>
          <p:nvPr/>
        </p:nvSpPr>
        <p:spPr>
          <a:xfrm>
            <a:off x="4346575" y="4822825"/>
            <a:ext cx="4725988" cy="1892300"/>
          </a:xfrm>
          <a:prstGeom prst="rect">
            <a:avLst/>
          </a:prstGeom>
          <a:noFill/>
          <a:ln w="9525">
            <a:noFill/>
          </a:ln>
        </p:spPr>
        <p:txBody>
          <a:bodyPr anchor="ctr" anchorCtr="0">
            <a:spAutoFit/>
          </a:bodyPr>
          <a:lstStyle/>
          <a:p>
            <a:pPr eaLnBrk="0" hangingPunct="0"/>
            <a:r>
              <a:rPr lang="zh-CN" altLang="en-US" sz="2000" dirty="0">
                <a:latin typeface="微软雅黑" panose="020B0503020204020204" pitchFamily="34" charset="-122"/>
                <a:ea typeface="微软雅黑" panose="020B0503020204020204" pitchFamily="34" charset="-122"/>
              </a:rPr>
              <a:t>小端方式下</a:t>
            </a:r>
            <a:r>
              <a:rPr lang="en-US" altLang="zh-CN" sz="2000" dirty="0">
                <a:latin typeface="微软雅黑" panose="020B0503020204020204" pitchFamily="34" charset="-122"/>
                <a:ea typeface="微软雅黑" panose="020B0503020204020204" pitchFamily="34" charset="-122"/>
              </a:rPr>
              <a:t>a[0]=?,a[1]=?</a:t>
            </a:r>
            <a:endParaRPr lang="en-US" altLang="zh-CN" sz="2000" dirty="0">
              <a:latin typeface="微软雅黑" panose="020B0503020204020204" pitchFamily="34" charset="-122"/>
              <a:ea typeface="微软雅黑" panose="020B0503020204020204" pitchFamily="34" charset="-122"/>
            </a:endParaRPr>
          </a:p>
          <a:p>
            <a:pPr eaLnBrk="0" hangingPunct="0"/>
            <a:r>
              <a:rPr lang="en-US" altLang="zh-CN" sz="2000" dirty="0">
                <a:solidFill>
                  <a:srgbClr val="005024"/>
                </a:solidFill>
                <a:latin typeface="微软雅黑" panose="020B0503020204020204" pitchFamily="34" charset="-122"/>
                <a:ea typeface="微软雅黑" panose="020B0503020204020204" pitchFamily="34" charset="-122"/>
              </a:rPr>
              <a:t>a[0]=0x67452301, a[1]=0x0efcdab</a:t>
            </a:r>
            <a:endParaRPr lang="en-US" altLang="zh-CN" sz="2000" b="0" dirty="0">
              <a:solidFill>
                <a:srgbClr val="005024"/>
              </a:solidFill>
              <a:latin typeface="微软雅黑" panose="020B0503020204020204" pitchFamily="34" charset="-122"/>
              <a:ea typeface="微软雅黑" panose="020B0503020204020204" pitchFamily="34" charset="-122"/>
            </a:endParaRPr>
          </a:p>
          <a:p>
            <a:pPr eaLnBrk="0" hangingPunct="0">
              <a:lnSpc>
                <a:spcPct val="130000"/>
              </a:lnSpc>
            </a:pPr>
            <a:r>
              <a:rPr lang="zh-CN" altLang="en-US" sz="2000" dirty="0">
                <a:solidFill>
                  <a:srgbClr val="FF3300"/>
                </a:solidFill>
                <a:latin typeface="微软雅黑" panose="020B0503020204020204" pitchFamily="34" charset="-122"/>
                <a:ea typeface="微软雅黑" panose="020B0503020204020204" pitchFamily="34" charset="-122"/>
              </a:rPr>
              <a:t>数组首址</a:t>
            </a:r>
            <a:r>
              <a:rPr lang="en-US" altLang="zh-CN" sz="2000" dirty="0">
                <a:solidFill>
                  <a:srgbClr val="FF3300"/>
                </a:solidFill>
                <a:latin typeface="微软雅黑" panose="020B0503020204020204" pitchFamily="34" charset="-122"/>
                <a:ea typeface="微软雅黑" panose="020B0503020204020204" pitchFamily="34" charset="-122"/>
              </a:rPr>
              <a:t>0x8048A00</a:t>
            </a:r>
            <a:r>
              <a:rPr lang="zh-CN" altLang="en-US" sz="2000" dirty="0">
                <a:solidFill>
                  <a:srgbClr val="FF3300"/>
                </a:solidFill>
                <a:latin typeface="微软雅黑" panose="020B0503020204020204" pitchFamily="34" charset="-122"/>
                <a:ea typeface="微软雅黑" panose="020B0503020204020204" pitchFamily="34" charset="-122"/>
              </a:rPr>
              <a:t>在</a:t>
            </a:r>
            <a:r>
              <a:rPr lang="en-US" altLang="zh-CN" sz="2000" dirty="0">
                <a:solidFill>
                  <a:srgbClr val="FF3300"/>
                </a:solidFill>
                <a:latin typeface="微软雅黑" panose="020B0503020204020204" pitchFamily="34" charset="-122"/>
                <a:ea typeface="微软雅黑" panose="020B0503020204020204" pitchFamily="34" charset="-122"/>
              </a:rPr>
              <a:t>ptr</a:t>
            </a:r>
            <a:r>
              <a:rPr lang="zh-CN" altLang="en-US" sz="2000" dirty="0">
                <a:solidFill>
                  <a:srgbClr val="FF3300"/>
                </a:solidFill>
                <a:latin typeface="微软雅黑" panose="020B0503020204020204" pitchFamily="34" charset="-122"/>
                <a:ea typeface="微软雅黑" panose="020B0503020204020204" pitchFamily="34" charset="-122"/>
              </a:rPr>
              <a:t>中，</a:t>
            </a:r>
            <a:r>
              <a:rPr lang="en-US" altLang="zh-CN" sz="2000" dirty="0">
                <a:solidFill>
                  <a:srgbClr val="FF3300"/>
                </a:solidFill>
                <a:latin typeface="微软雅黑" panose="020B0503020204020204" pitchFamily="34" charset="-122"/>
                <a:ea typeface="微软雅黑" panose="020B0503020204020204" pitchFamily="34" charset="-122"/>
              </a:rPr>
              <a:t>ptr+i </a:t>
            </a:r>
            <a:r>
              <a:rPr lang="zh-CN" altLang="en-US" sz="2000" dirty="0">
                <a:solidFill>
                  <a:srgbClr val="FF3300"/>
                </a:solidFill>
                <a:latin typeface="微软雅黑" panose="020B0503020204020204" pitchFamily="34" charset="-122"/>
                <a:ea typeface="微软雅黑" panose="020B0503020204020204" pitchFamily="34" charset="-122"/>
              </a:rPr>
              <a:t>并不是用</a:t>
            </a:r>
            <a:r>
              <a:rPr lang="en-US" altLang="zh-CN" sz="2000" dirty="0">
                <a:solidFill>
                  <a:srgbClr val="FF3300"/>
                </a:solidFill>
                <a:latin typeface="微软雅黑" panose="020B0503020204020204" pitchFamily="34" charset="-122"/>
                <a:ea typeface="微软雅黑" panose="020B0503020204020204" pitchFamily="34" charset="-122"/>
              </a:rPr>
              <a:t>0x8048A00</a:t>
            </a:r>
            <a:r>
              <a:rPr lang="zh-CN" altLang="en-US" sz="2000" dirty="0">
                <a:solidFill>
                  <a:srgbClr val="FF3300"/>
                </a:solidFill>
                <a:latin typeface="微软雅黑" panose="020B0503020204020204" pitchFamily="34" charset="-122"/>
                <a:ea typeface="微软雅黑" panose="020B0503020204020204" pitchFamily="34" charset="-122"/>
              </a:rPr>
              <a:t>加 </a:t>
            </a:r>
            <a:r>
              <a:rPr lang="en-US" altLang="zh-CN" sz="2000" dirty="0">
                <a:solidFill>
                  <a:srgbClr val="FF3300"/>
                </a:solidFill>
                <a:latin typeface="微软雅黑" panose="020B0503020204020204" pitchFamily="34" charset="-122"/>
                <a:ea typeface="微软雅黑" panose="020B0503020204020204" pitchFamily="34" charset="-122"/>
              </a:rPr>
              <a:t>i </a:t>
            </a:r>
            <a:r>
              <a:rPr lang="zh-CN" altLang="en-US" sz="2000" dirty="0">
                <a:solidFill>
                  <a:srgbClr val="FF3300"/>
                </a:solidFill>
                <a:latin typeface="微软雅黑" panose="020B0503020204020204" pitchFamily="34" charset="-122"/>
                <a:ea typeface="微软雅黑" panose="020B0503020204020204" pitchFamily="34" charset="-122"/>
              </a:rPr>
              <a:t>得到，而是等于</a:t>
            </a:r>
            <a:r>
              <a:rPr lang="en-US" altLang="zh-CN" sz="2000" dirty="0">
                <a:solidFill>
                  <a:srgbClr val="3333CC"/>
                </a:solidFill>
                <a:latin typeface="微软雅黑" panose="020B0503020204020204" pitchFamily="34" charset="-122"/>
                <a:ea typeface="微软雅黑" panose="020B0503020204020204" pitchFamily="34" charset="-122"/>
              </a:rPr>
              <a:t>0x8048A00+4*i </a:t>
            </a:r>
            <a:endParaRPr lang="en-US" altLang="zh-CN" sz="2000" dirty="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1395">
                                            <p:txEl>
                                              <p:pRg st="1" end="1"/>
                                            </p:txEl>
                                          </p:spTgt>
                                        </p:tgtEl>
                                        <p:attrNameLst>
                                          <p:attrName>style.visibility</p:attrName>
                                        </p:attrNameLst>
                                      </p:cBhvr>
                                      <p:to>
                                        <p:strVal val="visible"/>
                                      </p:to>
                                    </p:set>
                                    <p:animEffect transition="in" filter="blinds(horizontal)">
                                      <p:cBhvr>
                                        <p:cTn id="7" dur="500"/>
                                        <p:tgtEl>
                                          <p:spTgt spid="5713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1395">
                                            <p:txEl>
                                              <p:pRg st="2" end="2"/>
                                            </p:txEl>
                                          </p:spTgt>
                                        </p:tgtEl>
                                        <p:attrNameLst>
                                          <p:attrName>style.visibility</p:attrName>
                                        </p:attrNameLst>
                                      </p:cBhvr>
                                      <p:to>
                                        <p:strVal val="visible"/>
                                      </p:to>
                                    </p:set>
                                    <p:animEffect transition="in" filter="blinds(horizontal)">
                                      <p:cBhvr>
                                        <p:cTn id="12" dur="500"/>
                                        <p:tgtEl>
                                          <p:spTgt spid="5713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1395">
                                            <p:txEl>
                                              <p:pRg st="3" end="3"/>
                                            </p:txEl>
                                          </p:spTgt>
                                        </p:tgtEl>
                                        <p:attrNameLst>
                                          <p:attrName>style.visibility</p:attrName>
                                        </p:attrNameLst>
                                      </p:cBhvr>
                                      <p:to>
                                        <p:strVal val="visible"/>
                                      </p:to>
                                    </p:set>
                                    <p:animEffect transition="in" filter="blinds(horizontal)">
                                      <p:cBhvr>
                                        <p:cTn id="17" dur="500"/>
                                        <p:tgtEl>
                                          <p:spTgt spid="571395">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71395">
                                            <p:txEl>
                                              <p:pRg st="4" end="4"/>
                                            </p:txEl>
                                          </p:spTgt>
                                        </p:tgtEl>
                                        <p:attrNameLst>
                                          <p:attrName>style.visibility</p:attrName>
                                        </p:attrNameLst>
                                      </p:cBhvr>
                                      <p:to>
                                        <p:strVal val="visible"/>
                                      </p:to>
                                    </p:set>
                                    <p:animEffect transition="in" filter="blinds(horizontal)">
                                      <p:cBhvr>
                                        <p:cTn id="20" dur="500"/>
                                        <p:tgtEl>
                                          <p:spTgt spid="571395">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71395">
                                            <p:txEl>
                                              <p:pRg st="5" end="5"/>
                                            </p:txEl>
                                          </p:spTgt>
                                        </p:tgtEl>
                                        <p:attrNameLst>
                                          <p:attrName>style.visibility</p:attrName>
                                        </p:attrNameLst>
                                      </p:cBhvr>
                                      <p:to>
                                        <p:strVal val="visible"/>
                                      </p:to>
                                    </p:set>
                                    <p:animEffect transition="in" filter="blinds(horizontal)">
                                      <p:cBhvr>
                                        <p:cTn id="23" dur="500"/>
                                        <p:tgtEl>
                                          <p:spTgt spid="571395">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71395">
                                            <p:txEl>
                                              <p:pRg st="6" end="6"/>
                                            </p:txEl>
                                          </p:spTgt>
                                        </p:tgtEl>
                                        <p:attrNameLst>
                                          <p:attrName>style.visibility</p:attrName>
                                        </p:attrNameLst>
                                      </p:cBhvr>
                                      <p:to>
                                        <p:strVal val="visible"/>
                                      </p:to>
                                    </p:set>
                                    <p:animEffect transition="in" filter="blinds(horizontal)">
                                      <p:cBhvr>
                                        <p:cTn id="26" dur="500"/>
                                        <p:tgtEl>
                                          <p:spTgt spid="57139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71397">
                                            <p:txEl>
                                              <p:pRg st="0" end="0"/>
                                            </p:txEl>
                                          </p:spTgt>
                                        </p:tgtEl>
                                        <p:attrNameLst>
                                          <p:attrName>style.visibility</p:attrName>
                                        </p:attrNameLst>
                                      </p:cBhvr>
                                      <p:to>
                                        <p:strVal val="visible"/>
                                      </p:to>
                                    </p:set>
                                    <p:animEffect transition="in" filter="blinds(horizontal)">
                                      <p:cBhvr>
                                        <p:cTn id="31" dur="500"/>
                                        <p:tgtEl>
                                          <p:spTgt spid="57139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71397">
                                            <p:txEl>
                                              <p:pRg st="1" end="1"/>
                                            </p:txEl>
                                          </p:spTgt>
                                        </p:tgtEl>
                                        <p:attrNameLst>
                                          <p:attrName>style.visibility</p:attrName>
                                        </p:attrNameLst>
                                      </p:cBhvr>
                                      <p:to>
                                        <p:strVal val="visible"/>
                                      </p:to>
                                    </p:set>
                                    <p:animEffect transition="in" filter="blinds(horizontal)">
                                      <p:cBhvr>
                                        <p:cTn id="36" dur="500"/>
                                        <p:tgtEl>
                                          <p:spTgt spid="571397">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71397">
                                            <p:txEl>
                                              <p:pRg st="2" end="2"/>
                                            </p:txEl>
                                          </p:spTgt>
                                        </p:tgtEl>
                                        <p:attrNameLst>
                                          <p:attrName>style.visibility</p:attrName>
                                        </p:attrNameLst>
                                      </p:cBhvr>
                                      <p:to>
                                        <p:strVal val="visible"/>
                                      </p:to>
                                    </p:set>
                                    <p:animEffect transition="in" filter="blinds(horizontal)">
                                      <p:cBhvr>
                                        <p:cTn id="41" dur="500"/>
                                        <p:tgtEl>
                                          <p:spTgt spid="5713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p:cNvSpPr>
          <p:nvPr>
            <p:ph type="title"/>
          </p:nvPr>
        </p:nvSpPr>
        <p:spPr>
          <a:xfrm>
            <a:off x="457200" y="53975"/>
            <a:ext cx="8229600" cy="561975"/>
          </a:xfrm>
        </p:spPr>
        <p:txBody>
          <a:bodyPr vert="horz" wrap="square" lIns="91440" tIns="45720" rIns="91440" bIns="45720" anchor="ctr" anchorCtr="0"/>
          <a:lstStyle/>
          <a:p>
            <a:r>
              <a:rPr lang="zh-CN" altLang="en-US" sz="3600" dirty="0"/>
              <a:t>数组元素在内存的存放和访问</a:t>
            </a:r>
            <a:endParaRPr lang="zh-CN" altLang="en-US" sz="3600" dirty="0"/>
          </a:p>
        </p:txBody>
      </p:sp>
      <p:sp>
        <p:nvSpPr>
          <p:cNvPr id="141314" name="Rectangle 3"/>
          <p:cNvSpPr>
            <a:spLocks noGrp="1"/>
          </p:cNvSpPr>
          <p:nvPr>
            <p:ph idx="1"/>
          </p:nvPr>
        </p:nvSpPr>
        <p:spPr>
          <a:xfrm>
            <a:off x="468313" y="836613"/>
            <a:ext cx="8229600" cy="3762375"/>
          </a:xfrm>
        </p:spPr>
        <p:txBody>
          <a:bodyPr vert="horz" wrap="square" lIns="91440" tIns="45720" rIns="91440" bIns="45720" anchor="t" anchorCtr="0"/>
          <a:lstStyle/>
          <a:p>
            <a:pPr>
              <a:lnSpc>
                <a:spcPct val="130000"/>
              </a:lnSpc>
              <a:spcBef>
                <a:spcPct val="30000"/>
              </a:spcBef>
            </a:pPr>
            <a:r>
              <a:rPr lang="zh-CN" altLang="en-US" sz="2200" dirty="0">
                <a:latin typeface="微软雅黑" panose="020B0503020204020204" pitchFamily="34" charset="-122"/>
                <a:ea typeface="微软雅黑" panose="020B0503020204020204" pitchFamily="34" charset="-122"/>
              </a:rPr>
              <a:t>指针数组和多维数组</a:t>
            </a:r>
            <a:endParaRPr lang="zh-CN" altLang="en-US" sz="2200" dirty="0">
              <a:latin typeface="微软雅黑" panose="020B0503020204020204" pitchFamily="34" charset="-122"/>
              <a:ea typeface="微软雅黑" panose="020B0503020204020204" pitchFamily="34" charset="-122"/>
            </a:endParaRPr>
          </a:p>
          <a:p>
            <a:pPr lvl="1">
              <a:lnSpc>
                <a:spcPct val="130000"/>
              </a:lnSpc>
              <a:spcBef>
                <a:spcPct val="30000"/>
              </a:spcBef>
            </a:pPr>
            <a:r>
              <a:rPr lang="zh-CN" altLang="en-US" sz="2200" dirty="0">
                <a:latin typeface="微软雅黑" panose="020B0503020204020204" pitchFamily="34" charset="-122"/>
                <a:ea typeface="微软雅黑" panose="020B0503020204020204" pitchFamily="34" charset="-122"/>
              </a:rPr>
              <a:t>由若干指向同类目标的指针变量组成的数组称为指针数组。 </a:t>
            </a:r>
            <a:endParaRPr lang="zh-CN" altLang="en-US" sz="2200" dirty="0">
              <a:latin typeface="微软雅黑" panose="020B0503020204020204" pitchFamily="34" charset="-122"/>
              <a:ea typeface="微软雅黑" panose="020B0503020204020204" pitchFamily="34" charset="-122"/>
            </a:endParaRPr>
          </a:p>
          <a:p>
            <a:pPr lvl="1">
              <a:lnSpc>
                <a:spcPct val="130000"/>
              </a:lnSpc>
              <a:spcBef>
                <a:spcPct val="30000"/>
              </a:spcBef>
            </a:pPr>
            <a:r>
              <a:rPr lang="zh-CN" altLang="en-US" sz="2200" dirty="0">
                <a:latin typeface="微软雅黑" panose="020B0503020204020204" pitchFamily="34" charset="-122"/>
                <a:ea typeface="微软雅黑" panose="020B0503020204020204" pitchFamily="34" charset="-122"/>
              </a:rPr>
              <a:t>其定义的一般形式如下：</a:t>
            </a:r>
            <a:endParaRPr lang="zh-CN" altLang="en-US" sz="2200" dirty="0">
              <a:latin typeface="微软雅黑" panose="020B0503020204020204" pitchFamily="34" charset="-122"/>
              <a:ea typeface="微软雅黑" panose="020B0503020204020204" pitchFamily="34" charset="-122"/>
            </a:endParaRPr>
          </a:p>
          <a:p>
            <a:pPr lvl="1">
              <a:lnSpc>
                <a:spcPct val="130000"/>
              </a:lnSpc>
              <a:spcBef>
                <a:spcPct val="30000"/>
              </a:spcBef>
              <a:buNone/>
            </a:pPr>
            <a:r>
              <a:rPr lang="zh-CN" altLang="en-US" sz="2200" dirty="0">
                <a:solidFill>
                  <a:srgbClr val="996600"/>
                </a:solidFill>
                <a:latin typeface="微软雅黑" panose="020B0503020204020204" pitchFamily="34" charset="-122"/>
                <a:ea typeface="微软雅黑" panose="020B0503020204020204" pitchFamily="34" charset="-122"/>
              </a:rPr>
              <a:t>      存储类型 数据类型 *指针数组名</a:t>
            </a:r>
            <a:r>
              <a:rPr lang="en-US" altLang="zh-CN" sz="2200" dirty="0">
                <a:solidFill>
                  <a:srgbClr val="996600"/>
                </a:solidFill>
                <a:latin typeface="微软雅黑" panose="020B0503020204020204" pitchFamily="34" charset="-122"/>
                <a:ea typeface="微软雅黑" panose="020B0503020204020204" pitchFamily="34" charset="-122"/>
              </a:rPr>
              <a:t>[</a:t>
            </a:r>
            <a:r>
              <a:rPr lang="zh-CN" altLang="en-US" sz="2200" dirty="0">
                <a:solidFill>
                  <a:srgbClr val="996600"/>
                </a:solidFill>
                <a:latin typeface="微软雅黑" panose="020B0503020204020204" pitchFamily="34" charset="-122"/>
                <a:ea typeface="微软雅黑" panose="020B0503020204020204" pitchFamily="34" charset="-122"/>
              </a:rPr>
              <a:t>元素个数</a:t>
            </a:r>
            <a:r>
              <a:rPr lang="en-US" altLang="zh-CN" sz="2200" dirty="0">
                <a:solidFill>
                  <a:srgbClr val="996600"/>
                </a:solidFill>
                <a:latin typeface="微软雅黑" panose="020B0503020204020204" pitchFamily="34" charset="-122"/>
                <a:ea typeface="微软雅黑" panose="020B0503020204020204" pitchFamily="34" charset="-122"/>
              </a:rPr>
              <a:t>]</a:t>
            </a:r>
            <a:r>
              <a:rPr lang="zh-CN" altLang="en-US" sz="2200" dirty="0">
                <a:solidFill>
                  <a:srgbClr val="996600"/>
                </a:solidFill>
                <a:latin typeface="微软雅黑" panose="020B0503020204020204" pitchFamily="34" charset="-122"/>
                <a:ea typeface="微软雅黑" panose="020B0503020204020204" pitchFamily="34" charset="-122"/>
              </a:rPr>
              <a:t>；</a:t>
            </a:r>
            <a:endParaRPr lang="zh-CN" altLang="en-US" sz="2200" dirty="0">
              <a:solidFill>
                <a:srgbClr val="996600"/>
              </a:solidFill>
              <a:latin typeface="微软雅黑" panose="020B0503020204020204" pitchFamily="34" charset="-122"/>
              <a:ea typeface="微软雅黑" panose="020B0503020204020204" pitchFamily="34" charset="-122"/>
            </a:endParaRPr>
          </a:p>
          <a:p>
            <a:pPr lvl="1">
              <a:lnSpc>
                <a:spcPct val="130000"/>
              </a:lnSpc>
              <a:spcBef>
                <a:spcPct val="30000"/>
              </a:spcBef>
            </a:pPr>
            <a:r>
              <a:rPr lang="zh-CN" altLang="en-US" sz="2200" dirty="0">
                <a:latin typeface="微软雅黑" panose="020B0503020204020204" pitchFamily="34" charset="-122"/>
                <a:ea typeface="微软雅黑" panose="020B0503020204020204" pitchFamily="34" charset="-122"/>
              </a:rPr>
              <a:t>例如，“</a:t>
            </a:r>
            <a:r>
              <a:rPr lang="en-US" altLang="zh-CN" sz="2200" dirty="0">
                <a:latin typeface="微软雅黑" panose="020B0503020204020204" pitchFamily="34" charset="-122"/>
                <a:ea typeface="微软雅黑" panose="020B0503020204020204" pitchFamily="34" charset="-122"/>
              </a:rPr>
              <a:t>int *a[10];”</a:t>
            </a:r>
            <a:r>
              <a:rPr lang="zh-CN" altLang="en-US" sz="2200" dirty="0">
                <a:latin typeface="微软雅黑" panose="020B0503020204020204" pitchFamily="34" charset="-122"/>
                <a:ea typeface="微软雅黑" panose="020B0503020204020204" pitchFamily="34" charset="-122"/>
              </a:rPr>
              <a:t>定义了一个指针数组</a:t>
            </a: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，它有</a:t>
            </a:r>
            <a:r>
              <a:rPr lang="en-US" altLang="zh-CN" sz="2200" dirty="0">
                <a:latin typeface="微软雅黑" panose="020B0503020204020204" pitchFamily="34" charset="-122"/>
                <a:ea typeface="微软雅黑" panose="020B0503020204020204" pitchFamily="34" charset="-122"/>
              </a:rPr>
              <a:t>10</a:t>
            </a:r>
            <a:r>
              <a:rPr lang="zh-CN" altLang="en-US" sz="2200" dirty="0">
                <a:latin typeface="微软雅黑" panose="020B0503020204020204" pitchFamily="34" charset="-122"/>
                <a:ea typeface="微软雅黑" panose="020B0503020204020204" pitchFamily="34" charset="-122"/>
              </a:rPr>
              <a:t>个元素，每个元素都是一个指向</a:t>
            </a:r>
            <a:r>
              <a:rPr lang="en-US" altLang="zh-CN" sz="2200" dirty="0">
                <a:latin typeface="微软雅黑" panose="020B0503020204020204" pitchFamily="34" charset="-122"/>
                <a:ea typeface="微软雅黑" panose="020B0503020204020204" pitchFamily="34" charset="-122"/>
              </a:rPr>
              <a:t>int</a:t>
            </a:r>
            <a:r>
              <a:rPr lang="zh-CN" altLang="en-US" sz="2200" dirty="0">
                <a:latin typeface="微软雅黑" panose="020B0503020204020204" pitchFamily="34" charset="-122"/>
                <a:ea typeface="微软雅黑" panose="020B0503020204020204" pitchFamily="34" charset="-122"/>
              </a:rPr>
              <a:t>型数据的指针。</a:t>
            </a:r>
            <a:endParaRPr lang="zh-CN" altLang="en-US" sz="2200" dirty="0">
              <a:latin typeface="微软雅黑" panose="020B0503020204020204" pitchFamily="34" charset="-122"/>
              <a:ea typeface="微软雅黑" panose="020B0503020204020204" pitchFamily="34" charset="-122"/>
            </a:endParaRPr>
          </a:p>
          <a:p>
            <a:pPr lvl="2">
              <a:lnSpc>
                <a:spcPct val="130000"/>
              </a:lnSpc>
              <a:spcBef>
                <a:spcPct val="30000"/>
              </a:spcBef>
            </a:pPr>
            <a:r>
              <a:rPr lang="zh-CN" altLang="en-US" sz="2200" dirty="0">
                <a:latin typeface="微软雅黑" panose="020B0503020204020204" pitchFamily="34" charset="-122"/>
                <a:ea typeface="微软雅黑" panose="020B0503020204020204" pitchFamily="34" charset="-122"/>
              </a:rPr>
              <a:t>一个指针数组可以实现一个二维数组。</a:t>
            </a:r>
            <a:endParaRPr lang="zh-CN" altLang="en-US" sz="2200" dirty="0">
              <a:latin typeface="微软雅黑" panose="020B0503020204020204" pitchFamily="34" charset="-122"/>
              <a:ea typeface="微软雅黑" panose="020B0503020204020204" pitchFamily="34" charset="-122"/>
            </a:endParaRPr>
          </a:p>
          <a:p>
            <a:pPr lvl="2">
              <a:lnSpc>
                <a:spcPct val="130000"/>
              </a:lnSpc>
              <a:spcBef>
                <a:spcPct val="30000"/>
              </a:spcBef>
              <a:buNone/>
            </a:pPr>
            <a:endParaRPr lang="en-US" altLang="zh-CN" sz="2200" dirty="0">
              <a:latin typeface="微软雅黑" panose="020B0503020204020204" pitchFamily="34" charset="-122"/>
              <a:ea typeface="微软雅黑" panose="020B0503020204020204" pitchFamily="34" charset="-122"/>
            </a:endParaRPr>
          </a:p>
        </p:txBody>
      </p:sp>
      <p:sp>
        <p:nvSpPr>
          <p:cNvPr id="141315" name="Rectangle 4"/>
          <p:cNvSpPr/>
          <p:nvPr/>
        </p:nvSpPr>
        <p:spPr>
          <a:xfrm>
            <a:off x="1466850" y="4689475"/>
            <a:ext cx="1844675" cy="1979613"/>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41316" name="Line 5"/>
          <p:cNvSpPr/>
          <p:nvPr/>
        </p:nvSpPr>
        <p:spPr>
          <a:xfrm>
            <a:off x="1466850" y="5138738"/>
            <a:ext cx="1844675" cy="0"/>
          </a:xfrm>
          <a:prstGeom prst="line">
            <a:avLst/>
          </a:prstGeom>
          <a:ln w="28575" cap="flat" cmpd="sng">
            <a:solidFill>
              <a:schemeClr val="tx1"/>
            </a:solidFill>
            <a:prstDash val="solid"/>
            <a:round/>
            <a:headEnd type="none" w="med" len="med"/>
            <a:tailEnd type="none" w="med" len="med"/>
          </a:ln>
        </p:spPr>
      </p:sp>
      <p:sp>
        <p:nvSpPr>
          <p:cNvPr id="141317" name="Line 6"/>
          <p:cNvSpPr/>
          <p:nvPr/>
        </p:nvSpPr>
        <p:spPr>
          <a:xfrm>
            <a:off x="1466850" y="5543550"/>
            <a:ext cx="1844675" cy="0"/>
          </a:xfrm>
          <a:prstGeom prst="line">
            <a:avLst/>
          </a:prstGeom>
          <a:ln w="28575" cap="flat" cmpd="sng">
            <a:solidFill>
              <a:schemeClr val="tx1"/>
            </a:solidFill>
            <a:prstDash val="solid"/>
            <a:round/>
            <a:headEnd type="none" w="med" len="med"/>
            <a:tailEnd type="none" w="med" len="med"/>
          </a:ln>
        </p:spPr>
      </p:sp>
      <p:sp>
        <p:nvSpPr>
          <p:cNvPr id="141318" name="Line 7"/>
          <p:cNvSpPr/>
          <p:nvPr/>
        </p:nvSpPr>
        <p:spPr>
          <a:xfrm>
            <a:off x="1466850" y="6219825"/>
            <a:ext cx="1844675" cy="0"/>
          </a:xfrm>
          <a:prstGeom prst="line">
            <a:avLst/>
          </a:prstGeom>
          <a:ln w="28575" cap="flat" cmpd="sng">
            <a:solidFill>
              <a:schemeClr val="tx1"/>
            </a:solidFill>
            <a:prstDash val="solid"/>
            <a:round/>
            <a:headEnd type="none" w="med" len="med"/>
            <a:tailEnd type="none" w="med" len="med"/>
          </a:ln>
        </p:spPr>
      </p:sp>
      <p:sp>
        <p:nvSpPr>
          <p:cNvPr id="141319" name="Line 8"/>
          <p:cNvSpPr/>
          <p:nvPr/>
        </p:nvSpPr>
        <p:spPr>
          <a:xfrm>
            <a:off x="2411413" y="5724525"/>
            <a:ext cx="0" cy="269875"/>
          </a:xfrm>
          <a:prstGeom prst="line">
            <a:avLst/>
          </a:prstGeom>
          <a:ln w="38100" cap="flat" cmpd="sng">
            <a:solidFill>
              <a:schemeClr val="tx1"/>
            </a:solidFill>
            <a:prstDash val="sysDot"/>
            <a:round/>
            <a:headEnd type="none" w="med" len="med"/>
            <a:tailEnd type="none" w="med" len="med"/>
          </a:ln>
        </p:spPr>
      </p:sp>
      <p:grpSp>
        <p:nvGrpSpPr>
          <p:cNvPr id="141320" name="Group 15"/>
          <p:cNvGrpSpPr/>
          <p:nvPr/>
        </p:nvGrpSpPr>
        <p:grpSpPr>
          <a:xfrm>
            <a:off x="3176588" y="4689475"/>
            <a:ext cx="4545012" cy="360363"/>
            <a:chOff x="2001" y="2954"/>
            <a:chExt cx="2863" cy="284"/>
          </a:xfrm>
        </p:grpSpPr>
        <p:sp>
          <p:nvSpPr>
            <p:cNvPr id="141321" name="Line 9"/>
            <p:cNvSpPr/>
            <p:nvPr/>
          </p:nvSpPr>
          <p:spPr>
            <a:xfrm>
              <a:off x="2001" y="3096"/>
              <a:ext cx="340" cy="0"/>
            </a:xfrm>
            <a:prstGeom prst="line">
              <a:avLst/>
            </a:prstGeom>
            <a:ln w="28575" cap="flat" cmpd="sng">
              <a:solidFill>
                <a:schemeClr val="tx1"/>
              </a:solidFill>
              <a:prstDash val="solid"/>
              <a:round/>
              <a:headEnd type="none" w="med" len="med"/>
              <a:tailEnd type="triangle" w="med" len="med"/>
            </a:ln>
          </p:spPr>
        </p:sp>
        <p:sp>
          <p:nvSpPr>
            <p:cNvPr id="141322" name="Rectangle 10"/>
            <p:cNvSpPr/>
            <p:nvPr/>
          </p:nvSpPr>
          <p:spPr>
            <a:xfrm>
              <a:off x="2341" y="2954"/>
              <a:ext cx="2523" cy="284"/>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41323" name="Line 11"/>
            <p:cNvSpPr/>
            <p:nvPr/>
          </p:nvSpPr>
          <p:spPr>
            <a:xfrm>
              <a:off x="2880" y="2954"/>
              <a:ext cx="0" cy="283"/>
            </a:xfrm>
            <a:prstGeom prst="line">
              <a:avLst/>
            </a:prstGeom>
            <a:ln w="28575" cap="flat" cmpd="sng">
              <a:solidFill>
                <a:schemeClr val="tx1"/>
              </a:solidFill>
              <a:prstDash val="solid"/>
              <a:round/>
              <a:headEnd type="none" w="med" len="med"/>
              <a:tailEnd type="none" w="med" len="med"/>
            </a:ln>
          </p:spPr>
        </p:sp>
        <p:sp>
          <p:nvSpPr>
            <p:cNvPr id="141324" name="Line 12"/>
            <p:cNvSpPr/>
            <p:nvPr/>
          </p:nvSpPr>
          <p:spPr>
            <a:xfrm>
              <a:off x="3447" y="2954"/>
              <a:ext cx="0" cy="283"/>
            </a:xfrm>
            <a:prstGeom prst="line">
              <a:avLst/>
            </a:prstGeom>
            <a:ln w="28575" cap="flat" cmpd="sng">
              <a:solidFill>
                <a:schemeClr val="tx1"/>
              </a:solidFill>
              <a:prstDash val="solid"/>
              <a:round/>
              <a:headEnd type="none" w="med" len="med"/>
              <a:tailEnd type="none" w="med" len="med"/>
            </a:ln>
          </p:spPr>
        </p:sp>
        <p:sp>
          <p:nvSpPr>
            <p:cNvPr id="141325" name="Line 13"/>
            <p:cNvSpPr/>
            <p:nvPr/>
          </p:nvSpPr>
          <p:spPr>
            <a:xfrm>
              <a:off x="4326" y="2954"/>
              <a:ext cx="0" cy="283"/>
            </a:xfrm>
            <a:prstGeom prst="line">
              <a:avLst/>
            </a:prstGeom>
            <a:ln w="28575" cap="flat" cmpd="sng">
              <a:solidFill>
                <a:schemeClr val="tx1"/>
              </a:solidFill>
              <a:prstDash val="solid"/>
              <a:round/>
              <a:headEnd type="none" w="med" len="med"/>
              <a:tailEnd type="none" w="med" len="med"/>
            </a:ln>
          </p:spPr>
        </p:sp>
        <p:sp>
          <p:nvSpPr>
            <p:cNvPr id="141326" name="Line 14"/>
            <p:cNvSpPr/>
            <p:nvPr/>
          </p:nvSpPr>
          <p:spPr>
            <a:xfrm>
              <a:off x="3730" y="3096"/>
              <a:ext cx="256" cy="0"/>
            </a:xfrm>
            <a:prstGeom prst="line">
              <a:avLst/>
            </a:prstGeom>
            <a:ln w="38100" cap="flat" cmpd="sng">
              <a:solidFill>
                <a:schemeClr val="tx1"/>
              </a:solidFill>
              <a:prstDash val="sysDot"/>
              <a:round/>
              <a:headEnd type="none" w="med" len="med"/>
              <a:tailEnd type="none" w="med" len="med"/>
            </a:ln>
          </p:spPr>
        </p:sp>
      </p:grpSp>
      <p:grpSp>
        <p:nvGrpSpPr>
          <p:cNvPr id="141327" name="Group 16"/>
          <p:cNvGrpSpPr/>
          <p:nvPr/>
        </p:nvGrpSpPr>
        <p:grpSpPr>
          <a:xfrm>
            <a:off x="3176588" y="5184775"/>
            <a:ext cx="4545012" cy="360363"/>
            <a:chOff x="2001" y="2954"/>
            <a:chExt cx="2863" cy="284"/>
          </a:xfrm>
        </p:grpSpPr>
        <p:sp>
          <p:nvSpPr>
            <p:cNvPr id="141328" name="Line 17"/>
            <p:cNvSpPr/>
            <p:nvPr/>
          </p:nvSpPr>
          <p:spPr>
            <a:xfrm>
              <a:off x="2001" y="3096"/>
              <a:ext cx="340" cy="0"/>
            </a:xfrm>
            <a:prstGeom prst="line">
              <a:avLst/>
            </a:prstGeom>
            <a:ln w="28575" cap="flat" cmpd="sng">
              <a:solidFill>
                <a:schemeClr val="tx1"/>
              </a:solidFill>
              <a:prstDash val="solid"/>
              <a:round/>
              <a:headEnd type="none" w="med" len="med"/>
              <a:tailEnd type="triangle" w="med" len="med"/>
            </a:ln>
          </p:spPr>
        </p:sp>
        <p:sp>
          <p:nvSpPr>
            <p:cNvPr id="141329" name="Rectangle 18"/>
            <p:cNvSpPr/>
            <p:nvPr/>
          </p:nvSpPr>
          <p:spPr>
            <a:xfrm>
              <a:off x="2341" y="2954"/>
              <a:ext cx="2523" cy="284"/>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41330" name="Line 19"/>
            <p:cNvSpPr/>
            <p:nvPr/>
          </p:nvSpPr>
          <p:spPr>
            <a:xfrm>
              <a:off x="2880" y="2954"/>
              <a:ext cx="0" cy="283"/>
            </a:xfrm>
            <a:prstGeom prst="line">
              <a:avLst/>
            </a:prstGeom>
            <a:ln w="28575" cap="flat" cmpd="sng">
              <a:solidFill>
                <a:schemeClr val="tx1"/>
              </a:solidFill>
              <a:prstDash val="solid"/>
              <a:round/>
              <a:headEnd type="none" w="med" len="med"/>
              <a:tailEnd type="none" w="med" len="med"/>
            </a:ln>
          </p:spPr>
        </p:sp>
        <p:sp>
          <p:nvSpPr>
            <p:cNvPr id="141331" name="Line 20"/>
            <p:cNvSpPr/>
            <p:nvPr/>
          </p:nvSpPr>
          <p:spPr>
            <a:xfrm>
              <a:off x="3447" y="2954"/>
              <a:ext cx="0" cy="283"/>
            </a:xfrm>
            <a:prstGeom prst="line">
              <a:avLst/>
            </a:prstGeom>
            <a:ln w="28575" cap="flat" cmpd="sng">
              <a:solidFill>
                <a:schemeClr val="tx1"/>
              </a:solidFill>
              <a:prstDash val="solid"/>
              <a:round/>
              <a:headEnd type="none" w="med" len="med"/>
              <a:tailEnd type="none" w="med" len="med"/>
            </a:ln>
          </p:spPr>
        </p:sp>
        <p:sp>
          <p:nvSpPr>
            <p:cNvPr id="141332" name="Line 21"/>
            <p:cNvSpPr/>
            <p:nvPr/>
          </p:nvSpPr>
          <p:spPr>
            <a:xfrm>
              <a:off x="4326" y="2954"/>
              <a:ext cx="0" cy="283"/>
            </a:xfrm>
            <a:prstGeom prst="line">
              <a:avLst/>
            </a:prstGeom>
            <a:ln w="28575" cap="flat" cmpd="sng">
              <a:solidFill>
                <a:schemeClr val="tx1"/>
              </a:solidFill>
              <a:prstDash val="solid"/>
              <a:round/>
              <a:headEnd type="none" w="med" len="med"/>
              <a:tailEnd type="none" w="med" len="med"/>
            </a:ln>
          </p:spPr>
        </p:sp>
        <p:sp>
          <p:nvSpPr>
            <p:cNvPr id="141333" name="Line 22"/>
            <p:cNvSpPr/>
            <p:nvPr/>
          </p:nvSpPr>
          <p:spPr>
            <a:xfrm>
              <a:off x="3730" y="3096"/>
              <a:ext cx="256" cy="0"/>
            </a:xfrm>
            <a:prstGeom prst="line">
              <a:avLst/>
            </a:prstGeom>
            <a:ln w="38100" cap="flat" cmpd="sng">
              <a:solidFill>
                <a:schemeClr val="tx1"/>
              </a:solidFill>
              <a:prstDash val="sysDot"/>
              <a:round/>
              <a:headEnd type="none" w="med" len="med"/>
              <a:tailEnd type="none" w="med" len="med"/>
            </a:ln>
          </p:spPr>
        </p:sp>
      </p:grpSp>
      <p:grpSp>
        <p:nvGrpSpPr>
          <p:cNvPr id="141334" name="Group 23"/>
          <p:cNvGrpSpPr/>
          <p:nvPr/>
        </p:nvGrpSpPr>
        <p:grpSpPr>
          <a:xfrm>
            <a:off x="3176588" y="6219825"/>
            <a:ext cx="4545012" cy="360363"/>
            <a:chOff x="2001" y="2954"/>
            <a:chExt cx="2863" cy="284"/>
          </a:xfrm>
        </p:grpSpPr>
        <p:sp>
          <p:nvSpPr>
            <p:cNvPr id="141335" name="Line 24"/>
            <p:cNvSpPr/>
            <p:nvPr/>
          </p:nvSpPr>
          <p:spPr>
            <a:xfrm>
              <a:off x="2001" y="3096"/>
              <a:ext cx="340" cy="0"/>
            </a:xfrm>
            <a:prstGeom prst="line">
              <a:avLst/>
            </a:prstGeom>
            <a:ln w="28575" cap="flat" cmpd="sng">
              <a:solidFill>
                <a:schemeClr val="tx1"/>
              </a:solidFill>
              <a:prstDash val="solid"/>
              <a:round/>
              <a:headEnd type="none" w="med" len="med"/>
              <a:tailEnd type="triangle" w="med" len="med"/>
            </a:ln>
          </p:spPr>
        </p:sp>
        <p:sp>
          <p:nvSpPr>
            <p:cNvPr id="141336" name="Rectangle 25"/>
            <p:cNvSpPr/>
            <p:nvPr/>
          </p:nvSpPr>
          <p:spPr>
            <a:xfrm>
              <a:off x="2341" y="2954"/>
              <a:ext cx="2523" cy="284"/>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41337" name="Line 26"/>
            <p:cNvSpPr/>
            <p:nvPr/>
          </p:nvSpPr>
          <p:spPr>
            <a:xfrm>
              <a:off x="2880" y="2954"/>
              <a:ext cx="0" cy="283"/>
            </a:xfrm>
            <a:prstGeom prst="line">
              <a:avLst/>
            </a:prstGeom>
            <a:ln w="28575" cap="flat" cmpd="sng">
              <a:solidFill>
                <a:schemeClr val="tx1"/>
              </a:solidFill>
              <a:prstDash val="solid"/>
              <a:round/>
              <a:headEnd type="none" w="med" len="med"/>
              <a:tailEnd type="none" w="med" len="med"/>
            </a:ln>
          </p:spPr>
        </p:sp>
        <p:sp>
          <p:nvSpPr>
            <p:cNvPr id="141338" name="Line 27"/>
            <p:cNvSpPr/>
            <p:nvPr/>
          </p:nvSpPr>
          <p:spPr>
            <a:xfrm>
              <a:off x="3447" y="2954"/>
              <a:ext cx="0" cy="283"/>
            </a:xfrm>
            <a:prstGeom prst="line">
              <a:avLst/>
            </a:prstGeom>
            <a:ln w="28575" cap="flat" cmpd="sng">
              <a:solidFill>
                <a:schemeClr val="tx1"/>
              </a:solidFill>
              <a:prstDash val="solid"/>
              <a:round/>
              <a:headEnd type="none" w="med" len="med"/>
              <a:tailEnd type="none" w="med" len="med"/>
            </a:ln>
          </p:spPr>
        </p:sp>
        <p:sp>
          <p:nvSpPr>
            <p:cNvPr id="141339" name="Line 28"/>
            <p:cNvSpPr/>
            <p:nvPr/>
          </p:nvSpPr>
          <p:spPr>
            <a:xfrm>
              <a:off x="4326" y="2954"/>
              <a:ext cx="0" cy="283"/>
            </a:xfrm>
            <a:prstGeom prst="line">
              <a:avLst/>
            </a:prstGeom>
            <a:ln w="28575" cap="flat" cmpd="sng">
              <a:solidFill>
                <a:schemeClr val="tx1"/>
              </a:solidFill>
              <a:prstDash val="solid"/>
              <a:round/>
              <a:headEnd type="none" w="med" len="med"/>
              <a:tailEnd type="none" w="med" len="med"/>
            </a:ln>
          </p:spPr>
        </p:sp>
        <p:sp>
          <p:nvSpPr>
            <p:cNvPr id="141340" name="Line 29"/>
            <p:cNvSpPr/>
            <p:nvPr/>
          </p:nvSpPr>
          <p:spPr>
            <a:xfrm>
              <a:off x="3730" y="3096"/>
              <a:ext cx="256" cy="0"/>
            </a:xfrm>
            <a:prstGeom prst="line">
              <a:avLst/>
            </a:prstGeom>
            <a:ln w="38100" cap="flat" cmpd="sng">
              <a:solidFill>
                <a:schemeClr val="tx1"/>
              </a:solidFill>
              <a:prstDash val="sysDot"/>
              <a:round/>
              <a:headEnd type="none" w="med" len="med"/>
              <a:tailEnd type="none" w="med" len="med"/>
            </a:ln>
          </p:spPr>
        </p:sp>
      </p:grpSp>
      <p:sp>
        <p:nvSpPr>
          <p:cNvPr id="141341" name="Text Box 30"/>
          <p:cNvSpPr txBox="1"/>
          <p:nvPr/>
        </p:nvSpPr>
        <p:spPr>
          <a:xfrm>
            <a:off x="2097088" y="4775200"/>
            <a:ext cx="990600" cy="274638"/>
          </a:xfrm>
          <a:prstGeom prst="rect">
            <a:avLst/>
          </a:prstGeom>
          <a:noFill/>
          <a:ln w="9525">
            <a:noFill/>
          </a:ln>
        </p:spPr>
        <p:txBody>
          <a:bodyPr tIns="0" bIns="0" anchor="t" anchorCtr="0">
            <a:spAutoFit/>
          </a:bodyPr>
          <a:lstStyle/>
          <a:p>
            <a:pPr marL="342900" indent="-342900" eaLnBrk="0" hangingPunct="0">
              <a:spcBef>
                <a:spcPct val="50000"/>
              </a:spcBef>
            </a:pPr>
            <a:r>
              <a:rPr lang="en-US" altLang="zh-CN" dirty="0">
                <a:latin typeface="微软雅黑" panose="020B0503020204020204" pitchFamily="34" charset="-122"/>
                <a:ea typeface="微软雅黑" panose="020B0503020204020204" pitchFamily="34" charset="-122"/>
              </a:rPr>
              <a:t>a[0]</a:t>
            </a:r>
            <a:endParaRPr lang="en-US" altLang="zh-CN" dirty="0">
              <a:latin typeface="微软雅黑" panose="020B0503020204020204" pitchFamily="34" charset="-122"/>
              <a:ea typeface="微软雅黑" panose="020B0503020204020204" pitchFamily="34" charset="-122"/>
            </a:endParaRPr>
          </a:p>
        </p:txBody>
      </p:sp>
      <p:sp>
        <p:nvSpPr>
          <p:cNvPr id="141342" name="Text Box 31"/>
          <p:cNvSpPr txBox="1"/>
          <p:nvPr/>
        </p:nvSpPr>
        <p:spPr>
          <a:xfrm>
            <a:off x="2095500" y="5180013"/>
            <a:ext cx="990600" cy="274637"/>
          </a:xfrm>
          <a:prstGeom prst="rect">
            <a:avLst/>
          </a:prstGeom>
          <a:noFill/>
          <a:ln w="9525">
            <a:noFill/>
          </a:ln>
        </p:spPr>
        <p:txBody>
          <a:bodyPr tIns="0" bIns="0" anchor="t" anchorCtr="0">
            <a:spAutoFit/>
          </a:bodyPr>
          <a:lstStyle/>
          <a:p>
            <a:pPr marL="342900" indent="-342900" eaLnBrk="0" hangingPunct="0">
              <a:spcBef>
                <a:spcPct val="50000"/>
              </a:spcBef>
            </a:pPr>
            <a:r>
              <a:rPr lang="en-US" altLang="zh-CN" dirty="0">
                <a:latin typeface="微软雅黑" panose="020B0503020204020204" pitchFamily="34" charset="-122"/>
                <a:ea typeface="微软雅黑" panose="020B0503020204020204" pitchFamily="34" charset="-122"/>
              </a:rPr>
              <a:t>a[1]</a:t>
            </a:r>
            <a:endParaRPr lang="en-US" altLang="zh-CN" dirty="0">
              <a:latin typeface="微软雅黑" panose="020B0503020204020204" pitchFamily="34" charset="-122"/>
              <a:ea typeface="微软雅黑" panose="020B0503020204020204" pitchFamily="34" charset="-122"/>
            </a:endParaRPr>
          </a:p>
        </p:txBody>
      </p:sp>
      <p:sp>
        <p:nvSpPr>
          <p:cNvPr id="141343" name="Text Box 32"/>
          <p:cNvSpPr txBox="1"/>
          <p:nvPr/>
        </p:nvSpPr>
        <p:spPr>
          <a:xfrm>
            <a:off x="2141538" y="6303963"/>
            <a:ext cx="990600" cy="274637"/>
          </a:xfrm>
          <a:prstGeom prst="rect">
            <a:avLst/>
          </a:prstGeom>
          <a:noFill/>
          <a:ln w="9525">
            <a:noFill/>
          </a:ln>
        </p:spPr>
        <p:txBody>
          <a:bodyPr tIns="0" bIns="0" anchor="t" anchorCtr="0">
            <a:spAutoFit/>
          </a:bodyPr>
          <a:lstStyle/>
          <a:p>
            <a:pPr marL="342900" indent="-342900" eaLnBrk="0" hangingPunct="0">
              <a:spcBef>
                <a:spcPct val="50000"/>
              </a:spcBef>
            </a:pPr>
            <a:r>
              <a:rPr lang="en-US" altLang="zh-CN" dirty="0">
                <a:latin typeface="微软雅黑" panose="020B0503020204020204" pitchFamily="34" charset="-122"/>
                <a:ea typeface="微软雅黑" panose="020B0503020204020204" pitchFamily="34" charset="-122"/>
              </a:rPr>
              <a:t>a[9]</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p:cNvSpPr>
          <p:nvPr>
            <p:ph type="title"/>
          </p:nvPr>
        </p:nvSpPr>
        <p:spPr>
          <a:xfrm>
            <a:off x="457200" y="53975"/>
            <a:ext cx="8229600" cy="561975"/>
          </a:xfrm>
        </p:spPr>
        <p:txBody>
          <a:bodyPr vert="horz" wrap="square" lIns="91440" tIns="45720" rIns="91440" bIns="45720" anchor="ctr" anchorCtr="0"/>
          <a:lstStyle/>
          <a:p>
            <a:r>
              <a:rPr lang="zh-CN" altLang="en-US" dirty="0"/>
              <a:t>数组元素在内存的存放和访问</a:t>
            </a:r>
            <a:endParaRPr lang="zh-CN" altLang="en-US" dirty="0"/>
          </a:p>
        </p:txBody>
      </p:sp>
      <p:sp>
        <p:nvSpPr>
          <p:cNvPr id="142338" name="Rectangle 3"/>
          <p:cNvSpPr>
            <a:spLocks noGrp="1"/>
          </p:cNvSpPr>
          <p:nvPr>
            <p:ph idx="1"/>
          </p:nvPr>
        </p:nvSpPr>
        <p:spPr>
          <a:xfrm>
            <a:off x="296863" y="684213"/>
            <a:ext cx="8229600" cy="5218112"/>
          </a:xfrm>
        </p:spPr>
        <p:txBody>
          <a:bodyPr vert="horz" wrap="square" lIns="91440" tIns="45720" rIns="91440" bIns="45720" anchor="t" anchorCtr="0"/>
          <a:lstStyle/>
          <a:p>
            <a:pPr>
              <a:spcBef>
                <a:spcPct val="0"/>
              </a:spcBef>
            </a:pPr>
            <a:r>
              <a:rPr lang="zh-CN" altLang="en-US" sz="2200" dirty="0">
                <a:ea typeface="微软雅黑" panose="020B0503020204020204" pitchFamily="34" charset="-122"/>
              </a:rPr>
              <a:t>指针数组和多维数组</a:t>
            </a:r>
            <a:endParaRPr lang="zh-CN" altLang="en-US" sz="2200" dirty="0">
              <a:ea typeface="微软雅黑" panose="020B0503020204020204" pitchFamily="34" charset="-122"/>
            </a:endParaRPr>
          </a:p>
          <a:p>
            <a:pPr lvl="1">
              <a:spcBef>
                <a:spcPct val="0"/>
              </a:spcBef>
            </a:pPr>
            <a:r>
              <a:rPr lang="zh-CN" altLang="en-US" dirty="0">
                <a:ea typeface="微软雅黑" panose="020B0503020204020204" pitchFamily="34" charset="-122"/>
              </a:rPr>
              <a:t>计算一个两行四列整数矩阵中每一行数据的和。</a:t>
            </a:r>
            <a:r>
              <a:rPr lang="zh-CN" altLang="en-US" dirty="0"/>
              <a:t> </a:t>
            </a:r>
            <a:endParaRPr lang="zh-CN" altLang="en-US" dirty="0"/>
          </a:p>
          <a:p>
            <a:endParaRPr lang="zh-CN" altLang="en-US" dirty="0"/>
          </a:p>
        </p:txBody>
      </p:sp>
      <p:sp>
        <p:nvSpPr>
          <p:cNvPr id="579588" name="Rectangle 4"/>
          <p:cNvSpPr/>
          <p:nvPr/>
        </p:nvSpPr>
        <p:spPr>
          <a:xfrm>
            <a:off x="115888" y="1449388"/>
            <a:ext cx="5426075" cy="3662362"/>
          </a:xfrm>
          <a:prstGeom prst="rect">
            <a:avLst/>
          </a:prstGeom>
          <a:noFill/>
          <a:ln w="9525">
            <a:noFill/>
          </a:ln>
        </p:spPr>
        <p:txBody>
          <a:bodyPr wrap="none" anchor="ctr" anchorCtr="0">
            <a:spAutoFit/>
          </a:bodyPr>
          <a:lstStyle/>
          <a:p>
            <a:pPr defTabSz="914400">
              <a:tabLst>
                <a:tab pos="542925" algn="l"/>
              </a:tabLst>
            </a:pPr>
            <a:r>
              <a:rPr lang="en-US" altLang="zh-CN" dirty="0">
                <a:latin typeface="微软雅黑" panose="020B0503020204020204" pitchFamily="34" charset="-122"/>
                <a:ea typeface="微软雅黑" panose="020B0503020204020204" pitchFamily="34" charset="-122"/>
              </a:rPr>
              <a:t>main ( )</a:t>
            </a:r>
            <a:endParaRPr lang="en-US" altLang="zh-CN" dirty="0">
              <a:latin typeface="微软雅黑" panose="020B0503020204020204" pitchFamily="34" charset="-122"/>
              <a:ea typeface="微软雅黑" panose="020B0503020204020204" pitchFamily="34" charset="-122"/>
            </a:endParaRPr>
          </a:p>
          <a:p>
            <a:pPr defTabSz="914400">
              <a:tabLst>
                <a:tab pos="542925" algn="l"/>
              </a:tabLst>
            </a:pP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defTabSz="914400">
              <a:tabLst>
                <a:tab pos="542925" algn="l"/>
              </a:tabLst>
            </a:pPr>
            <a:r>
              <a:rPr lang="en-US"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hlinkClick r:id="" action="ppaction://hlinkshowjump?jump=nextslide"/>
              </a:rPr>
              <a:t>static</a:t>
            </a:r>
            <a:r>
              <a:rPr lang="en-US" altLang="zh-CN" dirty="0">
                <a:latin typeface="微软雅黑" panose="020B0503020204020204" pitchFamily="34" charset="-122"/>
                <a:ea typeface="微软雅黑" panose="020B0503020204020204" pitchFamily="34" charset="-122"/>
              </a:rPr>
              <a:t> short num[ ][4]={ {2, 9, -1, 5},</a:t>
            </a:r>
            <a:endParaRPr lang="en-US" altLang="zh-CN" dirty="0">
              <a:latin typeface="微软雅黑" panose="020B0503020204020204" pitchFamily="34" charset="-122"/>
              <a:ea typeface="微软雅黑" panose="020B0503020204020204" pitchFamily="34" charset="-122"/>
            </a:endParaRPr>
          </a:p>
          <a:p>
            <a:pPr defTabSz="914400">
              <a:tabLst>
                <a:tab pos="542925" algn="l"/>
              </a:tabLst>
            </a:pPr>
            <a:r>
              <a:rPr lang="en-US" altLang="zh-CN" dirty="0">
                <a:latin typeface="微软雅黑" panose="020B0503020204020204" pitchFamily="34" charset="-122"/>
                <a:ea typeface="微软雅黑" panose="020B0503020204020204" pitchFamily="34" charset="-122"/>
              </a:rPr>
              <a:t>                                            {3, 8, 2, -6}};</a:t>
            </a:r>
            <a:endParaRPr lang="en-US" altLang="zh-CN" dirty="0">
              <a:latin typeface="微软雅黑" panose="020B0503020204020204" pitchFamily="34" charset="-122"/>
              <a:ea typeface="微软雅黑" panose="020B0503020204020204" pitchFamily="34" charset="-122"/>
            </a:endParaRPr>
          </a:p>
          <a:p>
            <a:pPr defTabSz="914400">
              <a:tabLst>
                <a:tab pos="542925" algn="l"/>
              </a:tabLst>
            </a:pPr>
            <a:r>
              <a:rPr lang="en-US" altLang="zh-CN" dirty="0">
                <a:latin typeface="微软雅黑" panose="020B0503020204020204" pitchFamily="34" charset="-122"/>
                <a:ea typeface="微软雅黑" panose="020B0503020204020204" pitchFamily="34" charset="-122"/>
              </a:rPr>
              <a:t>    static short *pn[ ]={num[0], num[1]};</a:t>
            </a:r>
            <a:endParaRPr lang="en-US" altLang="zh-CN" dirty="0">
              <a:latin typeface="微软雅黑" panose="020B0503020204020204" pitchFamily="34" charset="-122"/>
              <a:ea typeface="微软雅黑" panose="020B0503020204020204" pitchFamily="34" charset="-122"/>
            </a:endParaRPr>
          </a:p>
          <a:p>
            <a:pPr defTabSz="914400">
              <a:tabLst>
                <a:tab pos="542925" algn="l"/>
              </a:tabLst>
            </a:pPr>
            <a:r>
              <a:rPr lang="en-US" altLang="zh-CN" dirty="0">
                <a:latin typeface="微软雅黑" panose="020B0503020204020204" pitchFamily="34" charset="-122"/>
                <a:ea typeface="微软雅黑" panose="020B0503020204020204" pitchFamily="34" charset="-122"/>
              </a:rPr>
              <a:t>    static short s[2]={0, 0};  </a:t>
            </a:r>
            <a:endParaRPr lang="en-US" altLang="zh-CN" dirty="0">
              <a:latin typeface="微软雅黑" panose="020B0503020204020204" pitchFamily="34" charset="-122"/>
              <a:ea typeface="微软雅黑" panose="020B0503020204020204" pitchFamily="34" charset="-122"/>
            </a:endParaRPr>
          </a:p>
          <a:p>
            <a:pPr defTabSz="914400">
              <a:tabLst>
                <a:tab pos="542925" algn="l"/>
              </a:tabLst>
            </a:pPr>
            <a:r>
              <a:rPr lang="en-US" altLang="zh-CN" dirty="0">
                <a:latin typeface="微软雅黑" panose="020B0503020204020204" pitchFamily="34" charset="-122"/>
                <a:ea typeface="微软雅黑" panose="020B0503020204020204" pitchFamily="34" charset="-122"/>
              </a:rPr>
              <a:t>    int i, j;</a:t>
            </a:r>
            <a:endParaRPr lang="en-US" altLang="zh-CN" dirty="0">
              <a:latin typeface="微软雅黑" panose="020B0503020204020204" pitchFamily="34" charset="-122"/>
              <a:ea typeface="微软雅黑" panose="020B0503020204020204" pitchFamily="34" charset="-122"/>
            </a:endParaRPr>
          </a:p>
          <a:p>
            <a:pPr defTabSz="914400">
              <a:tabLst>
                <a:tab pos="542925" algn="l"/>
              </a:tabLst>
            </a:pPr>
            <a:r>
              <a:rPr lang="en-US" altLang="zh-CN" dirty="0">
                <a:latin typeface="微软雅黑" panose="020B0503020204020204" pitchFamily="34" charset="-122"/>
                <a:ea typeface="微软雅黑" panose="020B0503020204020204" pitchFamily="34" charset="-122"/>
              </a:rPr>
              <a:t>    for (i=0; i&lt;2; i++) {   </a:t>
            </a:r>
            <a:endParaRPr lang="en-US" altLang="zh-CN" dirty="0">
              <a:latin typeface="微软雅黑" panose="020B0503020204020204" pitchFamily="34" charset="-122"/>
              <a:ea typeface="微软雅黑" panose="020B0503020204020204" pitchFamily="34" charset="-122"/>
            </a:endParaRPr>
          </a:p>
          <a:p>
            <a:pPr defTabSz="914400">
              <a:tabLst>
                <a:tab pos="542925" algn="l"/>
              </a:tabLst>
            </a:pPr>
            <a:r>
              <a:rPr lang="en-US" altLang="zh-CN" dirty="0">
                <a:latin typeface="微软雅黑" panose="020B0503020204020204" pitchFamily="34" charset="-122"/>
                <a:ea typeface="微软雅黑" panose="020B0503020204020204" pitchFamily="34" charset="-122"/>
              </a:rPr>
              <a:t>       for (j=0; j&lt;4; j++) </a:t>
            </a:r>
            <a:endParaRPr lang="en-US" altLang="zh-CN" dirty="0">
              <a:latin typeface="微软雅黑" panose="020B0503020204020204" pitchFamily="34" charset="-122"/>
              <a:ea typeface="微软雅黑" panose="020B0503020204020204" pitchFamily="34" charset="-122"/>
            </a:endParaRPr>
          </a:p>
          <a:p>
            <a:pPr defTabSz="914400">
              <a:tabLst>
                <a:tab pos="542925" algn="l"/>
              </a:tabLst>
            </a:pPr>
            <a:r>
              <a:rPr lang="en-US" altLang="zh-CN" dirty="0">
                <a:latin typeface="微软雅黑" panose="020B0503020204020204" pitchFamily="34" charset="-122"/>
                <a:ea typeface="微软雅黑" panose="020B0503020204020204" pitchFamily="34" charset="-122"/>
              </a:rPr>
              <a:t>             s[i]+=*pn[i]++;</a:t>
            </a:r>
            <a:endParaRPr lang="en-US" altLang="zh-CN" dirty="0">
              <a:latin typeface="微软雅黑" panose="020B0503020204020204" pitchFamily="34" charset="-122"/>
              <a:ea typeface="微软雅黑" panose="020B0503020204020204" pitchFamily="34" charset="-122"/>
            </a:endParaRPr>
          </a:p>
          <a:p>
            <a:pPr defTabSz="914400">
              <a:tabLst>
                <a:tab pos="542925" algn="l"/>
              </a:tabLst>
            </a:pPr>
            <a:r>
              <a:rPr lang="en-US" altLang="zh-CN" dirty="0">
                <a:latin typeface="微软雅黑" panose="020B0503020204020204" pitchFamily="34" charset="-122"/>
                <a:ea typeface="微软雅黑" panose="020B0503020204020204" pitchFamily="34" charset="-122"/>
              </a:rPr>
              <a:t>       printf (sum of line %d</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%d\n”, i+1, s[i]);</a:t>
            </a:r>
            <a:endParaRPr lang="en-US" altLang="zh-CN" dirty="0">
              <a:latin typeface="微软雅黑" panose="020B0503020204020204" pitchFamily="34" charset="-122"/>
              <a:ea typeface="微软雅黑" panose="020B0503020204020204" pitchFamily="34" charset="-122"/>
            </a:endParaRPr>
          </a:p>
          <a:p>
            <a:pPr defTabSz="914400">
              <a:tabLst>
                <a:tab pos="542925" algn="l"/>
              </a:tabLst>
            </a:pP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defTabSz="914400">
              <a:tabLst>
                <a:tab pos="542925" algn="l"/>
              </a:tabLst>
            </a:pP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p:txBody>
      </p:sp>
      <p:sp>
        <p:nvSpPr>
          <p:cNvPr id="579589" name="Rectangle 5"/>
          <p:cNvSpPr/>
          <p:nvPr/>
        </p:nvSpPr>
        <p:spPr>
          <a:xfrm>
            <a:off x="115888" y="5067300"/>
            <a:ext cx="6870700" cy="1739900"/>
          </a:xfrm>
          <a:prstGeom prst="rect">
            <a:avLst/>
          </a:prstGeom>
          <a:noFill/>
          <a:ln w="9525">
            <a:noFill/>
          </a:ln>
        </p:spPr>
        <p:txBody>
          <a:bodyPr wrap="none" anchor="ctr" anchorCtr="0">
            <a:spAutoFit/>
          </a:bodyPr>
          <a:lstStyle/>
          <a:p>
            <a:pPr defTabSz="914400">
              <a:tabLst>
                <a:tab pos="495300" algn="l"/>
              </a:tabLst>
            </a:pPr>
            <a:r>
              <a:rPr lang="en-US" altLang="zh-CN" dirty="0">
                <a:latin typeface="微软雅黑" panose="020B0503020204020204" pitchFamily="34" charset="-122"/>
                <a:ea typeface="微软雅黑" panose="020B0503020204020204" pitchFamily="34" charset="-122"/>
              </a:rPr>
              <a:t>08049300 &lt;num&gt;:</a:t>
            </a:r>
            <a:endParaRPr lang="en-US" altLang="zh-CN" dirty="0">
              <a:latin typeface="微软雅黑" panose="020B0503020204020204" pitchFamily="34" charset="-122"/>
              <a:ea typeface="微软雅黑" panose="020B0503020204020204" pitchFamily="34" charset="-122"/>
            </a:endParaRPr>
          </a:p>
          <a:p>
            <a:pPr defTabSz="914400">
              <a:tabLst>
                <a:tab pos="495300" algn="l"/>
              </a:tabLst>
            </a:pPr>
            <a:r>
              <a:rPr lang="en-US" altLang="zh-CN" dirty="0">
                <a:latin typeface="微软雅黑" panose="020B0503020204020204" pitchFamily="34" charset="-122"/>
                <a:ea typeface="微软雅黑" panose="020B0503020204020204" pitchFamily="34" charset="-122"/>
              </a:rPr>
              <a:t>08049300</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02 00 09 00 ff ff 05 00 03 00 08 00 02 00 fa ff</a:t>
            </a:r>
            <a:endParaRPr lang="en-US" altLang="zh-CN" dirty="0">
              <a:latin typeface="微软雅黑" panose="020B0503020204020204" pitchFamily="34" charset="-122"/>
              <a:ea typeface="微软雅黑" panose="020B0503020204020204" pitchFamily="34" charset="-122"/>
            </a:endParaRPr>
          </a:p>
          <a:p>
            <a:pPr defTabSz="914400">
              <a:tabLst>
                <a:tab pos="495300" algn="l"/>
              </a:tabLst>
            </a:pPr>
            <a:r>
              <a:rPr lang="en-US" altLang="zh-CN" dirty="0">
                <a:latin typeface="微软雅黑" panose="020B0503020204020204" pitchFamily="34" charset="-122"/>
                <a:ea typeface="微软雅黑" panose="020B0503020204020204" pitchFamily="34" charset="-122"/>
              </a:rPr>
              <a:t>08049310 &lt;pn&gt;:</a:t>
            </a:r>
            <a:endParaRPr lang="en-US" altLang="zh-CN" dirty="0">
              <a:latin typeface="微软雅黑" panose="020B0503020204020204" pitchFamily="34" charset="-122"/>
              <a:ea typeface="微软雅黑" panose="020B0503020204020204" pitchFamily="34" charset="-122"/>
            </a:endParaRPr>
          </a:p>
          <a:p>
            <a:pPr defTabSz="914400">
              <a:tabLst>
                <a:tab pos="495300" algn="l"/>
              </a:tabLst>
            </a:pPr>
            <a:r>
              <a:rPr lang="en-US" altLang="zh-CN" dirty="0">
                <a:latin typeface="微软雅黑" panose="020B0503020204020204" pitchFamily="34" charset="-122"/>
                <a:ea typeface="微软雅黑" panose="020B0503020204020204" pitchFamily="34" charset="-122"/>
              </a:rPr>
              <a:t>08049310</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00 93 04 08 08 93 04 08</a:t>
            </a:r>
            <a:endParaRPr lang="en-US" altLang="zh-CN" dirty="0">
              <a:latin typeface="微软雅黑" panose="020B0503020204020204" pitchFamily="34" charset="-122"/>
              <a:ea typeface="微软雅黑" panose="020B0503020204020204" pitchFamily="34" charset="-122"/>
            </a:endParaRPr>
          </a:p>
          <a:p>
            <a:pPr defTabSz="914400">
              <a:tabLst>
                <a:tab pos="495300" algn="l"/>
              </a:tabLst>
            </a:pPr>
            <a:r>
              <a:rPr lang="en-US" altLang="zh-CN" dirty="0">
                <a:latin typeface="微软雅黑" panose="020B0503020204020204" pitchFamily="34" charset="-122"/>
                <a:ea typeface="微软雅黑" panose="020B0503020204020204" pitchFamily="34" charset="-122"/>
              </a:rPr>
              <a:t>08049318&lt;s&gt;:</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defTabSz="914400">
              <a:tabLst>
                <a:tab pos="495300" algn="l"/>
              </a:tabLst>
            </a:pPr>
            <a:r>
              <a:rPr lang="en-US" altLang="zh-CN" dirty="0">
                <a:latin typeface="微软雅黑" panose="020B0503020204020204" pitchFamily="34" charset="-122"/>
                <a:ea typeface="微软雅黑" panose="020B0503020204020204" pitchFamily="34" charset="-122"/>
              </a:rPr>
              <a:t>08049318</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00 00 00 00</a:t>
            </a:r>
            <a:endParaRPr lang="en-US" altLang="zh-CN" dirty="0">
              <a:latin typeface="微软雅黑" panose="020B0503020204020204" pitchFamily="34" charset="-122"/>
              <a:ea typeface="微软雅黑" panose="020B0503020204020204" pitchFamily="34" charset="-122"/>
            </a:endParaRPr>
          </a:p>
        </p:txBody>
      </p:sp>
      <p:sp>
        <p:nvSpPr>
          <p:cNvPr id="579590" name="Rectangle 6"/>
          <p:cNvSpPr/>
          <p:nvPr/>
        </p:nvSpPr>
        <p:spPr>
          <a:xfrm>
            <a:off x="2546985" y="5048568"/>
            <a:ext cx="4706938" cy="366712"/>
          </a:xfrm>
          <a:prstGeom prst="rect">
            <a:avLst/>
          </a:prstGeom>
          <a:noFill/>
          <a:ln w="9525">
            <a:noFill/>
          </a:ln>
        </p:spPr>
        <p:txBody>
          <a:bodyPr anchor="ctr" anchorCtr="0">
            <a:spAutoFit/>
          </a:bodyPr>
          <a:lstStyle/>
          <a:p>
            <a:pPr eaLnBrk="0" hangingPunct="0"/>
            <a:r>
              <a:rPr lang="en-US" altLang="zh-CN" dirty="0">
                <a:solidFill>
                  <a:srgbClr val="3333CC"/>
                </a:solidFill>
                <a:latin typeface="微软雅黑" panose="020B0503020204020204" pitchFamily="34" charset="-122"/>
                <a:ea typeface="微软雅黑" panose="020B0503020204020204" pitchFamily="34" charset="-122"/>
              </a:rPr>
              <a:t>num=num[0]=&amp;num[0][0]=0x8049300</a:t>
            </a:r>
            <a:r>
              <a:rPr lang="en-US" altLang="zh-CN" dirty="0">
                <a:solidFill>
                  <a:srgbClr val="FF0000"/>
                </a:solidFill>
                <a:latin typeface="Arial" panose="020B0604020202020204" pitchFamily="34" charset="0"/>
                <a:ea typeface="宋体" panose="02010600030101010101" pitchFamily="2" charset="-122"/>
              </a:rPr>
              <a:t> </a:t>
            </a:r>
            <a:endParaRPr lang="en-US" altLang="zh-CN" dirty="0">
              <a:solidFill>
                <a:srgbClr val="FF0000"/>
              </a:solidFill>
              <a:latin typeface="Arial" panose="020B0604020202020204" pitchFamily="34" charset="0"/>
              <a:ea typeface="宋体" panose="02010600030101010101" pitchFamily="2" charset="-122"/>
            </a:endParaRPr>
          </a:p>
        </p:txBody>
      </p:sp>
      <p:sp>
        <p:nvSpPr>
          <p:cNvPr id="579591" name="Rectangle 7"/>
          <p:cNvSpPr/>
          <p:nvPr/>
        </p:nvSpPr>
        <p:spPr>
          <a:xfrm>
            <a:off x="4932363" y="5678488"/>
            <a:ext cx="3317875" cy="915987"/>
          </a:xfrm>
          <a:prstGeom prst="rect">
            <a:avLst/>
          </a:prstGeom>
          <a:noFill/>
          <a:ln w="9525">
            <a:noFill/>
          </a:ln>
        </p:spPr>
        <p:txBody>
          <a:bodyPr wrap="none" anchor="ctr" anchorCtr="0">
            <a:spAutoFit/>
          </a:bodyPr>
          <a:lstStyle/>
          <a:p>
            <a:pPr eaLnBrk="0" hangingPunct="0"/>
            <a:r>
              <a:rPr lang="en-US" altLang="zh-CN" dirty="0">
                <a:solidFill>
                  <a:srgbClr val="996600"/>
                </a:solidFill>
                <a:latin typeface="微软雅黑" panose="020B0503020204020204" pitchFamily="34" charset="-122"/>
                <a:ea typeface="微软雅黑" panose="020B0503020204020204" pitchFamily="34" charset="-122"/>
              </a:rPr>
              <a:t>pn=&amp;pn[0]=0x8049310</a:t>
            </a:r>
            <a:endParaRPr lang="en-US" altLang="zh-CN" dirty="0">
              <a:solidFill>
                <a:srgbClr val="996600"/>
              </a:solidFill>
              <a:latin typeface="微软雅黑" panose="020B0503020204020204" pitchFamily="34" charset="-122"/>
              <a:ea typeface="微软雅黑" panose="020B0503020204020204" pitchFamily="34" charset="-122"/>
            </a:endParaRPr>
          </a:p>
          <a:p>
            <a:pPr eaLnBrk="0" hangingPunct="0"/>
            <a:r>
              <a:rPr lang="en-US" altLang="zh-CN" dirty="0">
                <a:solidFill>
                  <a:srgbClr val="996600"/>
                </a:solidFill>
                <a:latin typeface="微软雅黑" panose="020B0503020204020204" pitchFamily="34" charset="-122"/>
                <a:ea typeface="微软雅黑" panose="020B0503020204020204" pitchFamily="34" charset="-122"/>
              </a:rPr>
              <a:t>pn[0]=num[0]=0x8048300</a:t>
            </a:r>
            <a:endParaRPr lang="en-US" altLang="zh-CN" dirty="0">
              <a:solidFill>
                <a:srgbClr val="996600"/>
              </a:solidFill>
              <a:latin typeface="微软雅黑" panose="020B0503020204020204" pitchFamily="34" charset="-122"/>
              <a:ea typeface="微软雅黑" panose="020B0503020204020204" pitchFamily="34" charset="-122"/>
            </a:endParaRPr>
          </a:p>
          <a:p>
            <a:pPr eaLnBrk="0" hangingPunct="0"/>
            <a:r>
              <a:rPr lang="en-US" altLang="zh-CN" dirty="0">
                <a:solidFill>
                  <a:srgbClr val="996600"/>
                </a:solidFill>
                <a:latin typeface="微软雅黑" panose="020B0503020204020204" pitchFamily="34" charset="-122"/>
                <a:ea typeface="微软雅黑" panose="020B0503020204020204" pitchFamily="34" charset="-122"/>
              </a:rPr>
              <a:t>pn[1]=num[1]=0x8048308</a:t>
            </a:r>
            <a:r>
              <a:rPr lang="zh-CN" altLang="en-US" b="0" dirty="0">
                <a:latin typeface="Arial" panose="020B0604020202020204" pitchFamily="34" charset="0"/>
                <a:ea typeface="宋体" panose="02010600030101010101" pitchFamily="2" charset="-122"/>
              </a:rPr>
              <a:t> </a:t>
            </a:r>
            <a:endParaRPr lang="zh-CN" altLang="en-US" b="0" dirty="0">
              <a:latin typeface="Arial" panose="020B0604020202020204" pitchFamily="34" charset="0"/>
              <a:ea typeface="宋体" panose="02010600030101010101" pitchFamily="2" charset="-122"/>
            </a:endParaRPr>
          </a:p>
        </p:txBody>
      </p:sp>
      <p:sp>
        <p:nvSpPr>
          <p:cNvPr id="579593" name="Rectangle 9"/>
          <p:cNvSpPr/>
          <p:nvPr/>
        </p:nvSpPr>
        <p:spPr>
          <a:xfrm>
            <a:off x="3222625" y="1628775"/>
            <a:ext cx="5691188" cy="366713"/>
          </a:xfrm>
          <a:prstGeom prst="rect">
            <a:avLst/>
          </a:prstGeom>
          <a:noFill/>
          <a:ln w="9525">
            <a:noFill/>
          </a:ln>
        </p:spPr>
        <p:txBody>
          <a:bodyPr wrap="none" anchor="t" anchorCtr="0">
            <a:spAutoFit/>
          </a:bodyPr>
          <a:lstStyle/>
          <a:p>
            <a:r>
              <a:rPr lang="zh-CN" altLang="en-US" dirty="0">
                <a:solidFill>
                  <a:srgbClr val="009242"/>
                </a:solidFill>
                <a:latin typeface="微软雅黑" panose="020B0503020204020204" pitchFamily="34" charset="-122"/>
                <a:ea typeface="微软雅黑" panose="020B0503020204020204" pitchFamily="34" charset="-122"/>
              </a:rPr>
              <a:t>当</a:t>
            </a:r>
            <a:r>
              <a:rPr lang="en-US" altLang="zh-CN" dirty="0">
                <a:solidFill>
                  <a:srgbClr val="009242"/>
                </a:solidFill>
                <a:latin typeface="微软雅黑" panose="020B0503020204020204" pitchFamily="34" charset="-122"/>
                <a:ea typeface="微软雅黑" panose="020B0503020204020204" pitchFamily="34" charset="-122"/>
              </a:rPr>
              <a:t>i=1</a:t>
            </a:r>
            <a:r>
              <a:rPr lang="zh-CN" altLang="en-US" dirty="0">
                <a:solidFill>
                  <a:srgbClr val="009242"/>
                </a:solidFill>
                <a:latin typeface="微软雅黑" panose="020B0503020204020204" pitchFamily="34" charset="-122"/>
                <a:ea typeface="微软雅黑" panose="020B0503020204020204" pitchFamily="34" charset="-122"/>
              </a:rPr>
              <a:t>时，</a:t>
            </a:r>
            <a:r>
              <a:rPr lang="en-US" altLang="zh-CN" dirty="0">
                <a:solidFill>
                  <a:srgbClr val="009242"/>
                </a:solidFill>
                <a:latin typeface="微软雅黑" panose="020B0503020204020204" pitchFamily="34" charset="-122"/>
                <a:ea typeface="微软雅黑" panose="020B0503020204020204" pitchFamily="34" charset="-122"/>
              </a:rPr>
              <a:t>pn[i]=*(pn+i)=M[pn+4*i]=0x8049308</a:t>
            </a:r>
            <a:r>
              <a:rPr lang="en-US" altLang="zh-CN" b="0" dirty="0">
                <a:latin typeface="Arial" panose="020B0604020202020204" pitchFamily="34" charset="0"/>
                <a:ea typeface="宋体" panose="02010600030101010101" pitchFamily="2" charset="-122"/>
              </a:rPr>
              <a:t> </a:t>
            </a:r>
            <a:endParaRPr lang="en-US" altLang="zh-CN" b="0" dirty="0">
              <a:latin typeface="Arial" panose="020B0604020202020204" pitchFamily="34" charset="0"/>
              <a:ea typeface="宋体" panose="02010600030101010101" pitchFamily="2" charset="-122"/>
            </a:endParaRPr>
          </a:p>
        </p:txBody>
      </p:sp>
      <p:grpSp>
        <p:nvGrpSpPr>
          <p:cNvPr id="579597" name="Group 13"/>
          <p:cNvGrpSpPr/>
          <p:nvPr/>
        </p:nvGrpSpPr>
        <p:grpSpPr>
          <a:xfrm>
            <a:off x="431800" y="2305050"/>
            <a:ext cx="719138" cy="809625"/>
            <a:chOff x="272" y="1565"/>
            <a:chExt cx="453" cy="510"/>
          </a:xfrm>
        </p:grpSpPr>
        <p:sp>
          <p:nvSpPr>
            <p:cNvPr id="142345" name="Line 10"/>
            <p:cNvSpPr/>
            <p:nvPr/>
          </p:nvSpPr>
          <p:spPr>
            <a:xfrm>
              <a:off x="272" y="1565"/>
              <a:ext cx="425" cy="0"/>
            </a:xfrm>
            <a:prstGeom prst="line">
              <a:avLst/>
            </a:prstGeom>
            <a:ln w="38100" cap="flat" cmpd="sng">
              <a:solidFill>
                <a:srgbClr val="FF3300"/>
              </a:solidFill>
              <a:prstDash val="solid"/>
              <a:round/>
              <a:headEnd type="none" w="med" len="med"/>
              <a:tailEnd type="none" w="med" len="med"/>
            </a:ln>
          </p:spPr>
        </p:sp>
        <p:sp>
          <p:nvSpPr>
            <p:cNvPr id="142346" name="Line 11"/>
            <p:cNvSpPr/>
            <p:nvPr/>
          </p:nvSpPr>
          <p:spPr>
            <a:xfrm>
              <a:off x="300" y="1905"/>
              <a:ext cx="425" cy="0"/>
            </a:xfrm>
            <a:prstGeom prst="line">
              <a:avLst/>
            </a:prstGeom>
            <a:ln w="38100" cap="flat" cmpd="sng">
              <a:solidFill>
                <a:srgbClr val="FF3300"/>
              </a:solidFill>
              <a:prstDash val="solid"/>
              <a:round/>
              <a:headEnd type="none" w="med" len="med"/>
              <a:tailEnd type="none" w="med" len="med"/>
            </a:ln>
          </p:spPr>
        </p:sp>
        <p:sp>
          <p:nvSpPr>
            <p:cNvPr id="142347" name="Line 12"/>
            <p:cNvSpPr/>
            <p:nvPr/>
          </p:nvSpPr>
          <p:spPr>
            <a:xfrm>
              <a:off x="300" y="2075"/>
              <a:ext cx="425" cy="0"/>
            </a:xfrm>
            <a:prstGeom prst="line">
              <a:avLst/>
            </a:prstGeom>
            <a:ln w="38100" cap="flat" cmpd="sng">
              <a:solidFill>
                <a:srgbClr val="FF3300"/>
              </a:solidFill>
              <a:prstDash val="solid"/>
              <a:round/>
              <a:headEnd type="none" w="med" len="med"/>
              <a:tailEnd type="none" w="med" len="med"/>
            </a:ln>
          </p:spPr>
        </p:sp>
      </p:grpSp>
      <p:sp>
        <p:nvSpPr>
          <p:cNvPr id="579601" name="Rectangle 17"/>
          <p:cNvSpPr/>
          <p:nvPr/>
        </p:nvSpPr>
        <p:spPr>
          <a:xfrm>
            <a:off x="701675" y="4689475"/>
            <a:ext cx="7426325" cy="396875"/>
          </a:xfrm>
          <a:prstGeom prst="rect">
            <a:avLst/>
          </a:prstGeom>
          <a:noFill/>
          <a:ln w="9525">
            <a:noFill/>
          </a:ln>
        </p:spPr>
        <p:txBody>
          <a:bodyPr anchor="t" anchorCtr="0">
            <a:spAutoFit/>
          </a:bodyPr>
          <a:lstStyle/>
          <a:p>
            <a:pPr marL="342900" indent="-342900" eaLnBrk="0" hangingPunct="0"/>
            <a:r>
              <a:rPr lang="zh-CN" altLang="en-US" sz="2000" dirty="0">
                <a:solidFill>
                  <a:srgbClr val="FF3300"/>
                </a:solidFill>
                <a:latin typeface="微软雅黑" panose="020B0503020204020204" pitchFamily="34" charset="-122"/>
                <a:ea typeface="微软雅黑" panose="020B0503020204020204" pitchFamily="34" charset="-122"/>
              </a:rPr>
              <a:t>若</a:t>
            </a:r>
            <a:r>
              <a:rPr lang="en-US" altLang="zh-CN" sz="2000" dirty="0">
                <a:solidFill>
                  <a:srgbClr val="FF3300"/>
                </a:solidFill>
                <a:latin typeface="微软雅黑" panose="020B0503020204020204" pitchFamily="34" charset="-122"/>
                <a:ea typeface="微软雅黑" panose="020B0503020204020204" pitchFamily="34" charset="-122"/>
              </a:rPr>
              <a:t>num=0x8049300,</a:t>
            </a:r>
            <a:r>
              <a:rPr lang="zh-CN" altLang="en-US" sz="2000" dirty="0">
                <a:solidFill>
                  <a:srgbClr val="FF3300"/>
                </a:solidFill>
                <a:latin typeface="微软雅黑" panose="020B0503020204020204" pitchFamily="34" charset="-122"/>
                <a:ea typeface="微软雅黑" panose="020B0503020204020204" pitchFamily="34" charset="-122"/>
              </a:rPr>
              <a:t>则</a:t>
            </a:r>
            <a:r>
              <a:rPr lang="en-US" altLang="zh-CN" sz="2000" dirty="0">
                <a:solidFill>
                  <a:srgbClr val="FF3300"/>
                </a:solidFill>
                <a:latin typeface="微软雅黑" panose="020B0503020204020204" pitchFamily="34" charset="-122"/>
                <a:ea typeface="微软雅黑" panose="020B0503020204020204" pitchFamily="34" charset="-122"/>
              </a:rPr>
              <a:t>num</a:t>
            </a:r>
            <a:r>
              <a:rPr lang="zh-CN" altLang="en-US" sz="2000" dirty="0">
                <a:solidFill>
                  <a:srgbClr val="FF3300"/>
                </a:solidFill>
                <a:latin typeface="微软雅黑" panose="020B0503020204020204" pitchFamily="34" charset="-122"/>
                <a:ea typeface="微软雅黑" panose="020B0503020204020204" pitchFamily="34" charset="-122"/>
              </a:rPr>
              <a:t>、</a:t>
            </a:r>
            <a:r>
              <a:rPr lang="en-US" altLang="zh-CN" sz="2000" dirty="0">
                <a:solidFill>
                  <a:srgbClr val="FF3300"/>
                </a:solidFill>
                <a:latin typeface="微软雅黑" panose="020B0503020204020204" pitchFamily="34" charset="-122"/>
                <a:ea typeface="微软雅黑" panose="020B0503020204020204" pitchFamily="34" charset="-122"/>
              </a:rPr>
              <a:t>pn</a:t>
            </a:r>
            <a:r>
              <a:rPr lang="zh-CN" altLang="en-US" sz="2000" dirty="0">
                <a:solidFill>
                  <a:srgbClr val="FF3300"/>
                </a:solidFill>
                <a:latin typeface="微软雅黑" panose="020B0503020204020204" pitchFamily="34" charset="-122"/>
                <a:ea typeface="微软雅黑" panose="020B0503020204020204" pitchFamily="34" charset="-122"/>
              </a:rPr>
              <a:t>和</a:t>
            </a:r>
            <a:r>
              <a:rPr lang="en-US" altLang="zh-CN" sz="2000" dirty="0">
                <a:solidFill>
                  <a:srgbClr val="FF3300"/>
                </a:solidFill>
                <a:latin typeface="微软雅黑" panose="020B0503020204020204" pitchFamily="34" charset="-122"/>
                <a:ea typeface="微软雅黑" panose="020B0503020204020204" pitchFamily="34" charset="-122"/>
              </a:rPr>
              <a:t>s</a:t>
            </a:r>
            <a:r>
              <a:rPr lang="zh-CN" altLang="en-US" sz="2000" dirty="0">
                <a:solidFill>
                  <a:srgbClr val="FF3300"/>
                </a:solidFill>
                <a:latin typeface="微软雅黑" panose="020B0503020204020204" pitchFamily="34" charset="-122"/>
                <a:ea typeface="微软雅黑" panose="020B0503020204020204" pitchFamily="34" charset="-122"/>
              </a:rPr>
              <a:t>在存储区中如何存放？</a:t>
            </a:r>
            <a:endParaRPr lang="zh-CN" altLang="en-US" sz="2000" dirty="0">
              <a:solidFill>
                <a:srgbClr val="FF3300"/>
              </a:solidFill>
              <a:latin typeface="微软雅黑" panose="020B0503020204020204" pitchFamily="34" charset="-122"/>
              <a:ea typeface="微软雅黑" panose="020B0503020204020204" pitchFamily="34" charset="-122"/>
            </a:endParaRPr>
          </a:p>
        </p:txBody>
      </p:sp>
      <p:sp>
        <p:nvSpPr>
          <p:cNvPr id="579602" name="Rectangle 18"/>
          <p:cNvSpPr/>
          <p:nvPr/>
        </p:nvSpPr>
        <p:spPr>
          <a:xfrm>
            <a:off x="4527550" y="2079625"/>
            <a:ext cx="4319588" cy="1981200"/>
          </a:xfrm>
          <a:prstGeom prst="rect">
            <a:avLst/>
          </a:prstGeom>
          <a:noFill/>
          <a:ln w="9525">
            <a:noFill/>
          </a:ln>
        </p:spPr>
        <p:txBody>
          <a:bodyPr anchor="t" anchorCtr="0">
            <a:spAutoFit/>
          </a:bodyPr>
          <a:lstStyle/>
          <a:p>
            <a:pPr marL="342900" indent="-342900" eaLnBrk="0" hangingPunct="0">
              <a:lnSpc>
                <a:spcPct val="110000"/>
              </a:lnSpc>
            </a:pPr>
            <a:r>
              <a:rPr lang="zh-CN" altLang="en-US" dirty="0">
                <a:solidFill>
                  <a:srgbClr val="0000FF"/>
                </a:solidFill>
                <a:latin typeface="微软雅黑" panose="020B0503020204020204" pitchFamily="34" charset="-122"/>
                <a:ea typeface="微软雅黑" panose="020B0503020204020204" pitchFamily="34" charset="-122"/>
              </a:rPr>
              <a:t>     </a:t>
            </a:r>
            <a:r>
              <a:rPr lang="zh-CN" altLang="en-US" sz="1900" dirty="0">
                <a:solidFill>
                  <a:srgbClr val="0000FF"/>
                </a:solidFill>
                <a:latin typeface="微软雅黑" panose="020B0503020204020204" pitchFamily="34" charset="-122"/>
                <a:ea typeface="微软雅黑" panose="020B0503020204020204" pitchFamily="34" charset="-122"/>
              </a:rPr>
              <a:t>若处理“</a:t>
            </a:r>
            <a:r>
              <a:rPr lang="en-US" altLang="zh-CN" sz="1900" dirty="0">
                <a:solidFill>
                  <a:srgbClr val="0000FF"/>
                </a:solidFill>
                <a:latin typeface="微软雅黑" panose="020B0503020204020204" pitchFamily="34" charset="-122"/>
                <a:ea typeface="微软雅黑" panose="020B0503020204020204" pitchFamily="34" charset="-122"/>
              </a:rPr>
              <a:t>s[i]+=*pn[i]++;”</a:t>
            </a:r>
            <a:r>
              <a:rPr lang="zh-CN" altLang="en-US" sz="1900" dirty="0">
                <a:solidFill>
                  <a:srgbClr val="0000FF"/>
                </a:solidFill>
                <a:latin typeface="微软雅黑" panose="020B0503020204020204" pitchFamily="34" charset="-122"/>
                <a:ea typeface="微软雅黑" panose="020B0503020204020204" pitchFamily="34" charset="-122"/>
              </a:rPr>
              <a:t>时 </a:t>
            </a:r>
            <a:r>
              <a:rPr lang="en-US" altLang="zh-CN" sz="1900" dirty="0">
                <a:solidFill>
                  <a:srgbClr val="0000FF"/>
                </a:solidFill>
                <a:latin typeface="微软雅黑" panose="020B0503020204020204" pitchFamily="34" charset="-122"/>
                <a:ea typeface="微软雅黑" panose="020B0503020204020204" pitchFamily="34" charset="-122"/>
              </a:rPr>
              <a:t>i </a:t>
            </a:r>
            <a:r>
              <a:rPr lang="zh-CN" altLang="en-US" sz="1900" dirty="0">
                <a:solidFill>
                  <a:srgbClr val="0000FF"/>
                </a:solidFill>
                <a:latin typeface="微软雅黑" panose="020B0503020204020204" pitchFamily="34" charset="-122"/>
                <a:ea typeface="微软雅黑" panose="020B0503020204020204" pitchFamily="34" charset="-122"/>
              </a:rPr>
              <a:t>在</a:t>
            </a:r>
            <a:r>
              <a:rPr lang="en-US" altLang="zh-CN" sz="1900" dirty="0">
                <a:solidFill>
                  <a:srgbClr val="0000FF"/>
                </a:solidFill>
                <a:latin typeface="微软雅黑" panose="020B0503020204020204" pitchFamily="34" charset="-122"/>
                <a:ea typeface="微软雅黑" panose="020B0503020204020204" pitchFamily="34" charset="-122"/>
              </a:rPr>
              <a:t>ECX</a:t>
            </a:r>
            <a:r>
              <a:rPr lang="zh-CN" altLang="en-US" sz="1900" dirty="0">
                <a:solidFill>
                  <a:srgbClr val="0000FF"/>
                </a:solidFill>
                <a:latin typeface="微软雅黑" panose="020B0503020204020204" pitchFamily="34" charset="-122"/>
                <a:ea typeface="微软雅黑" panose="020B0503020204020204" pitchFamily="34" charset="-122"/>
              </a:rPr>
              <a:t>，</a:t>
            </a:r>
            <a:r>
              <a:rPr lang="en-US" altLang="zh-CN" sz="1900" dirty="0">
                <a:solidFill>
                  <a:srgbClr val="0000FF"/>
                </a:solidFill>
                <a:latin typeface="微软雅黑" panose="020B0503020204020204" pitchFamily="34" charset="-122"/>
                <a:ea typeface="微软雅黑" panose="020B0503020204020204" pitchFamily="34" charset="-122"/>
              </a:rPr>
              <a:t>s[i]</a:t>
            </a:r>
            <a:r>
              <a:rPr lang="zh-CN" altLang="en-US" sz="1900" dirty="0">
                <a:solidFill>
                  <a:srgbClr val="0000FF"/>
                </a:solidFill>
                <a:latin typeface="微软雅黑" panose="020B0503020204020204" pitchFamily="34" charset="-122"/>
                <a:ea typeface="微软雅黑" panose="020B0503020204020204" pitchFamily="34" charset="-122"/>
              </a:rPr>
              <a:t>在</a:t>
            </a:r>
            <a:r>
              <a:rPr lang="en-US" altLang="zh-CN" sz="1900" dirty="0">
                <a:solidFill>
                  <a:srgbClr val="0000FF"/>
                </a:solidFill>
                <a:latin typeface="微软雅黑" panose="020B0503020204020204" pitchFamily="34" charset="-122"/>
                <a:ea typeface="微软雅黑" panose="020B0503020204020204" pitchFamily="34" charset="-122"/>
              </a:rPr>
              <a:t>AX</a:t>
            </a:r>
            <a:r>
              <a:rPr lang="zh-CN" altLang="en-US" sz="1900" dirty="0">
                <a:solidFill>
                  <a:srgbClr val="0000FF"/>
                </a:solidFill>
                <a:latin typeface="微软雅黑" panose="020B0503020204020204" pitchFamily="34" charset="-122"/>
                <a:ea typeface="微软雅黑" panose="020B0503020204020204" pitchFamily="34" charset="-122"/>
              </a:rPr>
              <a:t>，</a:t>
            </a:r>
            <a:r>
              <a:rPr lang="en-US" altLang="zh-CN" sz="1900" dirty="0">
                <a:solidFill>
                  <a:srgbClr val="0000FF"/>
                </a:solidFill>
                <a:latin typeface="微软雅黑" panose="020B0503020204020204" pitchFamily="34" charset="-122"/>
                <a:ea typeface="微软雅黑" panose="020B0503020204020204" pitchFamily="34" charset="-122"/>
              </a:rPr>
              <a:t>pn[i]</a:t>
            </a:r>
            <a:r>
              <a:rPr lang="zh-CN" altLang="en-US" sz="1900" dirty="0">
                <a:solidFill>
                  <a:srgbClr val="0000FF"/>
                </a:solidFill>
                <a:latin typeface="微软雅黑" panose="020B0503020204020204" pitchFamily="34" charset="-122"/>
                <a:ea typeface="微软雅黑" panose="020B0503020204020204" pitchFamily="34" charset="-122"/>
              </a:rPr>
              <a:t>在</a:t>
            </a:r>
            <a:r>
              <a:rPr lang="en-US" altLang="zh-CN" sz="1900" dirty="0">
                <a:solidFill>
                  <a:srgbClr val="0000FF"/>
                </a:solidFill>
                <a:latin typeface="微软雅黑" panose="020B0503020204020204" pitchFamily="34" charset="-122"/>
                <a:ea typeface="微软雅黑" panose="020B0503020204020204" pitchFamily="34" charset="-122"/>
              </a:rPr>
              <a:t>EDX</a:t>
            </a:r>
            <a:r>
              <a:rPr lang="zh-CN" altLang="en-US" sz="1900" dirty="0">
                <a:solidFill>
                  <a:srgbClr val="0000FF"/>
                </a:solidFill>
                <a:latin typeface="微软雅黑" panose="020B0503020204020204" pitchFamily="34" charset="-122"/>
                <a:ea typeface="微软雅黑" panose="020B0503020204020204" pitchFamily="34" charset="-122"/>
              </a:rPr>
              <a:t>，则对应指令序列可以是什么？</a:t>
            </a:r>
            <a:endParaRPr lang="en-US" altLang="zh-CN" sz="1900"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ct val="110000"/>
              </a:lnSpc>
            </a:pPr>
            <a:r>
              <a:rPr lang="en-US" altLang="zh-CN" dirty="0">
                <a:solidFill>
                  <a:srgbClr val="0000FF"/>
                </a:solidFill>
                <a:latin typeface="微软雅黑" panose="020B0503020204020204" pitchFamily="34" charset="-122"/>
                <a:ea typeface="微软雅黑" panose="020B0503020204020204" pitchFamily="34" charset="-122"/>
              </a:rPr>
              <a:t>     </a:t>
            </a:r>
            <a:r>
              <a:rPr lang="en-US" altLang="zh-CN" dirty="0">
                <a:solidFill>
                  <a:srgbClr val="FF3300"/>
                </a:solidFill>
                <a:latin typeface="微软雅黑" panose="020B0503020204020204" pitchFamily="34" charset="-122"/>
                <a:ea typeface="微软雅黑" panose="020B0503020204020204" pitchFamily="34" charset="-122"/>
              </a:rPr>
              <a:t>movl   pn(,%ecx,4), %edx</a:t>
            </a:r>
            <a:endParaRPr lang="zh-CN" altLang="en-US" dirty="0">
              <a:solidFill>
                <a:srgbClr val="FF3300"/>
              </a:solidFill>
              <a:latin typeface="微软雅黑" panose="020B0503020204020204" pitchFamily="34" charset="-122"/>
              <a:ea typeface="微软雅黑" panose="020B0503020204020204" pitchFamily="34" charset="-122"/>
            </a:endParaRPr>
          </a:p>
          <a:p>
            <a:pPr marL="342900" indent="-342900" eaLnBrk="0" hangingPunct="0">
              <a:lnSpc>
                <a:spcPct val="110000"/>
              </a:lnSpc>
            </a:pPr>
            <a:r>
              <a:rPr lang="en-US" altLang="zh-CN" dirty="0">
                <a:solidFill>
                  <a:srgbClr val="FF3300"/>
                </a:solidFill>
                <a:latin typeface="微软雅黑" panose="020B0503020204020204" pitchFamily="34" charset="-122"/>
                <a:ea typeface="微软雅黑" panose="020B0503020204020204" pitchFamily="34" charset="-122"/>
              </a:rPr>
              <a:t>     </a:t>
            </a:r>
            <a:r>
              <a:rPr lang="en-US" altLang="zh-CN" sz="1900" dirty="0">
                <a:solidFill>
                  <a:srgbClr val="FF3300"/>
                </a:solidFill>
                <a:latin typeface="微软雅黑" panose="020B0503020204020204" pitchFamily="34" charset="-122"/>
                <a:ea typeface="微软雅黑" panose="020B0503020204020204" pitchFamily="34" charset="-122"/>
              </a:rPr>
              <a:t>addw  (%edx), %ax</a:t>
            </a:r>
            <a:endParaRPr lang="en-US" altLang="zh-CN" sz="1900" dirty="0">
              <a:solidFill>
                <a:srgbClr val="FF3300"/>
              </a:solidFill>
              <a:latin typeface="微软雅黑" panose="020B0503020204020204" pitchFamily="34" charset="-122"/>
              <a:ea typeface="微软雅黑" panose="020B0503020204020204" pitchFamily="34" charset="-122"/>
            </a:endParaRPr>
          </a:p>
          <a:p>
            <a:pPr marL="342900" indent="-342900" eaLnBrk="0" hangingPunct="0">
              <a:lnSpc>
                <a:spcPct val="110000"/>
              </a:lnSpc>
            </a:pPr>
            <a:r>
              <a:rPr lang="en-US" altLang="zh-CN" sz="1900" dirty="0">
                <a:solidFill>
                  <a:srgbClr val="FF3300"/>
                </a:solidFill>
                <a:latin typeface="微软雅黑" panose="020B0503020204020204" pitchFamily="34" charset="-122"/>
                <a:ea typeface="微软雅黑" panose="020B0503020204020204" pitchFamily="34" charset="-122"/>
              </a:rPr>
              <a:t>     addl   $2, pn(, %ecx, 4)</a:t>
            </a:r>
            <a:endParaRPr lang="zh-CN" altLang="en-US" sz="1900" dirty="0">
              <a:solidFill>
                <a:srgbClr val="FF3300"/>
              </a:solidFill>
              <a:latin typeface="微软雅黑" panose="020B0503020204020204" pitchFamily="34" charset="-122"/>
              <a:ea typeface="微软雅黑" panose="020B0503020204020204" pitchFamily="34" charset="-122"/>
            </a:endParaRPr>
          </a:p>
        </p:txBody>
      </p:sp>
      <p:grpSp>
        <p:nvGrpSpPr>
          <p:cNvPr id="579606" name="Group 22"/>
          <p:cNvGrpSpPr/>
          <p:nvPr/>
        </p:nvGrpSpPr>
        <p:grpSpPr>
          <a:xfrm>
            <a:off x="6011863" y="4014788"/>
            <a:ext cx="2527300" cy="590550"/>
            <a:chOff x="3787" y="2529"/>
            <a:chExt cx="1592" cy="372"/>
          </a:xfrm>
        </p:grpSpPr>
        <p:sp>
          <p:nvSpPr>
            <p:cNvPr id="142351" name="Rectangle 19"/>
            <p:cNvSpPr/>
            <p:nvPr/>
          </p:nvSpPr>
          <p:spPr>
            <a:xfrm>
              <a:off x="3901" y="2670"/>
              <a:ext cx="1478" cy="231"/>
            </a:xfrm>
            <a:prstGeom prst="rect">
              <a:avLst/>
            </a:prstGeom>
            <a:noFill/>
            <a:ln w="9525">
              <a:noFill/>
            </a:ln>
          </p:spPr>
          <p:txBody>
            <a:bodyPr wrap="none" anchor="ctr" anchorCtr="0">
              <a:spAutoFit/>
            </a:bodyPr>
            <a:lstStyle/>
            <a:p>
              <a:pPr eaLnBrk="0" hangingPunct="0"/>
              <a:r>
                <a:rPr lang="en-US" altLang="zh-CN" dirty="0">
                  <a:solidFill>
                    <a:srgbClr val="3333CC"/>
                  </a:solidFill>
                  <a:latin typeface="微软雅黑" panose="020B0503020204020204" pitchFamily="34" charset="-122"/>
                  <a:ea typeface="微软雅黑" panose="020B0503020204020204" pitchFamily="34" charset="-122"/>
                </a:rPr>
                <a:t>pn[i]+”1”→pn[i]</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p:txBody>
        </p:sp>
        <p:sp>
          <p:nvSpPr>
            <p:cNvPr id="142352" name="Line 20"/>
            <p:cNvSpPr/>
            <p:nvPr/>
          </p:nvSpPr>
          <p:spPr>
            <a:xfrm flipH="1" flipV="1">
              <a:off x="3787" y="2529"/>
              <a:ext cx="822" cy="170"/>
            </a:xfrm>
            <a:prstGeom prst="line">
              <a:avLst/>
            </a:prstGeom>
            <a:ln w="28575" cap="flat" cmpd="sng">
              <a:solidFill>
                <a:srgbClr val="3333CC"/>
              </a:solidFill>
              <a:prstDash val="solid"/>
              <a:round/>
              <a:headEnd type="none" w="med" len="med"/>
              <a:tailEnd type="triangle" w="med" len="med"/>
            </a:ln>
          </p:spPr>
        </p:sp>
      </p:grpSp>
      <p:sp>
        <p:nvSpPr>
          <p:cNvPr id="579607" name="Text Box 23"/>
          <p:cNvSpPr txBox="1"/>
          <p:nvPr/>
        </p:nvSpPr>
        <p:spPr>
          <a:xfrm>
            <a:off x="4076700" y="728663"/>
            <a:ext cx="3690938" cy="381000"/>
          </a:xfrm>
          <a:prstGeom prst="rect">
            <a:avLst/>
          </a:prstGeom>
          <a:noFill/>
          <a:ln w="9525">
            <a:noFill/>
          </a:ln>
        </p:spPr>
        <p:txBody>
          <a:bodyPr anchor="t" anchorCtr="0">
            <a:spAutoFit/>
          </a:bodyPr>
          <a:lstStyle/>
          <a:p>
            <a:pPr marL="342900" indent="-342900" eaLnBrk="0" hangingPunct="0">
              <a:spcBef>
                <a:spcPct val="50000"/>
              </a:spcBef>
            </a:pPr>
            <a:r>
              <a:rPr lang="zh-CN" altLang="en-US" sz="1900" dirty="0">
                <a:solidFill>
                  <a:srgbClr val="FF3300"/>
                </a:solidFill>
                <a:latin typeface="微软雅黑" panose="020B0503020204020204" pitchFamily="34" charset="-122"/>
                <a:ea typeface="微软雅黑" panose="020B0503020204020204" pitchFamily="34" charset="-122"/>
              </a:rPr>
              <a:t>按行优先方式存放数组元素</a:t>
            </a:r>
            <a:endParaRPr lang="en-US" altLang="zh-CN" sz="1900" dirty="0">
              <a:solidFill>
                <a:srgbClr val="FF3300"/>
              </a:solidFill>
              <a:latin typeface="微软雅黑" panose="020B0503020204020204" pitchFamily="34" charset="-122"/>
              <a:ea typeface="微软雅黑" panose="020B0503020204020204" pitchFamily="34" charset="-122"/>
            </a:endParaRPr>
          </a:p>
        </p:txBody>
      </p:sp>
      <p:sp>
        <p:nvSpPr>
          <p:cNvPr id="579608" name="Line 24"/>
          <p:cNvSpPr/>
          <p:nvPr/>
        </p:nvSpPr>
        <p:spPr>
          <a:xfrm>
            <a:off x="1601788" y="1089025"/>
            <a:ext cx="539750" cy="1530350"/>
          </a:xfrm>
          <a:prstGeom prst="line">
            <a:avLst/>
          </a:prstGeom>
          <a:ln w="38100" cap="flat" cmpd="sng">
            <a:solidFill>
              <a:srgbClr val="FF3300"/>
            </a:solidFill>
            <a:prstDash val="solid"/>
            <a:round/>
            <a:headEnd type="none" w="med" len="med"/>
            <a:tailEnd type="triangle" w="med" len="med"/>
          </a:ln>
        </p:spPr>
      </p:sp>
      <p:sp>
        <p:nvSpPr>
          <p:cNvPr id="579609" name="Line 25"/>
          <p:cNvSpPr/>
          <p:nvPr/>
        </p:nvSpPr>
        <p:spPr>
          <a:xfrm flipH="1">
            <a:off x="2141538" y="1042988"/>
            <a:ext cx="674687" cy="1081087"/>
          </a:xfrm>
          <a:prstGeom prst="line">
            <a:avLst/>
          </a:prstGeom>
          <a:ln w="38100" cap="flat" cmpd="sng">
            <a:solidFill>
              <a:srgbClr val="FF3300"/>
            </a:solidFill>
            <a:prstDash val="solid"/>
            <a:round/>
            <a:headEnd type="none" w="med" len="med"/>
            <a:tailEnd type="triangle" w="med" len="med"/>
          </a:ln>
        </p:spPr>
      </p:sp>
      <p:sp>
        <p:nvSpPr>
          <p:cNvPr id="579610" name="Text Box 26"/>
          <p:cNvSpPr txBox="1"/>
          <p:nvPr/>
        </p:nvSpPr>
        <p:spPr>
          <a:xfrm>
            <a:off x="7721600" y="908050"/>
            <a:ext cx="946150" cy="396875"/>
          </a:xfrm>
          <a:prstGeom prst="rect">
            <a:avLst/>
          </a:prstGeom>
          <a:noFill/>
          <a:ln w="9525">
            <a:noFill/>
          </a:ln>
        </p:spPr>
        <p:txBody>
          <a:bodyPr anchor="t" anchorCtr="0">
            <a:spAutoFit/>
          </a:bodyPr>
          <a:lstStyle/>
          <a:p>
            <a:pPr marL="342900" indent="-342900" eaLnBrk="0" hangingPunct="0">
              <a:spcBef>
                <a:spcPct val="50000"/>
              </a:spcBef>
            </a:pPr>
            <a:r>
              <a:rPr lang="en-US" altLang="zh-CN" sz="2000" dirty="0">
                <a:latin typeface="微软雅黑" panose="020B0503020204020204" pitchFamily="34" charset="-122"/>
                <a:ea typeface="微软雅黑" panose="020B0503020204020204" pitchFamily="34" charset="-122"/>
                <a:hlinkClick r:id="rId1" action="ppaction://hlinksldjump"/>
              </a:rPr>
              <a:t>SKIP</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9588"/>
                                        </p:tgtEl>
                                        <p:attrNameLst>
                                          <p:attrName>style.visibility</p:attrName>
                                        </p:attrNameLst>
                                      </p:cBhvr>
                                      <p:to>
                                        <p:strVal val="visible"/>
                                      </p:to>
                                    </p:set>
                                    <p:animEffect transition="in" filter="blinds(horizontal)">
                                      <p:cBhvr>
                                        <p:cTn id="7" dur="500"/>
                                        <p:tgtEl>
                                          <p:spTgt spid="5795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9608"/>
                                        </p:tgtEl>
                                        <p:attrNameLst>
                                          <p:attrName>style.visibility</p:attrName>
                                        </p:attrNameLst>
                                      </p:cBhvr>
                                      <p:to>
                                        <p:strVal val="visible"/>
                                      </p:to>
                                    </p:set>
                                    <p:animEffect transition="in" filter="blinds(horizontal)">
                                      <p:cBhvr>
                                        <p:cTn id="12" dur="500"/>
                                        <p:tgtEl>
                                          <p:spTgt spid="5796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9609"/>
                                        </p:tgtEl>
                                        <p:attrNameLst>
                                          <p:attrName>style.visibility</p:attrName>
                                        </p:attrNameLst>
                                      </p:cBhvr>
                                      <p:to>
                                        <p:strVal val="visible"/>
                                      </p:to>
                                    </p:set>
                                    <p:animEffect transition="in" filter="blinds(horizontal)">
                                      <p:cBhvr>
                                        <p:cTn id="17" dur="500"/>
                                        <p:tgtEl>
                                          <p:spTgt spid="57960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9597"/>
                                        </p:tgtEl>
                                        <p:attrNameLst>
                                          <p:attrName>style.visibility</p:attrName>
                                        </p:attrNameLst>
                                      </p:cBhvr>
                                      <p:to>
                                        <p:strVal val="visible"/>
                                      </p:to>
                                    </p:set>
                                    <p:animEffect transition="in" filter="blinds(horizontal)">
                                      <p:cBhvr>
                                        <p:cTn id="22" dur="500"/>
                                        <p:tgtEl>
                                          <p:spTgt spid="57959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9601"/>
                                        </p:tgtEl>
                                        <p:attrNameLst>
                                          <p:attrName>style.visibility</p:attrName>
                                        </p:attrNameLst>
                                      </p:cBhvr>
                                      <p:to>
                                        <p:strVal val="visible"/>
                                      </p:to>
                                    </p:set>
                                    <p:animEffect transition="in" filter="blinds(horizontal)">
                                      <p:cBhvr>
                                        <p:cTn id="27" dur="500"/>
                                        <p:tgtEl>
                                          <p:spTgt spid="57960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9589"/>
                                        </p:tgtEl>
                                        <p:attrNameLst>
                                          <p:attrName>style.visibility</p:attrName>
                                        </p:attrNameLst>
                                      </p:cBhvr>
                                      <p:to>
                                        <p:strVal val="visible"/>
                                      </p:to>
                                    </p:set>
                                    <p:animEffect transition="in" filter="blinds(horizontal)">
                                      <p:cBhvr>
                                        <p:cTn id="32" dur="500"/>
                                        <p:tgtEl>
                                          <p:spTgt spid="5795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9607"/>
                                        </p:tgtEl>
                                        <p:attrNameLst>
                                          <p:attrName>style.visibility</p:attrName>
                                        </p:attrNameLst>
                                      </p:cBhvr>
                                      <p:to>
                                        <p:strVal val="visible"/>
                                      </p:to>
                                    </p:set>
                                    <p:animEffect transition="in" filter="blinds(horizontal)">
                                      <p:cBhvr>
                                        <p:cTn id="37" dur="500"/>
                                        <p:tgtEl>
                                          <p:spTgt spid="57960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79590"/>
                                        </p:tgtEl>
                                        <p:attrNameLst>
                                          <p:attrName>style.visibility</p:attrName>
                                        </p:attrNameLst>
                                      </p:cBhvr>
                                      <p:to>
                                        <p:strVal val="visible"/>
                                      </p:to>
                                    </p:set>
                                    <p:animEffect transition="in" filter="blinds(horizontal)">
                                      <p:cBhvr>
                                        <p:cTn id="42" dur="500"/>
                                        <p:tgtEl>
                                          <p:spTgt spid="57959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9591"/>
                                        </p:tgtEl>
                                        <p:attrNameLst>
                                          <p:attrName>style.visibility</p:attrName>
                                        </p:attrNameLst>
                                      </p:cBhvr>
                                      <p:to>
                                        <p:strVal val="visible"/>
                                      </p:to>
                                    </p:set>
                                    <p:animEffect transition="in" filter="blinds(horizontal)">
                                      <p:cBhvr>
                                        <p:cTn id="47" dur="500"/>
                                        <p:tgtEl>
                                          <p:spTgt spid="57959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79602">
                                            <p:txEl>
                                              <p:pRg st="0" end="0"/>
                                            </p:txEl>
                                          </p:spTgt>
                                        </p:tgtEl>
                                        <p:attrNameLst>
                                          <p:attrName>style.visibility</p:attrName>
                                        </p:attrNameLst>
                                      </p:cBhvr>
                                      <p:to>
                                        <p:strVal val="visible"/>
                                      </p:to>
                                    </p:set>
                                    <p:animEffect transition="in" filter="blinds(horizontal)">
                                      <p:cBhvr>
                                        <p:cTn id="52" dur="500"/>
                                        <p:tgtEl>
                                          <p:spTgt spid="57960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79602">
                                            <p:txEl>
                                              <p:pRg st="1" end="1"/>
                                            </p:txEl>
                                          </p:spTgt>
                                        </p:tgtEl>
                                        <p:attrNameLst>
                                          <p:attrName>style.visibility</p:attrName>
                                        </p:attrNameLst>
                                      </p:cBhvr>
                                      <p:to>
                                        <p:strVal val="visible"/>
                                      </p:to>
                                    </p:set>
                                    <p:animEffect transition="in" filter="blinds(horizontal)">
                                      <p:cBhvr>
                                        <p:cTn id="57" dur="500"/>
                                        <p:tgtEl>
                                          <p:spTgt spid="579602">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79593"/>
                                        </p:tgtEl>
                                        <p:attrNameLst>
                                          <p:attrName>style.visibility</p:attrName>
                                        </p:attrNameLst>
                                      </p:cBhvr>
                                      <p:to>
                                        <p:strVal val="visible"/>
                                      </p:to>
                                    </p:set>
                                    <p:animEffect transition="in" filter="blinds(horizontal)">
                                      <p:cBhvr>
                                        <p:cTn id="62" dur="500"/>
                                        <p:tgtEl>
                                          <p:spTgt spid="57959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79602">
                                            <p:txEl>
                                              <p:pRg st="2" end="2"/>
                                            </p:txEl>
                                          </p:spTgt>
                                        </p:tgtEl>
                                        <p:attrNameLst>
                                          <p:attrName>style.visibility</p:attrName>
                                        </p:attrNameLst>
                                      </p:cBhvr>
                                      <p:to>
                                        <p:strVal val="visible"/>
                                      </p:to>
                                    </p:set>
                                    <p:animEffect transition="in" filter="blinds(horizontal)">
                                      <p:cBhvr>
                                        <p:cTn id="67" dur="500"/>
                                        <p:tgtEl>
                                          <p:spTgt spid="579602">
                                            <p:txEl>
                                              <p:pRg st="2" end="2"/>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579602">
                                            <p:txEl>
                                              <p:pRg st="3" end="3"/>
                                            </p:txEl>
                                          </p:spTgt>
                                        </p:tgtEl>
                                        <p:attrNameLst>
                                          <p:attrName>style.visibility</p:attrName>
                                        </p:attrNameLst>
                                      </p:cBhvr>
                                      <p:to>
                                        <p:strVal val="visible"/>
                                      </p:to>
                                    </p:set>
                                    <p:animEffect transition="in" filter="blinds(horizontal)">
                                      <p:cBhvr>
                                        <p:cTn id="70" dur="500"/>
                                        <p:tgtEl>
                                          <p:spTgt spid="579602">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579606"/>
                                        </p:tgtEl>
                                        <p:attrNameLst>
                                          <p:attrName>style.visibility</p:attrName>
                                        </p:attrNameLst>
                                      </p:cBhvr>
                                      <p:to>
                                        <p:strVal val="visible"/>
                                      </p:to>
                                    </p:set>
                                    <p:animEffect transition="in" filter="blinds(horizontal)">
                                      <p:cBhvr>
                                        <p:cTn id="75" dur="500"/>
                                        <p:tgtEl>
                                          <p:spTgt spid="579606"/>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579610"/>
                                        </p:tgtEl>
                                        <p:attrNameLst>
                                          <p:attrName>style.visibility</p:attrName>
                                        </p:attrNameLst>
                                      </p:cBhvr>
                                      <p:to>
                                        <p:strVal val="visible"/>
                                      </p:to>
                                    </p:set>
                                    <p:animEffect transition="in" filter="blinds(horizontal)">
                                      <p:cBhvr>
                                        <p:cTn id="80" dur="500"/>
                                        <p:tgtEl>
                                          <p:spTgt spid="579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8" grpId="0"/>
      <p:bldP spid="579589" grpId="0"/>
      <p:bldP spid="579590" grpId="0"/>
      <p:bldP spid="579591" grpId="0"/>
      <p:bldP spid="579593" grpId="0"/>
      <p:bldP spid="579601" grpId="0"/>
      <p:bldP spid="579607" grpId="0"/>
      <p:bldP spid="5796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结构体数据的分配和访问 </a:t>
            </a:r>
            <a:endParaRPr lang="zh-CN" altLang="en-US" sz="3600" dirty="0"/>
          </a:p>
        </p:txBody>
      </p:sp>
      <p:sp>
        <p:nvSpPr>
          <p:cNvPr id="580611" name="Rectangle 3"/>
          <p:cNvSpPr>
            <a:spLocks noGrp="1"/>
          </p:cNvSpPr>
          <p:nvPr>
            <p:ph idx="1"/>
          </p:nvPr>
        </p:nvSpPr>
        <p:spPr>
          <a:xfrm>
            <a:off x="476250" y="728663"/>
            <a:ext cx="8229600" cy="5218112"/>
          </a:xfrm>
        </p:spPr>
        <p:txBody>
          <a:bodyPr vert="horz" wrap="square" lIns="91440" tIns="45720" rIns="91440" bIns="45720" anchor="t" anchorCtr="0"/>
          <a:lstStyle/>
          <a:p>
            <a:r>
              <a:rPr lang="zh-CN" altLang="en-US" sz="2000" dirty="0">
                <a:latin typeface="微软雅黑" panose="020B0503020204020204" pitchFamily="34" charset="-122"/>
                <a:ea typeface="微软雅黑" panose="020B0503020204020204" pitchFamily="34" charset="-122"/>
              </a:rPr>
              <a:t>结构体成员在内存的存放和访问 </a:t>
            </a:r>
            <a:endParaRPr lang="zh-CN" altLang="en-US" sz="200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分配在栈中的</a:t>
            </a:r>
            <a:r>
              <a:rPr lang="en-US" altLang="zh-CN" dirty="0">
                <a:latin typeface="微软雅黑" panose="020B0503020204020204" pitchFamily="34" charset="-122"/>
                <a:ea typeface="微软雅黑" panose="020B0503020204020204" pitchFamily="34" charset="-122"/>
              </a:rPr>
              <a:t>auto</a:t>
            </a:r>
            <a:r>
              <a:rPr lang="zh-CN" altLang="en-US" dirty="0">
                <a:latin typeface="微软雅黑" panose="020B0503020204020204" pitchFamily="34" charset="-122"/>
                <a:ea typeface="微软雅黑" panose="020B0503020204020204" pitchFamily="34" charset="-122"/>
              </a:rPr>
              <a:t>结构型变量的首地址由</a:t>
            </a:r>
            <a:r>
              <a:rPr lang="en-US" altLang="zh-CN" dirty="0">
                <a:latin typeface="微软雅黑" panose="020B0503020204020204" pitchFamily="34" charset="-122"/>
                <a:ea typeface="微软雅黑" panose="020B0503020204020204" pitchFamily="34" charset="-122"/>
              </a:rPr>
              <a:t>EBP</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ESP</a:t>
            </a:r>
            <a:r>
              <a:rPr lang="zh-CN" altLang="en-US" dirty="0">
                <a:latin typeface="微软雅黑" panose="020B0503020204020204" pitchFamily="34" charset="-122"/>
                <a:ea typeface="微软雅黑" panose="020B0503020204020204" pitchFamily="34" charset="-122"/>
              </a:rPr>
              <a:t>来定位</a:t>
            </a:r>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分配在静态区的结构型变量首地址是一个确定的静态区地址</a:t>
            </a:r>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结构型变量 </a:t>
            </a:r>
            <a:r>
              <a:rPr lang="en-US" altLang="zh-CN" dirty="0">
                <a:latin typeface="微软雅黑" panose="020B0503020204020204" pitchFamily="34" charset="-122"/>
                <a:ea typeface="微软雅黑" panose="020B0503020204020204" pitchFamily="34" charset="-122"/>
              </a:rPr>
              <a:t>x </a:t>
            </a:r>
            <a:r>
              <a:rPr lang="zh-CN" altLang="en-US" dirty="0">
                <a:latin typeface="微软雅黑" panose="020B0503020204020204" pitchFamily="34" charset="-122"/>
                <a:ea typeface="微软雅黑" panose="020B0503020204020204" pitchFamily="34" charset="-122"/>
              </a:rPr>
              <a:t>各成员首址可用“基址加偏移量”的寻址方式</a:t>
            </a:r>
            <a:r>
              <a:rPr lang="zh-CN" altLang="en-US" dirty="0"/>
              <a:t>  </a:t>
            </a:r>
            <a:endParaRPr lang="zh-CN" altLang="en-US" dirty="0"/>
          </a:p>
          <a:p>
            <a:pPr lvl="1"/>
            <a:endParaRPr lang="zh-CN" altLang="en-US" dirty="0"/>
          </a:p>
          <a:p>
            <a:endParaRPr lang="zh-CN" altLang="en-US" dirty="0"/>
          </a:p>
        </p:txBody>
      </p:sp>
      <p:sp>
        <p:nvSpPr>
          <p:cNvPr id="580613" name="Rectangle 5"/>
          <p:cNvSpPr/>
          <p:nvPr/>
        </p:nvSpPr>
        <p:spPr>
          <a:xfrm>
            <a:off x="701675" y="4373563"/>
            <a:ext cx="7785100" cy="641350"/>
          </a:xfrm>
          <a:prstGeom prst="rect">
            <a:avLst/>
          </a:prstGeom>
          <a:noFill/>
          <a:ln w="9525">
            <a:noFill/>
          </a:ln>
        </p:spPr>
        <p:txBody>
          <a:bodyPr anchor="ctr" anchorCtr="0">
            <a:spAutoFit/>
          </a:bodyPr>
          <a:lstStyle/>
          <a:p>
            <a:pPr eaLnBrk="0" hangingPunct="0"/>
            <a:r>
              <a:rPr lang="en-US" altLang="zh-CN" dirty="0">
                <a:latin typeface="微软雅黑" panose="020B0503020204020204" pitchFamily="34" charset="-122"/>
                <a:ea typeface="微软雅黑" panose="020B0503020204020204" pitchFamily="34" charset="-122"/>
              </a:rPr>
              <a:t>struct cont_info x={“0000000”, “ZhangS”, 210022, “273 long street, High Building #3015”, “12345678”}</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580614" name="Rectangle 6"/>
          <p:cNvSpPr/>
          <p:nvPr/>
        </p:nvSpPr>
        <p:spPr>
          <a:xfrm>
            <a:off x="2951163" y="2403475"/>
            <a:ext cx="6102350" cy="2014538"/>
          </a:xfrm>
          <a:prstGeom prst="rect">
            <a:avLst/>
          </a:prstGeom>
          <a:noFill/>
          <a:ln w="9525">
            <a:noFill/>
          </a:ln>
        </p:spPr>
        <p:txBody>
          <a:bodyPr anchor="ctr" anchorCtr="0">
            <a:spAutoFit/>
          </a:bodyPr>
          <a:lstStyle/>
          <a:p>
            <a:pPr eaLnBrk="0" hangingPunct="0"/>
            <a:r>
              <a:rPr lang="zh-CN" altLang="en-US" dirty="0">
                <a:latin typeface="微软雅黑" panose="020B0503020204020204" pitchFamily="34" charset="-122"/>
                <a:ea typeface="微软雅黑" panose="020B0503020204020204" pitchFamily="34" charset="-122"/>
              </a:rPr>
              <a:t>若变量</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分配在地址</a:t>
            </a:r>
            <a:r>
              <a:rPr lang="en-US" altLang="zh-CN" dirty="0">
                <a:latin typeface="微软雅黑" panose="020B0503020204020204" pitchFamily="34" charset="-122"/>
                <a:ea typeface="微软雅黑" panose="020B0503020204020204" pitchFamily="34" charset="-122"/>
              </a:rPr>
              <a:t>0x8049200</a:t>
            </a:r>
            <a:r>
              <a:rPr lang="zh-CN" altLang="en-US" dirty="0">
                <a:latin typeface="微软雅黑" panose="020B0503020204020204" pitchFamily="34" charset="-122"/>
                <a:ea typeface="微软雅黑" panose="020B0503020204020204" pitchFamily="34" charset="-122"/>
              </a:rPr>
              <a:t>开始的区域，那么</a:t>
            </a:r>
            <a:r>
              <a:rPr lang="en-US" altLang="zh-CN" dirty="0">
                <a:latin typeface="微软雅黑" panose="020B0503020204020204" pitchFamily="34" charset="-122"/>
                <a:ea typeface="微软雅黑" panose="020B0503020204020204" pitchFamily="34" charset="-122"/>
              </a:rPr>
              <a:t>x=&amp;(x.id)=0x8049200</a:t>
            </a:r>
            <a:r>
              <a:rPr lang="zh-CN" altLang="en-US" dirty="0">
                <a:solidFill>
                  <a:srgbClr val="3333CC"/>
                </a:solidFill>
                <a:latin typeface="微软雅黑" panose="020B0503020204020204" pitchFamily="34" charset="-122"/>
                <a:ea typeface="微软雅黑" panose="020B0503020204020204" pitchFamily="34" charset="-122"/>
              </a:rPr>
              <a:t>（若</a:t>
            </a:r>
            <a:r>
              <a:rPr lang="en-US" altLang="zh-CN" dirty="0">
                <a:solidFill>
                  <a:srgbClr val="3333CC"/>
                </a:solidFill>
                <a:latin typeface="微软雅黑" panose="020B0503020204020204" pitchFamily="34" charset="-122"/>
                <a:ea typeface="微软雅黑" panose="020B0503020204020204" pitchFamily="34" charset="-122"/>
              </a:rPr>
              <a:t>x</a:t>
            </a:r>
            <a:r>
              <a:rPr lang="zh-CN" altLang="en-US" dirty="0">
                <a:solidFill>
                  <a:srgbClr val="3333CC"/>
                </a:solidFill>
                <a:latin typeface="微软雅黑" panose="020B0503020204020204" pitchFamily="34" charset="-122"/>
                <a:ea typeface="微软雅黑" panose="020B0503020204020204" pitchFamily="34" charset="-122"/>
              </a:rPr>
              <a:t>在</a:t>
            </a:r>
            <a:r>
              <a:rPr lang="en-US" altLang="zh-CN" dirty="0">
                <a:solidFill>
                  <a:srgbClr val="3333CC"/>
                </a:solidFill>
                <a:latin typeface="微软雅黑" panose="020B0503020204020204" pitchFamily="34" charset="-122"/>
                <a:ea typeface="微软雅黑" panose="020B0503020204020204" pitchFamily="34" charset="-122"/>
              </a:rPr>
              <a:t>EDX</a:t>
            </a:r>
            <a:r>
              <a:rPr lang="zh-CN" altLang="en-US" dirty="0">
                <a:solidFill>
                  <a:srgbClr val="3333CC"/>
                </a:solidFill>
                <a:latin typeface="微软雅黑" panose="020B0503020204020204" pitchFamily="34" charset="-122"/>
                <a:ea typeface="微软雅黑" panose="020B0503020204020204" pitchFamily="34" charset="-122"/>
              </a:rPr>
              <a:t>中）</a:t>
            </a:r>
            <a:endParaRPr lang="zh-CN" altLang="en-US" dirty="0">
              <a:solidFill>
                <a:srgbClr val="3333CC"/>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&amp;(x.name)= 0x8049200</a:t>
            </a:r>
            <a:r>
              <a:rPr lang="en-US" altLang="zh-CN" dirty="0">
                <a:solidFill>
                  <a:srgbClr val="FF0000"/>
                </a:solidFill>
                <a:latin typeface="微软雅黑" panose="020B0503020204020204" pitchFamily="34" charset="-122"/>
                <a:ea typeface="微软雅黑" panose="020B0503020204020204" pitchFamily="34" charset="-122"/>
              </a:rPr>
              <a:t>+8</a:t>
            </a:r>
            <a:r>
              <a:rPr lang="en-US" altLang="zh-CN" dirty="0">
                <a:latin typeface="微软雅黑" panose="020B0503020204020204" pitchFamily="34" charset="-122"/>
                <a:ea typeface="微软雅黑" panose="020B0503020204020204" pitchFamily="34" charset="-122"/>
              </a:rPr>
              <a:t>=0x8049208</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&amp;(x.post)= 0x8049200</a:t>
            </a:r>
            <a:r>
              <a:rPr lang="en-US" altLang="zh-CN" dirty="0">
                <a:solidFill>
                  <a:srgbClr val="FF0000"/>
                </a:solidFill>
                <a:latin typeface="微软雅黑" panose="020B0503020204020204" pitchFamily="34" charset="-122"/>
                <a:ea typeface="微软雅黑" panose="020B0503020204020204" pitchFamily="34" charset="-122"/>
              </a:rPr>
              <a:t>+8+12</a:t>
            </a:r>
            <a:r>
              <a:rPr lang="en-US" altLang="zh-CN" dirty="0">
                <a:latin typeface="微软雅黑" panose="020B0503020204020204" pitchFamily="34" charset="-122"/>
                <a:ea typeface="微软雅黑" panose="020B0503020204020204" pitchFamily="34" charset="-122"/>
              </a:rPr>
              <a:t>=0x8049214</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&amp;(x.address)=0x8049200</a:t>
            </a:r>
            <a:r>
              <a:rPr lang="en-US" altLang="zh-CN" dirty="0">
                <a:solidFill>
                  <a:srgbClr val="FF0000"/>
                </a:solidFill>
                <a:latin typeface="微软雅黑" panose="020B0503020204020204" pitchFamily="34" charset="-122"/>
                <a:ea typeface="微软雅黑" panose="020B0503020204020204" pitchFamily="34" charset="-122"/>
              </a:rPr>
              <a:t>+8+12+4</a:t>
            </a:r>
            <a:r>
              <a:rPr lang="en-US" altLang="zh-CN" dirty="0">
                <a:latin typeface="微软雅黑" panose="020B0503020204020204" pitchFamily="34" charset="-122"/>
                <a:ea typeface="微软雅黑" panose="020B0503020204020204" pitchFamily="34" charset="-122"/>
              </a:rPr>
              <a:t>=0x8049218</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&amp;(x.phone)=0x8049200</a:t>
            </a:r>
            <a:r>
              <a:rPr lang="en-US" altLang="zh-CN" dirty="0">
                <a:solidFill>
                  <a:srgbClr val="FF0000"/>
                </a:solidFill>
                <a:latin typeface="微软雅黑" panose="020B0503020204020204" pitchFamily="34" charset="-122"/>
                <a:ea typeface="微软雅黑" panose="020B0503020204020204" pitchFamily="34" charset="-122"/>
              </a:rPr>
              <a:t>+8+12+4+100</a:t>
            </a:r>
            <a:r>
              <a:rPr lang="en-US" altLang="zh-CN" dirty="0">
                <a:latin typeface="微软雅黑" panose="020B0503020204020204" pitchFamily="34" charset="-122"/>
                <a:ea typeface="微软雅黑" panose="020B0503020204020204" pitchFamily="34" charset="-122"/>
              </a:rPr>
              <a:t>=0x804927C</a:t>
            </a:r>
            <a:endParaRPr lang="en-US" altLang="zh-CN" dirty="0">
              <a:latin typeface="微软雅黑" panose="020B0503020204020204" pitchFamily="34" charset="-122"/>
              <a:ea typeface="微软雅黑" panose="020B0503020204020204" pitchFamily="34" charset="-122"/>
            </a:endParaRPr>
          </a:p>
          <a:p>
            <a:pPr eaLnBrk="0" hangingPunct="0"/>
            <a:endParaRPr lang="zh-CN" altLang="en-US" b="0" dirty="0">
              <a:latin typeface="Arial" panose="020B0604020202020204" pitchFamily="34" charset="0"/>
              <a:ea typeface="宋体" panose="02010600030101010101" pitchFamily="2" charset="-122"/>
            </a:endParaRPr>
          </a:p>
        </p:txBody>
      </p:sp>
      <p:sp>
        <p:nvSpPr>
          <p:cNvPr id="580615" name="Rectangle 7"/>
          <p:cNvSpPr/>
          <p:nvPr/>
        </p:nvSpPr>
        <p:spPr>
          <a:xfrm>
            <a:off x="250825" y="5127625"/>
            <a:ext cx="8532813" cy="755650"/>
          </a:xfrm>
          <a:prstGeom prst="rect">
            <a:avLst/>
          </a:prstGeom>
          <a:noFill/>
          <a:ln w="9525">
            <a:noFill/>
          </a:ln>
        </p:spPr>
        <p:txBody>
          <a:bodyPr anchor="ctr" anchorCtr="0">
            <a:spAutoFit/>
          </a:bodyPr>
          <a:lstStyle/>
          <a:p>
            <a:pPr eaLnBrk="0" hangingPunct="0">
              <a:lnSpc>
                <a:spcPct val="115000"/>
              </a:lnSpc>
            </a:pPr>
            <a:r>
              <a:rPr lang="en-US" altLang="zh-CN" sz="1900" dirty="0">
                <a:solidFill>
                  <a:srgbClr val="FF0000"/>
                </a:solidFill>
                <a:latin typeface="微软雅黑" panose="020B0503020204020204" pitchFamily="34" charset="-122"/>
                <a:ea typeface="微软雅黑" panose="020B0503020204020204" pitchFamily="34" charset="-122"/>
              </a:rPr>
              <a:t>x</a:t>
            </a:r>
            <a:r>
              <a:rPr lang="zh-CN" altLang="en-US" sz="1900" dirty="0">
                <a:solidFill>
                  <a:srgbClr val="FF0000"/>
                </a:solidFill>
                <a:latin typeface="微软雅黑" panose="020B0503020204020204" pitchFamily="34" charset="-122"/>
                <a:ea typeface="微软雅黑" panose="020B0503020204020204" pitchFamily="34" charset="-122"/>
              </a:rPr>
              <a:t>初始化后，在地址</a:t>
            </a:r>
            <a:r>
              <a:rPr lang="en-US" altLang="zh-CN" sz="1900" dirty="0">
                <a:solidFill>
                  <a:srgbClr val="FF0000"/>
                </a:solidFill>
                <a:latin typeface="微软雅黑" panose="020B0503020204020204" pitchFamily="34" charset="-122"/>
                <a:ea typeface="微软雅黑" panose="020B0503020204020204" pitchFamily="34" charset="-122"/>
              </a:rPr>
              <a:t>0x8049208</a:t>
            </a:r>
            <a:r>
              <a:rPr lang="zh-CN" altLang="en-US" sz="1900" dirty="0">
                <a:solidFill>
                  <a:srgbClr val="FF0000"/>
                </a:solidFill>
                <a:latin typeface="微软雅黑" panose="020B0503020204020204" pitchFamily="34" charset="-122"/>
                <a:ea typeface="微软雅黑" panose="020B0503020204020204" pitchFamily="34" charset="-122"/>
              </a:rPr>
              <a:t>到</a:t>
            </a:r>
            <a:r>
              <a:rPr lang="en-US" altLang="zh-CN" sz="1900" dirty="0">
                <a:solidFill>
                  <a:srgbClr val="FF0000"/>
                </a:solidFill>
                <a:latin typeface="微软雅黑" panose="020B0503020204020204" pitchFamily="34" charset="-122"/>
                <a:ea typeface="微软雅黑" panose="020B0503020204020204" pitchFamily="34" charset="-122"/>
              </a:rPr>
              <a:t>0x804920D</a:t>
            </a:r>
            <a:r>
              <a:rPr lang="zh-CN" altLang="en-US" sz="1900" dirty="0">
                <a:solidFill>
                  <a:srgbClr val="FF0000"/>
                </a:solidFill>
                <a:latin typeface="微软雅黑" panose="020B0503020204020204" pitchFamily="34" charset="-122"/>
                <a:ea typeface="微软雅黑" panose="020B0503020204020204" pitchFamily="34" charset="-122"/>
              </a:rPr>
              <a:t>处是字符串“</a:t>
            </a:r>
            <a:r>
              <a:rPr lang="en-US" altLang="zh-CN" sz="1900" dirty="0">
                <a:solidFill>
                  <a:srgbClr val="FF0000"/>
                </a:solidFill>
                <a:latin typeface="微软雅黑" panose="020B0503020204020204" pitchFamily="34" charset="-122"/>
                <a:ea typeface="微软雅黑" panose="020B0503020204020204" pitchFamily="34" charset="-122"/>
              </a:rPr>
              <a:t>ZhangS”</a:t>
            </a:r>
            <a:r>
              <a:rPr lang="zh-CN" altLang="en-US" sz="1900" dirty="0">
                <a:solidFill>
                  <a:srgbClr val="FF0000"/>
                </a:solidFill>
                <a:latin typeface="微软雅黑" panose="020B0503020204020204" pitchFamily="34" charset="-122"/>
                <a:ea typeface="微软雅黑" panose="020B0503020204020204" pitchFamily="34" charset="-122"/>
              </a:rPr>
              <a:t>， </a:t>
            </a:r>
            <a:r>
              <a:rPr lang="en-US" altLang="zh-CN" sz="1900" dirty="0">
                <a:solidFill>
                  <a:srgbClr val="FF0000"/>
                </a:solidFill>
                <a:latin typeface="微软雅黑" panose="020B0503020204020204" pitchFamily="34" charset="-122"/>
                <a:ea typeface="微软雅黑" panose="020B0503020204020204" pitchFamily="34" charset="-122"/>
              </a:rPr>
              <a:t>0x804920E</a:t>
            </a:r>
            <a:r>
              <a:rPr lang="zh-CN" altLang="en-US" sz="1900" dirty="0">
                <a:solidFill>
                  <a:srgbClr val="FF0000"/>
                </a:solidFill>
                <a:latin typeface="微软雅黑" panose="020B0503020204020204" pitchFamily="34" charset="-122"/>
                <a:ea typeface="微软雅黑" panose="020B0503020204020204" pitchFamily="34" charset="-122"/>
              </a:rPr>
              <a:t>处是字符‘</a:t>
            </a:r>
            <a:r>
              <a:rPr lang="en-US" altLang="zh-CN" sz="1900" dirty="0">
                <a:solidFill>
                  <a:srgbClr val="FF0000"/>
                </a:solidFill>
                <a:latin typeface="微软雅黑" panose="020B0503020204020204" pitchFamily="34" charset="-122"/>
                <a:ea typeface="微软雅黑" panose="020B0503020204020204" pitchFamily="34" charset="-122"/>
              </a:rPr>
              <a:t>\0’</a:t>
            </a:r>
            <a:r>
              <a:rPr lang="zh-CN" altLang="en-US" sz="1900" dirty="0">
                <a:solidFill>
                  <a:srgbClr val="FF0000"/>
                </a:solidFill>
                <a:latin typeface="微软雅黑" panose="020B0503020204020204" pitchFamily="34" charset="-122"/>
                <a:ea typeface="微软雅黑" panose="020B0503020204020204" pitchFamily="34" charset="-122"/>
              </a:rPr>
              <a:t>，从</a:t>
            </a:r>
            <a:r>
              <a:rPr lang="en-US" altLang="zh-CN" sz="1900" dirty="0">
                <a:solidFill>
                  <a:srgbClr val="FF0000"/>
                </a:solidFill>
                <a:latin typeface="微软雅黑" panose="020B0503020204020204" pitchFamily="34" charset="-122"/>
                <a:ea typeface="微软雅黑" panose="020B0503020204020204" pitchFamily="34" charset="-122"/>
              </a:rPr>
              <a:t>0x804920F</a:t>
            </a:r>
            <a:r>
              <a:rPr lang="zh-CN" altLang="en-US" sz="1900" dirty="0">
                <a:solidFill>
                  <a:srgbClr val="FF0000"/>
                </a:solidFill>
                <a:latin typeface="微软雅黑" panose="020B0503020204020204" pitchFamily="34" charset="-122"/>
                <a:ea typeface="微软雅黑" panose="020B0503020204020204" pitchFamily="34" charset="-122"/>
              </a:rPr>
              <a:t>到</a:t>
            </a:r>
            <a:r>
              <a:rPr lang="en-US" altLang="zh-CN" sz="1900" dirty="0">
                <a:solidFill>
                  <a:srgbClr val="FF0000"/>
                </a:solidFill>
                <a:latin typeface="微软雅黑" panose="020B0503020204020204" pitchFamily="34" charset="-122"/>
                <a:ea typeface="微软雅黑" panose="020B0503020204020204" pitchFamily="34" charset="-122"/>
              </a:rPr>
              <a:t>0x8049213</a:t>
            </a:r>
            <a:r>
              <a:rPr lang="zh-CN" altLang="en-US" sz="1900" dirty="0">
                <a:solidFill>
                  <a:srgbClr val="FF0000"/>
                </a:solidFill>
                <a:latin typeface="微软雅黑" panose="020B0503020204020204" pitchFamily="34" charset="-122"/>
                <a:ea typeface="微软雅黑" panose="020B0503020204020204" pitchFamily="34" charset="-122"/>
              </a:rPr>
              <a:t>处都是空字符。</a:t>
            </a:r>
            <a:r>
              <a:rPr lang="zh-CN" altLang="en-US" b="0" dirty="0">
                <a:latin typeface="微软雅黑" panose="020B0503020204020204" pitchFamily="34" charset="-122"/>
                <a:ea typeface="微软雅黑" panose="020B0503020204020204" pitchFamily="34" charset="-122"/>
              </a:rPr>
              <a:t> </a:t>
            </a:r>
            <a:endParaRPr lang="zh-CN" altLang="en-US" b="0" dirty="0">
              <a:latin typeface="微软雅黑" panose="020B0503020204020204" pitchFamily="34" charset="-122"/>
              <a:ea typeface="微软雅黑" panose="020B0503020204020204" pitchFamily="34" charset="-122"/>
            </a:endParaRPr>
          </a:p>
        </p:txBody>
      </p:sp>
      <p:sp>
        <p:nvSpPr>
          <p:cNvPr id="580616" name="Rectangle 8"/>
          <p:cNvSpPr/>
          <p:nvPr/>
        </p:nvSpPr>
        <p:spPr>
          <a:xfrm>
            <a:off x="161925" y="5980113"/>
            <a:ext cx="8823325" cy="396875"/>
          </a:xfrm>
          <a:prstGeom prst="rect">
            <a:avLst/>
          </a:prstGeom>
          <a:noFill/>
          <a:ln w="9525">
            <a:noFill/>
          </a:ln>
        </p:spPr>
        <p:txBody>
          <a:bodyPr wrap="none" anchor="ctr" anchorCtr="0">
            <a:spAutoFit/>
          </a:bodyPr>
          <a:lstStyle/>
          <a:p>
            <a:pPr eaLnBrk="0" hangingPunct="0"/>
            <a:r>
              <a:rPr lang="zh-CN" altLang="en-US" sz="2000" dirty="0">
                <a:solidFill>
                  <a:srgbClr val="3333CC"/>
                </a:solidFill>
                <a:latin typeface="微软雅黑" panose="020B0503020204020204" pitchFamily="34" charset="-122"/>
                <a:ea typeface="微软雅黑" panose="020B0503020204020204" pitchFamily="34" charset="-122"/>
              </a:rPr>
              <a:t>“</a:t>
            </a:r>
            <a:r>
              <a:rPr lang="en-US" altLang="zh-CN" sz="2000" dirty="0">
                <a:solidFill>
                  <a:srgbClr val="3333CC"/>
                </a:solidFill>
                <a:latin typeface="微软雅黑" panose="020B0503020204020204" pitchFamily="34" charset="-122"/>
                <a:ea typeface="微软雅黑" panose="020B0503020204020204" pitchFamily="34" charset="-122"/>
              </a:rPr>
              <a:t>unsigned xpost=x.post;”</a:t>
            </a:r>
            <a:r>
              <a:rPr lang="zh-CN" altLang="en-US" sz="2000" dirty="0">
                <a:solidFill>
                  <a:srgbClr val="3333CC"/>
                </a:solidFill>
                <a:latin typeface="微软雅黑" panose="020B0503020204020204" pitchFamily="34" charset="-122"/>
                <a:ea typeface="微软雅黑" panose="020B0503020204020204" pitchFamily="34" charset="-122"/>
              </a:rPr>
              <a:t>对应汇编指令为“</a:t>
            </a:r>
            <a:r>
              <a:rPr lang="en-US" altLang="zh-CN" sz="2000" dirty="0">
                <a:solidFill>
                  <a:srgbClr val="3333CC"/>
                </a:solidFill>
                <a:latin typeface="微软雅黑" panose="020B0503020204020204" pitchFamily="34" charset="-122"/>
                <a:ea typeface="微软雅黑" panose="020B0503020204020204" pitchFamily="34" charset="-122"/>
              </a:rPr>
              <a:t>movl 20(%edx), %eax”</a:t>
            </a:r>
            <a:r>
              <a:rPr lang="en-US" altLang="zh-CN" b="0" dirty="0">
                <a:latin typeface="Arial" panose="020B0604020202020204" pitchFamily="34" charset="0"/>
                <a:ea typeface="宋体" panose="02010600030101010101" pitchFamily="2" charset="-122"/>
              </a:rPr>
              <a:t> </a:t>
            </a:r>
            <a:endParaRPr lang="zh-CN" altLang="en-US" b="0" dirty="0">
              <a:latin typeface="Arial" panose="020B0604020202020204" pitchFamily="34" charset="0"/>
              <a:ea typeface="宋体" panose="02010600030101010101" pitchFamily="2" charset="-122"/>
            </a:endParaRPr>
          </a:p>
        </p:txBody>
      </p:sp>
      <p:sp>
        <p:nvSpPr>
          <p:cNvPr id="580617" name="Rectangle 9"/>
          <p:cNvSpPr/>
          <p:nvPr/>
        </p:nvSpPr>
        <p:spPr>
          <a:xfrm>
            <a:off x="69850" y="2493963"/>
            <a:ext cx="3016250" cy="2014537"/>
          </a:xfrm>
          <a:prstGeom prst="rect">
            <a:avLst/>
          </a:prstGeom>
          <a:noFill/>
          <a:ln w="9525">
            <a:noFill/>
          </a:ln>
        </p:spPr>
        <p:txBody>
          <a:bodyPr anchor="t" anchorCtr="0">
            <a:spAutoFit/>
          </a:bodyPr>
          <a:lstStyle/>
          <a:p>
            <a:pPr marL="342900" indent="-342900" eaLnBrk="0" hangingPunct="0"/>
            <a:r>
              <a:rPr lang="en-US" altLang="zh-CN" dirty="0">
                <a:solidFill>
                  <a:srgbClr val="0000FF"/>
                </a:solidFill>
                <a:latin typeface="微软雅黑" panose="020B0503020204020204" pitchFamily="34" charset="-122"/>
                <a:ea typeface="微软雅黑" panose="020B0503020204020204" pitchFamily="34" charset="-122"/>
              </a:rPr>
              <a:t>struct cont_info {</a:t>
            </a:r>
            <a:endParaRPr lang="en-US" altLang="zh-CN" dirty="0">
              <a:solidFill>
                <a:srgbClr val="0000FF"/>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0000FF"/>
                </a:solidFill>
                <a:latin typeface="微软雅黑" panose="020B0503020204020204" pitchFamily="34" charset="-122"/>
                <a:ea typeface="微软雅黑" panose="020B0503020204020204" pitchFamily="34" charset="-122"/>
              </a:rPr>
              <a:t>         char id[8];</a:t>
            </a:r>
            <a:endParaRPr lang="en-US" altLang="zh-CN" dirty="0">
              <a:solidFill>
                <a:srgbClr val="0000FF"/>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0000FF"/>
                </a:solidFill>
                <a:latin typeface="微软雅黑" panose="020B0503020204020204" pitchFamily="34" charset="-122"/>
                <a:ea typeface="微软雅黑" panose="020B0503020204020204" pitchFamily="34" charset="-122"/>
              </a:rPr>
              <a:t>         char name [12];</a:t>
            </a:r>
            <a:endParaRPr lang="en-US" altLang="zh-CN" dirty="0">
              <a:solidFill>
                <a:srgbClr val="0000FF"/>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0000FF"/>
                </a:solidFill>
                <a:latin typeface="微软雅黑" panose="020B0503020204020204" pitchFamily="34" charset="-122"/>
                <a:ea typeface="微软雅黑" panose="020B0503020204020204" pitchFamily="34" charset="-122"/>
              </a:rPr>
              <a:t>         unsigned post;</a:t>
            </a:r>
            <a:endParaRPr lang="en-US" altLang="zh-CN" dirty="0">
              <a:solidFill>
                <a:srgbClr val="0000FF"/>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0000FF"/>
                </a:solidFill>
                <a:latin typeface="微软雅黑" panose="020B0503020204020204" pitchFamily="34" charset="-122"/>
                <a:ea typeface="微软雅黑" panose="020B0503020204020204" pitchFamily="34" charset="-122"/>
              </a:rPr>
              <a:t>         char address[100];</a:t>
            </a:r>
            <a:endParaRPr lang="en-US" altLang="zh-CN" dirty="0">
              <a:solidFill>
                <a:srgbClr val="0000FF"/>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0000FF"/>
                </a:solidFill>
                <a:latin typeface="微软雅黑" panose="020B0503020204020204" pitchFamily="34" charset="-122"/>
                <a:ea typeface="微软雅黑" panose="020B0503020204020204" pitchFamily="34" charset="-122"/>
              </a:rPr>
              <a:t>         char phone[20];</a:t>
            </a:r>
            <a:endParaRPr lang="en-US" altLang="zh-CN" dirty="0">
              <a:solidFill>
                <a:srgbClr val="0000FF"/>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0000FF"/>
                </a:solidFill>
                <a:latin typeface="微软雅黑" panose="020B0503020204020204" pitchFamily="34" charset="-122"/>
                <a:ea typeface="微软雅黑" panose="020B0503020204020204" pitchFamily="34" charset="-122"/>
              </a:rPr>
              <a:t> };</a:t>
            </a:r>
            <a:endParaRPr lang="zh-CN" altLang="en-US"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0611">
                                            <p:txEl>
                                              <p:pRg st="1" end="1"/>
                                            </p:txEl>
                                          </p:spTgt>
                                        </p:tgtEl>
                                        <p:attrNameLst>
                                          <p:attrName>style.visibility</p:attrName>
                                        </p:attrNameLst>
                                      </p:cBhvr>
                                      <p:to>
                                        <p:strVal val="visible"/>
                                      </p:to>
                                    </p:set>
                                    <p:animEffect transition="in" filter="blinds(horizontal)">
                                      <p:cBhvr>
                                        <p:cTn id="7" dur="500"/>
                                        <p:tgtEl>
                                          <p:spTgt spid="5806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0611">
                                            <p:txEl>
                                              <p:pRg st="2" end="2"/>
                                            </p:txEl>
                                          </p:spTgt>
                                        </p:tgtEl>
                                        <p:attrNameLst>
                                          <p:attrName>style.visibility</p:attrName>
                                        </p:attrNameLst>
                                      </p:cBhvr>
                                      <p:to>
                                        <p:strVal val="visible"/>
                                      </p:to>
                                    </p:set>
                                    <p:animEffect transition="in" filter="blinds(horizontal)">
                                      <p:cBhvr>
                                        <p:cTn id="12" dur="500"/>
                                        <p:tgtEl>
                                          <p:spTgt spid="5806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0611">
                                            <p:txEl>
                                              <p:pRg st="3" end="3"/>
                                            </p:txEl>
                                          </p:spTgt>
                                        </p:tgtEl>
                                        <p:attrNameLst>
                                          <p:attrName>style.visibility</p:attrName>
                                        </p:attrNameLst>
                                      </p:cBhvr>
                                      <p:to>
                                        <p:strVal val="visible"/>
                                      </p:to>
                                    </p:set>
                                    <p:animEffect transition="in" filter="blinds(horizontal)">
                                      <p:cBhvr>
                                        <p:cTn id="17" dur="500"/>
                                        <p:tgtEl>
                                          <p:spTgt spid="5806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0617"/>
                                        </p:tgtEl>
                                        <p:attrNameLst>
                                          <p:attrName>style.visibility</p:attrName>
                                        </p:attrNameLst>
                                      </p:cBhvr>
                                      <p:to>
                                        <p:strVal val="visible"/>
                                      </p:to>
                                    </p:set>
                                    <p:animEffect transition="in" filter="blinds(horizontal)">
                                      <p:cBhvr>
                                        <p:cTn id="22" dur="500"/>
                                        <p:tgtEl>
                                          <p:spTgt spid="5806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0613">
                                            <p:txEl>
                                              <p:pRg st="0" end="0"/>
                                            </p:txEl>
                                          </p:spTgt>
                                        </p:tgtEl>
                                        <p:attrNameLst>
                                          <p:attrName>style.visibility</p:attrName>
                                        </p:attrNameLst>
                                      </p:cBhvr>
                                      <p:to>
                                        <p:strVal val="visible"/>
                                      </p:to>
                                    </p:set>
                                    <p:animEffect transition="in" filter="blinds(horizontal)">
                                      <p:cBhvr>
                                        <p:cTn id="27" dur="500"/>
                                        <p:tgtEl>
                                          <p:spTgt spid="5806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0614"/>
                                        </p:tgtEl>
                                        <p:attrNameLst>
                                          <p:attrName>style.visibility</p:attrName>
                                        </p:attrNameLst>
                                      </p:cBhvr>
                                      <p:to>
                                        <p:strVal val="visible"/>
                                      </p:to>
                                    </p:set>
                                    <p:animEffect transition="in" filter="blinds(horizontal)">
                                      <p:cBhvr>
                                        <p:cTn id="32" dur="500"/>
                                        <p:tgtEl>
                                          <p:spTgt spid="5806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0615"/>
                                        </p:tgtEl>
                                        <p:attrNameLst>
                                          <p:attrName>style.visibility</p:attrName>
                                        </p:attrNameLst>
                                      </p:cBhvr>
                                      <p:to>
                                        <p:strVal val="visible"/>
                                      </p:to>
                                    </p:set>
                                    <p:animEffect transition="in" filter="blinds(horizontal)">
                                      <p:cBhvr>
                                        <p:cTn id="37" dur="500"/>
                                        <p:tgtEl>
                                          <p:spTgt spid="5806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80616"/>
                                        </p:tgtEl>
                                        <p:attrNameLst>
                                          <p:attrName>style.visibility</p:attrName>
                                        </p:attrNameLst>
                                      </p:cBhvr>
                                      <p:to>
                                        <p:strVal val="visible"/>
                                      </p:to>
                                    </p:set>
                                    <p:animEffect transition="in" filter="blinds(horizontal)">
                                      <p:cBhvr>
                                        <p:cTn id="42" dur="500"/>
                                        <p:tgtEl>
                                          <p:spTgt spid="580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4" grpId="0"/>
      <p:bldP spid="580615" grpId="0"/>
      <p:bldP spid="580616" grpId="0"/>
      <p:bldP spid="58061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结构体数据的分配和访问</a:t>
            </a:r>
            <a:endParaRPr lang="zh-CN" altLang="en-US" sz="3600" dirty="0"/>
          </a:p>
        </p:txBody>
      </p:sp>
      <p:sp>
        <p:nvSpPr>
          <p:cNvPr id="581635" name="Rectangle 3"/>
          <p:cNvSpPr>
            <a:spLocks noGrp="1"/>
          </p:cNvSpPr>
          <p:nvPr>
            <p:ph idx="1"/>
          </p:nvPr>
        </p:nvSpPr>
        <p:spPr>
          <a:xfrm>
            <a:off x="250825" y="728663"/>
            <a:ext cx="8642350" cy="6129337"/>
          </a:xfrm>
        </p:spPr>
        <p:txBody>
          <a:bodyPr vert="horz" wrap="square" lIns="91440" tIns="45720" rIns="91440" bIns="45720" anchor="t" anchorCtr="0"/>
          <a:lstStyle/>
          <a:p>
            <a:pPr>
              <a:lnSpc>
                <a:spcPct val="105000"/>
              </a:lnSpc>
            </a:pPr>
            <a:r>
              <a:rPr lang="zh-CN" altLang="en-US" dirty="0">
                <a:latin typeface="微软雅黑" panose="020B0503020204020204" pitchFamily="34" charset="-122"/>
                <a:ea typeface="微软雅黑" panose="020B0503020204020204" pitchFamily="34" charset="-122"/>
              </a:rPr>
              <a:t>结构体数据作为入口参数</a:t>
            </a:r>
            <a:endParaRPr lang="zh-CN" altLang="en-US" dirty="0">
              <a:latin typeface="微软雅黑" panose="020B0503020204020204" pitchFamily="34" charset="-122"/>
              <a:ea typeface="微软雅黑" panose="020B0503020204020204" pitchFamily="34" charset="-122"/>
            </a:endParaRPr>
          </a:p>
          <a:p>
            <a:pPr>
              <a:lnSpc>
                <a:spcPct val="105000"/>
              </a:lnSpc>
            </a:pPr>
            <a:endParaRPr lang="zh-CN" altLang="en-US" dirty="0">
              <a:latin typeface="微软雅黑" panose="020B0503020204020204" pitchFamily="34" charset="-122"/>
              <a:ea typeface="微软雅黑" panose="020B0503020204020204" pitchFamily="34" charset="-122"/>
            </a:endParaRPr>
          </a:p>
          <a:p>
            <a:pPr>
              <a:lnSpc>
                <a:spcPct val="105000"/>
              </a:lnSpc>
            </a:pPr>
            <a:endParaRPr lang="zh-CN" altLang="en-US" dirty="0">
              <a:latin typeface="微软雅黑" panose="020B0503020204020204" pitchFamily="34" charset="-122"/>
              <a:ea typeface="微软雅黑" panose="020B0503020204020204" pitchFamily="34" charset="-122"/>
            </a:endParaRPr>
          </a:p>
          <a:p>
            <a:pPr>
              <a:lnSpc>
                <a:spcPct val="105000"/>
              </a:lnSpc>
            </a:pPr>
            <a:endParaRPr lang="zh-CN" altLang="en-US" dirty="0">
              <a:latin typeface="微软雅黑" panose="020B0503020204020204" pitchFamily="34" charset="-122"/>
              <a:ea typeface="微软雅黑" panose="020B0503020204020204" pitchFamily="34" charset="-122"/>
            </a:endParaRPr>
          </a:p>
          <a:p>
            <a:pPr>
              <a:lnSpc>
                <a:spcPct val="105000"/>
              </a:lnSpc>
            </a:pPr>
            <a:endParaRPr lang="zh-CN" altLang="en-US" dirty="0">
              <a:latin typeface="微软雅黑" panose="020B0503020204020204" pitchFamily="34" charset="-122"/>
              <a:ea typeface="微软雅黑" panose="020B0503020204020204" pitchFamily="34" charset="-122"/>
            </a:endParaRPr>
          </a:p>
          <a:p>
            <a:pPr>
              <a:lnSpc>
                <a:spcPct val="105000"/>
              </a:lnSpc>
            </a:pPr>
            <a:endParaRPr lang="zh-CN" altLang="en-US" dirty="0">
              <a:latin typeface="微软雅黑" panose="020B0503020204020204" pitchFamily="34" charset="-122"/>
              <a:ea typeface="微软雅黑" panose="020B0503020204020204" pitchFamily="34" charset="-122"/>
            </a:endParaRPr>
          </a:p>
          <a:p>
            <a:pPr lvl="1">
              <a:lnSpc>
                <a:spcPct val="105000"/>
              </a:lnSpc>
            </a:pPr>
            <a:r>
              <a:rPr lang="zh-CN" altLang="en-US" dirty="0">
                <a:latin typeface="微软雅黑" panose="020B0503020204020204" pitchFamily="34" charset="-122"/>
                <a:ea typeface="微软雅黑" panose="020B0503020204020204" pitchFamily="34" charset="-122"/>
              </a:rPr>
              <a:t>当结构体变量需要作为一个函数的形参时，形参和调用函数中的实参应具有相同结构</a:t>
            </a:r>
            <a:endParaRPr lang="zh-CN" altLang="en-US" dirty="0">
              <a:latin typeface="微软雅黑" panose="020B0503020204020204" pitchFamily="34" charset="-122"/>
              <a:ea typeface="微软雅黑" panose="020B0503020204020204" pitchFamily="34" charset="-122"/>
            </a:endParaRPr>
          </a:p>
          <a:p>
            <a:pPr lvl="1">
              <a:lnSpc>
                <a:spcPct val="105000"/>
              </a:lnSpc>
            </a:pPr>
            <a:endParaRPr lang="zh-CN" altLang="en-US" dirty="0">
              <a:latin typeface="微软雅黑" panose="020B0503020204020204" pitchFamily="34" charset="-122"/>
              <a:ea typeface="微软雅黑" panose="020B0503020204020204" pitchFamily="34" charset="-122"/>
            </a:endParaRPr>
          </a:p>
          <a:p>
            <a:pPr lvl="1">
              <a:lnSpc>
                <a:spcPct val="105000"/>
              </a:lnSpc>
            </a:pPr>
            <a:endParaRPr lang="zh-CN" altLang="en-US" dirty="0">
              <a:latin typeface="微软雅黑" panose="020B0503020204020204" pitchFamily="34" charset="-122"/>
              <a:ea typeface="微软雅黑" panose="020B0503020204020204" pitchFamily="34" charset="-122"/>
            </a:endParaRPr>
          </a:p>
          <a:p>
            <a:pPr lvl="1">
              <a:lnSpc>
                <a:spcPct val="105000"/>
              </a:lnSpc>
            </a:pPr>
            <a:r>
              <a:rPr lang="zh-CN" altLang="en-US" dirty="0">
                <a:latin typeface="微软雅黑" panose="020B0503020204020204" pitchFamily="34" charset="-122"/>
                <a:ea typeface="微软雅黑" panose="020B0503020204020204" pitchFamily="34" charset="-122"/>
              </a:rPr>
              <a:t>若采用</a:t>
            </a:r>
            <a:r>
              <a:rPr lang="zh-CN" altLang="en-US" dirty="0">
                <a:solidFill>
                  <a:srgbClr val="CC3300"/>
                </a:solidFill>
                <a:latin typeface="微软雅黑" panose="020B0503020204020204" pitchFamily="34" charset="-122"/>
                <a:ea typeface="微软雅黑" panose="020B0503020204020204" pitchFamily="34" charset="-122"/>
              </a:rPr>
              <a:t>按值传递</a:t>
            </a:r>
            <a:r>
              <a:rPr lang="zh-CN" altLang="en-US" dirty="0">
                <a:latin typeface="微软雅黑" panose="020B0503020204020204" pitchFamily="34" charset="-122"/>
                <a:ea typeface="微软雅黑" panose="020B0503020204020204" pitchFamily="34" charset="-122"/>
              </a:rPr>
              <a:t>，则结构成员都要复制到栈中参数区，这既增加时间开销又增加空间开销，且</a:t>
            </a:r>
            <a:r>
              <a:rPr lang="zh-CN" altLang="en-US" dirty="0">
                <a:solidFill>
                  <a:srgbClr val="FF3300"/>
                </a:solidFill>
                <a:latin typeface="微软雅黑" panose="020B0503020204020204" pitchFamily="34" charset="-122"/>
                <a:ea typeface="微软雅黑" panose="020B0503020204020204" pitchFamily="34" charset="-122"/>
              </a:rPr>
              <a:t>更新后的数据无法在调用过程使用</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如前面的</a:t>
            </a:r>
            <a:r>
              <a:rPr lang="en-US" altLang="zh-CN" dirty="0">
                <a:solidFill>
                  <a:schemeClr val="tx1"/>
                </a:solidFill>
                <a:latin typeface="微软雅黑" panose="020B0503020204020204" pitchFamily="34" charset="-122"/>
                <a:ea typeface="微软雅黑" panose="020B0503020204020204" pitchFamily="34" charset="-122"/>
              </a:rPr>
              <a:t>swap(a,b)</a:t>
            </a:r>
            <a:r>
              <a:rPr lang="zh-CN" altLang="en-US" dirty="0">
                <a:solidFill>
                  <a:schemeClr val="tx1"/>
                </a:solidFill>
                <a:latin typeface="微软雅黑" panose="020B0503020204020204" pitchFamily="34" charset="-122"/>
                <a:ea typeface="微软雅黑" panose="020B0503020204020204" pitchFamily="34" charset="-122"/>
              </a:rPr>
              <a:t>例子</a:t>
            </a:r>
            <a:r>
              <a:rPr lang="en-US" altLang="zh-CN"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lvl="1">
              <a:lnSpc>
                <a:spcPct val="105000"/>
              </a:lnSpc>
            </a:pPr>
            <a:r>
              <a:rPr lang="zh-CN" altLang="en-US" dirty="0">
                <a:latin typeface="微软雅黑" panose="020B0503020204020204" pitchFamily="34" charset="-122"/>
                <a:ea typeface="微软雅黑" panose="020B0503020204020204" pitchFamily="34" charset="-122"/>
              </a:rPr>
              <a:t>通常</a:t>
            </a:r>
            <a:r>
              <a:rPr lang="zh-CN" altLang="en-US" dirty="0">
                <a:solidFill>
                  <a:srgbClr val="CC3300"/>
                </a:solidFill>
                <a:latin typeface="微软雅黑" panose="020B0503020204020204" pitchFamily="34" charset="-122"/>
                <a:ea typeface="微软雅黑" panose="020B0503020204020204" pitchFamily="34" charset="-122"/>
              </a:rPr>
              <a:t>应按地址传递</a:t>
            </a:r>
            <a:r>
              <a:rPr lang="zh-CN" altLang="en-US" dirty="0">
                <a:latin typeface="微软雅黑" panose="020B0503020204020204" pitchFamily="34" charset="-122"/>
                <a:ea typeface="微软雅黑" panose="020B0503020204020204" pitchFamily="34" charset="-122"/>
              </a:rPr>
              <a:t>，即：在执行</a:t>
            </a:r>
            <a:r>
              <a:rPr lang="en-US" altLang="zh-CN" dirty="0">
                <a:latin typeface="微软雅黑" panose="020B0503020204020204" pitchFamily="34" charset="-122"/>
                <a:ea typeface="微软雅黑" panose="020B0503020204020204" pitchFamily="34" charset="-122"/>
              </a:rPr>
              <a:t>CALL</a:t>
            </a:r>
            <a:r>
              <a:rPr lang="zh-CN" altLang="en-US" dirty="0">
                <a:latin typeface="微软雅黑" panose="020B0503020204020204" pitchFamily="34" charset="-122"/>
                <a:ea typeface="微软雅黑" panose="020B0503020204020204" pitchFamily="34" charset="-122"/>
              </a:rPr>
              <a:t>指令前，仅需传递指向结构体的指针而不需复制每个成员到栈中   </a:t>
            </a:r>
            <a:endParaRPr lang="zh-CN" altLang="en-US" dirty="0">
              <a:latin typeface="微软雅黑" panose="020B0503020204020204" pitchFamily="34" charset="-122"/>
              <a:ea typeface="微软雅黑" panose="020B0503020204020204" pitchFamily="34" charset="-122"/>
            </a:endParaRPr>
          </a:p>
        </p:txBody>
      </p:sp>
      <p:sp>
        <p:nvSpPr>
          <p:cNvPr id="581636" name="Rectangle 4"/>
          <p:cNvSpPr/>
          <p:nvPr/>
        </p:nvSpPr>
        <p:spPr>
          <a:xfrm>
            <a:off x="123825" y="1314450"/>
            <a:ext cx="9020175" cy="2289175"/>
          </a:xfrm>
          <a:prstGeom prst="rect">
            <a:avLst/>
          </a:prstGeom>
          <a:noFill/>
          <a:ln w="9525">
            <a:noFill/>
          </a:ln>
        </p:spPr>
        <p:txBody>
          <a:bodyPr wrap="none" anchor="ctr" anchorCtr="0">
            <a:spAutoFit/>
          </a:bodyPr>
          <a:lstStyle/>
          <a:p>
            <a:r>
              <a:rPr lang="en-US" altLang="zh-CN" dirty="0">
                <a:latin typeface="微软雅黑" panose="020B0503020204020204" pitchFamily="34" charset="-122"/>
                <a:ea typeface="微软雅黑" panose="020B0503020204020204" pitchFamily="34" charset="-122"/>
              </a:rPr>
              <a:t>void stu_phone1 ( struct cont_info *</a:t>
            </a:r>
            <a:r>
              <a:rPr lang="en-US" altLang="zh-CN" dirty="0">
                <a:solidFill>
                  <a:srgbClr val="FF3300"/>
                </a:solidFill>
                <a:latin typeface="微软雅黑" panose="020B0503020204020204" pitchFamily="34" charset="-122"/>
                <a:ea typeface="微软雅黑" panose="020B0503020204020204" pitchFamily="34" charset="-122"/>
              </a:rPr>
              <a:t>s_info_ptr</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printf (“%s phone number: %s”, (*s_info_ptr).name, (*s_info_ptr).phone);</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void stu_phone2 ( struct cont_info </a:t>
            </a:r>
            <a:r>
              <a:rPr lang="en-US" altLang="zh-CN" dirty="0">
                <a:solidFill>
                  <a:srgbClr val="FF3300"/>
                </a:solidFill>
                <a:latin typeface="微软雅黑" panose="020B0503020204020204" pitchFamily="34" charset="-122"/>
                <a:ea typeface="微软雅黑" panose="020B0503020204020204" pitchFamily="34" charset="-122"/>
              </a:rPr>
              <a:t>s_info</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printf (“%s phone number: %s”, s_info.name, s_info.phone);</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581637" name="Text Box 5"/>
          <p:cNvSpPr txBox="1"/>
          <p:nvPr/>
        </p:nvSpPr>
        <p:spPr>
          <a:xfrm>
            <a:off x="6237288" y="863600"/>
            <a:ext cx="1665287" cy="396875"/>
          </a:xfrm>
          <a:prstGeom prst="rect">
            <a:avLst/>
          </a:prstGeom>
          <a:noFill/>
          <a:ln w="9525">
            <a:noFill/>
          </a:ln>
        </p:spPr>
        <p:txBody>
          <a:bodyPr anchor="t" anchorCtr="0">
            <a:spAutoFit/>
          </a:bodyPr>
          <a:lstStyle/>
          <a:p>
            <a:pPr>
              <a:spcBef>
                <a:spcPct val="50000"/>
              </a:spcBef>
            </a:pPr>
            <a:r>
              <a:rPr lang="zh-CN" altLang="en-US" sz="2000" dirty="0">
                <a:solidFill>
                  <a:srgbClr val="FF0000"/>
                </a:solidFill>
                <a:latin typeface="Arial" panose="020B0604020202020204" pitchFamily="34" charset="0"/>
                <a:ea typeface="微软雅黑" panose="020B0503020204020204" pitchFamily="34" charset="-122"/>
              </a:rPr>
              <a:t>按地址调用</a:t>
            </a:r>
            <a:endParaRPr lang="zh-CN" altLang="en-US" sz="2000" dirty="0">
              <a:solidFill>
                <a:srgbClr val="FF0000"/>
              </a:solidFill>
              <a:latin typeface="Arial" panose="020B0604020202020204" pitchFamily="34" charset="0"/>
              <a:ea typeface="微软雅黑" panose="020B0503020204020204" pitchFamily="34" charset="-122"/>
            </a:endParaRPr>
          </a:p>
        </p:txBody>
      </p:sp>
      <p:sp>
        <p:nvSpPr>
          <p:cNvPr id="581638" name="Text Box 6"/>
          <p:cNvSpPr txBox="1"/>
          <p:nvPr/>
        </p:nvSpPr>
        <p:spPr>
          <a:xfrm>
            <a:off x="5292725" y="2349500"/>
            <a:ext cx="1665288" cy="396875"/>
          </a:xfrm>
          <a:prstGeom prst="rect">
            <a:avLst/>
          </a:prstGeom>
          <a:noFill/>
          <a:ln w="9525">
            <a:noFill/>
          </a:ln>
        </p:spPr>
        <p:txBody>
          <a:bodyPr anchor="t" anchorCtr="0">
            <a:spAutoFit/>
          </a:bodyPr>
          <a:lstStyle/>
          <a:p>
            <a:pPr>
              <a:spcBef>
                <a:spcPct val="50000"/>
              </a:spcBef>
            </a:pPr>
            <a:r>
              <a:rPr lang="zh-CN" altLang="en-US" sz="2000" dirty="0">
                <a:solidFill>
                  <a:srgbClr val="FF0000"/>
                </a:solidFill>
                <a:latin typeface="Arial" panose="020B0604020202020204" pitchFamily="34" charset="0"/>
                <a:ea typeface="微软雅黑" panose="020B0503020204020204" pitchFamily="34" charset="-122"/>
              </a:rPr>
              <a:t>按值调用</a:t>
            </a:r>
            <a:endParaRPr lang="zh-CN" altLang="en-US" sz="2000" dirty="0">
              <a:solidFill>
                <a:srgbClr val="FF0000"/>
              </a:solidFill>
              <a:latin typeface="Arial" panose="020B0604020202020204" pitchFamily="34" charset="0"/>
              <a:ea typeface="微软雅黑" panose="020B0503020204020204" pitchFamily="34" charset="-122"/>
            </a:endParaRPr>
          </a:p>
        </p:txBody>
      </p:sp>
      <p:sp>
        <p:nvSpPr>
          <p:cNvPr id="581639" name="Text Box 7"/>
          <p:cNvSpPr txBox="1"/>
          <p:nvPr/>
        </p:nvSpPr>
        <p:spPr>
          <a:xfrm>
            <a:off x="6507163" y="1314450"/>
            <a:ext cx="2070100" cy="366713"/>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007635"/>
                </a:solidFill>
                <a:latin typeface="微软雅黑" panose="020B0503020204020204" pitchFamily="34" charset="-122"/>
                <a:ea typeface="微软雅黑" panose="020B0503020204020204" pitchFamily="34" charset="-122"/>
              </a:rPr>
              <a:t>stu_phone1(&amp;x)</a:t>
            </a:r>
            <a:endParaRPr lang="en-US" altLang="zh-CN" dirty="0">
              <a:solidFill>
                <a:srgbClr val="007635"/>
              </a:solidFill>
              <a:latin typeface="微软雅黑" panose="020B0503020204020204" pitchFamily="34" charset="-122"/>
              <a:ea typeface="微软雅黑" panose="020B0503020204020204" pitchFamily="34" charset="-122"/>
            </a:endParaRPr>
          </a:p>
        </p:txBody>
      </p:sp>
      <p:sp>
        <p:nvSpPr>
          <p:cNvPr id="581640" name="Text Box 8"/>
          <p:cNvSpPr txBox="1"/>
          <p:nvPr/>
        </p:nvSpPr>
        <p:spPr>
          <a:xfrm>
            <a:off x="6462713" y="2387600"/>
            <a:ext cx="2070100" cy="366713"/>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007635"/>
                </a:solidFill>
                <a:latin typeface="微软雅黑" panose="020B0503020204020204" pitchFamily="34" charset="-122"/>
                <a:ea typeface="微软雅黑" panose="020B0503020204020204" pitchFamily="34" charset="-122"/>
              </a:rPr>
              <a:t>stu_phone2(x)</a:t>
            </a:r>
            <a:endParaRPr lang="en-US" altLang="zh-CN" dirty="0">
              <a:solidFill>
                <a:srgbClr val="007635"/>
              </a:solidFill>
              <a:latin typeface="微软雅黑" panose="020B0503020204020204" pitchFamily="34" charset="-122"/>
              <a:ea typeface="微软雅黑" panose="020B0503020204020204" pitchFamily="34" charset="-122"/>
            </a:endParaRPr>
          </a:p>
        </p:txBody>
      </p:sp>
      <p:sp>
        <p:nvSpPr>
          <p:cNvPr id="581641" name="Rectangle 9"/>
          <p:cNvSpPr/>
          <p:nvPr/>
        </p:nvSpPr>
        <p:spPr>
          <a:xfrm>
            <a:off x="1106488" y="4238625"/>
            <a:ext cx="7785100" cy="641350"/>
          </a:xfrm>
          <a:prstGeom prst="rect">
            <a:avLst/>
          </a:prstGeom>
          <a:noFill/>
          <a:ln w="9525">
            <a:noFill/>
          </a:ln>
        </p:spPr>
        <p:txBody>
          <a:bodyPr anchor="ctr" anchorCtr="0">
            <a:spAutoFit/>
          </a:bodyPr>
          <a:lstStyle/>
          <a:p>
            <a:pPr eaLnBrk="0" hangingPunct="0"/>
            <a:r>
              <a:rPr lang="en-US" altLang="zh-CN" dirty="0">
                <a:solidFill>
                  <a:srgbClr val="CC3300"/>
                </a:solidFill>
                <a:latin typeface="微软雅黑" panose="020B0503020204020204" pitchFamily="34" charset="-122"/>
                <a:ea typeface="微软雅黑" panose="020B0503020204020204" pitchFamily="34" charset="-122"/>
              </a:rPr>
              <a:t>struct cont_info x={“0000000”, “ZhangS”, 210022, “273 long street, High Building #3015”, “12345678”}</a:t>
            </a:r>
            <a:r>
              <a:rPr lang="zh-CN" altLang="en-US" dirty="0">
                <a:solidFill>
                  <a:srgbClr val="CC3300"/>
                </a:solidFill>
                <a:latin typeface="微软雅黑" panose="020B0503020204020204" pitchFamily="34" charset="-122"/>
                <a:ea typeface="微软雅黑" panose="020B0503020204020204" pitchFamily="34" charset="-122"/>
              </a:rPr>
              <a:t>；</a:t>
            </a:r>
            <a:endParaRPr lang="zh-CN" altLang="en-US" dirty="0">
              <a:solidFill>
                <a:srgbClr val="CC33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1636"/>
                                        </p:tgtEl>
                                        <p:attrNameLst>
                                          <p:attrName>style.visibility</p:attrName>
                                        </p:attrNameLst>
                                      </p:cBhvr>
                                      <p:to>
                                        <p:strVal val="visible"/>
                                      </p:to>
                                    </p:set>
                                    <p:animEffect transition="in" filter="blinds(horizontal)">
                                      <p:cBhvr>
                                        <p:cTn id="7" dur="500"/>
                                        <p:tgtEl>
                                          <p:spTgt spid="5816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1637"/>
                                        </p:tgtEl>
                                        <p:attrNameLst>
                                          <p:attrName>style.visibility</p:attrName>
                                        </p:attrNameLst>
                                      </p:cBhvr>
                                      <p:to>
                                        <p:strVal val="visible"/>
                                      </p:to>
                                    </p:set>
                                    <p:animEffect transition="in" filter="blinds(horizontal)">
                                      <p:cBhvr>
                                        <p:cTn id="12" dur="500"/>
                                        <p:tgtEl>
                                          <p:spTgt spid="5816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1639"/>
                                        </p:tgtEl>
                                        <p:attrNameLst>
                                          <p:attrName>style.visibility</p:attrName>
                                        </p:attrNameLst>
                                      </p:cBhvr>
                                      <p:to>
                                        <p:strVal val="visible"/>
                                      </p:to>
                                    </p:set>
                                    <p:animEffect transition="in" filter="blinds(horizontal)">
                                      <p:cBhvr>
                                        <p:cTn id="17" dur="500"/>
                                        <p:tgtEl>
                                          <p:spTgt spid="58163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1638"/>
                                        </p:tgtEl>
                                        <p:attrNameLst>
                                          <p:attrName>style.visibility</p:attrName>
                                        </p:attrNameLst>
                                      </p:cBhvr>
                                      <p:to>
                                        <p:strVal val="visible"/>
                                      </p:to>
                                    </p:set>
                                    <p:animEffect transition="in" filter="blinds(horizontal)">
                                      <p:cBhvr>
                                        <p:cTn id="22" dur="500"/>
                                        <p:tgtEl>
                                          <p:spTgt spid="5816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1640"/>
                                        </p:tgtEl>
                                        <p:attrNameLst>
                                          <p:attrName>style.visibility</p:attrName>
                                        </p:attrNameLst>
                                      </p:cBhvr>
                                      <p:to>
                                        <p:strVal val="visible"/>
                                      </p:to>
                                    </p:set>
                                    <p:animEffect transition="in" filter="blinds(horizontal)">
                                      <p:cBhvr>
                                        <p:cTn id="27" dur="500"/>
                                        <p:tgtEl>
                                          <p:spTgt spid="58164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1635">
                                            <p:txEl>
                                              <p:pRg st="6" end="6"/>
                                            </p:txEl>
                                          </p:spTgt>
                                        </p:tgtEl>
                                        <p:attrNameLst>
                                          <p:attrName>style.visibility</p:attrName>
                                        </p:attrNameLst>
                                      </p:cBhvr>
                                      <p:to>
                                        <p:strVal val="visible"/>
                                      </p:to>
                                    </p:set>
                                    <p:animEffect transition="in" filter="blinds(horizontal)">
                                      <p:cBhvr>
                                        <p:cTn id="32" dur="500"/>
                                        <p:tgtEl>
                                          <p:spTgt spid="58163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81641">
                                            <p:txEl>
                                              <p:pRg st="0" end="0"/>
                                            </p:txEl>
                                          </p:spTgt>
                                        </p:tgtEl>
                                        <p:attrNameLst>
                                          <p:attrName>style.visibility</p:attrName>
                                        </p:attrNameLst>
                                      </p:cBhvr>
                                      <p:to>
                                        <p:strVal val="visible"/>
                                      </p:to>
                                    </p:set>
                                    <p:animEffect transition="in" filter="blinds(horizontal)">
                                      <p:cBhvr>
                                        <p:cTn id="37" dur="500"/>
                                        <p:tgtEl>
                                          <p:spTgt spid="58164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81635">
                                            <p:txEl>
                                              <p:pRg st="9" end="9"/>
                                            </p:txEl>
                                          </p:spTgt>
                                        </p:tgtEl>
                                        <p:attrNameLst>
                                          <p:attrName>style.visibility</p:attrName>
                                        </p:attrNameLst>
                                      </p:cBhvr>
                                      <p:to>
                                        <p:strVal val="visible"/>
                                      </p:to>
                                    </p:set>
                                    <p:animEffect transition="in" filter="blinds(horizontal)">
                                      <p:cBhvr>
                                        <p:cTn id="42" dur="500"/>
                                        <p:tgtEl>
                                          <p:spTgt spid="58163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81635">
                                            <p:txEl>
                                              <p:pRg st="10" end="10"/>
                                            </p:txEl>
                                          </p:spTgt>
                                        </p:tgtEl>
                                        <p:attrNameLst>
                                          <p:attrName>style.visibility</p:attrName>
                                        </p:attrNameLst>
                                      </p:cBhvr>
                                      <p:to>
                                        <p:strVal val="visible"/>
                                      </p:to>
                                    </p:set>
                                    <p:animEffect transition="in" filter="blinds(horizontal)">
                                      <p:cBhvr>
                                        <p:cTn id="47" dur="500"/>
                                        <p:tgtEl>
                                          <p:spTgt spid="5816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6" grpId="0"/>
      <p:bldP spid="581637" grpId="0"/>
      <p:bldP spid="581638" grpId="0"/>
      <p:bldP spid="581639" grpId="0"/>
      <p:bldP spid="58164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7" name="Picture 9"/>
          <p:cNvPicPr>
            <a:picLocks noChangeAspect="1"/>
          </p:cNvPicPr>
          <p:nvPr/>
        </p:nvPicPr>
        <p:blipFill>
          <a:blip r:embed="rId1"/>
          <a:stretch>
            <a:fillRect/>
          </a:stretch>
        </p:blipFill>
        <p:spPr>
          <a:xfrm>
            <a:off x="0" y="1223963"/>
            <a:ext cx="4662488" cy="5445125"/>
          </a:xfrm>
          <a:prstGeom prst="rect">
            <a:avLst/>
          </a:prstGeom>
          <a:noFill/>
          <a:ln w="9525">
            <a:noFill/>
          </a:ln>
        </p:spPr>
      </p:pic>
      <p:sp>
        <p:nvSpPr>
          <p:cNvPr id="147458"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结构体数据的分配和访问</a:t>
            </a:r>
            <a:endParaRPr lang="zh-CN" altLang="en-US" sz="3600" dirty="0"/>
          </a:p>
        </p:txBody>
      </p:sp>
      <p:sp>
        <p:nvSpPr>
          <p:cNvPr id="147459" name="Rectangle 3"/>
          <p:cNvSpPr>
            <a:spLocks noGrp="1"/>
          </p:cNvSpPr>
          <p:nvPr>
            <p:ph idx="1"/>
          </p:nvPr>
        </p:nvSpPr>
        <p:spPr>
          <a:xfrm>
            <a:off x="476250" y="728663"/>
            <a:ext cx="8229600" cy="450850"/>
          </a:xfrm>
        </p:spPr>
        <p:txBody>
          <a:bodyPr vert="horz" wrap="square" lIns="91440" tIns="45720" rIns="91440" bIns="45720" anchor="t" anchorCtr="0"/>
          <a:lstStyle/>
          <a:p>
            <a:r>
              <a:rPr lang="zh-CN" altLang="en-US" sz="2000" dirty="0">
                <a:latin typeface="微软雅黑" panose="020B0503020204020204" pitchFamily="34" charset="-122"/>
                <a:ea typeface="微软雅黑" panose="020B0503020204020204" pitchFamily="34" charset="-122"/>
              </a:rPr>
              <a:t>结构体数据作为入口参数</a:t>
            </a:r>
            <a:r>
              <a:rPr lang="zh-CN" altLang="en-US" sz="2000" dirty="0">
                <a:solidFill>
                  <a:srgbClr val="0000FF"/>
                </a:solidFill>
                <a:latin typeface="微软雅黑" panose="020B0503020204020204" pitchFamily="34" charset="-122"/>
                <a:ea typeface="微软雅黑" panose="020B0503020204020204" pitchFamily="34" charset="-122"/>
              </a:rPr>
              <a:t>（若对应实参是</a:t>
            </a:r>
            <a:r>
              <a:rPr lang="en-US" altLang="zh-CN" sz="2000" dirty="0">
                <a:solidFill>
                  <a:srgbClr val="0000FF"/>
                </a:solidFill>
                <a:latin typeface="微软雅黑" panose="020B0503020204020204" pitchFamily="34" charset="-122"/>
                <a:ea typeface="微软雅黑" panose="020B0503020204020204" pitchFamily="34" charset="-122"/>
              </a:rPr>
              <a:t>x</a:t>
            </a:r>
            <a:r>
              <a:rPr lang="zh-CN" altLang="en-US" sz="2000" dirty="0">
                <a:solidFill>
                  <a:srgbClr val="0000FF"/>
                </a:solidFill>
                <a:latin typeface="微软雅黑" panose="020B0503020204020204" pitchFamily="34" charset="-122"/>
                <a:ea typeface="微软雅黑" panose="020B0503020204020204" pitchFamily="34" charset="-122"/>
              </a:rPr>
              <a:t>）</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583685" name="AutoShape 5"/>
          <p:cNvSpPr/>
          <p:nvPr/>
        </p:nvSpPr>
        <p:spPr>
          <a:xfrm>
            <a:off x="3536950" y="4778375"/>
            <a:ext cx="179388" cy="1395413"/>
          </a:xfrm>
          <a:prstGeom prst="rightBrace">
            <a:avLst>
              <a:gd name="adj1" fmla="val 64786"/>
              <a:gd name="adj2" fmla="val 50000"/>
            </a:avLst>
          </a:prstGeom>
          <a:noFill/>
          <a:ln w="38100" cap="flat" cmpd="sng">
            <a:solidFill>
              <a:srgbClr val="FF00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583686" name="Text Box 6"/>
          <p:cNvSpPr txBox="1"/>
          <p:nvPr/>
        </p:nvSpPr>
        <p:spPr>
          <a:xfrm>
            <a:off x="3806825" y="4689475"/>
            <a:ext cx="765175" cy="1920875"/>
          </a:xfrm>
          <a:prstGeom prst="rect">
            <a:avLst/>
          </a:prstGeom>
          <a:noFill/>
          <a:ln w="9525">
            <a:noFill/>
          </a:ln>
        </p:spPr>
        <p:txBody>
          <a:bodyPr anchor="t" anchorCtr="0">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静态数据区的结构变量</a:t>
            </a:r>
            <a:r>
              <a:rPr lang="en-US" altLang="zh-CN" sz="2000" dirty="0">
                <a:solidFill>
                  <a:srgbClr val="FF0000"/>
                </a:solidFill>
                <a:latin typeface="微软雅黑" panose="020B0503020204020204" pitchFamily="34" charset="-122"/>
                <a:ea typeface="微软雅黑" panose="020B0503020204020204" pitchFamily="34" charset="-122"/>
              </a:rPr>
              <a:t>x</a:t>
            </a: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147462" name="Picture 10"/>
          <p:cNvPicPr>
            <a:picLocks noChangeAspect="1"/>
          </p:cNvPicPr>
          <p:nvPr/>
        </p:nvPicPr>
        <p:blipFill>
          <a:blip r:embed="rId2"/>
          <a:stretch>
            <a:fillRect/>
          </a:stretch>
        </p:blipFill>
        <p:spPr>
          <a:xfrm>
            <a:off x="4706938" y="1133475"/>
            <a:ext cx="4437062" cy="5445125"/>
          </a:xfrm>
          <a:prstGeom prst="rect">
            <a:avLst/>
          </a:prstGeom>
          <a:noFill/>
          <a:ln w="9525">
            <a:noFill/>
          </a:ln>
        </p:spPr>
      </p:pic>
      <p:sp>
        <p:nvSpPr>
          <p:cNvPr id="583691" name="AutoShape 11"/>
          <p:cNvSpPr/>
          <p:nvPr/>
        </p:nvSpPr>
        <p:spPr>
          <a:xfrm flipH="1">
            <a:off x="4572000" y="4778375"/>
            <a:ext cx="134938" cy="1441450"/>
          </a:xfrm>
          <a:prstGeom prst="rightBrace">
            <a:avLst>
              <a:gd name="adj1" fmla="val 88969"/>
              <a:gd name="adj2" fmla="val 50000"/>
            </a:avLst>
          </a:prstGeom>
          <a:noFill/>
          <a:ln w="38100" cap="flat" cmpd="sng">
            <a:solidFill>
              <a:srgbClr val="FF00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grpSp>
        <p:nvGrpSpPr>
          <p:cNvPr id="583694" name="Group 14"/>
          <p:cNvGrpSpPr/>
          <p:nvPr/>
        </p:nvGrpSpPr>
        <p:grpSpPr>
          <a:xfrm>
            <a:off x="3041650" y="1223963"/>
            <a:ext cx="2339975" cy="1260475"/>
            <a:chOff x="1916" y="884"/>
            <a:chExt cx="1474" cy="681"/>
          </a:xfrm>
        </p:grpSpPr>
        <p:sp>
          <p:nvSpPr>
            <p:cNvPr id="147465" name="Text Box 12"/>
            <p:cNvSpPr txBox="1"/>
            <p:nvPr/>
          </p:nvSpPr>
          <p:spPr>
            <a:xfrm>
              <a:off x="2398" y="884"/>
              <a:ext cx="992" cy="214"/>
            </a:xfrm>
            <a:prstGeom prst="rect">
              <a:avLst/>
            </a:prstGeom>
            <a:noFill/>
            <a:ln w="9525">
              <a:noFill/>
            </a:ln>
          </p:spPr>
          <p:txBody>
            <a:bodyPr anchor="t" anchorCtr="0">
              <a:spAutoFit/>
            </a:bodyPr>
            <a:lstStyle/>
            <a:p>
              <a:pPr marL="342900" indent="-342900" eaLnBrk="0" hangingPunct="0">
                <a:spcBef>
                  <a:spcPct val="50000"/>
                </a:spcBef>
              </a:pPr>
              <a:r>
                <a:rPr lang="zh-CN" altLang="en-US" sz="2000" dirty="0">
                  <a:solidFill>
                    <a:srgbClr val="FF3300"/>
                  </a:solidFill>
                  <a:latin typeface="微软雅黑" panose="020B0503020204020204" pitchFamily="34" charset="-122"/>
                  <a:ea typeface="微软雅黑" panose="020B0503020204020204" pitchFamily="34" charset="-122"/>
                </a:rPr>
                <a:t>按地址传递</a:t>
              </a:r>
              <a:endParaRPr lang="zh-CN" altLang="en-US" sz="2000" dirty="0">
                <a:solidFill>
                  <a:srgbClr val="FF3300"/>
                </a:solidFill>
                <a:latin typeface="微软雅黑" panose="020B0503020204020204" pitchFamily="34" charset="-122"/>
                <a:ea typeface="微软雅黑" panose="020B0503020204020204" pitchFamily="34" charset="-122"/>
              </a:endParaRPr>
            </a:p>
          </p:txBody>
        </p:sp>
        <p:sp>
          <p:nvSpPr>
            <p:cNvPr id="147466" name="Line 13"/>
            <p:cNvSpPr/>
            <p:nvPr/>
          </p:nvSpPr>
          <p:spPr>
            <a:xfrm flipH="1">
              <a:off x="1916" y="1054"/>
              <a:ext cx="539" cy="511"/>
            </a:xfrm>
            <a:prstGeom prst="line">
              <a:avLst/>
            </a:prstGeom>
            <a:ln w="38100" cap="flat" cmpd="sng">
              <a:solidFill>
                <a:srgbClr val="FF3300"/>
              </a:solidFill>
              <a:prstDash val="solid"/>
              <a:round/>
              <a:headEnd type="none" w="med" len="med"/>
              <a:tailEnd type="triangle" w="med" len="med"/>
            </a:ln>
          </p:spPr>
        </p:sp>
      </p:grpSp>
      <p:grpSp>
        <p:nvGrpSpPr>
          <p:cNvPr id="583698" name="Group 18"/>
          <p:cNvGrpSpPr/>
          <p:nvPr/>
        </p:nvGrpSpPr>
        <p:grpSpPr>
          <a:xfrm>
            <a:off x="6867525" y="819150"/>
            <a:ext cx="1981200" cy="1260475"/>
            <a:chOff x="4127" y="658"/>
            <a:chExt cx="1248" cy="681"/>
          </a:xfrm>
        </p:grpSpPr>
        <p:sp>
          <p:nvSpPr>
            <p:cNvPr id="147468" name="Text Box 16"/>
            <p:cNvSpPr txBox="1"/>
            <p:nvPr/>
          </p:nvSpPr>
          <p:spPr>
            <a:xfrm>
              <a:off x="4609" y="658"/>
              <a:ext cx="766" cy="214"/>
            </a:xfrm>
            <a:prstGeom prst="rect">
              <a:avLst/>
            </a:prstGeom>
            <a:noFill/>
            <a:ln w="9525">
              <a:noFill/>
            </a:ln>
          </p:spPr>
          <p:txBody>
            <a:bodyPr anchor="t" anchorCtr="0">
              <a:spAutoFit/>
            </a:bodyPr>
            <a:lstStyle/>
            <a:p>
              <a:pPr marL="342900" indent="-342900" eaLnBrk="0" hangingPunct="0">
                <a:spcBef>
                  <a:spcPct val="50000"/>
                </a:spcBef>
              </a:pPr>
              <a:r>
                <a:rPr lang="zh-CN" altLang="en-US" sz="2000" dirty="0">
                  <a:solidFill>
                    <a:srgbClr val="FF3300"/>
                  </a:solidFill>
                  <a:latin typeface="微软雅黑" panose="020B0503020204020204" pitchFamily="34" charset="-122"/>
                  <a:ea typeface="微软雅黑" panose="020B0503020204020204" pitchFamily="34" charset="-122"/>
                </a:rPr>
                <a:t>按值传递</a:t>
              </a:r>
              <a:endParaRPr lang="zh-CN" altLang="en-US" sz="2000" dirty="0">
                <a:solidFill>
                  <a:srgbClr val="FF3300"/>
                </a:solidFill>
                <a:latin typeface="微软雅黑" panose="020B0503020204020204" pitchFamily="34" charset="-122"/>
                <a:ea typeface="微软雅黑" panose="020B0503020204020204" pitchFamily="34" charset="-122"/>
              </a:endParaRPr>
            </a:p>
          </p:txBody>
        </p:sp>
        <p:sp>
          <p:nvSpPr>
            <p:cNvPr id="147469" name="Line 17"/>
            <p:cNvSpPr/>
            <p:nvPr/>
          </p:nvSpPr>
          <p:spPr>
            <a:xfrm flipH="1">
              <a:off x="4127" y="828"/>
              <a:ext cx="539" cy="511"/>
            </a:xfrm>
            <a:prstGeom prst="line">
              <a:avLst/>
            </a:prstGeom>
            <a:ln w="38100" cap="flat" cmpd="sng">
              <a:solidFill>
                <a:srgbClr val="FF3300"/>
              </a:solidFill>
              <a:prstDash val="solid"/>
              <a:round/>
              <a:headEnd type="none" w="med" len="med"/>
              <a:tailEnd type="triangle" w="med" len="med"/>
            </a:ln>
          </p:spPr>
        </p:sp>
      </p:grpSp>
      <p:sp>
        <p:nvSpPr>
          <p:cNvPr id="583699" name="Text Box 19"/>
          <p:cNvSpPr txBox="1"/>
          <p:nvPr/>
        </p:nvSpPr>
        <p:spPr>
          <a:xfrm>
            <a:off x="3762375" y="1628775"/>
            <a:ext cx="2070100" cy="366713"/>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CC3300"/>
                </a:solidFill>
                <a:latin typeface="微软雅黑" panose="020B0503020204020204" pitchFamily="34" charset="-122"/>
                <a:ea typeface="微软雅黑" panose="020B0503020204020204" pitchFamily="34" charset="-122"/>
              </a:rPr>
              <a:t>stu_phone1(&amp;x)</a:t>
            </a:r>
            <a:endParaRPr lang="en-US" altLang="zh-CN" dirty="0">
              <a:solidFill>
                <a:srgbClr val="CC3300"/>
              </a:solidFill>
              <a:latin typeface="微软雅黑" panose="020B0503020204020204" pitchFamily="34" charset="-122"/>
              <a:ea typeface="微软雅黑" panose="020B0503020204020204" pitchFamily="34" charset="-122"/>
            </a:endParaRPr>
          </a:p>
        </p:txBody>
      </p:sp>
      <p:sp>
        <p:nvSpPr>
          <p:cNvPr id="583700" name="Text Box 20"/>
          <p:cNvSpPr txBox="1"/>
          <p:nvPr/>
        </p:nvSpPr>
        <p:spPr>
          <a:xfrm>
            <a:off x="7459663" y="1268413"/>
            <a:ext cx="1684337" cy="366712"/>
          </a:xfrm>
          <a:prstGeom prst="rect">
            <a:avLst/>
          </a:prstGeom>
          <a:noFill/>
          <a:ln w="9525">
            <a:noFill/>
          </a:ln>
        </p:spPr>
        <p:txBody>
          <a:bodyPr lIns="0" rIns="0" anchor="t" anchorCtr="0">
            <a:spAutoFit/>
          </a:bodyPr>
          <a:lstStyle/>
          <a:p>
            <a:pPr marL="342900" indent="-342900" eaLnBrk="0" hangingPunct="0">
              <a:spcBef>
                <a:spcPct val="50000"/>
              </a:spcBef>
            </a:pPr>
            <a:r>
              <a:rPr lang="en-US" altLang="zh-CN" dirty="0">
                <a:solidFill>
                  <a:srgbClr val="CC3300"/>
                </a:solidFill>
                <a:latin typeface="微软雅黑" panose="020B0503020204020204" pitchFamily="34" charset="-122"/>
                <a:ea typeface="微软雅黑" panose="020B0503020204020204" pitchFamily="34" charset="-122"/>
              </a:rPr>
              <a:t>stu_phone2(x)</a:t>
            </a:r>
            <a:endParaRPr lang="en-US" altLang="zh-CN" dirty="0">
              <a:solidFill>
                <a:srgbClr val="CC33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686"/>
                                        </p:tgtEl>
                                        <p:attrNameLst>
                                          <p:attrName>style.visibility</p:attrName>
                                        </p:attrNameLst>
                                      </p:cBhvr>
                                      <p:to>
                                        <p:strVal val="visible"/>
                                      </p:to>
                                    </p:set>
                                    <p:animEffect transition="in" filter="blinds(horizontal)">
                                      <p:cBhvr>
                                        <p:cTn id="7" dur="500"/>
                                        <p:tgtEl>
                                          <p:spTgt spid="5836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3685"/>
                                        </p:tgtEl>
                                        <p:attrNameLst>
                                          <p:attrName>style.visibility</p:attrName>
                                        </p:attrNameLst>
                                      </p:cBhvr>
                                      <p:to>
                                        <p:strVal val="visible"/>
                                      </p:to>
                                    </p:set>
                                    <p:animEffect transition="in" filter="blinds(horizontal)">
                                      <p:cBhvr>
                                        <p:cTn id="12" dur="500"/>
                                        <p:tgtEl>
                                          <p:spTgt spid="5836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3691"/>
                                        </p:tgtEl>
                                        <p:attrNameLst>
                                          <p:attrName>style.visibility</p:attrName>
                                        </p:attrNameLst>
                                      </p:cBhvr>
                                      <p:to>
                                        <p:strVal val="visible"/>
                                      </p:to>
                                    </p:set>
                                    <p:animEffect transition="in" filter="blinds(horizontal)">
                                      <p:cBhvr>
                                        <p:cTn id="17" dur="500"/>
                                        <p:tgtEl>
                                          <p:spTgt spid="5836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3694"/>
                                        </p:tgtEl>
                                        <p:attrNameLst>
                                          <p:attrName>style.visibility</p:attrName>
                                        </p:attrNameLst>
                                      </p:cBhvr>
                                      <p:to>
                                        <p:strVal val="visible"/>
                                      </p:to>
                                    </p:set>
                                    <p:animEffect transition="in" filter="blinds(horizontal)">
                                      <p:cBhvr>
                                        <p:cTn id="22" dur="500"/>
                                        <p:tgtEl>
                                          <p:spTgt spid="58369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3699"/>
                                        </p:tgtEl>
                                        <p:attrNameLst>
                                          <p:attrName>style.visibility</p:attrName>
                                        </p:attrNameLst>
                                      </p:cBhvr>
                                      <p:to>
                                        <p:strVal val="visible"/>
                                      </p:to>
                                    </p:set>
                                    <p:animEffect transition="in" filter="blinds(horizontal)">
                                      <p:cBhvr>
                                        <p:cTn id="27" dur="500"/>
                                        <p:tgtEl>
                                          <p:spTgt spid="58369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3698"/>
                                        </p:tgtEl>
                                        <p:attrNameLst>
                                          <p:attrName>style.visibility</p:attrName>
                                        </p:attrNameLst>
                                      </p:cBhvr>
                                      <p:to>
                                        <p:strVal val="visible"/>
                                      </p:to>
                                    </p:set>
                                    <p:animEffect transition="in" filter="blinds(horizontal)">
                                      <p:cBhvr>
                                        <p:cTn id="32" dur="500"/>
                                        <p:tgtEl>
                                          <p:spTgt spid="58369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3700"/>
                                        </p:tgtEl>
                                        <p:attrNameLst>
                                          <p:attrName>style.visibility</p:attrName>
                                        </p:attrNameLst>
                                      </p:cBhvr>
                                      <p:to>
                                        <p:strVal val="visible"/>
                                      </p:to>
                                    </p:set>
                                    <p:animEffect transition="in" filter="blinds(horizontal)">
                                      <p:cBhvr>
                                        <p:cTn id="37" dur="500"/>
                                        <p:tgtEl>
                                          <p:spTgt spid="583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5" grpId="0" animBg="1"/>
      <p:bldP spid="583686" grpId="0"/>
      <p:bldP spid="583691" grpId="0" animBg="1"/>
      <p:bldP spid="583699" grpId="0"/>
      <p:bldP spid="58370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1" name="Picture 5"/>
          <p:cNvPicPr>
            <a:picLocks noChangeAspect="1"/>
          </p:cNvPicPr>
          <p:nvPr/>
        </p:nvPicPr>
        <p:blipFill>
          <a:blip r:embed="rId1"/>
          <a:stretch>
            <a:fillRect/>
          </a:stretch>
        </p:blipFill>
        <p:spPr>
          <a:xfrm>
            <a:off x="3806825" y="728663"/>
            <a:ext cx="5130800" cy="5940425"/>
          </a:xfrm>
          <a:prstGeom prst="rect">
            <a:avLst/>
          </a:prstGeom>
          <a:noFill/>
          <a:ln w="9525">
            <a:noFill/>
          </a:ln>
        </p:spPr>
      </p:pic>
      <p:sp>
        <p:nvSpPr>
          <p:cNvPr id="148482" name="Rectangle 2"/>
          <p:cNvSpPr>
            <a:spLocks noGrp="1"/>
          </p:cNvSpPr>
          <p:nvPr>
            <p:ph type="title"/>
          </p:nvPr>
        </p:nvSpPr>
        <p:spPr>
          <a:xfrm>
            <a:off x="476250" y="98425"/>
            <a:ext cx="8229600" cy="561975"/>
          </a:xfrm>
        </p:spPr>
        <p:txBody>
          <a:bodyPr vert="horz" wrap="square" lIns="91440" tIns="45720" rIns="91440" bIns="45720" anchor="ctr" anchorCtr="0"/>
          <a:lstStyle/>
          <a:p>
            <a:r>
              <a:rPr lang="zh-CN" altLang="en-US" sz="3600" dirty="0"/>
              <a:t>结构体数据的分配和访问</a:t>
            </a:r>
            <a:endParaRPr lang="zh-CN" altLang="en-US" sz="3600" dirty="0"/>
          </a:p>
        </p:txBody>
      </p:sp>
      <p:sp>
        <p:nvSpPr>
          <p:cNvPr id="148483" name="Rectangle 3"/>
          <p:cNvSpPr>
            <a:spLocks noGrp="1"/>
          </p:cNvSpPr>
          <p:nvPr>
            <p:ph idx="1"/>
          </p:nvPr>
        </p:nvSpPr>
        <p:spPr>
          <a:xfrm>
            <a:off x="206375" y="773113"/>
            <a:ext cx="3690938" cy="5670550"/>
          </a:xfrm>
        </p:spPr>
        <p:txBody>
          <a:bodyPr vert="horz" wrap="square" lIns="91440" tIns="45720" rIns="91440" bIns="45720" anchor="t" anchorCtr="0"/>
          <a:lstStyle/>
          <a:p>
            <a:pPr>
              <a:lnSpc>
                <a:spcPct val="130000"/>
              </a:lnSpc>
              <a:spcBef>
                <a:spcPct val="30000"/>
              </a:spcBef>
            </a:pPr>
            <a:r>
              <a:rPr lang="zh-CN" altLang="en-US" dirty="0">
                <a:latin typeface="微软雅黑" panose="020B0503020204020204" pitchFamily="34" charset="-122"/>
                <a:ea typeface="微软雅黑" panose="020B0503020204020204" pitchFamily="34" charset="-122"/>
              </a:rPr>
              <a:t>按地址传递参数</a:t>
            </a:r>
            <a:endParaRPr lang="zh-CN" altLang="en-US" dirty="0">
              <a:latin typeface="微软雅黑" panose="020B0503020204020204" pitchFamily="34" charset="-122"/>
              <a:ea typeface="微软雅黑" panose="020B0503020204020204" pitchFamily="34" charset="-122"/>
            </a:endParaRPr>
          </a:p>
          <a:p>
            <a:pPr>
              <a:lnSpc>
                <a:spcPct val="130000"/>
              </a:lnSpc>
              <a:spcBef>
                <a:spcPct val="30000"/>
              </a:spcBef>
              <a:buNone/>
            </a:pPr>
            <a:r>
              <a:rPr lang="en-US" altLang="zh-CN" sz="2000" dirty="0">
                <a:solidFill>
                  <a:srgbClr val="3333CC"/>
                </a:solidFill>
                <a:latin typeface="微软雅黑" panose="020B0503020204020204" pitchFamily="34" charset="-122"/>
                <a:ea typeface="微软雅黑" panose="020B0503020204020204" pitchFamily="34" charset="-122"/>
              </a:rPr>
              <a:t>    </a:t>
            </a:r>
            <a:r>
              <a:rPr lang="en-US" altLang="zh-CN" sz="2200" dirty="0">
                <a:solidFill>
                  <a:srgbClr val="3333CC"/>
                </a:solidFill>
                <a:latin typeface="微软雅黑" panose="020B0503020204020204" pitchFamily="34" charset="-122"/>
                <a:ea typeface="微软雅黑" panose="020B0503020204020204" pitchFamily="34" charset="-122"/>
              </a:rPr>
              <a:t>(*s_info_ptr).name</a:t>
            </a:r>
            <a:r>
              <a:rPr lang="zh-CN" altLang="en-US" sz="2200" dirty="0">
                <a:latin typeface="微软雅黑" panose="020B0503020204020204" pitchFamily="34" charset="-122"/>
                <a:ea typeface="微软雅黑" panose="020B0503020204020204" pitchFamily="34" charset="-122"/>
              </a:rPr>
              <a:t>可写成</a:t>
            </a:r>
            <a:r>
              <a:rPr lang="en-US" altLang="zh-CN" sz="2200" dirty="0">
                <a:solidFill>
                  <a:srgbClr val="3333CC"/>
                </a:solidFill>
                <a:latin typeface="微软雅黑" panose="020B0503020204020204" pitchFamily="34" charset="-122"/>
                <a:ea typeface="微软雅黑" panose="020B0503020204020204" pitchFamily="34" charset="-122"/>
              </a:rPr>
              <a:t>s_info_ptr-&gt;name</a:t>
            </a:r>
            <a:r>
              <a:rPr lang="zh-CN" altLang="en-US" sz="2200" dirty="0">
                <a:latin typeface="微软雅黑" panose="020B0503020204020204" pitchFamily="34" charset="-122"/>
                <a:ea typeface="微软雅黑" panose="020B0503020204020204" pitchFamily="34" charset="-122"/>
              </a:rPr>
              <a:t>，执行以下两条指令后</a:t>
            </a:r>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a:lnSpc>
                <a:spcPct val="130000"/>
              </a:lnSpc>
              <a:spcBef>
                <a:spcPct val="30000"/>
              </a:spcBef>
              <a:buNone/>
            </a:pPr>
            <a:r>
              <a:rPr lang="en-US" altLang="zh-CN" sz="2200" dirty="0">
                <a:latin typeface="微软雅黑" panose="020B0503020204020204" pitchFamily="34" charset="-122"/>
                <a:ea typeface="微软雅黑" panose="020B0503020204020204" pitchFamily="34" charset="-122"/>
              </a:rPr>
              <a:t>     </a:t>
            </a:r>
            <a:r>
              <a:rPr lang="en-US" altLang="zh-CN" sz="2200" dirty="0">
                <a:solidFill>
                  <a:srgbClr val="FF3300"/>
                </a:solidFill>
                <a:latin typeface="微软雅黑" panose="020B0503020204020204" pitchFamily="34" charset="-122"/>
                <a:ea typeface="微软雅黑" panose="020B0503020204020204" pitchFamily="34" charset="-122"/>
              </a:rPr>
              <a:t>movl   8(%ebp), edx</a:t>
            </a:r>
            <a:endParaRPr lang="en-US" altLang="zh-CN" sz="2200" dirty="0">
              <a:solidFill>
                <a:srgbClr val="FF3300"/>
              </a:solidFill>
              <a:latin typeface="微软雅黑" panose="020B0503020204020204" pitchFamily="34" charset="-122"/>
              <a:ea typeface="微软雅黑" panose="020B0503020204020204" pitchFamily="34" charset="-122"/>
            </a:endParaRPr>
          </a:p>
          <a:p>
            <a:pPr>
              <a:lnSpc>
                <a:spcPct val="130000"/>
              </a:lnSpc>
              <a:spcBef>
                <a:spcPct val="30000"/>
              </a:spcBef>
              <a:buNone/>
            </a:pPr>
            <a:r>
              <a:rPr lang="en-US" altLang="zh-CN" sz="2200" dirty="0">
                <a:solidFill>
                  <a:srgbClr val="FF3300"/>
                </a:solidFill>
                <a:latin typeface="微软雅黑" panose="020B0503020204020204" pitchFamily="34" charset="-122"/>
                <a:ea typeface="微软雅黑" panose="020B0503020204020204" pitchFamily="34" charset="-122"/>
              </a:rPr>
              <a:t>     leal    8(%edx), eax</a:t>
            </a:r>
            <a:endParaRPr lang="en-US" altLang="zh-CN" sz="2200" dirty="0">
              <a:solidFill>
                <a:srgbClr val="FF3300"/>
              </a:solidFill>
              <a:latin typeface="微软雅黑" panose="020B0503020204020204" pitchFamily="34" charset="-122"/>
              <a:ea typeface="微软雅黑" panose="020B0503020204020204" pitchFamily="34" charset="-122"/>
            </a:endParaRPr>
          </a:p>
          <a:p>
            <a:pPr>
              <a:lnSpc>
                <a:spcPct val="130000"/>
              </a:lnSpc>
              <a:spcBef>
                <a:spcPct val="30000"/>
              </a:spcBef>
              <a:buNone/>
            </a:pPr>
            <a:r>
              <a:rPr lang="en-US" altLang="zh-CN" sz="2200" dirty="0">
                <a:latin typeface="微软雅黑" panose="020B0503020204020204" pitchFamily="34" charset="-122"/>
                <a:ea typeface="微软雅黑" panose="020B0503020204020204" pitchFamily="34" charset="-122"/>
              </a:rPr>
              <a:t>     EAX</a:t>
            </a:r>
            <a:r>
              <a:rPr lang="zh-CN" altLang="en-US" sz="2200" dirty="0">
                <a:latin typeface="微软雅黑" panose="020B0503020204020204" pitchFamily="34" charset="-122"/>
                <a:ea typeface="微软雅黑" panose="020B0503020204020204" pitchFamily="34" charset="-122"/>
              </a:rPr>
              <a:t>中存放的是字符串“</a:t>
            </a:r>
            <a:r>
              <a:rPr lang="en-US" altLang="zh-CN" sz="2200" dirty="0">
                <a:latin typeface="微软雅黑" panose="020B0503020204020204" pitchFamily="34" charset="-122"/>
                <a:ea typeface="微软雅黑" panose="020B0503020204020204" pitchFamily="34" charset="-122"/>
              </a:rPr>
              <a:t>ZhangS”</a:t>
            </a:r>
            <a:r>
              <a:rPr lang="zh-CN" altLang="en-US" sz="2200" dirty="0">
                <a:latin typeface="微软雅黑" panose="020B0503020204020204" pitchFamily="34" charset="-122"/>
                <a:ea typeface="微软雅黑" panose="020B0503020204020204" pitchFamily="34" charset="-122"/>
              </a:rPr>
              <a:t>在</a:t>
            </a:r>
            <a:r>
              <a:rPr lang="zh-CN" altLang="en-US" sz="2200" dirty="0">
                <a:solidFill>
                  <a:srgbClr val="3333CC"/>
                </a:solidFill>
                <a:latin typeface="微软雅黑" panose="020B0503020204020204" pitchFamily="34" charset="-122"/>
                <a:ea typeface="微软雅黑" panose="020B0503020204020204" pitchFamily="34" charset="-122"/>
              </a:rPr>
              <a:t>静态存储区内的首地址</a:t>
            </a:r>
            <a:r>
              <a:rPr lang="en-US" altLang="zh-CN" sz="2200" dirty="0">
                <a:latin typeface="微软雅黑" panose="020B0503020204020204" pitchFamily="34" charset="-122"/>
                <a:ea typeface="微软雅黑" panose="020B0503020204020204" pitchFamily="34" charset="-122"/>
              </a:rPr>
              <a:t>0x8049208</a:t>
            </a:r>
            <a:endParaRPr lang="zh-CN" altLang="en-US" sz="2200" dirty="0">
              <a:latin typeface="微软雅黑" panose="020B0503020204020204" pitchFamily="34" charset="-122"/>
              <a:ea typeface="微软雅黑" panose="020B0503020204020204" pitchFamily="34" charset="-122"/>
            </a:endParaRPr>
          </a:p>
          <a:p>
            <a:pPr>
              <a:lnSpc>
                <a:spcPct val="130000"/>
              </a:lnSpc>
              <a:spcBef>
                <a:spcPct val="30000"/>
              </a:spcBef>
              <a:buNone/>
            </a:pPr>
            <a:endParaRPr lang="zh-CN" altLang="en-US" sz="2200" dirty="0">
              <a:solidFill>
                <a:srgbClr val="FF3300"/>
              </a:solidFill>
              <a:latin typeface="微软雅黑" panose="020B0503020204020204" pitchFamily="34" charset="-122"/>
              <a:ea typeface="微软雅黑" panose="020B0503020204020204" pitchFamily="34" charset="-122"/>
            </a:endParaRPr>
          </a:p>
        </p:txBody>
      </p:sp>
      <p:sp>
        <p:nvSpPr>
          <p:cNvPr id="148484" name="Rectangle 6"/>
          <p:cNvSpPr/>
          <p:nvPr/>
        </p:nvSpPr>
        <p:spPr>
          <a:xfrm>
            <a:off x="3806825" y="5499100"/>
            <a:ext cx="1214438" cy="315913"/>
          </a:xfrm>
          <a:prstGeom prst="rect">
            <a:avLst/>
          </a:prstGeom>
          <a:noFill/>
          <a:ln w="28575" cap="flat" cmpd="sng">
            <a:solidFill>
              <a:srgbClr val="FF0000"/>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48485" name="Line 7"/>
          <p:cNvSpPr/>
          <p:nvPr/>
        </p:nvSpPr>
        <p:spPr>
          <a:xfrm>
            <a:off x="7137400" y="2168525"/>
            <a:ext cx="584200" cy="0"/>
          </a:xfrm>
          <a:prstGeom prst="line">
            <a:avLst/>
          </a:prstGeom>
          <a:ln w="28575" cap="flat" cmpd="sng">
            <a:solidFill>
              <a:srgbClr val="FF3300"/>
            </a:solidFill>
            <a:prstDash val="solid"/>
            <a:round/>
            <a:headEnd type="none" w="med" len="med"/>
            <a:tailEnd type="none" w="med" len="med"/>
          </a:ln>
        </p:spPr>
      </p:sp>
      <p:sp>
        <p:nvSpPr>
          <p:cNvPr id="148486" name="Line 8"/>
          <p:cNvSpPr/>
          <p:nvPr/>
        </p:nvSpPr>
        <p:spPr>
          <a:xfrm>
            <a:off x="7721600" y="2168525"/>
            <a:ext cx="0" cy="3870325"/>
          </a:xfrm>
          <a:prstGeom prst="line">
            <a:avLst/>
          </a:prstGeom>
          <a:ln w="28575" cap="flat" cmpd="sng">
            <a:solidFill>
              <a:srgbClr val="FF3300"/>
            </a:solidFill>
            <a:prstDash val="solid"/>
            <a:round/>
            <a:headEnd type="none" w="med" len="med"/>
            <a:tailEnd type="none" w="med" len="med"/>
          </a:ln>
        </p:spPr>
      </p:sp>
      <p:sp>
        <p:nvSpPr>
          <p:cNvPr id="148487" name="Line 9"/>
          <p:cNvSpPr/>
          <p:nvPr/>
        </p:nvSpPr>
        <p:spPr>
          <a:xfrm flipH="1">
            <a:off x="7497763" y="6038850"/>
            <a:ext cx="223837" cy="0"/>
          </a:xfrm>
          <a:prstGeom prst="line">
            <a:avLst/>
          </a:prstGeom>
          <a:ln w="28575" cap="flat" cmpd="sng">
            <a:solidFill>
              <a:srgbClr val="FF3300"/>
            </a:solidFill>
            <a:prstDash val="solid"/>
            <a:round/>
            <a:headEnd type="none" w="med" len="med"/>
            <a:tailEnd type="triangle" w="med" len="med"/>
          </a:ln>
        </p:spPr>
      </p:sp>
      <p:sp>
        <p:nvSpPr>
          <p:cNvPr id="148488" name="Text Box 12"/>
          <p:cNvSpPr txBox="1"/>
          <p:nvPr/>
        </p:nvSpPr>
        <p:spPr>
          <a:xfrm>
            <a:off x="2951163" y="954088"/>
            <a:ext cx="2070100" cy="366712"/>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CC3300"/>
                </a:solidFill>
                <a:latin typeface="微软雅黑" panose="020B0503020204020204" pitchFamily="34" charset="-122"/>
                <a:ea typeface="微软雅黑" panose="020B0503020204020204" pitchFamily="34" charset="-122"/>
              </a:rPr>
              <a:t>stu_phone1(&amp;x)</a:t>
            </a:r>
            <a:endParaRPr lang="en-US" altLang="zh-CN" dirty="0">
              <a:solidFill>
                <a:srgbClr val="CC33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p:cNvSpPr>
          <p:nvPr>
            <p:ph type="title"/>
          </p:nvPr>
        </p:nvSpPr>
        <p:spPr>
          <a:xfrm>
            <a:off x="476250" y="98425"/>
            <a:ext cx="8229600" cy="561975"/>
          </a:xfrm>
        </p:spPr>
        <p:txBody>
          <a:bodyPr vert="horz" wrap="square" lIns="91440" tIns="45720" rIns="91440" bIns="45720" anchor="ctr" anchorCtr="0"/>
          <a:lstStyle/>
          <a:p>
            <a:r>
              <a:rPr lang="zh-CN" altLang="en-US" sz="3600" dirty="0"/>
              <a:t>结构体数据的分配和访问</a:t>
            </a:r>
            <a:endParaRPr lang="zh-CN" altLang="en-US" sz="3600" dirty="0"/>
          </a:p>
        </p:txBody>
      </p:sp>
      <p:sp>
        <p:nvSpPr>
          <p:cNvPr id="149506" name="Rectangle 3"/>
          <p:cNvSpPr>
            <a:spLocks noGrp="1"/>
          </p:cNvSpPr>
          <p:nvPr>
            <p:ph idx="1"/>
          </p:nvPr>
        </p:nvSpPr>
        <p:spPr>
          <a:xfrm>
            <a:off x="206375" y="773113"/>
            <a:ext cx="3240088" cy="5562600"/>
          </a:xfrm>
        </p:spPr>
        <p:txBody>
          <a:bodyPr vert="horz" wrap="square" lIns="91440" tIns="45720" rIns="91440" bIns="45720" anchor="t" anchorCtr="0"/>
          <a:lstStyle/>
          <a:p>
            <a:r>
              <a:rPr lang="zh-CN" altLang="en-US" dirty="0">
                <a:latin typeface="微软雅黑" panose="020B0503020204020204" pitchFamily="34" charset="-122"/>
                <a:ea typeface="微软雅黑" panose="020B0503020204020204" pitchFamily="34" charset="-122"/>
              </a:rPr>
              <a:t>按值传递参数</a:t>
            </a:r>
            <a:endParaRPr lang="zh-CN" altLang="en-US" dirty="0">
              <a:latin typeface="微软雅黑" panose="020B0503020204020204" pitchFamily="34" charset="-122"/>
              <a:ea typeface="微软雅黑" panose="020B0503020204020204" pitchFamily="34" charset="-122"/>
            </a:endParaRPr>
          </a:p>
          <a:p>
            <a:pPr>
              <a:buNone/>
            </a:pPr>
            <a:r>
              <a:rPr lang="en-US" altLang="zh-CN" sz="2200" dirty="0">
                <a:latin typeface="微软雅黑" panose="020B0503020204020204" pitchFamily="34" charset="-122"/>
                <a:ea typeface="微软雅黑" panose="020B0503020204020204" pitchFamily="34" charset="-122"/>
              </a:rPr>
              <a:t>    </a:t>
            </a:r>
            <a:r>
              <a:rPr lang="en-US" altLang="zh-CN" sz="2200" dirty="0">
                <a:solidFill>
                  <a:srgbClr val="CC3300"/>
                </a:solidFill>
                <a:latin typeface="微软雅黑" panose="020B0503020204020204" pitchFamily="34" charset="-122"/>
                <a:ea typeface="微软雅黑" panose="020B0503020204020204" pitchFamily="34" charset="-122"/>
              </a:rPr>
              <a:t>x</a:t>
            </a:r>
            <a:r>
              <a:rPr lang="zh-CN" altLang="en-US" sz="2200" dirty="0">
                <a:solidFill>
                  <a:srgbClr val="CC3300"/>
                </a:solidFill>
                <a:latin typeface="微软雅黑" panose="020B0503020204020204" pitchFamily="34" charset="-122"/>
                <a:ea typeface="微软雅黑" panose="020B0503020204020204" pitchFamily="34" charset="-122"/>
              </a:rPr>
              <a:t>所有成员值作为实参存到参数区。</a:t>
            </a:r>
            <a:r>
              <a:rPr lang="zh-CN" altLang="en-US" sz="2200" dirty="0">
                <a:latin typeface="微软雅黑" panose="020B0503020204020204" pitchFamily="34" charset="-122"/>
                <a:ea typeface="微软雅黑" panose="020B0503020204020204" pitchFamily="34" charset="-122"/>
              </a:rPr>
              <a:t> </a:t>
            </a:r>
            <a:r>
              <a:rPr lang="en-US" altLang="zh-CN" sz="2200" dirty="0">
                <a:solidFill>
                  <a:srgbClr val="3333CC"/>
                </a:solidFill>
                <a:latin typeface="微软雅黑" panose="020B0503020204020204" pitchFamily="34" charset="-122"/>
                <a:ea typeface="微软雅黑" panose="020B0503020204020204" pitchFamily="34" charset="-122"/>
              </a:rPr>
              <a:t>s_info.name</a:t>
            </a:r>
            <a:r>
              <a:rPr lang="zh-CN" altLang="en-US" sz="2200" dirty="0">
                <a:solidFill>
                  <a:srgbClr val="3333CC"/>
                </a:solidFill>
                <a:latin typeface="微软雅黑" panose="020B0503020204020204" pitchFamily="34" charset="-122"/>
                <a:ea typeface="微软雅黑" panose="020B0503020204020204" pitchFamily="34" charset="-122"/>
              </a:rPr>
              <a:t>送</a:t>
            </a:r>
            <a:r>
              <a:rPr lang="en-US" altLang="zh-CN" sz="2200" dirty="0">
                <a:solidFill>
                  <a:srgbClr val="3333CC"/>
                </a:solidFill>
                <a:latin typeface="微软雅黑" panose="020B0503020204020204" pitchFamily="34" charset="-122"/>
                <a:ea typeface="微软雅黑" panose="020B0503020204020204" pitchFamily="34" charset="-122"/>
              </a:rPr>
              <a:t>EAX</a:t>
            </a:r>
            <a:r>
              <a:rPr lang="zh-CN" altLang="en-US" sz="2200" dirty="0">
                <a:latin typeface="微软雅黑" panose="020B0503020204020204" pitchFamily="34" charset="-122"/>
                <a:ea typeface="微软雅黑" panose="020B0503020204020204" pitchFamily="34" charset="-122"/>
              </a:rPr>
              <a:t>的指令序列为：</a:t>
            </a:r>
            <a:endParaRPr lang="zh-CN" altLang="en-US" sz="2200" dirty="0">
              <a:latin typeface="微软雅黑" panose="020B0503020204020204" pitchFamily="34" charset="-122"/>
              <a:ea typeface="微软雅黑" panose="020B0503020204020204" pitchFamily="34" charset="-122"/>
            </a:endParaRPr>
          </a:p>
          <a:p>
            <a:pPr>
              <a:buNone/>
            </a:pPr>
            <a:r>
              <a:rPr lang="en-US" altLang="zh-CN" sz="2200" dirty="0">
                <a:latin typeface="微软雅黑" panose="020B0503020204020204" pitchFamily="34" charset="-122"/>
                <a:ea typeface="微软雅黑" panose="020B0503020204020204" pitchFamily="34" charset="-122"/>
              </a:rPr>
              <a:t>     </a:t>
            </a:r>
            <a:r>
              <a:rPr lang="en-US" altLang="zh-CN" sz="2200" dirty="0">
                <a:solidFill>
                  <a:srgbClr val="FF3300"/>
                </a:solidFill>
                <a:latin typeface="微软雅黑" panose="020B0503020204020204" pitchFamily="34" charset="-122"/>
                <a:ea typeface="微软雅黑" panose="020B0503020204020204" pitchFamily="34" charset="-122"/>
              </a:rPr>
              <a:t>leal   8(%ebp), edx</a:t>
            </a:r>
            <a:endParaRPr lang="en-US" altLang="zh-CN" sz="2200" dirty="0">
              <a:solidFill>
                <a:srgbClr val="FF3300"/>
              </a:solidFill>
              <a:latin typeface="微软雅黑" panose="020B0503020204020204" pitchFamily="34" charset="-122"/>
              <a:ea typeface="微软雅黑" panose="020B0503020204020204" pitchFamily="34" charset="-122"/>
            </a:endParaRPr>
          </a:p>
          <a:p>
            <a:pPr>
              <a:buNone/>
            </a:pPr>
            <a:r>
              <a:rPr lang="en-US" altLang="zh-CN" sz="2200" dirty="0">
                <a:solidFill>
                  <a:srgbClr val="FF3300"/>
                </a:solidFill>
                <a:latin typeface="微软雅黑" panose="020B0503020204020204" pitchFamily="34" charset="-122"/>
                <a:ea typeface="微软雅黑" panose="020B0503020204020204" pitchFamily="34" charset="-122"/>
              </a:rPr>
              <a:t>     leal   8(%edx), eax</a:t>
            </a:r>
            <a:endParaRPr lang="en-US" altLang="zh-CN" sz="2200" dirty="0">
              <a:solidFill>
                <a:srgbClr val="FF3300"/>
              </a:solidFill>
              <a:latin typeface="微软雅黑" panose="020B0503020204020204" pitchFamily="34" charset="-122"/>
              <a:ea typeface="微软雅黑" panose="020B0503020204020204" pitchFamily="34" charset="-122"/>
            </a:endParaRPr>
          </a:p>
          <a:p>
            <a:pPr>
              <a:buNone/>
            </a:pPr>
            <a:r>
              <a:rPr lang="en-US" altLang="zh-CN" sz="2200" dirty="0">
                <a:latin typeface="微软雅黑" panose="020B0503020204020204" pitchFamily="34" charset="-122"/>
                <a:ea typeface="微软雅黑" panose="020B0503020204020204" pitchFamily="34" charset="-122"/>
              </a:rPr>
              <a:t>     EAX</a:t>
            </a:r>
            <a:r>
              <a:rPr lang="zh-CN" altLang="en-US" sz="2200" dirty="0">
                <a:latin typeface="微软雅黑" panose="020B0503020204020204" pitchFamily="34" charset="-122"/>
                <a:ea typeface="微软雅黑" panose="020B0503020204020204" pitchFamily="34" charset="-122"/>
              </a:rPr>
              <a:t>中存放的是“</a:t>
            </a:r>
            <a:r>
              <a:rPr lang="en-US" altLang="zh-CN" sz="2200" dirty="0">
                <a:latin typeface="微软雅黑" panose="020B0503020204020204" pitchFamily="34" charset="-122"/>
                <a:ea typeface="微软雅黑" panose="020B0503020204020204" pitchFamily="34" charset="-122"/>
              </a:rPr>
              <a:t>ZhangS”</a:t>
            </a:r>
            <a:r>
              <a:rPr lang="zh-CN" altLang="en-US" sz="2200" dirty="0">
                <a:latin typeface="微软雅黑" panose="020B0503020204020204" pitchFamily="34" charset="-122"/>
                <a:ea typeface="微软雅黑" panose="020B0503020204020204" pitchFamily="34" charset="-122"/>
              </a:rPr>
              <a:t>的</a:t>
            </a:r>
            <a:r>
              <a:rPr lang="zh-CN" altLang="en-US" sz="2200" dirty="0">
                <a:solidFill>
                  <a:srgbClr val="3333CC"/>
                </a:solidFill>
                <a:latin typeface="微软雅黑" panose="020B0503020204020204" pitchFamily="34" charset="-122"/>
                <a:ea typeface="微软雅黑" panose="020B0503020204020204" pitchFamily="34" charset="-122"/>
              </a:rPr>
              <a:t>栈内参数区首址</a:t>
            </a:r>
            <a:r>
              <a:rPr lang="zh-CN" altLang="en-US" sz="2200" dirty="0">
                <a:latin typeface="微软雅黑" panose="020B0503020204020204" pitchFamily="34" charset="-122"/>
                <a:ea typeface="微软雅黑" panose="020B0503020204020204" pitchFamily="34" charset="-122"/>
              </a:rPr>
              <a:t> 。</a:t>
            </a:r>
            <a:endParaRPr lang="en-US" altLang="zh-CN" sz="2200" dirty="0">
              <a:latin typeface="微软雅黑" panose="020B0503020204020204" pitchFamily="34" charset="-122"/>
              <a:ea typeface="微软雅黑" panose="020B0503020204020204" pitchFamily="34" charset="-122"/>
            </a:endParaRPr>
          </a:p>
        </p:txBody>
      </p:sp>
      <p:pic>
        <p:nvPicPr>
          <p:cNvPr id="149507" name="Picture 5"/>
          <p:cNvPicPr>
            <a:picLocks noChangeAspect="1"/>
          </p:cNvPicPr>
          <p:nvPr/>
        </p:nvPicPr>
        <p:blipFill>
          <a:blip r:embed="rId1"/>
          <a:stretch>
            <a:fillRect/>
          </a:stretch>
        </p:blipFill>
        <p:spPr>
          <a:xfrm>
            <a:off x="4211638" y="728663"/>
            <a:ext cx="4797425" cy="5445125"/>
          </a:xfrm>
          <a:prstGeom prst="rect">
            <a:avLst/>
          </a:prstGeom>
          <a:noFill/>
          <a:ln w="9525">
            <a:noFill/>
          </a:ln>
        </p:spPr>
      </p:pic>
      <p:sp>
        <p:nvSpPr>
          <p:cNvPr id="652294" name="Line 6"/>
          <p:cNvSpPr/>
          <p:nvPr/>
        </p:nvSpPr>
        <p:spPr>
          <a:xfrm>
            <a:off x="2185988" y="1808163"/>
            <a:ext cx="3195637" cy="360362"/>
          </a:xfrm>
          <a:prstGeom prst="line">
            <a:avLst/>
          </a:prstGeom>
          <a:ln w="38100" cap="flat" cmpd="sng">
            <a:solidFill>
              <a:srgbClr val="FF3300"/>
            </a:solidFill>
            <a:prstDash val="solid"/>
            <a:round/>
            <a:headEnd type="none" w="med" len="med"/>
            <a:tailEnd type="triangle" w="med" len="med"/>
          </a:ln>
        </p:spPr>
      </p:sp>
      <p:sp>
        <p:nvSpPr>
          <p:cNvPr id="652295" name="Line 7"/>
          <p:cNvSpPr/>
          <p:nvPr/>
        </p:nvSpPr>
        <p:spPr>
          <a:xfrm flipV="1">
            <a:off x="2727325" y="2798763"/>
            <a:ext cx="2159000" cy="1439862"/>
          </a:xfrm>
          <a:prstGeom prst="line">
            <a:avLst/>
          </a:prstGeom>
          <a:ln w="38100" cap="flat" cmpd="sng">
            <a:solidFill>
              <a:srgbClr val="FF3300"/>
            </a:solidFill>
            <a:prstDash val="solid"/>
            <a:round/>
            <a:headEnd type="none" w="med" len="med"/>
            <a:tailEnd type="triangle" w="med" len="med"/>
          </a:ln>
        </p:spPr>
      </p:sp>
      <p:sp>
        <p:nvSpPr>
          <p:cNvPr id="652292" name="Rectangle 4"/>
          <p:cNvSpPr/>
          <p:nvPr/>
        </p:nvSpPr>
        <p:spPr>
          <a:xfrm>
            <a:off x="431800" y="5003800"/>
            <a:ext cx="7764463" cy="1739900"/>
          </a:xfrm>
          <a:prstGeom prst="rect">
            <a:avLst/>
          </a:prstGeom>
          <a:solidFill>
            <a:schemeClr val="bg1"/>
          </a:solidFill>
          <a:ln w="9525">
            <a:noFill/>
          </a:ln>
        </p:spPr>
        <p:txBody>
          <a:bodyPr anchor="t" anchorCtr="0">
            <a:spAutoFit/>
          </a:bodyPr>
          <a:lstStyle/>
          <a:p>
            <a:pPr marL="342900" indent="-342900" eaLnBrk="0" hangingPunct="0">
              <a:lnSpc>
                <a:spcPct val="130000"/>
              </a:lnSpc>
              <a:spcBef>
                <a:spcPct val="20000"/>
              </a:spcBef>
              <a:buChar char="–"/>
            </a:pPr>
            <a:r>
              <a:rPr lang="en-US" altLang="zh-CN" sz="2000" dirty="0">
                <a:solidFill>
                  <a:srgbClr val="0000CC"/>
                </a:solidFill>
                <a:latin typeface="微软雅黑" panose="020B0503020204020204" pitchFamily="34" charset="-122"/>
                <a:ea typeface="微软雅黑" panose="020B0503020204020204" pitchFamily="34" charset="-122"/>
              </a:rPr>
              <a:t>stu_phone1</a:t>
            </a:r>
            <a:r>
              <a:rPr lang="zh-CN" altLang="en-US" sz="2000" dirty="0">
                <a:solidFill>
                  <a:srgbClr val="0000CC"/>
                </a:solidFill>
                <a:latin typeface="微软雅黑" panose="020B0503020204020204" pitchFamily="34" charset="-122"/>
                <a:ea typeface="微软雅黑" panose="020B0503020204020204" pitchFamily="34" charset="-122"/>
              </a:rPr>
              <a:t>和</a:t>
            </a:r>
            <a:r>
              <a:rPr lang="en-US" altLang="zh-CN" sz="2000" dirty="0">
                <a:solidFill>
                  <a:srgbClr val="0000CC"/>
                </a:solidFill>
                <a:latin typeface="微软雅黑" panose="020B0503020204020204" pitchFamily="34" charset="-122"/>
                <a:ea typeface="微软雅黑" panose="020B0503020204020204" pitchFamily="34" charset="-122"/>
              </a:rPr>
              <a:t>stu_phone2</a:t>
            </a:r>
            <a:r>
              <a:rPr lang="zh-CN" altLang="en-US" sz="2000" dirty="0">
                <a:solidFill>
                  <a:srgbClr val="0000CC"/>
                </a:solidFill>
                <a:latin typeface="微软雅黑" panose="020B0503020204020204" pitchFamily="34" charset="-122"/>
                <a:ea typeface="微软雅黑" panose="020B0503020204020204" pitchFamily="34" charset="-122"/>
              </a:rPr>
              <a:t>功能相同，但后者开销大，因为它需对结构体成员整体从静态区复制到栈中，需要很多条</a:t>
            </a:r>
            <a:r>
              <a:rPr lang="en-US" altLang="zh-CN" sz="2000" dirty="0">
                <a:solidFill>
                  <a:srgbClr val="0000CC"/>
                </a:solidFill>
                <a:latin typeface="微软雅黑" panose="020B0503020204020204" pitchFamily="34" charset="-122"/>
                <a:ea typeface="微软雅黑" panose="020B0503020204020204" pitchFamily="34" charset="-122"/>
              </a:rPr>
              <a:t>mov</a:t>
            </a:r>
            <a:r>
              <a:rPr lang="zh-CN" altLang="en-US" sz="2000" dirty="0">
                <a:solidFill>
                  <a:srgbClr val="0000CC"/>
                </a:solidFill>
                <a:latin typeface="微软雅黑" panose="020B0503020204020204" pitchFamily="34" charset="-122"/>
                <a:ea typeface="微软雅黑" panose="020B0503020204020204" pitchFamily="34" charset="-122"/>
              </a:rPr>
              <a:t>或其他指令，从而执行时间更长，并占更多栈空间和代码空间</a:t>
            </a:r>
            <a:endParaRPr lang="zh-CN" altLang="en-US" sz="2000" dirty="0">
              <a:solidFill>
                <a:srgbClr val="0000CC"/>
              </a:solidFill>
              <a:latin typeface="微软雅黑" panose="020B0503020204020204" pitchFamily="34" charset="-122"/>
              <a:ea typeface="微软雅黑" panose="020B0503020204020204" pitchFamily="34" charset="-122"/>
            </a:endParaRPr>
          </a:p>
          <a:p>
            <a:pPr marL="342900" indent="-342900" eaLnBrk="0" hangingPunct="0">
              <a:lnSpc>
                <a:spcPct val="130000"/>
              </a:lnSpc>
              <a:spcBef>
                <a:spcPct val="20000"/>
              </a:spcBef>
              <a:buChar char="–"/>
            </a:pPr>
            <a:r>
              <a:rPr lang="zh-CN" altLang="en-US" sz="2000" dirty="0">
                <a:solidFill>
                  <a:srgbClr val="0000CC"/>
                </a:solidFill>
                <a:latin typeface="微软雅黑" panose="020B0503020204020204" pitchFamily="34" charset="-122"/>
                <a:ea typeface="微软雅黑" panose="020B0503020204020204" pitchFamily="34" charset="-122"/>
              </a:rPr>
              <a:t>特别是，按值传递时，</a:t>
            </a:r>
            <a:r>
              <a:rPr lang="zh-CN" altLang="en-US" sz="2000" dirty="0">
                <a:solidFill>
                  <a:srgbClr val="CC3300"/>
                </a:solidFill>
                <a:latin typeface="微软雅黑" panose="020B0503020204020204" pitchFamily="34" charset="-122"/>
                <a:ea typeface="微软雅黑" panose="020B0503020204020204" pitchFamily="34" charset="-122"/>
              </a:rPr>
              <a:t>无法获得更新后的结果</a:t>
            </a:r>
            <a:endParaRPr lang="zh-CN" altLang="en-US" sz="2000" dirty="0">
              <a:solidFill>
                <a:srgbClr val="CC3300"/>
              </a:solidFill>
              <a:latin typeface="微软雅黑" panose="020B0503020204020204" pitchFamily="34" charset="-122"/>
              <a:ea typeface="微软雅黑" panose="020B0503020204020204" pitchFamily="34" charset="-122"/>
            </a:endParaRPr>
          </a:p>
        </p:txBody>
      </p:sp>
      <p:sp>
        <p:nvSpPr>
          <p:cNvPr id="149511" name="Text Box 9"/>
          <p:cNvSpPr txBox="1"/>
          <p:nvPr/>
        </p:nvSpPr>
        <p:spPr>
          <a:xfrm>
            <a:off x="2636838" y="819150"/>
            <a:ext cx="2070100" cy="366713"/>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CC3300"/>
                </a:solidFill>
                <a:latin typeface="微软雅黑" panose="020B0503020204020204" pitchFamily="34" charset="-122"/>
                <a:ea typeface="微软雅黑" panose="020B0503020204020204" pitchFamily="34" charset="-122"/>
              </a:rPr>
              <a:t>stu_phone2(x)</a:t>
            </a:r>
            <a:endParaRPr lang="en-US" altLang="zh-CN" dirty="0">
              <a:solidFill>
                <a:srgbClr val="CC33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2294"/>
                                        </p:tgtEl>
                                        <p:attrNameLst>
                                          <p:attrName>style.visibility</p:attrName>
                                        </p:attrNameLst>
                                      </p:cBhvr>
                                      <p:to>
                                        <p:strVal val="visible"/>
                                      </p:to>
                                    </p:set>
                                    <p:animEffect transition="in" filter="blinds(horizontal)">
                                      <p:cBhvr>
                                        <p:cTn id="7" dur="500"/>
                                        <p:tgtEl>
                                          <p:spTgt spid="6522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2295"/>
                                        </p:tgtEl>
                                        <p:attrNameLst>
                                          <p:attrName>style.visibility</p:attrName>
                                        </p:attrNameLst>
                                      </p:cBhvr>
                                      <p:to>
                                        <p:strVal val="visible"/>
                                      </p:to>
                                    </p:set>
                                    <p:animEffect transition="in" filter="blinds(horizontal)">
                                      <p:cBhvr>
                                        <p:cTn id="12" dur="500"/>
                                        <p:tgtEl>
                                          <p:spTgt spid="6522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2292"/>
                                        </p:tgtEl>
                                        <p:attrNameLst>
                                          <p:attrName>style.visibility</p:attrName>
                                        </p:attrNameLst>
                                      </p:cBhvr>
                                      <p:to>
                                        <p:strVal val="visible"/>
                                      </p:to>
                                    </p:set>
                                    <p:animEffect transition="in" filter="blinds(horizontal)">
                                      <p:cBhvr>
                                        <p:cTn id="17" dur="500"/>
                                        <p:tgtEl>
                                          <p:spTgt spid="65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457200" y="98425"/>
            <a:ext cx="8229600" cy="561975"/>
          </a:xfrm>
        </p:spPr>
        <p:txBody>
          <a:bodyPr vert="horz" wrap="square" lIns="91440" tIns="45720" rIns="91440" bIns="45720" anchor="ctr" anchorCtr="0"/>
          <a:lstStyle/>
          <a:p>
            <a:r>
              <a:rPr lang="en-US" altLang="zh-CN" sz="3600" dirty="0"/>
              <a:t>                GCC</a:t>
            </a:r>
            <a:r>
              <a:rPr lang="zh-CN" altLang="en-US" sz="3600" dirty="0"/>
              <a:t>使用举例</a:t>
            </a:r>
            <a:endParaRPr lang="zh-CN" altLang="en-US" sz="3600" dirty="0"/>
          </a:p>
        </p:txBody>
      </p:sp>
      <p:sp>
        <p:nvSpPr>
          <p:cNvPr id="18434" name="Rectangle 3"/>
          <p:cNvSpPr>
            <a:spLocks noGrp="1"/>
          </p:cNvSpPr>
          <p:nvPr>
            <p:ph idx="1"/>
          </p:nvPr>
        </p:nvSpPr>
        <p:spPr>
          <a:xfrm>
            <a:off x="1062038" y="728663"/>
            <a:ext cx="7978775" cy="1169987"/>
          </a:xfrm>
        </p:spPr>
        <p:txBody>
          <a:bodyPr vert="horz" wrap="square" lIns="91440" tIns="45720" rIns="91440" bIns="45720" anchor="t" anchorCtr="0"/>
          <a:lstStyle/>
          <a:p>
            <a:pPr>
              <a:spcBef>
                <a:spcPct val="10000"/>
              </a:spcBef>
            </a:pPr>
            <a:r>
              <a:rPr lang="zh-CN" altLang="en-US" sz="2000" dirty="0">
                <a:solidFill>
                  <a:srgbClr val="008000"/>
                </a:solidFill>
                <a:latin typeface="微软雅黑" panose="020B0503020204020204" pitchFamily="34" charset="-122"/>
                <a:ea typeface="微软雅黑" panose="020B0503020204020204" pitchFamily="34" charset="-122"/>
              </a:rPr>
              <a:t>两个源程序文件</a:t>
            </a:r>
            <a:r>
              <a:rPr lang="en-US" altLang="zh-CN" sz="2000" dirty="0">
                <a:solidFill>
                  <a:srgbClr val="008000"/>
                </a:solidFill>
                <a:latin typeface="微软雅黑" panose="020B0503020204020204" pitchFamily="34" charset="-122"/>
                <a:ea typeface="微软雅黑" panose="020B0503020204020204" pitchFamily="34" charset="-122"/>
              </a:rPr>
              <a:t>test1.c</a:t>
            </a:r>
            <a:r>
              <a:rPr lang="zh-CN" altLang="en-US" sz="2000" dirty="0">
                <a:solidFill>
                  <a:srgbClr val="008000"/>
                </a:solidFill>
                <a:latin typeface="微软雅黑" panose="020B0503020204020204" pitchFamily="34" charset="-122"/>
                <a:ea typeface="微软雅黑" panose="020B0503020204020204" pitchFamily="34" charset="-122"/>
              </a:rPr>
              <a:t>和</a:t>
            </a:r>
            <a:r>
              <a:rPr lang="en-US" altLang="zh-CN" sz="2000" dirty="0">
                <a:solidFill>
                  <a:srgbClr val="008000"/>
                </a:solidFill>
                <a:latin typeface="微软雅黑" panose="020B0503020204020204" pitchFamily="34" charset="-122"/>
                <a:ea typeface="微软雅黑" panose="020B0503020204020204" pitchFamily="34" charset="-122"/>
              </a:rPr>
              <a:t>test2.c</a:t>
            </a:r>
            <a:r>
              <a:rPr lang="zh-CN" altLang="en-US" sz="2000" dirty="0">
                <a:solidFill>
                  <a:srgbClr val="008000"/>
                </a:solidFill>
                <a:latin typeface="微软雅黑" panose="020B0503020204020204" pitchFamily="34" charset="-122"/>
                <a:ea typeface="微软雅黑" panose="020B0503020204020204" pitchFamily="34" charset="-122"/>
              </a:rPr>
              <a:t>，最终生成可执行文件为</a:t>
            </a:r>
            <a:r>
              <a:rPr lang="en-US" altLang="zh-CN" sz="2000" dirty="0">
                <a:solidFill>
                  <a:srgbClr val="008000"/>
                </a:solidFill>
                <a:latin typeface="微软雅黑" panose="020B0503020204020204" pitchFamily="34" charset="-122"/>
                <a:ea typeface="微软雅黑" panose="020B0503020204020204" pitchFamily="34" charset="-122"/>
              </a:rPr>
              <a:t>test</a:t>
            </a:r>
            <a:endParaRPr lang="en-US" altLang="zh-CN" sz="2000" dirty="0">
              <a:solidFill>
                <a:srgbClr val="008000"/>
              </a:solidFill>
              <a:latin typeface="微软雅黑" panose="020B0503020204020204" pitchFamily="34" charset="-122"/>
              <a:ea typeface="微软雅黑" panose="020B0503020204020204" pitchFamily="34" charset="-122"/>
            </a:endParaRPr>
          </a:p>
          <a:p>
            <a:pPr lvl="1">
              <a:spcBef>
                <a:spcPct val="10000"/>
              </a:spcBef>
              <a:buNone/>
            </a:pPr>
            <a:r>
              <a:rPr lang="en-US" altLang="zh-CN" sz="1800" dirty="0">
                <a:latin typeface="微软雅黑" panose="020B0503020204020204" pitchFamily="34" charset="-122"/>
                <a:ea typeface="微软雅黑" panose="020B0503020204020204" pitchFamily="34" charset="-122"/>
              </a:rPr>
              <a:t>gcc -O1 test1.c test2.c -o test</a:t>
            </a:r>
            <a:endParaRPr lang="en-US" altLang="zh-CN" sz="1800" dirty="0">
              <a:latin typeface="微软雅黑" panose="020B0503020204020204" pitchFamily="34" charset="-122"/>
              <a:ea typeface="微软雅黑" panose="020B0503020204020204" pitchFamily="34" charset="-122"/>
            </a:endParaRPr>
          </a:p>
          <a:p>
            <a:pPr>
              <a:spcBef>
                <a:spcPct val="10000"/>
              </a:spcBef>
            </a:pPr>
            <a:r>
              <a:rPr lang="zh-CN" altLang="en-US" sz="2000" dirty="0">
                <a:solidFill>
                  <a:srgbClr val="008000"/>
                </a:solidFill>
                <a:latin typeface="微软雅黑" panose="020B0503020204020204" pitchFamily="34" charset="-122"/>
                <a:ea typeface="微软雅黑" panose="020B0503020204020204" pitchFamily="34" charset="-122"/>
              </a:rPr>
              <a:t>选项</a:t>
            </a:r>
            <a:r>
              <a:rPr lang="en-US" altLang="zh-CN" sz="2000" dirty="0">
                <a:solidFill>
                  <a:srgbClr val="008000"/>
                </a:solidFill>
                <a:latin typeface="微软雅黑" panose="020B0503020204020204" pitchFamily="34" charset="-122"/>
                <a:ea typeface="微软雅黑" panose="020B0503020204020204" pitchFamily="34" charset="-122"/>
              </a:rPr>
              <a:t>-O1</a:t>
            </a:r>
            <a:r>
              <a:rPr lang="zh-CN" altLang="en-US" sz="2000" dirty="0">
                <a:solidFill>
                  <a:srgbClr val="008000"/>
                </a:solidFill>
                <a:latin typeface="微软雅黑" panose="020B0503020204020204" pitchFamily="34" charset="-122"/>
                <a:ea typeface="微软雅黑" panose="020B0503020204020204" pitchFamily="34" charset="-122"/>
              </a:rPr>
              <a:t>表示一级优化，</a:t>
            </a:r>
            <a:r>
              <a:rPr lang="en-US" altLang="zh-CN" sz="2000" dirty="0">
                <a:solidFill>
                  <a:srgbClr val="008000"/>
                </a:solidFill>
                <a:latin typeface="微软雅黑" panose="020B0503020204020204" pitchFamily="34" charset="-122"/>
                <a:ea typeface="微软雅黑" panose="020B0503020204020204" pitchFamily="34" charset="-122"/>
              </a:rPr>
              <a:t>-O2</a:t>
            </a:r>
            <a:r>
              <a:rPr lang="zh-CN" altLang="en-US" sz="2000" dirty="0">
                <a:solidFill>
                  <a:srgbClr val="008000"/>
                </a:solidFill>
                <a:latin typeface="微软雅黑" panose="020B0503020204020204" pitchFamily="34" charset="-122"/>
                <a:ea typeface="微软雅黑" panose="020B0503020204020204" pitchFamily="34" charset="-122"/>
              </a:rPr>
              <a:t>为二级优化，选项</a:t>
            </a:r>
            <a:r>
              <a:rPr lang="en-US" altLang="zh-CN" sz="2000" dirty="0">
                <a:solidFill>
                  <a:srgbClr val="008000"/>
                </a:solidFill>
                <a:latin typeface="微软雅黑" panose="020B0503020204020204" pitchFamily="34" charset="-122"/>
                <a:ea typeface="微软雅黑" panose="020B0503020204020204" pitchFamily="34" charset="-122"/>
              </a:rPr>
              <a:t>-o</a:t>
            </a:r>
            <a:r>
              <a:rPr lang="zh-CN" altLang="en-US" sz="2000" dirty="0">
                <a:solidFill>
                  <a:srgbClr val="008000"/>
                </a:solidFill>
                <a:latin typeface="微软雅黑" panose="020B0503020204020204" pitchFamily="34" charset="-122"/>
                <a:ea typeface="微软雅黑" panose="020B0503020204020204" pitchFamily="34" charset="-122"/>
              </a:rPr>
              <a:t>指出输出文件名</a:t>
            </a:r>
            <a:endParaRPr lang="zh-CN" altLang="en-US" sz="2000" dirty="0">
              <a:solidFill>
                <a:srgbClr val="008000"/>
              </a:solidFill>
              <a:latin typeface="微软雅黑" panose="020B0503020204020204" pitchFamily="34" charset="-122"/>
              <a:ea typeface="微软雅黑" panose="020B0503020204020204" pitchFamily="34" charset="-122"/>
            </a:endParaRPr>
          </a:p>
        </p:txBody>
      </p:sp>
      <p:sp>
        <p:nvSpPr>
          <p:cNvPr id="605191" name="Rectangle 7"/>
          <p:cNvSpPr/>
          <p:nvPr/>
        </p:nvSpPr>
        <p:spPr>
          <a:xfrm>
            <a:off x="71438" y="3736975"/>
            <a:ext cx="3270250" cy="3113088"/>
          </a:xfrm>
          <a:prstGeom prst="rect">
            <a:avLst/>
          </a:prstGeom>
          <a:noFill/>
          <a:ln w="9525">
            <a:noFill/>
          </a:ln>
        </p:spPr>
        <p:txBody>
          <a:bodyPr anchor="ctr" anchorCtr="0">
            <a:spAutoFit/>
          </a:bodyPr>
          <a:lstStyle/>
          <a:p>
            <a:pPr indent="288925"/>
            <a:r>
              <a:rPr lang="en-US" altLang="zh-CN" dirty="0">
                <a:latin typeface="Arial" panose="020B0604020202020204" pitchFamily="34" charset="0"/>
                <a:ea typeface="宋体" panose="02010600030101010101" pitchFamily="2" charset="-122"/>
              </a:rPr>
              <a:t>add: </a:t>
            </a:r>
            <a:endParaRPr lang="en-US" altLang="zh-CN" dirty="0">
              <a:latin typeface="Arial" panose="020B0604020202020204" pitchFamily="34" charset="0"/>
              <a:ea typeface="宋体" panose="02010600030101010101" pitchFamily="2" charset="-122"/>
            </a:endParaRPr>
          </a:p>
          <a:p>
            <a:pPr indent="288925"/>
            <a:r>
              <a:rPr lang="en-US" altLang="zh-CN" dirty="0">
                <a:latin typeface="Arial" panose="020B0604020202020204" pitchFamily="34" charset="0"/>
                <a:ea typeface="宋体" panose="02010600030101010101" pitchFamily="2" charset="-122"/>
              </a:rPr>
              <a:t>pushl	%ebp</a:t>
            </a:r>
            <a:endParaRPr lang="en-US" altLang="zh-CN" dirty="0">
              <a:latin typeface="Arial" panose="020B0604020202020204" pitchFamily="34" charset="0"/>
              <a:ea typeface="宋体" panose="02010600030101010101" pitchFamily="2" charset="-122"/>
            </a:endParaRPr>
          </a:p>
          <a:p>
            <a:pPr indent="288925"/>
            <a:r>
              <a:rPr lang="en-US" altLang="zh-CN" dirty="0">
                <a:latin typeface="Arial" panose="020B0604020202020204" pitchFamily="34" charset="0"/>
                <a:ea typeface="宋体" panose="02010600030101010101" pitchFamily="2" charset="-122"/>
              </a:rPr>
              <a:t>movl	%esp, %ebp</a:t>
            </a:r>
            <a:endParaRPr lang="en-US" altLang="zh-CN" dirty="0">
              <a:latin typeface="Arial" panose="020B0604020202020204" pitchFamily="34" charset="0"/>
              <a:ea typeface="宋体" panose="02010600030101010101" pitchFamily="2" charset="-122"/>
            </a:endParaRPr>
          </a:p>
          <a:p>
            <a:pPr indent="288925"/>
            <a:r>
              <a:rPr lang="en-US" altLang="zh-CN" dirty="0">
                <a:latin typeface="Arial" panose="020B0604020202020204" pitchFamily="34" charset="0"/>
                <a:ea typeface="宋体" panose="02010600030101010101" pitchFamily="2" charset="-122"/>
              </a:rPr>
              <a:t>subl 	$16, %esp </a:t>
            </a:r>
            <a:endParaRPr lang="en-US" altLang="zh-CN" dirty="0">
              <a:latin typeface="Arial" panose="020B0604020202020204" pitchFamily="34" charset="0"/>
              <a:ea typeface="宋体" panose="02010600030101010101" pitchFamily="2" charset="-122"/>
            </a:endParaRPr>
          </a:p>
          <a:p>
            <a:pPr indent="288925"/>
            <a:r>
              <a:rPr lang="en-US" altLang="zh-CN" dirty="0">
                <a:latin typeface="Arial" panose="020B0604020202020204" pitchFamily="34" charset="0"/>
                <a:ea typeface="宋体" panose="02010600030101010101" pitchFamily="2" charset="-122"/>
              </a:rPr>
              <a:t>movl	12(%ebp), %eax</a:t>
            </a:r>
            <a:endParaRPr lang="en-US" altLang="zh-CN" dirty="0">
              <a:latin typeface="Arial" panose="020B0604020202020204" pitchFamily="34" charset="0"/>
              <a:ea typeface="宋体" panose="02010600030101010101" pitchFamily="2" charset="-122"/>
            </a:endParaRPr>
          </a:p>
          <a:p>
            <a:pPr indent="288925"/>
            <a:r>
              <a:rPr lang="en-US" altLang="zh-CN" dirty="0">
                <a:latin typeface="Arial" panose="020B0604020202020204" pitchFamily="34" charset="0"/>
                <a:ea typeface="宋体" panose="02010600030101010101" pitchFamily="2" charset="-122"/>
              </a:rPr>
              <a:t>movl	8(%ebp), %edx</a:t>
            </a:r>
            <a:endParaRPr lang="en-US" altLang="zh-CN" dirty="0">
              <a:latin typeface="Arial" panose="020B0604020202020204" pitchFamily="34" charset="0"/>
              <a:ea typeface="宋体" panose="02010600030101010101" pitchFamily="2" charset="-122"/>
            </a:endParaRPr>
          </a:p>
          <a:p>
            <a:pPr indent="288925"/>
            <a:r>
              <a:rPr lang="en-US" altLang="zh-CN" dirty="0">
                <a:latin typeface="Arial" panose="020B0604020202020204" pitchFamily="34" charset="0"/>
                <a:ea typeface="宋体" panose="02010600030101010101" pitchFamily="2" charset="-122"/>
              </a:rPr>
              <a:t>leal  	(%edx, %eax), %eax</a:t>
            </a:r>
            <a:endParaRPr lang="en-US" altLang="zh-CN" dirty="0">
              <a:latin typeface="Arial" panose="020B0604020202020204" pitchFamily="34" charset="0"/>
              <a:ea typeface="宋体" panose="02010600030101010101" pitchFamily="2" charset="-122"/>
            </a:endParaRPr>
          </a:p>
          <a:p>
            <a:pPr indent="288925"/>
            <a:r>
              <a:rPr lang="en-US" altLang="zh-CN" dirty="0">
                <a:latin typeface="Arial" panose="020B0604020202020204" pitchFamily="34" charset="0"/>
                <a:ea typeface="宋体" panose="02010600030101010101" pitchFamily="2" charset="-122"/>
              </a:rPr>
              <a:t>movl	%eax, -4(%ebp)</a:t>
            </a:r>
            <a:endParaRPr lang="en-US" altLang="zh-CN" dirty="0">
              <a:latin typeface="Arial" panose="020B0604020202020204" pitchFamily="34" charset="0"/>
              <a:ea typeface="宋体" panose="02010600030101010101" pitchFamily="2" charset="-122"/>
            </a:endParaRPr>
          </a:p>
          <a:p>
            <a:pPr indent="288925"/>
            <a:r>
              <a:rPr lang="en-US" altLang="zh-CN" dirty="0">
                <a:latin typeface="Arial" panose="020B0604020202020204" pitchFamily="34" charset="0"/>
                <a:ea typeface="宋体" panose="02010600030101010101" pitchFamily="2" charset="-122"/>
              </a:rPr>
              <a:t>movl	-4(%ebp), %eax</a:t>
            </a:r>
            <a:endParaRPr lang="en-US" altLang="zh-CN" dirty="0">
              <a:latin typeface="Arial" panose="020B0604020202020204" pitchFamily="34" charset="0"/>
              <a:ea typeface="宋体" panose="02010600030101010101" pitchFamily="2" charset="-122"/>
            </a:endParaRPr>
          </a:p>
          <a:p>
            <a:pPr indent="288925"/>
            <a:r>
              <a:rPr lang="en-US" altLang="zh-CN" dirty="0">
                <a:latin typeface="Arial" panose="020B0604020202020204" pitchFamily="34" charset="0"/>
                <a:ea typeface="宋体" panose="02010600030101010101" pitchFamily="2" charset="-122"/>
              </a:rPr>
              <a:t>leave</a:t>
            </a:r>
            <a:endParaRPr lang="en-US" altLang="zh-CN" dirty="0">
              <a:latin typeface="Arial" panose="020B0604020202020204" pitchFamily="34" charset="0"/>
              <a:ea typeface="宋体" panose="02010600030101010101" pitchFamily="2" charset="-122"/>
            </a:endParaRPr>
          </a:p>
          <a:p>
            <a:pPr indent="288925"/>
            <a:r>
              <a:rPr lang="en-US" altLang="zh-CN" dirty="0">
                <a:latin typeface="Arial" panose="020B0604020202020204" pitchFamily="34" charset="0"/>
                <a:ea typeface="宋体" panose="02010600030101010101" pitchFamily="2" charset="-122"/>
              </a:rPr>
              <a:t>ret</a:t>
            </a:r>
            <a:endParaRPr lang="en-US" altLang="zh-CN" dirty="0">
              <a:latin typeface="Arial" panose="020B0604020202020204" pitchFamily="34" charset="0"/>
              <a:ea typeface="宋体" panose="02010600030101010101" pitchFamily="2" charset="-122"/>
            </a:endParaRPr>
          </a:p>
        </p:txBody>
      </p:sp>
      <p:sp>
        <p:nvSpPr>
          <p:cNvPr id="605193" name="Rectangle 9"/>
          <p:cNvSpPr/>
          <p:nvPr/>
        </p:nvSpPr>
        <p:spPr>
          <a:xfrm>
            <a:off x="3716338" y="2686050"/>
            <a:ext cx="5221287" cy="3270250"/>
          </a:xfrm>
          <a:prstGeom prst="rect">
            <a:avLst/>
          </a:prstGeom>
          <a:noFill/>
          <a:ln w="9525">
            <a:noFill/>
          </a:ln>
        </p:spPr>
        <p:txBody>
          <a:bodyPr anchor="ctr" anchorCtr="0">
            <a:spAutoFit/>
          </a:bodyPr>
          <a:lstStyle/>
          <a:p>
            <a:pPr indent="288925">
              <a:lnSpc>
                <a:spcPct val="105000"/>
              </a:lnSpc>
            </a:pPr>
            <a:r>
              <a:rPr lang="en-US" altLang="zh-CN" dirty="0">
                <a:latin typeface="Arial" panose="020B0604020202020204" pitchFamily="34" charset="0"/>
                <a:ea typeface="宋体" panose="02010600030101010101" pitchFamily="2" charset="-122"/>
              </a:rPr>
              <a:t>00000000 &lt;add&gt;: </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0:    55	   push   %ebp</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1:    89 e5	   mov   %esp, %ebp</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3:    83 ec 10   sub    $0x10, %esp</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6:    8b 45 0c   mov   0xc(%ebp), %eax</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9:    8b 55 08   mov   0x8(%ebp), %edx</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c:    8d 04 02   lea     (%edx,%eax,1), %eax</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f:     89 45 fc    mov   %eax, -0x4(%ebp)</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12:  8b 45 fc    mov   -0x4(%ebp), %eax</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15:  c9             leave  </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16:  c3             ret </a:t>
            </a:r>
            <a:endParaRPr lang="en-US" altLang="zh-CN" dirty="0">
              <a:latin typeface="Arial" panose="020B0604020202020204" pitchFamily="34" charset="0"/>
              <a:ea typeface="宋体" panose="02010600030101010101" pitchFamily="2" charset="-122"/>
            </a:endParaRPr>
          </a:p>
        </p:txBody>
      </p:sp>
      <p:sp>
        <p:nvSpPr>
          <p:cNvPr id="605196" name="Line 12"/>
          <p:cNvSpPr/>
          <p:nvPr/>
        </p:nvSpPr>
        <p:spPr>
          <a:xfrm>
            <a:off x="971550" y="2798763"/>
            <a:ext cx="0" cy="990600"/>
          </a:xfrm>
          <a:prstGeom prst="line">
            <a:avLst/>
          </a:prstGeom>
          <a:ln w="38100" cap="flat" cmpd="sng">
            <a:solidFill>
              <a:srgbClr val="FF3300"/>
            </a:solidFill>
            <a:prstDash val="solid"/>
            <a:round/>
            <a:headEnd type="none" w="med" len="med"/>
            <a:tailEnd type="triangle" w="med" len="med"/>
          </a:ln>
        </p:spPr>
      </p:sp>
      <p:sp>
        <p:nvSpPr>
          <p:cNvPr id="605197" name="Rectangle 13"/>
          <p:cNvSpPr/>
          <p:nvPr/>
        </p:nvSpPr>
        <p:spPr>
          <a:xfrm>
            <a:off x="1016000" y="2754313"/>
            <a:ext cx="2470150" cy="641350"/>
          </a:xfrm>
          <a:prstGeom prst="rect">
            <a:avLst/>
          </a:prstGeom>
          <a:noFill/>
          <a:ln w="9525">
            <a:noFill/>
          </a:ln>
        </p:spPr>
        <p:txBody>
          <a:bodyPr wrap="none" anchor="ctr" anchorCtr="0">
            <a:spAutoFit/>
          </a:bodyPr>
          <a:lstStyle/>
          <a:p>
            <a:pPr eaLnBrk="0" hangingPunct="0"/>
            <a:r>
              <a:rPr lang="en-US" altLang="zh-CN" dirty="0">
                <a:solidFill>
                  <a:srgbClr val="FF3300"/>
                </a:solidFill>
                <a:latin typeface="Arial" panose="020B0604020202020204" pitchFamily="34" charset="0"/>
                <a:ea typeface="宋体" panose="02010600030101010101" pitchFamily="2" charset="-122"/>
              </a:rPr>
              <a:t>gcc -E test.c -o test.i </a:t>
            </a:r>
            <a:endParaRPr lang="en-US" altLang="zh-CN" dirty="0">
              <a:solidFill>
                <a:srgbClr val="FF3300"/>
              </a:solidFill>
              <a:latin typeface="Arial" panose="020B0604020202020204" pitchFamily="34" charset="0"/>
              <a:ea typeface="宋体" panose="02010600030101010101" pitchFamily="2" charset="-122"/>
            </a:endParaRPr>
          </a:p>
          <a:p>
            <a:pPr eaLnBrk="0" hangingPunct="0"/>
            <a:r>
              <a:rPr lang="en-US" altLang="zh-CN" dirty="0">
                <a:solidFill>
                  <a:srgbClr val="FF3300"/>
                </a:solidFill>
                <a:latin typeface="Arial" panose="020B0604020202020204" pitchFamily="34" charset="0"/>
                <a:ea typeface="宋体" panose="02010600030101010101" pitchFamily="2" charset="-122"/>
              </a:rPr>
              <a:t>gcc -S test.i -o test.s</a:t>
            </a:r>
            <a:r>
              <a:rPr lang="en-US" altLang="zh-CN" b="0" dirty="0">
                <a:latin typeface="Arial" panose="020B0604020202020204" pitchFamily="34" charset="0"/>
                <a:ea typeface="宋体" panose="02010600030101010101" pitchFamily="2" charset="-122"/>
              </a:rPr>
              <a:t> </a:t>
            </a:r>
            <a:endParaRPr lang="en-US" altLang="zh-CN" b="0" dirty="0">
              <a:latin typeface="Arial" panose="020B0604020202020204" pitchFamily="34" charset="0"/>
              <a:ea typeface="宋体" panose="02010600030101010101" pitchFamily="2" charset="-122"/>
            </a:endParaRPr>
          </a:p>
        </p:txBody>
      </p:sp>
      <p:sp>
        <p:nvSpPr>
          <p:cNvPr id="605198" name="Rectangle 14"/>
          <p:cNvSpPr/>
          <p:nvPr/>
        </p:nvSpPr>
        <p:spPr>
          <a:xfrm>
            <a:off x="971550" y="3384550"/>
            <a:ext cx="2635250" cy="366713"/>
          </a:xfrm>
          <a:prstGeom prst="rect">
            <a:avLst/>
          </a:prstGeom>
          <a:noFill/>
          <a:ln w="9525">
            <a:noFill/>
          </a:ln>
        </p:spPr>
        <p:txBody>
          <a:bodyPr wrap="none" anchor="ctr" anchorCtr="0">
            <a:spAutoFit/>
          </a:bodyPr>
          <a:lstStyle/>
          <a:p>
            <a:pPr eaLnBrk="0" hangingPunct="0"/>
            <a:r>
              <a:rPr lang="en-US" altLang="zh-CN" dirty="0">
                <a:solidFill>
                  <a:srgbClr val="3333CC"/>
                </a:solidFill>
                <a:latin typeface="Arial" panose="020B0604020202020204" pitchFamily="34" charset="0"/>
                <a:ea typeface="宋体" panose="02010600030101010101" pitchFamily="2" charset="-122"/>
              </a:rPr>
              <a:t>gcc –S test.c –o test.s</a:t>
            </a:r>
            <a:r>
              <a:rPr lang="en-US" altLang="zh-CN" b="0" dirty="0">
                <a:latin typeface="Arial" panose="020B0604020202020204" pitchFamily="34" charset="0"/>
                <a:ea typeface="宋体" panose="02010600030101010101" pitchFamily="2" charset="-122"/>
              </a:rPr>
              <a:t> </a:t>
            </a:r>
            <a:endParaRPr lang="en-US" altLang="zh-CN" b="0" dirty="0">
              <a:latin typeface="Arial" panose="020B0604020202020204" pitchFamily="34" charset="0"/>
              <a:ea typeface="宋体" panose="02010600030101010101" pitchFamily="2" charset="-122"/>
            </a:endParaRPr>
          </a:p>
        </p:txBody>
      </p:sp>
      <p:sp>
        <p:nvSpPr>
          <p:cNvPr id="605199" name="Text Box 15"/>
          <p:cNvSpPr txBox="1"/>
          <p:nvPr/>
        </p:nvSpPr>
        <p:spPr>
          <a:xfrm>
            <a:off x="0" y="3429000"/>
            <a:ext cx="836613" cy="366713"/>
          </a:xfrm>
          <a:prstGeom prst="rect">
            <a:avLst/>
          </a:prstGeom>
          <a:noFill/>
          <a:ln w="9525">
            <a:noFill/>
          </a:ln>
        </p:spPr>
        <p:txBody>
          <a:bodyPr anchor="t" anchorCtr="0">
            <a:spAutoFit/>
          </a:bodyPr>
          <a:lstStyle/>
          <a:p>
            <a:pPr>
              <a:spcBef>
                <a:spcPct val="50000"/>
              </a:spcBef>
            </a:pPr>
            <a:r>
              <a:rPr lang="en-US" altLang="zh-CN" dirty="0">
                <a:solidFill>
                  <a:srgbClr val="3333CC"/>
                </a:solidFill>
                <a:latin typeface="Arial" panose="020B0604020202020204" pitchFamily="34" charset="0"/>
                <a:ea typeface="宋体" panose="02010600030101010101" pitchFamily="2" charset="-122"/>
              </a:rPr>
              <a:t>test.s</a:t>
            </a:r>
            <a:endParaRPr lang="en-US" altLang="zh-CN" dirty="0">
              <a:solidFill>
                <a:srgbClr val="3333CC"/>
              </a:solidFill>
              <a:latin typeface="Arial" panose="020B0604020202020204" pitchFamily="34" charset="0"/>
              <a:ea typeface="宋体" panose="02010600030101010101" pitchFamily="2" charset="-122"/>
            </a:endParaRPr>
          </a:p>
        </p:txBody>
      </p:sp>
      <p:grpSp>
        <p:nvGrpSpPr>
          <p:cNvPr id="605220" name="Group 36"/>
          <p:cNvGrpSpPr/>
          <p:nvPr/>
        </p:nvGrpSpPr>
        <p:grpSpPr>
          <a:xfrm>
            <a:off x="3581400" y="3067050"/>
            <a:ext cx="1081088" cy="3467100"/>
            <a:chOff x="2256" y="1932"/>
            <a:chExt cx="681" cy="2184"/>
          </a:xfrm>
        </p:grpSpPr>
        <p:sp>
          <p:nvSpPr>
            <p:cNvPr id="18442" name="Rectangle 20"/>
            <p:cNvSpPr/>
            <p:nvPr/>
          </p:nvSpPr>
          <p:spPr>
            <a:xfrm>
              <a:off x="2625" y="1932"/>
              <a:ext cx="312" cy="1786"/>
            </a:xfrm>
            <a:prstGeom prst="rect">
              <a:avLst/>
            </a:prstGeom>
            <a:solidFill>
              <a:srgbClr val="FFFF00">
                <a:alpha val="27058"/>
              </a:srgbClr>
            </a:solid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grpSp>
          <p:nvGrpSpPr>
            <p:cNvPr id="18443" name="Group 23"/>
            <p:cNvGrpSpPr/>
            <p:nvPr/>
          </p:nvGrpSpPr>
          <p:grpSpPr>
            <a:xfrm>
              <a:off x="2256" y="3718"/>
              <a:ext cx="567" cy="398"/>
              <a:chOff x="2143" y="3634"/>
              <a:chExt cx="567" cy="676"/>
            </a:xfrm>
          </p:grpSpPr>
          <p:sp>
            <p:nvSpPr>
              <p:cNvPr id="18444" name="Text Box 21"/>
              <p:cNvSpPr txBox="1"/>
              <p:nvPr/>
            </p:nvSpPr>
            <p:spPr>
              <a:xfrm>
                <a:off x="2143" y="3918"/>
                <a:ext cx="567" cy="392"/>
              </a:xfrm>
              <a:prstGeom prst="rect">
                <a:avLst/>
              </a:prstGeom>
              <a:noFill/>
              <a:ln w="9525">
                <a:noFill/>
              </a:ln>
            </p:spPr>
            <p:txBody>
              <a:bodyPr anchor="t" anchorCtr="0">
                <a:spAutoFit/>
              </a:bodyPr>
              <a:lstStyle/>
              <a:p>
                <a:pPr>
                  <a:spcBef>
                    <a:spcPct val="50000"/>
                  </a:spcBef>
                </a:pPr>
                <a:r>
                  <a:rPr lang="zh-CN" altLang="en-US" dirty="0">
                    <a:solidFill>
                      <a:srgbClr val="FF3300"/>
                    </a:solidFill>
                    <a:latin typeface="Arial" panose="020B0604020202020204" pitchFamily="34" charset="0"/>
                    <a:ea typeface="微软雅黑" panose="020B0503020204020204" pitchFamily="34" charset="-122"/>
                  </a:rPr>
                  <a:t>位移量</a:t>
                </a:r>
                <a:endParaRPr lang="zh-CN" altLang="en-US" dirty="0">
                  <a:solidFill>
                    <a:srgbClr val="FF3300"/>
                  </a:solidFill>
                  <a:latin typeface="Arial" panose="020B0604020202020204" pitchFamily="34" charset="0"/>
                  <a:ea typeface="微软雅黑" panose="020B0503020204020204" pitchFamily="34" charset="-122"/>
                </a:endParaRPr>
              </a:p>
            </p:txBody>
          </p:sp>
          <p:sp>
            <p:nvSpPr>
              <p:cNvPr id="18445" name="Line 22"/>
              <p:cNvSpPr/>
              <p:nvPr/>
            </p:nvSpPr>
            <p:spPr>
              <a:xfrm flipV="1">
                <a:off x="2483" y="3634"/>
                <a:ext cx="199" cy="284"/>
              </a:xfrm>
              <a:prstGeom prst="line">
                <a:avLst/>
              </a:prstGeom>
              <a:ln w="38100" cap="flat" cmpd="sng">
                <a:solidFill>
                  <a:srgbClr val="FF3300"/>
                </a:solidFill>
                <a:prstDash val="solid"/>
                <a:round/>
                <a:headEnd type="none" w="med" len="med"/>
                <a:tailEnd type="triangle" w="med" len="med"/>
              </a:ln>
            </p:spPr>
          </p:sp>
        </p:grpSp>
      </p:grpSp>
      <p:grpSp>
        <p:nvGrpSpPr>
          <p:cNvPr id="605221" name="Group 37"/>
          <p:cNvGrpSpPr/>
          <p:nvPr/>
        </p:nvGrpSpPr>
        <p:grpSpPr>
          <a:xfrm>
            <a:off x="4437063" y="3068638"/>
            <a:ext cx="1349375" cy="3441700"/>
            <a:chOff x="2795" y="1905"/>
            <a:chExt cx="850" cy="2168"/>
          </a:xfrm>
        </p:grpSpPr>
        <p:sp>
          <p:nvSpPr>
            <p:cNvPr id="18447" name="Rectangle 17"/>
            <p:cNvSpPr/>
            <p:nvPr/>
          </p:nvSpPr>
          <p:spPr>
            <a:xfrm>
              <a:off x="2965" y="1905"/>
              <a:ext cx="680" cy="1786"/>
            </a:xfrm>
            <a:prstGeom prst="rect">
              <a:avLst/>
            </a:prstGeom>
            <a:solidFill>
              <a:schemeClr val="accent1">
                <a:alpha val="25882"/>
              </a:schemeClr>
            </a:solid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grpSp>
          <p:nvGrpSpPr>
            <p:cNvPr id="18448" name="Group 24"/>
            <p:cNvGrpSpPr/>
            <p:nvPr/>
          </p:nvGrpSpPr>
          <p:grpSpPr>
            <a:xfrm>
              <a:off x="2795" y="3705"/>
              <a:ext cx="737" cy="368"/>
              <a:chOff x="2143" y="3634"/>
              <a:chExt cx="567" cy="763"/>
            </a:xfrm>
          </p:grpSpPr>
          <p:sp>
            <p:nvSpPr>
              <p:cNvPr id="18449" name="Text Box 25"/>
              <p:cNvSpPr txBox="1"/>
              <p:nvPr/>
            </p:nvSpPr>
            <p:spPr>
              <a:xfrm>
                <a:off x="2143" y="3918"/>
                <a:ext cx="567" cy="479"/>
              </a:xfrm>
              <a:prstGeom prst="rect">
                <a:avLst/>
              </a:prstGeom>
              <a:noFill/>
              <a:ln w="9525">
                <a:noFill/>
              </a:ln>
            </p:spPr>
            <p:txBody>
              <a:bodyPr anchor="t" anchorCtr="0">
                <a:spAutoFit/>
              </a:bodyPr>
              <a:lstStyle/>
              <a:p>
                <a:pPr>
                  <a:spcBef>
                    <a:spcPct val="50000"/>
                  </a:spcBef>
                </a:pPr>
                <a:r>
                  <a:rPr lang="zh-CN" altLang="en-US" dirty="0">
                    <a:solidFill>
                      <a:srgbClr val="FF3300"/>
                    </a:solidFill>
                    <a:latin typeface="Arial" panose="020B0604020202020204" pitchFamily="34" charset="0"/>
                    <a:ea typeface="微软雅黑" panose="020B0503020204020204" pitchFamily="34" charset="-122"/>
                  </a:rPr>
                  <a:t>机器指令</a:t>
                </a:r>
                <a:endParaRPr lang="zh-CN" altLang="en-US" dirty="0">
                  <a:solidFill>
                    <a:srgbClr val="FF3300"/>
                  </a:solidFill>
                  <a:latin typeface="Arial" panose="020B0604020202020204" pitchFamily="34" charset="0"/>
                  <a:ea typeface="微软雅黑" panose="020B0503020204020204" pitchFamily="34" charset="-122"/>
                </a:endParaRPr>
              </a:p>
            </p:txBody>
          </p:sp>
          <p:sp>
            <p:nvSpPr>
              <p:cNvPr id="18450" name="Line 26"/>
              <p:cNvSpPr/>
              <p:nvPr/>
            </p:nvSpPr>
            <p:spPr>
              <a:xfrm flipV="1">
                <a:off x="2483" y="3634"/>
                <a:ext cx="199" cy="284"/>
              </a:xfrm>
              <a:prstGeom prst="line">
                <a:avLst/>
              </a:prstGeom>
              <a:ln w="38100" cap="flat" cmpd="sng">
                <a:solidFill>
                  <a:srgbClr val="FF3300"/>
                </a:solidFill>
                <a:prstDash val="solid"/>
                <a:round/>
                <a:headEnd type="none" w="med" len="med"/>
                <a:tailEnd type="triangle" w="med" len="med"/>
              </a:ln>
            </p:spPr>
          </p:sp>
        </p:grpSp>
      </p:grpSp>
      <p:grpSp>
        <p:nvGrpSpPr>
          <p:cNvPr id="605222" name="Group 38"/>
          <p:cNvGrpSpPr/>
          <p:nvPr/>
        </p:nvGrpSpPr>
        <p:grpSpPr>
          <a:xfrm>
            <a:off x="5795963" y="3068638"/>
            <a:ext cx="3060700" cy="3465512"/>
            <a:chOff x="3645" y="1933"/>
            <a:chExt cx="1928" cy="2183"/>
          </a:xfrm>
        </p:grpSpPr>
        <p:sp>
          <p:nvSpPr>
            <p:cNvPr id="18452" name="Rectangle 18"/>
            <p:cNvSpPr/>
            <p:nvPr/>
          </p:nvSpPr>
          <p:spPr>
            <a:xfrm>
              <a:off x="3645" y="1933"/>
              <a:ext cx="1928" cy="1784"/>
            </a:xfrm>
            <a:prstGeom prst="rect">
              <a:avLst/>
            </a:prstGeom>
            <a:solidFill>
              <a:srgbClr val="FF0000">
                <a:alpha val="16862"/>
              </a:srgbClr>
            </a:solid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grpSp>
          <p:nvGrpSpPr>
            <p:cNvPr id="18453" name="Group 27"/>
            <p:cNvGrpSpPr/>
            <p:nvPr/>
          </p:nvGrpSpPr>
          <p:grpSpPr>
            <a:xfrm>
              <a:off x="3645" y="3733"/>
              <a:ext cx="737" cy="383"/>
              <a:chOff x="2143" y="3634"/>
              <a:chExt cx="567" cy="715"/>
            </a:xfrm>
          </p:grpSpPr>
          <p:sp>
            <p:nvSpPr>
              <p:cNvPr id="18454" name="Text Box 28"/>
              <p:cNvSpPr txBox="1"/>
              <p:nvPr/>
            </p:nvSpPr>
            <p:spPr>
              <a:xfrm>
                <a:off x="2143" y="3918"/>
                <a:ext cx="567" cy="431"/>
              </a:xfrm>
              <a:prstGeom prst="rect">
                <a:avLst/>
              </a:prstGeom>
              <a:noFill/>
              <a:ln w="9525">
                <a:noFill/>
              </a:ln>
            </p:spPr>
            <p:txBody>
              <a:bodyPr anchor="t" anchorCtr="0">
                <a:spAutoFit/>
              </a:bodyPr>
              <a:lstStyle/>
              <a:p>
                <a:pPr>
                  <a:spcBef>
                    <a:spcPct val="50000"/>
                  </a:spcBef>
                </a:pPr>
                <a:r>
                  <a:rPr lang="zh-CN" altLang="en-US" dirty="0">
                    <a:solidFill>
                      <a:srgbClr val="FF3300"/>
                    </a:solidFill>
                    <a:latin typeface="Arial" panose="020B0604020202020204" pitchFamily="34" charset="0"/>
                    <a:ea typeface="微软雅黑" panose="020B0503020204020204" pitchFamily="34" charset="-122"/>
                  </a:rPr>
                  <a:t>汇编指令</a:t>
                </a:r>
                <a:endParaRPr lang="zh-CN" altLang="en-US" dirty="0">
                  <a:solidFill>
                    <a:srgbClr val="FF3300"/>
                  </a:solidFill>
                  <a:latin typeface="Arial" panose="020B0604020202020204" pitchFamily="34" charset="0"/>
                  <a:ea typeface="微软雅黑" panose="020B0503020204020204" pitchFamily="34" charset="-122"/>
                </a:endParaRPr>
              </a:p>
            </p:txBody>
          </p:sp>
          <p:sp>
            <p:nvSpPr>
              <p:cNvPr id="18455" name="Line 29"/>
              <p:cNvSpPr/>
              <p:nvPr/>
            </p:nvSpPr>
            <p:spPr>
              <a:xfrm flipV="1">
                <a:off x="2483" y="3634"/>
                <a:ext cx="199" cy="284"/>
              </a:xfrm>
              <a:prstGeom prst="line">
                <a:avLst/>
              </a:prstGeom>
              <a:ln w="38100" cap="flat" cmpd="sng">
                <a:solidFill>
                  <a:srgbClr val="FF3300"/>
                </a:solidFill>
                <a:prstDash val="solid"/>
                <a:round/>
                <a:headEnd type="none" w="med" len="med"/>
                <a:tailEnd type="triangle" w="med" len="med"/>
              </a:ln>
            </p:spPr>
          </p:sp>
        </p:grpSp>
      </p:grpSp>
      <p:sp>
        <p:nvSpPr>
          <p:cNvPr id="605214" name="Text Box 30"/>
          <p:cNvSpPr txBox="1"/>
          <p:nvPr/>
        </p:nvSpPr>
        <p:spPr>
          <a:xfrm>
            <a:off x="1763713" y="6461125"/>
            <a:ext cx="7380287" cy="396875"/>
          </a:xfrm>
          <a:prstGeom prst="rect">
            <a:avLst/>
          </a:prstGeom>
          <a:noFill/>
          <a:ln w="9525">
            <a:noFill/>
          </a:ln>
        </p:spPr>
        <p:txBody>
          <a:bodyPr anchor="t" anchorCtr="0">
            <a:spAutoFit/>
          </a:bodyPr>
          <a:lstStyle/>
          <a:p>
            <a:pPr>
              <a:spcBef>
                <a:spcPct val="50000"/>
              </a:spcBef>
            </a:pPr>
            <a:r>
              <a:rPr lang="zh-CN" altLang="en-US" sz="2000" dirty="0">
                <a:solidFill>
                  <a:srgbClr val="007635"/>
                </a:solidFill>
                <a:latin typeface="Arial" panose="020B0604020202020204" pitchFamily="34" charset="0"/>
                <a:ea typeface="微软雅黑" panose="020B0503020204020204" pitchFamily="34" charset="-122"/>
              </a:rPr>
              <a:t>编译得到的</a:t>
            </a:r>
            <a:r>
              <a:rPr lang="zh-CN" altLang="en-US" sz="2000" dirty="0">
                <a:solidFill>
                  <a:srgbClr val="3333CC"/>
                </a:solidFill>
                <a:latin typeface="Arial" panose="020B0604020202020204" pitchFamily="34" charset="0"/>
                <a:ea typeface="微软雅黑" panose="020B0503020204020204" pitchFamily="34" charset="-122"/>
              </a:rPr>
              <a:t>与</a:t>
            </a:r>
            <a:r>
              <a:rPr lang="zh-CN" altLang="en-US" sz="2000" dirty="0">
                <a:solidFill>
                  <a:srgbClr val="007635"/>
                </a:solidFill>
                <a:latin typeface="Arial" panose="020B0604020202020204" pitchFamily="34" charset="0"/>
                <a:ea typeface="微软雅黑" panose="020B0503020204020204" pitchFamily="34" charset="-122"/>
              </a:rPr>
              <a:t>反汇编得到的</a:t>
            </a:r>
            <a:r>
              <a:rPr lang="zh-CN" altLang="en-US" sz="2000" dirty="0">
                <a:solidFill>
                  <a:srgbClr val="3333CC"/>
                </a:solidFill>
                <a:latin typeface="Arial" panose="020B0604020202020204" pitchFamily="34" charset="0"/>
                <a:ea typeface="微软雅黑" panose="020B0503020204020204" pitchFamily="34" charset="-122"/>
              </a:rPr>
              <a:t>汇编指令形式稍有差异</a:t>
            </a:r>
            <a:endParaRPr lang="zh-CN" altLang="en-US" sz="2000" dirty="0">
              <a:solidFill>
                <a:srgbClr val="3333CC"/>
              </a:solidFill>
              <a:latin typeface="Arial" panose="020B0604020202020204" pitchFamily="34" charset="0"/>
              <a:ea typeface="微软雅黑" panose="020B0503020204020204" pitchFamily="34" charset="-122"/>
            </a:endParaRPr>
          </a:p>
        </p:txBody>
      </p:sp>
      <p:pic>
        <p:nvPicPr>
          <p:cNvPr id="605218" name="Picture 34"/>
          <p:cNvPicPr>
            <a:picLocks noChangeAspect="1"/>
          </p:cNvPicPr>
          <p:nvPr/>
        </p:nvPicPr>
        <p:blipFill>
          <a:blip r:embed="rId1"/>
          <a:stretch>
            <a:fillRect/>
          </a:stretch>
        </p:blipFill>
        <p:spPr>
          <a:xfrm>
            <a:off x="26988" y="11113"/>
            <a:ext cx="3132137" cy="2562225"/>
          </a:xfrm>
          <a:prstGeom prst="rect">
            <a:avLst/>
          </a:prstGeom>
          <a:noFill/>
          <a:ln w="9525" cap="flat" cmpd="sng">
            <a:solidFill>
              <a:schemeClr val="tx1"/>
            </a:solidFill>
            <a:prstDash val="solid"/>
            <a:miter/>
            <a:headEnd type="none" w="med" len="med"/>
            <a:tailEnd type="none" w="med" len="med"/>
          </a:ln>
        </p:spPr>
      </p:pic>
      <p:sp>
        <p:nvSpPr>
          <p:cNvPr id="605219" name="Rectangle 35"/>
          <p:cNvSpPr/>
          <p:nvPr/>
        </p:nvSpPr>
        <p:spPr>
          <a:xfrm>
            <a:off x="2951163" y="1989138"/>
            <a:ext cx="5849937" cy="701675"/>
          </a:xfrm>
          <a:prstGeom prst="rect">
            <a:avLst/>
          </a:prstGeom>
          <a:noFill/>
          <a:ln w="9525">
            <a:noFill/>
          </a:ln>
        </p:spPr>
        <p:txBody>
          <a:bodyPr anchor="t" anchorCtr="0">
            <a:spAutoFit/>
          </a:bodyPr>
          <a:lstStyle/>
          <a:p>
            <a:pPr marL="342900" indent="-342900" eaLnBrk="0" hangingPunct="0"/>
            <a:r>
              <a:rPr lang="en-US" altLang="zh-CN" sz="2000" dirty="0">
                <a:solidFill>
                  <a:srgbClr val="CC3300"/>
                </a:solidFill>
                <a:latin typeface="微软雅黑" panose="020B0503020204020204" pitchFamily="34" charset="-122"/>
                <a:ea typeface="微软雅黑" panose="020B0503020204020204" pitchFamily="34" charset="-122"/>
              </a:rPr>
              <a:t>“gcc –c test.s –o test.o”</a:t>
            </a:r>
            <a:r>
              <a:rPr lang="zh-CN" altLang="en-US" sz="2000" dirty="0">
                <a:solidFill>
                  <a:srgbClr val="CC3300"/>
                </a:solidFill>
                <a:latin typeface="微软雅黑" panose="020B0503020204020204" pitchFamily="34" charset="-122"/>
                <a:ea typeface="微软雅黑" panose="020B0503020204020204" pitchFamily="34" charset="-122"/>
              </a:rPr>
              <a:t>将</a:t>
            </a:r>
            <a:r>
              <a:rPr lang="en-US" altLang="zh-CN" sz="2000" dirty="0">
                <a:solidFill>
                  <a:srgbClr val="CC3300"/>
                </a:solidFill>
                <a:latin typeface="微软雅黑" panose="020B0503020204020204" pitchFamily="34" charset="-122"/>
                <a:ea typeface="微软雅黑" panose="020B0503020204020204" pitchFamily="34" charset="-122"/>
              </a:rPr>
              <a:t>test.s</a:t>
            </a:r>
            <a:r>
              <a:rPr lang="zh-CN" altLang="en-US" sz="2000" dirty="0">
                <a:solidFill>
                  <a:srgbClr val="FF3300"/>
                </a:solidFill>
                <a:latin typeface="微软雅黑" panose="020B0503020204020204" pitchFamily="34" charset="-122"/>
                <a:ea typeface="微软雅黑" panose="020B0503020204020204" pitchFamily="34" charset="-122"/>
              </a:rPr>
              <a:t>汇编</a:t>
            </a:r>
            <a:r>
              <a:rPr lang="zh-CN" altLang="en-US" sz="2000" dirty="0">
                <a:solidFill>
                  <a:srgbClr val="CC3300"/>
                </a:solidFill>
                <a:latin typeface="微软雅黑" panose="020B0503020204020204" pitchFamily="34" charset="-122"/>
                <a:ea typeface="微软雅黑" panose="020B0503020204020204" pitchFamily="34" charset="-122"/>
              </a:rPr>
              <a:t>为</a:t>
            </a:r>
            <a:r>
              <a:rPr lang="en-US" altLang="zh-CN" sz="2000" dirty="0">
                <a:solidFill>
                  <a:srgbClr val="CC3300"/>
                </a:solidFill>
                <a:latin typeface="微软雅黑" panose="020B0503020204020204" pitchFamily="34" charset="-122"/>
                <a:ea typeface="微软雅黑" panose="020B0503020204020204" pitchFamily="34" charset="-122"/>
              </a:rPr>
              <a:t>test.o</a:t>
            </a:r>
            <a:endParaRPr lang="en-US" altLang="zh-CN" sz="2000" dirty="0">
              <a:solidFill>
                <a:srgbClr val="CC3300"/>
              </a:solidFill>
              <a:latin typeface="微软雅黑" panose="020B0503020204020204" pitchFamily="34" charset="-122"/>
              <a:ea typeface="微软雅黑" panose="020B0503020204020204" pitchFamily="34" charset="-122"/>
            </a:endParaRPr>
          </a:p>
          <a:p>
            <a:pPr marL="342900" indent="-342900" eaLnBrk="0" hangingPunct="0"/>
            <a:r>
              <a:rPr lang="zh-CN" altLang="en-US" sz="2000" dirty="0">
                <a:solidFill>
                  <a:srgbClr val="CC3300"/>
                </a:solidFill>
                <a:latin typeface="微软雅黑" panose="020B0503020204020204" pitchFamily="34" charset="-122"/>
                <a:ea typeface="微软雅黑" panose="020B0503020204020204" pitchFamily="34" charset="-122"/>
              </a:rPr>
              <a:t>“</a:t>
            </a:r>
            <a:r>
              <a:rPr lang="en-US" altLang="zh-CN" sz="2000" dirty="0">
                <a:solidFill>
                  <a:srgbClr val="CC3300"/>
                </a:solidFill>
                <a:latin typeface="微软雅黑" panose="020B0503020204020204" pitchFamily="34" charset="-122"/>
                <a:ea typeface="微软雅黑" panose="020B0503020204020204" pitchFamily="34" charset="-122"/>
              </a:rPr>
              <a:t>objdump -d test.o”</a:t>
            </a:r>
            <a:r>
              <a:rPr lang="zh-CN" altLang="en-US" sz="2000" dirty="0">
                <a:solidFill>
                  <a:srgbClr val="CC3300"/>
                </a:solidFill>
                <a:latin typeface="微软雅黑" panose="020B0503020204020204" pitchFamily="34" charset="-122"/>
                <a:ea typeface="微软雅黑" panose="020B0503020204020204" pitchFamily="34" charset="-122"/>
              </a:rPr>
              <a:t>将</a:t>
            </a:r>
            <a:r>
              <a:rPr lang="en-US" altLang="zh-CN" sz="2000" dirty="0">
                <a:solidFill>
                  <a:srgbClr val="CC3300"/>
                </a:solidFill>
                <a:latin typeface="微软雅黑" panose="020B0503020204020204" pitchFamily="34" charset="-122"/>
                <a:ea typeface="微软雅黑" panose="020B0503020204020204" pitchFamily="34" charset="-122"/>
              </a:rPr>
              <a:t>test.o </a:t>
            </a:r>
            <a:r>
              <a:rPr lang="zh-CN" altLang="en-US" sz="2000" dirty="0">
                <a:solidFill>
                  <a:srgbClr val="FF3300"/>
                </a:solidFill>
                <a:latin typeface="微软雅黑" panose="020B0503020204020204" pitchFamily="34" charset="-122"/>
                <a:ea typeface="微软雅黑" panose="020B0503020204020204" pitchFamily="34" charset="-122"/>
              </a:rPr>
              <a:t>反汇编</a:t>
            </a:r>
            <a:r>
              <a:rPr lang="zh-CN" altLang="en-US" sz="2000" dirty="0">
                <a:solidFill>
                  <a:srgbClr val="CC3300"/>
                </a:solidFill>
                <a:latin typeface="微软雅黑" panose="020B0503020204020204" pitchFamily="34" charset="-122"/>
                <a:ea typeface="微软雅黑" panose="020B0503020204020204" pitchFamily="34" charset="-122"/>
              </a:rPr>
              <a:t>为</a:t>
            </a:r>
            <a:endParaRPr lang="zh-CN" altLang="en-US" sz="2000" dirty="0">
              <a:solidFill>
                <a:srgbClr val="CC330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016000" y="4868863"/>
            <a:ext cx="1216025" cy="1395412"/>
            <a:chOff x="1016000" y="4868863"/>
            <a:chExt cx="1216025" cy="1395412"/>
          </a:xfrm>
        </p:grpSpPr>
        <p:sp>
          <p:nvSpPr>
            <p:cNvPr id="18460" name="Line 39"/>
            <p:cNvSpPr/>
            <p:nvPr/>
          </p:nvSpPr>
          <p:spPr>
            <a:xfrm>
              <a:off x="1062038" y="4868863"/>
              <a:ext cx="495300" cy="0"/>
            </a:xfrm>
            <a:prstGeom prst="line">
              <a:avLst/>
            </a:prstGeom>
            <a:ln w="38100" cap="flat" cmpd="sng">
              <a:solidFill>
                <a:srgbClr val="CC3300"/>
              </a:solidFill>
              <a:prstDash val="solid"/>
              <a:round/>
              <a:headEnd type="none" w="med" len="med"/>
              <a:tailEnd type="none" w="med" len="med"/>
            </a:ln>
          </p:spPr>
        </p:sp>
        <p:sp>
          <p:nvSpPr>
            <p:cNvPr id="18461" name="Line 40"/>
            <p:cNvSpPr/>
            <p:nvPr/>
          </p:nvSpPr>
          <p:spPr>
            <a:xfrm>
              <a:off x="1062038" y="5138738"/>
              <a:ext cx="495300" cy="0"/>
            </a:xfrm>
            <a:prstGeom prst="line">
              <a:avLst/>
            </a:prstGeom>
            <a:ln w="38100" cap="flat" cmpd="sng">
              <a:solidFill>
                <a:srgbClr val="CC3300"/>
              </a:solidFill>
              <a:prstDash val="solid"/>
              <a:round/>
              <a:headEnd type="none" w="med" len="med"/>
              <a:tailEnd type="none" w="med" len="med"/>
            </a:ln>
          </p:spPr>
        </p:sp>
        <p:sp>
          <p:nvSpPr>
            <p:cNvPr id="18462" name="Line 41"/>
            <p:cNvSpPr/>
            <p:nvPr/>
          </p:nvSpPr>
          <p:spPr>
            <a:xfrm>
              <a:off x="1062038" y="6264275"/>
              <a:ext cx="495300" cy="0"/>
            </a:xfrm>
            <a:prstGeom prst="line">
              <a:avLst/>
            </a:prstGeom>
            <a:ln w="38100" cap="flat" cmpd="sng">
              <a:solidFill>
                <a:srgbClr val="CC3300"/>
              </a:solidFill>
              <a:prstDash val="solid"/>
              <a:round/>
              <a:headEnd type="none" w="med" len="med"/>
              <a:tailEnd type="none" w="med" len="med"/>
            </a:ln>
          </p:spPr>
        </p:sp>
        <p:sp>
          <p:nvSpPr>
            <p:cNvPr id="18463" name="Line 42"/>
            <p:cNvSpPr/>
            <p:nvPr/>
          </p:nvSpPr>
          <p:spPr>
            <a:xfrm>
              <a:off x="1016000" y="5408613"/>
              <a:ext cx="495300" cy="0"/>
            </a:xfrm>
            <a:prstGeom prst="line">
              <a:avLst/>
            </a:prstGeom>
            <a:ln w="38100" cap="flat" cmpd="sng">
              <a:solidFill>
                <a:srgbClr val="CC3300"/>
              </a:solidFill>
              <a:prstDash val="solid"/>
              <a:round/>
              <a:headEnd type="none" w="med" len="med"/>
              <a:tailEnd type="none" w="med" len="med"/>
            </a:ln>
          </p:spPr>
        </p:sp>
        <p:sp>
          <p:nvSpPr>
            <p:cNvPr id="18464" name="Line 43"/>
            <p:cNvSpPr/>
            <p:nvPr/>
          </p:nvSpPr>
          <p:spPr>
            <a:xfrm>
              <a:off x="1736725" y="5994400"/>
              <a:ext cx="495300" cy="0"/>
            </a:xfrm>
            <a:prstGeom prst="line">
              <a:avLst/>
            </a:prstGeom>
            <a:ln w="38100" cap="flat" cmpd="sng">
              <a:solidFill>
                <a:srgbClr val="CC3300"/>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5218"/>
                                        </p:tgtEl>
                                        <p:attrNameLst>
                                          <p:attrName>style.visibility</p:attrName>
                                        </p:attrNameLst>
                                      </p:cBhvr>
                                      <p:to>
                                        <p:strVal val="visible"/>
                                      </p:to>
                                    </p:set>
                                    <p:animEffect transition="in" filter="blinds(horizontal)">
                                      <p:cBhvr>
                                        <p:cTn id="7" dur="500"/>
                                        <p:tgtEl>
                                          <p:spTgt spid="6052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5191"/>
                                        </p:tgtEl>
                                        <p:attrNameLst>
                                          <p:attrName>style.visibility</p:attrName>
                                        </p:attrNameLst>
                                      </p:cBhvr>
                                      <p:to>
                                        <p:strVal val="visible"/>
                                      </p:to>
                                    </p:set>
                                    <p:animEffect transition="in" filter="blinds(horizontal)">
                                      <p:cBhvr>
                                        <p:cTn id="12" dur="500"/>
                                        <p:tgtEl>
                                          <p:spTgt spid="6051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5196"/>
                                        </p:tgtEl>
                                        <p:attrNameLst>
                                          <p:attrName>style.visibility</p:attrName>
                                        </p:attrNameLst>
                                      </p:cBhvr>
                                      <p:to>
                                        <p:strVal val="visible"/>
                                      </p:to>
                                    </p:set>
                                    <p:animEffect transition="in" filter="blinds(horizontal)">
                                      <p:cBhvr>
                                        <p:cTn id="17" dur="500"/>
                                        <p:tgtEl>
                                          <p:spTgt spid="60519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05199"/>
                                        </p:tgtEl>
                                        <p:attrNameLst>
                                          <p:attrName>style.visibility</p:attrName>
                                        </p:attrNameLst>
                                      </p:cBhvr>
                                      <p:to>
                                        <p:strVal val="visible"/>
                                      </p:to>
                                    </p:set>
                                    <p:animEffect transition="in" filter="blinds(horizontal)">
                                      <p:cBhvr>
                                        <p:cTn id="20" dur="500"/>
                                        <p:tgtEl>
                                          <p:spTgt spid="60519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05197"/>
                                        </p:tgtEl>
                                        <p:attrNameLst>
                                          <p:attrName>style.visibility</p:attrName>
                                        </p:attrNameLst>
                                      </p:cBhvr>
                                      <p:to>
                                        <p:strVal val="visible"/>
                                      </p:to>
                                    </p:set>
                                    <p:animEffect transition="in" filter="blinds(horizontal)">
                                      <p:cBhvr>
                                        <p:cTn id="25" dur="500"/>
                                        <p:tgtEl>
                                          <p:spTgt spid="60519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05198"/>
                                        </p:tgtEl>
                                        <p:attrNameLst>
                                          <p:attrName>style.visibility</p:attrName>
                                        </p:attrNameLst>
                                      </p:cBhvr>
                                      <p:to>
                                        <p:strVal val="visible"/>
                                      </p:to>
                                    </p:set>
                                    <p:animEffect transition="in" filter="blinds(horizontal)">
                                      <p:cBhvr>
                                        <p:cTn id="30" dur="500"/>
                                        <p:tgtEl>
                                          <p:spTgt spid="60519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05219"/>
                                        </p:tgtEl>
                                        <p:attrNameLst>
                                          <p:attrName>style.visibility</p:attrName>
                                        </p:attrNameLst>
                                      </p:cBhvr>
                                      <p:to>
                                        <p:strVal val="visible"/>
                                      </p:to>
                                    </p:set>
                                    <p:animEffect transition="in" filter="blinds(horizontal)">
                                      <p:cBhvr>
                                        <p:cTn id="35" dur="500"/>
                                        <p:tgtEl>
                                          <p:spTgt spid="60521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05193"/>
                                        </p:tgtEl>
                                        <p:attrNameLst>
                                          <p:attrName>style.visibility</p:attrName>
                                        </p:attrNameLst>
                                      </p:cBhvr>
                                      <p:to>
                                        <p:strVal val="visible"/>
                                      </p:to>
                                    </p:set>
                                    <p:animEffect transition="in" filter="blinds(horizontal)">
                                      <p:cBhvr>
                                        <p:cTn id="40" dur="500"/>
                                        <p:tgtEl>
                                          <p:spTgt spid="60519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05214"/>
                                        </p:tgtEl>
                                        <p:attrNameLst>
                                          <p:attrName>style.visibility</p:attrName>
                                        </p:attrNameLst>
                                      </p:cBhvr>
                                      <p:to>
                                        <p:strVal val="visible"/>
                                      </p:to>
                                    </p:set>
                                    <p:animEffect transition="in" filter="blinds(horizontal)">
                                      <p:cBhvr>
                                        <p:cTn id="45" dur="500"/>
                                        <p:tgtEl>
                                          <p:spTgt spid="605214"/>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randombar(horizontal)">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605220"/>
                                        </p:tgtEl>
                                        <p:attrNameLst>
                                          <p:attrName>style.visibility</p:attrName>
                                        </p:attrNameLst>
                                      </p:cBhvr>
                                      <p:to>
                                        <p:strVal val="visible"/>
                                      </p:to>
                                    </p:set>
                                    <p:animEffect transition="in" filter="blinds(horizontal)">
                                      <p:cBhvr>
                                        <p:cTn id="55" dur="500"/>
                                        <p:tgtEl>
                                          <p:spTgt spid="60522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605221"/>
                                        </p:tgtEl>
                                        <p:attrNameLst>
                                          <p:attrName>style.visibility</p:attrName>
                                        </p:attrNameLst>
                                      </p:cBhvr>
                                      <p:to>
                                        <p:strVal val="visible"/>
                                      </p:to>
                                    </p:set>
                                    <p:animEffect transition="in" filter="blinds(horizontal)">
                                      <p:cBhvr>
                                        <p:cTn id="60" dur="500"/>
                                        <p:tgtEl>
                                          <p:spTgt spid="605221"/>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605222"/>
                                        </p:tgtEl>
                                        <p:attrNameLst>
                                          <p:attrName>style.visibility</p:attrName>
                                        </p:attrNameLst>
                                      </p:cBhvr>
                                      <p:to>
                                        <p:strVal val="visible"/>
                                      </p:to>
                                    </p:set>
                                    <p:animEffect transition="in" filter="blinds(horizontal)">
                                      <p:cBhvr>
                                        <p:cTn id="65" dur="500"/>
                                        <p:tgtEl>
                                          <p:spTgt spid="605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91" grpId="0"/>
      <p:bldP spid="605193" grpId="0"/>
      <p:bldP spid="605197" grpId="0"/>
      <p:bldP spid="605198" grpId="0"/>
      <p:bldP spid="605199" grpId="0"/>
      <p:bldP spid="605214" grpId="0"/>
      <p:bldP spid="60521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p:cNvSpPr>
          <p:nvPr>
            <p:ph type="title"/>
          </p:nvPr>
        </p:nvSpPr>
        <p:spPr>
          <a:xfrm>
            <a:off x="476250" y="76200"/>
            <a:ext cx="8229600" cy="561975"/>
          </a:xfrm>
        </p:spPr>
        <p:txBody>
          <a:bodyPr vert="horz" wrap="square" lIns="91440" tIns="45720" rIns="91440" bIns="45720" anchor="ctr" anchorCtr="0"/>
          <a:lstStyle/>
          <a:p>
            <a:r>
              <a:rPr lang="zh-CN" altLang="en-US" sz="3600" dirty="0"/>
              <a:t>联合体数据的分配和访问</a:t>
            </a:r>
            <a:endParaRPr lang="zh-CN" altLang="en-US" sz="3600" dirty="0"/>
          </a:p>
        </p:txBody>
      </p:sp>
      <p:sp>
        <p:nvSpPr>
          <p:cNvPr id="150530" name="Rectangle 3"/>
          <p:cNvSpPr>
            <a:spLocks noGrp="1"/>
          </p:cNvSpPr>
          <p:nvPr>
            <p:ph idx="1"/>
          </p:nvPr>
        </p:nvSpPr>
        <p:spPr>
          <a:xfrm>
            <a:off x="341313" y="817563"/>
            <a:ext cx="8356600" cy="585787"/>
          </a:xfrm>
        </p:spPr>
        <p:txBody>
          <a:bodyPr vert="horz" wrap="square" lIns="91440" tIns="45720" rIns="91440" bIns="45720" anchor="t" anchorCtr="0"/>
          <a:lstStyle/>
          <a:p>
            <a:pPr>
              <a:lnSpc>
                <a:spcPct val="95000"/>
              </a:lnSpc>
              <a:buNone/>
            </a:pPr>
            <a:r>
              <a:rPr lang="zh-CN" altLang="en-US" sz="2200" dirty="0">
                <a:ea typeface="微软雅黑" panose="020B0503020204020204" pitchFamily="34" charset="-122"/>
              </a:rPr>
              <a:t>联合体各成员共享存储空间，按最大长度成员所需空间大小为目标</a:t>
            </a:r>
            <a:endParaRPr lang="zh-CN" altLang="en-US" sz="2200" dirty="0">
              <a:ea typeface="微软雅黑" panose="020B0503020204020204" pitchFamily="34" charset="-122"/>
            </a:endParaRPr>
          </a:p>
        </p:txBody>
      </p:sp>
      <p:sp>
        <p:nvSpPr>
          <p:cNvPr id="150531" name="Rectangle 4"/>
          <p:cNvSpPr/>
          <p:nvPr/>
        </p:nvSpPr>
        <p:spPr>
          <a:xfrm>
            <a:off x="341313" y="1289050"/>
            <a:ext cx="2474912" cy="2378075"/>
          </a:xfrm>
          <a:prstGeom prst="rect">
            <a:avLst/>
          </a:prstGeom>
          <a:noFill/>
          <a:ln w="9525">
            <a:noFill/>
          </a:ln>
        </p:spPr>
        <p:txBody>
          <a:bodyPr anchor="ctr" anchorCtr="0">
            <a:spAutoFit/>
          </a:bodyPr>
          <a:lstStyle/>
          <a:p>
            <a:pPr>
              <a:lnSpc>
                <a:spcPct val="125000"/>
              </a:lnSpc>
            </a:pPr>
            <a:r>
              <a:rPr lang="en-US" altLang="zh-CN" sz="2000" dirty="0">
                <a:solidFill>
                  <a:srgbClr val="0000FF"/>
                </a:solidFill>
                <a:latin typeface="微软雅黑" panose="020B0503020204020204" pitchFamily="34" charset="-122"/>
                <a:ea typeface="微软雅黑" panose="020B0503020204020204" pitchFamily="34" charset="-122"/>
              </a:rPr>
              <a:t>union uarea {</a:t>
            </a:r>
            <a:endParaRPr lang="en-US" altLang="zh-CN" sz="2000" dirty="0">
              <a:solidFill>
                <a:srgbClr val="0000FF"/>
              </a:solidFill>
              <a:latin typeface="微软雅黑" panose="020B0503020204020204" pitchFamily="34" charset="-122"/>
              <a:ea typeface="微软雅黑" panose="020B0503020204020204" pitchFamily="34" charset="-122"/>
            </a:endParaRPr>
          </a:p>
          <a:p>
            <a:pPr>
              <a:lnSpc>
                <a:spcPct val="125000"/>
              </a:lnSpc>
            </a:pPr>
            <a:r>
              <a:rPr lang="en-US" altLang="zh-CN" sz="2000" dirty="0">
                <a:solidFill>
                  <a:srgbClr val="0000FF"/>
                </a:solidFill>
                <a:latin typeface="微软雅黑" panose="020B0503020204020204" pitchFamily="34" charset="-122"/>
                <a:ea typeface="微软雅黑" panose="020B0503020204020204" pitchFamily="34" charset="-122"/>
              </a:rPr>
              <a:t>       char  c_data;</a:t>
            </a:r>
            <a:endParaRPr lang="en-US" altLang="zh-CN" sz="2000" dirty="0">
              <a:solidFill>
                <a:srgbClr val="0000FF"/>
              </a:solidFill>
              <a:latin typeface="微软雅黑" panose="020B0503020204020204" pitchFamily="34" charset="-122"/>
              <a:ea typeface="微软雅黑" panose="020B0503020204020204" pitchFamily="34" charset="-122"/>
            </a:endParaRPr>
          </a:p>
          <a:p>
            <a:pPr>
              <a:lnSpc>
                <a:spcPct val="125000"/>
              </a:lnSpc>
            </a:pPr>
            <a:r>
              <a:rPr lang="en-US" altLang="zh-CN" sz="2000" dirty="0">
                <a:solidFill>
                  <a:srgbClr val="0000FF"/>
                </a:solidFill>
                <a:latin typeface="微软雅黑" panose="020B0503020204020204" pitchFamily="34" charset="-122"/>
                <a:ea typeface="微软雅黑" panose="020B0503020204020204" pitchFamily="34" charset="-122"/>
              </a:rPr>
              <a:t>       short s_data;</a:t>
            </a:r>
            <a:endParaRPr lang="en-US" altLang="zh-CN" sz="2000" dirty="0">
              <a:solidFill>
                <a:srgbClr val="0000FF"/>
              </a:solidFill>
              <a:latin typeface="微软雅黑" panose="020B0503020204020204" pitchFamily="34" charset="-122"/>
              <a:ea typeface="微软雅黑" panose="020B0503020204020204" pitchFamily="34" charset="-122"/>
            </a:endParaRPr>
          </a:p>
          <a:p>
            <a:pPr>
              <a:lnSpc>
                <a:spcPct val="125000"/>
              </a:lnSpc>
            </a:pPr>
            <a:r>
              <a:rPr lang="en-US" altLang="zh-CN" sz="2000" dirty="0">
                <a:solidFill>
                  <a:srgbClr val="0000FF"/>
                </a:solidFill>
                <a:latin typeface="微软雅黑" panose="020B0503020204020204" pitchFamily="34" charset="-122"/>
                <a:ea typeface="微软雅黑" panose="020B0503020204020204" pitchFamily="34" charset="-122"/>
              </a:rPr>
              <a:t>       int      i_data;</a:t>
            </a:r>
            <a:endParaRPr lang="en-US" altLang="zh-CN" sz="2000" dirty="0">
              <a:solidFill>
                <a:srgbClr val="0000FF"/>
              </a:solidFill>
              <a:latin typeface="微软雅黑" panose="020B0503020204020204" pitchFamily="34" charset="-122"/>
              <a:ea typeface="微软雅黑" panose="020B0503020204020204" pitchFamily="34" charset="-122"/>
            </a:endParaRPr>
          </a:p>
          <a:p>
            <a:pPr>
              <a:lnSpc>
                <a:spcPct val="125000"/>
              </a:lnSpc>
            </a:pPr>
            <a:r>
              <a:rPr lang="en-US" altLang="zh-CN" sz="2000" dirty="0">
                <a:solidFill>
                  <a:srgbClr val="0000FF"/>
                </a:solidFill>
                <a:latin typeface="微软雅黑" panose="020B0503020204020204" pitchFamily="34" charset="-122"/>
                <a:ea typeface="微软雅黑" panose="020B0503020204020204" pitchFamily="34" charset="-122"/>
              </a:rPr>
              <a:t>       long   l_data;</a:t>
            </a:r>
            <a:endParaRPr lang="en-US" altLang="zh-CN" sz="2000" dirty="0">
              <a:solidFill>
                <a:srgbClr val="0000FF"/>
              </a:solidFill>
              <a:latin typeface="微软雅黑" panose="020B0503020204020204" pitchFamily="34" charset="-122"/>
              <a:ea typeface="微软雅黑" panose="020B0503020204020204" pitchFamily="34" charset="-122"/>
            </a:endParaRPr>
          </a:p>
          <a:p>
            <a:pPr>
              <a:lnSpc>
                <a:spcPct val="125000"/>
              </a:lnSpc>
            </a:pPr>
            <a:r>
              <a:rPr lang="en-US" altLang="zh-CN" sz="2000" dirty="0">
                <a:solidFill>
                  <a:srgbClr val="0000FF"/>
                </a:solidFill>
                <a:latin typeface="微软雅黑" panose="020B0503020204020204" pitchFamily="34" charset="-122"/>
                <a:ea typeface="微软雅黑" panose="020B0503020204020204" pitchFamily="34" charset="-122"/>
              </a:rPr>
              <a:t> };</a:t>
            </a:r>
            <a:endParaRPr lang="en-US" altLang="zh-CN" sz="2000" dirty="0">
              <a:solidFill>
                <a:srgbClr val="0000FF"/>
              </a:solidFill>
              <a:latin typeface="微软雅黑" panose="020B0503020204020204" pitchFamily="34" charset="-122"/>
              <a:ea typeface="微软雅黑" panose="020B0503020204020204" pitchFamily="34" charset="-122"/>
            </a:endParaRPr>
          </a:p>
        </p:txBody>
      </p:sp>
      <p:sp>
        <p:nvSpPr>
          <p:cNvPr id="585733" name="Rectangle 5"/>
          <p:cNvSpPr/>
          <p:nvPr/>
        </p:nvSpPr>
        <p:spPr>
          <a:xfrm>
            <a:off x="3267075" y="1403350"/>
            <a:ext cx="5219700" cy="1800225"/>
          </a:xfrm>
          <a:prstGeom prst="rect">
            <a:avLst/>
          </a:prstGeom>
          <a:noFill/>
          <a:ln w="9525">
            <a:noFill/>
          </a:ln>
        </p:spPr>
        <p:txBody>
          <a:bodyPr anchor="t" anchorCtr="0">
            <a:spAutoFit/>
          </a:bodyPr>
          <a:lstStyle/>
          <a:p>
            <a:pPr>
              <a:lnSpc>
                <a:spcPct val="140000"/>
              </a:lnSpc>
              <a:spcBef>
                <a:spcPct val="15000"/>
              </a:spcBef>
            </a:pPr>
            <a:r>
              <a:rPr lang="en-US" altLang="zh-CN" sz="2000" dirty="0">
                <a:solidFill>
                  <a:srgbClr val="FF0000"/>
                </a:solidFill>
                <a:latin typeface="微软雅黑" panose="020B0503020204020204" pitchFamily="34" charset="-122"/>
                <a:ea typeface="微软雅黑" panose="020B0503020204020204" pitchFamily="34" charset="-122"/>
              </a:rPr>
              <a:t>IA-32</a:t>
            </a:r>
            <a:r>
              <a:rPr lang="zh-CN" altLang="en-US" sz="2000" dirty="0">
                <a:solidFill>
                  <a:srgbClr val="FF0000"/>
                </a:solidFill>
                <a:latin typeface="微软雅黑" panose="020B0503020204020204" pitchFamily="34" charset="-122"/>
                <a:ea typeface="微软雅黑" panose="020B0503020204020204" pitchFamily="34" charset="-122"/>
              </a:rPr>
              <a:t>中编译时，</a:t>
            </a:r>
            <a:r>
              <a:rPr lang="en-US" altLang="zh-CN" sz="2000" dirty="0">
                <a:solidFill>
                  <a:srgbClr val="FF0000"/>
                </a:solidFill>
                <a:latin typeface="微软雅黑" panose="020B0503020204020204" pitchFamily="34" charset="-122"/>
                <a:ea typeface="微软雅黑" panose="020B0503020204020204" pitchFamily="34" charset="-122"/>
              </a:rPr>
              <a:t>long</a:t>
            </a:r>
            <a:r>
              <a:rPr lang="zh-CN" altLang="en-US" sz="2000" dirty="0">
                <a:solidFill>
                  <a:srgbClr val="FF0000"/>
                </a:solidFill>
                <a:latin typeface="微软雅黑" panose="020B0503020204020204" pitchFamily="34" charset="-122"/>
                <a:ea typeface="微软雅黑" panose="020B0503020204020204" pitchFamily="34" charset="-122"/>
              </a:rPr>
              <a:t>和</a:t>
            </a:r>
            <a:r>
              <a:rPr lang="en-US" altLang="zh-CN" sz="2000" dirty="0">
                <a:solidFill>
                  <a:srgbClr val="FF0000"/>
                </a:solidFill>
                <a:latin typeface="微软雅黑" panose="020B0503020204020204" pitchFamily="34" charset="-122"/>
                <a:ea typeface="微软雅黑" panose="020B0503020204020204" pitchFamily="34" charset="-122"/>
              </a:rPr>
              <a:t>int</a:t>
            </a:r>
            <a:r>
              <a:rPr lang="zh-CN" altLang="en-US" sz="2000" dirty="0">
                <a:solidFill>
                  <a:srgbClr val="FF0000"/>
                </a:solidFill>
                <a:latin typeface="微软雅黑" panose="020B0503020204020204" pitchFamily="34" charset="-122"/>
                <a:ea typeface="微软雅黑" panose="020B0503020204020204" pitchFamily="34" charset="-122"/>
              </a:rPr>
              <a:t>长度一样，故</a:t>
            </a:r>
            <a:r>
              <a:rPr lang="en-US" altLang="zh-CN" sz="2000" dirty="0">
                <a:solidFill>
                  <a:srgbClr val="FF0000"/>
                </a:solidFill>
                <a:latin typeface="微软雅黑" panose="020B0503020204020204" pitchFamily="34" charset="-122"/>
                <a:ea typeface="微软雅黑" panose="020B0503020204020204" pitchFamily="34" charset="-122"/>
              </a:rPr>
              <a:t>uarea</a:t>
            </a:r>
            <a:r>
              <a:rPr lang="zh-CN" altLang="en-US" sz="2000" dirty="0">
                <a:solidFill>
                  <a:srgbClr val="FF0000"/>
                </a:solidFill>
                <a:latin typeface="微软雅黑" panose="020B0503020204020204" pitchFamily="34" charset="-122"/>
                <a:ea typeface="微软雅黑" panose="020B0503020204020204" pitchFamily="34" charset="-122"/>
              </a:rPr>
              <a:t>所占空间为</a:t>
            </a:r>
            <a:r>
              <a:rPr lang="en-US" altLang="zh-CN" sz="2000" dirty="0">
                <a:solidFill>
                  <a:srgbClr val="FF0000"/>
                </a:solidFill>
                <a:latin typeface="微软雅黑" panose="020B0503020204020204" pitchFamily="34" charset="-122"/>
                <a:ea typeface="微软雅黑" panose="020B0503020204020204" pitchFamily="34" charset="-122"/>
              </a:rPr>
              <a:t>4</a:t>
            </a:r>
            <a:r>
              <a:rPr lang="zh-CN" altLang="en-US" sz="2000" dirty="0">
                <a:solidFill>
                  <a:srgbClr val="FF0000"/>
                </a:solidFill>
                <a:latin typeface="微软雅黑" panose="020B0503020204020204" pitchFamily="34" charset="-122"/>
                <a:ea typeface="微软雅黑" panose="020B0503020204020204" pitchFamily="34" charset="-122"/>
              </a:rPr>
              <a:t>个字节。而对于与</a:t>
            </a:r>
            <a:r>
              <a:rPr lang="en-US" altLang="zh-CN" sz="2000" dirty="0">
                <a:solidFill>
                  <a:srgbClr val="FF0000"/>
                </a:solidFill>
                <a:latin typeface="微软雅黑" panose="020B0503020204020204" pitchFamily="34" charset="-122"/>
                <a:ea typeface="微软雅黑" panose="020B0503020204020204" pitchFamily="34" charset="-122"/>
              </a:rPr>
              <a:t>uarea</a:t>
            </a:r>
            <a:r>
              <a:rPr lang="zh-CN" altLang="en-US" sz="2000" dirty="0">
                <a:solidFill>
                  <a:srgbClr val="FF0000"/>
                </a:solidFill>
                <a:latin typeface="微软雅黑" panose="020B0503020204020204" pitchFamily="34" charset="-122"/>
                <a:ea typeface="微软雅黑" panose="020B0503020204020204" pitchFamily="34" charset="-122"/>
              </a:rPr>
              <a:t>有相同成员的</a:t>
            </a:r>
            <a:r>
              <a:rPr lang="zh-CN" altLang="en-US" sz="2000" dirty="0">
                <a:solidFill>
                  <a:srgbClr val="3333CC"/>
                </a:solidFill>
                <a:latin typeface="微软雅黑" panose="020B0503020204020204" pitchFamily="34" charset="-122"/>
                <a:ea typeface="微软雅黑" panose="020B0503020204020204" pitchFamily="34" charset="-122"/>
              </a:rPr>
              <a:t>结构型变量</a:t>
            </a:r>
            <a:r>
              <a:rPr lang="zh-CN" altLang="en-US" sz="2000" dirty="0">
                <a:solidFill>
                  <a:srgbClr val="FF0000"/>
                </a:solidFill>
                <a:latin typeface="微软雅黑" panose="020B0503020204020204" pitchFamily="34" charset="-122"/>
                <a:ea typeface="微软雅黑" panose="020B0503020204020204" pitchFamily="34" charset="-122"/>
              </a:rPr>
              <a:t>来说，其占用空间大小至少有</a:t>
            </a:r>
            <a:r>
              <a:rPr lang="en-US" altLang="zh-CN" sz="2000" dirty="0">
                <a:solidFill>
                  <a:srgbClr val="FF0000"/>
                </a:solidFill>
                <a:latin typeface="微软雅黑" panose="020B0503020204020204" pitchFamily="34" charset="-122"/>
                <a:ea typeface="微软雅黑" panose="020B0503020204020204" pitchFamily="34" charset="-122"/>
              </a:rPr>
              <a:t>11</a:t>
            </a:r>
            <a:r>
              <a:rPr lang="zh-CN" altLang="en-US" sz="2000" dirty="0">
                <a:solidFill>
                  <a:srgbClr val="FF0000"/>
                </a:solidFill>
                <a:latin typeface="微软雅黑" panose="020B0503020204020204" pitchFamily="34" charset="-122"/>
                <a:ea typeface="微软雅黑" panose="020B0503020204020204" pitchFamily="34" charset="-122"/>
              </a:rPr>
              <a:t>个字节，对齐的话则占用更多。</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585734" name="Rectangle 6"/>
          <p:cNvSpPr/>
          <p:nvPr/>
        </p:nvSpPr>
        <p:spPr>
          <a:xfrm>
            <a:off x="385763" y="4059238"/>
            <a:ext cx="8177212" cy="2251075"/>
          </a:xfrm>
          <a:prstGeom prst="rect">
            <a:avLst/>
          </a:prstGeom>
          <a:noFill/>
          <a:ln w="9525">
            <a:noFill/>
          </a:ln>
        </p:spPr>
        <p:txBody>
          <a:bodyPr anchor="t" anchorCtr="0"/>
          <a:lstStyle/>
          <a:p>
            <a:pPr marL="342900" indent="-342900" eaLnBrk="0" hangingPunct="0">
              <a:lnSpc>
                <a:spcPct val="115000"/>
              </a:lnSpc>
              <a:spcBef>
                <a:spcPct val="20000"/>
              </a:spcBef>
              <a:buChar char="•"/>
            </a:pPr>
            <a:r>
              <a:rPr lang="zh-CN" altLang="en-US" sz="2300" dirty="0">
                <a:latin typeface="Arial" panose="020B0604020202020204" pitchFamily="34" charset="0"/>
                <a:ea typeface="微软雅黑" panose="020B0503020204020204" pitchFamily="34" charset="-122"/>
              </a:rPr>
              <a:t>通常用于特殊场合，如，当事先知道某种数据结构中的不同字段的使用时间是互斥的，就可将这些字段声明为联合，以减少空间。</a:t>
            </a:r>
            <a:endParaRPr lang="zh-CN" altLang="en-US" sz="2300" dirty="0">
              <a:latin typeface="Arial" panose="020B0604020202020204" pitchFamily="34" charset="0"/>
              <a:ea typeface="微软雅黑" panose="020B0503020204020204" pitchFamily="34" charset="-122"/>
            </a:endParaRPr>
          </a:p>
          <a:p>
            <a:pPr marL="342900" indent="-342900" eaLnBrk="0" hangingPunct="0">
              <a:lnSpc>
                <a:spcPct val="115000"/>
              </a:lnSpc>
              <a:spcBef>
                <a:spcPct val="20000"/>
              </a:spcBef>
              <a:buChar char="•"/>
            </a:pPr>
            <a:r>
              <a:rPr lang="zh-CN" altLang="en-US" sz="2300" dirty="0">
                <a:latin typeface="Arial" panose="020B0604020202020204" pitchFamily="34" charset="0"/>
                <a:ea typeface="微软雅黑" panose="020B0503020204020204" pitchFamily="34" charset="-122"/>
              </a:rPr>
              <a:t>但有时会得不偿失，可能只会减少少量空间却大大增加处理复杂性。</a:t>
            </a:r>
            <a:endParaRPr lang="zh-CN" altLang="en-US" sz="2300"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5733"/>
                                        </p:tgtEl>
                                        <p:attrNameLst>
                                          <p:attrName>style.visibility</p:attrName>
                                        </p:attrNameLst>
                                      </p:cBhvr>
                                      <p:to>
                                        <p:strVal val="visible"/>
                                      </p:to>
                                    </p:set>
                                    <p:animEffect transition="in" filter="blinds(horizontal)">
                                      <p:cBhvr>
                                        <p:cTn id="7" dur="500"/>
                                        <p:tgtEl>
                                          <p:spTgt spid="5857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5734">
                                            <p:txEl>
                                              <p:pRg st="0" end="0"/>
                                            </p:txEl>
                                          </p:spTgt>
                                        </p:tgtEl>
                                        <p:attrNameLst>
                                          <p:attrName>style.visibility</p:attrName>
                                        </p:attrNameLst>
                                      </p:cBhvr>
                                      <p:to>
                                        <p:strVal val="visible"/>
                                      </p:to>
                                    </p:set>
                                    <p:animEffect transition="in" filter="blinds(horizontal)">
                                      <p:cBhvr>
                                        <p:cTn id="12" dur="500"/>
                                        <p:tgtEl>
                                          <p:spTgt spid="5857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5734">
                                            <p:txEl>
                                              <p:pRg st="1" end="1"/>
                                            </p:txEl>
                                          </p:spTgt>
                                        </p:tgtEl>
                                        <p:attrNameLst>
                                          <p:attrName>style.visibility</p:attrName>
                                        </p:attrNameLst>
                                      </p:cBhvr>
                                      <p:to>
                                        <p:strVal val="visible"/>
                                      </p:to>
                                    </p:set>
                                    <p:animEffect transition="in" filter="blinds(horizontal)">
                                      <p:cBhvr>
                                        <p:cTn id="17" dur="500"/>
                                        <p:tgtEl>
                                          <p:spTgt spid="5857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联合体数据的分配和访问</a:t>
            </a:r>
            <a:endParaRPr lang="zh-CN" altLang="en-US" sz="3600" dirty="0"/>
          </a:p>
        </p:txBody>
      </p:sp>
      <p:sp>
        <p:nvSpPr>
          <p:cNvPr id="586756" name="Rectangle 4"/>
          <p:cNvSpPr/>
          <p:nvPr/>
        </p:nvSpPr>
        <p:spPr>
          <a:xfrm>
            <a:off x="252413" y="1511300"/>
            <a:ext cx="3779837" cy="3140075"/>
          </a:xfrm>
          <a:prstGeom prst="rect">
            <a:avLst/>
          </a:prstGeom>
          <a:noFill/>
          <a:ln w="9525">
            <a:noFill/>
          </a:ln>
        </p:spPr>
        <p:txBody>
          <a:bodyPr anchor="ctr" anchorCtr="0">
            <a:spAutoFit/>
          </a:bodyPr>
          <a:lstStyle/>
          <a:p>
            <a:pPr defTabSz="914400">
              <a:tabLst>
                <a:tab pos="542925" algn="l"/>
              </a:tabLst>
            </a:pPr>
            <a:r>
              <a:rPr lang="en-US" altLang="zh-CN" sz="2000" dirty="0">
                <a:solidFill>
                  <a:srgbClr val="0000FF"/>
                </a:solidFill>
                <a:latin typeface="微软雅黑" panose="020B0503020204020204" pitchFamily="34" charset="-122"/>
                <a:ea typeface="微软雅黑" panose="020B0503020204020204" pitchFamily="34" charset="-122"/>
              </a:rPr>
              <a:t>unsigned float2unsign( float f)</a:t>
            </a:r>
            <a:endParaRPr lang="en-US" altLang="zh-CN" sz="2000"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2000" dirty="0">
                <a:solidFill>
                  <a:srgbClr val="0000FF"/>
                </a:solidFill>
                <a:latin typeface="微软雅黑" panose="020B0503020204020204" pitchFamily="34" charset="-122"/>
                <a:ea typeface="微软雅黑" panose="020B0503020204020204" pitchFamily="34" charset="-122"/>
              </a:rPr>
              <a:t>{</a:t>
            </a:r>
            <a:endParaRPr lang="en-US" altLang="zh-CN" sz="2000"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2000" dirty="0">
                <a:solidFill>
                  <a:srgbClr val="0000FF"/>
                </a:solidFill>
                <a:latin typeface="微软雅黑" panose="020B0503020204020204" pitchFamily="34" charset="-122"/>
                <a:ea typeface="微软雅黑" panose="020B0503020204020204" pitchFamily="34" charset="-122"/>
              </a:rPr>
              <a:t>    union {</a:t>
            </a:r>
            <a:endParaRPr lang="en-US" altLang="zh-CN" sz="2000"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2000" dirty="0">
                <a:solidFill>
                  <a:srgbClr val="0000FF"/>
                </a:solidFill>
                <a:latin typeface="微软雅黑" panose="020B0503020204020204" pitchFamily="34" charset="-122"/>
                <a:ea typeface="微软雅黑" panose="020B0503020204020204" pitchFamily="34" charset="-122"/>
              </a:rPr>
              <a:t>              float f;</a:t>
            </a:r>
            <a:endParaRPr lang="en-US" altLang="zh-CN" sz="2000"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2000" dirty="0">
                <a:solidFill>
                  <a:srgbClr val="0000FF"/>
                </a:solidFill>
                <a:latin typeface="微软雅黑" panose="020B0503020204020204" pitchFamily="34" charset="-122"/>
                <a:ea typeface="微软雅黑" panose="020B0503020204020204" pitchFamily="34" charset="-122"/>
              </a:rPr>
              <a:t>              unsigned u;</a:t>
            </a:r>
            <a:endParaRPr lang="en-US" altLang="zh-CN" sz="2000"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2000" dirty="0">
                <a:solidFill>
                  <a:srgbClr val="0000FF"/>
                </a:solidFill>
                <a:latin typeface="微软雅黑" panose="020B0503020204020204" pitchFamily="34" charset="-122"/>
                <a:ea typeface="微软雅黑" panose="020B0503020204020204" pitchFamily="34" charset="-122"/>
              </a:rPr>
              <a:t>     } tmp_union;</a:t>
            </a:r>
            <a:endParaRPr lang="en-US" altLang="zh-CN" sz="2000"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2000" dirty="0">
                <a:solidFill>
                  <a:srgbClr val="0000FF"/>
                </a:solidFill>
                <a:latin typeface="微软雅黑" panose="020B0503020204020204" pitchFamily="34" charset="-122"/>
                <a:ea typeface="微软雅黑" panose="020B0503020204020204" pitchFamily="34" charset="-122"/>
              </a:rPr>
              <a:t>     tmp_union.f=f;</a:t>
            </a:r>
            <a:endParaRPr lang="en-US" altLang="zh-CN" sz="2000"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2000" dirty="0">
                <a:solidFill>
                  <a:srgbClr val="0000FF"/>
                </a:solidFill>
                <a:latin typeface="微软雅黑" panose="020B0503020204020204" pitchFamily="34" charset="-122"/>
                <a:ea typeface="微软雅黑" panose="020B0503020204020204" pitchFamily="34" charset="-122"/>
              </a:rPr>
              <a:t>     return tmp_union.u;</a:t>
            </a:r>
            <a:endParaRPr lang="en-US" altLang="zh-CN" sz="2000"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2000" dirty="0">
                <a:solidFill>
                  <a:srgbClr val="0000FF"/>
                </a:solidFill>
                <a:latin typeface="微软雅黑" panose="020B0503020204020204" pitchFamily="34" charset="-122"/>
                <a:ea typeface="微软雅黑" panose="020B0503020204020204" pitchFamily="34" charset="-122"/>
              </a:rPr>
              <a:t>}</a:t>
            </a:r>
            <a:endParaRPr lang="en-US" altLang="zh-CN" sz="2000" dirty="0">
              <a:solidFill>
                <a:srgbClr val="0000FF"/>
              </a:solidFill>
              <a:latin typeface="微软雅黑" panose="020B0503020204020204" pitchFamily="34" charset="-122"/>
              <a:ea typeface="微软雅黑" panose="020B0503020204020204" pitchFamily="34" charset="-122"/>
            </a:endParaRPr>
          </a:p>
        </p:txBody>
      </p:sp>
      <p:sp>
        <p:nvSpPr>
          <p:cNvPr id="151555" name="Rectangle 5"/>
          <p:cNvSpPr>
            <a:spLocks noGrp="1"/>
          </p:cNvSpPr>
          <p:nvPr>
            <p:ph idx="1"/>
          </p:nvPr>
        </p:nvSpPr>
        <p:spPr>
          <a:xfrm>
            <a:off x="476250" y="728663"/>
            <a:ext cx="8229600" cy="5218112"/>
          </a:xfrm>
        </p:spPr>
        <p:txBody>
          <a:bodyPr vert="horz" wrap="square" lIns="91440" tIns="45720" rIns="91440" bIns="45720" anchor="t" anchorCtr="0"/>
          <a:lstStyle/>
          <a:p>
            <a:r>
              <a:rPr lang="zh-CN" altLang="en-US" dirty="0">
                <a:ea typeface="微软雅黑" panose="020B0503020204020204" pitchFamily="34" charset="-122"/>
              </a:rPr>
              <a:t>还可实现对相同位序列进行不同数据类型的解释</a:t>
            </a:r>
            <a:r>
              <a:rPr lang="zh-CN" altLang="en-US" dirty="0"/>
              <a:t> </a:t>
            </a:r>
            <a:endParaRPr lang="zh-CN" altLang="en-US" dirty="0"/>
          </a:p>
          <a:p>
            <a:endParaRPr lang="zh-CN" altLang="en-US" sz="2000" dirty="0"/>
          </a:p>
        </p:txBody>
      </p:sp>
      <p:sp>
        <p:nvSpPr>
          <p:cNvPr id="586758" name="Rectangle 6"/>
          <p:cNvSpPr/>
          <p:nvPr/>
        </p:nvSpPr>
        <p:spPr>
          <a:xfrm>
            <a:off x="3536950" y="1252538"/>
            <a:ext cx="5265738" cy="4067175"/>
          </a:xfrm>
          <a:prstGeom prst="rect">
            <a:avLst/>
          </a:prstGeom>
          <a:noFill/>
          <a:ln w="9525">
            <a:noFill/>
          </a:ln>
        </p:spPr>
        <p:txBody>
          <a:bodyPr anchor="ctr" anchorCtr="0">
            <a:spAutoFit/>
          </a:bodyPr>
          <a:lstStyle/>
          <a:p>
            <a:pPr>
              <a:lnSpc>
                <a:spcPct val="135000"/>
              </a:lnSpc>
            </a:pPr>
            <a:r>
              <a:rPr lang="zh-CN" altLang="en-US" sz="2000" dirty="0">
                <a:solidFill>
                  <a:srgbClr val="996600"/>
                </a:solidFill>
                <a:latin typeface="微软雅黑" panose="020B0503020204020204" pitchFamily="34" charset="-122"/>
                <a:ea typeface="微软雅黑" panose="020B0503020204020204" pitchFamily="34" charset="-122"/>
              </a:rPr>
              <a:t>函数形参是</a:t>
            </a:r>
            <a:r>
              <a:rPr lang="en-US" altLang="zh-CN" sz="2000" dirty="0">
                <a:solidFill>
                  <a:srgbClr val="996600"/>
                </a:solidFill>
                <a:latin typeface="微软雅黑" panose="020B0503020204020204" pitchFamily="34" charset="-122"/>
                <a:ea typeface="微软雅黑" panose="020B0503020204020204" pitchFamily="34" charset="-122"/>
              </a:rPr>
              <a:t>float</a:t>
            </a:r>
            <a:r>
              <a:rPr lang="zh-CN" altLang="en-US" sz="2000" dirty="0">
                <a:solidFill>
                  <a:srgbClr val="996600"/>
                </a:solidFill>
                <a:latin typeface="微软雅黑" panose="020B0503020204020204" pitchFamily="34" charset="-122"/>
                <a:ea typeface="微软雅黑" panose="020B0503020204020204" pitchFamily="34" charset="-122"/>
              </a:rPr>
              <a:t>型，按值传递参数，因而传递过来的实参是</a:t>
            </a:r>
            <a:r>
              <a:rPr lang="en-US" altLang="zh-CN" sz="2000" dirty="0">
                <a:solidFill>
                  <a:srgbClr val="996600"/>
                </a:solidFill>
                <a:latin typeface="微软雅黑" panose="020B0503020204020204" pitchFamily="34" charset="-122"/>
                <a:ea typeface="微软雅黑" panose="020B0503020204020204" pitchFamily="34" charset="-122"/>
              </a:rPr>
              <a:t>float</a:t>
            </a:r>
            <a:r>
              <a:rPr lang="zh-CN" altLang="en-US" sz="2000" dirty="0">
                <a:solidFill>
                  <a:srgbClr val="996600"/>
                </a:solidFill>
                <a:latin typeface="微软雅黑" panose="020B0503020204020204" pitchFamily="34" charset="-122"/>
                <a:ea typeface="微软雅黑" panose="020B0503020204020204" pitchFamily="34" charset="-122"/>
              </a:rPr>
              <a:t>型数据，赋值给非静态局部变量（联合体变量成员）</a:t>
            </a:r>
            <a:endParaRPr lang="zh-CN" altLang="en-US" sz="2000" dirty="0">
              <a:solidFill>
                <a:srgbClr val="996600"/>
              </a:solidFill>
              <a:latin typeface="微软雅黑" panose="020B0503020204020204" pitchFamily="34" charset="-122"/>
              <a:ea typeface="微软雅黑" panose="020B0503020204020204" pitchFamily="34" charset="-122"/>
            </a:endParaRPr>
          </a:p>
          <a:p>
            <a:pPr>
              <a:lnSpc>
                <a:spcPct val="135000"/>
              </a:lnSpc>
            </a:pPr>
            <a:r>
              <a:rPr lang="zh-CN" altLang="en-US" sz="2000" dirty="0">
                <a:solidFill>
                  <a:srgbClr val="CC3300"/>
                </a:solidFill>
                <a:latin typeface="微软雅黑" panose="020B0503020204020204" pitchFamily="34" charset="-122"/>
                <a:ea typeface="微软雅黑" panose="020B0503020204020204" pitchFamily="34" charset="-122"/>
              </a:rPr>
              <a:t>过程体为</a:t>
            </a:r>
            <a:r>
              <a:rPr lang="en-US" altLang="zh-CN" sz="2000" dirty="0">
                <a:solidFill>
                  <a:srgbClr val="CC3300"/>
                </a:solidFill>
                <a:latin typeface="微软雅黑" panose="020B0503020204020204" pitchFamily="34" charset="-122"/>
                <a:ea typeface="微软雅黑" panose="020B0503020204020204" pitchFamily="34" charset="-122"/>
              </a:rPr>
              <a:t>:</a:t>
            </a:r>
            <a:endParaRPr lang="en-US" altLang="zh-CN" sz="2000" dirty="0">
              <a:solidFill>
                <a:srgbClr val="CC3300"/>
              </a:solidFill>
              <a:latin typeface="微软雅黑" panose="020B0503020204020204" pitchFamily="34" charset="-122"/>
              <a:ea typeface="微软雅黑" panose="020B0503020204020204" pitchFamily="34" charset="-122"/>
            </a:endParaRPr>
          </a:p>
          <a:p>
            <a:pPr>
              <a:lnSpc>
                <a:spcPct val="135000"/>
              </a:lnSpc>
            </a:pPr>
            <a:r>
              <a:rPr lang="en-US" altLang="zh-CN" sz="2000" dirty="0">
                <a:solidFill>
                  <a:srgbClr val="CC3300"/>
                </a:solidFill>
                <a:latin typeface="微软雅黑" panose="020B0503020204020204" pitchFamily="34" charset="-122"/>
                <a:ea typeface="微软雅黑" panose="020B0503020204020204" pitchFamily="34" charset="-122"/>
              </a:rPr>
              <a:t>movl 8(%ebp), %eax</a:t>
            </a:r>
            <a:endParaRPr lang="zh-CN" altLang="en-US" sz="2000" dirty="0">
              <a:solidFill>
                <a:srgbClr val="CC3300"/>
              </a:solidFill>
              <a:latin typeface="微软雅黑" panose="020B0503020204020204" pitchFamily="34" charset="-122"/>
              <a:ea typeface="微软雅黑" panose="020B0503020204020204" pitchFamily="34" charset="-122"/>
            </a:endParaRPr>
          </a:p>
          <a:p>
            <a:pPr>
              <a:lnSpc>
                <a:spcPct val="135000"/>
              </a:lnSpc>
            </a:pPr>
            <a:r>
              <a:rPr lang="en-US" altLang="zh-CN" sz="2000" dirty="0">
                <a:solidFill>
                  <a:srgbClr val="CC3300"/>
                </a:solidFill>
                <a:latin typeface="微软雅黑" panose="020B0503020204020204" pitchFamily="34" charset="-122"/>
                <a:ea typeface="微软雅黑" panose="020B0503020204020204" pitchFamily="34" charset="-122"/>
              </a:rPr>
              <a:t>movl %eax, -4(%ebp) </a:t>
            </a:r>
            <a:endParaRPr lang="zh-CN" altLang="en-US" sz="2000" dirty="0">
              <a:solidFill>
                <a:srgbClr val="CC3300"/>
              </a:solidFill>
              <a:latin typeface="微软雅黑" panose="020B0503020204020204" pitchFamily="34" charset="-122"/>
              <a:ea typeface="微软雅黑" panose="020B0503020204020204" pitchFamily="34" charset="-122"/>
            </a:endParaRPr>
          </a:p>
          <a:p>
            <a:pPr>
              <a:lnSpc>
                <a:spcPct val="135000"/>
              </a:lnSpc>
            </a:pPr>
            <a:r>
              <a:rPr lang="en-US" altLang="zh-CN" sz="2000" dirty="0">
                <a:solidFill>
                  <a:srgbClr val="CC3300"/>
                </a:solidFill>
                <a:latin typeface="微软雅黑" panose="020B0503020204020204" pitchFamily="34" charset="-122"/>
                <a:ea typeface="微软雅黑" panose="020B0503020204020204" pitchFamily="34" charset="-122"/>
              </a:rPr>
              <a:t>movl -4(%ebp) , %eax</a:t>
            </a:r>
            <a:endParaRPr lang="en-US" altLang="zh-CN" sz="2000" dirty="0">
              <a:solidFill>
                <a:srgbClr val="CC3300"/>
              </a:solidFill>
              <a:latin typeface="微软雅黑" panose="020B0503020204020204" pitchFamily="34" charset="-122"/>
              <a:ea typeface="微软雅黑" panose="020B0503020204020204" pitchFamily="34" charset="-122"/>
            </a:endParaRPr>
          </a:p>
          <a:p>
            <a:pPr>
              <a:lnSpc>
                <a:spcPct val="135000"/>
              </a:lnSpc>
            </a:pPr>
            <a:r>
              <a:rPr lang="zh-CN" altLang="en-US" sz="2000" dirty="0">
                <a:solidFill>
                  <a:schemeClr val="accent2"/>
                </a:solidFill>
                <a:latin typeface="微软雅黑" panose="020B0503020204020204" pitchFamily="34" charset="-122"/>
                <a:ea typeface="微软雅黑" panose="020B0503020204020204" pitchFamily="34" charset="-122"/>
              </a:rPr>
              <a:t>将存放在地址</a:t>
            </a:r>
            <a:r>
              <a:rPr lang="en-US" altLang="zh-CN" sz="2000" dirty="0">
                <a:solidFill>
                  <a:schemeClr val="accent2"/>
                </a:solidFill>
                <a:latin typeface="微软雅黑" panose="020B0503020204020204" pitchFamily="34" charset="-122"/>
                <a:ea typeface="微软雅黑" panose="020B0503020204020204" pitchFamily="34" charset="-122"/>
              </a:rPr>
              <a:t>R[ebp]+8</a:t>
            </a:r>
            <a:r>
              <a:rPr lang="zh-CN" altLang="en-US" sz="2000" dirty="0">
                <a:solidFill>
                  <a:schemeClr val="accent2"/>
                </a:solidFill>
                <a:latin typeface="微软雅黑" panose="020B0503020204020204" pitchFamily="34" charset="-122"/>
                <a:ea typeface="微软雅黑" panose="020B0503020204020204" pitchFamily="34" charset="-122"/>
              </a:rPr>
              <a:t>处的入口参数 </a:t>
            </a:r>
            <a:r>
              <a:rPr lang="en-US" altLang="zh-CN" sz="2000" dirty="0">
                <a:solidFill>
                  <a:schemeClr val="accent2"/>
                </a:solidFill>
                <a:latin typeface="微软雅黑" panose="020B0503020204020204" pitchFamily="34" charset="-122"/>
                <a:ea typeface="微软雅黑" panose="020B0503020204020204" pitchFamily="34" charset="-122"/>
              </a:rPr>
              <a:t>f </a:t>
            </a:r>
            <a:r>
              <a:rPr lang="zh-CN" altLang="en-US" sz="2000" dirty="0">
                <a:solidFill>
                  <a:schemeClr val="accent2"/>
                </a:solidFill>
                <a:latin typeface="微软雅黑" panose="020B0503020204020204" pitchFamily="34" charset="-122"/>
                <a:ea typeface="微软雅黑" panose="020B0503020204020204" pitchFamily="34" charset="-122"/>
              </a:rPr>
              <a:t>送到</a:t>
            </a:r>
            <a:r>
              <a:rPr lang="en-US" altLang="zh-CN" sz="2000" dirty="0">
                <a:solidFill>
                  <a:schemeClr val="accent2"/>
                </a:solidFill>
                <a:latin typeface="微软雅黑" panose="020B0503020204020204" pitchFamily="34" charset="-122"/>
                <a:ea typeface="微软雅黑" panose="020B0503020204020204" pitchFamily="34" charset="-122"/>
              </a:rPr>
              <a:t>EAX</a:t>
            </a:r>
            <a:r>
              <a:rPr lang="zh-CN" altLang="en-US" sz="2000" dirty="0">
                <a:solidFill>
                  <a:schemeClr val="accent2"/>
                </a:solidFill>
                <a:latin typeface="微软雅黑" panose="020B0503020204020204" pitchFamily="34" charset="-122"/>
                <a:ea typeface="微软雅黑" panose="020B0503020204020204" pitchFamily="34" charset="-122"/>
              </a:rPr>
              <a:t>（返回值）</a:t>
            </a:r>
            <a:endParaRPr lang="zh-CN" altLang="en-US" sz="2000" dirty="0">
              <a:solidFill>
                <a:schemeClr val="accent2"/>
              </a:solidFill>
              <a:latin typeface="微软雅黑" panose="020B0503020204020204" pitchFamily="34" charset="-122"/>
              <a:ea typeface="微软雅黑" panose="020B0503020204020204" pitchFamily="34" charset="-122"/>
            </a:endParaRPr>
          </a:p>
          <a:p>
            <a:endParaRPr lang="zh-CN" altLang="en-US" b="0" dirty="0">
              <a:solidFill>
                <a:schemeClr val="accent2"/>
              </a:solidFill>
              <a:latin typeface="Arial" panose="020B0604020202020204" pitchFamily="34" charset="0"/>
              <a:ea typeface="宋体" panose="02010600030101010101" pitchFamily="2" charset="-122"/>
            </a:endParaRPr>
          </a:p>
        </p:txBody>
      </p:sp>
      <p:sp>
        <p:nvSpPr>
          <p:cNvPr id="586759" name="Rectangle 7"/>
          <p:cNvSpPr/>
          <p:nvPr/>
        </p:nvSpPr>
        <p:spPr>
          <a:xfrm>
            <a:off x="250825" y="5476717"/>
            <a:ext cx="8507413" cy="1014730"/>
          </a:xfrm>
          <a:prstGeom prst="rect">
            <a:avLst/>
          </a:prstGeom>
          <a:noFill/>
          <a:ln w="9525">
            <a:noFill/>
          </a:ln>
        </p:spPr>
        <p:txBody>
          <a:bodyPr anchor="ctr" anchorCtr="0">
            <a:spAutoFit/>
          </a:bodyPr>
          <a:lstStyle/>
          <a:p>
            <a:r>
              <a:rPr lang="zh-CN" altLang="en-US" sz="2000" dirty="0">
                <a:latin typeface="微软雅黑" panose="020B0503020204020204" pitchFamily="34" charset="-122"/>
                <a:ea typeface="微软雅黑" panose="020B0503020204020204" pitchFamily="34" charset="-122"/>
              </a:rPr>
              <a:t>从该例可看出：</a:t>
            </a:r>
            <a:r>
              <a:rPr lang="zh-CN" altLang="en-US" sz="2000" dirty="0">
                <a:solidFill>
                  <a:srgbClr val="CC3300"/>
                </a:solidFill>
                <a:latin typeface="微软雅黑" panose="020B0503020204020204" pitchFamily="34" charset="-122"/>
                <a:ea typeface="微软雅黑" panose="020B0503020204020204" pitchFamily="34" charset="-122"/>
              </a:rPr>
              <a:t>机器级代码并不区分所处理对象的数据类型，不管高级语言中将其说明成</a:t>
            </a:r>
            <a:r>
              <a:rPr lang="en-US" altLang="zh-CN" sz="2000" dirty="0">
                <a:solidFill>
                  <a:srgbClr val="CC3300"/>
                </a:solidFill>
                <a:latin typeface="微软雅黑" panose="020B0503020204020204" pitchFamily="34" charset="-122"/>
                <a:ea typeface="微软雅黑" panose="020B0503020204020204" pitchFamily="34" charset="-122"/>
              </a:rPr>
              <a:t>float</a:t>
            </a:r>
            <a:r>
              <a:rPr lang="zh-CN" altLang="en-US" sz="2000" dirty="0">
                <a:solidFill>
                  <a:srgbClr val="CC3300"/>
                </a:solidFill>
                <a:latin typeface="微软雅黑" panose="020B0503020204020204" pitchFamily="34" charset="-122"/>
                <a:ea typeface="微软雅黑" panose="020B0503020204020204" pitchFamily="34" charset="-122"/>
              </a:rPr>
              <a:t>型还是</a:t>
            </a:r>
            <a:r>
              <a:rPr lang="en-US" altLang="zh-CN" sz="2000" dirty="0">
                <a:solidFill>
                  <a:srgbClr val="CC3300"/>
                </a:solidFill>
                <a:latin typeface="微软雅黑" panose="020B0503020204020204" pitchFamily="34" charset="-122"/>
                <a:ea typeface="微软雅黑" panose="020B0503020204020204" pitchFamily="34" charset="-122"/>
              </a:rPr>
              <a:t>int</a:t>
            </a:r>
            <a:r>
              <a:rPr lang="zh-CN" altLang="en-US" sz="2000" dirty="0">
                <a:solidFill>
                  <a:srgbClr val="CC3300"/>
                </a:solidFill>
                <a:latin typeface="微软雅黑" panose="020B0503020204020204" pitchFamily="34" charset="-122"/>
                <a:ea typeface="微软雅黑" panose="020B0503020204020204" pitchFamily="34" charset="-122"/>
              </a:rPr>
              <a:t>型或</a:t>
            </a:r>
            <a:r>
              <a:rPr lang="en-US" altLang="zh-CN" sz="2000" dirty="0">
                <a:solidFill>
                  <a:srgbClr val="CC3300"/>
                </a:solidFill>
                <a:latin typeface="微软雅黑" panose="020B0503020204020204" pitchFamily="34" charset="-122"/>
                <a:ea typeface="微软雅黑" panose="020B0503020204020204" pitchFamily="34" charset="-122"/>
              </a:rPr>
              <a:t>unsigned</a:t>
            </a:r>
            <a:r>
              <a:rPr lang="zh-CN" altLang="en-US" sz="2000" dirty="0">
                <a:solidFill>
                  <a:srgbClr val="CC3300"/>
                </a:solidFill>
                <a:latin typeface="微软雅黑" panose="020B0503020204020204" pitchFamily="34" charset="-122"/>
                <a:ea typeface="微软雅黑" panose="020B0503020204020204" pitchFamily="34" charset="-122"/>
              </a:rPr>
              <a:t>型，都把它当成一个</a:t>
            </a:r>
            <a:r>
              <a:rPr lang="en-US" altLang="zh-CN" sz="2000" dirty="0">
                <a:solidFill>
                  <a:srgbClr val="CC3300"/>
                </a:solidFill>
                <a:latin typeface="微软雅黑" panose="020B0503020204020204" pitchFamily="34" charset="-122"/>
                <a:ea typeface="微软雅黑" panose="020B0503020204020204" pitchFamily="34" charset="-122"/>
              </a:rPr>
              <a:t>0/1</a:t>
            </a:r>
            <a:r>
              <a:rPr lang="zh-CN" altLang="en-US" sz="2000" dirty="0">
                <a:solidFill>
                  <a:srgbClr val="CC3300"/>
                </a:solidFill>
                <a:latin typeface="微软雅黑" panose="020B0503020204020204" pitchFamily="34" charset="-122"/>
                <a:ea typeface="微软雅黑" panose="020B0503020204020204" pitchFamily="34" charset="-122"/>
              </a:rPr>
              <a:t>序列来处理。</a:t>
            </a:r>
            <a:endParaRPr lang="zh-CN" altLang="en-US" sz="2000" dirty="0">
              <a:solidFill>
                <a:srgbClr val="CC3300"/>
              </a:solidFill>
              <a:latin typeface="微软雅黑" panose="020B0503020204020204" pitchFamily="34" charset="-122"/>
              <a:ea typeface="微软雅黑" panose="020B0503020204020204" pitchFamily="34" charset="-122"/>
            </a:endParaRPr>
          </a:p>
        </p:txBody>
      </p:sp>
      <p:sp>
        <p:nvSpPr>
          <p:cNvPr id="586760" name="Line 8"/>
          <p:cNvSpPr/>
          <p:nvPr/>
        </p:nvSpPr>
        <p:spPr>
          <a:xfrm>
            <a:off x="2906713" y="2168525"/>
            <a:ext cx="1665287" cy="855663"/>
          </a:xfrm>
          <a:prstGeom prst="line">
            <a:avLst/>
          </a:prstGeom>
          <a:ln w="9525" cap="flat" cmpd="sng">
            <a:solidFill>
              <a:schemeClr val="tx1"/>
            </a:solidFill>
            <a:prstDash val="solid"/>
            <a:round/>
            <a:headEnd type="none" w="med" len="med"/>
            <a:tailEnd type="triangle" w="med" len="med"/>
          </a:ln>
        </p:spPr>
      </p:sp>
      <p:sp>
        <p:nvSpPr>
          <p:cNvPr id="586761" name="Line 9"/>
          <p:cNvSpPr/>
          <p:nvPr/>
        </p:nvSpPr>
        <p:spPr>
          <a:xfrm flipV="1">
            <a:off x="2276475" y="3698875"/>
            <a:ext cx="3016250" cy="90488"/>
          </a:xfrm>
          <a:prstGeom prst="line">
            <a:avLst/>
          </a:prstGeom>
          <a:ln w="9525" cap="flat" cmpd="sng">
            <a:solidFill>
              <a:schemeClr val="tx1"/>
            </a:solidFill>
            <a:prstDash val="solid"/>
            <a:round/>
            <a:headEnd type="none" w="med" len="med"/>
            <a:tailEnd type="triangle" w="med" len="med"/>
          </a:ln>
        </p:spPr>
      </p:sp>
      <p:grpSp>
        <p:nvGrpSpPr>
          <p:cNvPr id="586764" name="Group 12"/>
          <p:cNvGrpSpPr/>
          <p:nvPr/>
        </p:nvGrpSpPr>
        <p:grpSpPr>
          <a:xfrm>
            <a:off x="6596063" y="3519488"/>
            <a:ext cx="1890712" cy="630237"/>
            <a:chOff x="4099" y="2188"/>
            <a:chExt cx="1191" cy="397"/>
          </a:xfrm>
        </p:grpSpPr>
        <p:sp>
          <p:nvSpPr>
            <p:cNvPr id="151561" name="AutoShape 10"/>
            <p:cNvSpPr/>
            <p:nvPr/>
          </p:nvSpPr>
          <p:spPr>
            <a:xfrm>
              <a:off x="4099" y="2188"/>
              <a:ext cx="170" cy="397"/>
            </a:xfrm>
            <a:prstGeom prst="rightBrace">
              <a:avLst>
                <a:gd name="adj1" fmla="val 19449"/>
                <a:gd name="adj2" fmla="val 50000"/>
              </a:avLst>
            </a:prstGeom>
            <a:noFill/>
            <a:ln w="38100" cap="flat" cmpd="sng">
              <a:solidFill>
                <a:schemeClr val="tx1"/>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51562" name="Text Box 11"/>
            <p:cNvSpPr txBox="1"/>
            <p:nvPr/>
          </p:nvSpPr>
          <p:spPr>
            <a:xfrm>
              <a:off x="4241" y="2245"/>
              <a:ext cx="1049" cy="250"/>
            </a:xfrm>
            <a:prstGeom prst="rect">
              <a:avLst/>
            </a:prstGeom>
            <a:noFill/>
            <a:ln w="9525">
              <a:noFill/>
            </a:ln>
          </p:spPr>
          <p:txBody>
            <a:bodyPr anchor="t" anchorCtr="0">
              <a:spAutoFit/>
            </a:bodyPr>
            <a:lstStyle/>
            <a:p>
              <a:pPr marL="342900" indent="-342900" eaLnBrk="0" hangingPunct="0">
                <a:spcBef>
                  <a:spcPct val="50000"/>
                </a:spcBef>
              </a:pPr>
              <a:r>
                <a:rPr lang="zh-CN" altLang="en-US" sz="2000" dirty="0">
                  <a:latin typeface="微软雅黑" panose="020B0503020204020204" pitchFamily="34" charset="-122"/>
                  <a:ea typeface="微软雅黑" panose="020B0503020204020204" pitchFamily="34" charset="-122"/>
                </a:rPr>
                <a:t>可优化掉！</a:t>
              </a:r>
              <a:endParaRPr lang="zh-CN" altLang="en-US" sz="2000" dirty="0">
                <a:latin typeface="微软雅黑" panose="020B0503020204020204" pitchFamily="34" charset="-122"/>
                <a:ea typeface="微软雅黑" panose="020B0503020204020204" pitchFamily="34" charset="-122"/>
              </a:endParaRPr>
            </a:p>
          </p:txBody>
        </p:sp>
      </p:grpSp>
      <p:sp>
        <p:nvSpPr>
          <p:cNvPr id="586765" name="Line 13"/>
          <p:cNvSpPr/>
          <p:nvPr/>
        </p:nvSpPr>
        <p:spPr>
          <a:xfrm flipV="1">
            <a:off x="3176588" y="4059238"/>
            <a:ext cx="1169987" cy="44450"/>
          </a:xfrm>
          <a:prstGeom prst="line">
            <a:avLst/>
          </a:prstGeom>
          <a:ln w="9525" cap="flat" cmpd="sng">
            <a:solidFill>
              <a:schemeClr val="tx1"/>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6756"/>
                                        </p:tgtEl>
                                        <p:attrNameLst>
                                          <p:attrName>style.visibility</p:attrName>
                                        </p:attrNameLst>
                                      </p:cBhvr>
                                      <p:to>
                                        <p:strVal val="visible"/>
                                      </p:to>
                                    </p:set>
                                    <p:animEffect transition="in" filter="blinds(horizontal)">
                                      <p:cBhvr>
                                        <p:cTn id="7" dur="500"/>
                                        <p:tgtEl>
                                          <p:spTgt spid="5867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6758">
                                            <p:txEl>
                                              <p:pRg st="0" end="0"/>
                                            </p:txEl>
                                          </p:spTgt>
                                        </p:tgtEl>
                                        <p:attrNameLst>
                                          <p:attrName>style.visibility</p:attrName>
                                        </p:attrNameLst>
                                      </p:cBhvr>
                                      <p:to>
                                        <p:strVal val="visible"/>
                                      </p:to>
                                    </p:set>
                                    <p:animEffect transition="in" filter="blinds(horizontal)">
                                      <p:cBhvr>
                                        <p:cTn id="12" dur="500"/>
                                        <p:tgtEl>
                                          <p:spTgt spid="5867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6758">
                                            <p:txEl>
                                              <p:pRg st="1" end="1"/>
                                            </p:txEl>
                                          </p:spTgt>
                                        </p:tgtEl>
                                        <p:attrNameLst>
                                          <p:attrName>style.visibility</p:attrName>
                                        </p:attrNameLst>
                                      </p:cBhvr>
                                      <p:to>
                                        <p:strVal val="visible"/>
                                      </p:to>
                                    </p:set>
                                    <p:animEffect transition="in" filter="blinds(horizontal)">
                                      <p:cBhvr>
                                        <p:cTn id="17" dur="500"/>
                                        <p:tgtEl>
                                          <p:spTgt spid="58675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6758">
                                            <p:txEl>
                                              <p:pRg st="2" end="2"/>
                                            </p:txEl>
                                          </p:spTgt>
                                        </p:tgtEl>
                                        <p:attrNameLst>
                                          <p:attrName>style.visibility</p:attrName>
                                        </p:attrNameLst>
                                      </p:cBhvr>
                                      <p:to>
                                        <p:strVal val="visible"/>
                                      </p:to>
                                    </p:set>
                                    <p:animEffect transition="in" filter="blinds(horizontal)">
                                      <p:cBhvr>
                                        <p:cTn id="22" dur="500"/>
                                        <p:tgtEl>
                                          <p:spTgt spid="58675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6758">
                                            <p:txEl>
                                              <p:pRg st="3" end="3"/>
                                            </p:txEl>
                                          </p:spTgt>
                                        </p:tgtEl>
                                        <p:attrNameLst>
                                          <p:attrName>style.visibility</p:attrName>
                                        </p:attrNameLst>
                                      </p:cBhvr>
                                      <p:to>
                                        <p:strVal val="visible"/>
                                      </p:to>
                                    </p:set>
                                    <p:animEffect transition="in" filter="blinds(horizontal)">
                                      <p:cBhvr>
                                        <p:cTn id="27" dur="500"/>
                                        <p:tgtEl>
                                          <p:spTgt spid="58675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6758">
                                            <p:txEl>
                                              <p:pRg st="4" end="4"/>
                                            </p:txEl>
                                          </p:spTgt>
                                        </p:tgtEl>
                                        <p:attrNameLst>
                                          <p:attrName>style.visibility</p:attrName>
                                        </p:attrNameLst>
                                      </p:cBhvr>
                                      <p:to>
                                        <p:strVal val="visible"/>
                                      </p:to>
                                    </p:set>
                                    <p:animEffect transition="in" filter="blinds(horizontal)">
                                      <p:cBhvr>
                                        <p:cTn id="32" dur="500"/>
                                        <p:tgtEl>
                                          <p:spTgt spid="58675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86760"/>
                                        </p:tgtEl>
                                        <p:attrNameLst>
                                          <p:attrName>style.visibility</p:attrName>
                                        </p:attrNameLst>
                                      </p:cBhvr>
                                      <p:to>
                                        <p:strVal val="visible"/>
                                      </p:to>
                                    </p:set>
                                    <p:animEffect transition="in" filter="blinds(horizontal)">
                                      <p:cBhvr>
                                        <p:cTn id="37" dur="500"/>
                                        <p:tgtEl>
                                          <p:spTgt spid="58676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86761"/>
                                        </p:tgtEl>
                                        <p:attrNameLst>
                                          <p:attrName>style.visibility</p:attrName>
                                        </p:attrNameLst>
                                      </p:cBhvr>
                                      <p:to>
                                        <p:strVal val="visible"/>
                                      </p:to>
                                    </p:set>
                                    <p:animEffect transition="in" filter="blinds(horizontal)">
                                      <p:cBhvr>
                                        <p:cTn id="42" dur="500"/>
                                        <p:tgtEl>
                                          <p:spTgt spid="58676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86765"/>
                                        </p:tgtEl>
                                        <p:attrNameLst>
                                          <p:attrName>style.visibility</p:attrName>
                                        </p:attrNameLst>
                                      </p:cBhvr>
                                      <p:to>
                                        <p:strVal val="visible"/>
                                      </p:to>
                                    </p:set>
                                    <p:animEffect transition="in" filter="blinds(horizontal)">
                                      <p:cBhvr>
                                        <p:cTn id="47" dur="500"/>
                                        <p:tgtEl>
                                          <p:spTgt spid="58676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6764"/>
                                        </p:tgtEl>
                                        <p:attrNameLst>
                                          <p:attrName>style.visibility</p:attrName>
                                        </p:attrNameLst>
                                      </p:cBhvr>
                                      <p:to>
                                        <p:strVal val="visible"/>
                                      </p:to>
                                    </p:set>
                                    <p:animEffect transition="in" filter="blinds(horizontal)">
                                      <p:cBhvr>
                                        <p:cTn id="52" dur="500"/>
                                        <p:tgtEl>
                                          <p:spTgt spid="58676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86758">
                                            <p:txEl>
                                              <p:pRg st="5" end="5"/>
                                            </p:txEl>
                                          </p:spTgt>
                                        </p:tgtEl>
                                        <p:attrNameLst>
                                          <p:attrName>style.visibility</p:attrName>
                                        </p:attrNameLst>
                                      </p:cBhvr>
                                      <p:to>
                                        <p:strVal val="visible"/>
                                      </p:to>
                                    </p:set>
                                    <p:animEffect transition="in" filter="blinds(horizontal)">
                                      <p:cBhvr>
                                        <p:cTn id="57" dur="500"/>
                                        <p:tgtEl>
                                          <p:spTgt spid="586758">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86759"/>
                                        </p:tgtEl>
                                        <p:attrNameLst>
                                          <p:attrName>style.visibility</p:attrName>
                                        </p:attrNameLst>
                                      </p:cBhvr>
                                      <p:to>
                                        <p:strVal val="visible"/>
                                      </p:to>
                                    </p:set>
                                    <p:animEffect transition="in" filter="blinds(horizontal)">
                                      <p:cBhvr>
                                        <p:cTn id="62" dur="500"/>
                                        <p:tgtEl>
                                          <p:spTgt spid="586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6" grpId="0"/>
      <p:bldP spid="58675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p:cNvSpPr>
          <p:nvPr>
            <p:ph type="title"/>
          </p:nvPr>
        </p:nvSpPr>
        <p:spPr>
          <a:xfrm>
            <a:off x="457200" y="98425"/>
            <a:ext cx="8229600" cy="561975"/>
          </a:xfrm>
        </p:spPr>
        <p:txBody>
          <a:bodyPr vert="horz" wrap="square" lIns="91440" tIns="45720" rIns="91440" bIns="45720" anchor="ctr" anchorCtr="0"/>
          <a:lstStyle/>
          <a:p>
            <a:pPr algn="l"/>
            <a:r>
              <a:rPr lang="zh-CN" altLang="en-US" sz="3600" dirty="0"/>
              <a:t>联合体数据的分配和访问</a:t>
            </a:r>
            <a:endParaRPr lang="zh-CN" altLang="en-US" sz="3600" dirty="0"/>
          </a:p>
        </p:txBody>
      </p:sp>
      <p:sp>
        <p:nvSpPr>
          <p:cNvPr id="155650" name="Rectangle 3"/>
          <p:cNvSpPr>
            <a:spLocks noGrp="1"/>
          </p:cNvSpPr>
          <p:nvPr>
            <p:ph idx="1"/>
          </p:nvPr>
        </p:nvSpPr>
        <p:spPr>
          <a:xfrm>
            <a:off x="0" y="773113"/>
            <a:ext cx="8229600" cy="5218112"/>
          </a:xfrm>
        </p:spPr>
        <p:txBody>
          <a:bodyPr vert="horz" wrap="square" lIns="91440" tIns="45720" rIns="91440" bIns="45720" anchor="t" anchorCtr="0"/>
          <a:lstStyle/>
          <a:p>
            <a:r>
              <a:rPr lang="zh-CN" altLang="en-US" dirty="0">
                <a:latin typeface="微软雅黑" panose="020B0503020204020204" pitchFamily="34" charset="-122"/>
                <a:ea typeface="微软雅黑" panose="020B0503020204020204" pitchFamily="34" charset="-122"/>
              </a:rPr>
              <a:t>利用嵌套可定义链表结构 </a:t>
            </a:r>
            <a:endParaRPr lang="zh-CN" altLang="en-US" dirty="0">
              <a:latin typeface="微软雅黑" panose="020B0503020204020204" pitchFamily="34" charset="-122"/>
              <a:ea typeface="微软雅黑" panose="020B0503020204020204" pitchFamily="34" charset="-122"/>
            </a:endParaRPr>
          </a:p>
        </p:txBody>
      </p:sp>
      <p:sp>
        <p:nvSpPr>
          <p:cNvPr id="769028" name="Rectangle 4"/>
          <p:cNvSpPr/>
          <p:nvPr/>
        </p:nvSpPr>
        <p:spPr>
          <a:xfrm>
            <a:off x="115888" y="1219200"/>
            <a:ext cx="3236912" cy="3441700"/>
          </a:xfrm>
          <a:prstGeom prst="rect">
            <a:avLst/>
          </a:prstGeom>
          <a:noFill/>
          <a:ln w="9525">
            <a:noFill/>
          </a:ln>
        </p:spPr>
        <p:txBody>
          <a:bodyPr wrap="none" anchor="ctr" anchorCtr="0">
            <a:spAutoFit/>
          </a:bodyPr>
          <a:lstStyle/>
          <a:p>
            <a:pPr>
              <a:lnSpc>
                <a:spcPct val="110000"/>
              </a:lnSpc>
            </a:pPr>
            <a:r>
              <a:rPr lang="en-US" altLang="zh-CN" sz="2000" dirty="0">
                <a:solidFill>
                  <a:srgbClr val="0000FF"/>
                </a:solidFill>
                <a:latin typeface="Arial" panose="020B0604020202020204" pitchFamily="34" charset="0"/>
                <a:ea typeface="宋体" panose="02010600030101010101" pitchFamily="2" charset="-122"/>
              </a:rPr>
              <a:t>union node {</a:t>
            </a:r>
            <a:endParaRPr lang="en-US" altLang="zh-CN" sz="2000" dirty="0">
              <a:solidFill>
                <a:srgbClr val="0000FF"/>
              </a:solidFill>
              <a:latin typeface="Arial" panose="020B0604020202020204" pitchFamily="34" charset="0"/>
              <a:ea typeface="宋体" panose="02010600030101010101" pitchFamily="2" charset="-122"/>
            </a:endParaRPr>
          </a:p>
          <a:p>
            <a:pPr>
              <a:lnSpc>
                <a:spcPct val="110000"/>
              </a:lnSpc>
            </a:pPr>
            <a:r>
              <a:rPr lang="en-US" altLang="zh-CN" sz="2000" dirty="0">
                <a:solidFill>
                  <a:srgbClr val="0000FF"/>
                </a:solidFill>
                <a:latin typeface="Arial" panose="020B0604020202020204" pitchFamily="34" charset="0"/>
                <a:ea typeface="宋体" panose="02010600030101010101" pitchFamily="2" charset="-122"/>
              </a:rPr>
              <a:t>       struct {  </a:t>
            </a:r>
            <a:endParaRPr lang="en-US" altLang="zh-CN" sz="2000" dirty="0">
              <a:solidFill>
                <a:srgbClr val="0000FF"/>
              </a:solidFill>
              <a:latin typeface="Arial" panose="020B0604020202020204" pitchFamily="34" charset="0"/>
              <a:ea typeface="宋体" panose="02010600030101010101" pitchFamily="2" charset="-122"/>
            </a:endParaRPr>
          </a:p>
          <a:p>
            <a:pPr>
              <a:lnSpc>
                <a:spcPct val="110000"/>
              </a:lnSpc>
            </a:pPr>
            <a:r>
              <a:rPr lang="en-US" altLang="zh-CN" sz="2000" dirty="0">
                <a:solidFill>
                  <a:srgbClr val="0000FF"/>
                </a:solidFill>
                <a:latin typeface="Arial" panose="020B0604020202020204" pitchFamily="34" charset="0"/>
                <a:ea typeface="宋体" panose="02010600030101010101" pitchFamily="2" charset="-122"/>
              </a:rPr>
              <a:t>            int *ptr;</a:t>
            </a:r>
            <a:endParaRPr lang="en-US" altLang="zh-CN" sz="2000" dirty="0">
              <a:solidFill>
                <a:srgbClr val="0000FF"/>
              </a:solidFill>
              <a:latin typeface="Arial" panose="020B0604020202020204" pitchFamily="34" charset="0"/>
              <a:ea typeface="宋体" panose="02010600030101010101" pitchFamily="2" charset="-122"/>
            </a:endParaRPr>
          </a:p>
          <a:p>
            <a:pPr>
              <a:lnSpc>
                <a:spcPct val="110000"/>
              </a:lnSpc>
            </a:pPr>
            <a:r>
              <a:rPr lang="en-US" altLang="zh-CN" sz="2000" dirty="0">
                <a:solidFill>
                  <a:srgbClr val="0000FF"/>
                </a:solidFill>
                <a:latin typeface="Arial" panose="020B0604020202020204" pitchFamily="34" charset="0"/>
                <a:ea typeface="宋体" panose="02010600030101010101" pitchFamily="2" charset="-122"/>
              </a:rPr>
              <a:t>            int data1</a:t>
            </a:r>
            <a:endParaRPr lang="en-US" altLang="zh-CN" sz="2000" dirty="0">
              <a:solidFill>
                <a:srgbClr val="0000FF"/>
              </a:solidFill>
              <a:latin typeface="Arial" panose="020B0604020202020204" pitchFamily="34" charset="0"/>
              <a:ea typeface="宋体" panose="02010600030101010101" pitchFamily="2" charset="-122"/>
            </a:endParaRPr>
          </a:p>
          <a:p>
            <a:pPr>
              <a:lnSpc>
                <a:spcPct val="110000"/>
              </a:lnSpc>
            </a:pPr>
            <a:r>
              <a:rPr lang="en-US" altLang="zh-CN" sz="2000" dirty="0">
                <a:solidFill>
                  <a:srgbClr val="0000FF"/>
                </a:solidFill>
                <a:latin typeface="Arial" panose="020B0604020202020204" pitchFamily="34" charset="0"/>
                <a:ea typeface="宋体" panose="02010600030101010101" pitchFamily="2" charset="-122"/>
              </a:rPr>
              <a:t>        } node1</a:t>
            </a:r>
            <a:r>
              <a:rPr lang="zh-CN" altLang="en-US" sz="2000" dirty="0">
                <a:solidFill>
                  <a:srgbClr val="0000FF"/>
                </a:solidFill>
                <a:latin typeface="Arial" panose="020B0604020202020204" pitchFamily="34" charset="0"/>
                <a:ea typeface="宋体" panose="02010600030101010101" pitchFamily="2" charset="-122"/>
              </a:rPr>
              <a:t>；</a:t>
            </a:r>
            <a:endParaRPr lang="zh-CN" altLang="en-US" sz="2000" dirty="0">
              <a:solidFill>
                <a:srgbClr val="0000FF"/>
              </a:solidFill>
              <a:latin typeface="Arial" panose="020B0604020202020204" pitchFamily="34" charset="0"/>
              <a:ea typeface="宋体" panose="02010600030101010101" pitchFamily="2" charset="-122"/>
            </a:endParaRPr>
          </a:p>
          <a:p>
            <a:pPr>
              <a:lnSpc>
                <a:spcPct val="110000"/>
              </a:lnSpc>
            </a:pPr>
            <a:r>
              <a:rPr lang="en-US" altLang="zh-CN" sz="2000" dirty="0">
                <a:solidFill>
                  <a:srgbClr val="0000FF"/>
                </a:solidFill>
                <a:latin typeface="Arial" panose="020B0604020202020204" pitchFamily="34" charset="0"/>
                <a:ea typeface="宋体" panose="02010600030101010101" pitchFamily="2" charset="-122"/>
              </a:rPr>
              <a:t>        struct { </a:t>
            </a:r>
            <a:endParaRPr lang="en-US" altLang="zh-CN" sz="2000" dirty="0">
              <a:solidFill>
                <a:srgbClr val="0000FF"/>
              </a:solidFill>
              <a:latin typeface="Arial" panose="020B0604020202020204" pitchFamily="34" charset="0"/>
              <a:ea typeface="宋体" panose="02010600030101010101" pitchFamily="2" charset="-122"/>
            </a:endParaRPr>
          </a:p>
          <a:p>
            <a:pPr>
              <a:lnSpc>
                <a:spcPct val="110000"/>
              </a:lnSpc>
            </a:pPr>
            <a:r>
              <a:rPr lang="en-US" altLang="zh-CN" sz="2000" dirty="0">
                <a:solidFill>
                  <a:srgbClr val="0000FF"/>
                </a:solidFill>
                <a:latin typeface="Arial" panose="020B0604020202020204" pitchFamily="34" charset="0"/>
                <a:ea typeface="宋体" panose="02010600030101010101" pitchFamily="2" charset="-122"/>
              </a:rPr>
              <a:t>             int data2;</a:t>
            </a:r>
            <a:endParaRPr lang="en-US" altLang="zh-CN" sz="2000" dirty="0">
              <a:solidFill>
                <a:srgbClr val="0000FF"/>
              </a:solidFill>
              <a:latin typeface="Arial" panose="020B0604020202020204" pitchFamily="34" charset="0"/>
              <a:ea typeface="宋体" panose="02010600030101010101" pitchFamily="2" charset="-122"/>
            </a:endParaRPr>
          </a:p>
          <a:p>
            <a:pPr>
              <a:lnSpc>
                <a:spcPct val="110000"/>
              </a:lnSpc>
            </a:pPr>
            <a:r>
              <a:rPr lang="en-US" altLang="zh-CN" sz="2000" dirty="0">
                <a:solidFill>
                  <a:srgbClr val="0000FF"/>
                </a:solidFill>
                <a:latin typeface="Arial" panose="020B0604020202020204" pitchFamily="34" charset="0"/>
                <a:ea typeface="宋体" panose="02010600030101010101" pitchFamily="2" charset="-122"/>
              </a:rPr>
              <a:t>             union node *next;</a:t>
            </a:r>
            <a:endParaRPr lang="en-US" altLang="zh-CN" sz="2000" dirty="0">
              <a:solidFill>
                <a:srgbClr val="0000FF"/>
              </a:solidFill>
              <a:latin typeface="Arial" panose="020B0604020202020204" pitchFamily="34" charset="0"/>
              <a:ea typeface="宋体" panose="02010600030101010101" pitchFamily="2" charset="-122"/>
            </a:endParaRPr>
          </a:p>
          <a:p>
            <a:pPr>
              <a:lnSpc>
                <a:spcPct val="110000"/>
              </a:lnSpc>
            </a:pPr>
            <a:r>
              <a:rPr lang="en-US" altLang="zh-CN" sz="2000" dirty="0">
                <a:solidFill>
                  <a:srgbClr val="0000FF"/>
                </a:solidFill>
                <a:latin typeface="Arial" panose="020B0604020202020204" pitchFamily="34" charset="0"/>
                <a:ea typeface="宋体" panose="02010600030101010101" pitchFamily="2" charset="-122"/>
              </a:rPr>
              <a:t>         } node2;</a:t>
            </a:r>
            <a:endParaRPr lang="en-US" altLang="zh-CN" sz="2000" dirty="0">
              <a:solidFill>
                <a:srgbClr val="0000FF"/>
              </a:solidFill>
              <a:latin typeface="Arial" panose="020B0604020202020204" pitchFamily="34" charset="0"/>
              <a:ea typeface="宋体" panose="02010600030101010101" pitchFamily="2" charset="-122"/>
            </a:endParaRPr>
          </a:p>
          <a:p>
            <a:pPr>
              <a:lnSpc>
                <a:spcPct val="110000"/>
              </a:lnSpc>
            </a:pPr>
            <a:r>
              <a:rPr lang="en-US" altLang="zh-CN" sz="2000" dirty="0">
                <a:solidFill>
                  <a:srgbClr val="0000FF"/>
                </a:solidFill>
                <a:latin typeface="Arial" panose="020B0604020202020204" pitchFamily="34" charset="0"/>
                <a:ea typeface="宋体" panose="02010600030101010101" pitchFamily="2" charset="-122"/>
              </a:rPr>
              <a:t>};</a:t>
            </a:r>
            <a:endParaRPr lang="en-US" altLang="zh-CN" sz="2000" dirty="0">
              <a:solidFill>
                <a:srgbClr val="0000FF"/>
              </a:solidFill>
              <a:latin typeface="Arial" panose="020B0604020202020204" pitchFamily="34" charset="0"/>
              <a:ea typeface="宋体" panose="02010600030101010101" pitchFamily="2" charset="-122"/>
            </a:endParaRPr>
          </a:p>
        </p:txBody>
      </p:sp>
      <p:pic>
        <p:nvPicPr>
          <p:cNvPr id="769029" name="Picture 5"/>
          <p:cNvPicPr>
            <a:picLocks noChangeAspect="1"/>
          </p:cNvPicPr>
          <p:nvPr/>
        </p:nvPicPr>
        <p:blipFill>
          <a:blip r:embed="rId1"/>
          <a:stretch>
            <a:fillRect/>
          </a:stretch>
        </p:blipFill>
        <p:spPr>
          <a:xfrm>
            <a:off x="4706938" y="0"/>
            <a:ext cx="4437062" cy="6084888"/>
          </a:xfrm>
          <a:prstGeom prst="rect">
            <a:avLst/>
          </a:prstGeom>
          <a:noFill/>
          <a:ln w="9525">
            <a:noFill/>
          </a:ln>
        </p:spPr>
      </p:pic>
      <p:sp>
        <p:nvSpPr>
          <p:cNvPr id="769030" name="Text Box 6"/>
          <p:cNvSpPr txBox="1"/>
          <p:nvPr/>
        </p:nvSpPr>
        <p:spPr>
          <a:xfrm>
            <a:off x="8397875" y="2303463"/>
            <a:ext cx="495300" cy="2835275"/>
          </a:xfrm>
          <a:prstGeom prst="rect">
            <a:avLst/>
          </a:prstGeom>
          <a:noFill/>
          <a:ln w="9525">
            <a:noFill/>
          </a:ln>
        </p:spPr>
        <p:txBody>
          <a:bodyPr anchor="t" anchorCtr="0">
            <a:spAutoFit/>
          </a:bodyPr>
          <a:lstStyle/>
          <a:p>
            <a:pPr>
              <a:spcBef>
                <a:spcPct val="50000"/>
              </a:spcBef>
            </a:pPr>
            <a:r>
              <a:rPr lang="zh-CN" altLang="en-US" sz="2000" dirty="0">
                <a:solidFill>
                  <a:srgbClr val="FF0000"/>
                </a:solidFill>
                <a:latin typeface="Arial" panose="020B0604020202020204" pitchFamily="34" charset="0"/>
                <a:ea typeface="微软雅黑" panose="020B0503020204020204" pitchFamily="34" charset="-122"/>
              </a:rPr>
              <a:t>动态链表通常在堆区</a:t>
            </a:r>
            <a:endParaRPr lang="zh-CN" altLang="en-US" sz="2000" dirty="0">
              <a:solidFill>
                <a:srgbClr val="FF0000"/>
              </a:solidFill>
              <a:latin typeface="Arial" panose="020B0604020202020204" pitchFamily="34" charset="0"/>
              <a:ea typeface="微软雅黑" panose="020B0503020204020204" pitchFamily="34" charset="-122"/>
            </a:endParaRPr>
          </a:p>
        </p:txBody>
      </p:sp>
      <p:grpSp>
        <p:nvGrpSpPr>
          <p:cNvPr id="769031" name="Group 7"/>
          <p:cNvGrpSpPr/>
          <p:nvPr/>
        </p:nvGrpSpPr>
        <p:grpSpPr>
          <a:xfrm>
            <a:off x="7858125" y="5049838"/>
            <a:ext cx="1108075" cy="366712"/>
            <a:chOff x="4921" y="3181"/>
            <a:chExt cx="698" cy="231"/>
          </a:xfrm>
        </p:grpSpPr>
        <p:sp>
          <p:nvSpPr>
            <p:cNvPr id="155655" name="Text Box 8"/>
            <p:cNvSpPr txBox="1"/>
            <p:nvPr/>
          </p:nvSpPr>
          <p:spPr>
            <a:xfrm>
              <a:off x="5120" y="3181"/>
              <a:ext cx="499" cy="231"/>
            </a:xfrm>
            <a:prstGeom prst="rect">
              <a:avLst/>
            </a:prstGeom>
            <a:noFill/>
            <a:ln w="9525">
              <a:noFill/>
            </a:ln>
          </p:spPr>
          <p:txBody>
            <a:bodyPr anchor="t" anchorCtr="0">
              <a:spAutoFit/>
            </a:bodyPr>
            <a:lstStyle/>
            <a:p>
              <a:pPr>
                <a:spcBef>
                  <a:spcPct val="50000"/>
                </a:spcBef>
              </a:pPr>
              <a:r>
                <a:rPr lang="zh-CN" altLang="en-US" dirty="0">
                  <a:solidFill>
                    <a:srgbClr val="996600"/>
                  </a:solidFill>
                  <a:latin typeface="Arial" panose="020B0604020202020204" pitchFamily="34" charset="0"/>
                  <a:ea typeface="微软雅黑" panose="020B0503020204020204" pitchFamily="34" charset="-122"/>
                </a:rPr>
                <a:t>表头</a:t>
              </a:r>
              <a:endParaRPr lang="zh-CN" altLang="en-US" dirty="0">
                <a:solidFill>
                  <a:srgbClr val="996600"/>
                </a:solidFill>
                <a:latin typeface="Arial" panose="020B0604020202020204" pitchFamily="34" charset="0"/>
                <a:ea typeface="微软雅黑" panose="020B0503020204020204" pitchFamily="34" charset="-122"/>
              </a:endParaRPr>
            </a:p>
          </p:txBody>
        </p:sp>
        <p:sp>
          <p:nvSpPr>
            <p:cNvPr id="155656" name="Line 9"/>
            <p:cNvSpPr/>
            <p:nvPr/>
          </p:nvSpPr>
          <p:spPr>
            <a:xfrm flipH="1" flipV="1">
              <a:off x="4921" y="3294"/>
              <a:ext cx="227" cy="0"/>
            </a:xfrm>
            <a:prstGeom prst="line">
              <a:avLst/>
            </a:prstGeom>
            <a:ln w="38100" cap="flat" cmpd="sng">
              <a:solidFill>
                <a:srgbClr val="996600"/>
              </a:solidFill>
              <a:prstDash val="solid"/>
              <a:round/>
              <a:headEnd type="none" w="med" len="med"/>
              <a:tailEnd type="triangle" w="med" len="med"/>
            </a:ln>
          </p:spPr>
        </p:sp>
      </p:grpSp>
      <p:sp>
        <p:nvSpPr>
          <p:cNvPr id="769034" name="Rectangle 10"/>
          <p:cNvSpPr/>
          <p:nvPr/>
        </p:nvSpPr>
        <p:spPr>
          <a:xfrm>
            <a:off x="2411413" y="1325563"/>
            <a:ext cx="2574925" cy="2082800"/>
          </a:xfrm>
          <a:prstGeom prst="rect">
            <a:avLst/>
          </a:prstGeom>
          <a:noFill/>
          <a:ln w="9525">
            <a:noFill/>
          </a:ln>
        </p:spPr>
        <p:txBody>
          <a:bodyPr wrap="none" anchor="ctr" anchorCtr="0">
            <a:spAutoFit/>
          </a:bodyPr>
          <a:lstStyle/>
          <a:p>
            <a:pPr>
              <a:lnSpc>
                <a:spcPct val="115000"/>
              </a:lnSpc>
            </a:pPr>
            <a:r>
              <a:rPr lang="en-US" altLang="zh-CN" sz="1900" dirty="0">
                <a:latin typeface="Arial" panose="020B0604020202020204" pitchFamily="34" charset="0"/>
                <a:ea typeface="宋体" panose="02010600030101010101" pitchFamily="2" charset="-122"/>
              </a:rPr>
              <a:t>movl  8(%ebp), %ecx</a:t>
            </a:r>
            <a:endParaRPr lang="en-US" altLang="zh-CN" sz="1900" dirty="0">
              <a:latin typeface="Arial" panose="020B0604020202020204" pitchFamily="34" charset="0"/>
              <a:ea typeface="宋体" panose="02010600030101010101" pitchFamily="2" charset="-122"/>
            </a:endParaRPr>
          </a:p>
          <a:p>
            <a:pPr>
              <a:lnSpc>
                <a:spcPct val="115000"/>
              </a:lnSpc>
            </a:pPr>
            <a:r>
              <a:rPr lang="en-US" altLang="zh-CN" sz="1900" dirty="0">
                <a:latin typeface="Arial" panose="020B0604020202020204" pitchFamily="34" charset="0"/>
                <a:ea typeface="宋体" panose="02010600030101010101" pitchFamily="2" charset="-122"/>
              </a:rPr>
              <a:t>movl  4(%ecx), %edx</a:t>
            </a:r>
            <a:endParaRPr lang="en-US" altLang="zh-CN" sz="1900" dirty="0">
              <a:latin typeface="Arial" panose="020B0604020202020204" pitchFamily="34" charset="0"/>
              <a:ea typeface="宋体" panose="02010600030101010101" pitchFamily="2" charset="-122"/>
            </a:endParaRPr>
          </a:p>
          <a:p>
            <a:pPr>
              <a:lnSpc>
                <a:spcPct val="115000"/>
              </a:lnSpc>
            </a:pPr>
            <a:r>
              <a:rPr lang="en-US" altLang="zh-CN" sz="1900" dirty="0">
                <a:latin typeface="Arial" panose="020B0604020202020204" pitchFamily="34" charset="0"/>
                <a:ea typeface="宋体" panose="02010600030101010101" pitchFamily="2" charset="-122"/>
              </a:rPr>
              <a:t>movl  (%edx), %eax</a:t>
            </a:r>
            <a:endParaRPr lang="en-US" altLang="zh-CN" sz="1900" dirty="0">
              <a:latin typeface="Arial" panose="020B0604020202020204" pitchFamily="34" charset="0"/>
              <a:ea typeface="宋体" panose="02010600030101010101" pitchFamily="2" charset="-122"/>
            </a:endParaRPr>
          </a:p>
          <a:p>
            <a:pPr>
              <a:lnSpc>
                <a:spcPct val="115000"/>
              </a:lnSpc>
            </a:pPr>
            <a:r>
              <a:rPr lang="en-US" altLang="zh-CN" sz="1900" dirty="0">
                <a:latin typeface="Arial" panose="020B0604020202020204" pitchFamily="34" charset="0"/>
                <a:ea typeface="宋体" panose="02010600030101010101" pitchFamily="2" charset="-122"/>
              </a:rPr>
              <a:t>movl  (%eax), %eax</a:t>
            </a:r>
            <a:endParaRPr lang="en-US" altLang="zh-CN" sz="1900" dirty="0">
              <a:latin typeface="Arial" panose="020B0604020202020204" pitchFamily="34" charset="0"/>
              <a:ea typeface="宋体" panose="02010600030101010101" pitchFamily="2" charset="-122"/>
            </a:endParaRPr>
          </a:p>
          <a:p>
            <a:pPr>
              <a:lnSpc>
                <a:spcPct val="115000"/>
              </a:lnSpc>
            </a:pPr>
            <a:r>
              <a:rPr lang="en-US" altLang="zh-CN" sz="1900" dirty="0">
                <a:latin typeface="Arial" panose="020B0604020202020204" pitchFamily="34" charset="0"/>
                <a:ea typeface="宋体" panose="02010600030101010101" pitchFamily="2" charset="-122"/>
              </a:rPr>
              <a:t>addl   (%ecx), %eax</a:t>
            </a:r>
            <a:endParaRPr lang="en-US" altLang="zh-CN" sz="1900" dirty="0">
              <a:latin typeface="Arial" panose="020B0604020202020204" pitchFamily="34" charset="0"/>
              <a:ea typeface="宋体" panose="02010600030101010101" pitchFamily="2" charset="-122"/>
            </a:endParaRPr>
          </a:p>
          <a:p>
            <a:pPr>
              <a:lnSpc>
                <a:spcPct val="115000"/>
              </a:lnSpc>
            </a:pPr>
            <a:r>
              <a:rPr lang="en-US" altLang="zh-CN" sz="1900" dirty="0">
                <a:latin typeface="Arial" panose="020B0604020202020204" pitchFamily="34" charset="0"/>
                <a:ea typeface="宋体" panose="02010600030101010101" pitchFamily="2" charset="-122"/>
              </a:rPr>
              <a:t>movl  %eax, 4(%edx)</a:t>
            </a:r>
            <a:endParaRPr lang="en-US" altLang="zh-CN" sz="1900" dirty="0">
              <a:latin typeface="Arial" panose="020B0604020202020204" pitchFamily="34" charset="0"/>
              <a:ea typeface="宋体" panose="02010600030101010101" pitchFamily="2" charset="-122"/>
            </a:endParaRPr>
          </a:p>
        </p:txBody>
      </p:sp>
      <p:sp>
        <p:nvSpPr>
          <p:cNvPr id="769035" name="AutoShape 11"/>
          <p:cNvSpPr/>
          <p:nvPr/>
        </p:nvSpPr>
        <p:spPr>
          <a:xfrm>
            <a:off x="4122738" y="3384550"/>
            <a:ext cx="404812" cy="1709738"/>
          </a:xfrm>
          <a:prstGeom prst="upArrow">
            <a:avLst>
              <a:gd name="adj1" fmla="val 39398"/>
              <a:gd name="adj2" fmla="val 79699"/>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769037" name="Rectangle 13"/>
          <p:cNvSpPr/>
          <p:nvPr/>
        </p:nvSpPr>
        <p:spPr>
          <a:xfrm>
            <a:off x="71438" y="5435600"/>
            <a:ext cx="8947150" cy="873125"/>
          </a:xfrm>
          <a:prstGeom prst="rect">
            <a:avLst/>
          </a:prstGeom>
          <a:solidFill>
            <a:schemeClr val="bg1"/>
          </a:solidFill>
          <a:ln w="9525">
            <a:noFill/>
          </a:ln>
        </p:spPr>
        <p:txBody>
          <a:bodyPr anchor="ctr" anchorCtr="0">
            <a:spAutoFit/>
          </a:bodyPr>
          <a:lstStyle/>
          <a:p>
            <a:pPr>
              <a:lnSpc>
                <a:spcPct val="90000"/>
              </a:lnSpc>
            </a:pPr>
            <a:r>
              <a:rPr lang="en-US" altLang="zh-CN" sz="1900" dirty="0">
                <a:solidFill>
                  <a:srgbClr val="CC3300"/>
                </a:solidFill>
                <a:latin typeface="Arial" panose="020B0604020202020204" pitchFamily="34" charset="0"/>
                <a:ea typeface="宋体" panose="02010600030101010101" pitchFamily="2" charset="-122"/>
              </a:rPr>
              <a:t>void node_proc ( union node *np) {</a:t>
            </a:r>
            <a:endParaRPr lang="en-US" altLang="zh-CN" sz="1900" dirty="0">
              <a:solidFill>
                <a:srgbClr val="CC3300"/>
              </a:solidFill>
              <a:latin typeface="Arial" panose="020B0604020202020204" pitchFamily="34" charset="0"/>
              <a:ea typeface="宋体" panose="02010600030101010101" pitchFamily="2" charset="-122"/>
            </a:endParaRPr>
          </a:p>
          <a:p>
            <a:pPr>
              <a:lnSpc>
                <a:spcPct val="90000"/>
              </a:lnSpc>
            </a:pPr>
            <a:r>
              <a:rPr lang="en-US" altLang="zh-CN" sz="1900" dirty="0">
                <a:solidFill>
                  <a:srgbClr val="CC3300"/>
                </a:solidFill>
                <a:latin typeface="Arial" panose="020B0604020202020204" pitchFamily="34" charset="0"/>
                <a:ea typeface="宋体" panose="02010600030101010101" pitchFamily="2" charset="-122"/>
              </a:rPr>
              <a:t>   </a:t>
            </a:r>
            <a:r>
              <a:rPr lang="en-US" altLang="zh-CN" dirty="0">
                <a:solidFill>
                  <a:srgbClr val="CC3300"/>
                </a:solidFill>
                <a:latin typeface="Arial" panose="020B0604020202020204" pitchFamily="34" charset="0"/>
                <a:ea typeface="宋体" panose="02010600030101010101" pitchFamily="2" charset="-122"/>
              </a:rPr>
              <a:t>np-&gt;</a:t>
            </a:r>
            <a:r>
              <a:rPr lang="en-US" altLang="zh-CN" dirty="0">
                <a:latin typeface="Arial" panose="020B0604020202020204" pitchFamily="34" charset="0"/>
                <a:ea typeface="宋体" panose="02010600030101010101" pitchFamily="2" charset="-122"/>
              </a:rPr>
              <a:t>node2.</a:t>
            </a:r>
            <a:r>
              <a:rPr lang="en-US" altLang="zh-CN" dirty="0">
                <a:solidFill>
                  <a:srgbClr val="CC3300"/>
                </a:solidFill>
                <a:latin typeface="Arial" panose="020B0604020202020204" pitchFamily="34" charset="0"/>
                <a:ea typeface="宋体" panose="02010600030101010101" pitchFamily="2" charset="-122"/>
              </a:rPr>
              <a:t>next-&gt;</a:t>
            </a:r>
            <a:r>
              <a:rPr lang="en-US" altLang="zh-CN" dirty="0">
                <a:latin typeface="Arial" panose="020B0604020202020204" pitchFamily="34" charset="0"/>
                <a:ea typeface="微软雅黑" panose="020B0503020204020204" pitchFamily="34" charset="-122"/>
              </a:rPr>
              <a:t>node1.</a:t>
            </a:r>
            <a:r>
              <a:rPr lang="en-US" altLang="zh-CN" dirty="0">
                <a:solidFill>
                  <a:srgbClr val="CC3300"/>
                </a:solidFill>
                <a:latin typeface="Arial" panose="020B0604020202020204" pitchFamily="34" charset="0"/>
                <a:ea typeface="宋体" panose="02010600030101010101" pitchFamily="2" charset="-122"/>
              </a:rPr>
              <a:t>data1=*(np-&gt;</a:t>
            </a:r>
            <a:r>
              <a:rPr lang="en-US" altLang="zh-CN" dirty="0">
                <a:latin typeface="Arial" panose="020B0604020202020204" pitchFamily="34" charset="0"/>
                <a:ea typeface="微软雅黑" panose="020B0503020204020204" pitchFamily="34" charset="-122"/>
              </a:rPr>
              <a:t>node2.</a:t>
            </a:r>
            <a:r>
              <a:rPr lang="en-US" altLang="zh-CN" dirty="0">
                <a:solidFill>
                  <a:srgbClr val="CC3300"/>
                </a:solidFill>
                <a:latin typeface="Arial" panose="020B0604020202020204" pitchFamily="34" charset="0"/>
                <a:ea typeface="宋体" panose="02010600030101010101" pitchFamily="2" charset="-122"/>
              </a:rPr>
              <a:t>next-&gt;</a:t>
            </a:r>
            <a:r>
              <a:rPr lang="en-US" altLang="zh-CN" dirty="0">
                <a:latin typeface="Arial" panose="020B0604020202020204" pitchFamily="34" charset="0"/>
                <a:ea typeface="微软雅黑" panose="020B0503020204020204" pitchFamily="34" charset="-122"/>
              </a:rPr>
              <a:t>node1.</a:t>
            </a:r>
            <a:r>
              <a:rPr lang="en-US" altLang="zh-CN" dirty="0">
                <a:solidFill>
                  <a:srgbClr val="CC3300"/>
                </a:solidFill>
                <a:latin typeface="Arial" panose="020B0604020202020204" pitchFamily="34" charset="0"/>
                <a:ea typeface="宋体" panose="02010600030101010101" pitchFamily="2" charset="-122"/>
              </a:rPr>
              <a:t>ptr)+np-&gt;</a:t>
            </a:r>
            <a:r>
              <a:rPr lang="en-US" altLang="zh-CN" dirty="0">
                <a:latin typeface="Arial" panose="020B0604020202020204" pitchFamily="34" charset="0"/>
                <a:ea typeface="微软雅黑" panose="020B0503020204020204" pitchFamily="34" charset="-122"/>
              </a:rPr>
              <a:t>node2.</a:t>
            </a:r>
            <a:r>
              <a:rPr lang="en-US" altLang="zh-CN" dirty="0">
                <a:solidFill>
                  <a:srgbClr val="CC3300"/>
                </a:solidFill>
                <a:latin typeface="Arial" panose="020B0604020202020204" pitchFamily="34" charset="0"/>
                <a:ea typeface="宋体" panose="02010600030101010101" pitchFamily="2" charset="-122"/>
              </a:rPr>
              <a:t>data2;</a:t>
            </a:r>
            <a:endParaRPr lang="en-US" altLang="zh-CN" dirty="0">
              <a:solidFill>
                <a:srgbClr val="CC3300"/>
              </a:solidFill>
              <a:latin typeface="Arial" panose="020B0604020202020204" pitchFamily="34" charset="0"/>
              <a:ea typeface="宋体" panose="02010600030101010101" pitchFamily="2" charset="-122"/>
            </a:endParaRPr>
          </a:p>
          <a:p>
            <a:pPr>
              <a:lnSpc>
                <a:spcPct val="90000"/>
              </a:lnSpc>
            </a:pPr>
            <a:r>
              <a:rPr lang="en-US" altLang="zh-CN" sz="1900" dirty="0">
                <a:solidFill>
                  <a:srgbClr val="CC3300"/>
                </a:solidFill>
                <a:latin typeface="Arial" panose="020B0604020202020204" pitchFamily="34" charset="0"/>
                <a:ea typeface="宋体" panose="02010600030101010101" pitchFamily="2" charset="-122"/>
              </a:rPr>
              <a:t>}</a:t>
            </a:r>
            <a:endParaRPr lang="en-US" altLang="zh-CN" sz="1900" dirty="0">
              <a:solidFill>
                <a:srgbClr val="CC3300"/>
              </a:solidFill>
              <a:latin typeface="Arial" panose="020B0604020202020204" pitchFamily="34" charset="0"/>
              <a:ea typeface="宋体" panose="02010600030101010101" pitchFamily="2" charset="-122"/>
            </a:endParaRPr>
          </a:p>
        </p:txBody>
      </p:sp>
      <p:sp>
        <p:nvSpPr>
          <p:cNvPr id="769038" name="Line 14"/>
          <p:cNvSpPr/>
          <p:nvPr/>
        </p:nvSpPr>
        <p:spPr>
          <a:xfrm flipH="1">
            <a:off x="4932363" y="954088"/>
            <a:ext cx="1349375" cy="495300"/>
          </a:xfrm>
          <a:prstGeom prst="line">
            <a:avLst/>
          </a:prstGeom>
          <a:ln w="38100" cap="flat" cmpd="sng">
            <a:solidFill>
              <a:srgbClr val="FF3300"/>
            </a:solidFill>
            <a:prstDash val="solid"/>
            <a:round/>
            <a:headEnd type="none" w="med" len="med"/>
            <a:tailEnd type="triangle" w="med" len="med"/>
          </a:ln>
        </p:spPr>
      </p:sp>
      <p:sp>
        <p:nvSpPr>
          <p:cNvPr id="769039" name="Line 15"/>
          <p:cNvSpPr/>
          <p:nvPr/>
        </p:nvSpPr>
        <p:spPr>
          <a:xfrm flipH="1" flipV="1">
            <a:off x="4841875" y="1989138"/>
            <a:ext cx="1677988" cy="2835275"/>
          </a:xfrm>
          <a:prstGeom prst="line">
            <a:avLst/>
          </a:prstGeom>
          <a:ln w="38100" cap="flat" cmpd="sng">
            <a:solidFill>
              <a:srgbClr val="FF3300"/>
            </a:solidFill>
            <a:prstDash val="solid"/>
            <a:round/>
            <a:headEnd type="none" w="med" len="med"/>
            <a:tailEnd type="triangle" w="med" len="med"/>
          </a:ln>
        </p:spPr>
      </p:sp>
      <p:sp>
        <p:nvSpPr>
          <p:cNvPr id="769040" name="Line 16"/>
          <p:cNvSpPr/>
          <p:nvPr/>
        </p:nvSpPr>
        <p:spPr>
          <a:xfrm flipH="1">
            <a:off x="4932363" y="2663825"/>
            <a:ext cx="1349375" cy="547688"/>
          </a:xfrm>
          <a:prstGeom prst="line">
            <a:avLst/>
          </a:prstGeom>
          <a:ln w="38100" cap="flat" cmpd="sng">
            <a:solidFill>
              <a:srgbClr val="FF3300"/>
            </a:solidFill>
            <a:prstDash val="solid"/>
            <a:round/>
            <a:headEnd type="none" w="med" len="med"/>
            <a:tailEnd type="triangle" w="med" len="med"/>
          </a:ln>
        </p:spPr>
      </p:sp>
      <p:pic>
        <p:nvPicPr>
          <p:cNvPr id="769041" name="Picture 17"/>
          <p:cNvPicPr>
            <a:picLocks noChangeAspect="1"/>
          </p:cNvPicPr>
          <p:nvPr/>
        </p:nvPicPr>
        <p:blipFill>
          <a:blip r:embed="rId2"/>
          <a:stretch>
            <a:fillRect/>
          </a:stretch>
        </p:blipFill>
        <p:spPr>
          <a:xfrm>
            <a:off x="522288" y="6084888"/>
            <a:ext cx="8010525" cy="763587"/>
          </a:xfrm>
          <a:prstGeom prst="rect">
            <a:avLst/>
          </a:prstGeom>
          <a:noFill/>
          <a:ln w="9525">
            <a:noFill/>
          </a:ln>
        </p:spPr>
      </p:pic>
      <p:sp>
        <p:nvSpPr>
          <p:cNvPr id="18" name="Line 16"/>
          <p:cNvSpPr/>
          <p:nvPr/>
        </p:nvSpPr>
        <p:spPr>
          <a:xfrm flipH="1" flipV="1">
            <a:off x="4752975" y="2293938"/>
            <a:ext cx="1587500" cy="711200"/>
          </a:xfrm>
          <a:prstGeom prst="line">
            <a:avLst/>
          </a:prstGeom>
          <a:ln w="38100" cap="flat" cmpd="sng">
            <a:solidFill>
              <a:srgbClr val="FF3300"/>
            </a:solidFill>
            <a:prstDash val="solid"/>
            <a:round/>
            <a:headEnd type="none" w="med" len="med"/>
            <a:tailEnd type="triangle" w="med" len="med"/>
          </a:ln>
        </p:spPr>
      </p:sp>
      <p:sp>
        <p:nvSpPr>
          <p:cNvPr id="19" name="Line 16"/>
          <p:cNvSpPr/>
          <p:nvPr/>
        </p:nvSpPr>
        <p:spPr>
          <a:xfrm flipH="1" flipV="1">
            <a:off x="4705350" y="2663825"/>
            <a:ext cx="1171575" cy="1284288"/>
          </a:xfrm>
          <a:prstGeom prst="line">
            <a:avLst/>
          </a:prstGeom>
          <a:ln w="38100" cap="flat" cmpd="sng">
            <a:solidFill>
              <a:srgbClr val="FF3300"/>
            </a:solidFill>
            <a:prstDash val="solid"/>
            <a:round/>
            <a:headEnd type="none" w="med" len="med"/>
            <a:tailEnd type="triangle" w="med" len="med"/>
          </a:ln>
        </p:spPr>
      </p:sp>
      <p:sp>
        <p:nvSpPr>
          <p:cNvPr id="20" name="Line 16"/>
          <p:cNvSpPr/>
          <p:nvPr/>
        </p:nvSpPr>
        <p:spPr>
          <a:xfrm flipH="1" flipV="1">
            <a:off x="3671888" y="3009900"/>
            <a:ext cx="2205037" cy="2255838"/>
          </a:xfrm>
          <a:prstGeom prst="line">
            <a:avLst/>
          </a:prstGeom>
          <a:ln w="38100" cap="flat" cmpd="sng">
            <a:solidFill>
              <a:srgbClr val="FF3300"/>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9028"/>
                                        </p:tgtEl>
                                        <p:attrNameLst>
                                          <p:attrName>style.visibility</p:attrName>
                                        </p:attrNameLst>
                                      </p:cBhvr>
                                      <p:to>
                                        <p:strVal val="visible"/>
                                      </p:to>
                                    </p:set>
                                    <p:animEffect transition="in" filter="blinds(horizontal)">
                                      <p:cBhvr>
                                        <p:cTn id="7" dur="500"/>
                                        <p:tgtEl>
                                          <p:spTgt spid="7690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9041"/>
                                        </p:tgtEl>
                                        <p:attrNameLst>
                                          <p:attrName>style.visibility</p:attrName>
                                        </p:attrNameLst>
                                      </p:cBhvr>
                                      <p:to>
                                        <p:strVal val="visible"/>
                                      </p:to>
                                    </p:set>
                                    <p:animEffect transition="in" filter="blinds(horizontal)">
                                      <p:cBhvr>
                                        <p:cTn id="12" dur="500"/>
                                        <p:tgtEl>
                                          <p:spTgt spid="7690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9037"/>
                                        </p:tgtEl>
                                        <p:attrNameLst>
                                          <p:attrName>style.visibility</p:attrName>
                                        </p:attrNameLst>
                                      </p:cBhvr>
                                      <p:to>
                                        <p:strVal val="visible"/>
                                      </p:to>
                                    </p:set>
                                    <p:animEffect transition="in" filter="blinds(horizontal)">
                                      <p:cBhvr>
                                        <p:cTn id="17" dur="500"/>
                                        <p:tgtEl>
                                          <p:spTgt spid="7690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9029"/>
                                        </p:tgtEl>
                                        <p:attrNameLst>
                                          <p:attrName>style.visibility</p:attrName>
                                        </p:attrNameLst>
                                      </p:cBhvr>
                                      <p:to>
                                        <p:strVal val="visible"/>
                                      </p:to>
                                    </p:set>
                                    <p:animEffect transition="in" filter="blinds(horizontal)">
                                      <p:cBhvr>
                                        <p:cTn id="22" dur="500"/>
                                        <p:tgtEl>
                                          <p:spTgt spid="76902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9031"/>
                                        </p:tgtEl>
                                        <p:attrNameLst>
                                          <p:attrName>style.visibility</p:attrName>
                                        </p:attrNameLst>
                                      </p:cBhvr>
                                      <p:to>
                                        <p:strVal val="visible"/>
                                      </p:to>
                                    </p:set>
                                    <p:animEffect transition="in" filter="blinds(horizontal)">
                                      <p:cBhvr>
                                        <p:cTn id="27" dur="500"/>
                                        <p:tgtEl>
                                          <p:spTgt spid="7690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9030"/>
                                        </p:tgtEl>
                                        <p:attrNameLst>
                                          <p:attrName>style.visibility</p:attrName>
                                        </p:attrNameLst>
                                      </p:cBhvr>
                                      <p:to>
                                        <p:strVal val="visible"/>
                                      </p:to>
                                    </p:set>
                                    <p:animEffect transition="in" filter="blinds(horizontal)">
                                      <p:cBhvr>
                                        <p:cTn id="32" dur="500"/>
                                        <p:tgtEl>
                                          <p:spTgt spid="7690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9035"/>
                                        </p:tgtEl>
                                        <p:attrNameLst>
                                          <p:attrName>style.visibility</p:attrName>
                                        </p:attrNameLst>
                                      </p:cBhvr>
                                      <p:to>
                                        <p:strVal val="visible"/>
                                      </p:to>
                                    </p:set>
                                    <p:animEffect transition="in" filter="blinds(horizontal)">
                                      <p:cBhvr>
                                        <p:cTn id="37" dur="500"/>
                                        <p:tgtEl>
                                          <p:spTgt spid="76903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9034"/>
                                        </p:tgtEl>
                                        <p:attrNameLst>
                                          <p:attrName>style.visibility</p:attrName>
                                        </p:attrNameLst>
                                      </p:cBhvr>
                                      <p:to>
                                        <p:strVal val="visible"/>
                                      </p:to>
                                    </p:set>
                                    <p:animEffect transition="in" filter="blinds(horizontal)">
                                      <p:cBhvr>
                                        <p:cTn id="42" dur="500"/>
                                        <p:tgtEl>
                                          <p:spTgt spid="76903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69038"/>
                                        </p:tgtEl>
                                        <p:attrNameLst>
                                          <p:attrName>style.visibility</p:attrName>
                                        </p:attrNameLst>
                                      </p:cBhvr>
                                      <p:to>
                                        <p:strVal val="visible"/>
                                      </p:to>
                                    </p:set>
                                    <p:animEffect transition="in" filter="blinds(horizontal)">
                                      <p:cBhvr>
                                        <p:cTn id="47" dur="500"/>
                                        <p:tgtEl>
                                          <p:spTgt spid="76903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69039"/>
                                        </p:tgtEl>
                                        <p:attrNameLst>
                                          <p:attrName>style.visibility</p:attrName>
                                        </p:attrNameLst>
                                      </p:cBhvr>
                                      <p:to>
                                        <p:strVal val="visible"/>
                                      </p:to>
                                    </p:set>
                                    <p:animEffect transition="in" filter="blinds(horizontal)">
                                      <p:cBhvr>
                                        <p:cTn id="52" dur="500"/>
                                        <p:tgtEl>
                                          <p:spTgt spid="76903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linds(horizontal)">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linds(horizontal)">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linds(horizontal)">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69040"/>
                                        </p:tgtEl>
                                        <p:attrNameLst>
                                          <p:attrName>style.visibility</p:attrName>
                                        </p:attrNameLst>
                                      </p:cBhvr>
                                      <p:to>
                                        <p:strVal val="visible"/>
                                      </p:to>
                                    </p:set>
                                    <p:animEffect transition="in" filter="blinds(horizontal)">
                                      <p:cBhvr>
                                        <p:cTn id="72" dur="500"/>
                                        <p:tgtEl>
                                          <p:spTgt spid="769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8" grpId="0"/>
      <p:bldP spid="769030" grpId="0"/>
      <p:bldP spid="769034" grpId="0"/>
      <p:bldP spid="769035" grpId="0" animBg="1"/>
      <p:bldP spid="76903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数据的对齐 </a:t>
            </a:r>
            <a:endParaRPr lang="zh-CN" altLang="en-US" sz="3600" dirty="0"/>
          </a:p>
        </p:txBody>
      </p:sp>
      <p:sp>
        <p:nvSpPr>
          <p:cNvPr id="588803" name="Rectangle 3"/>
          <p:cNvSpPr>
            <a:spLocks noGrp="1"/>
          </p:cNvSpPr>
          <p:nvPr>
            <p:ph idx="1"/>
          </p:nvPr>
        </p:nvSpPr>
        <p:spPr>
          <a:xfrm>
            <a:off x="309563" y="908050"/>
            <a:ext cx="8628062" cy="5668963"/>
          </a:xfrm>
        </p:spPr>
        <p:txBody>
          <a:bodyPr vert="horz" wrap="square" lIns="91440" tIns="45720" rIns="91440" bIns="45720" anchor="t" anchorCtr="0"/>
          <a:lstStyle/>
          <a:p>
            <a:pPr>
              <a:spcBef>
                <a:spcPts val="600"/>
              </a:spcBef>
            </a:pPr>
            <a:r>
              <a:rPr lang="en-US" altLang="zh-CN" sz="2200" dirty="0">
                <a:latin typeface="微软雅黑" panose="020B0503020204020204" pitchFamily="34" charset="-122"/>
                <a:ea typeface="微软雅黑" panose="020B0503020204020204" pitchFamily="34" charset="-122"/>
              </a:rPr>
              <a:t>CPU</a:t>
            </a:r>
            <a:r>
              <a:rPr lang="zh-CN" altLang="en-US" sz="2200" dirty="0">
                <a:latin typeface="微软雅黑" panose="020B0503020204020204" pitchFamily="34" charset="-122"/>
                <a:ea typeface="微软雅黑" panose="020B0503020204020204" pitchFamily="34" charset="-122"/>
              </a:rPr>
              <a:t>访问</a:t>
            </a:r>
            <a:r>
              <a:rPr lang="zh-CN" altLang="en-US" sz="2200" dirty="0">
                <a:latin typeface="微软雅黑" panose="020B0503020204020204" pitchFamily="34" charset="-122"/>
                <a:ea typeface="微软雅黑" panose="020B0503020204020204" pitchFamily="34" charset="-122"/>
                <a:hlinkClick r:id="" action="ppaction://hlinkshowjump?jump=nextslide"/>
              </a:rPr>
              <a:t>主存</a:t>
            </a:r>
            <a:r>
              <a:rPr lang="zh-CN" altLang="en-US" sz="2200" dirty="0">
                <a:latin typeface="微软雅黑" panose="020B0503020204020204" pitchFamily="34" charset="-122"/>
                <a:ea typeface="微软雅黑" panose="020B0503020204020204" pitchFamily="34" charset="-122"/>
              </a:rPr>
              <a:t>时只能一次读取或写入若干特定位</a:t>
            </a:r>
            <a:endParaRPr lang="en-US" altLang="zh-CN" sz="2200" dirty="0">
              <a:latin typeface="微软雅黑" panose="020B0503020204020204" pitchFamily="34" charset="-122"/>
              <a:ea typeface="微软雅黑" panose="020B0503020204020204" pitchFamily="34" charset="-122"/>
            </a:endParaRPr>
          </a:p>
          <a:p>
            <a:pPr lvl="1">
              <a:spcBef>
                <a:spcPts val="600"/>
              </a:spcBef>
            </a:pPr>
            <a:r>
              <a:rPr lang="zh-CN" altLang="en-US" sz="2200" dirty="0">
                <a:latin typeface="微软雅黑" panose="020B0503020204020204" pitchFamily="34" charset="-122"/>
                <a:ea typeface="微软雅黑" panose="020B0503020204020204" pitchFamily="34" charset="-122"/>
              </a:rPr>
              <a:t>例如，若每次最多读写</a:t>
            </a:r>
            <a:r>
              <a:rPr lang="en-US" altLang="zh-CN" sz="2200" dirty="0">
                <a:latin typeface="微软雅黑" panose="020B0503020204020204" pitchFamily="34" charset="-122"/>
                <a:ea typeface="微软雅黑" panose="020B0503020204020204" pitchFamily="34" charset="-122"/>
              </a:rPr>
              <a:t>64</a:t>
            </a:r>
            <a:r>
              <a:rPr lang="zh-CN" altLang="en-US" sz="2200" dirty="0">
                <a:latin typeface="微软雅黑" panose="020B0503020204020204" pitchFamily="34" charset="-122"/>
                <a:ea typeface="微软雅黑" panose="020B0503020204020204" pitchFamily="34" charset="-122"/>
              </a:rPr>
              <a:t>位，则第</a:t>
            </a:r>
            <a:r>
              <a:rPr lang="en-US" altLang="zh-CN" sz="2200" dirty="0">
                <a:latin typeface="微软雅黑" panose="020B0503020204020204" pitchFamily="34" charset="-122"/>
                <a:ea typeface="微软雅黑" panose="020B0503020204020204" pitchFamily="34" charset="-122"/>
              </a:rPr>
              <a:t>0-7</a:t>
            </a:r>
            <a:r>
              <a:rPr lang="zh-CN" altLang="en-US" sz="2200" dirty="0">
                <a:latin typeface="微软雅黑" panose="020B0503020204020204" pitchFamily="34" charset="-122"/>
                <a:ea typeface="微软雅黑" panose="020B0503020204020204" pitchFamily="34" charset="-122"/>
              </a:rPr>
              <a:t>字节可同时读写，第</a:t>
            </a:r>
            <a:r>
              <a:rPr lang="en-US" altLang="zh-CN" sz="2200" dirty="0">
                <a:latin typeface="微软雅黑" panose="020B0503020204020204" pitchFamily="34" charset="-122"/>
                <a:ea typeface="微软雅黑" panose="020B0503020204020204" pitchFamily="34" charset="-122"/>
              </a:rPr>
              <a:t>8-15</a:t>
            </a:r>
            <a:r>
              <a:rPr lang="zh-CN" altLang="en-US" sz="2200" dirty="0">
                <a:latin typeface="微软雅黑" panose="020B0503020204020204" pitchFamily="34" charset="-122"/>
                <a:ea typeface="微软雅黑" panose="020B0503020204020204" pitchFamily="34" charset="-122"/>
              </a:rPr>
              <a:t>字节可同时读写，</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，以此类推</a:t>
            </a:r>
            <a:endParaRPr lang="en-US" altLang="zh-CN" sz="2200" dirty="0">
              <a:latin typeface="微软雅黑" panose="020B0503020204020204" pitchFamily="34" charset="-122"/>
              <a:ea typeface="微软雅黑" panose="020B0503020204020204" pitchFamily="34" charset="-122"/>
            </a:endParaRPr>
          </a:p>
          <a:p>
            <a:pPr>
              <a:spcBef>
                <a:spcPts val="600"/>
              </a:spcBef>
            </a:pPr>
            <a:r>
              <a:rPr lang="zh-CN" altLang="en-US" sz="2200" dirty="0">
                <a:latin typeface="微软雅黑" panose="020B0503020204020204" pitchFamily="34" charset="-122"/>
                <a:ea typeface="微软雅黑" panose="020B0503020204020204" pitchFamily="34" charset="-122"/>
              </a:rPr>
              <a:t>按</a:t>
            </a:r>
            <a:r>
              <a:rPr lang="zh-CN" altLang="en-US" sz="2200" dirty="0">
                <a:solidFill>
                  <a:srgbClr val="FF0000"/>
                </a:solidFill>
                <a:latin typeface="微软雅黑" panose="020B0503020204020204" pitchFamily="34" charset="-122"/>
                <a:ea typeface="微软雅黑" panose="020B0503020204020204" pitchFamily="34" charset="-122"/>
              </a:rPr>
              <a:t>边界对齐</a:t>
            </a:r>
            <a:r>
              <a:rPr lang="zh-CN" altLang="en-US" sz="2200" dirty="0">
                <a:latin typeface="微软雅黑" panose="020B0503020204020204" pitchFamily="34" charset="-122"/>
                <a:ea typeface="微软雅黑" panose="020B0503020204020204" pitchFamily="34" charset="-122"/>
              </a:rPr>
              <a:t>可使读写数据位于</a:t>
            </a:r>
            <a:r>
              <a:rPr lang="en-US" altLang="zh-CN" sz="2200" dirty="0">
                <a:latin typeface="微软雅黑" panose="020B0503020204020204" pitchFamily="34" charset="-122"/>
                <a:ea typeface="微软雅黑" panose="020B0503020204020204" pitchFamily="34" charset="-122"/>
              </a:rPr>
              <a:t>8i~8i+7(i=0,1,2,…) </a:t>
            </a:r>
            <a:r>
              <a:rPr lang="zh-CN" altLang="en-US" sz="2200" dirty="0">
                <a:latin typeface="微软雅黑" panose="020B0503020204020204" pitchFamily="34" charset="-122"/>
                <a:ea typeface="微软雅黑" panose="020B0503020204020204" pitchFamily="34" charset="-122"/>
              </a:rPr>
              <a:t>单元内 </a:t>
            </a:r>
            <a:endParaRPr lang="zh-CN" altLang="en-US" sz="2200" dirty="0">
              <a:latin typeface="微软雅黑" panose="020B0503020204020204" pitchFamily="34" charset="-122"/>
              <a:ea typeface="微软雅黑" panose="020B0503020204020204" pitchFamily="34" charset="-122"/>
            </a:endParaRPr>
          </a:p>
          <a:p>
            <a:pPr>
              <a:spcBef>
                <a:spcPts val="600"/>
              </a:spcBef>
            </a:pPr>
            <a:r>
              <a:rPr lang="zh-CN" altLang="en-US" sz="2200" dirty="0">
                <a:latin typeface="微软雅黑" panose="020B0503020204020204" pitchFamily="34" charset="-122"/>
                <a:ea typeface="微软雅黑" panose="020B0503020204020204" pitchFamily="34" charset="-122"/>
              </a:rPr>
              <a:t>最简单的对齐策略是，</a:t>
            </a:r>
            <a:r>
              <a:rPr lang="zh-CN" altLang="en-US" sz="2200" dirty="0">
                <a:solidFill>
                  <a:srgbClr val="FF0000"/>
                </a:solidFill>
                <a:latin typeface="微软雅黑" panose="020B0503020204020204" pitchFamily="34" charset="-122"/>
                <a:ea typeface="微软雅黑" panose="020B0503020204020204" pitchFamily="34" charset="-122"/>
              </a:rPr>
              <a:t>按其数据长度对齐</a:t>
            </a:r>
            <a:r>
              <a:rPr lang="zh-CN" altLang="en-US" sz="2200" dirty="0">
                <a:latin typeface="微软雅黑" panose="020B0503020204020204" pitchFamily="34" charset="-122"/>
                <a:ea typeface="微软雅黑" panose="020B0503020204020204" pitchFamily="34" charset="-122"/>
              </a:rPr>
              <a:t>。如，</a:t>
            </a:r>
            <a:r>
              <a:rPr lang="en-US" altLang="zh-CN" sz="2200" dirty="0">
                <a:latin typeface="微软雅黑" panose="020B0503020204020204" pitchFamily="34" charset="-122"/>
                <a:ea typeface="微软雅黑" panose="020B0503020204020204" pitchFamily="34" charset="-122"/>
              </a:rPr>
              <a:t>int</a:t>
            </a:r>
            <a:r>
              <a:rPr lang="zh-CN" altLang="en-US" sz="2200" dirty="0">
                <a:latin typeface="微软雅黑" panose="020B0503020204020204" pitchFamily="34" charset="-122"/>
                <a:ea typeface="微软雅黑" panose="020B0503020204020204" pitchFamily="34" charset="-122"/>
              </a:rPr>
              <a:t>型地址是</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的倍数，</a:t>
            </a:r>
            <a:r>
              <a:rPr lang="en-US" altLang="zh-CN" sz="2200" dirty="0">
                <a:latin typeface="微软雅黑" panose="020B0503020204020204" pitchFamily="34" charset="-122"/>
                <a:ea typeface="微软雅黑" panose="020B0503020204020204" pitchFamily="34" charset="-122"/>
              </a:rPr>
              <a:t>short</a:t>
            </a:r>
            <a:r>
              <a:rPr lang="zh-CN" altLang="en-US" sz="2200" dirty="0">
                <a:latin typeface="微软雅黑" panose="020B0503020204020204" pitchFamily="34" charset="-122"/>
                <a:ea typeface="微软雅黑" panose="020B0503020204020204" pitchFamily="34" charset="-122"/>
              </a:rPr>
              <a:t>型地址是</a:t>
            </a:r>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的倍数，</a:t>
            </a:r>
            <a:r>
              <a:rPr lang="en-US" altLang="zh-CN" sz="2200" dirty="0">
                <a:latin typeface="微软雅黑" panose="020B0503020204020204" pitchFamily="34" charset="-122"/>
                <a:ea typeface="微软雅黑" panose="020B0503020204020204" pitchFamily="34" charset="-122"/>
              </a:rPr>
              <a:t>double</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long long</a:t>
            </a:r>
            <a:r>
              <a:rPr lang="zh-CN" altLang="en-US" sz="2200" dirty="0">
                <a:latin typeface="微软雅黑" panose="020B0503020204020204" pitchFamily="34" charset="-122"/>
                <a:ea typeface="微软雅黑" panose="020B0503020204020204" pitchFamily="34" charset="-122"/>
              </a:rPr>
              <a:t>型则</a:t>
            </a:r>
            <a:r>
              <a:rPr lang="en-US" altLang="zh-CN" sz="2200" dirty="0">
                <a:latin typeface="微软雅黑" panose="020B0503020204020204" pitchFamily="34" charset="-122"/>
                <a:ea typeface="微软雅黑" panose="020B0503020204020204" pitchFamily="34" charset="-122"/>
              </a:rPr>
              <a:t>8</a:t>
            </a:r>
            <a:r>
              <a:rPr lang="zh-CN" altLang="en-US" sz="2200" dirty="0">
                <a:latin typeface="微软雅黑" panose="020B0503020204020204" pitchFamily="34" charset="-122"/>
                <a:ea typeface="微软雅黑" panose="020B0503020204020204" pitchFamily="34" charset="-122"/>
              </a:rPr>
              <a:t>的倍数，</a:t>
            </a:r>
            <a:r>
              <a:rPr lang="en-US" altLang="zh-CN" sz="2200" dirty="0">
                <a:latin typeface="微软雅黑" panose="020B0503020204020204" pitchFamily="34" charset="-122"/>
                <a:ea typeface="微软雅黑" panose="020B0503020204020204" pitchFamily="34" charset="-122"/>
              </a:rPr>
              <a:t>float</a:t>
            </a:r>
            <a:r>
              <a:rPr lang="zh-CN" altLang="en-US" sz="2200" dirty="0">
                <a:latin typeface="微软雅黑" panose="020B0503020204020204" pitchFamily="34" charset="-122"/>
                <a:ea typeface="微软雅黑" panose="020B0503020204020204" pitchFamily="34" charset="-122"/>
              </a:rPr>
              <a:t>型是</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的倍数，</a:t>
            </a:r>
            <a:r>
              <a:rPr lang="en-US" altLang="zh-CN" sz="2200" dirty="0">
                <a:latin typeface="微软雅黑" panose="020B0503020204020204" pitchFamily="34" charset="-122"/>
                <a:ea typeface="微软雅黑" panose="020B0503020204020204" pitchFamily="34" charset="-122"/>
              </a:rPr>
              <a:t>char</a:t>
            </a:r>
            <a:r>
              <a:rPr lang="zh-CN" altLang="en-US" sz="2200" dirty="0">
                <a:latin typeface="微软雅黑" panose="020B0503020204020204" pitchFamily="34" charset="-122"/>
                <a:ea typeface="微软雅黑" panose="020B0503020204020204" pitchFamily="34" charset="-122"/>
              </a:rPr>
              <a:t>不对齐</a:t>
            </a:r>
            <a:endParaRPr lang="en-US" altLang="zh-CN" sz="2200" dirty="0">
              <a:latin typeface="微软雅黑" panose="020B0503020204020204" pitchFamily="34" charset="-122"/>
              <a:ea typeface="微软雅黑" panose="020B0503020204020204" pitchFamily="34" charset="-122"/>
            </a:endParaRPr>
          </a:p>
          <a:p>
            <a:pPr>
              <a:spcBef>
                <a:spcPts val="600"/>
              </a:spcBef>
            </a:pPr>
            <a:r>
              <a:rPr lang="en-US" altLang="zh-CN" sz="2200" dirty="0">
                <a:latin typeface="微软雅黑" panose="020B0503020204020204" pitchFamily="34" charset="-122"/>
                <a:ea typeface="微软雅黑" panose="020B0503020204020204" pitchFamily="34" charset="-122"/>
              </a:rPr>
              <a:t>Windows</a:t>
            </a:r>
            <a:r>
              <a:rPr lang="zh-CN" altLang="en-US" sz="2200" dirty="0">
                <a:latin typeface="微软雅黑" panose="020B0503020204020204" pitchFamily="34" charset="-122"/>
                <a:ea typeface="微软雅黑" panose="020B0503020204020204" pitchFamily="34" charset="-122"/>
              </a:rPr>
              <a:t>遵循的</a:t>
            </a:r>
            <a:r>
              <a:rPr lang="en-US" altLang="zh-CN" sz="2200" dirty="0">
                <a:latin typeface="微软雅黑" panose="020B0503020204020204" pitchFamily="34" charset="-122"/>
                <a:ea typeface="微软雅黑" panose="020B0503020204020204" pitchFamily="34" charset="-122"/>
              </a:rPr>
              <a:t>ABI</a:t>
            </a:r>
            <a:r>
              <a:rPr lang="zh-CN" altLang="en-US" sz="2200" dirty="0">
                <a:latin typeface="微软雅黑" panose="020B0503020204020204" pitchFamily="34" charset="-122"/>
                <a:ea typeface="微软雅黑" panose="020B0503020204020204" pitchFamily="34" charset="-122"/>
              </a:rPr>
              <a:t>规范采用上述简单对齐策略</a:t>
            </a:r>
            <a:endParaRPr lang="en-US" altLang="zh-CN" sz="2200" dirty="0">
              <a:latin typeface="微软雅黑" panose="020B0503020204020204" pitchFamily="34" charset="-122"/>
              <a:ea typeface="微软雅黑" panose="020B0503020204020204" pitchFamily="34" charset="-122"/>
            </a:endParaRPr>
          </a:p>
          <a:p>
            <a:pPr>
              <a:spcBef>
                <a:spcPts val="600"/>
              </a:spcBef>
            </a:pPr>
            <a:r>
              <a:rPr lang="en-US" altLang="zh-CN" sz="2200" dirty="0">
                <a:latin typeface="微软雅黑" panose="020B0503020204020204" pitchFamily="34" charset="-122"/>
                <a:ea typeface="微软雅黑" panose="020B0503020204020204" pitchFamily="34" charset="-122"/>
              </a:rPr>
              <a:t>I386 System V ABI</a:t>
            </a:r>
            <a:r>
              <a:rPr lang="zh-CN" altLang="en-US" sz="2200" dirty="0">
                <a:latin typeface="微软雅黑" panose="020B0503020204020204" pitchFamily="34" charset="-122"/>
                <a:ea typeface="微软雅黑" panose="020B0503020204020204" pitchFamily="34" charset="-122"/>
              </a:rPr>
              <a:t>策略更宽松：</a:t>
            </a:r>
            <a:r>
              <a:rPr lang="en-US" altLang="zh-CN" sz="2200" dirty="0">
                <a:solidFill>
                  <a:srgbClr val="FF0000"/>
                </a:solidFill>
                <a:latin typeface="微软雅黑" panose="020B0503020204020204" pitchFamily="34" charset="-122"/>
                <a:ea typeface="微软雅黑" panose="020B0503020204020204" pitchFamily="34" charset="-122"/>
              </a:rPr>
              <a:t>short</a:t>
            </a:r>
            <a:r>
              <a:rPr lang="zh-CN" altLang="en-US" sz="2200" dirty="0">
                <a:solidFill>
                  <a:srgbClr val="FF0000"/>
                </a:solidFill>
                <a:latin typeface="微软雅黑" panose="020B0503020204020204" pitchFamily="34" charset="-122"/>
                <a:ea typeface="微软雅黑" panose="020B0503020204020204" pitchFamily="34" charset="-122"/>
              </a:rPr>
              <a:t>型为</a:t>
            </a:r>
            <a:r>
              <a:rPr lang="en-US" altLang="zh-CN" sz="2200" dirty="0">
                <a:solidFill>
                  <a:srgbClr val="FF0000"/>
                </a:solidFill>
                <a:latin typeface="微软雅黑" panose="020B0503020204020204" pitchFamily="34" charset="-122"/>
                <a:ea typeface="微软雅黑" panose="020B0503020204020204" pitchFamily="34" charset="-122"/>
              </a:rPr>
              <a:t>2</a:t>
            </a:r>
            <a:r>
              <a:rPr lang="zh-CN" altLang="en-US" sz="2200" dirty="0">
                <a:solidFill>
                  <a:srgbClr val="FF0000"/>
                </a:solidFill>
                <a:latin typeface="微软雅黑" panose="020B0503020204020204" pitchFamily="34" charset="-122"/>
                <a:ea typeface="微软雅黑" panose="020B0503020204020204" pitchFamily="34" charset="-122"/>
              </a:rPr>
              <a:t>字节边界对齐，其他的如</a:t>
            </a:r>
            <a:r>
              <a:rPr lang="en-US" altLang="zh-CN" sz="2200" dirty="0">
                <a:solidFill>
                  <a:srgbClr val="FF0000"/>
                </a:solidFill>
                <a:latin typeface="微软雅黑" panose="020B0503020204020204" pitchFamily="34" charset="-122"/>
                <a:ea typeface="微软雅黑" panose="020B0503020204020204" pitchFamily="34" charset="-122"/>
              </a:rPr>
              <a:t>int</a:t>
            </a: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FF0000"/>
                </a:solidFill>
                <a:latin typeface="微软雅黑" panose="020B0503020204020204" pitchFamily="34" charset="-122"/>
                <a:ea typeface="微软雅黑" panose="020B0503020204020204" pitchFamily="34" charset="-122"/>
              </a:rPr>
              <a:t>double</a:t>
            </a: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FF0000"/>
                </a:solidFill>
                <a:latin typeface="微软雅黑" panose="020B0503020204020204" pitchFamily="34" charset="-122"/>
                <a:ea typeface="微软雅黑" panose="020B0503020204020204" pitchFamily="34" charset="-122"/>
              </a:rPr>
              <a:t>long double</a:t>
            </a:r>
            <a:r>
              <a:rPr lang="zh-CN" altLang="en-US" sz="2200" dirty="0">
                <a:solidFill>
                  <a:srgbClr val="FF0000"/>
                </a:solidFill>
                <a:latin typeface="微软雅黑" panose="020B0503020204020204" pitchFamily="34" charset="-122"/>
                <a:ea typeface="微软雅黑" panose="020B0503020204020204" pitchFamily="34" charset="-122"/>
              </a:rPr>
              <a:t>和指针等类型都是</a:t>
            </a:r>
            <a:r>
              <a:rPr lang="en-US" altLang="zh-CN" sz="2200" dirty="0">
                <a:solidFill>
                  <a:srgbClr val="FF0000"/>
                </a:solidFill>
                <a:latin typeface="微软雅黑" panose="020B0503020204020204" pitchFamily="34" charset="-122"/>
                <a:ea typeface="微软雅黑" panose="020B0503020204020204" pitchFamily="34" charset="-122"/>
              </a:rPr>
              <a:t>4</a:t>
            </a:r>
            <a:r>
              <a:rPr lang="zh-CN" altLang="en-US" sz="2200" dirty="0">
                <a:solidFill>
                  <a:srgbClr val="FF0000"/>
                </a:solidFill>
                <a:latin typeface="微软雅黑" panose="020B0503020204020204" pitchFamily="34" charset="-122"/>
                <a:ea typeface="微软雅黑" panose="020B0503020204020204" pitchFamily="34" charset="-122"/>
              </a:rPr>
              <a:t>字节边界对齐（即为</a:t>
            </a:r>
            <a:r>
              <a:rPr lang="en-US" altLang="zh-CN" sz="2200" dirty="0">
                <a:solidFill>
                  <a:srgbClr val="FF0000"/>
                </a:solidFill>
                <a:latin typeface="微软雅黑" panose="020B0503020204020204" pitchFamily="34" charset="-122"/>
                <a:ea typeface="微软雅黑" panose="020B0503020204020204" pitchFamily="34" charset="-122"/>
              </a:rPr>
              <a:t>4</a:t>
            </a:r>
            <a:r>
              <a:rPr lang="zh-CN" altLang="en-US" sz="2200" dirty="0">
                <a:solidFill>
                  <a:srgbClr val="FF0000"/>
                </a:solidFill>
                <a:latin typeface="微软雅黑" panose="020B0503020204020204" pitchFamily="34" charset="-122"/>
                <a:ea typeface="微软雅黑" panose="020B0503020204020204" pitchFamily="34" charset="-122"/>
              </a:rPr>
              <a:t>的倍数）</a:t>
            </a:r>
            <a:r>
              <a:rPr lang="zh-CN" altLang="en-US" sz="2200" dirty="0">
                <a:latin typeface="微软雅黑" panose="020B0503020204020204" pitchFamily="34" charset="-122"/>
                <a:ea typeface="微软雅黑" panose="020B0503020204020204" pitchFamily="34" charset="-122"/>
              </a:rPr>
              <a:t>。虽然</a:t>
            </a:r>
            <a:r>
              <a:rPr lang="en-US" altLang="zh-CN" sz="2200" dirty="0">
                <a:latin typeface="微软雅黑" panose="020B0503020204020204" pitchFamily="34" charset="-122"/>
                <a:ea typeface="微软雅黑" panose="020B0503020204020204" pitchFamily="34" charset="-122"/>
              </a:rPr>
              <a:t>IA-32</a:t>
            </a:r>
            <a:r>
              <a:rPr lang="zh-CN" altLang="en-US" sz="2200" dirty="0">
                <a:latin typeface="微软雅黑" panose="020B0503020204020204" pitchFamily="34" charset="-122"/>
                <a:ea typeface="微软雅黑" panose="020B0503020204020204" pitchFamily="34" charset="-122"/>
              </a:rPr>
              <a:t>中扩展精度（</a:t>
            </a:r>
            <a:r>
              <a:rPr lang="en-US" altLang="zh-CN" sz="2200" dirty="0">
                <a:latin typeface="微软雅黑" panose="020B0503020204020204" pitchFamily="34" charset="-122"/>
                <a:ea typeface="微软雅黑" panose="020B0503020204020204" pitchFamily="34" charset="-122"/>
              </a:rPr>
              <a:t>long double</a:t>
            </a:r>
            <a:r>
              <a:rPr lang="zh-CN" altLang="en-US" sz="2200" dirty="0">
                <a:latin typeface="微软雅黑" panose="020B0503020204020204" pitchFamily="34" charset="-122"/>
                <a:ea typeface="微软雅黑" panose="020B0503020204020204" pitchFamily="34" charset="-122"/>
              </a:rPr>
              <a:t>）为</a:t>
            </a:r>
            <a:r>
              <a:rPr lang="en-US" altLang="zh-CN" sz="2200" dirty="0">
                <a:latin typeface="微软雅黑" panose="020B0503020204020204" pitchFamily="34" charset="-122"/>
                <a:ea typeface="微软雅黑" panose="020B0503020204020204" pitchFamily="34" charset="-122"/>
              </a:rPr>
              <a:t>80</a:t>
            </a:r>
            <a:r>
              <a:rPr lang="zh-CN" altLang="en-US" sz="2200" dirty="0">
                <a:latin typeface="微软雅黑" panose="020B0503020204020204" pitchFamily="34" charset="-122"/>
                <a:ea typeface="微软雅黑" panose="020B0503020204020204" pitchFamily="34" charset="-122"/>
              </a:rPr>
              <a:t>位</a:t>
            </a:r>
            <a:r>
              <a:rPr lang="en-US" altLang="zh-CN" sz="2200" dirty="0">
                <a:latin typeface="微软雅黑" panose="020B0503020204020204" pitchFamily="34" charset="-122"/>
                <a:ea typeface="微软雅黑" panose="020B0503020204020204" pitchFamily="34" charset="-122"/>
              </a:rPr>
              <a:t>=10</a:t>
            </a:r>
            <a:r>
              <a:rPr lang="zh-CN" altLang="en-US" sz="2200" dirty="0">
                <a:latin typeface="微软雅黑" panose="020B0503020204020204" pitchFamily="34" charset="-122"/>
                <a:ea typeface="微软雅黑" panose="020B0503020204020204" pitchFamily="34" charset="-122"/>
              </a:rPr>
              <a:t>字节，但是，为了使随后相同类型按</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字节边界对齐，在内存分配了</a:t>
            </a:r>
            <a:r>
              <a:rPr lang="en-US" altLang="zh-CN" sz="2200" dirty="0">
                <a:latin typeface="微软雅黑" panose="020B0503020204020204" pitchFamily="34" charset="-122"/>
                <a:ea typeface="微软雅黑" panose="020B0503020204020204" pitchFamily="34" charset="-122"/>
              </a:rPr>
              <a:t>12</a:t>
            </a:r>
            <a:r>
              <a:rPr lang="zh-CN" altLang="en-US" sz="2200" dirty="0">
                <a:latin typeface="微软雅黑" panose="020B0503020204020204" pitchFamily="34" charset="-122"/>
                <a:ea typeface="微软雅黑" panose="020B0503020204020204" pitchFamily="34" charset="-122"/>
              </a:rPr>
              <a:t>字节空间</a:t>
            </a:r>
            <a:endParaRPr lang="zh-CN" altLang="en-US" sz="2200" dirty="0"/>
          </a:p>
          <a:p>
            <a:pPr>
              <a:spcBef>
                <a:spcPts val="600"/>
              </a:spcBef>
            </a:pPr>
            <a:endParaRPr lang="zh-CN" altLang="en-US" sz="2200" dirty="0"/>
          </a:p>
          <a:p>
            <a:endParaRPr lang="zh-CN" altLang="en-US" sz="2000" dirty="0"/>
          </a:p>
        </p:txBody>
      </p:sp>
      <p:sp>
        <p:nvSpPr>
          <p:cNvPr id="588813" name="Text Box 13"/>
          <p:cNvSpPr txBox="1"/>
          <p:nvPr/>
        </p:nvSpPr>
        <p:spPr>
          <a:xfrm>
            <a:off x="6777038" y="188913"/>
            <a:ext cx="1304925" cy="427037"/>
          </a:xfrm>
          <a:prstGeom prst="rect">
            <a:avLst/>
          </a:prstGeom>
          <a:noFill/>
          <a:ln w="9525">
            <a:noFill/>
          </a:ln>
        </p:spPr>
        <p:txBody>
          <a:bodyPr anchor="t" anchorCtr="0">
            <a:spAutoFit/>
          </a:bodyPr>
          <a:lstStyle/>
          <a:p>
            <a:pPr marL="342900" indent="-342900" eaLnBrk="0" hangingPunct="0">
              <a:spcBef>
                <a:spcPct val="50000"/>
              </a:spcBef>
            </a:pPr>
            <a:r>
              <a:rPr lang="en-US" altLang="zh-CN" sz="2200" dirty="0">
                <a:latin typeface="微软雅黑" panose="020B0503020204020204" pitchFamily="34" charset="-122"/>
                <a:ea typeface="微软雅黑" panose="020B0503020204020204" pitchFamily="34" charset="-122"/>
                <a:hlinkClick r:id="rId1" action="ppaction://hlinksldjump"/>
              </a:rPr>
              <a:t>SKIP</a:t>
            </a:r>
            <a:endParaRPr lang="en-US" altLang="zh-CN" sz="2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animEffect transition="in" filter="blinds(horizontal)">
                                      <p:cBhvr>
                                        <p:cTn id="7" dur="500"/>
                                        <p:tgtEl>
                                          <p:spTgt spid="588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8803">
                                            <p:txEl>
                                              <p:pRg st="1" end="1"/>
                                            </p:txEl>
                                          </p:spTgt>
                                        </p:tgtEl>
                                        <p:attrNameLst>
                                          <p:attrName>style.visibility</p:attrName>
                                        </p:attrNameLst>
                                      </p:cBhvr>
                                      <p:to>
                                        <p:strVal val="visible"/>
                                      </p:to>
                                    </p:set>
                                    <p:animEffect transition="in" filter="blinds(horizontal)">
                                      <p:cBhvr>
                                        <p:cTn id="12" dur="500"/>
                                        <p:tgtEl>
                                          <p:spTgt spid="588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8803">
                                            <p:txEl>
                                              <p:pRg st="2" end="2"/>
                                            </p:txEl>
                                          </p:spTgt>
                                        </p:tgtEl>
                                        <p:attrNameLst>
                                          <p:attrName>style.visibility</p:attrName>
                                        </p:attrNameLst>
                                      </p:cBhvr>
                                      <p:to>
                                        <p:strVal val="visible"/>
                                      </p:to>
                                    </p:set>
                                    <p:animEffect transition="in" filter="blinds(horizontal)">
                                      <p:cBhvr>
                                        <p:cTn id="17" dur="500"/>
                                        <p:tgtEl>
                                          <p:spTgt spid="588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8803">
                                            <p:txEl>
                                              <p:pRg st="3" end="3"/>
                                            </p:txEl>
                                          </p:spTgt>
                                        </p:tgtEl>
                                        <p:attrNameLst>
                                          <p:attrName>style.visibility</p:attrName>
                                        </p:attrNameLst>
                                      </p:cBhvr>
                                      <p:to>
                                        <p:strVal val="visible"/>
                                      </p:to>
                                    </p:set>
                                    <p:animEffect transition="in" filter="blinds(horizontal)">
                                      <p:cBhvr>
                                        <p:cTn id="22" dur="500"/>
                                        <p:tgtEl>
                                          <p:spTgt spid="5888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8803">
                                            <p:txEl>
                                              <p:pRg st="4" end="4"/>
                                            </p:txEl>
                                          </p:spTgt>
                                        </p:tgtEl>
                                        <p:attrNameLst>
                                          <p:attrName>style.visibility</p:attrName>
                                        </p:attrNameLst>
                                      </p:cBhvr>
                                      <p:to>
                                        <p:strVal val="visible"/>
                                      </p:to>
                                    </p:set>
                                    <p:animEffect transition="in" filter="blinds(horizontal)">
                                      <p:cBhvr>
                                        <p:cTn id="27" dur="500"/>
                                        <p:tgtEl>
                                          <p:spTgt spid="5888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8803">
                                            <p:txEl>
                                              <p:pRg st="5" end="5"/>
                                            </p:txEl>
                                          </p:spTgt>
                                        </p:tgtEl>
                                        <p:attrNameLst>
                                          <p:attrName>style.visibility</p:attrName>
                                        </p:attrNameLst>
                                      </p:cBhvr>
                                      <p:to>
                                        <p:strVal val="visible"/>
                                      </p:to>
                                    </p:set>
                                    <p:animEffect transition="in" filter="blinds(horizontal)">
                                      <p:cBhvr>
                                        <p:cTn id="32" dur="500"/>
                                        <p:tgtEl>
                                          <p:spTgt spid="5888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8813"/>
                                        </p:tgtEl>
                                        <p:attrNameLst>
                                          <p:attrName>style.visibility</p:attrName>
                                        </p:attrNameLst>
                                      </p:cBhvr>
                                      <p:to>
                                        <p:strVal val="visible"/>
                                      </p:to>
                                    </p:set>
                                    <p:animEffect transition="in" filter="blinds(horizontal)">
                                      <p:cBhvr>
                                        <p:cTn id="37" dur="500"/>
                                        <p:tgtEl>
                                          <p:spTgt spid="588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1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ChangeArrowheads="1"/>
          </p:cNvSpPr>
          <p:nvPr/>
        </p:nvSpPr>
        <p:spPr bwMode="auto">
          <a:xfrm>
            <a:off x="750888" y="476250"/>
            <a:ext cx="7924800" cy="5410200"/>
          </a:xfrm>
          <a:prstGeom prst="rect">
            <a:avLst/>
          </a:prstGeom>
          <a:noFill/>
          <a:ln w="38100">
            <a:noFill/>
            <a:miter lim="800000"/>
          </a:ln>
          <a:effec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20000"/>
              </a:lnSpc>
              <a:spcBef>
                <a:spcPct val="10000"/>
              </a:spcBef>
              <a:spcAft>
                <a:spcPct val="0"/>
              </a:spcAft>
              <a:buClr>
                <a:schemeClr val="tx1"/>
              </a:buClr>
              <a:buSzPct val="60000"/>
              <a:buFont typeface="Wingdings" panose="05000000000000000000" pitchFamily="2" charset="2"/>
              <a:buNone/>
              <a:defRPr/>
            </a:pPr>
            <a:endParaRPr kumimoji="0" lang="en-US" altLang="zh-CN" sz="22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342900" marR="0" lvl="0" indent="-342900" algn="l" defTabSz="914400" rtl="0" eaLnBrk="0" fontAlgn="base" latinLnBrk="0" hangingPunct="0">
              <a:lnSpc>
                <a:spcPct val="120000"/>
              </a:lnSpc>
              <a:spcBef>
                <a:spcPct val="10000"/>
              </a:spcBef>
              <a:spcAft>
                <a:spcPct val="0"/>
              </a:spcAft>
              <a:buClr>
                <a:schemeClr val="tx1"/>
              </a:buClr>
              <a:buSzPct val="60000"/>
              <a:buFont typeface="Monotype Sorts" pitchFamily="2" charset="2"/>
              <a:buNone/>
              <a:defRPr/>
            </a:pPr>
            <a:endParaRPr kumimoji="0" lang="zh-CN" altLang="en-US" sz="22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a:p>
            <a:pPr marL="342900" marR="0" lvl="0" indent="-342900" algn="l" defTabSz="914400" rtl="0" eaLnBrk="0" fontAlgn="base" latinLnBrk="0" hangingPunct="0">
              <a:lnSpc>
                <a:spcPct val="120000"/>
              </a:lnSpc>
              <a:spcBef>
                <a:spcPct val="10000"/>
              </a:spcBef>
              <a:spcAft>
                <a:spcPct val="0"/>
              </a:spcAft>
              <a:buClr>
                <a:schemeClr val="tx1"/>
              </a:buClr>
              <a:buSzPct val="60000"/>
              <a:buFont typeface="Monotype Sorts" pitchFamily="2" charset="2"/>
              <a:buNone/>
              <a:defRPr/>
            </a:pPr>
            <a:endParaRPr kumimoji="0" lang="zh-CN" altLang="en-US" sz="22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a:p>
            <a:pPr marL="342900" marR="0" lvl="0" indent="-342900" algn="l" defTabSz="914400" rtl="0" eaLnBrk="0" fontAlgn="base" latinLnBrk="0" hangingPunct="0">
              <a:lnSpc>
                <a:spcPct val="120000"/>
              </a:lnSpc>
              <a:spcBef>
                <a:spcPct val="10000"/>
              </a:spcBef>
              <a:spcAft>
                <a:spcPct val="0"/>
              </a:spcAft>
              <a:buClr>
                <a:schemeClr val="tx1"/>
              </a:buClr>
              <a:buSzPct val="60000"/>
              <a:buFont typeface="Monotype Sorts" pitchFamily="2" charset="2"/>
              <a:buNone/>
              <a:defRPr/>
            </a:pPr>
            <a:r>
              <a:rPr kumimoji="0" lang="zh-CN" altLang="en-US" sz="2200" b="1" i="0" u="none" strike="noStrike" kern="1200" cap="none" spc="0" normalizeH="0" baseline="0" noProof="0">
                <a:ln>
                  <a:noFill/>
                </a:ln>
                <a:solidFill>
                  <a:srgbClr val="CC33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                     按边界对齐</a:t>
            </a:r>
            <a:r>
              <a:rPr kumimoji="0" lang="zh-CN" altLang="en-US" sz="22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 </a:t>
            </a:r>
            <a:endParaRPr kumimoji="0" lang="zh-CN" altLang="en-US" sz="22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342900" marR="0" lvl="0" indent="-342900" algn="l" defTabSz="914400" rtl="0" eaLnBrk="0" fontAlgn="base" latinLnBrk="0" hangingPunct="0">
              <a:lnSpc>
                <a:spcPct val="120000"/>
              </a:lnSpc>
              <a:spcBef>
                <a:spcPct val="10000"/>
              </a:spcBef>
              <a:spcAft>
                <a:spcPct val="0"/>
              </a:spcAft>
              <a:buClr>
                <a:schemeClr val="tx1"/>
              </a:buClr>
              <a:buSzPct val="60000"/>
              <a:buFont typeface="Monotype Sorts" pitchFamily="2" charset="2"/>
              <a:buChar char="l"/>
              <a:defRPr/>
            </a:pPr>
            <a:endParaRPr kumimoji="0" lang="zh-CN" altLang="en-US" sz="22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342900" marR="0" lvl="0" indent="-342900" algn="l" defTabSz="914400" rtl="0" eaLnBrk="0" fontAlgn="base" latinLnBrk="0" hangingPunct="0">
              <a:lnSpc>
                <a:spcPct val="120000"/>
              </a:lnSpc>
              <a:spcBef>
                <a:spcPct val="10000"/>
              </a:spcBef>
              <a:spcAft>
                <a:spcPct val="0"/>
              </a:spcAft>
              <a:buClr>
                <a:schemeClr val="tx1"/>
              </a:buClr>
              <a:buSzPct val="60000"/>
              <a:buFont typeface="Monotype Sorts" pitchFamily="2" charset="2"/>
              <a:buChar char="l"/>
              <a:defRPr/>
            </a:pPr>
            <a:endParaRPr kumimoji="0" lang="zh-CN" altLang="en-US" sz="22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342900" marR="0" lvl="0" indent="-342900" algn="l" defTabSz="914400" rtl="0" eaLnBrk="0" fontAlgn="base" latinLnBrk="0" hangingPunct="0">
              <a:lnSpc>
                <a:spcPct val="120000"/>
              </a:lnSpc>
              <a:spcBef>
                <a:spcPct val="10000"/>
              </a:spcBef>
              <a:spcAft>
                <a:spcPct val="0"/>
              </a:spcAft>
              <a:buClr>
                <a:schemeClr val="tx1"/>
              </a:buClr>
              <a:buSzPct val="60000"/>
              <a:buFont typeface="Monotype Sorts" pitchFamily="2" charset="2"/>
              <a:buChar char="l"/>
              <a:defRPr/>
            </a:pPr>
            <a:endParaRPr kumimoji="0" lang="zh-CN" altLang="en-US" sz="22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342900" marR="0" lvl="0" indent="-342900" algn="l" defTabSz="914400" rtl="0" eaLnBrk="0" fontAlgn="base" latinLnBrk="0" hangingPunct="0">
              <a:lnSpc>
                <a:spcPct val="120000"/>
              </a:lnSpc>
              <a:spcBef>
                <a:spcPct val="10000"/>
              </a:spcBef>
              <a:spcAft>
                <a:spcPct val="0"/>
              </a:spcAft>
              <a:buClr>
                <a:schemeClr val="tx1"/>
              </a:buClr>
              <a:buSzPct val="60000"/>
              <a:buFont typeface="Monotype Sorts" pitchFamily="2" charset="2"/>
              <a:buChar char="l"/>
              <a:defRPr/>
            </a:pPr>
            <a:endParaRPr kumimoji="0" lang="zh-CN" altLang="en-US" sz="22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342900" marR="0" lvl="0" indent="-342900" algn="l" defTabSz="914400" rtl="0" eaLnBrk="0" fontAlgn="base" latinLnBrk="0" hangingPunct="0">
              <a:lnSpc>
                <a:spcPct val="120000"/>
              </a:lnSpc>
              <a:spcBef>
                <a:spcPct val="10000"/>
              </a:spcBef>
              <a:spcAft>
                <a:spcPct val="0"/>
              </a:spcAft>
              <a:buClr>
                <a:schemeClr val="tx1"/>
              </a:buClr>
              <a:buSzPct val="60000"/>
              <a:buFont typeface="Monotype Sorts" pitchFamily="2" charset="2"/>
              <a:buChar char="l"/>
              <a:defRPr/>
            </a:pPr>
            <a:endParaRPr kumimoji="0" lang="zh-CN" altLang="en-US" sz="22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342900" marR="0" lvl="0" indent="-342900" algn="l" defTabSz="914400" rtl="0" eaLnBrk="0" fontAlgn="base" latinLnBrk="0" hangingPunct="0">
              <a:lnSpc>
                <a:spcPct val="120000"/>
              </a:lnSpc>
              <a:spcBef>
                <a:spcPct val="10000"/>
              </a:spcBef>
              <a:spcAft>
                <a:spcPct val="0"/>
              </a:spcAft>
              <a:buClr>
                <a:schemeClr val="tx1"/>
              </a:buClr>
              <a:buSzPct val="60000"/>
              <a:buFont typeface="Monotype Sorts" pitchFamily="2" charset="2"/>
              <a:buNone/>
              <a:defRPr/>
            </a:pPr>
            <a:r>
              <a:rPr kumimoji="0" lang="zh-CN" altLang="en-US" sz="2200" b="1" i="0" u="none" strike="noStrike" kern="1200" cap="none" spc="0" normalizeH="0" baseline="0" noProof="0">
                <a:ln>
                  <a:noFill/>
                </a:ln>
                <a:solidFill>
                  <a:srgbClr val="CC33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                     边界不对齐</a:t>
            </a:r>
            <a:endParaRPr kumimoji="0" lang="zh-CN" altLang="en-US" sz="2200" b="1" i="0" u="none" strike="noStrike" kern="1200" cap="none" spc="0" normalizeH="0" baseline="0" noProof="0">
              <a:ln>
                <a:noFill/>
              </a:ln>
              <a:solidFill>
                <a:srgbClr val="CC3300"/>
              </a:solidFill>
              <a:effectLst/>
              <a:uLnTx/>
              <a:uFillTx/>
              <a:latin typeface="Arial" panose="020B0604020202020204" pitchFamily="34" charset="0"/>
              <a:ea typeface="黑体" panose="02010609060101010101" pitchFamily="49" charset="-122"/>
              <a:cs typeface="+mn-cs"/>
            </a:endParaRPr>
          </a:p>
          <a:p>
            <a:pPr marL="342900" marR="0" lvl="0" indent="-342900" algn="l" defTabSz="914400" rtl="0" eaLnBrk="0" fontAlgn="base" latinLnBrk="0" hangingPunct="0">
              <a:lnSpc>
                <a:spcPct val="120000"/>
              </a:lnSpc>
              <a:spcBef>
                <a:spcPct val="10000"/>
              </a:spcBef>
              <a:spcAft>
                <a:spcPct val="0"/>
              </a:spcAft>
              <a:buClr>
                <a:schemeClr val="tx1"/>
              </a:buClr>
              <a:buSzPct val="60000"/>
              <a:buFont typeface="Monotype Sorts" pitchFamily="2" charset="2"/>
              <a:buChar char=" "/>
              <a:defRPr/>
            </a:pPr>
            <a:endParaRPr kumimoji="0" lang="zh-CN" altLang="en-US" sz="22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342900" marR="0" lvl="0" indent="-342900" algn="l" defTabSz="914400" rtl="0" eaLnBrk="0" fontAlgn="base" latinLnBrk="0" hangingPunct="0">
              <a:lnSpc>
                <a:spcPct val="120000"/>
              </a:lnSpc>
              <a:spcBef>
                <a:spcPct val="10000"/>
              </a:spcBef>
              <a:spcAft>
                <a:spcPct val="0"/>
              </a:spcAft>
              <a:buClr>
                <a:schemeClr val="tx1"/>
              </a:buClr>
              <a:buSzPct val="60000"/>
              <a:buFont typeface="Monotype Sorts" pitchFamily="2" charset="2"/>
              <a:buChar char="l"/>
              <a:defRPr/>
            </a:pPr>
            <a:endParaRPr kumimoji="0" lang="zh-CN" altLang="en-US" sz="22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p:txBody>
      </p:sp>
      <p:grpSp>
        <p:nvGrpSpPr>
          <p:cNvPr id="158722" name="Group 3"/>
          <p:cNvGrpSpPr/>
          <p:nvPr/>
        </p:nvGrpSpPr>
        <p:grpSpPr>
          <a:xfrm>
            <a:off x="4137025" y="1328738"/>
            <a:ext cx="4419600" cy="1997075"/>
            <a:chOff x="1497" y="981"/>
            <a:chExt cx="2784" cy="1258"/>
          </a:xfrm>
        </p:grpSpPr>
        <p:sp>
          <p:nvSpPr>
            <p:cNvPr id="158723" name="Rectangle 4"/>
            <p:cNvSpPr/>
            <p:nvPr/>
          </p:nvSpPr>
          <p:spPr>
            <a:xfrm>
              <a:off x="1881" y="1231"/>
              <a:ext cx="2400" cy="960"/>
            </a:xfrm>
            <a:prstGeom prst="rect">
              <a:avLst/>
            </a:prstGeom>
            <a:noFill/>
            <a:ln w="38100" cap="flat" cmpd="sng">
              <a:solidFill>
                <a:schemeClr val="tx1"/>
              </a:solidFill>
              <a:prstDash val="solid"/>
              <a:miter/>
              <a:headEnd type="none" w="med" len="med"/>
              <a:tailEnd type="none" w="med" len="med"/>
            </a:ln>
          </p:spPr>
          <p:txBody>
            <a:bodyPr wrap="none" anchor="ctr" anchorCtr="0"/>
            <a:lstStyle/>
            <a:p>
              <a:pPr eaLnBrk="0" hangingPunct="0"/>
              <a:endParaRPr lang="zh-CN" altLang="en-US" sz="1600" dirty="0">
                <a:latin typeface="Times New Roman" panose="02020603050405020304" pitchFamily="18" charset="0"/>
                <a:ea typeface="宋体" panose="02010600030101010101" pitchFamily="2" charset="-122"/>
              </a:endParaRPr>
            </a:p>
          </p:txBody>
        </p:sp>
        <p:sp>
          <p:nvSpPr>
            <p:cNvPr id="158724" name="Line 5"/>
            <p:cNvSpPr/>
            <p:nvPr/>
          </p:nvSpPr>
          <p:spPr>
            <a:xfrm>
              <a:off x="1881" y="1423"/>
              <a:ext cx="2400" cy="0"/>
            </a:xfrm>
            <a:prstGeom prst="line">
              <a:avLst/>
            </a:prstGeom>
            <a:ln w="38100" cap="flat" cmpd="sng">
              <a:solidFill>
                <a:schemeClr val="tx1"/>
              </a:solidFill>
              <a:prstDash val="solid"/>
              <a:round/>
              <a:headEnd type="none" w="med" len="med"/>
              <a:tailEnd type="none" w="med" len="med"/>
            </a:ln>
          </p:spPr>
        </p:sp>
        <p:sp>
          <p:nvSpPr>
            <p:cNvPr id="158725" name="Line 6"/>
            <p:cNvSpPr/>
            <p:nvPr/>
          </p:nvSpPr>
          <p:spPr>
            <a:xfrm>
              <a:off x="1881" y="1615"/>
              <a:ext cx="2400" cy="0"/>
            </a:xfrm>
            <a:prstGeom prst="line">
              <a:avLst/>
            </a:prstGeom>
            <a:ln w="9525" cap="flat" cmpd="sng">
              <a:solidFill>
                <a:schemeClr val="tx1"/>
              </a:solidFill>
              <a:prstDash val="solid"/>
              <a:round/>
              <a:headEnd type="none" w="med" len="med"/>
              <a:tailEnd type="none" w="med" len="med"/>
            </a:ln>
          </p:spPr>
        </p:sp>
        <p:sp>
          <p:nvSpPr>
            <p:cNvPr id="158726" name="Line 7"/>
            <p:cNvSpPr/>
            <p:nvPr/>
          </p:nvSpPr>
          <p:spPr>
            <a:xfrm>
              <a:off x="1881" y="1615"/>
              <a:ext cx="2400" cy="0"/>
            </a:xfrm>
            <a:prstGeom prst="line">
              <a:avLst/>
            </a:prstGeom>
            <a:ln w="38100" cap="flat" cmpd="sng">
              <a:solidFill>
                <a:schemeClr val="tx1"/>
              </a:solidFill>
              <a:prstDash val="solid"/>
              <a:round/>
              <a:headEnd type="none" w="med" len="med"/>
              <a:tailEnd type="none" w="med" len="med"/>
            </a:ln>
          </p:spPr>
        </p:sp>
        <p:sp>
          <p:nvSpPr>
            <p:cNvPr id="158727" name="Line 8"/>
            <p:cNvSpPr/>
            <p:nvPr/>
          </p:nvSpPr>
          <p:spPr>
            <a:xfrm>
              <a:off x="1881" y="1807"/>
              <a:ext cx="2400" cy="0"/>
            </a:xfrm>
            <a:prstGeom prst="line">
              <a:avLst/>
            </a:prstGeom>
            <a:ln w="9525" cap="flat" cmpd="sng">
              <a:solidFill>
                <a:schemeClr val="tx1"/>
              </a:solidFill>
              <a:prstDash val="solid"/>
              <a:round/>
              <a:headEnd type="none" w="med" len="med"/>
              <a:tailEnd type="none" w="med" len="med"/>
            </a:ln>
          </p:spPr>
        </p:sp>
        <p:sp>
          <p:nvSpPr>
            <p:cNvPr id="158728" name="Line 9"/>
            <p:cNvSpPr/>
            <p:nvPr/>
          </p:nvSpPr>
          <p:spPr>
            <a:xfrm>
              <a:off x="1881" y="1999"/>
              <a:ext cx="2400" cy="0"/>
            </a:xfrm>
            <a:prstGeom prst="line">
              <a:avLst/>
            </a:prstGeom>
            <a:ln w="38100" cap="flat" cmpd="sng">
              <a:solidFill>
                <a:schemeClr val="tx1"/>
              </a:solidFill>
              <a:prstDash val="solid"/>
              <a:round/>
              <a:headEnd type="none" w="med" len="med"/>
              <a:tailEnd type="none" w="med" len="med"/>
            </a:ln>
          </p:spPr>
        </p:sp>
        <p:sp>
          <p:nvSpPr>
            <p:cNvPr id="158729" name="Line 10"/>
            <p:cNvSpPr/>
            <p:nvPr/>
          </p:nvSpPr>
          <p:spPr>
            <a:xfrm>
              <a:off x="3033" y="1231"/>
              <a:ext cx="0" cy="960"/>
            </a:xfrm>
            <a:prstGeom prst="line">
              <a:avLst/>
            </a:prstGeom>
            <a:ln w="38100" cap="flat" cmpd="sng">
              <a:solidFill>
                <a:schemeClr val="tx1"/>
              </a:solidFill>
              <a:prstDash val="solid"/>
              <a:round/>
              <a:headEnd type="none" w="med" len="med"/>
              <a:tailEnd type="none" w="med" len="med"/>
            </a:ln>
          </p:spPr>
        </p:sp>
        <p:sp>
          <p:nvSpPr>
            <p:cNvPr id="158730" name="Line 11"/>
            <p:cNvSpPr/>
            <p:nvPr/>
          </p:nvSpPr>
          <p:spPr>
            <a:xfrm>
              <a:off x="2457" y="1231"/>
              <a:ext cx="0" cy="960"/>
            </a:xfrm>
            <a:prstGeom prst="line">
              <a:avLst/>
            </a:prstGeom>
            <a:ln w="38100" cap="flat" cmpd="sng">
              <a:solidFill>
                <a:schemeClr val="tx1"/>
              </a:solidFill>
              <a:prstDash val="solid"/>
              <a:round/>
              <a:headEnd type="none" w="med" len="med"/>
              <a:tailEnd type="none" w="med" len="med"/>
            </a:ln>
          </p:spPr>
        </p:sp>
        <p:sp>
          <p:nvSpPr>
            <p:cNvPr id="158731" name="Line 12"/>
            <p:cNvSpPr/>
            <p:nvPr/>
          </p:nvSpPr>
          <p:spPr>
            <a:xfrm>
              <a:off x="3657" y="1231"/>
              <a:ext cx="0" cy="960"/>
            </a:xfrm>
            <a:prstGeom prst="line">
              <a:avLst/>
            </a:prstGeom>
            <a:ln w="38100" cap="flat" cmpd="sng">
              <a:solidFill>
                <a:schemeClr val="tx1"/>
              </a:solidFill>
              <a:prstDash val="solid"/>
              <a:round/>
              <a:headEnd type="none" w="med" len="med"/>
              <a:tailEnd type="none" w="med" len="med"/>
            </a:ln>
          </p:spPr>
        </p:sp>
        <p:sp>
          <p:nvSpPr>
            <p:cNvPr id="158732" name="Line 13"/>
            <p:cNvSpPr/>
            <p:nvPr/>
          </p:nvSpPr>
          <p:spPr>
            <a:xfrm>
              <a:off x="2457" y="1231"/>
              <a:ext cx="0" cy="768"/>
            </a:xfrm>
            <a:prstGeom prst="line">
              <a:avLst/>
            </a:prstGeom>
            <a:ln w="28575" cap="flat" cmpd="sng">
              <a:solidFill>
                <a:schemeClr val="tx1"/>
              </a:solidFill>
              <a:prstDash val="sysDot"/>
              <a:round/>
              <a:headEnd type="none" w="med" len="med"/>
              <a:tailEnd type="none" w="med" len="med"/>
            </a:ln>
          </p:spPr>
        </p:sp>
        <p:sp>
          <p:nvSpPr>
            <p:cNvPr id="158733" name="Line 14"/>
            <p:cNvSpPr/>
            <p:nvPr/>
          </p:nvSpPr>
          <p:spPr>
            <a:xfrm>
              <a:off x="1881" y="1807"/>
              <a:ext cx="2400" cy="0"/>
            </a:xfrm>
            <a:prstGeom prst="line">
              <a:avLst/>
            </a:prstGeom>
            <a:ln w="28575" cap="flat" cmpd="sng">
              <a:solidFill>
                <a:schemeClr val="tx1"/>
              </a:solidFill>
              <a:prstDash val="sysDot"/>
              <a:round/>
              <a:headEnd type="none" w="med" len="med"/>
              <a:tailEnd type="none" w="med" len="med"/>
            </a:ln>
          </p:spPr>
        </p:sp>
        <p:sp>
          <p:nvSpPr>
            <p:cNvPr id="158734" name="Line 15"/>
            <p:cNvSpPr/>
            <p:nvPr/>
          </p:nvSpPr>
          <p:spPr>
            <a:xfrm>
              <a:off x="3033" y="1231"/>
              <a:ext cx="0" cy="192"/>
            </a:xfrm>
            <a:prstGeom prst="line">
              <a:avLst/>
            </a:prstGeom>
            <a:ln w="28575" cap="flat" cmpd="sng">
              <a:solidFill>
                <a:schemeClr val="tx1"/>
              </a:solidFill>
              <a:prstDash val="sysDot"/>
              <a:round/>
              <a:headEnd type="none" w="med" len="med"/>
              <a:tailEnd type="none" w="med" len="med"/>
            </a:ln>
          </p:spPr>
        </p:sp>
        <p:sp>
          <p:nvSpPr>
            <p:cNvPr id="158735" name="Line 16"/>
            <p:cNvSpPr/>
            <p:nvPr/>
          </p:nvSpPr>
          <p:spPr>
            <a:xfrm>
              <a:off x="3657" y="1231"/>
              <a:ext cx="0" cy="192"/>
            </a:xfrm>
            <a:prstGeom prst="line">
              <a:avLst/>
            </a:prstGeom>
            <a:ln w="28575" cap="flat" cmpd="sng">
              <a:solidFill>
                <a:schemeClr val="tx1"/>
              </a:solidFill>
              <a:prstDash val="sysDot"/>
              <a:round/>
              <a:headEnd type="none" w="med" len="med"/>
              <a:tailEnd type="none" w="med" len="med"/>
            </a:ln>
          </p:spPr>
        </p:sp>
        <p:sp>
          <p:nvSpPr>
            <p:cNvPr id="158736" name="Line 17"/>
            <p:cNvSpPr/>
            <p:nvPr/>
          </p:nvSpPr>
          <p:spPr>
            <a:xfrm>
              <a:off x="1881" y="2191"/>
              <a:ext cx="2400" cy="0"/>
            </a:xfrm>
            <a:prstGeom prst="line">
              <a:avLst/>
            </a:prstGeom>
            <a:ln w="38100" cap="flat" cmpd="sng">
              <a:solidFill>
                <a:schemeClr val="tx1"/>
              </a:solidFill>
              <a:prstDash val="solid"/>
              <a:round/>
              <a:headEnd type="none" w="med" len="med"/>
              <a:tailEnd type="none" w="med" len="med"/>
            </a:ln>
          </p:spPr>
        </p:sp>
        <p:sp>
          <p:nvSpPr>
            <p:cNvPr id="158737" name="Text Box 18" descr="新闻纸"/>
            <p:cNvSpPr txBox="1"/>
            <p:nvPr/>
          </p:nvSpPr>
          <p:spPr>
            <a:xfrm>
              <a:off x="1881" y="1231"/>
              <a:ext cx="2400" cy="192"/>
            </a:xfrm>
            <a:prstGeom prst="rect">
              <a:avLst/>
            </a:prstGeom>
            <a:blipFill rotWithShape="0">
              <a:blip r:embed="rId1"/>
            </a:blipFill>
            <a:ln w="38100" cap="flat" cmpd="sng">
              <a:solidFill>
                <a:schemeClr val="tx1"/>
              </a:solidFill>
              <a:prstDash val="solid"/>
              <a:miter/>
              <a:headEnd type="none" w="med" len="med"/>
              <a:tailEnd type="none" w="med" len="med"/>
            </a:ln>
          </p:spPr>
          <p:txBody>
            <a:bodyPr anchor="t" anchorCtr="0"/>
            <a:lstStyle/>
            <a:p>
              <a:pPr>
                <a:spcBef>
                  <a:spcPct val="50000"/>
                </a:spcBef>
              </a:pPr>
              <a:endParaRPr lang="zh-CN" altLang="en-US" sz="2400" dirty="0">
                <a:latin typeface="Times New Roman" panose="02020603050405020304" pitchFamily="18" charset="0"/>
                <a:ea typeface="宋体" panose="02010600030101010101" pitchFamily="2" charset="-122"/>
              </a:endParaRPr>
            </a:p>
          </p:txBody>
        </p:sp>
        <p:sp>
          <p:nvSpPr>
            <p:cNvPr id="158738" name="Text Box 19" descr="宽上对角线"/>
            <p:cNvSpPr txBox="1"/>
            <p:nvPr/>
          </p:nvSpPr>
          <p:spPr>
            <a:xfrm>
              <a:off x="1881" y="1423"/>
              <a:ext cx="1152" cy="192"/>
            </a:xfrm>
            <a:prstGeom prst="rect">
              <a:avLst/>
            </a:prstGeom>
            <a:blipFill rotWithShape="0">
              <a:blip r:embed="rId2"/>
            </a:blipFill>
            <a:ln w="38100" cap="flat" cmpd="sng">
              <a:solidFill>
                <a:schemeClr val="tx1"/>
              </a:solidFill>
              <a:prstDash val="solid"/>
              <a:miter/>
              <a:headEnd type="none" w="med" len="med"/>
              <a:tailEnd type="none" w="med" len="med"/>
            </a:ln>
          </p:spPr>
          <p:txBody>
            <a:bodyPr anchor="t" anchorCtr="0"/>
            <a:lstStyle/>
            <a:p>
              <a:pPr>
                <a:spcBef>
                  <a:spcPct val="50000"/>
                </a:spcBef>
              </a:pPr>
              <a:endParaRPr lang="zh-CN" altLang="en-US" sz="2400" dirty="0">
                <a:latin typeface="Times New Roman" panose="02020603050405020304" pitchFamily="18" charset="0"/>
                <a:ea typeface="宋体" panose="02010600030101010101" pitchFamily="2" charset="-122"/>
              </a:endParaRPr>
            </a:p>
          </p:txBody>
        </p:sp>
        <p:sp>
          <p:nvSpPr>
            <p:cNvPr id="158739" name="Text Box 20" descr="信纸"/>
            <p:cNvSpPr txBox="1"/>
            <p:nvPr/>
          </p:nvSpPr>
          <p:spPr>
            <a:xfrm>
              <a:off x="1881" y="1615"/>
              <a:ext cx="2400" cy="384"/>
            </a:xfrm>
            <a:prstGeom prst="rect">
              <a:avLst/>
            </a:prstGeom>
            <a:blipFill rotWithShape="0">
              <a:blip r:embed="rId3"/>
            </a:blipFill>
            <a:ln w="38100" cap="flat" cmpd="sng">
              <a:solidFill>
                <a:schemeClr val="tx1"/>
              </a:solidFill>
              <a:prstDash val="solid"/>
              <a:miter/>
              <a:headEnd type="none" w="med" len="med"/>
              <a:tailEnd type="none" w="med" len="med"/>
            </a:ln>
          </p:spPr>
          <p:txBody>
            <a:bodyPr anchor="t" anchorCtr="0"/>
            <a:lstStyle/>
            <a:p>
              <a:pPr>
                <a:spcBef>
                  <a:spcPct val="50000"/>
                </a:spcBef>
              </a:pPr>
              <a:endParaRPr lang="zh-CN" altLang="en-US" sz="2400" dirty="0">
                <a:latin typeface="Times New Roman" panose="02020603050405020304" pitchFamily="18" charset="0"/>
                <a:ea typeface="宋体" panose="02010600030101010101" pitchFamily="2" charset="-122"/>
              </a:endParaRPr>
            </a:p>
          </p:txBody>
        </p:sp>
        <p:sp>
          <p:nvSpPr>
            <p:cNvPr id="158740" name="Text Box 21" descr="宽上对角线"/>
            <p:cNvSpPr txBox="1"/>
            <p:nvPr/>
          </p:nvSpPr>
          <p:spPr>
            <a:xfrm>
              <a:off x="3033" y="1999"/>
              <a:ext cx="1248" cy="192"/>
            </a:xfrm>
            <a:prstGeom prst="rect">
              <a:avLst/>
            </a:prstGeom>
            <a:blipFill rotWithShape="0">
              <a:blip r:embed="rId2"/>
            </a:blipFill>
            <a:ln w="38100" cap="flat" cmpd="sng">
              <a:solidFill>
                <a:schemeClr val="tx1"/>
              </a:solidFill>
              <a:prstDash val="solid"/>
              <a:miter/>
              <a:headEnd type="none" w="med" len="med"/>
              <a:tailEnd type="none" w="med" len="med"/>
            </a:ln>
          </p:spPr>
          <p:txBody>
            <a:bodyPr anchor="t" anchorCtr="0"/>
            <a:lstStyle/>
            <a:p>
              <a:pPr>
                <a:spcBef>
                  <a:spcPct val="50000"/>
                </a:spcBef>
              </a:pPr>
              <a:endParaRPr lang="zh-CN" altLang="en-US" sz="2400" dirty="0">
                <a:latin typeface="Times New Roman" panose="02020603050405020304" pitchFamily="18" charset="0"/>
                <a:ea typeface="宋体" panose="02010600030101010101" pitchFamily="2" charset="-122"/>
              </a:endParaRPr>
            </a:p>
          </p:txBody>
        </p:sp>
        <p:sp>
          <p:nvSpPr>
            <p:cNvPr id="430102" name="Text Box 22"/>
            <p:cNvSpPr txBox="1">
              <a:spLocks noChangeArrowheads="1"/>
            </p:cNvSpPr>
            <p:nvPr/>
          </p:nvSpPr>
          <p:spPr bwMode="auto">
            <a:xfrm>
              <a:off x="1881" y="1999"/>
              <a:ext cx="576"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ln>
            <a:effec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8742" name="Text Box 23"/>
            <p:cNvSpPr txBox="1"/>
            <p:nvPr/>
          </p:nvSpPr>
          <p:spPr>
            <a:xfrm>
              <a:off x="1497" y="1261"/>
              <a:ext cx="336" cy="978"/>
            </a:xfrm>
            <a:prstGeom prst="rect">
              <a:avLst/>
            </a:prstGeom>
            <a:noFill/>
            <a:ln w="9525">
              <a:noFill/>
            </a:ln>
          </p:spPr>
          <p:txBody>
            <a:bodyPr anchor="t" anchorCtr="0">
              <a:spAutoFit/>
            </a:bodyPr>
            <a:lstStyle/>
            <a:p>
              <a:pPr>
                <a:lnSpc>
                  <a:spcPct val="80000"/>
                </a:lnSpc>
                <a:spcBef>
                  <a:spcPct val="50000"/>
                </a:spcBef>
              </a:pPr>
              <a:r>
                <a:rPr lang="en-US" altLang="zh-CN" sz="2400" dirty="0">
                  <a:latin typeface="Times New Roman" panose="02020603050405020304" pitchFamily="18" charset="0"/>
                  <a:ea typeface="宋体" panose="02010600030101010101" pitchFamily="2" charset="-122"/>
                </a:rPr>
                <a:t>0004081216</a:t>
              </a:r>
              <a:endParaRPr lang="en-US" altLang="zh-CN" sz="2400" dirty="0">
                <a:latin typeface="Times New Roman" panose="02020603050405020304" pitchFamily="18" charset="0"/>
                <a:ea typeface="宋体" panose="02010600030101010101" pitchFamily="2" charset="-122"/>
              </a:endParaRPr>
            </a:p>
          </p:txBody>
        </p:sp>
        <p:sp>
          <p:nvSpPr>
            <p:cNvPr id="158743" name="Text Box 24"/>
            <p:cNvSpPr txBox="1"/>
            <p:nvPr/>
          </p:nvSpPr>
          <p:spPr>
            <a:xfrm>
              <a:off x="1881" y="981"/>
              <a:ext cx="2400" cy="291"/>
            </a:xfrm>
            <a:prstGeom prst="rect">
              <a:avLst/>
            </a:prstGeom>
            <a:noFill/>
            <a:ln w="9525">
              <a:noFill/>
            </a:ln>
          </p:spPr>
          <p:txBody>
            <a:bodyPr anchor="t" anchorCtr="0">
              <a:spAutoFit/>
            </a:bodyPr>
            <a:lstStyle/>
            <a:p>
              <a:pPr>
                <a:spcBef>
                  <a:spcPct val="50000"/>
                </a:spcBef>
              </a:pPr>
              <a:r>
                <a:rPr lang="zh-CN" altLang="zh-CN" sz="2000" dirty="0">
                  <a:latin typeface="黑体" panose="02010609060101010101" pitchFamily="49" charset="-122"/>
                  <a:ea typeface="黑体" panose="02010609060101010101" pitchFamily="49" charset="-122"/>
                </a:rPr>
                <a:t>字节</a:t>
              </a:r>
              <a:r>
                <a:rPr lang="en-US" altLang="zh-CN" sz="2000" dirty="0">
                  <a:latin typeface="黑体" panose="02010609060101010101" pitchFamily="49" charset="-122"/>
                  <a:ea typeface="黑体" panose="02010609060101010101" pitchFamily="49" charset="-122"/>
                </a:rPr>
                <a:t>0</a:t>
              </a:r>
              <a:r>
                <a:rPr lang="zh-CN" altLang="zh-CN" sz="2000" dirty="0">
                  <a:latin typeface="黑体" panose="02010609060101010101" pitchFamily="49" charset="-122"/>
                  <a:ea typeface="黑体" panose="02010609060101010101" pitchFamily="49" charset="-122"/>
                </a:rPr>
                <a:t>  字节1   字节2 </a:t>
              </a:r>
              <a:r>
                <a:rPr lang="en-US" altLang="zh-CN" sz="20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字节</a:t>
              </a:r>
              <a:r>
                <a:rPr lang="zh-CN" altLang="zh-CN" sz="2400" dirty="0">
                  <a:latin typeface="黑体" panose="02010609060101010101" pitchFamily="49" charset="-122"/>
                  <a:ea typeface="黑体" panose="02010609060101010101" pitchFamily="49" charset="-122"/>
                </a:rPr>
                <a:t>3</a:t>
              </a:r>
              <a:endParaRPr lang="zh-CN" altLang="en-US" sz="2400" dirty="0">
                <a:latin typeface="黑体" panose="02010609060101010101" pitchFamily="49" charset="-122"/>
                <a:ea typeface="黑体" panose="02010609060101010101" pitchFamily="49" charset="-122"/>
              </a:endParaRPr>
            </a:p>
          </p:txBody>
        </p:sp>
        <p:sp>
          <p:nvSpPr>
            <p:cNvPr id="158744" name="Line 25"/>
            <p:cNvSpPr/>
            <p:nvPr/>
          </p:nvSpPr>
          <p:spPr>
            <a:xfrm>
              <a:off x="2457" y="1231"/>
              <a:ext cx="0" cy="768"/>
            </a:xfrm>
            <a:prstGeom prst="line">
              <a:avLst/>
            </a:prstGeom>
            <a:ln w="9525" cap="flat" cmpd="sng">
              <a:solidFill>
                <a:schemeClr val="tx1"/>
              </a:solidFill>
              <a:prstDash val="sysDot"/>
              <a:round/>
              <a:headEnd type="none" w="med" len="med"/>
              <a:tailEnd type="none" w="med" len="med"/>
            </a:ln>
          </p:spPr>
        </p:sp>
        <p:sp>
          <p:nvSpPr>
            <p:cNvPr id="158745" name="Line 26"/>
            <p:cNvSpPr/>
            <p:nvPr/>
          </p:nvSpPr>
          <p:spPr>
            <a:xfrm>
              <a:off x="3033" y="1231"/>
              <a:ext cx="0" cy="192"/>
            </a:xfrm>
            <a:prstGeom prst="line">
              <a:avLst/>
            </a:prstGeom>
            <a:ln w="9525" cap="flat" cmpd="sng">
              <a:solidFill>
                <a:schemeClr val="tx1"/>
              </a:solidFill>
              <a:prstDash val="sysDot"/>
              <a:round/>
              <a:headEnd type="none" w="med" len="med"/>
              <a:tailEnd type="none" w="med" len="med"/>
            </a:ln>
          </p:spPr>
        </p:sp>
        <p:sp>
          <p:nvSpPr>
            <p:cNvPr id="158746" name="Line 27"/>
            <p:cNvSpPr/>
            <p:nvPr/>
          </p:nvSpPr>
          <p:spPr>
            <a:xfrm>
              <a:off x="3033" y="1615"/>
              <a:ext cx="0" cy="384"/>
            </a:xfrm>
            <a:prstGeom prst="line">
              <a:avLst/>
            </a:prstGeom>
            <a:ln w="9525" cap="flat" cmpd="sng">
              <a:solidFill>
                <a:schemeClr val="tx1"/>
              </a:solidFill>
              <a:prstDash val="sysDot"/>
              <a:round/>
              <a:headEnd type="none" w="med" len="med"/>
              <a:tailEnd type="none" w="med" len="med"/>
            </a:ln>
          </p:spPr>
        </p:sp>
        <p:sp>
          <p:nvSpPr>
            <p:cNvPr id="158747" name="Line 28"/>
            <p:cNvSpPr/>
            <p:nvPr/>
          </p:nvSpPr>
          <p:spPr>
            <a:xfrm>
              <a:off x="3657" y="1615"/>
              <a:ext cx="0" cy="384"/>
            </a:xfrm>
            <a:prstGeom prst="line">
              <a:avLst/>
            </a:prstGeom>
            <a:ln w="9525" cap="flat" cmpd="sng">
              <a:solidFill>
                <a:schemeClr val="tx1"/>
              </a:solidFill>
              <a:prstDash val="sysDot"/>
              <a:round/>
              <a:headEnd type="none" w="med" len="med"/>
              <a:tailEnd type="none" w="med" len="med"/>
            </a:ln>
          </p:spPr>
        </p:sp>
        <p:sp>
          <p:nvSpPr>
            <p:cNvPr id="158748" name="Line 29"/>
            <p:cNvSpPr/>
            <p:nvPr/>
          </p:nvSpPr>
          <p:spPr>
            <a:xfrm>
              <a:off x="3657" y="1231"/>
              <a:ext cx="0" cy="192"/>
            </a:xfrm>
            <a:prstGeom prst="line">
              <a:avLst/>
            </a:prstGeom>
            <a:ln w="9525" cap="flat" cmpd="sng">
              <a:solidFill>
                <a:schemeClr val="tx1"/>
              </a:solidFill>
              <a:prstDash val="sysDot"/>
              <a:round/>
              <a:headEnd type="none" w="med" len="med"/>
              <a:tailEnd type="none" w="med" len="med"/>
            </a:ln>
          </p:spPr>
        </p:sp>
        <p:sp>
          <p:nvSpPr>
            <p:cNvPr id="158749" name="Line 30"/>
            <p:cNvSpPr/>
            <p:nvPr/>
          </p:nvSpPr>
          <p:spPr>
            <a:xfrm>
              <a:off x="1881" y="1807"/>
              <a:ext cx="2400" cy="0"/>
            </a:xfrm>
            <a:prstGeom prst="line">
              <a:avLst/>
            </a:prstGeom>
            <a:ln w="9525" cap="flat" cmpd="sng">
              <a:solidFill>
                <a:schemeClr val="tx1"/>
              </a:solidFill>
              <a:prstDash val="sysDot"/>
              <a:round/>
              <a:headEnd type="none" w="med" len="med"/>
              <a:tailEnd type="none" w="med" len="med"/>
            </a:ln>
          </p:spPr>
        </p:sp>
      </p:grpSp>
      <p:grpSp>
        <p:nvGrpSpPr>
          <p:cNvPr id="158750" name="Group 31"/>
          <p:cNvGrpSpPr/>
          <p:nvPr/>
        </p:nvGrpSpPr>
        <p:grpSpPr>
          <a:xfrm>
            <a:off x="4090988" y="3906838"/>
            <a:ext cx="4770437" cy="1965325"/>
            <a:chOff x="1488" y="2632"/>
            <a:chExt cx="2784" cy="1238"/>
          </a:xfrm>
        </p:grpSpPr>
        <p:sp>
          <p:nvSpPr>
            <p:cNvPr id="158751" name="Text Box 32"/>
            <p:cNvSpPr txBox="1"/>
            <p:nvPr/>
          </p:nvSpPr>
          <p:spPr>
            <a:xfrm>
              <a:off x="1488" y="2892"/>
              <a:ext cx="336" cy="978"/>
            </a:xfrm>
            <a:prstGeom prst="rect">
              <a:avLst/>
            </a:prstGeom>
            <a:noFill/>
            <a:ln w="9525">
              <a:noFill/>
            </a:ln>
          </p:spPr>
          <p:txBody>
            <a:bodyPr anchor="t" anchorCtr="0">
              <a:spAutoFit/>
            </a:bodyPr>
            <a:lstStyle/>
            <a:p>
              <a:pPr>
                <a:lnSpc>
                  <a:spcPct val="80000"/>
                </a:lnSpc>
                <a:spcBef>
                  <a:spcPct val="50000"/>
                </a:spcBef>
              </a:pPr>
              <a:r>
                <a:rPr lang="en-US" altLang="zh-CN" sz="2400" dirty="0">
                  <a:latin typeface="Times New Roman" panose="02020603050405020304" pitchFamily="18" charset="0"/>
                  <a:ea typeface="宋体" panose="02010600030101010101" pitchFamily="2" charset="-122"/>
                </a:rPr>
                <a:t>0004081216</a:t>
              </a:r>
              <a:endParaRPr lang="en-US" altLang="zh-CN" sz="2400" dirty="0">
                <a:latin typeface="Times New Roman" panose="02020603050405020304" pitchFamily="18" charset="0"/>
                <a:ea typeface="宋体" panose="02010600030101010101" pitchFamily="2" charset="-122"/>
              </a:endParaRPr>
            </a:p>
          </p:txBody>
        </p:sp>
        <p:sp>
          <p:nvSpPr>
            <p:cNvPr id="158752" name="Line 33"/>
            <p:cNvSpPr/>
            <p:nvPr/>
          </p:nvSpPr>
          <p:spPr>
            <a:xfrm>
              <a:off x="1872" y="3822"/>
              <a:ext cx="2400" cy="0"/>
            </a:xfrm>
            <a:prstGeom prst="line">
              <a:avLst/>
            </a:prstGeom>
            <a:ln w="38100" cap="flat" cmpd="sng">
              <a:solidFill>
                <a:schemeClr val="tx1"/>
              </a:solidFill>
              <a:prstDash val="solid"/>
              <a:round/>
              <a:headEnd type="none" w="med" len="med"/>
              <a:tailEnd type="none" w="med" len="med"/>
            </a:ln>
          </p:spPr>
        </p:sp>
        <p:sp>
          <p:nvSpPr>
            <p:cNvPr id="158753" name="Text Box 34" descr="新闻纸"/>
            <p:cNvSpPr txBox="1"/>
            <p:nvPr/>
          </p:nvSpPr>
          <p:spPr>
            <a:xfrm>
              <a:off x="1872" y="2862"/>
              <a:ext cx="2400" cy="192"/>
            </a:xfrm>
            <a:prstGeom prst="rect">
              <a:avLst/>
            </a:prstGeom>
            <a:blipFill rotWithShape="0">
              <a:blip r:embed="rId1"/>
            </a:blipFill>
            <a:ln w="38100" cap="flat" cmpd="sng">
              <a:solidFill>
                <a:schemeClr val="tx1"/>
              </a:solidFill>
              <a:prstDash val="solid"/>
              <a:miter/>
              <a:headEnd type="none" w="med" len="med"/>
              <a:tailEnd type="none" w="med" len="med"/>
            </a:ln>
          </p:spPr>
          <p:txBody>
            <a:bodyPr anchor="t" anchorCtr="0"/>
            <a:lstStyle/>
            <a:p>
              <a:pPr>
                <a:spcBef>
                  <a:spcPct val="50000"/>
                </a:spcBef>
              </a:pPr>
              <a:endParaRPr lang="zh-CN" altLang="en-US" sz="2400" dirty="0">
                <a:latin typeface="Times New Roman" panose="02020603050405020304" pitchFamily="18" charset="0"/>
                <a:ea typeface="宋体" panose="02010600030101010101" pitchFamily="2" charset="-122"/>
              </a:endParaRPr>
            </a:p>
          </p:txBody>
        </p:sp>
        <p:sp>
          <p:nvSpPr>
            <p:cNvPr id="158754" name="Text Box 35" descr="宽上对角线"/>
            <p:cNvSpPr txBox="1"/>
            <p:nvPr/>
          </p:nvSpPr>
          <p:spPr>
            <a:xfrm>
              <a:off x="1872" y="3054"/>
              <a:ext cx="1152" cy="192"/>
            </a:xfrm>
            <a:prstGeom prst="rect">
              <a:avLst/>
            </a:prstGeom>
            <a:blipFill rotWithShape="0">
              <a:blip r:embed="rId2"/>
            </a:blipFill>
            <a:ln w="38100" cap="flat" cmpd="sng">
              <a:solidFill>
                <a:schemeClr val="tx1"/>
              </a:solidFill>
              <a:prstDash val="solid"/>
              <a:miter/>
              <a:headEnd type="none" w="med" len="med"/>
              <a:tailEnd type="none" w="med" len="med"/>
            </a:ln>
          </p:spPr>
          <p:txBody>
            <a:bodyPr anchor="t" anchorCtr="0"/>
            <a:lstStyle/>
            <a:p>
              <a:pPr>
                <a:spcBef>
                  <a:spcPct val="50000"/>
                </a:spcBef>
              </a:pPr>
              <a:endParaRPr lang="zh-CN" altLang="en-US" sz="2400" dirty="0">
                <a:latin typeface="Times New Roman" panose="02020603050405020304" pitchFamily="18" charset="0"/>
                <a:ea typeface="宋体" panose="02010600030101010101" pitchFamily="2" charset="-122"/>
              </a:endParaRPr>
            </a:p>
          </p:txBody>
        </p:sp>
        <p:sp>
          <p:nvSpPr>
            <p:cNvPr id="158755" name="Text Box 36" descr="信纸"/>
            <p:cNvSpPr txBox="1"/>
            <p:nvPr/>
          </p:nvSpPr>
          <p:spPr>
            <a:xfrm>
              <a:off x="1872" y="3246"/>
              <a:ext cx="2400" cy="192"/>
            </a:xfrm>
            <a:prstGeom prst="rect">
              <a:avLst/>
            </a:prstGeom>
            <a:blipFill rotWithShape="0">
              <a:blip r:embed="rId3"/>
            </a:blipFill>
            <a:ln w="38100">
              <a:noFill/>
            </a:ln>
          </p:spPr>
          <p:txBody>
            <a:bodyPr anchor="t" anchorCtr="0"/>
            <a:lstStyle/>
            <a:p>
              <a:pPr>
                <a:spcBef>
                  <a:spcPct val="50000"/>
                </a:spcBef>
              </a:pPr>
              <a:endParaRPr lang="zh-CN" altLang="en-US" sz="2400" dirty="0">
                <a:latin typeface="Times New Roman" panose="02020603050405020304" pitchFamily="18" charset="0"/>
                <a:ea typeface="宋体" panose="02010600030101010101" pitchFamily="2" charset="-122"/>
              </a:endParaRPr>
            </a:p>
          </p:txBody>
        </p:sp>
        <p:sp>
          <p:nvSpPr>
            <p:cNvPr id="158756" name="Text Box 37" descr="宽上对角线"/>
            <p:cNvSpPr txBox="1"/>
            <p:nvPr/>
          </p:nvSpPr>
          <p:spPr>
            <a:xfrm>
              <a:off x="3648" y="3438"/>
              <a:ext cx="624" cy="192"/>
            </a:xfrm>
            <a:prstGeom prst="rect">
              <a:avLst/>
            </a:prstGeom>
            <a:blipFill rotWithShape="0">
              <a:blip r:embed="rId2"/>
            </a:blipFill>
            <a:ln w="38100" cap="flat" cmpd="sng">
              <a:solidFill>
                <a:schemeClr val="tx1"/>
              </a:solidFill>
              <a:prstDash val="solid"/>
              <a:miter/>
              <a:headEnd type="none" w="med" len="med"/>
              <a:tailEnd type="none" w="med" len="med"/>
            </a:ln>
          </p:spPr>
          <p:txBody>
            <a:bodyPr anchor="t" anchorCtr="0"/>
            <a:lstStyle/>
            <a:p>
              <a:pPr>
                <a:spcBef>
                  <a:spcPct val="50000"/>
                </a:spcBef>
              </a:pPr>
              <a:endParaRPr lang="zh-CN" altLang="en-US" sz="2400" dirty="0">
                <a:latin typeface="Times New Roman" panose="02020603050405020304" pitchFamily="18" charset="0"/>
                <a:ea typeface="宋体" panose="02010600030101010101" pitchFamily="2" charset="-122"/>
              </a:endParaRPr>
            </a:p>
          </p:txBody>
        </p:sp>
        <p:sp>
          <p:nvSpPr>
            <p:cNvPr id="158757" name="Text Box 38"/>
            <p:cNvSpPr txBox="1"/>
            <p:nvPr/>
          </p:nvSpPr>
          <p:spPr>
            <a:xfrm>
              <a:off x="1872" y="2632"/>
              <a:ext cx="2400" cy="250"/>
            </a:xfrm>
            <a:prstGeom prst="rect">
              <a:avLst/>
            </a:prstGeom>
            <a:noFill/>
            <a:ln w="9525">
              <a:noFill/>
            </a:ln>
          </p:spPr>
          <p:txBody>
            <a:bodyPr anchor="t" anchorCtr="0">
              <a:spAutoFit/>
            </a:bodyPr>
            <a:lstStyle/>
            <a:p>
              <a:pPr>
                <a:spcBef>
                  <a:spcPct val="50000"/>
                </a:spcBef>
              </a:pPr>
              <a:r>
                <a:rPr lang="zh-CN" altLang="zh-CN" sz="2000" dirty="0">
                  <a:latin typeface="Arial" panose="020B0604020202020204" pitchFamily="34" charset="0"/>
                  <a:ea typeface="黑体" panose="02010609060101010101" pitchFamily="49" charset="-122"/>
                </a:rPr>
                <a:t>字节</a:t>
              </a:r>
              <a:r>
                <a:rPr lang="en-US" altLang="zh-CN" sz="2000" dirty="0">
                  <a:latin typeface="Arial" panose="020B0604020202020204" pitchFamily="34" charset="0"/>
                  <a:ea typeface="黑体" panose="02010609060101010101" pitchFamily="49" charset="-122"/>
                </a:rPr>
                <a:t>0     </a:t>
              </a:r>
              <a:r>
                <a:rPr lang="zh-CN" altLang="zh-CN" sz="2000" dirty="0">
                  <a:latin typeface="Arial" panose="020B0604020202020204" pitchFamily="34" charset="0"/>
                  <a:ea typeface="黑体" panose="02010609060101010101" pitchFamily="49" charset="-122"/>
                </a:rPr>
                <a:t>字节1</a:t>
              </a:r>
              <a:r>
                <a:rPr lang="zh-CN" altLang="en-US" sz="2000" dirty="0">
                  <a:latin typeface="Arial" panose="020B0604020202020204" pitchFamily="34" charset="0"/>
                  <a:ea typeface="黑体" panose="02010609060101010101" pitchFamily="49" charset="-122"/>
                </a:rPr>
                <a:t>      </a:t>
              </a:r>
              <a:r>
                <a:rPr lang="zh-CN" altLang="zh-CN" sz="2000" dirty="0">
                  <a:latin typeface="Arial" panose="020B0604020202020204" pitchFamily="34" charset="0"/>
                  <a:ea typeface="黑体" panose="02010609060101010101" pitchFamily="49" charset="-122"/>
                </a:rPr>
                <a:t>字节2</a:t>
              </a:r>
              <a:r>
                <a:rPr lang="zh-CN" altLang="en-US" sz="2000" dirty="0">
                  <a:latin typeface="Arial" panose="020B0604020202020204" pitchFamily="34" charset="0"/>
                  <a:ea typeface="黑体" panose="02010609060101010101" pitchFamily="49" charset="-122"/>
                </a:rPr>
                <a:t>     </a:t>
              </a:r>
              <a:r>
                <a:rPr lang="zh-CN" altLang="zh-CN" sz="2000" dirty="0">
                  <a:latin typeface="Arial" panose="020B0604020202020204" pitchFamily="34" charset="0"/>
                  <a:ea typeface="黑体" panose="02010609060101010101" pitchFamily="49" charset="-122"/>
                </a:rPr>
                <a:t>字节3</a:t>
              </a:r>
              <a:endParaRPr lang="zh-CN" altLang="en-US" sz="2000" dirty="0">
                <a:latin typeface="Arial" panose="020B0604020202020204" pitchFamily="34" charset="0"/>
                <a:ea typeface="黑体" panose="02010609060101010101" pitchFamily="49" charset="-122"/>
              </a:endParaRPr>
            </a:p>
          </p:txBody>
        </p:sp>
        <p:sp>
          <p:nvSpPr>
            <p:cNvPr id="158758" name="Rectangle 39"/>
            <p:cNvSpPr/>
            <p:nvPr/>
          </p:nvSpPr>
          <p:spPr>
            <a:xfrm>
              <a:off x="1872" y="2862"/>
              <a:ext cx="2400" cy="960"/>
            </a:xfrm>
            <a:prstGeom prst="rect">
              <a:avLst/>
            </a:prstGeom>
            <a:noFill/>
            <a:ln w="38100" cap="flat" cmpd="sng">
              <a:solidFill>
                <a:schemeClr val="tx1"/>
              </a:solidFill>
              <a:prstDash val="solid"/>
              <a:miter/>
              <a:headEnd type="none" w="med" len="med"/>
              <a:tailEnd type="none" w="med" len="med"/>
            </a:ln>
          </p:spPr>
          <p:txBody>
            <a:bodyPr wrap="none" anchor="ctr" anchorCtr="0"/>
            <a:lstStyle/>
            <a:p>
              <a:pPr eaLnBrk="0" hangingPunct="0"/>
              <a:endParaRPr lang="zh-CN" altLang="en-US" sz="1600" dirty="0">
                <a:latin typeface="Times New Roman" panose="02020603050405020304" pitchFamily="18" charset="0"/>
                <a:ea typeface="宋体" panose="02010600030101010101" pitchFamily="2" charset="-122"/>
              </a:endParaRPr>
            </a:p>
          </p:txBody>
        </p:sp>
        <p:sp>
          <p:nvSpPr>
            <p:cNvPr id="158759" name="Line 40"/>
            <p:cNvSpPr/>
            <p:nvPr/>
          </p:nvSpPr>
          <p:spPr>
            <a:xfrm>
              <a:off x="3024" y="2862"/>
              <a:ext cx="0" cy="192"/>
            </a:xfrm>
            <a:prstGeom prst="line">
              <a:avLst/>
            </a:prstGeom>
            <a:ln w="9525" cap="flat" cmpd="sng">
              <a:solidFill>
                <a:schemeClr val="tx1"/>
              </a:solidFill>
              <a:prstDash val="sysDot"/>
              <a:round/>
              <a:headEnd type="none" w="med" len="med"/>
              <a:tailEnd type="none" w="med" len="med"/>
            </a:ln>
          </p:spPr>
        </p:sp>
        <p:sp>
          <p:nvSpPr>
            <p:cNvPr id="158760" name="Line 41"/>
            <p:cNvSpPr/>
            <p:nvPr/>
          </p:nvSpPr>
          <p:spPr>
            <a:xfrm>
              <a:off x="3024" y="3246"/>
              <a:ext cx="0" cy="384"/>
            </a:xfrm>
            <a:prstGeom prst="line">
              <a:avLst/>
            </a:prstGeom>
            <a:ln w="9525" cap="flat" cmpd="sng">
              <a:solidFill>
                <a:schemeClr val="tx1"/>
              </a:solidFill>
              <a:prstDash val="sysDot"/>
              <a:round/>
              <a:headEnd type="none" w="med" len="med"/>
              <a:tailEnd type="none" w="med" len="med"/>
            </a:ln>
          </p:spPr>
        </p:sp>
        <p:sp>
          <p:nvSpPr>
            <p:cNvPr id="158761" name="Line 42"/>
            <p:cNvSpPr/>
            <p:nvPr/>
          </p:nvSpPr>
          <p:spPr>
            <a:xfrm>
              <a:off x="1872" y="3438"/>
              <a:ext cx="2400" cy="0"/>
            </a:xfrm>
            <a:prstGeom prst="line">
              <a:avLst/>
            </a:prstGeom>
            <a:ln w="9525" cap="flat" cmpd="sng">
              <a:solidFill>
                <a:schemeClr val="tx1"/>
              </a:solidFill>
              <a:prstDash val="sysDot"/>
              <a:round/>
              <a:headEnd type="none" w="med" len="med"/>
              <a:tailEnd type="none" w="med" len="med"/>
            </a:ln>
          </p:spPr>
        </p:sp>
        <p:sp>
          <p:nvSpPr>
            <p:cNvPr id="158762" name="Text Box 43" descr="信纸"/>
            <p:cNvSpPr txBox="1"/>
            <p:nvPr/>
          </p:nvSpPr>
          <p:spPr>
            <a:xfrm>
              <a:off x="3024" y="3054"/>
              <a:ext cx="1248" cy="192"/>
            </a:xfrm>
            <a:prstGeom prst="rect">
              <a:avLst/>
            </a:prstGeom>
            <a:blipFill rotWithShape="0">
              <a:blip r:embed="rId3"/>
            </a:blipFill>
            <a:ln w="12700" cap="flat" cmpd="sng">
              <a:solidFill>
                <a:schemeClr val="tx1"/>
              </a:solidFill>
              <a:prstDash val="sysDot"/>
              <a:miter/>
              <a:headEnd type="none" w="med" len="med"/>
              <a:tailEnd type="none" w="med" len="med"/>
            </a:ln>
          </p:spPr>
          <p:txBody>
            <a:bodyPr anchor="t" anchorCtr="0"/>
            <a:lstStyle/>
            <a:p>
              <a:pPr>
                <a:spcBef>
                  <a:spcPct val="50000"/>
                </a:spcBef>
              </a:pPr>
              <a:endParaRPr lang="zh-CN" altLang="en-US" sz="2400" dirty="0">
                <a:latin typeface="Times New Roman" panose="02020603050405020304" pitchFamily="18" charset="0"/>
                <a:ea typeface="宋体" panose="02010600030101010101" pitchFamily="2" charset="-122"/>
              </a:endParaRPr>
            </a:p>
          </p:txBody>
        </p:sp>
        <p:sp>
          <p:nvSpPr>
            <p:cNvPr id="158763" name="Text Box 44" descr="信纸"/>
            <p:cNvSpPr txBox="1"/>
            <p:nvPr/>
          </p:nvSpPr>
          <p:spPr>
            <a:xfrm>
              <a:off x="1872" y="3438"/>
              <a:ext cx="1152" cy="192"/>
            </a:xfrm>
            <a:prstGeom prst="rect">
              <a:avLst/>
            </a:prstGeom>
            <a:blipFill rotWithShape="0">
              <a:blip r:embed="rId3"/>
            </a:blipFill>
            <a:ln w="38100">
              <a:noFill/>
            </a:ln>
          </p:spPr>
          <p:txBody>
            <a:bodyPr anchor="t" anchorCtr="0"/>
            <a:lstStyle/>
            <a:p>
              <a:pPr>
                <a:spcBef>
                  <a:spcPct val="50000"/>
                </a:spcBef>
              </a:pPr>
              <a:endParaRPr lang="zh-CN" altLang="en-US" sz="2400" dirty="0">
                <a:latin typeface="Times New Roman" panose="02020603050405020304" pitchFamily="18" charset="0"/>
                <a:ea typeface="宋体" panose="02010600030101010101" pitchFamily="2" charset="-122"/>
              </a:endParaRPr>
            </a:p>
          </p:txBody>
        </p:sp>
        <p:sp>
          <p:nvSpPr>
            <p:cNvPr id="158764" name="Line 45"/>
            <p:cNvSpPr/>
            <p:nvPr/>
          </p:nvSpPr>
          <p:spPr>
            <a:xfrm>
              <a:off x="3024" y="3054"/>
              <a:ext cx="1248" cy="0"/>
            </a:xfrm>
            <a:prstGeom prst="line">
              <a:avLst/>
            </a:prstGeom>
            <a:ln w="38100" cap="flat" cmpd="sng">
              <a:solidFill>
                <a:schemeClr val="tx1"/>
              </a:solidFill>
              <a:prstDash val="solid"/>
              <a:round/>
              <a:headEnd type="none" w="med" len="med"/>
              <a:tailEnd type="none" w="med" len="med"/>
            </a:ln>
          </p:spPr>
        </p:sp>
        <p:sp>
          <p:nvSpPr>
            <p:cNvPr id="158765" name="Line 46"/>
            <p:cNvSpPr/>
            <p:nvPr/>
          </p:nvSpPr>
          <p:spPr>
            <a:xfrm>
              <a:off x="3024" y="3054"/>
              <a:ext cx="0" cy="192"/>
            </a:xfrm>
            <a:prstGeom prst="line">
              <a:avLst/>
            </a:prstGeom>
            <a:ln w="38100" cap="flat" cmpd="sng">
              <a:solidFill>
                <a:schemeClr val="tx1"/>
              </a:solidFill>
              <a:prstDash val="solid"/>
              <a:round/>
              <a:headEnd type="none" w="med" len="med"/>
              <a:tailEnd type="none" w="med" len="med"/>
            </a:ln>
          </p:spPr>
        </p:sp>
        <p:sp>
          <p:nvSpPr>
            <p:cNvPr id="158766" name="Line 47"/>
            <p:cNvSpPr/>
            <p:nvPr/>
          </p:nvSpPr>
          <p:spPr>
            <a:xfrm>
              <a:off x="3024" y="3438"/>
              <a:ext cx="0" cy="192"/>
            </a:xfrm>
            <a:prstGeom prst="line">
              <a:avLst/>
            </a:prstGeom>
            <a:ln w="38100" cap="flat" cmpd="sng">
              <a:solidFill>
                <a:schemeClr val="tx1"/>
              </a:solidFill>
              <a:prstDash val="solid"/>
              <a:round/>
              <a:headEnd type="none" w="med" len="med"/>
              <a:tailEnd type="none" w="med" len="med"/>
            </a:ln>
          </p:spPr>
        </p:sp>
        <p:sp>
          <p:nvSpPr>
            <p:cNvPr id="158767" name="Line 48"/>
            <p:cNvSpPr/>
            <p:nvPr/>
          </p:nvSpPr>
          <p:spPr>
            <a:xfrm>
              <a:off x="1872" y="3438"/>
              <a:ext cx="0" cy="192"/>
            </a:xfrm>
            <a:prstGeom prst="line">
              <a:avLst/>
            </a:prstGeom>
            <a:ln w="38100" cap="flat" cmpd="sng">
              <a:solidFill>
                <a:schemeClr val="tx1"/>
              </a:solidFill>
              <a:prstDash val="solid"/>
              <a:round/>
              <a:headEnd type="none" w="med" len="med"/>
              <a:tailEnd type="none" w="med" len="med"/>
            </a:ln>
          </p:spPr>
        </p:sp>
        <p:sp>
          <p:nvSpPr>
            <p:cNvPr id="158768" name="Line 49"/>
            <p:cNvSpPr/>
            <p:nvPr/>
          </p:nvSpPr>
          <p:spPr>
            <a:xfrm>
              <a:off x="3024" y="3438"/>
              <a:ext cx="1248" cy="0"/>
            </a:xfrm>
            <a:prstGeom prst="line">
              <a:avLst/>
            </a:prstGeom>
            <a:ln w="38100" cap="flat" cmpd="sng">
              <a:solidFill>
                <a:schemeClr val="tx1"/>
              </a:solidFill>
              <a:prstDash val="solid"/>
              <a:round/>
              <a:headEnd type="none" w="med" len="med"/>
              <a:tailEnd type="none" w="med" len="med"/>
            </a:ln>
          </p:spPr>
        </p:sp>
        <p:sp>
          <p:nvSpPr>
            <p:cNvPr id="158769" name="Line 50"/>
            <p:cNvSpPr/>
            <p:nvPr/>
          </p:nvSpPr>
          <p:spPr>
            <a:xfrm>
              <a:off x="4272" y="3054"/>
              <a:ext cx="0" cy="192"/>
            </a:xfrm>
            <a:prstGeom prst="line">
              <a:avLst/>
            </a:prstGeom>
            <a:ln w="38100" cap="flat" cmpd="sng">
              <a:solidFill>
                <a:schemeClr val="tx1"/>
              </a:solidFill>
              <a:prstDash val="solid"/>
              <a:round/>
              <a:headEnd type="none" w="med" len="med"/>
              <a:tailEnd type="none" w="med" len="med"/>
            </a:ln>
          </p:spPr>
        </p:sp>
        <p:sp>
          <p:nvSpPr>
            <p:cNvPr id="158770" name="Line 51"/>
            <p:cNvSpPr/>
            <p:nvPr/>
          </p:nvSpPr>
          <p:spPr>
            <a:xfrm>
              <a:off x="1872" y="3246"/>
              <a:ext cx="1152" cy="0"/>
            </a:xfrm>
            <a:prstGeom prst="line">
              <a:avLst/>
            </a:prstGeom>
            <a:ln w="38100" cap="flat" cmpd="sng">
              <a:solidFill>
                <a:schemeClr val="tx1"/>
              </a:solidFill>
              <a:prstDash val="solid"/>
              <a:round/>
              <a:headEnd type="none" w="med" len="med"/>
              <a:tailEnd type="none" w="med" len="med"/>
            </a:ln>
          </p:spPr>
        </p:sp>
        <p:sp>
          <p:nvSpPr>
            <p:cNvPr id="158771" name="Line 52"/>
            <p:cNvSpPr/>
            <p:nvPr/>
          </p:nvSpPr>
          <p:spPr>
            <a:xfrm>
              <a:off x="1872" y="3630"/>
              <a:ext cx="1152" cy="0"/>
            </a:xfrm>
            <a:prstGeom prst="line">
              <a:avLst/>
            </a:prstGeom>
            <a:ln w="38100" cap="flat" cmpd="sng">
              <a:solidFill>
                <a:schemeClr val="tx1"/>
              </a:solidFill>
              <a:prstDash val="solid"/>
              <a:round/>
              <a:headEnd type="none" w="med" len="med"/>
              <a:tailEnd type="none" w="med" len="med"/>
            </a:ln>
          </p:spPr>
        </p:sp>
        <p:sp>
          <p:nvSpPr>
            <p:cNvPr id="158772" name="Line 53"/>
            <p:cNvSpPr/>
            <p:nvPr/>
          </p:nvSpPr>
          <p:spPr>
            <a:xfrm>
              <a:off x="2448" y="2862"/>
              <a:ext cx="0" cy="768"/>
            </a:xfrm>
            <a:prstGeom prst="line">
              <a:avLst/>
            </a:prstGeom>
            <a:ln w="9525" cap="flat" cmpd="sng">
              <a:solidFill>
                <a:schemeClr val="tx1"/>
              </a:solidFill>
              <a:prstDash val="sysDot"/>
              <a:round/>
              <a:headEnd type="none" w="med" len="med"/>
              <a:tailEnd type="none" w="med" len="med"/>
            </a:ln>
          </p:spPr>
        </p:sp>
        <p:sp>
          <p:nvSpPr>
            <p:cNvPr id="158773" name="Line 54"/>
            <p:cNvSpPr/>
            <p:nvPr/>
          </p:nvSpPr>
          <p:spPr>
            <a:xfrm>
              <a:off x="3648" y="2862"/>
              <a:ext cx="0" cy="768"/>
            </a:xfrm>
            <a:prstGeom prst="line">
              <a:avLst/>
            </a:prstGeom>
            <a:ln w="9525" cap="flat" cmpd="sng">
              <a:solidFill>
                <a:schemeClr val="tx1"/>
              </a:solidFill>
              <a:prstDash val="sysDot"/>
              <a:round/>
              <a:headEnd type="none" w="med" len="med"/>
              <a:tailEnd type="none" w="med" len="med"/>
            </a:ln>
          </p:spPr>
        </p:sp>
        <p:sp>
          <p:nvSpPr>
            <p:cNvPr id="158774" name="Line 55"/>
            <p:cNvSpPr/>
            <p:nvPr/>
          </p:nvSpPr>
          <p:spPr>
            <a:xfrm>
              <a:off x="1872" y="3438"/>
              <a:ext cx="1152" cy="0"/>
            </a:xfrm>
            <a:prstGeom prst="line">
              <a:avLst/>
            </a:prstGeom>
            <a:ln w="9525" cap="flat" cmpd="sng">
              <a:solidFill>
                <a:schemeClr val="tx1"/>
              </a:solidFill>
              <a:prstDash val="sysDot"/>
              <a:round/>
              <a:headEnd type="none" w="med" len="med"/>
              <a:tailEnd type="none" w="med" len="med"/>
            </a:ln>
          </p:spPr>
        </p:sp>
        <p:sp>
          <p:nvSpPr>
            <p:cNvPr id="430136" name="Text Box 56"/>
            <p:cNvSpPr txBox="1">
              <a:spLocks noChangeArrowheads="1"/>
            </p:cNvSpPr>
            <p:nvPr/>
          </p:nvSpPr>
          <p:spPr bwMode="auto">
            <a:xfrm>
              <a:off x="3024" y="3438"/>
              <a:ext cx="624"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ln>
            <a:effec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8776" name="Text Box 57" descr="宽上对角线"/>
            <p:cNvSpPr txBox="1"/>
            <p:nvPr/>
          </p:nvSpPr>
          <p:spPr>
            <a:xfrm>
              <a:off x="1872" y="3630"/>
              <a:ext cx="576" cy="192"/>
            </a:xfrm>
            <a:prstGeom prst="rect">
              <a:avLst/>
            </a:prstGeom>
            <a:blipFill rotWithShape="0">
              <a:blip r:embed="rId2"/>
            </a:blipFill>
            <a:ln w="38100" cap="flat" cmpd="sng">
              <a:solidFill>
                <a:schemeClr val="tx1"/>
              </a:solidFill>
              <a:prstDash val="solid"/>
              <a:miter/>
              <a:headEnd type="none" w="med" len="med"/>
              <a:tailEnd type="none" w="med" len="med"/>
            </a:ln>
          </p:spPr>
          <p:txBody>
            <a:bodyPr anchor="t" anchorCtr="0"/>
            <a:lstStyle/>
            <a:p>
              <a:pPr>
                <a:spcBef>
                  <a:spcPct val="50000"/>
                </a:spcBef>
              </a:pPr>
              <a:endParaRPr lang="zh-CN" altLang="en-US" sz="2400" dirty="0">
                <a:latin typeface="Times New Roman" panose="02020603050405020304" pitchFamily="18" charset="0"/>
                <a:ea typeface="宋体" panose="02010600030101010101" pitchFamily="2" charset="-122"/>
              </a:endParaRPr>
            </a:p>
          </p:txBody>
        </p:sp>
        <p:sp>
          <p:nvSpPr>
            <p:cNvPr id="158777" name="Line 58"/>
            <p:cNvSpPr/>
            <p:nvPr/>
          </p:nvSpPr>
          <p:spPr>
            <a:xfrm>
              <a:off x="3024" y="3246"/>
              <a:ext cx="1248" cy="0"/>
            </a:xfrm>
            <a:prstGeom prst="line">
              <a:avLst/>
            </a:prstGeom>
            <a:ln w="9525" cap="flat" cmpd="sng">
              <a:solidFill>
                <a:schemeClr val="tx1"/>
              </a:solidFill>
              <a:prstDash val="sysDot"/>
              <a:round/>
              <a:headEnd type="none" w="med" len="med"/>
              <a:tailEnd type="none" w="med" len="med"/>
            </a:ln>
          </p:spPr>
        </p:sp>
      </p:grpSp>
      <p:sp>
        <p:nvSpPr>
          <p:cNvPr id="158778" name="Rectangle 59"/>
          <p:cNvSpPr>
            <a:spLocks noGrp="1"/>
          </p:cNvSpPr>
          <p:nvPr>
            <p:ph type="title"/>
          </p:nvPr>
        </p:nvSpPr>
        <p:spPr>
          <a:xfrm>
            <a:off x="711200" y="100013"/>
            <a:ext cx="6105525" cy="533400"/>
          </a:xfrm>
        </p:spPr>
        <p:txBody>
          <a:bodyPr vert="horz" wrap="square" lIns="91440" tIns="45720" rIns="91440" bIns="45720" anchor="ctr" anchorCtr="0"/>
          <a:lstStyle/>
          <a:p>
            <a:r>
              <a:rPr lang="en-US" altLang="zh-CN" dirty="0">
                <a:ea typeface="宋体" panose="02010600030101010101" pitchFamily="2" charset="-122"/>
              </a:rPr>
              <a:t>Alignment(</a:t>
            </a:r>
            <a:r>
              <a:rPr lang="zh-CN" altLang="en-US" dirty="0">
                <a:ea typeface="宋体" panose="02010600030101010101" pitchFamily="2" charset="-122"/>
              </a:rPr>
              <a:t>对齐</a:t>
            </a:r>
            <a:r>
              <a:rPr lang="en-US" altLang="zh-CN" dirty="0">
                <a:ea typeface="宋体" panose="02010600030101010101" pitchFamily="2" charset="-122"/>
              </a:rPr>
              <a:t>)</a:t>
            </a:r>
            <a:endParaRPr lang="zh-CN" altLang="en-US" dirty="0">
              <a:ea typeface="宋体" panose="02010600030101010101" pitchFamily="2" charset="-122"/>
            </a:endParaRPr>
          </a:p>
        </p:txBody>
      </p:sp>
      <p:sp>
        <p:nvSpPr>
          <p:cNvPr id="158779" name="Text Box 60"/>
          <p:cNvSpPr txBox="1"/>
          <p:nvPr/>
        </p:nvSpPr>
        <p:spPr>
          <a:xfrm>
            <a:off x="2713038" y="746125"/>
            <a:ext cx="6359525" cy="385763"/>
          </a:xfrm>
          <a:prstGeom prst="rect">
            <a:avLst/>
          </a:prstGeom>
          <a:noFill/>
          <a:ln w="12700">
            <a:noFill/>
          </a:ln>
        </p:spPr>
        <p:txBody>
          <a:bodyPr lIns="63500" tIns="25400" rIns="63500" bIns="25400" anchor="t" anchorCtr="0">
            <a:spAutoFit/>
          </a:bodyPr>
          <a:lstStyle/>
          <a:p>
            <a:pPr eaLnBrk="0" hangingPunct="0">
              <a:spcBef>
                <a:spcPct val="50000"/>
              </a:spcBef>
            </a:pPr>
            <a:r>
              <a:rPr lang="en-US" altLang="zh-CN" sz="2200" dirty="0">
                <a:solidFill>
                  <a:schemeClr val="accent2"/>
                </a:solidFill>
                <a:latin typeface="Arial" panose="020B0604020202020204" pitchFamily="34" charset="0"/>
                <a:ea typeface="黑体" panose="02010609060101010101" pitchFamily="49" charset="-122"/>
              </a:rPr>
              <a:t> </a:t>
            </a:r>
            <a:r>
              <a:rPr lang="zh-CN" altLang="en-US" sz="2200" dirty="0">
                <a:solidFill>
                  <a:schemeClr val="accent2"/>
                </a:solidFill>
                <a:latin typeface="Arial" panose="020B0604020202020204" pitchFamily="34" charset="0"/>
                <a:ea typeface="黑体" panose="02010609060101010101" pitchFamily="49" charset="-122"/>
              </a:rPr>
              <a:t>如：</a:t>
            </a:r>
            <a:r>
              <a:rPr lang="en-US" altLang="zh-CN" sz="2200" dirty="0">
                <a:solidFill>
                  <a:schemeClr val="accent2"/>
                </a:solidFill>
                <a:latin typeface="Arial" panose="020B0604020202020204" pitchFamily="34" charset="0"/>
                <a:ea typeface="黑体" panose="02010609060101010101" pitchFamily="49" charset="-122"/>
              </a:rPr>
              <a:t>int i, short k, double x, char c, short j,……</a:t>
            </a:r>
            <a:r>
              <a:rPr lang="en-US" altLang="zh-CN" dirty="0">
                <a:solidFill>
                  <a:schemeClr val="accent2"/>
                </a:solidFill>
                <a:latin typeface="Arial" panose="020B0604020202020204" pitchFamily="34" charset="0"/>
                <a:ea typeface="宋体" panose="02010600030101010101" pitchFamily="2" charset="-122"/>
              </a:rPr>
              <a:t>  </a:t>
            </a:r>
            <a:endParaRPr lang="zh-CN" altLang="en-US" dirty="0">
              <a:solidFill>
                <a:schemeClr val="accent2"/>
              </a:solidFill>
              <a:latin typeface="Arial" panose="020B0604020202020204" pitchFamily="34" charset="0"/>
              <a:ea typeface="宋体" panose="02010600030101010101" pitchFamily="2" charset="-122"/>
            </a:endParaRPr>
          </a:p>
        </p:txBody>
      </p:sp>
      <p:sp>
        <p:nvSpPr>
          <p:cNvPr id="430141" name="Text Box 61"/>
          <p:cNvSpPr txBox="1"/>
          <p:nvPr/>
        </p:nvSpPr>
        <p:spPr>
          <a:xfrm>
            <a:off x="3124200" y="3373438"/>
            <a:ext cx="5849938" cy="385762"/>
          </a:xfrm>
          <a:prstGeom prst="rect">
            <a:avLst/>
          </a:prstGeom>
          <a:noFill/>
          <a:ln w="12700">
            <a:noFill/>
          </a:ln>
        </p:spPr>
        <p:txBody>
          <a:bodyPr lIns="63500" tIns="25400" rIns="63500" bIns="25400" anchor="t" anchorCtr="0">
            <a:spAutoFit/>
          </a:bodyPr>
          <a:lstStyle/>
          <a:p>
            <a:pPr eaLnBrk="0" hangingPunct="0">
              <a:spcBef>
                <a:spcPct val="50000"/>
              </a:spcBef>
            </a:pPr>
            <a:r>
              <a:rPr lang="en-US" altLang="zh-CN" sz="2200" dirty="0">
                <a:solidFill>
                  <a:schemeClr val="accent2"/>
                </a:solidFill>
                <a:latin typeface="Arial" panose="020B0604020202020204" pitchFamily="34" charset="0"/>
                <a:ea typeface="宋体" panose="02010600030101010101" pitchFamily="2" charset="-122"/>
              </a:rPr>
              <a:t> </a:t>
            </a:r>
            <a:r>
              <a:rPr lang="zh-CN" altLang="en-US" sz="2200" dirty="0">
                <a:solidFill>
                  <a:schemeClr val="accent2"/>
                </a:solidFill>
                <a:latin typeface="Arial" panose="020B0604020202020204" pitchFamily="34" charset="0"/>
                <a:ea typeface="宋体" panose="02010600030101010101" pitchFamily="2" charset="-122"/>
              </a:rPr>
              <a:t>则：</a:t>
            </a:r>
            <a:r>
              <a:rPr lang="en-US" altLang="zh-CN" sz="2200" dirty="0">
                <a:solidFill>
                  <a:schemeClr val="accent2"/>
                </a:solidFill>
                <a:latin typeface="Arial" panose="020B0604020202020204" pitchFamily="34" charset="0"/>
                <a:ea typeface="宋体" panose="02010600030101010101" pitchFamily="2" charset="-122"/>
              </a:rPr>
              <a:t>&amp;i=0; &amp;k=4; &amp;x=8; &amp;c=16; &amp;j=18;……</a:t>
            </a:r>
            <a:endParaRPr lang="zh-CN" altLang="en-US" sz="2200" dirty="0">
              <a:solidFill>
                <a:schemeClr val="accent2"/>
              </a:solidFill>
              <a:latin typeface="Arial" panose="020B0604020202020204" pitchFamily="34" charset="0"/>
              <a:ea typeface="宋体" panose="02010600030101010101" pitchFamily="2" charset="-122"/>
            </a:endParaRPr>
          </a:p>
        </p:txBody>
      </p:sp>
      <p:sp>
        <p:nvSpPr>
          <p:cNvPr id="430142" name="Text Box 62"/>
          <p:cNvSpPr txBox="1"/>
          <p:nvPr/>
        </p:nvSpPr>
        <p:spPr>
          <a:xfrm>
            <a:off x="3289300" y="5956300"/>
            <a:ext cx="5783263" cy="390525"/>
          </a:xfrm>
          <a:prstGeom prst="rect">
            <a:avLst/>
          </a:prstGeom>
          <a:noFill/>
          <a:ln w="12700">
            <a:noFill/>
          </a:ln>
        </p:spPr>
        <p:txBody>
          <a:bodyPr lIns="63500" tIns="25400" rIns="63500" bIns="25400" anchor="t" anchorCtr="0">
            <a:spAutoFit/>
          </a:bodyPr>
          <a:lstStyle/>
          <a:p>
            <a:pPr eaLnBrk="0" hangingPunct="0">
              <a:spcBef>
                <a:spcPct val="50000"/>
              </a:spcBef>
            </a:pPr>
            <a:r>
              <a:rPr lang="en-US" altLang="zh-CN" sz="2200" dirty="0">
                <a:solidFill>
                  <a:schemeClr val="accent2"/>
                </a:solidFill>
                <a:latin typeface="Arial" panose="020B0604020202020204" pitchFamily="34" charset="0"/>
                <a:ea typeface="宋体" panose="02010600030101010101" pitchFamily="2" charset="-122"/>
              </a:rPr>
              <a:t> </a:t>
            </a:r>
            <a:r>
              <a:rPr lang="zh-CN" altLang="en-US" sz="2200" dirty="0">
                <a:solidFill>
                  <a:schemeClr val="accent2"/>
                </a:solidFill>
                <a:latin typeface="Arial" panose="020B0604020202020204" pitchFamily="34" charset="0"/>
                <a:ea typeface="宋体" panose="02010600030101010101" pitchFamily="2" charset="-122"/>
              </a:rPr>
              <a:t>则： </a:t>
            </a:r>
            <a:r>
              <a:rPr lang="en-US" altLang="zh-CN" sz="2200" dirty="0">
                <a:solidFill>
                  <a:schemeClr val="accent2"/>
                </a:solidFill>
                <a:latin typeface="Arial" panose="020B0604020202020204" pitchFamily="34" charset="0"/>
                <a:ea typeface="宋体" panose="02010600030101010101" pitchFamily="2" charset="-122"/>
              </a:rPr>
              <a:t>&amp;i=0; &amp;k=4; &amp;x=6; &amp;c=14; &amp;j=15;……</a:t>
            </a:r>
            <a:endParaRPr lang="zh-CN" altLang="en-US" sz="2200" dirty="0">
              <a:solidFill>
                <a:schemeClr val="accent2"/>
              </a:solidFill>
              <a:latin typeface="Arial" panose="020B0604020202020204" pitchFamily="34" charset="0"/>
              <a:ea typeface="宋体" panose="02010600030101010101" pitchFamily="2" charset="-122"/>
            </a:endParaRPr>
          </a:p>
        </p:txBody>
      </p:sp>
      <p:sp>
        <p:nvSpPr>
          <p:cNvPr id="430143" name="Text Box 63"/>
          <p:cNvSpPr txBox="1"/>
          <p:nvPr/>
        </p:nvSpPr>
        <p:spPr>
          <a:xfrm>
            <a:off x="2493963" y="4889500"/>
            <a:ext cx="1698625" cy="787400"/>
          </a:xfrm>
          <a:prstGeom prst="rect">
            <a:avLst/>
          </a:prstGeom>
          <a:noFill/>
          <a:ln w="12700">
            <a:noFill/>
          </a:ln>
        </p:spPr>
        <p:txBody>
          <a:bodyPr lIns="63500" tIns="25400" rIns="63500" bIns="25400" anchor="t" anchorCtr="0">
            <a:spAutoFit/>
          </a:bodyPr>
          <a:lstStyle/>
          <a:p>
            <a:pPr eaLnBrk="0" hangingPunct="0">
              <a:spcBef>
                <a:spcPct val="20000"/>
              </a:spcBef>
            </a:pPr>
            <a:r>
              <a:rPr lang="en-US" altLang="zh-CN" sz="2200" dirty="0">
                <a:solidFill>
                  <a:srgbClr val="3333FF"/>
                </a:solidFill>
                <a:latin typeface="Arial" panose="020B0604020202020204" pitchFamily="34" charset="0"/>
                <a:ea typeface="黑体" panose="02010609060101010101" pitchFamily="49" charset="-122"/>
              </a:rPr>
              <a:t>x</a:t>
            </a:r>
            <a:r>
              <a:rPr lang="zh-CN" altLang="en-US" sz="2200" dirty="0">
                <a:solidFill>
                  <a:srgbClr val="3333FF"/>
                </a:solidFill>
                <a:latin typeface="Arial" panose="020B0604020202020204" pitchFamily="34" charset="0"/>
                <a:ea typeface="黑体" panose="02010609060101010101" pitchFamily="49" charset="-122"/>
              </a:rPr>
              <a:t>：</a:t>
            </a:r>
            <a:r>
              <a:rPr lang="en-US" altLang="zh-CN" sz="2200" dirty="0">
                <a:solidFill>
                  <a:srgbClr val="3333FF"/>
                </a:solidFill>
                <a:latin typeface="Arial" panose="020B0604020202020204" pitchFamily="34" charset="0"/>
                <a:ea typeface="黑体" panose="02010609060101010101" pitchFamily="49" charset="-122"/>
              </a:rPr>
              <a:t>3</a:t>
            </a:r>
            <a:r>
              <a:rPr lang="zh-CN" altLang="en-US" sz="2200" dirty="0">
                <a:solidFill>
                  <a:srgbClr val="3333FF"/>
                </a:solidFill>
                <a:latin typeface="Arial" panose="020B0604020202020204" pitchFamily="34" charset="0"/>
                <a:ea typeface="黑体" panose="02010609060101010101" pitchFamily="49" charset="-122"/>
              </a:rPr>
              <a:t>个周期</a:t>
            </a:r>
            <a:endParaRPr lang="zh-CN" altLang="en-US" sz="2200" dirty="0">
              <a:solidFill>
                <a:srgbClr val="3333FF"/>
              </a:solidFill>
              <a:latin typeface="Arial" panose="020B0604020202020204" pitchFamily="34" charset="0"/>
              <a:ea typeface="黑体" panose="02010609060101010101" pitchFamily="49" charset="-122"/>
            </a:endParaRPr>
          </a:p>
          <a:p>
            <a:pPr eaLnBrk="0" hangingPunct="0">
              <a:spcBef>
                <a:spcPct val="20000"/>
              </a:spcBef>
            </a:pPr>
            <a:r>
              <a:rPr lang="en-US" altLang="zh-CN" sz="2200" dirty="0">
                <a:solidFill>
                  <a:srgbClr val="3333FF"/>
                </a:solidFill>
                <a:latin typeface="Arial" panose="020B0604020202020204" pitchFamily="34" charset="0"/>
                <a:ea typeface="黑体" panose="02010609060101010101" pitchFamily="49" charset="-122"/>
              </a:rPr>
              <a:t>j</a:t>
            </a:r>
            <a:r>
              <a:rPr lang="zh-CN" altLang="en-US" sz="2200" dirty="0">
                <a:solidFill>
                  <a:srgbClr val="3333FF"/>
                </a:solidFill>
                <a:latin typeface="Arial" panose="020B0604020202020204" pitchFamily="34" charset="0"/>
                <a:ea typeface="黑体" panose="02010609060101010101" pitchFamily="49" charset="-122"/>
              </a:rPr>
              <a:t>：</a:t>
            </a:r>
            <a:r>
              <a:rPr lang="en-US" altLang="zh-CN" sz="2200" dirty="0">
                <a:solidFill>
                  <a:srgbClr val="3333FF"/>
                </a:solidFill>
                <a:latin typeface="Arial" panose="020B0604020202020204" pitchFamily="34" charset="0"/>
                <a:ea typeface="黑体" panose="02010609060101010101" pitchFamily="49" charset="-122"/>
              </a:rPr>
              <a:t>2</a:t>
            </a:r>
            <a:r>
              <a:rPr lang="zh-CN" altLang="en-US" sz="2200" dirty="0">
                <a:solidFill>
                  <a:srgbClr val="3333FF"/>
                </a:solidFill>
                <a:latin typeface="Arial" panose="020B0604020202020204" pitchFamily="34" charset="0"/>
                <a:ea typeface="黑体" panose="02010609060101010101" pitchFamily="49" charset="-122"/>
              </a:rPr>
              <a:t>个周期</a:t>
            </a:r>
            <a:endParaRPr lang="zh-CN" altLang="en-US" sz="2200" dirty="0">
              <a:solidFill>
                <a:srgbClr val="3333FF"/>
              </a:solidFill>
              <a:latin typeface="Arial" panose="020B0604020202020204" pitchFamily="34" charset="0"/>
              <a:ea typeface="黑体" panose="02010609060101010101" pitchFamily="49" charset="-122"/>
            </a:endParaRPr>
          </a:p>
        </p:txBody>
      </p:sp>
      <p:sp>
        <p:nvSpPr>
          <p:cNvPr id="430144" name="Text Box 64"/>
          <p:cNvSpPr txBox="1"/>
          <p:nvPr/>
        </p:nvSpPr>
        <p:spPr>
          <a:xfrm>
            <a:off x="2368550" y="2368550"/>
            <a:ext cx="1698625" cy="787400"/>
          </a:xfrm>
          <a:prstGeom prst="rect">
            <a:avLst/>
          </a:prstGeom>
          <a:noFill/>
          <a:ln w="12700">
            <a:noFill/>
          </a:ln>
        </p:spPr>
        <p:txBody>
          <a:bodyPr lIns="63500" tIns="25400" rIns="63500" bIns="25400" anchor="t" anchorCtr="0">
            <a:spAutoFit/>
          </a:bodyPr>
          <a:lstStyle/>
          <a:p>
            <a:pPr eaLnBrk="0" hangingPunct="0">
              <a:spcBef>
                <a:spcPct val="20000"/>
              </a:spcBef>
            </a:pPr>
            <a:r>
              <a:rPr lang="en-US" altLang="zh-CN" sz="2200" dirty="0">
                <a:solidFill>
                  <a:srgbClr val="3333FF"/>
                </a:solidFill>
                <a:latin typeface="Arial" panose="020B0604020202020204" pitchFamily="34" charset="0"/>
                <a:ea typeface="黑体" panose="02010609060101010101" pitchFamily="49" charset="-122"/>
              </a:rPr>
              <a:t>x</a:t>
            </a:r>
            <a:r>
              <a:rPr lang="zh-CN" altLang="en-US" sz="2200" dirty="0">
                <a:solidFill>
                  <a:srgbClr val="3333FF"/>
                </a:solidFill>
                <a:latin typeface="Arial" panose="020B0604020202020204" pitchFamily="34" charset="0"/>
                <a:ea typeface="黑体" panose="02010609060101010101" pitchFamily="49" charset="-122"/>
              </a:rPr>
              <a:t>：</a:t>
            </a:r>
            <a:r>
              <a:rPr lang="en-US" altLang="zh-CN" sz="2200" dirty="0">
                <a:solidFill>
                  <a:srgbClr val="3333FF"/>
                </a:solidFill>
                <a:latin typeface="Arial" panose="020B0604020202020204" pitchFamily="34" charset="0"/>
                <a:ea typeface="黑体" panose="02010609060101010101" pitchFamily="49" charset="-122"/>
              </a:rPr>
              <a:t>2</a:t>
            </a:r>
            <a:r>
              <a:rPr lang="zh-CN" altLang="en-US" sz="2200" dirty="0">
                <a:solidFill>
                  <a:srgbClr val="3333FF"/>
                </a:solidFill>
                <a:latin typeface="Arial" panose="020B0604020202020204" pitchFamily="34" charset="0"/>
                <a:ea typeface="黑体" panose="02010609060101010101" pitchFamily="49" charset="-122"/>
              </a:rPr>
              <a:t>个周期</a:t>
            </a:r>
            <a:endParaRPr lang="zh-CN" altLang="en-US" sz="2200" dirty="0">
              <a:solidFill>
                <a:srgbClr val="3333FF"/>
              </a:solidFill>
              <a:latin typeface="Arial" panose="020B0604020202020204" pitchFamily="34" charset="0"/>
              <a:ea typeface="黑体" panose="02010609060101010101" pitchFamily="49" charset="-122"/>
            </a:endParaRPr>
          </a:p>
          <a:p>
            <a:pPr eaLnBrk="0" hangingPunct="0">
              <a:spcBef>
                <a:spcPct val="20000"/>
              </a:spcBef>
            </a:pPr>
            <a:r>
              <a:rPr lang="en-US" altLang="zh-CN" sz="2200" dirty="0">
                <a:solidFill>
                  <a:srgbClr val="3333FF"/>
                </a:solidFill>
                <a:latin typeface="Arial" panose="020B0604020202020204" pitchFamily="34" charset="0"/>
                <a:ea typeface="黑体" panose="02010609060101010101" pitchFamily="49" charset="-122"/>
              </a:rPr>
              <a:t>j</a:t>
            </a:r>
            <a:r>
              <a:rPr lang="zh-CN" altLang="en-US" sz="2200" dirty="0">
                <a:solidFill>
                  <a:srgbClr val="3333FF"/>
                </a:solidFill>
                <a:latin typeface="Arial" panose="020B0604020202020204" pitchFamily="34" charset="0"/>
                <a:ea typeface="黑体" panose="02010609060101010101" pitchFamily="49" charset="-122"/>
              </a:rPr>
              <a:t>：</a:t>
            </a:r>
            <a:r>
              <a:rPr lang="en-US" altLang="zh-CN" sz="2200" dirty="0">
                <a:solidFill>
                  <a:srgbClr val="3333FF"/>
                </a:solidFill>
                <a:latin typeface="Arial" panose="020B0604020202020204" pitchFamily="34" charset="0"/>
                <a:ea typeface="黑体" panose="02010609060101010101" pitchFamily="49" charset="-122"/>
              </a:rPr>
              <a:t>1</a:t>
            </a:r>
            <a:r>
              <a:rPr lang="zh-CN" altLang="en-US" sz="2200" dirty="0">
                <a:solidFill>
                  <a:srgbClr val="3333FF"/>
                </a:solidFill>
                <a:latin typeface="Arial" panose="020B0604020202020204" pitchFamily="34" charset="0"/>
                <a:ea typeface="黑体" panose="02010609060101010101" pitchFamily="49" charset="-122"/>
              </a:rPr>
              <a:t>个周期</a:t>
            </a:r>
            <a:endParaRPr lang="zh-CN" altLang="en-US" sz="2200" dirty="0">
              <a:solidFill>
                <a:srgbClr val="3333FF"/>
              </a:solidFill>
              <a:latin typeface="Arial" panose="020B0604020202020204" pitchFamily="34" charset="0"/>
              <a:ea typeface="黑体" panose="02010609060101010101" pitchFamily="49" charset="-122"/>
            </a:endParaRPr>
          </a:p>
        </p:txBody>
      </p:sp>
      <p:sp>
        <p:nvSpPr>
          <p:cNvPr id="430145" name="Text Box 65"/>
          <p:cNvSpPr txBox="1"/>
          <p:nvPr/>
        </p:nvSpPr>
        <p:spPr>
          <a:xfrm>
            <a:off x="203200" y="4421188"/>
            <a:ext cx="1943100" cy="2336800"/>
          </a:xfrm>
          <a:prstGeom prst="rect">
            <a:avLst/>
          </a:prstGeom>
          <a:noFill/>
          <a:ln w="12700">
            <a:noFill/>
          </a:ln>
        </p:spPr>
        <p:txBody>
          <a:bodyPr lIns="63500" tIns="25400" rIns="63500" bIns="25400" anchor="t" anchorCtr="0">
            <a:spAutoFit/>
          </a:bodyPr>
          <a:lstStyle/>
          <a:p>
            <a:pPr eaLnBrk="0" hangingPunct="0">
              <a:spcBef>
                <a:spcPct val="50000"/>
              </a:spcBef>
            </a:pPr>
            <a:r>
              <a:rPr lang="zh-CN" altLang="en-US" sz="2000" dirty="0">
                <a:solidFill>
                  <a:srgbClr val="CC0000"/>
                </a:solidFill>
                <a:latin typeface="微软雅黑" panose="020B0503020204020204" pitchFamily="34" charset="-122"/>
                <a:ea typeface="微软雅黑" panose="020B0503020204020204" pitchFamily="34" charset="-122"/>
              </a:rPr>
              <a:t>虽节省了空间，但增加了访存次数！</a:t>
            </a:r>
            <a:endParaRPr lang="zh-CN" altLang="en-US" sz="2000" dirty="0">
              <a:solidFill>
                <a:srgbClr val="CC0000"/>
              </a:solidFill>
              <a:latin typeface="微软雅黑" panose="020B0503020204020204" pitchFamily="34" charset="-122"/>
              <a:ea typeface="微软雅黑" panose="020B0503020204020204" pitchFamily="34" charset="-122"/>
            </a:endParaRPr>
          </a:p>
          <a:p>
            <a:pPr eaLnBrk="0" hangingPunct="0">
              <a:spcBef>
                <a:spcPct val="50000"/>
              </a:spcBef>
            </a:pPr>
            <a:r>
              <a:rPr lang="zh-CN" altLang="en-US" sz="2000" dirty="0">
                <a:solidFill>
                  <a:srgbClr val="CC0000"/>
                </a:solidFill>
                <a:latin typeface="微软雅黑" panose="020B0503020204020204" pitchFamily="34" charset="-122"/>
                <a:ea typeface="微软雅黑" panose="020B0503020204020204" pitchFamily="34" charset="-122"/>
              </a:rPr>
              <a:t>需要权衡，目前来看，浪费一点存储空间没有关系！ </a:t>
            </a:r>
            <a:endParaRPr lang="en-US" altLang="zh-CN" sz="2000" dirty="0">
              <a:solidFill>
                <a:srgbClr val="CC0000"/>
              </a:solidFill>
              <a:latin typeface="微软雅黑" panose="020B0503020204020204" pitchFamily="34" charset="-122"/>
              <a:ea typeface="微软雅黑" panose="020B0503020204020204" pitchFamily="34" charset="-122"/>
            </a:endParaRPr>
          </a:p>
        </p:txBody>
      </p:sp>
      <p:sp>
        <p:nvSpPr>
          <p:cNvPr id="524354" name="Text Box 66"/>
          <p:cNvSpPr txBox="1"/>
          <p:nvPr/>
        </p:nvSpPr>
        <p:spPr>
          <a:xfrm>
            <a:off x="180975" y="1016000"/>
            <a:ext cx="1928813" cy="2903538"/>
          </a:xfrm>
          <a:prstGeom prst="rect">
            <a:avLst/>
          </a:prstGeom>
          <a:noFill/>
          <a:ln w="12700">
            <a:noFill/>
          </a:ln>
        </p:spPr>
        <p:txBody>
          <a:bodyPr anchor="t" anchorCtr="0">
            <a:spAutoFit/>
          </a:bodyPr>
          <a:lstStyle/>
          <a:p>
            <a:pPr eaLnBrk="0" hangingPunct="0">
              <a:lnSpc>
                <a:spcPct val="125000"/>
              </a:lnSpc>
              <a:spcBef>
                <a:spcPct val="50000"/>
              </a:spcBef>
            </a:pPr>
            <a:r>
              <a:rPr lang="zh-CN" altLang="en-US" sz="2000" dirty="0">
                <a:latin typeface="微软雅黑" panose="020B0503020204020204" pitchFamily="34" charset="-122"/>
                <a:ea typeface="微软雅黑" panose="020B0503020204020204" pitchFamily="34" charset="-122"/>
              </a:rPr>
              <a:t>按字节编址</a:t>
            </a:r>
            <a:endParaRPr lang="zh-CN" altLang="en-US" sz="2000" dirty="0">
              <a:latin typeface="微软雅黑" panose="020B0503020204020204" pitchFamily="34" charset="-122"/>
              <a:ea typeface="微软雅黑" panose="020B0503020204020204" pitchFamily="34" charset="-122"/>
            </a:endParaRPr>
          </a:p>
          <a:p>
            <a:pPr eaLnBrk="0" hangingPunct="0">
              <a:lnSpc>
                <a:spcPct val="125000"/>
              </a:lnSpc>
              <a:spcBef>
                <a:spcPct val="50000"/>
              </a:spcBef>
            </a:pPr>
            <a:r>
              <a:rPr lang="zh-CN" altLang="en-US" sz="2000" dirty="0">
                <a:latin typeface="微软雅黑" panose="020B0503020204020204" pitchFamily="34" charset="-122"/>
                <a:ea typeface="微软雅黑" panose="020B0503020204020204" pitchFamily="34" charset="-122"/>
              </a:rPr>
              <a:t>每次只能读写某个字地址开始的</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个单元中连续的</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个或</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个字节</a:t>
            </a:r>
            <a:endParaRPr lang="zh-CN" altLang="en-US" sz="2000" dirty="0">
              <a:latin typeface="微软雅黑" panose="020B0503020204020204" pitchFamily="34" charset="-122"/>
              <a:ea typeface="微软雅黑" panose="020B0503020204020204" pitchFamily="34" charset="-122"/>
            </a:endParaRPr>
          </a:p>
        </p:txBody>
      </p:sp>
      <p:sp>
        <p:nvSpPr>
          <p:cNvPr id="67" name="Text Box 123"/>
          <p:cNvSpPr txBox="1"/>
          <p:nvPr/>
        </p:nvSpPr>
        <p:spPr>
          <a:xfrm>
            <a:off x="7902575" y="204788"/>
            <a:ext cx="900113" cy="396875"/>
          </a:xfrm>
          <a:prstGeom prst="rect">
            <a:avLst/>
          </a:prstGeom>
          <a:noFill/>
          <a:ln w="9525">
            <a:noFill/>
          </a:ln>
        </p:spPr>
        <p:txBody>
          <a:bodyPr anchor="t" anchorCtr="0">
            <a:spAutoFit/>
          </a:bodyPr>
          <a:lstStyle/>
          <a:p>
            <a:pPr marL="342900" indent="-342900" eaLnBrk="0" hangingPunct="0">
              <a:spcBef>
                <a:spcPct val="50000"/>
              </a:spcBef>
            </a:pPr>
            <a:r>
              <a:rPr lang="en-US" altLang="zh-CN" sz="2000" dirty="0">
                <a:latin typeface="微软雅黑" panose="020B0503020204020204" pitchFamily="34" charset="-122"/>
                <a:ea typeface="微软雅黑" panose="020B0503020204020204" pitchFamily="34" charset="-122"/>
                <a:hlinkClick r:id="" action="ppaction://hlinkshowjump?jump=previousslide"/>
              </a:rPr>
              <a:t>BACK</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41"/>
                                        </p:tgtEl>
                                        <p:attrNameLst>
                                          <p:attrName>style.visibility</p:attrName>
                                        </p:attrNameLst>
                                      </p:cBhvr>
                                      <p:to>
                                        <p:strVal val="visible"/>
                                      </p:to>
                                    </p:set>
                                    <p:animEffect transition="in" filter="blinds(horizontal)">
                                      <p:cBhvr>
                                        <p:cTn id="7" dur="500"/>
                                        <p:tgtEl>
                                          <p:spTgt spid="4301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42"/>
                                        </p:tgtEl>
                                        <p:attrNameLst>
                                          <p:attrName>style.visibility</p:attrName>
                                        </p:attrNameLst>
                                      </p:cBhvr>
                                      <p:to>
                                        <p:strVal val="visible"/>
                                      </p:to>
                                    </p:set>
                                    <p:animEffect transition="in" filter="blinds(horizontal)">
                                      <p:cBhvr>
                                        <p:cTn id="12" dur="500"/>
                                        <p:tgtEl>
                                          <p:spTgt spid="4301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4354">
                                            <p:txEl>
                                              <p:pRg st="1" end="1"/>
                                            </p:txEl>
                                          </p:spTgt>
                                        </p:tgtEl>
                                        <p:attrNameLst>
                                          <p:attrName>style.visibility</p:attrName>
                                        </p:attrNameLst>
                                      </p:cBhvr>
                                      <p:to>
                                        <p:strVal val="visible"/>
                                      </p:to>
                                    </p:set>
                                    <p:animEffect transition="in" filter="blinds(horizontal)">
                                      <p:cBhvr>
                                        <p:cTn id="17" dur="500"/>
                                        <p:tgtEl>
                                          <p:spTgt spid="52435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0144">
                                            <p:txEl>
                                              <p:pRg st="0" end="0"/>
                                            </p:txEl>
                                          </p:spTgt>
                                        </p:tgtEl>
                                        <p:attrNameLst>
                                          <p:attrName>style.visibility</p:attrName>
                                        </p:attrNameLst>
                                      </p:cBhvr>
                                      <p:to>
                                        <p:strVal val="visible"/>
                                      </p:to>
                                    </p:set>
                                    <p:animEffect transition="in" filter="blinds(horizontal)">
                                      <p:cBhvr>
                                        <p:cTn id="22" dur="500"/>
                                        <p:tgtEl>
                                          <p:spTgt spid="430144">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30144">
                                            <p:txEl>
                                              <p:pRg st="1" end="1"/>
                                            </p:txEl>
                                          </p:spTgt>
                                        </p:tgtEl>
                                        <p:attrNameLst>
                                          <p:attrName>style.visibility</p:attrName>
                                        </p:attrNameLst>
                                      </p:cBhvr>
                                      <p:to>
                                        <p:strVal val="visible"/>
                                      </p:to>
                                    </p:set>
                                    <p:animEffect transition="in" filter="blinds(horizontal)">
                                      <p:cBhvr>
                                        <p:cTn id="25" dur="500"/>
                                        <p:tgtEl>
                                          <p:spTgt spid="43014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30143">
                                            <p:txEl>
                                              <p:pRg st="0" end="0"/>
                                            </p:txEl>
                                          </p:spTgt>
                                        </p:tgtEl>
                                        <p:attrNameLst>
                                          <p:attrName>style.visibility</p:attrName>
                                        </p:attrNameLst>
                                      </p:cBhvr>
                                      <p:to>
                                        <p:strVal val="visible"/>
                                      </p:to>
                                    </p:set>
                                    <p:animEffect transition="in" filter="blinds(horizontal)">
                                      <p:cBhvr>
                                        <p:cTn id="30" dur="500"/>
                                        <p:tgtEl>
                                          <p:spTgt spid="430143">
                                            <p:txEl>
                                              <p:pRg st="0" end="0"/>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30143">
                                            <p:txEl>
                                              <p:pRg st="1" end="1"/>
                                            </p:txEl>
                                          </p:spTgt>
                                        </p:tgtEl>
                                        <p:attrNameLst>
                                          <p:attrName>style.visibility</p:attrName>
                                        </p:attrNameLst>
                                      </p:cBhvr>
                                      <p:to>
                                        <p:strVal val="visible"/>
                                      </p:to>
                                    </p:set>
                                    <p:animEffect transition="in" filter="blinds(horizontal)">
                                      <p:cBhvr>
                                        <p:cTn id="33" dur="500"/>
                                        <p:tgtEl>
                                          <p:spTgt spid="43014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30145"/>
                                        </p:tgtEl>
                                        <p:attrNameLst>
                                          <p:attrName>style.visibility</p:attrName>
                                        </p:attrNameLst>
                                      </p:cBhvr>
                                      <p:to>
                                        <p:strVal val="visible"/>
                                      </p:to>
                                    </p:set>
                                    <p:animEffect transition="in" filter="blinds(horizontal)">
                                      <p:cBhvr>
                                        <p:cTn id="38" dur="500"/>
                                        <p:tgtEl>
                                          <p:spTgt spid="43014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blinds(horizontal)">
                                      <p:cBhvr>
                                        <p:cTn id="4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1" grpId="0"/>
      <p:bldP spid="430142" grpId="0"/>
      <p:bldP spid="430143" grpId="0" build="allAtOnce"/>
      <p:bldP spid="430145" grpId="0"/>
      <p:bldP spid="6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数据的对齐 </a:t>
            </a:r>
            <a:endParaRPr lang="zh-CN" altLang="en-US" sz="3600" dirty="0"/>
          </a:p>
        </p:txBody>
      </p:sp>
      <p:pic>
        <p:nvPicPr>
          <p:cNvPr id="588805" name="Picture 5"/>
          <p:cNvPicPr>
            <a:picLocks noChangeAspect="1"/>
          </p:cNvPicPr>
          <p:nvPr/>
        </p:nvPicPr>
        <p:blipFill>
          <a:blip r:embed="rId1"/>
          <a:stretch>
            <a:fillRect/>
          </a:stretch>
        </p:blipFill>
        <p:spPr>
          <a:xfrm>
            <a:off x="3086418" y="2348548"/>
            <a:ext cx="5472112" cy="827087"/>
          </a:xfrm>
          <a:prstGeom prst="rect">
            <a:avLst/>
          </a:prstGeom>
          <a:noFill/>
          <a:ln w="9525">
            <a:noFill/>
          </a:ln>
        </p:spPr>
      </p:pic>
      <p:sp>
        <p:nvSpPr>
          <p:cNvPr id="588806" name="Rectangle 6"/>
          <p:cNvSpPr/>
          <p:nvPr/>
        </p:nvSpPr>
        <p:spPr>
          <a:xfrm>
            <a:off x="5696268" y="3061335"/>
            <a:ext cx="2251075" cy="1006475"/>
          </a:xfrm>
          <a:prstGeom prst="rect">
            <a:avLst/>
          </a:prstGeom>
          <a:noFill/>
          <a:ln w="9525">
            <a:noFill/>
          </a:ln>
        </p:spPr>
        <p:txBody>
          <a:bodyPr anchor="ctr" anchorCtr="0">
            <a:spAutoFit/>
          </a:bodyPr>
          <a:lstStyle/>
          <a:p>
            <a:pPr eaLnBrk="0" hangingPunct="0"/>
            <a:r>
              <a:rPr lang="zh-CN" altLang="en-US" sz="2000" dirty="0">
                <a:solidFill>
                  <a:srgbClr val="FF0000"/>
                </a:solidFill>
                <a:latin typeface="微软雅黑" panose="020B0503020204020204" pitchFamily="34" charset="-122"/>
                <a:ea typeface="微软雅黑" panose="020B0503020204020204" pitchFamily="34" charset="-122"/>
              </a:rPr>
              <a:t>只要</a:t>
            </a:r>
            <a:r>
              <a:rPr lang="en-US" altLang="zh-CN" sz="2000" dirty="0">
                <a:solidFill>
                  <a:srgbClr val="FF0000"/>
                </a:solidFill>
                <a:latin typeface="微软雅黑" panose="020B0503020204020204" pitchFamily="34" charset="-122"/>
                <a:ea typeface="微软雅黑" panose="020B0503020204020204" pitchFamily="34" charset="-122"/>
              </a:rPr>
              <a:t>SD</a:t>
            </a:r>
            <a:r>
              <a:rPr lang="zh-CN" altLang="en-US" sz="2000" dirty="0">
                <a:solidFill>
                  <a:srgbClr val="FF0000"/>
                </a:solidFill>
                <a:latin typeface="微软雅黑" panose="020B0503020204020204" pitchFamily="34" charset="-122"/>
                <a:ea typeface="微软雅黑" panose="020B0503020204020204" pitchFamily="34" charset="-122"/>
              </a:rPr>
              <a:t>首址按</a:t>
            </a:r>
            <a:r>
              <a:rPr lang="en-US" altLang="zh-CN" sz="2000" dirty="0">
                <a:solidFill>
                  <a:srgbClr val="FF0000"/>
                </a:solidFill>
                <a:latin typeface="微软雅黑" panose="020B0503020204020204" pitchFamily="34" charset="-122"/>
                <a:ea typeface="微软雅黑" panose="020B0503020204020204" pitchFamily="34" charset="-122"/>
              </a:rPr>
              <a:t>4B</a:t>
            </a:r>
            <a:r>
              <a:rPr lang="zh-CN" altLang="en-US" sz="2000" dirty="0">
                <a:solidFill>
                  <a:srgbClr val="FF0000"/>
                </a:solidFill>
                <a:latin typeface="微软雅黑" panose="020B0503020204020204" pitchFamily="34" charset="-122"/>
                <a:ea typeface="微软雅黑" panose="020B0503020204020204" pitchFamily="34" charset="-122"/>
              </a:rPr>
              <a:t>边界对齐，所有字段都能按要求对齐</a:t>
            </a:r>
            <a:r>
              <a:rPr lang="zh-CN" alt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sp>
        <p:nvSpPr>
          <p:cNvPr id="588807" name="Text Box 7"/>
          <p:cNvSpPr txBox="1"/>
          <p:nvPr/>
        </p:nvSpPr>
        <p:spPr>
          <a:xfrm>
            <a:off x="6229668" y="953135"/>
            <a:ext cx="1576387" cy="1187450"/>
          </a:xfrm>
          <a:prstGeom prst="rect">
            <a:avLst/>
          </a:prstGeom>
          <a:noFill/>
          <a:ln w="9525">
            <a:noFill/>
          </a:ln>
        </p:spPr>
        <p:txBody>
          <a:bodyPr anchor="t" anchorCtr="0">
            <a:spAutoFit/>
          </a:bodyPr>
          <a:lstStyle/>
          <a:p>
            <a:pPr>
              <a:lnSpc>
                <a:spcPct val="120000"/>
              </a:lnSpc>
              <a:spcBef>
                <a:spcPct val="50000"/>
              </a:spcBef>
            </a:pPr>
            <a:r>
              <a:rPr lang="zh-CN" altLang="en-US" sz="2000" dirty="0">
                <a:solidFill>
                  <a:srgbClr val="008000"/>
                </a:solidFill>
                <a:latin typeface="微软雅黑" panose="020B0503020204020204" pitchFamily="34" charset="-122"/>
                <a:ea typeface="微软雅黑" panose="020B0503020204020204" pitchFamily="34" charset="-122"/>
              </a:rPr>
              <a:t>结构变量首地址按</a:t>
            </a:r>
            <a:r>
              <a:rPr lang="en-US" altLang="zh-CN" sz="2000" dirty="0">
                <a:solidFill>
                  <a:srgbClr val="008000"/>
                </a:solidFill>
                <a:latin typeface="微软雅黑" panose="020B0503020204020204" pitchFamily="34" charset="-122"/>
                <a:ea typeface="微软雅黑" panose="020B0503020204020204" pitchFamily="34" charset="-122"/>
              </a:rPr>
              <a:t>4</a:t>
            </a:r>
            <a:r>
              <a:rPr lang="zh-CN" altLang="en-US" sz="2000" dirty="0">
                <a:solidFill>
                  <a:srgbClr val="008000"/>
                </a:solidFill>
                <a:latin typeface="微软雅黑" panose="020B0503020204020204" pitchFamily="34" charset="-122"/>
                <a:ea typeface="微软雅黑" panose="020B0503020204020204" pitchFamily="34" charset="-122"/>
              </a:rPr>
              <a:t>字节边界对齐</a:t>
            </a:r>
            <a:endParaRPr lang="zh-CN" altLang="en-US" sz="2000" dirty="0">
              <a:solidFill>
                <a:srgbClr val="008000"/>
              </a:solidFill>
              <a:latin typeface="微软雅黑" panose="020B0503020204020204" pitchFamily="34" charset="-122"/>
              <a:ea typeface="微软雅黑" panose="020B0503020204020204" pitchFamily="34" charset="-122"/>
            </a:endParaRPr>
          </a:p>
        </p:txBody>
      </p:sp>
      <p:sp>
        <p:nvSpPr>
          <p:cNvPr id="588809" name="Text Box 9"/>
          <p:cNvSpPr txBox="1"/>
          <p:nvPr/>
        </p:nvSpPr>
        <p:spPr>
          <a:xfrm>
            <a:off x="2096453" y="3923348"/>
            <a:ext cx="2519362" cy="1552575"/>
          </a:xfrm>
          <a:prstGeom prst="rect">
            <a:avLst/>
          </a:prstGeom>
          <a:noFill/>
          <a:ln w="9525">
            <a:noFill/>
          </a:ln>
        </p:spPr>
        <p:txBody>
          <a:bodyPr anchor="t" anchorCtr="0">
            <a:spAutoFit/>
          </a:bodyPr>
          <a:lstStyle/>
          <a:p>
            <a:pPr>
              <a:lnSpc>
                <a:spcPct val="120000"/>
              </a:lnSpc>
              <a:spcBef>
                <a:spcPct val="50000"/>
              </a:spcBef>
            </a:pPr>
            <a:r>
              <a:rPr lang="zh-CN" altLang="en-US" sz="2000" dirty="0">
                <a:solidFill>
                  <a:srgbClr val="009242"/>
                </a:solidFill>
                <a:latin typeface="微软雅黑" panose="020B0503020204020204" pitchFamily="34" charset="-122"/>
                <a:ea typeface="微软雅黑" panose="020B0503020204020204" pitchFamily="34" charset="-122"/>
              </a:rPr>
              <a:t>结构数组变量的最末可能需要插空，以使每个数组元素都按</a:t>
            </a:r>
            <a:r>
              <a:rPr lang="en-US" altLang="zh-CN" sz="2000" dirty="0">
                <a:solidFill>
                  <a:srgbClr val="009242"/>
                </a:solidFill>
                <a:latin typeface="微软雅黑" panose="020B0503020204020204" pitchFamily="34" charset="-122"/>
                <a:ea typeface="微软雅黑" panose="020B0503020204020204" pitchFamily="34" charset="-122"/>
              </a:rPr>
              <a:t>4</a:t>
            </a:r>
            <a:r>
              <a:rPr lang="zh-CN" altLang="en-US" sz="2000" dirty="0">
                <a:solidFill>
                  <a:srgbClr val="009242"/>
                </a:solidFill>
                <a:latin typeface="微软雅黑" panose="020B0503020204020204" pitchFamily="34" charset="-122"/>
                <a:ea typeface="微软雅黑" panose="020B0503020204020204" pitchFamily="34" charset="-122"/>
              </a:rPr>
              <a:t>字节边界对齐</a:t>
            </a:r>
            <a:endParaRPr lang="zh-CN" altLang="en-US" sz="2000" dirty="0">
              <a:solidFill>
                <a:srgbClr val="009242"/>
              </a:solidFill>
              <a:latin typeface="微软雅黑" panose="020B0503020204020204" pitchFamily="34" charset="-122"/>
              <a:ea typeface="微软雅黑" panose="020B0503020204020204" pitchFamily="34" charset="-122"/>
            </a:endParaRPr>
          </a:p>
        </p:txBody>
      </p:sp>
      <p:pic>
        <p:nvPicPr>
          <p:cNvPr id="588810" name="Picture 10"/>
          <p:cNvPicPr>
            <a:picLocks noChangeAspect="1"/>
          </p:cNvPicPr>
          <p:nvPr/>
        </p:nvPicPr>
        <p:blipFill>
          <a:blip r:embed="rId2"/>
          <a:stretch>
            <a:fillRect/>
          </a:stretch>
        </p:blipFill>
        <p:spPr>
          <a:xfrm>
            <a:off x="1826895" y="5814060"/>
            <a:ext cx="6121400" cy="908050"/>
          </a:xfrm>
          <a:prstGeom prst="rect">
            <a:avLst/>
          </a:prstGeom>
          <a:noFill/>
          <a:ln w="9525">
            <a:noFill/>
          </a:ln>
        </p:spPr>
      </p:pic>
      <p:sp>
        <p:nvSpPr>
          <p:cNvPr id="588811" name="Rectangle 11"/>
          <p:cNvSpPr/>
          <p:nvPr/>
        </p:nvSpPr>
        <p:spPr>
          <a:xfrm>
            <a:off x="385128" y="4102735"/>
            <a:ext cx="1755775" cy="1739900"/>
          </a:xfrm>
          <a:prstGeom prst="rect">
            <a:avLst/>
          </a:prstGeom>
          <a:noFill/>
          <a:ln w="9525">
            <a:noFill/>
          </a:ln>
        </p:spPr>
        <p:txBody>
          <a:bodyPr anchor="t" anchorCtr="0">
            <a:spAutoFit/>
          </a:bodyPr>
          <a:lstStyle/>
          <a:p>
            <a:pPr marL="342900" indent="-342900" eaLnBrk="0" hangingPunct="0"/>
            <a:r>
              <a:rPr lang="en-US" altLang="zh-CN" dirty="0">
                <a:solidFill>
                  <a:srgbClr val="0000FF"/>
                </a:solidFill>
                <a:latin typeface="微软雅黑" panose="020B0503020204020204" pitchFamily="34" charset="-122"/>
                <a:ea typeface="微软雅黑" panose="020B0503020204020204" pitchFamily="34" charset="-122"/>
              </a:rPr>
              <a:t>struct SDT {</a:t>
            </a:r>
            <a:endParaRPr lang="en-US" altLang="zh-CN" dirty="0">
              <a:solidFill>
                <a:srgbClr val="0000FF"/>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0000FF"/>
                </a:solidFill>
                <a:latin typeface="微软雅黑" panose="020B0503020204020204" pitchFamily="34" charset="-122"/>
                <a:ea typeface="微软雅黑" panose="020B0503020204020204" pitchFamily="34" charset="-122"/>
              </a:rPr>
              <a:t>    int         i;</a:t>
            </a:r>
            <a:endParaRPr lang="en-US" altLang="zh-CN" dirty="0">
              <a:solidFill>
                <a:srgbClr val="0000FF"/>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0000FF"/>
                </a:solidFill>
                <a:latin typeface="微软雅黑" panose="020B0503020204020204" pitchFamily="34" charset="-122"/>
                <a:ea typeface="微软雅黑" panose="020B0503020204020204" pitchFamily="34" charset="-122"/>
              </a:rPr>
              <a:t>    short    si;</a:t>
            </a:r>
            <a:endParaRPr lang="en-US" altLang="zh-CN" dirty="0">
              <a:solidFill>
                <a:srgbClr val="0000FF"/>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0000FF"/>
                </a:solidFill>
                <a:latin typeface="微软雅黑" panose="020B0503020204020204" pitchFamily="34" charset="-122"/>
                <a:ea typeface="微软雅黑" panose="020B0503020204020204" pitchFamily="34" charset="-122"/>
              </a:rPr>
              <a:t>    double d;</a:t>
            </a:r>
            <a:endParaRPr lang="en-US" altLang="zh-CN" dirty="0">
              <a:solidFill>
                <a:srgbClr val="0000FF"/>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0000FF"/>
                </a:solidFill>
                <a:latin typeface="微软雅黑" panose="020B0503020204020204" pitchFamily="34" charset="-122"/>
                <a:ea typeface="微软雅黑" panose="020B0503020204020204" pitchFamily="34" charset="-122"/>
              </a:rPr>
              <a:t>    char	   c;</a:t>
            </a:r>
            <a:endParaRPr lang="en-US" altLang="zh-CN" dirty="0">
              <a:solidFill>
                <a:srgbClr val="0000FF"/>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0000FF"/>
                </a:solidFill>
                <a:latin typeface="微软雅黑" panose="020B0503020204020204" pitchFamily="34" charset="-122"/>
                <a:ea typeface="微软雅黑" panose="020B0503020204020204" pitchFamily="34" charset="-122"/>
              </a:rPr>
              <a:t>} sa[10];</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588812" name="Rectangle 12"/>
          <p:cNvSpPr/>
          <p:nvPr/>
        </p:nvSpPr>
        <p:spPr>
          <a:xfrm>
            <a:off x="4167505" y="745173"/>
            <a:ext cx="1836738" cy="1739900"/>
          </a:xfrm>
          <a:prstGeom prst="rect">
            <a:avLst/>
          </a:prstGeom>
          <a:noFill/>
          <a:ln w="9525">
            <a:noFill/>
          </a:ln>
        </p:spPr>
        <p:txBody>
          <a:bodyPr anchor="t" anchorCtr="0">
            <a:spAutoFit/>
          </a:bodyPr>
          <a:lstStyle/>
          <a:p>
            <a:pPr marL="342900" indent="-342900" eaLnBrk="0" hangingPunct="0"/>
            <a:r>
              <a:rPr lang="en-US" altLang="zh-CN" dirty="0">
                <a:solidFill>
                  <a:srgbClr val="0000FF"/>
                </a:solidFill>
                <a:latin typeface="微软雅黑" panose="020B0503020204020204" pitchFamily="34" charset="-122"/>
                <a:ea typeface="微软雅黑" panose="020B0503020204020204" pitchFamily="34" charset="-122"/>
              </a:rPr>
              <a:t>struct SD {</a:t>
            </a:r>
            <a:endParaRPr lang="en-US" altLang="zh-CN" dirty="0">
              <a:solidFill>
                <a:srgbClr val="0000FF"/>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0000FF"/>
                </a:solidFill>
                <a:latin typeface="微软雅黑" panose="020B0503020204020204" pitchFamily="34" charset="-122"/>
                <a:ea typeface="微软雅黑" panose="020B0503020204020204" pitchFamily="34" charset="-122"/>
              </a:rPr>
              <a:t>    int 	    i;</a:t>
            </a:r>
            <a:endParaRPr lang="en-US" altLang="zh-CN" dirty="0">
              <a:solidFill>
                <a:srgbClr val="0000FF"/>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0000FF"/>
                </a:solidFill>
                <a:latin typeface="微软雅黑" panose="020B0503020204020204" pitchFamily="34" charset="-122"/>
                <a:ea typeface="微软雅黑" panose="020B0503020204020204" pitchFamily="34" charset="-122"/>
              </a:rPr>
              <a:t>    short    si;</a:t>
            </a:r>
            <a:endParaRPr lang="en-US" altLang="zh-CN" dirty="0">
              <a:solidFill>
                <a:srgbClr val="0000FF"/>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0000FF"/>
                </a:solidFill>
                <a:latin typeface="微软雅黑" panose="020B0503020204020204" pitchFamily="34" charset="-122"/>
                <a:ea typeface="微软雅黑" panose="020B0503020204020204" pitchFamily="34" charset="-122"/>
              </a:rPr>
              <a:t>    char	   c;</a:t>
            </a:r>
            <a:endParaRPr lang="en-US" altLang="zh-CN" dirty="0">
              <a:solidFill>
                <a:srgbClr val="0000FF"/>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0000FF"/>
                </a:solidFill>
                <a:latin typeface="微软雅黑" panose="020B0503020204020204" pitchFamily="34" charset="-122"/>
                <a:ea typeface="微软雅黑" panose="020B0503020204020204" pitchFamily="34" charset="-122"/>
              </a:rPr>
              <a:t>    double  d;</a:t>
            </a:r>
            <a:endParaRPr lang="en-US" altLang="zh-CN" dirty="0">
              <a:solidFill>
                <a:srgbClr val="0000FF"/>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8812"/>
                                        </p:tgtEl>
                                        <p:attrNameLst>
                                          <p:attrName>style.visibility</p:attrName>
                                        </p:attrNameLst>
                                      </p:cBhvr>
                                      <p:to>
                                        <p:strVal val="visible"/>
                                      </p:to>
                                    </p:set>
                                    <p:animEffect transition="in" filter="blinds(horizontal)">
                                      <p:cBhvr>
                                        <p:cTn id="7" dur="500"/>
                                        <p:tgtEl>
                                          <p:spTgt spid="5888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8807"/>
                                        </p:tgtEl>
                                        <p:attrNameLst>
                                          <p:attrName>style.visibility</p:attrName>
                                        </p:attrNameLst>
                                      </p:cBhvr>
                                      <p:to>
                                        <p:strVal val="visible"/>
                                      </p:to>
                                    </p:set>
                                    <p:animEffect transition="in" filter="blinds(horizontal)">
                                      <p:cBhvr>
                                        <p:cTn id="12" dur="500"/>
                                        <p:tgtEl>
                                          <p:spTgt spid="5888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8805"/>
                                        </p:tgtEl>
                                        <p:attrNameLst>
                                          <p:attrName>style.visibility</p:attrName>
                                        </p:attrNameLst>
                                      </p:cBhvr>
                                      <p:to>
                                        <p:strVal val="visible"/>
                                      </p:to>
                                    </p:set>
                                    <p:animEffect transition="in" filter="blinds(horizontal)">
                                      <p:cBhvr>
                                        <p:cTn id="17" dur="500"/>
                                        <p:tgtEl>
                                          <p:spTgt spid="58880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8806"/>
                                        </p:tgtEl>
                                        <p:attrNameLst>
                                          <p:attrName>style.visibility</p:attrName>
                                        </p:attrNameLst>
                                      </p:cBhvr>
                                      <p:to>
                                        <p:strVal val="visible"/>
                                      </p:to>
                                    </p:set>
                                    <p:animEffect transition="in" filter="blinds(horizontal)">
                                      <p:cBhvr>
                                        <p:cTn id="22" dur="500"/>
                                        <p:tgtEl>
                                          <p:spTgt spid="58880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8809"/>
                                        </p:tgtEl>
                                        <p:attrNameLst>
                                          <p:attrName>style.visibility</p:attrName>
                                        </p:attrNameLst>
                                      </p:cBhvr>
                                      <p:to>
                                        <p:strVal val="visible"/>
                                      </p:to>
                                    </p:set>
                                    <p:animEffect transition="in" filter="blinds(horizontal)">
                                      <p:cBhvr>
                                        <p:cTn id="27" dur="500"/>
                                        <p:tgtEl>
                                          <p:spTgt spid="58880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8811"/>
                                        </p:tgtEl>
                                        <p:attrNameLst>
                                          <p:attrName>style.visibility</p:attrName>
                                        </p:attrNameLst>
                                      </p:cBhvr>
                                      <p:to>
                                        <p:strVal val="visible"/>
                                      </p:to>
                                    </p:set>
                                    <p:animEffect transition="in" filter="blinds(horizontal)">
                                      <p:cBhvr>
                                        <p:cTn id="32" dur="500"/>
                                        <p:tgtEl>
                                          <p:spTgt spid="5888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88810"/>
                                        </p:tgtEl>
                                        <p:attrNameLst>
                                          <p:attrName>style.visibility</p:attrName>
                                        </p:attrNameLst>
                                      </p:cBhvr>
                                      <p:to>
                                        <p:strVal val="visible"/>
                                      </p:to>
                                    </p:set>
                                    <p:animEffect transition="in" filter="blinds(horizontal)">
                                      <p:cBhvr>
                                        <p:cTn id="37" dur="500"/>
                                        <p:tgtEl>
                                          <p:spTgt spid="588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6" grpId="0"/>
      <p:bldP spid="588807" grpId="0"/>
      <p:bldP spid="588809" grpId="0"/>
      <p:bldP spid="588811" grpId="0"/>
      <p:bldP spid="58881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200" dirty="0"/>
              <a:t>程序的机器级表示</a:t>
            </a:r>
            <a:endParaRPr lang="zh-CN" altLang="en-US" sz="3200" dirty="0"/>
          </a:p>
        </p:txBody>
      </p:sp>
      <p:sp>
        <p:nvSpPr>
          <p:cNvPr id="174082" name="Rectangle 3"/>
          <p:cNvSpPr>
            <a:spLocks noGrp="1"/>
          </p:cNvSpPr>
          <p:nvPr>
            <p:ph idx="1"/>
          </p:nvPr>
        </p:nvSpPr>
        <p:spPr>
          <a:xfrm>
            <a:off x="476250" y="728663"/>
            <a:ext cx="8229600" cy="5940425"/>
          </a:xfrm>
        </p:spPr>
        <p:txBody>
          <a:bodyPr vert="horz" wrap="square" lIns="91440" tIns="45720" rIns="91440" bIns="45720" anchor="t" anchorCtr="0"/>
          <a:lstStyle/>
          <a:p>
            <a:pPr>
              <a:lnSpc>
                <a:spcPct val="100000"/>
              </a:lnSpc>
            </a:pPr>
            <a:r>
              <a:rPr lang="zh-CN" altLang="en-US" sz="2000" dirty="0">
                <a:latin typeface="微软雅黑" panose="020B0503020204020204" pitchFamily="34" charset="-122"/>
                <a:ea typeface="微软雅黑" panose="020B0503020204020204" pitchFamily="34" charset="-122"/>
              </a:rPr>
              <a:t>分以下五个部分介绍</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solidFill>
                  <a:srgbClr val="3333CC"/>
                </a:solidFill>
                <a:latin typeface="微软雅黑" panose="020B0503020204020204" pitchFamily="34" charset="-122"/>
                <a:ea typeface="微软雅黑" panose="020B0503020204020204" pitchFamily="34" charset="-122"/>
              </a:rPr>
              <a:t>第一讲：程序转换概述</a:t>
            </a:r>
            <a:endParaRPr lang="zh-CN" altLang="en-US" dirty="0">
              <a:solidFill>
                <a:srgbClr val="3333CC"/>
              </a:solidFill>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机器指令和汇编指令</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机器级程序员感觉到的属性和功能特性</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高级语言程序转换为机器代码的过程</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latin typeface="微软雅黑" panose="020B0503020204020204" pitchFamily="34" charset="-122"/>
                <a:ea typeface="微软雅黑" panose="020B0503020204020204" pitchFamily="34" charset="-122"/>
              </a:rPr>
              <a:t>第二讲：</a:t>
            </a:r>
            <a:r>
              <a:rPr lang="en-US" altLang="zh-CN" dirty="0">
                <a:latin typeface="微软雅黑" panose="020B0503020204020204" pitchFamily="34" charset="-122"/>
                <a:ea typeface="微软雅黑" panose="020B0503020204020204" pitchFamily="34" charset="-122"/>
              </a:rPr>
              <a:t>IA-32 /x86-64</a:t>
            </a:r>
            <a:r>
              <a:rPr lang="zh-CN" altLang="en-US" dirty="0">
                <a:latin typeface="微软雅黑" panose="020B0503020204020204" pitchFamily="34" charset="-122"/>
                <a:ea typeface="微软雅黑" panose="020B0503020204020204" pitchFamily="34" charset="-122"/>
              </a:rPr>
              <a:t>指令系统</a:t>
            </a:r>
            <a:endParaRPr lang="en-US" altLang="zh-CN" dirty="0">
              <a:latin typeface="微软雅黑" panose="020B0503020204020204" pitchFamily="34" charset="-122"/>
              <a:ea typeface="微软雅黑" panose="020B0503020204020204" pitchFamily="34" charset="-122"/>
            </a:endParaRPr>
          </a:p>
          <a:p>
            <a:pPr lvl="1">
              <a:lnSpc>
                <a:spcPct val="100000"/>
              </a:lnSpc>
            </a:pPr>
            <a:r>
              <a:rPr lang="zh-CN" altLang="en-US" dirty="0">
                <a:solidFill>
                  <a:srgbClr val="3333CC"/>
                </a:solidFill>
                <a:latin typeface="微软雅黑" panose="020B0503020204020204" pitchFamily="34" charset="-122"/>
                <a:ea typeface="微软雅黑" panose="020B0503020204020204" pitchFamily="34" charset="-122"/>
              </a:rPr>
              <a:t>第三讲：</a:t>
            </a:r>
            <a:r>
              <a:rPr lang="en-US" altLang="zh-CN" dirty="0">
                <a:solidFill>
                  <a:srgbClr val="3333CC"/>
                </a:solidFill>
                <a:latin typeface="微软雅黑" panose="020B0503020204020204" pitchFamily="34" charset="-122"/>
                <a:ea typeface="微软雅黑" panose="020B0503020204020204" pitchFamily="34" charset="-122"/>
              </a:rPr>
              <a:t> C</a:t>
            </a:r>
            <a:r>
              <a:rPr lang="zh-CN" altLang="en-US" dirty="0">
                <a:solidFill>
                  <a:srgbClr val="3333CC"/>
                </a:solidFill>
                <a:latin typeface="微软雅黑" panose="020B0503020204020204" pitchFamily="34" charset="-122"/>
                <a:ea typeface="微软雅黑" panose="020B0503020204020204" pitchFamily="34" charset="-122"/>
              </a:rPr>
              <a:t>语言程序的机器级表示</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过程调用的机器级表示</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选择语句的机器级表示</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循环结构的机器级表示 </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solidFill>
                  <a:srgbClr val="3333CC"/>
                </a:solidFill>
                <a:latin typeface="微软雅黑" panose="020B0503020204020204" pitchFamily="34" charset="-122"/>
                <a:ea typeface="微软雅黑" panose="020B0503020204020204" pitchFamily="34" charset="-122"/>
              </a:rPr>
              <a:t>第四讲：复杂数据类型的分配和访问</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数组的分配和访问 </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结构体数据的分配和访问 </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联合体数据的分配和访问 </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数据的对齐 </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solidFill>
                  <a:srgbClr val="FF3300"/>
                </a:solidFill>
                <a:latin typeface="微软雅黑" panose="020B0503020204020204" pitchFamily="34" charset="-122"/>
                <a:ea typeface="微软雅黑" panose="020B0503020204020204" pitchFamily="34" charset="-122"/>
              </a:rPr>
              <a:t>第五讲：越界访问和缓冲区溢出 、</a:t>
            </a:r>
            <a:r>
              <a:rPr lang="en-US" altLang="zh-CN" dirty="0">
                <a:solidFill>
                  <a:srgbClr val="FF3300"/>
                </a:solidFill>
                <a:latin typeface="微软雅黑" panose="020B0503020204020204" pitchFamily="34" charset="-122"/>
                <a:ea typeface="微软雅黑" panose="020B0503020204020204" pitchFamily="34" charset="-122"/>
              </a:rPr>
              <a:t>x86-64</a:t>
            </a:r>
            <a:r>
              <a:rPr lang="zh-CN" altLang="en-US" dirty="0">
                <a:solidFill>
                  <a:srgbClr val="FF3300"/>
                </a:solidFill>
                <a:latin typeface="微软雅黑" panose="020B0503020204020204" pitchFamily="34" charset="-122"/>
                <a:ea typeface="微软雅黑" panose="020B0503020204020204" pitchFamily="34" charset="-122"/>
              </a:rPr>
              <a:t>架构</a:t>
            </a:r>
            <a:endParaRPr lang="zh-CN" altLang="en-US" dirty="0">
              <a:solidFill>
                <a:srgbClr val="FF3300"/>
              </a:solidFill>
              <a:latin typeface="微软雅黑" panose="020B0503020204020204" pitchFamily="34" charset="-122"/>
              <a:ea typeface="微软雅黑" panose="020B0503020204020204" pitchFamily="34" charset="-122"/>
            </a:endParaRPr>
          </a:p>
        </p:txBody>
      </p:sp>
      <p:sp>
        <p:nvSpPr>
          <p:cNvPr id="174083" name="Text Box 4"/>
          <p:cNvSpPr txBox="1"/>
          <p:nvPr/>
        </p:nvSpPr>
        <p:spPr>
          <a:xfrm>
            <a:off x="6416675" y="1042988"/>
            <a:ext cx="2339975" cy="1917700"/>
          </a:xfrm>
          <a:prstGeom prst="rect">
            <a:avLst/>
          </a:prstGeom>
          <a:noFill/>
          <a:ln w="9525">
            <a:noFill/>
          </a:ln>
        </p:spPr>
        <p:txBody>
          <a:bodyPr anchor="t" anchorCtr="0">
            <a:spAutoFit/>
          </a:bodyPr>
          <a:lstStyle/>
          <a:p>
            <a:pPr>
              <a:lnSpc>
                <a:spcPct val="120000"/>
              </a:lnSpc>
              <a:spcBef>
                <a:spcPct val="50000"/>
              </a:spcBef>
            </a:pPr>
            <a:r>
              <a:rPr lang="zh-CN" altLang="en-US" sz="2000" dirty="0">
                <a:solidFill>
                  <a:srgbClr val="FF0000"/>
                </a:solidFill>
                <a:latin typeface="Arial" panose="020B0604020202020204" pitchFamily="34" charset="0"/>
                <a:ea typeface="微软雅黑" panose="020B0503020204020204" pitchFamily="34" charset="-122"/>
              </a:rPr>
              <a:t>从高级语言程序出发，用其对应的机器级代码以及内存（栈）中信息的变化来说明底层实现</a:t>
            </a:r>
            <a:endParaRPr lang="en-US" altLang="zh-CN" sz="2000" dirty="0">
              <a:solidFill>
                <a:srgbClr val="FF0000"/>
              </a:solidFill>
              <a:latin typeface="Arial" panose="020B0604020202020204" pitchFamily="34" charset="0"/>
              <a:ea typeface="微软雅黑" panose="020B0503020204020204" pitchFamily="34" charset="-122"/>
            </a:endParaRPr>
          </a:p>
        </p:txBody>
      </p:sp>
      <p:sp>
        <p:nvSpPr>
          <p:cNvPr id="174084" name="AutoShape 5"/>
          <p:cNvSpPr/>
          <p:nvPr/>
        </p:nvSpPr>
        <p:spPr>
          <a:xfrm>
            <a:off x="5472113" y="3114675"/>
            <a:ext cx="630237" cy="3105150"/>
          </a:xfrm>
          <a:prstGeom prst="rightBrace">
            <a:avLst>
              <a:gd name="adj1" fmla="val 41035"/>
              <a:gd name="adj2" fmla="val 50000"/>
            </a:avLst>
          </a:prstGeom>
          <a:noFill/>
          <a:ln w="28575" cap="flat" cmpd="sng">
            <a:solidFill>
              <a:schemeClr val="tx1"/>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74085" name="Text Box 6"/>
          <p:cNvSpPr txBox="1"/>
          <p:nvPr/>
        </p:nvSpPr>
        <p:spPr>
          <a:xfrm>
            <a:off x="6146800" y="3878263"/>
            <a:ext cx="2386013" cy="1679575"/>
          </a:xfrm>
          <a:prstGeom prst="rect">
            <a:avLst/>
          </a:prstGeom>
          <a:noFill/>
          <a:ln w="9525">
            <a:noFill/>
          </a:ln>
        </p:spPr>
        <p:txBody>
          <a:bodyPr anchor="t" anchorCtr="0">
            <a:spAutoFit/>
          </a:bodyPr>
          <a:lstStyle/>
          <a:p>
            <a:pPr>
              <a:lnSpc>
                <a:spcPct val="130000"/>
              </a:lnSpc>
              <a:spcBef>
                <a:spcPct val="50000"/>
              </a:spcBef>
            </a:pPr>
            <a:r>
              <a:rPr lang="zh-CN" altLang="en-US" sz="2000" dirty="0">
                <a:latin typeface="微软雅黑" panose="020B0503020204020204" pitchFamily="34" charset="-122"/>
                <a:ea typeface="微软雅黑" panose="020B0503020204020204" pitchFamily="34" charset="-122"/>
              </a:rPr>
              <a:t>围绕</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语言中的语句和复杂数据类型，解释其在底层机器级的实现方法</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越界访问和缓冲区溢出 </a:t>
            </a:r>
            <a:endParaRPr lang="zh-CN" altLang="en-US" sz="3600" dirty="0"/>
          </a:p>
        </p:txBody>
      </p:sp>
      <p:sp>
        <p:nvSpPr>
          <p:cNvPr id="589827" name="Rectangle 3"/>
          <p:cNvSpPr>
            <a:spLocks noGrp="1"/>
          </p:cNvSpPr>
          <p:nvPr>
            <p:ph idx="1"/>
          </p:nvPr>
        </p:nvSpPr>
        <p:spPr>
          <a:xfrm>
            <a:off x="468313" y="836613"/>
            <a:ext cx="8229600" cy="5472112"/>
          </a:xfrm>
        </p:spPr>
        <p:txBody>
          <a:bodyPr vert="horz" wrap="square" lIns="91440" tIns="45720" rIns="91440" bIns="45720" anchor="t" anchorCtr="0"/>
          <a:lstStyle/>
          <a:p>
            <a:pPr>
              <a:lnSpc>
                <a:spcPct val="120000"/>
              </a:lnSpc>
              <a:spcBef>
                <a:spcPct val="30000"/>
              </a:spcBef>
            </a:pP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语言中的</a:t>
            </a:r>
            <a:r>
              <a:rPr lang="zh-CN" altLang="en-US" sz="2000" dirty="0">
                <a:solidFill>
                  <a:srgbClr val="0000FF"/>
                </a:solidFill>
                <a:latin typeface="微软雅黑" panose="020B0503020204020204" pitchFamily="34" charset="-122"/>
                <a:ea typeface="微软雅黑" panose="020B0503020204020204" pitchFamily="34" charset="-122"/>
              </a:rPr>
              <a:t>数组元素可使用指针来访问，因而对数组的引用没有边界约束，</a:t>
            </a:r>
            <a:r>
              <a:rPr lang="zh-CN" altLang="en-US" sz="2000" dirty="0">
                <a:latin typeface="微软雅黑" panose="020B0503020204020204" pitchFamily="34" charset="-122"/>
                <a:ea typeface="微软雅黑" panose="020B0503020204020204" pitchFamily="34" charset="-122"/>
              </a:rPr>
              <a:t>也即程序中对数组的访问可能会有意或无意地超越数组存储区范围而无法发现</a:t>
            </a: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30000"/>
              </a:spcBef>
            </a:pP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标准规定</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数组越界访问属于未定义行为</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访问结果是不可预知的</a:t>
            </a:r>
            <a:endParaRPr lang="zh-CN" altLang="en-US" sz="2000" dirty="0">
              <a:latin typeface="微软雅黑" panose="020B0503020204020204" pitchFamily="34" charset="-122"/>
              <a:ea typeface="微软雅黑" panose="020B0503020204020204" pitchFamily="34" charset="-122"/>
            </a:endParaRPr>
          </a:p>
          <a:p>
            <a:pPr>
              <a:lnSpc>
                <a:spcPct val="120000"/>
              </a:lnSpc>
              <a:spcBef>
                <a:spcPct val="30000"/>
              </a:spcBef>
            </a:pPr>
            <a:r>
              <a:rPr lang="zh-CN" altLang="en-US" sz="2000" dirty="0">
                <a:latin typeface="微软雅黑" panose="020B0503020204020204" pitchFamily="34" charset="-122"/>
                <a:ea typeface="微软雅黑" panose="020B0503020204020204" pitchFamily="34" charset="-122"/>
              </a:rPr>
              <a:t>数组存储区可看成是一个缓冲区，</a:t>
            </a:r>
            <a:r>
              <a:rPr lang="zh-CN" altLang="en-US" sz="2000" dirty="0">
                <a:solidFill>
                  <a:srgbClr val="0000FF"/>
                </a:solidFill>
                <a:latin typeface="微软雅黑" panose="020B0503020204020204" pitchFamily="34" charset="-122"/>
                <a:ea typeface="微软雅黑" panose="020B0503020204020204" pitchFamily="34" charset="-122"/>
              </a:rPr>
              <a:t>超越数组存储区范围的写入操作称为</a:t>
            </a:r>
            <a:r>
              <a:rPr lang="zh-CN" altLang="en-US" sz="2000" dirty="0">
                <a:solidFill>
                  <a:srgbClr val="CC3300"/>
                </a:solidFill>
                <a:latin typeface="微软雅黑" panose="020B0503020204020204" pitchFamily="34" charset="-122"/>
                <a:ea typeface="微软雅黑" panose="020B0503020204020204" pitchFamily="34" charset="-122"/>
              </a:rPr>
              <a:t>缓冲区溢出</a:t>
            </a:r>
            <a:endParaRPr lang="zh-CN" altLang="en-US" sz="2000" dirty="0">
              <a:latin typeface="微软雅黑" panose="020B0503020204020204" pitchFamily="34" charset="-122"/>
              <a:ea typeface="微软雅黑" panose="020B0503020204020204" pitchFamily="34" charset="-122"/>
            </a:endParaRPr>
          </a:p>
          <a:p>
            <a:pPr>
              <a:lnSpc>
                <a:spcPct val="120000"/>
              </a:lnSpc>
              <a:spcBef>
                <a:spcPct val="30000"/>
              </a:spcBef>
            </a:pPr>
            <a:r>
              <a:rPr lang="zh-CN" altLang="en-US" sz="2000" dirty="0">
                <a:latin typeface="微软雅黑" panose="020B0503020204020204" pitchFamily="34" charset="-122"/>
                <a:ea typeface="微软雅黑" panose="020B0503020204020204" pitchFamily="34" charset="-122"/>
              </a:rPr>
              <a:t>例如，对于一个有</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个元素的</a:t>
            </a:r>
            <a:r>
              <a:rPr lang="en-US" altLang="zh-CN" sz="2000" dirty="0">
                <a:latin typeface="微软雅黑" panose="020B0503020204020204" pitchFamily="34" charset="-122"/>
                <a:ea typeface="微软雅黑" panose="020B0503020204020204" pitchFamily="34" charset="-122"/>
              </a:rPr>
              <a:t>char</a:t>
            </a:r>
            <a:r>
              <a:rPr lang="zh-CN" altLang="en-US" sz="2000" dirty="0">
                <a:latin typeface="微软雅黑" panose="020B0503020204020204" pitchFamily="34" charset="-122"/>
                <a:ea typeface="微软雅黑" panose="020B0503020204020204" pitchFamily="34" charset="-122"/>
              </a:rPr>
              <a:t>型数组，其定义的缓冲区有</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个字节。若写一个字符串到这个缓冲区，那么只要写入的字符串多于</a:t>
            </a: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个字符（结束符‘</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占一个字节），就会发生</a:t>
            </a:r>
            <a:r>
              <a:rPr lang="zh-CN" altLang="en-US" sz="2000" dirty="0">
                <a:solidFill>
                  <a:srgbClr val="CC3300"/>
                </a:solidFill>
                <a:latin typeface="微软雅黑" panose="020B0503020204020204" pitchFamily="34" charset="-122"/>
                <a:ea typeface="微软雅黑" panose="020B0503020204020204" pitchFamily="34" charset="-122"/>
              </a:rPr>
              <a:t>“写溢出”</a:t>
            </a:r>
            <a:endParaRPr lang="zh-CN" altLang="en-US" sz="2000" dirty="0">
              <a:solidFill>
                <a:srgbClr val="CC3300"/>
              </a:solidFill>
              <a:latin typeface="微软雅黑" panose="020B0503020204020204" pitchFamily="34" charset="-122"/>
              <a:ea typeface="微软雅黑" panose="020B0503020204020204" pitchFamily="34" charset="-122"/>
            </a:endParaRPr>
          </a:p>
          <a:p>
            <a:pPr>
              <a:lnSpc>
                <a:spcPct val="120000"/>
              </a:lnSpc>
              <a:spcBef>
                <a:spcPct val="30000"/>
              </a:spcBef>
            </a:pPr>
            <a:r>
              <a:rPr lang="zh-CN" altLang="en-US" sz="2000" dirty="0">
                <a:latin typeface="微软雅黑" panose="020B0503020204020204" pitchFamily="34" charset="-122"/>
                <a:ea typeface="微软雅黑" panose="020B0503020204020204" pitchFamily="34" charset="-122"/>
              </a:rPr>
              <a:t>缓冲区溢出是一种</a:t>
            </a:r>
            <a:r>
              <a:rPr lang="zh-CN" altLang="en-US" sz="2000" dirty="0">
                <a:solidFill>
                  <a:srgbClr val="FF0000"/>
                </a:solidFill>
                <a:latin typeface="微软雅黑" panose="020B0503020204020204" pitchFamily="34" charset="-122"/>
                <a:ea typeface="微软雅黑" panose="020B0503020204020204" pitchFamily="34" charset="-122"/>
              </a:rPr>
              <a:t>非常普遍、非常危险的漏洞</a:t>
            </a:r>
            <a:r>
              <a:rPr lang="zh-CN" altLang="en-US" sz="2000" dirty="0">
                <a:latin typeface="微软雅黑" panose="020B0503020204020204" pitchFamily="34" charset="-122"/>
                <a:ea typeface="微软雅黑" panose="020B0503020204020204" pitchFamily="34" charset="-122"/>
              </a:rPr>
              <a:t>，在各种操作系统、应用软件中广泛存在</a:t>
            </a:r>
            <a:endParaRPr lang="zh-CN" altLang="en-US" sz="2000" dirty="0">
              <a:latin typeface="微软雅黑" panose="020B0503020204020204" pitchFamily="34" charset="-122"/>
              <a:ea typeface="微软雅黑" panose="020B0503020204020204" pitchFamily="34" charset="-122"/>
            </a:endParaRPr>
          </a:p>
          <a:p>
            <a:pPr>
              <a:lnSpc>
                <a:spcPct val="120000"/>
              </a:lnSpc>
              <a:spcBef>
                <a:spcPct val="30000"/>
              </a:spcBef>
            </a:pPr>
            <a:r>
              <a:rPr lang="zh-CN" altLang="en-US" sz="2000" dirty="0">
                <a:solidFill>
                  <a:srgbClr val="CC3300"/>
                </a:solidFill>
                <a:latin typeface="微软雅黑" panose="020B0503020204020204" pitchFamily="34" charset="-122"/>
                <a:ea typeface="微软雅黑" panose="020B0503020204020204" pitchFamily="34" charset="-122"/>
              </a:rPr>
              <a:t>缓冲区溢出攻击</a:t>
            </a:r>
            <a:r>
              <a:rPr lang="zh-CN" altLang="en-US" sz="2000" dirty="0">
                <a:latin typeface="微软雅黑" panose="020B0503020204020204" pitchFamily="34" charset="-122"/>
                <a:ea typeface="微软雅黑" panose="020B0503020204020204" pitchFamily="34" charset="-122"/>
              </a:rPr>
              <a:t>是利用缓冲区溢出漏洞所进行的攻击行动。利用缓冲区溢出攻击，可导致程序运行失败、系统关机、重新启动等后果</a:t>
            </a:r>
            <a:r>
              <a:rPr lang="zh-CN" altLang="en-US" sz="2000" dirty="0"/>
              <a:t>  </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animEffect transition="in" filter="blinds(horizontal)">
                                      <p:cBhvr>
                                        <p:cTn id="7" dur="500"/>
                                        <p:tgtEl>
                                          <p:spTgt spid="589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9827">
                                            <p:txEl>
                                              <p:pRg st="1" end="1"/>
                                            </p:txEl>
                                          </p:spTgt>
                                        </p:tgtEl>
                                        <p:attrNameLst>
                                          <p:attrName>style.visibility</p:attrName>
                                        </p:attrNameLst>
                                      </p:cBhvr>
                                      <p:to>
                                        <p:strVal val="visible"/>
                                      </p:to>
                                    </p:set>
                                    <p:animEffect transition="in" filter="blinds(horizontal)">
                                      <p:cBhvr>
                                        <p:cTn id="12" dur="500"/>
                                        <p:tgtEl>
                                          <p:spTgt spid="589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9827">
                                            <p:txEl>
                                              <p:pRg st="2" end="2"/>
                                            </p:txEl>
                                          </p:spTgt>
                                        </p:tgtEl>
                                        <p:attrNameLst>
                                          <p:attrName>style.visibility</p:attrName>
                                        </p:attrNameLst>
                                      </p:cBhvr>
                                      <p:to>
                                        <p:strVal val="visible"/>
                                      </p:to>
                                    </p:set>
                                    <p:animEffect transition="in" filter="blinds(horizontal)">
                                      <p:cBhvr>
                                        <p:cTn id="17" dur="500"/>
                                        <p:tgtEl>
                                          <p:spTgt spid="5898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9827">
                                            <p:txEl>
                                              <p:pRg st="3" end="3"/>
                                            </p:txEl>
                                          </p:spTgt>
                                        </p:tgtEl>
                                        <p:attrNameLst>
                                          <p:attrName>style.visibility</p:attrName>
                                        </p:attrNameLst>
                                      </p:cBhvr>
                                      <p:to>
                                        <p:strVal val="visible"/>
                                      </p:to>
                                    </p:set>
                                    <p:animEffect transition="in" filter="blinds(horizontal)">
                                      <p:cBhvr>
                                        <p:cTn id="22" dur="500"/>
                                        <p:tgtEl>
                                          <p:spTgt spid="589827">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89827">
                                            <p:txEl>
                                              <p:pRg st="4" end="4"/>
                                            </p:txEl>
                                          </p:spTgt>
                                        </p:tgtEl>
                                        <p:attrNameLst>
                                          <p:attrName>style.visibility</p:attrName>
                                        </p:attrNameLst>
                                      </p:cBhvr>
                                      <p:to>
                                        <p:strVal val="visible"/>
                                      </p:to>
                                    </p:set>
                                    <p:animEffect transition="in" filter="blinds(horizontal)">
                                      <p:cBhvr>
                                        <p:cTn id="25" dur="500"/>
                                        <p:tgtEl>
                                          <p:spTgt spid="58982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89827">
                                            <p:txEl>
                                              <p:pRg st="5" end="5"/>
                                            </p:txEl>
                                          </p:spTgt>
                                        </p:tgtEl>
                                        <p:attrNameLst>
                                          <p:attrName>style.visibility</p:attrName>
                                        </p:attrNameLst>
                                      </p:cBhvr>
                                      <p:to>
                                        <p:strVal val="visible"/>
                                      </p:to>
                                    </p:set>
                                    <p:animEffect transition="in" filter="blinds(horizontal)">
                                      <p:cBhvr>
                                        <p:cTn id="30" dur="500"/>
                                        <p:tgtEl>
                                          <p:spTgt spid="589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0770" name="Group 2"/>
          <p:cNvGrpSpPr/>
          <p:nvPr/>
        </p:nvGrpSpPr>
        <p:grpSpPr>
          <a:xfrm>
            <a:off x="3492500" y="2168525"/>
            <a:ext cx="5651500" cy="4689475"/>
            <a:chOff x="2200" y="1366"/>
            <a:chExt cx="3560" cy="2954"/>
          </a:xfrm>
        </p:grpSpPr>
        <p:pic>
          <p:nvPicPr>
            <p:cNvPr id="179202" name="Picture 3"/>
            <p:cNvPicPr>
              <a:picLocks noChangeAspect="1"/>
            </p:cNvPicPr>
            <p:nvPr/>
          </p:nvPicPr>
          <p:blipFill>
            <a:blip r:embed="rId1"/>
            <a:stretch>
              <a:fillRect/>
            </a:stretch>
          </p:blipFill>
          <p:spPr>
            <a:xfrm>
              <a:off x="2200" y="1366"/>
              <a:ext cx="3560" cy="2954"/>
            </a:xfrm>
            <a:prstGeom prst="rect">
              <a:avLst/>
            </a:prstGeom>
            <a:noFill/>
            <a:ln w="9525">
              <a:noFill/>
            </a:ln>
          </p:spPr>
        </p:pic>
        <p:sp>
          <p:nvSpPr>
            <p:cNvPr id="179203" name="Text Box 4"/>
            <p:cNvSpPr txBox="1"/>
            <p:nvPr/>
          </p:nvSpPr>
          <p:spPr>
            <a:xfrm>
              <a:off x="4808" y="2755"/>
              <a:ext cx="794" cy="231"/>
            </a:xfrm>
            <a:prstGeom prst="rect">
              <a:avLst/>
            </a:prstGeom>
            <a:solidFill>
              <a:schemeClr val="bg1"/>
            </a:solidFill>
            <a:ln w="9525">
              <a:noFill/>
            </a:ln>
          </p:spPr>
          <p:txBody>
            <a:bodyPr anchor="t" anchorCtr="0">
              <a:spAutoFit/>
            </a:bodyPr>
            <a:lstStyle/>
            <a:p>
              <a:pPr marL="342900" indent="-342900" eaLnBrk="0" hangingPunct="0">
                <a:spcBef>
                  <a:spcPct val="50000"/>
                </a:spcBef>
              </a:pPr>
              <a:r>
                <a:rPr lang="zh-CN" altLang="en-US" dirty="0">
                  <a:latin typeface="微软雅黑" panose="020B0503020204020204" pitchFamily="34" charset="-122"/>
                  <a:ea typeface="微软雅黑" panose="020B0503020204020204" pitchFamily="34" charset="-122"/>
                </a:rPr>
                <a:t>共</a:t>
              </a:r>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字节</a:t>
              </a:r>
              <a:endParaRPr lang="zh-CN" altLang="en-US" dirty="0">
                <a:latin typeface="微软雅黑" panose="020B0503020204020204" pitchFamily="34" charset="-122"/>
                <a:ea typeface="微软雅黑" panose="020B0503020204020204" pitchFamily="34" charset="-122"/>
              </a:endParaRPr>
            </a:p>
          </p:txBody>
        </p:sp>
      </p:grpSp>
      <p:sp>
        <p:nvSpPr>
          <p:cNvPr id="179204" name="Rectangle 5"/>
          <p:cNvSpPr>
            <a:spLocks noGrp="1"/>
          </p:cNvSpPr>
          <p:nvPr>
            <p:ph type="title"/>
          </p:nvPr>
        </p:nvSpPr>
        <p:spPr>
          <a:xfrm>
            <a:off x="457200" y="142875"/>
            <a:ext cx="8229600" cy="449263"/>
          </a:xfrm>
        </p:spPr>
        <p:txBody>
          <a:bodyPr vert="horz" wrap="square" lIns="91440" tIns="45720" rIns="91440" bIns="45720" anchor="ctr" anchorCtr="0"/>
          <a:lstStyle/>
          <a:p>
            <a:r>
              <a:rPr lang="zh-CN" altLang="en-US" dirty="0"/>
              <a:t>越界访问和缓冲区溢出</a:t>
            </a:r>
            <a:endParaRPr lang="zh-CN" altLang="en-US" dirty="0"/>
          </a:p>
        </p:txBody>
      </p:sp>
      <p:sp>
        <p:nvSpPr>
          <p:cNvPr id="179205" name="Rectangle 6"/>
          <p:cNvSpPr>
            <a:spLocks noGrp="1"/>
          </p:cNvSpPr>
          <p:nvPr>
            <p:ph idx="1"/>
          </p:nvPr>
        </p:nvSpPr>
        <p:spPr>
          <a:xfrm>
            <a:off x="122238" y="728663"/>
            <a:ext cx="8229600" cy="5218112"/>
          </a:xfrm>
        </p:spPr>
        <p:txBody>
          <a:bodyPr vert="horz" wrap="square" lIns="91440" tIns="45720" rIns="91440" bIns="45720" anchor="t" anchorCtr="0"/>
          <a:lstStyle/>
          <a:p>
            <a:r>
              <a:rPr lang="zh-CN" altLang="en-US" sz="2200" dirty="0">
                <a:ea typeface="微软雅黑" panose="020B0503020204020204" pitchFamily="34" charset="-122"/>
              </a:rPr>
              <a:t>造成缓冲区溢出的原因是</a:t>
            </a:r>
            <a:r>
              <a:rPr lang="zh-CN" altLang="en-US" sz="2200" dirty="0">
                <a:solidFill>
                  <a:srgbClr val="CC3300"/>
                </a:solidFill>
                <a:ea typeface="微软雅黑" panose="020B0503020204020204" pitchFamily="34" charset="-122"/>
              </a:rPr>
              <a:t>没有对栈中作为缓冲区的数组的访问进行越界检查</a:t>
            </a:r>
            <a:r>
              <a:rPr lang="zh-CN" altLang="en-US" sz="2200" dirty="0">
                <a:ea typeface="微软雅黑" panose="020B0503020204020204" pitchFamily="34" charset="-122"/>
              </a:rPr>
              <a:t>。</a:t>
            </a:r>
            <a:endParaRPr lang="zh-CN" altLang="en-US" dirty="0">
              <a:ea typeface="微软雅黑" panose="020B0503020204020204" pitchFamily="34" charset="-122"/>
            </a:endParaRPr>
          </a:p>
        </p:txBody>
      </p:sp>
      <p:sp>
        <p:nvSpPr>
          <p:cNvPr id="800775" name="Rectangle 7"/>
          <p:cNvSpPr/>
          <p:nvPr/>
        </p:nvSpPr>
        <p:spPr>
          <a:xfrm>
            <a:off x="161925" y="1854200"/>
            <a:ext cx="3687763" cy="4760913"/>
          </a:xfrm>
          <a:prstGeom prst="rect">
            <a:avLst/>
          </a:prstGeom>
          <a:noFill/>
          <a:ln w="9525">
            <a:noFill/>
          </a:ln>
        </p:spPr>
        <p:txBody>
          <a:bodyPr wrap="none" anchor="ctr" anchorCtr="0">
            <a:spAutoFit/>
          </a:bodyPr>
          <a:lstStyle/>
          <a:p>
            <a:pPr defTabSz="914400">
              <a:tabLst>
                <a:tab pos="542925" algn="l"/>
              </a:tabLst>
            </a:pPr>
            <a:r>
              <a:rPr lang="en-US" altLang="zh-CN" dirty="0">
                <a:solidFill>
                  <a:srgbClr val="0000FF"/>
                </a:solidFill>
                <a:latin typeface="微软雅黑" panose="020B0503020204020204" pitchFamily="34" charset="-122"/>
                <a:ea typeface="微软雅黑" panose="020B0503020204020204" pitchFamily="34" charset="-122"/>
              </a:rPr>
              <a:t>#include "stdio.h"</a:t>
            </a:r>
            <a:endParaRPr lang="en-US" altLang="zh-CN"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0000FF"/>
                </a:solidFill>
                <a:latin typeface="微软雅黑" panose="020B0503020204020204" pitchFamily="34" charset="-122"/>
                <a:ea typeface="微软雅黑" panose="020B0503020204020204" pitchFamily="34" charset="-122"/>
              </a:rPr>
              <a:t>#include "string.h"</a:t>
            </a:r>
            <a:endParaRPr lang="en-US" altLang="zh-CN"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FF3300"/>
                </a:solidFill>
                <a:latin typeface="微软雅黑" panose="020B0503020204020204" pitchFamily="34" charset="-122"/>
                <a:ea typeface="微软雅黑" panose="020B0503020204020204" pitchFamily="34" charset="-122"/>
              </a:rPr>
              <a:t>void outputs(char *str) </a:t>
            </a:r>
            <a:endParaRPr lang="en-US" altLang="zh-CN" dirty="0">
              <a:solidFill>
                <a:srgbClr val="FF3300"/>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FF3300"/>
                </a:solidFill>
                <a:latin typeface="微软雅黑" panose="020B0503020204020204" pitchFamily="34" charset="-122"/>
                <a:ea typeface="微软雅黑" panose="020B0503020204020204" pitchFamily="34" charset="-122"/>
              </a:rPr>
              <a:t>{ </a:t>
            </a:r>
            <a:endParaRPr lang="en-US" altLang="zh-CN" dirty="0">
              <a:solidFill>
                <a:srgbClr val="FF3300"/>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FF3300"/>
                </a:solidFill>
                <a:latin typeface="微软雅黑" panose="020B0503020204020204" pitchFamily="34" charset="-122"/>
                <a:ea typeface="微软雅黑" panose="020B0503020204020204" pitchFamily="34" charset="-122"/>
              </a:rPr>
              <a:t>    char buffer[16]; </a:t>
            </a:r>
            <a:endParaRPr lang="en-US" altLang="zh-CN" dirty="0">
              <a:solidFill>
                <a:srgbClr val="FF3300"/>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FF3300"/>
                </a:solidFill>
                <a:latin typeface="微软雅黑" panose="020B0503020204020204" pitchFamily="34" charset="-122"/>
                <a:ea typeface="微软雅黑" panose="020B0503020204020204" pitchFamily="34" charset="-122"/>
              </a:rPr>
              <a:t>    strcpy(buffer,str); </a:t>
            </a:r>
            <a:endParaRPr lang="en-US" altLang="zh-CN" dirty="0">
              <a:solidFill>
                <a:srgbClr val="FF3300"/>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FF3300"/>
                </a:solidFill>
                <a:latin typeface="微软雅黑" panose="020B0503020204020204" pitchFamily="34" charset="-122"/>
                <a:ea typeface="微软雅黑" panose="020B0503020204020204" pitchFamily="34" charset="-122"/>
              </a:rPr>
              <a:t>    printf("%s \n", buffer);</a:t>
            </a:r>
            <a:endParaRPr lang="en-US" altLang="zh-CN" dirty="0">
              <a:solidFill>
                <a:srgbClr val="FF3300"/>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FF3300"/>
                </a:solidFill>
                <a:latin typeface="微软雅黑" panose="020B0503020204020204" pitchFamily="34" charset="-122"/>
                <a:ea typeface="微软雅黑" panose="020B0503020204020204" pitchFamily="34" charset="-122"/>
              </a:rPr>
              <a:t>}</a:t>
            </a:r>
            <a:endParaRPr lang="en-US" altLang="zh-CN" dirty="0">
              <a:solidFill>
                <a:srgbClr val="FF3300"/>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007635"/>
                </a:solidFill>
                <a:latin typeface="微软雅黑" panose="020B0503020204020204" pitchFamily="34" charset="-122"/>
                <a:ea typeface="微软雅黑" panose="020B0503020204020204" pitchFamily="34" charset="-122"/>
              </a:rPr>
              <a:t>void hacker(void)</a:t>
            </a:r>
            <a:endParaRPr lang="en-US" altLang="zh-CN" dirty="0">
              <a:solidFill>
                <a:srgbClr val="007635"/>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007635"/>
                </a:solidFill>
                <a:latin typeface="微软雅黑" panose="020B0503020204020204" pitchFamily="34" charset="-122"/>
                <a:ea typeface="微软雅黑" panose="020B0503020204020204" pitchFamily="34" charset="-122"/>
              </a:rPr>
              <a:t>{</a:t>
            </a:r>
            <a:endParaRPr lang="en-US" altLang="zh-CN" dirty="0">
              <a:solidFill>
                <a:srgbClr val="007635"/>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007635"/>
                </a:solidFill>
                <a:latin typeface="微软雅黑" panose="020B0503020204020204" pitchFamily="34" charset="-122"/>
                <a:ea typeface="微软雅黑" panose="020B0503020204020204" pitchFamily="34" charset="-122"/>
              </a:rPr>
              <a:t>    printf("being hacked\n");</a:t>
            </a:r>
            <a:endParaRPr lang="en-US" altLang="zh-CN" dirty="0">
              <a:solidFill>
                <a:srgbClr val="007635"/>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007635"/>
                </a:solidFill>
                <a:latin typeface="微软雅黑" panose="020B0503020204020204" pitchFamily="34" charset="-122"/>
                <a:ea typeface="微软雅黑" panose="020B0503020204020204" pitchFamily="34" charset="-122"/>
              </a:rPr>
              <a:t>}</a:t>
            </a:r>
            <a:endParaRPr lang="en-US" altLang="zh-CN" dirty="0">
              <a:solidFill>
                <a:srgbClr val="007635"/>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0000FF"/>
                </a:solidFill>
                <a:latin typeface="微软雅黑" panose="020B0503020204020204" pitchFamily="34" charset="-122"/>
                <a:ea typeface="微软雅黑" panose="020B0503020204020204" pitchFamily="34" charset="-122"/>
              </a:rPr>
              <a:t>int main(int argc, char *argv[])</a:t>
            </a:r>
            <a:endParaRPr lang="en-US" altLang="zh-CN"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0000FF"/>
                </a:solidFill>
                <a:latin typeface="微软雅黑" panose="020B0503020204020204" pitchFamily="34" charset="-122"/>
                <a:ea typeface="微软雅黑" panose="020B0503020204020204" pitchFamily="34" charset="-122"/>
              </a:rPr>
              <a:t>    outputs(argv[1]);</a:t>
            </a:r>
            <a:endParaRPr lang="en-US" altLang="zh-CN"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0000FF"/>
                </a:solidFill>
                <a:latin typeface="微软雅黑" panose="020B0503020204020204" pitchFamily="34" charset="-122"/>
                <a:ea typeface="微软雅黑" panose="020B0503020204020204" pitchFamily="34" charset="-122"/>
              </a:rPr>
              <a:t>    return 0;</a:t>
            </a:r>
            <a:endParaRPr lang="en-US" altLang="zh-CN"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dirty="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p:txBody>
      </p:sp>
      <p:sp>
        <p:nvSpPr>
          <p:cNvPr id="800776" name="Text Box 8"/>
          <p:cNvSpPr txBox="1"/>
          <p:nvPr/>
        </p:nvSpPr>
        <p:spPr>
          <a:xfrm>
            <a:off x="2457450" y="1133475"/>
            <a:ext cx="6389688" cy="423863"/>
          </a:xfrm>
          <a:prstGeom prst="rect">
            <a:avLst/>
          </a:prstGeom>
          <a:noFill/>
          <a:ln w="9525">
            <a:noFill/>
          </a:ln>
        </p:spPr>
        <p:txBody>
          <a:bodyPr anchor="t" anchorCtr="0">
            <a:spAutoFit/>
          </a:bodyPr>
          <a:lstStyle/>
          <a:p>
            <a:pPr>
              <a:lnSpc>
                <a:spcPct val="115000"/>
              </a:lnSpc>
            </a:pPr>
            <a:r>
              <a:rPr lang="zh-CN" altLang="en-US" sz="1900" dirty="0">
                <a:solidFill>
                  <a:srgbClr val="996600"/>
                </a:solidFill>
                <a:latin typeface="微软雅黑" panose="020B0503020204020204" pitchFamily="34" charset="-122"/>
                <a:ea typeface="微软雅黑" panose="020B0503020204020204" pitchFamily="34" charset="-122"/>
              </a:rPr>
              <a:t>举例：利用缓冲区溢出转到自设的程序</a:t>
            </a:r>
            <a:r>
              <a:rPr lang="en-US" altLang="zh-CN" sz="1900" dirty="0">
                <a:solidFill>
                  <a:srgbClr val="996600"/>
                </a:solidFill>
                <a:latin typeface="微软雅黑" panose="020B0503020204020204" pitchFamily="34" charset="-122"/>
                <a:ea typeface="微软雅黑" panose="020B0503020204020204" pitchFamily="34" charset="-122"/>
              </a:rPr>
              <a:t>hacker</a:t>
            </a:r>
            <a:r>
              <a:rPr lang="zh-CN" altLang="en-US" sz="1900" dirty="0">
                <a:solidFill>
                  <a:srgbClr val="996600"/>
                </a:solidFill>
                <a:latin typeface="微软雅黑" panose="020B0503020204020204" pitchFamily="34" charset="-122"/>
                <a:ea typeface="微软雅黑" panose="020B0503020204020204" pitchFamily="34" charset="-122"/>
              </a:rPr>
              <a:t>去执行</a:t>
            </a:r>
            <a:endParaRPr lang="zh-CN" altLang="en-US" sz="1900" dirty="0">
              <a:solidFill>
                <a:srgbClr val="996600"/>
              </a:solidFill>
              <a:latin typeface="微软雅黑" panose="020B0503020204020204" pitchFamily="34" charset="-122"/>
              <a:ea typeface="微软雅黑" panose="020B0503020204020204" pitchFamily="34" charset="-122"/>
            </a:endParaRPr>
          </a:p>
        </p:txBody>
      </p:sp>
      <p:sp>
        <p:nvSpPr>
          <p:cNvPr id="800777" name="Rectangle 9"/>
          <p:cNvSpPr/>
          <p:nvPr/>
        </p:nvSpPr>
        <p:spPr>
          <a:xfrm>
            <a:off x="2546350" y="1508125"/>
            <a:ext cx="6346825" cy="701675"/>
          </a:xfrm>
          <a:prstGeom prst="rect">
            <a:avLst/>
          </a:prstGeom>
          <a:noFill/>
          <a:ln w="9525">
            <a:noFill/>
          </a:ln>
        </p:spPr>
        <p:txBody>
          <a:bodyPr anchor="ctr" anchorCtr="0">
            <a:spAutoFit/>
          </a:bodyPr>
          <a:lstStyle/>
          <a:p>
            <a:pPr eaLnBrk="0" hangingPunct="0"/>
            <a:r>
              <a:rPr lang="en-US" altLang="zh-CN" sz="2000" dirty="0">
                <a:solidFill>
                  <a:srgbClr val="007635"/>
                </a:solidFill>
                <a:latin typeface="微软雅黑" panose="020B0503020204020204" pitchFamily="34" charset="-122"/>
                <a:ea typeface="微软雅黑" panose="020B0503020204020204" pitchFamily="34" charset="-122"/>
              </a:rPr>
              <a:t>outputs</a:t>
            </a:r>
            <a:r>
              <a:rPr lang="zh-CN" altLang="en-US" sz="2000" dirty="0">
                <a:solidFill>
                  <a:srgbClr val="007635"/>
                </a:solidFill>
                <a:latin typeface="微软雅黑" panose="020B0503020204020204" pitchFamily="34" charset="-122"/>
                <a:ea typeface="微软雅黑" panose="020B0503020204020204" pitchFamily="34" charset="-122"/>
              </a:rPr>
              <a:t>漏洞：</a:t>
            </a:r>
            <a:r>
              <a:rPr lang="zh-CN" altLang="en-US" sz="2000" dirty="0">
                <a:latin typeface="微软雅黑" panose="020B0503020204020204" pitchFamily="34" charset="-122"/>
                <a:ea typeface="微软雅黑" panose="020B0503020204020204" pitchFamily="34" charset="-122"/>
              </a:rPr>
              <a:t>当命令行中字符串超</a:t>
            </a:r>
            <a:r>
              <a:rPr lang="en-US" altLang="zh-CN" sz="2000" dirty="0">
                <a:solidFill>
                  <a:srgbClr val="FF0000"/>
                </a:solidFill>
                <a:latin typeface="微软雅黑" panose="020B0503020204020204" pitchFamily="34" charset="-122"/>
                <a:ea typeface="微软雅黑" panose="020B0503020204020204" pitchFamily="34" charset="-122"/>
              </a:rPr>
              <a:t>25</a:t>
            </a:r>
            <a:r>
              <a:rPr lang="zh-CN" altLang="en-US" sz="2000" dirty="0">
                <a:solidFill>
                  <a:srgbClr val="FF0000"/>
                </a:solidFill>
                <a:latin typeface="微软雅黑" panose="020B0503020204020204" pitchFamily="34" charset="-122"/>
                <a:ea typeface="微软雅黑" panose="020B0503020204020204" pitchFamily="34" charset="-122"/>
              </a:rPr>
              <a:t>个字符</a:t>
            </a:r>
            <a:r>
              <a:rPr lang="zh-CN" altLang="en-US" sz="2000" dirty="0">
                <a:latin typeface="微软雅黑" panose="020B0503020204020204" pitchFamily="34" charset="-122"/>
                <a:ea typeface="微软雅黑" panose="020B0503020204020204" pitchFamily="34" charset="-122"/>
              </a:rPr>
              <a:t>时，使用</a:t>
            </a:r>
            <a:r>
              <a:rPr lang="en-US" altLang="zh-CN" sz="2000" dirty="0">
                <a:latin typeface="微软雅黑" panose="020B0503020204020204" pitchFamily="34" charset="-122"/>
                <a:ea typeface="微软雅黑" panose="020B0503020204020204" pitchFamily="34" charset="-122"/>
              </a:rPr>
              <a:t>strcpy</a:t>
            </a:r>
            <a:r>
              <a:rPr lang="zh-CN" altLang="en-US" sz="2000" dirty="0">
                <a:latin typeface="微软雅黑" panose="020B0503020204020204" pitchFamily="34" charset="-122"/>
                <a:ea typeface="微软雅黑" panose="020B0503020204020204" pitchFamily="34" charset="-122"/>
              </a:rPr>
              <a:t>函数就会使缓冲</a:t>
            </a:r>
            <a:r>
              <a:rPr lang="en-US" altLang="zh-CN" sz="2000" dirty="0">
                <a:latin typeface="微软雅黑" panose="020B0503020204020204" pitchFamily="34" charset="-122"/>
                <a:ea typeface="微软雅黑" panose="020B0503020204020204" pitchFamily="34" charset="-122"/>
              </a:rPr>
              <a:t>buffer</a:t>
            </a:r>
            <a:r>
              <a:rPr lang="zh-CN" altLang="en-US" sz="2000" dirty="0">
                <a:latin typeface="微软雅黑" panose="020B0503020204020204" pitchFamily="34" charset="-122"/>
                <a:ea typeface="微软雅黑" panose="020B0503020204020204" pitchFamily="34" charset="-122"/>
              </a:rPr>
              <a:t>造成写溢出并破坏返址</a:t>
            </a:r>
            <a:r>
              <a:rPr lang="zh-CN" altLang="en-US" sz="2000" b="0" dirty="0">
                <a:latin typeface="Arial" panose="020B0604020202020204" pitchFamily="34" charset="0"/>
                <a:ea typeface="宋体" panose="02010600030101010101" pitchFamily="2" charset="-122"/>
              </a:rPr>
              <a:t> </a:t>
            </a:r>
            <a:endParaRPr lang="zh-CN" altLang="en-US" sz="2000" b="0" dirty="0">
              <a:latin typeface="Arial" panose="020B0604020202020204" pitchFamily="34" charset="0"/>
              <a:ea typeface="宋体" panose="02010600030101010101" pitchFamily="2" charset="-122"/>
            </a:endParaRPr>
          </a:p>
        </p:txBody>
      </p:sp>
      <p:sp>
        <p:nvSpPr>
          <p:cNvPr id="800778" name="Rectangle 10"/>
          <p:cNvSpPr/>
          <p:nvPr/>
        </p:nvSpPr>
        <p:spPr>
          <a:xfrm>
            <a:off x="4616450" y="3294063"/>
            <a:ext cx="2655888" cy="1935162"/>
          </a:xfrm>
          <a:prstGeom prst="rect">
            <a:avLst/>
          </a:prstGeom>
          <a:solidFill>
            <a:srgbClr val="993366">
              <a:alpha val="25882"/>
            </a:srgbClr>
          </a:solidFill>
          <a:ln w="9525">
            <a:noFill/>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800779" name="Text Box 11"/>
          <p:cNvSpPr txBox="1"/>
          <p:nvPr/>
        </p:nvSpPr>
        <p:spPr>
          <a:xfrm>
            <a:off x="701675" y="6354763"/>
            <a:ext cx="3105150"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dirty="0">
                <a:latin typeface="微软雅黑" panose="020B0503020204020204" pitchFamily="34" charset="-122"/>
                <a:ea typeface="微软雅黑" panose="020B0503020204020204" pitchFamily="34" charset="-122"/>
              </a:rPr>
              <a:t>假定可执行文件名为</a:t>
            </a:r>
            <a:r>
              <a:rPr lang="en-US" altLang="zh-CN" sz="2000" dirty="0">
                <a:latin typeface="微软雅黑" panose="020B0503020204020204" pitchFamily="34" charset="-122"/>
                <a:ea typeface="微软雅黑" panose="020B0503020204020204" pitchFamily="34" charset="-122"/>
              </a:rPr>
              <a:t>test</a:t>
            </a:r>
            <a:endParaRPr lang="en-US" altLang="zh-CN" sz="2000" dirty="0">
              <a:latin typeface="微软雅黑" panose="020B0503020204020204" pitchFamily="34" charset="-122"/>
              <a:ea typeface="微软雅黑" panose="020B0503020204020204" pitchFamily="34" charset="-122"/>
            </a:endParaRPr>
          </a:p>
        </p:txBody>
      </p:sp>
      <p:sp>
        <p:nvSpPr>
          <p:cNvPr id="800780" name="Line 12"/>
          <p:cNvSpPr/>
          <p:nvPr/>
        </p:nvSpPr>
        <p:spPr>
          <a:xfrm>
            <a:off x="2322513" y="3473450"/>
            <a:ext cx="2249487" cy="1890713"/>
          </a:xfrm>
          <a:prstGeom prst="line">
            <a:avLst/>
          </a:prstGeom>
          <a:ln w="38100" cap="flat" cmpd="sng">
            <a:solidFill>
              <a:srgbClr val="008000"/>
            </a:solidFill>
            <a:prstDash val="solid"/>
            <a:round/>
            <a:headEnd type="none" w="med" len="med"/>
            <a:tailEnd type="triangle" w="med" len="med"/>
          </a:ln>
        </p:spPr>
      </p:sp>
      <p:sp>
        <p:nvSpPr>
          <p:cNvPr id="800781" name="Line 13"/>
          <p:cNvSpPr/>
          <p:nvPr/>
        </p:nvSpPr>
        <p:spPr>
          <a:xfrm>
            <a:off x="1827213" y="3519488"/>
            <a:ext cx="2700337" cy="2249487"/>
          </a:xfrm>
          <a:prstGeom prst="line">
            <a:avLst/>
          </a:prstGeom>
          <a:ln w="38100" cap="flat" cmpd="sng">
            <a:solidFill>
              <a:srgbClr val="008000"/>
            </a:solidFill>
            <a:prstDash val="solid"/>
            <a:round/>
            <a:headEnd type="none" w="med" len="med"/>
            <a:tailEnd type="triangle" w="med" len="med"/>
          </a:ln>
        </p:spPr>
      </p:sp>
      <p:sp>
        <p:nvSpPr>
          <p:cNvPr id="800782" name="Line 14"/>
          <p:cNvSpPr/>
          <p:nvPr/>
        </p:nvSpPr>
        <p:spPr>
          <a:xfrm flipV="1">
            <a:off x="1962150" y="3114675"/>
            <a:ext cx="2609850" cy="2654300"/>
          </a:xfrm>
          <a:prstGeom prst="line">
            <a:avLst/>
          </a:prstGeom>
          <a:ln w="38100" cap="flat" cmpd="sng">
            <a:solidFill>
              <a:srgbClr val="008000"/>
            </a:solidFill>
            <a:prstDash val="solid"/>
            <a:round/>
            <a:headEnd type="none" w="med" len="med"/>
            <a:tailEnd type="triangle" w="med" len="med"/>
          </a:ln>
        </p:spPr>
      </p:sp>
      <p:sp>
        <p:nvSpPr>
          <p:cNvPr id="800783" name="Rectangle 15"/>
          <p:cNvSpPr/>
          <p:nvPr/>
        </p:nvSpPr>
        <p:spPr>
          <a:xfrm>
            <a:off x="7466013" y="2205038"/>
            <a:ext cx="1606550" cy="366712"/>
          </a:xfrm>
          <a:prstGeom prst="rect">
            <a:avLst/>
          </a:prstGeom>
          <a:noFill/>
          <a:ln w="9525">
            <a:noFill/>
          </a:ln>
        </p:spPr>
        <p:txBody>
          <a:bodyPr wrap="none" anchor="t" anchorCtr="0">
            <a:spAutoFit/>
          </a:bodyPr>
          <a:lstStyle/>
          <a:p>
            <a:r>
              <a:rPr lang="en-US" altLang="zh-CN" dirty="0">
                <a:solidFill>
                  <a:srgbClr val="FF0000"/>
                </a:solidFill>
                <a:latin typeface="Arial" panose="020B0604020202020204" pitchFamily="34" charset="0"/>
                <a:ea typeface="宋体" panose="02010600030101010101" pitchFamily="2" charset="-122"/>
              </a:rPr>
              <a:t>16+4+4+1=25</a:t>
            </a:r>
            <a:endParaRPr lang="zh-CN" altLang="en-US" dirty="0">
              <a:solidFill>
                <a:srgbClr val="FF0000"/>
              </a:solidFill>
              <a:latin typeface="Arial" panose="020B0604020202020204" pitchFamily="34" charset="0"/>
              <a:ea typeface="宋体" panose="02010600030101010101" pitchFamily="2" charset="-122"/>
            </a:endParaRPr>
          </a:p>
        </p:txBody>
      </p:sp>
      <p:grpSp>
        <p:nvGrpSpPr>
          <p:cNvPr id="800784" name="Group 16"/>
          <p:cNvGrpSpPr/>
          <p:nvPr/>
        </p:nvGrpSpPr>
        <p:grpSpPr>
          <a:xfrm>
            <a:off x="2322513" y="3114675"/>
            <a:ext cx="2205037" cy="2114550"/>
            <a:chOff x="1463" y="1962"/>
            <a:chExt cx="1389" cy="1332"/>
          </a:xfrm>
        </p:grpSpPr>
        <p:sp>
          <p:nvSpPr>
            <p:cNvPr id="179216" name="AutoShape 17"/>
            <p:cNvSpPr/>
            <p:nvPr/>
          </p:nvSpPr>
          <p:spPr>
            <a:xfrm>
              <a:off x="2767" y="2585"/>
              <a:ext cx="85" cy="709"/>
            </a:xfrm>
            <a:prstGeom prst="leftBrace">
              <a:avLst>
                <a:gd name="adj1" fmla="val 69471"/>
                <a:gd name="adj2" fmla="val 50000"/>
              </a:avLst>
            </a:prstGeom>
            <a:noFill/>
            <a:ln w="38100" cap="flat" cmpd="sng">
              <a:solidFill>
                <a:srgbClr val="008000"/>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79217" name="Line 18"/>
            <p:cNvSpPr/>
            <p:nvPr/>
          </p:nvSpPr>
          <p:spPr>
            <a:xfrm>
              <a:off x="1463" y="1962"/>
              <a:ext cx="1275" cy="992"/>
            </a:xfrm>
            <a:prstGeom prst="line">
              <a:avLst/>
            </a:prstGeom>
            <a:ln w="38100" cap="flat" cmpd="sng">
              <a:solidFill>
                <a:srgbClr val="008000"/>
              </a:solidFill>
              <a:prstDash val="solid"/>
              <a:roun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0776"/>
                                        </p:tgtEl>
                                        <p:attrNameLst>
                                          <p:attrName>style.visibility</p:attrName>
                                        </p:attrNameLst>
                                      </p:cBhvr>
                                      <p:to>
                                        <p:strVal val="visible"/>
                                      </p:to>
                                    </p:set>
                                    <p:animEffect transition="in" filter="blinds(horizontal)">
                                      <p:cBhvr>
                                        <p:cTn id="7" dur="500"/>
                                        <p:tgtEl>
                                          <p:spTgt spid="8007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0775"/>
                                        </p:tgtEl>
                                        <p:attrNameLst>
                                          <p:attrName>style.visibility</p:attrName>
                                        </p:attrNameLst>
                                      </p:cBhvr>
                                      <p:to>
                                        <p:strVal val="visible"/>
                                      </p:to>
                                    </p:set>
                                    <p:animEffect transition="in" filter="blinds(horizontal)">
                                      <p:cBhvr>
                                        <p:cTn id="12" dur="500"/>
                                        <p:tgtEl>
                                          <p:spTgt spid="8007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0779"/>
                                        </p:tgtEl>
                                        <p:attrNameLst>
                                          <p:attrName>style.visibility</p:attrName>
                                        </p:attrNameLst>
                                      </p:cBhvr>
                                      <p:to>
                                        <p:strVal val="visible"/>
                                      </p:to>
                                    </p:set>
                                    <p:animEffect transition="in" filter="blinds(horizontal)">
                                      <p:cBhvr>
                                        <p:cTn id="17" dur="500"/>
                                        <p:tgtEl>
                                          <p:spTgt spid="80077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0770"/>
                                        </p:tgtEl>
                                        <p:attrNameLst>
                                          <p:attrName>style.visibility</p:attrName>
                                        </p:attrNameLst>
                                      </p:cBhvr>
                                      <p:to>
                                        <p:strVal val="visible"/>
                                      </p:to>
                                    </p:set>
                                    <p:animEffect transition="in" filter="blinds(horizontal)">
                                      <p:cBhvr>
                                        <p:cTn id="22" dur="500"/>
                                        <p:tgtEl>
                                          <p:spTgt spid="80077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0782"/>
                                        </p:tgtEl>
                                        <p:attrNameLst>
                                          <p:attrName>style.visibility</p:attrName>
                                        </p:attrNameLst>
                                      </p:cBhvr>
                                      <p:to>
                                        <p:strVal val="visible"/>
                                      </p:to>
                                    </p:set>
                                    <p:animEffect transition="in" filter="blinds(horizontal)">
                                      <p:cBhvr>
                                        <p:cTn id="27" dur="500"/>
                                        <p:tgtEl>
                                          <p:spTgt spid="8007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0784"/>
                                        </p:tgtEl>
                                        <p:attrNameLst>
                                          <p:attrName>style.visibility</p:attrName>
                                        </p:attrNameLst>
                                      </p:cBhvr>
                                      <p:to>
                                        <p:strVal val="visible"/>
                                      </p:to>
                                    </p:set>
                                    <p:animEffect transition="in" filter="blinds(horizontal)">
                                      <p:cBhvr>
                                        <p:cTn id="32" dur="500"/>
                                        <p:tgtEl>
                                          <p:spTgt spid="80078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00780"/>
                                        </p:tgtEl>
                                        <p:attrNameLst>
                                          <p:attrName>style.visibility</p:attrName>
                                        </p:attrNameLst>
                                      </p:cBhvr>
                                      <p:to>
                                        <p:strVal val="visible"/>
                                      </p:to>
                                    </p:set>
                                    <p:animEffect transition="in" filter="blinds(horizontal)">
                                      <p:cBhvr>
                                        <p:cTn id="37" dur="500"/>
                                        <p:tgtEl>
                                          <p:spTgt spid="80078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00781"/>
                                        </p:tgtEl>
                                        <p:attrNameLst>
                                          <p:attrName>style.visibility</p:attrName>
                                        </p:attrNameLst>
                                      </p:cBhvr>
                                      <p:to>
                                        <p:strVal val="visible"/>
                                      </p:to>
                                    </p:set>
                                    <p:animEffect transition="in" filter="blinds(horizontal)">
                                      <p:cBhvr>
                                        <p:cTn id="42" dur="500"/>
                                        <p:tgtEl>
                                          <p:spTgt spid="80078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00778"/>
                                        </p:tgtEl>
                                        <p:attrNameLst>
                                          <p:attrName>style.visibility</p:attrName>
                                        </p:attrNameLst>
                                      </p:cBhvr>
                                      <p:to>
                                        <p:strVal val="visible"/>
                                      </p:to>
                                    </p:set>
                                    <p:animEffect transition="in" filter="blinds(horizontal)">
                                      <p:cBhvr>
                                        <p:cTn id="47" dur="500"/>
                                        <p:tgtEl>
                                          <p:spTgt spid="80077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00783"/>
                                        </p:tgtEl>
                                        <p:attrNameLst>
                                          <p:attrName>style.visibility</p:attrName>
                                        </p:attrNameLst>
                                      </p:cBhvr>
                                      <p:to>
                                        <p:strVal val="visible"/>
                                      </p:to>
                                    </p:set>
                                    <p:animEffect transition="in" filter="blinds(horizontal)">
                                      <p:cBhvr>
                                        <p:cTn id="52" dur="500"/>
                                        <p:tgtEl>
                                          <p:spTgt spid="80078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00777"/>
                                        </p:tgtEl>
                                        <p:attrNameLst>
                                          <p:attrName>style.visibility</p:attrName>
                                        </p:attrNameLst>
                                      </p:cBhvr>
                                      <p:to>
                                        <p:strVal val="visible"/>
                                      </p:to>
                                    </p:set>
                                    <p:animEffect transition="in" filter="blinds(horizontal)">
                                      <p:cBhvr>
                                        <p:cTn id="57" dur="500"/>
                                        <p:tgtEl>
                                          <p:spTgt spid="800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5" grpId="0"/>
      <p:bldP spid="800776" grpId="0"/>
      <p:bldP spid="800777" grpId="0"/>
      <p:bldP spid="800778" grpId="0" animBg="1"/>
      <p:bldP spid="800779" grpId="0"/>
      <p:bldP spid="80078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2818" name="Group 2"/>
          <p:cNvGrpSpPr/>
          <p:nvPr/>
        </p:nvGrpSpPr>
        <p:grpSpPr>
          <a:xfrm>
            <a:off x="4886325" y="503238"/>
            <a:ext cx="4095750" cy="5221287"/>
            <a:chOff x="3078" y="317"/>
            <a:chExt cx="2580" cy="3289"/>
          </a:xfrm>
        </p:grpSpPr>
        <p:pic>
          <p:nvPicPr>
            <p:cNvPr id="181250" name="Picture 3"/>
            <p:cNvPicPr>
              <a:picLocks noChangeAspect="1"/>
            </p:cNvPicPr>
            <p:nvPr/>
          </p:nvPicPr>
          <p:blipFill>
            <a:blip r:embed="rId1"/>
            <a:stretch>
              <a:fillRect/>
            </a:stretch>
          </p:blipFill>
          <p:spPr>
            <a:xfrm>
              <a:off x="3078" y="317"/>
              <a:ext cx="2524" cy="3289"/>
            </a:xfrm>
            <a:prstGeom prst="rect">
              <a:avLst/>
            </a:prstGeom>
            <a:noFill/>
            <a:ln w="9525">
              <a:noFill/>
            </a:ln>
          </p:spPr>
        </p:pic>
        <p:sp>
          <p:nvSpPr>
            <p:cNvPr id="181251" name="Text Box 4"/>
            <p:cNvSpPr txBox="1"/>
            <p:nvPr/>
          </p:nvSpPr>
          <p:spPr>
            <a:xfrm>
              <a:off x="4864" y="1791"/>
              <a:ext cx="794" cy="231"/>
            </a:xfrm>
            <a:prstGeom prst="rect">
              <a:avLst/>
            </a:prstGeom>
            <a:solidFill>
              <a:schemeClr val="bg1"/>
            </a:solidFill>
            <a:ln w="9525">
              <a:noFill/>
            </a:ln>
          </p:spPr>
          <p:txBody>
            <a:bodyPr anchor="t" anchorCtr="0">
              <a:spAutoFit/>
            </a:bodyPr>
            <a:lstStyle/>
            <a:p>
              <a:pPr marL="342900" indent="-342900" eaLnBrk="0" hangingPunct="0">
                <a:spcBef>
                  <a:spcPct val="50000"/>
                </a:spcBef>
              </a:pPr>
              <a:r>
                <a:rPr lang="zh-CN" altLang="en-US" dirty="0">
                  <a:latin typeface="微软雅黑" panose="020B0503020204020204" pitchFamily="34" charset="-122"/>
                  <a:ea typeface="微软雅黑" panose="020B0503020204020204" pitchFamily="34" charset="-122"/>
                </a:rPr>
                <a:t>共</a:t>
              </a:r>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字节</a:t>
              </a:r>
              <a:endParaRPr lang="zh-CN" altLang="en-US" dirty="0">
                <a:latin typeface="微软雅黑" panose="020B0503020204020204" pitchFamily="34" charset="-122"/>
                <a:ea typeface="微软雅黑" panose="020B0503020204020204" pitchFamily="34" charset="-122"/>
              </a:endParaRPr>
            </a:p>
          </p:txBody>
        </p:sp>
      </p:grpSp>
      <p:sp>
        <p:nvSpPr>
          <p:cNvPr id="181252" name="Rectangle 5"/>
          <p:cNvSpPr>
            <a:spLocks noGrp="1"/>
          </p:cNvSpPr>
          <p:nvPr>
            <p:ph type="title"/>
          </p:nvPr>
        </p:nvSpPr>
        <p:spPr>
          <a:xfrm>
            <a:off x="457200" y="7938"/>
            <a:ext cx="8229600" cy="561975"/>
          </a:xfrm>
        </p:spPr>
        <p:txBody>
          <a:bodyPr vert="horz" wrap="square" lIns="91440" tIns="45720" rIns="91440" bIns="45720" anchor="ctr" anchorCtr="0"/>
          <a:lstStyle/>
          <a:p>
            <a:r>
              <a:rPr lang="zh-CN" altLang="en-US" sz="3600" dirty="0"/>
              <a:t>越界访问和缓冲区溢出</a:t>
            </a:r>
            <a:endParaRPr lang="zh-CN" altLang="en-US" sz="3600" dirty="0"/>
          </a:p>
        </p:txBody>
      </p:sp>
      <p:sp>
        <p:nvSpPr>
          <p:cNvPr id="181253" name="Rectangle 6"/>
          <p:cNvSpPr>
            <a:spLocks noGrp="1"/>
          </p:cNvSpPr>
          <p:nvPr>
            <p:ph idx="1"/>
          </p:nvPr>
        </p:nvSpPr>
        <p:spPr>
          <a:xfrm>
            <a:off x="71438" y="639763"/>
            <a:ext cx="8229600" cy="539750"/>
          </a:xfrm>
        </p:spPr>
        <p:txBody>
          <a:bodyPr vert="horz" wrap="square" lIns="91440" tIns="45720" rIns="91440" bIns="45720" anchor="t" anchorCtr="0"/>
          <a:lstStyle/>
          <a:p>
            <a:pPr>
              <a:lnSpc>
                <a:spcPct val="105000"/>
              </a:lnSpc>
              <a:buNone/>
            </a:pPr>
            <a:r>
              <a:rPr lang="en-US" altLang="zh-CN" sz="2300" dirty="0">
                <a:latin typeface="微软雅黑" panose="020B0503020204020204" pitchFamily="34" charset="-122"/>
                <a:ea typeface="微软雅黑" panose="020B0503020204020204" pitchFamily="34" charset="-122"/>
              </a:rPr>
              <a:t>test</a:t>
            </a:r>
            <a:r>
              <a:rPr lang="zh-CN" altLang="en-US" sz="2300" dirty="0">
                <a:latin typeface="微软雅黑" panose="020B0503020204020204" pitchFamily="34" charset="-122"/>
                <a:ea typeface="微软雅黑" panose="020B0503020204020204" pitchFamily="34" charset="-122"/>
              </a:rPr>
              <a:t>被反汇编得到的</a:t>
            </a:r>
            <a:r>
              <a:rPr lang="en-US" altLang="zh-CN" sz="2300" dirty="0">
                <a:solidFill>
                  <a:srgbClr val="CC3300"/>
                </a:solidFill>
                <a:latin typeface="微软雅黑" panose="020B0503020204020204" pitchFamily="34" charset="-122"/>
                <a:ea typeface="微软雅黑" panose="020B0503020204020204" pitchFamily="34" charset="-122"/>
              </a:rPr>
              <a:t>outputs</a:t>
            </a:r>
            <a:r>
              <a:rPr lang="zh-CN" altLang="en-US" sz="2300" dirty="0">
                <a:latin typeface="微软雅黑" panose="020B0503020204020204" pitchFamily="34" charset="-122"/>
                <a:ea typeface="微软雅黑" panose="020B0503020204020204" pitchFamily="34" charset="-122"/>
              </a:rPr>
              <a:t>汇编代码</a:t>
            </a:r>
            <a:r>
              <a:rPr lang="zh-CN" altLang="en-US" sz="2300" dirty="0"/>
              <a:t> </a:t>
            </a:r>
            <a:endParaRPr lang="en-US" altLang="zh-CN" sz="2300" dirty="0"/>
          </a:p>
        </p:txBody>
      </p:sp>
      <p:sp>
        <p:nvSpPr>
          <p:cNvPr id="181254" name="Rectangle 7"/>
          <p:cNvSpPr/>
          <p:nvPr/>
        </p:nvSpPr>
        <p:spPr>
          <a:xfrm>
            <a:off x="0" y="1042988"/>
            <a:ext cx="4375150" cy="4714875"/>
          </a:xfrm>
          <a:prstGeom prst="rect">
            <a:avLst/>
          </a:prstGeom>
          <a:noFill/>
          <a:ln w="9525">
            <a:noFill/>
          </a:ln>
        </p:spPr>
        <p:txBody>
          <a:bodyPr wrap="none" anchor="ctr" anchorCtr="0">
            <a:spAutoFit/>
          </a:bodyPr>
          <a:lstStyle/>
          <a:p>
            <a:pPr indent="266700">
              <a:lnSpc>
                <a:spcPct val="120000"/>
              </a:lnSpc>
            </a:pPr>
            <a:r>
              <a:rPr lang="en-US" altLang="zh-CN" dirty="0">
                <a:solidFill>
                  <a:srgbClr val="0000FF"/>
                </a:solidFill>
                <a:latin typeface="Arial" panose="020B0604020202020204" pitchFamily="34" charset="0"/>
                <a:ea typeface="宋体" panose="02010600030101010101" pitchFamily="2" charset="-122"/>
              </a:rPr>
              <a:t>080483e4 push   %ebp</a:t>
            </a:r>
            <a:endParaRPr lang="en-US" altLang="zh-CN" dirty="0">
              <a:solidFill>
                <a:srgbClr val="0000FF"/>
              </a:solidFill>
              <a:latin typeface="Arial" panose="020B0604020202020204" pitchFamily="34" charset="0"/>
              <a:ea typeface="宋体" panose="02010600030101010101" pitchFamily="2" charset="-122"/>
            </a:endParaRPr>
          </a:p>
          <a:p>
            <a:pPr indent="266700">
              <a:lnSpc>
                <a:spcPct val="120000"/>
              </a:lnSpc>
            </a:pPr>
            <a:r>
              <a:rPr lang="en-US" altLang="zh-CN" dirty="0">
                <a:solidFill>
                  <a:srgbClr val="0000FF"/>
                </a:solidFill>
                <a:latin typeface="Arial" panose="020B0604020202020204" pitchFamily="34" charset="0"/>
                <a:ea typeface="宋体" panose="02010600030101010101" pitchFamily="2" charset="-122"/>
              </a:rPr>
              <a:t>080483e5 mov    %esp,%ebp</a:t>
            </a:r>
            <a:endParaRPr lang="en-US" altLang="zh-CN" dirty="0">
              <a:solidFill>
                <a:srgbClr val="0000FF"/>
              </a:solidFill>
              <a:latin typeface="Arial" panose="020B0604020202020204" pitchFamily="34" charset="0"/>
              <a:ea typeface="宋体" panose="02010600030101010101" pitchFamily="2" charset="-122"/>
            </a:endParaRPr>
          </a:p>
          <a:p>
            <a:pPr indent="266700">
              <a:lnSpc>
                <a:spcPct val="120000"/>
              </a:lnSpc>
            </a:pPr>
            <a:r>
              <a:rPr lang="en-US" altLang="zh-CN" dirty="0">
                <a:solidFill>
                  <a:srgbClr val="FF0000"/>
                </a:solidFill>
                <a:latin typeface="Arial" panose="020B0604020202020204" pitchFamily="34" charset="0"/>
                <a:ea typeface="宋体" panose="02010600030101010101" pitchFamily="2" charset="-122"/>
              </a:rPr>
              <a:t>080483e7 sub    $0x18,%esp</a:t>
            </a:r>
            <a:endParaRPr lang="en-US" altLang="zh-CN" dirty="0">
              <a:solidFill>
                <a:srgbClr val="FF0000"/>
              </a:solidFill>
              <a:latin typeface="Arial" panose="020B0604020202020204" pitchFamily="34" charset="0"/>
              <a:ea typeface="宋体" panose="02010600030101010101" pitchFamily="2" charset="-122"/>
            </a:endParaRPr>
          </a:p>
          <a:p>
            <a:pPr indent="266700">
              <a:lnSpc>
                <a:spcPct val="120000"/>
              </a:lnSpc>
            </a:pPr>
            <a:r>
              <a:rPr lang="en-US" altLang="zh-CN" dirty="0">
                <a:solidFill>
                  <a:srgbClr val="0000FF"/>
                </a:solidFill>
                <a:latin typeface="Arial" panose="020B0604020202020204" pitchFamily="34" charset="0"/>
                <a:ea typeface="宋体" panose="02010600030101010101" pitchFamily="2" charset="-122"/>
              </a:rPr>
              <a:t>080483ea mov    0x8(%ebp),%eax</a:t>
            </a:r>
            <a:endParaRPr lang="en-US" altLang="zh-CN" dirty="0">
              <a:solidFill>
                <a:srgbClr val="0000FF"/>
              </a:solidFill>
              <a:latin typeface="Arial" panose="020B0604020202020204" pitchFamily="34" charset="0"/>
              <a:ea typeface="宋体" panose="02010600030101010101" pitchFamily="2" charset="-122"/>
            </a:endParaRPr>
          </a:p>
          <a:p>
            <a:pPr indent="266700">
              <a:lnSpc>
                <a:spcPct val="120000"/>
              </a:lnSpc>
            </a:pPr>
            <a:r>
              <a:rPr lang="en-US" altLang="zh-CN" dirty="0">
                <a:solidFill>
                  <a:srgbClr val="0000FF"/>
                </a:solidFill>
                <a:latin typeface="Arial" panose="020B0604020202020204" pitchFamily="34" charset="0"/>
                <a:ea typeface="宋体" panose="02010600030101010101" pitchFamily="2" charset="-122"/>
              </a:rPr>
              <a:t>080483ed mov    %eax,0x4(%esp)</a:t>
            </a:r>
            <a:endParaRPr lang="en-US" altLang="zh-CN" dirty="0">
              <a:solidFill>
                <a:srgbClr val="0000FF"/>
              </a:solidFill>
              <a:latin typeface="Arial" panose="020B0604020202020204" pitchFamily="34" charset="0"/>
              <a:ea typeface="宋体" panose="02010600030101010101" pitchFamily="2" charset="-122"/>
            </a:endParaRPr>
          </a:p>
          <a:p>
            <a:pPr indent="266700">
              <a:lnSpc>
                <a:spcPct val="120000"/>
              </a:lnSpc>
            </a:pPr>
            <a:r>
              <a:rPr lang="en-US" altLang="zh-CN" dirty="0">
                <a:solidFill>
                  <a:srgbClr val="0000FF"/>
                </a:solidFill>
                <a:latin typeface="Arial" panose="020B0604020202020204" pitchFamily="34" charset="0"/>
                <a:ea typeface="宋体" panose="02010600030101010101" pitchFamily="2" charset="-122"/>
              </a:rPr>
              <a:t>080483f1 lea    0xfffffff0(%ebp),%eax</a:t>
            </a:r>
            <a:endParaRPr lang="en-US" altLang="zh-CN" dirty="0">
              <a:solidFill>
                <a:srgbClr val="0000FF"/>
              </a:solidFill>
              <a:latin typeface="Arial" panose="020B0604020202020204" pitchFamily="34" charset="0"/>
              <a:ea typeface="宋体" panose="02010600030101010101" pitchFamily="2" charset="-122"/>
            </a:endParaRPr>
          </a:p>
          <a:p>
            <a:pPr indent="266700">
              <a:lnSpc>
                <a:spcPct val="120000"/>
              </a:lnSpc>
            </a:pPr>
            <a:r>
              <a:rPr lang="en-US" altLang="zh-CN" dirty="0">
                <a:solidFill>
                  <a:srgbClr val="0000FF"/>
                </a:solidFill>
                <a:latin typeface="Arial" panose="020B0604020202020204" pitchFamily="34" charset="0"/>
                <a:ea typeface="宋体" panose="02010600030101010101" pitchFamily="2" charset="-122"/>
              </a:rPr>
              <a:t>080483f4 mov    %eax,(%esp)</a:t>
            </a:r>
            <a:endParaRPr lang="en-US" altLang="zh-CN" dirty="0">
              <a:solidFill>
                <a:srgbClr val="0000FF"/>
              </a:solidFill>
              <a:latin typeface="Arial" panose="020B0604020202020204" pitchFamily="34" charset="0"/>
              <a:ea typeface="宋体" panose="02010600030101010101" pitchFamily="2" charset="-122"/>
            </a:endParaRPr>
          </a:p>
          <a:p>
            <a:pPr indent="266700">
              <a:lnSpc>
                <a:spcPct val="120000"/>
              </a:lnSpc>
            </a:pPr>
            <a:r>
              <a:rPr lang="en-US" altLang="zh-CN" dirty="0">
                <a:solidFill>
                  <a:srgbClr val="996600"/>
                </a:solidFill>
                <a:latin typeface="Arial" panose="020B0604020202020204" pitchFamily="34" charset="0"/>
                <a:ea typeface="宋体" panose="02010600030101010101" pitchFamily="2" charset="-122"/>
              </a:rPr>
              <a:t>080483f7 call   0x8048330 &lt;strcpy&gt;</a:t>
            </a:r>
            <a:endParaRPr lang="en-US" altLang="zh-CN" dirty="0">
              <a:solidFill>
                <a:srgbClr val="996600"/>
              </a:solidFill>
              <a:latin typeface="Arial" panose="020B0604020202020204" pitchFamily="34" charset="0"/>
              <a:ea typeface="宋体" panose="02010600030101010101" pitchFamily="2" charset="-122"/>
            </a:endParaRPr>
          </a:p>
          <a:p>
            <a:pPr indent="266700">
              <a:lnSpc>
                <a:spcPct val="120000"/>
              </a:lnSpc>
            </a:pPr>
            <a:r>
              <a:rPr lang="en-US" altLang="zh-CN" dirty="0">
                <a:solidFill>
                  <a:srgbClr val="0000FF"/>
                </a:solidFill>
                <a:latin typeface="Arial" panose="020B0604020202020204" pitchFamily="34" charset="0"/>
                <a:ea typeface="宋体" panose="02010600030101010101" pitchFamily="2" charset="-122"/>
              </a:rPr>
              <a:t>080483fc lea    0xfffffff0(%ebp),%eax</a:t>
            </a:r>
            <a:endParaRPr lang="en-US" altLang="zh-CN" dirty="0">
              <a:solidFill>
                <a:srgbClr val="0000FF"/>
              </a:solidFill>
              <a:latin typeface="Arial" panose="020B0604020202020204" pitchFamily="34" charset="0"/>
              <a:ea typeface="宋体" panose="02010600030101010101" pitchFamily="2" charset="-122"/>
            </a:endParaRPr>
          </a:p>
          <a:p>
            <a:pPr indent="266700">
              <a:lnSpc>
                <a:spcPct val="120000"/>
              </a:lnSpc>
            </a:pPr>
            <a:r>
              <a:rPr lang="en-US" altLang="zh-CN" dirty="0">
                <a:solidFill>
                  <a:srgbClr val="0000FF"/>
                </a:solidFill>
                <a:latin typeface="Arial" panose="020B0604020202020204" pitchFamily="34" charset="0"/>
                <a:ea typeface="宋体" panose="02010600030101010101" pitchFamily="2" charset="-122"/>
              </a:rPr>
              <a:t>080483ff mov    %eax,0x4(%esp)</a:t>
            </a:r>
            <a:endParaRPr lang="en-US" altLang="zh-CN" dirty="0">
              <a:solidFill>
                <a:srgbClr val="0000FF"/>
              </a:solidFill>
              <a:latin typeface="Arial" panose="020B0604020202020204" pitchFamily="34" charset="0"/>
              <a:ea typeface="宋体" panose="02010600030101010101" pitchFamily="2" charset="-122"/>
            </a:endParaRPr>
          </a:p>
          <a:p>
            <a:pPr indent="266700">
              <a:lnSpc>
                <a:spcPct val="120000"/>
              </a:lnSpc>
            </a:pPr>
            <a:r>
              <a:rPr lang="en-US" altLang="zh-CN" dirty="0">
                <a:solidFill>
                  <a:srgbClr val="0000FF"/>
                </a:solidFill>
                <a:latin typeface="Arial" panose="020B0604020202020204" pitchFamily="34" charset="0"/>
                <a:ea typeface="宋体" panose="02010600030101010101" pitchFamily="2" charset="-122"/>
              </a:rPr>
              <a:t>08048403 movl   $0x8048500,(%esp)</a:t>
            </a:r>
            <a:endParaRPr lang="en-US" altLang="zh-CN" dirty="0">
              <a:solidFill>
                <a:srgbClr val="0000FF"/>
              </a:solidFill>
              <a:latin typeface="Arial" panose="020B0604020202020204" pitchFamily="34" charset="0"/>
              <a:ea typeface="宋体" panose="02010600030101010101" pitchFamily="2" charset="-122"/>
            </a:endParaRPr>
          </a:p>
          <a:p>
            <a:pPr indent="266700">
              <a:lnSpc>
                <a:spcPct val="120000"/>
              </a:lnSpc>
            </a:pPr>
            <a:r>
              <a:rPr lang="en-US" altLang="zh-CN" dirty="0">
                <a:solidFill>
                  <a:srgbClr val="996600"/>
                </a:solidFill>
                <a:latin typeface="Arial" panose="020B0604020202020204" pitchFamily="34" charset="0"/>
                <a:ea typeface="宋体" panose="02010600030101010101" pitchFamily="2" charset="-122"/>
              </a:rPr>
              <a:t>0804840a call   0x8048310</a:t>
            </a:r>
            <a:endParaRPr lang="en-US" altLang="zh-CN" dirty="0">
              <a:solidFill>
                <a:srgbClr val="996600"/>
              </a:solidFill>
              <a:latin typeface="Arial" panose="020B0604020202020204" pitchFamily="34" charset="0"/>
              <a:ea typeface="宋体" panose="02010600030101010101" pitchFamily="2" charset="-122"/>
            </a:endParaRPr>
          </a:p>
          <a:p>
            <a:pPr indent="266700">
              <a:lnSpc>
                <a:spcPct val="120000"/>
              </a:lnSpc>
            </a:pPr>
            <a:r>
              <a:rPr lang="en-US" altLang="zh-CN" dirty="0">
                <a:solidFill>
                  <a:srgbClr val="0000FF"/>
                </a:solidFill>
                <a:latin typeface="Arial" panose="020B0604020202020204" pitchFamily="34" charset="0"/>
                <a:ea typeface="宋体" panose="02010600030101010101" pitchFamily="2" charset="-122"/>
              </a:rPr>
              <a:t>0804840f  leave</a:t>
            </a:r>
            <a:endParaRPr lang="en-US" altLang="zh-CN" dirty="0">
              <a:solidFill>
                <a:srgbClr val="0000FF"/>
              </a:solidFill>
              <a:latin typeface="Arial" panose="020B0604020202020204" pitchFamily="34" charset="0"/>
              <a:ea typeface="宋体" panose="02010600030101010101" pitchFamily="2" charset="-122"/>
            </a:endParaRPr>
          </a:p>
          <a:p>
            <a:pPr indent="266700">
              <a:lnSpc>
                <a:spcPct val="120000"/>
              </a:lnSpc>
            </a:pPr>
            <a:r>
              <a:rPr lang="en-US" altLang="zh-CN" dirty="0">
                <a:solidFill>
                  <a:srgbClr val="0000FF"/>
                </a:solidFill>
                <a:latin typeface="Arial" panose="020B0604020202020204" pitchFamily="34" charset="0"/>
                <a:ea typeface="宋体" panose="02010600030101010101" pitchFamily="2" charset="-122"/>
              </a:rPr>
              <a:t>08048410 ret</a:t>
            </a:r>
            <a:endParaRPr lang="en-US" altLang="zh-CN" dirty="0">
              <a:solidFill>
                <a:srgbClr val="0000FF"/>
              </a:solidFill>
              <a:latin typeface="Arial" panose="020B0604020202020204" pitchFamily="34" charset="0"/>
              <a:ea typeface="宋体" panose="02010600030101010101" pitchFamily="2" charset="-122"/>
            </a:endParaRPr>
          </a:p>
        </p:txBody>
      </p:sp>
      <p:sp>
        <p:nvSpPr>
          <p:cNvPr id="802824" name="Rectangle 8"/>
          <p:cNvSpPr/>
          <p:nvPr/>
        </p:nvSpPr>
        <p:spPr>
          <a:xfrm>
            <a:off x="315913" y="5753100"/>
            <a:ext cx="8486775" cy="1006475"/>
          </a:xfrm>
          <a:prstGeom prst="rect">
            <a:avLst/>
          </a:prstGeom>
          <a:noFill/>
          <a:ln w="9525">
            <a:noFill/>
          </a:ln>
        </p:spPr>
        <p:txBody>
          <a:bodyPr anchor="t" anchorCtr="0">
            <a:spAutoFit/>
          </a:bodyPr>
          <a:lstStyle/>
          <a:p>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strcpy</a:t>
            </a:r>
            <a:r>
              <a:rPr lang="zh-CN" altLang="en-US" sz="2000" dirty="0">
                <a:latin typeface="微软雅黑" panose="020B0503020204020204" pitchFamily="34" charset="-122"/>
                <a:ea typeface="微软雅黑" panose="020B0503020204020204" pitchFamily="34" charset="-122"/>
              </a:rPr>
              <a:t>复制了</a:t>
            </a:r>
            <a:r>
              <a:rPr lang="en-US" altLang="zh-CN" sz="2000" dirty="0">
                <a:solidFill>
                  <a:srgbClr val="FF3300"/>
                </a:solidFill>
                <a:latin typeface="微软雅黑" panose="020B0503020204020204" pitchFamily="34" charset="-122"/>
                <a:ea typeface="微软雅黑" panose="020B0503020204020204" pitchFamily="34" charset="-122"/>
              </a:rPr>
              <a:t>25</a:t>
            </a:r>
            <a:r>
              <a:rPr lang="zh-CN" altLang="en-US" sz="2000" dirty="0">
                <a:solidFill>
                  <a:srgbClr val="FF3300"/>
                </a:solidFill>
                <a:latin typeface="微软雅黑" panose="020B0503020204020204" pitchFamily="34" charset="-122"/>
                <a:ea typeface="微软雅黑" panose="020B0503020204020204" pitchFamily="34" charset="-122"/>
              </a:rPr>
              <a:t>个字符</a:t>
            </a:r>
            <a:r>
              <a:rPr lang="zh-CN" altLang="en-US" sz="2000" dirty="0">
                <a:latin typeface="微软雅黑" panose="020B0503020204020204" pitchFamily="34" charset="-122"/>
                <a:ea typeface="微软雅黑" panose="020B0503020204020204" pitchFamily="34" charset="-122"/>
              </a:rPr>
              <a:t>到</a:t>
            </a:r>
            <a:r>
              <a:rPr lang="en-US" altLang="zh-CN" sz="2000" dirty="0">
                <a:latin typeface="微软雅黑" panose="020B0503020204020204" pitchFamily="34" charset="-122"/>
                <a:ea typeface="微软雅黑" panose="020B0503020204020204" pitchFamily="34" charset="-122"/>
              </a:rPr>
              <a:t>buffer</a:t>
            </a:r>
            <a:r>
              <a:rPr lang="zh-CN" altLang="en-US" sz="2000" dirty="0">
                <a:latin typeface="微软雅黑" panose="020B0503020204020204" pitchFamily="34" charset="-122"/>
                <a:ea typeface="微软雅黑" panose="020B0503020204020204" pitchFamily="34" charset="-122"/>
              </a:rPr>
              <a:t>中，并将</a:t>
            </a:r>
            <a:r>
              <a:rPr lang="en-US" altLang="zh-CN" sz="2000" dirty="0">
                <a:latin typeface="微软雅黑" panose="020B0503020204020204" pitchFamily="34" charset="-122"/>
                <a:ea typeface="微软雅黑" panose="020B0503020204020204" pitchFamily="34" charset="-122"/>
              </a:rPr>
              <a:t>hacker</a:t>
            </a:r>
            <a:r>
              <a:rPr lang="zh-CN" altLang="en-US" sz="2000" dirty="0">
                <a:latin typeface="微软雅黑" panose="020B0503020204020204" pitchFamily="34" charset="-122"/>
                <a:ea typeface="微软雅黑" panose="020B0503020204020204" pitchFamily="34" charset="-122"/>
              </a:rPr>
              <a:t>首址置于结束符‘</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前</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个字节，则在执行</a:t>
            </a:r>
            <a:r>
              <a:rPr lang="en-US" altLang="zh-CN" sz="2000" dirty="0">
                <a:latin typeface="微软雅黑" panose="020B0503020204020204" pitchFamily="34" charset="-122"/>
                <a:ea typeface="微软雅黑" panose="020B0503020204020204" pitchFamily="34" charset="-122"/>
              </a:rPr>
              <a:t>strcpy</a:t>
            </a:r>
            <a:r>
              <a:rPr lang="zh-CN" altLang="en-US" sz="2000" dirty="0">
                <a:latin typeface="微软雅黑" panose="020B0503020204020204" pitchFamily="34" charset="-122"/>
                <a:ea typeface="微软雅黑" panose="020B0503020204020204" pitchFamily="34" charset="-122"/>
              </a:rPr>
              <a:t>后，</a:t>
            </a:r>
            <a:r>
              <a:rPr lang="en-US" altLang="zh-CN" sz="2000" dirty="0">
                <a:latin typeface="微软雅黑" panose="020B0503020204020204" pitchFamily="34" charset="-122"/>
                <a:ea typeface="微软雅黑" panose="020B0503020204020204" pitchFamily="34" charset="-122"/>
              </a:rPr>
              <a:t>hacker</a:t>
            </a:r>
            <a:r>
              <a:rPr lang="zh-CN" altLang="en-US" sz="2000" dirty="0">
                <a:latin typeface="微软雅黑" panose="020B0503020204020204" pitchFamily="34" charset="-122"/>
                <a:ea typeface="微软雅黑" panose="020B0503020204020204" pitchFamily="34" charset="-122"/>
              </a:rPr>
              <a:t>代码首址被置于</a:t>
            </a:r>
            <a:r>
              <a:rPr lang="en-US" altLang="zh-CN" sz="2000" dirty="0">
                <a:latin typeface="微软雅黑" panose="020B0503020204020204" pitchFamily="34" charset="-122"/>
                <a:ea typeface="微软雅黑" panose="020B0503020204020204" pitchFamily="34" charset="-122"/>
              </a:rPr>
              <a:t>main</a:t>
            </a:r>
            <a:r>
              <a:rPr lang="zh-CN" altLang="en-US" sz="2000" dirty="0">
                <a:latin typeface="微软雅黑" panose="020B0503020204020204" pitchFamily="34" charset="-122"/>
                <a:ea typeface="微软雅黑" panose="020B0503020204020204" pitchFamily="34" charset="-122"/>
              </a:rPr>
              <a:t>栈帧返回地址处，当执行</a:t>
            </a:r>
            <a:r>
              <a:rPr lang="en-US" altLang="zh-CN" sz="2000" dirty="0">
                <a:latin typeface="微软雅黑" panose="020B0503020204020204" pitchFamily="34" charset="-122"/>
                <a:ea typeface="微软雅黑" panose="020B0503020204020204" pitchFamily="34" charset="-122"/>
              </a:rPr>
              <a:t>outputs</a:t>
            </a:r>
            <a:r>
              <a:rPr lang="zh-CN" altLang="en-US" sz="2000" dirty="0">
                <a:latin typeface="微软雅黑" panose="020B0503020204020204" pitchFamily="34" charset="-122"/>
                <a:ea typeface="微软雅黑" panose="020B0503020204020204" pitchFamily="34" charset="-122"/>
              </a:rPr>
              <a:t>代码的</a:t>
            </a:r>
            <a:r>
              <a:rPr lang="en-US" altLang="zh-CN" sz="2000" dirty="0">
                <a:latin typeface="微软雅黑" panose="020B0503020204020204" pitchFamily="34" charset="-122"/>
                <a:ea typeface="微软雅黑" panose="020B0503020204020204" pitchFamily="34" charset="-122"/>
              </a:rPr>
              <a:t>ret</a:t>
            </a:r>
            <a:r>
              <a:rPr lang="zh-CN" altLang="en-US" sz="2000" dirty="0">
                <a:latin typeface="微软雅黑" panose="020B0503020204020204" pitchFamily="34" charset="-122"/>
                <a:ea typeface="微软雅黑" panose="020B0503020204020204" pitchFamily="34" charset="-122"/>
              </a:rPr>
              <a:t>指令时，便会转到</a:t>
            </a:r>
            <a:r>
              <a:rPr lang="en-US" altLang="zh-CN" sz="2000" dirty="0">
                <a:latin typeface="微软雅黑" panose="020B0503020204020204" pitchFamily="34" charset="-122"/>
                <a:ea typeface="微软雅黑" panose="020B0503020204020204" pitchFamily="34" charset="-122"/>
              </a:rPr>
              <a:t>hacker</a:t>
            </a:r>
            <a:r>
              <a:rPr lang="zh-CN" altLang="en-US" sz="2000" dirty="0">
                <a:latin typeface="微软雅黑" panose="020B0503020204020204" pitchFamily="34" charset="-122"/>
                <a:ea typeface="微软雅黑" panose="020B0503020204020204" pitchFamily="34" charset="-122"/>
              </a:rPr>
              <a:t>函数实施攻击。</a:t>
            </a:r>
            <a:endParaRPr lang="zh-CN" altLang="en-US" sz="2000" dirty="0">
              <a:latin typeface="微软雅黑" panose="020B0503020204020204" pitchFamily="34" charset="-122"/>
              <a:ea typeface="微软雅黑" panose="020B0503020204020204" pitchFamily="34" charset="-122"/>
            </a:endParaRPr>
          </a:p>
        </p:txBody>
      </p:sp>
      <p:sp>
        <p:nvSpPr>
          <p:cNvPr id="802825" name="Line 9"/>
          <p:cNvSpPr/>
          <p:nvPr/>
        </p:nvSpPr>
        <p:spPr>
          <a:xfrm>
            <a:off x="3536950" y="2033588"/>
            <a:ext cx="1395413" cy="2386012"/>
          </a:xfrm>
          <a:prstGeom prst="line">
            <a:avLst/>
          </a:prstGeom>
          <a:ln w="38100" cap="flat" cmpd="sng">
            <a:solidFill>
              <a:srgbClr val="FF3300"/>
            </a:solidFill>
            <a:prstDash val="solid"/>
            <a:round/>
            <a:headEnd type="none" w="med" len="med"/>
            <a:tailEnd type="triangle" w="med" len="med"/>
          </a:ln>
        </p:spPr>
      </p:sp>
      <p:grpSp>
        <p:nvGrpSpPr>
          <p:cNvPr id="802826" name="Group 10"/>
          <p:cNvGrpSpPr/>
          <p:nvPr/>
        </p:nvGrpSpPr>
        <p:grpSpPr>
          <a:xfrm>
            <a:off x="385763" y="2124075"/>
            <a:ext cx="4546600" cy="1890713"/>
            <a:chOff x="243" y="1338"/>
            <a:chExt cx="2864" cy="1162"/>
          </a:xfrm>
        </p:grpSpPr>
        <p:sp>
          <p:nvSpPr>
            <p:cNvPr id="181258" name="Rectangle 11"/>
            <p:cNvSpPr/>
            <p:nvPr/>
          </p:nvSpPr>
          <p:spPr>
            <a:xfrm>
              <a:off x="243" y="1338"/>
              <a:ext cx="2325" cy="397"/>
            </a:xfrm>
            <a:prstGeom prst="rect">
              <a:avLst/>
            </a:prstGeom>
            <a:solidFill>
              <a:srgbClr val="99CC00">
                <a:alpha val="43137"/>
              </a:srgbClr>
            </a:solidFill>
            <a:ln w="9525">
              <a:noFill/>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81259" name="Line 12"/>
            <p:cNvSpPr/>
            <p:nvPr/>
          </p:nvSpPr>
          <p:spPr>
            <a:xfrm>
              <a:off x="2568" y="1508"/>
              <a:ext cx="539" cy="992"/>
            </a:xfrm>
            <a:prstGeom prst="line">
              <a:avLst/>
            </a:prstGeom>
            <a:ln w="38100" cap="flat" cmpd="sng">
              <a:solidFill>
                <a:srgbClr val="008000"/>
              </a:solidFill>
              <a:prstDash val="solid"/>
              <a:round/>
              <a:headEnd type="none" w="med" len="med"/>
              <a:tailEnd type="triangle" w="med" len="med"/>
            </a:ln>
          </p:spPr>
        </p:sp>
      </p:grpSp>
      <p:grpSp>
        <p:nvGrpSpPr>
          <p:cNvPr id="802829" name="Group 13"/>
          <p:cNvGrpSpPr/>
          <p:nvPr/>
        </p:nvGrpSpPr>
        <p:grpSpPr>
          <a:xfrm>
            <a:off x="398463" y="2798763"/>
            <a:ext cx="4546600" cy="1574800"/>
            <a:chOff x="243" y="1763"/>
            <a:chExt cx="2864" cy="992"/>
          </a:xfrm>
        </p:grpSpPr>
        <p:sp>
          <p:nvSpPr>
            <p:cNvPr id="181261" name="Rectangle 14"/>
            <p:cNvSpPr/>
            <p:nvPr/>
          </p:nvSpPr>
          <p:spPr>
            <a:xfrm>
              <a:off x="243" y="1763"/>
              <a:ext cx="2580" cy="397"/>
            </a:xfrm>
            <a:prstGeom prst="rect">
              <a:avLst/>
            </a:prstGeom>
            <a:solidFill>
              <a:srgbClr val="800080">
                <a:alpha val="43137"/>
              </a:srgbClr>
            </a:solidFill>
            <a:ln w="9525">
              <a:noFill/>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81262" name="Line 15"/>
            <p:cNvSpPr/>
            <p:nvPr/>
          </p:nvSpPr>
          <p:spPr>
            <a:xfrm>
              <a:off x="2823" y="2103"/>
              <a:ext cx="284" cy="652"/>
            </a:xfrm>
            <a:prstGeom prst="line">
              <a:avLst/>
            </a:prstGeom>
            <a:ln w="38100" cap="flat" cmpd="sng">
              <a:solidFill>
                <a:srgbClr val="990099"/>
              </a:solidFill>
              <a:prstDash val="solid"/>
              <a:round/>
              <a:headEnd type="none" w="med" len="med"/>
              <a:tailEnd type="triangle" w="med" len="med"/>
            </a:ln>
          </p:spPr>
        </p:sp>
      </p:grpSp>
      <p:grpSp>
        <p:nvGrpSpPr>
          <p:cNvPr id="802832" name="Group 16"/>
          <p:cNvGrpSpPr/>
          <p:nvPr/>
        </p:nvGrpSpPr>
        <p:grpSpPr>
          <a:xfrm>
            <a:off x="385763" y="1133475"/>
            <a:ext cx="4591050" cy="1125538"/>
            <a:chOff x="243" y="714"/>
            <a:chExt cx="2892" cy="709"/>
          </a:xfrm>
        </p:grpSpPr>
        <p:sp>
          <p:nvSpPr>
            <p:cNvPr id="181264" name="Line 17"/>
            <p:cNvSpPr/>
            <p:nvPr/>
          </p:nvSpPr>
          <p:spPr>
            <a:xfrm>
              <a:off x="2341" y="1083"/>
              <a:ext cx="794" cy="340"/>
            </a:xfrm>
            <a:prstGeom prst="line">
              <a:avLst/>
            </a:prstGeom>
            <a:ln w="38100" cap="flat" cmpd="sng">
              <a:solidFill>
                <a:srgbClr val="FF3300"/>
              </a:solidFill>
              <a:prstDash val="solid"/>
              <a:round/>
              <a:headEnd type="none" w="med" len="med"/>
              <a:tailEnd type="triangle" w="med" len="med"/>
            </a:ln>
          </p:spPr>
        </p:sp>
        <p:sp>
          <p:nvSpPr>
            <p:cNvPr id="181265" name="Rectangle 18"/>
            <p:cNvSpPr/>
            <p:nvPr/>
          </p:nvSpPr>
          <p:spPr>
            <a:xfrm>
              <a:off x="243" y="714"/>
              <a:ext cx="2098" cy="397"/>
            </a:xfrm>
            <a:prstGeom prst="rect">
              <a:avLst/>
            </a:prstGeom>
            <a:solidFill>
              <a:srgbClr val="FF0000">
                <a:alpha val="23137"/>
              </a:srgbClr>
            </a:solidFill>
            <a:ln w="9525">
              <a:noFill/>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grpSp>
      <p:sp>
        <p:nvSpPr>
          <p:cNvPr id="802835" name="Rectangle 19"/>
          <p:cNvSpPr/>
          <p:nvPr/>
        </p:nvSpPr>
        <p:spPr>
          <a:xfrm>
            <a:off x="4932363" y="2033588"/>
            <a:ext cx="2474912" cy="2881312"/>
          </a:xfrm>
          <a:prstGeom prst="rect">
            <a:avLst/>
          </a:prstGeom>
          <a:solidFill>
            <a:srgbClr val="FF0000">
              <a:alpha val="18823"/>
            </a:srgbClr>
          </a:solidFill>
          <a:ln w="9525">
            <a:noFill/>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grpSp>
        <p:nvGrpSpPr>
          <p:cNvPr id="802836" name="Group 20"/>
          <p:cNvGrpSpPr/>
          <p:nvPr/>
        </p:nvGrpSpPr>
        <p:grpSpPr>
          <a:xfrm>
            <a:off x="7451725" y="3698875"/>
            <a:ext cx="180975" cy="765175"/>
            <a:chOff x="4581" y="3181"/>
            <a:chExt cx="198" cy="655"/>
          </a:xfrm>
        </p:grpSpPr>
        <p:sp>
          <p:nvSpPr>
            <p:cNvPr id="181268" name="Line 21"/>
            <p:cNvSpPr/>
            <p:nvPr/>
          </p:nvSpPr>
          <p:spPr>
            <a:xfrm>
              <a:off x="4779" y="3181"/>
              <a:ext cx="0" cy="655"/>
            </a:xfrm>
            <a:prstGeom prst="line">
              <a:avLst/>
            </a:prstGeom>
            <a:ln w="28575" cap="flat" cmpd="sng">
              <a:solidFill>
                <a:srgbClr val="FF0000"/>
              </a:solidFill>
              <a:prstDash val="solid"/>
              <a:round/>
              <a:headEnd type="none" w="med" len="med"/>
              <a:tailEnd type="none" w="med" len="med"/>
            </a:ln>
          </p:spPr>
        </p:sp>
        <p:sp>
          <p:nvSpPr>
            <p:cNvPr id="181269" name="Line 22"/>
            <p:cNvSpPr/>
            <p:nvPr/>
          </p:nvSpPr>
          <p:spPr>
            <a:xfrm flipH="1">
              <a:off x="4581" y="3833"/>
              <a:ext cx="198" cy="0"/>
            </a:xfrm>
            <a:prstGeom prst="line">
              <a:avLst/>
            </a:prstGeom>
            <a:ln w="28575" cap="flat" cmpd="sng">
              <a:solidFill>
                <a:srgbClr val="FF0000"/>
              </a:solidFill>
              <a:prstDash val="solid"/>
              <a:round/>
              <a:headEnd type="none" w="med" len="med"/>
              <a:tailEnd type="triangle" w="med" len="med"/>
            </a:ln>
          </p:spPr>
        </p:sp>
        <p:sp>
          <p:nvSpPr>
            <p:cNvPr id="181270" name="Line 23"/>
            <p:cNvSpPr/>
            <p:nvPr/>
          </p:nvSpPr>
          <p:spPr>
            <a:xfrm>
              <a:off x="4609" y="3181"/>
              <a:ext cx="170" cy="0"/>
            </a:xfrm>
            <a:prstGeom prst="line">
              <a:avLst/>
            </a:prstGeom>
            <a:ln w="28575" cap="flat" cmpd="sng">
              <a:solidFill>
                <a:srgbClr val="FF3300"/>
              </a:solidFill>
              <a:prstDash val="solid"/>
              <a:round/>
              <a:headEnd type="none" w="med" len="med"/>
              <a:tailEnd type="none" w="med" len="med"/>
            </a:ln>
          </p:spPr>
        </p:sp>
      </p:grpSp>
      <p:grpSp>
        <p:nvGrpSpPr>
          <p:cNvPr id="802840" name="Group 24"/>
          <p:cNvGrpSpPr/>
          <p:nvPr/>
        </p:nvGrpSpPr>
        <p:grpSpPr>
          <a:xfrm flipH="1">
            <a:off x="7407275" y="1403350"/>
            <a:ext cx="404813" cy="2655888"/>
            <a:chOff x="2256" y="1933"/>
            <a:chExt cx="199" cy="1701"/>
          </a:xfrm>
        </p:grpSpPr>
        <p:sp>
          <p:nvSpPr>
            <p:cNvPr id="181272" name="Line 25"/>
            <p:cNvSpPr/>
            <p:nvPr/>
          </p:nvSpPr>
          <p:spPr>
            <a:xfrm>
              <a:off x="2256" y="1933"/>
              <a:ext cx="199" cy="0"/>
            </a:xfrm>
            <a:prstGeom prst="line">
              <a:avLst/>
            </a:prstGeom>
            <a:ln w="28575" cap="flat" cmpd="sng">
              <a:solidFill>
                <a:srgbClr val="FF0000"/>
              </a:solidFill>
              <a:prstDash val="solid"/>
              <a:round/>
              <a:headEnd type="none" w="med" len="med"/>
              <a:tailEnd type="none" w="med" len="med"/>
            </a:ln>
          </p:spPr>
        </p:sp>
        <p:sp>
          <p:nvSpPr>
            <p:cNvPr id="181273" name="Line 26"/>
            <p:cNvSpPr/>
            <p:nvPr/>
          </p:nvSpPr>
          <p:spPr>
            <a:xfrm>
              <a:off x="2256" y="1933"/>
              <a:ext cx="0" cy="1701"/>
            </a:xfrm>
            <a:prstGeom prst="line">
              <a:avLst/>
            </a:prstGeom>
            <a:ln w="28575" cap="flat" cmpd="sng">
              <a:solidFill>
                <a:srgbClr val="FF0000"/>
              </a:solidFill>
              <a:prstDash val="solid"/>
              <a:round/>
              <a:headEnd type="none" w="med" len="med"/>
              <a:tailEnd type="none" w="med" len="med"/>
            </a:ln>
          </p:spPr>
        </p:sp>
        <p:sp>
          <p:nvSpPr>
            <p:cNvPr id="181274" name="Line 27"/>
            <p:cNvSpPr/>
            <p:nvPr/>
          </p:nvSpPr>
          <p:spPr>
            <a:xfrm>
              <a:off x="2256" y="3634"/>
              <a:ext cx="170" cy="0"/>
            </a:xfrm>
            <a:prstGeom prst="line">
              <a:avLst/>
            </a:prstGeom>
            <a:ln w="28575" cap="flat" cmpd="sng">
              <a:solidFill>
                <a:srgbClr val="FF0000"/>
              </a:solidFill>
              <a:prstDash val="solid"/>
              <a:round/>
              <a:headEnd type="none" w="med" len="med"/>
              <a:tailEnd type="triangle" w="med" len="med"/>
            </a:ln>
          </p:spPr>
        </p:sp>
      </p:grpSp>
      <p:sp>
        <p:nvSpPr>
          <p:cNvPr id="181275" name="Rectangle 28"/>
          <p:cNvSpPr/>
          <p:nvPr/>
        </p:nvSpPr>
        <p:spPr>
          <a:xfrm>
            <a:off x="6958013" y="5311775"/>
            <a:ext cx="2106612" cy="366713"/>
          </a:xfrm>
          <a:prstGeom prst="rect">
            <a:avLst/>
          </a:prstGeom>
          <a:noFill/>
          <a:ln w="9525">
            <a:noFill/>
          </a:ln>
        </p:spPr>
        <p:txBody>
          <a:bodyPr lIns="0" rIns="0" anchor="t" anchorCtr="0">
            <a:spAutoFit/>
          </a:bodyPr>
          <a:lstStyle/>
          <a:p>
            <a:pPr marL="342900" indent="-342900"/>
            <a:r>
              <a:rPr lang="en-US" altLang="zh-CN" dirty="0">
                <a:solidFill>
                  <a:srgbClr val="FF3300"/>
                </a:solidFill>
                <a:latin typeface="微软雅黑" panose="020B0503020204020204" pitchFamily="34" charset="-122"/>
                <a:ea typeface="微软雅黑" panose="020B0503020204020204" pitchFamily="34" charset="-122"/>
              </a:rPr>
              <a:t>strcpy(buffer,str);</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2818"/>
                                        </p:tgtEl>
                                        <p:attrNameLst>
                                          <p:attrName>style.visibility</p:attrName>
                                        </p:attrNameLst>
                                      </p:cBhvr>
                                      <p:to>
                                        <p:strVal val="visible"/>
                                      </p:to>
                                    </p:set>
                                    <p:animEffect transition="in" filter="blinds(horizontal)">
                                      <p:cBhvr>
                                        <p:cTn id="7" dur="500"/>
                                        <p:tgtEl>
                                          <p:spTgt spid="8028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2835"/>
                                        </p:tgtEl>
                                        <p:attrNameLst>
                                          <p:attrName>style.visibility</p:attrName>
                                        </p:attrNameLst>
                                      </p:cBhvr>
                                      <p:to>
                                        <p:strVal val="visible"/>
                                      </p:to>
                                    </p:set>
                                    <p:animEffect transition="in" filter="blinds(horizontal)">
                                      <p:cBhvr>
                                        <p:cTn id="12" dur="500"/>
                                        <p:tgtEl>
                                          <p:spTgt spid="8028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2832"/>
                                        </p:tgtEl>
                                        <p:attrNameLst>
                                          <p:attrName>style.visibility</p:attrName>
                                        </p:attrNameLst>
                                      </p:cBhvr>
                                      <p:to>
                                        <p:strVal val="visible"/>
                                      </p:to>
                                    </p:set>
                                    <p:animEffect transition="in" filter="blinds(horizontal)">
                                      <p:cBhvr>
                                        <p:cTn id="17" dur="500"/>
                                        <p:tgtEl>
                                          <p:spTgt spid="8028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2825"/>
                                        </p:tgtEl>
                                        <p:attrNameLst>
                                          <p:attrName>style.visibility</p:attrName>
                                        </p:attrNameLst>
                                      </p:cBhvr>
                                      <p:to>
                                        <p:strVal val="visible"/>
                                      </p:to>
                                    </p:set>
                                    <p:animEffect transition="in" filter="blinds(horizontal)">
                                      <p:cBhvr>
                                        <p:cTn id="22" dur="500"/>
                                        <p:tgtEl>
                                          <p:spTgt spid="8028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2829"/>
                                        </p:tgtEl>
                                        <p:attrNameLst>
                                          <p:attrName>style.visibility</p:attrName>
                                        </p:attrNameLst>
                                      </p:cBhvr>
                                      <p:to>
                                        <p:strVal val="visible"/>
                                      </p:to>
                                    </p:set>
                                    <p:animEffect transition="in" filter="blinds(horizontal)">
                                      <p:cBhvr>
                                        <p:cTn id="27" dur="500"/>
                                        <p:tgtEl>
                                          <p:spTgt spid="8028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2836"/>
                                        </p:tgtEl>
                                        <p:attrNameLst>
                                          <p:attrName>style.visibility</p:attrName>
                                        </p:attrNameLst>
                                      </p:cBhvr>
                                      <p:to>
                                        <p:strVal val="visible"/>
                                      </p:to>
                                    </p:set>
                                    <p:animEffect transition="in" filter="blinds(horizontal)">
                                      <p:cBhvr>
                                        <p:cTn id="32" dur="500"/>
                                        <p:tgtEl>
                                          <p:spTgt spid="8028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02826"/>
                                        </p:tgtEl>
                                        <p:attrNameLst>
                                          <p:attrName>style.visibility</p:attrName>
                                        </p:attrNameLst>
                                      </p:cBhvr>
                                      <p:to>
                                        <p:strVal val="visible"/>
                                      </p:to>
                                    </p:set>
                                    <p:animEffect transition="in" filter="blinds(horizontal)">
                                      <p:cBhvr>
                                        <p:cTn id="37" dur="500"/>
                                        <p:tgtEl>
                                          <p:spTgt spid="8028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02840"/>
                                        </p:tgtEl>
                                        <p:attrNameLst>
                                          <p:attrName>style.visibility</p:attrName>
                                        </p:attrNameLst>
                                      </p:cBhvr>
                                      <p:to>
                                        <p:strVal val="visible"/>
                                      </p:to>
                                    </p:set>
                                    <p:animEffect transition="in" filter="blinds(horizontal)">
                                      <p:cBhvr>
                                        <p:cTn id="42" dur="500"/>
                                        <p:tgtEl>
                                          <p:spTgt spid="80284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02824"/>
                                        </p:tgtEl>
                                        <p:attrNameLst>
                                          <p:attrName>style.visibility</p:attrName>
                                        </p:attrNameLst>
                                      </p:cBhvr>
                                      <p:to>
                                        <p:strVal val="visible"/>
                                      </p:to>
                                    </p:set>
                                    <p:animEffect transition="in" filter="blinds(horizontal)">
                                      <p:cBhvr>
                                        <p:cTn id="47" dur="500"/>
                                        <p:tgtEl>
                                          <p:spTgt spid="802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4" grpId="0"/>
      <p:bldP spid="8028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a:xfrm>
            <a:off x="457200" y="98425"/>
            <a:ext cx="8229600" cy="561975"/>
          </a:xfrm>
        </p:spPr>
        <p:txBody>
          <a:bodyPr vert="horz" wrap="square" lIns="91440" tIns="45720" rIns="91440" bIns="45720" anchor="ctr" anchorCtr="0"/>
          <a:lstStyle/>
          <a:p>
            <a:r>
              <a:rPr lang="en-US" altLang="zh-CN" sz="3600" dirty="0"/>
              <a:t>       </a:t>
            </a:r>
            <a:r>
              <a:rPr lang="zh-CN" altLang="en-US" sz="3600" dirty="0"/>
              <a:t>两种目标文件</a:t>
            </a:r>
            <a:endParaRPr lang="zh-CN" altLang="en-US" sz="3600" dirty="0"/>
          </a:p>
        </p:txBody>
      </p:sp>
      <p:sp>
        <p:nvSpPr>
          <p:cNvPr id="28675" name="Rectangle 3"/>
          <p:cNvSpPr>
            <a:spLocks noGrp="1"/>
          </p:cNvSpPr>
          <p:nvPr>
            <p:ph idx="1"/>
          </p:nvPr>
        </p:nvSpPr>
        <p:spPr>
          <a:xfrm>
            <a:off x="5067300" y="2484438"/>
            <a:ext cx="3735388" cy="495300"/>
          </a:xfrm>
        </p:spPr>
        <p:txBody>
          <a:bodyPr vert="horz" wrap="square" lIns="91440" tIns="45720" rIns="91440" bIns="45720" anchor="t" anchorCtr="0"/>
          <a:lstStyle/>
          <a:p>
            <a:pPr>
              <a:lnSpc>
                <a:spcPct val="105000"/>
              </a:lnSpc>
              <a:buNone/>
            </a:pPr>
            <a:r>
              <a:rPr lang="en-US" altLang="zh-CN" sz="2200" dirty="0">
                <a:solidFill>
                  <a:srgbClr val="007635"/>
                </a:solidFill>
                <a:latin typeface="微软雅黑" panose="020B0503020204020204" pitchFamily="34" charset="-122"/>
                <a:ea typeface="微软雅黑" panose="020B0503020204020204" pitchFamily="34" charset="-122"/>
              </a:rPr>
              <a:t>“objdump -d test” </a:t>
            </a:r>
            <a:r>
              <a:rPr lang="zh-CN" altLang="en-US" sz="2200" dirty="0">
                <a:solidFill>
                  <a:srgbClr val="007635"/>
                </a:solidFill>
                <a:latin typeface="微软雅黑" panose="020B0503020204020204" pitchFamily="34" charset="-122"/>
                <a:ea typeface="微软雅黑" panose="020B0503020204020204" pitchFamily="34" charset="-122"/>
              </a:rPr>
              <a:t>结果</a:t>
            </a:r>
            <a:endParaRPr lang="zh-CN" altLang="en-US" sz="2200" dirty="0">
              <a:solidFill>
                <a:srgbClr val="007635"/>
              </a:solidFill>
              <a:latin typeface="微软雅黑" panose="020B0503020204020204" pitchFamily="34" charset="-122"/>
              <a:ea typeface="微软雅黑" panose="020B0503020204020204" pitchFamily="34" charset="-122"/>
            </a:endParaRPr>
          </a:p>
        </p:txBody>
      </p:sp>
      <p:sp>
        <p:nvSpPr>
          <p:cNvPr id="607238" name="Rectangle 6"/>
          <p:cNvSpPr/>
          <p:nvPr/>
        </p:nvSpPr>
        <p:spPr>
          <a:xfrm>
            <a:off x="0" y="2979738"/>
            <a:ext cx="5607050" cy="3270250"/>
          </a:xfrm>
          <a:prstGeom prst="rect">
            <a:avLst/>
          </a:prstGeom>
          <a:noFill/>
          <a:ln w="9525">
            <a:noFill/>
          </a:ln>
        </p:spPr>
        <p:txBody>
          <a:bodyPr anchor="ctr" anchorCtr="0">
            <a:spAutoFit/>
          </a:bodyPr>
          <a:lstStyle/>
          <a:p>
            <a:pPr indent="288925">
              <a:lnSpc>
                <a:spcPct val="105000"/>
              </a:lnSpc>
            </a:pPr>
            <a:r>
              <a:rPr lang="en-US" altLang="zh-CN" dirty="0">
                <a:solidFill>
                  <a:srgbClr val="FF3300"/>
                </a:solidFill>
                <a:latin typeface="Arial" panose="020B0604020202020204" pitchFamily="34" charset="0"/>
                <a:ea typeface="宋体" panose="02010600030101010101" pitchFamily="2" charset="-122"/>
              </a:rPr>
              <a:t>00000000</a:t>
            </a:r>
            <a:r>
              <a:rPr lang="en-US" altLang="zh-CN" dirty="0">
                <a:latin typeface="Arial" panose="020B0604020202020204" pitchFamily="34" charset="0"/>
                <a:ea typeface="宋体" panose="02010600030101010101" pitchFamily="2" charset="-122"/>
              </a:rPr>
              <a:t> &lt;add&gt;: </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0:    55	   push   %ebp</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1:    89 e5	   mov   %esp, %ebp</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3:    83 ec 10   sub    $0x10, %esp</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6:    8b 45 0c   mov   0xc(%ebp), %eax</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9:    8b 55 08   mov   0x8(%ebp), %edx</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c:    8d 04 02   lea     (%edx,%eax,1), %eax</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f:     89 45 fc    mov   %eax, -0x4(%ebp)</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12:  8b 45 fc    mov   -0x4(%ebp), %eax</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15:  c9             leave  </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16:  c3             ret </a:t>
            </a:r>
            <a:endParaRPr lang="en-US" altLang="zh-CN" dirty="0">
              <a:latin typeface="Arial" panose="020B0604020202020204" pitchFamily="34" charset="0"/>
              <a:ea typeface="宋体" panose="02010600030101010101" pitchFamily="2" charset="-122"/>
            </a:endParaRPr>
          </a:p>
        </p:txBody>
      </p:sp>
      <p:sp>
        <p:nvSpPr>
          <p:cNvPr id="607255" name="Text Box 23"/>
          <p:cNvSpPr txBox="1"/>
          <p:nvPr/>
        </p:nvSpPr>
        <p:spPr>
          <a:xfrm>
            <a:off x="296863" y="6362700"/>
            <a:ext cx="7380287" cy="396875"/>
          </a:xfrm>
          <a:prstGeom prst="rect">
            <a:avLst/>
          </a:prstGeom>
          <a:noFill/>
          <a:ln w="9525">
            <a:noFill/>
          </a:ln>
        </p:spPr>
        <p:txBody>
          <a:bodyPr anchor="t" anchorCtr="0">
            <a:spAutoFit/>
          </a:bodyPr>
          <a:lstStyle/>
          <a:p>
            <a:pPr>
              <a:spcBef>
                <a:spcPct val="50000"/>
              </a:spcBef>
            </a:pPr>
            <a:r>
              <a:rPr lang="en-US" altLang="zh-CN" sz="2000" dirty="0">
                <a:solidFill>
                  <a:srgbClr val="3333CC"/>
                </a:solidFill>
                <a:latin typeface="Arial" panose="020B0604020202020204" pitchFamily="34" charset="0"/>
                <a:ea typeface="微软雅黑" panose="020B0503020204020204" pitchFamily="34" charset="-122"/>
              </a:rPr>
              <a:t>test.o</a:t>
            </a:r>
            <a:r>
              <a:rPr lang="zh-CN" altLang="en-US" sz="2000" dirty="0">
                <a:solidFill>
                  <a:srgbClr val="3333CC"/>
                </a:solidFill>
                <a:latin typeface="Arial" panose="020B0604020202020204" pitchFamily="34" charset="0"/>
                <a:ea typeface="微软雅黑" panose="020B0503020204020204" pitchFamily="34" charset="-122"/>
              </a:rPr>
              <a:t>中的代码从地址</a:t>
            </a:r>
            <a:r>
              <a:rPr lang="en-US" altLang="zh-CN" sz="2000" dirty="0">
                <a:solidFill>
                  <a:srgbClr val="3333CC"/>
                </a:solidFill>
                <a:latin typeface="Arial" panose="020B0604020202020204" pitchFamily="34" charset="0"/>
                <a:ea typeface="微软雅黑" panose="020B0503020204020204" pitchFamily="34" charset="-122"/>
              </a:rPr>
              <a:t>0</a:t>
            </a:r>
            <a:r>
              <a:rPr lang="zh-CN" altLang="en-US" sz="2000" dirty="0">
                <a:solidFill>
                  <a:srgbClr val="3333CC"/>
                </a:solidFill>
                <a:latin typeface="Arial" panose="020B0604020202020204" pitchFamily="34" charset="0"/>
                <a:ea typeface="微软雅黑" panose="020B0503020204020204" pitchFamily="34" charset="-122"/>
              </a:rPr>
              <a:t>开始，</a:t>
            </a:r>
            <a:r>
              <a:rPr lang="en-US" altLang="zh-CN" sz="2000" dirty="0">
                <a:solidFill>
                  <a:srgbClr val="3333CC"/>
                </a:solidFill>
                <a:latin typeface="Arial" panose="020B0604020202020204" pitchFamily="34" charset="0"/>
                <a:ea typeface="微软雅黑" panose="020B0503020204020204" pitchFamily="34" charset="-122"/>
              </a:rPr>
              <a:t>test</a:t>
            </a:r>
            <a:r>
              <a:rPr lang="zh-CN" altLang="en-US" sz="2000" dirty="0">
                <a:solidFill>
                  <a:srgbClr val="3333CC"/>
                </a:solidFill>
                <a:latin typeface="Arial" panose="020B0604020202020204" pitchFamily="34" charset="0"/>
                <a:ea typeface="微软雅黑" panose="020B0503020204020204" pitchFamily="34" charset="-122"/>
              </a:rPr>
              <a:t>中的代码从</a:t>
            </a:r>
            <a:r>
              <a:rPr lang="en-US" altLang="zh-CN" sz="2000" dirty="0">
                <a:solidFill>
                  <a:srgbClr val="3333CC"/>
                </a:solidFill>
                <a:latin typeface="Arial" panose="020B0604020202020204" pitchFamily="34" charset="0"/>
                <a:ea typeface="微软雅黑" panose="020B0503020204020204" pitchFamily="34" charset="-122"/>
              </a:rPr>
              <a:t>80483d4</a:t>
            </a:r>
            <a:r>
              <a:rPr lang="zh-CN" altLang="en-US" sz="2000" dirty="0">
                <a:solidFill>
                  <a:srgbClr val="3333CC"/>
                </a:solidFill>
                <a:latin typeface="Arial" panose="020B0604020202020204" pitchFamily="34" charset="0"/>
                <a:ea typeface="微软雅黑" panose="020B0503020204020204" pitchFamily="34" charset="-122"/>
              </a:rPr>
              <a:t>开始！</a:t>
            </a:r>
            <a:endParaRPr lang="zh-CN" altLang="en-US" sz="2000" dirty="0">
              <a:solidFill>
                <a:srgbClr val="3333CC"/>
              </a:solidFill>
              <a:latin typeface="Arial" panose="020B0604020202020204" pitchFamily="34" charset="0"/>
              <a:ea typeface="微软雅黑" panose="020B0503020204020204" pitchFamily="34" charset="-122"/>
            </a:endParaRPr>
          </a:p>
        </p:txBody>
      </p:sp>
      <p:sp>
        <p:nvSpPr>
          <p:cNvPr id="607256" name="Rectangle 24"/>
          <p:cNvSpPr/>
          <p:nvPr/>
        </p:nvSpPr>
        <p:spPr>
          <a:xfrm>
            <a:off x="5157788" y="2990850"/>
            <a:ext cx="3779837" cy="3270250"/>
          </a:xfrm>
          <a:prstGeom prst="rect">
            <a:avLst/>
          </a:prstGeom>
          <a:noFill/>
          <a:ln w="9525">
            <a:noFill/>
          </a:ln>
        </p:spPr>
        <p:txBody>
          <a:bodyPr anchor="ctr" anchorCtr="0">
            <a:spAutoFit/>
          </a:bodyPr>
          <a:lstStyle/>
          <a:p>
            <a:pPr indent="288925">
              <a:lnSpc>
                <a:spcPct val="105000"/>
              </a:lnSpc>
            </a:pPr>
            <a:r>
              <a:rPr lang="en-US" altLang="zh-CN" dirty="0">
                <a:solidFill>
                  <a:srgbClr val="FF3300"/>
                </a:solidFill>
                <a:latin typeface="Arial" panose="020B0604020202020204" pitchFamily="34" charset="0"/>
                <a:ea typeface="宋体" panose="02010600030101010101" pitchFamily="2" charset="-122"/>
              </a:rPr>
              <a:t>080483d4 </a:t>
            </a:r>
            <a:r>
              <a:rPr lang="en-US" altLang="zh-CN" dirty="0">
                <a:latin typeface="Arial" panose="020B0604020202020204" pitchFamily="34" charset="0"/>
                <a:ea typeface="宋体" panose="02010600030101010101" pitchFamily="2" charset="-122"/>
              </a:rPr>
              <a:t>&lt;add&gt;:</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80483d4:    55                push ...  </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80483d5:    89 e5            …</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80483d7:    83 ec 10       …</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80483da:    8b 45 0c       …</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80483dd:    8b 55 08       …</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80483e0:    8d 04 02       …</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80483e3:    89 45 fc        …</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80483e6:    8b 45 fc        …</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80483e9:    c9                 …</a:t>
            </a:r>
            <a:endParaRPr lang="en-US" altLang="zh-CN" dirty="0">
              <a:latin typeface="Arial" panose="020B0604020202020204" pitchFamily="34" charset="0"/>
              <a:ea typeface="宋体" panose="02010600030101010101" pitchFamily="2" charset="-122"/>
            </a:endParaRPr>
          </a:p>
          <a:p>
            <a:pPr indent="288925">
              <a:lnSpc>
                <a:spcPct val="105000"/>
              </a:lnSpc>
            </a:pPr>
            <a:r>
              <a:rPr lang="en-US" altLang="zh-CN" dirty="0">
                <a:latin typeface="Arial" panose="020B0604020202020204" pitchFamily="34" charset="0"/>
                <a:ea typeface="宋体" panose="02010600030101010101" pitchFamily="2" charset="-122"/>
              </a:rPr>
              <a:t> 80483ea:    c3</a:t>
            </a:r>
            <a:r>
              <a:rPr lang="en-US" altLang="zh-CN" b="0"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ret</a:t>
            </a:r>
            <a:r>
              <a:rPr lang="en-US" altLang="zh-CN" b="0" dirty="0">
                <a:latin typeface="Arial" panose="020B0604020202020204" pitchFamily="34" charset="0"/>
                <a:ea typeface="宋体" panose="02010600030101010101" pitchFamily="2" charset="-122"/>
              </a:rPr>
              <a:t>       </a:t>
            </a:r>
            <a:endParaRPr lang="en-US" altLang="zh-CN" b="0" dirty="0">
              <a:latin typeface="Arial" panose="020B0604020202020204" pitchFamily="34" charset="0"/>
              <a:ea typeface="宋体" panose="02010600030101010101" pitchFamily="2" charset="-122"/>
            </a:endParaRPr>
          </a:p>
        </p:txBody>
      </p:sp>
      <p:sp>
        <p:nvSpPr>
          <p:cNvPr id="28679" name="Rectangle 25"/>
          <p:cNvSpPr/>
          <p:nvPr/>
        </p:nvSpPr>
        <p:spPr>
          <a:xfrm>
            <a:off x="250825" y="2573338"/>
            <a:ext cx="4411663" cy="404812"/>
          </a:xfrm>
          <a:prstGeom prst="rect">
            <a:avLst/>
          </a:prstGeom>
          <a:noFill/>
          <a:ln w="9525">
            <a:noFill/>
          </a:ln>
        </p:spPr>
        <p:txBody>
          <a:bodyPr anchor="t" anchorCtr="0"/>
          <a:lstStyle/>
          <a:p>
            <a:pPr marL="342900" indent="-342900" eaLnBrk="0" hangingPunct="0">
              <a:lnSpc>
                <a:spcPct val="105000"/>
              </a:lnSpc>
              <a:spcBef>
                <a:spcPct val="20000"/>
              </a:spcBef>
            </a:pPr>
            <a:r>
              <a:rPr lang="en-US" altLang="zh-CN" sz="2200" dirty="0">
                <a:solidFill>
                  <a:srgbClr val="007635"/>
                </a:solidFill>
                <a:latin typeface="微软雅黑" panose="020B0503020204020204" pitchFamily="34" charset="-122"/>
                <a:ea typeface="微软雅黑" panose="020B0503020204020204" pitchFamily="34" charset="-122"/>
              </a:rPr>
              <a:t>“objdump -d test.o”</a:t>
            </a:r>
            <a:r>
              <a:rPr lang="zh-CN" altLang="en-US" sz="2200" dirty="0">
                <a:solidFill>
                  <a:srgbClr val="007635"/>
                </a:solidFill>
                <a:latin typeface="微软雅黑" panose="020B0503020204020204" pitchFamily="34" charset="-122"/>
                <a:ea typeface="微软雅黑" panose="020B0503020204020204" pitchFamily="34" charset="-122"/>
              </a:rPr>
              <a:t>结果</a:t>
            </a:r>
            <a:endParaRPr lang="zh-CN" altLang="en-US" sz="2200" dirty="0">
              <a:solidFill>
                <a:srgbClr val="007635"/>
              </a:solidFill>
              <a:latin typeface="微软雅黑" panose="020B0503020204020204" pitchFamily="34" charset="-122"/>
              <a:ea typeface="微软雅黑" panose="020B0503020204020204" pitchFamily="34" charset="-122"/>
            </a:endParaRPr>
          </a:p>
        </p:txBody>
      </p:sp>
      <p:sp>
        <p:nvSpPr>
          <p:cNvPr id="607258" name="Rectangle 26"/>
          <p:cNvSpPr/>
          <p:nvPr/>
        </p:nvSpPr>
        <p:spPr>
          <a:xfrm>
            <a:off x="5516563" y="3294063"/>
            <a:ext cx="1169987" cy="2970212"/>
          </a:xfrm>
          <a:prstGeom prst="rect">
            <a:avLst/>
          </a:prstGeom>
          <a:solidFill>
            <a:schemeClr val="accent1">
              <a:alpha val="27843"/>
            </a:schemeClr>
          </a:solid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607259" name="Rectangle 27"/>
          <p:cNvSpPr/>
          <p:nvPr/>
        </p:nvSpPr>
        <p:spPr>
          <a:xfrm>
            <a:off x="431800" y="3294063"/>
            <a:ext cx="495300" cy="2925762"/>
          </a:xfrm>
          <a:prstGeom prst="rect">
            <a:avLst/>
          </a:prstGeom>
          <a:solidFill>
            <a:schemeClr val="accent1">
              <a:alpha val="27843"/>
            </a:schemeClr>
          </a:solid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607260" name="Text Box 28"/>
          <p:cNvSpPr txBox="1"/>
          <p:nvPr/>
        </p:nvSpPr>
        <p:spPr>
          <a:xfrm>
            <a:off x="3626168" y="1089025"/>
            <a:ext cx="4319587" cy="1004888"/>
          </a:xfrm>
          <a:prstGeom prst="rect">
            <a:avLst/>
          </a:prstGeom>
          <a:noFill/>
          <a:ln w="9525">
            <a:noFill/>
          </a:ln>
        </p:spPr>
        <p:txBody>
          <a:bodyPr anchor="t" anchorCtr="0">
            <a:spAutoFit/>
          </a:bodyPr>
          <a:lstStyle/>
          <a:p>
            <a:pPr>
              <a:spcBef>
                <a:spcPct val="50000"/>
              </a:spcBef>
            </a:pPr>
            <a:r>
              <a:rPr lang="en-US" altLang="zh-CN" sz="2400" dirty="0">
                <a:solidFill>
                  <a:srgbClr val="3333CC"/>
                </a:solidFill>
                <a:latin typeface="微软雅黑" panose="020B0503020204020204" pitchFamily="34" charset="-122"/>
                <a:ea typeface="微软雅黑" panose="020B0503020204020204" pitchFamily="34" charset="-122"/>
              </a:rPr>
              <a:t>test.o</a:t>
            </a:r>
            <a:r>
              <a:rPr lang="zh-CN" altLang="en-US" sz="2400" dirty="0">
                <a:solidFill>
                  <a:srgbClr val="3333CC"/>
                </a:solidFill>
                <a:latin typeface="微软雅黑" panose="020B0503020204020204" pitchFamily="34" charset="-122"/>
                <a:ea typeface="微软雅黑" panose="020B0503020204020204" pitchFamily="34" charset="-122"/>
              </a:rPr>
              <a:t>：可重定位目标文件</a:t>
            </a:r>
            <a:endParaRPr lang="zh-CN" altLang="en-US" sz="2400" dirty="0">
              <a:solidFill>
                <a:srgbClr val="3333CC"/>
              </a:solidFill>
              <a:latin typeface="微软雅黑" panose="020B0503020204020204" pitchFamily="34" charset="-122"/>
              <a:ea typeface="微软雅黑" panose="020B0503020204020204" pitchFamily="34" charset="-122"/>
            </a:endParaRPr>
          </a:p>
          <a:p>
            <a:pPr>
              <a:spcBef>
                <a:spcPct val="50000"/>
              </a:spcBef>
            </a:pPr>
            <a:r>
              <a:rPr lang="en-US" altLang="zh-CN" sz="2400" dirty="0">
                <a:solidFill>
                  <a:srgbClr val="3333CC"/>
                </a:solidFill>
                <a:latin typeface="微软雅黑" panose="020B0503020204020204" pitchFamily="34" charset="-122"/>
                <a:ea typeface="微软雅黑" panose="020B0503020204020204" pitchFamily="34" charset="-122"/>
              </a:rPr>
              <a:t>test</a:t>
            </a:r>
            <a:r>
              <a:rPr lang="zh-CN" altLang="en-US" sz="2400" dirty="0">
                <a:solidFill>
                  <a:srgbClr val="3333CC"/>
                </a:solidFill>
                <a:latin typeface="微软雅黑" panose="020B0503020204020204" pitchFamily="34" charset="-122"/>
                <a:ea typeface="微软雅黑" panose="020B0503020204020204" pitchFamily="34" charset="-122"/>
              </a:rPr>
              <a:t>：可执行目标文件</a:t>
            </a:r>
            <a:endParaRPr lang="zh-CN" altLang="en-US" sz="2400" dirty="0">
              <a:solidFill>
                <a:srgbClr val="3333CC"/>
              </a:solidFill>
              <a:latin typeface="微软雅黑" panose="020B0503020204020204" pitchFamily="34" charset="-122"/>
              <a:ea typeface="微软雅黑" panose="020B0503020204020204" pitchFamily="34" charset="-122"/>
            </a:endParaRPr>
          </a:p>
        </p:txBody>
      </p:sp>
      <p:pic>
        <p:nvPicPr>
          <p:cNvPr id="607261" name="Picture 29"/>
          <p:cNvPicPr>
            <a:picLocks noChangeAspect="1"/>
          </p:cNvPicPr>
          <p:nvPr/>
        </p:nvPicPr>
        <p:blipFill>
          <a:blip r:embed="rId1"/>
          <a:stretch>
            <a:fillRect/>
          </a:stretch>
        </p:blipFill>
        <p:spPr>
          <a:xfrm>
            <a:off x="26988" y="11113"/>
            <a:ext cx="3132137" cy="2562225"/>
          </a:xfrm>
          <a:prstGeom prst="rect">
            <a:avLst/>
          </a:prstGeom>
          <a:noFill/>
          <a:ln w="9525" cap="flat" cmpd="sng">
            <a:solidFill>
              <a:schemeClr val="tx1"/>
            </a:solidFill>
            <a:prstDash val="solid"/>
            <a:miter/>
            <a:headEnd type="none" w="med" len="med"/>
            <a:tailEnd type="none" w="med" len="med"/>
          </a:ln>
        </p:spPr>
      </p:pic>
      <p:sp>
        <p:nvSpPr>
          <p:cNvPr id="607262" name="Line 30"/>
          <p:cNvSpPr/>
          <p:nvPr/>
        </p:nvSpPr>
        <p:spPr>
          <a:xfrm flipH="1">
            <a:off x="3176588" y="1449388"/>
            <a:ext cx="676275" cy="1258887"/>
          </a:xfrm>
          <a:prstGeom prst="line">
            <a:avLst/>
          </a:prstGeom>
          <a:ln w="9525" cap="flat" cmpd="sng">
            <a:solidFill>
              <a:srgbClr val="CC3300"/>
            </a:solidFill>
            <a:prstDash val="solid"/>
            <a:round/>
            <a:headEnd type="none" w="med" len="med"/>
            <a:tailEnd type="triangle" w="med" len="med"/>
          </a:ln>
        </p:spPr>
      </p:sp>
      <p:sp>
        <p:nvSpPr>
          <p:cNvPr id="607263" name="Line 31"/>
          <p:cNvSpPr/>
          <p:nvPr/>
        </p:nvSpPr>
        <p:spPr>
          <a:xfrm>
            <a:off x="4211638" y="2033588"/>
            <a:ext cx="3016250" cy="539750"/>
          </a:xfrm>
          <a:prstGeom prst="line">
            <a:avLst/>
          </a:prstGeom>
          <a:ln w="9525" cap="flat" cmpd="sng">
            <a:solidFill>
              <a:srgbClr val="CC3300"/>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7261"/>
                                        </p:tgtEl>
                                        <p:attrNameLst>
                                          <p:attrName>style.visibility</p:attrName>
                                        </p:attrNameLst>
                                      </p:cBhvr>
                                      <p:to>
                                        <p:strVal val="visible"/>
                                      </p:to>
                                    </p:set>
                                    <p:animEffect transition="in" filter="blinds(horizontal)">
                                      <p:cBhvr>
                                        <p:cTn id="7" dur="500"/>
                                        <p:tgtEl>
                                          <p:spTgt spid="60726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679"/>
                                        </p:tgtEl>
                                        <p:attrNameLst>
                                          <p:attrName>style.visibility</p:attrName>
                                        </p:attrNameLst>
                                      </p:cBhvr>
                                      <p:to>
                                        <p:strVal val="visible"/>
                                      </p:to>
                                    </p:set>
                                    <p:animEffect transition="in" filter="randombar(horizontal)">
                                      <p:cBhvr>
                                        <p:cTn id="12" dur="500"/>
                                        <p:tgtEl>
                                          <p:spTgt spid="2867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8675">
                                            <p:txEl>
                                              <p:pRg st="0" end="0"/>
                                            </p:txEl>
                                          </p:spTgt>
                                        </p:tgtEl>
                                        <p:attrNameLst>
                                          <p:attrName>style.visibility</p:attrName>
                                        </p:attrNameLst>
                                      </p:cBhvr>
                                      <p:to>
                                        <p:strVal val="visible"/>
                                      </p:to>
                                    </p:set>
                                    <p:animEffect transition="in" filter="randombar(horizontal)">
                                      <p:cBhvr>
                                        <p:cTn id="17" dur="500"/>
                                        <p:tgtEl>
                                          <p:spTgt spid="2867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7238"/>
                                        </p:tgtEl>
                                        <p:attrNameLst>
                                          <p:attrName>style.visibility</p:attrName>
                                        </p:attrNameLst>
                                      </p:cBhvr>
                                      <p:to>
                                        <p:strVal val="visible"/>
                                      </p:to>
                                    </p:set>
                                    <p:animEffect transition="in" filter="blinds(horizontal)">
                                      <p:cBhvr>
                                        <p:cTn id="22" dur="500"/>
                                        <p:tgtEl>
                                          <p:spTgt spid="6072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7259"/>
                                        </p:tgtEl>
                                        <p:attrNameLst>
                                          <p:attrName>style.visibility</p:attrName>
                                        </p:attrNameLst>
                                      </p:cBhvr>
                                      <p:to>
                                        <p:strVal val="visible"/>
                                      </p:to>
                                    </p:set>
                                    <p:animEffect transition="in" filter="blinds(horizontal)">
                                      <p:cBhvr>
                                        <p:cTn id="27" dur="500"/>
                                        <p:tgtEl>
                                          <p:spTgt spid="60725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07256"/>
                                        </p:tgtEl>
                                        <p:attrNameLst>
                                          <p:attrName>style.visibility</p:attrName>
                                        </p:attrNameLst>
                                      </p:cBhvr>
                                      <p:to>
                                        <p:strVal val="visible"/>
                                      </p:to>
                                    </p:set>
                                    <p:animEffect transition="in" filter="blinds(horizontal)">
                                      <p:cBhvr>
                                        <p:cTn id="32" dur="500"/>
                                        <p:tgtEl>
                                          <p:spTgt spid="60725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07258"/>
                                        </p:tgtEl>
                                        <p:attrNameLst>
                                          <p:attrName>style.visibility</p:attrName>
                                        </p:attrNameLst>
                                      </p:cBhvr>
                                      <p:to>
                                        <p:strVal val="visible"/>
                                      </p:to>
                                    </p:set>
                                    <p:animEffect transition="in" filter="blinds(horizontal)">
                                      <p:cBhvr>
                                        <p:cTn id="37" dur="500"/>
                                        <p:tgtEl>
                                          <p:spTgt spid="60725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07255"/>
                                        </p:tgtEl>
                                        <p:attrNameLst>
                                          <p:attrName>style.visibility</p:attrName>
                                        </p:attrNameLst>
                                      </p:cBhvr>
                                      <p:to>
                                        <p:strVal val="visible"/>
                                      </p:to>
                                    </p:set>
                                    <p:animEffect transition="in" filter="blinds(horizontal)">
                                      <p:cBhvr>
                                        <p:cTn id="42" dur="500"/>
                                        <p:tgtEl>
                                          <p:spTgt spid="60725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07260"/>
                                        </p:tgtEl>
                                        <p:attrNameLst>
                                          <p:attrName>style.visibility</p:attrName>
                                        </p:attrNameLst>
                                      </p:cBhvr>
                                      <p:to>
                                        <p:strVal val="visible"/>
                                      </p:to>
                                    </p:set>
                                    <p:animEffect transition="in" filter="blinds(horizontal)">
                                      <p:cBhvr>
                                        <p:cTn id="47" dur="500"/>
                                        <p:tgtEl>
                                          <p:spTgt spid="60726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07262"/>
                                        </p:tgtEl>
                                        <p:attrNameLst>
                                          <p:attrName>style.visibility</p:attrName>
                                        </p:attrNameLst>
                                      </p:cBhvr>
                                      <p:to>
                                        <p:strVal val="visible"/>
                                      </p:to>
                                    </p:set>
                                    <p:animEffect transition="in" filter="blinds(horizontal)">
                                      <p:cBhvr>
                                        <p:cTn id="52" dur="500"/>
                                        <p:tgtEl>
                                          <p:spTgt spid="60726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07263"/>
                                        </p:tgtEl>
                                        <p:attrNameLst>
                                          <p:attrName>style.visibility</p:attrName>
                                        </p:attrNameLst>
                                      </p:cBhvr>
                                      <p:to>
                                        <p:strVal val="visible"/>
                                      </p:to>
                                    </p:set>
                                    <p:animEffect transition="in" filter="blinds(horizontal)">
                                      <p:cBhvr>
                                        <p:cTn id="57" dur="500"/>
                                        <p:tgtEl>
                                          <p:spTgt spid="607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607238" grpId="0"/>
      <p:bldP spid="607255" grpId="0"/>
      <p:bldP spid="607256" grpId="0"/>
      <p:bldP spid="28679" grpId="0"/>
      <p:bldP spid="607258" grpId="0" animBg="1"/>
      <p:bldP spid="607259" grpId="0" animBg="1"/>
      <p:bldP spid="60726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p:cNvSpPr>
          <p:nvPr>
            <p:ph type="title"/>
          </p:nvPr>
        </p:nvSpPr>
        <p:spPr>
          <a:xfrm>
            <a:off x="476250" y="98425"/>
            <a:ext cx="8229600" cy="561975"/>
          </a:xfrm>
        </p:spPr>
        <p:txBody>
          <a:bodyPr vert="horz" wrap="square" lIns="91440" tIns="45720" rIns="91440" bIns="45720" anchor="ctr" anchorCtr="0"/>
          <a:lstStyle/>
          <a:p>
            <a:r>
              <a:rPr lang="zh-CN" altLang="en-US" dirty="0"/>
              <a:t>程序的加载和运行</a:t>
            </a:r>
            <a:endParaRPr lang="zh-CN" altLang="en-US" dirty="0"/>
          </a:p>
        </p:txBody>
      </p:sp>
      <p:sp>
        <p:nvSpPr>
          <p:cNvPr id="804867" name="Rectangle 3"/>
          <p:cNvSpPr>
            <a:spLocks noGrp="1"/>
          </p:cNvSpPr>
          <p:nvPr>
            <p:ph idx="1"/>
          </p:nvPr>
        </p:nvSpPr>
        <p:spPr>
          <a:xfrm>
            <a:off x="265113" y="503238"/>
            <a:ext cx="8680450" cy="6075362"/>
          </a:xfrm>
        </p:spPr>
        <p:txBody>
          <a:bodyPr vert="horz" wrap="square" lIns="91440" tIns="45720" rIns="91440" bIns="45720" anchor="t" anchorCtr="0"/>
          <a:lstStyle/>
          <a:p>
            <a:pPr>
              <a:buNone/>
            </a:pPr>
            <a:endParaRPr lang="zh-CN" altLang="en-US" sz="2100" dirty="0">
              <a:latin typeface="微软雅黑" panose="020B0503020204020204" pitchFamily="34" charset="-122"/>
              <a:ea typeface="微软雅黑" panose="020B0503020204020204" pitchFamily="34" charset="-122"/>
            </a:endParaRPr>
          </a:p>
          <a:p>
            <a:pPr>
              <a:lnSpc>
                <a:spcPct val="125000"/>
              </a:lnSpc>
            </a:pPr>
            <a:r>
              <a:rPr lang="en-US" altLang="zh-CN" sz="2100" dirty="0">
                <a:latin typeface="微软雅黑" panose="020B0503020204020204" pitchFamily="34" charset="-122"/>
                <a:ea typeface="微软雅黑" panose="020B0503020204020204" pitchFamily="34" charset="-122"/>
              </a:rPr>
              <a:t>UNIX/Linux</a:t>
            </a:r>
            <a:r>
              <a:rPr lang="zh-CN" altLang="en-US" sz="2100" dirty="0">
                <a:latin typeface="微软雅黑" panose="020B0503020204020204" pitchFamily="34" charset="-122"/>
                <a:ea typeface="微软雅黑" panose="020B0503020204020204" pitchFamily="34" charset="-122"/>
              </a:rPr>
              <a:t>系统中，可通过</a:t>
            </a:r>
            <a:r>
              <a:rPr lang="zh-CN" altLang="en-US" sz="2100" dirty="0">
                <a:solidFill>
                  <a:srgbClr val="FF0000"/>
                </a:solidFill>
                <a:latin typeface="微软雅黑" panose="020B0503020204020204" pitchFamily="34" charset="-122"/>
                <a:ea typeface="微软雅黑" panose="020B0503020204020204" pitchFamily="34" charset="-122"/>
              </a:rPr>
              <a:t>调用</a:t>
            </a:r>
            <a:r>
              <a:rPr lang="en-US" altLang="zh-CN" sz="2100" dirty="0">
                <a:solidFill>
                  <a:srgbClr val="FF0000"/>
                </a:solidFill>
                <a:latin typeface="微软雅黑" panose="020B0503020204020204" pitchFamily="34" charset="-122"/>
                <a:ea typeface="微软雅黑" panose="020B0503020204020204" pitchFamily="34" charset="-122"/>
              </a:rPr>
              <a:t>execve()</a:t>
            </a:r>
            <a:r>
              <a:rPr lang="zh-CN" altLang="en-US" sz="2100" dirty="0">
                <a:solidFill>
                  <a:srgbClr val="FF0000"/>
                </a:solidFill>
                <a:latin typeface="微软雅黑" panose="020B0503020204020204" pitchFamily="34" charset="-122"/>
                <a:ea typeface="微软雅黑" panose="020B0503020204020204" pitchFamily="34" charset="-122"/>
              </a:rPr>
              <a:t>函数</a:t>
            </a:r>
            <a:r>
              <a:rPr lang="zh-CN" altLang="en-US" sz="2100" dirty="0">
                <a:latin typeface="微软雅黑" panose="020B0503020204020204" pitchFamily="34" charset="-122"/>
                <a:ea typeface="微软雅黑" panose="020B0503020204020204" pitchFamily="34" charset="-122"/>
              </a:rPr>
              <a:t>来加载并执行程序。 </a:t>
            </a:r>
            <a:endParaRPr lang="zh-CN" altLang="en-US" sz="2100" dirty="0">
              <a:latin typeface="微软雅黑" panose="020B0503020204020204" pitchFamily="34" charset="-122"/>
              <a:ea typeface="微软雅黑" panose="020B0503020204020204" pitchFamily="34" charset="-122"/>
            </a:endParaRPr>
          </a:p>
          <a:p>
            <a:pPr>
              <a:lnSpc>
                <a:spcPct val="125000"/>
              </a:lnSpc>
            </a:pPr>
            <a:r>
              <a:rPr lang="en-US" altLang="zh-CN" sz="2100" dirty="0">
                <a:latin typeface="微软雅黑" panose="020B0503020204020204" pitchFamily="34" charset="-122"/>
                <a:ea typeface="微软雅黑" panose="020B0503020204020204" pitchFamily="34" charset="-122"/>
              </a:rPr>
              <a:t>execve()</a:t>
            </a:r>
            <a:r>
              <a:rPr lang="zh-CN" altLang="en-US" sz="2100" dirty="0">
                <a:latin typeface="微软雅黑" panose="020B0503020204020204" pitchFamily="34" charset="-122"/>
                <a:ea typeface="微软雅黑" panose="020B0503020204020204" pitchFamily="34" charset="-122"/>
              </a:rPr>
              <a:t>函数的用法如下：</a:t>
            </a:r>
            <a:endParaRPr lang="zh-CN" altLang="en-US" sz="2100" dirty="0">
              <a:latin typeface="微软雅黑" panose="020B0503020204020204" pitchFamily="34" charset="-122"/>
              <a:ea typeface="微软雅黑" panose="020B0503020204020204" pitchFamily="34" charset="-122"/>
            </a:endParaRPr>
          </a:p>
          <a:p>
            <a:pPr>
              <a:lnSpc>
                <a:spcPct val="125000"/>
              </a:lnSpc>
              <a:buNone/>
            </a:pPr>
            <a:r>
              <a:rPr lang="en-US" altLang="zh-CN" sz="2100" dirty="0">
                <a:latin typeface="微软雅黑" panose="020B0503020204020204" pitchFamily="34" charset="-122"/>
                <a:ea typeface="微软雅黑" panose="020B0503020204020204" pitchFamily="34" charset="-122"/>
              </a:rPr>
              <a:t>     </a:t>
            </a:r>
            <a:r>
              <a:rPr lang="en-US" altLang="zh-CN" sz="2100" dirty="0">
                <a:solidFill>
                  <a:srgbClr val="0066CC"/>
                </a:solidFill>
                <a:latin typeface="微软雅黑" panose="020B0503020204020204" pitchFamily="34" charset="-122"/>
                <a:ea typeface="微软雅黑" panose="020B0503020204020204" pitchFamily="34" charset="-122"/>
              </a:rPr>
              <a:t>int execve(char *filename, char *argv[], *envp[]);</a:t>
            </a:r>
            <a:endParaRPr lang="en-US" altLang="zh-CN" sz="2100" dirty="0">
              <a:solidFill>
                <a:srgbClr val="0066CC"/>
              </a:solidFill>
              <a:latin typeface="微软雅黑" panose="020B0503020204020204" pitchFamily="34" charset="-122"/>
              <a:ea typeface="微软雅黑" panose="020B0503020204020204" pitchFamily="34" charset="-122"/>
            </a:endParaRPr>
          </a:p>
          <a:p>
            <a:pPr>
              <a:lnSpc>
                <a:spcPct val="125000"/>
              </a:lnSpc>
              <a:buNone/>
            </a:pPr>
            <a:r>
              <a:rPr lang="zh-CN" altLang="en-US" sz="2100" dirty="0">
                <a:latin typeface="微软雅黑" panose="020B0503020204020204" pitchFamily="34" charset="-122"/>
                <a:ea typeface="微软雅黑" panose="020B0503020204020204" pitchFamily="34" charset="-122"/>
              </a:rPr>
              <a:t>    </a:t>
            </a:r>
            <a:r>
              <a:rPr lang="en-US" altLang="zh-CN" sz="2100" dirty="0">
                <a:solidFill>
                  <a:srgbClr val="008000"/>
                </a:solidFill>
                <a:latin typeface="微软雅黑" panose="020B0503020204020204" pitchFamily="34" charset="-122"/>
                <a:ea typeface="微软雅黑" panose="020B0503020204020204" pitchFamily="34" charset="-122"/>
              </a:rPr>
              <a:t>filename</a:t>
            </a:r>
            <a:r>
              <a:rPr lang="zh-CN" altLang="en-US" sz="2100" dirty="0">
                <a:solidFill>
                  <a:srgbClr val="008000"/>
                </a:solidFill>
                <a:latin typeface="微软雅黑" panose="020B0503020204020204" pitchFamily="34" charset="-122"/>
                <a:ea typeface="微软雅黑" panose="020B0503020204020204" pitchFamily="34" charset="-122"/>
              </a:rPr>
              <a:t>是</a:t>
            </a:r>
            <a:r>
              <a:rPr lang="zh-CN" altLang="en-US" sz="2100" dirty="0">
                <a:solidFill>
                  <a:srgbClr val="FF0000"/>
                </a:solidFill>
                <a:latin typeface="微软雅黑" panose="020B0503020204020204" pitchFamily="34" charset="-122"/>
                <a:ea typeface="微软雅黑" panose="020B0503020204020204" pitchFamily="34" charset="-122"/>
              </a:rPr>
              <a:t>加载并运行的可执行文件名</a:t>
            </a:r>
            <a:r>
              <a:rPr lang="en-US" altLang="zh-CN" sz="2100" dirty="0">
                <a:solidFill>
                  <a:srgbClr val="FF0000"/>
                </a:solidFill>
                <a:latin typeface="微软雅黑" panose="020B0503020204020204" pitchFamily="34" charset="-122"/>
                <a:ea typeface="微软雅黑" panose="020B0503020204020204" pitchFamily="34" charset="-122"/>
              </a:rPr>
              <a:t>(</a:t>
            </a:r>
            <a:r>
              <a:rPr lang="zh-CN" altLang="en-US" sz="2100" dirty="0">
                <a:solidFill>
                  <a:srgbClr val="FF0000"/>
                </a:solidFill>
                <a:latin typeface="微软雅黑" panose="020B0503020204020204" pitchFamily="34" charset="-122"/>
                <a:ea typeface="微软雅黑" panose="020B0503020204020204" pitchFamily="34" charset="-122"/>
              </a:rPr>
              <a:t>如</a:t>
            </a:r>
            <a:r>
              <a:rPr lang="en-US" altLang="zh-CN" sz="2100" dirty="0">
                <a:solidFill>
                  <a:srgbClr val="0066CC"/>
                </a:solidFill>
                <a:latin typeface="微软雅黑" panose="020B0503020204020204" pitchFamily="34" charset="-122"/>
                <a:ea typeface="微软雅黑" panose="020B0503020204020204" pitchFamily="34" charset="-122"/>
              </a:rPr>
              <a:t>./hello</a:t>
            </a:r>
            <a:r>
              <a:rPr lang="en-US" altLang="zh-CN" sz="2100" dirty="0">
                <a:solidFill>
                  <a:srgbClr val="FF0000"/>
                </a:solidFill>
                <a:latin typeface="微软雅黑" panose="020B0503020204020204" pitchFamily="34" charset="-122"/>
                <a:ea typeface="微软雅黑" panose="020B0503020204020204" pitchFamily="34" charset="-122"/>
              </a:rPr>
              <a:t>)</a:t>
            </a:r>
            <a:r>
              <a:rPr lang="zh-CN" altLang="en-US" sz="2100" dirty="0">
                <a:solidFill>
                  <a:srgbClr val="008000"/>
                </a:solidFill>
                <a:latin typeface="微软雅黑" panose="020B0503020204020204" pitchFamily="34" charset="-122"/>
                <a:ea typeface="微软雅黑" panose="020B0503020204020204" pitchFamily="34" charset="-122"/>
              </a:rPr>
              <a:t>，可带参数列表</a:t>
            </a:r>
            <a:r>
              <a:rPr lang="en-US" altLang="zh-CN" sz="2100" dirty="0">
                <a:solidFill>
                  <a:srgbClr val="008000"/>
                </a:solidFill>
                <a:latin typeface="微软雅黑" panose="020B0503020204020204" pitchFamily="34" charset="-122"/>
                <a:ea typeface="微软雅黑" panose="020B0503020204020204" pitchFamily="34" charset="-122"/>
              </a:rPr>
              <a:t>argv</a:t>
            </a:r>
            <a:r>
              <a:rPr lang="zh-CN" altLang="en-US" sz="2100" dirty="0">
                <a:solidFill>
                  <a:srgbClr val="008000"/>
                </a:solidFill>
                <a:latin typeface="微软雅黑" panose="020B0503020204020204" pitchFamily="34" charset="-122"/>
                <a:ea typeface="微软雅黑" panose="020B0503020204020204" pitchFamily="34" charset="-122"/>
              </a:rPr>
              <a:t>和环境变量列表</a:t>
            </a:r>
            <a:r>
              <a:rPr lang="en-US" altLang="zh-CN" sz="2100" dirty="0">
                <a:solidFill>
                  <a:srgbClr val="008000"/>
                </a:solidFill>
                <a:latin typeface="微软雅黑" panose="020B0503020204020204" pitchFamily="34" charset="-122"/>
                <a:ea typeface="微软雅黑" panose="020B0503020204020204" pitchFamily="34" charset="-122"/>
              </a:rPr>
              <a:t>envp</a:t>
            </a:r>
            <a:r>
              <a:rPr lang="zh-CN" altLang="en-US" sz="2100" dirty="0">
                <a:solidFill>
                  <a:srgbClr val="008000"/>
                </a:solidFill>
                <a:latin typeface="微软雅黑" panose="020B0503020204020204" pitchFamily="34" charset="-122"/>
                <a:ea typeface="微软雅黑" panose="020B0503020204020204" pitchFamily="34" charset="-122"/>
              </a:rPr>
              <a:t>。若错误（如找不到指定文件</a:t>
            </a:r>
            <a:r>
              <a:rPr lang="en-US" altLang="zh-CN" sz="2100" dirty="0">
                <a:solidFill>
                  <a:srgbClr val="008000"/>
                </a:solidFill>
                <a:latin typeface="微软雅黑" panose="020B0503020204020204" pitchFamily="34" charset="-122"/>
                <a:ea typeface="微软雅黑" panose="020B0503020204020204" pitchFamily="34" charset="-122"/>
              </a:rPr>
              <a:t>filename</a:t>
            </a:r>
            <a:r>
              <a:rPr lang="zh-CN" altLang="en-US" sz="2100" dirty="0">
                <a:solidFill>
                  <a:srgbClr val="008000"/>
                </a:solidFill>
                <a:latin typeface="微软雅黑" panose="020B0503020204020204" pitchFamily="34" charset="-122"/>
                <a:ea typeface="微软雅黑" panose="020B0503020204020204" pitchFamily="34" charset="-122"/>
              </a:rPr>
              <a:t>），则返回</a:t>
            </a:r>
            <a:r>
              <a:rPr lang="en-US" altLang="zh-CN" sz="2100" dirty="0">
                <a:solidFill>
                  <a:srgbClr val="008000"/>
                </a:solidFill>
                <a:latin typeface="微软雅黑" panose="020B0503020204020204" pitchFamily="34" charset="-122"/>
                <a:ea typeface="微软雅黑" panose="020B0503020204020204" pitchFamily="34" charset="-122"/>
              </a:rPr>
              <a:t>-1</a:t>
            </a:r>
            <a:r>
              <a:rPr lang="zh-CN" altLang="en-US" sz="2100" dirty="0">
                <a:solidFill>
                  <a:srgbClr val="008000"/>
                </a:solidFill>
                <a:latin typeface="微软雅黑" panose="020B0503020204020204" pitchFamily="34" charset="-122"/>
                <a:ea typeface="微软雅黑" panose="020B0503020204020204" pitchFamily="34" charset="-122"/>
              </a:rPr>
              <a:t>，并将控制权交给调用程序； 若函数执行成功，则不返回，最终</a:t>
            </a:r>
            <a:r>
              <a:rPr lang="zh-CN" altLang="en-US" sz="2100" dirty="0">
                <a:solidFill>
                  <a:srgbClr val="FF3300"/>
                </a:solidFill>
                <a:latin typeface="微软雅黑" panose="020B0503020204020204" pitchFamily="34" charset="-122"/>
                <a:ea typeface="微软雅黑" panose="020B0503020204020204" pitchFamily="34" charset="-122"/>
              </a:rPr>
              <a:t>将控制权传递到可执行目标中的主函数</a:t>
            </a:r>
            <a:r>
              <a:rPr lang="en-US" altLang="zh-CN" sz="2100" dirty="0">
                <a:solidFill>
                  <a:srgbClr val="FF3300"/>
                </a:solidFill>
                <a:latin typeface="微软雅黑" panose="020B0503020204020204" pitchFamily="34" charset="-122"/>
                <a:ea typeface="微软雅黑" panose="020B0503020204020204" pitchFamily="34" charset="-122"/>
              </a:rPr>
              <a:t>main</a:t>
            </a:r>
            <a:r>
              <a:rPr lang="zh-CN" altLang="en-US" sz="2100" dirty="0">
                <a:solidFill>
                  <a:srgbClr val="008000"/>
                </a:solidFill>
                <a:latin typeface="微软雅黑" panose="020B0503020204020204" pitchFamily="34" charset="-122"/>
                <a:ea typeface="微软雅黑" panose="020B0503020204020204" pitchFamily="34" charset="-122"/>
              </a:rPr>
              <a:t>。</a:t>
            </a:r>
            <a:endParaRPr lang="zh-CN" altLang="en-US" sz="2100" dirty="0">
              <a:solidFill>
                <a:srgbClr val="008000"/>
              </a:solidFill>
              <a:latin typeface="微软雅黑" panose="020B0503020204020204" pitchFamily="34" charset="-122"/>
              <a:ea typeface="微软雅黑" panose="020B0503020204020204" pitchFamily="34" charset="-122"/>
            </a:endParaRPr>
          </a:p>
          <a:p>
            <a:pPr>
              <a:lnSpc>
                <a:spcPct val="125000"/>
              </a:lnSpc>
            </a:pPr>
            <a:r>
              <a:rPr lang="zh-CN" altLang="en-US" sz="2100" dirty="0">
                <a:latin typeface="微软雅黑" panose="020B0503020204020204" pitchFamily="34" charset="-122"/>
                <a:ea typeface="微软雅黑" panose="020B0503020204020204" pitchFamily="34" charset="-122"/>
              </a:rPr>
              <a:t>主函数</a:t>
            </a:r>
            <a:r>
              <a:rPr lang="en-US" altLang="zh-CN" sz="2100" dirty="0">
                <a:latin typeface="微软雅黑" panose="020B0503020204020204" pitchFamily="34" charset="-122"/>
                <a:ea typeface="微软雅黑" panose="020B0503020204020204" pitchFamily="34" charset="-122"/>
              </a:rPr>
              <a:t>main()</a:t>
            </a:r>
            <a:r>
              <a:rPr lang="zh-CN" altLang="en-US" sz="2100" dirty="0">
                <a:latin typeface="微软雅黑" panose="020B0503020204020204" pitchFamily="34" charset="-122"/>
                <a:ea typeface="微软雅黑" panose="020B0503020204020204" pitchFamily="34" charset="-122"/>
              </a:rPr>
              <a:t>的原型形式如下：</a:t>
            </a:r>
            <a:endParaRPr lang="zh-CN" altLang="en-US" sz="2100" dirty="0">
              <a:latin typeface="微软雅黑" panose="020B0503020204020204" pitchFamily="34" charset="-122"/>
              <a:ea typeface="微软雅黑" panose="020B0503020204020204" pitchFamily="34" charset="-122"/>
            </a:endParaRPr>
          </a:p>
          <a:p>
            <a:pPr>
              <a:lnSpc>
                <a:spcPct val="125000"/>
              </a:lnSpc>
              <a:buNone/>
            </a:pPr>
            <a:r>
              <a:rPr lang="en-US" altLang="zh-CN" sz="2100" dirty="0">
                <a:latin typeface="微软雅黑" panose="020B0503020204020204" pitchFamily="34" charset="-122"/>
                <a:ea typeface="微软雅黑" panose="020B0503020204020204" pitchFamily="34" charset="-122"/>
              </a:rPr>
              <a:t>     </a:t>
            </a:r>
            <a:r>
              <a:rPr lang="en-US" altLang="zh-CN" sz="2100" dirty="0">
                <a:solidFill>
                  <a:srgbClr val="0066CC"/>
                </a:solidFill>
                <a:latin typeface="微软雅黑" panose="020B0503020204020204" pitchFamily="34" charset="-122"/>
                <a:ea typeface="微软雅黑" panose="020B0503020204020204" pitchFamily="34" charset="-122"/>
              </a:rPr>
              <a:t>int main(int argc, char **argv, char **envp);</a:t>
            </a: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或者：</a:t>
            </a:r>
            <a:endParaRPr lang="zh-CN" altLang="en-US" sz="2100" dirty="0">
              <a:latin typeface="微软雅黑" panose="020B0503020204020204" pitchFamily="34" charset="-122"/>
              <a:ea typeface="微软雅黑" panose="020B0503020204020204" pitchFamily="34" charset="-122"/>
            </a:endParaRPr>
          </a:p>
          <a:p>
            <a:pPr>
              <a:lnSpc>
                <a:spcPct val="125000"/>
              </a:lnSpc>
              <a:buNone/>
            </a:pPr>
            <a:r>
              <a:rPr lang="en-US" altLang="zh-CN" sz="2100" dirty="0">
                <a:latin typeface="微软雅黑" panose="020B0503020204020204" pitchFamily="34" charset="-122"/>
                <a:ea typeface="微软雅黑" panose="020B0503020204020204" pitchFamily="34" charset="-122"/>
              </a:rPr>
              <a:t>     </a:t>
            </a:r>
            <a:r>
              <a:rPr lang="en-US" altLang="zh-CN" sz="2100" dirty="0">
                <a:solidFill>
                  <a:srgbClr val="0066CC"/>
                </a:solidFill>
                <a:latin typeface="微软雅黑" panose="020B0503020204020204" pitchFamily="34" charset="-122"/>
                <a:ea typeface="微软雅黑" panose="020B0503020204020204" pitchFamily="34" charset="-122"/>
              </a:rPr>
              <a:t>int main(int argc, char *argv[], char *envp[]);</a:t>
            </a: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 </a:t>
            </a:r>
            <a:endParaRPr lang="zh-CN" altLang="en-US" sz="2100" dirty="0">
              <a:latin typeface="微软雅黑" panose="020B0503020204020204" pitchFamily="34" charset="-122"/>
              <a:ea typeface="微软雅黑" panose="020B0503020204020204" pitchFamily="34" charset="-122"/>
            </a:endParaRPr>
          </a:p>
          <a:p>
            <a:pPr>
              <a:lnSpc>
                <a:spcPct val="125000"/>
              </a:lnSpc>
              <a:buNone/>
            </a:pPr>
            <a:r>
              <a:rPr lang="zh-CN" altLang="en-US" sz="2100" dirty="0">
                <a:solidFill>
                  <a:srgbClr val="008000"/>
                </a:solidFill>
                <a:latin typeface="微软雅黑" panose="020B0503020204020204" pitchFamily="34" charset="-122"/>
                <a:ea typeface="微软雅黑" panose="020B0503020204020204" pitchFamily="34" charset="-122"/>
              </a:rPr>
              <a:t>例如：参数列表（命令行）为：</a:t>
            </a:r>
            <a:r>
              <a:rPr lang="en-US" altLang="zh-CN" sz="2100" dirty="0">
                <a:solidFill>
                  <a:srgbClr val="008000"/>
                </a:solidFill>
                <a:latin typeface="微软雅黑" panose="020B0503020204020204" pitchFamily="34" charset="-122"/>
                <a:ea typeface="微软雅黑" panose="020B0503020204020204" pitchFamily="34" charset="-122"/>
              </a:rPr>
              <a:t>“.\hello”</a:t>
            </a:r>
            <a:r>
              <a:rPr lang="zh-CN" altLang="en-US" sz="2100" dirty="0">
                <a:solidFill>
                  <a:srgbClr val="008000"/>
                </a:solidFill>
                <a:latin typeface="微软雅黑" panose="020B0503020204020204" pitchFamily="34" charset="-122"/>
                <a:ea typeface="微软雅黑" panose="020B0503020204020204" pitchFamily="34" charset="-122"/>
              </a:rPr>
              <a:t>时，</a:t>
            </a:r>
            <a:r>
              <a:rPr lang="en-US" altLang="zh-CN" sz="2100" dirty="0">
                <a:solidFill>
                  <a:srgbClr val="008000"/>
                </a:solidFill>
                <a:latin typeface="微软雅黑" panose="020B0503020204020204" pitchFamily="34" charset="-122"/>
                <a:ea typeface="微软雅黑" panose="020B0503020204020204" pitchFamily="34" charset="-122"/>
              </a:rPr>
              <a:t>argc=2</a:t>
            </a:r>
            <a:endParaRPr lang="zh-CN" altLang="en-US" sz="2100" dirty="0">
              <a:solidFill>
                <a:srgbClr val="008000"/>
              </a:solidFill>
              <a:latin typeface="微软雅黑" panose="020B0503020204020204" pitchFamily="34" charset="-122"/>
              <a:ea typeface="微软雅黑" panose="020B0503020204020204" pitchFamily="34" charset="-122"/>
            </a:endParaRPr>
          </a:p>
          <a:p>
            <a:pPr>
              <a:lnSpc>
                <a:spcPct val="125000"/>
              </a:lnSpc>
              <a:buNone/>
            </a:pPr>
            <a:r>
              <a:rPr lang="zh-CN" altLang="en-US" sz="2000" dirty="0">
                <a:solidFill>
                  <a:srgbClr val="996600"/>
                </a:solidFill>
                <a:latin typeface="微软雅黑" panose="020B0503020204020204" pitchFamily="34" charset="-122"/>
                <a:ea typeface="微软雅黑" panose="020B0503020204020204" pitchFamily="34" charset="-122"/>
              </a:rPr>
              <a:t>前述例子：“</a:t>
            </a:r>
            <a:r>
              <a:rPr lang="en-US" altLang="zh-CN" sz="2000" dirty="0">
                <a:solidFill>
                  <a:srgbClr val="996600"/>
                </a:solidFill>
                <a:latin typeface="微软雅黑" panose="020B0503020204020204" pitchFamily="34" charset="-122"/>
                <a:ea typeface="微软雅黑" panose="020B0503020204020204" pitchFamily="34" charset="-122"/>
              </a:rPr>
              <a:t>.\test </a:t>
            </a:r>
            <a:r>
              <a:rPr lang="en-US" altLang="zh-CN" sz="2000" dirty="0"/>
              <a:t>0123456789ABCDEFXXXX</a:t>
            </a:r>
            <a:r>
              <a:rPr lang="zh-CN" altLang="en-US" sz="2000" dirty="0"/>
              <a:t>▥ ▧▥▧</a:t>
            </a:r>
            <a:r>
              <a:rPr lang="en-US" altLang="zh-CN" sz="2000" dirty="0">
                <a:solidFill>
                  <a:srgbClr val="996600"/>
                </a:solidFill>
                <a:latin typeface="微软雅黑" panose="020B0503020204020204" pitchFamily="34" charset="-122"/>
                <a:ea typeface="微软雅黑" panose="020B0503020204020204" pitchFamily="34" charset="-122"/>
              </a:rPr>
              <a:t>” ,argc=3</a:t>
            </a:r>
            <a:endParaRPr lang="en-US" altLang="zh-CN" sz="2000" dirty="0">
              <a:solidFill>
                <a:srgbClr val="996600"/>
              </a:solidFill>
              <a:latin typeface="微软雅黑" panose="020B0503020204020204" pitchFamily="34" charset="-122"/>
              <a:ea typeface="微软雅黑" panose="020B0503020204020204" pitchFamily="34" charset="-122"/>
            </a:endParaRPr>
          </a:p>
        </p:txBody>
      </p:sp>
      <p:grpSp>
        <p:nvGrpSpPr>
          <p:cNvPr id="804868" name="Group 4"/>
          <p:cNvGrpSpPr/>
          <p:nvPr/>
        </p:nvGrpSpPr>
        <p:grpSpPr>
          <a:xfrm>
            <a:off x="1692275" y="6264275"/>
            <a:ext cx="1123950" cy="366713"/>
            <a:chOff x="1321" y="3974"/>
            <a:chExt cx="708" cy="231"/>
          </a:xfrm>
        </p:grpSpPr>
        <p:sp>
          <p:nvSpPr>
            <p:cNvPr id="183300" name="Text Box 5"/>
            <p:cNvSpPr txBox="1"/>
            <p:nvPr/>
          </p:nvSpPr>
          <p:spPr>
            <a:xfrm>
              <a:off x="1321" y="3974"/>
              <a:ext cx="708" cy="231"/>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argv[0]</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183301" name="Line 6"/>
            <p:cNvSpPr/>
            <p:nvPr/>
          </p:nvSpPr>
          <p:spPr>
            <a:xfrm flipV="1">
              <a:off x="1406" y="3974"/>
              <a:ext cx="482" cy="0"/>
            </a:xfrm>
            <a:prstGeom prst="line">
              <a:avLst/>
            </a:prstGeom>
            <a:ln w="57150" cap="flat" cmpd="sng">
              <a:solidFill>
                <a:srgbClr val="FF3300"/>
              </a:solidFill>
              <a:prstDash val="solid"/>
              <a:round/>
              <a:headEnd type="none" w="med" len="med"/>
              <a:tailEnd type="none" w="med" len="med"/>
            </a:ln>
          </p:spPr>
        </p:sp>
      </p:grpSp>
      <p:grpSp>
        <p:nvGrpSpPr>
          <p:cNvPr id="804871" name="Group 7"/>
          <p:cNvGrpSpPr/>
          <p:nvPr/>
        </p:nvGrpSpPr>
        <p:grpSpPr>
          <a:xfrm>
            <a:off x="2681288" y="6264275"/>
            <a:ext cx="3735387" cy="366713"/>
            <a:chOff x="1944" y="3970"/>
            <a:chExt cx="2297" cy="231"/>
          </a:xfrm>
        </p:grpSpPr>
        <p:sp>
          <p:nvSpPr>
            <p:cNvPr id="183303" name="Text Box 8"/>
            <p:cNvSpPr txBox="1"/>
            <p:nvPr/>
          </p:nvSpPr>
          <p:spPr>
            <a:xfrm>
              <a:off x="2653" y="3970"/>
              <a:ext cx="708" cy="231"/>
            </a:xfrm>
            <a:prstGeom prst="rect">
              <a:avLst/>
            </a:prstGeom>
            <a:noFill/>
            <a:ln w="9525">
              <a:noFill/>
            </a:ln>
          </p:spPr>
          <p:txBody>
            <a:bodyPr anchor="t" anchorCtr="0">
              <a:spAutoFit/>
            </a:bodyPr>
            <a:lstStyle/>
            <a:p>
              <a:pPr marL="342900" indent="-342900" eaLnBrk="0" hangingPunct="0">
                <a:spcBef>
                  <a:spcPct val="50000"/>
                </a:spcBef>
              </a:pPr>
              <a:r>
                <a:rPr lang="en-US" altLang="zh-CN" dirty="0">
                  <a:solidFill>
                    <a:srgbClr val="FF3300"/>
                  </a:solidFill>
                  <a:latin typeface="微软雅黑" panose="020B0503020204020204" pitchFamily="34" charset="-122"/>
                  <a:ea typeface="微软雅黑" panose="020B0503020204020204" pitchFamily="34" charset="-122"/>
                </a:rPr>
                <a:t>argv[1]</a:t>
              </a:r>
              <a:endParaRPr lang="en-US" altLang="zh-CN" dirty="0">
                <a:solidFill>
                  <a:srgbClr val="FF3300"/>
                </a:solidFill>
                <a:latin typeface="微软雅黑" panose="020B0503020204020204" pitchFamily="34" charset="-122"/>
                <a:ea typeface="微软雅黑" panose="020B0503020204020204" pitchFamily="34" charset="-122"/>
              </a:endParaRPr>
            </a:p>
          </p:txBody>
        </p:sp>
        <p:sp>
          <p:nvSpPr>
            <p:cNvPr id="183304" name="Line 9"/>
            <p:cNvSpPr/>
            <p:nvPr/>
          </p:nvSpPr>
          <p:spPr>
            <a:xfrm flipV="1">
              <a:off x="1944" y="3970"/>
              <a:ext cx="2297" cy="0"/>
            </a:xfrm>
            <a:prstGeom prst="line">
              <a:avLst/>
            </a:prstGeom>
            <a:ln w="57150" cap="flat" cmpd="sng">
              <a:solidFill>
                <a:srgbClr val="FF3300"/>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4867">
                                            <p:txEl>
                                              <p:pRg st="1" end="1"/>
                                            </p:txEl>
                                          </p:spTgt>
                                        </p:tgtEl>
                                        <p:attrNameLst>
                                          <p:attrName>style.visibility</p:attrName>
                                        </p:attrNameLst>
                                      </p:cBhvr>
                                      <p:to>
                                        <p:strVal val="visible"/>
                                      </p:to>
                                    </p:set>
                                    <p:animEffect transition="in" filter="blinds(horizontal)">
                                      <p:cBhvr>
                                        <p:cTn id="7" dur="500"/>
                                        <p:tgtEl>
                                          <p:spTgt spid="8048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4867">
                                            <p:txEl>
                                              <p:pRg st="2" end="2"/>
                                            </p:txEl>
                                          </p:spTgt>
                                        </p:tgtEl>
                                        <p:attrNameLst>
                                          <p:attrName>style.visibility</p:attrName>
                                        </p:attrNameLst>
                                      </p:cBhvr>
                                      <p:to>
                                        <p:strVal val="visible"/>
                                      </p:to>
                                    </p:set>
                                    <p:animEffect transition="in" filter="blinds(horizontal)">
                                      <p:cBhvr>
                                        <p:cTn id="12" dur="500"/>
                                        <p:tgtEl>
                                          <p:spTgt spid="8048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4867">
                                            <p:txEl>
                                              <p:pRg st="3" end="3"/>
                                            </p:txEl>
                                          </p:spTgt>
                                        </p:tgtEl>
                                        <p:attrNameLst>
                                          <p:attrName>style.visibility</p:attrName>
                                        </p:attrNameLst>
                                      </p:cBhvr>
                                      <p:to>
                                        <p:strVal val="visible"/>
                                      </p:to>
                                    </p:set>
                                    <p:animEffect transition="in" filter="blinds(horizontal)">
                                      <p:cBhvr>
                                        <p:cTn id="17" dur="500"/>
                                        <p:tgtEl>
                                          <p:spTgt spid="80486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4867">
                                            <p:txEl>
                                              <p:pRg st="4" end="4"/>
                                            </p:txEl>
                                          </p:spTgt>
                                        </p:tgtEl>
                                        <p:attrNameLst>
                                          <p:attrName>style.visibility</p:attrName>
                                        </p:attrNameLst>
                                      </p:cBhvr>
                                      <p:to>
                                        <p:strVal val="visible"/>
                                      </p:to>
                                    </p:set>
                                    <p:animEffect transition="in" filter="blinds(horizontal)">
                                      <p:cBhvr>
                                        <p:cTn id="22" dur="500"/>
                                        <p:tgtEl>
                                          <p:spTgt spid="80486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4867">
                                            <p:txEl>
                                              <p:pRg st="5" end="5"/>
                                            </p:txEl>
                                          </p:spTgt>
                                        </p:tgtEl>
                                        <p:attrNameLst>
                                          <p:attrName>style.visibility</p:attrName>
                                        </p:attrNameLst>
                                      </p:cBhvr>
                                      <p:to>
                                        <p:strVal val="visible"/>
                                      </p:to>
                                    </p:set>
                                    <p:animEffect transition="in" filter="blinds(horizontal)">
                                      <p:cBhvr>
                                        <p:cTn id="27" dur="500"/>
                                        <p:tgtEl>
                                          <p:spTgt spid="80486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4867">
                                            <p:txEl>
                                              <p:pRg st="6" end="6"/>
                                            </p:txEl>
                                          </p:spTgt>
                                        </p:tgtEl>
                                        <p:attrNameLst>
                                          <p:attrName>style.visibility</p:attrName>
                                        </p:attrNameLst>
                                      </p:cBhvr>
                                      <p:to>
                                        <p:strVal val="visible"/>
                                      </p:to>
                                    </p:set>
                                    <p:animEffect transition="in" filter="blinds(horizontal)">
                                      <p:cBhvr>
                                        <p:cTn id="32" dur="500"/>
                                        <p:tgtEl>
                                          <p:spTgt spid="804867">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804867">
                                            <p:txEl>
                                              <p:pRg st="7" end="7"/>
                                            </p:txEl>
                                          </p:spTgt>
                                        </p:tgtEl>
                                        <p:attrNameLst>
                                          <p:attrName>style.visibility</p:attrName>
                                        </p:attrNameLst>
                                      </p:cBhvr>
                                      <p:to>
                                        <p:strVal val="visible"/>
                                      </p:to>
                                    </p:set>
                                    <p:animEffect transition="in" filter="blinds(horizontal)">
                                      <p:cBhvr>
                                        <p:cTn id="35" dur="500"/>
                                        <p:tgtEl>
                                          <p:spTgt spid="804867">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804867">
                                            <p:txEl>
                                              <p:pRg st="8" end="8"/>
                                            </p:txEl>
                                          </p:spTgt>
                                        </p:tgtEl>
                                        <p:attrNameLst>
                                          <p:attrName>style.visibility</p:attrName>
                                        </p:attrNameLst>
                                      </p:cBhvr>
                                      <p:to>
                                        <p:strVal val="visible"/>
                                      </p:to>
                                    </p:set>
                                    <p:animEffect transition="in" filter="blinds(horizontal)">
                                      <p:cBhvr>
                                        <p:cTn id="38" dur="500"/>
                                        <p:tgtEl>
                                          <p:spTgt spid="804867">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804867">
                                            <p:txEl>
                                              <p:pRg st="9" end="9"/>
                                            </p:txEl>
                                          </p:spTgt>
                                        </p:tgtEl>
                                        <p:attrNameLst>
                                          <p:attrName>style.visibility</p:attrName>
                                        </p:attrNameLst>
                                      </p:cBhvr>
                                      <p:to>
                                        <p:strVal val="visible"/>
                                      </p:to>
                                    </p:set>
                                    <p:animEffect transition="in" filter="blinds(horizontal)">
                                      <p:cBhvr>
                                        <p:cTn id="43" dur="500"/>
                                        <p:tgtEl>
                                          <p:spTgt spid="804867">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804868"/>
                                        </p:tgtEl>
                                        <p:attrNameLst>
                                          <p:attrName>style.visibility</p:attrName>
                                        </p:attrNameLst>
                                      </p:cBhvr>
                                      <p:to>
                                        <p:strVal val="visible"/>
                                      </p:to>
                                    </p:set>
                                    <p:animEffect transition="in" filter="blinds(horizontal)">
                                      <p:cBhvr>
                                        <p:cTn id="48" dur="500"/>
                                        <p:tgtEl>
                                          <p:spTgt spid="80486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804871"/>
                                        </p:tgtEl>
                                        <p:attrNameLst>
                                          <p:attrName>style.visibility</p:attrName>
                                        </p:attrNameLst>
                                      </p:cBhvr>
                                      <p:to>
                                        <p:strVal val="visible"/>
                                      </p:to>
                                    </p:set>
                                    <p:animEffect transition="in" filter="blinds(horizontal)">
                                      <p:cBhvr>
                                        <p:cTn id="53" dur="500"/>
                                        <p:tgtEl>
                                          <p:spTgt spid="804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p:cNvSpPr>
          <p:nvPr>
            <p:ph type="title"/>
          </p:nvPr>
        </p:nvSpPr>
        <p:spPr>
          <a:xfrm>
            <a:off x="457200" y="98425"/>
            <a:ext cx="8229600" cy="561975"/>
          </a:xfrm>
        </p:spPr>
        <p:txBody>
          <a:bodyPr vert="horz" wrap="square" lIns="91440" tIns="45720" rIns="91440" bIns="45720" anchor="ctr" anchorCtr="0"/>
          <a:lstStyle/>
          <a:p>
            <a:pPr algn="l"/>
            <a:r>
              <a:rPr lang="zh-CN" altLang="en-US" dirty="0"/>
              <a:t>缓冲区溢出攻击</a:t>
            </a:r>
            <a:endParaRPr lang="zh-CN" altLang="en-US" dirty="0"/>
          </a:p>
        </p:txBody>
      </p:sp>
      <p:sp>
        <p:nvSpPr>
          <p:cNvPr id="806915" name="Rectangle 3"/>
          <p:cNvSpPr/>
          <p:nvPr/>
        </p:nvSpPr>
        <p:spPr>
          <a:xfrm>
            <a:off x="296863" y="1112838"/>
            <a:ext cx="4000500" cy="3937000"/>
          </a:xfrm>
          <a:prstGeom prst="rect">
            <a:avLst/>
          </a:prstGeom>
          <a:noFill/>
          <a:ln w="9525">
            <a:noFill/>
          </a:ln>
        </p:spPr>
        <p:txBody>
          <a:bodyPr wrap="none" anchor="ctr" anchorCtr="0">
            <a:spAutoFit/>
          </a:bodyPr>
          <a:lstStyle/>
          <a:p>
            <a:pPr>
              <a:lnSpc>
                <a:spcPct val="95000"/>
              </a:lnSpc>
            </a:pPr>
            <a:r>
              <a:rPr lang="en-US" altLang="zh-CN" sz="1900" dirty="0">
                <a:solidFill>
                  <a:srgbClr val="0000FF"/>
                </a:solidFill>
                <a:latin typeface="微软雅黑" panose="020B0503020204020204" pitchFamily="34" charset="-122"/>
                <a:ea typeface="微软雅黑" panose="020B0503020204020204" pitchFamily="34" charset="-122"/>
              </a:rPr>
              <a:t>#include "stdio.h"</a:t>
            </a:r>
            <a:endParaRPr lang="en-US" altLang="zh-CN" sz="1900"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sz="1900" dirty="0">
                <a:solidFill>
                  <a:srgbClr val="0000FF"/>
                </a:solidFill>
                <a:latin typeface="微软雅黑" panose="020B0503020204020204" pitchFamily="34" charset="-122"/>
                <a:ea typeface="微软雅黑" panose="020B0503020204020204" pitchFamily="34" charset="-122"/>
              </a:rPr>
              <a:t>char code[]=</a:t>
            </a:r>
            <a:endParaRPr lang="en-US" altLang="zh-CN" sz="1900"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sz="1900" dirty="0">
                <a:solidFill>
                  <a:srgbClr val="0000FF"/>
                </a:solidFill>
                <a:latin typeface="微软雅黑" panose="020B0503020204020204" pitchFamily="34" charset="-122"/>
                <a:ea typeface="微软雅黑" panose="020B0503020204020204" pitchFamily="34" charset="-122"/>
              </a:rPr>
              <a:t>      "0123456789ABCDEFXXXX"</a:t>
            </a:r>
            <a:endParaRPr lang="en-US" altLang="zh-CN" sz="1900"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sz="1900" dirty="0">
                <a:solidFill>
                  <a:srgbClr val="0000FF"/>
                </a:solidFill>
                <a:latin typeface="微软雅黑" panose="020B0503020204020204" pitchFamily="34" charset="-122"/>
                <a:ea typeface="微软雅黑" panose="020B0503020204020204" pitchFamily="34" charset="-122"/>
              </a:rPr>
              <a:t>      "\x11\x84\x04\x08"</a:t>
            </a:r>
            <a:endParaRPr lang="en-US" altLang="zh-CN" sz="1900"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sz="1900" dirty="0">
                <a:solidFill>
                  <a:srgbClr val="0000FF"/>
                </a:solidFill>
                <a:latin typeface="微软雅黑" panose="020B0503020204020204" pitchFamily="34" charset="-122"/>
                <a:ea typeface="微软雅黑" panose="020B0503020204020204" pitchFamily="34" charset="-122"/>
              </a:rPr>
              <a:t>      "\x00"; </a:t>
            </a:r>
            <a:endParaRPr lang="en-US" altLang="zh-CN" sz="1900"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sz="1900" dirty="0">
                <a:solidFill>
                  <a:srgbClr val="0000FF"/>
                </a:solidFill>
                <a:latin typeface="微软雅黑" panose="020B0503020204020204" pitchFamily="34" charset="-122"/>
                <a:ea typeface="微软雅黑" panose="020B0503020204020204" pitchFamily="34" charset="-122"/>
              </a:rPr>
              <a:t>int main(void)</a:t>
            </a:r>
            <a:endParaRPr lang="en-US" altLang="zh-CN" sz="1900"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sz="1900" dirty="0">
                <a:solidFill>
                  <a:srgbClr val="0000FF"/>
                </a:solidFill>
                <a:latin typeface="微软雅黑" panose="020B0503020204020204" pitchFamily="34" charset="-122"/>
                <a:ea typeface="微软雅黑" panose="020B0503020204020204" pitchFamily="34" charset="-122"/>
              </a:rPr>
              <a:t>{</a:t>
            </a:r>
            <a:endParaRPr lang="en-US" altLang="zh-CN" sz="1900"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sz="1900" dirty="0">
                <a:solidFill>
                  <a:srgbClr val="0000FF"/>
                </a:solidFill>
                <a:latin typeface="微软雅黑" panose="020B0503020204020204" pitchFamily="34" charset="-122"/>
                <a:ea typeface="微软雅黑" panose="020B0503020204020204" pitchFamily="34" charset="-122"/>
              </a:rPr>
              <a:t>      char *argv[3];</a:t>
            </a:r>
            <a:endParaRPr lang="en-US" altLang="zh-CN" sz="1900"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sz="1900" dirty="0">
                <a:solidFill>
                  <a:srgbClr val="0000FF"/>
                </a:solidFill>
                <a:latin typeface="微软雅黑" panose="020B0503020204020204" pitchFamily="34" charset="-122"/>
                <a:ea typeface="微软雅黑" panose="020B0503020204020204" pitchFamily="34" charset="-122"/>
              </a:rPr>
              <a:t>      </a:t>
            </a:r>
            <a:r>
              <a:rPr lang="en-US" altLang="zh-CN" sz="1900" dirty="0">
                <a:solidFill>
                  <a:srgbClr val="008000"/>
                </a:solidFill>
                <a:latin typeface="微软雅黑" panose="020B0503020204020204" pitchFamily="34" charset="-122"/>
                <a:ea typeface="微软雅黑" panose="020B0503020204020204" pitchFamily="34" charset="-122"/>
              </a:rPr>
              <a:t>argv[0]="./test";</a:t>
            </a:r>
            <a:endParaRPr lang="en-US" altLang="zh-CN" sz="1900" dirty="0">
              <a:solidFill>
                <a:srgbClr val="008000"/>
              </a:solidFill>
              <a:latin typeface="微软雅黑" panose="020B0503020204020204" pitchFamily="34" charset="-122"/>
              <a:ea typeface="微软雅黑" panose="020B0503020204020204" pitchFamily="34" charset="-122"/>
            </a:endParaRPr>
          </a:p>
          <a:p>
            <a:pPr>
              <a:lnSpc>
                <a:spcPct val="95000"/>
              </a:lnSpc>
            </a:pPr>
            <a:r>
              <a:rPr lang="en-US" altLang="zh-CN" sz="1900" dirty="0">
                <a:solidFill>
                  <a:srgbClr val="008000"/>
                </a:solidFill>
                <a:latin typeface="微软雅黑" panose="020B0503020204020204" pitchFamily="34" charset="-122"/>
                <a:ea typeface="微软雅黑" panose="020B0503020204020204" pitchFamily="34" charset="-122"/>
              </a:rPr>
              <a:t>      argv[1]=code;</a:t>
            </a:r>
            <a:endParaRPr lang="en-US" altLang="zh-CN" sz="1900" dirty="0">
              <a:solidFill>
                <a:srgbClr val="008000"/>
              </a:solidFill>
              <a:latin typeface="微软雅黑" panose="020B0503020204020204" pitchFamily="34" charset="-122"/>
              <a:ea typeface="微软雅黑" panose="020B0503020204020204" pitchFamily="34" charset="-122"/>
            </a:endParaRPr>
          </a:p>
          <a:p>
            <a:pPr>
              <a:lnSpc>
                <a:spcPct val="95000"/>
              </a:lnSpc>
            </a:pPr>
            <a:r>
              <a:rPr lang="en-US" altLang="zh-CN" sz="1900" dirty="0">
                <a:solidFill>
                  <a:srgbClr val="008000"/>
                </a:solidFill>
                <a:latin typeface="微软雅黑" panose="020B0503020204020204" pitchFamily="34" charset="-122"/>
                <a:ea typeface="微软雅黑" panose="020B0503020204020204" pitchFamily="34" charset="-122"/>
              </a:rPr>
              <a:t>      argv[2]=NULL;</a:t>
            </a:r>
            <a:endParaRPr lang="en-US" altLang="zh-CN" sz="1900" dirty="0">
              <a:solidFill>
                <a:srgbClr val="008000"/>
              </a:solidFill>
              <a:latin typeface="微软雅黑" panose="020B0503020204020204" pitchFamily="34" charset="-122"/>
              <a:ea typeface="微软雅黑" panose="020B0503020204020204" pitchFamily="34" charset="-122"/>
            </a:endParaRPr>
          </a:p>
          <a:p>
            <a:pPr>
              <a:lnSpc>
                <a:spcPct val="95000"/>
              </a:lnSpc>
            </a:pPr>
            <a:r>
              <a:rPr lang="en-US" altLang="zh-CN" sz="1900" dirty="0">
                <a:solidFill>
                  <a:srgbClr val="0000FF"/>
                </a:solidFill>
                <a:latin typeface="微软雅黑" panose="020B0503020204020204" pitchFamily="34" charset="-122"/>
                <a:ea typeface="微软雅黑" panose="020B0503020204020204" pitchFamily="34" charset="-122"/>
              </a:rPr>
              <a:t>      </a:t>
            </a:r>
            <a:r>
              <a:rPr lang="en-US" altLang="zh-CN" sz="1900" dirty="0">
                <a:solidFill>
                  <a:srgbClr val="FF3300"/>
                </a:solidFill>
                <a:latin typeface="微软雅黑" panose="020B0503020204020204" pitchFamily="34" charset="-122"/>
                <a:ea typeface="微软雅黑" panose="020B0503020204020204" pitchFamily="34" charset="-122"/>
              </a:rPr>
              <a:t>execve(argv[0],argv,NULL);</a:t>
            </a:r>
            <a:endParaRPr lang="en-US" altLang="zh-CN" sz="1900" dirty="0">
              <a:solidFill>
                <a:srgbClr val="FF3300"/>
              </a:solidFill>
              <a:latin typeface="微软雅黑" panose="020B0503020204020204" pitchFamily="34" charset="-122"/>
              <a:ea typeface="微软雅黑" panose="020B0503020204020204" pitchFamily="34" charset="-122"/>
            </a:endParaRPr>
          </a:p>
          <a:p>
            <a:pPr>
              <a:lnSpc>
                <a:spcPct val="95000"/>
              </a:lnSpc>
            </a:pPr>
            <a:r>
              <a:rPr lang="en-US" altLang="zh-CN" sz="1900" dirty="0">
                <a:solidFill>
                  <a:srgbClr val="0000FF"/>
                </a:solidFill>
                <a:latin typeface="微软雅黑" panose="020B0503020204020204" pitchFamily="34" charset="-122"/>
                <a:ea typeface="微软雅黑" panose="020B0503020204020204" pitchFamily="34" charset="-122"/>
              </a:rPr>
              <a:t>      return 0;</a:t>
            </a:r>
            <a:endParaRPr lang="en-US" altLang="zh-CN" sz="1900"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sz="1900" dirty="0">
                <a:solidFill>
                  <a:srgbClr val="0000FF"/>
                </a:solidFill>
                <a:latin typeface="微软雅黑" panose="020B0503020204020204" pitchFamily="34" charset="-122"/>
                <a:ea typeface="微软雅黑" panose="020B0503020204020204" pitchFamily="34" charset="-122"/>
              </a:rPr>
              <a:t>}</a:t>
            </a:r>
            <a:endParaRPr lang="en-US" altLang="zh-CN" sz="1900" dirty="0">
              <a:solidFill>
                <a:srgbClr val="0000FF"/>
              </a:solidFill>
              <a:latin typeface="微软雅黑" panose="020B0503020204020204" pitchFamily="34" charset="-122"/>
              <a:ea typeface="微软雅黑" panose="020B0503020204020204" pitchFamily="34" charset="-122"/>
            </a:endParaRPr>
          </a:p>
        </p:txBody>
      </p:sp>
      <p:sp>
        <p:nvSpPr>
          <p:cNvPr id="806916" name="Rectangle 4"/>
          <p:cNvSpPr/>
          <p:nvPr/>
        </p:nvSpPr>
        <p:spPr>
          <a:xfrm>
            <a:off x="4841875" y="53975"/>
            <a:ext cx="3917950" cy="5013325"/>
          </a:xfrm>
          <a:prstGeom prst="rect">
            <a:avLst/>
          </a:prstGeom>
          <a:solidFill>
            <a:schemeClr val="bg1"/>
          </a:solidFill>
          <a:ln w="9525" cap="flat" cmpd="sng">
            <a:solidFill>
              <a:schemeClr val="tx1"/>
            </a:solidFill>
            <a:prstDash val="solid"/>
            <a:miter/>
            <a:headEnd type="none" w="med" len="med"/>
            <a:tailEnd type="none" w="med" len="med"/>
          </a:ln>
        </p:spPr>
        <p:txBody>
          <a:bodyPr anchor="ctr" anchorCtr="0">
            <a:spAutoFit/>
          </a:bodyPr>
          <a:lstStyle/>
          <a:p>
            <a:pPr defTabSz="914400">
              <a:tabLst>
                <a:tab pos="542925" algn="l"/>
              </a:tabLst>
            </a:pPr>
            <a:r>
              <a:rPr lang="en-US" altLang="zh-CN" sz="1900" dirty="0">
                <a:solidFill>
                  <a:srgbClr val="0000FF"/>
                </a:solidFill>
                <a:latin typeface="微软雅黑" panose="020B0503020204020204" pitchFamily="34" charset="-122"/>
                <a:ea typeface="微软雅黑" panose="020B0503020204020204" pitchFamily="34" charset="-122"/>
              </a:rPr>
              <a:t>#include "stdio.h"</a:t>
            </a:r>
            <a:endParaRPr lang="en-US" altLang="zh-CN" sz="1900"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1900" dirty="0">
                <a:solidFill>
                  <a:srgbClr val="0000FF"/>
                </a:solidFill>
                <a:latin typeface="微软雅黑" panose="020B0503020204020204" pitchFamily="34" charset="-122"/>
                <a:ea typeface="微软雅黑" panose="020B0503020204020204" pitchFamily="34" charset="-122"/>
              </a:rPr>
              <a:t>#include "string.h"</a:t>
            </a:r>
            <a:endParaRPr lang="en-US" altLang="zh-CN" sz="1900"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1900" dirty="0">
                <a:solidFill>
                  <a:srgbClr val="FF3300"/>
                </a:solidFill>
                <a:latin typeface="微软雅黑" panose="020B0503020204020204" pitchFamily="34" charset="-122"/>
                <a:ea typeface="微软雅黑" panose="020B0503020204020204" pitchFamily="34" charset="-122"/>
              </a:rPr>
              <a:t>void outputs(char *str) </a:t>
            </a:r>
            <a:endParaRPr lang="en-US" altLang="zh-CN" sz="1900" dirty="0">
              <a:solidFill>
                <a:srgbClr val="FF3300"/>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1900" dirty="0">
                <a:solidFill>
                  <a:srgbClr val="FF3300"/>
                </a:solidFill>
                <a:latin typeface="微软雅黑" panose="020B0503020204020204" pitchFamily="34" charset="-122"/>
                <a:ea typeface="微软雅黑" panose="020B0503020204020204" pitchFamily="34" charset="-122"/>
              </a:rPr>
              <a:t>{ </a:t>
            </a:r>
            <a:endParaRPr lang="en-US" altLang="zh-CN" sz="1900" dirty="0">
              <a:solidFill>
                <a:srgbClr val="FF3300"/>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1900" dirty="0">
                <a:solidFill>
                  <a:srgbClr val="FF3300"/>
                </a:solidFill>
                <a:latin typeface="微软雅黑" panose="020B0503020204020204" pitchFamily="34" charset="-122"/>
                <a:ea typeface="微软雅黑" panose="020B0503020204020204" pitchFamily="34" charset="-122"/>
              </a:rPr>
              <a:t>    char buffer[16]; </a:t>
            </a:r>
            <a:endParaRPr lang="en-US" altLang="zh-CN" sz="1900" dirty="0">
              <a:solidFill>
                <a:srgbClr val="FF3300"/>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1900" dirty="0">
                <a:solidFill>
                  <a:srgbClr val="FF3300"/>
                </a:solidFill>
                <a:latin typeface="微软雅黑" panose="020B0503020204020204" pitchFamily="34" charset="-122"/>
                <a:ea typeface="微软雅黑" panose="020B0503020204020204" pitchFamily="34" charset="-122"/>
              </a:rPr>
              <a:t>    strcpy(buffer,str); </a:t>
            </a:r>
            <a:endParaRPr lang="en-US" altLang="zh-CN" sz="1900" dirty="0">
              <a:solidFill>
                <a:srgbClr val="FF3300"/>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1900" dirty="0">
                <a:solidFill>
                  <a:srgbClr val="FF3300"/>
                </a:solidFill>
                <a:latin typeface="微软雅黑" panose="020B0503020204020204" pitchFamily="34" charset="-122"/>
                <a:ea typeface="微软雅黑" panose="020B0503020204020204" pitchFamily="34" charset="-122"/>
              </a:rPr>
              <a:t>    printf("%s \n", buffer);</a:t>
            </a:r>
            <a:endParaRPr lang="en-US" altLang="zh-CN" sz="1900" dirty="0">
              <a:solidFill>
                <a:srgbClr val="FF3300"/>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1900" dirty="0">
                <a:solidFill>
                  <a:srgbClr val="FF3300"/>
                </a:solidFill>
                <a:latin typeface="微软雅黑" panose="020B0503020204020204" pitchFamily="34" charset="-122"/>
                <a:ea typeface="微软雅黑" panose="020B0503020204020204" pitchFamily="34" charset="-122"/>
              </a:rPr>
              <a:t>}</a:t>
            </a:r>
            <a:endParaRPr lang="en-US" altLang="zh-CN" sz="1900" dirty="0">
              <a:solidFill>
                <a:srgbClr val="FF3300"/>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1900" dirty="0">
                <a:solidFill>
                  <a:srgbClr val="007635"/>
                </a:solidFill>
                <a:latin typeface="微软雅黑" panose="020B0503020204020204" pitchFamily="34" charset="-122"/>
                <a:ea typeface="微软雅黑" panose="020B0503020204020204" pitchFamily="34" charset="-122"/>
              </a:rPr>
              <a:t>void hacker(void)</a:t>
            </a:r>
            <a:endParaRPr lang="en-US" altLang="zh-CN" sz="1900" dirty="0">
              <a:solidFill>
                <a:srgbClr val="007635"/>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1900" dirty="0">
                <a:solidFill>
                  <a:srgbClr val="007635"/>
                </a:solidFill>
                <a:latin typeface="微软雅黑" panose="020B0503020204020204" pitchFamily="34" charset="-122"/>
                <a:ea typeface="微软雅黑" panose="020B0503020204020204" pitchFamily="34" charset="-122"/>
              </a:rPr>
              <a:t>{</a:t>
            </a:r>
            <a:endParaRPr lang="en-US" altLang="zh-CN" sz="1900" dirty="0">
              <a:solidFill>
                <a:srgbClr val="007635"/>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1900" dirty="0">
                <a:solidFill>
                  <a:srgbClr val="007635"/>
                </a:solidFill>
                <a:latin typeface="微软雅黑" panose="020B0503020204020204" pitchFamily="34" charset="-122"/>
                <a:ea typeface="微软雅黑" panose="020B0503020204020204" pitchFamily="34" charset="-122"/>
              </a:rPr>
              <a:t>    printf("being hacked\n");</a:t>
            </a:r>
            <a:endParaRPr lang="en-US" altLang="zh-CN" sz="1900" dirty="0">
              <a:solidFill>
                <a:srgbClr val="007635"/>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1900" dirty="0">
                <a:solidFill>
                  <a:srgbClr val="007635"/>
                </a:solidFill>
                <a:latin typeface="微软雅黑" panose="020B0503020204020204" pitchFamily="34" charset="-122"/>
                <a:ea typeface="微软雅黑" panose="020B0503020204020204" pitchFamily="34" charset="-122"/>
              </a:rPr>
              <a:t>}</a:t>
            </a:r>
            <a:endParaRPr lang="en-US" altLang="zh-CN" sz="1900" dirty="0">
              <a:solidFill>
                <a:srgbClr val="007635"/>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1900" dirty="0">
                <a:solidFill>
                  <a:srgbClr val="0000FF"/>
                </a:solidFill>
                <a:latin typeface="微软雅黑" panose="020B0503020204020204" pitchFamily="34" charset="-122"/>
                <a:ea typeface="微软雅黑" panose="020B0503020204020204" pitchFamily="34" charset="-122"/>
              </a:rPr>
              <a:t>int main(int argc, char *argv[])</a:t>
            </a:r>
            <a:endParaRPr lang="en-US" altLang="zh-CN" sz="1900"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1900" dirty="0">
                <a:solidFill>
                  <a:srgbClr val="0000FF"/>
                </a:solidFill>
                <a:latin typeface="微软雅黑" panose="020B0503020204020204" pitchFamily="34" charset="-122"/>
                <a:ea typeface="微软雅黑" panose="020B0503020204020204" pitchFamily="34" charset="-122"/>
              </a:rPr>
              <a:t>{</a:t>
            </a:r>
            <a:endParaRPr lang="en-US" altLang="zh-CN" sz="1900"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1900" dirty="0">
                <a:solidFill>
                  <a:srgbClr val="0000FF"/>
                </a:solidFill>
                <a:latin typeface="微软雅黑" panose="020B0503020204020204" pitchFamily="34" charset="-122"/>
                <a:ea typeface="微软雅黑" panose="020B0503020204020204" pitchFamily="34" charset="-122"/>
              </a:rPr>
              <a:t>    </a:t>
            </a:r>
            <a:r>
              <a:rPr lang="en-US" altLang="zh-CN" sz="1900" dirty="0">
                <a:solidFill>
                  <a:srgbClr val="CC3300"/>
                </a:solidFill>
                <a:latin typeface="微软雅黑" panose="020B0503020204020204" pitchFamily="34" charset="-122"/>
                <a:ea typeface="微软雅黑" panose="020B0503020204020204" pitchFamily="34" charset="-122"/>
              </a:rPr>
              <a:t>outputs(argv[1]);</a:t>
            </a:r>
            <a:endParaRPr lang="en-US" altLang="zh-CN" sz="1900" dirty="0">
              <a:solidFill>
                <a:srgbClr val="CC3300"/>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1900" dirty="0">
                <a:solidFill>
                  <a:srgbClr val="0000FF"/>
                </a:solidFill>
                <a:latin typeface="微软雅黑" panose="020B0503020204020204" pitchFamily="34" charset="-122"/>
                <a:ea typeface="微软雅黑" panose="020B0503020204020204" pitchFamily="34" charset="-122"/>
              </a:rPr>
              <a:t>    return 0;</a:t>
            </a:r>
            <a:endParaRPr lang="en-US" altLang="zh-CN" sz="1900" dirty="0">
              <a:solidFill>
                <a:srgbClr val="0000FF"/>
              </a:solidFill>
              <a:latin typeface="微软雅黑" panose="020B0503020204020204" pitchFamily="34" charset="-122"/>
              <a:ea typeface="微软雅黑" panose="020B0503020204020204" pitchFamily="34" charset="-122"/>
            </a:endParaRPr>
          </a:p>
          <a:p>
            <a:pPr defTabSz="914400">
              <a:tabLst>
                <a:tab pos="542925" algn="l"/>
              </a:tabLst>
            </a:pPr>
            <a:r>
              <a:rPr lang="en-US" altLang="zh-CN" sz="1900" dirty="0">
                <a:solidFill>
                  <a:srgbClr val="0000FF"/>
                </a:solidFill>
                <a:latin typeface="微软雅黑" panose="020B0503020204020204" pitchFamily="34" charset="-122"/>
                <a:ea typeface="微软雅黑" panose="020B0503020204020204" pitchFamily="34" charset="-122"/>
              </a:rPr>
              <a:t>}</a:t>
            </a:r>
            <a:endParaRPr lang="en-US" altLang="zh-CN" sz="1900" dirty="0">
              <a:solidFill>
                <a:srgbClr val="0000FF"/>
              </a:solidFill>
              <a:latin typeface="微软雅黑" panose="020B0503020204020204" pitchFamily="34" charset="-122"/>
              <a:ea typeface="微软雅黑" panose="020B0503020204020204" pitchFamily="34" charset="-122"/>
            </a:endParaRPr>
          </a:p>
        </p:txBody>
      </p:sp>
      <p:grpSp>
        <p:nvGrpSpPr>
          <p:cNvPr id="806936" name="Group 24"/>
          <p:cNvGrpSpPr/>
          <p:nvPr/>
        </p:nvGrpSpPr>
        <p:grpSpPr>
          <a:xfrm>
            <a:off x="115888" y="5364163"/>
            <a:ext cx="7696200" cy="1395412"/>
            <a:chOff x="102" y="3407"/>
            <a:chExt cx="4848" cy="879"/>
          </a:xfrm>
        </p:grpSpPr>
        <p:sp>
          <p:nvSpPr>
            <p:cNvPr id="185349" name="Text Box 6"/>
            <p:cNvSpPr txBox="1"/>
            <p:nvPr/>
          </p:nvSpPr>
          <p:spPr>
            <a:xfrm>
              <a:off x="102" y="3685"/>
              <a:ext cx="485" cy="190"/>
            </a:xfrm>
            <a:prstGeom prst="rect">
              <a:avLst/>
            </a:prstGeom>
            <a:solidFill>
              <a:srgbClr val="FFFFFF"/>
            </a:solidFill>
            <a:ln w="9525" cap="flat" cmpd="sng">
              <a:solidFill>
                <a:srgbClr val="000000"/>
              </a:solidFill>
              <a:prstDash val="solid"/>
              <a:miter/>
              <a:headEnd type="none" w="med" len="med"/>
              <a:tailEnd type="none" w="med" len="med"/>
            </a:ln>
          </p:spPr>
          <p:txBody>
            <a:bodyPr tIns="0" bIns="0" anchor="t" anchorCtr="0"/>
            <a:lstStyle/>
            <a:p>
              <a:pPr algn="just"/>
              <a:r>
                <a:rPr lang="en-US" altLang="zh-CN" sz="2000" dirty="0">
                  <a:latin typeface="微软雅黑" panose="020B0503020204020204" pitchFamily="34" charset="-122"/>
                  <a:ea typeface="微软雅黑" panose="020B0503020204020204" pitchFamily="34" charset="-122"/>
                </a:rPr>
                <a:t>argv</a:t>
              </a:r>
              <a:endParaRPr lang="en-US" altLang="zh-CN" sz="2000" dirty="0">
                <a:latin typeface="微软雅黑" panose="020B0503020204020204" pitchFamily="34" charset="-122"/>
                <a:ea typeface="微软雅黑" panose="020B0503020204020204" pitchFamily="34" charset="-122"/>
              </a:endParaRPr>
            </a:p>
          </p:txBody>
        </p:sp>
        <p:sp>
          <p:nvSpPr>
            <p:cNvPr id="185350" name="Line 7"/>
            <p:cNvSpPr/>
            <p:nvPr/>
          </p:nvSpPr>
          <p:spPr>
            <a:xfrm flipV="1">
              <a:off x="596" y="3763"/>
              <a:ext cx="193" cy="1"/>
            </a:xfrm>
            <a:prstGeom prst="line">
              <a:avLst/>
            </a:prstGeom>
            <a:ln w="9525" cap="flat" cmpd="sng">
              <a:solidFill>
                <a:srgbClr val="000000"/>
              </a:solidFill>
              <a:prstDash val="solid"/>
              <a:round/>
              <a:headEnd type="none" w="med" len="med"/>
              <a:tailEnd type="triangle" w="med" len="med"/>
            </a:ln>
          </p:spPr>
        </p:sp>
        <p:sp>
          <p:nvSpPr>
            <p:cNvPr id="185351" name="Rectangle 8"/>
            <p:cNvSpPr/>
            <p:nvPr/>
          </p:nvSpPr>
          <p:spPr>
            <a:xfrm>
              <a:off x="782" y="3634"/>
              <a:ext cx="1009" cy="652"/>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185352" name="Line 9"/>
            <p:cNvSpPr/>
            <p:nvPr/>
          </p:nvSpPr>
          <p:spPr>
            <a:xfrm>
              <a:off x="782" y="3861"/>
              <a:ext cx="1009" cy="0"/>
            </a:xfrm>
            <a:prstGeom prst="line">
              <a:avLst/>
            </a:prstGeom>
            <a:ln w="9525" cap="flat" cmpd="sng">
              <a:solidFill>
                <a:srgbClr val="000000"/>
              </a:solidFill>
              <a:prstDash val="solid"/>
              <a:round/>
              <a:headEnd type="none" w="med" len="med"/>
              <a:tailEnd type="none" w="med" len="med"/>
            </a:ln>
          </p:spPr>
        </p:sp>
        <p:sp>
          <p:nvSpPr>
            <p:cNvPr id="185353" name="Text Box 10"/>
            <p:cNvSpPr txBox="1"/>
            <p:nvPr/>
          </p:nvSpPr>
          <p:spPr>
            <a:xfrm>
              <a:off x="934" y="3654"/>
              <a:ext cx="645" cy="182"/>
            </a:xfrm>
            <a:prstGeom prst="rect">
              <a:avLst/>
            </a:prstGeom>
            <a:solidFill>
              <a:srgbClr val="FFFFFF"/>
            </a:solidFill>
            <a:ln w="9525">
              <a:noFill/>
            </a:ln>
          </p:spPr>
          <p:txBody>
            <a:bodyPr lIns="0" tIns="0" rIns="0" bIns="0" anchor="t" anchorCtr="0"/>
            <a:lstStyle/>
            <a:p>
              <a:pPr algn="just"/>
              <a:r>
                <a:rPr lang="en-US" altLang="zh-CN" sz="2000" dirty="0">
                  <a:latin typeface="微软雅黑" panose="020B0503020204020204" pitchFamily="34" charset="-122"/>
                  <a:ea typeface="微软雅黑" panose="020B0503020204020204" pitchFamily="34" charset="-122"/>
                </a:rPr>
                <a:t> argv[0]</a:t>
              </a:r>
              <a:endParaRPr lang="en-US" altLang="zh-CN" sz="2000" dirty="0">
                <a:latin typeface="微软雅黑" panose="020B0503020204020204" pitchFamily="34" charset="-122"/>
                <a:ea typeface="微软雅黑" panose="020B0503020204020204" pitchFamily="34" charset="-122"/>
              </a:endParaRPr>
            </a:p>
          </p:txBody>
        </p:sp>
        <p:sp>
          <p:nvSpPr>
            <p:cNvPr id="185354" name="Text Box 11"/>
            <p:cNvSpPr txBox="1"/>
            <p:nvPr/>
          </p:nvSpPr>
          <p:spPr>
            <a:xfrm>
              <a:off x="1009" y="4088"/>
              <a:ext cx="416" cy="143"/>
            </a:xfrm>
            <a:prstGeom prst="rect">
              <a:avLst/>
            </a:prstGeom>
            <a:solidFill>
              <a:srgbClr val="FFFFFF"/>
            </a:solidFill>
            <a:ln w="9525">
              <a:noFill/>
            </a:ln>
          </p:spPr>
          <p:txBody>
            <a:bodyPr lIns="0" tIns="0" rIns="0" bIns="0" anchor="t" anchorCtr="0"/>
            <a:lstStyle/>
            <a:p>
              <a:pPr algn="just"/>
              <a:r>
                <a:rPr lang="en-US" altLang="zh-CN" sz="2000" dirty="0">
                  <a:latin typeface="微软雅黑" panose="020B0503020204020204" pitchFamily="34" charset="-122"/>
                  <a:ea typeface="微软雅黑" panose="020B0503020204020204" pitchFamily="34" charset="-122"/>
                </a:rPr>
                <a:t>  null</a:t>
              </a:r>
              <a:endParaRPr lang="en-US" altLang="zh-CN" sz="2000" dirty="0">
                <a:latin typeface="微软雅黑" panose="020B0503020204020204" pitchFamily="34" charset="-122"/>
                <a:ea typeface="微软雅黑" panose="020B0503020204020204" pitchFamily="34" charset="-122"/>
              </a:endParaRPr>
            </a:p>
          </p:txBody>
        </p:sp>
        <p:sp>
          <p:nvSpPr>
            <p:cNvPr id="185355" name="Text Box 12"/>
            <p:cNvSpPr txBox="1"/>
            <p:nvPr/>
          </p:nvSpPr>
          <p:spPr>
            <a:xfrm>
              <a:off x="1047" y="3407"/>
              <a:ext cx="562" cy="190"/>
            </a:xfrm>
            <a:prstGeom prst="rect">
              <a:avLst/>
            </a:prstGeom>
            <a:solidFill>
              <a:srgbClr val="FFFFFF"/>
            </a:solidFill>
            <a:ln w="9525">
              <a:noFill/>
            </a:ln>
          </p:spPr>
          <p:txBody>
            <a:bodyPr lIns="0" tIns="0" rIns="0" bIns="0" anchor="t" anchorCtr="0"/>
            <a:lstStyle/>
            <a:p>
              <a:pPr algn="just"/>
              <a:r>
                <a:rPr lang="en-US" altLang="zh-CN" sz="2000" dirty="0">
                  <a:latin typeface="微软雅黑" panose="020B0503020204020204" pitchFamily="34" charset="-122"/>
                  <a:ea typeface="微软雅黑" panose="020B0503020204020204" pitchFamily="34" charset="-122"/>
                </a:rPr>
                <a:t>argv[]</a:t>
              </a:r>
              <a:endParaRPr lang="en-US" altLang="zh-CN" sz="2000" dirty="0">
                <a:latin typeface="微软雅黑" panose="020B0503020204020204" pitchFamily="34" charset="-122"/>
                <a:ea typeface="微软雅黑" panose="020B0503020204020204" pitchFamily="34" charset="-122"/>
              </a:endParaRPr>
            </a:p>
          </p:txBody>
        </p:sp>
        <p:sp>
          <p:nvSpPr>
            <p:cNvPr id="185356" name="Line 13"/>
            <p:cNvSpPr/>
            <p:nvPr/>
          </p:nvSpPr>
          <p:spPr>
            <a:xfrm>
              <a:off x="1803" y="3747"/>
              <a:ext cx="277" cy="1"/>
            </a:xfrm>
            <a:prstGeom prst="line">
              <a:avLst/>
            </a:prstGeom>
            <a:ln w="9525" cap="flat" cmpd="sng">
              <a:solidFill>
                <a:srgbClr val="000000"/>
              </a:solidFill>
              <a:prstDash val="solid"/>
              <a:round/>
              <a:headEnd type="none" w="med" len="med"/>
              <a:tailEnd type="triangle" w="med" len="med"/>
            </a:ln>
          </p:spPr>
        </p:sp>
        <p:sp>
          <p:nvSpPr>
            <p:cNvPr id="185357" name="Text Box 14"/>
            <p:cNvSpPr txBox="1"/>
            <p:nvPr/>
          </p:nvSpPr>
          <p:spPr>
            <a:xfrm>
              <a:off x="2058" y="3634"/>
              <a:ext cx="969" cy="198"/>
            </a:xfrm>
            <a:prstGeom prst="rect">
              <a:avLst/>
            </a:prstGeom>
            <a:solidFill>
              <a:srgbClr val="FFFFFF"/>
            </a:solidFill>
            <a:ln w="9525" cap="flat" cmpd="sng">
              <a:solidFill>
                <a:srgbClr val="000000"/>
              </a:solidFill>
              <a:prstDash val="solid"/>
              <a:miter/>
              <a:headEnd type="none" w="med" len="med"/>
              <a:tailEnd type="none" w="med" len="med"/>
            </a:ln>
          </p:spPr>
          <p:txBody>
            <a:bodyPr tIns="0" bIns="0" anchor="t" anchorCtr="0"/>
            <a:lstStyle/>
            <a:p>
              <a:pPr algn="just"/>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./test</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85358" name="Rectangle 15"/>
            <p:cNvSpPr/>
            <p:nvPr/>
          </p:nvSpPr>
          <p:spPr>
            <a:xfrm>
              <a:off x="2058" y="3918"/>
              <a:ext cx="2892" cy="198"/>
            </a:xfrm>
            <a:prstGeom prst="rect">
              <a:avLst/>
            </a:prstGeom>
            <a:noFill/>
            <a:ln w="9525" cap="flat" cmpd="sng">
              <a:solidFill>
                <a:schemeClr val="tx1"/>
              </a:solidFill>
              <a:prstDash val="solid"/>
              <a:miter/>
              <a:headEnd type="none" w="med" len="med"/>
              <a:tailEnd type="none" w="med" len="med"/>
            </a:ln>
          </p:spPr>
          <p:txBody>
            <a:bodyPr wrap="none" tIns="0" bIns="0" anchor="t" anchorCtr="0">
              <a:spAutoFit/>
            </a:bodyPr>
            <a:lstStyle/>
            <a:p>
              <a:pPr marL="342900" indent="-342900" eaLnBrk="0" hangingPunct="0"/>
              <a:r>
                <a:rPr lang="en-US" altLang="zh-CN" sz="2000" dirty="0">
                  <a:latin typeface="微软雅黑" panose="020B0503020204020204" pitchFamily="34" charset="-122"/>
                  <a:ea typeface="微软雅黑" panose="020B0503020204020204" pitchFamily="34" charset="-122"/>
                </a:rPr>
                <a:t>“0123456789ABCDEFXXXX</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85359" name="Line 16"/>
            <p:cNvSpPr/>
            <p:nvPr/>
          </p:nvSpPr>
          <p:spPr>
            <a:xfrm>
              <a:off x="782" y="4088"/>
              <a:ext cx="1009" cy="0"/>
            </a:xfrm>
            <a:prstGeom prst="line">
              <a:avLst/>
            </a:prstGeom>
            <a:ln w="9525" cap="flat" cmpd="sng">
              <a:solidFill>
                <a:srgbClr val="000000"/>
              </a:solidFill>
              <a:prstDash val="solid"/>
              <a:round/>
              <a:headEnd type="none" w="med" len="med"/>
              <a:tailEnd type="none" w="med" len="med"/>
            </a:ln>
          </p:spPr>
        </p:sp>
        <p:sp>
          <p:nvSpPr>
            <p:cNvPr id="185360" name="Text Box 17"/>
            <p:cNvSpPr txBox="1"/>
            <p:nvPr/>
          </p:nvSpPr>
          <p:spPr>
            <a:xfrm>
              <a:off x="924" y="3877"/>
              <a:ext cx="645" cy="182"/>
            </a:xfrm>
            <a:prstGeom prst="rect">
              <a:avLst/>
            </a:prstGeom>
            <a:solidFill>
              <a:srgbClr val="FFFFFF"/>
            </a:solidFill>
            <a:ln w="9525">
              <a:noFill/>
            </a:ln>
          </p:spPr>
          <p:txBody>
            <a:bodyPr lIns="0" tIns="0" rIns="0" bIns="0" anchor="t" anchorCtr="0"/>
            <a:lstStyle/>
            <a:p>
              <a:pPr algn="just"/>
              <a:r>
                <a:rPr lang="en-US" altLang="zh-CN" sz="2000" dirty="0">
                  <a:latin typeface="微软雅黑" panose="020B0503020204020204" pitchFamily="34" charset="-122"/>
                  <a:ea typeface="微软雅黑" panose="020B0503020204020204" pitchFamily="34" charset="-122"/>
                </a:rPr>
                <a:t> argv[1]</a:t>
              </a:r>
              <a:endParaRPr lang="en-US" altLang="zh-CN" sz="2000" dirty="0">
                <a:latin typeface="微软雅黑" panose="020B0503020204020204" pitchFamily="34" charset="-122"/>
                <a:ea typeface="微软雅黑" panose="020B0503020204020204" pitchFamily="34" charset="-122"/>
              </a:endParaRPr>
            </a:p>
          </p:txBody>
        </p:sp>
        <p:sp>
          <p:nvSpPr>
            <p:cNvPr id="185361" name="Line 18"/>
            <p:cNvSpPr/>
            <p:nvPr/>
          </p:nvSpPr>
          <p:spPr>
            <a:xfrm>
              <a:off x="1803" y="4002"/>
              <a:ext cx="277" cy="1"/>
            </a:xfrm>
            <a:prstGeom prst="line">
              <a:avLst/>
            </a:prstGeom>
            <a:ln w="9525" cap="flat" cmpd="sng">
              <a:solidFill>
                <a:srgbClr val="000000"/>
              </a:solidFill>
              <a:prstDash val="solid"/>
              <a:round/>
              <a:headEnd type="none" w="med" len="med"/>
              <a:tailEnd type="triangle" w="med" len="med"/>
            </a:ln>
          </p:spPr>
        </p:sp>
      </p:grpSp>
      <p:sp>
        <p:nvSpPr>
          <p:cNvPr id="806931" name="Rectangle 19"/>
          <p:cNvSpPr/>
          <p:nvPr/>
        </p:nvSpPr>
        <p:spPr>
          <a:xfrm>
            <a:off x="5651500" y="4689475"/>
            <a:ext cx="3059113" cy="396875"/>
          </a:xfrm>
          <a:prstGeom prst="rect">
            <a:avLst/>
          </a:prstGeom>
          <a:noFill/>
          <a:ln w="9525">
            <a:noFill/>
          </a:ln>
        </p:spPr>
        <p:txBody>
          <a:bodyPr wrap="none" anchor="t" anchorCtr="0">
            <a:spAutoFit/>
          </a:bodyPr>
          <a:lstStyle/>
          <a:p>
            <a:pPr marL="342900" indent="-342900" eaLnBrk="0" hangingPunct="0"/>
            <a:r>
              <a:rPr lang="zh-CN" altLang="en-US"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可执行文件名为</a:t>
            </a:r>
            <a:r>
              <a:rPr lang="en-US" altLang="zh-CN" sz="2000" dirty="0">
                <a:latin typeface="微软雅黑" panose="020B0503020204020204" pitchFamily="34" charset="-122"/>
                <a:ea typeface="微软雅黑" panose="020B0503020204020204" pitchFamily="34" charset="-122"/>
              </a:rPr>
              <a:t>test</a:t>
            </a:r>
            <a:endParaRPr lang="zh-CN" altLang="en-US" sz="2000" dirty="0">
              <a:latin typeface="微软雅黑" panose="020B0503020204020204" pitchFamily="34" charset="-122"/>
              <a:ea typeface="微软雅黑" panose="020B0503020204020204" pitchFamily="34" charset="-122"/>
            </a:endParaRPr>
          </a:p>
        </p:txBody>
      </p:sp>
      <p:sp>
        <p:nvSpPr>
          <p:cNvPr id="806932" name="Rectangle 20"/>
          <p:cNvSpPr/>
          <p:nvPr/>
        </p:nvSpPr>
        <p:spPr>
          <a:xfrm>
            <a:off x="2862263" y="5138738"/>
            <a:ext cx="6165850" cy="396875"/>
          </a:xfrm>
          <a:prstGeom prst="rect">
            <a:avLst/>
          </a:prstGeom>
          <a:noFill/>
          <a:ln w="9525">
            <a:noFill/>
          </a:ln>
        </p:spPr>
        <p:txBody>
          <a:bodyPr anchor="t" anchorCtr="0">
            <a:spAutoFit/>
          </a:bodyPr>
          <a:lstStyle/>
          <a:p>
            <a:pPr marL="342900" indent="-342900" eaLnBrk="0" hangingPunct="0"/>
            <a:r>
              <a:rPr lang="zh-CN" altLang="en-US" sz="2000" dirty="0">
                <a:solidFill>
                  <a:srgbClr val="996600"/>
                </a:solidFill>
                <a:latin typeface="微软雅黑" panose="020B0503020204020204" pitchFamily="34" charset="-122"/>
                <a:ea typeface="微软雅黑" panose="020B0503020204020204" pitchFamily="34" charset="-122"/>
              </a:rPr>
              <a:t>命令行：</a:t>
            </a:r>
            <a:r>
              <a:rPr lang="en-US" altLang="zh-CN" sz="2000" dirty="0">
                <a:solidFill>
                  <a:srgbClr val="FF3300"/>
                </a:solidFill>
                <a:latin typeface="微软雅黑" panose="020B0503020204020204" pitchFamily="34" charset="-122"/>
                <a:ea typeface="微软雅黑" panose="020B0503020204020204" pitchFamily="34" charset="-122"/>
              </a:rPr>
              <a:t>.\test</a:t>
            </a:r>
            <a:r>
              <a:rPr lang="en-US" altLang="zh-CN" sz="2000" dirty="0">
                <a:solidFill>
                  <a:srgbClr val="996600"/>
                </a:solidFill>
                <a:latin typeface="微软雅黑" panose="020B0503020204020204" pitchFamily="34" charset="-122"/>
                <a:ea typeface="微软雅黑" panose="020B0503020204020204" pitchFamily="34" charset="-122"/>
              </a:rPr>
              <a:t> </a:t>
            </a:r>
            <a:r>
              <a:rPr lang="en-US" altLang="zh-CN" sz="2000" dirty="0">
                <a:solidFill>
                  <a:srgbClr val="FF3300"/>
                </a:solidFill>
                <a:latin typeface="微软雅黑" panose="020B0503020204020204" pitchFamily="34" charset="-122"/>
                <a:ea typeface="微软雅黑" panose="020B0503020204020204" pitchFamily="34" charset="-122"/>
              </a:rPr>
              <a:t>0123456789ABCDEFXXXX</a:t>
            </a:r>
            <a:r>
              <a:rPr lang="zh-CN" altLang="en-US" sz="2000" dirty="0">
                <a:solidFill>
                  <a:srgbClr val="FF3300"/>
                </a:solidFill>
                <a:latin typeface="微软雅黑" panose="020B0503020204020204" pitchFamily="34" charset="-122"/>
                <a:ea typeface="微软雅黑" panose="020B0503020204020204" pitchFamily="34" charset="-122"/>
              </a:rPr>
              <a:t>▥ ▧▥▧</a:t>
            </a:r>
            <a:endParaRPr lang="zh-CN" altLang="en-US" sz="2000" dirty="0">
              <a:solidFill>
                <a:srgbClr val="FF3300"/>
              </a:solidFill>
              <a:latin typeface="微软雅黑" panose="020B0503020204020204" pitchFamily="34" charset="-122"/>
              <a:ea typeface="微软雅黑" panose="020B0503020204020204" pitchFamily="34" charset="-122"/>
            </a:endParaRPr>
          </a:p>
        </p:txBody>
      </p:sp>
      <p:sp>
        <p:nvSpPr>
          <p:cNvPr id="806933" name="Text Box 21"/>
          <p:cNvSpPr txBox="1"/>
          <p:nvPr/>
        </p:nvSpPr>
        <p:spPr>
          <a:xfrm>
            <a:off x="5607050" y="5454650"/>
            <a:ext cx="3059113" cy="701675"/>
          </a:xfrm>
          <a:prstGeom prst="rect">
            <a:avLst/>
          </a:prstGeom>
          <a:noFill/>
          <a:ln w="9525">
            <a:noFill/>
          </a:ln>
        </p:spPr>
        <p:txBody>
          <a:bodyPr anchor="t" anchorCtr="0">
            <a:spAutoFit/>
          </a:bodyPr>
          <a:lstStyle/>
          <a:p>
            <a:pPr marL="342900" indent="-342900" eaLnBrk="0" hangingPunct="0"/>
            <a:r>
              <a:rPr lang="zh-CN" altLang="en-US" sz="2000" dirty="0">
                <a:solidFill>
                  <a:srgbClr val="008000"/>
                </a:solidFill>
                <a:latin typeface="微软雅黑" panose="020B0503020204020204" pitchFamily="34" charset="-122"/>
                <a:ea typeface="微软雅黑" panose="020B0503020204020204" pitchFamily="34" charset="-122"/>
              </a:rPr>
              <a:t>按空格隔开的字符串</a:t>
            </a:r>
            <a:endParaRPr lang="zh-CN" altLang="en-US" sz="2000" dirty="0">
              <a:solidFill>
                <a:srgbClr val="008000"/>
              </a:solidFill>
              <a:latin typeface="微软雅黑" panose="020B0503020204020204" pitchFamily="34" charset="-122"/>
              <a:ea typeface="微软雅黑" panose="020B0503020204020204" pitchFamily="34" charset="-122"/>
            </a:endParaRPr>
          </a:p>
          <a:p>
            <a:pPr marL="342900" indent="-342900" eaLnBrk="0" hangingPunct="0"/>
            <a:r>
              <a:rPr lang="zh-CN" altLang="en-US" sz="2000" dirty="0">
                <a:solidFill>
                  <a:srgbClr val="008000"/>
                </a:solidFill>
                <a:latin typeface="微软雅黑" panose="020B0503020204020204" pitchFamily="34" charset="-122"/>
                <a:ea typeface="微软雅黑" panose="020B0503020204020204" pitchFamily="34" charset="-122"/>
              </a:rPr>
              <a:t>被构建成一个</a:t>
            </a:r>
            <a:r>
              <a:rPr lang="zh-CN" altLang="en-US" sz="2000" dirty="0">
                <a:solidFill>
                  <a:srgbClr val="FF3300"/>
                </a:solidFill>
                <a:latin typeface="微软雅黑" panose="020B0503020204020204" pitchFamily="34" charset="-122"/>
                <a:ea typeface="微软雅黑" panose="020B0503020204020204" pitchFamily="34" charset="-122"/>
              </a:rPr>
              <a:t>指针数组</a:t>
            </a:r>
            <a:endParaRPr lang="zh-CN" altLang="en-US" sz="2000" dirty="0">
              <a:solidFill>
                <a:srgbClr val="FF3300"/>
              </a:solidFill>
              <a:latin typeface="微软雅黑" panose="020B0503020204020204" pitchFamily="34" charset="-122"/>
              <a:ea typeface="微软雅黑" panose="020B0503020204020204" pitchFamily="34" charset="-122"/>
            </a:endParaRPr>
          </a:p>
        </p:txBody>
      </p:sp>
      <p:sp>
        <p:nvSpPr>
          <p:cNvPr id="806934" name="Line 22"/>
          <p:cNvSpPr/>
          <p:nvPr/>
        </p:nvSpPr>
        <p:spPr>
          <a:xfrm flipV="1">
            <a:off x="7812088" y="3878263"/>
            <a:ext cx="360362" cy="1890712"/>
          </a:xfrm>
          <a:prstGeom prst="line">
            <a:avLst/>
          </a:prstGeom>
          <a:ln w="38100" cap="flat" cmpd="sng">
            <a:solidFill>
              <a:srgbClr val="FF3300"/>
            </a:solidFill>
            <a:prstDash val="solid"/>
            <a:round/>
            <a:headEnd type="none" w="med" len="med"/>
            <a:tailEnd type="triangle" w="med" len="med"/>
          </a:ln>
        </p:spPr>
      </p:sp>
      <p:sp>
        <p:nvSpPr>
          <p:cNvPr id="806935" name="Line 23"/>
          <p:cNvSpPr/>
          <p:nvPr/>
        </p:nvSpPr>
        <p:spPr>
          <a:xfrm flipV="1">
            <a:off x="4167188" y="4284663"/>
            <a:ext cx="1035050" cy="44450"/>
          </a:xfrm>
          <a:prstGeom prst="line">
            <a:avLst/>
          </a:prstGeom>
          <a:ln w="38100" cap="flat" cmpd="sng">
            <a:solidFill>
              <a:srgbClr val="FF3300"/>
            </a:solidFill>
            <a:prstDash val="solid"/>
            <a:round/>
            <a:headEnd type="none" w="med" len="med"/>
            <a:tailEnd type="triangle" w="med" len="med"/>
          </a:ln>
        </p:spPr>
      </p:sp>
      <p:sp>
        <p:nvSpPr>
          <p:cNvPr id="806937" name="Line 25"/>
          <p:cNvSpPr/>
          <p:nvPr/>
        </p:nvSpPr>
        <p:spPr>
          <a:xfrm flipV="1">
            <a:off x="2501900" y="4441190"/>
            <a:ext cx="4095750" cy="1755775"/>
          </a:xfrm>
          <a:prstGeom prst="line">
            <a:avLst/>
          </a:prstGeom>
          <a:ln w="38100" cap="flat" cmpd="sng">
            <a:solidFill>
              <a:srgbClr val="CC3300"/>
            </a:solidFill>
            <a:prstDash val="solid"/>
            <a:round/>
            <a:headEnd type="none" w="med" len="med"/>
            <a:tailEnd type="triangle" w="med" len="med"/>
          </a:ln>
        </p:spPr>
      </p:sp>
      <p:sp>
        <p:nvSpPr>
          <p:cNvPr id="806938" name="Line 26"/>
          <p:cNvSpPr/>
          <p:nvPr/>
        </p:nvSpPr>
        <p:spPr>
          <a:xfrm flipV="1">
            <a:off x="5157788" y="908050"/>
            <a:ext cx="2293937" cy="5221288"/>
          </a:xfrm>
          <a:prstGeom prst="line">
            <a:avLst/>
          </a:prstGeom>
          <a:ln w="38100" cap="flat" cmpd="sng">
            <a:solidFill>
              <a:srgbClr val="CC3300"/>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6916"/>
                                        </p:tgtEl>
                                        <p:attrNameLst>
                                          <p:attrName>style.visibility</p:attrName>
                                        </p:attrNameLst>
                                      </p:cBhvr>
                                      <p:to>
                                        <p:strVal val="visible"/>
                                      </p:to>
                                    </p:set>
                                    <p:animEffect transition="in" filter="blinds(horizontal)">
                                      <p:cBhvr>
                                        <p:cTn id="7" dur="500"/>
                                        <p:tgtEl>
                                          <p:spTgt spid="8069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6931"/>
                                        </p:tgtEl>
                                        <p:attrNameLst>
                                          <p:attrName>style.visibility</p:attrName>
                                        </p:attrNameLst>
                                      </p:cBhvr>
                                      <p:to>
                                        <p:strVal val="visible"/>
                                      </p:to>
                                    </p:set>
                                    <p:animEffect transition="in" filter="blinds(horizontal)">
                                      <p:cBhvr>
                                        <p:cTn id="12" dur="500"/>
                                        <p:tgtEl>
                                          <p:spTgt spid="8069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6932"/>
                                        </p:tgtEl>
                                        <p:attrNameLst>
                                          <p:attrName>style.visibility</p:attrName>
                                        </p:attrNameLst>
                                      </p:cBhvr>
                                      <p:to>
                                        <p:strVal val="visible"/>
                                      </p:to>
                                    </p:set>
                                    <p:animEffect transition="in" filter="blinds(horizontal)">
                                      <p:cBhvr>
                                        <p:cTn id="17" dur="500"/>
                                        <p:tgtEl>
                                          <p:spTgt spid="8069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6933"/>
                                        </p:tgtEl>
                                        <p:attrNameLst>
                                          <p:attrName>style.visibility</p:attrName>
                                        </p:attrNameLst>
                                      </p:cBhvr>
                                      <p:to>
                                        <p:strVal val="visible"/>
                                      </p:to>
                                    </p:set>
                                    <p:animEffect transition="in" filter="blinds(horizontal)">
                                      <p:cBhvr>
                                        <p:cTn id="22" dur="500"/>
                                        <p:tgtEl>
                                          <p:spTgt spid="80693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6934"/>
                                        </p:tgtEl>
                                        <p:attrNameLst>
                                          <p:attrName>style.visibility</p:attrName>
                                        </p:attrNameLst>
                                      </p:cBhvr>
                                      <p:to>
                                        <p:strVal val="visible"/>
                                      </p:to>
                                    </p:set>
                                    <p:animEffect transition="in" filter="blinds(horizontal)">
                                      <p:cBhvr>
                                        <p:cTn id="27" dur="500"/>
                                        <p:tgtEl>
                                          <p:spTgt spid="8069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6936"/>
                                        </p:tgtEl>
                                        <p:attrNameLst>
                                          <p:attrName>style.visibility</p:attrName>
                                        </p:attrNameLst>
                                      </p:cBhvr>
                                      <p:to>
                                        <p:strVal val="visible"/>
                                      </p:to>
                                    </p:set>
                                    <p:animEffect transition="in" filter="blinds(horizontal)">
                                      <p:cBhvr>
                                        <p:cTn id="32" dur="500"/>
                                        <p:tgtEl>
                                          <p:spTgt spid="8069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06915"/>
                                        </p:tgtEl>
                                        <p:attrNameLst>
                                          <p:attrName>style.visibility</p:attrName>
                                        </p:attrNameLst>
                                      </p:cBhvr>
                                      <p:to>
                                        <p:strVal val="visible"/>
                                      </p:to>
                                    </p:set>
                                    <p:animEffect transition="in" filter="blinds(horizontal)">
                                      <p:cBhvr>
                                        <p:cTn id="37" dur="500"/>
                                        <p:tgtEl>
                                          <p:spTgt spid="8069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06935"/>
                                        </p:tgtEl>
                                        <p:attrNameLst>
                                          <p:attrName>style.visibility</p:attrName>
                                        </p:attrNameLst>
                                      </p:cBhvr>
                                      <p:to>
                                        <p:strVal val="visible"/>
                                      </p:to>
                                    </p:set>
                                    <p:animEffect transition="in" filter="blinds(horizontal)">
                                      <p:cBhvr>
                                        <p:cTn id="42" dur="500"/>
                                        <p:tgtEl>
                                          <p:spTgt spid="80693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06937"/>
                                        </p:tgtEl>
                                        <p:attrNameLst>
                                          <p:attrName>style.visibility</p:attrName>
                                        </p:attrNameLst>
                                      </p:cBhvr>
                                      <p:to>
                                        <p:strVal val="visible"/>
                                      </p:to>
                                    </p:set>
                                    <p:animEffect transition="in" filter="blinds(horizontal)">
                                      <p:cBhvr>
                                        <p:cTn id="47" dur="500"/>
                                        <p:tgtEl>
                                          <p:spTgt spid="80693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06938"/>
                                        </p:tgtEl>
                                        <p:attrNameLst>
                                          <p:attrName>style.visibility</p:attrName>
                                        </p:attrNameLst>
                                      </p:cBhvr>
                                      <p:to>
                                        <p:strVal val="visible"/>
                                      </p:to>
                                    </p:set>
                                    <p:animEffect transition="in" filter="blinds(horizontal)">
                                      <p:cBhvr>
                                        <p:cTn id="52" dur="500"/>
                                        <p:tgtEl>
                                          <p:spTgt spid="806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15" grpId="0"/>
      <p:bldP spid="806916" grpId="0" animBg="1"/>
      <p:bldP spid="806931" grpId="0"/>
      <p:bldP spid="806932" grpId="0"/>
      <p:bldP spid="80693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2"/>
          <p:cNvSpPr>
            <a:spLocks noGrp="1"/>
          </p:cNvSpPr>
          <p:nvPr>
            <p:ph type="title"/>
          </p:nvPr>
        </p:nvSpPr>
        <p:spPr>
          <a:xfrm>
            <a:off x="457200" y="98425"/>
            <a:ext cx="8229600" cy="561975"/>
          </a:xfrm>
        </p:spPr>
        <p:txBody>
          <a:bodyPr vert="horz" wrap="square" lIns="91440" tIns="45720" rIns="91440" bIns="45720" anchor="ctr" anchorCtr="0"/>
          <a:lstStyle/>
          <a:p>
            <a:pPr algn="l"/>
            <a:r>
              <a:rPr lang="zh-CN" altLang="en-US" dirty="0"/>
              <a:t>越界访问和缓冲区溢出</a:t>
            </a:r>
            <a:endParaRPr lang="zh-CN" altLang="en-US" dirty="0"/>
          </a:p>
        </p:txBody>
      </p:sp>
      <p:sp>
        <p:nvSpPr>
          <p:cNvPr id="808963" name="Rectangle 3"/>
          <p:cNvSpPr/>
          <p:nvPr/>
        </p:nvSpPr>
        <p:spPr>
          <a:xfrm>
            <a:off x="71438" y="1978025"/>
            <a:ext cx="3805237" cy="3476625"/>
          </a:xfrm>
          <a:prstGeom prst="rect">
            <a:avLst/>
          </a:prstGeom>
          <a:noFill/>
          <a:ln w="9525">
            <a:noFill/>
          </a:ln>
        </p:spPr>
        <p:txBody>
          <a:bodyPr wrap="none" anchor="ctr" anchorCtr="0">
            <a:spAutoFit/>
          </a:bodyPr>
          <a:lstStyle/>
          <a:p>
            <a:pPr>
              <a:lnSpc>
                <a:spcPct val="95000"/>
              </a:lnSpc>
            </a:pPr>
            <a:r>
              <a:rPr lang="en-US" altLang="zh-CN" dirty="0">
                <a:solidFill>
                  <a:srgbClr val="0000FF"/>
                </a:solidFill>
                <a:latin typeface="微软雅黑" panose="020B0503020204020204" pitchFamily="34" charset="-122"/>
                <a:ea typeface="微软雅黑" panose="020B0503020204020204" pitchFamily="34" charset="-122"/>
              </a:rPr>
              <a:t>#include "stdio.h"</a:t>
            </a:r>
            <a:endParaRPr lang="en-US" altLang="zh-CN"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dirty="0">
                <a:solidFill>
                  <a:srgbClr val="0000FF"/>
                </a:solidFill>
                <a:latin typeface="微软雅黑" panose="020B0503020204020204" pitchFamily="34" charset="-122"/>
                <a:ea typeface="微软雅黑" panose="020B0503020204020204" pitchFamily="34" charset="-122"/>
              </a:rPr>
              <a:t>char code[]=</a:t>
            </a:r>
            <a:endParaRPr lang="en-US" altLang="zh-CN"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dirty="0">
                <a:solidFill>
                  <a:srgbClr val="0000FF"/>
                </a:solidFill>
                <a:latin typeface="微软雅黑" panose="020B0503020204020204" pitchFamily="34" charset="-122"/>
                <a:ea typeface="微软雅黑" panose="020B0503020204020204" pitchFamily="34" charset="-122"/>
              </a:rPr>
              <a:t>      "0123456789ABCDEFXXXX"</a:t>
            </a:r>
            <a:endParaRPr lang="en-US" altLang="zh-CN"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dirty="0">
                <a:solidFill>
                  <a:srgbClr val="0000FF"/>
                </a:solidFill>
                <a:latin typeface="微软雅黑" panose="020B0503020204020204" pitchFamily="34" charset="-122"/>
                <a:ea typeface="微软雅黑" panose="020B0503020204020204" pitchFamily="34" charset="-122"/>
              </a:rPr>
              <a:t>      "\x11\x84\x04\x08"</a:t>
            </a:r>
            <a:endParaRPr lang="en-US" altLang="zh-CN"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dirty="0">
                <a:solidFill>
                  <a:srgbClr val="0000FF"/>
                </a:solidFill>
                <a:latin typeface="微软雅黑" panose="020B0503020204020204" pitchFamily="34" charset="-122"/>
                <a:ea typeface="微软雅黑" panose="020B0503020204020204" pitchFamily="34" charset="-122"/>
              </a:rPr>
              <a:t>      "\x00"; </a:t>
            </a:r>
            <a:endParaRPr lang="en-US" altLang="zh-CN"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dirty="0">
                <a:solidFill>
                  <a:srgbClr val="0000FF"/>
                </a:solidFill>
                <a:latin typeface="微软雅黑" panose="020B0503020204020204" pitchFamily="34" charset="-122"/>
                <a:ea typeface="微软雅黑" panose="020B0503020204020204" pitchFamily="34" charset="-122"/>
              </a:rPr>
              <a:t>int main(void) {</a:t>
            </a:r>
            <a:endParaRPr lang="en-US" altLang="zh-CN"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dirty="0">
                <a:solidFill>
                  <a:srgbClr val="0000FF"/>
                </a:solidFill>
                <a:latin typeface="微软雅黑" panose="020B0503020204020204" pitchFamily="34" charset="-122"/>
                <a:ea typeface="微软雅黑" panose="020B0503020204020204" pitchFamily="34" charset="-122"/>
              </a:rPr>
              <a:t>      char *argv[3];</a:t>
            </a:r>
            <a:endParaRPr lang="en-US" altLang="zh-CN"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dirty="0">
                <a:solidFill>
                  <a:srgbClr val="0000FF"/>
                </a:solidFill>
                <a:latin typeface="微软雅黑" panose="020B0503020204020204" pitchFamily="34" charset="-122"/>
                <a:ea typeface="微软雅黑" panose="020B0503020204020204" pitchFamily="34" charset="-122"/>
              </a:rPr>
              <a:t>      argv[0]="./test";</a:t>
            </a:r>
            <a:endParaRPr lang="en-US" altLang="zh-CN"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dirty="0">
                <a:solidFill>
                  <a:srgbClr val="0000FF"/>
                </a:solidFill>
                <a:latin typeface="微软雅黑" panose="020B0503020204020204" pitchFamily="34" charset="-122"/>
                <a:ea typeface="微软雅黑" panose="020B0503020204020204" pitchFamily="34" charset="-122"/>
              </a:rPr>
              <a:t>      argv[1]=code;</a:t>
            </a:r>
            <a:endParaRPr lang="en-US" altLang="zh-CN"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dirty="0">
                <a:solidFill>
                  <a:srgbClr val="0000FF"/>
                </a:solidFill>
                <a:latin typeface="微软雅黑" panose="020B0503020204020204" pitchFamily="34" charset="-122"/>
                <a:ea typeface="微软雅黑" panose="020B0503020204020204" pitchFamily="34" charset="-122"/>
              </a:rPr>
              <a:t>      argv[2]=NULL;</a:t>
            </a:r>
            <a:endParaRPr lang="en-US" altLang="zh-CN"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dirty="0">
                <a:solidFill>
                  <a:srgbClr val="0000FF"/>
                </a:solidFill>
                <a:latin typeface="微软雅黑" panose="020B0503020204020204" pitchFamily="34" charset="-122"/>
                <a:ea typeface="微软雅黑" panose="020B0503020204020204" pitchFamily="34" charset="-122"/>
              </a:rPr>
              <a:t>      </a:t>
            </a:r>
            <a:r>
              <a:rPr lang="en-US" altLang="zh-CN" dirty="0">
                <a:solidFill>
                  <a:srgbClr val="FF3300"/>
                </a:solidFill>
                <a:latin typeface="微软雅黑" panose="020B0503020204020204" pitchFamily="34" charset="-122"/>
                <a:ea typeface="微软雅黑" panose="020B0503020204020204" pitchFamily="34" charset="-122"/>
              </a:rPr>
              <a:t>execve(argv[0],argv,NULL);</a:t>
            </a:r>
            <a:endParaRPr lang="en-US" altLang="zh-CN" dirty="0">
              <a:solidFill>
                <a:srgbClr val="FF3300"/>
              </a:solidFill>
              <a:latin typeface="微软雅黑" panose="020B0503020204020204" pitchFamily="34" charset="-122"/>
              <a:ea typeface="微软雅黑" panose="020B0503020204020204" pitchFamily="34" charset="-122"/>
            </a:endParaRPr>
          </a:p>
          <a:p>
            <a:pPr>
              <a:lnSpc>
                <a:spcPct val="95000"/>
              </a:lnSpc>
            </a:pPr>
            <a:r>
              <a:rPr lang="en-US" altLang="zh-CN" dirty="0">
                <a:solidFill>
                  <a:srgbClr val="0000FF"/>
                </a:solidFill>
                <a:latin typeface="微软雅黑" panose="020B0503020204020204" pitchFamily="34" charset="-122"/>
                <a:ea typeface="微软雅黑" panose="020B0503020204020204" pitchFamily="34" charset="-122"/>
              </a:rPr>
              <a:t>      return 0;</a:t>
            </a:r>
            <a:endParaRPr lang="en-US" altLang="zh-CN" dirty="0">
              <a:solidFill>
                <a:srgbClr val="0000FF"/>
              </a:solidFill>
              <a:latin typeface="微软雅黑" panose="020B0503020204020204" pitchFamily="34" charset="-122"/>
              <a:ea typeface="微软雅黑" panose="020B0503020204020204" pitchFamily="34" charset="-122"/>
            </a:endParaRPr>
          </a:p>
          <a:p>
            <a:pPr>
              <a:lnSpc>
                <a:spcPct val="95000"/>
              </a:lnSpc>
            </a:pPr>
            <a:r>
              <a:rPr lang="en-US" altLang="zh-CN" dirty="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p:txBody>
      </p:sp>
      <p:sp>
        <p:nvSpPr>
          <p:cNvPr id="808964" name="Rectangle 4"/>
          <p:cNvSpPr/>
          <p:nvPr/>
        </p:nvSpPr>
        <p:spPr>
          <a:xfrm>
            <a:off x="115888" y="5421313"/>
            <a:ext cx="4743450" cy="1406525"/>
          </a:xfrm>
          <a:prstGeom prst="rect">
            <a:avLst/>
          </a:prstGeom>
          <a:noFill/>
          <a:ln w="9525">
            <a:noFill/>
          </a:ln>
        </p:spPr>
        <p:txBody>
          <a:bodyPr anchor="ctr" anchorCtr="0">
            <a:spAutoFit/>
          </a:bodyPr>
          <a:lstStyle/>
          <a:p>
            <a:pPr>
              <a:lnSpc>
                <a:spcPct val="125000"/>
              </a:lnSpc>
            </a:pPr>
            <a:r>
              <a:rPr lang="zh-CN" altLang="en-US" sz="1900" dirty="0">
                <a:solidFill>
                  <a:srgbClr val="FF0000"/>
                </a:solidFill>
                <a:latin typeface="微软雅黑" panose="020B0503020204020204" pitchFamily="34" charset="-122"/>
                <a:ea typeface="微软雅黑" panose="020B0503020204020204" pitchFamily="34" charset="-122"/>
              </a:rPr>
              <a:t>执行上述攻击程序后的输出结果为：</a:t>
            </a:r>
            <a:endParaRPr lang="zh-CN" altLang="en-US" sz="1900" dirty="0">
              <a:solidFill>
                <a:srgbClr val="FF0000"/>
              </a:solidFill>
              <a:latin typeface="微软雅黑" panose="020B0503020204020204" pitchFamily="34" charset="-122"/>
              <a:ea typeface="微软雅黑" panose="020B0503020204020204" pitchFamily="34" charset="-122"/>
            </a:endParaRPr>
          </a:p>
          <a:p>
            <a:pPr>
              <a:lnSpc>
                <a:spcPct val="110000"/>
              </a:lnSpc>
            </a:pPr>
            <a:r>
              <a:rPr lang="en-US" altLang="zh-CN" sz="1900" dirty="0">
                <a:latin typeface="微软雅黑" panose="020B0503020204020204" pitchFamily="34" charset="-122"/>
                <a:ea typeface="微软雅黑" panose="020B0503020204020204" pitchFamily="34" charset="-122"/>
              </a:rPr>
              <a:t>"0123456789ABCDEFXXXX</a:t>
            </a:r>
            <a:r>
              <a:rPr lang="zh-CN" altLang="en-US" sz="1900" dirty="0">
                <a:latin typeface="微软雅黑" panose="020B0503020204020204" pitchFamily="34" charset="-122"/>
                <a:ea typeface="微软雅黑" panose="020B0503020204020204" pitchFamily="34" charset="-122"/>
              </a:rPr>
              <a:t>▥ ▧▥▧</a:t>
            </a:r>
            <a:endParaRPr lang="zh-CN" altLang="en-US" sz="1900" dirty="0">
              <a:latin typeface="微软雅黑" panose="020B0503020204020204" pitchFamily="34" charset="-122"/>
              <a:ea typeface="微软雅黑" panose="020B0503020204020204" pitchFamily="34" charset="-122"/>
            </a:endParaRPr>
          </a:p>
          <a:p>
            <a:pPr>
              <a:lnSpc>
                <a:spcPct val="110000"/>
              </a:lnSpc>
            </a:pPr>
            <a:r>
              <a:rPr lang="en-US" altLang="zh-CN" sz="1900" dirty="0">
                <a:solidFill>
                  <a:srgbClr val="CC3300"/>
                </a:solidFill>
                <a:latin typeface="微软雅黑" panose="020B0503020204020204" pitchFamily="34" charset="-122"/>
                <a:ea typeface="微软雅黑" panose="020B0503020204020204" pitchFamily="34" charset="-122"/>
              </a:rPr>
              <a:t>being hacked</a:t>
            </a:r>
            <a:endParaRPr lang="en-US" altLang="zh-CN" sz="1900" dirty="0">
              <a:solidFill>
                <a:srgbClr val="CC3300"/>
              </a:solidFill>
              <a:latin typeface="微软雅黑" panose="020B0503020204020204" pitchFamily="34" charset="-122"/>
              <a:ea typeface="微软雅黑" panose="020B0503020204020204" pitchFamily="34" charset="-122"/>
            </a:endParaRPr>
          </a:p>
          <a:p>
            <a:pPr>
              <a:lnSpc>
                <a:spcPct val="110000"/>
              </a:lnSpc>
            </a:pPr>
            <a:r>
              <a:rPr lang="en-US" altLang="zh-CN" sz="1900" dirty="0">
                <a:latin typeface="微软雅黑" panose="020B0503020204020204" pitchFamily="34" charset="-122"/>
                <a:ea typeface="微软雅黑" panose="020B0503020204020204" pitchFamily="34" charset="-122"/>
              </a:rPr>
              <a:t>Segmentation fault</a:t>
            </a:r>
            <a:r>
              <a:rPr lang="en-US" altLang="zh-CN" b="0" dirty="0">
                <a:latin typeface="微软雅黑" panose="020B0503020204020204" pitchFamily="34" charset="-122"/>
                <a:ea typeface="微软雅黑" panose="020B0503020204020204" pitchFamily="34" charset="-122"/>
              </a:rPr>
              <a:t> </a:t>
            </a:r>
            <a:endParaRPr lang="en-US" altLang="zh-CN" b="0" dirty="0">
              <a:latin typeface="微软雅黑" panose="020B0503020204020204" pitchFamily="34" charset="-122"/>
              <a:ea typeface="微软雅黑" panose="020B0503020204020204" pitchFamily="34" charset="-122"/>
            </a:endParaRPr>
          </a:p>
        </p:txBody>
      </p:sp>
      <p:grpSp>
        <p:nvGrpSpPr>
          <p:cNvPr id="808965" name="Group 5"/>
          <p:cNvGrpSpPr/>
          <p:nvPr/>
        </p:nvGrpSpPr>
        <p:grpSpPr>
          <a:xfrm>
            <a:off x="4932363" y="-36512"/>
            <a:ext cx="4095750" cy="5221287"/>
            <a:chOff x="3078" y="317"/>
            <a:chExt cx="2580" cy="3289"/>
          </a:xfrm>
        </p:grpSpPr>
        <p:pic>
          <p:nvPicPr>
            <p:cNvPr id="187397" name="Picture 6"/>
            <p:cNvPicPr>
              <a:picLocks noChangeAspect="1"/>
            </p:cNvPicPr>
            <p:nvPr/>
          </p:nvPicPr>
          <p:blipFill>
            <a:blip r:embed="rId1"/>
            <a:stretch>
              <a:fillRect/>
            </a:stretch>
          </p:blipFill>
          <p:spPr>
            <a:xfrm>
              <a:off x="3078" y="317"/>
              <a:ext cx="2524" cy="3289"/>
            </a:xfrm>
            <a:prstGeom prst="rect">
              <a:avLst/>
            </a:prstGeom>
            <a:noFill/>
            <a:ln w="9525">
              <a:noFill/>
            </a:ln>
          </p:spPr>
        </p:pic>
        <p:sp>
          <p:nvSpPr>
            <p:cNvPr id="187398" name="Text Box 7"/>
            <p:cNvSpPr txBox="1"/>
            <p:nvPr/>
          </p:nvSpPr>
          <p:spPr>
            <a:xfrm>
              <a:off x="4864" y="1791"/>
              <a:ext cx="794" cy="231"/>
            </a:xfrm>
            <a:prstGeom prst="rect">
              <a:avLst/>
            </a:prstGeom>
            <a:solidFill>
              <a:schemeClr val="bg1"/>
            </a:solidFill>
            <a:ln w="9525">
              <a:noFill/>
            </a:ln>
          </p:spPr>
          <p:txBody>
            <a:bodyPr anchor="t" anchorCtr="0">
              <a:spAutoFit/>
            </a:bodyPr>
            <a:lstStyle/>
            <a:p>
              <a:pPr marL="342900" indent="-342900" eaLnBrk="0" hangingPunct="0">
                <a:spcBef>
                  <a:spcPct val="50000"/>
                </a:spcBef>
              </a:pPr>
              <a:r>
                <a:rPr lang="zh-CN" altLang="en-US" dirty="0">
                  <a:latin typeface="微软雅黑" panose="020B0503020204020204" pitchFamily="34" charset="-122"/>
                  <a:ea typeface="微软雅黑" panose="020B0503020204020204" pitchFamily="34" charset="-122"/>
                </a:rPr>
                <a:t>共</a:t>
              </a:r>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字节</a:t>
              </a:r>
              <a:endParaRPr lang="zh-CN" altLang="en-US" dirty="0">
                <a:latin typeface="微软雅黑" panose="020B0503020204020204" pitchFamily="34" charset="-122"/>
                <a:ea typeface="微软雅黑" panose="020B0503020204020204" pitchFamily="34" charset="-122"/>
              </a:endParaRPr>
            </a:p>
          </p:txBody>
        </p:sp>
      </p:grpSp>
      <p:sp>
        <p:nvSpPr>
          <p:cNvPr id="808968" name="Rectangle 8"/>
          <p:cNvSpPr/>
          <p:nvPr/>
        </p:nvSpPr>
        <p:spPr>
          <a:xfrm>
            <a:off x="4976813" y="1133475"/>
            <a:ext cx="2474912" cy="2249488"/>
          </a:xfrm>
          <a:prstGeom prst="rect">
            <a:avLst/>
          </a:prstGeom>
          <a:solidFill>
            <a:srgbClr val="FF0000">
              <a:alpha val="18823"/>
            </a:srgbClr>
          </a:solidFill>
          <a:ln w="9525">
            <a:noFill/>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grpSp>
        <p:nvGrpSpPr>
          <p:cNvPr id="808969" name="Group 9"/>
          <p:cNvGrpSpPr/>
          <p:nvPr/>
        </p:nvGrpSpPr>
        <p:grpSpPr>
          <a:xfrm>
            <a:off x="26988" y="812800"/>
            <a:ext cx="3600450" cy="1220788"/>
            <a:chOff x="17" y="455"/>
            <a:chExt cx="2268" cy="769"/>
          </a:xfrm>
        </p:grpSpPr>
        <p:sp>
          <p:nvSpPr>
            <p:cNvPr id="187401" name="Rectangle 10"/>
            <p:cNvSpPr/>
            <p:nvPr/>
          </p:nvSpPr>
          <p:spPr>
            <a:xfrm>
              <a:off x="17" y="455"/>
              <a:ext cx="2202" cy="231"/>
            </a:xfrm>
            <a:prstGeom prst="rect">
              <a:avLst/>
            </a:prstGeom>
            <a:noFill/>
            <a:ln w="9525">
              <a:noFill/>
            </a:ln>
          </p:spPr>
          <p:txBody>
            <a:bodyPr wrap="none" anchor="t" anchorCtr="0">
              <a:spAutoFit/>
            </a:bodyPr>
            <a:lstStyle/>
            <a:p>
              <a:pPr marL="342900" indent="-342900" eaLnBrk="0" hangingPunct="0"/>
              <a:r>
                <a:rPr lang="zh-CN" altLang="en-US" dirty="0">
                  <a:solidFill>
                    <a:srgbClr val="3333CC"/>
                  </a:solidFill>
                  <a:latin typeface="微软雅黑" panose="020B0503020204020204" pitchFamily="34" charset="-122"/>
                  <a:ea typeface="微软雅黑" panose="020B0503020204020204" pitchFamily="34" charset="-122"/>
                </a:rPr>
                <a:t>假定</a:t>
              </a:r>
              <a:r>
                <a:rPr lang="en-US" altLang="zh-CN" dirty="0">
                  <a:solidFill>
                    <a:srgbClr val="3333CC"/>
                  </a:solidFill>
                  <a:latin typeface="微软雅黑" panose="020B0503020204020204" pitchFamily="34" charset="-122"/>
                  <a:ea typeface="微软雅黑" panose="020B0503020204020204" pitchFamily="34" charset="-122"/>
                </a:rPr>
                <a:t>hacker</a:t>
              </a:r>
              <a:r>
                <a:rPr lang="zh-CN" altLang="en-US" dirty="0">
                  <a:solidFill>
                    <a:srgbClr val="3333CC"/>
                  </a:solidFill>
                  <a:latin typeface="微软雅黑" panose="020B0503020204020204" pitchFamily="34" charset="-122"/>
                  <a:ea typeface="微软雅黑" panose="020B0503020204020204" pitchFamily="34" charset="-122"/>
                </a:rPr>
                <a:t>首址为</a:t>
              </a:r>
              <a:r>
                <a:rPr lang="en-US" altLang="zh-CN" dirty="0">
                  <a:solidFill>
                    <a:srgbClr val="3333CC"/>
                  </a:solidFill>
                  <a:latin typeface="微软雅黑" panose="020B0503020204020204" pitchFamily="34" charset="-122"/>
                  <a:ea typeface="微软雅黑" panose="020B0503020204020204" pitchFamily="34" charset="-122"/>
                </a:rPr>
                <a:t>0x08048411</a:t>
              </a:r>
              <a:endParaRPr lang="zh-CN" altLang="en-US" dirty="0">
                <a:solidFill>
                  <a:srgbClr val="3333CC"/>
                </a:solidFill>
                <a:latin typeface="微软雅黑" panose="020B0503020204020204" pitchFamily="34" charset="-122"/>
                <a:ea typeface="微软雅黑" panose="020B0503020204020204" pitchFamily="34" charset="-122"/>
              </a:endParaRPr>
            </a:p>
          </p:txBody>
        </p:sp>
        <p:sp>
          <p:nvSpPr>
            <p:cNvPr id="187402" name="Rectangle 11"/>
            <p:cNvSpPr/>
            <p:nvPr/>
          </p:nvSpPr>
          <p:spPr>
            <a:xfrm>
              <a:off x="45" y="647"/>
              <a:ext cx="2240" cy="577"/>
            </a:xfrm>
            <a:prstGeom prst="rect">
              <a:avLst/>
            </a:prstGeom>
            <a:noFill/>
            <a:ln w="9525">
              <a:noFill/>
            </a:ln>
          </p:spPr>
          <p:txBody>
            <a:bodyPr anchor="t" anchorCtr="0">
              <a:spAutoFit/>
            </a:bodyPr>
            <a:lstStyle/>
            <a:p>
              <a:pPr marL="342900" indent="-342900" eaLnBrk="0" hangingPunct="0"/>
              <a:r>
                <a:rPr lang="en-US" altLang="zh-CN" dirty="0">
                  <a:solidFill>
                    <a:srgbClr val="007635"/>
                  </a:solidFill>
                  <a:latin typeface="微软雅黑" panose="020B0503020204020204" pitchFamily="34" charset="-122"/>
                  <a:ea typeface="微软雅黑" panose="020B0503020204020204" pitchFamily="34" charset="-122"/>
                </a:rPr>
                <a:t>void hacker(void) {</a:t>
              </a:r>
              <a:endParaRPr lang="en-US" altLang="zh-CN" dirty="0">
                <a:solidFill>
                  <a:srgbClr val="007635"/>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007635"/>
                  </a:solidFill>
                  <a:latin typeface="微软雅黑" panose="020B0503020204020204" pitchFamily="34" charset="-122"/>
                  <a:ea typeface="微软雅黑" panose="020B0503020204020204" pitchFamily="34" charset="-122"/>
                </a:rPr>
                <a:t>    printf("</a:t>
              </a:r>
              <a:r>
                <a:rPr lang="en-US" altLang="zh-CN" dirty="0">
                  <a:solidFill>
                    <a:srgbClr val="CC3300"/>
                  </a:solidFill>
                  <a:latin typeface="微软雅黑" panose="020B0503020204020204" pitchFamily="34" charset="-122"/>
                  <a:ea typeface="微软雅黑" panose="020B0503020204020204" pitchFamily="34" charset="-122"/>
                </a:rPr>
                <a:t>being hacked\n</a:t>
              </a:r>
              <a:r>
                <a:rPr lang="en-US" altLang="zh-CN" dirty="0">
                  <a:solidFill>
                    <a:srgbClr val="007635"/>
                  </a:solidFill>
                  <a:latin typeface="微软雅黑" panose="020B0503020204020204" pitchFamily="34" charset="-122"/>
                  <a:ea typeface="微软雅黑" panose="020B0503020204020204" pitchFamily="34" charset="-122"/>
                </a:rPr>
                <a:t>");</a:t>
              </a:r>
              <a:endParaRPr lang="en-US" altLang="zh-CN" dirty="0">
                <a:solidFill>
                  <a:srgbClr val="007635"/>
                </a:solidFill>
                <a:latin typeface="微软雅黑" panose="020B0503020204020204" pitchFamily="34" charset="-122"/>
                <a:ea typeface="微软雅黑" panose="020B0503020204020204" pitchFamily="34" charset="-122"/>
              </a:endParaRPr>
            </a:p>
            <a:p>
              <a:pPr marL="342900" indent="-342900" eaLnBrk="0" hangingPunct="0"/>
              <a:r>
                <a:rPr lang="en-US" altLang="zh-CN" dirty="0">
                  <a:solidFill>
                    <a:srgbClr val="007635"/>
                  </a:solidFill>
                  <a:latin typeface="微软雅黑" panose="020B0503020204020204" pitchFamily="34" charset="-122"/>
                  <a:ea typeface="微软雅黑" panose="020B0503020204020204" pitchFamily="34" charset="-122"/>
                </a:rPr>
                <a:t>}</a:t>
              </a:r>
              <a:endParaRPr lang="en-US" altLang="zh-CN" dirty="0">
                <a:solidFill>
                  <a:srgbClr val="007635"/>
                </a:solidFill>
                <a:latin typeface="微软雅黑" panose="020B0503020204020204" pitchFamily="34" charset="-122"/>
                <a:ea typeface="微软雅黑" panose="020B0503020204020204" pitchFamily="34" charset="-122"/>
              </a:endParaRPr>
            </a:p>
          </p:txBody>
        </p:sp>
      </p:grpSp>
      <p:sp>
        <p:nvSpPr>
          <p:cNvPr id="808972" name="Rectangle 12"/>
          <p:cNvSpPr/>
          <p:nvPr/>
        </p:nvSpPr>
        <p:spPr>
          <a:xfrm>
            <a:off x="4483100" y="5151438"/>
            <a:ext cx="4589463" cy="1608137"/>
          </a:xfrm>
          <a:prstGeom prst="rect">
            <a:avLst/>
          </a:prstGeom>
          <a:noFill/>
          <a:ln w="9525">
            <a:noFill/>
          </a:ln>
        </p:spPr>
        <p:txBody>
          <a:bodyPr anchor="ctr" anchorCtr="0">
            <a:spAutoFit/>
          </a:bodyPr>
          <a:lstStyle/>
          <a:p>
            <a:pPr eaLnBrk="0" hangingPunct="0">
              <a:lnSpc>
                <a:spcPct val="105000"/>
              </a:lnSpc>
            </a:pPr>
            <a:r>
              <a:rPr lang="zh-CN" altLang="en-US" sz="1900" dirty="0">
                <a:solidFill>
                  <a:srgbClr val="996600"/>
                </a:solidFill>
                <a:latin typeface="微软雅黑" panose="020B0503020204020204" pitchFamily="34" charset="-122"/>
                <a:ea typeface="微软雅黑" panose="020B0503020204020204" pitchFamily="34" charset="-122"/>
              </a:rPr>
              <a:t>最后显示“</a:t>
            </a:r>
            <a:r>
              <a:rPr lang="en-US" altLang="zh-CN" sz="1900" dirty="0">
                <a:solidFill>
                  <a:srgbClr val="996600"/>
                </a:solidFill>
                <a:latin typeface="微软雅黑" panose="020B0503020204020204" pitchFamily="34" charset="-122"/>
                <a:ea typeface="微软雅黑" panose="020B0503020204020204" pitchFamily="34" charset="-122"/>
              </a:rPr>
              <a:t>Segmentation fault</a:t>
            </a:r>
            <a:r>
              <a:rPr lang="zh-CN" altLang="en-US" sz="1900" dirty="0">
                <a:solidFill>
                  <a:srgbClr val="996600"/>
                </a:solidFill>
                <a:latin typeface="微软雅黑" panose="020B0503020204020204" pitchFamily="34" charset="-122"/>
                <a:ea typeface="微软雅黑" panose="020B0503020204020204" pitchFamily="34" charset="-122"/>
              </a:rPr>
              <a:t>”，原因是执行到</a:t>
            </a:r>
            <a:r>
              <a:rPr lang="en-US" altLang="zh-CN" sz="1900" dirty="0">
                <a:solidFill>
                  <a:srgbClr val="996600"/>
                </a:solidFill>
                <a:latin typeface="微软雅黑" panose="020B0503020204020204" pitchFamily="34" charset="-122"/>
                <a:ea typeface="微软雅黑" panose="020B0503020204020204" pitchFamily="34" charset="-122"/>
              </a:rPr>
              <a:t>hacker</a:t>
            </a:r>
            <a:r>
              <a:rPr lang="zh-CN" altLang="en-US" sz="1900" dirty="0">
                <a:solidFill>
                  <a:srgbClr val="996600"/>
                </a:solidFill>
                <a:latin typeface="微软雅黑" panose="020B0503020204020204" pitchFamily="34" charset="-122"/>
                <a:ea typeface="微软雅黑" panose="020B0503020204020204" pitchFamily="34" charset="-122"/>
              </a:rPr>
              <a:t>过程的</a:t>
            </a:r>
            <a:r>
              <a:rPr lang="en-US" altLang="zh-CN" sz="1900" dirty="0">
                <a:solidFill>
                  <a:srgbClr val="996600"/>
                </a:solidFill>
                <a:latin typeface="微软雅黑" panose="020B0503020204020204" pitchFamily="34" charset="-122"/>
                <a:ea typeface="微软雅黑" panose="020B0503020204020204" pitchFamily="34" charset="-122"/>
              </a:rPr>
              <a:t>ret</a:t>
            </a:r>
            <a:r>
              <a:rPr lang="zh-CN" altLang="en-US" sz="1900" dirty="0">
                <a:solidFill>
                  <a:srgbClr val="996600"/>
                </a:solidFill>
                <a:latin typeface="微软雅黑" panose="020B0503020204020204" pitchFamily="34" charset="-122"/>
                <a:ea typeface="微软雅黑" panose="020B0503020204020204" pitchFamily="34" charset="-122"/>
              </a:rPr>
              <a:t>指令时取到的“返回地址”是一个不确定的值，因而可能跳转到数据区或系统区或其他非法访问的存储区执行，因而造成</a:t>
            </a:r>
            <a:r>
              <a:rPr lang="zh-CN" altLang="en-US" sz="1900" dirty="0">
                <a:solidFill>
                  <a:srgbClr val="FF3300"/>
                </a:solidFill>
                <a:latin typeface="微软雅黑" panose="020B0503020204020204" pitchFamily="34" charset="-122"/>
                <a:ea typeface="微软雅黑" panose="020B0503020204020204" pitchFamily="34" charset="-122"/>
              </a:rPr>
              <a:t>段错误</a:t>
            </a:r>
            <a:r>
              <a:rPr lang="zh-CN" altLang="en-US" sz="1900" dirty="0">
                <a:solidFill>
                  <a:srgbClr val="996600"/>
                </a:solidFill>
                <a:latin typeface="微软雅黑" panose="020B0503020204020204" pitchFamily="34" charset="-122"/>
                <a:ea typeface="微软雅黑" panose="020B0503020204020204" pitchFamily="34" charset="-122"/>
              </a:rPr>
              <a:t>。</a:t>
            </a:r>
            <a:endParaRPr lang="zh-CN" altLang="en-US" sz="1900" b="0" dirty="0">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3446463" y="1042988"/>
            <a:ext cx="1412875" cy="2714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8969"/>
                                        </p:tgtEl>
                                        <p:attrNameLst>
                                          <p:attrName>style.visibility</p:attrName>
                                        </p:attrNameLst>
                                      </p:cBhvr>
                                      <p:to>
                                        <p:strVal val="visible"/>
                                      </p:to>
                                    </p:set>
                                    <p:animEffect transition="in" filter="blinds(horizontal)">
                                      <p:cBhvr>
                                        <p:cTn id="7" dur="500"/>
                                        <p:tgtEl>
                                          <p:spTgt spid="8089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8963"/>
                                        </p:tgtEl>
                                        <p:attrNameLst>
                                          <p:attrName>style.visibility</p:attrName>
                                        </p:attrNameLst>
                                      </p:cBhvr>
                                      <p:to>
                                        <p:strVal val="visible"/>
                                      </p:to>
                                    </p:set>
                                    <p:animEffect transition="in" filter="blinds(horizontal)">
                                      <p:cBhvr>
                                        <p:cTn id="12" dur="500"/>
                                        <p:tgtEl>
                                          <p:spTgt spid="8089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8965"/>
                                        </p:tgtEl>
                                        <p:attrNameLst>
                                          <p:attrName>style.visibility</p:attrName>
                                        </p:attrNameLst>
                                      </p:cBhvr>
                                      <p:to>
                                        <p:strVal val="visible"/>
                                      </p:to>
                                    </p:set>
                                    <p:animEffect transition="in" filter="blinds(horizontal)">
                                      <p:cBhvr>
                                        <p:cTn id="17" dur="500"/>
                                        <p:tgtEl>
                                          <p:spTgt spid="8089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8964"/>
                                        </p:tgtEl>
                                        <p:attrNameLst>
                                          <p:attrName>style.visibility</p:attrName>
                                        </p:attrNameLst>
                                      </p:cBhvr>
                                      <p:to>
                                        <p:strVal val="visible"/>
                                      </p:to>
                                    </p:set>
                                    <p:animEffect transition="in" filter="blinds(horizontal)">
                                      <p:cBhvr>
                                        <p:cTn id="22" dur="500"/>
                                        <p:tgtEl>
                                          <p:spTgt spid="80896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8968"/>
                                        </p:tgtEl>
                                        <p:attrNameLst>
                                          <p:attrName>style.visibility</p:attrName>
                                        </p:attrNameLst>
                                      </p:cBhvr>
                                      <p:to>
                                        <p:strVal val="visible"/>
                                      </p:to>
                                    </p:set>
                                    <p:animEffect transition="in" filter="blinds(horizontal)">
                                      <p:cBhvr>
                                        <p:cTn id="27" dur="500"/>
                                        <p:tgtEl>
                                          <p:spTgt spid="80896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randombar(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08972"/>
                                        </p:tgtEl>
                                        <p:attrNameLst>
                                          <p:attrName>style.visibility</p:attrName>
                                        </p:attrNameLst>
                                      </p:cBhvr>
                                      <p:to>
                                        <p:strVal val="visible"/>
                                      </p:to>
                                    </p:set>
                                    <p:animEffect transition="in" filter="blinds(horizontal)">
                                      <p:cBhvr>
                                        <p:cTn id="37" dur="500"/>
                                        <p:tgtEl>
                                          <p:spTgt spid="808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3" grpId="0"/>
      <p:bldP spid="808964" grpId="0"/>
      <p:bldP spid="808968" grpId="0" animBg="1"/>
      <p:bldP spid="80897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200" dirty="0"/>
              <a:t>本章总结</a:t>
            </a:r>
            <a:endParaRPr lang="zh-CN" altLang="en-US" sz="3200" dirty="0"/>
          </a:p>
        </p:txBody>
      </p:sp>
      <p:sp>
        <p:nvSpPr>
          <p:cNvPr id="211970" name="Rectangle 3"/>
          <p:cNvSpPr>
            <a:spLocks noGrp="1"/>
          </p:cNvSpPr>
          <p:nvPr>
            <p:ph idx="1"/>
          </p:nvPr>
        </p:nvSpPr>
        <p:spPr>
          <a:xfrm>
            <a:off x="476250" y="728663"/>
            <a:ext cx="8229600" cy="5940425"/>
          </a:xfrm>
        </p:spPr>
        <p:txBody>
          <a:bodyPr vert="horz" wrap="square" lIns="91440" tIns="45720" rIns="91440" bIns="45720" anchor="t" anchorCtr="0"/>
          <a:lstStyle/>
          <a:p>
            <a:pPr>
              <a:lnSpc>
                <a:spcPct val="100000"/>
              </a:lnSpc>
            </a:pPr>
            <a:r>
              <a:rPr lang="zh-CN" altLang="en-US" sz="2000" dirty="0">
                <a:latin typeface="微软雅黑" panose="020B0503020204020204" pitchFamily="34" charset="-122"/>
                <a:ea typeface="微软雅黑" panose="020B0503020204020204" pitchFamily="34" charset="-122"/>
              </a:rPr>
              <a:t>分以下五个部分介绍</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solidFill>
                  <a:srgbClr val="3333CC"/>
                </a:solidFill>
                <a:latin typeface="微软雅黑" panose="020B0503020204020204" pitchFamily="34" charset="-122"/>
                <a:ea typeface="微软雅黑" panose="020B0503020204020204" pitchFamily="34" charset="-122"/>
              </a:rPr>
              <a:t>第一讲：程序转换概述</a:t>
            </a:r>
            <a:endParaRPr lang="zh-CN" altLang="en-US" dirty="0">
              <a:solidFill>
                <a:srgbClr val="3333CC"/>
              </a:solidFill>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机器指令和汇编指令</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机器级程序员感觉到的属性和功能特性</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高级语言程序转换为机器代码的过程</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latin typeface="微软雅黑" panose="020B0503020204020204" pitchFamily="34" charset="-122"/>
                <a:ea typeface="微软雅黑" panose="020B0503020204020204" pitchFamily="34" charset="-122"/>
              </a:rPr>
              <a:t>第二讲：</a:t>
            </a:r>
            <a:r>
              <a:rPr lang="en-US" altLang="zh-CN" dirty="0">
                <a:latin typeface="微软雅黑" panose="020B0503020204020204" pitchFamily="34" charset="-122"/>
                <a:ea typeface="微软雅黑" panose="020B0503020204020204" pitchFamily="34" charset="-122"/>
              </a:rPr>
              <a:t>IA-32 /x86-64</a:t>
            </a:r>
            <a:r>
              <a:rPr lang="zh-CN" altLang="en-US" dirty="0">
                <a:latin typeface="微软雅黑" panose="020B0503020204020204" pitchFamily="34" charset="-122"/>
                <a:ea typeface="微软雅黑" panose="020B0503020204020204" pitchFamily="34" charset="-122"/>
              </a:rPr>
              <a:t>指令系统</a:t>
            </a:r>
            <a:endParaRPr lang="en-US" altLang="zh-CN" dirty="0">
              <a:latin typeface="微软雅黑" panose="020B0503020204020204" pitchFamily="34" charset="-122"/>
              <a:ea typeface="微软雅黑" panose="020B0503020204020204" pitchFamily="34" charset="-122"/>
            </a:endParaRPr>
          </a:p>
          <a:p>
            <a:pPr lvl="1">
              <a:lnSpc>
                <a:spcPct val="100000"/>
              </a:lnSpc>
            </a:pPr>
            <a:r>
              <a:rPr lang="zh-CN" altLang="en-US" dirty="0">
                <a:solidFill>
                  <a:srgbClr val="3333CC"/>
                </a:solidFill>
                <a:latin typeface="微软雅黑" panose="020B0503020204020204" pitchFamily="34" charset="-122"/>
                <a:ea typeface="微软雅黑" panose="020B0503020204020204" pitchFamily="34" charset="-122"/>
              </a:rPr>
              <a:t>第三讲：</a:t>
            </a:r>
            <a:r>
              <a:rPr lang="en-US" altLang="zh-CN" dirty="0">
                <a:solidFill>
                  <a:srgbClr val="3333CC"/>
                </a:solidFill>
                <a:latin typeface="微软雅黑" panose="020B0503020204020204" pitchFamily="34" charset="-122"/>
                <a:ea typeface="微软雅黑" panose="020B0503020204020204" pitchFamily="34" charset="-122"/>
              </a:rPr>
              <a:t> C</a:t>
            </a:r>
            <a:r>
              <a:rPr lang="zh-CN" altLang="en-US" dirty="0">
                <a:solidFill>
                  <a:srgbClr val="3333CC"/>
                </a:solidFill>
                <a:latin typeface="微软雅黑" panose="020B0503020204020204" pitchFamily="34" charset="-122"/>
                <a:ea typeface="微软雅黑" panose="020B0503020204020204" pitchFamily="34" charset="-122"/>
              </a:rPr>
              <a:t>语言程序的机器级表示</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过程调用的机器级表示</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选择语句的机器级表示</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循环结构的机器级表示 </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solidFill>
                  <a:srgbClr val="3333CC"/>
                </a:solidFill>
                <a:latin typeface="微软雅黑" panose="020B0503020204020204" pitchFamily="34" charset="-122"/>
                <a:ea typeface="微软雅黑" panose="020B0503020204020204" pitchFamily="34" charset="-122"/>
              </a:rPr>
              <a:t>第四讲：复杂数据类型的分配和访问</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数组的分配和访问 </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结构体数据的分配和访问 </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联合体数据的分配和访问 </a:t>
            </a:r>
            <a:endParaRPr lang="zh-CN" altLang="en-US" sz="2000" dirty="0">
              <a:latin typeface="微软雅黑" panose="020B0503020204020204" pitchFamily="34" charset="-122"/>
              <a:ea typeface="微软雅黑" panose="020B0503020204020204" pitchFamily="34" charset="-122"/>
            </a:endParaRPr>
          </a:p>
          <a:p>
            <a:pPr lvl="2">
              <a:lnSpc>
                <a:spcPct val="100000"/>
              </a:lnSpc>
            </a:pPr>
            <a:r>
              <a:rPr lang="zh-CN" altLang="en-US" sz="2000" dirty="0">
                <a:latin typeface="微软雅黑" panose="020B0503020204020204" pitchFamily="34" charset="-122"/>
                <a:ea typeface="微软雅黑" panose="020B0503020204020204" pitchFamily="34" charset="-122"/>
              </a:rPr>
              <a:t>数据的对齐 </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zh-CN" altLang="en-US" dirty="0">
                <a:solidFill>
                  <a:srgbClr val="3333CC"/>
                </a:solidFill>
                <a:latin typeface="微软雅黑" panose="020B0503020204020204" pitchFamily="34" charset="-122"/>
                <a:ea typeface="微软雅黑" panose="020B0503020204020204" pitchFamily="34" charset="-122"/>
              </a:rPr>
              <a:t>第五讲：越界访问和缓冲区溢出 </a:t>
            </a:r>
            <a:endParaRPr lang="zh-CN" altLang="en-US" dirty="0">
              <a:solidFill>
                <a:srgbClr val="3333CC"/>
              </a:solidFill>
              <a:latin typeface="微软雅黑" panose="020B0503020204020204" pitchFamily="34" charset="-122"/>
              <a:ea typeface="微软雅黑" panose="020B0503020204020204" pitchFamily="34" charset="-122"/>
            </a:endParaRPr>
          </a:p>
        </p:txBody>
      </p:sp>
      <p:sp>
        <p:nvSpPr>
          <p:cNvPr id="211971" name="Text Box 4"/>
          <p:cNvSpPr txBox="1"/>
          <p:nvPr/>
        </p:nvSpPr>
        <p:spPr>
          <a:xfrm>
            <a:off x="6416675" y="1042988"/>
            <a:ext cx="2339975" cy="1917700"/>
          </a:xfrm>
          <a:prstGeom prst="rect">
            <a:avLst/>
          </a:prstGeom>
          <a:noFill/>
          <a:ln w="9525">
            <a:noFill/>
          </a:ln>
        </p:spPr>
        <p:txBody>
          <a:bodyPr anchor="t" anchorCtr="0">
            <a:spAutoFit/>
          </a:bodyPr>
          <a:lstStyle/>
          <a:p>
            <a:pPr>
              <a:lnSpc>
                <a:spcPct val="120000"/>
              </a:lnSpc>
              <a:spcBef>
                <a:spcPct val="50000"/>
              </a:spcBef>
            </a:pPr>
            <a:r>
              <a:rPr lang="zh-CN" altLang="en-US" sz="2000" dirty="0">
                <a:solidFill>
                  <a:srgbClr val="FF0000"/>
                </a:solidFill>
                <a:latin typeface="Arial" panose="020B0604020202020204" pitchFamily="34" charset="0"/>
                <a:ea typeface="微软雅黑" panose="020B0503020204020204" pitchFamily="34" charset="-122"/>
              </a:rPr>
              <a:t>从高级语言程序出发，用其对应的机器级代码以及内存（栈）中信息的变化来说明底层实现</a:t>
            </a:r>
            <a:endParaRPr lang="en-US" altLang="zh-CN" sz="2000" dirty="0">
              <a:solidFill>
                <a:srgbClr val="FF0000"/>
              </a:solidFill>
              <a:latin typeface="Arial" panose="020B0604020202020204" pitchFamily="34" charset="0"/>
              <a:ea typeface="微软雅黑" panose="020B0503020204020204" pitchFamily="34" charset="-122"/>
            </a:endParaRPr>
          </a:p>
        </p:txBody>
      </p:sp>
      <p:sp>
        <p:nvSpPr>
          <p:cNvPr id="211972" name="AutoShape 5"/>
          <p:cNvSpPr/>
          <p:nvPr/>
        </p:nvSpPr>
        <p:spPr>
          <a:xfrm>
            <a:off x="5472113" y="3114675"/>
            <a:ext cx="630237" cy="3105150"/>
          </a:xfrm>
          <a:prstGeom prst="rightBrace">
            <a:avLst>
              <a:gd name="adj1" fmla="val 41035"/>
              <a:gd name="adj2" fmla="val 50000"/>
            </a:avLst>
          </a:prstGeom>
          <a:noFill/>
          <a:ln w="28575" cap="flat" cmpd="sng">
            <a:solidFill>
              <a:schemeClr val="tx1"/>
            </a:solidFill>
            <a:prstDash val="solid"/>
            <a:round/>
            <a:headEnd type="none" w="med" len="med"/>
            <a:tailEnd type="none" w="med" len="med"/>
          </a:ln>
        </p:spPr>
        <p:txBody>
          <a:bodyPr wrap="none" anchor="ctr" anchorCtr="0"/>
          <a:lstStyle/>
          <a:p>
            <a:pPr eaLnBrk="0" hangingPunct="0"/>
            <a:endParaRPr lang="zh-CN" altLang="en-US" dirty="0">
              <a:latin typeface="微软雅黑" panose="020B0503020204020204" pitchFamily="34" charset="-122"/>
              <a:ea typeface="微软雅黑" panose="020B0503020204020204" pitchFamily="34" charset="-122"/>
            </a:endParaRPr>
          </a:p>
        </p:txBody>
      </p:sp>
      <p:sp>
        <p:nvSpPr>
          <p:cNvPr id="211973" name="Text Box 6"/>
          <p:cNvSpPr txBox="1"/>
          <p:nvPr/>
        </p:nvSpPr>
        <p:spPr>
          <a:xfrm>
            <a:off x="6146800" y="3878263"/>
            <a:ext cx="2386013" cy="1679575"/>
          </a:xfrm>
          <a:prstGeom prst="rect">
            <a:avLst/>
          </a:prstGeom>
          <a:noFill/>
          <a:ln w="9525">
            <a:noFill/>
          </a:ln>
        </p:spPr>
        <p:txBody>
          <a:bodyPr anchor="t" anchorCtr="0">
            <a:spAutoFit/>
          </a:bodyPr>
          <a:lstStyle/>
          <a:p>
            <a:pPr>
              <a:lnSpc>
                <a:spcPct val="130000"/>
              </a:lnSpc>
              <a:spcBef>
                <a:spcPct val="50000"/>
              </a:spcBef>
            </a:pPr>
            <a:r>
              <a:rPr lang="zh-CN" altLang="en-US" sz="2000" dirty="0">
                <a:latin typeface="微软雅黑" panose="020B0503020204020204" pitchFamily="34" charset="-122"/>
                <a:ea typeface="微软雅黑" panose="020B0503020204020204" pitchFamily="34" charset="-122"/>
              </a:rPr>
              <a:t>围绕</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语言中的语句和复杂数据类型，解释其在底层机器级的实现方法</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作业</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tags/tag1.xml><?xml version="1.0" encoding="utf-8"?>
<p:tagLst xmlns:p="http://schemas.openxmlformats.org/presentationml/2006/main">
  <p:tag name="COMMONDATA" val="eyJoZGlkIjoiYmEzYTFlZWNiNGQ2YjQwZGQzZjhjNTUzMzhlN2YyZGMifQ=="/>
  <p:tag name="KSO_WPP_MARK_KEY" val="abe9e340-83a9-43a4-8716-18b64f23af52"/>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29678</Words>
  <Application>WPS 演示</Application>
  <PresentationFormat>全屏显示(4:3)</PresentationFormat>
  <Paragraphs>2386</Paragraphs>
  <Slides>94</Slides>
  <Notes>89</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94</vt:i4>
      </vt:variant>
    </vt:vector>
  </HeadingPairs>
  <TitlesOfParts>
    <vt:vector size="107" baseType="lpstr">
      <vt:lpstr>Arial</vt:lpstr>
      <vt:lpstr>宋体</vt:lpstr>
      <vt:lpstr>Wingdings</vt:lpstr>
      <vt:lpstr>微软雅黑</vt:lpstr>
      <vt:lpstr>黑体</vt:lpstr>
      <vt:lpstr>Times New Roman</vt:lpstr>
      <vt:lpstr>Arial Unicode MS</vt:lpstr>
      <vt:lpstr>Symbol</vt:lpstr>
      <vt:lpstr>Monotype Sorts</vt:lpstr>
      <vt:lpstr>Wingdings</vt:lpstr>
      <vt:lpstr>默认设计模板</vt:lpstr>
      <vt:lpstr>1_默认设计模板</vt:lpstr>
      <vt:lpstr>Paint.Picture</vt:lpstr>
      <vt:lpstr>  第三章 程序的转换与机器级表示  程序转换概述 IA-32 指令系统 C语言程序的机器级表示 复杂数据类型的分配和访问 越界访问和缓冲区溢出</vt:lpstr>
      <vt:lpstr>程序的机器级表示</vt:lpstr>
      <vt:lpstr>回顾：不同层次语言之间的等价转换</vt:lpstr>
      <vt:lpstr>“指令”的概念</vt:lpstr>
      <vt:lpstr>回顾：指令集体系结构ISA</vt:lpstr>
      <vt:lpstr>机器级指令</vt:lpstr>
      <vt:lpstr>高级语言程序转换为机器代码的过程 </vt:lpstr>
      <vt:lpstr>                GCC使用举例</vt:lpstr>
      <vt:lpstr>       两种目标文件</vt:lpstr>
      <vt:lpstr>IA-32指令系统概述</vt:lpstr>
      <vt:lpstr>IA-32支持的数据类型及格式</vt:lpstr>
      <vt:lpstr>IA-32的定点寄存器组织</vt:lpstr>
      <vt:lpstr>IA-32的标志寄存器</vt:lpstr>
      <vt:lpstr>条件标志位（条件码CC）</vt:lpstr>
      <vt:lpstr>PowerPoint 演示文稿</vt:lpstr>
      <vt:lpstr>IA-32的寻址方式</vt:lpstr>
      <vt:lpstr>保护模式下的寻址方式</vt:lpstr>
      <vt:lpstr>存储器操作数的寻址方式</vt:lpstr>
      <vt:lpstr>存储器操作数的寻址方式</vt:lpstr>
      <vt:lpstr>PowerPoint 演示文稿</vt:lpstr>
      <vt:lpstr>PowerPoint 演示文稿</vt:lpstr>
      <vt:lpstr>IA-32常用指令类型</vt:lpstr>
      <vt:lpstr>“入栈”和“出栈”操作</vt:lpstr>
      <vt:lpstr>“入栈”和“出栈”操作</vt:lpstr>
      <vt:lpstr>PowerPoint 演示文稿</vt:lpstr>
      <vt:lpstr>IA-32常用指令类型</vt:lpstr>
      <vt:lpstr>整数乘除指令</vt:lpstr>
      <vt:lpstr>定点算术运算指令汇总 </vt:lpstr>
      <vt:lpstr>定点加法指令举例</vt:lpstr>
      <vt:lpstr>定点乘法指令举例</vt:lpstr>
      <vt:lpstr>IA-32的定点寄存器组织</vt:lpstr>
      <vt:lpstr>定点乘法指令举例</vt:lpstr>
      <vt:lpstr>整数乘除指令</vt:lpstr>
      <vt:lpstr>IA-32常用指令类型</vt:lpstr>
      <vt:lpstr>按位运算指令举例</vt:lpstr>
      <vt:lpstr>IA-32常用指令类型</vt:lpstr>
      <vt:lpstr>IA-32的标志寄存器</vt:lpstr>
      <vt:lpstr>条件转移指令</vt:lpstr>
      <vt:lpstr>例子：程序的机器级表示与执行</vt:lpstr>
      <vt:lpstr>subl $1, %edx指令的执行结果</vt:lpstr>
      <vt:lpstr>cpml %edx,%eax指令的执行结果</vt:lpstr>
      <vt:lpstr>jbe .L3指令的执行结果</vt:lpstr>
      <vt:lpstr>例子：程序的机器级表示与执行</vt:lpstr>
      <vt:lpstr>jle .L3指令的执行结果</vt:lpstr>
      <vt:lpstr>第一、二讲总结</vt:lpstr>
      <vt:lpstr>程序的机器级表示</vt:lpstr>
      <vt:lpstr>过程调用的机器级表示</vt:lpstr>
      <vt:lpstr>过程调用的机器级表示</vt:lpstr>
      <vt:lpstr>过程调用的机器级表示</vt:lpstr>
      <vt:lpstr>过程调用的机器级表示</vt:lpstr>
      <vt:lpstr>CALL，RET指令</vt:lpstr>
      <vt:lpstr>一个简单的过程调用例子</vt:lpstr>
      <vt:lpstr>过程（函数）的结构</vt:lpstr>
      <vt:lpstr>入口参数的位置</vt:lpstr>
      <vt:lpstr>过程调用参数传递举例</vt:lpstr>
      <vt:lpstr>过程调用参数传递举例</vt:lpstr>
      <vt:lpstr>过程调用参数传递举例</vt:lpstr>
      <vt:lpstr>过程调用举例</vt:lpstr>
      <vt:lpstr>递归过程调用举例</vt:lpstr>
      <vt:lpstr>过程调用的机器级表示</vt:lpstr>
      <vt:lpstr>选择结构的机器级表示</vt:lpstr>
      <vt:lpstr>If-else语句举例</vt:lpstr>
      <vt:lpstr>    switch-case语句举例</vt:lpstr>
      <vt:lpstr>         循环结构的机器级表示 </vt:lpstr>
      <vt:lpstr>循环结构与递归的比较</vt:lpstr>
      <vt:lpstr>                                  递归过程调用举例</vt:lpstr>
      <vt:lpstr>逆向工程举例</vt:lpstr>
      <vt:lpstr>程序的机器级表示</vt:lpstr>
      <vt:lpstr>数组的分配和访问</vt:lpstr>
      <vt:lpstr>数组元素在内存的存放和访问</vt:lpstr>
      <vt:lpstr>数组元素在内存的存放和访问</vt:lpstr>
      <vt:lpstr>数组元素在内存的存放和访问</vt:lpstr>
      <vt:lpstr>数组元素在内存的存放和访问</vt:lpstr>
      <vt:lpstr>数组元素在内存的存放和访问</vt:lpstr>
      <vt:lpstr>结构体数据的分配和访问 </vt:lpstr>
      <vt:lpstr>结构体数据的分配和访问</vt:lpstr>
      <vt:lpstr>结构体数据的分配和访问</vt:lpstr>
      <vt:lpstr>结构体数据的分配和访问</vt:lpstr>
      <vt:lpstr>结构体数据的分配和访问</vt:lpstr>
      <vt:lpstr>联合体数据的分配和访问</vt:lpstr>
      <vt:lpstr>联合体数据的分配和访问</vt:lpstr>
      <vt:lpstr>联合体数据的分配和访问</vt:lpstr>
      <vt:lpstr>数据的对齐 </vt:lpstr>
      <vt:lpstr>Alignment(对齐)</vt:lpstr>
      <vt:lpstr>数据的对齐 </vt:lpstr>
      <vt:lpstr>程序的机器级表示</vt:lpstr>
      <vt:lpstr>越界访问和缓冲区溢出 </vt:lpstr>
      <vt:lpstr>越界访问和缓冲区溢出</vt:lpstr>
      <vt:lpstr>越界访问和缓冲区溢出</vt:lpstr>
      <vt:lpstr>程序的加载和运行</vt:lpstr>
      <vt:lpstr>缓冲区溢出攻击</vt:lpstr>
      <vt:lpstr>越界访问和缓冲区溢出</vt:lpstr>
      <vt:lpstr>本章总结</vt:lpstr>
      <vt:lpstr>作业</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86188</cp:lastModifiedBy>
  <cp:revision>3878</cp:revision>
  <dcterms:created xsi:type="dcterms:W3CDTF">2008-04-26T09:05:00Z</dcterms:created>
  <dcterms:modified xsi:type="dcterms:W3CDTF">2023-04-15T07:26:25Z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65A0986D594F4FC7B75F48BF6E5C1B63</vt:lpwstr>
  </property>
  <property fmtid="{D5CDD505-2E9C-101B-9397-08002B2CF9AE}" pid="3" name="KSOProductBuildVer">
    <vt:lpwstr>2052-11.1.0.14036</vt:lpwstr>
  </property>
  <property fmtid="{D5CDD505-2E9C-101B-9397-08002B2CF9AE}" pid="4" name="commondata">
    <vt:lpwstr>eyJoZGlkIjoiYjY3ZTBmYTE4ZjdkYmIwODZjNDM2NWY0ODFmMzJmNDMifQ==</vt:lpwstr>
  </property>
</Properties>
</file>