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978" r:id="rId5"/>
    <p:sldId id="967" r:id="rId6"/>
    <p:sldId id="920" r:id="rId7"/>
    <p:sldId id="918" r:id="rId8"/>
    <p:sldId id="919" r:id="rId9"/>
    <p:sldId id="922" r:id="rId10"/>
    <p:sldId id="992" r:id="rId11"/>
    <p:sldId id="1030" r:id="rId12"/>
    <p:sldId id="1031" r:id="rId13"/>
    <p:sldId id="924" r:id="rId14"/>
    <p:sldId id="1071" r:id="rId15"/>
    <p:sldId id="925" r:id="rId16"/>
    <p:sldId id="926" r:id="rId17"/>
    <p:sldId id="1155" r:id="rId18"/>
    <p:sldId id="1048" r:id="rId19"/>
    <p:sldId id="1053" r:id="rId20"/>
    <p:sldId id="1056" r:id="rId21"/>
    <p:sldId id="1057" r:id="rId22"/>
    <p:sldId id="1016" r:id="rId23"/>
    <p:sldId id="928" r:id="rId24"/>
    <p:sldId id="929" r:id="rId25"/>
    <p:sldId id="968" r:id="rId26"/>
    <p:sldId id="1228" r:id="rId27"/>
    <p:sldId id="974" r:id="rId28"/>
    <p:sldId id="986" r:id="rId29"/>
    <p:sldId id="987" r:id="rId30"/>
    <p:sldId id="988" r:id="rId31"/>
    <p:sldId id="938" r:id="rId32"/>
    <p:sldId id="989" r:id="rId33"/>
    <p:sldId id="991" r:id="rId34"/>
    <p:sldId id="990" r:id="rId35"/>
    <p:sldId id="943" r:id="rId36"/>
    <p:sldId id="1229" r:id="rId37"/>
    <p:sldId id="1314" r:id="rId38"/>
    <p:sldId id="944" r:id="rId39"/>
    <p:sldId id="945" r:id="rId40"/>
    <p:sldId id="946" r:id="rId41"/>
    <p:sldId id="1042" r:id="rId42"/>
    <p:sldId id="971" r:id="rId43"/>
    <p:sldId id="996" r:id="rId44"/>
    <p:sldId id="1032" r:id="rId45"/>
    <p:sldId id="995" r:id="rId46"/>
    <p:sldId id="1043" r:id="rId47"/>
    <p:sldId id="997" r:id="rId48"/>
    <p:sldId id="1365" r:id="rId49"/>
    <p:sldId id="1366" r:id="rId50"/>
    <p:sldId id="972" r:id="rId51"/>
    <p:sldId id="973" r:id="rId52"/>
    <p:sldId id="1036" r:id="rId53"/>
    <p:sldId id="1037" r:id="rId54"/>
    <p:sldId id="1035" r:id="rId55"/>
    <p:sldId id="1038" r:id="rId56"/>
    <p:sldId id="931" r:id="rId57"/>
    <p:sldId id="1003" r:id="rId58"/>
    <p:sldId id="1001" r:id="rId59"/>
    <p:sldId id="1002" r:id="rId60"/>
    <p:sldId id="1004" r:id="rId61"/>
    <p:sldId id="1005" r:id="rId62"/>
    <p:sldId id="977" r:id="rId63"/>
    <p:sldId id="1007" r:id="rId64"/>
    <p:sldId id="1008" r:id="rId65"/>
  </p:sldIdLst>
  <p:sldSz cx="9144000" cy="6858000" type="screen4x3"/>
  <p:notesSz cx="6858000" cy="9144000"/>
  <p:custDataLst>
    <p:tags r:id="rId70"/>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30" userDrawn="1">
          <p15:clr>
            <a:srgbClr val="A4A3A4"/>
          </p15:clr>
        </p15:guide>
        <p15:guide id="2" pos="285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llk" initials="b"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FF0000"/>
    <a:srgbClr val="0A6A0A"/>
    <a:srgbClr val="CC3300"/>
    <a:srgbClr val="0066CC"/>
    <a:srgbClr val="0066FF"/>
    <a:srgbClr val="009242"/>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2"/>
    <p:restoredTop sz="90842"/>
  </p:normalViewPr>
  <p:slideViewPr>
    <p:cSldViewPr snapToGrid="0" showGuides="1">
      <p:cViewPr varScale="1">
        <p:scale>
          <a:sx n="91" d="100"/>
          <a:sy n="91" d="100"/>
        </p:scale>
        <p:origin x="948" y="76"/>
      </p:cViewPr>
      <p:guideLst>
        <p:guide orient="horz" pos="2230"/>
        <p:guide pos="2857"/>
      </p:guideLst>
    </p:cSldViewPr>
  </p:slideViewPr>
  <p:notesTextViewPr>
    <p:cViewPr>
      <p:scale>
        <a:sx n="100" d="100"/>
        <a:sy n="100" d="100"/>
      </p:scale>
      <p:origin x="0" y="0"/>
    </p:cViewPr>
  </p:notesTextViewPr>
  <p:sorterViewPr showFormatting="0">
    <p:cViewPr varScale="1">
      <p:scale>
        <a:sx n="100" d="100"/>
        <a:sy n="100" d="100"/>
      </p:scale>
      <p:origin x="0" y="0"/>
    </p:cViewPr>
  </p:sorter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0" Type="http://schemas.openxmlformats.org/officeDocument/2006/relationships/tags" Target="tags/tag2.xml"/><Relationship Id="rId7" Type="http://schemas.openxmlformats.org/officeDocument/2006/relationships/slide" Target="slides/slide4.xml"/><Relationship Id="rId69" Type="http://schemas.openxmlformats.org/officeDocument/2006/relationships/commentAuthors" Target="commentAuthors.xml"/><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0DD46C62-8478-4DB0-A5F0-C8173503E714}"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noRot="1" noChangeAspect="1" noTextEdit="1"/>
          </p:cNvSpPr>
          <p:nvPr>
            <p:ph type="sldImg"/>
          </p:nvPr>
        </p:nvSpPr>
        <p:spPr>
          <a:xfrm>
            <a:off x="1152525" y="692150"/>
            <a:ext cx="4554538" cy="3416300"/>
          </a:xfrm>
        </p:spPr>
      </p:sp>
      <p:sp>
        <p:nvSpPr>
          <p:cNvPr id="27651" name="Rectangle 3"/>
          <p:cNvSpPr>
            <a:spLocks noGrp="1"/>
          </p:cNvSpPr>
          <p:nvPr>
            <p:ph type="body" idx="1"/>
          </p:nvPr>
        </p:nvSpPr>
        <p:spPr>
          <a:xfrm>
            <a:off x="930275" y="4360863"/>
            <a:ext cx="5008563" cy="4070350"/>
          </a:xfrm>
        </p:spPr>
        <p:txBody>
          <a:bodyPr wrap="square" lIns="86630" tIns="43315" rIns="86630" bIns="43315" anchor="t" anchorCtr="0"/>
          <a:p>
            <a:pPr lvl="0"/>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noRot="1" noChangeAspect="1" noTextEdit="1"/>
          </p:cNvSpPr>
          <p:nvPr>
            <p:ph type="sldImg"/>
          </p:nvPr>
        </p:nvSpPr>
        <p:spPr>
          <a:xfrm>
            <a:off x="1152525" y="692150"/>
            <a:ext cx="4554538" cy="3416300"/>
          </a:xfrm>
        </p:spPr>
      </p:sp>
      <p:sp>
        <p:nvSpPr>
          <p:cNvPr id="30723" name="Rectangle 3"/>
          <p:cNvSpPr>
            <a:spLocks noGrp="1"/>
          </p:cNvSpPr>
          <p:nvPr>
            <p:ph type="body" idx="1"/>
          </p:nvPr>
        </p:nvSpPr>
        <p:spPr>
          <a:xfrm>
            <a:off x="930275" y="4360863"/>
            <a:ext cx="5008563" cy="4070350"/>
          </a:xfrm>
        </p:spPr>
        <p:txBody>
          <a:bodyPr wrap="square" lIns="86630" tIns="43315" rIns="86630" bIns="43315" anchor="t" anchorCtr="0"/>
          <a:p>
            <a:pPr lvl="0"/>
            <a:endParaRPr lang="zh-CN" altLang="en-US" dirty="0">
              <a:solidFill>
                <a:srgbClr val="3366FF"/>
              </a:solidFill>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3794" name="Text Box 1"/>
          <p:cNvSpPr txBox="1"/>
          <p:nvPr/>
        </p:nvSpPr>
        <p:spPr>
          <a:xfrm>
            <a:off x="2127250" y="692150"/>
            <a:ext cx="2603500" cy="3416300"/>
          </a:xfrm>
          <a:prstGeom prst="rect">
            <a:avLst/>
          </a:prstGeom>
          <a:solidFill>
            <a:srgbClr val="FFFFFF"/>
          </a:solidFill>
          <a:ln w="9525" cap="flat" cmpd="sng">
            <a:solidFill>
              <a:srgbClr val="000000"/>
            </a:solidFill>
            <a:prstDash val="solid"/>
            <a:miter/>
            <a:headEnd type="none" w="med" len="med"/>
            <a:tailEnd type="none" w="med" len="med"/>
          </a:ln>
        </p:spPr>
        <p:txBody>
          <a:bodyPr wrap="none" lIns="86630" tIns="43315" rIns="86630" bIns="43315" anchor="ctr" anchorCtr="0"/>
          <a:p>
            <a:pPr lvl="0" defTabSz="866775">
              <a:spcBef>
                <a:spcPct val="0"/>
              </a:spcBef>
            </a:pPr>
            <a:endParaRPr lang="en-US" altLang="zh-CN" sz="2300" b="1" dirty="0">
              <a:latin typeface="Arial Narrow" panose="020B0606020202030204" pitchFamily="34" charset="0"/>
            </a:endParaRPr>
          </a:p>
        </p:txBody>
      </p:sp>
      <p:sp>
        <p:nvSpPr>
          <p:cNvPr id="33795" name="Rectangle 2"/>
          <p:cNvSpPr>
            <a:spLocks noGrp="1"/>
          </p:cNvSpPr>
          <p:nvPr>
            <p:ph type="body"/>
          </p:nvPr>
        </p:nvSpPr>
        <p:spPr>
          <a:xfrm>
            <a:off x="914400" y="4343400"/>
            <a:ext cx="5029200" cy="4116388"/>
          </a:xfrm>
        </p:spPr>
        <p:txBody>
          <a:bodyPr wrap="none" lIns="86630" tIns="43315" rIns="86630" bIns="43315" anchor="ctr" anchorCtr="0"/>
          <a:p>
            <a:pPr lvl="0" algn="l"/>
            <a:endParaRPr lang="zh-CN" altLang="en-US" dirty="0">
              <a:sym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dirty="0">
              <a:solidFill>
                <a:schemeClr val="accent2"/>
              </a:solidFill>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dirty="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dirty="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dirty="0">
              <a:solidFill>
                <a:srgbClr val="3333CC"/>
              </a:solidFill>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幻灯片图像占位符 1"/>
          <p:cNvSpPr>
            <a:spLocks noGrp="1" noRot="1" noChangeAspect="1" noTextEdit="1"/>
          </p:cNvSpPr>
          <p:nvPr>
            <p:ph type="sldImg"/>
          </p:nvPr>
        </p:nvSpPr>
        <p:spPr/>
      </p:sp>
      <p:sp>
        <p:nvSpPr>
          <p:cNvPr id="6147" name="备注占位符 2"/>
          <p:cNvSpPr>
            <a:spLocks noGrp="1"/>
          </p:cNvSpPr>
          <p:nvPr>
            <p:ph type="body" idx="1"/>
          </p:nvPr>
        </p:nvSpPr>
        <p:spPr/>
        <p:txBody>
          <a:bodyPr wrap="square" lIns="91440" tIns="45720" rIns="91440" bIns="45720" anchor="t" anchorCtr="0"/>
          <a:p>
            <a:pPr lvl="0"/>
            <a:endParaRPr lang="zh-CN" altLang="en-US" dirty="0"/>
          </a:p>
        </p:txBody>
      </p:sp>
      <p:sp>
        <p:nvSpPr>
          <p:cNvPr id="614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en-US" altLang="zh-CN" sz="1200" dirty="0"/>
            </a:fld>
            <a:endParaRPr lang="en-US" altLang="zh-CN" sz="12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5298" name="Text Box 1"/>
          <p:cNvSpPr txBox="1"/>
          <p:nvPr/>
        </p:nvSpPr>
        <p:spPr>
          <a:xfrm>
            <a:off x="2127250" y="692150"/>
            <a:ext cx="2603500" cy="3416300"/>
          </a:xfrm>
          <a:prstGeom prst="rect">
            <a:avLst/>
          </a:prstGeom>
          <a:solidFill>
            <a:srgbClr val="FFFFFF"/>
          </a:solidFill>
          <a:ln w="9525" cap="flat" cmpd="sng">
            <a:solidFill>
              <a:srgbClr val="000000"/>
            </a:solidFill>
            <a:prstDash val="solid"/>
            <a:miter/>
            <a:headEnd type="none" w="med" len="med"/>
            <a:tailEnd type="none" w="med" len="med"/>
          </a:ln>
        </p:spPr>
        <p:txBody>
          <a:bodyPr wrap="none" lIns="86630" tIns="43315" rIns="86630" bIns="43315" anchor="ctr" anchorCtr="0"/>
          <a:p>
            <a:pPr lvl="0" defTabSz="866775">
              <a:spcBef>
                <a:spcPct val="0"/>
              </a:spcBef>
            </a:pPr>
            <a:endParaRPr lang="en-US" altLang="zh-CN" sz="2300" b="1" dirty="0">
              <a:latin typeface="Arial Narrow" panose="020B0606020202030204" pitchFamily="34" charset="0"/>
            </a:endParaRPr>
          </a:p>
        </p:txBody>
      </p:sp>
      <p:sp>
        <p:nvSpPr>
          <p:cNvPr id="55299" name="Rectangle 2"/>
          <p:cNvSpPr>
            <a:spLocks noGrp="1"/>
          </p:cNvSpPr>
          <p:nvPr>
            <p:ph type="body"/>
          </p:nvPr>
        </p:nvSpPr>
        <p:spPr>
          <a:xfrm>
            <a:off x="914400" y="4343400"/>
            <a:ext cx="5029200" cy="4116388"/>
          </a:xfrm>
        </p:spPr>
        <p:txBody>
          <a:bodyPr wrap="none" lIns="86630" tIns="43315" rIns="86630" bIns="43315" anchor="ctr" anchorCtr="0"/>
          <a:p>
            <a:pPr lvl="0"/>
            <a:endParaRPr lang="en-US"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7346" name="Text Box 1"/>
          <p:cNvSpPr txBox="1"/>
          <p:nvPr/>
        </p:nvSpPr>
        <p:spPr>
          <a:xfrm>
            <a:off x="2127250" y="692150"/>
            <a:ext cx="2603500" cy="3416300"/>
          </a:xfrm>
          <a:prstGeom prst="rect">
            <a:avLst/>
          </a:prstGeom>
          <a:solidFill>
            <a:srgbClr val="FFFFFF"/>
          </a:solidFill>
          <a:ln w="9525" cap="flat" cmpd="sng">
            <a:solidFill>
              <a:srgbClr val="000000"/>
            </a:solidFill>
            <a:prstDash val="solid"/>
            <a:miter/>
            <a:headEnd type="none" w="med" len="med"/>
            <a:tailEnd type="none" w="med" len="med"/>
          </a:ln>
        </p:spPr>
        <p:txBody>
          <a:bodyPr wrap="none" lIns="86630" tIns="43315" rIns="86630" bIns="43315" anchor="ctr" anchorCtr="0"/>
          <a:p>
            <a:pPr lvl="0" defTabSz="866775">
              <a:spcBef>
                <a:spcPct val="0"/>
              </a:spcBef>
            </a:pPr>
            <a:endParaRPr lang="en-US" altLang="zh-CN" sz="2300" b="1" dirty="0">
              <a:latin typeface="Arial Narrow" panose="020B0606020202030204" pitchFamily="34" charset="0"/>
            </a:endParaRPr>
          </a:p>
        </p:txBody>
      </p:sp>
      <p:sp>
        <p:nvSpPr>
          <p:cNvPr id="57347" name="Rectangle 2"/>
          <p:cNvSpPr>
            <a:spLocks noGrp="1"/>
          </p:cNvSpPr>
          <p:nvPr>
            <p:ph type="body"/>
          </p:nvPr>
        </p:nvSpPr>
        <p:spPr>
          <a:xfrm>
            <a:off x="914400" y="4343400"/>
            <a:ext cx="5029200" cy="4116388"/>
          </a:xfrm>
        </p:spPr>
        <p:txBody>
          <a:bodyPr wrap="none" lIns="86630" tIns="43315" rIns="86630" bIns="43315" anchor="ctr" anchorCtr="0"/>
          <a:p>
            <a:pPr lvl="0" algn="l"/>
            <a:endParaRPr lang="zh-CN" altLang="en-US" dirty="0">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dirty="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7346" name="Text Box 1"/>
          <p:cNvSpPr txBox="1"/>
          <p:nvPr/>
        </p:nvSpPr>
        <p:spPr>
          <a:xfrm>
            <a:off x="2127250" y="692150"/>
            <a:ext cx="2603500" cy="3416300"/>
          </a:xfrm>
          <a:prstGeom prst="rect">
            <a:avLst/>
          </a:prstGeom>
          <a:solidFill>
            <a:srgbClr val="FFFFFF"/>
          </a:solidFill>
          <a:ln w="9525" cap="flat" cmpd="sng">
            <a:solidFill>
              <a:srgbClr val="000000"/>
            </a:solidFill>
            <a:prstDash val="solid"/>
            <a:miter/>
            <a:headEnd type="none" w="med" len="med"/>
            <a:tailEnd type="none" w="med" len="med"/>
          </a:ln>
        </p:spPr>
        <p:txBody>
          <a:bodyPr wrap="none" lIns="86630" tIns="43315" rIns="86630" bIns="43315" anchor="ctr" anchorCtr="0"/>
          <a:p>
            <a:pPr lvl="0" defTabSz="866775">
              <a:spcBef>
                <a:spcPct val="0"/>
              </a:spcBef>
            </a:pPr>
            <a:endParaRPr lang="en-US" altLang="zh-CN" sz="2300" b="1" dirty="0">
              <a:latin typeface="Arial Narrow" panose="020B0606020202030204" pitchFamily="34" charset="0"/>
            </a:endParaRPr>
          </a:p>
        </p:txBody>
      </p:sp>
      <p:sp>
        <p:nvSpPr>
          <p:cNvPr id="57347" name="Rectangle 2"/>
          <p:cNvSpPr>
            <a:spLocks noGrp="1"/>
          </p:cNvSpPr>
          <p:nvPr>
            <p:ph type="body"/>
          </p:nvPr>
        </p:nvSpPr>
        <p:spPr>
          <a:xfrm>
            <a:off x="914400" y="4343400"/>
            <a:ext cx="5029200" cy="4116388"/>
          </a:xfrm>
        </p:spPr>
        <p:txBody>
          <a:bodyPr wrap="none" lIns="86630" tIns="43315" rIns="86630" bIns="43315" anchor="ctr" anchorCtr="0"/>
          <a:p>
            <a:pPr lvl="0" algn="l"/>
            <a:endParaRPr lang="zh-CN" altLang="en-US" dirty="0">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dirty="0">
              <a:solidFill>
                <a:srgbClr val="004821"/>
              </a:solidFill>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GB" altLang="zh-CN" dirty="0">
              <a:latin typeface="微软雅黑" panose="020B0503020204020204" pitchFamily="34" charset="-122"/>
              <a:ea typeface="微软雅黑" panose="020B0503020204020204" pitchFamily="34" charset="-122"/>
            </a:endParaRPr>
          </a:p>
          <a:p>
            <a:endParaRPr lang="zh-CN" altLang="en-US"/>
          </a:p>
          <a:p>
            <a:endParaRPr lang="zh-CN" altLang="en-US"/>
          </a:p>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4514" name="Text Box 1"/>
          <p:cNvSpPr txBox="1"/>
          <p:nvPr/>
        </p:nvSpPr>
        <p:spPr>
          <a:xfrm>
            <a:off x="2127250" y="692150"/>
            <a:ext cx="2603500" cy="3416300"/>
          </a:xfrm>
          <a:prstGeom prst="rect">
            <a:avLst/>
          </a:prstGeom>
          <a:solidFill>
            <a:srgbClr val="FFFFFF"/>
          </a:solidFill>
          <a:ln w="9525" cap="flat" cmpd="sng">
            <a:solidFill>
              <a:srgbClr val="000000"/>
            </a:solidFill>
            <a:prstDash val="solid"/>
            <a:miter/>
            <a:headEnd type="none" w="med" len="med"/>
            <a:tailEnd type="none" w="med" len="med"/>
          </a:ln>
        </p:spPr>
        <p:txBody>
          <a:bodyPr wrap="none" lIns="86630" tIns="43315" rIns="86630" bIns="43315" anchor="ctr" anchorCtr="0"/>
          <a:p>
            <a:pPr lvl="0" defTabSz="866775">
              <a:spcBef>
                <a:spcPct val="0"/>
              </a:spcBef>
            </a:pPr>
            <a:endParaRPr lang="en-US" altLang="zh-CN" sz="2300" b="1" dirty="0">
              <a:latin typeface="Arial Narrow" panose="020B0606020202030204" pitchFamily="34" charset="0"/>
            </a:endParaRPr>
          </a:p>
        </p:txBody>
      </p:sp>
      <p:sp>
        <p:nvSpPr>
          <p:cNvPr id="64515" name="Rectangle 2"/>
          <p:cNvSpPr>
            <a:spLocks noGrp="1"/>
          </p:cNvSpPr>
          <p:nvPr>
            <p:ph type="body"/>
          </p:nvPr>
        </p:nvSpPr>
        <p:spPr>
          <a:xfrm>
            <a:off x="914400" y="4343400"/>
            <a:ext cx="5029200" cy="4116388"/>
          </a:xfrm>
        </p:spPr>
        <p:txBody>
          <a:bodyPr wrap="none" lIns="86630" tIns="43315" rIns="86630" bIns="43315" anchor="ctr" anchorCtr="0"/>
          <a:p>
            <a:pPr lvl="0"/>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dirty="0">
              <a:solidFill>
                <a:srgbClr val="0066FF"/>
              </a:solidFill>
              <a:latin typeface="微软雅黑" panose="020B0503020204020204" pitchFamily="34" charset="-122"/>
              <a:ea typeface="微软雅黑" panose="020B0503020204020204" pitchFamily="34" charset="-122"/>
            </a:endParaRPr>
          </a:p>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dirty="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Rot="1" noChangeAspect="1" noTextEdit="1"/>
          </p:cNvSpPr>
          <p:nvPr>
            <p:ph type="sldImg"/>
          </p:nvPr>
        </p:nvSpPr>
        <p:spPr>
          <a:xfrm>
            <a:off x="1152525" y="692150"/>
            <a:ext cx="4554538" cy="3416300"/>
          </a:xfrm>
        </p:spPr>
      </p:sp>
      <p:sp>
        <p:nvSpPr>
          <p:cNvPr id="25603" name="Rectangle 3"/>
          <p:cNvSpPr>
            <a:spLocks noGrp="1"/>
          </p:cNvSpPr>
          <p:nvPr>
            <p:ph type="body" idx="1"/>
          </p:nvPr>
        </p:nvSpPr>
        <p:spPr>
          <a:xfrm>
            <a:off x="930275" y="4360863"/>
            <a:ext cx="5008563" cy="4070350"/>
          </a:xfrm>
        </p:spPr>
        <p:txBody>
          <a:bodyPr wrap="square" lIns="86630" tIns="43315" rIns="86630" bIns="43315" anchor="t" anchorCtr="0"/>
          <a:p>
            <a:pPr lvl="0"/>
            <a:endParaRPr lang="zh-CN" altLang="en-US" dirty="0">
              <a:solidFill>
                <a:srgbClr val="FF3300"/>
              </a:solidFill>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1682" name="Text Box 1"/>
          <p:cNvSpPr txBox="1"/>
          <p:nvPr/>
        </p:nvSpPr>
        <p:spPr>
          <a:xfrm>
            <a:off x="2127250" y="692150"/>
            <a:ext cx="2603500" cy="3416300"/>
          </a:xfrm>
          <a:prstGeom prst="rect">
            <a:avLst/>
          </a:prstGeom>
          <a:solidFill>
            <a:srgbClr val="FFFFFF"/>
          </a:solidFill>
          <a:ln w="9525" cap="flat" cmpd="sng">
            <a:solidFill>
              <a:srgbClr val="000000"/>
            </a:solidFill>
            <a:prstDash val="solid"/>
            <a:miter/>
            <a:headEnd type="none" w="med" len="med"/>
            <a:tailEnd type="none" w="med" len="med"/>
          </a:ln>
        </p:spPr>
        <p:txBody>
          <a:bodyPr wrap="none" lIns="86630" tIns="43315" rIns="86630" bIns="43315" anchor="ctr" anchorCtr="0"/>
          <a:p>
            <a:pPr lvl="0" defTabSz="866775">
              <a:spcBef>
                <a:spcPct val="0"/>
              </a:spcBef>
            </a:pPr>
            <a:endParaRPr lang="en-US" altLang="zh-CN" sz="2300" b="1" dirty="0">
              <a:latin typeface="Arial Narrow" panose="020B0606020202030204" pitchFamily="34" charset="0"/>
            </a:endParaRPr>
          </a:p>
        </p:txBody>
      </p:sp>
      <p:sp>
        <p:nvSpPr>
          <p:cNvPr id="71683" name="Rectangle 2"/>
          <p:cNvSpPr>
            <a:spLocks noGrp="1"/>
          </p:cNvSpPr>
          <p:nvPr>
            <p:ph type="body"/>
          </p:nvPr>
        </p:nvSpPr>
        <p:spPr>
          <a:xfrm>
            <a:off x="914400" y="4343400"/>
            <a:ext cx="5029200" cy="4116388"/>
          </a:xfrm>
        </p:spPr>
        <p:txBody>
          <a:bodyPr wrap="none" lIns="86630" tIns="43315" rIns="86630" bIns="43315" anchor="ctr" anchorCtr="0"/>
          <a:p>
            <a:pPr lvl="0"/>
            <a:endParaRPr lang="zh-CN" altLang="en-US" dirty="0"/>
          </a:p>
          <a:p>
            <a:pPr lvl="0"/>
            <a:endParaRPr lang="zh-CN" altLang="en-US" dirty="0"/>
          </a:p>
          <a:p>
            <a:pPr lvl="0"/>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3730" name="Text Box 1"/>
          <p:cNvSpPr txBox="1"/>
          <p:nvPr/>
        </p:nvSpPr>
        <p:spPr>
          <a:xfrm>
            <a:off x="2127250" y="692150"/>
            <a:ext cx="2603500" cy="3416300"/>
          </a:xfrm>
          <a:prstGeom prst="rect">
            <a:avLst/>
          </a:prstGeom>
          <a:solidFill>
            <a:srgbClr val="FFFFFF"/>
          </a:solidFill>
          <a:ln w="9525" cap="flat" cmpd="sng">
            <a:solidFill>
              <a:srgbClr val="000000"/>
            </a:solidFill>
            <a:prstDash val="solid"/>
            <a:miter/>
            <a:headEnd type="none" w="med" len="med"/>
            <a:tailEnd type="none" w="med" len="med"/>
          </a:ln>
        </p:spPr>
        <p:txBody>
          <a:bodyPr wrap="none" lIns="86630" tIns="43315" rIns="86630" bIns="43315" anchor="ctr" anchorCtr="0"/>
          <a:p>
            <a:pPr lvl="0" defTabSz="866775">
              <a:spcBef>
                <a:spcPct val="0"/>
              </a:spcBef>
            </a:pPr>
            <a:endParaRPr lang="en-US" altLang="zh-CN" sz="2300" b="1" dirty="0">
              <a:latin typeface="Arial Narrow" panose="020B0606020202030204" pitchFamily="34" charset="0"/>
            </a:endParaRPr>
          </a:p>
        </p:txBody>
      </p:sp>
      <p:sp>
        <p:nvSpPr>
          <p:cNvPr id="73731" name="Rectangle 2"/>
          <p:cNvSpPr>
            <a:spLocks noGrp="1"/>
          </p:cNvSpPr>
          <p:nvPr>
            <p:ph type="body"/>
          </p:nvPr>
        </p:nvSpPr>
        <p:spPr>
          <a:xfrm>
            <a:off x="914400" y="4343400"/>
            <a:ext cx="5029200" cy="4116388"/>
          </a:xfrm>
        </p:spPr>
        <p:txBody>
          <a:bodyPr wrap="none" lIns="86630" tIns="43315" rIns="86630" bIns="43315" anchor="ctr" anchorCtr="0"/>
          <a:p>
            <a:pPr lvl="0" algn="l"/>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5778" name="Text Box 1"/>
          <p:cNvSpPr txBox="1"/>
          <p:nvPr/>
        </p:nvSpPr>
        <p:spPr>
          <a:xfrm>
            <a:off x="2127250" y="692150"/>
            <a:ext cx="2603500" cy="3416300"/>
          </a:xfrm>
          <a:prstGeom prst="rect">
            <a:avLst/>
          </a:prstGeom>
          <a:solidFill>
            <a:srgbClr val="FFFFFF"/>
          </a:solidFill>
          <a:ln w="9525" cap="flat" cmpd="sng">
            <a:solidFill>
              <a:srgbClr val="000000"/>
            </a:solidFill>
            <a:prstDash val="solid"/>
            <a:miter/>
            <a:headEnd type="none" w="med" len="med"/>
            <a:tailEnd type="none" w="med" len="med"/>
          </a:ln>
        </p:spPr>
        <p:txBody>
          <a:bodyPr wrap="none" lIns="86630" tIns="43315" rIns="86630" bIns="43315" anchor="ctr" anchorCtr="0"/>
          <a:p>
            <a:pPr lvl="0" defTabSz="866775">
              <a:spcBef>
                <a:spcPct val="0"/>
              </a:spcBef>
            </a:pPr>
            <a:endParaRPr lang="en-US" altLang="zh-CN" sz="2300" b="1" dirty="0">
              <a:latin typeface="Arial Narrow" panose="020B0606020202030204" pitchFamily="34" charset="0"/>
            </a:endParaRPr>
          </a:p>
        </p:txBody>
      </p:sp>
      <p:sp>
        <p:nvSpPr>
          <p:cNvPr id="75779" name="Rectangle 2"/>
          <p:cNvSpPr>
            <a:spLocks noGrp="1"/>
          </p:cNvSpPr>
          <p:nvPr>
            <p:ph type="body"/>
          </p:nvPr>
        </p:nvSpPr>
        <p:spPr>
          <a:xfrm>
            <a:off x="914400" y="4343400"/>
            <a:ext cx="5029200" cy="4116388"/>
          </a:xfrm>
        </p:spPr>
        <p:txBody>
          <a:bodyPr wrap="none" lIns="86630" tIns="43315" rIns="86630" bIns="43315" anchor="ctr" anchorCtr="0"/>
          <a:p>
            <a:pPr lvl="0" algn="l"/>
            <a:endParaRPr lang="en-US" altLang="zh-CN" dirty="0">
              <a:solidFill>
                <a:srgbClr val="C00000"/>
              </a:solidFill>
              <a:latin typeface="微软雅黑" panose="020B0503020204020204" pitchFamily="34" charset="-122"/>
              <a:ea typeface="微软雅黑" panose="020B0503020204020204" pitchFamily="34" charset="-122"/>
            </a:endParaRPr>
          </a:p>
          <a:p>
            <a:pPr lvl="0"/>
            <a:endParaRPr lang="en-US"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7826" name="Text Box 1"/>
          <p:cNvSpPr txBox="1"/>
          <p:nvPr/>
        </p:nvSpPr>
        <p:spPr>
          <a:xfrm>
            <a:off x="2127250" y="692150"/>
            <a:ext cx="2603500" cy="3416300"/>
          </a:xfrm>
          <a:prstGeom prst="rect">
            <a:avLst/>
          </a:prstGeom>
          <a:solidFill>
            <a:srgbClr val="FFFFFF"/>
          </a:solidFill>
          <a:ln w="9525" cap="flat" cmpd="sng">
            <a:solidFill>
              <a:srgbClr val="000000"/>
            </a:solidFill>
            <a:prstDash val="solid"/>
            <a:miter/>
            <a:headEnd type="none" w="med" len="med"/>
            <a:tailEnd type="none" w="med" len="med"/>
          </a:ln>
        </p:spPr>
        <p:txBody>
          <a:bodyPr wrap="none" lIns="86630" tIns="43315" rIns="86630" bIns="43315" anchor="ctr" anchorCtr="0"/>
          <a:p>
            <a:pPr lvl="0" defTabSz="866775">
              <a:spcBef>
                <a:spcPct val="0"/>
              </a:spcBef>
            </a:pPr>
            <a:endParaRPr lang="en-US" altLang="zh-CN" sz="2300" b="1" dirty="0">
              <a:latin typeface="Arial Narrow" panose="020B0606020202030204" pitchFamily="34" charset="0"/>
            </a:endParaRPr>
          </a:p>
        </p:txBody>
      </p:sp>
      <p:sp>
        <p:nvSpPr>
          <p:cNvPr id="77827" name="Rectangle 2"/>
          <p:cNvSpPr>
            <a:spLocks noGrp="1"/>
          </p:cNvSpPr>
          <p:nvPr>
            <p:ph type="body"/>
          </p:nvPr>
        </p:nvSpPr>
        <p:spPr>
          <a:xfrm>
            <a:off x="914400" y="4343400"/>
            <a:ext cx="5029200" cy="4116388"/>
          </a:xfrm>
        </p:spPr>
        <p:txBody>
          <a:bodyPr wrap="none" lIns="86630" tIns="43315" rIns="86630" bIns="43315" anchor="ctr" anchorCtr="0"/>
          <a:p>
            <a:pPr lvl="0" algn="l"/>
            <a:endParaRPr lang="en-US"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lvl="0" indent="266700" eaLnBrk="1" hangingPunct="1">
              <a:lnSpc>
                <a:spcPct val="120000"/>
              </a:lnSpc>
              <a:spcBef>
                <a:spcPct val="0"/>
              </a:spcBef>
              <a:buNone/>
            </a:pPr>
            <a:endParaRPr lang="zh-CN" altLang="en-US" dirty="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noRot="1" noChangeAspect="1" noTextEdit="1"/>
          </p:cNvSpPr>
          <p:nvPr>
            <p:ph type="sldImg"/>
          </p:nvPr>
        </p:nvSpPr>
        <p:spPr>
          <a:xfrm>
            <a:off x="1152525" y="692150"/>
            <a:ext cx="4554538" cy="3416300"/>
          </a:xfrm>
        </p:spPr>
      </p:sp>
      <p:sp>
        <p:nvSpPr>
          <p:cNvPr id="11267" name="Rectangle 3"/>
          <p:cNvSpPr>
            <a:spLocks noGrp="1"/>
          </p:cNvSpPr>
          <p:nvPr>
            <p:ph type="body" idx="1"/>
          </p:nvPr>
        </p:nvSpPr>
        <p:spPr>
          <a:xfrm>
            <a:off x="930275" y="4360863"/>
            <a:ext cx="5008563" cy="4070350"/>
          </a:xfrm>
        </p:spPr>
        <p:txBody>
          <a:bodyPr wrap="square" lIns="86630" tIns="43315" rIns="86630" bIns="43315" anchor="t" anchorCtr="0"/>
          <a:p>
            <a:pPr lvl="0"/>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3970" name="Text Box 1"/>
          <p:cNvSpPr txBox="1"/>
          <p:nvPr/>
        </p:nvSpPr>
        <p:spPr>
          <a:xfrm>
            <a:off x="2127250" y="692150"/>
            <a:ext cx="2603500" cy="3416300"/>
          </a:xfrm>
          <a:prstGeom prst="rect">
            <a:avLst/>
          </a:prstGeom>
          <a:solidFill>
            <a:srgbClr val="FFFFFF"/>
          </a:solidFill>
          <a:ln w="9525" cap="flat" cmpd="sng">
            <a:solidFill>
              <a:srgbClr val="000000"/>
            </a:solidFill>
            <a:prstDash val="solid"/>
            <a:miter/>
            <a:headEnd type="none" w="med" len="med"/>
            <a:tailEnd type="none" w="med" len="med"/>
          </a:ln>
        </p:spPr>
        <p:txBody>
          <a:bodyPr wrap="none" lIns="86630" tIns="43315" rIns="86630" bIns="43315" anchor="ctr" anchorCtr="0"/>
          <a:p>
            <a:pPr lvl="0" defTabSz="866775">
              <a:spcBef>
                <a:spcPct val="0"/>
              </a:spcBef>
            </a:pPr>
            <a:endParaRPr lang="en-US" altLang="zh-CN" sz="2300" b="1" dirty="0">
              <a:latin typeface="Arial Narrow" panose="020B0606020202030204" pitchFamily="34" charset="0"/>
            </a:endParaRPr>
          </a:p>
        </p:txBody>
      </p:sp>
      <p:sp>
        <p:nvSpPr>
          <p:cNvPr id="83971" name="Rectangle 2"/>
          <p:cNvSpPr>
            <a:spLocks noGrp="1"/>
          </p:cNvSpPr>
          <p:nvPr>
            <p:ph type="body"/>
          </p:nvPr>
        </p:nvSpPr>
        <p:spPr>
          <a:xfrm>
            <a:off x="914400" y="4343400"/>
            <a:ext cx="5029200" cy="4116388"/>
          </a:xfrm>
        </p:spPr>
        <p:txBody>
          <a:bodyPr wrap="none" lIns="86630" tIns="43315" rIns="86630" bIns="43315" anchor="ctr" anchorCtr="0"/>
          <a:p>
            <a:pPr lvl="0"/>
            <a:endParaRPr lang="en-US" altLang="zh-C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幻灯片图像占位符 1"/>
          <p:cNvSpPr>
            <a:spLocks noGrp="1" noRot="1" noChangeAspect="1" noTextEdit="1"/>
          </p:cNvSpPr>
          <p:nvPr>
            <p:ph type="sldImg"/>
          </p:nvPr>
        </p:nvSpPr>
        <p:spPr/>
      </p:sp>
      <p:sp>
        <p:nvSpPr>
          <p:cNvPr id="89091" name="备注占位符 2"/>
          <p:cNvSpPr>
            <a:spLocks noGrp="1"/>
          </p:cNvSpPr>
          <p:nvPr>
            <p:ph type="body" idx="1"/>
          </p:nvPr>
        </p:nvSpPr>
        <p:spPr/>
        <p:txBody>
          <a:bodyPr wrap="square" lIns="91440" tIns="45720" rIns="91440" bIns="45720" anchor="t" anchorCtr="0"/>
          <a:p>
            <a:pPr lvl="0"/>
            <a:endParaRPr lang="zh-CN" altLang="en-US" dirty="0">
              <a:latin typeface="微软雅黑" panose="020B0503020204020204" pitchFamily="34" charset="-122"/>
              <a:ea typeface="微软雅黑" panose="020B0503020204020204" pitchFamily="34" charset="-122"/>
              <a:sym typeface="+mn-ea"/>
            </a:endParaRPr>
          </a:p>
        </p:txBody>
      </p:sp>
      <p:sp>
        <p:nvSpPr>
          <p:cNvPr id="890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2"/>
          <p:cNvSpPr>
            <a:spLocks noGrp="1" noRot="1" noChangeAspect="1" noTextEdit="1"/>
          </p:cNvSpPr>
          <p:nvPr>
            <p:ph type="sldImg"/>
          </p:nvPr>
        </p:nvSpPr>
        <p:spPr>
          <a:xfrm>
            <a:off x="1152525" y="692150"/>
            <a:ext cx="4554538" cy="3416300"/>
          </a:xfrm>
        </p:spPr>
      </p:sp>
      <p:sp>
        <p:nvSpPr>
          <p:cNvPr id="91139" name="Rectangle 3"/>
          <p:cNvSpPr>
            <a:spLocks noGrp="1"/>
          </p:cNvSpPr>
          <p:nvPr>
            <p:ph type="body" idx="1"/>
          </p:nvPr>
        </p:nvSpPr>
        <p:spPr>
          <a:xfrm>
            <a:off x="930275" y="4360863"/>
            <a:ext cx="5008563" cy="4070350"/>
          </a:xfrm>
        </p:spPr>
        <p:txBody>
          <a:bodyPr wrap="square" lIns="86630" tIns="43315" rIns="86630" bIns="43315" anchor="t" anchorCtr="0"/>
          <a:p>
            <a:pPr lvl="0"/>
            <a:endParaRPr lang="zh-CN"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2"/>
          <p:cNvSpPr>
            <a:spLocks noGrp="1" noRot="1" noChangeAspect="1" noTextEdit="1"/>
          </p:cNvSpPr>
          <p:nvPr>
            <p:ph type="sldImg"/>
          </p:nvPr>
        </p:nvSpPr>
        <p:spPr>
          <a:xfrm>
            <a:off x="1152525" y="692150"/>
            <a:ext cx="4554538" cy="3416300"/>
          </a:xfrm>
        </p:spPr>
      </p:sp>
      <p:sp>
        <p:nvSpPr>
          <p:cNvPr id="93187" name="Rectangle 3"/>
          <p:cNvSpPr>
            <a:spLocks noGrp="1"/>
          </p:cNvSpPr>
          <p:nvPr>
            <p:ph type="body" idx="1"/>
          </p:nvPr>
        </p:nvSpPr>
        <p:spPr>
          <a:xfrm>
            <a:off x="930275" y="4360863"/>
            <a:ext cx="5008563" cy="4070350"/>
          </a:xfrm>
        </p:spPr>
        <p:txBody>
          <a:bodyPr wrap="square" lIns="86630" tIns="43315" rIns="86630" bIns="43315" anchor="t" anchorCtr="0"/>
          <a:p>
            <a:pPr lvl="0"/>
            <a:endParaRPr lang="en-US" altLang="zh-CN"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5234" name="Text Box 1"/>
          <p:cNvSpPr txBox="1"/>
          <p:nvPr/>
        </p:nvSpPr>
        <p:spPr>
          <a:xfrm>
            <a:off x="2127250" y="692150"/>
            <a:ext cx="2603500" cy="3416300"/>
          </a:xfrm>
          <a:prstGeom prst="rect">
            <a:avLst/>
          </a:prstGeom>
          <a:solidFill>
            <a:srgbClr val="FFFFFF"/>
          </a:solidFill>
          <a:ln w="9525" cap="flat" cmpd="sng">
            <a:solidFill>
              <a:srgbClr val="000000"/>
            </a:solidFill>
            <a:prstDash val="solid"/>
            <a:miter/>
            <a:headEnd type="none" w="med" len="med"/>
            <a:tailEnd type="none" w="med" len="med"/>
          </a:ln>
        </p:spPr>
        <p:txBody>
          <a:bodyPr wrap="none" lIns="86630" tIns="43315" rIns="86630" bIns="43315" anchor="ctr" anchorCtr="0"/>
          <a:p>
            <a:pPr lvl="0" defTabSz="866775">
              <a:spcBef>
                <a:spcPct val="0"/>
              </a:spcBef>
            </a:pPr>
            <a:endParaRPr lang="en-US" altLang="zh-CN" sz="2300" b="1" dirty="0">
              <a:latin typeface="Arial Narrow" panose="020B0606020202030204" pitchFamily="34" charset="0"/>
            </a:endParaRPr>
          </a:p>
        </p:txBody>
      </p:sp>
      <p:sp>
        <p:nvSpPr>
          <p:cNvPr id="95235" name="Rectangle 2"/>
          <p:cNvSpPr>
            <a:spLocks noGrp="1"/>
          </p:cNvSpPr>
          <p:nvPr>
            <p:ph type="body"/>
          </p:nvPr>
        </p:nvSpPr>
        <p:spPr>
          <a:xfrm>
            <a:off x="914400" y="4343400"/>
            <a:ext cx="5029200" cy="4116388"/>
          </a:xfrm>
        </p:spPr>
        <p:txBody>
          <a:bodyPr wrap="none" lIns="86630" tIns="43315" rIns="86630" bIns="43315" anchor="ctr" anchorCtr="0"/>
          <a:p>
            <a:pPr lvl="0" algn="l"/>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noRot="1" noChangeAspect="1" noTextEdit="1"/>
          </p:cNvSpPr>
          <p:nvPr>
            <p:ph type="sldImg"/>
          </p:nvPr>
        </p:nvSpPr>
        <p:spPr>
          <a:xfrm>
            <a:off x="1152525" y="692150"/>
            <a:ext cx="4554538" cy="3416300"/>
          </a:xfrm>
        </p:spPr>
      </p:sp>
      <p:sp>
        <p:nvSpPr>
          <p:cNvPr id="13315" name="Rectangle 3"/>
          <p:cNvSpPr>
            <a:spLocks noGrp="1"/>
          </p:cNvSpPr>
          <p:nvPr>
            <p:ph type="body" idx="1"/>
          </p:nvPr>
        </p:nvSpPr>
        <p:spPr>
          <a:xfrm>
            <a:off x="930275" y="4360863"/>
            <a:ext cx="5008563" cy="4070350"/>
          </a:xfrm>
        </p:spPr>
        <p:txBody>
          <a:bodyPr wrap="square" lIns="86630" tIns="43315" rIns="86630" bIns="43315" anchor="t" anchorCtr="0"/>
          <a:p>
            <a:pPr lvl="0"/>
            <a:endParaRPr lang="zh-CN"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7282" name="Text Box 1"/>
          <p:cNvSpPr txBox="1"/>
          <p:nvPr/>
        </p:nvSpPr>
        <p:spPr>
          <a:xfrm>
            <a:off x="2127250" y="692150"/>
            <a:ext cx="2603500" cy="3416300"/>
          </a:xfrm>
          <a:prstGeom prst="rect">
            <a:avLst/>
          </a:prstGeom>
          <a:solidFill>
            <a:srgbClr val="FFFFFF"/>
          </a:solidFill>
          <a:ln w="9525" cap="flat" cmpd="sng">
            <a:solidFill>
              <a:srgbClr val="000000"/>
            </a:solidFill>
            <a:prstDash val="solid"/>
            <a:miter/>
            <a:headEnd type="none" w="med" len="med"/>
            <a:tailEnd type="none" w="med" len="med"/>
          </a:ln>
        </p:spPr>
        <p:txBody>
          <a:bodyPr wrap="none" lIns="86630" tIns="43315" rIns="86630" bIns="43315" anchor="ctr" anchorCtr="0"/>
          <a:p>
            <a:pPr lvl="0" defTabSz="866775">
              <a:spcBef>
                <a:spcPct val="0"/>
              </a:spcBef>
            </a:pPr>
            <a:endParaRPr lang="en-US" altLang="zh-CN" sz="2300" b="1" dirty="0">
              <a:latin typeface="Arial Narrow" panose="020B0606020202030204" pitchFamily="34" charset="0"/>
            </a:endParaRPr>
          </a:p>
        </p:txBody>
      </p:sp>
      <p:sp>
        <p:nvSpPr>
          <p:cNvPr id="97283" name="Rectangle 2"/>
          <p:cNvSpPr>
            <a:spLocks noGrp="1"/>
          </p:cNvSpPr>
          <p:nvPr>
            <p:ph type="body"/>
          </p:nvPr>
        </p:nvSpPr>
        <p:spPr>
          <a:xfrm>
            <a:off x="914400" y="4343400"/>
            <a:ext cx="5029200" cy="4116388"/>
          </a:xfrm>
        </p:spPr>
        <p:txBody>
          <a:bodyPr wrap="none" lIns="86630" tIns="43315" rIns="86630" bIns="43315" anchor="ctr" anchorCtr="0"/>
          <a:p>
            <a:pPr lvl="0" algn="l"/>
            <a:endParaRPr lang="zh-CN" altLang="en-US" dirty="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dirty="0">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dirty="0">
              <a:solidFill>
                <a:srgbClr val="3366FF"/>
              </a:solidFill>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dirty="0">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5474" name="Text Box 1"/>
          <p:cNvSpPr txBox="1"/>
          <p:nvPr/>
        </p:nvSpPr>
        <p:spPr>
          <a:xfrm>
            <a:off x="2127250" y="692150"/>
            <a:ext cx="2603500" cy="3416300"/>
          </a:xfrm>
          <a:prstGeom prst="rect">
            <a:avLst/>
          </a:prstGeom>
          <a:solidFill>
            <a:srgbClr val="FFFFFF"/>
          </a:solidFill>
          <a:ln w="9525" cap="flat" cmpd="sng">
            <a:solidFill>
              <a:srgbClr val="000000"/>
            </a:solidFill>
            <a:prstDash val="solid"/>
            <a:miter/>
            <a:headEnd type="none" w="med" len="med"/>
            <a:tailEnd type="none" w="med" len="med"/>
          </a:ln>
        </p:spPr>
        <p:txBody>
          <a:bodyPr wrap="none" lIns="86630" tIns="43315" rIns="86630" bIns="43315" anchor="ctr" anchorCtr="0"/>
          <a:p>
            <a:pPr lvl="0" defTabSz="866775">
              <a:spcBef>
                <a:spcPct val="0"/>
              </a:spcBef>
            </a:pPr>
            <a:endParaRPr lang="en-US" altLang="zh-CN" sz="2300" b="1" dirty="0">
              <a:latin typeface="Arial Narrow" panose="020B0606020202030204" pitchFamily="34" charset="0"/>
            </a:endParaRPr>
          </a:p>
        </p:txBody>
      </p:sp>
      <p:sp>
        <p:nvSpPr>
          <p:cNvPr id="105475" name="Rectangle 2"/>
          <p:cNvSpPr>
            <a:spLocks noGrp="1"/>
          </p:cNvSpPr>
          <p:nvPr>
            <p:ph type="body"/>
          </p:nvPr>
        </p:nvSpPr>
        <p:spPr>
          <a:xfrm>
            <a:off x="914400" y="4343400"/>
            <a:ext cx="5029200" cy="4116388"/>
          </a:xfrm>
        </p:spPr>
        <p:txBody>
          <a:bodyPr wrap="none" lIns="86630" tIns="43315" rIns="86630" bIns="43315" anchor="ctr" anchorCtr="0"/>
          <a:p>
            <a:pPr marL="0" lvl="0" indent="0" algn="l"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dirty="0">
              <a:solidFill>
                <a:srgbClr val="CC3300"/>
              </a:solidFill>
              <a:latin typeface="微软雅黑" panose="020B0503020204020204" pitchFamily="34" charset="-122"/>
              <a:ea typeface="微软雅黑" panose="020B0503020204020204" pitchFamily="34" charset="-12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7522" name="Text Box 1"/>
          <p:cNvSpPr txBox="1"/>
          <p:nvPr/>
        </p:nvSpPr>
        <p:spPr>
          <a:xfrm>
            <a:off x="2127250" y="692150"/>
            <a:ext cx="2603500" cy="3416300"/>
          </a:xfrm>
          <a:prstGeom prst="rect">
            <a:avLst/>
          </a:prstGeom>
          <a:solidFill>
            <a:srgbClr val="FFFFFF"/>
          </a:solidFill>
          <a:ln w="9525" cap="flat" cmpd="sng">
            <a:solidFill>
              <a:srgbClr val="000000"/>
            </a:solidFill>
            <a:prstDash val="solid"/>
            <a:miter/>
            <a:headEnd type="none" w="med" len="med"/>
            <a:tailEnd type="none" w="med" len="med"/>
          </a:ln>
        </p:spPr>
        <p:txBody>
          <a:bodyPr wrap="none" lIns="86630" tIns="43315" rIns="86630" bIns="43315" anchor="ctr" anchorCtr="0"/>
          <a:p>
            <a:pPr lvl="0" defTabSz="866775">
              <a:spcBef>
                <a:spcPct val="0"/>
              </a:spcBef>
            </a:pPr>
            <a:endParaRPr lang="en-US" altLang="zh-CN" sz="2300" b="1" dirty="0">
              <a:latin typeface="Arial Narrow" panose="020B0606020202030204" pitchFamily="34" charset="0"/>
            </a:endParaRPr>
          </a:p>
        </p:txBody>
      </p:sp>
      <p:sp>
        <p:nvSpPr>
          <p:cNvPr id="107523" name="Rectangle 2"/>
          <p:cNvSpPr>
            <a:spLocks noGrp="1"/>
          </p:cNvSpPr>
          <p:nvPr>
            <p:ph type="body"/>
          </p:nvPr>
        </p:nvSpPr>
        <p:spPr>
          <a:xfrm>
            <a:off x="914400" y="4343400"/>
            <a:ext cx="5029200" cy="4116388"/>
          </a:xfrm>
        </p:spPr>
        <p:txBody>
          <a:bodyPr wrap="none" lIns="86630" tIns="43315" rIns="86630" bIns="43315" anchor="ctr" anchorCtr="0"/>
          <a:p>
            <a:pPr lvl="0"/>
            <a:endParaRPr lang="zh-CN" alt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noRot="1" noChangeAspect="1" noTextEdit="1"/>
          </p:cNvSpPr>
          <p:nvPr>
            <p:ph type="sldImg"/>
          </p:nvPr>
        </p:nvSpPr>
        <p:spPr>
          <a:xfrm>
            <a:off x="1152525" y="692150"/>
            <a:ext cx="4554538" cy="3416300"/>
          </a:xfrm>
        </p:spPr>
      </p:sp>
      <p:sp>
        <p:nvSpPr>
          <p:cNvPr id="15363" name="Rectangle 3"/>
          <p:cNvSpPr>
            <a:spLocks noGrp="1"/>
          </p:cNvSpPr>
          <p:nvPr>
            <p:ph type="body" idx="1"/>
          </p:nvPr>
        </p:nvSpPr>
        <p:spPr>
          <a:xfrm>
            <a:off x="930275" y="4360863"/>
            <a:ext cx="5008563" cy="4070350"/>
          </a:xfrm>
        </p:spPr>
        <p:txBody>
          <a:bodyPr wrap="square" lIns="86630" tIns="43315" rIns="86630" bIns="43315" anchor="t" anchorCtr="0"/>
          <a:p>
            <a:pPr lvl="0"/>
            <a:endParaRPr lang="zh-CN" altLang="en-US" dirty="0">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Rot="1" noChangeAspect="1" noTextEdit="1"/>
          </p:cNvSpPr>
          <p:nvPr>
            <p:ph type="sldImg"/>
          </p:nvPr>
        </p:nvSpPr>
        <p:spPr>
          <a:xfrm>
            <a:off x="1152525" y="692150"/>
            <a:ext cx="4554538" cy="3416300"/>
          </a:xfrm>
        </p:spPr>
      </p:sp>
      <p:sp>
        <p:nvSpPr>
          <p:cNvPr id="25603" name="Rectangle 3"/>
          <p:cNvSpPr>
            <a:spLocks noGrp="1"/>
          </p:cNvSpPr>
          <p:nvPr>
            <p:ph type="body" idx="1"/>
          </p:nvPr>
        </p:nvSpPr>
        <p:spPr>
          <a:xfrm>
            <a:off x="930275" y="4360863"/>
            <a:ext cx="5008563" cy="4070350"/>
          </a:xfrm>
        </p:spPr>
        <p:txBody>
          <a:bodyPr wrap="square" lIns="86630" tIns="43315" rIns="86630" bIns="43315" anchor="t" anchorCtr="0"/>
          <a:p>
            <a:pPr lvl="0"/>
            <a:endParaRPr lang="zh-CN" altLang="en-US" dirty="0">
              <a:solidFill>
                <a:srgbClr val="FF3300"/>
              </a:solidFill>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7410" name="Text Box 1"/>
          <p:cNvSpPr txBox="1"/>
          <p:nvPr/>
        </p:nvSpPr>
        <p:spPr>
          <a:xfrm>
            <a:off x="2127250" y="692150"/>
            <a:ext cx="2603500" cy="3416300"/>
          </a:xfrm>
          <a:prstGeom prst="rect">
            <a:avLst/>
          </a:prstGeom>
          <a:solidFill>
            <a:srgbClr val="FFFFFF"/>
          </a:solidFill>
          <a:ln w="9525" cap="flat" cmpd="sng">
            <a:solidFill>
              <a:srgbClr val="000000"/>
            </a:solidFill>
            <a:prstDash val="solid"/>
            <a:miter/>
            <a:headEnd type="none" w="med" len="med"/>
            <a:tailEnd type="none" w="med" len="med"/>
          </a:ln>
        </p:spPr>
        <p:txBody>
          <a:bodyPr wrap="none" lIns="86630" tIns="43315" rIns="86630" bIns="43315" anchor="ctr" anchorCtr="0"/>
          <a:p>
            <a:pPr lvl="0" defTabSz="866775">
              <a:spcBef>
                <a:spcPct val="0"/>
              </a:spcBef>
            </a:pPr>
            <a:endParaRPr lang="en-US" altLang="zh-CN" sz="2300" b="1" dirty="0">
              <a:latin typeface="Arial Narrow" panose="020B0606020202030204" pitchFamily="34" charset="0"/>
            </a:endParaRPr>
          </a:p>
        </p:txBody>
      </p:sp>
      <p:sp>
        <p:nvSpPr>
          <p:cNvPr id="17411" name="Rectangle 2"/>
          <p:cNvSpPr>
            <a:spLocks noGrp="1"/>
          </p:cNvSpPr>
          <p:nvPr>
            <p:ph type="body"/>
          </p:nvPr>
        </p:nvSpPr>
        <p:spPr>
          <a:xfrm>
            <a:off x="914400" y="4343400"/>
            <a:ext cx="5029200" cy="4116388"/>
          </a:xfrm>
        </p:spPr>
        <p:txBody>
          <a:bodyPr wrap="none" lIns="86630" tIns="43315" rIns="86630" bIns="43315" anchor="ctr" anchorCtr="0"/>
          <a:p>
            <a:pPr lvl="0"/>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0482" name="Text Box 1"/>
          <p:cNvSpPr txBox="1"/>
          <p:nvPr/>
        </p:nvSpPr>
        <p:spPr>
          <a:xfrm>
            <a:off x="2127250" y="692150"/>
            <a:ext cx="2603500" cy="3416300"/>
          </a:xfrm>
          <a:prstGeom prst="rect">
            <a:avLst/>
          </a:prstGeom>
          <a:solidFill>
            <a:srgbClr val="FFFFFF"/>
          </a:solidFill>
          <a:ln w="9525" cap="flat" cmpd="sng">
            <a:solidFill>
              <a:srgbClr val="000000"/>
            </a:solidFill>
            <a:prstDash val="solid"/>
            <a:miter/>
            <a:headEnd type="none" w="med" len="med"/>
            <a:tailEnd type="none" w="med" len="med"/>
          </a:ln>
        </p:spPr>
        <p:txBody>
          <a:bodyPr wrap="none" lIns="86630" tIns="43315" rIns="86630" bIns="43315" anchor="ctr" anchorCtr="0"/>
          <a:p>
            <a:pPr lvl="0" defTabSz="866775">
              <a:spcBef>
                <a:spcPct val="0"/>
              </a:spcBef>
            </a:pPr>
            <a:endParaRPr lang="en-US" altLang="zh-CN" sz="2300" b="1" dirty="0">
              <a:latin typeface="Arial Narrow" panose="020B0606020202030204" pitchFamily="34" charset="0"/>
            </a:endParaRPr>
          </a:p>
        </p:txBody>
      </p:sp>
      <p:sp>
        <p:nvSpPr>
          <p:cNvPr id="20483" name="Rectangle 2"/>
          <p:cNvSpPr>
            <a:spLocks noGrp="1"/>
          </p:cNvSpPr>
          <p:nvPr>
            <p:ph type="body"/>
          </p:nvPr>
        </p:nvSpPr>
        <p:spPr>
          <a:xfrm>
            <a:off x="914400" y="4343400"/>
            <a:ext cx="5029200" cy="4116388"/>
          </a:xfrm>
        </p:spPr>
        <p:txBody>
          <a:bodyPr wrap="none" lIns="86630" tIns="43315" rIns="86630" bIns="43315" anchor="ctr" anchorCtr="0"/>
          <a:p>
            <a:pPr lvl="0" algn="l"/>
            <a:endParaRPr lang="zh-CN" altLang="en-US" dirty="0">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E3DBBFE-39D4-4DD2-926E-065DD2C3A221}"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E3DBBFE-39D4-4DD2-926E-065DD2C3A221}"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E3DBBFE-39D4-4DD2-926E-065DD2C3A221}"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E3DBBFE-39D4-4DD2-926E-065DD2C3A221}"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E3DBBFE-39D4-4DD2-926E-065DD2C3A221}"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E3DBBFE-39D4-4DD2-926E-065DD2C3A221}"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E3DBBFE-39D4-4DD2-926E-065DD2C3A221}"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E3DBBFE-39D4-4DD2-926E-065DD2C3A221}"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E3DBBFE-39D4-4DD2-926E-065DD2C3A221}"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E3DBBFE-39D4-4DD2-926E-065DD2C3A221}"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15000"/>
              </a:lnSpc>
              <a:spcBef>
                <a:spcPct val="20000"/>
              </a:spcBef>
              <a:spcAft>
                <a:spcPct val="0"/>
              </a:spcAft>
              <a:buClrTx/>
              <a:buSzTx/>
              <a:buFontTx/>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E3DBBFE-39D4-4DD2-926E-065DD2C3A221}"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53975"/>
            <a:ext cx="8229600" cy="56197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468313" y="836613"/>
            <a:ext cx="8229600" cy="5218112"/>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lvl1pPr>
          </a:lstStyle>
          <a:p>
            <a:pPr marL="0" marR="0" lvl="0" indent="0" algn="r" defTabSz="914400" rtl="0" eaLnBrk="1" fontAlgn="base" latinLnBrk="0" hangingPunct="1">
              <a:lnSpc>
                <a:spcPct val="100000"/>
              </a:lnSpc>
              <a:spcBef>
                <a:spcPct val="0"/>
              </a:spcBef>
              <a:spcAft>
                <a:spcPct val="0"/>
              </a:spcAft>
              <a:buClrTx/>
              <a:buSzTx/>
              <a:buFontTx/>
              <a:buNone/>
              <a:defRPr/>
            </a:pPr>
            <a:fld id="{AE3DBBFE-39D4-4DD2-926E-065DD2C3A221}"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1" name="Line 7"/>
          <p:cNvSpPr/>
          <p:nvPr userDrawn="1"/>
        </p:nvSpPr>
        <p:spPr>
          <a:xfrm>
            <a:off x="323850" y="692150"/>
            <a:ext cx="8496300" cy="0"/>
          </a:xfrm>
          <a:prstGeom prst="line">
            <a:avLst/>
          </a:prstGeom>
          <a:ln w="9525" cap="flat" cmpd="sng">
            <a:solidFill>
              <a:schemeClr val="tx1"/>
            </a:solidFill>
            <a:prstDash val="soli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36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slide" Target="slide16.xml"/><Relationship Id="rId1" Type="http://schemas.openxmlformats.org/officeDocument/2006/relationships/slide" Target="slide1.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slide" Target="slide20.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slide" Target="slide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074" name="Rectangle 2"/>
          <p:cNvSpPr>
            <a:spLocks noGrp="1"/>
          </p:cNvSpPr>
          <p:nvPr>
            <p:ph type="ctrTitle"/>
          </p:nvPr>
        </p:nvSpPr>
        <p:spPr>
          <a:xfrm>
            <a:off x="476250" y="204788"/>
            <a:ext cx="8145463" cy="5969000"/>
          </a:xfrm>
        </p:spPr>
        <p:txBody>
          <a:bodyPr vert="horz" wrap="square" lIns="91440" tIns="45720" rIns="91440" bIns="45720" anchor="ctr" anchorCtr="0"/>
          <a:p>
            <a:pPr eaLnBrk="1" hangingPunct="1">
              <a:lnSpc>
                <a:spcPct val="145000"/>
              </a:lnSpc>
              <a:buClrTx/>
              <a:buSzTx/>
              <a:buFontTx/>
            </a:pPr>
            <a:br>
              <a:rPr lang="en-US" altLang="zh-CN" sz="4000" dirty="0"/>
            </a:br>
            <a:br>
              <a:rPr lang="zh-CN" altLang="en-US" sz="4000" dirty="0">
                <a:solidFill>
                  <a:srgbClr val="FF0000"/>
                </a:solidFill>
              </a:rPr>
            </a:br>
            <a:r>
              <a:rPr lang="zh-CN" altLang="en-US" sz="4000" dirty="0">
                <a:solidFill>
                  <a:srgbClr val="FF0000"/>
                </a:solidFill>
              </a:rPr>
              <a:t>第四章 程序的链接</a:t>
            </a:r>
            <a:br>
              <a:rPr lang="zh-CN" altLang="en-US" sz="4000" dirty="0">
                <a:solidFill>
                  <a:srgbClr val="FF0000"/>
                </a:solidFill>
              </a:rPr>
            </a:br>
            <a:br>
              <a:rPr lang="zh-CN" altLang="en-US" sz="1600" dirty="0">
                <a:solidFill>
                  <a:srgbClr val="FF0000"/>
                </a:solidFill>
              </a:rPr>
            </a:br>
            <a:r>
              <a:rPr lang="zh-CN" altLang="en-US" sz="2800" dirty="0">
                <a:solidFill>
                  <a:srgbClr val="3333CC"/>
                </a:solidFill>
                <a:latin typeface="微软雅黑" panose="020B0503020204020204" pitchFamily="34" charset="-122"/>
                <a:ea typeface="微软雅黑" panose="020B0503020204020204" pitchFamily="34" charset="-122"/>
              </a:rPr>
              <a:t>目标文件格式</a:t>
            </a:r>
            <a:br>
              <a:rPr lang="zh-CN" altLang="en-US" sz="2800" dirty="0">
                <a:solidFill>
                  <a:srgbClr val="3333CC"/>
                </a:solidFill>
                <a:latin typeface="微软雅黑" panose="020B0503020204020204" pitchFamily="34" charset="-122"/>
                <a:ea typeface="微软雅黑" panose="020B0503020204020204" pitchFamily="34" charset="-122"/>
              </a:rPr>
            </a:br>
            <a:r>
              <a:rPr lang="zh-CN" altLang="en-US" sz="2800" dirty="0">
                <a:solidFill>
                  <a:srgbClr val="3333CC"/>
                </a:solidFill>
                <a:latin typeface="微软雅黑" panose="020B0503020204020204" pitchFamily="34" charset="-122"/>
                <a:ea typeface="微软雅黑" panose="020B0503020204020204" pitchFamily="34" charset="-122"/>
              </a:rPr>
              <a:t>符号解析与重定位</a:t>
            </a:r>
            <a:br>
              <a:rPr lang="zh-CN" altLang="en-US" sz="2800" dirty="0">
                <a:solidFill>
                  <a:srgbClr val="3333CC"/>
                </a:solidFill>
                <a:latin typeface="微软雅黑" panose="020B0503020204020204" pitchFamily="34" charset="-122"/>
                <a:ea typeface="微软雅黑" panose="020B0503020204020204" pitchFamily="34" charset="-122"/>
              </a:rPr>
            </a:br>
            <a:endParaRPr lang="en-US" altLang="zh-CN" sz="2800" dirty="0">
              <a:solidFill>
                <a:srgbClr val="3333CC"/>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p:txBody>
          <a:bodyPr vert="horz" wrap="square" lIns="91440" tIns="45720" rIns="91440" bIns="45720" anchor="ctr" anchorCtr="0"/>
          <a:p>
            <a:pPr algn="l"/>
            <a:r>
              <a:rPr lang="zh-CN" altLang="en-US" dirty="0"/>
              <a:t>目标文件</a:t>
            </a:r>
            <a:endParaRPr lang="zh-CN" altLang="en-US" dirty="0"/>
          </a:p>
        </p:txBody>
      </p:sp>
      <p:sp>
        <p:nvSpPr>
          <p:cNvPr id="18435" name="Rectangle 3"/>
          <p:cNvSpPr/>
          <p:nvPr/>
        </p:nvSpPr>
        <p:spPr>
          <a:xfrm>
            <a:off x="2952750" y="179388"/>
            <a:ext cx="6070600" cy="3113087"/>
          </a:xfrm>
          <a:prstGeom prst="rect">
            <a:avLst/>
          </a:prstGeom>
          <a:solidFill>
            <a:schemeClr val="bg1"/>
          </a:solidFill>
          <a:ln w="9525">
            <a:noFill/>
          </a:ln>
        </p:spPr>
        <p:txBody>
          <a:bodyPr wrap="none"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288925" eaLnBrk="1" hangingPunct="1">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00000000 &lt;add&gt;: </a:t>
            </a:r>
            <a:endParaRPr lang="en-US" altLang="zh-CN" sz="1800" dirty="0">
              <a:latin typeface="微软雅黑" panose="020B0503020204020204" pitchFamily="34" charset="-122"/>
              <a:ea typeface="微软雅黑" panose="020B0503020204020204" pitchFamily="34" charset="-122"/>
            </a:endParaRPr>
          </a:p>
          <a:p>
            <a:pPr marL="0" lvl="0" indent="288925" eaLnBrk="1" hangingPunct="1">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0:      55	             push  %ebp</a:t>
            </a:r>
            <a:endParaRPr lang="en-US" altLang="zh-CN" sz="1800" dirty="0">
              <a:latin typeface="微软雅黑" panose="020B0503020204020204" pitchFamily="34" charset="-122"/>
              <a:ea typeface="微软雅黑" panose="020B0503020204020204" pitchFamily="34" charset="-122"/>
            </a:endParaRPr>
          </a:p>
          <a:p>
            <a:pPr marL="0" lvl="0" indent="288925" eaLnBrk="1" hangingPunct="1">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1:      89 e5        mov   %esp, %ebp</a:t>
            </a:r>
            <a:endParaRPr lang="en-US" altLang="zh-CN" sz="1800" dirty="0">
              <a:latin typeface="微软雅黑" panose="020B0503020204020204" pitchFamily="34" charset="-122"/>
              <a:ea typeface="微软雅黑" panose="020B0503020204020204" pitchFamily="34" charset="-122"/>
            </a:endParaRPr>
          </a:p>
          <a:p>
            <a:pPr marL="0" lvl="0" indent="288925" eaLnBrk="1" hangingPunct="1">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3:      83 ec 10   sub    $0x10, %esp</a:t>
            </a:r>
            <a:endParaRPr lang="en-US" altLang="zh-CN" sz="1800" dirty="0">
              <a:latin typeface="微软雅黑" panose="020B0503020204020204" pitchFamily="34" charset="-122"/>
              <a:ea typeface="微软雅黑" panose="020B0503020204020204" pitchFamily="34" charset="-122"/>
            </a:endParaRPr>
          </a:p>
          <a:p>
            <a:pPr marL="0" lvl="0" indent="288925" eaLnBrk="1" hangingPunct="1">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6:      8b 45 0c   mov    0xc(%ebp), %eax</a:t>
            </a:r>
            <a:endParaRPr lang="en-US" altLang="zh-CN" sz="1800" dirty="0">
              <a:latin typeface="微软雅黑" panose="020B0503020204020204" pitchFamily="34" charset="-122"/>
              <a:ea typeface="微软雅黑" panose="020B0503020204020204" pitchFamily="34" charset="-122"/>
            </a:endParaRPr>
          </a:p>
          <a:p>
            <a:pPr marL="0" lvl="0" indent="288925" eaLnBrk="1" hangingPunct="1">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9:      8b 55 08   mov    0x8(%ebp), %edx</a:t>
            </a:r>
            <a:endParaRPr lang="en-US" altLang="zh-CN" sz="1800" dirty="0">
              <a:latin typeface="微软雅黑" panose="020B0503020204020204" pitchFamily="34" charset="-122"/>
              <a:ea typeface="微软雅黑" panose="020B0503020204020204" pitchFamily="34" charset="-122"/>
            </a:endParaRPr>
          </a:p>
          <a:p>
            <a:pPr marL="0" lvl="0" indent="288925" eaLnBrk="1" hangingPunct="1">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c:      8d 04 02   lea      (%edx,%eax,1), %eax</a:t>
            </a:r>
            <a:endParaRPr lang="en-US" altLang="zh-CN" sz="1800" dirty="0">
              <a:latin typeface="微软雅黑" panose="020B0503020204020204" pitchFamily="34" charset="-122"/>
              <a:ea typeface="微软雅黑" panose="020B0503020204020204" pitchFamily="34" charset="-122"/>
            </a:endParaRPr>
          </a:p>
          <a:p>
            <a:pPr marL="0" lvl="0" indent="288925" eaLnBrk="1" hangingPunct="1">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f:      89 45 fc    mov    %eax, -0x4(%ebp)</a:t>
            </a:r>
            <a:endParaRPr lang="en-US" altLang="zh-CN" sz="1800" dirty="0">
              <a:latin typeface="微软雅黑" panose="020B0503020204020204" pitchFamily="34" charset="-122"/>
              <a:ea typeface="微软雅黑" panose="020B0503020204020204" pitchFamily="34" charset="-122"/>
            </a:endParaRPr>
          </a:p>
          <a:p>
            <a:pPr marL="0" lvl="0" indent="288925" eaLnBrk="1" hangingPunct="1">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12:    8b 45 fc    mov    -0x4(%ebp), %eax</a:t>
            </a:r>
            <a:endParaRPr lang="en-US" altLang="zh-CN" sz="1800" dirty="0">
              <a:latin typeface="微软雅黑" panose="020B0503020204020204" pitchFamily="34" charset="-122"/>
              <a:ea typeface="微软雅黑" panose="020B0503020204020204" pitchFamily="34" charset="-122"/>
            </a:endParaRPr>
          </a:p>
          <a:p>
            <a:pPr marL="0" lvl="0" indent="288925" eaLnBrk="1" hangingPunct="1">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15:    c9              leave  </a:t>
            </a:r>
            <a:endParaRPr lang="en-US" altLang="zh-CN" sz="1800" dirty="0">
              <a:latin typeface="微软雅黑" panose="020B0503020204020204" pitchFamily="34" charset="-122"/>
              <a:ea typeface="微软雅黑" panose="020B0503020204020204" pitchFamily="34" charset="-122"/>
            </a:endParaRPr>
          </a:p>
          <a:p>
            <a:pPr marL="0" lvl="0" indent="288925" eaLnBrk="1" hangingPunct="1">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16:    c3              ret </a:t>
            </a:r>
            <a:endParaRPr lang="en-US" altLang="zh-CN" sz="1800" dirty="0">
              <a:latin typeface="微软雅黑" panose="020B0503020204020204" pitchFamily="34" charset="-122"/>
              <a:ea typeface="微软雅黑" panose="020B0503020204020204" pitchFamily="34" charset="-122"/>
            </a:endParaRPr>
          </a:p>
        </p:txBody>
      </p:sp>
      <p:sp>
        <p:nvSpPr>
          <p:cNvPr id="18436" name="Rectangle 4"/>
          <p:cNvSpPr/>
          <p:nvPr/>
        </p:nvSpPr>
        <p:spPr>
          <a:xfrm>
            <a:off x="2874963" y="3509963"/>
            <a:ext cx="6172200" cy="3113087"/>
          </a:xfrm>
          <a:prstGeom prst="rect">
            <a:avLst/>
          </a:prstGeom>
          <a:noFill/>
          <a:ln w="9525">
            <a:noFill/>
          </a:ln>
        </p:spPr>
        <p:txBody>
          <a:bodyPr wrap="none"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288925" eaLnBrk="1" hangingPunct="1">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080483d4 &lt;add&gt;:</a:t>
            </a:r>
            <a:endParaRPr lang="en-US" altLang="zh-CN" sz="1800" dirty="0">
              <a:latin typeface="微软雅黑" panose="020B0503020204020204" pitchFamily="34" charset="-122"/>
              <a:ea typeface="微软雅黑" panose="020B0503020204020204" pitchFamily="34" charset="-122"/>
            </a:endParaRPr>
          </a:p>
          <a:p>
            <a:pPr marL="0" lvl="0" indent="288925" eaLnBrk="1" hangingPunct="1">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80483d4:    55             push  %ebp</a:t>
            </a:r>
            <a:endParaRPr lang="en-US" altLang="zh-CN" sz="1800" dirty="0">
              <a:latin typeface="微软雅黑" panose="020B0503020204020204" pitchFamily="34" charset="-122"/>
              <a:ea typeface="微软雅黑" panose="020B0503020204020204" pitchFamily="34" charset="-122"/>
            </a:endParaRPr>
          </a:p>
          <a:p>
            <a:pPr marL="0" lvl="0" indent="288925" eaLnBrk="1" hangingPunct="1">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80483d5:    89 e5        mov   %esp, %ebp</a:t>
            </a:r>
            <a:endParaRPr lang="en-US" altLang="zh-CN" sz="1800" dirty="0">
              <a:latin typeface="微软雅黑" panose="020B0503020204020204" pitchFamily="34" charset="-122"/>
              <a:ea typeface="微软雅黑" panose="020B0503020204020204" pitchFamily="34" charset="-122"/>
            </a:endParaRPr>
          </a:p>
          <a:p>
            <a:pPr marL="0" lvl="0" indent="288925" eaLnBrk="1" hangingPunct="1">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80483d7:    83 ec 10   sub    $0x10, %esp</a:t>
            </a:r>
            <a:endParaRPr lang="en-US" altLang="zh-CN" sz="1800" dirty="0">
              <a:latin typeface="微软雅黑" panose="020B0503020204020204" pitchFamily="34" charset="-122"/>
              <a:ea typeface="微软雅黑" panose="020B0503020204020204" pitchFamily="34" charset="-122"/>
            </a:endParaRPr>
          </a:p>
          <a:p>
            <a:pPr marL="0" lvl="0" indent="288925" eaLnBrk="1" hangingPunct="1">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80483da:    8b 45 0c   mov    0xc(%ebp), %eax</a:t>
            </a:r>
            <a:endParaRPr lang="en-US" altLang="zh-CN" sz="1800" dirty="0">
              <a:latin typeface="微软雅黑" panose="020B0503020204020204" pitchFamily="34" charset="-122"/>
              <a:ea typeface="微软雅黑" panose="020B0503020204020204" pitchFamily="34" charset="-122"/>
            </a:endParaRPr>
          </a:p>
          <a:p>
            <a:pPr marL="0" lvl="0" indent="288925" eaLnBrk="1" hangingPunct="1">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80483dd:    8b 55 08   mov    0x8(%ebp), %edx</a:t>
            </a:r>
            <a:endParaRPr lang="en-US" altLang="zh-CN" sz="1800" dirty="0">
              <a:latin typeface="微软雅黑" panose="020B0503020204020204" pitchFamily="34" charset="-122"/>
              <a:ea typeface="微软雅黑" panose="020B0503020204020204" pitchFamily="34" charset="-122"/>
            </a:endParaRPr>
          </a:p>
          <a:p>
            <a:pPr marL="0" lvl="0" indent="288925" eaLnBrk="1" hangingPunct="1">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80483e0:    8d 04 02   lea     (%edx,%eax,1), %eax</a:t>
            </a:r>
            <a:endParaRPr lang="en-US" altLang="zh-CN" sz="1800" dirty="0">
              <a:latin typeface="微软雅黑" panose="020B0503020204020204" pitchFamily="34" charset="-122"/>
              <a:ea typeface="微软雅黑" panose="020B0503020204020204" pitchFamily="34" charset="-122"/>
            </a:endParaRPr>
          </a:p>
          <a:p>
            <a:pPr marL="0" lvl="0" indent="288925" eaLnBrk="1" hangingPunct="1">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80483e3:    89 45 fc    mov    %eax, -0x4(%ebp)</a:t>
            </a:r>
            <a:endParaRPr lang="en-US" altLang="zh-CN" sz="1800" dirty="0">
              <a:latin typeface="微软雅黑" panose="020B0503020204020204" pitchFamily="34" charset="-122"/>
              <a:ea typeface="微软雅黑" panose="020B0503020204020204" pitchFamily="34" charset="-122"/>
            </a:endParaRPr>
          </a:p>
          <a:p>
            <a:pPr marL="0" lvl="0" indent="288925" eaLnBrk="1" hangingPunct="1">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80483e6:    8b 45 fc    mov    -0x4(%ebp), %eax</a:t>
            </a:r>
            <a:endParaRPr lang="en-US" altLang="zh-CN" sz="1800" dirty="0">
              <a:latin typeface="微软雅黑" panose="020B0503020204020204" pitchFamily="34" charset="-122"/>
              <a:ea typeface="微软雅黑" panose="020B0503020204020204" pitchFamily="34" charset="-122"/>
            </a:endParaRPr>
          </a:p>
          <a:p>
            <a:pPr marL="0" lvl="0" indent="288925" eaLnBrk="1" hangingPunct="1">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80483e9:    c9              leave  </a:t>
            </a:r>
            <a:endParaRPr lang="en-US" altLang="zh-CN" sz="1800" dirty="0">
              <a:latin typeface="微软雅黑" panose="020B0503020204020204" pitchFamily="34" charset="-122"/>
              <a:ea typeface="微软雅黑" panose="020B0503020204020204" pitchFamily="34" charset="-122"/>
            </a:endParaRPr>
          </a:p>
          <a:p>
            <a:pPr marL="0" lvl="0" indent="288925" eaLnBrk="1" hangingPunct="1">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80483ea:    c3              ret   </a:t>
            </a:r>
            <a:endParaRPr lang="en-US" altLang="zh-CN" sz="1800" dirty="0">
              <a:latin typeface="微软雅黑" panose="020B0503020204020204" pitchFamily="34" charset="-122"/>
              <a:ea typeface="微软雅黑" panose="020B0503020204020204" pitchFamily="34" charset="-122"/>
            </a:endParaRPr>
          </a:p>
        </p:txBody>
      </p:sp>
      <p:sp>
        <p:nvSpPr>
          <p:cNvPr id="772101" name="Rectangle 5"/>
          <p:cNvSpPr/>
          <p:nvPr/>
        </p:nvSpPr>
        <p:spPr>
          <a:xfrm>
            <a:off x="3148013" y="231775"/>
            <a:ext cx="1320800" cy="3092450"/>
          </a:xfrm>
          <a:prstGeom prst="rect">
            <a:avLst/>
          </a:prstGeom>
          <a:solidFill>
            <a:schemeClr val="accent1">
              <a:alpha val="30196"/>
            </a:schemeClr>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sp>
        <p:nvSpPr>
          <p:cNvPr id="772102" name="Rectangle 6"/>
          <p:cNvSpPr/>
          <p:nvPr/>
        </p:nvSpPr>
        <p:spPr>
          <a:xfrm>
            <a:off x="3125788" y="3503613"/>
            <a:ext cx="1320800" cy="3092450"/>
          </a:xfrm>
          <a:prstGeom prst="rect">
            <a:avLst/>
          </a:prstGeom>
          <a:solidFill>
            <a:schemeClr val="accent1">
              <a:alpha val="30196"/>
            </a:schemeClr>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sp>
        <p:nvSpPr>
          <p:cNvPr id="18439" name="Text Box 7"/>
          <p:cNvSpPr txBox="1"/>
          <p:nvPr/>
        </p:nvSpPr>
        <p:spPr>
          <a:xfrm>
            <a:off x="5675313" y="71438"/>
            <a:ext cx="2597150"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2000" dirty="0">
                <a:solidFill>
                  <a:srgbClr val="FF0000"/>
                </a:solidFill>
                <a:latin typeface="微软雅黑" panose="020B0503020204020204" pitchFamily="34" charset="-122"/>
                <a:ea typeface="微软雅黑" panose="020B0503020204020204" pitchFamily="34" charset="-122"/>
              </a:rPr>
              <a:t>objdump -d test.o</a:t>
            </a:r>
            <a:r>
              <a:rPr lang="en-US" altLang="zh-CN" sz="1800" b="0" dirty="0"/>
              <a:t> </a:t>
            </a:r>
            <a:endParaRPr lang="zh-CN" altLang="en-US" sz="1800" b="0" dirty="0"/>
          </a:p>
        </p:txBody>
      </p:sp>
      <p:sp>
        <p:nvSpPr>
          <p:cNvPr id="18440" name="Text Box 8"/>
          <p:cNvSpPr txBox="1"/>
          <p:nvPr/>
        </p:nvSpPr>
        <p:spPr>
          <a:xfrm>
            <a:off x="5681663" y="3387725"/>
            <a:ext cx="2597150"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2000" dirty="0">
                <a:solidFill>
                  <a:srgbClr val="FF0000"/>
                </a:solidFill>
                <a:latin typeface="微软雅黑" panose="020B0503020204020204" pitchFamily="34" charset="-122"/>
                <a:ea typeface="微软雅黑" panose="020B0503020204020204" pitchFamily="34" charset="-122"/>
              </a:rPr>
              <a:t>objdump -d test</a:t>
            </a:r>
            <a:r>
              <a:rPr lang="en-US" altLang="zh-CN" sz="1800" b="0" dirty="0"/>
              <a:t> </a:t>
            </a:r>
            <a:endParaRPr lang="zh-CN" altLang="en-US" sz="1800" b="0" dirty="0"/>
          </a:p>
        </p:txBody>
      </p:sp>
      <p:sp>
        <p:nvSpPr>
          <p:cNvPr id="18441" name="Rectangle 9"/>
          <p:cNvSpPr/>
          <p:nvPr/>
        </p:nvSpPr>
        <p:spPr>
          <a:xfrm>
            <a:off x="198438" y="1179513"/>
            <a:ext cx="2960687" cy="228282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20000"/>
              </a:lnSpc>
              <a:spcBef>
                <a:spcPct val="0"/>
              </a:spcBef>
              <a:buNone/>
            </a:pPr>
            <a:r>
              <a:rPr lang="en-US" altLang="zh-CN" sz="2000" dirty="0">
                <a:latin typeface="微软雅黑" panose="020B0503020204020204" pitchFamily="34" charset="-122"/>
                <a:ea typeface="微软雅黑" panose="020B0503020204020204" pitchFamily="34" charset="-122"/>
              </a:rPr>
              <a:t>/* main.c */</a:t>
            </a:r>
            <a:endParaRPr lang="zh-CN" altLang="en-US" sz="2000" dirty="0">
              <a:latin typeface="微软雅黑" panose="020B0503020204020204" pitchFamily="34" charset="-122"/>
              <a:ea typeface="微软雅黑" panose="020B0503020204020204" pitchFamily="34" charset="-122"/>
            </a:endParaRPr>
          </a:p>
          <a:p>
            <a:pPr marL="0" lvl="0" indent="0" eaLnBrk="1" hangingPunct="1">
              <a:lnSpc>
                <a:spcPct val="120000"/>
              </a:lnSpc>
              <a:spcBef>
                <a:spcPct val="0"/>
              </a:spcBef>
              <a:buNone/>
            </a:pPr>
            <a:r>
              <a:rPr lang="en-US" altLang="zh-CN" sz="2000" dirty="0">
                <a:latin typeface="微软雅黑" panose="020B0503020204020204" pitchFamily="34" charset="-122"/>
                <a:ea typeface="微软雅黑" panose="020B0503020204020204" pitchFamily="34" charset="-122"/>
              </a:rPr>
              <a:t>int add(int, int);</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20000"/>
              </a:lnSpc>
              <a:spcBef>
                <a:spcPct val="0"/>
              </a:spcBef>
              <a:buNone/>
            </a:pPr>
            <a:r>
              <a:rPr lang="en-US" altLang="zh-CN" sz="2000" dirty="0">
                <a:latin typeface="微软雅黑" panose="020B0503020204020204" pitchFamily="34" charset="-122"/>
                <a:ea typeface="微软雅黑" panose="020B0503020204020204" pitchFamily="34" charset="-122"/>
              </a:rPr>
              <a:t>int main( )</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20000"/>
              </a:lnSpc>
              <a:spcBef>
                <a:spcPct val="0"/>
              </a:spcBef>
              <a:buNone/>
            </a:pP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20000"/>
              </a:lnSpc>
              <a:spcBef>
                <a:spcPct val="0"/>
              </a:spcBef>
              <a:buNone/>
            </a:pPr>
            <a:r>
              <a:rPr lang="en-US" altLang="zh-CN" sz="2000" dirty="0">
                <a:latin typeface="微软雅黑" panose="020B0503020204020204" pitchFamily="34" charset="-122"/>
                <a:ea typeface="微软雅黑" panose="020B0503020204020204" pitchFamily="34" charset="-122"/>
              </a:rPr>
              <a:t>   return add(20, 13);</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20000"/>
              </a:lnSpc>
              <a:spcBef>
                <a:spcPct val="0"/>
              </a:spcBef>
              <a:buNone/>
            </a:pP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18442" name="Rectangle 10"/>
          <p:cNvSpPr/>
          <p:nvPr/>
        </p:nvSpPr>
        <p:spPr>
          <a:xfrm>
            <a:off x="211138" y="4183063"/>
            <a:ext cx="2714625" cy="228282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20000"/>
              </a:lnSpc>
              <a:spcBef>
                <a:spcPct val="0"/>
              </a:spcBef>
              <a:buNone/>
            </a:pPr>
            <a:r>
              <a:rPr lang="en-US" altLang="zh-CN" sz="2000" dirty="0">
                <a:latin typeface="微软雅黑" panose="020B0503020204020204" pitchFamily="34" charset="-122"/>
                <a:ea typeface="微软雅黑" panose="020B0503020204020204" pitchFamily="34" charset="-122"/>
              </a:rPr>
              <a:t>/* test.c */</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20000"/>
              </a:lnSpc>
              <a:spcBef>
                <a:spcPct val="0"/>
              </a:spcBef>
              <a:buNone/>
            </a:pPr>
            <a:r>
              <a:rPr lang="en-US" altLang="zh-CN" sz="2000" dirty="0">
                <a:latin typeface="微软雅黑" panose="020B0503020204020204" pitchFamily="34" charset="-122"/>
                <a:ea typeface="微软雅黑" panose="020B0503020204020204" pitchFamily="34" charset="-122"/>
              </a:rPr>
              <a:t>int add(int i, int j)</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20000"/>
              </a:lnSpc>
              <a:spcBef>
                <a:spcPct val="0"/>
              </a:spcBef>
              <a:buNone/>
            </a:pP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20000"/>
              </a:lnSpc>
              <a:spcBef>
                <a:spcPct val="0"/>
              </a:spcBef>
              <a:buNone/>
            </a:pPr>
            <a:r>
              <a:rPr lang="en-US" altLang="zh-CN" sz="2000" dirty="0">
                <a:latin typeface="微软雅黑" panose="020B0503020204020204" pitchFamily="34" charset="-122"/>
                <a:ea typeface="微软雅黑" panose="020B0503020204020204" pitchFamily="34" charset="-122"/>
              </a:rPr>
              <a:t>     int x = i + j;</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20000"/>
              </a:lnSpc>
              <a:spcBef>
                <a:spcPct val="0"/>
              </a:spcBef>
              <a:buNone/>
            </a:pPr>
            <a:r>
              <a:rPr lang="en-US" altLang="zh-CN" sz="2000" dirty="0">
                <a:latin typeface="微软雅黑" panose="020B0503020204020204" pitchFamily="34" charset="-122"/>
                <a:ea typeface="微软雅黑" panose="020B0503020204020204" pitchFamily="34" charset="-122"/>
              </a:rPr>
              <a:t>     return x;</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20000"/>
              </a:lnSpc>
              <a:spcBef>
                <a:spcPct val="0"/>
              </a:spcBef>
              <a:buNone/>
            </a:pP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2101"/>
                                        </p:tgtEl>
                                        <p:attrNameLst>
                                          <p:attrName>style.visibility</p:attrName>
                                        </p:attrNameLst>
                                      </p:cBhvr>
                                      <p:to>
                                        <p:strVal val="visible"/>
                                      </p:to>
                                    </p:set>
                                    <p:animEffect transition="in" filter="blinds(horizontal)">
                                      <p:cBhvr>
                                        <p:cTn id="7" dur="500"/>
                                        <p:tgtEl>
                                          <p:spTgt spid="7721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2102"/>
                                        </p:tgtEl>
                                        <p:attrNameLst>
                                          <p:attrName>style.visibility</p:attrName>
                                        </p:attrNameLst>
                                      </p:cBhvr>
                                      <p:to>
                                        <p:strVal val="visible"/>
                                      </p:to>
                                    </p:set>
                                    <p:animEffect transition="in" filter="blinds(horizontal)">
                                      <p:cBhvr>
                                        <p:cTn id="12" dur="500"/>
                                        <p:tgtEl>
                                          <p:spTgt spid="772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p:cNvSpPr>
          <p:nvPr>
            <p:ph type="title"/>
          </p:nvPr>
        </p:nvSpPr>
        <p:spPr>
          <a:xfrm>
            <a:off x="385763" y="7938"/>
            <a:ext cx="7591425" cy="762000"/>
          </a:xfrm>
        </p:spPr>
        <p:txBody>
          <a:bodyPr vert="horz" wrap="square" lIns="91440" tIns="45720" rIns="91440" bIns="45720" anchor="ctr" anchorCtr="0"/>
          <a:p>
            <a:r>
              <a:rPr lang="zh-CN" altLang="en-US" dirty="0"/>
              <a:t>三类目标文件</a:t>
            </a:r>
            <a:r>
              <a:rPr lang="en-US" altLang="zh-CN" dirty="0">
                <a:ea typeface="宋体" panose="02010600030101010101" pitchFamily="2" charset="-122"/>
              </a:rPr>
              <a:t> </a:t>
            </a:r>
            <a:endParaRPr lang="en-US" altLang="zh-CN" dirty="0">
              <a:ea typeface="宋体" panose="02010600030101010101" pitchFamily="2" charset="-122"/>
            </a:endParaRPr>
          </a:p>
        </p:txBody>
      </p:sp>
      <p:sp>
        <p:nvSpPr>
          <p:cNvPr id="607235" name="Rectangle 3"/>
          <p:cNvSpPr>
            <a:spLocks noGrp="1"/>
          </p:cNvSpPr>
          <p:nvPr>
            <p:ph type="body"/>
          </p:nvPr>
        </p:nvSpPr>
        <p:spPr>
          <a:xfrm>
            <a:off x="468313" y="836613"/>
            <a:ext cx="8359775" cy="5781675"/>
          </a:xfrm>
        </p:spPr>
        <p:txBody>
          <a:bodyPr vert="horz" wrap="square" lIns="91440" tIns="45720" rIns="91440" bIns="45720" anchor="t" anchorCtr="0"/>
          <a:p>
            <a:pPr>
              <a:lnSpc>
                <a:spcPct val="125000"/>
              </a:lnSpc>
            </a:pPr>
            <a:r>
              <a:rPr lang="zh-CN" altLang="en-US" sz="2300" dirty="0">
                <a:latin typeface="微软雅黑" panose="020B0503020204020204" pitchFamily="34" charset="-122"/>
                <a:ea typeface="微软雅黑" panose="020B0503020204020204" pitchFamily="34" charset="-122"/>
              </a:rPr>
              <a:t>可重定位目标文件 </a:t>
            </a:r>
            <a:r>
              <a:rPr lang="en-US" altLang="zh-CN" sz="2300" dirty="0">
                <a:latin typeface="微软雅黑" panose="020B0503020204020204" pitchFamily="34" charset="-122"/>
                <a:ea typeface="微软雅黑" panose="020B0503020204020204" pitchFamily="34" charset="-122"/>
              </a:rPr>
              <a:t>(.o)</a:t>
            </a:r>
            <a:endParaRPr lang="en-US" altLang="zh-CN" sz="2300" dirty="0">
              <a:latin typeface="微软雅黑" panose="020B0503020204020204" pitchFamily="34" charset="-122"/>
              <a:ea typeface="微软雅黑" panose="020B0503020204020204" pitchFamily="34" charset="-122"/>
            </a:endParaRPr>
          </a:p>
          <a:p>
            <a:pPr lvl="1">
              <a:lnSpc>
                <a:spcPct val="125000"/>
              </a:lnSpc>
            </a:pPr>
            <a:r>
              <a:rPr lang="zh-CN" altLang="en-US" sz="2300" dirty="0">
                <a:latin typeface="微软雅黑" panose="020B0503020204020204" pitchFamily="34" charset="-122"/>
                <a:ea typeface="微软雅黑" panose="020B0503020204020204" pitchFamily="34" charset="-122"/>
              </a:rPr>
              <a:t>其代码和数据可和其他可重定位文件合并为可执行文件</a:t>
            </a:r>
            <a:endParaRPr lang="zh-CN" altLang="en-US" sz="2300" dirty="0">
              <a:latin typeface="微软雅黑" panose="020B0503020204020204" pitchFamily="34" charset="-122"/>
              <a:ea typeface="微软雅黑" panose="020B0503020204020204" pitchFamily="34" charset="-122"/>
            </a:endParaRPr>
          </a:p>
          <a:p>
            <a:pPr lvl="2">
              <a:lnSpc>
                <a:spcPct val="125000"/>
              </a:lnSpc>
            </a:pPr>
            <a:r>
              <a:rPr lang="zh-CN" altLang="en-US" sz="2300" dirty="0">
                <a:latin typeface="微软雅黑" panose="020B0503020204020204" pitchFamily="34" charset="-122"/>
                <a:ea typeface="微软雅黑" panose="020B0503020204020204" pitchFamily="34" charset="-122"/>
              </a:rPr>
              <a:t>每个</a:t>
            </a:r>
            <a:r>
              <a:rPr lang="en-US" altLang="zh-CN" sz="2300" dirty="0">
                <a:latin typeface="微软雅黑" panose="020B0503020204020204" pitchFamily="34" charset="-122"/>
                <a:ea typeface="微软雅黑" panose="020B0503020204020204" pitchFamily="34" charset="-122"/>
              </a:rPr>
              <a:t>.o </a:t>
            </a:r>
            <a:r>
              <a:rPr lang="zh-CN" altLang="en-US" sz="2300" dirty="0">
                <a:latin typeface="微软雅黑" panose="020B0503020204020204" pitchFamily="34" charset="-122"/>
                <a:ea typeface="微软雅黑" panose="020B0503020204020204" pitchFamily="34" charset="-122"/>
              </a:rPr>
              <a:t>文件由对应的</a:t>
            </a:r>
            <a:r>
              <a:rPr lang="en-US" altLang="zh-CN" sz="2300" dirty="0">
                <a:latin typeface="微软雅黑" panose="020B0503020204020204" pitchFamily="34" charset="-122"/>
                <a:ea typeface="微软雅黑" panose="020B0503020204020204" pitchFamily="34" charset="-122"/>
              </a:rPr>
              <a:t>.c</a:t>
            </a:r>
            <a:r>
              <a:rPr lang="zh-CN" altLang="en-US" sz="2300" dirty="0">
                <a:latin typeface="微软雅黑" panose="020B0503020204020204" pitchFamily="34" charset="-122"/>
                <a:ea typeface="微软雅黑" panose="020B0503020204020204" pitchFamily="34" charset="-122"/>
              </a:rPr>
              <a:t>文件生成</a:t>
            </a:r>
            <a:endParaRPr lang="zh-CN" altLang="en-US" sz="2300" dirty="0">
              <a:latin typeface="微软雅黑" panose="020B0503020204020204" pitchFamily="34" charset="-122"/>
              <a:ea typeface="微软雅黑" panose="020B0503020204020204" pitchFamily="34" charset="-122"/>
            </a:endParaRPr>
          </a:p>
          <a:p>
            <a:pPr lvl="2">
              <a:lnSpc>
                <a:spcPct val="125000"/>
              </a:lnSpc>
            </a:pPr>
            <a:r>
              <a:rPr lang="zh-CN" altLang="en-US" sz="2300" dirty="0">
                <a:latin typeface="微软雅黑" panose="020B0503020204020204" pitchFamily="34" charset="-122"/>
                <a:ea typeface="微软雅黑" panose="020B0503020204020204" pitchFamily="34" charset="-122"/>
              </a:rPr>
              <a:t>每个</a:t>
            </a:r>
            <a:r>
              <a:rPr lang="en-US" altLang="zh-CN" sz="2300" dirty="0">
                <a:latin typeface="微软雅黑" panose="020B0503020204020204" pitchFamily="34" charset="-122"/>
                <a:ea typeface="微软雅黑" panose="020B0503020204020204" pitchFamily="34" charset="-122"/>
              </a:rPr>
              <a:t>.o</a:t>
            </a:r>
            <a:r>
              <a:rPr lang="zh-CN" altLang="en-US" sz="2300" dirty="0">
                <a:latin typeface="微软雅黑" panose="020B0503020204020204" pitchFamily="34" charset="-122"/>
                <a:ea typeface="微软雅黑" panose="020B0503020204020204" pitchFamily="34" charset="-122"/>
              </a:rPr>
              <a:t>文件代码和数据</a:t>
            </a:r>
            <a:r>
              <a:rPr lang="zh-CN" altLang="en-US" sz="2300" dirty="0">
                <a:solidFill>
                  <a:srgbClr val="FF3300"/>
                </a:solidFill>
                <a:latin typeface="微软雅黑" panose="020B0503020204020204" pitchFamily="34" charset="-122"/>
                <a:ea typeface="微软雅黑" panose="020B0503020204020204" pitchFamily="34" charset="-122"/>
              </a:rPr>
              <a:t>地址都从</a:t>
            </a:r>
            <a:r>
              <a:rPr lang="en-US" altLang="zh-CN" sz="2300" dirty="0">
                <a:solidFill>
                  <a:srgbClr val="FF3300"/>
                </a:solidFill>
                <a:latin typeface="微软雅黑" panose="020B0503020204020204" pitchFamily="34" charset="-122"/>
                <a:ea typeface="微软雅黑" panose="020B0503020204020204" pitchFamily="34" charset="-122"/>
              </a:rPr>
              <a:t>0</a:t>
            </a:r>
            <a:r>
              <a:rPr lang="zh-CN" altLang="en-US" sz="2300" dirty="0">
                <a:solidFill>
                  <a:srgbClr val="FF3300"/>
                </a:solidFill>
                <a:latin typeface="微软雅黑" panose="020B0503020204020204" pitchFamily="34" charset="-122"/>
                <a:ea typeface="微软雅黑" panose="020B0503020204020204" pitchFamily="34" charset="-122"/>
              </a:rPr>
              <a:t>开始</a:t>
            </a:r>
            <a:endParaRPr lang="zh-CN" altLang="en-US" sz="2300" dirty="0">
              <a:solidFill>
                <a:srgbClr val="FF3300"/>
              </a:solidFill>
              <a:latin typeface="微软雅黑" panose="020B0503020204020204" pitchFamily="34" charset="-122"/>
              <a:ea typeface="微软雅黑" panose="020B0503020204020204" pitchFamily="34" charset="-122"/>
            </a:endParaRPr>
          </a:p>
          <a:p>
            <a:pPr>
              <a:lnSpc>
                <a:spcPct val="125000"/>
              </a:lnSpc>
            </a:pPr>
            <a:r>
              <a:rPr lang="zh-CN" altLang="en-US" sz="2300" dirty="0">
                <a:latin typeface="微软雅黑" panose="020B0503020204020204" pitchFamily="34" charset="-122"/>
                <a:ea typeface="微软雅黑" panose="020B0503020204020204" pitchFamily="34" charset="-122"/>
              </a:rPr>
              <a:t>可执行目标文件</a:t>
            </a:r>
            <a:r>
              <a:rPr lang="en-US" altLang="zh-CN" sz="2300" dirty="0">
                <a:latin typeface="微软雅黑" panose="020B0503020204020204" pitchFamily="34" charset="-122"/>
                <a:ea typeface="微软雅黑" panose="020B0503020204020204" pitchFamily="34" charset="-122"/>
              </a:rPr>
              <a:t> (</a:t>
            </a:r>
            <a:r>
              <a:rPr lang="zh-CN" altLang="en-US" sz="2300" dirty="0">
                <a:latin typeface="微软雅黑" panose="020B0503020204020204" pitchFamily="34" charset="-122"/>
                <a:ea typeface="微软雅黑" panose="020B0503020204020204" pitchFamily="34" charset="-122"/>
              </a:rPr>
              <a:t>默认为</a:t>
            </a:r>
            <a:r>
              <a:rPr lang="en-US" altLang="zh-CN" sz="2300" dirty="0">
                <a:latin typeface="微软雅黑" panose="020B0503020204020204" pitchFamily="34" charset="-122"/>
                <a:ea typeface="微软雅黑" panose="020B0503020204020204" pitchFamily="34" charset="-122"/>
              </a:rPr>
              <a:t>a.out)</a:t>
            </a:r>
            <a:endParaRPr lang="en-US" altLang="zh-CN" sz="2300" dirty="0">
              <a:latin typeface="微软雅黑" panose="020B0503020204020204" pitchFamily="34" charset="-122"/>
              <a:ea typeface="微软雅黑" panose="020B0503020204020204" pitchFamily="34" charset="-122"/>
            </a:endParaRPr>
          </a:p>
          <a:p>
            <a:pPr lvl="1">
              <a:lnSpc>
                <a:spcPct val="125000"/>
              </a:lnSpc>
            </a:pPr>
            <a:r>
              <a:rPr lang="zh-CN" altLang="en-US" sz="2300" dirty="0">
                <a:latin typeface="微软雅黑" panose="020B0503020204020204" pitchFamily="34" charset="-122"/>
                <a:ea typeface="微软雅黑" panose="020B0503020204020204" pitchFamily="34" charset="-122"/>
              </a:rPr>
              <a:t>包含的代码和数据可以被直接复制到内存并被执行</a:t>
            </a:r>
            <a:endParaRPr lang="zh-CN" altLang="en-US" sz="2300" dirty="0">
              <a:latin typeface="微软雅黑" panose="020B0503020204020204" pitchFamily="34" charset="-122"/>
              <a:ea typeface="微软雅黑" panose="020B0503020204020204" pitchFamily="34" charset="-122"/>
            </a:endParaRPr>
          </a:p>
          <a:p>
            <a:pPr lvl="1">
              <a:lnSpc>
                <a:spcPct val="125000"/>
              </a:lnSpc>
            </a:pPr>
            <a:r>
              <a:rPr lang="zh-CN" altLang="en-US" sz="2300" dirty="0">
                <a:latin typeface="微软雅黑" panose="020B0503020204020204" pitchFamily="34" charset="-122"/>
                <a:ea typeface="微软雅黑" panose="020B0503020204020204" pitchFamily="34" charset="-122"/>
              </a:rPr>
              <a:t>代码和数据</a:t>
            </a:r>
            <a:r>
              <a:rPr lang="zh-CN" altLang="en-US" sz="2300" dirty="0">
                <a:solidFill>
                  <a:srgbClr val="FF3300"/>
                </a:solidFill>
                <a:latin typeface="微软雅黑" panose="020B0503020204020204" pitchFamily="34" charset="-122"/>
                <a:ea typeface="微软雅黑" panose="020B0503020204020204" pitchFamily="34" charset="-122"/>
              </a:rPr>
              <a:t>地址为虚拟地址</a:t>
            </a:r>
            <a:r>
              <a:rPr lang="zh-CN" altLang="en-US" sz="2300" dirty="0">
                <a:latin typeface="微软雅黑" panose="020B0503020204020204" pitchFamily="34" charset="-122"/>
                <a:ea typeface="微软雅黑" panose="020B0503020204020204" pitchFamily="34" charset="-122"/>
              </a:rPr>
              <a:t>空间中的地址</a:t>
            </a:r>
            <a:endParaRPr lang="zh-CN" altLang="en-US" sz="2300" dirty="0">
              <a:latin typeface="微软雅黑" panose="020B0503020204020204" pitchFamily="34" charset="-122"/>
              <a:ea typeface="微软雅黑" panose="020B0503020204020204" pitchFamily="34" charset="-122"/>
            </a:endParaRPr>
          </a:p>
          <a:p>
            <a:pPr>
              <a:lnSpc>
                <a:spcPct val="125000"/>
              </a:lnSpc>
            </a:pPr>
            <a:r>
              <a:rPr lang="zh-CN" altLang="en-US" sz="2300" dirty="0">
                <a:latin typeface="微软雅黑" panose="020B0503020204020204" pitchFamily="34" charset="-122"/>
                <a:ea typeface="微软雅黑" panose="020B0503020204020204" pitchFamily="34" charset="-122"/>
              </a:rPr>
              <a:t>共享的目标文件 </a:t>
            </a:r>
            <a:r>
              <a:rPr lang="en-US" altLang="zh-CN" sz="2300" dirty="0">
                <a:latin typeface="微软雅黑" panose="020B0503020204020204" pitchFamily="34" charset="-122"/>
                <a:ea typeface="微软雅黑" panose="020B0503020204020204" pitchFamily="34" charset="-122"/>
              </a:rPr>
              <a:t>(.so)</a:t>
            </a:r>
            <a:endParaRPr lang="en-US" altLang="zh-CN" sz="2300" dirty="0">
              <a:latin typeface="微软雅黑" panose="020B0503020204020204" pitchFamily="34" charset="-122"/>
              <a:ea typeface="微软雅黑" panose="020B0503020204020204" pitchFamily="34" charset="-122"/>
            </a:endParaRPr>
          </a:p>
          <a:p>
            <a:pPr lvl="1">
              <a:lnSpc>
                <a:spcPct val="125000"/>
              </a:lnSpc>
            </a:pPr>
            <a:r>
              <a:rPr lang="zh-CN" altLang="en-US" sz="2300" dirty="0">
                <a:latin typeface="微软雅黑" panose="020B0503020204020204" pitchFamily="34" charset="-122"/>
                <a:ea typeface="微软雅黑" panose="020B0503020204020204" pitchFamily="34" charset="-122"/>
              </a:rPr>
              <a:t>特殊的可重定位目标文件，能在装入或运行时被装入到内存并自动被链接，称为</a:t>
            </a:r>
            <a:r>
              <a:rPr lang="zh-CN" altLang="en-US" sz="2300" dirty="0">
                <a:solidFill>
                  <a:srgbClr val="FF0000"/>
                </a:solidFill>
                <a:latin typeface="微软雅黑" panose="020B0503020204020204" pitchFamily="34" charset="-122"/>
                <a:ea typeface="微软雅黑" panose="020B0503020204020204" pitchFamily="34" charset="-122"/>
              </a:rPr>
              <a:t>共享库文件</a:t>
            </a:r>
            <a:endParaRPr lang="en-US" altLang="zh-CN" sz="2300" dirty="0">
              <a:solidFill>
                <a:srgbClr val="FF0000"/>
              </a:solidFill>
              <a:latin typeface="微软雅黑" panose="020B0503020204020204" pitchFamily="34" charset="-122"/>
              <a:ea typeface="微软雅黑" panose="020B0503020204020204" pitchFamily="34" charset="-122"/>
            </a:endParaRPr>
          </a:p>
          <a:p>
            <a:pPr lvl="1">
              <a:lnSpc>
                <a:spcPct val="125000"/>
              </a:lnSpc>
            </a:pPr>
            <a:r>
              <a:rPr lang="en-US" altLang="zh-CN" sz="2300" dirty="0">
                <a:latin typeface="微软雅黑" panose="020B0503020204020204" pitchFamily="34" charset="-122"/>
                <a:ea typeface="微软雅黑" panose="020B0503020204020204" pitchFamily="34" charset="-122"/>
              </a:rPr>
              <a:t>Windows </a:t>
            </a:r>
            <a:r>
              <a:rPr lang="zh-CN" altLang="en-US" sz="2300" dirty="0">
                <a:latin typeface="微软雅黑" panose="020B0503020204020204" pitchFamily="34" charset="-122"/>
                <a:ea typeface="微软雅黑" panose="020B0503020204020204" pitchFamily="34" charset="-122"/>
              </a:rPr>
              <a:t>中称其为 </a:t>
            </a:r>
            <a:r>
              <a:rPr lang="en-US" altLang="zh-CN" sz="2300" i="1" dirty="0">
                <a:latin typeface="微软雅黑" panose="020B0503020204020204" pitchFamily="34" charset="-122"/>
                <a:ea typeface="微软雅黑" panose="020B0503020204020204" pitchFamily="34" charset="-122"/>
              </a:rPr>
              <a:t>Dynamic Link Libraries</a:t>
            </a:r>
            <a:r>
              <a:rPr lang="en-US" altLang="zh-CN" sz="2300" dirty="0">
                <a:latin typeface="微软雅黑" panose="020B0503020204020204" pitchFamily="34" charset="-122"/>
                <a:ea typeface="微软雅黑" panose="020B0503020204020204" pitchFamily="34" charset="-122"/>
              </a:rPr>
              <a:t> (DLLs)</a:t>
            </a:r>
            <a:r>
              <a:rPr lang="en-US" altLang="zh-CN" sz="2400" dirty="0"/>
              <a:t> </a:t>
            </a:r>
            <a:endParaRPr lang="en-US" altLang="zh-CN"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7235">
                                            <p:txEl>
                                              <p:charRg st="14" end="39"/>
                                            </p:txEl>
                                          </p:spTgt>
                                        </p:tgtEl>
                                        <p:attrNameLst>
                                          <p:attrName>style.visibility</p:attrName>
                                        </p:attrNameLst>
                                      </p:cBhvr>
                                      <p:to>
                                        <p:strVal val="visible"/>
                                      </p:to>
                                    </p:set>
                                    <p:animEffect transition="in" filter="blinds(horizontal)">
                                      <p:cBhvr>
                                        <p:cTn id="7" dur="500"/>
                                        <p:tgtEl>
                                          <p:spTgt spid="607235">
                                            <p:txEl>
                                              <p:charRg st="14" end="3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07235">
                                            <p:txEl>
                                              <p:charRg st="39" end="57"/>
                                            </p:txEl>
                                          </p:spTgt>
                                        </p:tgtEl>
                                        <p:attrNameLst>
                                          <p:attrName>style.visibility</p:attrName>
                                        </p:attrNameLst>
                                      </p:cBhvr>
                                      <p:to>
                                        <p:strVal val="visible"/>
                                      </p:to>
                                    </p:set>
                                    <p:animEffect transition="in" filter="blinds(horizontal)">
                                      <p:cBhvr>
                                        <p:cTn id="12" dur="500"/>
                                        <p:tgtEl>
                                          <p:spTgt spid="607235">
                                            <p:txEl>
                                              <p:charRg st="39" end="57"/>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07235">
                                            <p:txEl>
                                              <p:charRg st="57" end="76"/>
                                            </p:txEl>
                                          </p:spTgt>
                                        </p:tgtEl>
                                        <p:attrNameLst>
                                          <p:attrName>style.visibility</p:attrName>
                                        </p:attrNameLst>
                                      </p:cBhvr>
                                      <p:to>
                                        <p:strVal val="visible"/>
                                      </p:to>
                                    </p:set>
                                    <p:animEffect transition="in" filter="blinds(horizontal)">
                                      <p:cBhvr>
                                        <p:cTn id="15" dur="500"/>
                                        <p:tgtEl>
                                          <p:spTgt spid="607235">
                                            <p:txEl>
                                              <p:charRg st="57" end="7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07235">
                                            <p:txEl>
                                              <p:charRg st="95" end="118"/>
                                            </p:txEl>
                                          </p:spTgt>
                                        </p:tgtEl>
                                        <p:attrNameLst>
                                          <p:attrName>style.visibility</p:attrName>
                                        </p:attrNameLst>
                                      </p:cBhvr>
                                      <p:to>
                                        <p:strVal val="visible"/>
                                      </p:to>
                                    </p:set>
                                    <p:animEffect transition="in" filter="blinds(horizontal)">
                                      <p:cBhvr>
                                        <p:cTn id="20" dur="500"/>
                                        <p:tgtEl>
                                          <p:spTgt spid="607235">
                                            <p:txEl>
                                              <p:charRg st="95" end="11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07235">
                                            <p:txEl>
                                              <p:charRg st="118" end="137"/>
                                            </p:txEl>
                                          </p:spTgt>
                                        </p:tgtEl>
                                        <p:attrNameLst>
                                          <p:attrName>style.visibility</p:attrName>
                                        </p:attrNameLst>
                                      </p:cBhvr>
                                      <p:to>
                                        <p:strVal val="visible"/>
                                      </p:to>
                                    </p:set>
                                    <p:animEffect transition="in" filter="blinds(horizontal)">
                                      <p:cBhvr>
                                        <p:cTn id="25" dur="500"/>
                                        <p:tgtEl>
                                          <p:spTgt spid="607235">
                                            <p:txEl>
                                              <p:charRg st="118" end="13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07235">
                                            <p:txEl>
                                              <p:charRg st="151" end="192"/>
                                            </p:txEl>
                                          </p:spTgt>
                                        </p:tgtEl>
                                        <p:attrNameLst>
                                          <p:attrName>style.visibility</p:attrName>
                                        </p:attrNameLst>
                                      </p:cBhvr>
                                      <p:to>
                                        <p:strVal val="visible"/>
                                      </p:to>
                                    </p:set>
                                    <p:animEffect transition="in" filter="blinds(horizontal)">
                                      <p:cBhvr>
                                        <p:cTn id="30" dur="500"/>
                                        <p:tgtEl>
                                          <p:spTgt spid="607235">
                                            <p:txEl>
                                              <p:charRg st="151" end="19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607235">
                                            <p:txEl>
                                              <p:charRg st="192" end="236"/>
                                            </p:txEl>
                                          </p:spTgt>
                                        </p:tgtEl>
                                        <p:attrNameLst>
                                          <p:attrName>style.visibility</p:attrName>
                                        </p:attrNameLst>
                                      </p:cBhvr>
                                      <p:to>
                                        <p:strVal val="visible"/>
                                      </p:to>
                                    </p:set>
                                    <p:animEffect transition="in" filter="blinds(horizontal)">
                                      <p:cBhvr>
                                        <p:cTn id="35" dur="500"/>
                                        <p:tgtEl>
                                          <p:spTgt spid="607235">
                                            <p:txEl>
                                              <p:charRg st="192" end="2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title"/>
          </p:nvPr>
        </p:nvSpPr>
        <p:spPr/>
        <p:txBody>
          <a:bodyPr vert="horz" wrap="square" lIns="91440" tIns="45720" rIns="91440" bIns="45720" anchor="ctr" anchorCtr="0"/>
          <a:p>
            <a:r>
              <a:rPr lang="zh-CN" altLang="en-US" dirty="0"/>
              <a:t>目标文件的格式</a:t>
            </a:r>
            <a:endParaRPr lang="zh-CN" altLang="en-US" dirty="0"/>
          </a:p>
        </p:txBody>
      </p:sp>
      <p:sp>
        <p:nvSpPr>
          <p:cNvPr id="825347" name="Rectangle 3"/>
          <p:cNvSpPr>
            <a:spLocks noGrp="1"/>
          </p:cNvSpPr>
          <p:nvPr>
            <p:ph idx="1"/>
          </p:nvPr>
        </p:nvSpPr>
        <p:spPr>
          <a:xfrm>
            <a:off x="250825" y="836613"/>
            <a:ext cx="8605838" cy="5827712"/>
          </a:xfrm>
        </p:spPr>
        <p:txBody>
          <a:bodyPr vert="horz" wrap="square" lIns="91440" tIns="45720" rIns="91440" bIns="45720" anchor="t" anchorCtr="0"/>
          <a:p>
            <a:r>
              <a:rPr lang="zh-CN" altLang="en-US" sz="2200" dirty="0">
                <a:solidFill>
                  <a:srgbClr val="FF0000"/>
                </a:solidFill>
                <a:latin typeface="微软雅黑" panose="020B0503020204020204" pitchFamily="34" charset="-122"/>
                <a:ea typeface="微软雅黑" panose="020B0503020204020204" pitchFamily="34" charset="-122"/>
              </a:rPr>
              <a:t>目标代码（</a:t>
            </a:r>
            <a:r>
              <a:rPr lang="en-US" altLang="zh-CN" sz="2200" dirty="0">
                <a:solidFill>
                  <a:srgbClr val="FF0000"/>
                </a:solidFill>
                <a:latin typeface="微软雅黑" panose="020B0503020204020204" pitchFamily="34" charset="-122"/>
                <a:ea typeface="微软雅黑" panose="020B0503020204020204" pitchFamily="34" charset="-122"/>
              </a:rPr>
              <a:t>Object Code</a:t>
            </a:r>
            <a:r>
              <a:rPr lang="zh-CN" altLang="en-US" sz="2200" dirty="0">
                <a:solidFill>
                  <a:srgbClr val="FF0000"/>
                </a:solidFill>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指编译器和汇编器处理源代码后所生成的机器语言目标代码</a:t>
            </a:r>
            <a:endParaRPr lang="zh-CN" altLang="en-US" sz="2200" dirty="0">
              <a:latin typeface="微软雅黑" panose="020B0503020204020204" pitchFamily="34" charset="-122"/>
              <a:ea typeface="微软雅黑" panose="020B0503020204020204" pitchFamily="34" charset="-122"/>
            </a:endParaRPr>
          </a:p>
          <a:p>
            <a:r>
              <a:rPr lang="zh-CN" altLang="en-US" sz="2200" dirty="0">
                <a:solidFill>
                  <a:srgbClr val="FF0000"/>
                </a:solidFill>
                <a:latin typeface="微软雅黑" panose="020B0503020204020204" pitchFamily="34" charset="-122"/>
                <a:ea typeface="微软雅黑" panose="020B0503020204020204" pitchFamily="34" charset="-122"/>
              </a:rPr>
              <a:t>目标文件（</a:t>
            </a:r>
            <a:r>
              <a:rPr lang="en-US" altLang="zh-CN" sz="2200" dirty="0">
                <a:solidFill>
                  <a:srgbClr val="FF0000"/>
                </a:solidFill>
                <a:latin typeface="微软雅黑" panose="020B0503020204020204" pitchFamily="34" charset="-122"/>
                <a:ea typeface="微软雅黑" panose="020B0503020204020204" pitchFamily="34" charset="-122"/>
              </a:rPr>
              <a:t>Object File</a:t>
            </a:r>
            <a:r>
              <a:rPr lang="zh-CN" altLang="en-US" sz="2200" dirty="0">
                <a:solidFill>
                  <a:srgbClr val="FF0000"/>
                </a:solidFill>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指包含目标代码的文件</a:t>
            </a:r>
            <a:endParaRPr lang="zh-CN" altLang="en-US" sz="2200" dirty="0">
              <a:latin typeface="微软雅黑" panose="020B0503020204020204" pitchFamily="34" charset="-122"/>
              <a:ea typeface="微软雅黑" panose="020B0503020204020204" pitchFamily="34" charset="-122"/>
            </a:endParaRPr>
          </a:p>
          <a:p>
            <a:r>
              <a:rPr lang="zh-CN" altLang="en-US" sz="2200" dirty="0">
                <a:latin typeface="微软雅黑" panose="020B0503020204020204" pitchFamily="34" charset="-122"/>
                <a:ea typeface="微软雅黑" panose="020B0503020204020204" pitchFamily="34" charset="-122"/>
              </a:rPr>
              <a:t>最早的目标文件格式是自有格式，非标准的</a:t>
            </a:r>
            <a:endParaRPr lang="zh-CN" altLang="en-US" sz="2200" dirty="0">
              <a:latin typeface="微软雅黑" panose="020B0503020204020204" pitchFamily="34" charset="-122"/>
              <a:ea typeface="微软雅黑" panose="020B0503020204020204" pitchFamily="34" charset="-122"/>
            </a:endParaRPr>
          </a:p>
          <a:p>
            <a:r>
              <a:rPr lang="zh-CN" altLang="en-US" sz="2200" dirty="0">
                <a:latin typeface="微软雅黑" panose="020B0503020204020204" pitchFamily="34" charset="-122"/>
                <a:ea typeface="微软雅黑" panose="020B0503020204020204" pitchFamily="34" charset="-122"/>
              </a:rPr>
              <a:t>标准的几种目标文件格式</a:t>
            </a:r>
            <a:endParaRPr lang="zh-CN" altLang="en-US" sz="2200"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DOS</a:t>
            </a:r>
            <a:r>
              <a:rPr lang="zh-CN" altLang="en-US" dirty="0">
                <a:latin typeface="微软雅黑" panose="020B0503020204020204" pitchFamily="34" charset="-122"/>
                <a:ea typeface="微软雅黑" panose="020B0503020204020204" pitchFamily="34" charset="-122"/>
              </a:rPr>
              <a:t>操作系统（最简单） ：</a:t>
            </a:r>
            <a:r>
              <a:rPr lang="en-US" altLang="zh-CN" dirty="0">
                <a:solidFill>
                  <a:srgbClr val="FF0000"/>
                </a:solidFill>
                <a:latin typeface="微软雅黑" panose="020B0503020204020204" pitchFamily="34" charset="-122"/>
                <a:ea typeface="微软雅黑" panose="020B0503020204020204" pitchFamily="34" charset="-122"/>
              </a:rPr>
              <a:t>COM</a:t>
            </a:r>
            <a:r>
              <a:rPr lang="zh-CN" altLang="en-US" dirty="0">
                <a:solidFill>
                  <a:srgbClr val="FF0000"/>
                </a:solidFill>
                <a:latin typeface="微软雅黑" panose="020B0503020204020204" pitchFamily="34" charset="-122"/>
                <a:ea typeface="微软雅黑" panose="020B0503020204020204" pitchFamily="34" charset="-122"/>
              </a:rPr>
              <a:t>格式</a:t>
            </a:r>
            <a:r>
              <a:rPr lang="zh-CN" altLang="en-US" dirty="0">
                <a:latin typeface="微软雅黑" panose="020B0503020204020204" pitchFamily="34" charset="-122"/>
                <a:ea typeface="微软雅黑" panose="020B0503020204020204" pitchFamily="34" charset="-122"/>
              </a:rPr>
              <a:t>，文件中仅包含代码和数据，且被加载到固定位置</a:t>
            </a:r>
            <a:endParaRPr lang="zh-CN" altLang="en-US"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System V UNIX</a:t>
            </a:r>
            <a:r>
              <a:rPr lang="zh-CN" altLang="en-US" dirty="0">
                <a:latin typeface="微软雅黑" panose="020B0503020204020204" pitchFamily="34" charset="-122"/>
                <a:ea typeface="微软雅黑" panose="020B0503020204020204" pitchFamily="34" charset="-122"/>
              </a:rPr>
              <a:t>早期版本：</a:t>
            </a:r>
            <a:r>
              <a:rPr lang="en-US" altLang="zh-CN" dirty="0">
                <a:solidFill>
                  <a:srgbClr val="FF0000"/>
                </a:solidFill>
                <a:latin typeface="微软雅黑" panose="020B0503020204020204" pitchFamily="34" charset="-122"/>
                <a:ea typeface="微软雅黑" panose="020B0503020204020204" pitchFamily="34" charset="-122"/>
              </a:rPr>
              <a:t>COFF</a:t>
            </a:r>
            <a:r>
              <a:rPr lang="zh-CN" altLang="en-US" dirty="0">
                <a:solidFill>
                  <a:srgbClr val="FF0000"/>
                </a:solidFill>
                <a:latin typeface="微软雅黑" panose="020B0503020204020204" pitchFamily="34" charset="-122"/>
                <a:ea typeface="微软雅黑" panose="020B0503020204020204" pitchFamily="34" charset="-122"/>
              </a:rPr>
              <a:t>格式</a:t>
            </a:r>
            <a:r>
              <a:rPr lang="zh-CN" altLang="en-US" dirty="0">
                <a:latin typeface="微软雅黑" panose="020B0503020204020204" pitchFamily="34" charset="-122"/>
                <a:ea typeface="微软雅黑" panose="020B0503020204020204" pitchFamily="34" charset="-122"/>
              </a:rPr>
              <a:t>，文件中不仅包含代码和数据，还包含重定位信息、调试信息、符号表等其他信息，由一组严格定义的数据结构序列组成</a:t>
            </a:r>
            <a:endParaRPr lang="zh-CN" altLang="en-US"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Windows</a:t>
            </a:r>
            <a:r>
              <a:rPr lang="zh-CN" altLang="en-US" dirty="0">
                <a:latin typeface="微软雅黑" panose="020B0503020204020204" pitchFamily="34" charset="-122"/>
                <a:ea typeface="微软雅黑" panose="020B0503020204020204" pitchFamily="34" charset="-122"/>
              </a:rPr>
              <a:t>： </a:t>
            </a:r>
            <a:r>
              <a:rPr lang="en-US" altLang="zh-CN" dirty="0">
                <a:solidFill>
                  <a:srgbClr val="FF0000"/>
                </a:solidFill>
                <a:latin typeface="微软雅黑" panose="020B0503020204020204" pitchFamily="34" charset="-122"/>
                <a:ea typeface="微软雅黑" panose="020B0503020204020204" pitchFamily="34" charset="-122"/>
              </a:rPr>
              <a:t>PE</a:t>
            </a:r>
            <a:r>
              <a:rPr lang="zh-CN" altLang="en-US" dirty="0">
                <a:solidFill>
                  <a:srgbClr val="FF0000"/>
                </a:solidFill>
                <a:latin typeface="微软雅黑" panose="020B0503020204020204" pitchFamily="34" charset="-122"/>
                <a:ea typeface="微软雅黑" panose="020B0503020204020204" pitchFamily="34" charset="-122"/>
              </a:rPr>
              <a:t>格式</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COFF</a:t>
            </a:r>
            <a:r>
              <a:rPr lang="zh-CN" altLang="en-US" dirty="0">
                <a:latin typeface="微软雅黑" panose="020B0503020204020204" pitchFamily="34" charset="-122"/>
                <a:ea typeface="微软雅黑" panose="020B0503020204020204" pitchFamily="34" charset="-122"/>
              </a:rPr>
              <a:t>的变种），称为可移植可执行（</a:t>
            </a:r>
            <a:r>
              <a:rPr lang="en-US" altLang="zh-CN" dirty="0">
                <a:latin typeface="微软雅黑" panose="020B0503020204020204" pitchFamily="34" charset="-122"/>
                <a:ea typeface="微软雅黑" panose="020B0503020204020204" pitchFamily="34" charset="-122"/>
              </a:rPr>
              <a:t>Portable Executable</a:t>
            </a:r>
            <a:r>
              <a:rPr lang="zh-CN" altLang="en-US" dirty="0">
                <a:latin typeface="微软雅黑" panose="020B0503020204020204" pitchFamily="34" charset="-122"/>
                <a:ea typeface="微软雅黑" panose="020B0503020204020204" pitchFamily="34" charset="-122"/>
              </a:rPr>
              <a:t>，简称</a:t>
            </a:r>
            <a:r>
              <a:rPr lang="en-US" altLang="zh-CN" dirty="0">
                <a:latin typeface="微软雅黑" panose="020B0503020204020204" pitchFamily="34" charset="-122"/>
                <a:ea typeface="微软雅黑" panose="020B0503020204020204" pitchFamily="34" charset="-122"/>
              </a:rPr>
              <a:t>PE</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Linux</a:t>
            </a:r>
            <a:r>
              <a:rPr lang="zh-CN" altLang="en-US" dirty="0">
                <a:latin typeface="微软雅黑" panose="020B0503020204020204" pitchFamily="34" charset="-122"/>
                <a:ea typeface="微软雅黑" panose="020B0503020204020204" pitchFamily="34" charset="-122"/>
              </a:rPr>
              <a:t>等类</a:t>
            </a:r>
            <a:r>
              <a:rPr lang="en-US" altLang="zh-CN" dirty="0">
                <a:latin typeface="微软雅黑" panose="020B0503020204020204" pitchFamily="34" charset="-122"/>
                <a:ea typeface="微软雅黑" panose="020B0503020204020204" pitchFamily="34" charset="-122"/>
              </a:rPr>
              <a:t>UNIX</a:t>
            </a:r>
            <a:r>
              <a:rPr lang="zh-CN" altLang="en-US" dirty="0">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ELF</a:t>
            </a:r>
            <a:r>
              <a:rPr lang="zh-CN" altLang="en-US" dirty="0">
                <a:solidFill>
                  <a:srgbClr val="FF0000"/>
                </a:solidFill>
                <a:latin typeface="微软雅黑" panose="020B0503020204020204" pitchFamily="34" charset="-122"/>
                <a:ea typeface="微软雅黑" panose="020B0503020204020204" pitchFamily="34" charset="-122"/>
              </a:rPr>
              <a:t>格式</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COFF</a:t>
            </a:r>
            <a:r>
              <a:rPr lang="zh-CN" altLang="en-US" dirty="0">
                <a:latin typeface="微软雅黑" panose="020B0503020204020204" pitchFamily="34" charset="-122"/>
                <a:ea typeface="微软雅黑" panose="020B0503020204020204" pitchFamily="34" charset="-122"/>
              </a:rPr>
              <a:t>的变种），称为可执行可链接（</a:t>
            </a:r>
            <a:r>
              <a:rPr lang="en-US" altLang="zh-CN" dirty="0">
                <a:latin typeface="微软雅黑" panose="020B0503020204020204" pitchFamily="34" charset="-122"/>
                <a:ea typeface="微软雅黑" panose="020B0503020204020204" pitchFamily="34" charset="-122"/>
              </a:rPr>
              <a:t>Executable and Linkable Format</a:t>
            </a:r>
            <a:r>
              <a:rPr lang="zh-CN" altLang="en-US" dirty="0">
                <a:latin typeface="微软雅黑" panose="020B0503020204020204" pitchFamily="34" charset="-122"/>
                <a:ea typeface="微软雅黑" panose="020B0503020204020204" pitchFamily="34" charset="-122"/>
              </a:rPr>
              <a:t>，简称</a:t>
            </a:r>
            <a:r>
              <a:rPr lang="en-US" altLang="zh-CN" dirty="0">
                <a:latin typeface="微软雅黑" panose="020B0503020204020204" pitchFamily="34" charset="-122"/>
                <a:ea typeface="微软雅黑" panose="020B0503020204020204" pitchFamily="34" charset="-122"/>
              </a:rPr>
              <a:t>ELF</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25347">
                                            <p:txEl>
                                              <p:charRg st="0" end="44"/>
                                            </p:txEl>
                                          </p:spTgt>
                                        </p:tgtEl>
                                        <p:attrNameLst>
                                          <p:attrName>style.visibility</p:attrName>
                                        </p:attrNameLst>
                                      </p:cBhvr>
                                      <p:to>
                                        <p:strVal val="visible"/>
                                      </p:to>
                                    </p:set>
                                    <p:animEffect transition="in" filter="blinds(horizontal)">
                                      <p:cBhvr>
                                        <p:cTn id="7" dur="500"/>
                                        <p:tgtEl>
                                          <p:spTgt spid="825347">
                                            <p:txEl>
                                              <p:charRg st="0" end="4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25347">
                                            <p:txEl>
                                              <p:charRg st="44" end="72"/>
                                            </p:txEl>
                                          </p:spTgt>
                                        </p:tgtEl>
                                        <p:attrNameLst>
                                          <p:attrName>style.visibility</p:attrName>
                                        </p:attrNameLst>
                                      </p:cBhvr>
                                      <p:to>
                                        <p:strVal val="visible"/>
                                      </p:to>
                                    </p:set>
                                    <p:animEffect transition="in" filter="blinds(horizontal)">
                                      <p:cBhvr>
                                        <p:cTn id="12" dur="500"/>
                                        <p:tgtEl>
                                          <p:spTgt spid="825347">
                                            <p:txEl>
                                              <p:charRg st="44" end="7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25347">
                                            <p:txEl>
                                              <p:charRg st="72" end="92"/>
                                            </p:txEl>
                                          </p:spTgt>
                                        </p:tgtEl>
                                        <p:attrNameLst>
                                          <p:attrName>style.visibility</p:attrName>
                                        </p:attrNameLst>
                                      </p:cBhvr>
                                      <p:to>
                                        <p:strVal val="visible"/>
                                      </p:to>
                                    </p:set>
                                    <p:animEffect transition="in" filter="blinds(horizontal)">
                                      <p:cBhvr>
                                        <p:cTn id="17" dur="500"/>
                                        <p:tgtEl>
                                          <p:spTgt spid="825347">
                                            <p:txEl>
                                              <p:charRg st="72" end="9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25347">
                                            <p:txEl>
                                              <p:charRg st="92" end="104"/>
                                            </p:txEl>
                                          </p:spTgt>
                                        </p:tgtEl>
                                        <p:attrNameLst>
                                          <p:attrName>style.visibility</p:attrName>
                                        </p:attrNameLst>
                                      </p:cBhvr>
                                      <p:to>
                                        <p:strVal val="visible"/>
                                      </p:to>
                                    </p:set>
                                    <p:animEffect transition="in" filter="blinds(horizontal)">
                                      <p:cBhvr>
                                        <p:cTn id="22" dur="500"/>
                                        <p:tgtEl>
                                          <p:spTgt spid="825347">
                                            <p:txEl>
                                              <p:charRg st="92" end="10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25347">
                                            <p:txEl>
                                              <p:charRg st="104" end="146"/>
                                            </p:txEl>
                                          </p:spTgt>
                                        </p:tgtEl>
                                        <p:attrNameLst>
                                          <p:attrName>style.visibility</p:attrName>
                                        </p:attrNameLst>
                                      </p:cBhvr>
                                      <p:to>
                                        <p:strVal val="visible"/>
                                      </p:to>
                                    </p:set>
                                    <p:animEffect transition="in" filter="blinds(horizontal)">
                                      <p:cBhvr>
                                        <p:cTn id="27" dur="500"/>
                                        <p:tgtEl>
                                          <p:spTgt spid="825347">
                                            <p:txEl>
                                              <p:charRg st="104" end="14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25347">
                                            <p:txEl>
                                              <p:charRg st="146" end="224"/>
                                            </p:txEl>
                                          </p:spTgt>
                                        </p:tgtEl>
                                        <p:attrNameLst>
                                          <p:attrName>style.visibility</p:attrName>
                                        </p:attrNameLst>
                                      </p:cBhvr>
                                      <p:to>
                                        <p:strVal val="visible"/>
                                      </p:to>
                                    </p:set>
                                    <p:animEffect transition="in" filter="blinds(horizontal)">
                                      <p:cBhvr>
                                        <p:cTn id="32" dur="500"/>
                                        <p:tgtEl>
                                          <p:spTgt spid="825347">
                                            <p:txEl>
                                              <p:charRg st="146" end="22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25347">
                                            <p:txEl>
                                              <p:charRg st="224" end="282"/>
                                            </p:txEl>
                                          </p:spTgt>
                                        </p:tgtEl>
                                        <p:attrNameLst>
                                          <p:attrName>style.visibility</p:attrName>
                                        </p:attrNameLst>
                                      </p:cBhvr>
                                      <p:to>
                                        <p:strVal val="visible"/>
                                      </p:to>
                                    </p:set>
                                    <p:animEffect transition="in" filter="blinds(horizontal)">
                                      <p:cBhvr>
                                        <p:cTn id="37" dur="500"/>
                                        <p:tgtEl>
                                          <p:spTgt spid="825347">
                                            <p:txEl>
                                              <p:charRg st="224" end="28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25347">
                                            <p:txEl>
                                              <p:charRg st="282" end="356"/>
                                            </p:txEl>
                                          </p:spTgt>
                                        </p:tgtEl>
                                        <p:attrNameLst>
                                          <p:attrName>style.visibility</p:attrName>
                                        </p:attrNameLst>
                                      </p:cBhvr>
                                      <p:to>
                                        <p:strVal val="visible"/>
                                      </p:to>
                                    </p:set>
                                    <p:animEffect transition="in" filter="blinds(horizontal)">
                                      <p:cBhvr>
                                        <p:cTn id="42" dur="500"/>
                                        <p:tgtEl>
                                          <p:spTgt spid="825347">
                                            <p:txEl>
                                              <p:charRg st="282" end="35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a:spLocks noGrp="1"/>
          </p:cNvSpPr>
          <p:nvPr>
            <p:ph type="title"/>
          </p:nvPr>
        </p:nvSpPr>
        <p:spPr>
          <a:xfrm>
            <a:off x="522288" y="57150"/>
            <a:ext cx="7591425" cy="762000"/>
          </a:xfrm>
        </p:spPr>
        <p:txBody>
          <a:bodyPr vert="horz" wrap="square" lIns="91440" tIns="45720" rIns="91440" bIns="45720" anchor="ctr" anchorCtr="0"/>
          <a:p>
            <a:r>
              <a:rPr lang="en-US" altLang="zh-CN" sz="3200" dirty="0">
                <a:ea typeface="宋体" panose="02010600030101010101" pitchFamily="2" charset="-122"/>
              </a:rPr>
              <a:t>Executable and Linkable Format (ELF)</a:t>
            </a:r>
            <a:endParaRPr lang="en-US" altLang="zh-CN" sz="3200" dirty="0">
              <a:ea typeface="宋体" panose="02010600030101010101" pitchFamily="2" charset="-122"/>
            </a:endParaRPr>
          </a:p>
        </p:txBody>
      </p:sp>
      <p:sp>
        <p:nvSpPr>
          <p:cNvPr id="29699" name="Rectangle 3"/>
          <p:cNvSpPr>
            <a:spLocks noGrp="1"/>
          </p:cNvSpPr>
          <p:nvPr>
            <p:ph type="body"/>
          </p:nvPr>
        </p:nvSpPr>
        <p:spPr>
          <a:xfrm>
            <a:off x="468313" y="822325"/>
            <a:ext cx="8229600" cy="1662113"/>
          </a:xfrm>
        </p:spPr>
        <p:txBody>
          <a:bodyPr vert="horz" wrap="square" lIns="91440" tIns="45720" rIns="91440" bIns="45720" anchor="t" anchorCtr="0"/>
          <a:p>
            <a:r>
              <a:rPr lang="zh-CN" altLang="en-US" dirty="0">
                <a:latin typeface="微软雅黑" panose="020B0503020204020204" pitchFamily="34" charset="-122"/>
                <a:ea typeface="微软雅黑" panose="020B0503020204020204" pitchFamily="34" charset="-122"/>
              </a:rPr>
              <a:t>两种视图 </a:t>
            </a:r>
            <a:endParaRPr lang="zh-CN" altLang="en-US" dirty="0">
              <a:latin typeface="微软雅黑" panose="020B0503020204020204" pitchFamily="34" charset="-122"/>
              <a:ea typeface="微软雅黑" panose="020B0503020204020204" pitchFamily="34" charset="-122"/>
            </a:endParaRPr>
          </a:p>
          <a:p>
            <a:pPr lvl="1"/>
            <a:r>
              <a:rPr lang="zh-CN" altLang="en-US" sz="2400" dirty="0">
                <a:solidFill>
                  <a:srgbClr val="3366FF"/>
                </a:solidFill>
                <a:latin typeface="微软雅黑" panose="020B0503020204020204" pitchFamily="34" charset="-122"/>
                <a:ea typeface="微软雅黑" panose="020B0503020204020204" pitchFamily="34" charset="-122"/>
              </a:rPr>
              <a:t>链接视图（被链接）：</a:t>
            </a:r>
            <a:r>
              <a:rPr lang="en-US" altLang="zh-CN" sz="2400" dirty="0">
                <a:solidFill>
                  <a:srgbClr val="3366FF"/>
                </a:solidFill>
                <a:latin typeface="微软雅黑" panose="020B0503020204020204" pitchFamily="34" charset="-122"/>
                <a:ea typeface="微软雅黑" panose="020B0503020204020204" pitchFamily="34" charset="-122"/>
              </a:rPr>
              <a:t>Relocatable object files</a:t>
            </a:r>
            <a:endParaRPr lang="en-US" altLang="zh-CN" sz="2400" dirty="0">
              <a:solidFill>
                <a:srgbClr val="3366FF"/>
              </a:solidFill>
              <a:latin typeface="微软雅黑" panose="020B0503020204020204" pitchFamily="34" charset="-122"/>
              <a:ea typeface="微软雅黑" panose="020B0503020204020204" pitchFamily="34" charset="-122"/>
            </a:endParaRPr>
          </a:p>
          <a:p>
            <a:pPr lvl="1"/>
            <a:r>
              <a:rPr lang="zh-CN" altLang="en-US" sz="2400" dirty="0">
                <a:solidFill>
                  <a:srgbClr val="3366FF"/>
                </a:solidFill>
                <a:latin typeface="微软雅黑" panose="020B0503020204020204" pitchFamily="34" charset="-122"/>
                <a:ea typeface="微软雅黑" panose="020B0503020204020204" pitchFamily="34" charset="-122"/>
              </a:rPr>
              <a:t>执行视图（被执行）：</a:t>
            </a:r>
            <a:r>
              <a:rPr lang="en-US" altLang="zh-CN" sz="2400" dirty="0">
                <a:solidFill>
                  <a:srgbClr val="3366FF"/>
                </a:solidFill>
                <a:latin typeface="微软雅黑" panose="020B0503020204020204" pitchFamily="34" charset="-122"/>
                <a:ea typeface="微软雅黑" panose="020B0503020204020204" pitchFamily="34" charset="-122"/>
              </a:rPr>
              <a:t>Executable object files </a:t>
            </a:r>
            <a:endParaRPr lang="en-US" altLang="zh-CN" dirty="0">
              <a:solidFill>
                <a:srgbClr val="3366FF"/>
              </a:solidFill>
              <a:latin typeface="微软雅黑" panose="020B0503020204020204" pitchFamily="34" charset="-122"/>
              <a:ea typeface="微软雅黑" panose="020B0503020204020204" pitchFamily="34" charset="-122"/>
            </a:endParaRPr>
          </a:p>
        </p:txBody>
      </p:sp>
      <p:sp>
        <p:nvSpPr>
          <p:cNvPr id="609288" name="Rectangle 8"/>
          <p:cNvSpPr/>
          <p:nvPr/>
        </p:nvSpPr>
        <p:spPr>
          <a:xfrm>
            <a:off x="2430463" y="2822575"/>
            <a:ext cx="2241550" cy="3368675"/>
          </a:xfrm>
          <a:prstGeom prst="rect">
            <a:avLst/>
          </a:prstGeom>
          <a:noFill/>
          <a:ln w="9525">
            <a:noFill/>
          </a:ln>
        </p:spPr>
        <p:txBody>
          <a:bodyPr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25000"/>
              </a:lnSpc>
              <a:spcBef>
                <a:spcPct val="0"/>
              </a:spcBef>
              <a:buNone/>
            </a:pPr>
            <a:r>
              <a:rPr lang="zh-CN" altLang="en-US" sz="2000" dirty="0">
                <a:solidFill>
                  <a:srgbClr val="3366FF"/>
                </a:solidFill>
                <a:latin typeface="微软雅黑" panose="020B0503020204020204" pitchFamily="34" charset="-122"/>
                <a:ea typeface="微软雅黑" panose="020B0503020204020204" pitchFamily="34" charset="-122"/>
              </a:rPr>
              <a:t>节（</a:t>
            </a:r>
            <a:r>
              <a:rPr lang="en-US" altLang="zh-CN" sz="2000" dirty="0">
                <a:solidFill>
                  <a:srgbClr val="FF0000"/>
                </a:solidFill>
                <a:latin typeface="微软雅黑" panose="020B0503020204020204" pitchFamily="34" charset="-122"/>
                <a:ea typeface="微软雅黑" panose="020B0503020204020204" pitchFamily="34" charset="-122"/>
              </a:rPr>
              <a:t>section</a:t>
            </a:r>
            <a:r>
              <a:rPr lang="zh-CN" altLang="en-US" sz="2000" dirty="0">
                <a:solidFill>
                  <a:srgbClr val="3366FF"/>
                </a:solidFill>
                <a:latin typeface="微软雅黑" panose="020B0503020204020204" pitchFamily="34" charset="-122"/>
                <a:ea typeface="微软雅黑" panose="020B0503020204020204" pitchFamily="34" charset="-122"/>
              </a:rPr>
              <a:t>）是 </a:t>
            </a:r>
            <a:r>
              <a:rPr lang="en-US" altLang="zh-CN" sz="2000" dirty="0">
                <a:solidFill>
                  <a:srgbClr val="3366FF"/>
                </a:solidFill>
                <a:latin typeface="微软雅黑" panose="020B0503020204020204" pitchFamily="34" charset="-122"/>
                <a:ea typeface="微软雅黑" panose="020B0503020204020204" pitchFamily="34" charset="-122"/>
              </a:rPr>
              <a:t>ELF </a:t>
            </a:r>
            <a:r>
              <a:rPr lang="zh-CN" altLang="en-US" sz="2000" dirty="0">
                <a:solidFill>
                  <a:srgbClr val="3366FF"/>
                </a:solidFill>
                <a:latin typeface="微软雅黑" panose="020B0503020204020204" pitchFamily="34" charset="-122"/>
                <a:ea typeface="微软雅黑" panose="020B0503020204020204" pitchFamily="34" charset="-122"/>
              </a:rPr>
              <a:t>文件中具有相同特征的最小可处理单位</a:t>
            </a:r>
            <a:r>
              <a:rPr lang="zh-CN" altLang="en-US" sz="2000" b="0" dirty="0">
                <a:solidFill>
                  <a:srgbClr val="3366FF"/>
                </a:solidFill>
                <a:latin typeface="微软雅黑" panose="020B0503020204020204" pitchFamily="34" charset="-122"/>
                <a:ea typeface="微软雅黑" panose="020B0503020204020204" pitchFamily="34" charset="-122"/>
              </a:rPr>
              <a:t> </a:t>
            </a:r>
            <a:endParaRPr lang="zh-CN" altLang="en-US" sz="2000" b="0" dirty="0">
              <a:solidFill>
                <a:srgbClr val="3366FF"/>
              </a:solidFill>
              <a:latin typeface="微软雅黑" panose="020B0503020204020204" pitchFamily="34" charset="-122"/>
              <a:ea typeface="微软雅黑" panose="020B0503020204020204" pitchFamily="34" charset="-122"/>
            </a:endParaRPr>
          </a:p>
          <a:p>
            <a:pPr marL="0" lvl="0" indent="0">
              <a:lnSpc>
                <a:spcPct val="125000"/>
              </a:lnSpc>
              <a:spcBef>
                <a:spcPct val="0"/>
              </a:spcBef>
              <a:buNone/>
            </a:pPr>
            <a:r>
              <a:rPr lang="en-US" altLang="zh-CN" sz="1900" dirty="0">
                <a:solidFill>
                  <a:srgbClr val="FF0000"/>
                </a:solidFill>
                <a:latin typeface="微软雅黑" panose="020B0503020204020204" pitchFamily="34" charset="-122"/>
                <a:ea typeface="微软雅黑" panose="020B0503020204020204" pitchFamily="34" charset="-122"/>
              </a:rPr>
              <a:t>.text</a:t>
            </a:r>
            <a:r>
              <a:rPr lang="zh-CN" altLang="en-US" sz="1900" dirty="0">
                <a:solidFill>
                  <a:srgbClr val="FF0000"/>
                </a:solidFill>
                <a:latin typeface="微软雅黑" panose="020B0503020204020204" pitchFamily="34" charset="-122"/>
                <a:ea typeface="微软雅黑" panose="020B0503020204020204" pitchFamily="34" charset="-122"/>
              </a:rPr>
              <a:t>节</a:t>
            </a:r>
            <a:r>
              <a:rPr lang="en-US" altLang="zh-CN" sz="1900" dirty="0">
                <a:solidFill>
                  <a:srgbClr val="FF0000"/>
                </a:solidFill>
                <a:latin typeface="微软雅黑" panose="020B0503020204020204" pitchFamily="34" charset="-122"/>
                <a:ea typeface="微软雅黑" panose="020B0503020204020204" pitchFamily="34" charset="-122"/>
              </a:rPr>
              <a:t>: </a:t>
            </a:r>
            <a:r>
              <a:rPr lang="zh-CN" altLang="en-US" sz="1900" dirty="0">
                <a:solidFill>
                  <a:srgbClr val="FF0000"/>
                </a:solidFill>
                <a:latin typeface="微软雅黑" panose="020B0503020204020204" pitchFamily="34" charset="-122"/>
                <a:ea typeface="微软雅黑" panose="020B0503020204020204" pitchFamily="34" charset="-122"/>
              </a:rPr>
              <a:t>代码</a:t>
            </a:r>
            <a:endParaRPr lang="zh-CN" altLang="en-US" sz="1900" dirty="0">
              <a:solidFill>
                <a:srgbClr val="FF0000"/>
              </a:solidFill>
              <a:latin typeface="微软雅黑" panose="020B0503020204020204" pitchFamily="34" charset="-122"/>
              <a:ea typeface="微软雅黑" panose="020B0503020204020204" pitchFamily="34" charset="-122"/>
            </a:endParaRPr>
          </a:p>
          <a:p>
            <a:pPr marL="0" lvl="0" indent="0">
              <a:lnSpc>
                <a:spcPct val="125000"/>
              </a:lnSpc>
              <a:spcBef>
                <a:spcPct val="0"/>
              </a:spcBef>
              <a:buNone/>
            </a:pPr>
            <a:r>
              <a:rPr lang="en-US" altLang="zh-CN" sz="1900" dirty="0">
                <a:solidFill>
                  <a:srgbClr val="FF0000"/>
                </a:solidFill>
                <a:latin typeface="微软雅黑" panose="020B0503020204020204" pitchFamily="34" charset="-122"/>
                <a:ea typeface="微软雅黑" panose="020B0503020204020204" pitchFamily="34" charset="-122"/>
              </a:rPr>
              <a:t>.data</a:t>
            </a:r>
            <a:r>
              <a:rPr lang="zh-CN" altLang="en-US" sz="1900" dirty="0">
                <a:solidFill>
                  <a:srgbClr val="FF0000"/>
                </a:solidFill>
                <a:latin typeface="微软雅黑" panose="020B0503020204020204" pitchFamily="34" charset="-122"/>
                <a:ea typeface="微软雅黑" panose="020B0503020204020204" pitchFamily="34" charset="-122"/>
              </a:rPr>
              <a:t>节</a:t>
            </a:r>
            <a:r>
              <a:rPr lang="en-US" altLang="zh-CN" sz="1900" dirty="0">
                <a:solidFill>
                  <a:srgbClr val="FF0000"/>
                </a:solidFill>
                <a:latin typeface="微软雅黑" panose="020B0503020204020204" pitchFamily="34" charset="-122"/>
                <a:ea typeface="微软雅黑" panose="020B0503020204020204" pitchFamily="34" charset="-122"/>
              </a:rPr>
              <a:t>: </a:t>
            </a:r>
            <a:r>
              <a:rPr lang="zh-CN" altLang="en-US" sz="1900" dirty="0">
                <a:solidFill>
                  <a:srgbClr val="FF0000"/>
                </a:solidFill>
                <a:latin typeface="微软雅黑" panose="020B0503020204020204" pitchFamily="34" charset="-122"/>
                <a:ea typeface="微软雅黑" panose="020B0503020204020204" pitchFamily="34" charset="-122"/>
              </a:rPr>
              <a:t>数据</a:t>
            </a:r>
            <a:endParaRPr lang="zh-CN" altLang="en-US" sz="1900" dirty="0">
              <a:solidFill>
                <a:srgbClr val="FF0000"/>
              </a:solidFill>
              <a:latin typeface="微软雅黑" panose="020B0503020204020204" pitchFamily="34" charset="-122"/>
              <a:ea typeface="微软雅黑" panose="020B0503020204020204" pitchFamily="34" charset="-122"/>
            </a:endParaRPr>
          </a:p>
          <a:p>
            <a:pPr marL="0" lvl="0" indent="0">
              <a:lnSpc>
                <a:spcPct val="125000"/>
              </a:lnSpc>
              <a:spcBef>
                <a:spcPct val="0"/>
              </a:spcBef>
              <a:buNone/>
            </a:pPr>
            <a:r>
              <a:rPr lang="en-US" altLang="zh-CN" sz="1900" dirty="0">
                <a:solidFill>
                  <a:srgbClr val="FF0000"/>
                </a:solidFill>
                <a:latin typeface="微软雅黑" panose="020B0503020204020204" pitchFamily="34" charset="-122"/>
                <a:ea typeface="微软雅黑" panose="020B0503020204020204" pitchFamily="34" charset="-122"/>
              </a:rPr>
              <a:t>.rodata: </a:t>
            </a:r>
            <a:r>
              <a:rPr lang="zh-CN" altLang="en-US" sz="1900" dirty="0">
                <a:solidFill>
                  <a:srgbClr val="FF0000"/>
                </a:solidFill>
                <a:latin typeface="微软雅黑" panose="020B0503020204020204" pitchFamily="34" charset="-122"/>
                <a:ea typeface="微软雅黑" panose="020B0503020204020204" pitchFamily="34" charset="-122"/>
              </a:rPr>
              <a:t>只读数据</a:t>
            </a:r>
            <a:endParaRPr lang="zh-CN" altLang="en-US" sz="1900" dirty="0">
              <a:solidFill>
                <a:srgbClr val="FF0000"/>
              </a:solidFill>
              <a:latin typeface="微软雅黑" panose="020B0503020204020204" pitchFamily="34" charset="-122"/>
              <a:ea typeface="微软雅黑" panose="020B0503020204020204" pitchFamily="34" charset="-122"/>
            </a:endParaRPr>
          </a:p>
          <a:p>
            <a:pPr marL="0" lvl="0" indent="0">
              <a:lnSpc>
                <a:spcPct val="125000"/>
              </a:lnSpc>
              <a:spcBef>
                <a:spcPct val="0"/>
              </a:spcBef>
              <a:buNone/>
            </a:pPr>
            <a:r>
              <a:rPr lang="en-US" altLang="zh-CN" sz="1900" dirty="0">
                <a:solidFill>
                  <a:srgbClr val="FF0000"/>
                </a:solidFill>
                <a:latin typeface="微软雅黑" panose="020B0503020204020204" pitchFamily="34" charset="-122"/>
                <a:ea typeface="微软雅黑" panose="020B0503020204020204" pitchFamily="34" charset="-122"/>
              </a:rPr>
              <a:t>.bss: </a:t>
            </a:r>
            <a:r>
              <a:rPr lang="zh-CN" altLang="en-US" sz="1900" dirty="0">
                <a:solidFill>
                  <a:srgbClr val="FF0000"/>
                </a:solidFill>
                <a:latin typeface="微软雅黑" panose="020B0503020204020204" pitchFamily="34" charset="-122"/>
                <a:ea typeface="微软雅黑" panose="020B0503020204020204" pitchFamily="34" charset="-122"/>
              </a:rPr>
              <a:t>未初始化数据</a:t>
            </a:r>
            <a:endParaRPr lang="zh-CN" altLang="en-US" sz="1900" dirty="0">
              <a:solidFill>
                <a:srgbClr val="FF0000"/>
              </a:solidFill>
              <a:latin typeface="微软雅黑" panose="020B0503020204020204" pitchFamily="34" charset="-122"/>
              <a:ea typeface="微软雅黑" panose="020B0503020204020204" pitchFamily="34" charset="-122"/>
            </a:endParaRPr>
          </a:p>
          <a:p>
            <a:pPr marL="0" lvl="0" indent="0">
              <a:lnSpc>
                <a:spcPct val="100000"/>
              </a:lnSpc>
              <a:spcBef>
                <a:spcPct val="0"/>
              </a:spcBef>
              <a:buNone/>
            </a:pPr>
            <a:endParaRPr lang="zh-CN" altLang="en-US" sz="2000" dirty="0">
              <a:latin typeface="微软雅黑" panose="020B0503020204020204" pitchFamily="34" charset="-122"/>
              <a:ea typeface="微软雅黑" panose="020B0503020204020204" pitchFamily="34" charset="-122"/>
            </a:endParaRPr>
          </a:p>
        </p:txBody>
      </p:sp>
      <p:sp>
        <p:nvSpPr>
          <p:cNvPr id="609289" name="Rectangle 9"/>
          <p:cNvSpPr/>
          <p:nvPr/>
        </p:nvSpPr>
        <p:spPr>
          <a:xfrm>
            <a:off x="7134225" y="2287588"/>
            <a:ext cx="1835150" cy="4073525"/>
          </a:xfrm>
          <a:prstGeom prst="rect">
            <a:avLst/>
          </a:prstGeom>
          <a:noFill/>
          <a:ln w="9525">
            <a:noFill/>
          </a:ln>
        </p:spPr>
        <p:txBody>
          <a:bodyPr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25000"/>
              </a:lnSpc>
              <a:spcBef>
                <a:spcPct val="0"/>
              </a:spcBef>
              <a:buNone/>
            </a:pPr>
            <a:r>
              <a:rPr lang="zh-CN" altLang="en-US" sz="1900" dirty="0">
                <a:solidFill>
                  <a:srgbClr val="3366FF"/>
                </a:solidFill>
                <a:latin typeface="微软雅黑" panose="020B0503020204020204" pitchFamily="34" charset="-122"/>
                <a:ea typeface="微软雅黑" panose="020B0503020204020204" pitchFamily="34" charset="-122"/>
              </a:rPr>
              <a:t>由不同的段（</a:t>
            </a:r>
            <a:r>
              <a:rPr lang="en-US" altLang="zh-CN" sz="1900" dirty="0">
                <a:solidFill>
                  <a:srgbClr val="FF0000"/>
                </a:solidFill>
                <a:latin typeface="微软雅黑" panose="020B0503020204020204" pitchFamily="34" charset="-122"/>
                <a:ea typeface="微软雅黑" panose="020B0503020204020204" pitchFamily="34" charset="-122"/>
              </a:rPr>
              <a:t>segment</a:t>
            </a:r>
            <a:r>
              <a:rPr lang="zh-CN" altLang="en-US" sz="1900" dirty="0">
                <a:solidFill>
                  <a:srgbClr val="3366FF"/>
                </a:solidFill>
                <a:latin typeface="微软雅黑" panose="020B0503020204020204" pitchFamily="34" charset="-122"/>
                <a:ea typeface="微软雅黑" panose="020B0503020204020204" pitchFamily="34" charset="-122"/>
              </a:rPr>
              <a:t>）组成，描述节如何映射到</a:t>
            </a:r>
            <a:r>
              <a:rPr lang="zh-CN" altLang="en-US" sz="1900" dirty="0">
                <a:solidFill>
                  <a:srgbClr val="CC0066"/>
                </a:solidFill>
                <a:latin typeface="微软雅黑" panose="020B0503020204020204" pitchFamily="34" charset="-122"/>
                <a:ea typeface="微软雅黑" panose="020B0503020204020204" pitchFamily="34" charset="-122"/>
              </a:rPr>
              <a:t>存储段</a:t>
            </a:r>
            <a:r>
              <a:rPr lang="zh-CN" altLang="en-US" sz="1900" dirty="0">
                <a:solidFill>
                  <a:srgbClr val="3366FF"/>
                </a:solidFill>
                <a:latin typeface="微软雅黑" panose="020B0503020204020204" pitchFamily="34" charset="-122"/>
                <a:ea typeface="微软雅黑" panose="020B0503020204020204" pitchFamily="34" charset="-122"/>
              </a:rPr>
              <a:t>中，可多个节映射到同一段，如：可合并</a:t>
            </a:r>
            <a:r>
              <a:rPr lang="en-US" altLang="zh-CN" sz="1900" dirty="0">
                <a:solidFill>
                  <a:srgbClr val="3366FF"/>
                </a:solidFill>
                <a:latin typeface="微软雅黑" panose="020B0503020204020204" pitchFamily="34" charset="-122"/>
                <a:ea typeface="微软雅黑" panose="020B0503020204020204" pitchFamily="34" charset="-122"/>
              </a:rPr>
              <a:t>.data</a:t>
            </a:r>
            <a:r>
              <a:rPr lang="zh-CN" altLang="en-US" sz="1900" dirty="0">
                <a:solidFill>
                  <a:srgbClr val="3366FF"/>
                </a:solidFill>
                <a:latin typeface="微软雅黑" panose="020B0503020204020204" pitchFamily="34" charset="-122"/>
                <a:ea typeface="微软雅黑" panose="020B0503020204020204" pitchFamily="34" charset="-122"/>
              </a:rPr>
              <a:t>节和</a:t>
            </a:r>
            <a:r>
              <a:rPr lang="en-US" altLang="zh-CN" sz="1900" dirty="0">
                <a:solidFill>
                  <a:srgbClr val="3366FF"/>
                </a:solidFill>
                <a:latin typeface="微软雅黑" panose="020B0503020204020204" pitchFamily="34" charset="-122"/>
                <a:ea typeface="微软雅黑" panose="020B0503020204020204" pitchFamily="34" charset="-122"/>
              </a:rPr>
              <a:t>.bss</a:t>
            </a:r>
            <a:r>
              <a:rPr lang="zh-CN" altLang="en-US" sz="1900" dirty="0">
                <a:solidFill>
                  <a:srgbClr val="3366FF"/>
                </a:solidFill>
                <a:latin typeface="微软雅黑" panose="020B0503020204020204" pitchFamily="34" charset="-122"/>
                <a:ea typeface="微软雅黑" panose="020B0503020204020204" pitchFamily="34" charset="-122"/>
              </a:rPr>
              <a:t>节</a:t>
            </a:r>
            <a:r>
              <a:rPr lang="en-US" altLang="zh-CN" sz="1900" dirty="0">
                <a:solidFill>
                  <a:srgbClr val="3366FF"/>
                </a:solidFill>
                <a:latin typeface="微软雅黑" panose="020B0503020204020204" pitchFamily="34" charset="-122"/>
                <a:ea typeface="微软雅黑" panose="020B0503020204020204" pitchFamily="34" charset="-122"/>
              </a:rPr>
              <a:t>,</a:t>
            </a:r>
            <a:r>
              <a:rPr lang="zh-CN" altLang="en-US" sz="1900" dirty="0">
                <a:solidFill>
                  <a:srgbClr val="3366FF"/>
                </a:solidFill>
                <a:latin typeface="微软雅黑" panose="020B0503020204020204" pitchFamily="34" charset="-122"/>
                <a:ea typeface="微软雅黑" panose="020B0503020204020204" pitchFamily="34" charset="-122"/>
              </a:rPr>
              <a:t>并映射到一个可读可写数据段中</a:t>
            </a:r>
            <a:r>
              <a:rPr lang="zh-CN" altLang="en-US" sz="1800" b="0" dirty="0">
                <a:solidFill>
                  <a:srgbClr val="3366FF"/>
                </a:solidFill>
              </a:rPr>
              <a:t> </a:t>
            </a:r>
            <a:endParaRPr lang="zh-CN" altLang="en-US" sz="1800" b="0" dirty="0">
              <a:solidFill>
                <a:srgbClr val="3366FF"/>
              </a:solidFill>
            </a:endParaRPr>
          </a:p>
        </p:txBody>
      </p:sp>
      <p:grpSp>
        <p:nvGrpSpPr>
          <p:cNvPr id="609292" name="Group 12"/>
          <p:cNvGrpSpPr/>
          <p:nvPr/>
        </p:nvGrpSpPr>
        <p:grpSpPr>
          <a:xfrm>
            <a:off x="0" y="2428875"/>
            <a:ext cx="2465388" cy="4229100"/>
            <a:chOff x="0" y="1530"/>
            <a:chExt cx="1553" cy="2664"/>
          </a:xfrm>
        </p:grpSpPr>
        <p:pic>
          <p:nvPicPr>
            <p:cNvPr id="29707" name="Picture 4"/>
            <p:cNvPicPr>
              <a:picLocks noChangeAspect="1"/>
            </p:cNvPicPr>
            <p:nvPr/>
          </p:nvPicPr>
          <p:blipFill>
            <a:blip r:embed="rId1"/>
            <a:stretch>
              <a:fillRect/>
            </a:stretch>
          </p:blipFill>
          <p:spPr>
            <a:xfrm>
              <a:off x="0" y="1530"/>
              <a:ext cx="1553" cy="2412"/>
            </a:xfrm>
            <a:prstGeom prst="rect">
              <a:avLst/>
            </a:prstGeom>
            <a:noFill/>
            <a:ln w="9525">
              <a:noFill/>
            </a:ln>
          </p:spPr>
        </p:pic>
        <p:sp>
          <p:nvSpPr>
            <p:cNvPr id="29708" name="Text Box 6"/>
            <p:cNvSpPr txBox="1"/>
            <p:nvPr/>
          </p:nvSpPr>
          <p:spPr>
            <a:xfrm>
              <a:off x="391" y="3944"/>
              <a:ext cx="795" cy="2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3366FF"/>
                  </a:solidFill>
                  <a:ea typeface="微软雅黑" panose="020B0503020204020204" pitchFamily="34" charset="-122"/>
                </a:rPr>
                <a:t>链接视图</a:t>
              </a:r>
              <a:endParaRPr lang="zh-CN" altLang="en-US" sz="2000" dirty="0">
                <a:solidFill>
                  <a:srgbClr val="3366FF"/>
                </a:solidFill>
                <a:ea typeface="微软雅黑" panose="020B0503020204020204" pitchFamily="34" charset="-122"/>
              </a:endParaRPr>
            </a:p>
          </p:txBody>
        </p:sp>
        <p:sp>
          <p:nvSpPr>
            <p:cNvPr id="29709" name="Rectangle 10"/>
            <p:cNvSpPr/>
            <p:nvPr/>
          </p:nvSpPr>
          <p:spPr>
            <a:xfrm>
              <a:off x="72" y="3493"/>
              <a:ext cx="1417" cy="393"/>
            </a:xfrm>
            <a:prstGeom prst="rect">
              <a:avLst/>
            </a:prstGeom>
            <a:solidFill>
              <a:schemeClr val="accent1">
                <a:alpha val="27843"/>
              </a:schemeClr>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grpSp>
      <p:grpSp>
        <p:nvGrpSpPr>
          <p:cNvPr id="609293" name="Group 13"/>
          <p:cNvGrpSpPr/>
          <p:nvPr/>
        </p:nvGrpSpPr>
        <p:grpSpPr>
          <a:xfrm>
            <a:off x="4786313" y="2386013"/>
            <a:ext cx="2257425" cy="4278312"/>
            <a:chOff x="3015" y="1503"/>
            <a:chExt cx="1422" cy="2695"/>
          </a:xfrm>
        </p:grpSpPr>
        <p:pic>
          <p:nvPicPr>
            <p:cNvPr id="29704" name="Picture 5"/>
            <p:cNvPicPr>
              <a:picLocks noChangeAspect="1"/>
            </p:cNvPicPr>
            <p:nvPr/>
          </p:nvPicPr>
          <p:blipFill>
            <a:blip r:embed="rId2"/>
            <a:stretch>
              <a:fillRect/>
            </a:stretch>
          </p:blipFill>
          <p:spPr>
            <a:xfrm>
              <a:off x="3015" y="1503"/>
              <a:ext cx="1422" cy="2449"/>
            </a:xfrm>
            <a:prstGeom prst="rect">
              <a:avLst/>
            </a:prstGeom>
            <a:noFill/>
            <a:ln w="9525">
              <a:noFill/>
            </a:ln>
          </p:spPr>
        </p:pic>
        <p:sp>
          <p:nvSpPr>
            <p:cNvPr id="29705" name="Text Box 7"/>
            <p:cNvSpPr txBox="1"/>
            <p:nvPr/>
          </p:nvSpPr>
          <p:spPr>
            <a:xfrm>
              <a:off x="3387" y="3948"/>
              <a:ext cx="795" cy="2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3366FF"/>
                  </a:solidFill>
                  <a:ea typeface="微软雅黑" panose="020B0503020204020204" pitchFamily="34" charset="-122"/>
                </a:rPr>
                <a:t>执行视图</a:t>
              </a:r>
              <a:endParaRPr lang="zh-CN" altLang="en-US" sz="2000" dirty="0">
                <a:solidFill>
                  <a:srgbClr val="3366FF"/>
                </a:solidFill>
                <a:ea typeface="微软雅黑" panose="020B0503020204020204" pitchFamily="34" charset="-122"/>
              </a:endParaRPr>
            </a:p>
          </p:txBody>
        </p:sp>
        <p:sp>
          <p:nvSpPr>
            <p:cNvPr id="29706" name="Rectangle 11"/>
            <p:cNvSpPr/>
            <p:nvPr/>
          </p:nvSpPr>
          <p:spPr>
            <a:xfrm>
              <a:off x="3037" y="1796"/>
              <a:ext cx="1344" cy="393"/>
            </a:xfrm>
            <a:prstGeom prst="rect">
              <a:avLst/>
            </a:prstGeom>
            <a:solidFill>
              <a:schemeClr val="accent1">
                <a:alpha val="27843"/>
              </a:schemeClr>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9292"/>
                                        </p:tgtEl>
                                        <p:attrNameLst>
                                          <p:attrName>style.visibility</p:attrName>
                                        </p:attrNameLst>
                                      </p:cBhvr>
                                      <p:to>
                                        <p:strVal val="visible"/>
                                      </p:to>
                                    </p:set>
                                    <p:animEffect transition="in" filter="blinds(horizontal)">
                                      <p:cBhvr>
                                        <p:cTn id="7" dur="500"/>
                                        <p:tgtEl>
                                          <p:spTgt spid="60929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09293"/>
                                        </p:tgtEl>
                                        <p:attrNameLst>
                                          <p:attrName>style.visibility</p:attrName>
                                        </p:attrNameLst>
                                      </p:cBhvr>
                                      <p:to>
                                        <p:strVal val="visible"/>
                                      </p:to>
                                    </p:set>
                                    <p:animEffect transition="in" filter="blinds(horizontal)">
                                      <p:cBhvr>
                                        <p:cTn id="12" dur="500"/>
                                        <p:tgtEl>
                                          <p:spTgt spid="60929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9288"/>
                                        </p:tgtEl>
                                        <p:attrNameLst>
                                          <p:attrName>style.visibility</p:attrName>
                                        </p:attrNameLst>
                                      </p:cBhvr>
                                      <p:to>
                                        <p:strVal val="visible"/>
                                      </p:to>
                                    </p:set>
                                    <p:animEffect transition="in" filter="blinds(horizontal)">
                                      <p:cBhvr>
                                        <p:cTn id="17" dur="500"/>
                                        <p:tgtEl>
                                          <p:spTgt spid="60928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09289"/>
                                        </p:tgtEl>
                                        <p:attrNameLst>
                                          <p:attrName>style.visibility</p:attrName>
                                        </p:attrNameLst>
                                      </p:cBhvr>
                                      <p:to>
                                        <p:strVal val="visible"/>
                                      </p:to>
                                    </p:set>
                                    <p:animEffect transition="in" filter="blinds(horizontal)">
                                      <p:cBhvr>
                                        <p:cTn id="22" dur="500"/>
                                        <p:tgtEl>
                                          <p:spTgt spid="609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8" grpId="0"/>
      <p:bldP spid="60928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1"/>
          <p:cNvSpPr>
            <a:spLocks noGrp="1"/>
          </p:cNvSpPr>
          <p:nvPr>
            <p:ph type="title"/>
          </p:nvPr>
        </p:nvSpPr>
        <p:spPr>
          <a:xfrm>
            <a:off x="427038" y="0"/>
            <a:ext cx="8716962" cy="782638"/>
          </a:xfrm>
        </p:spPr>
        <p:txBody>
          <a:bodyPr vert="horz" wrap="square" lIns="91440" tIns="45720" rIns="91440" bIns="45720" anchor="ctr" anchorCtr="0"/>
          <a:p>
            <a:pPr marL="119380" indent="-119380" defTabSz="9144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dirty="0"/>
              <a:t>可重定位目标文件格式</a:t>
            </a:r>
            <a:endParaRPr lang="zh-CN" altLang="en-GB" dirty="0"/>
          </a:p>
        </p:txBody>
      </p:sp>
      <p:sp>
        <p:nvSpPr>
          <p:cNvPr id="32771" name="Rectangle 2"/>
          <p:cNvSpPr>
            <a:spLocks noGrp="1"/>
          </p:cNvSpPr>
          <p:nvPr>
            <p:ph type="body"/>
          </p:nvPr>
        </p:nvSpPr>
        <p:spPr>
          <a:xfrm>
            <a:off x="236538" y="892175"/>
            <a:ext cx="5346700" cy="5743575"/>
          </a:xfrm>
        </p:spPr>
        <p:txBody>
          <a:bodyPr vert="horz" wrap="square" lIns="91440" tIns="45720" rIns="91440" bIns="45720" anchor="t" anchorCtr="0"/>
          <a:p>
            <a:pPr defTabSz="914400">
              <a:lnSpc>
                <a:spcPct val="100000"/>
              </a:lnSpc>
              <a:spcBef>
                <a:spcPct val="25000"/>
              </a:spcBef>
              <a:buNone/>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en-GB" altLang="zh-CN" sz="2000" dirty="0">
                <a:latin typeface="微软雅黑" panose="020B0503020204020204" pitchFamily="34" charset="-122"/>
                <a:ea typeface="微软雅黑" panose="020B0503020204020204" pitchFamily="34" charset="-122"/>
              </a:rPr>
              <a:t>ELF </a:t>
            </a:r>
            <a:r>
              <a:rPr lang="zh-CN" altLang="en-GB" sz="2000" dirty="0">
                <a:latin typeface="微软雅黑" panose="020B0503020204020204" pitchFamily="34" charset="-122"/>
                <a:ea typeface="微软雅黑" panose="020B0503020204020204" pitchFamily="34" charset="-122"/>
              </a:rPr>
              <a:t>头</a:t>
            </a:r>
            <a:endParaRPr lang="zh-CN" altLang="en-GB" sz="2000" dirty="0">
              <a:latin typeface="微软雅黑" panose="020B0503020204020204" pitchFamily="34" charset="-122"/>
              <a:ea typeface="微软雅黑" panose="020B0503020204020204" pitchFamily="34" charset="-122"/>
            </a:endParaRPr>
          </a:p>
          <a:p>
            <a:pPr lvl="1" defTabSz="914400">
              <a:lnSpc>
                <a:spcPct val="100000"/>
              </a:lnSpc>
              <a:spcBef>
                <a:spcPct val="25000"/>
              </a:spcBef>
              <a:buFont typeface="Wingdings" panose="05000000000000000000" pitchFamily="2" charset="2"/>
              <a:buChar char="ü"/>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US" dirty="0">
                <a:latin typeface="微软雅黑" panose="020B0503020204020204" pitchFamily="34" charset="-122"/>
                <a:ea typeface="微软雅黑" panose="020B0503020204020204" pitchFamily="34" charset="-122"/>
              </a:rPr>
              <a:t>包括表示信息，文件类型（</a:t>
            </a:r>
            <a:r>
              <a:rPr lang="en-US" altLang="zh-CN" dirty="0">
                <a:latin typeface="微软雅黑" panose="020B0503020204020204" pitchFamily="34" charset="-122"/>
                <a:ea typeface="微软雅黑" panose="020B0503020204020204" pitchFamily="34" charset="-122"/>
              </a:rPr>
              <a:t>.o, .exec,</a:t>
            </a:r>
            <a:r>
              <a:rPr lang="zh-CN" altLang="en-US" dirty="0">
                <a:latin typeface="微软雅黑" panose="020B0503020204020204" pitchFamily="34" charset="-122"/>
                <a:ea typeface="微软雅黑" panose="020B0503020204020204" pitchFamily="34" charset="-122"/>
              </a:rPr>
              <a:t>）机器结构类型</a:t>
            </a:r>
            <a:r>
              <a:rPr lang="en-US" altLang="zh-CN" dirty="0">
                <a:latin typeface="微软雅黑" panose="020B0503020204020204" pitchFamily="34" charset="-122"/>
                <a:ea typeface="微软雅黑" panose="020B0503020204020204" pitchFamily="34" charset="-122"/>
              </a:rPr>
              <a:t>(IA-32)</a:t>
            </a:r>
            <a:r>
              <a:rPr lang="zh-CN" altLang="en-US" dirty="0">
                <a:latin typeface="微软雅黑" panose="020B0503020204020204" pitchFamily="34" charset="-122"/>
                <a:ea typeface="微软雅黑" panose="020B0503020204020204" pitchFamily="34" charset="-122"/>
              </a:rPr>
              <a:t>、节头表的起始位置和长度等</a:t>
            </a:r>
            <a:endParaRPr lang="zh-CN" altLang="en-US" dirty="0">
              <a:latin typeface="微软雅黑" panose="020B0503020204020204" pitchFamily="34" charset="-122"/>
              <a:ea typeface="微软雅黑" panose="020B0503020204020204" pitchFamily="34" charset="-122"/>
            </a:endParaRPr>
          </a:p>
          <a:p>
            <a:pPr defTabSz="914400">
              <a:lnSpc>
                <a:spcPct val="100000"/>
              </a:lnSpc>
              <a:spcBef>
                <a:spcPct val="25000"/>
              </a:spcBef>
              <a:buNone/>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en-GB" altLang="zh-CN" sz="2000" dirty="0">
                <a:latin typeface="微软雅黑" panose="020B0503020204020204" pitchFamily="34" charset="-122"/>
                <a:ea typeface="微软雅黑" panose="020B0503020204020204" pitchFamily="34" charset="-122"/>
              </a:rPr>
              <a:t>.text </a:t>
            </a:r>
            <a:r>
              <a:rPr lang="zh-CN" altLang="en-GB" sz="2000" dirty="0">
                <a:latin typeface="微软雅黑" panose="020B0503020204020204" pitchFamily="34" charset="-122"/>
                <a:ea typeface="微软雅黑" panose="020B0503020204020204" pitchFamily="34" charset="-122"/>
              </a:rPr>
              <a:t>节</a:t>
            </a:r>
            <a:endParaRPr lang="zh-CN" altLang="en-GB" sz="2000" dirty="0">
              <a:latin typeface="微软雅黑" panose="020B0503020204020204" pitchFamily="34" charset="-122"/>
              <a:ea typeface="微软雅黑" panose="020B0503020204020204" pitchFamily="34" charset="-122"/>
            </a:endParaRPr>
          </a:p>
          <a:p>
            <a:pPr lvl="1" defTabSz="914400">
              <a:lnSpc>
                <a:spcPct val="100000"/>
              </a:lnSpc>
              <a:spcBef>
                <a:spcPct val="25000"/>
              </a:spcBef>
              <a:buFont typeface="Wingdings" panose="05000000000000000000" pitchFamily="2" charset="2"/>
              <a:buChar char="ü"/>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rPr>
              <a:t>编译后的代码部分</a:t>
            </a:r>
            <a:endParaRPr lang="zh-CN" altLang="en-GB" dirty="0">
              <a:latin typeface="微软雅黑" panose="020B0503020204020204" pitchFamily="34" charset="-122"/>
              <a:ea typeface="微软雅黑" panose="020B0503020204020204" pitchFamily="34" charset="-122"/>
            </a:endParaRPr>
          </a:p>
          <a:p>
            <a:pPr defTabSz="914400">
              <a:lnSpc>
                <a:spcPct val="100000"/>
              </a:lnSpc>
              <a:spcBef>
                <a:spcPct val="25000"/>
              </a:spcBef>
              <a:buNone/>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en-GB" altLang="zh-CN" sz="2000" dirty="0">
                <a:latin typeface="微软雅黑" panose="020B0503020204020204" pitchFamily="34" charset="-122"/>
                <a:ea typeface="微软雅黑" panose="020B0503020204020204" pitchFamily="34" charset="-122"/>
              </a:rPr>
              <a:t>.rodata </a:t>
            </a:r>
            <a:r>
              <a:rPr lang="zh-CN" altLang="en-GB" sz="2000" dirty="0">
                <a:latin typeface="微软雅黑" panose="020B0503020204020204" pitchFamily="34" charset="-122"/>
                <a:ea typeface="微软雅黑" panose="020B0503020204020204" pitchFamily="34" charset="-122"/>
              </a:rPr>
              <a:t>节</a:t>
            </a:r>
            <a:endParaRPr lang="zh-CN" altLang="en-GB" sz="2000" dirty="0">
              <a:latin typeface="微软雅黑" panose="020B0503020204020204" pitchFamily="34" charset="-122"/>
              <a:ea typeface="微软雅黑" panose="020B0503020204020204" pitchFamily="34" charset="-122"/>
            </a:endParaRPr>
          </a:p>
          <a:p>
            <a:pPr lvl="1" defTabSz="914400">
              <a:lnSpc>
                <a:spcPct val="100000"/>
              </a:lnSpc>
              <a:spcBef>
                <a:spcPct val="25000"/>
              </a:spcBef>
              <a:buFont typeface="Wingdings" panose="05000000000000000000" pitchFamily="2" charset="2"/>
              <a:buChar char="ü"/>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rPr>
              <a:t>只读数据，如 </a:t>
            </a:r>
            <a:r>
              <a:rPr lang="en-GB" altLang="zh-CN" dirty="0">
                <a:latin typeface="微软雅黑" panose="020B0503020204020204" pitchFamily="34" charset="-122"/>
                <a:ea typeface="微软雅黑" panose="020B0503020204020204" pitchFamily="34" charset="-122"/>
                <a:hlinkClick r:id="" action="ppaction://hlinkshowjump?jump=nextslide"/>
              </a:rPr>
              <a:t>printf </a:t>
            </a:r>
            <a:r>
              <a:rPr lang="zh-CN" altLang="en-GB" dirty="0">
                <a:latin typeface="微软雅黑" panose="020B0503020204020204" pitchFamily="34" charset="-122"/>
                <a:ea typeface="微软雅黑" panose="020B0503020204020204" pitchFamily="34" charset="-122"/>
                <a:hlinkClick r:id="" action="ppaction://hlinkshowjump?jump=nextslide"/>
              </a:rPr>
              <a:t>格式串</a:t>
            </a:r>
            <a:r>
              <a:rPr lang="zh-CN" altLang="en-GB" dirty="0">
                <a:latin typeface="微软雅黑" panose="020B0503020204020204" pitchFamily="34" charset="-122"/>
                <a:ea typeface="微软雅黑" panose="020B0503020204020204" pitchFamily="34" charset="-122"/>
              </a:rPr>
              <a:t>、</a:t>
            </a:r>
            <a:r>
              <a:rPr lang="en-GB" altLang="zh-CN" dirty="0">
                <a:latin typeface="微软雅黑" panose="020B0503020204020204" pitchFamily="34" charset="-122"/>
                <a:ea typeface="微软雅黑" panose="020B0503020204020204" pitchFamily="34" charset="-122"/>
                <a:hlinkClick r:id="rId1" action="ppaction://hlinksldjump"/>
              </a:rPr>
              <a:t>switch </a:t>
            </a:r>
            <a:r>
              <a:rPr lang="zh-CN" altLang="en-GB" dirty="0">
                <a:latin typeface="微软雅黑" panose="020B0503020204020204" pitchFamily="34" charset="-122"/>
                <a:ea typeface="微软雅黑" panose="020B0503020204020204" pitchFamily="34" charset="-122"/>
                <a:hlinkClick r:id="rId1" action="ppaction://hlinksldjump"/>
              </a:rPr>
              <a:t>跳转表</a:t>
            </a:r>
            <a:r>
              <a:rPr lang="zh-CN" altLang="en-GB" dirty="0">
                <a:latin typeface="微软雅黑" panose="020B0503020204020204" pitchFamily="34" charset="-122"/>
                <a:ea typeface="微软雅黑" panose="020B0503020204020204" pitchFamily="34" charset="-122"/>
              </a:rPr>
              <a:t>等</a:t>
            </a:r>
            <a:endParaRPr lang="zh-CN" altLang="en-GB" dirty="0">
              <a:latin typeface="微软雅黑" panose="020B0503020204020204" pitchFamily="34" charset="-122"/>
              <a:ea typeface="微软雅黑" panose="020B0503020204020204" pitchFamily="34" charset="-122"/>
            </a:endParaRPr>
          </a:p>
          <a:p>
            <a:pPr defTabSz="914400">
              <a:lnSpc>
                <a:spcPct val="100000"/>
              </a:lnSpc>
              <a:spcBef>
                <a:spcPct val="25000"/>
              </a:spcBef>
              <a:buNone/>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en-GB" altLang="zh-CN" sz="2000" dirty="0">
                <a:latin typeface="微软雅黑" panose="020B0503020204020204" pitchFamily="34" charset="-122"/>
                <a:ea typeface="微软雅黑" panose="020B0503020204020204" pitchFamily="34" charset="-122"/>
              </a:rPr>
              <a:t>.data </a:t>
            </a:r>
            <a:r>
              <a:rPr lang="zh-CN" altLang="en-GB" sz="2000" dirty="0">
                <a:latin typeface="微软雅黑" panose="020B0503020204020204" pitchFamily="34" charset="-122"/>
                <a:ea typeface="微软雅黑" panose="020B0503020204020204" pitchFamily="34" charset="-122"/>
              </a:rPr>
              <a:t>节</a:t>
            </a:r>
            <a:endParaRPr lang="zh-CN" altLang="en-GB" sz="2000" dirty="0">
              <a:latin typeface="微软雅黑" panose="020B0503020204020204" pitchFamily="34" charset="-122"/>
              <a:ea typeface="微软雅黑" panose="020B0503020204020204" pitchFamily="34" charset="-122"/>
            </a:endParaRPr>
          </a:p>
          <a:p>
            <a:pPr lvl="1" defTabSz="914400">
              <a:lnSpc>
                <a:spcPct val="100000"/>
              </a:lnSpc>
              <a:spcBef>
                <a:spcPct val="25000"/>
              </a:spcBef>
              <a:buFont typeface="Wingdings" panose="05000000000000000000" pitchFamily="2" charset="2"/>
              <a:buChar char="ü"/>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rPr>
              <a:t>已初始化的全局变量</a:t>
            </a:r>
            <a:endParaRPr lang="zh-CN" altLang="en-GB" dirty="0">
              <a:latin typeface="微软雅黑" panose="020B0503020204020204" pitchFamily="34" charset="-122"/>
              <a:ea typeface="微软雅黑" panose="020B0503020204020204" pitchFamily="34" charset="-122"/>
            </a:endParaRPr>
          </a:p>
          <a:p>
            <a:pPr defTabSz="914400">
              <a:lnSpc>
                <a:spcPct val="100000"/>
              </a:lnSpc>
              <a:spcBef>
                <a:spcPct val="25000"/>
              </a:spcBef>
              <a:buNone/>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en-GB" altLang="zh-CN" sz="2000" dirty="0">
                <a:latin typeface="微软雅黑" panose="020B0503020204020204" pitchFamily="34" charset="-122"/>
                <a:ea typeface="微软雅黑" panose="020B0503020204020204" pitchFamily="34" charset="-122"/>
              </a:rPr>
              <a:t>.bss </a:t>
            </a:r>
            <a:r>
              <a:rPr lang="zh-CN" altLang="en-GB" sz="2000" dirty="0">
                <a:latin typeface="微软雅黑" panose="020B0503020204020204" pitchFamily="34" charset="-122"/>
                <a:ea typeface="微软雅黑" panose="020B0503020204020204" pitchFamily="34" charset="-122"/>
              </a:rPr>
              <a:t>节</a:t>
            </a:r>
            <a:endParaRPr lang="zh-CN" altLang="en-GB" sz="2000" dirty="0">
              <a:latin typeface="微软雅黑" panose="020B0503020204020204" pitchFamily="34" charset="-122"/>
              <a:ea typeface="微软雅黑" panose="020B0503020204020204" pitchFamily="34" charset="-122"/>
            </a:endParaRPr>
          </a:p>
          <a:p>
            <a:pPr lvl="1" defTabSz="914400">
              <a:lnSpc>
                <a:spcPct val="100000"/>
              </a:lnSpc>
              <a:spcBef>
                <a:spcPct val="25000"/>
              </a:spcBef>
              <a:buFont typeface="Wingdings" panose="05000000000000000000" pitchFamily="2" charset="2"/>
              <a:buChar char="ü"/>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rPr>
              <a:t>未初始化全局变量，仅是占位符，不占据任何实际磁盘空间。区分初始化和非初始化是为了空间效率</a:t>
            </a:r>
            <a:endParaRPr lang="en-GB" altLang="zh-CN" dirty="0">
              <a:latin typeface="微软雅黑" panose="020B0503020204020204" pitchFamily="34" charset="-122"/>
              <a:ea typeface="微软雅黑" panose="020B0503020204020204" pitchFamily="34" charset="-122"/>
            </a:endParaRPr>
          </a:p>
        </p:txBody>
      </p:sp>
      <p:grpSp>
        <p:nvGrpSpPr>
          <p:cNvPr id="32772" name="Group 19"/>
          <p:cNvGrpSpPr/>
          <p:nvPr/>
        </p:nvGrpSpPr>
        <p:grpSpPr>
          <a:xfrm>
            <a:off x="5883275" y="493713"/>
            <a:ext cx="3260725" cy="6149975"/>
            <a:chOff x="3693" y="912"/>
            <a:chExt cx="2054" cy="3104"/>
          </a:xfrm>
        </p:grpSpPr>
        <p:sp>
          <p:nvSpPr>
            <p:cNvPr id="14339" name="Rectangle 3"/>
            <p:cNvSpPr>
              <a:spLocks noChangeArrowheads="1"/>
            </p:cNvSpPr>
            <p:nvPr/>
          </p:nvSpPr>
          <p:spPr bwMode="auto">
            <a:xfrm>
              <a:off x="3696" y="1008"/>
              <a:ext cx="1872" cy="24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ELF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头</a:t>
              </a:r>
              <a:endPar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endParaRPr>
            </a:p>
          </p:txBody>
        </p:sp>
        <p:sp>
          <p:nvSpPr>
            <p:cNvPr id="14341" name="Rectangle 5"/>
            <p:cNvSpPr>
              <a:spLocks noChangeArrowheads="1"/>
            </p:cNvSpPr>
            <p:nvPr/>
          </p:nvSpPr>
          <p:spPr bwMode="auto">
            <a:xfrm>
              <a:off x="3696" y="1236"/>
              <a:ext cx="1872" cy="24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.text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endPar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endParaRPr>
            </a:p>
          </p:txBody>
        </p:sp>
        <p:sp>
          <p:nvSpPr>
            <p:cNvPr id="14342" name="Rectangle 6"/>
            <p:cNvSpPr>
              <a:spLocks noChangeArrowheads="1"/>
            </p:cNvSpPr>
            <p:nvPr/>
          </p:nvSpPr>
          <p:spPr bwMode="auto">
            <a:xfrm>
              <a:off x="3696" y="1476"/>
              <a:ext cx="1872" cy="24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.rodata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endPar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endParaRPr>
            </a:p>
          </p:txBody>
        </p:sp>
        <p:sp>
          <p:nvSpPr>
            <p:cNvPr id="14343" name="Rectangle 7"/>
            <p:cNvSpPr>
              <a:spLocks noChangeArrowheads="1"/>
            </p:cNvSpPr>
            <p:nvPr/>
          </p:nvSpPr>
          <p:spPr bwMode="auto">
            <a:xfrm>
              <a:off x="3696" y="1956"/>
              <a:ext cx="1872" cy="24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.bss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endPar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endParaRPr>
            </a:p>
          </p:txBody>
        </p:sp>
        <p:sp>
          <p:nvSpPr>
            <p:cNvPr id="14344" name="Rectangle 8"/>
            <p:cNvSpPr>
              <a:spLocks noChangeArrowheads="1"/>
            </p:cNvSpPr>
            <p:nvPr/>
          </p:nvSpPr>
          <p:spPr bwMode="auto">
            <a:xfrm>
              <a:off x="3696" y="2196"/>
              <a:ext cx="1872" cy="24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.symtab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endPar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endParaRPr>
            </a:p>
          </p:txBody>
        </p:sp>
        <p:sp>
          <p:nvSpPr>
            <p:cNvPr id="14345" name="Rectangle 9"/>
            <p:cNvSpPr>
              <a:spLocks noChangeArrowheads="1"/>
            </p:cNvSpPr>
            <p:nvPr/>
          </p:nvSpPr>
          <p:spPr bwMode="auto">
            <a:xfrm>
              <a:off x="3696" y="2436"/>
              <a:ext cx="1872" cy="24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.rel.txt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endPar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endParaRPr>
            </a:p>
          </p:txBody>
        </p:sp>
        <p:sp>
          <p:nvSpPr>
            <p:cNvPr id="14346" name="Rectangle 10"/>
            <p:cNvSpPr>
              <a:spLocks noChangeArrowheads="1"/>
            </p:cNvSpPr>
            <p:nvPr/>
          </p:nvSpPr>
          <p:spPr bwMode="auto">
            <a:xfrm>
              <a:off x="3696" y="2676"/>
              <a:ext cx="1872" cy="24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.rel.data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endPar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endParaRPr>
            </a:p>
          </p:txBody>
        </p:sp>
        <p:sp>
          <p:nvSpPr>
            <p:cNvPr id="14347" name="Rectangle 11"/>
            <p:cNvSpPr>
              <a:spLocks noChangeArrowheads="1"/>
            </p:cNvSpPr>
            <p:nvPr/>
          </p:nvSpPr>
          <p:spPr bwMode="auto">
            <a:xfrm>
              <a:off x="3696" y="2916"/>
              <a:ext cx="1872" cy="24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a:ln>
                    <a:noFill/>
                  </a:ln>
                  <a:solidFill>
                    <a:schemeClr val="tx1"/>
                  </a:solidFill>
                  <a:effectLst/>
                  <a:uLnTx/>
                  <a:uFillTx/>
                  <a:latin typeface="Courier New" panose="02070309020205020404" pitchFamily="49" charset="0"/>
                  <a:ea typeface="msgothic"/>
                  <a:cs typeface="msgothic"/>
                </a:rPr>
                <a:t>.</a:t>
              </a: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debug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endPar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endParaRPr>
            </a:p>
          </p:txBody>
        </p:sp>
        <p:sp>
          <p:nvSpPr>
            <p:cNvPr id="14348" name="Rectangle 12"/>
            <p:cNvSpPr>
              <a:spLocks noChangeArrowheads="1"/>
            </p:cNvSpPr>
            <p:nvPr/>
          </p:nvSpPr>
          <p:spPr bwMode="auto">
            <a:xfrm>
              <a:off x="3695" y="3632"/>
              <a:ext cx="1872" cy="384"/>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Section header table</a:t>
              </a:r>
              <a:endPar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endParaRPr>
            </a:p>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sgothic"/>
                </a:rPr>
                <a:t>（节头表</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a:t>
              </a:r>
              <a:endPar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endParaRPr>
            </a:p>
          </p:txBody>
        </p:sp>
        <p:sp>
          <p:nvSpPr>
            <p:cNvPr id="32788" name="Text Box 13"/>
            <p:cNvSpPr txBox="1"/>
            <p:nvPr/>
          </p:nvSpPr>
          <p:spPr>
            <a:xfrm>
              <a:off x="5568" y="912"/>
              <a:ext cx="179" cy="167"/>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dirty="0">
                  <a:solidFill>
                    <a:srgbClr val="000066"/>
                  </a:solidFill>
                  <a:latin typeface="Calibri" panose="020F0502020204030204" pitchFamily="34" charset="0"/>
                  <a:ea typeface="msgothic"/>
                </a:rPr>
                <a:t>0</a:t>
              </a:r>
              <a:endParaRPr lang="en-GB" altLang="zh-CN" sz="1600" dirty="0">
                <a:solidFill>
                  <a:srgbClr val="000066"/>
                </a:solidFill>
                <a:latin typeface="Calibri" panose="020F0502020204030204" pitchFamily="34" charset="0"/>
                <a:ea typeface="msgothic"/>
              </a:endParaRPr>
            </a:p>
          </p:txBody>
        </p:sp>
        <p:sp>
          <p:nvSpPr>
            <p:cNvPr id="15" name="Rectangle 6"/>
            <p:cNvSpPr>
              <a:spLocks noChangeArrowheads="1"/>
            </p:cNvSpPr>
            <p:nvPr/>
          </p:nvSpPr>
          <p:spPr bwMode="auto">
            <a:xfrm>
              <a:off x="3696" y="1716"/>
              <a:ext cx="1872" cy="24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.data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endPar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endParaRPr>
            </a:p>
          </p:txBody>
        </p:sp>
        <p:sp>
          <p:nvSpPr>
            <p:cNvPr id="32790" name="Rectangle 11"/>
            <p:cNvSpPr/>
            <p:nvPr/>
          </p:nvSpPr>
          <p:spPr>
            <a:xfrm>
              <a:off x="3693" y="3155"/>
              <a:ext cx="1872" cy="240"/>
            </a:xfrm>
            <a:prstGeom prst="rect">
              <a:avLst/>
            </a:prstGeom>
            <a:solidFill>
              <a:srgbClr val="D6D6F5">
                <a:alpha val="18823"/>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.strtab </a:t>
              </a:r>
              <a:r>
                <a:rPr lang="zh-CN" altLang="en-GB" sz="2000" dirty="0">
                  <a:latin typeface="微软雅黑" panose="020B0503020204020204" pitchFamily="34" charset="-122"/>
                  <a:ea typeface="微软雅黑" panose="020B0503020204020204" pitchFamily="34" charset="-122"/>
                </a:rPr>
                <a:t>节</a:t>
              </a:r>
              <a:endParaRPr lang="zh-CN" altLang="en-GB" sz="2000" dirty="0">
                <a:latin typeface="微软雅黑" panose="020B0503020204020204" pitchFamily="34" charset="-122"/>
                <a:ea typeface="微软雅黑" panose="020B0503020204020204" pitchFamily="34" charset="-122"/>
              </a:endParaRPr>
            </a:p>
          </p:txBody>
        </p:sp>
        <p:sp>
          <p:nvSpPr>
            <p:cNvPr id="32791" name="Rectangle 11"/>
            <p:cNvSpPr/>
            <p:nvPr/>
          </p:nvSpPr>
          <p:spPr>
            <a:xfrm>
              <a:off x="3697" y="3387"/>
              <a:ext cx="1872" cy="240"/>
            </a:xfrm>
            <a:prstGeom prst="rect">
              <a:avLst/>
            </a:prstGeom>
            <a:solidFill>
              <a:srgbClr val="D6D6F5">
                <a:alpha val="18823"/>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.line </a:t>
              </a:r>
              <a:r>
                <a:rPr lang="zh-CN" altLang="en-GB" sz="2000" dirty="0">
                  <a:latin typeface="微软雅黑" panose="020B0503020204020204" pitchFamily="34" charset="-122"/>
                  <a:ea typeface="微软雅黑" panose="020B0503020204020204" pitchFamily="34" charset="-122"/>
                </a:rPr>
                <a:t>节</a:t>
              </a:r>
              <a:endParaRPr lang="zh-CN" altLang="en-GB" sz="2000" dirty="0">
                <a:latin typeface="微软雅黑" panose="020B0503020204020204" pitchFamily="34" charset="-122"/>
                <a:ea typeface="微软雅黑" panose="020B0503020204020204" pitchFamily="34" charset="-122"/>
              </a:endParaRPr>
            </a:p>
          </p:txBody>
        </p:sp>
      </p:grpSp>
      <p:sp>
        <p:nvSpPr>
          <p:cNvPr id="611348" name="Line 20"/>
          <p:cNvSpPr/>
          <p:nvPr/>
        </p:nvSpPr>
        <p:spPr>
          <a:xfrm flipV="1">
            <a:off x="1247775" y="942975"/>
            <a:ext cx="4687888" cy="73025"/>
          </a:xfrm>
          <a:prstGeom prst="line">
            <a:avLst/>
          </a:prstGeom>
          <a:ln w="28575" cap="flat" cmpd="sng">
            <a:solidFill>
              <a:srgbClr val="FF0000"/>
            </a:solidFill>
            <a:prstDash val="solid"/>
            <a:headEnd type="none" w="med" len="med"/>
            <a:tailEnd type="triangle" w="med" len="med"/>
          </a:ln>
        </p:spPr>
      </p:sp>
      <p:sp>
        <p:nvSpPr>
          <p:cNvPr id="611349" name="Line 21"/>
          <p:cNvSpPr/>
          <p:nvPr/>
        </p:nvSpPr>
        <p:spPr>
          <a:xfrm flipV="1">
            <a:off x="1292225" y="1597025"/>
            <a:ext cx="4730750" cy="1160463"/>
          </a:xfrm>
          <a:prstGeom prst="line">
            <a:avLst/>
          </a:prstGeom>
          <a:ln w="28575" cap="flat" cmpd="sng">
            <a:solidFill>
              <a:srgbClr val="FF0000"/>
            </a:solidFill>
            <a:prstDash val="solid"/>
            <a:headEnd type="none" w="med" len="med"/>
            <a:tailEnd type="triangle" w="med" len="med"/>
          </a:ln>
        </p:spPr>
      </p:sp>
      <p:sp>
        <p:nvSpPr>
          <p:cNvPr id="611350" name="Line 22"/>
          <p:cNvSpPr/>
          <p:nvPr/>
        </p:nvSpPr>
        <p:spPr>
          <a:xfrm flipV="1">
            <a:off x="1582738" y="2003425"/>
            <a:ext cx="4470400" cy="1538288"/>
          </a:xfrm>
          <a:prstGeom prst="line">
            <a:avLst/>
          </a:prstGeom>
          <a:ln w="28575" cap="flat" cmpd="sng">
            <a:solidFill>
              <a:srgbClr val="FF0000"/>
            </a:solidFill>
            <a:prstDash val="solid"/>
            <a:headEnd type="none" w="med" len="med"/>
            <a:tailEnd type="triangle" w="med" len="med"/>
          </a:ln>
        </p:spPr>
      </p:sp>
      <p:sp>
        <p:nvSpPr>
          <p:cNvPr id="611351" name="Line 23"/>
          <p:cNvSpPr/>
          <p:nvPr/>
        </p:nvSpPr>
        <p:spPr>
          <a:xfrm flipV="1">
            <a:off x="1363663" y="2554288"/>
            <a:ext cx="4602162" cy="2046287"/>
          </a:xfrm>
          <a:prstGeom prst="line">
            <a:avLst/>
          </a:prstGeom>
          <a:ln w="28575" cap="flat" cmpd="sng">
            <a:solidFill>
              <a:srgbClr val="FF0000"/>
            </a:solidFill>
            <a:prstDash val="solid"/>
            <a:headEnd type="none" w="med" len="med"/>
            <a:tailEnd type="triangle" w="med" len="med"/>
          </a:ln>
        </p:spPr>
      </p:sp>
      <p:sp>
        <p:nvSpPr>
          <p:cNvPr id="611352" name="Line 24"/>
          <p:cNvSpPr/>
          <p:nvPr/>
        </p:nvSpPr>
        <p:spPr>
          <a:xfrm flipV="1">
            <a:off x="1176338" y="3019425"/>
            <a:ext cx="4745037" cy="2292350"/>
          </a:xfrm>
          <a:prstGeom prst="line">
            <a:avLst/>
          </a:prstGeom>
          <a:ln w="28575" cap="flat" cmpd="sng">
            <a:solidFill>
              <a:srgbClr val="FF0000"/>
            </a:solidFill>
            <a:prstDash val="solid"/>
            <a:headEnd type="none" w="med" len="med"/>
            <a:tailEnd type="triangle" w="med" len="med"/>
          </a:ln>
        </p:spPr>
      </p:sp>
      <p:sp>
        <p:nvSpPr>
          <p:cNvPr id="23" name="文本框 22"/>
          <p:cNvSpPr txBox="1"/>
          <p:nvPr/>
        </p:nvSpPr>
        <p:spPr>
          <a:xfrm>
            <a:off x="4362450" y="4600575"/>
            <a:ext cx="846138" cy="3810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800" dirty="0">
                <a:hlinkClick r:id="rId2" action="ppaction://hlinksldjump"/>
              </a:rPr>
              <a:t>SKIP</a:t>
            </a:r>
            <a:endParaRPr lang="zh-CN" altLang="en-US" sz="18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1348"/>
                                        </p:tgtEl>
                                        <p:attrNameLst>
                                          <p:attrName>style.visibility</p:attrName>
                                        </p:attrNameLst>
                                      </p:cBhvr>
                                      <p:to>
                                        <p:strVal val="visible"/>
                                      </p:to>
                                    </p:set>
                                    <p:animEffect transition="in" filter="blinds(horizontal)">
                                      <p:cBhvr>
                                        <p:cTn id="7" dur="500"/>
                                        <p:tgtEl>
                                          <p:spTgt spid="6113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1349"/>
                                        </p:tgtEl>
                                        <p:attrNameLst>
                                          <p:attrName>style.visibility</p:attrName>
                                        </p:attrNameLst>
                                      </p:cBhvr>
                                      <p:to>
                                        <p:strVal val="visible"/>
                                      </p:to>
                                    </p:set>
                                    <p:animEffect transition="in" filter="blinds(horizontal)">
                                      <p:cBhvr>
                                        <p:cTn id="12" dur="500"/>
                                        <p:tgtEl>
                                          <p:spTgt spid="61134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1350"/>
                                        </p:tgtEl>
                                        <p:attrNameLst>
                                          <p:attrName>style.visibility</p:attrName>
                                        </p:attrNameLst>
                                      </p:cBhvr>
                                      <p:to>
                                        <p:strVal val="visible"/>
                                      </p:to>
                                    </p:set>
                                    <p:animEffect transition="in" filter="blinds(horizontal)">
                                      <p:cBhvr>
                                        <p:cTn id="17" dur="500"/>
                                        <p:tgtEl>
                                          <p:spTgt spid="61135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1351"/>
                                        </p:tgtEl>
                                        <p:attrNameLst>
                                          <p:attrName>style.visibility</p:attrName>
                                        </p:attrNameLst>
                                      </p:cBhvr>
                                      <p:to>
                                        <p:strVal val="visible"/>
                                      </p:to>
                                    </p:set>
                                    <p:animEffect transition="in" filter="blinds(horizontal)">
                                      <p:cBhvr>
                                        <p:cTn id="22" dur="500"/>
                                        <p:tgtEl>
                                          <p:spTgt spid="61135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11352"/>
                                        </p:tgtEl>
                                        <p:attrNameLst>
                                          <p:attrName>style.visibility</p:attrName>
                                        </p:attrNameLst>
                                      </p:cBhvr>
                                      <p:to>
                                        <p:strVal val="visible"/>
                                      </p:to>
                                    </p:set>
                                    <p:animEffect transition="in" filter="blinds(horizontal)">
                                      <p:cBhvr>
                                        <p:cTn id="27" dur="500"/>
                                        <p:tgtEl>
                                          <p:spTgt spid="611352"/>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randombar(horizontal)">
                                      <p:cBhvr>
                                        <p:cTn id="3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24130" y="161290"/>
            <a:ext cx="9088120" cy="65354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p:cNvSpPr>
          <p:nvPr>
            <p:ph type="title"/>
          </p:nvPr>
        </p:nvSpPr>
        <p:spPr>
          <a:xfrm>
            <a:off x="457200" y="111125"/>
            <a:ext cx="8229600" cy="561975"/>
          </a:xfrm>
        </p:spPr>
        <p:txBody>
          <a:bodyPr vert="horz" wrap="square" lIns="91440" tIns="45720" rIns="91440" bIns="45720" anchor="ctr" anchorCtr="0"/>
          <a:p>
            <a:r>
              <a:rPr lang="en-US" altLang="zh-CN" dirty="0"/>
              <a:t>ELF</a:t>
            </a:r>
            <a:r>
              <a:rPr lang="zh-CN" altLang="en-US" dirty="0"/>
              <a:t>头（</a:t>
            </a:r>
            <a:r>
              <a:rPr lang="en-US" altLang="zh-CN" dirty="0"/>
              <a:t>ELF Header</a:t>
            </a:r>
            <a:r>
              <a:rPr lang="zh-CN" altLang="en-US" dirty="0"/>
              <a:t>）</a:t>
            </a:r>
            <a:endParaRPr lang="zh-CN" altLang="en-US" dirty="0"/>
          </a:p>
        </p:txBody>
      </p:sp>
      <p:sp>
        <p:nvSpPr>
          <p:cNvPr id="797699" name="Rectangle 3"/>
          <p:cNvSpPr>
            <a:spLocks noGrp="1"/>
          </p:cNvSpPr>
          <p:nvPr>
            <p:ph idx="1"/>
          </p:nvPr>
        </p:nvSpPr>
        <p:spPr>
          <a:xfrm>
            <a:off x="265113" y="822325"/>
            <a:ext cx="8578850" cy="1300163"/>
          </a:xfrm>
        </p:spPr>
        <p:txBody>
          <a:bodyPr vert="horz" wrap="square" lIns="91440" tIns="45720" rIns="91440" bIns="45720" anchor="t" anchorCtr="0"/>
          <a:p>
            <a:pPr>
              <a:lnSpc>
                <a:spcPct val="105000"/>
              </a:lnSpc>
            </a:pPr>
            <a:r>
              <a:rPr lang="en-US" altLang="zh-CN" sz="2000" dirty="0">
                <a:latin typeface="微软雅黑" panose="020B0503020204020204" pitchFamily="34" charset="-122"/>
                <a:ea typeface="微软雅黑" panose="020B0503020204020204" pitchFamily="34" charset="-122"/>
              </a:rPr>
              <a:t>ELF</a:t>
            </a:r>
            <a:r>
              <a:rPr lang="zh-CN" altLang="en-US" sz="2000" dirty="0">
                <a:latin typeface="微软雅黑" panose="020B0503020204020204" pitchFamily="34" charset="-122"/>
                <a:ea typeface="微软雅黑" panose="020B0503020204020204" pitchFamily="34" charset="-122"/>
              </a:rPr>
              <a:t>头位于</a:t>
            </a:r>
            <a:r>
              <a:rPr lang="en-US" altLang="zh-CN" sz="2000" dirty="0">
                <a:latin typeface="微软雅黑" panose="020B0503020204020204" pitchFamily="34" charset="-122"/>
                <a:ea typeface="微软雅黑" panose="020B0503020204020204" pitchFamily="34" charset="-122"/>
              </a:rPr>
              <a:t>ELF</a:t>
            </a:r>
            <a:r>
              <a:rPr lang="zh-CN" altLang="en-US" sz="2000" dirty="0">
                <a:latin typeface="微软雅黑" panose="020B0503020204020204" pitchFamily="34" charset="-122"/>
                <a:ea typeface="微软雅黑" panose="020B0503020204020204" pitchFamily="34" charset="-122"/>
              </a:rPr>
              <a:t>文件开始，包含文件结构说明信息。分</a:t>
            </a:r>
            <a:r>
              <a:rPr lang="en-US" altLang="zh-CN" sz="2000" dirty="0">
                <a:latin typeface="微软雅黑" panose="020B0503020204020204" pitchFamily="34" charset="-122"/>
                <a:ea typeface="微软雅黑" panose="020B0503020204020204" pitchFamily="34" charset="-122"/>
              </a:rPr>
              <a:t>32</a:t>
            </a:r>
            <a:r>
              <a:rPr lang="zh-CN" altLang="en-US" sz="2000" dirty="0">
                <a:latin typeface="微软雅黑" panose="020B0503020204020204" pitchFamily="34" charset="-122"/>
                <a:ea typeface="微软雅黑" panose="020B0503020204020204" pitchFamily="34" charset="-122"/>
              </a:rPr>
              <a:t>位系统对应结构和</a:t>
            </a:r>
            <a:r>
              <a:rPr lang="en-US" altLang="zh-CN" sz="2000" dirty="0">
                <a:latin typeface="微软雅黑" panose="020B0503020204020204" pitchFamily="34" charset="-122"/>
                <a:ea typeface="微软雅黑" panose="020B0503020204020204" pitchFamily="34" charset="-122"/>
              </a:rPr>
              <a:t>64</a:t>
            </a:r>
            <a:r>
              <a:rPr lang="zh-CN" altLang="en-US" sz="2000" dirty="0">
                <a:latin typeface="微软雅黑" panose="020B0503020204020204" pitchFamily="34" charset="-122"/>
                <a:ea typeface="微软雅黑" panose="020B0503020204020204" pitchFamily="34" charset="-122"/>
              </a:rPr>
              <a:t>位系统对应结构（</a:t>
            </a:r>
            <a:r>
              <a:rPr lang="en-US" altLang="zh-CN" sz="2000" dirty="0">
                <a:latin typeface="微软雅黑" panose="020B0503020204020204" pitchFamily="34" charset="-122"/>
                <a:ea typeface="微软雅黑" panose="020B0503020204020204" pitchFamily="34" charset="-122"/>
              </a:rPr>
              <a:t>32</a:t>
            </a:r>
            <a:r>
              <a:rPr lang="zh-CN" altLang="en-US" sz="2000" dirty="0">
                <a:latin typeface="微软雅黑" panose="020B0503020204020204" pitchFamily="34" charset="-122"/>
                <a:ea typeface="微软雅黑" panose="020B0503020204020204" pitchFamily="34" charset="-122"/>
              </a:rPr>
              <a:t>位版本、</a:t>
            </a:r>
            <a:r>
              <a:rPr lang="en-US" altLang="zh-CN" sz="2000" dirty="0">
                <a:latin typeface="微软雅黑" panose="020B0503020204020204" pitchFamily="34" charset="-122"/>
                <a:ea typeface="微软雅黑" panose="020B0503020204020204" pitchFamily="34" charset="-122"/>
              </a:rPr>
              <a:t>64</a:t>
            </a:r>
            <a:r>
              <a:rPr lang="zh-CN" altLang="en-US" sz="2000" dirty="0">
                <a:latin typeface="微软雅黑" panose="020B0503020204020204" pitchFamily="34" charset="-122"/>
                <a:ea typeface="微软雅黑" panose="020B0503020204020204" pitchFamily="34" charset="-122"/>
              </a:rPr>
              <a:t>位版本）</a:t>
            </a:r>
            <a:endParaRPr lang="zh-CN" altLang="en-US" sz="2000" dirty="0">
              <a:latin typeface="微软雅黑" panose="020B0503020204020204" pitchFamily="34" charset="-122"/>
              <a:ea typeface="微软雅黑" panose="020B0503020204020204" pitchFamily="34" charset="-122"/>
            </a:endParaRPr>
          </a:p>
          <a:p>
            <a:pPr>
              <a:lnSpc>
                <a:spcPct val="105000"/>
              </a:lnSpc>
            </a:pPr>
            <a:r>
              <a:rPr lang="zh-CN" altLang="en-US" sz="2000" dirty="0">
                <a:latin typeface="微软雅黑" panose="020B0503020204020204" pitchFamily="34" charset="-122"/>
                <a:ea typeface="微软雅黑" panose="020B0503020204020204" pitchFamily="34" charset="-122"/>
              </a:rPr>
              <a:t>以下是</a:t>
            </a:r>
            <a:r>
              <a:rPr lang="en-US" altLang="zh-CN" sz="2000" dirty="0">
                <a:solidFill>
                  <a:srgbClr val="0A6A0A"/>
                </a:solidFill>
                <a:latin typeface="微软雅黑" panose="020B0503020204020204" pitchFamily="34" charset="-122"/>
                <a:ea typeface="微软雅黑" panose="020B0503020204020204" pitchFamily="34" charset="-122"/>
              </a:rPr>
              <a:t>32</a:t>
            </a:r>
            <a:r>
              <a:rPr lang="zh-CN" altLang="en-US" sz="2000" dirty="0">
                <a:solidFill>
                  <a:srgbClr val="0A6A0A"/>
                </a:solidFill>
                <a:latin typeface="微软雅黑" panose="020B0503020204020204" pitchFamily="34" charset="-122"/>
                <a:ea typeface="微软雅黑" panose="020B0503020204020204" pitchFamily="34" charset="-122"/>
              </a:rPr>
              <a:t>位系统</a:t>
            </a:r>
            <a:r>
              <a:rPr lang="zh-CN" altLang="en-US" sz="2000" dirty="0">
                <a:latin typeface="微软雅黑" panose="020B0503020204020204" pitchFamily="34" charset="-122"/>
                <a:ea typeface="微软雅黑" panose="020B0503020204020204" pitchFamily="34" charset="-122"/>
              </a:rPr>
              <a:t>对应的数据结构</a:t>
            </a:r>
            <a:endParaRPr lang="zh-CN" altLang="en-US" sz="2000" dirty="0">
              <a:latin typeface="微软雅黑" panose="020B0503020204020204" pitchFamily="34" charset="-122"/>
              <a:ea typeface="微软雅黑" panose="020B0503020204020204" pitchFamily="34" charset="-122"/>
            </a:endParaRPr>
          </a:p>
        </p:txBody>
      </p:sp>
      <p:sp>
        <p:nvSpPr>
          <p:cNvPr id="797700" name="Rectangle 4"/>
          <p:cNvSpPr/>
          <p:nvPr/>
        </p:nvSpPr>
        <p:spPr>
          <a:xfrm>
            <a:off x="254000" y="1947863"/>
            <a:ext cx="5299075" cy="4802187"/>
          </a:xfrm>
          <a:prstGeom prst="rect">
            <a:avLst/>
          </a:prstGeom>
          <a:noFill/>
          <a:ln w="9525">
            <a:noFill/>
          </a:ln>
        </p:spPr>
        <p:txBody>
          <a:bodyPr wrap="none"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266700" eaLnBrk="1" hangingPunct="1">
              <a:lnSpc>
                <a:spcPct val="100000"/>
              </a:lnSpc>
              <a:spcBef>
                <a:spcPct val="0"/>
              </a:spcBef>
              <a:buNone/>
            </a:pPr>
            <a:r>
              <a:rPr lang="en-US" altLang="zh-CN" sz="1800" dirty="0">
                <a:solidFill>
                  <a:schemeClr val="accent2"/>
                </a:solidFill>
                <a:latin typeface="微软雅黑" panose="020B0503020204020204" pitchFamily="34" charset="-122"/>
                <a:ea typeface="微软雅黑" panose="020B0503020204020204" pitchFamily="34" charset="-122"/>
              </a:rPr>
              <a:t>#define EI_NIDENT       16</a:t>
            </a:r>
            <a:endParaRPr lang="en-US" altLang="zh-CN" sz="1800" dirty="0">
              <a:solidFill>
                <a:schemeClr val="accent2"/>
              </a:solidFill>
              <a:latin typeface="微软雅黑" panose="020B0503020204020204" pitchFamily="34" charset="-122"/>
              <a:ea typeface="微软雅黑" panose="020B0503020204020204" pitchFamily="34" charset="-122"/>
            </a:endParaRPr>
          </a:p>
          <a:p>
            <a:pPr marL="0" lvl="0" indent="266700" eaLnBrk="1" hangingPunct="1">
              <a:lnSpc>
                <a:spcPct val="100000"/>
              </a:lnSpc>
              <a:spcBef>
                <a:spcPct val="0"/>
              </a:spcBef>
              <a:buNone/>
            </a:pPr>
            <a:r>
              <a:rPr lang="en-US" altLang="zh-CN" sz="1800" dirty="0">
                <a:solidFill>
                  <a:schemeClr val="accent2"/>
                </a:solidFill>
                <a:latin typeface="微软雅黑" panose="020B0503020204020204" pitchFamily="34" charset="-122"/>
                <a:ea typeface="微软雅黑" panose="020B0503020204020204" pitchFamily="34" charset="-122"/>
              </a:rPr>
              <a:t>typedef struct {</a:t>
            </a:r>
            <a:endParaRPr lang="en-US" altLang="zh-CN" sz="1800" dirty="0">
              <a:solidFill>
                <a:schemeClr val="accent2"/>
              </a:solidFill>
              <a:latin typeface="微软雅黑" panose="020B0503020204020204" pitchFamily="34" charset="-122"/>
              <a:ea typeface="微软雅黑" panose="020B0503020204020204" pitchFamily="34" charset="-122"/>
            </a:endParaRPr>
          </a:p>
          <a:p>
            <a:pPr marL="0" lvl="0" indent="266700" eaLnBrk="1" hangingPunct="1">
              <a:lnSpc>
                <a:spcPct val="100000"/>
              </a:lnSpc>
              <a:spcBef>
                <a:spcPct val="0"/>
              </a:spcBef>
              <a:buNone/>
            </a:pPr>
            <a:r>
              <a:rPr lang="en-US" altLang="zh-CN" sz="1800" dirty="0">
                <a:solidFill>
                  <a:schemeClr val="accent2"/>
                </a:solidFill>
                <a:latin typeface="微软雅黑" panose="020B0503020204020204" pitchFamily="34" charset="-122"/>
                <a:ea typeface="微软雅黑" panose="020B0503020204020204" pitchFamily="34" charset="-122"/>
              </a:rPr>
              <a:t>        unsigned char   	e_ident[EI_NIDENT]; </a:t>
            </a:r>
            <a:endParaRPr lang="en-US" altLang="zh-CN" sz="1800" dirty="0">
              <a:solidFill>
                <a:schemeClr val="accent2"/>
              </a:solidFill>
              <a:latin typeface="微软雅黑" panose="020B0503020204020204" pitchFamily="34" charset="-122"/>
              <a:ea typeface="微软雅黑" panose="020B0503020204020204" pitchFamily="34" charset="-122"/>
            </a:endParaRPr>
          </a:p>
          <a:p>
            <a:pPr marL="0" lvl="0" indent="266700" eaLnBrk="1" hangingPunct="1">
              <a:lnSpc>
                <a:spcPct val="100000"/>
              </a:lnSpc>
              <a:spcBef>
                <a:spcPct val="0"/>
              </a:spcBef>
              <a:buNone/>
            </a:pPr>
            <a:r>
              <a:rPr lang="en-US" altLang="zh-CN" sz="1800" dirty="0">
                <a:solidFill>
                  <a:schemeClr val="accent2"/>
                </a:solidFill>
                <a:latin typeface="微软雅黑" panose="020B0503020204020204" pitchFamily="34" charset="-122"/>
                <a:ea typeface="微软雅黑" panose="020B0503020204020204" pitchFamily="34" charset="-122"/>
              </a:rPr>
              <a:t>        Elf32_Half      	e_type;</a:t>
            </a:r>
            <a:endParaRPr lang="en-US" altLang="zh-CN" sz="1800" dirty="0">
              <a:solidFill>
                <a:schemeClr val="accent2"/>
              </a:solidFill>
              <a:latin typeface="微软雅黑" panose="020B0503020204020204" pitchFamily="34" charset="-122"/>
              <a:ea typeface="微软雅黑" panose="020B0503020204020204" pitchFamily="34" charset="-122"/>
            </a:endParaRPr>
          </a:p>
          <a:p>
            <a:pPr marL="0" lvl="0" indent="266700" eaLnBrk="1" hangingPunct="1">
              <a:lnSpc>
                <a:spcPct val="100000"/>
              </a:lnSpc>
              <a:spcBef>
                <a:spcPct val="0"/>
              </a:spcBef>
              <a:buNone/>
            </a:pPr>
            <a:r>
              <a:rPr lang="en-US" altLang="zh-CN" sz="1800" dirty="0">
                <a:solidFill>
                  <a:schemeClr val="accent2"/>
                </a:solidFill>
                <a:latin typeface="微软雅黑" panose="020B0503020204020204" pitchFamily="34" charset="-122"/>
                <a:ea typeface="微软雅黑" panose="020B0503020204020204" pitchFamily="34" charset="-122"/>
              </a:rPr>
              <a:t>        Elf32_Half      	e_machine;</a:t>
            </a:r>
            <a:endParaRPr lang="en-US" altLang="zh-CN" sz="1800" dirty="0">
              <a:solidFill>
                <a:schemeClr val="accent2"/>
              </a:solidFill>
              <a:latin typeface="微软雅黑" panose="020B0503020204020204" pitchFamily="34" charset="-122"/>
              <a:ea typeface="微软雅黑" panose="020B0503020204020204" pitchFamily="34" charset="-122"/>
            </a:endParaRPr>
          </a:p>
          <a:p>
            <a:pPr marL="0" lvl="0" indent="266700" eaLnBrk="1" hangingPunct="1">
              <a:lnSpc>
                <a:spcPct val="100000"/>
              </a:lnSpc>
              <a:spcBef>
                <a:spcPct val="0"/>
              </a:spcBef>
              <a:buNone/>
            </a:pPr>
            <a:r>
              <a:rPr lang="en-US" altLang="zh-CN" sz="1800" dirty="0">
                <a:solidFill>
                  <a:schemeClr val="accent2"/>
                </a:solidFill>
                <a:latin typeface="微软雅黑" panose="020B0503020204020204" pitchFamily="34" charset="-122"/>
                <a:ea typeface="微软雅黑" panose="020B0503020204020204" pitchFamily="34" charset="-122"/>
              </a:rPr>
              <a:t>        Elf32_Word      	e_version;</a:t>
            </a:r>
            <a:endParaRPr lang="en-US" altLang="zh-CN" sz="1800" dirty="0">
              <a:solidFill>
                <a:schemeClr val="accent2"/>
              </a:solidFill>
              <a:latin typeface="微软雅黑" panose="020B0503020204020204" pitchFamily="34" charset="-122"/>
              <a:ea typeface="微软雅黑" panose="020B0503020204020204" pitchFamily="34" charset="-122"/>
            </a:endParaRPr>
          </a:p>
          <a:p>
            <a:pPr marL="0" lvl="0" indent="266700" eaLnBrk="1" hangingPunct="1">
              <a:lnSpc>
                <a:spcPct val="100000"/>
              </a:lnSpc>
              <a:spcBef>
                <a:spcPct val="0"/>
              </a:spcBef>
              <a:buNone/>
            </a:pPr>
            <a:r>
              <a:rPr lang="en-US" altLang="zh-CN" sz="1800" dirty="0">
                <a:solidFill>
                  <a:schemeClr val="accent2"/>
                </a:solidFill>
                <a:latin typeface="微软雅黑" panose="020B0503020204020204" pitchFamily="34" charset="-122"/>
                <a:ea typeface="微软雅黑" panose="020B0503020204020204" pitchFamily="34" charset="-122"/>
              </a:rPr>
              <a:t>        Elf32_Addr      	e_entry;</a:t>
            </a:r>
            <a:endParaRPr lang="en-US" altLang="zh-CN" sz="1800" dirty="0">
              <a:solidFill>
                <a:schemeClr val="accent2"/>
              </a:solidFill>
              <a:latin typeface="微软雅黑" panose="020B0503020204020204" pitchFamily="34" charset="-122"/>
              <a:ea typeface="微软雅黑" panose="020B0503020204020204" pitchFamily="34" charset="-122"/>
            </a:endParaRPr>
          </a:p>
          <a:p>
            <a:pPr marL="0" lvl="0" indent="266700" eaLnBrk="1" hangingPunct="1">
              <a:lnSpc>
                <a:spcPct val="100000"/>
              </a:lnSpc>
              <a:spcBef>
                <a:spcPct val="0"/>
              </a:spcBef>
              <a:buNone/>
            </a:pPr>
            <a:r>
              <a:rPr lang="en-US" altLang="zh-CN" sz="1800" dirty="0">
                <a:solidFill>
                  <a:schemeClr val="accent2"/>
                </a:solidFill>
                <a:latin typeface="微软雅黑" panose="020B0503020204020204" pitchFamily="34" charset="-122"/>
                <a:ea typeface="微软雅黑" panose="020B0503020204020204" pitchFamily="34" charset="-122"/>
              </a:rPr>
              <a:t>        Elf32_Off       	e_phoff;</a:t>
            </a:r>
            <a:endParaRPr lang="en-US" altLang="zh-CN" sz="1800" dirty="0">
              <a:solidFill>
                <a:schemeClr val="accent2"/>
              </a:solidFill>
              <a:latin typeface="微软雅黑" panose="020B0503020204020204" pitchFamily="34" charset="-122"/>
              <a:ea typeface="微软雅黑" panose="020B0503020204020204" pitchFamily="34" charset="-122"/>
            </a:endParaRPr>
          </a:p>
          <a:p>
            <a:pPr marL="0" lvl="0" indent="266700" eaLnBrk="1" hangingPunct="1">
              <a:lnSpc>
                <a:spcPct val="100000"/>
              </a:lnSpc>
              <a:spcBef>
                <a:spcPct val="0"/>
              </a:spcBef>
              <a:buNone/>
            </a:pPr>
            <a:r>
              <a:rPr lang="en-US" altLang="zh-CN" sz="1800" dirty="0">
                <a:solidFill>
                  <a:schemeClr val="accent2"/>
                </a:solidFill>
                <a:latin typeface="微软雅黑" panose="020B0503020204020204" pitchFamily="34" charset="-122"/>
                <a:ea typeface="微软雅黑" panose="020B0503020204020204" pitchFamily="34" charset="-122"/>
              </a:rPr>
              <a:t>        Elf32_Off       	e_shoff;</a:t>
            </a:r>
            <a:endParaRPr lang="en-US" altLang="zh-CN" sz="1800" dirty="0">
              <a:solidFill>
                <a:schemeClr val="accent2"/>
              </a:solidFill>
              <a:latin typeface="微软雅黑" panose="020B0503020204020204" pitchFamily="34" charset="-122"/>
              <a:ea typeface="微软雅黑" panose="020B0503020204020204" pitchFamily="34" charset="-122"/>
            </a:endParaRPr>
          </a:p>
          <a:p>
            <a:pPr marL="0" lvl="0" indent="266700" eaLnBrk="1" hangingPunct="1">
              <a:lnSpc>
                <a:spcPct val="100000"/>
              </a:lnSpc>
              <a:spcBef>
                <a:spcPct val="0"/>
              </a:spcBef>
              <a:buNone/>
            </a:pPr>
            <a:r>
              <a:rPr lang="en-US" altLang="zh-CN" sz="1800" dirty="0">
                <a:solidFill>
                  <a:schemeClr val="accent2"/>
                </a:solidFill>
                <a:latin typeface="微软雅黑" panose="020B0503020204020204" pitchFamily="34" charset="-122"/>
                <a:ea typeface="微软雅黑" panose="020B0503020204020204" pitchFamily="34" charset="-122"/>
              </a:rPr>
              <a:t>        Elf32_Word      	e_flags;</a:t>
            </a:r>
            <a:endParaRPr lang="en-US" altLang="zh-CN" sz="1800" dirty="0">
              <a:solidFill>
                <a:schemeClr val="accent2"/>
              </a:solidFill>
              <a:latin typeface="微软雅黑" panose="020B0503020204020204" pitchFamily="34" charset="-122"/>
              <a:ea typeface="微软雅黑" panose="020B0503020204020204" pitchFamily="34" charset="-122"/>
            </a:endParaRPr>
          </a:p>
          <a:p>
            <a:pPr marL="0" lvl="0" indent="266700" eaLnBrk="1" hangingPunct="1">
              <a:lnSpc>
                <a:spcPct val="100000"/>
              </a:lnSpc>
              <a:spcBef>
                <a:spcPct val="0"/>
              </a:spcBef>
              <a:buNone/>
            </a:pPr>
            <a:r>
              <a:rPr lang="en-US" altLang="zh-CN" sz="1800" dirty="0">
                <a:solidFill>
                  <a:schemeClr val="accent2"/>
                </a:solidFill>
                <a:latin typeface="微软雅黑" panose="020B0503020204020204" pitchFamily="34" charset="-122"/>
                <a:ea typeface="微软雅黑" panose="020B0503020204020204" pitchFamily="34" charset="-122"/>
              </a:rPr>
              <a:t>        Elf32_Half      	e_ehsize;</a:t>
            </a:r>
            <a:endParaRPr lang="en-US" altLang="zh-CN" sz="1800" dirty="0">
              <a:solidFill>
                <a:schemeClr val="accent2"/>
              </a:solidFill>
              <a:latin typeface="微软雅黑" panose="020B0503020204020204" pitchFamily="34" charset="-122"/>
              <a:ea typeface="微软雅黑" panose="020B0503020204020204" pitchFamily="34" charset="-122"/>
            </a:endParaRPr>
          </a:p>
          <a:p>
            <a:pPr marL="0" lvl="0" indent="266700" eaLnBrk="1" hangingPunct="1">
              <a:lnSpc>
                <a:spcPct val="100000"/>
              </a:lnSpc>
              <a:spcBef>
                <a:spcPct val="0"/>
              </a:spcBef>
              <a:buNone/>
            </a:pPr>
            <a:r>
              <a:rPr lang="en-US" altLang="zh-CN" sz="1800" dirty="0">
                <a:solidFill>
                  <a:schemeClr val="accent2"/>
                </a:solidFill>
                <a:latin typeface="微软雅黑" panose="020B0503020204020204" pitchFamily="34" charset="-122"/>
                <a:ea typeface="微软雅黑" panose="020B0503020204020204" pitchFamily="34" charset="-122"/>
              </a:rPr>
              <a:t>        Elf32_Half      	e_phentsize;</a:t>
            </a:r>
            <a:endParaRPr lang="en-US" altLang="zh-CN" sz="1800" dirty="0">
              <a:solidFill>
                <a:schemeClr val="accent2"/>
              </a:solidFill>
              <a:latin typeface="微软雅黑" panose="020B0503020204020204" pitchFamily="34" charset="-122"/>
              <a:ea typeface="微软雅黑" panose="020B0503020204020204" pitchFamily="34" charset="-122"/>
            </a:endParaRPr>
          </a:p>
          <a:p>
            <a:pPr marL="0" lvl="0" indent="266700" eaLnBrk="1" hangingPunct="1">
              <a:lnSpc>
                <a:spcPct val="100000"/>
              </a:lnSpc>
              <a:spcBef>
                <a:spcPct val="0"/>
              </a:spcBef>
              <a:buNone/>
            </a:pPr>
            <a:r>
              <a:rPr lang="en-US" altLang="zh-CN" sz="1800" dirty="0">
                <a:solidFill>
                  <a:schemeClr val="accent2"/>
                </a:solidFill>
                <a:latin typeface="微软雅黑" panose="020B0503020204020204" pitchFamily="34" charset="-122"/>
                <a:ea typeface="微软雅黑" panose="020B0503020204020204" pitchFamily="34" charset="-122"/>
              </a:rPr>
              <a:t>        Elf32_Half      	e_phnum;</a:t>
            </a:r>
            <a:endParaRPr lang="en-US" altLang="zh-CN" sz="1800" dirty="0">
              <a:solidFill>
                <a:schemeClr val="accent2"/>
              </a:solidFill>
              <a:latin typeface="微软雅黑" panose="020B0503020204020204" pitchFamily="34" charset="-122"/>
              <a:ea typeface="微软雅黑" panose="020B0503020204020204" pitchFamily="34" charset="-122"/>
            </a:endParaRPr>
          </a:p>
          <a:p>
            <a:pPr marL="0" lvl="0" indent="266700" eaLnBrk="1" hangingPunct="1">
              <a:lnSpc>
                <a:spcPct val="100000"/>
              </a:lnSpc>
              <a:spcBef>
                <a:spcPct val="0"/>
              </a:spcBef>
              <a:buNone/>
            </a:pPr>
            <a:r>
              <a:rPr lang="en-US" altLang="zh-CN" sz="1800" dirty="0">
                <a:solidFill>
                  <a:schemeClr val="accent2"/>
                </a:solidFill>
                <a:latin typeface="微软雅黑" panose="020B0503020204020204" pitchFamily="34" charset="-122"/>
                <a:ea typeface="微软雅黑" panose="020B0503020204020204" pitchFamily="34" charset="-122"/>
              </a:rPr>
              <a:t>        Elf32_Half      	e_shentsize;</a:t>
            </a:r>
            <a:endParaRPr lang="en-US" altLang="zh-CN" sz="1800" dirty="0">
              <a:solidFill>
                <a:schemeClr val="accent2"/>
              </a:solidFill>
              <a:latin typeface="微软雅黑" panose="020B0503020204020204" pitchFamily="34" charset="-122"/>
              <a:ea typeface="微软雅黑" panose="020B0503020204020204" pitchFamily="34" charset="-122"/>
            </a:endParaRPr>
          </a:p>
          <a:p>
            <a:pPr marL="0" lvl="0" indent="266700" eaLnBrk="1" hangingPunct="1">
              <a:lnSpc>
                <a:spcPct val="100000"/>
              </a:lnSpc>
              <a:spcBef>
                <a:spcPct val="0"/>
              </a:spcBef>
              <a:buNone/>
            </a:pPr>
            <a:r>
              <a:rPr lang="en-US" altLang="zh-CN" sz="1800" dirty="0">
                <a:solidFill>
                  <a:schemeClr val="accent2"/>
                </a:solidFill>
                <a:latin typeface="微软雅黑" panose="020B0503020204020204" pitchFamily="34" charset="-122"/>
                <a:ea typeface="微软雅黑" panose="020B0503020204020204" pitchFamily="34" charset="-122"/>
              </a:rPr>
              <a:t>        Elf32_Half      	e_shnum;</a:t>
            </a:r>
            <a:endParaRPr lang="en-US" altLang="zh-CN" sz="1800" dirty="0">
              <a:solidFill>
                <a:schemeClr val="accent2"/>
              </a:solidFill>
              <a:latin typeface="微软雅黑" panose="020B0503020204020204" pitchFamily="34" charset="-122"/>
              <a:ea typeface="微软雅黑" panose="020B0503020204020204" pitchFamily="34" charset="-122"/>
            </a:endParaRPr>
          </a:p>
          <a:p>
            <a:pPr marL="0" lvl="0" indent="266700" eaLnBrk="1" hangingPunct="1">
              <a:lnSpc>
                <a:spcPct val="100000"/>
              </a:lnSpc>
              <a:spcBef>
                <a:spcPct val="0"/>
              </a:spcBef>
              <a:buNone/>
            </a:pPr>
            <a:r>
              <a:rPr lang="en-US" altLang="zh-CN" sz="1800" dirty="0">
                <a:solidFill>
                  <a:schemeClr val="accent2"/>
                </a:solidFill>
                <a:latin typeface="微软雅黑" panose="020B0503020204020204" pitchFamily="34" charset="-122"/>
                <a:ea typeface="微软雅黑" panose="020B0503020204020204" pitchFamily="34" charset="-122"/>
              </a:rPr>
              <a:t>        Elf32_Half      	e_shstrndx;</a:t>
            </a:r>
            <a:endParaRPr lang="en-US" altLang="zh-CN" sz="1800" dirty="0">
              <a:solidFill>
                <a:schemeClr val="accent2"/>
              </a:solidFill>
              <a:latin typeface="微软雅黑" panose="020B0503020204020204" pitchFamily="34" charset="-122"/>
              <a:ea typeface="微软雅黑" panose="020B0503020204020204" pitchFamily="34" charset="-122"/>
            </a:endParaRPr>
          </a:p>
          <a:p>
            <a:pPr marL="0" lvl="0" indent="266700" eaLnBrk="1" hangingPunct="1">
              <a:spcBef>
                <a:spcPct val="0"/>
              </a:spcBef>
              <a:buNone/>
            </a:pPr>
            <a:r>
              <a:rPr lang="en-US" altLang="zh-CN" sz="1800" dirty="0">
                <a:solidFill>
                  <a:schemeClr val="accent2"/>
                </a:solidFill>
                <a:latin typeface="微软雅黑" panose="020B0503020204020204" pitchFamily="34" charset="-122"/>
                <a:ea typeface="微软雅黑" panose="020B0503020204020204" pitchFamily="34" charset="-122"/>
              </a:rPr>
              <a:t>} Elf32_Ehdr;</a:t>
            </a:r>
            <a:endParaRPr lang="en-US" altLang="zh-CN" sz="1800" dirty="0">
              <a:solidFill>
                <a:schemeClr val="accent2"/>
              </a:solidFill>
              <a:latin typeface="微软雅黑" panose="020B0503020204020204" pitchFamily="34" charset="-122"/>
              <a:ea typeface="微软雅黑" panose="020B0503020204020204" pitchFamily="34" charset="-122"/>
            </a:endParaRPr>
          </a:p>
        </p:txBody>
      </p:sp>
      <p:sp>
        <p:nvSpPr>
          <p:cNvPr id="797701" name="Rectangle 5"/>
          <p:cNvSpPr/>
          <p:nvPr/>
        </p:nvSpPr>
        <p:spPr>
          <a:xfrm>
            <a:off x="5575300" y="1498600"/>
            <a:ext cx="3308350" cy="3081338"/>
          </a:xfrm>
          <a:prstGeom prst="rect">
            <a:avLst/>
          </a:prstGeom>
          <a:noFill/>
          <a:ln w="9525">
            <a:noFill/>
          </a:ln>
        </p:spPr>
        <p:txBody>
          <a:bodyPr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40000"/>
              </a:lnSpc>
              <a:spcBef>
                <a:spcPct val="0"/>
              </a:spcBef>
              <a:buNone/>
            </a:pPr>
            <a:r>
              <a:rPr lang="zh-CN" altLang="en-US" sz="2000" dirty="0">
                <a:latin typeface="微软雅黑" panose="020B0503020204020204" pitchFamily="34" charset="-122"/>
                <a:ea typeface="微软雅黑" panose="020B0503020204020204" pitchFamily="34" charset="-122"/>
              </a:rPr>
              <a:t>定义了</a:t>
            </a:r>
            <a:r>
              <a:rPr lang="en-US" altLang="zh-CN" sz="2000" dirty="0">
                <a:solidFill>
                  <a:srgbClr val="0A6A0A"/>
                </a:solidFill>
                <a:latin typeface="微软雅黑" panose="020B0503020204020204" pitchFamily="34" charset="-122"/>
                <a:ea typeface="微软雅黑" panose="020B0503020204020204" pitchFamily="34" charset="-122"/>
              </a:rPr>
              <a:t>ELF</a:t>
            </a:r>
            <a:r>
              <a:rPr lang="zh-CN" altLang="en-US" sz="2000" dirty="0">
                <a:solidFill>
                  <a:srgbClr val="0A6A0A"/>
                </a:solidFill>
                <a:latin typeface="微软雅黑" panose="020B0503020204020204" pitchFamily="34" charset="-122"/>
                <a:ea typeface="微软雅黑" panose="020B0503020204020204" pitchFamily="34" charset="-122"/>
              </a:rPr>
              <a:t>魔数</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0A6A0A"/>
                </a:solidFill>
                <a:latin typeface="微软雅黑" panose="020B0503020204020204" pitchFamily="34" charset="-122"/>
                <a:ea typeface="微软雅黑" panose="020B0503020204020204" pitchFamily="34" charset="-122"/>
              </a:rPr>
              <a:t>版本</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0A6A0A"/>
                </a:solidFill>
                <a:latin typeface="微软雅黑" panose="020B0503020204020204" pitchFamily="34" charset="-122"/>
                <a:ea typeface="微软雅黑" panose="020B0503020204020204" pitchFamily="34" charset="-122"/>
              </a:rPr>
              <a:t>小端</a:t>
            </a:r>
            <a:r>
              <a:rPr lang="en-US" altLang="zh-CN" sz="2000" dirty="0">
                <a:solidFill>
                  <a:srgbClr val="0A6A0A"/>
                </a:solidFill>
                <a:latin typeface="微软雅黑" panose="020B0503020204020204" pitchFamily="34" charset="-122"/>
                <a:ea typeface="微软雅黑" panose="020B0503020204020204" pitchFamily="34" charset="-122"/>
              </a:rPr>
              <a:t>/</a:t>
            </a:r>
            <a:r>
              <a:rPr lang="zh-CN" altLang="en-US" sz="2000" dirty="0">
                <a:solidFill>
                  <a:srgbClr val="0A6A0A"/>
                </a:solidFill>
                <a:latin typeface="微软雅黑" panose="020B0503020204020204" pitchFamily="34" charset="-122"/>
                <a:ea typeface="微软雅黑" panose="020B0503020204020204" pitchFamily="34" charset="-122"/>
              </a:rPr>
              <a:t>大端</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0A6A0A"/>
                </a:solidFill>
                <a:latin typeface="微软雅黑" panose="020B0503020204020204" pitchFamily="34" charset="-122"/>
                <a:ea typeface="微软雅黑" panose="020B0503020204020204" pitchFamily="34" charset="-122"/>
              </a:rPr>
              <a:t>操作系统平台</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0A6A0A"/>
                </a:solidFill>
                <a:latin typeface="微软雅黑" panose="020B0503020204020204" pitchFamily="34" charset="-122"/>
                <a:ea typeface="微软雅黑" panose="020B0503020204020204" pitchFamily="34" charset="-122"/>
              </a:rPr>
              <a:t>目标文件的类型</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0A6A0A"/>
                </a:solidFill>
                <a:latin typeface="微软雅黑" panose="020B0503020204020204" pitchFamily="34" charset="-122"/>
                <a:ea typeface="微软雅黑" panose="020B0503020204020204" pitchFamily="34" charset="-122"/>
              </a:rPr>
              <a:t>机器结构类型</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0A6A0A"/>
                </a:solidFill>
                <a:latin typeface="微软雅黑" panose="020B0503020204020204" pitchFamily="34" charset="-122"/>
                <a:ea typeface="微软雅黑" panose="020B0503020204020204" pitchFamily="34" charset="-122"/>
              </a:rPr>
              <a:t>程序执行的入口地址</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0A6A0A"/>
                </a:solidFill>
                <a:latin typeface="微软雅黑" panose="020B0503020204020204" pitchFamily="34" charset="-122"/>
                <a:ea typeface="微软雅黑" panose="020B0503020204020204" pitchFamily="34" charset="-122"/>
              </a:rPr>
              <a:t>程序头表（段头表）的起始位置和长度</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0A6A0A"/>
                </a:solidFill>
                <a:latin typeface="微软雅黑" panose="020B0503020204020204" pitchFamily="34" charset="-122"/>
                <a:ea typeface="微软雅黑" panose="020B0503020204020204" pitchFamily="34" charset="-122"/>
              </a:rPr>
              <a:t>节头表的起始位置和长度</a:t>
            </a:r>
            <a:r>
              <a:rPr lang="zh-CN" altLang="en-US" sz="2000" dirty="0">
                <a:latin typeface="微软雅黑" panose="020B0503020204020204" pitchFamily="34" charset="-122"/>
                <a:ea typeface="微软雅黑" panose="020B0503020204020204" pitchFamily="34" charset="-122"/>
              </a:rPr>
              <a:t>等</a:t>
            </a:r>
            <a:endParaRPr lang="zh-CN" altLang="en-US" sz="2000" dirty="0">
              <a:latin typeface="微软雅黑" panose="020B0503020204020204" pitchFamily="34" charset="-122"/>
              <a:ea typeface="微软雅黑" panose="020B0503020204020204" pitchFamily="34" charset="-122"/>
            </a:endParaRPr>
          </a:p>
        </p:txBody>
      </p:sp>
      <p:sp>
        <p:nvSpPr>
          <p:cNvPr id="797702" name="Text Box 6"/>
          <p:cNvSpPr txBox="1"/>
          <p:nvPr/>
        </p:nvSpPr>
        <p:spPr>
          <a:xfrm>
            <a:off x="5151438" y="4600575"/>
            <a:ext cx="3541712" cy="2058988"/>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15000"/>
              </a:spcBef>
              <a:buNone/>
            </a:pPr>
            <a:r>
              <a:rPr lang="zh-CN" altLang="en-US" sz="2000" dirty="0">
                <a:solidFill>
                  <a:srgbClr val="FF0000"/>
                </a:solidFill>
                <a:latin typeface="微软雅黑" panose="020B0503020204020204" pitchFamily="34" charset="-122"/>
                <a:ea typeface="微软雅黑" panose="020B0503020204020204" pitchFamily="34" charset="-122"/>
              </a:rPr>
              <a:t>魔数：</a:t>
            </a:r>
            <a:r>
              <a:rPr lang="zh-CN" altLang="en-US" sz="2000" dirty="0">
                <a:latin typeface="微软雅黑" panose="020B0503020204020204" pitchFamily="34" charset="-122"/>
                <a:ea typeface="微软雅黑" panose="020B0503020204020204" pitchFamily="34" charset="-122"/>
              </a:rPr>
              <a:t>文件开头几个字节通常用来确定文件的类型或格式</a:t>
            </a:r>
            <a:endParaRPr lang="zh-CN" altLang="en-US" sz="2000" dirty="0">
              <a:latin typeface="微软雅黑" panose="020B0503020204020204" pitchFamily="34" charset="-122"/>
              <a:ea typeface="微软雅黑" panose="020B0503020204020204" pitchFamily="34" charset="-122"/>
            </a:endParaRPr>
          </a:p>
          <a:p>
            <a:pPr marL="0" lvl="0" indent="0" eaLnBrk="1" hangingPunct="1">
              <a:lnSpc>
                <a:spcPct val="100000"/>
              </a:lnSpc>
              <a:spcBef>
                <a:spcPct val="15000"/>
              </a:spcBef>
              <a:buNone/>
            </a:pPr>
            <a:r>
              <a:rPr lang="en-US" altLang="zh-CN" sz="2000" dirty="0">
                <a:solidFill>
                  <a:srgbClr val="FF0000"/>
                </a:solidFill>
                <a:latin typeface="微软雅黑" panose="020B0503020204020204" pitchFamily="34" charset="-122"/>
                <a:ea typeface="微软雅黑" panose="020B0503020204020204" pitchFamily="34" charset="-122"/>
              </a:rPr>
              <a:t>a.out</a:t>
            </a:r>
            <a:r>
              <a:rPr lang="zh-CN" altLang="en-US" sz="2000" dirty="0">
                <a:solidFill>
                  <a:srgbClr val="FF0000"/>
                </a:solidFill>
                <a:latin typeface="微软雅黑" panose="020B0503020204020204" pitchFamily="34" charset="-122"/>
                <a:ea typeface="微软雅黑" panose="020B0503020204020204" pitchFamily="34" charset="-122"/>
              </a:rPr>
              <a:t>的魔数：</a:t>
            </a:r>
            <a:r>
              <a:rPr lang="en-US" altLang="zh-CN" sz="2000" dirty="0">
                <a:solidFill>
                  <a:srgbClr val="FF0000"/>
                </a:solidFill>
                <a:latin typeface="微软雅黑" panose="020B0503020204020204" pitchFamily="34" charset="-122"/>
                <a:ea typeface="微软雅黑" panose="020B0503020204020204" pitchFamily="34" charset="-122"/>
              </a:rPr>
              <a:t>01H 07H</a:t>
            </a:r>
            <a:endParaRPr lang="en-US" altLang="zh-CN" sz="2000" dirty="0">
              <a:solidFill>
                <a:srgbClr val="FF0000"/>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15000"/>
              </a:spcBef>
              <a:buNone/>
            </a:pPr>
            <a:r>
              <a:rPr lang="en-US" altLang="zh-CN" sz="2000" dirty="0">
                <a:solidFill>
                  <a:srgbClr val="FF0000"/>
                </a:solidFill>
                <a:latin typeface="微软雅黑" panose="020B0503020204020204" pitchFamily="34" charset="-122"/>
                <a:ea typeface="微软雅黑" panose="020B0503020204020204" pitchFamily="34" charset="-122"/>
              </a:rPr>
              <a:t>PE</a:t>
            </a:r>
            <a:r>
              <a:rPr lang="zh-CN" altLang="en-US" sz="2000" dirty="0">
                <a:solidFill>
                  <a:srgbClr val="FF0000"/>
                </a:solidFill>
                <a:latin typeface="微软雅黑" panose="020B0503020204020204" pitchFamily="34" charset="-122"/>
                <a:ea typeface="微软雅黑" panose="020B0503020204020204" pitchFamily="34" charset="-122"/>
              </a:rPr>
              <a:t>格式魔数：</a:t>
            </a:r>
            <a:r>
              <a:rPr lang="en-US" altLang="zh-CN" sz="2000" dirty="0">
                <a:solidFill>
                  <a:srgbClr val="FF0000"/>
                </a:solidFill>
                <a:latin typeface="微软雅黑" panose="020B0503020204020204" pitchFamily="34" charset="-122"/>
                <a:ea typeface="微软雅黑" panose="020B0503020204020204" pitchFamily="34" charset="-122"/>
              </a:rPr>
              <a:t>4DH 5AH</a:t>
            </a:r>
            <a:endParaRPr lang="en-US" altLang="zh-CN" sz="2000" dirty="0">
              <a:solidFill>
                <a:srgbClr val="FF0000"/>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15000"/>
              </a:spcBef>
              <a:buNone/>
            </a:pPr>
            <a:r>
              <a:rPr lang="zh-CN" altLang="en-US" sz="2000" dirty="0">
                <a:solidFill>
                  <a:srgbClr val="0A6A0A"/>
                </a:solidFill>
                <a:latin typeface="微软雅黑" panose="020B0503020204020204" pitchFamily="34" charset="-122"/>
                <a:ea typeface="微软雅黑" panose="020B0503020204020204" pitchFamily="34" charset="-122"/>
              </a:rPr>
              <a:t>加载或读取文件时，可用魔数确认文件类型是否正确</a:t>
            </a:r>
            <a:endParaRPr lang="zh-CN" altLang="en-US" sz="2000" dirty="0">
              <a:solidFill>
                <a:srgbClr val="0A6A0A"/>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97699">
                                            <p:txEl>
                                              <p:charRg st="0" end="59"/>
                                            </p:txEl>
                                          </p:spTgt>
                                        </p:tgtEl>
                                        <p:attrNameLst>
                                          <p:attrName>style.visibility</p:attrName>
                                        </p:attrNameLst>
                                      </p:cBhvr>
                                      <p:to>
                                        <p:strVal val="visible"/>
                                      </p:to>
                                    </p:set>
                                    <p:animEffect transition="in" filter="blinds(horizontal)">
                                      <p:cBhvr>
                                        <p:cTn id="7" dur="500"/>
                                        <p:tgtEl>
                                          <p:spTgt spid="797699">
                                            <p:txEl>
                                              <p:charRg st="0" end="5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97699">
                                            <p:txEl>
                                              <p:charRg st="59" end="75"/>
                                            </p:txEl>
                                          </p:spTgt>
                                        </p:tgtEl>
                                        <p:attrNameLst>
                                          <p:attrName>style.visibility</p:attrName>
                                        </p:attrNameLst>
                                      </p:cBhvr>
                                      <p:to>
                                        <p:strVal val="visible"/>
                                      </p:to>
                                    </p:set>
                                    <p:animEffect transition="in" filter="blinds(horizontal)">
                                      <p:cBhvr>
                                        <p:cTn id="12" dur="500"/>
                                        <p:tgtEl>
                                          <p:spTgt spid="797699">
                                            <p:txEl>
                                              <p:charRg st="59" end="7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97700"/>
                                        </p:tgtEl>
                                        <p:attrNameLst>
                                          <p:attrName>style.visibility</p:attrName>
                                        </p:attrNameLst>
                                      </p:cBhvr>
                                      <p:to>
                                        <p:strVal val="visible"/>
                                      </p:to>
                                    </p:set>
                                    <p:animEffect transition="in" filter="blinds(horizontal)">
                                      <p:cBhvr>
                                        <p:cTn id="17" dur="500"/>
                                        <p:tgtEl>
                                          <p:spTgt spid="79770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97701"/>
                                        </p:tgtEl>
                                        <p:attrNameLst>
                                          <p:attrName>style.visibility</p:attrName>
                                        </p:attrNameLst>
                                      </p:cBhvr>
                                      <p:to>
                                        <p:strVal val="visible"/>
                                      </p:to>
                                    </p:set>
                                    <p:animEffect transition="in" filter="blinds(horizontal)">
                                      <p:cBhvr>
                                        <p:cTn id="22" dur="500"/>
                                        <p:tgtEl>
                                          <p:spTgt spid="79770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97702">
                                            <p:txEl>
                                              <p:charRg st="0" end="26"/>
                                            </p:txEl>
                                          </p:spTgt>
                                        </p:tgtEl>
                                        <p:attrNameLst>
                                          <p:attrName>style.visibility</p:attrName>
                                        </p:attrNameLst>
                                      </p:cBhvr>
                                      <p:to>
                                        <p:strVal val="visible"/>
                                      </p:to>
                                    </p:set>
                                    <p:animEffect transition="in" filter="blinds(horizontal)">
                                      <p:cBhvr>
                                        <p:cTn id="27" dur="500"/>
                                        <p:tgtEl>
                                          <p:spTgt spid="797702">
                                            <p:txEl>
                                              <p:charRg st="0" end="2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97702">
                                            <p:txEl>
                                              <p:charRg st="26" end="43"/>
                                            </p:txEl>
                                          </p:spTgt>
                                        </p:tgtEl>
                                        <p:attrNameLst>
                                          <p:attrName>style.visibility</p:attrName>
                                        </p:attrNameLst>
                                      </p:cBhvr>
                                      <p:to>
                                        <p:strVal val="visible"/>
                                      </p:to>
                                    </p:set>
                                    <p:animEffect transition="in" filter="blinds(horizontal)">
                                      <p:cBhvr>
                                        <p:cTn id="32" dur="500"/>
                                        <p:tgtEl>
                                          <p:spTgt spid="797702">
                                            <p:txEl>
                                              <p:charRg st="26" end="4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97702">
                                            <p:txEl>
                                              <p:charRg st="43" end="58"/>
                                            </p:txEl>
                                          </p:spTgt>
                                        </p:tgtEl>
                                        <p:attrNameLst>
                                          <p:attrName>style.visibility</p:attrName>
                                        </p:attrNameLst>
                                      </p:cBhvr>
                                      <p:to>
                                        <p:strVal val="visible"/>
                                      </p:to>
                                    </p:set>
                                    <p:animEffect transition="in" filter="blinds(horizontal)">
                                      <p:cBhvr>
                                        <p:cTn id="37" dur="500"/>
                                        <p:tgtEl>
                                          <p:spTgt spid="797702">
                                            <p:txEl>
                                              <p:charRg st="43" end="5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97702">
                                            <p:txEl>
                                              <p:charRg st="58" end="82"/>
                                            </p:txEl>
                                          </p:spTgt>
                                        </p:tgtEl>
                                        <p:attrNameLst>
                                          <p:attrName>style.visibility</p:attrName>
                                        </p:attrNameLst>
                                      </p:cBhvr>
                                      <p:to>
                                        <p:strVal val="visible"/>
                                      </p:to>
                                    </p:set>
                                    <p:animEffect transition="in" filter="blinds(horizontal)">
                                      <p:cBhvr>
                                        <p:cTn id="42" dur="500"/>
                                        <p:tgtEl>
                                          <p:spTgt spid="797702">
                                            <p:txEl>
                                              <p:charRg st="58" end="8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7700" grpId="0"/>
      <p:bldP spid="79770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p:cNvSpPr>
          <p:nvPr>
            <p:ph type="title"/>
          </p:nvPr>
        </p:nvSpPr>
        <p:spPr>
          <a:xfrm>
            <a:off x="457200" y="82550"/>
            <a:ext cx="8229600" cy="561975"/>
          </a:xfrm>
        </p:spPr>
        <p:txBody>
          <a:bodyPr vert="horz" wrap="square" lIns="91440" tIns="45720" rIns="91440" bIns="45720" anchor="ctr" anchorCtr="0"/>
          <a:p>
            <a:r>
              <a:rPr lang="zh-CN" altLang="en-US" dirty="0"/>
              <a:t>可执行目标文件格式</a:t>
            </a:r>
            <a:endParaRPr lang="zh-CN" altLang="en-US" dirty="0"/>
          </a:p>
        </p:txBody>
      </p:sp>
      <p:grpSp>
        <p:nvGrpSpPr>
          <p:cNvPr id="802819" name="Group 3"/>
          <p:cNvGrpSpPr/>
          <p:nvPr/>
        </p:nvGrpSpPr>
        <p:grpSpPr>
          <a:xfrm>
            <a:off x="4918075" y="712788"/>
            <a:ext cx="2986088" cy="5959475"/>
            <a:chOff x="3098" y="458"/>
            <a:chExt cx="1881" cy="3754"/>
          </a:xfrm>
        </p:grpSpPr>
        <p:sp>
          <p:nvSpPr>
            <p:cNvPr id="14339" name="Rectangle 3"/>
            <p:cNvSpPr>
              <a:spLocks noChangeArrowheads="1"/>
            </p:cNvSpPr>
            <p:nvPr/>
          </p:nvSpPr>
          <p:spPr bwMode="auto">
            <a:xfrm>
              <a:off x="3106" y="458"/>
              <a:ext cx="1872" cy="299"/>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ELF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头</a:t>
              </a:r>
              <a:endPar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endParaRPr>
            </a:p>
          </p:txBody>
        </p:sp>
        <p:sp>
          <p:nvSpPr>
            <p:cNvPr id="14341" name="Rectangle 5"/>
            <p:cNvSpPr>
              <a:spLocks noChangeArrowheads="1"/>
            </p:cNvSpPr>
            <p:nvPr/>
          </p:nvSpPr>
          <p:spPr bwMode="auto">
            <a:xfrm>
              <a:off x="3106" y="1345"/>
              <a:ext cx="1872" cy="3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.text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endPar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endParaRPr>
            </a:p>
          </p:txBody>
        </p:sp>
        <p:sp>
          <p:nvSpPr>
            <p:cNvPr id="14342" name="Rectangle 6"/>
            <p:cNvSpPr>
              <a:spLocks noChangeArrowheads="1"/>
            </p:cNvSpPr>
            <p:nvPr/>
          </p:nvSpPr>
          <p:spPr bwMode="auto">
            <a:xfrm>
              <a:off x="3106" y="1645"/>
              <a:ext cx="1872" cy="299"/>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.rodata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endPar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endParaRPr>
            </a:p>
          </p:txBody>
        </p:sp>
        <p:sp>
          <p:nvSpPr>
            <p:cNvPr id="44051" name="Rectangle 7"/>
            <p:cNvSpPr/>
            <p:nvPr/>
          </p:nvSpPr>
          <p:spPr>
            <a:xfrm>
              <a:off x="3106" y="2244"/>
              <a:ext cx="1872" cy="300"/>
            </a:xfrm>
            <a:prstGeom prst="rect">
              <a:avLst/>
            </a:prstGeom>
            <a:solidFill>
              <a:srgbClr val="CC3300">
                <a:alpha val="20000"/>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.bss </a:t>
              </a:r>
              <a:r>
                <a:rPr lang="zh-CN" altLang="en-GB" sz="2000" dirty="0">
                  <a:latin typeface="微软雅黑" panose="020B0503020204020204" pitchFamily="34" charset="-122"/>
                  <a:ea typeface="微软雅黑" panose="020B0503020204020204" pitchFamily="34" charset="-122"/>
                </a:rPr>
                <a:t>节</a:t>
              </a:r>
              <a:endParaRPr lang="zh-CN" altLang="en-GB" sz="2000" dirty="0">
                <a:latin typeface="微软雅黑" panose="020B0503020204020204" pitchFamily="34" charset="-122"/>
                <a:ea typeface="微软雅黑" panose="020B0503020204020204" pitchFamily="34" charset="-122"/>
              </a:endParaRPr>
            </a:p>
          </p:txBody>
        </p:sp>
        <p:sp>
          <p:nvSpPr>
            <p:cNvPr id="14344" name="Rectangle 8"/>
            <p:cNvSpPr>
              <a:spLocks noChangeArrowheads="1"/>
            </p:cNvSpPr>
            <p:nvPr/>
          </p:nvSpPr>
          <p:spPr bwMode="auto">
            <a:xfrm>
              <a:off x="3106" y="2544"/>
              <a:ext cx="1872" cy="299"/>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.symtab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endPar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endParaRPr>
            </a:p>
          </p:txBody>
        </p:sp>
        <p:sp>
          <p:nvSpPr>
            <p:cNvPr id="44053" name="Rectangle 9"/>
            <p:cNvSpPr/>
            <p:nvPr/>
          </p:nvSpPr>
          <p:spPr>
            <a:xfrm>
              <a:off x="3106" y="750"/>
              <a:ext cx="1872" cy="300"/>
            </a:xfrm>
            <a:prstGeom prst="rect">
              <a:avLst/>
            </a:prstGeom>
            <a:solidFill>
              <a:srgbClr val="FFCC00">
                <a:alpha val="30196"/>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dirty="0">
                  <a:solidFill>
                    <a:srgbClr val="FF0000"/>
                  </a:solidFill>
                  <a:latin typeface="微软雅黑" panose="020B0503020204020204" pitchFamily="34" charset="-122"/>
                  <a:ea typeface="微软雅黑" panose="020B0503020204020204" pitchFamily="34" charset="-122"/>
                </a:rPr>
                <a:t>程序头表</a:t>
              </a:r>
              <a:endParaRPr lang="zh-CN" altLang="en-GB" sz="2000" dirty="0">
                <a:solidFill>
                  <a:srgbClr val="FF0000"/>
                </a:solidFill>
                <a:latin typeface="微软雅黑" panose="020B0503020204020204" pitchFamily="34" charset="-122"/>
                <a:ea typeface="微软雅黑" panose="020B0503020204020204" pitchFamily="34" charset="-122"/>
              </a:endParaRPr>
            </a:p>
          </p:txBody>
        </p:sp>
        <p:sp>
          <p:nvSpPr>
            <p:cNvPr id="44054" name="Rectangle 10"/>
            <p:cNvSpPr/>
            <p:nvPr/>
          </p:nvSpPr>
          <p:spPr>
            <a:xfrm>
              <a:off x="3107" y="1051"/>
              <a:ext cx="1872" cy="299"/>
            </a:xfrm>
            <a:prstGeom prst="rect">
              <a:avLst/>
            </a:prstGeom>
            <a:solidFill>
              <a:srgbClr val="FFCC00">
                <a:alpha val="29019"/>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solidFill>
                    <a:srgbClr val="FF0000"/>
                  </a:solidFill>
                  <a:latin typeface="微软雅黑" panose="020B0503020204020204" pitchFamily="34" charset="-122"/>
                  <a:ea typeface="微软雅黑" panose="020B0503020204020204" pitchFamily="34" charset="-122"/>
                </a:rPr>
                <a:t>.init </a:t>
              </a:r>
              <a:r>
                <a:rPr lang="zh-CN" altLang="en-GB" sz="2000" dirty="0">
                  <a:solidFill>
                    <a:srgbClr val="FF0000"/>
                  </a:solidFill>
                  <a:latin typeface="微软雅黑" panose="020B0503020204020204" pitchFamily="34" charset="-122"/>
                  <a:ea typeface="微软雅黑" panose="020B0503020204020204" pitchFamily="34" charset="-122"/>
                </a:rPr>
                <a:t>节</a:t>
              </a:r>
              <a:endParaRPr lang="zh-CN" altLang="en-GB" sz="2000" dirty="0">
                <a:solidFill>
                  <a:srgbClr val="FF0000"/>
                </a:solidFill>
                <a:latin typeface="微软雅黑" panose="020B0503020204020204" pitchFamily="34" charset="-122"/>
                <a:ea typeface="微软雅黑" panose="020B0503020204020204" pitchFamily="34" charset="-122"/>
              </a:endParaRPr>
            </a:p>
          </p:txBody>
        </p:sp>
        <p:sp>
          <p:nvSpPr>
            <p:cNvPr id="14347" name="Rectangle 11"/>
            <p:cNvSpPr>
              <a:spLocks noChangeArrowheads="1"/>
            </p:cNvSpPr>
            <p:nvPr/>
          </p:nvSpPr>
          <p:spPr bwMode="auto">
            <a:xfrm>
              <a:off x="3106" y="2839"/>
              <a:ext cx="1872" cy="3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a:ln>
                    <a:noFill/>
                  </a:ln>
                  <a:solidFill>
                    <a:schemeClr val="tx1"/>
                  </a:solidFill>
                  <a:effectLst/>
                  <a:uLnTx/>
                  <a:uFillTx/>
                  <a:latin typeface="Courier New" panose="02070309020205020404" pitchFamily="49" charset="0"/>
                  <a:ea typeface="msgothic"/>
                  <a:cs typeface="msgothic"/>
                </a:rPr>
                <a:t>.</a:t>
              </a: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debug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endPar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endParaRPr>
            </a:p>
          </p:txBody>
        </p:sp>
        <p:sp>
          <p:nvSpPr>
            <p:cNvPr id="14348" name="Rectangle 12"/>
            <p:cNvSpPr>
              <a:spLocks noChangeArrowheads="1"/>
            </p:cNvSpPr>
            <p:nvPr/>
          </p:nvSpPr>
          <p:spPr bwMode="auto">
            <a:xfrm>
              <a:off x="3105" y="3733"/>
              <a:ext cx="1872" cy="479"/>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Section header table</a:t>
              </a:r>
              <a:endPar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endParaRPr>
            </a:p>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（节头表）</a:t>
              </a:r>
              <a:endPar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endParaRPr>
            </a:p>
          </p:txBody>
        </p:sp>
        <p:sp>
          <p:nvSpPr>
            <p:cNvPr id="44057" name="Rectangle 6"/>
            <p:cNvSpPr/>
            <p:nvPr/>
          </p:nvSpPr>
          <p:spPr>
            <a:xfrm>
              <a:off x="3106" y="1944"/>
              <a:ext cx="1872" cy="300"/>
            </a:xfrm>
            <a:prstGeom prst="rect">
              <a:avLst/>
            </a:prstGeom>
            <a:solidFill>
              <a:srgbClr val="CC3300">
                <a:alpha val="25098"/>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.data </a:t>
              </a:r>
              <a:r>
                <a:rPr lang="zh-CN" altLang="en-GB" sz="2000" dirty="0">
                  <a:latin typeface="微软雅黑" panose="020B0503020204020204" pitchFamily="34" charset="-122"/>
                  <a:ea typeface="微软雅黑" panose="020B0503020204020204" pitchFamily="34" charset="-122"/>
                </a:rPr>
                <a:t>节</a:t>
              </a:r>
              <a:endParaRPr lang="zh-CN" altLang="en-GB" sz="2000" dirty="0">
                <a:latin typeface="微软雅黑" panose="020B0503020204020204" pitchFamily="34" charset="-122"/>
                <a:ea typeface="微软雅黑" panose="020B0503020204020204" pitchFamily="34" charset="-122"/>
              </a:endParaRPr>
            </a:p>
          </p:txBody>
        </p:sp>
        <p:sp>
          <p:nvSpPr>
            <p:cNvPr id="44058" name="Rectangle 11"/>
            <p:cNvSpPr/>
            <p:nvPr/>
          </p:nvSpPr>
          <p:spPr>
            <a:xfrm>
              <a:off x="3103" y="3137"/>
              <a:ext cx="1872" cy="300"/>
            </a:xfrm>
            <a:prstGeom prst="rect">
              <a:avLst/>
            </a:prstGeom>
            <a:solidFill>
              <a:srgbClr val="D6D6F5">
                <a:alpha val="18823"/>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.strtab </a:t>
              </a:r>
              <a:r>
                <a:rPr lang="zh-CN" altLang="en-GB" sz="2000" dirty="0">
                  <a:latin typeface="微软雅黑" panose="020B0503020204020204" pitchFamily="34" charset="-122"/>
                  <a:ea typeface="微软雅黑" panose="020B0503020204020204" pitchFamily="34" charset="-122"/>
                </a:rPr>
                <a:t>节</a:t>
              </a:r>
              <a:endParaRPr lang="zh-CN" altLang="en-GB" sz="2000" dirty="0">
                <a:latin typeface="微软雅黑" panose="020B0503020204020204" pitchFamily="34" charset="-122"/>
                <a:ea typeface="微软雅黑" panose="020B0503020204020204" pitchFamily="34" charset="-122"/>
              </a:endParaRPr>
            </a:p>
          </p:txBody>
        </p:sp>
        <p:sp>
          <p:nvSpPr>
            <p:cNvPr id="44059" name="Rectangle 11"/>
            <p:cNvSpPr/>
            <p:nvPr/>
          </p:nvSpPr>
          <p:spPr>
            <a:xfrm>
              <a:off x="3098" y="3427"/>
              <a:ext cx="1872" cy="300"/>
            </a:xfrm>
            <a:prstGeom prst="rect">
              <a:avLst/>
            </a:prstGeom>
            <a:solidFill>
              <a:srgbClr val="D6D6F5">
                <a:alpha val="18823"/>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.line </a:t>
              </a:r>
              <a:r>
                <a:rPr lang="zh-CN" altLang="en-GB" sz="2000" dirty="0">
                  <a:latin typeface="微软雅黑" panose="020B0503020204020204" pitchFamily="34" charset="-122"/>
                  <a:ea typeface="微软雅黑" panose="020B0503020204020204" pitchFamily="34" charset="-122"/>
                </a:rPr>
                <a:t>节</a:t>
              </a:r>
              <a:endParaRPr lang="zh-CN" altLang="en-GB" sz="2000" dirty="0">
                <a:latin typeface="微软雅黑" panose="020B0503020204020204" pitchFamily="34" charset="-122"/>
                <a:ea typeface="微软雅黑" panose="020B0503020204020204" pitchFamily="34" charset="-122"/>
              </a:endParaRPr>
            </a:p>
          </p:txBody>
        </p:sp>
      </p:grpSp>
      <p:grpSp>
        <p:nvGrpSpPr>
          <p:cNvPr id="802832" name="Group 16"/>
          <p:cNvGrpSpPr/>
          <p:nvPr/>
        </p:nvGrpSpPr>
        <p:grpSpPr>
          <a:xfrm>
            <a:off x="7951788" y="769938"/>
            <a:ext cx="1073150" cy="2306637"/>
            <a:chOff x="5009" y="485"/>
            <a:chExt cx="676" cy="1453"/>
          </a:xfrm>
        </p:grpSpPr>
        <p:sp>
          <p:nvSpPr>
            <p:cNvPr id="44046" name="AutoShape 17"/>
            <p:cNvSpPr/>
            <p:nvPr/>
          </p:nvSpPr>
          <p:spPr>
            <a:xfrm>
              <a:off x="5009" y="485"/>
              <a:ext cx="148" cy="1453"/>
            </a:xfrm>
            <a:prstGeom prst="rightBrace">
              <a:avLst>
                <a:gd name="adj1" fmla="val 81813"/>
                <a:gd name="adj2" fmla="val 50000"/>
              </a:avLst>
            </a:prstGeom>
            <a:noFill/>
            <a:ln w="2857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sp>
          <p:nvSpPr>
            <p:cNvPr id="44047" name="Text Box 18"/>
            <p:cNvSpPr txBox="1"/>
            <p:nvPr/>
          </p:nvSpPr>
          <p:spPr>
            <a:xfrm>
              <a:off x="5145" y="924"/>
              <a:ext cx="540" cy="634"/>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eaLnBrk="1" hangingPunct="1">
                <a:lnSpc>
                  <a:spcPct val="100000"/>
                </a:lnSpc>
                <a:spcBef>
                  <a:spcPct val="50000"/>
                </a:spcBef>
                <a:buNone/>
              </a:pPr>
              <a:r>
                <a:rPr lang="zh-CN" altLang="en-US" sz="2000" dirty="0">
                  <a:solidFill>
                    <a:srgbClr val="FF0000"/>
                  </a:solidFill>
                  <a:latin typeface="微软雅黑" panose="020B0503020204020204" pitchFamily="34" charset="-122"/>
                  <a:ea typeface="微软雅黑" panose="020B0503020204020204" pitchFamily="34" charset="-122"/>
                </a:rPr>
                <a:t>只读</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代码</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段</a:t>
              </a:r>
              <a:endParaRPr lang="zh-CN" altLang="en-US" sz="2000" dirty="0">
                <a:solidFill>
                  <a:srgbClr val="FF0000"/>
                </a:solidFill>
                <a:latin typeface="微软雅黑" panose="020B0503020204020204" pitchFamily="34" charset="-122"/>
                <a:ea typeface="微软雅黑" panose="020B0503020204020204" pitchFamily="34" charset="-122"/>
              </a:endParaRPr>
            </a:p>
          </p:txBody>
        </p:sp>
      </p:grpSp>
      <p:grpSp>
        <p:nvGrpSpPr>
          <p:cNvPr id="802835" name="Group 19"/>
          <p:cNvGrpSpPr/>
          <p:nvPr/>
        </p:nvGrpSpPr>
        <p:grpSpPr>
          <a:xfrm>
            <a:off x="7956550" y="3082925"/>
            <a:ext cx="1030288" cy="1006475"/>
            <a:chOff x="5012" y="1942"/>
            <a:chExt cx="649" cy="634"/>
          </a:xfrm>
        </p:grpSpPr>
        <p:sp>
          <p:nvSpPr>
            <p:cNvPr id="44044" name="AutoShape 20"/>
            <p:cNvSpPr/>
            <p:nvPr/>
          </p:nvSpPr>
          <p:spPr>
            <a:xfrm>
              <a:off x="5012" y="1961"/>
              <a:ext cx="139" cy="575"/>
            </a:xfrm>
            <a:prstGeom prst="rightBrace">
              <a:avLst>
                <a:gd name="adj1" fmla="val 34472"/>
                <a:gd name="adj2" fmla="val 50000"/>
              </a:avLst>
            </a:prstGeom>
            <a:noFill/>
            <a:ln w="2857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sp>
          <p:nvSpPr>
            <p:cNvPr id="44045" name="Text Box 21"/>
            <p:cNvSpPr txBox="1"/>
            <p:nvPr/>
          </p:nvSpPr>
          <p:spPr>
            <a:xfrm>
              <a:off x="5121" y="1942"/>
              <a:ext cx="540" cy="634"/>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eaLnBrk="1" hangingPunct="1">
                <a:lnSpc>
                  <a:spcPct val="100000"/>
                </a:lnSpc>
                <a:spcBef>
                  <a:spcPct val="50000"/>
                </a:spcBef>
                <a:buNone/>
              </a:pPr>
              <a:r>
                <a:rPr lang="zh-CN" altLang="en-US" sz="2000" dirty="0">
                  <a:solidFill>
                    <a:srgbClr val="FF0000"/>
                  </a:solidFill>
                  <a:latin typeface="微软雅黑" panose="020B0503020204020204" pitchFamily="34" charset="-122"/>
                  <a:ea typeface="微软雅黑" panose="020B0503020204020204" pitchFamily="34" charset="-122"/>
                </a:rPr>
                <a:t>读写</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数据</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段</a:t>
              </a:r>
              <a:endParaRPr lang="zh-CN" altLang="en-US" sz="2000" dirty="0">
                <a:solidFill>
                  <a:srgbClr val="FF0000"/>
                </a:solidFill>
                <a:latin typeface="微软雅黑" panose="020B0503020204020204" pitchFamily="34" charset="-122"/>
                <a:ea typeface="微软雅黑" panose="020B0503020204020204" pitchFamily="34" charset="-122"/>
              </a:endParaRPr>
            </a:p>
          </p:txBody>
        </p:sp>
      </p:grpSp>
      <p:grpSp>
        <p:nvGrpSpPr>
          <p:cNvPr id="802838" name="Group 22"/>
          <p:cNvGrpSpPr/>
          <p:nvPr/>
        </p:nvGrpSpPr>
        <p:grpSpPr>
          <a:xfrm>
            <a:off x="7961313" y="4119563"/>
            <a:ext cx="898525" cy="2493962"/>
            <a:chOff x="5015" y="2595"/>
            <a:chExt cx="566" cy="1571"/>
          </a:xfrm>
        </p:grpSpPr>
        <p:sp>
          <p:nvSpPr>
            <p:cNvPr id="44042" name="AutoShape 23"/>
            <p:cNvSpPr/>
            <p:nvPr/>
          </p:nvSpPr>
          <p:spPr>
            <a:xfrm>
              <a:off x="5015" y="2595"/>
              <a:ext cx="158" cy="1571"/>
            </a:xfrm>
            <a:prstGeom prst="rightBrace">
              <a:avLst>
                <a:gd name="adj1" fmla="val 82858"/>
                <a:gd name="adj2" fmla="val 50000"/>
              </a:avLst>
            </a:prstGeom>
            <a:noFill/>
            <a:ln w="2857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sp>
          <p:nvSpPr>
            <p:cNvPr id="44043" name="Text Box 24"/>
            <p:cNvSpPr txBox="1"/>
            <p:nvPr/>
          </p:nvSpPr>
          <p:spPr>
            <a:xfrm>
              <a:off x="5142" y="2732"/>
              <a:ext cx="439" cy="121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FF0000"/>
                  </a:solidFill>
                  <a:latin typeface="微软雅黑" panose="020B0503020204020204" pitchFamily="34" charset="-122"/>
                  <a:ea typeface="微软雅黑" panose="020B0503020204020204" pitchFamily="34" charset="-122"/>
                </a:rPr>
                <a:t>无需装入到存储空间的信息</a:t>
              </a:r>
              <a:endParaRPr lang="zh-CN" altLang="en-US" sz="2000" dirty="0">
                <a:solidFill>
                  <a:srgbClr val="FF0000"/>
                </a:solidFill>
                <a:latin typeface="微软雅黑" panose="020B0503020204020204" pitchFamily="34" charset="-122"/>
                <a:ea typeface="微软雅黑" panose="020B0503020204020204" pitchFamily="34" charset="-122"/>
              </a:endParaRPr>
            </a:p>
          </p:txBody>
        </p:sp>
      </p:grpSp>
      <p:sp>
        <p:nvSpPr>
          <p:cNvPr id="802841" name="Rectangle 25"/>
          <p:cNvSpPr/>
          <p:nvPr/>
        </p:nvSpPr>
        <p:spPr>
          <a:xfrm>
            <a:off x="246063" y="836613"/>
            <a:ext cx="4229100" cy="5726112"/>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342900" lvl="0" indent="-342900">
              <a:lnSpc>
                <a:spcPct val="125000"/>
              </a:lnSpc>
            </a:pPr>
            <a:r>
              <a:rPr lang="zh-CN" altLang="en-US" sz="2200" dirty="0">
                <a:latin typeface="微软雅黑" panose="020B0503020204020204" pitchFamily="34" charset="-122"/>
                <a:ea typeface="微软雅黑" panose="020B0503020204020204" pitchFamily="34" charset="-122"/>
              </a:rPr>
              <a:t>与可重定位文件稍有不同：</a:t>
            </a:r>
            <a:endParaRPr lang="zh-CN" altLang="en-US" sz="2200" dirty="0">
              <a:latin typeface="微软雅黑" panose="020B0503020204020204" pitchFamily="34" charset="-122"/>
              <a:ea typeface="微软雅黑" panose="020B0503020204020204" pitchFamily="34" charset="-122"/>
            </a:endParaRPr>
          </a:p>
          <a:p>
            <a:pPr marL="742950" lvl="1" indent="-285750">
              <a:lnSpc>
                <a:spcPct val="125000"/>
              </a:lnSpc>
            </a:pPr>
            <a:r>
              <a:rPr lang="en-US" altLang="zh-CN" dirty="0">
                <a:latin typeface="微软雅黑" panose="020B0503020204020204" pitchFamily="34" charset="-122"/>
                <a:ea typeface="微软雅黑" panose="020B0503020204020204" pitchFamily="34" charset="-122"/>
              </a:rPr>
              <a:t>ELF</a:t>
            </a:r>
            <a:r>
              <a:rPr lang="zh-CN" altLang="en-US" dirty="0">
                <a:latin typeface="微软雅黑" panose="020B0503020204020204" pitchFamily="34" charset="-122"/>
                <a:ea typeface="微软雅黑" panose="020B0503020204020204" pitchFamily="34" charset="-122"/>
              </a:rPr>
              <a:t>头中字段</a:t>
            </a:r>
            <a:r>
              <a:rPr lang="en-US" altLang="zh-CN" dirty="0">
                <a:latin typeface="微软雅黑" panose="020B0503020204020204" pitchFamily="34" charset="-122"/>
                <a:ea typeface="微软雅黑" panose="020B0503020204020204" pitchFamily="34" charset="-122"/>
              </a:rPr>
              <a:t>e_entry</a:t>
            </a:r>
            <a:r>
              <a:rPr lang="zh-CN" altLang="en-US" dirty="0">
                <a:solidFill>
                  <a:srgbClr val="FF3300"/>
                </a:solidFill>
                <a:latin typeface="微软雅黑" panose="020B0503020204020204" pitchFamily="34" charset="-122"/>
                <a:ea typeface="微软雅黑" panose="020B0503020204020204" pitchFamily="34" charset="-122"/>
              </a:rPr>
              <a:t>给出执行程序时第一条指令的地址</a:t>
            </a:r>
            <a:r>
              <a:rPr lang="zh-CN" altLang="en-US" dirty="0">
                <a:latin typeface="微软雅黑" panose="020B0503020204020204" pitchFamily="34" charset="-122"/>
                <a:ea typeface="微软雅黑" panose="020B0503020204020204" pitchFamily="34" charset="-122"/>
              </a:rPr>
              <a:t>，而在</a:t>
            </a:r>
            <a:r>
              <a:rPr lang="zh-CN" altLang="en-US" dirty="0">
                <a:solidFill>
                  <a:srgbClr val="0A6A0A"/>
                </a:solidFill>
                <a:latin typeface="微软雅黑" panose="020B0503020204020204" pitchFamily="34" charset="-122"/>
                <a:ea typeface="微软雅黑" panose="020B0503020204020204" pitchFamily="34" charset="-122"/>
              </a:rPr>
              <a:t>可重定位文件中，此字段为</a:t>
            </a:r>
            <a:r>
              <a:rPr lang="en-US" altLang="zh-CN" dirty="0">
                <a:solidFill>
                  <a:srgbClr val="0A6A0A"/>
                </a:solidFill>
                <a:latin typeface="微软雅黑" panose="020B0503020204020204" pitchFamily="34" charset="-122"/>
                <a:ea typeface="微软雅黑" panose="020B0503020204020204" pitchFamily="34" charset="-122"/>
              </a:rPr>
              <a:t>0</a:t>
            </a:r>
            <a:endParaRPr lang="zh-CN" altLang="en-US" dirty="0">
              <a:solidFill>
                <a:srgbClr val="0A6A0A"/>
              </a:solidFill>
              <a:latin typeface="微软雅黑" panose="020B0503020204020204" pitchFamily="34" charset="-122"/>
              <a:ea typeface="微软雅黑" panose="020B0503020204020204" pitchFamily="34" charset="-122"/>
            </a:endParaRPr>
          </a:p>
          <a:p>
            <a:pPr marL="742950" lvl="1" indent="-285750">
              <a:lnSpc>
                <a:spcPct val="125000"/>
              </a:lnSpc>
            </a:pPr>
            <a:r>
              <a:rPr lang="zh-CN" altLang="en-US" dirty="0">
                <a:latin typeface="微软雅黑" panose="020B0503020204020204" pitchFamily="34" charset="-122"/>
                <a:ea typeface="微软雅黑" panose="020B0503020204020204" pitchFamily="34" charset="-122"/>
              </a:rPr>
              <a:t>多一个</a:t>
            </a:r>
            <a:r>
              <a:rPr lang="zh-CN" altLang="en-US" dirty="0">
                <a:solidFill>
                  <a:srgbClr val="FF0000"/>
                </a:solidFill>
                <a:latin typeface="微软雅黑" panose="020B0503020204020204" pitchFamily="34" charset="-122"/>
                <a:ea typeface="微软雅黑" panose="020B0503020204020204" pitchFamily="34" charset="-122"/>
              </a:rPr>
              <a:t>程序头表</a:t>
            </a:r>
            <a:r>
              <a:rPr lang="zh-CN" altLang="en-US" dirty="0">
                <a:latin typeface="微软雅黑" panose="020B0503020204020204" pitchFamily="34" charset="-122"/>
                <a:ea typeface="微软雅黑" panose="020B0503020204020204" pitchFamily="34" charset="-122"/>
              </a:rPr>
              <a:t>，也称</a:t>
            </a:r>
            <a:r>
              <a:rPr lang="zh-CN" altLang="en-US" dirty="0">
                <a:solidFill>
                  <a:srgbClr val="FF0000"/>
                </a:solidFill>
                <a:latin typeface="微软雅黑" panose="020B0503020204020204" pitchFamily="34" charset="-122"/>
                <a:ea typeface="微软雅黑" panose="020B0503020204020204" pitchFamily="34" charset="-122"/>
              </a:rPr>
              <a:t>段头表（</a:t>
            </a:r>
            <a:r>
              <a:rPr lang="en-US" altLang="zh-CN" dirty="0">
                <a:solidFill>
                  <a:srgbClr val="FF0000"/>
                </a:solidFill>
                <a:latin typeface="微软雅黑" panose="020B0503020204020204" pitchFamily="34" charset="-122"/>
                <a:ea typeface="微软雅黑" panose="020B0503020204020204" pitchFamily="34" charset="-122"/>
              </a:rPr>
              <a:t>segment header table</a:t>
            </a:r>
            <a:r>
              <a:rPr lang="zh-CN" altLang="en-US" dirty="0">
                <a:solidFill>
                  <a:srgbClr val="FF000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，是一个结构数组</a:t>
            </a:r>
            <a:endParaRPr lang="zh-CN" altLang="en-US" dirty="0">
              <a:latin typeface="微软雅黑" panose="020B0503020204020204" pitchFamily="34" charset="-122"/>
              <a:ea typeface="微软雅黑" panose="020B0503020204020204" pitchFamily="34" charset="-122"/>
            </a:endParaRPr>
          </a:p>
          <a:p>
            <a:pPr marL="742950" lvl="1" indent="-285750">
              <a:lnSpc>
                <a:spcPct val="125000"/>
              </a:lnSpc>
            </a:pPr>
            <a:r>
              <a:rPr lang="zh-CN" altLang="en-US" dirty="0">
                <a:latin typeface="微软雅黑" panose="020B0503020204020204" pitchFamily="34" charset="-122"/>
                <a:ea typeface="微软雅黑" panose="020B0503020204020204" pitchFamily="34" charset="-122"/>
              </a:rPr>
              <a:t>多一个</a:t>
            </a:r>
            <a:r>
              <a:rPr lang="en-US" altLang="zh-CN" dirty="0">
                <a:solidFill>
                  <a:srgbClr val="FF0000"/>
                </a:solidFill>
                <a:latin typeface="微软雅黑" panose="020B0503020204020204" pitchFamily="34" charset="-122"/>
                <a:ea typeface="微软雅黑" panose="020B0503020204020204" pitchFamily="34" charset="-122"/>
              </a:rPr>
              <a:t>.init</a:t>
            </a:r>
            <a:r>
              <a:rPr lang="zh-CN" altLang="en-US" dirty="0">
                <a:solidFill>
                  <a:srgbClr val="FF0000"/>
                </a:solidFill>
                <a:latin typeface="微软雅黑" panose="020B0503020204020204" pitchFamily="34" charset="-122"/>
                <a:ea typeface="微软雅黑" panose="020B0503020204020204" pitchFamily="34" charset="-122"/>
              </a:rPr>
              <a:t>节</a:t>
            </a:r>
            <a:r>
              <a:rPr lang="zh-CN" altLang="en-US" dirty="0">
                <a:latin typeface="微软雅黑" panose="020B0503020204020204" pitchFamily="34" charset="-122"/>
                <a:ea typeface="微软雅黑" panose="020B0503020204020204" pitchFamily="34" charset="-122"/>
              </a:rPr>
              <a:t>，用于定义</a:t>
            </a:r>
            <a:r>
              <a:rPr lang="en-US" altLang="zh-CN" dirty="0">
                <a:latin typeface="微软雅黑" panose="020B0503020204020204" pitchFamily="34" charset="-122"/>
                <a:ea typeface="微软雅黑" panose="020B0503020204020204" pitchFamily="34" charset="-122"/>
              </a:rPr>
              <a:t>_init</a:t>
            </a:r>
            <a:r>
              <a:rPr lang="zh-CN" altLang="en-US" dirty="0">
                <a:latin typeface="微软雅黑" panose="020B0503020204020204" pitchFamily="34" charset="-122"/>
                <a:ea typeface="微软雅黑" panose="020B0503020204020204" pitchFamily="34" charset="-122"/>
              </a:rPr>
              <a:t>函数，该函数用来进行可执行目标文件开始执行时的初始化工作</a:t>
            </a:r>
            <a:endParaRPr lang="zh-CN" altLang="en-US" dirty="0">
              <a:latin typeface="微软雅黑" panose="020B0503020204020204" pitchFamily="34" charset="-122"/>
              <a:ea typeface="微软雅黑" panose="020B0503020204020204" pitchFamily="34" charset="-122"/>
            </a:endParaRPr>
          </a:p>
          <a:p>
            <a:pPr marL="742950" lvl="1" indent="-285750">
              <a:lnSpc>
                <a:spcPct val="125000"/>
              </a:lnSpc>
            </a:pPr>
            <a:r>
              <a:rPr lang="zh-CN" altLang="en-US" dirty="0">
                <a:latin typeface="微软雅黑" panose="020B0503020204020204" pitchFamily="34" charset="-122"/>
                <a:ea typeface="微软雅黑" panose="020B0503020204020204" pitchFamily="34" charset="-122"/>
              </a:rPr>
              <a:t>少两个</a:t>
            </a:r>
            <a:r>
              <a:rPr lang="en-US" altLang="zh-CN" dirty="0">
                <a:solidFill>
                  <a:srgbClr val="FF0000"/>
                </a:solidFill>
                <a:latin typeface="微软雅黑" panose="020B0503020204020204" pitchFamily="34" charset="-122"/>
                <a:ea typeface="微软雅黑" panose="020B0503020204020204" pitchFamily="34" charset="-122"/>
              </a:rPr>
              <a:t>.rel</a:t>
            </a:r>
            <a:r>
              <a:rPr lang="zh-CN" altLang="en-US" dirty="0">
                <a:solidFill>
                  <a:srgbClr val="FF0000"/>
                </a:solidFill>
                <a:latin typeface="微软雅黑" panose="020B0503020204020204" pitchFamily="34" charset="-122"/>
                <a:ea typeface="微软雅黑" panose="020B0503020204020204" pitchFamily="34" charset="-122"/>
              </a:rPr>
              <a:t>节</a:t>
            </a:r>
            <a:r>
              <a:rPr lang="zh-CN" altLang="en-US" dirty="0">
                <a:latin typeface="微软雅黑" panose="020B0503020204020204" pitchFamily="34" charset="-122"/>
                <a:ea typeface="微软雅黑" panose="020B0503020204020204" pitchFamily="34" charset="-122"/>
              </a:rPr>
              <a:t>（无需重定位）</a:t>
            </a:r>
            <a:endParaRPr lang="zh-CN" altLang="en-US" dirty="0">
              <a:latin typeface="微软雅黑" panose="020B0503020204020204" pitchFamily="34" charset="-122"/>
              <a:ea typeface="微软雅黑" panose="020B0503020204020204" pitchFamily="34" charset="-122"/>
            </a:endParaRPr>
          </a:p>
          <a:p>
            <a:pPr marL="742950" lvl="1" indent="-285750">
              <a:lnSpc>
                <a:spcPct val="125000"/>
              </a:lnSpc>
            </a:pPr>
            <a:endParaRPr lang="zh-CN" altLang="en-US" dirty="0">
              <a:latin typeface="微软雅黑" panose="020B0503020204020204" pitchFamily="34" charset="-122"/>
              <a:ea typeface="微软雅黑" panose="020B0503020204020204" pitchFamily="34" charset="-122"/>
            </a:endParaRPr>
          </a:p>
        </p:txBody>
      </p:sp>
      <p:sp>
        <p:nvSpPr>
          <p:cNvPr id="802842" name="Line 26"/>
          <p:cNvSpPr/>
          <p:nvPr/>
        </p:nvSpPr>
        <p:spPr>
          <a:xfrm flipV="1">
            <a:off x="2466975" y="1495425"/>
            <a:ext cx="2452688" cy="1493838"/>
          </a:xfrm>
          <a:prstGeom prst="line">
            <a:avLst/>
          </a:prstGeom>
          <a:ln w="28575" cap="flat" cmpd="sng">
            <a:solidFill>
              <a:srgbClr val="FF0000"/>
            </a:solidFill>
            <a:prstDash val="solid"/>
            <a:headEnd type="none" w="med" len="med"/>
            <a:tailEnd type="triangle" w="med" len="med"/>
          </a:ln>
        </p:spPr>
      </p:sp>
      <p:sp>
        <p:nvSpPr>
          <p:cNvPr id="802843" name="Line 27"/>
          <p:cNvSpPr/>
          <p:nvPr/>
        </p:nvSpPr>
        <p:spPr>
          <a:xfrm flipV="1">
            <a:off x="2525713" y="2001838"/>
            <a:ext cx="2409825" cy="2206625"/>
          </a:xfrm>
          <a:prstGeom prst="line">
            <a:avLst/>
          </a:prstGeom>
          <a:ln w="28575" cap="flat" cmpd="sng">
            <a:solidFill>
              <a:srgbClr val="FF0000"/>
            </a:solidFill>
            <a:prstDash val="soli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02819"/>
                                        </p:tgtEl>
                                        <p:attrNameLst>
                                          <p:attrName>style.visibility</p:attrName>
                                        </p:attrNameLst>
                                      </p:cBhvr>
                                      <p:to>
                                        <p:strVal val="visible"/>
                                      </p:to>
                                    </p:set>
                                    <p:animEffect transition="in" filter="blinds(horizontal)">
                                      <p:cBhvr>
                                        <p:cTn id="7" dur="500"/>
                                        <p:tgtEl>
                                          <p:spTgt spid="8028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02832"/>
                                        </p:tgtEl>
                                        <p:attrNameLst>
                                          <p:attrName>style.visibility</p:attrName>
                                        </p:attrNameLst>
                                      </p:cBhvr>
                                      <p:to>
                                        <p:strVal val="visible"/>
                                      </p:to>
                                    </p:set>
                                    <p:animEffect transition="in" filter="blinds(horizontal)">
                                      <p:cBhvr>
                                        <p:cTn id="12" dur="500"/>
                                        <p:tgtEl>
                                          <p:spTgt spid="80283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02835"/>
                                        </p:tgtEl>
                                        <p:attrNameLst>
                                          <p:attrName>style.visibility</p:attrName>
                                        </p:attrNameLst>
                                      </p:cBhvr>
                                      <p:to>
                                        <p:strVal val="visible"/>
                                      </p:to>
                                    </p:set>
                                    <p:animEffect transition="in" filter="blinds(horizontal)">
                                      <p:cBhvr>
                                        <p:cTn id="17" dur="500"/>
                                        <p:tgtEl>
                                          <p:spTgt spid="80283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02838"/>
                                        </p:tgtEl>
                                        <p:attrNameLst>
                                          <p:attrName>style.visibility</p:attrName>
                                        </p:attrNameLst>
                                      </p:cBhvr>
                                      <p:to>
                                        <p:strVal val="visible"/>
                                      </p:to>
                                    </p:set>
                                    <p:animEffect transition="in" filter="blinds(horizontal)">
                                      <p:cBhvr>
                                        <p:cTn id="22" dur="500"/>
                                        <p:tgtEl>
                                          <p:spTgt spid="80283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02841">
                                            <p:txEl>
                                              <p:charRg st="13" end="59"/>
                                            </p:txEl>
                                          </p:spTgt>
                                        </p:tgtEl>
                                        <p:attrNameLst>
                                          <p:attrName>style.visibility</p:attrName>
                                        </p:attrNameLst>
                                      </p:cBhvr>
                                      <p:to>
                                        <p:strVal val="visible"/>
                                      </p:to>
                                    </p:set>
                                    <p:animEffect transition="in" filter="blinds(horizontal)">
                                      <p:cBhvr>
                                        <p:cTn id="27" dur="500"/>
                                        <p:tgtEl>
                                          <p:spTgt spid="802841">
                                            <p:txEl>
                                              <p:charRg st="13" end="5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02841">
                                            <p:txEl>
                                              <p:charRg st="59" end="103"/>
                                            </p:txEl>
                                          </p:spTgt>
                                        </p:tgtEl>
                                        <p:attrNameLst>
                                          <p:attrName>style.visibility</p:attrName>
                                        </p:attrNameLst>
                                      </p:cBhvr>
                                      <p:to>
                                        <p:strVal val="visible"/>
                                      </p:to>
                                    </p:set>
                                    <p:animEffect transition="in" filter="blinds(horizontal)">
                                      <p:cBhvr>
                                        <p:cTn id="32" dur="500"/>
                                        <p:tgtEl>
                                          <p:spTgt spid="802841">
                                            <p:txEl>
                                              <p:charRg st="59" end="10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02842"/>
                                        </p:tgtEl>
                                        <p:attrNameLst>
                                          <p:attrName>style.visibility</p:attrName>
                                        </p:attrNameLst>
                                      </p:cBhvr>
                                      <p:to>
                                        <p:strVal val="visible"/>
                                      </p:to>
                                    </p:set>
                                    <p:animEffect transition="in" filter="blinds(horizontal)">
                                      <p:cBhvr>
                                        <p:cTn id="37" dur="500"/>
                                        <p:tgtEl>
                                          <p:spTgt spid="80284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02841">
                                            <p:txEl>
                                              <p:charRg st="103" end="151"/>
                                            </p:txEl>
                                          </p:spTgt>
                                        </p:tgtEl>
                                        <p:attrNameLst>
                                          <p:attrName>style.visibility</p:attrName>
                                        </p:attrNameLst>
                                      </p:cBhvr>
                                      <p:to>
                                        <p:strVal val="visible"/>
                                      </p:to>
                                    </p:set>
                                    <p:animEffect transition="in" filter="blinds(horizontal)">
                                      <p:cBhvr>
                                        <p:cTn id="42" dur="500"/>
                                        <p:tgtEl>
                                          <p:spTgt spid="802841">
                                            <p:txEl>
                                              <p:charRg st="103" end="15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02843"/>
                                        </p:tgtEl>
                                        <p:attrNameLst>
                                          <p:attrName>style.visibility</p:attrName>
                                        </p:attrNameLst>
                                      </p:cBhvr>
                                      <p:to>
                                        <p:strVal val="visible"/>
                                      </p:to>
                                    </p:set>
                                    <p:animEffect transition="in" filter="blinds(horizontal)">
                                      <p:cBhvr>
                                        <p:cTn id="47" dur="500"/>
                                        <p:tgtEl>
                                          <p:spTgt spid="80284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802841">
                                            <p:txEl>
                                              <p:charRg st="151" end="167"/>
                                            </p:txEl>
                                          </p:spTgt>
                                        </p:tgtEl>
                                        <p:attrNameLst>
                                          <p:attrName>style.visibility</p:attrName>
                                        </p:attrNameLst>
                                      </p:cBhvr>
                                      <p:to>
                                        <p:strVal val="visible"/>
                                      </p:to>
                                    </p:set>
                                    <p:animEffect transition="in" filter="blinds(horizontal)">
                                      <p:cBhvr>
                                        <p:cTn id="52" dur="500"/>
                                        <p:tgtEl>
                                          <p:spTgt spid="802841">
                                            <p:txEl>
                                              <p:charRg st="151" end="16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a:spLocks noGrp="1"/>
          </p:cNvSpPr>
          <p:nvPr>
            <p:ph type="title"/>
          </p:nvPr>
        </p:nvSpPr>
        <p:spPr/>
        <p:txBody>
          <a:bodyPr vert="horz" wrap="square" lIns="91440" tIns="45720" rIns="91440" bIns="45720" anchor="ctr" anchorCtr="0"/>
          <a:p>
            <a:r>
              <a:rPr lang="zh-CN" altLang="en-US" dirty="0"/>
              <a:t>可执行文件中的程序头表</a:t>
            </a:r>
            <a:endParaRPr lang="zh-CN" altLang="en-US" dirty="0"/>
          </a:p>
        </p:txBody>
      </p:sp>
      <p:sp>
        <p:nvSpPr>
          <p:cNvPr id="48131" name="Rectangle 3"/>
          <p:cNvSpPr/>
          <p:nvPr/>
        </p:nvSpPr>
        <p:spPr>
          <a:xfrm>
            <a:off x="158750" y="646113"/>
            <a:ext cx="3656013" cy="2981325"/>
          </a:xfrm>
          <a:prstGeom prst="rect">
            <a:avLst/>
          </a:prstGeom>
          <a:noFill/>
          <a:ln w="9525">
            <a:noFill/>
          </a:ln>
        </p:spPr>
        <p:txBody>
          <a:bodyPr wrap="none"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266700" eaLnBrk="1" hangingPunct="1">
              <a:lnSpc>
                <a:spcPct val="105000"/>
              </a:lnSpc>
              <a:spcBef>
                <a:spcPct val="0"/>
              </a:spcBef>
              <a:buNone/>
            </a:pPr>
            <a:r>
              <a:rPr lang="en-US" altLang="zh-CN" sz="1800" dirty="0">
                <a:latin typeface="微软雅黑" panose="020B0503020204020204" pitchFamily="34" charset="-122"/>
                <a:ea typeface="微软雅黑" panose="020B0503020204020204" pitchFamily="34" charset="-122"/>
              </a:rPr>
              <a:t>typedef struct {</a:t>
            </a:r>
            <a:endParaRPr lang="en-US" altLang="zh-CN" sz="1800" dirty="0">
              <a:latin typeface="微软雅黑" panose="020B0503020204020204" pitchFamily="34" charset="-122"/>
              <a:ea typeface="微软雅黑" panose="020B0503020204020204" pitchFamily="34" charset="-122"/>
            </a:endParaRPr>
          </a:p>
          <a:p>
            <a:pPr marL="0" lvl="0" indent="266700" eaLnBrk="1" hangingPunct="1">
              <a:lnSpc>
                <a:spcPct val="105000"/>
              </a:lnSpc>
              <a:spcBef>
                <a:spcPct val="0"/>
              </a:spcBef>
              <a:buNone/>
            </a:pPr>
            <a:r>
              <a:rPr lang="en-US" altLang="zh-CN" sz="1800" dirty="0">
                <a:latin typeface="微软雅黑" panose="020B0503020204020204" pitchFamily="34" charset="-122"/>
                <a:ea typeface="微软雅黑" panose="020B0503020204020204" pitchFamily="34" charset="-122"/>
              </a:rPr>
              <a:t>        Elf32_Word   p_type;</a:t>
            </a:r>
            <a:endParaRPr lang="en-US" altLang="zh-CN" sz="1800" dirty="0">
              <a:latin typeface="微软雅黑" panose="020B0503020204020204" pitchFamily="34" charset="-122"/>
              <a:ea typeface="微软雅黑" panose="020B0503020204020204" pitchFamily="34" charset="-122"/>
            </a:endParaRPr>
          </a:p>
          <a:p>
            <a:pPr marL="0" lvl="0" indent="266700" eaLnBrk="1" hangingPunct="1">
              <a:lnSpc>
                <a:spcPct val="105000"/>
              </a:lnSpc>
              <a:spcBef>
                <a:spcPct val="0"/>
              </a:spcBef>
              <a:buNone/>
            </a:pPr>
            <a:r>
              <a:rPr lang="en-US" altLang="zh-CN" sz="1800" dirty="0">
                <a:latin typeface="微软雅黑" panose="020B0503020204020204" pitchFamily="34" charset="-122"/>
                <a:ea typeface="微软雅黑" panose="020B0503020204020204" pitchFamily="34" charset="-122"/>
              </a:rPr>
              <a:t>        Elf32_Off       p_offset;</a:t>
            </a:r>
            <a:endParaRPr lang="en-US" altLang="zh-CN" sz="1800" dirty="0">
              <a:latin typeface="微软雅黑" panose="020B0503020204020204" pitchFamily="34" charset="-122"/>
              <a:ea typeface="微软雅黑" panose="020B0503020204020204" pitchFamily="34" charset="-122"/>
            </a:endParaRPr>
          </a:p>
          <a:p>
            <a:pPr marL="0" lvl="0" indent="266700" eaLnBrk="1" hangingPunct="1">
              <a:lnSpc>
                <a:spcPct val="105000"/>
              </a:lnSpc>
              <a:spcBef>
                <a:spcPct val="0"/>
              </a:spcBef>
              <a:buNone/>
            </a:pPr>
            <a:r>
              <a:rPr lang="en-US" altLang="zh-CN" sz="1800" dirty="0">
                <a:latin typeface="微软雅黑" panose="020B0503020204020204" pitchFamily="34" charset="-122"/>
                <a:ea typeface="微软雅黑" panose="020B0503020204020204" pitchFamily="34" charset="-122"/>
              </a:rPr>
              <a:t>        Elf32_Addr    p_vaddr;</a:t>
            </a:r>
            <a:endParaRPr lang="en-US" altLang="zh-CN" sz="1800" dirty="0">
              <a:latin typeface="微软雅黑" panose="020B0503020204020204" pitchFamily="34" charset="-122"/>
              <a:ea typeface="微软雅黑" panose="020B0503020204020204" pitchFamily="34" charset="-122"/>
            </a:endParaRPr>
          </a:p>
          <a:p>
            <a:pPr marL="0" lvl="0" indent="266700" eaLnBrk="1" hangingPunct="1">
              <a:lnSpc>
                <a:spcPct val="105000"/>
              </a:lnSpc>
              <a:spcBef>
                <a:spcPct val="0"/>
              </a:spcBef>
              <a:buNone/>
            </a:pPr>
            <a:r>
              <a:rPr lang="en-US" altLang="zh-CN" sz="1800" dirty="0">
                <a:latin typeface="微软雅黑" panose="020B0503020204020204" pitchFamily="34" charset="-122"/>
                <a:ea typeface="微软雅黑" panose="020B0503020204020204" pitchFamily="34" charset="-122"/>
              </a:rPr>
              <a:t>        Elf32_Addr    p_paddr;</a:t>
            </a:r>
            <a:endParaRPr lang="en-US" altLang="zh-CN" sz="1800" dirty="0">
              <a:latin typeface="微软雅黑" panose="020B0503020204020204" pitchFamily="34" charset="-122"/>
              <a:ea typeface="微软雅黑" panose="020B0503020204020204" pitchFamily="34" charset="-122"/>
            </a:endParaRPr>
          </a:p>
          <a:p>
            <a:pPr marL="0" lvl="0" indent="266700" eaLnBrk="1" hangingPunct="1">
              <a:lnSpc>
                <a:spcPct val="105000"/>
              </a:lnSpc>
              <a:spcBef>
                <a:spcPct val="0"/>
              </a:spcBef>
              <a:buNone/>
            </a:pPr>
            <a:r>
              <a:rPr lang="en-US" altLang="zh-CN" sz="1800" dirty="0">
                <a:latin typeface="微软雅黑" panose="020B0503020204020204" pitchFamily="34" charset="-122"/>
                <a:ea typeface="微软雅黑" panose="020B0503020204020204" pitchFamily="34" charset="-122"/>
              </a:rPr>
              <a:t>        Elf32_Word   p_filesz;</a:t>
            </a:r>
            <a:endParaRPr lang="en-US" altLang="zh-CN" sz="1800" dirty="0">
              <a:latin typeface="微软雅黑" panose="020B0503020204020204" pitchFamily="34" charset="-122"/>
              <a:ea typeface="微软雅黑" panose="020B0503020204020204" pitchFamily="34" charset="-122"/>
            </a:endParaRPr>
          </a:p>
          <a:p>
            <a:pPr marL="0" lvl="0" indent="266700" eaLnBrk="1" hangingPunct="1">
              <a:lnSpc>
                <a:spcPct val="105000"/>
              </a:lnSpc>
              <a:spcBef>
                <a:spcPct val="0"/>
              </a:spcBef>
              <a:buNone/>
            </a:pPr>
            <a:r>
              <a:rPr lang="en-US" altLang="zh-CN" sz="1800" dirty="0">
                <a:latin typeface="微软雅黑" panose="020B0503020204020204" pitchFamily="34" charset="-122"/>
                <a:ea typeface="微软雅黑" panose="020B0503020204020204" pitchFamily="34" charset="-122"/>
              </a:rPr>
              <a:t>        Elf32_Word   p_memsz;</a:t>
            </a:r>
            <a:endParaRPr lang="en-US" altLang="zh-CN" sz="1800" dirty="0">
              <a:latin typeface="微软雅黑" panose="020B0503020204020204" pitchFamily="34" charset="-122"/>
              <a:ea typeface="微软雅黑" panose="020B0503020204020204" pitchFamily="34" charset="-122"/>
            </a:endParaRPr>
          </a:p>
          <a:p>
            <a:pPr marL="0" lvl="0" indent="266700" eaLnBrk="1" hangingPunct="1">
              <a:lnSpc>
                <a:spcPct val="105000"/>
              </a:lnSpc>
              <a:spcBef>
                <a:spcPct val="0"/>
              </a:spcBef>
              <a:buNone/>
            </a:pPr>
            <a:r>
              <a:rPr lang="en-US" altLang="zh-CN" sz="1800" dirty="0">
                <a:latin typeface="微软雅黑" panose="020B0503020204020204" pitchFamily="34" charset="-122"/>
                <a:ea typeface="微软雅黑" panose="020B0503020204020204" pitchFamily="34" charset="-122"/>
              </a:rPr>
              <a:t>        Elf32_Word   p_flags;</a:t>
            </a:r>
            <a:endParaRPr lang="en-US" altLang="zh-CN" sz="1800" dirty="0">
              <a:latin typeface="微软雅黑" panose="020B0503020204020204" pitchFamily="34" charset="-122"/>
              <a:ea typeface="微软雅黑" panose="020B0503020204020204" pitchFamily="34" charset="-122"/>
            </a:endParaRPr>
          </a:p>
          <a:p>
            <a:pPr marL="0" lvl="0" indent="266700" eaLnBrk="1" hangingPunct="1">
              <a:lnSpc>
                <a:spcPct val="105000"/>
              </a:lnSpc>
              <a:spcBef>
                <a:spcPct val="0"/>
              </a:spcBef>
              <a:buNone/>
            </a:pPr>
            <a:r>
              <a:rPr lang="en-US" altLang="zh-CN" sz="1800" dirty="0">
                <a:latin typeface="微软雅黑" panose="020B0503020204020204" pitchFamily="34" charset="-122"/>
                <a:ea typeface="微软雅黑" panose="020B0503020204020204" pitchFamily="34" charset="-122"/>
              </a:rPr>
              <a:t>        Elf32_Word   p_align;</a:t>
            </a:r>
            <a:endParaRPr lang="en-US" altLang="zh-CN" sz="1800" dirty="0">
              <a:latin typeface="微软雅黑" panose="020B0503020204020204" pitchFamily="34" charset="-122"/>
              <a:ea typeface="微软雅黑" panose="020B0503020204020204" pitchFamily="34" charset="-122"/>
            </a:endParaRPr>
          </a:p>
          <a:p>
            <a:pPr marL="0" lvl="0" indent="266700" eaLnBrk="1" hangingPunct="1">
              <a:lnSpc>
                <a:spcPct val="105000"/>
              </a:lnSpc>
              <a:spcBef>
                <a:spcPct val="0"/>
              </a:spcBef>
              <a:buNone/>
            </a:pPr>
            <a:r>
              <a:rPr lang="en-US" altLang="zh-CN" sz="1800" dirty="0">
                <a:latin typeface="微软雅黑" panose="020B0503020204020204" pitchFamily="34" charset="-122"/>
                <a:ea typeface="微软雅黑" panose="020B0503020204020204" pitchFamily="34" charset="-122"/>
              </a:rPr>
              <a:t>} Elf32_Phdr;</a:t>
            </a:r>
            <a:endParaRPr lang="en-US" altLang="zh-CN" sz="1800" dirty="0">
              <a:latin typeface="微软雅黑" panose="020B0503020204020204" pitchFamily="34" charset="-122"/>
              <a:ea typeface="微软雅黑" panose="020B0503020204020204" pitchFamily="34" charset="-122"/>
            </a:endParaRPr>
          </a:p>
        </p:txBody>
      </p:sp>
      <p:pic>
        <p:nvPicPr>
          <p:cNvPr id="806916" name="Picture 4"/>
          <p:cNvPicPr>
            <a:picLocks noChangeAspect="1"/>
          </p:cNvPicPr>
          <p:nvPr/>
        </p:nvPicPr>
        <p:blipFill>
          <a:blip r:embed="rId1"/>
          <a:stretch>
            <a:fillRect/>
          </a:stretch>
        </p:blipFill>
        <p:spPr>
          <a:xfrm>
            <a:off x="0" y="3584575"/>
            <a:ext cx="9144000" cy="3273425"/>
          </a:xfrm>
          <a:prstGeom prst="rect">
            <a:avLst/>
          </a:prstGeom>
          <a:noFill/>
          <a:ln w="9525">
            <a:noFill/>
          </a:ln>
        </p:spPr>
      </p:pic>
      <p:sp>
        <p:nvSpPr>
          <p:cNvPr id="806917" name="Rectangle 5"/>
          <p:cNvSpPr/>
          <p:nvPr/>
        </p:nvSpPr>
        <p:spPr>
          <a:xfrm>
            <a:off x="4221163" y="738188"/>
            <a:ext cx="4576762" cy="2703512"/>
          </a:xfrm>
          <a:prstGeom prst="rect">
            <a:avLst/>
          </a:prstGeom>
          <a:noFill/>
          <a:ln w="9525">
            <a:noFill/>
          </a:ln>
        </p:spPr>
        <p:txBody>
          <a:bodyPr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5000"/>
              </a:lnSpc>
              <a:spcBef>
                <a:spcPct val="40000"/>
              </a:spcBef>
              <a:buNone/>
            </a:pPr>
            <a:r>
              <a:rPr lang="zh-CN" altLang="en-US" sz="2000" dirty="0">
                <a:solidFill>
                  <a:srgbClr val="FF0000"/>
                </a:solidFill>
                <a:latin typeface="微软雅黑" panose="020B0503020204020204" pitchFamily="34" charset="-122"/>
                <a:ea typeface="微软雅黑" panose="020B0503020204020204" pitchFamily="34" charset="-122"/>
              </a:rPr>
              <a:t>程序头表</a:t>
            </a:r>
            <a:r>
              <a:rPr lang="zh-CN" altLang="en-US" sz="2000" dirty="0">
                <a:solidFill>
                  <a:srgbClr val="3333CC"/>
                </a:solidFill>
                <a:latin typeface="微软雅黑" panose="020B0503020204020204" pitchFamily="34" charset="-122"/>
                <a:ea typeface="微软雅黑" panose="020B0503020204020204" pitchFamily="34" charset="-122"/>
              </a:rPr>
              <a:t>描述可执行文件中的节与虚拟空间中的存储段之间的映射关系</a:t>
            </a:r>
            <a:endParaRPr lang="zh-CN" altLang="en-US" sz="2000" dirty="0">
              <a:solidFill>
                <a:srgbClr val="3333CC"/>
              </a:solidFill>
              <a:latin typeface="微软雅黑" panose="020B0503020204020204" pitchFamily="34" charset="-122"/>
              <a:ea typeface="微软雅黑" panose="020B0503020204020204" pitchFamily="34" charset="-122"/>
            </a:endParaRPr>
          </a:p>
          <a:p>
            <a:pPr marL="0" lvl="0" indent="0">
              <a:lnSpc>
                <a:spcPct val="105000"/>
              </a:lnSpc>
              <a:spcBef>
                <a:spcPct val="40000"/>
              </a:spcBef>
              <a:buNone/>
            </a:pPr>
            <a:r>
              <a:rPr lang="zh-CN" altLang="en-US" sz="2000" dirty="0">
                <a:solidFill>
                  <a:srgbClr val="3333CC"/>
                </a:solidFill>
                <a:latin typeface="微软雅黑" panose="020B0503020204020204" pitchFamily="34" charset="-122"/>
                <a:ea typeface="微软雅黑" panose="020B0503020204020204" pitchFamily="34" charset="-122"/>
              </a:rPr>
              <a:t>一个表项</a:t>
            </a:r>
            <a:r>
              <a:rPr lang="zh-CN" altLang="en-US" sz="2000" dirty="0">
                <a:solidFill>
                  <a:srgbClr val="FF0000"/>
                </a:solidFill>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32B</a:t>
            </a:r>
            <a:r>
              <a:rPr lang="zh-CN" altLang="en-US"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3333CC"/>
                </a:solidFill>
                <a:latin typeface="微软雅黑" panose="020B0503020204020204" pitchFamily="34" charset="-122"/>
                <a:ea typeface="微软雅黑" panose="020B0503020204020204" pitchFamily="34" charset="-122"/>
              </a:rPr>
              <a:t>说明虚拟地址空间中</a:t>
            </a:r>
            <a:r>
              <a:rPr lang="zh-CN" altLang="en-US" sz="2000" dirty="0">
                <a:solidFill>
                  <a:srgbClr val="CC3300"/>
                </a:solidFill>
                <a:latin typeface="微软雅黑" panose="020B0503020204020204" pitchFamily="34" charset="-122"/>
                <a:ea typeface="微软雅黑" panose="020B0503020204020204" pitchFamily="34" charset="-122"/>
              </a:rPr>
              <a:t>一个连续的段</a:t>
            </a:r>
            <a:r>
              <a:rPr lang="zh-CN" altLang="en-US" sz="2000" dirty="0">
                <a:solidFill>
                  <a:srgbClr val="3333CC"/>
                </a:solidFill>
                <a:latin typeface="微软雅黑" panose="020B0503020204020204" pitchFamily="34" charset="-122"/>
                <a:ea typeface="微软雅黑" panose="020B0503020204020204" pitchFamily="34" charset="-122"/>
              </a:rPr>
              <a:t>或</a:t>
            </a:r>
            <a:r>
              <a:rPr lang="zh-CN" altLang="en-US" sz="2000" dirty="0">
                <a:solidFill>
                  <a:srgbClr val="CC3300"/>
                </a:solidFill>
                <a:latin typeface="微软雅黑" panose="020B0503020204020204" pitchFamily="34" charset="-122"/>
                <a:ea typeface="微软雅黑" panose="020B0503020204020204" pitchFamily="34" charset="-122"/>
              </a:rPr>
              <a:t>一个特殊的节</a:t>
            </a:r>
            <a:r>
              <a:rPr lang="zh-CN" altLang="en-US" sz="2000" b="0" dirty="0">
                <a:solidFill>
                  <a:srgbClr val="3366FF"/>
                </a:solidFill>
                <a:latin typeface="微软雅黑" panose="020B0503020204020204" pitchFamily="34" charset="-122"/>
                <a:ea typeface="微软雅黑" panose="020B0503020204020204" pitchFamily="34" charset="-122"/>
              </a:rPr>
              <a:t> </a:t>
            </a:r>
            <a:endParaRPr lang="zh-CN" altLang="en-US" sz="2000" b="0" dirty="0">
              <a:solidFill>
                <a:srgbClr val="3366FF"/>
              </a:solidFill>
              <a:latin typeface="微软雅黑" panose="020B0503020204020204" pitchFamily="34" charset="-122"/>
              <a:ea typeface="微软雅黑" panose="020B0503020204020204" pitchFamily="34" charset="-122"/>
            </a:endParaRPr>
          </a:p>
          <a:p>
            <a:pPr marL="0" lvl="0" indent="0">
              <a:lnSpc>
                <a:spcPct val="105000"/>
              </a:lnSpc>
              <a:spcBef>
                <a:spcPct val="40000"/>
              </a:spcBef>
              <a:buNone/>
            </a:pPr>
            <a:r>
              <a:rPr lang="zh-CN" altLang="en-US" sz="2000" dirty="0">
                <a:solidFill>
                  <a:srgbClr val="3333CC"/>
                </a:solidFill>
                <a:latin typeface="微软雅黑" panose="020B0503020204020204" pitchFamily="34" charset="-122"/>
                <a:ea typeface="微软雅黑" panose="020B0503020204020204" pitchFamily="34" charset="-122"/>
              </a:rPr>
              <a:t>以下是某可执行目标文件程序头表信息</a:t>
            </a:r>
            <a:endParaRPr lang="zh-CN" altLang="en-US" sz="2000" dirty="0">
              <a:solidFill>
                <a:srgbClr val="3333CC"/>
              </a:solidFill>
              <a:latin typeface="微软雅黑" panose="020B0503020204020204" pitchFamily="34" charset="-122"/>
              <a:ea typeface="微软雅黑" panose="020B0503020204020204" pitchFamily="34" charset="-122"/>
            </a:endParaRPr>
          </a:p>
          <a:p>
            <a:pPr marL="0" lvl="0" indent="0">
              <a:lnSpc>
                <a:spcPct val="105000"/>
              </a:lnSpc>
              <a:spcBef>
                <a:spcPct val="40000"/>
              </a:spcBef>
              <a:buNone/>
            </a:pPr>
            <a:r>
              <a:rPr lang="zh-CN" altLang="en-US" sz="2000" dirty="0">
                <a:solidFill>
                  <a:srgbClr val="3333CC"/>
                </a:solidFill>
                <a:latin typeface="微软雅黑" panose="020B0503020204020204" pitchFamily="34" charset="-122"/>
                <a:ea typeface="微软雅黑" panose="020B0503020204020204" pitchFamily="34" charset="-122"/>
              </a:rPr>
              <a:t>有</a:t>
            </a:r>
            <a:r>
              <a:rPr lang="en-US" altLang="zh-CN" sz="2000" dirty="0">
                <a:solidFill>
                  <a:srgbClr val="3333CC"/>
                </a:solidFill>
                <a:latin typeface="微软雅黑" panose="020B0503020204020204" pitchFamily="34" charset="-122"/>
                <a:ea typeface="微软雅黑" panose="020B0503020204020204" pitchFamily="34" charset="-122"/>
              </a:rPr>
              <a:t>8</a:t>
            </a:r>
            <a:r>
              <a:rPr lang="zh-CN" altLang="en-US" sz="2000" dirty="0">
                <a:solidFill>
                  <a:srgbClr val="3333CC"/>
                </a:solidFill>
                <a:latin typeface="微软雅黑" panose="020B0503020204020204" pitchFamily="34" charset="-122"/>
                <a:ea typeface="微软雅黑" panose="020B0503020204020204" pitchFamily="34" charset="-122"/>
              </a:rPr>
              <a:t>个表项，其中两个为</a:t>
            </a:r>
            <a:r>
              <a:rPr lang="zh-CN" altLang="en-US" sz="2000" dirty="0">
                <a:solidFill>
                  <a:srgbClr val="CC3300"/>
                </a:solidFill>
                <a:latin typeface="微软雅黑" panose="020B0503020204020204" pitchFamily="34" charset="-122"/>
                <a:ea typeface="微软雅黑" panose="020B0503020204020204" pitchFamily="34" charset="-122"/>
              </a:rPr>
              <a:t>可装入段（即</a:t>
            </a:r>
            <a:r>
              <a:rPr lang="en-US" altLang="zh-CN" sz="2000" dirty="0">
                <a:solidFill>
                  <a:srgbClr val="CC3300"/>
                </a:solidFill>
                <a:latin typeface="微软雅黑" panose="020B0503020204020204" pitchFamily="34" charset="-122"/>
                <a:ea typeface="微软雅黑" panose="020B0503020204020204" pitchFamily="34" charset="-122"/>
              </a:rPr>
              <a:t>Type=LOAD</a:t>
            </a:r>
            <a:r>
              <a:rPr lang="zh-CN" altLang="en-US" sz="2000" dirty="0">
                <a:solidFill>
                  <a:srgbClr val="CC3300"/>
                </a:solidFill>
                <a:latin typeface="微软雅黑" panose="020B0503020204020204" pitchFamily="34" charset="-122"/>
                <a:ea typeface="微软雅黑" panose="020B0503020204020204" pitchFamily="34" charset="-122"/>
              </a:rPr>
              <a:t>）</a:t>
            </a:r>
            <a:endParaRPr lang="zh-CN" altLang="en-US" sz="2000" dirty="0">
              <a:solidFill>
                <a:srgbClr val="CC3300"/>
              </a:solidFill>
              <a:latin typeface="微软雅黑" panose="020B0503020204020204" pitchFamily="34" charset="-122"/>
              <a:ea typeface="微软雅黑" panose="020B0503020204020204" pitchFamily="34" charset="-122"/>
            </a:endParaRPr>
          </a:p>
        </p:txBody>
      </p:sp>
      <p:sp>
        <p:nvSpPr>
          <p:cNvPr id="806918" name="Rectangle 6"/>
          <p:cNvSpPr/>
          <p:nvPr/>
        </p:nvSpPr>
        <p:spPr>
          <a:xfrm>
            <a:off x="231775" y="3830638"/>
            <a:ext cx="8651875" cy="334962"/>
          </a:xfrm>
          <a:prstGeom prst="rect">
            <a:avLst/>
          </a:prstGeom>
          <a:noFill/>
          <a:ln w="28575" cap="flat" cmpd="sng">
            <a:solidFill>
              <a:srgbClr val="FF0000"/>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sp>
        <p:nvSpPr>
          <p:cNvPr id="806919" name="Line 7"/>
          <p:cNvSpPr/>
          <p:nvPr/>
        </p:nvSpPr>
        <p:spPr>
          <a:xfrm>
            <a:off x="204788" y="5326063"/>
            <a:ext cx="8853487" cy="0"/>
          </a:xfrm>
          <a:prstGeom prst="line">
            <a:avLst/>
          </a:prstGeom>
          <a:ln w="38100" cap="flat" cmpd="sng">
            <a:solidFill>
              <a:srgbClr val="FF0000"/>
            </a:solidFill>
            <a:prstDash val="solid"/>
            <a:headEnd type="none" w="med" len="med"/>
            <a:tailEnd type="none" w="med" len="med"/>
          </a:ln>
        </p:spPr>
      </p:sp>
      <p:sp>
        <p:nvSpPr>
          <p:cNvPr id="806920" name="Line 8"/>
          <p:cNvSpPr/>
          <p:nvPr/>
        </p:nvSpPr>
        <p:spPr>
          <a:xfrm>
            <a:off x="219075" y="5607050"/>
            <a:ext cx="8853488" cy="0"/>
          </a:xfrm>
          <a:prstGeom prst="line">
            <a:avLst/>
          </a:prstGeom>
          <a:ln w="38100" cap="flat" cmpd="sng">
            <a:solidFill>
              <a:srgbClr val="FF0000"/>
            </a:solidFill>
            <a:prstDash val="solid"/>
            <a:headEnd type="none" w="med" len="med"/>
            <a:tailEnd type="none" w="med" len="med"/>
          </a:ln>
        </p:spPr>
      </p:sp>
      <p:sp>
        <p:nvSpPr>
          <p:cNvPr id="806921" name="Text Box 9"/>
          <p:cNvSpPr txBox="1"/>
          <p:nvPr/>
        </p:nvSpPr>
        <p:spPr>
          <a:xfrm>
            <a:off x="2352675" y="3367088"/>
            <a:ext cx="3279775" cy="4572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dirty="0">
                <a:solidFill>
                  <a:srgbClr val="FF0000"/>
                </a:solidFill>
                <a:latin typeface="微软雅黑" panose="020B0503020204020204" pitchFamily="34" charset="-122"/>
                <a:ea typeface="微软雅黑" panose="020B0503020204020204" pitchFamily="34" charset="-122"/>
              </a:rPr>
              <a:t>$ readelf –l main</a:t>
            </a:r>
            <a:endParaRPr lang="en-US" altLang="zh-CN"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06917">
                                            <p:txEl>
                                              <p:charRg st="0" end="32"/>
                                            </p:txEl>
                                          </p:spTgt>
                                        </p:tgtEl>
                                        <p:attrNameLst>
                                          <p:attrName>style.visibility</p:attrName>
                                        </p:attrNameLst>
                                      </p:cBhvr>
                                      <p:to>
                                        <p:strVal val="visible"/>
                                      </p:to>
                                    </p:set>
                                    <p:animEffect transition="in" filter="blinds(horizontal)">
                                      <p:cBhvr>
                                        <p:cTn id="7" dur="500"/>
                                        <p:tgtEl>
                                          <p:spTgt spid="806917">
                                            <p:txEl>
                                              <p:charRg st="0" end="3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06917">
                                            <p:txEl>
                                              <p:charRg st="32" end="65"/>
                                            </p:txEl>
                                          </p:spTgt>
                                        </p:tgtEl>
                                        <p:attrNameLst>
                                          <p:attrName>style.visibility</p:attrName>
                                        </p:attrNameLst>
                                      </p:cBhvr>
                                      <p:to>
                                        <p:strVal val="visible"/>
                                      </p:to>
                                    </p:set>
                                    <p:animEffect transition="in" filter="blinds(horizontal)">
                                      <p:cBhvr>
                                        <p:cTn id="12" dur="500"/>
                                        <p:tgtEl>
                                          <p:spTgt spid="806917">
                                            <p:txEl>
                                              <p:charRg st="32" end="6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06917">
                                            <p:txEl>
                                              <p:charRg st="65" end="83"/>
                                            </p:txEl>
                                          </p:spTgt>
                                        </p:tgtEl>
                                        <p:attrNameLst>
                                          <p:attrName>style.visibility</p:attrName>
                                        </p:attrNameLst>
                                      </p:cBhvr>
                                      <p:to>
                                        <p:strVal val="visible"/>
                                      </p:to>
                                    </p:set>
                                    <p:animEffect transition="in" filter="blinds(horizontal)">
                                      <p:cBhvr>
                                        <p:cTn id="17" dur="500"/>
                                        <p:tgtEl>
                                          <p:spTgt spid="806917">
                                            <p:txEl>
                                              <p:charRg st="65" end="8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06917">
                                            <p:txEl>
                                              <p:charRg st="83" end="111"/>
                                            </p:txEl>
                                          </p:spTgt>
                                        </p:tgtEl>
                                        <p:attrNameLst>
                                          <p:attrName>style.visibility</p:attrName>
                                        </p:attrNameLst>
                                      </p:cBhvr>
                                      <p:to>
                                        <p:strVal val="visible"/>
                                      </p:to>
                                    </p:set>
                                    <p:animEffect transition="in" filter="blinds(horizontal)">
                                      <p:cBhvr>
                                        <p:cTn id="22" dur="500"/>
                                        <p:tgtEl>
                                          <p:spTgt spid="806917">
                                            <p:txEl>
                                              <p:charRg st="83" end="11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06921"/>
                                        </p:tgtEl>
                                        <p:attrNameLst>
                                          <p:attrName>style.visibility</p:attrName>
                                        </p:attrNameLst>
                                      </p:cBhvr>
                                      <p:to>
                                        <p:strVal val="visible"/>
                                      </p:to>
                                    </p:set>
                                    <p:animEffect transition="in" filter="blinds(horizontal)">
                                      <p:cBhvr>
                                        <p:cTn id="27" dur="500"/>
                                        <p:tgtEl>
                                          <p:spTgt spid="80692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06916"/>
                                        </p:tgtEl>
                                        <p:attrNameLst>
                                          <p:attrName>style.visibility</p:attrName>
                                        </p:attrNameLst>
                                      </p:cBhvr>
                                      <p:to>
                                        <p:strVal val="visible"/>
                                      </p:to>
                                    </p:set>
                                    <p:animEffect transition="in" filter="blinds(horizontal)">
                                      <p:cBhvr>
                                        <p:cTn id="32" dur="500"/>
                                        <p:tgtEl>
                                          <p:spTgt spid="80691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06918"/>
                                        </p:tgtEl>
                                        <p:attrNameLst>
                                          <p:attrName>style.visibility</p:attrName>
                                        </p:attrNameLst>
                                      </p:cBhvr>
                                      <p:to>
                                        <p:strVal val="visible"/>
                                      </p:to>
                                    </p:set>
                                    <p:animEffect transition="in" filter="blinds(horizontal)">
                                      <p:cBhvr>
                                        <p:cTn id="37" dur="500"/>
                                        <p:tgtEl>
                                          <p:spTgt spid="80691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06919"/>
                                        </p:tgtEl>
                                        <p:attrNameLst>
                                          <p:attrName>style.visibility</p:attrName>
                                        </p:attrNameLst>
                                      </p:cBhvr>
                                      <p:to>
                                        <p:strVal val="visible"/>
                                      </p:to>
                                    </p:set>
                                    <p:animEffect transition="in" filter="blinds(horizontal)">
                                      <p:cBhvr>
                                        <p:cTn id="42" dur="500"/>
                                        <p:tgtEl>
                                          <p:spTgt spid="80691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06920"/>
                                        </p:tgtEl>
                                        <p:attrNameLst>
                                          <p:attrName>style.visibility</p:attrName>
                                        </p:attrNameLst>
                                      </p:cBhvr>
                                      <p:to>
                                        <p:strVal val="visible"/>
                                      </p:to>
                                    </p:set>
                                    <p:animEffect transition="in" filter="blinds(horizontal)">
                                      <p:cBhvr>
                                        <p:cTn id="47" dur="500"/>
                                        <p:tgtEl>
                                          <p:spTgt spid="8069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69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a:spLocks noGrp="1"/>
          </p:cNvSpPr>
          <p:nvPr>
            <p:ph type="title"/>
          </p:nvPr>
        </p:nvSpPr>
        <p:spPr/>
        <p:txBody>
          <a:bodyPr vert="horz" wrap="square" lIns="91440" tIns="45720" rIns="91440" bIns="45720" anchor="ctr" anchorCtr="0"/>
          <a:p>
            <a:r>
              <a:rPr lang="zh-CN" altLang="en-US" dirty="0"/>
              <a:t>可执行文件中的程序头表</a:t>
            </a:r>
            <a:endParaRPr lang="zh-CN" altLang="en-US" dirty="0"/>
          </a:p>
        </p:txBody>
      </p:sp>
      <p:pic>
        <p:nvPicPr>
          <p:cNvPr id="49155" name="Picture 3"/>
          <p:cNvPicPr>
            <a:picLocks noChangeAspect="1"/>
          </p:cNvPicPr>
          <p:nvPr/>
        </p:nvPicPr>
        <p:blipFill>
          <a:blip r:embed="rId1"/>
          <a:stretch>
            <a:fillRect/>
          </a:stretch>
        </p:blipFill>
        <p:spPr>
          <a:xfrm>
            <a:off x="0" y="727075"/>
            <a:ext cx="9144000" cy="3216275"/>
          </a:xfrm>
          <a:prstGeom prst="rect">
            <a:avLst/>
          </a:prstGeom>
          <a:noFill/>
          <a:ln w="9525">
            <a:noFill/>
          </a:ln>
        </p:spPr>
      </p:pic>
      <p:sp>
        <p:nvSpPr>
          <p:cNvPr id="49156" name="Rectangle 4"/>
          <p:cNvSpPr/>
          <p:nvPr/>
        </p:nvSpPr>
        <p:spPr>
          <a:xfrm>
            <a:off x="260350" y="973138"/>
            <a:ext cx="8651875" cy="334962"/>
          </a:xfrm>
          <a:prstGeom prst="rect">
            <a:avLst/>
          </a:prstGeom>
          <a:noFill/>
          <a:ln w="28575" cap="flat" cmpd="sng">
            <a:solidFill>
              <a:srgbClr val="FF0000"/>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sp>
        <p:nvSpPr>
          <p:cNvPr id="807941" name="Rectangle 5"/>
          <p:cNvSpPr/>
          <p:nvPr/>
        </p:nvSpPr>
        <p:spPr>
          <a:xfrm>
            <a:off x="277813" y="2163763"/>
            <a:ext cx="8723312" cy="247650"/>
          </a:xfrm>
          <a:prstGeom prst="rect">
            <a:avLst/>
          </a:prstGeom>
          <a:solidFill>
            <a:srgbClr val="FF0000">
              <a:alpha val="27058"/>
            </a:srgbClr>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sp>
        <p:nvSpPr>
          <p:cNvPr id="807942" name="Rectangle 6"/>
          <p:cNvSpPr/>
          <p:nvPr/>
        </p:nvSpPr>
        <p:spPr>
          <a:xfrm>
            <a:off x="277813" y="2428875"/>
            <a:ext cx="8723312" cy="247650"/>
          </a:xfrm>
          <a:prstGeom prst="rect">
            <a:avLst/>
          </a:prstGeom>
          <a:solidFill>
            <a:srgbClr val="0000FF">
              <a:alpha val="27058"/>
            </a:srgbClr>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sp>
        <p:nvSpPr>
          <p:cNvPr id="807943" name="Rectangle 7"/>
          <p:cNvSpPr/>
          <p:nvPr/>
        </p:nvSpPr>
        <p:spPr>
          <a:xfrm>
            <a:off x="101600" y="4130675"/>
            <a:ext cx="8842375" cy="2571750"/>
          </a:xfrm>
          <a:prstGeom prst="rect">
            <a:avLst/>
          </a:prstGeom>
          <a:noFill/>
          <a:ln w="9525">
            <a:noFill/>
          </a:ln>
        </p:spPr>
        <p:txBody>
          <a:bodyPr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spcBef>
                <a:spcPct val="0"/>
              </a:spcBef>
              <a:buNone/>
            </a:pPr>
            <a:r>
              <a:rPr lang="zh-CN" altLang="en-US" sz="1900" dirty="0">
                <a:solidFill>
                  <a:srgbClr val="FF0000"/>
                </a:solidFill>
                <a:latin typeface="微软雅黑" panose="020B0503020204020204" pitchFamily="34" charset="-122"/>
                <a:ea typeface="微软雅黑" panose="020B0503020204020204" pitchFamily="34" charset="-122"/>
                <a:hlinkClick r:id="" action="ppaction://hlinkshowjump?jump=nextslide"/>
              </a:rPr>
              <a:t>第一可装入段</a:t>
            </a:r>
            <a:r>
              <a:rPr lang="zh-CN" altLang="en-US" sz="1900" dirty="0">
                <a:solidFill>
                  <a:srgbClr val="FF0000"/>
                </a:solidFill>
                <a:latin typeface="微软雅黑" panose="020B0503020204020204" pitchFamily="34" charset="-122"/>
                <a:ea typeface="微软雅黑" panose="020B0503020204020204" pitchFamily="34" charset="-122"/>
              </a:rPr>
              <a:t>：第</a:t>
            </a:r>
            <a:r>
              <a:rPr lang="en-US" altLang="zh-CN" sz="1900" dirty="0">
                <a:solidFill>
                  <a:srgbClr val="FF0000"/>
                </a:solidFill>
                <a:latin typeface="微软雅黑" panose="020B0503020204020204" pitchFamily="34" charset="-122"/>
                <a:ea typeface="微软雅黑" panose="020B0503020204020204" pitchFamily="34" charset="-122"/>
              </a:rPr>
              <a:t>0x00000~0x004d3</a:t>
            </a:r>
            <a:r>
              <a:rPr lang="zh-CN" altLang="en-US" sz="1900" dirty="0">
                <a:solidFill>
                  <a:srgbClr val="FF0000"/>
                </a:solidFill>
                <a:latin typeface="微软雅黑" panose="020B0503020204020204" pitchFamily="34" charset="-122"/>
                <a:ea typeface="微软雅黑" panose="020B0503020204020204" pitchFamily="34" charset="-122"/>
              </a:rPr>
              <a:t>字节（包括</a:t>
            </a:r>
            <a:r>
              <a:rPr lang="en-US" altLang="zh-CN" sz="1900" dirty="0">
                <a:solidFill>
                  <a:srgbClr val="FF0000"/>
                </a:solidFill>
                <a:latin typeface="微软雅黑" panose="020B0503020204020204" pitchFamily="34" charset="-122"/>
                <a:ea typeface="微软雅黑" panose="020B0503020204020204" pitchFamily="34" charset="-122"/>
              </a:rPr>
              <a:t>ELF</a:t>
            </a:r>
            <a:r>
              <a:rPr lang="zh-CN" altLang="en-US" sz="1900" dirty="0">
                <a:solidFill>
                  <a:srgbClr val="FF0000"/>
                </a:solidFill>
                <a:latin typeface="微软雅黑" panose="020B0503020204020204" pitchFamily="34" charset="-122"/>
                <a:ea typeface="微软雅黑" panose="020B0503020204020204" pitchFamily="34" charset="-122"/>
              </a:rPr>
              <a:t>头、程序头表、</a:t>
            </a:r>
            <a:r>
              <a:rPr lang="en-US" altLang="zh-CN" sz="1900" dirty="0">
                <a:solidFill>
                  <a:srgbClr val="FF0000"/>
                </a:solidFill>
                <a:latin typeface="微软雅黑" panose="020B0503020204020204" pitchFamily="34" charset="-122"/>
                <a:ea typeface="微软雅黑" panose="020B0503020204020204" pitchFamily="34" charset="-122"/>
              </a:rPr>
              <a:t>.init</a:t>
            </a:r>
            <a:r>
              <a:rPr lang="zh-CN" altLang="en-US" sz="1900" dirty="0">
                <a:solidFill>
                  <a:srgbClr val="FF0000"/>
                </a:solidFill>
                <a:latin typeface="微软雅黑" panose="020B0503020204020204" pitchFamily="34" charset="-122"/>
                <a:ea typeface="微软雅黑" panose="020B0503020204020204" pitchFamily="34" charset="-122"/>
              </a:rPr>
              <a:t>、</a:t>
            </a:r>
            <a:r>
              <a:rPr lang="en-US" altLang="zh-CN" sz="1900" dirty="0">
                <a:solidFill>
                  <a:srgbClr val="FF0000"/>
                </a:solidFill>
                <a:latin typeface="微软雅黑" panose="020B0503020204020204" pitchFamily="34" charset="-122"/>
                <a:ea typeface="微软雅黑" panose="020B0503020204020204" pitchFamily="34" charset="-122"/>
              </a:rPr>
              <a:t>.text</a:t>
            </a:r>
            <a:r>
              <a:rPr lang="zh-CN" altLang="en-US" sz="1900" dirty="0">
                <a:solidFill>
                  <a:srgbClr val="FF0000"/>
                </a:solidFill>
                <a:latin typeface="微软雅黑" panose="020B0503020204020204" pitchFamily="34" charset="-122"/>
                <a:ea typeface="微软雅黑" panose="020B0503020204020204" pitchFamily="34" charset="-122"/>
              </a:rPr>
              <a:t>和</a:t>
            </a:r>
            <a:r>
              <a:rPr lang="en-US" altLang="zh-CN" sz="1900" dirty="0">
                <a:solidFill>
                  <a:srgbClr val="FF0000"/>
                </a:solidFill>
                <a:latin typeface="微软雅黑" panose="020B0503020204020204" pitchFamily="34" charset="-122"/>
                <a:ea typeface="微软雅黑" panose="020B0503020204020204" pitchFamily="34" charset="-122"/>
              </a:rPr>
              <a:t>.rodata</a:t>
            </a:r>
            <a:r>
              <a:rPr lang="zh-CN" altLang="en-US" sz="1900" dirty="0">
                <a:solidFill>
                  <a:srgbClr val="FF0000"/>
                </a:solidFill>
                <a:latin typeface="微软雅黑" panose="020B0503020204020204" pitchFamily="34" charset="-122"/>
                <a:ea typeface="微软雅黑" panose="020B0503020204020204" pitchFamily="34" charset="-122"/>
              </a:rPr>
              <a:t>节），映射到虚拟地址</a:t>
            </a:r>
            <a:r>
              <a:rPr lang="en-US" altLang="zh-CN" sz="1900" dirty="0">
                <a:solidFill>
                  <a:srgbClr val="FF0000"/>
                </a:solidFill>
                <a:latin typeface="微软雅黑" panose="020B0503020204020204" pitchFamily="34" charset="-122"/>
                <a:ea typeface="微软雅黑" panose="020B0503020204020204" pitchFamily="34" charset="-122"/>
              </a:rPr>
              <a:t>0x8048000</a:t>
            </a:r>
            <a:r>
              <a:rPr lang="zh-CN" altLang="en-US" sz="1900" dirty="0">
                <a:solidFill>
                  <a:srgbClr val="FF0000"/>
                </a:solidFill>
                <a:latin typeface="微软雅黑" panose="020B0503020204020204" pitchFamily="34" charset="-122"/>
                <a:ea typeface="微软雅黑" panose="020B0503020204020204" pitchFamily="34" charset="-122"/>
              </a:rPr>
              <a:t>开始长度为</a:t>
            </a:r>
            <a:r>
              <a:rPr lang="en-US" altLang="zh-CN" sz="1900" dirty="0">
                <a:solidFill>
                  <a:srgbClr val="FF0000"/>
                </a:solidFill>
                <a:latin typeface="微软雅黑" panose="020B0503020204020204" pitchFamily="34" charset="-122"/>
                <a:ea typeface="微软雅黑" panose="020B0503020204020204" pitchFamily="34" charset="-122"/>
              </a:rPr>
              <a:t>0x4d4</a:t>
            </a:r>
            <a:r>
              <a:rPr lang="zh-CN" altLang="en-US" sz="1900" dirty="0">
                <a:solidFill>
                  <a:srgbClr val="FF0000"/>
                </a:solidFill>
                <a:latin typeface="微软雅黑" panose="020B0503020204020204" pitchFamily="34" charset="-122"/>
                <a:ea typeface="微软雅黑" panose="020B0503020204020204" pitchFamily="34" charset="-122"/>
              </a:rPr>
              <a:t>字节的区域，按</a:t>
            </a:r>
            <a:r>
              <a:rPr lang="en-US" altLang="zh-CN" sz="1900" dirty="0">
                <a:solidFill>
                  <a:srgbClr val="FF0000"/>
                </a:solidFill>
                <a:latin typeface="微软雅黑" panose="020B0503020204020204" pitchFamily="34" charset="-122"/>
                <a:ea typeface="微软雅黑" panose="020B0503020204020204" pitchFamily="34" charset="-122"/>
              </a:rPr>
              <a:t>0x1000=2</a:t>
            </a:r>
            <a:r>
              <a:rPr lang="en-US" altLang="zh-CN" sz="1900" baseline="30000" dirty="0">
                <a:solidFill>
                  <a:srgbClr val="FF0000"/>
                </a:solidFill>
                <a:latin typeface="微软雅黑" panose="020B0503020204020204" pitchFamily="34" charset="-122"/>
                <a:ea typeface="微软雅黑" panose="020B0503020204020204" pitchFamily="34" charset="-122"/>
              </a:rPr>
              <a:t>12</a:t>
            </a:r>
            <a:r>
              <a:rPr lang="en-US" altLang="zh-CN" sz="1900" dirty="0">
                <a:solidFill>
                  <a:srgbClr val="FF0000"/>
                </a:solidFill>
                <a:latin typeface="微软雅黑" panose="020B0503020204020204" pitchFamily="34" charset="-122"/>
                <a:ea typeface="微软雅黑" panose="020B0503020204020204" pitchFamily="34" charset="-122"/>
              </a:rPr>
              <a:t>=4KB</a:t>
            </a:r>
            <a:r>
              <a:rPr lang="zh-CN" altLang="en-US" sz="1900" dirty="0">
                <a:solidFill>
                  <a:srgbClr val="FF0000"/>
                </a:solidFill>
                <a:latin typeface="微软雅黑" panose="020B0503020204020204" pitchFamily="34" charset="-122"/>
                <a:ea typeface="微软雅黑" panose="020B0503020204020204" pitchFamily="34" charset="-122"/>
              </a:rPr>
              <a:t>对齐，具有只读</a:t>
            </a:r>
            <a:r>
              <a:rPr lang="en-US" altLang="zh-CN" sz="1900" dirty="0">
                <a:solidFill>
                  <a:srgbClr val="FF0000"/>
                </a:solidFill>
                <a:latin typeface="微软雅黑" panose="020B0503020204020204" pitchFamily="34" charset="-122"/>
                <a:ea typeface="微软雅黑" panose="020B0503020204020204" pitchFamily="34" charset="-122"/>
              </a:rPr>
              <a:t>/</a:t>
            </a:r>
            <a:r>
              <a:rPr lang="zh-CN" altLang="en-US" sz="1900" dirty="0">
                <a:solidFill>
                  <a:srgbClr val="FF0000"/>
                </a:solidFill>
                <a:latin typeface="微软雅黑" panose="020B0503020204020204" pitchFamily="34" charset="-122"/>
                <a:ea typeface="微软雅黑" panose="020B0503020204020204" pitchFamily="34" charset="-122"/>
              </a:rPr>
              <a:t>执行权限（</a:t>
            </a:r>
            <a:r>
              <a:rPr lang="en-US" altLang="zh-CN" sz="1900" dirty="0">
                <a:solidFill>
                  <a:srgbClr val="FF0000"/>
                </a:solidFill>
                <a:latin typeface="微软雅黑" panose="020B0503020204020204" pitchFamily="34" charset="-122"/>
                <a:ea typeface="微软雅黑" panose="020B0503020204020204" pitchFamily="34" charset="-122"/>
              </a:rPr>
              <a:t>Flg=RE</a:t>
            </a:r>
            <a:r>
              <a:rPr lang="zh-CN" altLang="en-US" sz="1900" dirty="0">
                <a:solidFill>
                  <a:srgbClr val="FF0000"/>
                </a:solidFill>
                <a:latin typeface="微软雅黑" panose="020B0503020204020204" pitchFamily="34" charset="-122"/>
                <a:ea typeface="微软雅黑" panose="020B0503020204020204" pitchFamily="34" charset="-122"/>
              </a:rPr>
              <a:t>），是只读代码段。</a:t>
            </a:r>
            <a:endParaRPr lang="zh-CN" altLang="en-US" sz="1900" dirty="0">
              <a:solidFill>
                <a:srgbClr val="FF0000"/>
              </a:solidFill>
              <a:latin typeface="微软雅黑" panose="020B0503020204020204" pitchFamily="34" charset="-122"/>
              <a:ea typeface="微软雅黑" panose="020B0503020204020204" pitchFamily="34" charset="-122"/>
            </a:endParaRPr>
          </a:p>
          <a:p>
            <a:pPr marL="0" lvl="0" indent="0">
              <a:spcBef>
                <a:spcPct val="0"/>
              </a:spcBef>
              <a:buNone/>
            </a:pPr>
            <a:endParaRPr lang="zh-CN" altLang="en-US" sz="900" dirty="0">
              <a:solidFill>
                <a:srgbClr val="FF0000"/>
              </a:solidFill>
              <a:latin typeface="微软雅黑" panose="020B0503020204020204" pitchFamily="34" charset="-122"/>
              <a:ea typeface="微软雅黑" panose="020B0503020204020204" pitchFamily="34" charset="-122"/>
            </a:endParaRPr>
          </a:p>
          <a:p>
            <a:pPr marL="0" lvl="0" indent="0">
              <a:spcBef>
                <a:spcPct val="0"/>
              </a:spcBef>
              <a:buNone/>
            </a:pPr>
            <a:r>
              <a:rPr lang="zh-CN" altLang="en-US" sz="1900" dirty="0">
                <a:solidFill>
                  <a:srgbClr val="3333CC"/>
                </a:solidFill>
                <a:latin typeface="微软雅黑" panose="020B0503020204020204" pitchFamily="34" charset="-122"/>
                <a:ea typeface="微软雅黑" panose="020B0503020204020204" pitchFamily="34" charset="-122"/>
                <a:hlinkClick r:id="" action="ppaction://hlinkshowjump?jump=nextslide"/>
              </a:rPr>
              <a:t>第二可装入段</a:t>
            </a:r>
            <a:r>
              <a:rPr lang="zh-CN" altLang="en-US" sz="1900" dirty="0">
                <a:solidFill>
                  <a:srgbClr val="3333CC"/>
                </a:solidFill>
                <a:latin typeface="微软雅黑" panose="020B0503020204020204" pitchFamily="34" charset="-122"/>
                <a:ea typeface="微软雅黑" panose="020B0503020204020204" pitchFamily="34" charset="-122"/>
              </a:rPr>
              <a:t>：第</a:t>
            </a:r>
            <a:r>
              <a:rPr lang="en-US" altLang="zh-CN" sz="1900" dirty="0">
                <a:solidFill>
                  <a:srgbClr val="3333CC"/>
                </a:solidFill>
                <a:latin typeface="微软雅黑" panose="020B0503020204020204" pitchFamily="34" charset="-122"/>
                <a:ea typeface="微软雅黑" panose="020B0503020204020204" pitchFamily="34" charset="-122"/>
              </a:rPr>
              <a:t>0x000f0c</a:t>
            </a:r>
            <a:r>
              <a:rPr lang="zh-CN" altLang="en-US" sz="1900" dirty="0">
                <a:solidFill>
                  <a:srgbClr val="3333CC"/>
                </a:solidFill>
                <a:latin typeface="微软雅黑" panose="020B0503020204020204" pitchFamily="34" charset="-122"/>
                <a:ea typeface="微软雅黑" panose="020B0503020204020204" pitchFamily="34" charset="-122"/>
              </a:rPr>
              <a:t>开始长度为</a:t>
            </a:r>
            <a:r>
              <a:rPr lang="en-US" altLang="zh-CN" sz="1900" dirty="0">
                <a:solidFill>
                  <a:srgbClr val="3333CC"/>
                </a:solidFill>
                <a:latin typeface="微软雅黑" panose="020B0503020204020204" pitchFamily="34" charset="-122"/>
                <a:ea typeface="微软雅黑" panose="020B0503020204020204" pitchFamily="34" charset="-122"/>
              </a:rPr>
              <a:t>0x108</a:t>
            </a:r>
            <a:r>
              <a:rPr lang="zh-CN" altLang="en-US" sz="1900" dirty="0">
                <a:solidFill>
                  <a:srgbClr val="3333CC"/>
                </a:solidFill>
                <a:latin typeface="微软雅黑" panose="020B0503020204020204" pitchFamily="34" charset="-122"/>
                <a:ea typeface="微软雅黑" panose="020B0503020204020204" pitchFamily="34" charset="-122"/>
              </a:rPr>
              <a:t>字节的</a:t>
            </a:r>
            <a:r>
              <a:rPr lang="en-US" altLang="zh-CN" sz="1900" dirty="0">
                <a:solidFill>
                  <a:srgbClr val="3333CC"/>
                </a:solidFill>
                <a:latin typeface="微软雅黑" panose="020B0503020204020204" pitchFamily="34" charset="-122"/>
                <a:ea typeface="微软雅黑" panose="020B0503020204020204" pitchFamily="34" charset="-122"/>
              </a:rPr>
              <a:t>.data</a:t>
            </a:r>
            <a:r>
              <a:rPr lang="zh-CN" altLang="en-US" sz="1900" dirty="0">
                <a:solidFill>
                  <a:srgbClr val="3333CC"/>
                </a:solidFill>
                <a:latin typeface="微软雅黑" panose="020B0503020204020204" pitchFamily="34" charset="-122"/>
                <a:ea typeface="微软雅黑" panose="020B0503020204020204" pitchFamily="34" charset="-122"/>
              </a:rPr>
              <a:t>节，映射到虚拟地址</a:t>
            </a:r>
            <a:r>
              <a:rPr lang="en-US" altLang="zh-CN" sz="1900" dirty="0">
                <a:solidFill>
                  <a:srgbClr val="3333CC"/>
                </a:solidFill>
                <a:latin typeface="微软雅黑" panose="020B0503020204020204" pitchFamily="34" charset="-122"/>
                <a:ea typeface="微软雅黑" panose="020B0503020204020204" pitchFamily="34" charset="-122"/>
              </a:rPr>
              <a:t>0x8049f0c</a:t>
            </a:r>
            <a:r>
              <a:rPr lang="zh-CN" altLang="en-US" sz="1900" dirty="0">
                <a:solidFill>
                  <a:srgbClr val="3333CC"/>
                </a:solidFill>
                <a:latin typeface="微软雅黑" panose="020B0503020204020204" pitchFamily="34" charset="-122"/>
                <a:ea typeface="微软雅黑" panose="020B0503020204020204" pitchFamily="34" charset="-122"/>
              </a:rPr>
              <a:t>开始长度为</a:t>
            </a:r>
            <a:r>
              <a:rPr lang="en-US" altLang="zh-CN" sz="1900" dirty="0">
                <a:solidFill>
                  <a:srgbClr val="3333CC"/>
                </a:solidFill>
                <a:latin typeface="微软雅黑" panose="020B0503020204020204" pitchFamily="34" charset="-122"/>
                <a:ea typeface="微软雅黑" panose="020B0503020204020204" pitchFamily="34" charset="-122"/>
              </a:rPr>
              <a:t>0x110</a:t>
            </a:r>
            <a:r>
              <a:rPr lang="zh-CN" altLang="en-US" sz="1900" dirty="0">
                <a:solidFill>
                  <a:srgbClr val="3333CC"/>
                </a:solidFill>
                <a:latin typeface="微软雅黑" panose="020B0503020204020204" pitchFamily="34" charset="-122"/>
                <a:ea typeface="微软雅黑" panose="020B0503020204020204" pitchFamily="34" charset="-122"/>
              </a:rPr>
              <a:t>字节的存储区域，在</a:t>
            </a:r>
            <a:r>
              <a:rPr lang="en-US" altLang="zh-CN" sz="1900" dirty="0">
                <a:solidFill>
                  <a:srgbClr val="3333CC"/>
                </a:solidFill>
                <a:latin typeface="微软雅黑" panose="020B0503020204020204" pitchFamily="34" charset="-122"/>
                <a:ea typeface="微软雅黑" panose="020B0503020204020204" pitchFamily="34" charset="-122"/>
              </a:rPr>
              <a:t>0x110=272B</a:t>
            </a:r>
            <a:r>
              <a:rPr lang="zh-CN" altLang="en-US" sz="1900" dirty="0">
                <a:solidFill>
                  <a:srgbClr val="3333CC"/>
                </a:solidFill>
                <a:latin typeface="微软雅黑" panose="020B0503020204020204" pitchFamily="34" charset="-122"/>
                <a:ea typeface="微软雅黑" panose="020B0503020204020204" pitchFamily="34" charset="-122"/>
              </a:rPr>
              <a:t>存储区中，前</a:t>
            </a:r>
            <a:r>
              <a:rPr lang="en-US" altLang="zh-CN" sz="1900" dirty="0">
                <a:solidFill>
                  <a:srgbClr val="3333CC"/>
                </a:solidFill>
                <a:latin typeface="微软雅黑" panose="020B0503020204020204" pitchFamily="34" charset="-122"/>
                <a:ea typeface="微软雅黑" panose="020B0503020204020204" pitchFamily="34" charset="-122"/>
              </a:rPr>
              <a:t>0x108=264B</a:t>
            </a:r>
            <a:r>
              <a:rPr lang="zh-CN" altLang="en-US" sz="1900" dirty="0">
                <a:solidFill>
                  <a:srgbClr val="3333CC"/>
                </a:solidFill>
                <a:latin typeface="微软雅黑" panose="020B0503020204020204" pitchFamily="34" charset="-122"/>
                <a:ea typeface="微软雅黑" panose="020B0503020204020204" pitchFamily="34" charset="-122"/>
              </a:rPr>
              <a:t>用</a:t>
            </a:r>
            <a:r>
              <a:rPr lang="en-US" altLang="zh-CN" sz="1900" dirty="0">
                <a:solidFill>
                  <a:srgbClr val="3333CC"/>
                </a:solidFill>
                <a:latin typeface="微软雅黑" panose="020B0503020204020204" pitchFamily="34" charset="-122"/>
                <a:ea typeface="微软雅黑" panose="020B0503020204020204" pitchFamily="34" charset="-122"/>
              </a:rPr>
              <a:t>.data</a:t>
            </a:r>
            <a:r>
              <a:rPr lang="zh-CN" altLang="en-US" sz="1900" dirty="0">
                <a:solidFill>
                  <a:srgbClr val="3333CC"/>
                </a:solidFill>
                <a:latin typeface="微软雅黑" panose="020B0503020204020204" pitchFamily="34" charset="-122"/>
                <a:ea typeface="微软雅黑" panose="020B0503020204020204" pitchFamily="34" charset="-122"/>
              </a:rPr>
              <a:t>节内容初始化，后面</a:t>
            </a:r>
            <a:r>
              <a:rPr lang="en-US" altLang="zh-CN" sz="1900" dirty="0">
                <a:solidFill>
                  <a:srgbClr val="3333CC"/>
                </a:solidFill>
                <a:latin typeface="微软雅黑" panose="020B0503020204020204" pitchFamily="34" charset="-122"/>
                <a:ea typeface="微软雅黑" panose="020B0503020204020204" pitchFamily="34" charset="-122"/>
              </a:rPr>
              <a:t>272-264=8B</a:t>
            </a:r>
            <a:r>
              <a:rPr lang="zh-CN" altLang="en-US" sz="1900" dirty="0">
                <a:solidFill>
                  <a:srgbClr val="3333CC"/>
                </a:solidFill>
                <a:latin typeface="微软雅黑" panose="020B0503020204020204" pitchFamily="34" charset="-122"/>
                <a:ea typeface="微软雅黑" panose="020B0503020204020204" pitchFamily="34" charset="-122"/>
              </a:rPr>
              <a:t>对应</a:t>
            </a:r>
            <a:r>
              <a:rPr lang="en-US" altLang="zh-CN" sz="1900" dirty="0">
                <a:solidFill>
                  <a:srgbClr val="3333CC"/>
                </a:solidFill>
                <a:latin typeface="微软雅黑" panose="020B0503020204020204" pitchFamily="34" charset="-122"/>
                <a:ea typeface="微软雅黑" panose="020B0503020204020204" pitchFamily="34" charset="-122"/>
              </a:rPr>
              <a:t>.bss</a:t>
            </a:r>
            <a:r>
              <a:rPr lang="zh-CN" altLang="en-US" sz="1900" dirty="0">
                <a:solidFill>
                  <a:srgbClr val="3333CC"/>
                </a:solidFill>
                <a:latin typeface="微软雅黑" panose="020B0503020204020204" pitchFamily="34" charset="-122"/>
                <a:ea typeface="微软雅黑" panose="020B0503020204020204" pitchFamily="34" charset="-122"/>
              </a:rPr>
              <a:t>节，初始化为</a:t>
            </a:r>
            <a:r>
              <a:rPr lang="en-US" altLang="zh-CN" sz="1900" dirty="0">
                <a:solidFill>
                  <a:srgbClr val="3333CC"/>
                </a:solidFill>
                <a:latin typeface="微软雅黑" panose="020B0503020204020204" pitchFamily="34" charset="-122"/>
                <a:ea typeface="微软雅黑" panose="020B0503020204020204" pitchFamily="34" charset="-122"/>
              </a:rPr>
              <a:t>0</a:t>
            </a:r>
            <a:r>
              <a:rPr lang="zh-CN" altLang="en-US" sz="1900" dirty="0">
                <a:solidFill>
                  <a:srgbClr val="3333CC"/>
                </a:solidFill>
                <a:latin typeface="微软雅黑" panose="020B0503020204020204" pitchFamily="34" charset="-122"/>
                <a:ea typeface="微软雅黑" panose="020B0503020204020204" pitchFamily="34" charset="-122"/>
              </a:rPr>
              <a:t>，按</a:t>
            </a:r>
            <a:r>
              <a:rPr lang="en-US" altLang="zh-CN" sz="1900" dirty="0">
                <a:solidFill>
                  <a:srgbClr val="3333CC"/>
                </a:solidFill>
                <a:latin typeface="微软雅黑" panose="020B0503020204020204" pitchFamily="34" charset="-122"/>
                <a:ea typeface="微软雅黑" panose="020B0503020204020204" pitchFamily="34" charset="-122"/>
              </a:rPr>
              <a:t>0x1000=4KB</a:t>
            </a:r>
            <a:r>
              <a:rPr lang="zh-CN" altLang="en-US" sz="1900" dirty="0">
                <a:solidFill>
                  <a:srgbClr val="3333CC"/>
                </a:solidFill>
                <a:latin typeface="微软雅黑" panose="020B0503020204020204" pitchFamily="34" charset="-122"/>
                <a:ea typeface="微软雅黑" panose="020B0503020204020204" pitchFamily="34" charset="-122"/>
              </a:rPr>
              <a:t>对齐，具有可读可写权限（</a:t>
            </a:r>
            <a:r>
              <a:rPr lang="en-US" altLang="zh-CN" sz="1900" dirty="0">
                <a:solidFill>
                  <a:srgbClr val="3333CC"/>
                </a:solidFill>
                <a:latin typeface="微软雅黑" panose="020B0503020204020204" pitchFamily="34" charset="-122"/>
                <a:ea typeface="微软雅黑" panose="020B0503020204020204" pitchFamily="34" charset="-122"/>
              </a:rPr>
              <a:t>Flg=RW</a:t>
            </a:r>
            <a:r>
              <a:rPr lang="zh-CN" altLang="en-US" sz="1900" dirty="0">
                <a:solidFill>
                  <a:srgbClr val="3333CC"/>
                </a:solidFill>
                <a:latin typeface="微软雅黑" panose="020B0503020204020204" pitchFamily="34" charset="-122"/>
                <a:ea typeface="微软雅黑" panose="020B0503020204020204" pitchFamily="34" charset="-122"/>
              </a:rPr>
              <a:t>），是可读写数据段。</a:t>
            </a:r>
            <a:endParaRPr lang="zh-CN" altLang="en-US" sz="1900" dirty="0">
              <a:solidFill>
                <a:srgbClr val="3333CC"/>
              </a:solidFill>
              <a:latin typeface="微软雅黑" panose="020B0503020204020204" pitchFamily="34" charset="-122"/>
              <a:ea typeface="微软雅黑" panose="020B0503020204020204" pitchFamily="34" charset="-122"/>
            </a:endParaRPr>
          </a:p>
        </p:txBody>
      </p:sp>
      <p:sp>
        <p:nvSpPr>
          <p:cNvPr id="807944" name="Text Box 8"/>
          <p:cNvSpPr txBox="1"/>
          <p:nvPr/>
        </p:nvSpPr>
        <p:spPr>
          <a:xfrm>
            <a:off x="8201025" y="3875088"/>
            <a:ext cx="842963" cy="427037"/>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2200" dirty="0">
                <a:latin typeface="微软雅黑" panose="020B0503020204020204" pitchFamily="34" charset="-122"/>
                <a:ea typeface="微软雅黑" panose="020B0503020204020204" pitchFamily="34" charset="-122"/>
                <a:hlinkClick r:id="rId2" action="ppaction://hlinksldjump"/>
              </a:rPr>
              <a:t>SKIP</a:t>
            </a:r>
            <a:endParaRPr lang="en-US" altLang="zh-CN" sz="2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07941"/>
                                        </p:tgtEl>
                                        <p:attrNameLst>
                                          <p:attrName>style.visibility</p:attrName>
                                        </p:attrNameLst>
                                      </p:cBhvr>
                                      <p:to>
                                        <p:strVal val="visible"/>
                                      </p:to>
                                    </p:set>
                                    <p:animEffect transition="in" filter="blinds(horizontal)">
                                      <p:cBhvr>
                                        <p:cTn id="7" dur="500"/>
                                        <p:tgtEl>
                                          <p:spTgt spid="80794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07942"/>
                                        </p:tgtEl>
                                        <p:attrNameLst>
                                          <p:attrName>style.visibility</p:attrName>
                                        </p:attrNameLst>
                                      </p:cBhvr>
                                      <p:to>
                                        <p:strVal val="visible"/>
                                      </p:to>
                                    </p:set>
                                    <p:animEffect transition="in" filter="blinds(horizontal)">
                                      <p:cBhvr>
                                        <p:cTn id="12" dur="500"/>
                                        <p:tgtEl>
                                          <p:spTgt spid="80794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07943">
                                            <p:txEl>
                                              <p:charRg st="0" end="136"/>
                                            </p:txEl>
                                          </p:spTgt>
                                        </p:tgtEl>
                                        <p:attrNameLst>
                                          <p:attrName>style.visibility</p:attrName>
                                        </p:attrNameLst>
                                      </p:cBhvr>
                                      <p:to>
                                        <p:strVal val="visible"/>
                                      </p:to>
                                    </p:set>
                                    <p:animEffect transition="in" filter="blinds(horizontal)">
                                      <p:cBhvr>
                                        <p:cTn id="17" dur="500"/>
                                        <p:tgtEl>
                                          <p:spTgt spid="807943">
                                            <p:txEl>
                                              <p:charRg st="0" end="13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07943">
                                            <p:txEl>
                                              <p:charRg st="137" end="313"/>
                                            </p:txEl>
                                          </p:spTgt>
                                        </p:tgtEl>
                                        <p:attrNameLst>
                                          <p:attrName>style.visibility</p:attrName>
                                        </p:attrNameLst>
                                      </p:cBhvr>
                                      <p:to>
                                        <p:strVal val="visible"/>
                                      </p:to>
                                    </p:set>
                                    <p:animEffect transition="in" filter="blinds(horizontal)">
                                      <p:cBhvr>
                                        <p:cTn id="22" dur="500"/>
                                        <p:tgtEl>
                                          <p:spTgt spid="807943">
                                            <p:txEl>
                                              <p:charRg st="137" end="3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07944"/>
                                        </p:tgtEl>
                                        <p:attrNameLst>
                                          <p:attrName>style.visibility</p:attrName>
                                        </p:attrNameLst>
                                      </p:cBhvr>
                                      <p:to>
                                        <p:strVal val="visible"/>
                                      </p:to>
                                    </p:set>
                                    <p:animEffect transition="in" filter="blinds(horizontal)">
                                      <p:cBhvr>
                                        <p:cTn id="27" dur="500"/>
                                        <p:tgtEl>
                                          <p:spTgt spid="8079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7943" grpId="0" build="allAtOnce"/>
      <p:bldP spid="80794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title"/>
          </p:nvPr>
        </p:nvSpPr>
        <p:spPr>
          <a:xfrm>
            <a:off x="457200" y="98425"/>
            <a:ext cx="8229600" cy="561975"/>
          </a:xfrm>
        </p:spPr>
        <p:txBody>
          <a:bodyPr vert="horz" wrap="square" lIns="91440" tIns="45720" rIns="91440" bIns="45720" anchor="ctr" anchorCtr="0"/>
          <a:p>
            <a:r>
              <a:rPr lang="zh-CN" altLang="en-US" dirty="0"/>
              <a:t>程序的链接</a:t>
            </a:r>
            <a:endParaRPr lang="zh-CN" altLang="en-US" dirty="0"/>
          </a:p>
        </p:txBody>
      </p:sp>
      <p:sp>
        <p:nvSpPr>
          <p:cNvPr id="5123" name="Rectangle 3"/>
          <p:cNvSpPr>
            <a:spLocks noGrp="1"/>
          </p:cNvSpPr>
          <p:nvPr>
            <p:ph idx="1"/>
          </p:nvPr>
        </p:nvSpPr>
        <p:spPr>
          <a:xfrm>
            <a:off x="301625" y="836613"/>
            <a:ext cx="8553450" cy="5838825"/>
          </a:xfrm>
        </p:spPr>
        <p:txBody>
          <a:bodyPr vert="horz" wrap="square" lIns="91440" tIns="45720" rIns="91440" bIns="45720" anchor="t" anchorCtr="0"/>
          <a:p>
            <a:r>
              <a:rPr lang="zh-CN" altLang="en-US" dirty="0">
                <a:latin typeface="微软雅黑" panose="020B0503020204020204" pitchFamily="34" charset="-122"/>
                <a:ea typeface="微软雅黑" panose="020B0503020204020204" pitchFamily="34" charset="-122"/>
              </a:rPr>
              <a:t>分以下三个部分介绍</a:t>
            </a:r>
            <a:endParaRPr lang="zh-CN" altLang="en-US" dirty="0">
              <a:latin typeface="微软雅黑" panose="020B0503020204020204" pitchFamily="34" charset="-122"/>
              <a:ea typeface="微软雅黑" panose="020B0503020204020204" pitchFamily="34" charset="-122"/>
            </a:endParaRPr>
          </a:p>
          <a:p>
            <a:pPr lvl="1"/>
            <a:r>
              <a:rPr lang="zh-CN" altLang="en-US" sz="2200" dirty="0">
                <a:solidFill>
                  <a:srgbClr val="FF0000"/>
                </a:solidFill>
                <a:latin typeface="微软雅黑" panose="020B0503020204020204" pitchFamily="34" charset="-122"/>
                <a:ea typeface="微软雅黑" panose="020B0503020204020204" pitchFamily="34" charset="-122"/>
              </a:rPr>
              <a:t>第一讲：目标文件格式</a:t>
            </a:r>
            <a:endParaRPr lang="zh-CN" altLang="en-US" sz="2200" dirty="0">
              <a:solidFill>
                <a:srgbClr val="FF0000"/>
              </a:solidFill>
              <a:latin typeface="微软雅黑" panose="020B0503020204020204" pitchFamily="34" charset="-122"/>
              <a:ea typeface="微软雅黑" panose="020B0503020204020204" pitchFamily="34" charset="-122"/>
            </a:endParaRPr>
          </a:p>
          <a:p>
            <a:pPr lvl="2"/>
            <a:r>
              <a:rPr lang="zh-CN" altLang="en-US" sz="2200" dirty="0">
                <a:latin typeface="微软雅黑" panose="020B0503020204020204" pitchFamily="34" charset="-122"/>
                <a:ea typeface="微软雅黑" panose="020B0503020204020204" pitchFamily="34" charset="-122"/>
              </a:rPr>
              <a:t>程序的链接概述、链接的意义与过程</a:t>
            </a:r>
            <a:endParaRPr lang="zh-CN" altLang="en-US" sz="2200" dirty="0">
              <a:latin typeface="微软雅黑" panose="020B0503020204020204" pitchFamily="34" charset="-122"/>
              <a:ea typeface="微软雅黑" panose="020B0503020204020204" pitchFamily="34" charset="-122"/>
            </a:endParaRPr>
          </a:p>
          <a:p>
            <a:pPr lvl="2"/>
            <a:r>
              <a:rPr lang="en-US" altLang="zh-CN" sz="2200" dirty="0">
                <a:latin typeface="微软雅黑" panose="020B0503020204020204" pitchFamily="34" charset="-122"/>
                <a:ea typeface="微软雅黑" panose="020B0503020204020204" pitchFamily="34" charset="-122"/>
              </a:rPr>
              <a:t>ELF</a:t>
            </a:r>
            <a:r>
              <a:rPr lang="zh-CN" altLang="en-US" sz="2200" dirty="0">
                <a:latin typeface="微软雅黑" panose="020B0503020204020204" pitchFamily="34" charset="-122"/>
                <a:ea typeface="微软雅黑" panose="020B0503020204020204" pitchFamily="34" charset="-122"/>
              </a:rPr>
              <a:t>目标文件、重定位目标文件格式、可执行目标文件格式</a:t>
            </a:r>
            <a:endParaRPr lang="zh-CN" altLang="en-US"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第二讲：符号解析与重定位</a:t>
            </a:r>
            <a:endParaRPr lang="zh-CN" altLang="en-US" sz="2200" i="1" dirty="0">
              <a:latin typeface="微软雅黑" panose="020B0503020204020204" pitchFamily="34" charset="-122"/>
              <a:ea typeface="微软雅黑" panose="020B0503020204020204" pitchFamily="34" charset="-122"/>
            </a:endParaRPr>
          </a:p>
          <a:p>
            <a:pPr lvl="2"/>
            <a:r>
              <a:rPr lang="zh-CN" altLang="en-US" sz="2200" dirty="0">
                <a:latin typeface="微软雅黑" panose="020B0503020204020204" pitchFamily="34" charset="-122"/>
                <a:ea typeface="微软雅黑" panose="020B0503020204020204" pitchFamily="34" charset="-122"/>
              </a:rPr>
              <a:t>符号和符号表、符号解析</a:t>
            </a:r>
            <a:endParaRPr lang="zh-CN" altLang="en-US" sz="2200" dirty="0">
              <a:latin typeface="微软雅黑" panose="020B0503020204020204" pitchFamily="34" charset="-122"/>
              <a:ea typeface="微软雅黑" panose="020B0503020204020204" pitchFamily="34" charset="-122"/>
            </a:endParaRPr>
          </a:p>
          <a:p>
            <a:pPr lvl="2"/>
            <a:r>
              <a:rPr lang="zh-CN" altLang="en-US" sz="2200" dirty="0">
                <a:latin typeface="微软雅黑" panose="020B0503020204020204" pitchFamily="34" charset="-122"/>
                <a:ea typeface="微软雅黑" panose="020B0503020204020204" pitchFamily="34" charset="-122"/>
              </a:rPr>
              <a:t>与静态库的链接</a:t>
            </a:r>
            <a:endParaRPr lang="zh-CN" altLang="en-US" sz="2200" dirty="0">
              <a:latin typeface="微软雅黑" panose="020B0503020204020204" pitchFamily="34" charset="-122"/>
              <a:ea typeface="微软雅黑" panose="020B0503020204020204" pitchFamily="34" charset="-122"/>
            </a:endParaRPr>
          </a:p>
          <a:p>
            <a:pPr lvl="2"/>
            <a:r>
              <a:rPr lang="zh-CN" altLang="en-US" sz="2200" dirty="0">
                <a:latin typeface="微软雅黑" panose="020B0503020204020204" pitchFamily="34" charset="-122"/>
                <a:ea typeface="微软雅黑" panose="020B0503020204020204" pitchFamily="34" charset="-122"/>
              </a:rPr>
              <a:t>重定位信息、重定位过程</a:t>
            </a:r>
            <a:endParaRPr lang="zh-CN" altLang="en-US"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第三讲：动态链接【扩展学习】</a:t>
            </a:r>
            <a:endParaRPr lang="zh-CN" altLang="en-US" sz="2200" i="1" dirty="0">
              <a:latin typeface="微软雅黑" panose="020B0503020204020204" pitchFamily="34" charset="-122"/>
              <a:ea typeface="微软雅黑" panose="020B0503020204020204" pitchFamily="34" charset="-122"/>
            </a:endParaRPr>
          </a:p>
          <a:p>
            <a:pPr lvl="2"/>
            <a:r>
              <a:rPr lang="zh-CN" altLang="en-US" sz="2200" dirty="0">
                <a:latin typeface="微软雅黑" panose="020B0503020204020204" pitchFamily="34" charset="-122"/>
                <a:ea typeface="微软雅黑" panose="020B0503020204020204" pitchFamily="34" charset="-122"/>
              </a:rPr>
              <a:t>动态链接的特性、程序加载时的动态链接、程序运行时的动态链接、动态链接举例</a:t>
            </a:r>
            <a:endParaRPr lang="zh-CN" altLang="en-US" sz="2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p:cNvSpPr>
          <p:nvPr>
            <p:ph type="title"/>
          </p:nvPr>
        </p:nvSpPr>
        <p:spPr>
          <a:xfrm>
            <a:off x="457200" y="98425"/>
            <a:ext cx="8229600" cy="561975"/>
          </a:xfrm>
        </p:spPr>
        <p:txBody>
          <a:bodyPr vert="horz" wrap="square" lIns="91440" tIns="45720" rIns="91440" bIns="45720" anchor="ctr" anchorCtr="0"/>
          <a:p>
            <a:r>
              <a:rPr lang="zh-CN" altLang="en-US" dirty="0"/>
              <a:t>程序的链接</a:t>
            </a:r>
            <a:endParaRPr lang="zh-CN" altLang="en-US" dirty="0"/>
          </a:p>
        </p:txBody>
      </p:sp>
      <p:sp>
        <p:nvSpPr>
          <p:cNvPr id="53251" name="Rectangle 3"/>
          <p:cNvSpPr>
            <a:spLocks noGrp="1"/>
          </p:cNvSpPr>
          <p:nvPr>
            <p:ph idx="1"/>
          </p:nvPr>
        </p:nvSpPr>
        <p:spPr>
          <a:xfrm>
            <a:off x="301625" y="836613"/>
            <a:ext cx="8553450" cy="5838825"/>
          </a:xfrm>
        </p:spPr>
        <p:txBody>
          <a:bodyPr vert="horz" wrap="square" lIns="91440" tIns="45720" rIns="91440" bIns="45720" anchor="t" anchorCtr="0"/>
          <a:p>
            <a:r>
              <a:rPr lang="zh-CN" altLang="en-US" dirty="0">
                <a:latin typeface="微软雅黑" panose="020B0503020204020204" pitchFamily="34" charset="-122"/>
                <a:ea typeface="微软雅黑" panose="020B0503020204020204" pitchFamily="34" charset="-122"/>
              </a:rPr>
              <a:t>分以下三个部分介绍</a:t>
            </a:r>
            <a:endParaRPr lang="zh-CN" altLang="en-US"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第一讲：目标文件格式</a:t>
            </a:r>
            <a:endParaRPr lang="zh-CN" altLang="en-US" sz="2200" dirty="0">
              <a:latin typeface="微软雅黑" panose="020B0503020204020204" pitchFamily="34" charset="-122"/>
              <a:ea typeface="微软雅黑" panose="020B0503020204020204" pitchFamily="34" charset="-122"/>
            </a:endParaRPr>
          </a:p>
          <a:p>
            <a:pPr lvl="2"/>
            <a:r>
              <a:rPr lang="zh-CN" altLang="en-US" sz="2200" dirty="0">
                <a:latin typeface="微软雅黑" panose="020B0503020204020204" pitchFamily="34" charset="-122"/>
                <a:ea typeface="微软雅黑" panose="020B0503020204020204" pitchFamily="34" charset="-122"/>
              </a:rPr>
              <a:t>程序的链接概述、链接的意义与过程</a:t>
            </a:r>
            <a:endParaRPr lang="zh-CN" altLang="en-US" sz="2200" dirty="0">
              <a:latin typeface="微软雅黑" panose="020B0503020204020204" pitchFamily="34" charset="-122"/>
              <a:ea typeface="微软雅黑" panose="020B0503020204020204" pitchFamily="34" charset="-122"/>
            </a:endParaRPr>
          </a:p>
          <a:p>
            <a:pPr lvl="2"/>
            <a:r>
              <a:rPr lang="en-US" altLang="zh-CN" sz="2200" dirty="0">
                <a:latin typeface="微软雅黑" panose="020B0503020204020204" pitchFamily="34" charset="-122"/>
                <a:ea typeface="微软雅黑" panose="020B0503020204020204" pitchFamily="34" charset="-122"/>
              </a:rPr>
              <a:t>ELF</a:t>
            </a:r>
            <a:r>
              <a:rPr lang="zh-CN" altLang="en-US" sz="2200" dirty="0">
                <a:latin typeface="微软雅黑" panose="020B0503020204020204" pitchFamily="34" charset="-122"/>
                <a:ea typeface="微软雅黑" panose="020B0503020204020204" pitchFamily="34" charset="-122"/>
              </a:rPr>
              <a:t>目标文件、重定位目标文件格式、可执行目标文件格式</a:t>
            </a:r>
            <a:endParaRPr lang="zh-CN" altLang="en-US" sz="2200" dirty="0">
              <a:latin typeface="微软雅黑" panose="020B0503020204020204" pitchFamily="34" charset="-122"/>
              <a:ea typeface="微软雅黑" panose="020B0503020204020204" pitchFamily="34" charset="-122"/>
            </a:endParaRPr>
          </a:p>
          <a:p>
            <a:pPr lvl="1"/>
            <a:r>
              <a:rPr lang="zh-CN" altLang="en-US" sz="2200" dirty="0">
                <a:solidFill>
                  <a:srgbClr val="FF0000"/>
                </a:solidFill>
                <a:latin typeface="微软雅黑" panose="020B0503020204020204" pitchFamily="34" charset="-122"/>
                <a:ea typeface="微软雅黑" panose="020B0503020204020204" pitchFamily="34" charset="-122"/>
              </a:rPr>
              <a:t>第二讲：符号解析与重定位</a:t>
            </a:r>
            <a:endParaRPr lang="zh-CN" altLang="en-US" sz="2200" i="1" dirty="0">
              <a:solidFill>
                <a:srgbClr val="FF0000"/>
              </a:solidFill>
              <a:latin typeface="微软雅黑" panose="020B0503020204020204" pitchFamily="34" charset="-122"/>
              <a:ea typeface="微软雅黑" panose="020B0503020204020204" pitchFamily="34" charset="-122"/>
            </a:endParaRPr>
          </a:p>
          <a:p>
            <a:pPr lvl="2"/>
            <a:r>
              <a:rPr lang="zh-CN" altLang="en-US" sz="2200" dirty="0">
                <a:latin typeface="微软雅黑" panose="020B0503020204020204" pitchFamily="34" charset="-122"/>
                <a:ea typeface="微软雅黑" panose="020B0503020204020204" pitchFamily="34" charset="-122"/>
              </a:rPr>
              <a:t>符号和符号表、符号解析</a:t>
            </a:r>
            <a:endParaRPr lang="zh-CN" altLang="en-US" sz="2200" dirty="0">
              <a:latin typeface="微软雅黑" panose="020B0503020204020204" pitchFamily="34" charset="-122"/>
              <a:ea typeface="微软雅黑" panose="020B0503020204020204" pitchFamily="34" charset="-122"/>
            </a:endParaRPr>
          </a:p>
          <a:p>
            <a:pPr lvl="2"/>
            <a:r>
              <a:rPr lang="zh-CN" altLang="en-US" sz="2200" dirty="0">
                <a:latin typeface="微软雅黑" panose="020B0503020204020204" pitchFamily="34" charset="-122"/>
                <a:ea typeface="微软雅黑" panose="020B0503020204020204" pitchFamily="34" charset="-122"/>
              </a:rPr>
              <a:t>与静态库的链接</a:t>
            </a:r>
            <a:endParaRPr lang="zh-CN" altLang="en-US" sz="2200" dirty="0">
              <a:latin typeface="微软雅黑" panose="020B0503020204020204" pitchFamily="34" charset="-122"/>
              <a:ea typeface="微软雅黑" panose="020B0503020204020204" pitchFamily="34" charset="-122"/>
            </a:endParaRPr>
          </a:p>
          <a:p>
            <a:pPr lvl="2"/>
            <a:r>
              <a:rPr lang="zh-CN" altLang="en-US" sz="2200" dirty="0">
                <a:latin typeface="微软雅黑" panose="020B0503020204020204" pitchFamily="34" charset="-122"/>
                <a:ea typeface="微软雅黑" panose="020B0503020204020204" pitchFamily="34" charset="-122"/>
              </a:rPr>
              <a:t>重定位信息、重定位过程</a:t>
            </a:r>
            <a:endParaRPr lang="zh-CN" altLang="en-US" sz="2200" dirty="0">
              <a:latin typeface="微软雅黑" panose="020B0503020204020204" pitchFamily="34" charset="-122"/>
              <a:ea typeface="微软雅黑" panose="020B0503020204020204" pitchFamily="34" charset="-122"/>
            </a:endParaRPr>
          </a:p>
          <a:p>
            <a:pPr lvl="2"/>
            <a:r>
              <a:rPr lang="zh-CN" altLang="en-US" sz="2200" dirty="0">
                <a:latin typeface="微软雅黑" panose="020B0503020204020204" pitchFamily="34" charset="-122"/>
                <a:ea typeface="微软雅黑" panose="020B0503020204020204" pitchFamily="34" charset="-122"/>
              </a:rPr>
              <a:t>可执行文件的加载</a:t>
            </a:r>
            <a:endParaRPr lang="zh-CN" altLang="en-US"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第三讲：动态链接</a:t>
            </a:r>
            <a:endParaRPr lang="zh-CN" altLang="en-US" sz="2200" i="1" dirty="0">
              <a:latin typeface="微软雅黑" panose="020B0503020204020204" pitchFamily="34" charset="-122"/>
              <a:ea typeface="微软雅黑" panose="020B0503020204020204" pitchFamily="34" charset="-122"/>
            </a:endParaRPr>
          </a:p>
          <a:p>
            <a:pPr lvl="2"/>
            <a:r>
              <a:rPr lang="zh-CN" altLang="en-US" sz="2200" dirty="0">
                <a:latin typeface="微软雅黑" panose="020B0503020204020204" pitchFamily="34" charset="-122"/>
                <a:ea typeface="微软雅黑" panose="020B0503020204020204" pitchFamily="34" charset="-122"/>
              </a:rPr>
              <a:t>动态链接的特性、程序加载时的动态链接、程序运行时的动态链接、动态链接举例</a:t>
            </a:r>
            <a:endParaRPr lang="zh-CN" altLang="en-US" sz="2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1"/>
          <p:cNvSpPr>
            <a:spLocks noGrp="1"/>
          </p:cNvSpPr>
          <p:nvPr>
            <p:ph type="title"/>
          </p:nvPr>
        </p:nvSpPr>
        <p:spPr>
          <a:xfrm>
            <a:off x="427038" y="0"/>
            <a:ext cx="8716962" cy="782638"/>
          </a:xfrm>
        </p:spPr>
        <p:txBody>
          <a:bodyPr vert="horz" wrap="square" lIns="91440" tIns="45720" rIns="91440" bIns="45720" anchor="ctr" anchorCtr="0"/>
          <a:p>
            <a:pPr marL="119380" indent="-119380" defTabSz="9144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符号和符号解析</a:t>
            </a:r>
            <a:endParaRPr lang="zh-CN" altLang="en-GB" dirty="0"/>
          </a:p>
        </p:txBody>
      </p:sp>
      <p:sp>
        <p:nvSpPr>
          <p:cNvPr id="615427" name="Rectangle 2"/>
          <p:cNvSpPr>
            <a:spLocks noGrp="1"/>
          </p:cNvSpPr>
          <p:nvPr>
            <p:ph type="body"/>
          </p:nvPr>
        </p:nvSpPr>
        <p:spPr>
          <a:xfrm>
            <a:off x="0" y="638175"/>
            <a:ext cx="8775700" cy="5994400"/>
          </a:xfrm>
        </p:spPr>
        <p:txBody>
          <a:bodyPr vert="horz" wrap="square" lIns="91440" tIns="45720" rIns="91440" bIns="45720" anchor="t" anchorCtr="0"/>
          <a:p>
            <a:pPr defTabSz="914400">
              <a:lnSpc>
                <a:spcPct val="110000"/>
              </a:lnSpc>
              <a:buNone/>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t>   </a:t>
            </a:r>
            <a:r>
              <a:rPr lang="zh-CN" altLang="en-GB" dirty="0">
                <a:latin typeface="微软雅黑" panose="020B0503020204020204" pitchFamily="34" charset="-122"/>
                <a:ea typeface="微软雅黑" panose="020B0503020204020204" pitchFamily="34" charset="-122"/>
              </a:rPr>
              <a:t> </a:t>
            </a:r>
            <a:r>
              <a:rPr lang="zh-CN" altLang="en-GB" sz="2000" dirty="0">
                <a:latin typeface="微软雅黑" panose="020B0503020204020204" pitchFamily="34" charset="-122"/>
                <a:ea typeface="微软雅黑" panose="020B0503020204020204" pitchFamily="34" charset="-122"/>
              </a:rPr>
              <a:t>每个</a:t>
            </a:r>
            <a:r>
              <a:rPr lang="zh-CN" altLang="en-GB" sz="2000" dirty="0">
                <a:solidFill>
                  <a:srgbClr val="FF0000"/>
                </a:solidFill>
                <a:latin typeface="微软雅黑" panose="020B0503020204020204" pitchFamily="34" charset="-122"/>
                <a:ea typeface="微软雅黑" panose="020B0503020204020204" pitchFamily="34" charset="-122"/>
              </a:rPr>
              <a:t>可重定位目标模块</a:t>
            </a:r>
            <a:r>
              <a:rPr lang="en-GB" altLang="zh-CN" sz="2000" dirty="0">
                <a:solidFill>
                  <a:srgbClr val="FF0000"/>
                </a:solidFill>
                <a:latin typeface="微软雅黑" panose="020B0503020204020204" pitchFamily="34" charset="-122"/>
                <a:ea typeface="微软雅黑" panose="020B0503020204020204" pitchFamily="34" charset="-122"/>
              </a:rPr>
              <a:t>m</a:t>
            </a:r>
            <a:r>
              <a:rPr lang="zh-CN" altLang="en-GB" sz="2000" dirty="0">
                <a:latin typeface="微软雅黑" panose="020B0503020204020204" pitchFamily="34" charset="-122"/>
                <a:ea typeface="微软雅黑" panose="020B0503020204020204" pitchFamily="34" charset="-122"/>
              </a:rPr>
              <a:t>都有一个符号表，它包含了在</a:t>
            </a:r>
            <a:r>
              <a:rPr lang="en-GB" altLang="zh-CN" sz="2000" dirty="0">
                <a:latin typeface="微软雅黑" panose="020B0503020204020204" pitchFamily="34" charset="-122"/>
                <a:ea typeface="微软雅黑" panose="020B0503020204020204" pitchFamily="34" charset="-122"/>
              </a:rPr>
              <a:t>m</a:t>
            </a:r>
            <a:r>
              <a:rPr lang="zh-CN" altLang="en-GB" sz="2000" dirty="0">
                <a:latin typeface="微软雅黑" panose="020B0503020204020204" pitchFamily="34" charset="-122"/>
                <a:ea typeface="微软雅黑" panose="020B0503020204020204" pitchFamily="34" charset="-122"/>
              </a:rPr>
              <a:t>中定义的符号。有三种链接器符号：</a:t>
            </a:r>
            <a:endParaRPr lang="zh-CN" altLang="en-GB" sz="2000" dirty="0">
              <a:latin typeface="微软雅黑" panose="020B0503020204020204" pitchFamily="34" charset="-122"/>
              <a:ea typeface="微软雅黑" panose="020B0503020204020204" pitchFamily="34" charset="-122"/>
            </a:endParaRPr>
          </a:p>
          <a:p>
            <a:pPr defTabSz="914400">
              <a:lnSpc>
                <a:spcPct val="110000"/>
              </a:lnSpc>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en-GB" altLang="zh-CN" sz="2000" dirty="0">
                <a:solidFill>
                  <a:srgbClr val="FF0000"/>
                </a:solidFill>
                <a:latin typeface="微软雅黑" panose="020B0503020204020204" pitchFamily="34" charset="-122"/>
                <a:ea typeface="微软雅黑" panose="020B0503020204020204" pitchFamily="34" charset="-122"/>
              </a:rPr>
              <a:t>Global symbols</a:t>
            </a:r>
            <a:r>
              <a:rPr lang="zh-CN" altLang="en-GB" sz="2000" dirty="0">
                <a:latin typeface="微软雅黑" panose="020B0503020204020204" pitchFamily="34" charset="-122"/>
                <a:ea typeface="微软雅黑" panose="020B0503020204020204" pitchFamily="34" charset="-122"/>
              </a:rPr>
              <a:t>（模块内部定义的</a:t>
            </a:r>
            <a:r>
              <a:rPr lang="zh-CN" altLang="en-GB" sz="2000" dirty="0">
                <a:solidFill>
                  <a:srgbClr val="FF0000"/>
                </a:solidFill>
                <a:latin typeface="微软雅黑" panose="020B0503020204020204" pitchFamily="34" charset="-122"/>
                <a:ea typeface="微软雅黑" panose="020B0503020204020204" pitchFamily="34" charset="-122"/>
              </a:rPr>
              <a:t>全局符号</a:t>
            </a:r>
            <a:r>
              <a:rPr lang="zh-CN" altLang="en-GB" sz="2000" dirty="0">
                <a:latin typeface="微软雅黑" panose="020B0503020204020204" pitchFamily="34" charset="-122"/>
                <a:ea typeface="微软雅黑" panose="020B0503020204020204" pitchFamily="34" charset="-122"/>
              </a:rPr>
              <a:t>）</a:t>
            </a:r>
            <a:endParaRPr lang="zh-CN" altLang="en-GB" sz="2000" dirty="0">
              <a:latin typeface="微软雅黑" panose="020B0503020204020204" pitchFamily="34" charset="-122"/>
              <a:ea typeface="微软雅黑" panose="020B0503020204020204" pitchFamily="34" charset="-122"/>
            </a:endParaRPr>
          </a:p>
          <a:p>
            <a:pPr lvl="1" defTabSz="914400">
              <a:lnSpc>
                <a:spcPct val="110000"/>
              </a:lnSpc>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rPr>
              <a:t>由模块</a:t>
            </a:r>
            <a:r>
              <a:rPr lang="en-GB" altLang="zh-CN" dirty="0">
                <a:latin typeface="微软雅黑" panose="020B0503020204020204" pitchFamily="34" charset="-122"/>
                <a:ea typeface="微软雅黑" panose="020B0503020204020204" pitchFamily="34" charset="-122"/>
              </a:rPr>
              <a:t>m</a:t>
            </a:r>
            <a:r>
              <a:rPr lang="zh-CN" altLang="en-GB" dirty="0">
                <a:latin typeface="微软雅黑" panose="020B0503020204020204" pitchFamily="34" charset="-122"/>
                <a:ea typeface="微软雅黑" panose="020B0503020204020204" pitchFamily="34" charset="-122"/>
              </a:rPr>
              <a:t>定义并能被其他模块引用的符号。例如，非</a:t>
            </a:r>
            <a:r>
              <a:rPr lang="en-GB" altLang="zh-CN" dirty="0">
                <a:latin typeface="微软雅黑" panose="020B0503020204020204" pitchFamily="34" charset="-122"/>
                <a:ea typeface="微软雅黑" panose="020B0503020204020204" pitchFamily="34" charset="-122"/>
              </a:rPr>
              <a:t>static </a:t>
            </a:r>
            <a:r>
              <a:rPr lang="zh-CN" altLang="en-GB" dirty="0">
                <a:latin typeface="微软雅黑" panose="020B0503020204020204" pitchFamily="34" charset="-122"/>
                <a:ea typeface="微软雅黑" panose="020B0503020204020204" pitchFamily="34" charset="-122"/>
              </a:rPr>
              <a:t>函数和非</a:t>
            </a:r>
            <a:r>
              <a:rPr lang="en-GB" altLang="zh-CN" dirty="0">
                <a:latin typeface="微软雅黑" panose="020B0503020204020204" pitchFamily="34" charset="-122"/>
                <a:ea typeface="微软雅黑" panose="020B0503020204020204" pitchFamily="34" charset="-122"/>
              </a:rPr>
              <a:t>static</a:t>
            </a:r>
            <a:r>
              <a:rPr lang="zh-CN" altLang="en-GB" dirty="0">
                <a:latin typeface="微软雅黑" panose="020B0503020204020204" pitchFamily="34" charset="-122"/>
                <a:ea typeface="微软雅黑" panose="020B0503020204020204" pitchFamily="34" charset="-122"/>
              </a:rPr>
              <a:t>的全局变量（指不带</a:t>
            </a:r>
            <a:r>
              <a:rPr lang="en-GB" altLang="zh-CN" dirty="0">
                <a:latin typeface="微软雅黑" panose="020B0503020204020204" pitchFamily="34" charset="-122"/>
                <a:ea typeface="微软雅黑" panose="020B0503020204020204" pitchFamily="34" charset="-122"/>
              </a:rPr>
              <a:t>static</a:t>
            </a:r>
            <a:r>
              <a:rPr lang="zh-CN" altLang="en-GB" dirty="0">
                <a:latin typeface="微软雅黑" panose="020B0503020204020204" pitchFamily="34" charset="-122"/>
                <a:ea typeface="微软雅黑" panose="020B0503020204020204" pitchFamily="34" charset="-122"/>
              </a:rPr>
              <a:t>的全局变量）</a:t>
            </a:r>
            <a:endParaRPr lang="zh-CN" altLang="en-GB" dirty="0">
              <a:latin typeface="微软雅黑" panose="020B0503020204020204" pitchFamily="34" charset="-122"/>
              <a:ea typeface="微软雅黑" panose="020B0503020204020204" pitchFamily="34" charset="-122"/>
            </a:endParaRPr>
          </a:p>
          <a:p>
            <a:pPr lvl="1" defTabSz="914400">
              <a:lnSpc>
                <a:spcPct val="110000"/>
              </a:lnSpc>
              <a:buNone/>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rPr>
              <a:t>    </a:t>
            </a:r>
            <a:r>
              <a:rPr lang="zh-CN" altLang="en-GB" dirty="0">
                <a:solidFill>
                  <a:srgbClr val="009242"/>
                </a:solidFill>
                <a:latin typeface="微软雅黑" panose="020B0503020204020204" pitchFamily="34" charset="-122"/>
                <a:ea typeface="微软雅黑" panose="020B0503020204020204" pitchFamily="34" charset="-122"/>
              </a:rPr>
              <a:t>如，</a:t>
            </a:r>
            <a:r>
              <a:rPr lang="en-GB" altLang="zh-CN" dirty="0">
                <a:solidFill>
                  <a:srgbClr val="009242"/>
                </a:solidFill>
                <a:latin typeface="微软雅黑" panose="020B0503020204020204" pitchFamily="34" charset="-122"/>
                <a:ea typeface="微软雅黑" panose="020B0503020204020204" pitchFamily="34" charset="-122"/>
              </a:rPr>
              <a:t>main.c </a:t>
            </a:r>
            <a:r>
              <a:rPr lang="zh-CN" altLang="en-GB" dirty="0">
                <a:solidFill>
                  <a:srgbClr val="009242"/>
                </a:solidFill>
                <a:latin typeface="微软雅黑" panose="020B0503020204020204" pitchFamily="34" charset="-122"/>
                <a:ea typeface="微软雅黑" panose="020B0503020204020204" pitchFamily="34" charset="-122"/>
              </a:rPr>
              <a:t>中的全局变量名</a:t>
            </a:r>
            <a:r>
              <a:rPr lang="en-GB" altLang="zh-CN" dirty="0">
                <a:solidFill>
                  <a:srgbClr val="009242"/>
                </a:solidFill>
                <a:latin typeface="微软雅黑" panose="020B0503020204020204" pitchFamily="34" charset="-122"/>
                <a:ea typeface="微软雅黑" panose="020B0503020204020204" pitchFamily="34" charset="-122"/>
              </a:rPr>
              <a:t>buf</a:t>
            </a:r>
            <a:endParaRPr lang="zh-CN" altLang="en-GB" dirty="0">
              <a:solidFill>
                <a:srgbClr val="009242"/>
              </a:solidFill>
              <a:latin typeface="微软雅黑" panose="020B0503020204020204" pitchFamily="34" charset="-122"/>
              <a:ea typeface="微软雅黑" panose="020B0503020204020204" pitchFamily="34" charset="-122"/>
            </a:endParaRPr>
          </a:p>
          <a:p>
            <a:pPr defTabSz="914400">
              <a:lnSpc>
                <a:spcPct val="110000"/>
              </a:lnSpc>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en-GB" altLang="zh-CN" sz="2000" dirty="0">
                <a:solidFill>
                  <a:srgbClr val="FF0000"/>
                </a:solidFill>
                <a:latin typeface="微软雅黑" panose="020B0503020204020204" pitchFamily="34" charset="-122"/>
                <a:ea typeface="微软雅黑" panose="020B0503020204020204" pitchFamily="34" charset="-122"/>
              </a:rPr>
              <a:t>External symbols</a:t>
            </a:r>
            <a:r>
              <a:rPr lang="zh-CN" altLang="en-GB" sz="2000" dirty="0">
                <a:latin typeface="微软雅黑" panose="020B0503020204020204" pitchFamily="34" charset="-122"/>
                <a:ea typeface="微软雅黑" panose="020B0503020204020204" pitchFamily="34" charset="-122"/>
              </a:rPr>
              <a:t>（外部定义的</a:t>
            </a:r>
            <a:r>
              <a:rPr lang="zh-CN" altLang="en-GB" sz="2000" dirty="0">
                <a:solidFill>
                  <a:srgbClr val="FF0000"/>
                </a:solidFill>
                <a:latin typeface="微软雅黑" panose="020B0503020204020204" pitchFamily="34" charset="-122"/>
                <a:ea typeface="微软雅黑" panose="020B0503020204020204" pitchFamily="34" charset="-122"/>
              </a:rPr>
              <a:t>全局符号</a:t>
            </a:r>
            <a:r>
              <a:rPr lang="zh-CN" altLang="en-GB" sz="2000" dirty="0">
                <a:latin typeface="微软雅黑" panose="020B0503020204020204" pitchFamily="34" charset="-122"/>
                <a:ea typeface="微软雅黑" panose="020B0503020204020204" pitchFamily="34" charset="-122"/>
              </a:rPr>
              <a:t>）</a:t>
            </a:r>
            <a:endParaRPr lang="zh-CN" altLang="en-GB" sz="2000" dirty="0">
              <a:latin typeface="微软雅黑" panose="020B0503020204020204" pitchFamily="34" charset="-122"/>
              <a:ea typeface="微软雅黑" panose="020B0503020204020204" pitchFamily="34" charset="-122"/>
            </a:endParaRPr>
          </a:p>
          <a:p>
            <a:pPr lvl="1" defTabSz="914400">
              <a:lnSpc>
                <a:spcPct val="110000"/>
              </a:lnSpc>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rPr>
              <a:t>由其他模块定义并被模块</a:t>
            </a:r>
            <a:r>
              <a:rPr lang="en-GB" altLang="zh-CN" dirty="0">
                <a:latin typeface="微软雅黑" panose="020B0503020204020204" pitchFamily="34" charset="-122"/>
                <a:ea typeface="微软雅黑" panose="020B0503020204020204" pitchFamily="34" charset="-122"/>
              </a:rPr>
              <a:t>m</a:t>
            </a:r>
            <a:r>
              <a:rPr lang="zh-CN" altLang="en-GB" dirty="0">
                <a:latin typeface="微软雅黑" panose="020B0503020204020204" pitchFamily="34" charset="-122"/>
                <a:ea typeface="微软雅黑" panose="020B0503020204020204" pitchFamily="34" charset="-122"/>
              </a:rPr>
              <a:t>引用的全局符号</a:t>
            </a:r>
            <a:endParaRPr lang="zh-CN" altLang="en-GB" dirty="0">
              <a:latin typeface="微软雅黑" panose="020B0503020204020204" pitchFamily="34" charset="-122"/>
              <a:ea typeface="微软雅黑" panose="020B0503020204020204" pitchFamily="34" charset="-122"/>
            </a:endParaRPr>
          </a:p>
          <a:p>
            <a:pPr lvl="1" defTabSz="914400">
              <a:lnSpc>
                <a:spcPct val="110000"/>
              </a:lnSpc>
              <a:buNone/>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rPr>
              <a:t>  </a:t>
            </a:r>
            <a:r>
              <a:rPr lang="zh-CN" altLang="en-GB" dirty="0">
                <a:solidFill>
                  <a:srgbClr val="009242"/>
                </a:solidFill>
                <a:latin typeface="微软雅黑" panose="020B0503020204020204" pitchFamily="34" charset="-122"/>
                <a:ea typeface="微软雅黑" panose="020B0503020204020204" pitchFamily="34" charset="-122"/>
              </a:rPr>
              <a:t> 如，</a:t>
            </a:r>
            <a:r>
              <a:rPr lang="en-GB" altLang="zh-CN" dirty="0">
                <a:solidFill>
                  <a:srgbClr val="009242"/>
                </a:solidFill>
                <a:latin typeface="微软雅黑" panose="020B0503020204020204" pitchFamily="34" charset="-122"/>
                <a:ea typeface="微软雅黑" panose="020B0503020204020204" pitchFamily="34" charset="-122"/>
              </a:rPr>
              <a:t>main.c </a:t>
            </a:r>
            <a:r>
              <a:rPr lang="zh-CN" altLang="en-GB" dirty="0">
                <a:solidFill>
                  <a:srgbClr val="009242"/>
                </a:solidFill>
                <a:latin typeface="微软雅黑" panose="020B0503020204020204" pitchFamily="34" charset="-122"/>
                <a:ea typeface="微软雅黑" panose="020B0503020204020204" pitchFamily="34" charset="-122"/>
              </a:rPr>
              <a:t>中的函数名</a:t>
            </a:r>
            <a:r>
              <a:rPr lang="en-GB" altLang="zh-CN" dirty="0">
                <a:solidFill>
                  <a:srgbClr val="009242"/>
                </a:solidFill>
                <a:latin typeface="微软雅黑" panose="020B0503020204020204" pitchFamily="34" charset="-122"/>
                <a:ea typeface="微软雅黑" panose="020B0503020204020204" pitchFamily="34" charset="-122"/>
              </a:rPr>
              <a:t>swap</a:t>
            </a:r>
            <a:endParaRPr lang="zh-CN" altLang="en-GB" dirty="0">
              <a:solidFill>
                <a:srgbClr val="009242"/>
              </a:solidFill>
              <a:latin typeface="微软雅黑" panose="020B0503020204020204" pitchFamily="34" charset="-122"/>
              <a:ea typeface="微软雅黑" panose="020B0503020204020204" pitchFamily="34" charset="-122"/>
            </a:endParaRPr>
          </a:p>
          <a:p>
            <a:pPr defTabSz="914400">
              <a:lnSpc>
                <a:spcPct val="110000"/>
              </a:lnSpc>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en-GB" altLang="zh-CN" sz="2000" dirty="0">
                <a:solidFill>
                  <a:srgbClr val="FF0000"/>
                </a:solidFill>
                <a:latin typeface="微软雅黑" panose="020B0503020204020204" pitchFamily="34" charset="-122"/>
                <a:ea typeface="微软雅黑" panose="020B0503020204020204" pitchFamily="34" charset="-122"/>
              </a:rPr>
              <a:t>Local symbols</a:t>
            </a:r>
            <a:r>
              <a:rPr lang="zh-CN" altLang="en-GB" sz="2000" dirty="0">
                <a:latin typeface="微软雅黑" panose="020B0503020204020204" pitchFamily="34" charset="-122"/>
                <a:ea typeface="微软雅黑" panose="020B0503020204020204" pitchFamily="34" charset="-122"/>
              </a:rPr>
              <a:t>（本模块的</a:t>
            </a:r>
            <a:r>
              <a:rPr lang="zh-CN" altLang="en-GB" sz="2000" dirty="0">
                <a:solidFill>
                  <a:srgbClr val="FF0000"/>
                </a:solidFill>
                <a:latin typeface="微软雅黑" panose="020B0503020204020204" pitchFamily="34" charset="-122"/>
                <a:ea typeface="微软雅黑" panose="020B0503020204020204" pitchFamily="34" charset="-122"/>
              </a:rPr>
              <a:t>局部符号</a:t>
            </a:r>
            <a:r>
              <a:rPr lang="zh-CN" altLang="en-GB" sz="2000" dirty="0">
                <a:latin typeface="微软雅黑" panose="020B0503020204020204" pitchFamily="34" charset="-122"/>
                <a:ea typeface="微软雅黑" panose="020B0503020204020204" pitchFamily="34" charset="-122"/>
              </a:rPr>
              <a:t>）</a:t>
            </a:r>
            <a:endParaRPr lang="zh-CN" altLang="en-GB" sz="2000" dirty="0">
              <a:latin typeface="微软雅黑" panose="020B0503020204020204" pitchFamily="34" charset="-122"/>
              <a:ea typeface="微软雅黑" panose="020B0503020204020204" pitchFamily="34" charset="-122"/>
            </a:endParaRPr>
          </a:p>
          <a:p>
            <a:pPr lvl="1" defTabSz="914400">
              <a:lnSpc>
                <a:spcPct val="110000"/>
              </a:lnSpc>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rPr>
              <a:t>仅由模块</a:t>
            </a:r>
            <a:r>
              <a:rPr lang="en-GB" altLang="zh-CN" dirty="0">
                <a:latin typeface="微软雅黑" panose="020B0503020204020204" pitchFamily="34" charset="-122"/>
                <a:ea typeface="微软雅黑" panose="020B0503020204020204" pitchFamily="34" charset="-122"/>
              </a:rPr>
              <a:t>m</a:t>
            </a:r>
            <a:r>
              <a:rPr lang="zh-CN" altLang="en-GB" dirty="0">
                <a:latin typeface="微软雅黑" panose="020B0503020204020204" pitchFamily="34" charset="-122"/>
                <a:ea typeface="微软雅黑" panose="020B0503020204020204" pitchFamily="34" charset="-122"/>
              </a:rPr>
              <a:t>定义和引用的本地符号。例如，在模块</a:t>
            </a:r>
            <a:r>
              <a:rPr lang="en-GB" altLang="zh-CN" dirty="0">
                <a:latin typeface="微软雅黑" panose="020B0503020204020204" pitchFamily="34" charset="-122"/>
                <a:ea typeface="微软雅黑" panose="020B0503020204020204" pitchFamily="34" charset="-122"/>
              </a:rPr>
              <a:t>m</a:t>
            </a:r>
            <a:r>
              <a:rPr lang="zh-CN" altLang="en-GB" dirty="0">
                <a:latin typeface="微软雅黑" panose="020B0503020204020204" pitchFamily="34" charset="-122"/>
                <a:ea typeface="微软雅黑" panose="020B0503020204020204" pitchFamily="34" charset="-122"/>
              </a:rPr>
              <a:t>中定义的带</a:t>
            </a:r>
            <a:r>
              <a:rPr lang="en-GB" altLang="zh-CN" dirty="0">
                <a:latin typeface="微软雅黑" panose="020B0503020204020204" pitchFamily="34" charset="-122"/>
                <a:ea typeface="微软雅黑" panose="020B0503020204020204" pitchFamily="34" charset="-122"/>
              </a:rPr>
              <a:t>static</a:t>
            </a:r>
            <a:r>
              <a:rPr lang="zh-CN" altLang="en-GB" dirty="0">
                <a:latin typeface="微软雅黑" panose="020B0503020204020204" pitchFamily="34" charset="-122"/>
                <a:ea typeface="微软雅黑" panose="020B0503020204020204" pitchFamily="34" charset="-122"/>
              </a:rPr>
              <a:t>的函数和全局变量</a:t>
            </a:r>
            <a:endParaRPr lang="zh-CN" altLang="en-GB" dirty="0">
              <a:latin typeface="微软雅黑" panose="020B0503020204020204" pitchFamily="34" charset="-122"/>
              <a:ea typeface="微软雅黑" panose="020B0503020204020204" pitchFamily="34" charset="-122"/>
            </a:endParaRPr>
          </a:p>
          <a:p>
            <a:pPr lvl="1" defTabSz="914400">
              <a:lnSpc>
                <a:spcPct val="110000"/>
              </a:lnSpc>
              <a:buNone/>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solidFill>
                  <a:srgbClr val="009242"/>
                </a:solidFill>
                <a:latin typeface="微软雅黑" panose="020B0503020204020204" pitchFamily="34" charset="-122"/>
                <a:ea typeface="微软雅黑" panose="020B0503020204020204" pitchFamily="34" charset="-122"/>
              </a:rPr>
              <a:t>如，</a:t>
            </a:r>
            <a:r>
              <a:rPr lang="en-GB" altLang="zh-CN" dirty="0">
                <a:solidFill>
                  <a:srgbClr val="009242"/>
                </a:solidFill>
                <a:latin typeface="微软雅黑" panose="020B0503020204020204" pitchFamily="34" charset="-122"/>
                <a:ea typeface="微软雅黑" panose="020B0503020204020204" pitchFamily="34" charset="-122"/>
              </a:rPr>
              <a:t>swap.c </a:t>
            </a:r>
            <a:r>
              <a:rPr lang="zh-CN" altLang="en-GB" dirty="0">
                <a:solidFill>
                  <a:srgbClr val="009242"/>
                </a:solidFill>
                <a:latin typeface="微软雅黑" panose="020B0503020204020204" pitchFamily="34" charset="-122"/>
                <a:ea typeface="微软雅黑" panose="020B0503020204020204" pitchFamily="34" charset="-122"/>
              </a:rPr>
              <a:t>中的</a:t>
            </a:r>
            <a:r>
              <a:rPr lang="en-GB" altLang="zh-CN" dirty="0">
                <a:solidFill>
                  <a:srgbClr val="009242"/>
                </a:solidFill>
                <a:latin typeface="微软雅黑" panose="020B0503020204020204" pitchFamily="34" charset="-122"/>
                <a:ea typeface="微软雅黑" panose="020B0503020204020204" pitchFamily="34" charset="-122"/>
              </a:rPr>
              <a:t>static</a:t>
            </a:r>
            <a:r>
              <a:rPr lang="zh-CN" altLang="en-GB" dirty="0">
                <a:solidFill>
                  <a:srgbClr val="009242"/>
                </a:solidFill>
                <a:latin typeface="微软雅黑" panose="020B0503020204020204" pitchFamily="34" charset="-122"/>
                <a:ea typeface="微软雅黑" panose="020B0503020204020204" pitchFamily="34" charset="-122"/>
              </a:rPr>
              <a:t>变量名</a:t>
            </a:r>
            <a:r>
              <a:rPr lang="en-GB" altLang="zh-CN" dirty="0">
                <a:solidFill>
                  <a:srgbClr val="009242"/>
                </a:solidFill>
                <a:latin typeface="微软雅黑" panose="020B0503020204020204" pitchFamily="34" charset="-122"/>
                <a:ea typeface="微软雅黑" panose="020B0503020204020204" pitchFamily="34" charset="-122"/>
              </a:rPr>
              <a:t>bufp1</a:t>
            </a:r>
            <a:endParaRPr lang="zh-CN" altLang="en-GB" dirty="0">
              <a:latin typeface="微软雅黑" panose="020B0503020204020204" pitchFamily="34" charset="-122"/>
              <a:ea typeface="微软雅黑" panose="020B0503020204020204" pitchFamily="34" charset="-122"/>
            </a:endParaRPr>
          </a:p>
          <a:p>
            <a:pPr lvl="2" defTabSz="914400">
              <a:lnSpc>
                <a:spcPct val="110000"/>
              </a:lnSpc>
              <a:buNone/>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solidFill>
                  <a:srgbClr val="CC3300"/>
                </a:solidFill>
                <a:latin typeface="微软雅黑" panose="020B0503020204020204" pitchFamily="34" charset="-122"/>
                <a:ea typeface="微软雅黑" panose="020B0503020204020204" pitchFamily="34" charset="-122"/>
              </a:rPr>
              <a:t>   </a:t>
            </a:r>
            <a:r>
              <a:rPr lang="zh-CN" altLang="en-GB" sz="2200" dirty="0">
                <a:solidFill>
                  <a:srgbClr val="CC3300"/>
                </a:solidFill>
                <a:latin typeface="微软雅黑" panose="020B0503020204020204" pitchFamily="34" charset="-122"/>
                <a:ea typeface="微软雅黑" panose="020B0503020204020204" pitchFamily="34" charset="-122"/>
              </a:rPr>
              <a:t>链接器</a:t>
            </a:r>
            <a:r>
              <a:rPr lang="zh-CN" altLang="en-GB" sz="2200" dirty="0">
                <a:solidFill>
                  <a:srgbClr val="FF0000"/>
                </a:solidFill>
                <a:latin typeface="微软雅黑" panose="020B0503020204020204" pitchFamily="34" charset="-122"/>
                <a:ea typeface="微软雅黑" panose="020B0503020204020204" pitchFamily="34" charset="-122"/>
              </a:rPr>
              <a:t>局部符号</a:t>
            </a:r>
            <a:r>
              <a:rPr lang="zh-CN" altLang="en-GB" sz="2200" dirty="0">
                <a:solidFill>
                  <a:srgbClr val="CC3300"/>
                </a:solidFill>
                <a:latin typeface="微软雅黑" panose="020B0503020204020204" pitchFamily="34" charset="-122"/>
                <a:ea typeface="微软雅黑" panose="020B0503020204020204" pitchFamily="34" charset="-122"/>
              </a:rPr>
              <a:t>不是指程序中的</a:t>
            </a:r>
            <a:r>
              <a:rPr lang="zh-CN" altLang="en-GB" sz="2200" dirty="0">
                <a:solidFill>
                  <a:srgbClr val="FF0000"/>
                </a:solidFill>
                <a:latin typeface="微软雅黑" panose="020B0503020204020204" pitchFamily="34" charset="-122"/>
                <a:ea typeface="微软雅黑" panose="020B0503020204020204" pitchFamily="34" charset="-122"/>
              </a:rPr>
              <a:t>局部变量</a:t>
            </a:r>
            <a:r>
              <a:rPr lang="zh-CN" altLang="en-GB" sz="2200" dirty="0">
                <a:solidFill>
                  <a:srgbClr val="CC3300"/>
                </a:solidFill>
                <a:latin typeface="微软雅黑" panose="020B0503020204020204" pitchFamily="34" charset="-122"/>
                <a:ea typeface="微软雅黑" panose="020B0503020204020204" pitchFamily="34" charset="-122"/>
              </a:rPr>
              <a:t>（分配在栈中的临时性变量）</a:t>
            </a:r>
            <a:r>
              <a:rPr lang="en-GB" altLang="zh-CN" sz="2200" dirty="0">
                <a:solidFill>
                  <a:srgbClr val="CC3300"/>
                </a:solidFill>
                <a:latin typeface="微软雅黑" panose="020B0503020204020204" pitchFamily="34" charset="-122"/>
                <a:ea typeface="微软雅黑" panose="020B0503020204020204" pitchFamily="34" charset="-122"/>
              </a:rPr>
              <a:t>,</a:t>
            </a:r>
            <a:r>
              <a:rPr lang="zh-CN" altLang="en-GB" sz="2200" dirty="0">
                <a:solidFill>
                  <a:srgbClr val="CC3300"/>
                </a:solidFill>
                <a:latin typeface="微软雅黑" panose="020B0503020204020204" pitchFamily="34" charset="-122"/>
                <a:ea typeface="微软雅黑" panose="020B0503020204020204" pitchFamily="34" charset="-122"/>
              </a:rPr>
              <a:t>链接器不关心这种局部变量</a:t>
            </a:r>
            <a:endParaRPr lang="zh-CN" altLang="en-GB" sz="2200" dirty="0">
              <a:solidFill>
                <a:srgbClr val="CC3300"/>
              </a:solidFill>
              <a:latin typeface="微软雅黑" panose="020B0503020204020204" pitchFamily="34" charset="-122"/>
              <a:ea typeface="微软雅黑" panose="020B0503020204020204" pitchFamily="34" charset="-122"/>
            </a:endParaRPr>
          </a:p>
        </p:txBody>
      </p:sp>
      <p:sp>
        <p:nvSpPr>
          <p:cNvPr id="615429" name="Line 5"/>
          <p:cNvSpPr/>
          <p:nvPr/>
        </p:nvSpPr>
        <p:spPr>
          <a:xfrm flipH="1">
            <a:off x="3121025" y="4513263"/>
            <a:ext cx="1030288" cy="1263650"/>
          </a:xfrm>
          <a:prstGeom prst="line">
            <a:avLst/>
          </a:prstGeom>
          <a:ln w="38100" cap="flat" cmpd="sng">
            <a:solidFill>
              <a:srgbClr val="FF0000"/>
            </a:solidFill>
            <a:prstDash val="solid"/>
            <a:headEnd type="none" w="med" len="med"/>
            <a:tailEnd type="triangle" w="med" len="med"/>
          </a:ln>
        </p:spPr>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5427">
                                            <p:txEl>
                                              <p:charRg st="0" end="46"/>
                                            </p:txEl>
                                          </p:spTgt>
                                        </p:tgtEl>
                                        <p:attrNameLst>
                                          <p:attrName>style.visibility</p:attrName>
                                        </p:attrNameLst>
                                      </p:cBhvr>
                                      <p:to>
                                        <p:strVal val="visible"/>
                                      </p:to>
                                    </p:set>
                                    <p:animEffect transition="in" filter="blinds(horizontal)">
                                      <p:cBhvr>
                                        <p:cTn id="7" dur="500"/>
                                        <p:tgtEl>
                                          <p:spTgt spid="615427">
                                            <p:txEl>
                                              <p:charRg st="0" end="4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5427">
                                            <p:txEl>
                                              <p:charRg st="46" end="74"/>
                                            </p:txEl>
                                          </p:spTgt>
                                        </p:tgtEl>
                                        <p:attrNameLst>
                                          <p:attrName>style.visibility</p:attrName>
                                        </p:attrNameLst>
                                      </p:cBhvr>
                                      <p:to>
                                        <p:strVal val="visible"/>
                                      </p:to>
                                    </p:set>
                                    <p:animEffect transition="in" filter="blinds(horizontal)">
                                      <p:cBhvr>
                                        <p:cTn id="12" dur="500"/>
                                        <p:tgtEl>
                                          <p:spTgt spid="615427">
                                            <p:txEl>
                                              <p:charRg st="46" end="7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5427">
                                            <p:txEl>
                                              <p:charRg st="74" end="136"/>
                                            </p:txEl>
                                          </p:spTgt>
                                        </p:tgtEl>
                                        <p:attrNameLst>
                                          <p:attrName>style.visibility</p:attrName>
                                        </p:attrNameLst>
                                      </p:cBhvr>
                                      <p:to>
                                        <p:strVal val="visible"/>
                                      </p:to>
                                    </p:set>
                                    <p:animEffect transition="in" filter="blinds(horizontal)">
                                      <p:cBhvr>
                                        <p:cTn id="17" dur="500"/>
                                        <p:tgtEl>
                                          <p:spTgt spid="615427">
                                            <p:txEl>
                                              <p:charRg st="74" end="13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5427">
                                            <p:txEl>
                                              <p:charRg st="136" end="160"/>
                                            </p:txEl>
                                          </p:spTgt>
                                        </p:tgtEl>
                                        <p:attrNameLst>
                                          <p:attrName>style.visibility</p:attrName>
                                        </p:attrNameLst>
                                      </p:cBhvr>
                                      <p:to>
                                        <p:strVal val="visible"/>
                                      </p:to>
                                    </p:set>
                                    <p:animEffect transition="in" filter="blinds(horizontal)">
                                      <p:cBhvr>
                                        <p:cTn id="22" dur="500"/>
                                        <p:tgtEl>
                                          <p:spTgt spid="615427">
                                            <p:txEl>
                                              <p:charRg st="136" end="16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15427">
                                            <p:txEl>
                                              <p:charRg st="160" end="188"/>
                                            </p:txEl>
                                          </p:spTgt>
                                        </p:tgtEl>
                                        <p:attrNameLst>
                                          <p:attrName>style.visibility</p:attrName>
                                        </p:attrNameLst>
                                      </p:cBhvr>
                                      <p:to>
                                        <p:strVal val="visible"/>
                                      </p:to>
                                    </p:set>
                                    <p:animEffect transition="in" filter="blinds(horizontal)">
                                      <p:cBhvr>
                                        <p:cTn id="27" dur="500"/>
                                        <p:tgtEl>
                                          <p:spTgt spid="615427">
                                            <p:txEl>
                                              <p:charRg st="160" end="18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15427">
                                            <p:txEl>
                                              <p:charRg st="188" end="208"/>
                                            </p:txEl>
                                          </p:spTgt>
                                        </p:tgtEl>
                                        <p:attrNameLst>
                                          <p:attrName>style.visibility</p:attrName>
                                        </p:attrNameLst>
                                      </p:cBhvr>
                                      <p:to>
                                        <p:strVal val="visible"/>
                                      </p:to>
                                    </p:set>
                                    <p:animEffect transition="in" filter="blinds(horizontal)">
                                      <p:cBhvr>
                                        <p:cTn id="32" dur="500"/>
                                        <p:tgtEl>
                                          <p:spTgt spid="615427">
                                            <p:txEl>
                                              <p:charRg st="188" end="20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15427">
                                            <p:txEl>
                                              <p:charRg st="208" end="230"/>
                                            </p:txEl>
                                          </p:spTgt>
                                        </p:tgtEl>
                                        <p:attrNameLst>
                                          <p:attrName>style.visibility</p:attrName>
                                        </p:attrNameLst>
                                      </p:cBhvr>
                                      <p:to>
                                        <p:strVal val="visible"/>
                                      </p:to>
                                    </p:set>
                                    <p:animEffect transition="in" filter="blinds(horizontal)">
                                      <p:cBhvr>
                                        <p:cTn id="37" dur="500"/>
                                        <p:tgtEl>
                                          <p:spTgt spid="615427">
                                            <p:txEl>
                                              <p:charRg st="208" end="23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15427">
                                            <p:txEl>
                                              <p:charRg st="230" end="254"/>
                                            </p:txEl>
                                          </p:spTgt>
                                        </p:tgtEl>
                                        <p:attrNameLst>
                                          <p:attrName>style.visibility</p:attrName>
                                        </p:attrNameLst>
                                      </p:cBhvr>
                                      <p:to>
                                        <p:strVal val="visible"/>
                                      </p:to>
                                    </p:set>
                                    <p:animEffect transition="in" filter="blinds(horizontal)">
                                      <p:cBhvr>
                                        <p:cTn id="42" dur="500"/>
                                        <p:tgtEl>
                                          <p:spTgt spid="615427">
                                            <p:txEl>
                                              <p:charRg st="230" end="25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15427">
                                            <p:txEl>
                                              <p:charRg st="254" end="297"/>
                                            </p:txEl>
                                          </p:spTgt>
                                        </p:tgtEl>
                                        <p:attrNameLst>
                                          <p:attrName>style.visibility</p:attrName>
                                        </p:attrNameLst>
                                      </p:cBhvr>
                                      <p:to>
                                        <p:strVal val="visible"/>
                                      </p:to>
                                    </p:set>
                                    <p:animEffect transition="in" filter="blinds(horizontal)">
                                      <p:cBhvr>
                                        <p:cTn id="47" dur="500"/>
                                        <p:tgtEl>
                                          <p:spTgt spid="615427">
                                            <p:txEl>
                                              <p:charRg st="254" end="29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15427">
                                            <p:txEl>
                                              <p:charRg st="297" end="323"/>
                                            </p:txEl>
                                          </p:spTgt>
                                        </p:tgtEl>
                                        <p:attrNameLst>
                                          <p:attrName>style.visibility</p:attrName>
                                        </p:attrNameLst>
                                      </p:cBhvr>
                                      <p:to>
                                        <p:strVal val="visible"/>
                                      </p:to>
                                    </p:set>
                                    <p:animEffect transition="in" filter="blinds(horizontal)">
                                      <p:cBhvr>
                                        <p:cTn id="52" dur="500"/>
                                        <p:tgtEl>
                                          <p:spTgt spid="615427">
                                            <p:txEl>
                                              <p:charRg st="297" end="32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15427">
                                            <p:txEl>
                                              <p:charRg st="323" end="371"/>
                                            </p:txEl>
                                          </p:spTgt>
                                        </p:tgtEl>
                                        <p:attrNameLst>
                                          <p:attrName>style.visibility</p:attrName>
                                        </p:attrNameLst>
                                      </p:cBhvr>
                                      <p:to>
                                        <p:strVal val="visible"/>
                                      </p:to>
                                    </p:set>
                                    <p:animEffect transition="in" filter="blinds(horizontal)">
                                      <p:cBhvr>
                                        <p:cTn id="57" dur="500"/>
                                        <p:tgtEl>
                                          <p:spTgt spid="615427">
                                            <p:txEl>
                                              <p:charRg st="323" end="37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15429"/>
                                        </p:tgtEl>
                                        <p:attrNameLst>
                                          <p:attrName>style.visibility</p:attrName>
                                        </p:attrNameLst>
                                      </p:cBhvr>
                                      <p:to>
                                        <p:strVal val="visible"/>
                                      </p:to>
                                    </p:set>
                                    <p:animEffect transition="in" filter="blinds(horizontal)">
                                      <p:cBhvr>
                                        <p:cTn id="62" dur="500"/>
                                        <p:tgtEl>
                                          <p:spTgt spid="615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1"/>
          <p:cNvSpPr>
            <a:spLocks noGrp="1"/>
          </p:cNvSpPr>
          <p:nvPr>
            <p:ph type="title"/>
          </p:nvPr>
        </p:nvSpPr>
        <p:spPr>
          <a:xfrm>
            <a:off x="341313" y="-53975"/>
            <a:ext cx="8716962" cy="782638"/>
          </a:xfrm>
        </p:spPr>
        <p:txBody>
          <a:bodyPr vert="horz" wrap="square" lIns="91440" tIns="45720" rIns="91440" bIns="45720" anchor="ctr" anchorCtr="0"/>
          <a:p>
            <a:pPr marL="119380" indent="-119380" defTabSz="9144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符号和符号解析</a:t>
            </a:r>
            <a:endParaRPr lang="en-GB" altLang="zh-CN" dirty="0"/>
          </a:p>
        </p:txBody>
      </p:sp>
      <p:sp>
        <p:nvSpPr>
          <p:cNvPr id="56323" name="Rectangle 2"/>
          <p:cNvSpPr/>
          <p:nvPr/>
        </p:nvSpPr>
        <p:spPr>
          <a:xfrm>
            <a:off x="519113" y="1579563"/>
            <a:ext cx="2641600" cy="2381250"/>
          </a:xfrm>
          <a:prstGeom prst="rect">
            <a:avLst/>
          </a:prstGeom>
          <a:solidFill>
            <a:srgbClr val="F7F5CD"/>
          </a:solidFill>
          <a:ln w="3240" cap="flat" cmpd="sng">
            <a:solidFill>
              <a:srgbClr val="000066"/>
            </a:solidFill>
            <a:prstDash val="solid"/>
            <a:miter/>
            <a:headEnd type="none" w="med" len="med"/>
            <a:tailEnd type="none" w="med" len="med"/>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int buf[2] = {1, 2};</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e</a:t>
            </a:r>
            <a:r>
              <a:rPr lang="en-US" altLang="zh-CN" sz="2000" dirty="0">
                <a:latin typeface="微软雅黑" panose="020B0503020204020204" pitchFamily="34" charset="-122"/>
                <a:ea typeface="微软雅黑" panose="020B0503020204020204" pitchFamily="34" charset="-122"/>
              </a:rPr>
              <a:t>xtern void swap();</a:t>
            </a:r>
            <a:endParaRPr lang="en-US"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int main() </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  swap();</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  return 0;</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 </a:t>
            </a:r>
            <a:endParaRPr lang="en-GB" altLang="zh-CN" sz="2000" dirty="0">
              <a:latin typeface="微软雅黑" panose="020B0503020204020204" pitchFamily="34" charset="-122"/>
              <a:ea typeface="微软雅黑" panose="020B0503020204020204" pitchFamily="34" charset="-122"/>
            </a:endParaRPr>
          </a:p>
        </p:txBody>
      </p:sp>
      <p:sp>
        <p:nvSpPr>
          <p:cNvPr id="56324" name="Rectangle 3"/>
          <p:cNvSpPr/>
          <p:nvPr/>
        </p:nvSpPr>
        <p:spPr>
          <a:xfrm>
            <a:off x="581025" y="1106488"/>
            <a:ext cx="1182688" cy="406400"/>
          </a:xfrm>
          <a:prstGeom prst="rect">
            <a:avLst/>
          </a:prstGeom>
          <a:noFill/>
          <a:ln w="3240">
            <a:noFill/>
          </a:ln>
        </p:spPr>
        <p:txBody>
          <a:bodyPr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200" dirty="0">
                <a:solidFill>
                  <a:srgbClr val="0066CC"/>
                </a:solidFill>
                <a:latin typeface="微软雅黑" panose="020B0503020204020204" pitchFamily="34" charset="-122"/>
                <a:ea typeface="微软雅黑" panose="020B0503020204020204" pitchFamily="34" charset="-122"/>
              </a:rPr>
              <a:t>main.c</a:t>
            </a:r>
            <a:endParaRPr lang="en-GB" altLang="zh-CN" sz="2200" dirty="0">
              <a:solidFill>
                <a:srgbClr val="0066CC"/>
              </a:solidFill>
              <a:latin typeface="微软雅黑" panose="020B0503020204020204" pitchFamily="34" charset="-122"/>
              <a:ea typeface="微软雅黑" panose="020B0503020204020204" pitchFamily="34" charset="-122"/>
            </a:endParaRPr>
          </a:p>
        </p:txBody>
      </p:sp>
      <p:sp>
        <p:nvSpPr>
          <p:cNvPr id="56325" name="Rectangle 5"/>
          <p:cNvSpPr/>
          <p:nvPr/>
        </p:nvSpPr>
        <p:spPr>
          <a:xfrm>
            <a:off x="4473575" y="1260475"/>
            <a:ext cx="2936875" cy="4095750"/>
          </a:xfrm>
          <a:prstGeom prst="rect">
            <a:avLst/>
          </a:prstGeom>
          <a:solidFill>
            <a:srgbClr val="D5F1CF"/>
          </a:solidFill>
          <a:ln w="3240" cap="flat" cmpd="sng">
            <a:solidFill>
              <a:srgbClr val="000066"/>
            </a:solidFill>
            <a:prstDash val="solid"/>
            <a:miter/>
            <a:headEnd type="none" w="med" len="med"/>
            <a:tailEnd type="none" w="med" len="med"/>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extern int buf[]; </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 </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int *bufp0 = &amp;buf[0];</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static int *bufp1;</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void swap()</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  int temp;</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dirty="0">
              <a:solidFill>
                <a:srgbClr val="DBF2DA"/>
              </a:solidFill>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  bufp1 = &amp;buf[1];</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  temp = *bufp0;</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  *bufp0 = *bufp1;</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  *bufp1 = temp;</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a:t>
            </a:r>
            <a:endParaRPr lang="en-GB" altLang="zh-CN" sz="2000" dirty="0">
              <a:latin typeface="微软雅黑" panose="020B0503020204020204" pitchFamily="34" charset="-122"/>
              <a:ea typeface="微软雅黑" panose="020B0503020204020204" pitchFamily="34" charset="-122"/>
            </a:endParaRPr>
          </a:p>
        </p:txBody>
      </p:sp>
      <p:sp>
        <p:nvSpPr>
          <p:cNvPr id="56326" name="Rectangle 4"/>
          <p:cNvSpPr/>
          <p:nvPr/>
        </p:nvSpPr>
        <p:spPr>
          <a:xfrm>
            <a:off x="4530725" y="809625"/>
            <a:ext cx="1333500" cy="406400"/>
          </a:xfrm>
          <a:prstGeom prst="rect">
            <a:avLst/>
          </a:prstGeom>
          <a:noFill/>
          <a:ln w="3240">
            <a:noFill/>
          </a:ln>
        </p:spPr>
        <p:txBody>
          <a:bodyPr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200" dirty="0">
                <a:solidFill>
                  <a:srgbClr val="0066CC"/>
                </a:solidFill>
                <a:latin typeface="微软雅黑" panose="020B0503020204020204" pitchFamily="34" charset="-122"/>
                <a:ea typeface="微软雅黑" panose="020B0503020204020204" pitchFamily="34" charset="-122"/>
              </a:rPr>
              <a:t>swap.c</a:t>
            </a:r>
            <a:endParaRPr lang="en-GB" altLang="zh-CN" sz="2200" dirty="0">
              <a:solidFill>
                <a:srgbClr val="0066CC"/>
              </a:solidFill>
              <a:latin typeface="微软雅黑" panose="020B0503020204020204" pitchFamily="34" charset="-122"/>
              <a:ea typeface="微软雅黑" panose="020B0503020204020204" pitchFamily="34" charset="-122"/>
            </a:endParaRPr>
          </a:p>
        </p:txBody>
      </p:sp>
      <p:sp>
        <p:nvSpPr>
          <p:cNvPr id="617496" name="Text Box 24"/>
          <p:cNvSpPr txBox="1"/>
          <p:nvPr/>
        </p:nvSpPr>
        <p:spPr>
          <a:xfrm>
            <a:off x="174625" y="5897563"/>
            <a:ext cx="8185150" cy="427037"/>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200" dirty="0">
                <a:ea typeface="微软雅黑" panose="020B0503020204020204" pitchFamily="34" charset="-122"/>
              </a:rPr>
              <a:t>你能说出哪些是</a:t>
            </a:r>
            <a:r>
              <a:rPr lang="zh-CN" altLang="en-US" sz="2200" dirty="0">
                <a:solidFill>
                  <a:srgbClr val="FF0000"/>
                </a:solidFill>
                <a:ea typeface="微软雅黑" panose="020B0503020204020204" pitchFamily="34" charset="-122"/>
              </a:rPr>
              <a:t>全局符号</a:t>
            </a:r>
            <a:r>
              <a:rPr lang="zh-CN" altLang="en-US" sz="2200" dirty="0">
                <a:ea typeface="微软雅黑" panose="020B0503020204020204" pitchFamily="34" charset="-122"/>
              </a:rPr>
              <a:t>？哪些是</a:t>
            </a:r>
            <a:r>
              <a:rPr lang="zh-CN" altLang="en-US" sz="2200" dirty="0">
                <a:solidFill>
                  <a:srgbClr val="FF0000"/>
                </a:solidFill>
                <a:ea typeface="微软雅黑" panose="020B0503020204020204" pitchFamily="34" charset="-122"/>
              </a:rPr>
              <a:t>外部符号</a:t>
            </a:r>
            <a:r>
              <a:rPr lang="zh-CN" altLang="en-US" sz="2200" dirty="0">
                <a:ea typeface="微软雅黑" panose="020B0503020204020204" pitchFamily="34" charset="-122"/>
              </a:rPr>
              <a:t>？哪些是</a:t>
            </a:r>
            <a:r>
              <a:rPr lang="zh-CN" altLang="en-US" sz="2200" dirty="0">
                <a:solidFill>
                  <a:srgbClr val="FF0000"/>
                </a:solidFill>
                <a:ea typeface="微软雅黑" panose="020B0503020204020204" pitchFamily="34" charset="-122"/>
              </a:rPr>
              <a:t>局部符号</a:t>
            </a:r>
            <a:r>
              <a:rPr lang="zh-CN" altLang="en-US" sz="2200" dirty="0">
                <a:ea typeface="微软雅黑" panose="020B0503020204020204" pitchFamily="34" charset="-122"/>
              </a:rPr>
              <a:t>？</a:t>
            </a:r>
            <a:endParaRPr lang="zh-CN" altLang="en-US" sz="2200" dirty="0">
              <a:ea typeface="微软雅黑" panose="020B0503020204020204" pitchFamily="34" charset="-122"/>
            </a:endParaRPr>
          </a:p>
        </p:txBody>
      </p:sp>
      <p:sp>
        <p:nvSpPr>
          <p:cNvPr id="617497" name="Line 25"/>
          <p:cNvSpPr/>
          <p:nvPr/>
        </p:nvSpPr>
        <p:spPr>
          <a:xfrm flipH="1" flipV="1">
            <a:off x="1335088" y="1828800"/>
            <a:ext cx="1379537" cy="4049713"/>
          </a:xfrm>
          <a:prstGeom prst="line">
            <a:avLst/>
          </a:prstGeom>
          <a:ln w="28575" cap="flat" cmpd="sng">
            <a:solidFill>
              <a:srgbClr val="CC3300"/>
            </a:solidFill>
            <a:prstDash val="solid"/>
            <a:headEnd type="none" w="med" len="med"/>
            <a:tailEnd type="triangle" w="med" len="med"/>
          </a:ln>
        </p:spPr>
      </p:sp>
      <p:sp>
        <p:nvSpPr>
          <p:cNvPr id="617498" name="Line 26"/>
          <p:cNvSpPr/>
          <p:nvPr/>
        </p:nvSpPr>
        <p:spPr>
          <a:xfrm flipH="1" flipV="1">
            <a:off x="1266825" y="2749550"/>
            <a:ext cx="1306513" cy="3133725"/>
          </a:xfrm>
          <a:prstGeom prst="line">
            <a:avLst/>
          </a:prstGeom>
          <a:ln w="28575" cap="flat" cmpd="sng">
            <a:solidFill>
              <a:srgbClr val="CC3300"/>
            </a:solidFill>
            <a:prstDash val="solid"/>
            <a:headEnd type="none" w="med" len="med"/>
            <a:tailEnd type="triangle" w="med" len="med"/>
          </a:ln>
        </p:spPr>
      </p:sp>
      <p:sp>
        <p:nvSpPr>
          <p:cNvPr id="617499" name="Line 27"/>
          <p:cNvSpPr/>
          <p:nvPr/>
        </p:nvSpPr>
        <p:spPr>
          <a:xfrm flipV="1">
            <a:off x="2894013" y="2109788"/>
            <a:ext cx="2408237" cy="3759200"/>
          </a:xfrm>
          <a:prstGeom prst="line">
            <a:avLst/>
          </a:prstGeom>
          <a:ln w="28575" cap="flat" cmpd="sng">
            <a:solidFill>
              <a:srgbClr val="CC3300"/>
            </a:solidFill>
            <a:prstDash val="solid"/>
            <a:headEnd type="none" w="med" len="med"/>
            <a:tailEnd type="triangle" w="med" len="med"/>
          </a:ln>
        </p:spPr>
      </p:sp>
      <p:sp>
        <p:nvSpPr>
          <p:cNvPr id="617500" name="Line 28"/>
          <p:cNvSpPr/>
          <p:nvPr/>
        </p:nvSpPr>
        <p:spPr>
          <a:xfrm flipV="1">
            <a:off x="3038475" y="2995613"/>
            <a:ext cx="2409825" cy="2916237"/>
          </a:xfrm>
          <a:prstGeom prst="line">
            <a:avLst/>
          </a:prstGeom>
          <a:ln w="28575" cap="flat" cmpd="sng">
            <a:solidFill>
              <a:srgbClr val="CC3300"/>
            </a:solidFill>
            <a:prstDash val="solid"/>
            <a:headEnd type="none" w="med" len="med"/>
            <a:tailEnd type="triangle" w="med" len="med"/>
          </a:ln>
        </p:spPr>
      </p:sp>
      <p:sp>
        <p:nvSpPr>
          <p:cNvPr id="617501" name="Line 29"/>
          <p:cNvSpPr/>
          <p:nvPr/>
        </p:nvSpPr>
        <p:spPr>
          <a:xfrm flipH="1" flipV="1">
            <a:off x="2365375" y="2193925"/>
            <a:ext cx="2598738" cy="3736975"/>
          </a:xfrm>
          <a:prstGeom prst="line">
            <a:avLst/>
          </a:prstGeom>
          <a:ln w="28575" cap="flat" cmpd="sng">
            <a:solidFill>
              <a:srgbClr val="3366FF"/>
            </a:solidFill>
            <a:prstDash val="solid"/>
            <a:headEnd type="none" w="med" len="med"/>
            <a:tailEnd type="triangle" w="med" len="med"/>
          </a:ln>
        </p:spPr>
      </p:sp>
      <p:sp>
        <p:nvSpPr>
          <p:cNvPr id="617502" name="Line 30"/>
          <p:cNvSpPr/>
          <p:nvPr/>
        </p:nvSpPr>
        <p:spPr>
          <a:xfrm flipV="1">
            <a:off x="5051425" y="1538288"/>
            <a:ext cx="1044575" cy="4367212"/>
          </a:xfrm>
          <a:prstGeom prst="line">
            <a:avLst/>
          </a:prstGeom>
          <a:ln w="28575" cap="flat" cmpd="sng">
            <a:solidFill>
              <a:srgbClr val="3366FF"/>
            </a:solidFill>
            <a:prstDash val="solid"/>
            <a:headEnd type="none" w="med" len="med"/>
            <a:tailEnd type="triangle" w="med" len="med"/>
          </a:ln>
        </p:spPr>
      </p:sp>
      <p:sp>
        <p:nvSpPr>
          <p:cNvPr id="617503" name="Line 31"/>
          <p:cNvSpPr/>
          <p:nvPr/>
        </p:nvSpPr>
        <p:spPr>
          <a:xfrm flipH="1" flipV="1">
            <a:off x="6270625" y="2466975"/>
            <a:ext cx="957263" cy="3440113"/>
          </a:xfrm>
          <a:prstGeom prst="line">
            <a:avLst/>
          </a:prstGeom>
          <a:ln w="28575" cap="flat" cmpd="sng">
            <a:solidFill>
              <a:srgbClr val="009242"/>
            </a:solidFill>
            <a:prstDash val="solid"/>
            <a:headEnd type="none" w="med" len="med"/>
            <a:tailEnd type="triangle" w="med" len="med"/>
          </a:ln>
        </p:spPr>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7496"/>
                                        </p:tgtEl>
                                        <p:attrNameLst>
                                          <p:attrName>style.visibility</p:attrName>
                                        </p:attrNameLst>
                                      </p:cBhvr>
                                      <p:to>
                                        <p:strVal val="visible"/>
                                      </p:to>
                                    </p:set>
                                    <p:animEffect transition="in" filter="blinds(horizontal)">
                                      <p:cBhvr>
                                        <p:cTn id="7" dur="500"/>
                                        <p:tgtEl>
                                          <p:spTgt spid="61749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7498"/>
                                        </p:tgtEl>
                                        <p:attrNameLst>
                                          <p:attrName>style.visibility</p:attrName>
                                        </p:attrNameLst>
                                      </p:cBhvr>
                                      <p:to>
                                        <p:strVal val="visible"/>
                                      </p:to>
                                    </p:set>
                                    <p:animEffect transition="in" filter="blinds(horizontal)">
                                      <p:cBhvr>
                                        <p:cTn id="12" dur="500"/>
                                        <p:tgtEl>
                                          <p:spTgt spid="61749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7497"/>
                                        </p:tgtEl>
                                        <p:attrNameLst>
                                          <p:attrName>style.visibility</p:attrName>
                                        </p:attrNameLst>
                                      </p:cBhvr>
                                      <p:to>
                                        <p:strVal val="visible"/>
                                      </p:to>
                                    </p:set>
                                    <p:animEffect transition="in" filter="blinds(horizontal)">
                                      <p:cBhvr>
                                        <p:cTn id="17" dur="500"/>
                                        <p:tgtEl>
                                          <p:spTgt spid="61749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7499"/>
                                        </p:tgtEl>
                                        <p:attrNameLst>
                                          <p:attrName>style.visibility</p:attrName>
                                        </p:attrNameLst>
                                      </p:cBhvr>
                                      <p:to>
                                        <p:strVal val="visible"/>
                                      </p:to>
                                    </p:set>
                                    <p:animEffect transition="in" filter="blinds(horizontal)">
                                      <p:cBhvr>
                                        <p:cTn id="22" dur="500"/>
                                        <p:tgtEl>
                                          <p:spTgt spid="61749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17500"/>
                                        </p:tgtEl>
                                        <p:attrNameLst>
                                          <p:attrName>style.visibility</p:attrName>
                                        </p:attrNameLst>
                                      </p:cBhvr>
                                      <p:to>
                                        <p:strVal val="visible"/>
                                      </p:to>
                                    </p:set>
                                    <p:animEffect transition="in" filter="blinds(horizontal)">
                                      <p:cBhvr>
                                        <p:cTn id="27" dur="500"/>
                                        <p:tgtEl>
                                          <p:spTgt spid="61750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17501"/>
                                        </p:tgtEl>
                                        <p:attrNameLst>
                                          <p:attrName>style.visibility</p:attrName>
                                        </p:attrNameLst>
                                      </p:cBhvr>
                                      <p:to>
                                        <p:strVal val="visible"/>
                                      </p:to>
                                    </p:set>
                                    <p:animEffect transition="in" filter="blinds(horizontal)">
                                      <p:cBhvr>
                                        <p:cTn id="32" dur="500"/>
                                        <p:tgtEl>
                                          <p:spTgt spid="61750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17502"/>
                                        </p:tgtEl>
                                        <p:attrNameLst>
                                          <p:attrName>style.visibility</p:attrName>
                                        </p:attrNameLst>
                                      </p:cBhvr>
                                      <p:to>
                                        <p:strVal val="visible"/>
                                      </p:to>
                                    </p:set>
                                    <p:animEffect transition="in" filter="blinds(horizontal)">
                                      <p:cBhvr>
                                        <p:cTn id="37" dur="500"/>
                                        <p:tgtEl>
                                          <p:spTgt spid="61750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17503"/>
                                        </p:tgtEl>
                                        <p:attrNameLst>
                                          <p:attrName>style.visibility</p:attrName>
                                        </p:attrNameLst>
                                      </p:cBhvr>
                                      <p:to>
                                        <p:strVal val="visible"/>
                                      </p:to>
                                    </p:set>
                                    <p:animEffect transition="in" filter="blinds(horizontal)">
                                      <p:cBhvr>
                                        <p:cTn id="42" dur="500"/>
                                        <p:tgtEl>
                                          <p:spTgt spid="617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9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
          <p:cNvSpPr>
            <a:spLocks noGrp="1"/>
          </p:cNvSpPr>
          <p:nvPr>
            <p:ph type="title"/>
          </p:nvPr>
        </p:nvSpPr>
        <p:spPr/>
        <p:txBody>
          <a:bodyPr vert="horz" wrap="square" lIns="91440" tIns="45720" rIns="91440" bIns="45720" anchor="ctr" anchorCtr="0"/>
          <a:p>
            <a:r>
              <a:rPr lang="zh-CN" altLang="en-US" dirty="0"/>
              <a:t>目标文件中的符号表</a:t>
            </a:r>
            <a:endParaRPr lang="zh-CN" altLang="en-US" dirty="0"/>
          </a:p>
        </p:txBody>
      </p:sp>
      <p:sp>
        <p:nvSpPr>
          <p:cNvPr id="685059" name="Rectangle 3"/>
          <p:cNvSpPr>
            <a:spLocks noGrp="1"/>
          </p:cNvSpPr>
          <p:nvPr>
            <p:ph idx="1"/>
          </p:nvPr>
        </p:nvSpPr>
        <p:spPr>
          <a:xfrm>
            <a:off x="296863" y="1362075"/>
            <a:ext cx="8461375" cy="442913"/>
          </a:xfrm>
        </p:spPr>
        <p:txBody>
          <a:bodyPr vert="horz" wrap="square" lIns="91440" tIns="45720" rIns="91440" bIns="45720" anchor="t" anchorCtr="0"/>
          <a:p>
            <a:r>
              <a:rPr lang="zh-CN" altLang="en-US" sz="2200" dirty="0">
                <a:solidFill>
                  <a:schemeClr val="accent2"/>
                </a:solidFill>
                <a:latin typeface="微软雅黑" panose="020B0503020204020204" pitchFamily="34" charset="-122"/>
                <a:ea typeface="微软雅黑" panose="020B0503020204020204" pitchFamily="34" charset="-122"/>
              </a:rPr>
              <a:t>符号表（</a:t>
            </a:r>
            <a:r>
              <a:rPr lang="en-US" altLang="zh-CN" sz="2200" dirty="0">
                <a:solidFill>
                  <a:schemeClr val="accent2"/>
                </a:solidFill>
                <a:latin typeface="微软雅黑" panose="020B0503020204020204" pitchFamily="34" charset="-122"/>
                <a:ea typeface="微软雅黑" panose="020B0503020204020204" pitchFamily="34" charset="-122"/>
              </a:rPr>
              <a:t>symtab</a:t>
            </a:r>
            <a:r>
              <a:rPr lang="zh-CN" altLang="en-US" sz="2200" dirty="0">
                <a:solidFill>
                  <a:schemeClr val="accent2"/>
                </a:solidFill>
                <a:latin typeface="微软雅黑" panose="020B0503020204020204" pitchFamily="34" charset="-122"/>
                <a:ea typeface="微软雅黑" panose="020B0503020204020204" pitchFamily="34" charset="-122"/>
              </a:rPr>
              <a:t>）中每个条目的结构如下：</a:t>
            </a:r>
            <a:endParaRPr lang="zh-CN" altLang="en-US" dirty="0">
              <a:solidFill>
                <a:schemeClr val="accent2"/>
              </a:solidFill>
              <a:latin typeface="微软雅黑" panose="020B0503020204020204" pitchFamily="34" charset="-122"/>
              <a:ea typeface="微软雅黑" panose="020B0503020204020204" pitchFamily="34" charset="-122"/>
            </a:endParaRPr>
          </a:p>
        </p:txBody>
      </p:sp>
      <p:sp>
        <p:nvSpPr>
          <p:cNvPr id="685060" name="Text Box 4"/>
          <p:cNvSpPr txBox="1"/>
          <p:nvPr/>
        </p:nvSpPr>
        <p:spPr>
          <a:xfrm>
            <a:off x="257175" y="1970088"/>
            <a:ext cx="8686800" cy="367284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25000"/>
              </a:spcBef>
              <a:buNone/>
            </a:pPr>
            <a:r>
              <a:rPr lang="en-US" altLang="zh-CN" sz="1900" dirty="0">
                <a:latin typeface="微软雅黑" panose="020B0503020204020204" pitchFamily="34" charset="-122"/>
                <a:ea typeface="微软雅黑" panose="020B0503020204020204" pitchFamily="34" charset="-122"/>
              </a:rPr>
              <a:t>typedef  struct {</a:t>
            </a:r>
            <a:endParaRPr lang="en-US" altLang="zh-CN" sz="1900" dirty="0">
              <a:latin typeface="微软雅黑" panose="020B0503020204020204" pitchFamily="34" charset="-122"/>
              <a:ea typeface="微软雅黑" panose="020B0503020204020204" pitchFamily="34" charset="-122"/>
            </a:endParaRPr>
          </a:p>
          <a:p>
            <a:pPr marL="0" lvl="0" indent="0" eaLnBrk="1" hangingPunct="1">
              <a:lnSpc>
                <a:spcPct val="100000"/>
              </a:lnSpc>
              <a:spcBef>
                <a:spcPct val="25000"/>
              </a:spcBef>
              <a:buNone/>
            </a:pPr>
            <a:r>
              <a:rPr lang="en-US" altLang="zh-CN" sz="1900" dirty="0">
                <a:latin typeface="微软雅黑" panose="020B0503020204020204" pitchFamily="34" charset="-122"/>
                <a:ea typeface="微软雅黑" panose="020B0503020204020204" pitchFamily="34" charset="-122"/>
              </a:rPr>
              <a:t>        int    name;    /*</a:t>
            </a:r>
            <a:r>
              <a:rPr lang="zh-CN" altLang="en-US" sz="1900" dirty="0">
                <a:latin typeface="微软雅黑" panose="020B0503020204020204" pitchFamily="34" charset="-122"/>
                <a:ea typeface="微软雅黑" panose="020B0503020204020204" pitchFamily="34" charset="-122"/>
              </a:rPr>
              <a:t>符号对应字符串</a:t>
            </a:r>
            <a:r>
              <a:rPr lang="zh-CN" altLang="en-US" sz="1900" dirty="0">
                <a:solidFill>
                  <a:srgbClr val="FF0000"/>
                </a:solidFill>
                <a:latin typeface="微软雅黑" panose="020B0503020204020204" pitchFamily="34" charset="-122"/>
                <a:ea typeface="微软雅黑" panose="020B0503020204020204" pitchFamily="34" charset="-122"/>
              </a:rPr>
              <a:t>在</a:t>
            </a:r>
            <a:r>
              <a:rPr lang="en-US" altLang="zh-CN" sz="1900" dirty="0">
                <a:solidFill>
                  <a:srgbClr val="FF0000"/>
                </a:solidFill>
                <a:latin typeface="微软雅黑" panose="020B0503020204020204" pitchFamily="34" charset="-122"/>
                <a:ea typeface="微软雅黑" panose="020B0503020204020204" pitchFamily="34" charset="-122"/>
              </a:rPr>
              <a:t>strtab</a:t>
            </a:r>
            <a:r>
              <a:rPr lang="zh-CN" altLang="en-US" sz="1900" dirty="0">
                <a:solidFill>
                  <a:srgbClr val="FF0000"/>
                </a:solidFill>
                <a:latin typeface="微软雅黑" panose="020B0503020204020204" pitchFamily="34" charset="-122"/>
                <a:ea typeface="微软雅黑" panose="020B0503020204020204" pitchFamily="34" charset="-122"/>
              </a:rPr>
              <a:t>节中的偏移量</a:t>
            </a:r>
            <a:r>
              <a:rPr lang="zh-CN" altLang="en-US" sz="1900" dirty="0">
                <a:latin typeface="微软雅黑" panose="020B0503020204020204" pitchFamily="34" charset="-122"/>
                <a:ea typeface="微软雅黑" panose="020B0503020204020204" pitchFamily="34" charset="-122"/>
              </a:rPr>
              <a:t>*</a:t>
            </a:r>
            <a:r>
              <a:rPr lang="en-US" altLang="zh-CN" sz="1900" dirty="0">
                <a:latin typeface="微软雅黑" panose="020B0503020204020204" pitchFamily="34" charset="-122"/>
                <a:ea typeface="微软雅黑" panose="020B0503020204020204" pitchFamily="34" charset="-122"/>
              </a:rPr>
              <a:t>	</a:t>
            </a:r>
            <a:endParaRPr lang="en-US" altLang="zh-CN" sz="1900" dirty="0">
              <a:latin typeface="微软雅黑" panose="020B0503020204020204" pitchFamily="34" charset="-122"/>
              <a:ea typeface="微软雅黑" panose="020B0503020204020204" pitchFamily="34" charset="-122"/>
            </a:endParaRPr>
          </a:p>
          <a:p>
            <a:pPr marL="0" lvl="0" indent="0" eaLnBrk="1" hangingPunct="1">
              <a:lnSpc>
                <a:spcPct val="100000"/>
              </a:lnSpc>
              <a:spcBef>
                <a:spcPct val="25000"/>
              </a:spcBef>
              <a:buNone/>
            </a:pPr>
            <a:r>
              <a:rPr lang="en-US" altLang="zh-CN" sz="1900" dirty="0">
                <a:latin typeface="微软雅黑" panose="020B0503020204020204" pitchFamily="34" charset="-122"/>
                <a:ea typeface="微软雅黑" panose="020B0503020204020204" pitchFamily="34" charset="-122"/>
              </a:rPr>
              <a:t>        int    value;    /*</a:t>
            </a:r>
            <a:r>
              <a:rPr lang="zh-CN" altLang="en-US" sz="1900" dirty="0">
                <a:solidFill>
                  <a:srgbClr val="FF0000"/>
                </a:solidFill>
                <a:latin typeface="微软雅黑" panose="020B0503020204020204" pitchFamily="34" charset="-122"/>
                <a:ea typeface="微软雅黑" panose="020B0503020204020204" pitchFamily="34" charset="-122"/>
              </a:rPr>
              <a:t>在对应节中的偏移量</a:t>
            </a:r>
            <a:r>
              <a:rPr lang="zh-CN" altLang="en-US" sz="1900" dirty="0">
                <a:latin typeface="微软雅黑" panose="020B0503020204020204" pitchFamily="34" charset="-122"/>
                <a:ea typeface="微软雅黑" panose="020B0503020204020204" pitchFamily="34" charset="-122"/>
              </a:rPr>
              <a:t>，可执行文件中是虚拟地址*</a:t>
            </a:r>
            <a:r>
              <a:rPr lang="en-US" altLang="zh-CN" sz="1900" dirty="0">
                <a:latin typeface="微软雅黑" panose="020B0503020204020204" pitchFamily="34" charset="-122"/>
                <a:ea typeface="微软雅黑" panose="020B0503020204020204" pitchFamily="34" charset="-122"/>
              </a:rPr>
              <a:t>/</a:t>
            </a:r>
            <a:endParaRPr lang="en-US" altLang="zh-CN" sz="1900" dirty="0">
              <a:latin typeface="微软雅黑" panose="020B0503020204020204" pitchFamily="34" charset="-122"/>
              <a:ea typeface="微软雅黑" panose="020B0503020204020204" pitchFamily="34" charset="-122"/>
            </a:endParaRPr>
          </a:p>
          <a:p>
            <a:pPr marL="0" lvl="0" indent="0" eaLnBrk="1" hangingPunct="1">
              <a:lnSpc>
                <a:spcPct val="100000"/>
              </a:lnSpc>
              <a:spcBef>
                <a:spcPct val="25000"/>
              </a:spcBef>
              <a:buNone/>
            </a:pPr>
            <a:r>
              <a:rPr lang="en-US" altLang="zh-CN" sz="1900" dirty="0">
                <a:latin typeface="微软雅黑" panose="020B0503020204020204" pitchFamily="34" charset="-122"/>
                <a:ea typeface="微软雅黑" panose="020B0503020204020204" pitchFamily="34" charset="-122"/>
              </a:rPr>
              <a:t>        int    size;      /*</a:t>
            </a:r>
            <a:r>
              <a:rPr lang="zh-CN" altLang="en-US" sz="1900" dirty="0">
                <a:latin typeface="微软雅黑" panose="020B0503020204020204" pitchFamily="34" charset="-122"/>
                <a:ea typeface="微软雅黑" panose="020B0503020204020204" pitchFamily="34" charset="-122"/>
              </a:rPr>
              <a:t>符号对应目标</a:t>
            </a:r>
            <a:r>
              <a:rPr lang="zh-CN" altLang="en-US" sz="1900" dirty="0">
                <a:solidFill>
                  <a:srgbClr val="FF0000"/>
                </a:solidFill>
                <a:latin typeface="微软雅黑" panose="020B0503020204020204" pitchFamily="34" charset="-122"/>
                <a:ea typeface="微软雅黑" panose="020B0503020204020204" pitchFamily="34" charset="-122"/>
              </a:rPr>
              <a:t>所占字节数</a:t>
            </a:r>
            <a:r>
              <a:rPr lang="zh-CN" altLang="en-US" sz="1900" dirty="0">
                <a:latin typeface="微软雅黑" panose="020B0503020204020204" pitchFamily="34" charset="-122"/>
                <a:ea typeface="微软雅黑" panose="020B0503020204020204" pitchFamily="34" charset="-122"/>
              </a:rPr>
              <a:t>*</a:t>
            </a:r>
            <a:r>
              <a:rPr lang="en-US" altLang="zh-CN" sz="1900" dirty="0">
                <a:latin typeface="微软雅黑" panose="020B0503020204020204" pitchFamily="34" charset="-122"/>
                <a:ea typeface="微软雅黑" panose="020B0503020204020204" pitchFamily="34" charset="-122"/>
              </a:rPr>
              <a:t>/</a:t>
            </a:r>
            <a:endParaRPr lang="en-US" altLang="zh-CN" sz="1900" dirty="0">
              <a:latin typeface="微软雅黑" panose="020B0503020204020204" pitchFamily="34" charset="-122"/>
              <a:ea typeface="微软雅黑" panose="020B0503020204020204" pitchFamily="34" charset="-122"/>
            </a:endParaRPr>
          </a:p>
          <a:p>
            <a:pPr marL="0" lvl="0" indent="0" eaLnBrk="1" hangingPunct="1">
              <a:lnSpc>
                <a:spcPct val="100000"/>
              </a:lnSpc>
              <a:spcBef>
                <a:spcPct val="25000"/>
              </a:spcBef>
              <a:buNone/>
            </a:pPr>
            <a:r>
              <a:rPr lang="en-US" altLang="zh-CN" sz="1900" dirty="0">
                <a:latin typeface="微软雅黑" panose="020B0503020204020204" pitchFamily="34" charset="-122"/>
                <a:ea typeface="微软雅黑" panose="020B0503020204020204" pitchFamily="34" charset="-122"/>
              </a:rPr>
              <a:t>        unsigned char info</a:t>
            </a:r>
            <a:endParaRPr lang="en-US" altLang="zh-CN" sz="1900" dirty="0">
              <a:latin typeface="微软雅黑" panose="020B0503020204020204" pitchFamily="34" charset="-122"/>
              <a:ea typeface="微软雅黑" panose="020B0503020204020204" pitchFamily="34" charset="-122"/>
            </a:endParaRPr>
          </a:p>
          <a:p>
            <a:pPr marL="0" lvl="0" indent="0" eaLnBrk="1" hangingPunct="1">
              <a:lnSpc>
                <a:spcPct val="100000"/>
              </a:lnSpc>
              <a:spcBef>
                <a:spcPct val="25000"/>
              </a:spcBef>
              <a:buNone/>
            </a:pPr>
            <a:r>
              <a:rPr lang="en-US" altLang="zh-CN" sz="1900" dirty="0">
                <a:latin typeface="微软雅黑" panose="020B0503020204020204" pitchFamily="34" charset="-122"/>
                <a:ea typeface="微软雅黑" panose="020B0503020204020204" pitchFamily="34" charset="-122"/>
              </a:rPr>
              <a:t>                 type: 4,  /*</a:t>
            </a:r>
            <a:r>
              <a:rPr lang="zh-CN" altLang="en-US" sz="1900" dirty="0">
                <a:latin typeface="微软雅黑" panose="020B0503020204020204" pitchFamily="34" charset="-122"/>
                <a:ea typeface="微软雅黑" panose="020B0503020204020204" pitchFamily="34" charset="-122"/>
              </a:rPr>
              <a:t>符号对应目标的类型：</a:t>
            </a:r>
            <a:r>
              <a:rPr lang="zh-CN" altLang="en-US" sz="1900" dirty="0">
                <a:solidFill>
                  <a:srgbClr val="FF0000"/>
                </a:solidFill>
                <a:latin typeface="微软雅黑" panose="020B0503020204020204" pitchFamily="34" charset="-122"/>
                <a:ea typeface="微软雅黑" panose="020B0503020204020204" pitchFamily="34" charset="-122"/>
              </a:rPr>
              <a:t>数据、函数、源文件、节</a:t>
            </a:r>
            <a:r>
              <a:rPr lang="zh-CN" altLang="en-US" sz="1900" dirty="0">
                <a:latin typeface="微软雅黑" panose="020B0503020204020204" pitchFamily="34" charset="-122"/>
                <a:ea typeface="微软雅黑" panose="020B0503020204020204" pitchFamily="34" charset="-122"/>
              </a:rPr>
              <a:t>*</a:t>
            </a:r>
            <a:r>
              <a:rPr lang="en-US" altLang="zh-CN" sz="1900" dirty="0">
                <a:latin typeface="微软雅黑" panose="020B0503020204020204" pitchFamily="34" charset="-122"/>
                <a:ea typeface="微软雅黑" panose="020B0503020204020204" pitchFamily="34" charset="-122"/>
              </a:rPr>
              <a:t>/</a:t>
            </a:r>
            <a:endParaRPr lang="en-US" altLang="zh-CN" sz="1900" dirty="0">
              <a:latin typeface="微软雅黑" panose="020B0503020204020204" pitchFamily="34" charset="-122"/>
              <a:ea typeface="微软雅黑" panose="020B0503020204020204" pitchFamily="34" charset="-122"/>
            </a:endParaRPr>
          </a:p>
          <a:p>
            <a:pPr marL="0" lvl="0" indent="0" eaLnBrk="1" hangingPunct="1">
              <a:lnSpc>
                <a:spcPct val="100000"/>
              </a:lnSpc>
              <a:spcBef>
                <a:spcPct val="25000"/>
              </a:spcBef>
              <a:buNone/>
            </a:pPr>
            <a:r>
              <a:rPr lang="en-US" altLang="zh-CN" sz="1900" dirty="0">
                <a:latin typeface="微软雅黑" panose="020B0503020204020204" pitchFamily="34" charset="-122"/>
                <a:ea typeface="微软雅黑" panose="020B0503020204020204" pitchFamily="34" charset="-122"/>
              </a:rPr>
              <a:t>                 bind: 4; /*</a:t>
            </a:r>
            <a:r>
              <a:rPr lang="zh-CN" altLang="en-US" sz="1900" dirty="0">
                <a:latin typeface="微软雅黑" panose="020B0503020204020204" pitchFamily="34" charset="-122"/>
                <a:ea typeface="微软雅黑" panose="020B0503020204020204" pitchFamily="34" charset="-122"/>
              </a:rPr>
              <a:t>符号类别：</a:t>
            </a:r>
            <a:r>
              <a:rPr lang="zh-CN" altLang="en-US" sz="1900" dirty="0">
                <a:solidFill>
                  <a:srgbClr val="FF0000"/>
                </a:solidFill>
                <a:latin typeface="微软雅黑" panose="020B0503020204020204" pitchFamily="34" charset="-122"/>
                <a:ea typeface="微软雅黑" panose="020B0503020204020204" pitchFamily="34" charset="-122"/>
              </a:rPr>
              <a:t>全局符号、局部符号</a:t>
            </a:r>
            <a:r>
              <a:rPr lang="zh-CN" altLang="en-US" sz="1900" dirty="0">
                <a:latin typeface="微软雅黑" panose="020B0503020204020204" pitchFamily="34" charset="-122"/>
                <a:ea typeface="微软雅黑" panose="020B0503020204020204" pitchFamily="34" charset="-122"/>
              </a:rPr>
              <a:t>*</a:t>
            </a:r>
            <a:r>
              <a:rPr lang="en-US" altLang="zh-CN" sz="1900" dirty="0">
                <a:latin typeface="微软雅黑" panose="020B0503020204020204" pitchFamily="34" charset="-122"/>
                <a:ea typeface="微软雅黑" panose="020B0503020204020204" pitchFamily="34" charset="-122"/>
              </a:rPr>
              <a:t>/</a:t>
            </a:r>
            <a:endParaRPr lang="zh-CN" altLang="en-US" sz="1900" dirty="0">
              <a:latin typeface="微软雅黑" panose="020B0503020204020204" pitchFamily="34" charset="-122"/>
              <a:ea typeface="微软雅黑" panose="020B0503020204020204" pitchFamily="34" charset="-122"/>
            </a:endParaRPr>
          </a:p>
          <a:p>
            <a:pPr marL="0" lvl="0" indent="0" eaLnBrk="1" hangingPunct="1">
              <a:lnSpc>
                <a:spcPct val="100000"/>
              </a:lnSpc>
              <a:spcBef>
                <a:spcPct val="25000"/>
              </a:spcBef>
              <a:buNone/>
            </a:pPr>
            <a:r>
              <a:rPr lang="en-US" altLang="zh-CN" sz="1900" dirty="0">
                <a:latin typeface="微软雅黑" panose="020B0503020204020204" pitchFamily="34" charset="-122"/>
                <a:ea typeface="微软雅黑" panose="020B0503020204020204" pitchFamily="34" charset="-122"/>
              </a:rPr>
              <a:t>        char  other;</a:t>
            </a:r>
            <a:endParaRPr lang="en-US" altLang="zh-CN" sz="1900" dirty="0">
              <a:latin typeface="微软雅黑" panose="020B0503020204020204" pitchFamily="34" charset="-122"/>
              <a:ea typeface="微软雅黑" panose="020B0503020204020204" pitchFamily="34" charset="-122"/>
            </a:endParaRPr>
          </a:p>
          <a:p>
            <a:pPr marL="0" lvl="0" indent="0" eaLnBrk="1" hangingPunct="1">
              <a:lnSpc>
                <a:spcPct val="100000"/>
              </a:lnSpc>
              <a:spcBef>
                <a:spcPct val="25000"/>
              </a:spcBef>
              <a:buNone/>
            </a:pPr>
            <a:r>
              <a:rPr lang="en-US" altLang="zh-CN" sz="1900" dirty="0">
                <a:latin typeface="微软雅黑" panose="020B0503020204020204" pitchFamily="34" charset="-122"/>
                <a:ea typeface="微软雅黑" panose="020B0503020204020204" pitchFamily="34" charset="-122"/>
              </a:rPr>
              <a:t>        char  shndx;  /*</a:t>
            </a:r>
            <a:r>
              <a:rPr lang="zh-CN" altLang="en-US" sz="1900" dirty="0">
                <a:latin typeface="微软雅黑" panose="020B0503020204020204" pitchFamily="34" charset="-122"/>
                <a:ea typeface="微软雅黑" panose="020B0503020204020204" pitchFamily="34" charset="-122"/>
              </a:rPr>
              <a:t>符号对应目标所在的节，或其他情况</a:t>
            </a:r>
            <a:r>
              <a:rPr lang="en-US" altLang="zh-CN" sz="1900" dirty="0">
                <a:latin typeface="微软雅黑" panose="020B0503020204020204" pitchFamily="34" charset="-122"/>
                <a:ea typeface="微软雅黑" panose="020B0503020204020204" pitchFamily="34" charset="-122"/>
              </a:rPr>
              <a:t>*/</a:t>
            </a:r>
            <a:endParaRPr lang="en-US" altLang="zh-CN" sz="1900" dirty="0">
              <a:latin typeface="微软雅黑" panose="020B0503020204020204" pitchFamily="34" charset="-122"/>
              <a:ea typeface="微软雅黑" panose="020B0503020204020204" pitchFamily="34" charset="-122"/>
            </a:endParaRPr>
          </a:p>
          <a:p>
            <a:pPr marL="0" lvl="0" indent="0" eaLnBrk="1" hangingPunct="1">
              <a:lnSpc>
                <a:spcPct val="100000"/>
              </a:lnSpc>
              <a:spcBef>
                <a:spcPct val="25000"/>
              </a:spcBef>
              <a:buNone/>
            </a:pPr>
            <a:r>
              <a:rPr lang="en-US" altLang="zh-CN" sz="1900" dirty="0">
                <a:latin typeface="微软雅黑" panose="020B0503020204020204" pitchFamily="34" charset="-122"/>
                <a:ea typeface="微软雅黑" panose="020B0503020204020204" pitchFamily="34" charset="-122"/>
              </a:rPr>
              <a:t>} Elf_Symbol;</a:t>
            </a:r>
            <a:endParaRPr lang="en-US" altLang="zh-CN" sz="1900" dirty="0">
              <a:latin typeface="微软雅黑" panose="020B0503020204020204" pitchFamily="34" charset="-122"/>
              <a:ea typeface="微软雅黑" panose="020B0503020204020204" pitchFamily="34" charset="-122"/>
            </a:endParaRPr>
          </a:p>
        </p:txBody>
      </p:sp>
      <p:sp>
        <p:nvSpPr>
          <p:cNvPr id="685061" name="Text Box 5"/>
          <p:cNvSpPr txBox="1"/>
          <p:nvPr/>
        </p:nvSpPr>
        <p:spPr>
          <a:xfrm>
            <a:off x="614363" y="5644515"/>
            <a:ext cx="8120062" cy="7937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spcBef>
                <a:spcPct val="50000"/>
              </a:spcBef>
              <a:buNone/>
            </a:pPr>
            <a:r>
              <a:rPr lang="zh-CN" altLang="en-US" sz="2000" dirty="0">
                <a:solidFill>
                  <a:srgbClr val="0A6A0A"/>
                </a:solidFill>
                <a:latin typeface="微软雅黑" panose="020B0503020204020204" pitchFamily="34" charset="-122"/>
                <a:ea typeface="微软雅黑" panose="020B0503020204020204" pitchFamily="34" charset="-122"/>
              </a:rPr>
              <a:t>其他情况：</a:t>
            </a:r>
            <a:r>
              <a:rPr lang="en-US" altLang="zh-CN" sz="2000" dirty="0">
                <a:solidFill>
                  <a:srgbClr val="0A6A0A"/>
                </a:solidFill>
                <a:latin typeface="微软雅黑" panose="020B0503020204020204" pitchFamily="34" charset="-122"/>
                <a:ea typeface="微软雅黑" panose="020B0503020204020204" pitchFamily="34" charset="-122"/>
              </a:rPr>
              <a:t>ABS</a:t>
            </a:r>
            <a:r>
              <a:rPr lang="zh-CN" altLang="en-US" sz="2000" dirty="0">
                <a:solidFill>
                  <a:srgbClr val="0A6A0A"/>
                </a:solidFill>
                <a:latin typeface="微软雅黑" panose="020B0503020204020204" pitchFamily="34" charset="-122"/>
                <a:ea typeface="微软雅黑" panose="020B0503020204020204" pitchFamily="34" charset="-122"/>
              </a:rPr>
              <a:t>表示不该被重定位；</a:t>
            </a:r>
            <a:r>
              <a:rPr lang="en-US" altLang="zh-CN" sz="2000" dirty="0">
                <a:solidFill>
                  <a:srgbClr val="FF0000"/>
                </a:solidFill>
                <a:latin typeface="微软雅黑" panose="020B0503020204020204" pitchFamily="34" charset="-122"/>
                <a:ea typeface="微软雅黑" panose="020B0503020204020204" pitchFamily="34" charset="-122"/>
              </a:rPr>
              <a:t>UND</a:t>
            </a:r>
            <a:r>
              <a:rPr lang="zh-CN" altLang="en-US" sz="2000" dirty="0">
                <a:solidFill>
                  <a:srgbClr val="FF0000"/>
                </a:solidFill>
                <a:latin typeface="微软雅黑" panose="020B0503020204020204" pitchFamily="34" charset="-122"/>
                <a:ea typeface="微软雅黑" panose="020B0503020204020204" pitchFamily="34" charset="-122"/>
              </a:rPr>
              <a:t>表示未定义</a:t>
            </a:r>
            <a:r>
              <a:rPr lang="zh-CN" altLang="en-US" sz="2000" dirty="0">
                <a:solidFill>
                  <a:srgbClr val="0A6A0A"/>
                </a:solidFill>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COM</a:t>
            </a:r>
            <a:r>
              <a:rPr lang="zh-CN" altLang="en-US" sz="2000" dirty="0">
                <a:solidFill>
                  <a:srgbClr val="FF0000"/>
                </a:solidFill>
                <a:latin typeface="微软雅黑" panose="020B0503020204020204" pitchFamily="34" charset="-122"/>
                <a:ea typeface="微软雅黑" panose="020B0503020204020204" pitchFamily="34" charset="-122"/>
              </a:rPr>
              <a:t>表示未初始化</a:t>
            </a:r>
            <a:r>
              <a:rPr lang="zh-CN" altLang="en-US" sz="2000" dirty="0">
                <a:solidFill>
                  <a:srgbClr val="0A6A0A"/>
                </a:solidFill>
                <a:latin typeface="微软雅黑" panose="020B0503020204020204" pitchFamily="34" charset="-122"/>
                <a:ea typeface="微软雅黑" panose="020B0503020204020204" pitchFamily="34" charset="-122"/>
              </a:rPr>
              <a:t>数据（</a:t>
            </a:r>
            <a:r>
              <a:rPr lang="en-US" altLang="zh-CN" sz="2000" dirty="0">
                <a:solidFill>
                  <a:srgbClr val="0A6A0A"/>
                </a:solidFill>
                <a:latin typeface="微软雅黑" panose="020B0503020204020204" pitchFamily="34" charset="-122"/>
                <a:ea typeface="微软雅黑" panose="020B0503020204020204" pitchFamily="34" charset="-122"/>
              </a:rPr>
              <a:t>.bss</a:t>
            </a:r>
            <a:r>
              <a:rPr lang="zh-CN" altLang="en-US" sz="2000" dirty="0">
                <a:solidFill>
                  <a:srgbClr val="0A6A0A"/>
                </a:solidFill>
                <a:latin typeface="微软雅黑" panose="020B0503020204020204" pitchFamily="34" charset="-122"/>
                <a:ea typeface="微软雅黑" panose="020B0503020204020204" pitchFamily="34" charset="-122"/>
              </a:rPr>
              <a:t>），此时，</a:t>
            </a:r>
            <a:r>
              <a:rPr lang="en-US" altLang="zh-CN" sz="2000" dirty="0">
                <a:solidFill>
                  <a:srgbClr val="0A6A0A"/>
                </a:solidFill>
                <a:latin typeface="微软雅黑" panose="020B0503020204020204" pitchFamily="34" charset="-122"/>
                <a:ea typeface="微软雅黑" panose="020B0503020204020204" pitchFamily="34" charset="-122"/>
              </a:rPr>
              <a:t>value</a:t>
            </a:r>
            <a:r>
              <a:rPr lang="zh-CN" altLang="en-US" sz="2000" dirty="0">
                <a:solidFill>
                  <a:srgbClr val="0A6A0A"/>
                </a:solidFill>
                <a:latin typeface="微软雅黑" panose="020B0503020204020204" pitchFamily="34" charset="-122"/>
                <a:ea typeface="微软雅黑" panose="020B0503020204020204" pitchFamily="34" charset="-122"/>
              </a:rPr>
              <a:t>表示对齐要求，</a:t>
            </a:r>
            <a:r>
              <a:rPr lang="en-US" altLang="zh-CN" sz="2000" dirty="0">
                <a:solidFill>
                  <a:srgbClr val="0A6A0A"/>
                </a:solidFill>
                <a:latin typeface="微软雅黑" panose="020B0503020204020204" pitchFamily="34" charset="-122"/>
                <a:ea typeface="微软雅黑" panose="020B0503020204020204" pitchFamily="34" charset="-122"/>
              </a:rPr>
              <a:t>size</a:t>
            </a:r>
            <a:r>
              <a:rPr lang="zh-CN" altLang="en-US" sz="2000" dirty="0">
                <a:solidFill>
                  <a:srgbClr val="0A6A0A"/>
                </a:solidFill>
                <a:latin typeface="微软雅黑" panose="020B0503020204020204" pitchFamily="34" charset="-122"/>
                <a:ea typeface="微软雅黑" panose="020B0503020204020204" pitchFamily="34" charset="-122"/>
              </a:rPr>
              <a:t>给出最小大小</a:t>
            </a:r>
            <a:endParaRPr lang="zh-CN" altLang="en-US" sz="2000" dirty="0">
              <a:solidFill>
                <a:srgbClr val="0A6A0A"/>
              </a:solidFill>
              <a:latin typeface="微软雅黑" panose="020B0503020204020204" pitchFamily="34" charset="-122"/>
              <a:ea typeface="微软雅黑" panose="020B0503020204020204" pitchFamily="34" charset="-122"/>
            </a:endParaRPr>
          </a:p>
        </p:txBody>
      </p:sp>
      <p:sp>
        <p:nvSpPr>
          <p:cNvPr id="58374" name="Rectangle 6"/>
          <p:cNvSpPr/>
          <p:nvPr/>
        </p:nvSpPr>
        <p:spPr>
          <a:xfrm>
            <a:off x="417513" y="785813"/>
            <a:ext cx="5853112" cy="460375"/>
          </a:xfrm>
          <a:prstGeom prst="rect">
            <a:avLst/>
          </a:prstGeom>
          <a:noFill/>
          <a:ln w="9525">
            <a:noFill/>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10000"/>
              </a:lnSpc>
              <a:buNone/>
            </a:pPr>
            <a:r>
              <a:rPr lang="en-GB" altLang="en-GB" sz="2200" dirty="0">
                <a:latin typeface="微软雅黑" panose="020B0503020204020204" pitchFamily="34" charset="-122"/>
                <a:ea typeface="微软雅黑" panose="020B0503020204020204" pitchFamily="34" charset="-122"/>
              </a:rPr>
              <a:t>.symtab </a:t>
            </a:r>
            <a:r>
              <a:rPr lang="en-GB" altLang="zh-CN" sz="2200" dirty="0">
                <a:latin typeface="微软雅黑" panose="020B0503020204020204" pitchFamily="34" charset="-122"/>
                <a:ea typeface="微软雅黑" panose="020B0503020204020204" pitchFamily="34" charset="-122"/>
              </a:rPr>
              <a:t>节</a:t>
            </a:r>
            <a:r>
              <a:rPr lang="zh-CN" altLang="en-GB" sz="2200" dirty="0">
                <a:latin typeface="微软雅黑" panose="020B0503020204020204" pitchFamily="34" charset="-122"/>
                <a:ea typeface="微软雅黑" panose="020B0503020204020204" pitchFamily="34" charset="-122"/>
              </a:rPr>
              <a:t>记录符号表信息，是一个结构数组</a:t>
            </a:r>
            <a:endParaRPr lang="en-GB" altLang="en-GB" sz="2200" dirty="0">
              <a:latin typeface="微软雅黑" panose="020B0503020204020204" pitchFamily="34" charset="-122"/>
              <a:ea typeface="微软雅黑" panose="020B0503020204020204" pitchFamily="34" charset="-122"/>
            </a:endParaRPr>
          </a:p>
        </p:txBody>
      </p:sp>
      <p:grpSp>
        <p:nvGrpSpPr>
          <p:cNvPr id="685065" name="Group 9"/>
          <p:cNvGrpSpPr/>
          <p:nvPr/>
        </p:nvGrpSpPr>
        <p:grpSpPr>
          <a:xfrm>
            <a:off x="3586163" y="857250"/>
            <a:ext cx="5326062" cy="1857375"/>
            <a:chOff x="2259" y="540"/>
            <a:chExt cx="3355" cy="1170"/>
          </a:xfrm>
        </p:grpSpPr>
        <p:sp>
          <p:nvSpPr>
            <p:cNvPr id="58377" name="Text Box 7"/>
            <p:cNvSpPr txBox="1"/>
            <p:nvPr/>
          </p:nvSpPr>
          <p:spPr>
            <a:xfrm>
              <a:off x="4096" y="540"/>
              <a:ext cx="1518" cy="736"/>
            </a:xfrm>
            <a:prstGeom prst="rect">
              <a:avLst/>
            </a:prstGeom>
            <a:noFill/>
            <a:ln w="9525" cap="flat" cmpd="sng">
              <a:solidFill>
                <a:srgbClr val="993366"/>
              </a:solidFill>
              <a:prstDash val="solid"/>
              <a:miter/>
              <a:headEnd type="none" w="med" len="med"/>
              <a:tailEnd type="none" w="med" len="med"/>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CC0066"/>
                  </a:solidFill>
                  <a:latin typeface="微软雅黑" panose="020B0503020204020204" pitchFamily="34" charset="-122"/>
                  <a:ea typeface="微软雅黑" panose="020B0503020204020204" pitchFamily="34" charset="-122"/>
                </a:rPr>
                <a:t>函数名在</a:t>
              </a:r>
              <a:r>
                <a:rPr lang="en-US" altLang="zh-CN" sz="2000" dirty="0">
                  <a:solidFill>
                    <a:srgbClr val="CC0066"/>
                  </a:solidFill>
                  <a:latin typeface="微软雅黑" panose="020B0503020204020204" pitchFamily="34" charset="-122"/>
                  <a:ea typeface="微软雅黑" panose="020B0503020204020204" pitchFamily="34" charset="-122"/>
                </a:rPr>
                <a:t>text</a:t>
              </a:r>
              <a:r>
                <a:rPr lang="zh-CN" altLang="en-US" sz="2000" dirty="0">
                  <a:solidFill>
                    <a:srgbClr val="CC0066"/>
                  </a:solidFill>
                  <a:latin typeface="微软雅黑" panose="020B0503020204020204" pitchFamily="34" charset="-122"/>
                  <a:ea typeface="微软雅黑" panose="020B0503020204020204" pitchFamily="34" charset="-122"/>
                </a:rPr>
                <a:t>节中</a:t>
              </a:r>
              <a:endParaRPr lang="zh-CN" altLang="en-US" sz="2000" dirty="0">
                <a:solidFill>
                  <a:srgbClr val="CC0066"/>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50000"/>
                </a:spcBef>
                <a:buNone/>
              </a:pPr>
              <a:r>
                <a:rPr lang="zh-CN" altLang="en-US" sz="2000" dirty="0">
                  <a:solidFill>
                    <a:srgbClr val="CC0066"/>
                  </a:solidFill>
                  <a:latin typeface="微软雅黑" panose="020B0503020204020204" pitchFamily="34" charset="-122"/>
                  <a:ea typeface="微软雅黑" panose="020B0503020204020204" pitchFamily="34" charset="-122"/>
                </a:rPr>
                <a:t>变量名在</a:t>
              </a:r>
              <a:r>
                <a:rPr lang="en-US" altLang="zh-CN" sz="2000" dirty="0">
                  <a:solidFill>
                    <a:srgbClr val="CC0066"/>
                  </a:solidFill>
                  <a:latin typeface="微软雅黑" panose="020B0503020204020204" pitchFamily="34" charset="-122"/>
                  <a:ea typeface="微软雅黑" panose="020B0503020204020204" pitchFamily="34" charset="-122"/>
                </a:rPr>
                <a:t>data</a:t>
              </a:r>
              <a:r>
                <a:rPr lang="zh-CN" altLang="en-US" sz="2000" dirty="0">
                  <a:solidFill>
                    <a:srgbClr val="CC0066"/>
                  </a:solidFill>
                  <a:latin typeface="微软雅黑" panose="020B0503020204020204" pitchFamily="34" charset="-122"/>
                  <a:ea typeface="微软雅黑" panose="020B0503020204020204" pitchFamily="34" charset="-122"/>
                </a:rPr>
                <a:t>节或</a:t>
              </a:r>
              <a:r>
                <a:rPr lang="en-US" altLang="zh-CN" sz="2000" dirty="0">
                  <a:solidFill>
                    <a:srgbClr val="CC0066"/>
                  </a:solidFill>
                  <a:latin typeface="微软雅黑" panose="020B0503020204020204" pitchFamily="34" charset="-122"/>
                  <a:ea typeface="微软雅黑" panose="020B0503020204020204" pitchFamily="34" charset="-122"/>
                </a:rPr>
                <a:t>bss</a:t>
              </a:r>
              <a:r>
                <a:rPr lang="zh-CN" altLang="en-US" sz="2000" dirty="0">
                  <a:solidFill>
                    <a:srgbClr val="CC0066"/>
                  </a:solidFill>
                  <a:latin typeface="微软雅黑" panose="020B0503020204020204" pitchFamily="34" charset="-122"/>
                  <a:ea typeface="微软雅黑" panose="020B0503020204020204" pitchFamily="34" charset="-122"/>
                </a:rPr>
                <a:t>节中</a:t>
              </a:r>
              <a:endParaRPr lang="zh-CN" altLang="en-US" sz="2000" dirty="0">
                <a:solidFill>
                  <a:srgbClr val="CC0066"/>
                </a:solidFill>
                <a:latin typeface="微软雅黑" panose="020B0503020204020204" pitchFamily="34" charset="-122"/>
                <a:ea typeface="微软雅黑" panose="020B0503020204020204" pitchFamily="34" charset="-122"/>
              </a:endParaRPr>
            </a:p>
          </p:txBody>
        </p:sp>
        <p:sp>
          <p:nvSpPr>
            <p:cNvPr id="58378" name="Line 8"/>
            <p:cNvSpPr/>
            <p:nvPr/>
          </p:nvSpPr>
          <p:spPr>
            <a:xfrm flipV="1">
              <a:off x="2259" y="1253"/>
              <a:ext cx="1847" cy="457"/>
            </a:xfrm>
            <a:prstGeom prst="line">
              <a:avLst/>
            </a:prstGeom>
            <a:ln w="28575" cap="flat" cmpd="sng">
              <a:solidFill>
                <a:srgbClr val="CC0066"/>
              </a:solidFill>
              <a:prstDash val="solid"/>
              <a:headEnd type="none" w="med" len="med"/>
              <a:tailEnd type="triangle" w="med" len="med"/>
            </a:ln>
          </p:spPr>
        </p:sp>
      </p:grpSp>
      <p:sp>
        <p:nvSpPr>
          <p:cNvPr id="685066" name="Text Box 10"/>
          <p:cNvSpPr txBox="1"/>
          <p:nvPr/>
        </p:nvSpPr>
        <p:spPr>
          <a:xfrm>
            <a:off x="5699443" y="3106738"/>
            <a:ext cx="2541587" cy="314325"/>
          </a:xfrm>
          <a:prstGeom prst="rect">
            <a:avLst/>
          </a:prstGeom>
          <a:noFill/>
          <a:ln w="9525" cap="flat" cmpd="sng">
            <a:solidFill>
              <a:srgbClr val="CC0066"/>
            </a:solidFill>
            <a:prstDash val="solid"/>
            <a:miter/>
            <a:headEnd type="none" w="med" len="med"/>
            <a:tailEnd type="none" w="med" len="med"/>
          </a:ln>
        </p:spPr>
        <p:txBody>
          <a:bodyPr t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CC0066"/>
                </a:solidFill>
                <a:ea typeface="微软雅黑" panose="020B0503020204020204" pitchFamily="34" charset="-122"/>
              </a:rPr>
              <a:t>函数大小或变量长度</a:t>
            </a:r>
            <a:endParaRPr lang="zh-CN" altLang="en-US" sz="2000" dirty="0">
              <a:solidFill>
                <a:srgbClr val="CC0066"/>
              </a:solidFill>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5059">
                                            <p:txEl>
                                              <p:charRg st="0" end="23"/>
                                            </p:txEl>
                                          </p:spTgt>
                                        </p:tgtEl>
                                        <p:attrNameLst>
                                          <p:attrName>style.visibility</p:attrName>
                                        </p:attrNameLst>
                                      </p:cBhvr>
                                      <p:to>
                                        <p:strVal val="visible"/>
                                      </p:to>
                                    </p:set>
                                    <p:animEffect transition="in" filter="blinds(horizontal)">
                                      <p:cBhvr>
                                        <p:cTn id="7" dur="500"/>
                                        <p:tgtEl>
                                          <p:spTgt spid="685059">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85060"/>
                                        </p:tgtEl>
                                        <p:attrNameLst>
                                          <p:attrName>style.visibility</p:attrName>
                                        </p:attrNameLst>
                                      </p:cBhvr>
                                      <p:to>
                                        <p:strVal val="visible"/>
                                      </p:to>
                                    </p:set>
                                    <p:animEffect transition="in" filter="blinds(horizontal)">
                                      <p:cBhvr>
                                        <p:cTn id="12" dur="500"/>
                                        <p:tgtEl>
                                          <p:spTgt spid="68506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85065"/>
                                        </p:tgtEl>
                                        <p:attrNameLst>
                                          <p:attrName>style.visibility</p:attrName>
                                        </p:attrNameLst>
                                      </p:cBhvr>
                                      <p:to>
                                        <p:strVal val="visible"/>
                                      </p:to>
                                    </p:set>
                                    <p:animEffect transition="in" filter="blinds(horizontal)">
                                      <p:cBhvr>
                                        <p:cTn id="17" dur="500"/>
                                        <p:tgtEl>
                                          <p:spTgt spid="68506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85066"/>
                                        </p:tgtEl>
                                        <p:attrNameLst>
                                          <p:attrName>style.visibility</p:attrName>
                                        </p:attrNameLst>
                                      </p:cBhvr>
                                      <p:to>
                                        <p:strVal val="visible"/>
                                      </p:to>
                                    </p:set>
                                    <p:animEffect transition="in" filter="blinds(horizontal)">
                                      <p:cBhvr>
                                        <p:cTn id="22" dur="500"/>
                                        <p:tgtEl>
                                          <p:spTgt spid="68506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85061"/>
                                        </p:tgtEl>
                                        <p:attrNameLst>
                                          <p:attrName>style.visibility</p:attrName>
                                        </p:attrNameLst>
                                      </p:cBhvr>
                                      <p:to>
                                        <p:strVal val="visible"/>
                                      </p:to>
                                    </p:set>
                                    <p:animEffect transition="in" filter="blinds(horizontal)">
                                      <p:cBhvr>
                                        <p:cTn id="27" dur="500"/>
                                        <p:tgtEl>
                                          <p:spTgt spid="685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059" grpId="0" build="p"/>
      <p:bldP spid="685060" grpId="0"/>
      <p:bldP spid="685061" grpId="0"/>
      <p:bldP spid="685066"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1"/>
          <p:cNvSpPr>
            <a:spLocks noGrp="1"/>
          </p:cNvSpPr>
          <p:nvPr>
            <p:ph type="title"/>
          </p:nvPr>
        </p:nvSpPr>
        <p:spPr>
          <a:xfrm>
            <a:off x="341313" y="-53975"/>
            <a:ext cx="8716962" cy="782638"/>
          </a:xfrm>
        </p:spPr>
        <p:txBody>
          <a:bodyPr vert="horz" wrap="square" lIns="91440" tIns="45720" rIns="91440" bIns="45720" anchor="ctr" anchorCtr="0"/>
          <a:p>
            <a:pPr marL="119380" indent="-119380" defTabSz="9144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符号和符号解析</a:t>
            </a:r>
            <a:endParaRPr lang="en-GB" altLang="zh-CN" dirty="0"/>
          </a:p>
        </p:txBody>
      </p:sp>
      <p:sp>
        <p:nvSpPr>
          <p:cNvPr id="56323" name="Rectangle 2"/>
          <p:cNvSpPr/>
          <p:nvPr/>
        </p:nvSpPr>
        <p:spPr>
          <a:xfrm>
            <a:off x="519113" y="1579563"/>
            <a:ext cx="2641600" cy="2381250"/>
          </a:xfrm>
          <a:prstGeom prst="rect">
            <a:avLst/>
          </a:prstGeom>
          <a:solidFill>
            <a:srgbClr val="F7F5CD"/>
          </a:solidFill>
          <a:ln w="3240" cap="flat" cmpd="sng">
            <a:solidFill>
              <a:srgbClr val="000066"/>
            </a:solidFill>
            <a:prstDash val="solid"/>
            <a:miter/>
            <a:headEnd type="none" w="med" len="med"/>
            <a:tailEnd type="none" w="med" len="med"/>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int buf[2] = {1, 2};</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e</a:t>
            </a:r>
            <a:r>
              <a:rPr lang="en-US" altLang="zh-CN" sz="2000" dirty="0">
                <a:latin typeface="微软雅黑" panose="020B0503020204020204" pitchFamily="34" charset="-122"/>
                <a:ea typeface="微软雅黑" panose="020B0503020204020204" pitchFamily="34" charset="-122"/>
              </a:rPr>
              <a:t>xtern void swap();</a:t>
            </a:r>
            <a:endParaRPr lang="en-US"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int main() </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  swap();</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  return 0;</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 </a:t>
            </a:r>
            <a:endParaRPr lang="en-GB" altLang="zh-CN" sz="2000" dirty="0">
              <a:latin typeface="微软雅黑" panose="020B0503020204020204" pitchFamily="34" charset="-122"/>
              <a:ea typeface="微软雅黑" panose="020B0503020204020204" pitchFamily="34" charset="-122"/>
            </a:endParaRPr>
          </a:p>
        </p:txBody>
      </p:sp>
      <p:sp>
        <p:nvSpPr>
          <p:cNvPr id="56324" name="Rectangle 3"/>
          <p:cNvSpPr/>
          <p:nvPr/>
        </p:nvSpPr>
        <p:spPr>
          <a:xfrm>
            <a:off x="581025" y="1106488"/>
            <a:ext cx="1182688" cy="406400"/>
          </a:xfrm>
          <a:prstGeom prst="rect">
            <a:avLst/>
          </a:prstGeom>
          <a:noFill/>
          <a:ln w="3240">
            <a:noFill/>
          </a:ln>
        </p:spPr>
        <p:txBody>
          <a:bodyPr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200" dirty="0">
                <a:solidFill>
                  <a:srgbClr val="0066CC"/>
                </a:solidFill>
                <a:latin typeface="微软雅黑" panose="020B0503020204020204" pitchFamily="34" charset="-122"/>
                <a:ea typeface="微软雅黑" panose="020B0503020204020204" pitchFamily="34" charset="-122"/>
              </a:rPr>
              <a:t>main.c</a:t>
            </a:r>
            <a:endParaRPr lang="en-GB" altLang="zh-CN" sz="2200" dirty="0">
              <a:solidFill>
                <a:srgbClr val="0066CC"/>
              </a:solidFill>
              <a:latin typeface="微软雅黑" panose="020B0503020204020204" pitchFamily="34" charset="-122"/>
              <a:ea typeface="微软雅黑" panose="020B0503020204020204" pitchFamily="34" charset="-122"/>
            </a:endParaRPr>
          </a:p>
        </p:txBody>
      </p:sp>
      <p:sp>
        <p:nvSpPr>
          <p:cNvPr id="56325" name="Rectangle 5"/>
          <p:cNvSpPr/>
          <p:nvPr/>
        </p:nvSpPr>
        <p:spPr>
          <a:xfrm>
            <a:off x="4473575" y="1260475"/>
            <a:ext cx="2936875" cy="4095750"/>
          </a:xfrm>
          <a:prstGeom prst="rect">
            <a:avLst/>
          </a:prstGeom>
          <a:solidFill>
            <a:srgbClr val="D5F1CF"/>
          </a:solidFill>
          <a:ln w="3240" cap="flat" cmpd="sng">
            <a:solidFill>
              <a:srgbClr val="000066"/>
            </a:solidFill>
            <a:prstDash val="solid"/>
            <a:miter/>
            <a:headEnd type="none" w="med" len="med"/>
            <a:tailEnd type="none" w="med" len="med"/>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extern int buf[]; </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 </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int *bufp0 = &amp;buf[0];</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static int *bufp1;</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void swap()</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  int temp;</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dirty="0">
              <a:solidFill>
                <a:srgbClr val="DBF2DA"/>
              </a:solidFill>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  bufp1 = &amp;buf[1];</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  temp = *bufp0;</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  *bufp0 = *bufp1;</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  *bufp1 = temp;</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a:t>
            </a:r>
            <a:endParaRPr lang="en-GB" altLang="zh-CN" sz="2000" dirty="0">
              <a:latin typeface="微软雅黑" panose="020B0503020204020204" pitchFamily="34" charset="-122"/>
              <a:ea typeface="微软雅黑" panose="020B0503020204020204" pitchFamily="34" charset="-122"/>
            </a:endParaRPr>
          </a:p>
        </p:txBody>
      </p:sp>
      <p:sp>
        <p:nvSpPr>
          <p:cNvPr id="56326" name="Rectangle 4"/>
          <p:cNvSpPr/>
          <p:nvPr/>
        </p:nvSpPr>
        <p:spPr>
          <a:xfrm>
            <a:off x="4530725" y="809625"/>
            <a:ext cx="1333500" cy="406400"/>
          </a:xfrm>
          <a:prstGeom prst="rect">
            <a:avLst/>
          </a:prstGeom>
          <a:noFill/>
          <a:ln w="3240">
            <a:noFill/>
          </a:ln>
        </p:spPr>
        <p:txBody>
          <a:bodyPr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200" dirty="0">
                <a:solidFill>
                  <a:srgbClr val="0066CC"/>
                </a:solidFill>
                <a:latin typeface="微软雅黑" panose="020B0503020204020204" pitchFamily="34" charset="-122"/>
                <a:ea typeface="微软雅黑" panose="020B0503020204020204" pitchFamily="34" charset="-122"/>
              </a:rPr>
              <a:t>swap.c</a:t>
            </a:r>
            <a:endParaRPr lang="en-GB" altLang="zh-CN" sz="2200" dirty="0">
              <a:solidFill>
                <a:srgbClr val="0066CC"/>
              </a:solidFill>
              <a:latin typeface="微软雅黑" panose="020B0503020204020204" pitchFamily="34" charset="-122"/>
              <a:ea typeface="微软雅黑" panose="020B0503020204020204" pitchFamily="34" charset="-122"/>
            </a:endParaRPr>
          </a:p>
        </p:txBody>
      </p:sp>
      <p:sp>
        <p:nvSpPr>
          <p:cNvPr id="617496" name="Text Box 24"/>
          <p:cNvSpPr txBox="1"/>
          <p:nvPr/>
        </p:nvSpPr>
        <p:spPr>
          <a:xfrm>
            <a:off x="174625" y="5897563"/>
            <a:ext cx="8185150" cy="427037"/>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200" dirty="0">
                <a:ea typeface="微软雅黑" panose="020B0503020204020204" pitchFamily="34" charset="-122"/>
              </a:rPr>
              <a:t>你能说出哪些是</a:t>
            </a:r>
            <a:r>
              <a:rPr lang="zh-CN" altLang="en-US" sz="2200" dirty="0">
                <a:solidFill>
                  <a:srgbClr val="FF0000"/>
                </a:solidFill>
                <a:ea typeface="微软雅黑" panose="020B0503020204020204" pitchFamily="34" charset="-122"/>
              </a:rPr>
              <a:t>全局符号</a:t>
            </a:r>
            <a:r>
              <a:rPr lang="zh-CN" altLang="en-US" sz="2200" dirty="0">
                <a:ea typeface="微软雅黑" panose="020B0503020204020204" pitchFamily="34" charset="-122"/>
              </a:rPr>
              <a:t>？哪些是</a:t>
            </a:r>
            <a:r>
              <a:rPr lang="zh-CN" altLang="en-US" sz="2200" dirty="0">
                <a:solidFill>
                  <a:srgbClr val="FF0000"/>
                </a:solidFill>
                <a:ea typeface="微软雅黑" panose="020B0503020204020204" pitchFamily="34" charset="-122"/>
              </a:rPr>
              <a:t>外部符号</a:t>
            </a:r>
            <a:r>
              <a:rPr lang="zh-CN" altLang="en-US" sz="2200" dirty="0">
                <a:ea typeface="微软雅黑" panose="020B0503020204020204" pitchFamily="34" charset="-122"/>
              </a:rPr>
              <a:t>？哪些是</a:t>
            </a:r>
            <a:r>
              <a:rPr lang="zh-CN" altLang="en-US" sz="2200" dirty="0">
                <a:solidFill>
                  <a:srgbClr val="FF0000"/>
                </a:solidFill>
                <a:ea typeface="微软雅黑" panose="020B0503020204020204" pitchFamily="34" charset="-122"/>
              </a:rPr>
              <a:t>局部符号</a:t>
            </a:r>
            <a:r>
              <a:rPr lang="zh-CN" altLang="en-US" sz="2200" dirty="0">
                <a:ea typeface="微软雅黑" panose="020B0503020204020204" pitchFamily="34" charset="-122"/>
              </a:rPr>
              <a:t>？</a:t>
            </a:r>
            <a:endParaRPr lang="zh-CN" altLang="en-US" sz="2200" dirty="0">
              <a:ea typeface="微软雅黑" panose="020B0503020204020204" pitchFamily="34" charset="-122"/>
            </a:endParaRPr>
          </a:p>
        </p:txBody>
      </p:sp>
      <p:sp>
        <p:nvSpPr>
          <p:cNvPr id="617497" name="Line 25"/>
          <p:cNvSpPr/>
          <p:nvPr/>
        </p:nvSpPr>
        <p:spPr>
          <a:xfrm flipH="1" flipV="1">
            <a:off x="1335088" y="1828800"/>
            <a:ext cx="1379537" cy="4049713"/>
          </a:xfrm>
          <a:prstGeom prst="line">
            <a:avLst/>
          </a:prstGeom>
          <a:ln w="28575" cap="flat" cmpd="sng">
            <a:solidFill>
              <a:srgbClr val="CC3300"/>
            </a:solidFill>
            <a:prstDash val="solid"/>
            <a:headEnd type="none" w="med" len="med"/>
            <a:tailEnd type="triangle" w="med" len="med"/>
          </a:ln>
        </p:spPr>
      </p:sp>
      <p:sp>
        <p:nvSpPr>
          <p:cNvPr id="617498" name="Line 26"/>
          <p:cNvSpPr/>
          <p:nvPr/>
        </p:nvSpPr>
        <p:spPr>
          <a:xfrm flipH="1" flipV="1">
            <a:off x="1266825" y="2749550"/>
            <a:ext cx="1306513" cy="3133725"/>
          </a:xfrm>
          <a:prstGeom prst="line">
            <a:avLst/>
          </a:prstGeom>
          <a:ln w="28575" cap="flat" cmpd="sng">
            <a:solidFill>
              <a:srgbClr val="CC3300"/>
            </a:solidFill>
            <a:prstDash val="solid"/>
            <a:headEnd type="none" w="med" len="med"/>
            <a:tailEnd type="triangle" w="med" len="med"/>
          </a:ln>
        </p:spPr>
      </p:sp>
      <p:sp>
        <p:nvSpPr>
          <p:cNvPr id="617499" name="Line 27"/>
          <p:cNvSpPr/>
          <p:nvPr/>
        </p:nvSpPr>
        <p:spPr>
          <a:xfrm flipV="1">
            <a:off x="2894013" y="2109788"/>
            <a:ext cx="2408237" cy="3759200"/>
          </a:xfrm>
          <a:prstGeom prst="line">
            <a:avLst/>
          </a:prstGeom>
          <a:ln w="28575" cap="flat" cmpd="sng">
            <a:solidFill>
              <a:srgbClr val="CC3300"/>
            </a:solidFill>
            <a:prstDash val="solid"/>
            <a:headEnd type="none" w="med" len="med"/>
            <a:tailEnd type="triangle" w="med" len="med"/>
          </a:ln>
        </p:spPr>
      </p:sp>
      <p:sp>
        <p:nvSpPr>
          <p:cNvPr id="617500" name="Line 28"/>
          <p:cNvSpPr/>
          <p:nvPr/>
        </p:nvSpPr>
        <p:spPr>
          <a:xfrm flipV="1">
            <a:off x="3038475" y="2995613"/>
            <a:ext cx="2409825" cy="2916237"/>
          </a:xfrm>
          <a:prstGeom prst="line">
            <a:avLst/>
          </a:prstGeom>
          <a:ln w="28575" cap="flat" cmpd="sng">
            <a:solidFill>
              <a:srgbClr val="CC3300"/>
            </a:solidFill>
            <a:prstDash val="solid"/>
            <a:headEnd type="none" w="med" len="med"/>
            <a:tailEnd type="triangle" w="med" len="med"/>
          </a:ln>
        </p:spPr>
      </p:sp>
      <p:sp>
        <p:nvSpPr>
          <p:cNvPr id="617501" name="Line 29"/>
          <p:cNvSpPr/>
          <p:nvPr/>
        </p:nvSpPr>
        <p:spPr>
          <a:xfrm flipH="1" flipV="1">
            <a:off x="2365375" y="2193925"/>
            <a:ext cx="2598738" cy="3736975"/>
          </a:xfrm>
          <a:prstGeom prst="line">
            <a:avLst/>
          </a:prstGeom>
          <a:ln w="28575" cap="flat" cmpd="sng">
            <a:solidFill>
              <a:srgbClr val="3366FF"/>
            </a:solidFill>
            <a:prstDash val="solid"/>
            <a:headEnd type="none" w="med" len="med"/>
            <a:tailEnd type="triangle" w="med" len="med"/>
          </a:ln>
        </p:spPr>
      </p:sp>
      <p:sp>
        <p:nvSpPr>
          <p:cNvPr id="617502" name="Line 30"/>
          <p:cNvSpPr/>
          <p:nvPr/>
        </p:nvSpPr>
        <p:spPr>
          <a:xfrm flipV="1">
            <a:off x="5051425" y="1538288"/>
            <a:ext cx="1044575" cy="4367212"/>
          </a:xfrm>
          <a:prstGeom prst="line">
            <a:avLst/>
          </a:prstGeom>
          <a:ln w="28575" cap="flat" cmpd="sng">
            <a:solidFill>
              <a:srgbClr val="3366FF"/>
            </a:solidFill>
            <a:prstDash val="solid"/>
            <a:headEnd type="none" w="med" len="med"/>
            <a:tailEnd type="triangle" w="med" len="med"/>
          </a:ln>
        </p:spPr>
      </p:sp>
      <p:sp>
        <p:nvSpPr>
          <p:cNvPr id="617503" name="Line 31"/>
          <p:cNvSpPr/>
          <p:nvPr/>
        </p:nvSpPr>
        <p:spPr>
          <a:xfrm flipH="1" flipV="1">
            <a:off x="6270625" y="2466975"/>
            <a:ext cx="957263" cy="3440113"/>
          </a:xfrm>
          <a:prstGeom prst="line">
            <a:avLst/>
          </a:prstGeom>
          <a:ln w="28575" cap="flat" cmpd="sng">
            <a:solidFill>
              <a:srgbClr val="009242"/>
            </a:solidFill>
            <a:prstDash val="solid"/>
            <a:headEnd type="none" w="med" len="med"/>
            <a:tailEnd type="triangle" w="med" len="med"/>
          </a:ln>
        </p:spPr>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p:cNvSpPr>
          <p:nvPr>
            <p:ph type="title"/>
          </p:nvPr>
        </p:nvSpPr>
        <p:spPr/>
        <p:txBody>
          <a:bodyPr vert="horz" wrap="square" lIns="91440" tIns="45720" rIns="91440" bIns="45720" anchor="ctr" anchorCtr="0"/>
          <a:p>
            <a:r>
              <a:rPr lang="zh-CN" altLang="en-US" dirty="0"/>
              <a:t>目标文件中的符号表</a:t>
            </a:r>
            <a:endParaRPr lang="zh-CN" altLang="en-US" dirty="0"/>
          </a:p>
        </p:txBody>
      </p:sp>
      <p:sp>
        <p:nvSpPr>
          <p:cNvPr id="59395" name="Rectangle 3"/>
          <p:cNvSpPr>
            <a:spLocks noGrp="1"/>
          </p:cNvSpPr>
          <p:nvPr>
            <p:ph idx="1"/>
          </p:nvPr>
        </p:nvSpPr>
        <p:spPr>
          <a:xfrm>
            <a:off x="468313" y="728663"/>
            <a:ext cx="8229600" cy="477837"/>
          </a:xfrm>
        </p:spPr>
        <p:txBody>
          <a:bodyPr vert="horz" wrap="square" lIns="91440" tIns="45720" rIns="91440" bIns="45720" anchor="t" anchorCtr="0"/>
          <a:p>
            <a:pPr>
              <a:lnSpc>
                <a:spcPct val="105000"/>
              </a:lnSpc>
            </a:pPr>
            <a:r>
              <a:rPr lang="en-US" altLang="zh-CN" dirty="0">
                <a:solidFill>
                  <a:schemeClr val="accent2"/>
                </a:solidFill>
                <a:latin typeface="微软雅黑" panose="020B0503020204020204" pitchFamily="34" charset="-122"/>
                <a:ea typeface="微软雅黑" panose="020B0503020204020204" pitchFamily="34" charset="-122"/>
              </a:rPr>
              <a:t>main.o</a:t>
            </a:r>
            <a:r>
              <a:rPr lang="zh-CN" altLang="en-US" dirty="0">
                <a:solidFill>
                  <a:schemeClr val="accent2"/>
                </a:solidFill>
                <a:latin typeface="微软雅黑" panose="020B0503020204020204" pitchFamily="34" charset="-122"/>
                <a:ea typeface="微软雅黑" panose="020B0503020204020204" pitchFamily="34" charset="-122"/>
              </a:rPr>
              <a:t>中的符号表中最后三个条目（共</a:t>
            </a:r>
            <a:r>
              <a:rPr lang="en-US" altLang="zh-CN" dirty="0">
                <a:solidFill>
                  <a:schemeClr val="accent2"/>
                </a:solidFill>
                <a:latin typeface="微软雅黑" panose="020B0503020204020204" pitchFamily="34" charset="-122"/>
                <a:ea typeface="微软雅黑" panose="020B0503020204020204" pitchFamily="34" charset="-122"/>
              </a:rPr>
              <a:t>10</a:t>
            </a:r>
            <a:r>
              <a:rPr lang="zh-CN" altLang="en-US" dirty="0">
                <a:solidFill>
                  <a:schemeClr val="accent2"/>
                </a:solidFill>
                <a:latin typeface="微软雅黑" panose="020B0503020204020204" pitchFamily="34" charset="-122"/>
                <a:ea typeface="微软雅黑" panose="020B0503020204020204" pitchFamily="34" charset="-122"/>
              </a:rPr>
              <a:t>个）</a:t>
            </a:r>
            <a:endParaRPr lang="zh-CN" altLang="en-US" dirty="0">
              <a:solidFill>
                <a:schemeClr val="accent2"/>
              </a:solidFill>
              <a:latin typeface="微软雅黑" panose="020B0503020204020204" pitchFamily="34" charset="-122"/>
              <a:ea typeface="微软雅黑" panose="020B0503020204020204" pitchFamily="34" charset="-122"/>
            </a:endParaRPr>
          </a:p>
        </p:txBody>
      </p:sp>
      <p:sp>
        <p:nvSpPr>
          <p:cNvPr id="59396" name="Text Box 4"/>
          <p:cNvSpPr txBox="1"/>
          <p:nvPr/>
        </p:nvSpPr>
        <p:spPr>
          <a:xfrm>
            <a:off x="657225" y="1209675"/>
            <a:ext cx="7470775" cy="1481138"/>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35000"/>
              </a:spcBef>
              <a:buNone/>
            </a:pPr>
            <a:r>
              <a:rPr lang="en-US" altLang="zh-CN" sz="1800" dirty="0">
                <a:solidFill>
                  <a:srgbClr val="004821"/>
                </a:solidFill>
                <a:latin typeface="微软雅黑" panose="020B0503020204020204" pitchFamily="34" charset="-122"/>
                <a:ea typeface="微软雅黑" panose="020B0503020204020204" pitchFamily="34" charset="-122"/>
              </a:rPr>
              <a:t>Num:	value	Size	Type	Bind	Ot	Ndx	Name</a:t>
            </a:r>
            <a:endParaRPr lang="en-US" altLang="zh-CN" sz="1800" dirty="0">
              <a:solidFill>
                <a:srgbClr val="00482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35000"/>
              </a:spcBef>
              <a:buNone/>
            </a:pPr>
            <a:r>
              <a:rPr lang="en-US" altLang="zh-CN" sz="1800" dirty="0">
                <a:solidFill>
                  <a:srgbClr val="004821"/>
                </a:solidFill>
                <a:latin typeface="微软雅黑" panose="020B0503020204020204" pitchFamily="34" charset="-122"/>
                <a:ea typeface="微软雅黑" panose="020B0503020204020204" pitchFamily="34" charset="-122"/>
              </a:rPr>
              <a:t>8:	0	8	Data	Global  	0	3	buf</a:t>
            </a:r>
            <a:endParaRPr lang="en-US" altLang="zh-CN" sz="1800" dirty="0">
              <a:solidFill>
                <a:srgbClr val="00482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35000"/>
              </a:spcBef>
              <a:buNone/>
            </a:pPr>
            <a:r>
              <a:rPr lang="en-US" altLang="zh-CN" sz="1800" dirty="0">
                <a:solidFill>
                  <a:srgbClr val="004821"/>
                </a:solidFill>
                <a:latin typeface="微软雅黑" panose="020B0503020204020204" pitchFamily="34" charset="-122"/>
                <a:ea typeface="微软雅黑" panose="020B0503020204020204" pitchFamily="34" charset="-122"/>
              </a:rPr>
              <a:t>9:	0	33	Func	Global	0	1	main</a:t>
            </a:r>
            <a:endParaRPr lang="en-US" altLang="zh-CN" sz="1800" dirty="0">
              <a:solidFill>
                <a:srgbClr val="00482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35000"/>
              </a:spcBef>
              <a:buNone/>
            </a:pPr>
            <a:r>
              <a:rPr lang="en-US" altLang="zh-CN" sz="1800" dirty="0">
                <a:solidFill>
                  <a:srgbClr val="004821"/>
                </a:solidFill>
                <a:latin typeface="微软雅黑" panose="020B0503020204020204" pitchFamily="34" charset="-122"/>
                <a:ea typeface="微软雅黑" panose="020B0503020204020204" pitchFamily="34" charset="-122"/>
              </a:rPr>
              <a:t>10:	0	0	Notype	Global	0	UND	swap</a:t>
            </a:r>
            <a:endParaRPr lang="en-US" altLang="zh-CN" sz="1800" dirty="0">
              <a:solidFill>
                <a:srgbClr val="004821"/>
              </a:solidFill>
              <a:latin typeface="微软雅黑" panose="020B0503020204020204" pitchFamily="34" charset="-122"/>
              <a:ea typeface="微软雅黑" panose="020B0503020204020204" pitchFamily="34" charset="-122"/>
            </a:endParaRPr>
          </a:p>
        </p:txBody>
      </p:sp>
      <p:sp>
        <p:nvSpPr>
          <p:cNvPr id="692229" name="Rectangle 5"/>
          <p:cNvSpPr/>
          <p:nvPr/>
        </p:nvSpPr>
        <p:spPr>
          <a:xfrm>
            <a:off x="341313" y="3913188"/>
            <a:ext cx="8229600" cy="477837"/>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342900" lvl="0" indent="-342900">
              <a:lnSpc>
                <a:spcPct val="105000"/>
              </a:lnSpc>
            </a:pPr>
            <a:r>
              <a:rPr lang="en-US" altLang="zh-CN" dirty="0">
                <a:solidFill>
                  <a:schemeClr val="accent2"/>
                </a:solidFill>
                <a:latin typeface="微软雅黑" panose="020B0503020204020204" pitchFamily="34" charset="-122"/>
                <a:ea typeface="微软雅黑" panose="020B0503020204020204" pitchFamily="34" charset="-122"/>
              </a:rPr>
              <a:t>swap.o</a:t>
            </a:r>
            <a:r>
              <a:rPr lang="zh-CN" altLang="en-US" dirty="0">
                <a:solidFill>
                  <a:schemeClr val="accent2"/>
                </a:solidFill>
                <a:latin typeface="微软雅黑" panose="020B0503020204020204" pitchFamily="34" charset="-122"/>
                <a:ea typeface="微软雅黑" panose="020B0503020204020204" pitchFamily="34" charset="-122"/>
              </a:rPr>
              <a:t>中的符号表中最后</a:t>
            </a:r>
            <a:r>
              <a:rPr lang="en-US" altLang="zh-CN" dirty="0">
                <a:solidFill>
                  <a:schemeClr val="accent2"/>
                </a:solidFill>
                <a:latin typeface="微软雅黑" panose="020B0503020204020204" pitchFamily="34" charset="-122"/>
                <a:ea typeface="微软雅黑" panose="020B0503020204020204" pitchFamily="34" charset="-122"/>
              </a:rPr>
              <a:t>4</a:t>
            </a:r>
            <a:r>
              <a:rPr lang="zh-CN" altLang="en-US" dirty="0">
                <a:solidFill>
                  <a:schemeClr val="accent2"/>
                </a:solidFill>
                <a:latin typeface="微软雅黑" panose="020B0503020204020204" pitchFamily="34" charset="-122"/>
                <a:ea typeface="微软雅黑" panose="020B0503020204020204" pitchFamily="34" charset="-122"/>
              </a:rPr>
              <a:t>个条目（共</a:t>
            </a:r>
            <a:r>
              <a:rPr lang="en-US" altLang="zh-CN" dirty="0">
                <a:solidFill>
                  <a:schemeClr val="accent2"/>
                </a:solidFill>
                <a:latin typeface="微软雅黑" panose="020B0503020204020204" pitchFamily="34" charset="-122"/>
                <a:ea typeface="微软雅黑" panose="020B0503020204020204" pitchFamily="34" charset="-122"/>
              </a:rPr>
              <a:t>11</a:t>
            </a:r>
            <a:r>
              <a:rPr lang="zh-CN" altLang="en-US" dirty="0">
                <a:solidFill>
                  <a:schemeClr val="accent2"/>
                </a:solidFill>
                <a:latin typeface="微软雅黑" panose="020B0503020204020204" pitchFamily="34" charset="-122"/>
                <a:ea typeface="微软雅黑" panose="020B0503020204020204" pitchFamily="34" charset="-122"/>
              </a:rPr>
              <a:t>个）</a:t>
            </a:r>
            <a:endParaRPr lang="zh-CN" altLang="en-US" dirty="0">
              <a:solidFill>
                <a:schemeClr val="accent2"/>
              </a:solidFill>
              <a:latin typeface="微软雅黑" panose="020B0503020204020204" pitchFamily="34" charset="-122"/>
              <a:ea typeface="微软雅黑" panose="020B0503020204020204" pitchFamily="34" charset="-122"/>
            </a:endParaRPr>
          </a:p>
          <a:p>
            <a:pPr marL="342900" lvl="0" indent="-342900">
              <a:lnSpc>
                <a:spcPct val="105000"/>
              </a:lnSpc>
              <a:buNone/>
            </a:pPr>
            <a:endParaRPr lang="zh-CN" altLang="en-US" dirty="0">
              <a:solidFill>
                <a:schemeClr val="accent2"/>
              </a:solidFill>
              <a:latin typeface="微软雅黑" panose="020B0503020204020204" pitchFamily="34" charset="-122"/>
              <a:ea typeface="微软雅黑" panose="020B0503020204020204" pitchFamily="34" charset="-122"/>
            </a:endParaRPr>
          </a:p>
        </p:txBody>
      </p:sp>
      <p:sp>
        <p:nvSpPr>
          <p:cNvPr id="692230" name="Text Box 6"/>
          <p:cNvSpPr txBox="1"/>
          <p:nvPr/>
        </p:nvSpPr>
        <p:spPr>
          <a:xfrm>
            <a:off x="468630" y="4411663"/>
            <a:ext cx="8485188" cy="1852612"/>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35000"/>
              </a:spcBef>
              <a:buNone/>
            </a:pPr>
            <a:r>
              <a:rPr lang="en-US" altLang="zh-CN" sz="1800" dirty="0">
                <a:solidFill>
                  <a:srgbClr val="004821"/>
                </a:solidFill>
                <a:latin typeface="微软雅黑" panose="020B0503020204020204" pitchFamily="34" charset="-122"/>
                <a:ea typeface="微软雅黑" panose="020B0503020204020204" pitchFamily="34" charset="-122"/>
              </a:rPr>
              <a:t>Num:	value	Size	Type	 Bind	   Ot	Ndx	Name</a:t>
            </a:r>
            <a:endParaRPr lang="en-US" altLang="zh-CN" sz="1800" dirty="0">
              <a:solidFill>
                <a:srgbClr val="00482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35000"/>
              </a:spcBef>
              <a:buNone/>
            </a:pPr>
            <a:r>
              <a:rPr lang="en-US" altLang="zh-CN" sz="1800" dirty="0">
                <a:solidFill>
                  <a:srgbClr val="004821"/>
                </a:solidFill>
                <a:latin typeface="微软雅黑" panose="020B0503020204020204" pitchFamily="34" charset="-122"/>
                <a:ea typeface="微软雅黑" panose="020B0503020204020204" pitchFamily="34" charset="-122"/>
              </a:rPr>
              <a:t>8:	0	4	 Data	 Global    0	3	bufp0</a:t>
            </a:r>
            <a:endParaRPr lang="en-US" altLang="zh-CN" sz="1800" dirty="0">
              <a:solidFill>
                <a:srgbClr val="00482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35000"/>
              </a:spcBef>
              <a:buNone/>
            </a:pPr>
            <a:r>
              <a:rPr lang="en-US" altLang="zh-CN" sz="1800" dirty="0">
                <a:solidFill>
                  <a:srgbClr val="004821"/>
                </a:solidFill>
                <a:latin typeface="微软雅黑" panose="020B0503020204020204" pitchFamily="34" charset="-122"/>
                <a:ea typeface="微软雅黑" panose="020B0503020204020204" pitchFamily="34" charset="-122"/>
              </a:rPr>
              <a:t>9:	0	0	 Notype Global    0	UND 	buf</a:t>
            </a:r>
            <a:endParaRPr lang="en-US" altLang="zh-CN" sz="1800" dirty="0">
              <a:solidFill>
                <a:srgbClr val="00482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35000"/>
              </a:spcBef>
              <a:buNone/>
            </a:pPr>
            <a:r>
              <a:rPr lang="en-US" altLang="zh-CN" sz="1800" dirty="0">
                <a:solidFill>
                  <a:srgbClr val="004821"/>
                </a:solidFill>
                <a:latin typeface="微软雅黑" panose="020B0503020204020204" pitchFamily="34" charset="-122"/>
                <a:ea typeface="微软雅黑" panose="020B0503020204020204" pitchFamily="34" charset="-122"/>
              </a:rPr>
              <a:t>10:	0	36	 Func	 Global	   0	1	swap</a:t>
            </a:r>
            <a:endParaRPr lang="en-US" altLang="zh-CN" sz="1800" dirty="0">
              <a:solidFill>
                <a:srgbClr val="00482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35000"/>
              </a:spcBef>
              <a:buNone/>
            </a:pPr>
            <a:r>
              <a:rPr lang="en-US" altLang="zh-CN" sz="1800" dirty="0">
                <a:solidFill>
                  <a:srgbClr val="004821"/>
                </a:solidFill>
                <a:latin typeface="微软雅黑" panose="020B0503020204020204" pitchFamily="34" charset="-122"/>
                <a:ea typeface="微软雅黑" panose="020B0503020204020204" pitchFamily="34" charset="-122"/>
              </a:rPr>
              <a:t>11:	4	4	 Data	 Local	   0	COM	bufp1</a:t>
            </a:r>
            <a:endParaRPr lang="en-US" altLang="zh-CN" sz="1800" dirty="0">
              <a:solidFill>
                <a:srgbClr val="004821"/>
              </a:solidFill>
              <a:latin typeface="微软雅黑" panose="020B0503020204020204" pitchFamily="34" charset="-122"/>
              <a:ea typeface="微软雅黑" panose="020B0503020204020204" pitchFamily="34" charset="-122"/>
            </a:endParaRPr>
          </a:p>
        </p:txBody>
      </p:sp>
      <p:sp>
        <p:nvSpPr>
          <p:cNvPr id="692231" name="Text Box 7"/>
          <p:cNvSpPr txBox="1"/>
          <p:nvPr/>
        </p:nvSpPr>
        <p:spPr>
          <a:xfrm>
            <a:off x="296863" y="2627313"/>
            <a:ext cx="8596312" cy="11874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20000"/>
              </a:lnSpc>
              <a:spcBef>
                <a:spcPct val="0"/>
              </a:spcBef>
              <a:buNone/>
            </a:pPr>
            <a:r>
              <a:rPr lang="en-US" altLang="zh-CN" sz="2000" dirty="0">
                <a:solidFill>
                  <a:srgbClr val="FF0000"/>
                </a:solidFill>
                <a:latin typeface="微软雅黑" panose="020B0503020204020204" pitchFamily="34" charset="-122"/>
                <a:ea typeface="微软雅黑" panose="020B0503020204020204" pitchFamily="34" charset="-122"/>
              </a:rPr>
              <a:t>buf</a:t>
            </a:r>
            <a:r>
              <a:rPr lang="zh-CN" altLang="en-US" sz="2000" dirty="0">
                <a:solidFill>
                  <a:srgbClr val="FF0000"/>
                </a:solidFill>
                <a:latin typeface="微软雅黑" panose="020B0503020204020204" pitchFamily="34" charset="-122"/>
                <a:ea typeface="微软雅黑" panose="020B0503020204020204" pitchFamily="34" charset="-122"/>
              </a:rPr>
              <a:t>是</a:t>
            </a:r>
            <a:r>
              <a:rPr lang="en-US" altLang="zh-CN" sz="2000" dirty="0">
                <a:solidFill>
                  <a:srgbClr val="FF0000"/>
                </a:solidFill>
                <a:latin typeface="微软雅黑" panose="020B0503020204020204" pitchFamily="34" charset="-122"/>
                <a:ea typeface="微软雅黑" panose="020B0503020204020204" pitchFamily="34" charset="-122"/>
              </a:rPr>
              <a:t>main.o</a:t>
            </a:r>
            <a:r>
              <a:rPr lang="zh-CN" altLang="en-US" sz="2000" dirty="0">
                <a:solidFill>
                  <a:srgbClr val="FF0000"/>
                </a:solidFill>
                <a:latin typeface="微软雅黑" panose="020B0503020204020204" pitchFamily="34" charset="-122"/>
                <a:ea typeface="微软雅黑" panose="020B0503020204020204" pitchFamily="34" charset="-122"/>
              </a:rPr>
              <a:t>中第</a:t>
            </a:r>
            <a:r>
              <a:rPr lang="en-US" altLang="zh-CN" sz="2000" dirty="0">
                <a:solidFill>
                  <a:srgbClr val="FF0000"/>
                </a:solidFill>
                <a:latin typeface="微软雅黑" panose="020B0503020204020204" pitchFamily="34" charset="-122"/>
                <a:ea typeface="微软雅黑" panose="020B0503020204020204" pitchFamily="34" charset="-122"/>
              </a:rPr>
              <a:t>3</a:t>
            </a:r>
            <a:r>
              <a:rPr lang="zh-CN" altLang="en-US" sz="2000" dirty="0">
                <a:solidFill>
                  <a:srgbClr val="FF0000"/>
                </a:solidFill>
                <a:latin typeface="微软雅黑" panose="020B0503020204020204" pitchFamily="34" charset="-122"/>
                <a:ea typeface="微软雅黑" panose="020B0503020204020204" pitchFamily="34" charset="-122"/>
              </a:rPr>
              <a:t>节（</a:t>
            </a:r>
            <a:r>
              <a:rPr lang="en-US" altLang="zh-CN" sz="2000" dirty="0">
                <a:solidFill>
                  <a:srgbClr val="FF0000"/>
                </a:solidFill>
                <a:latin typeface="微软雅黑" panose="020B0503020204020204" pitchFamily="34" charset="-122"/>
                <a:ea typeface="微软雅黑" panose="020B0503020204020204" pitchFamily="34" charset="-122"/>
              </a:rPr>
              <a:t>.data</a:t>
            </a:r>
            <a:r>
              <a:rPr lang="zh-CN" altLang="en-US" sz="2000" dirty="0">
                <a:solidFill>
                  <a:srgbClr val="FF0000"/>
                </a:solidFill>
                <a:latin typeface="微软雅黑" panose="020B0503020204020204" pitchFamily="34" charset="-122"/>
                <a:ea typeface="微软雅黑" panose="020B0503020204020204" pitchFamily="34" charset="-122"/>
              </a:rPr>
              <a:t>）偏移为</a:t>
            </a:r>
            <a:r>
              <a:rPr lang="en-US" altLang="zh-CN" sz="2000" dirty="0">
                <a:solidFill>
                  <a:srgbClr val="FF0000"/>
                </a:solidFill>
                <a:latin typeface="微软雅黑" panose="020B0503020204020204" pitchFamily="34" charset="-122"/>
                <a:ea typeface="微软雅黑" panose="020B0503020204020204" pitchFamily="34" charset="-122"/>
              </a:rPr>
              <a:t>0</a:t>
            </a:r>
            <a:r>
              <a:rPr lang="zh-CN" altLang="en-US" sz="2000" dirty="0">
                <a:solidFill>
                  <a:srgbClr val="FF0000"/>
                </a:solidFill>
                <a:latin typeface="微软雅黑" panose="020B0503020204020204" pitchFamily="34" charset="-122"/>
                <a:ea typeface="微软雅黑" panose="020B0503020204020204" pitchFamily="34" charset="-122"/>
              </a:rPr>
              <a:t>的符号，是全局变量，占</a:t>
            </a:r>
            <a:r>
              <a:rPr lang="en-US" altLang="zh-CN" sz="2000" dirty="0">
                <a:solidFill>
                  <a:srgbClr val="FF0000"/>
                </a:solidFill>
                <a:latin typeface="微软雅黑" panose="020B0503020204020204" pitchFamily="34" charset="-122"/>
                <a:ea typeface="微软雅黑" panose="020B0503020204020204" pitchFamily="34" charset="-122"/>
              </a:rPr>
              <a:t>8B</a:t>
            </a:r>
            <a:r>
              <a:rPr lang="zh-CN" altLang="en-US" sz="2000" dirty="0">
                <a:solidFill>
                  <a:srgbClr val="FF0000"/>
                </a:solidFill>
                <a:latin typeface="微软雅黑" panose="020B0503020204020204" pitchFamily="34" charset="-122"/>
                <a:ea typeface="微软雅黑" panose="020B0503020204020204" pitchFamily="34" charset="-122"/>
              </a:rPr>
              <a:t>；</a:t>
            </a:r>
            <a:endParaRPr lang="en-US" altLang="zh-CN" sz="2000" dirty="0">
              <a:solidFill>
                <a:srgbClr val="FF0000"/>
              </a:solidFill>
              <a:latin typeface="微软雅黑" panose="020B0503020204020204" pitchFamily="34" charset="-122"/>
              <a:ea typeface="微软雅黑" panose="020B0503020204020204" pitchFamily="34" charset="-122"/>
            </a:endParaRPr>
          </a:p>
          <a:p>
            <a:pPr marL="0" lvl="0" indent="0" eaLnBrk="1" hangingPunct="1">
              <a:lnSpc>
                <a:spcPct val="120000"/>
              </a:lnSpc>
              <a:spcBef>
                <a:spcPct val="0"/>
              </a:spcBef>
              <a:buNone/>
            </a:pPr>
            <a:r>
              <a:rPr lang="en-US" altLang="zh-CN" sz="2000" dirty="0">
                <a:solidFill>
                  <a:srgbClr val="FF0000"/>
                </a:solidFill>
                <a:latin typeface="微软雅黑" panose="020B0503020204020204" pitchFamily="34" charset="-122"/>
                <a:ea typeface="微软雅黑" panose="020B0503020204020204" pitchFamily="34" charset="-122"/>
              </a:rPr>
              <a:t>main</a:t>
            </a:r>
            <a:r>
              <a:rPr lang="zh-CN" altLang="en-US" sz="2000" dirty="0">
                <a:solidFill>
                  <a:srgbClr val="FF0000"/>
                </a:solidFill>
                <a:latin typeface="微软雅黑" panose="020B0503020204020204" pitchFamily="34" charset="-122"/>
                <a:ea typeface="微软雅黑" panose="020B0503020204020204" pitchFamily="34" charset="-122"/>
              </a:rPr>
              <a:t>是第</a:t>
            </a:r>
            <a:r>
              <a:rPr lang="en-US" altLang="zh-CN" sz="2000" dirty="0">
                <a:solidFill>
                  <a:srgbClr val="FF0000"/>
                </a:solidFill>
                <a:latin typeface="微软雅黑" panose="020B0503020204020204" pitchFamily="34" charset="-122"/>
                <a:ea typeface="微软雅黑" panose="020B0503020204020204" pitchFamily="34" charset="-122"/>
              </a:rPr>
              <a:t>1</a:t>
            </a:r>
            <a:r>
              <a:rPr lang="zh-CN" altLang="en-US" sz="2000" dirty="0">
                <a:solidFill>
                  <a:srgbClr val="FF0000"/>
                </a:solidFill>
                <a:latin typeface="微软雅黑" panose="020B0503020204020204" pitchFamily="34" charset="-122"/>
                <a:ea typeface="微软雅黑" panose="020B0503020204020204" pitchFamily="34" charset="-122"/>
              </a:rPr>
              <a:t>节（</a:t>
            </a:r>
            <a:r>
              <a:rPr lang="en-US" altLang="zh-CN" sz="2000" dirty="0">
                <a:solidFill>
                  <a:srgbClr val="FF0000"/>
                </a:solidFill>
                <a:latin typeface="微软雅黑" panose="020B0503020204020204" pitchFamily="34" charset="-122"/>
                <a:ea typeface="微软雅黑" panose="020B0503020204020204" pitchFamily="34" charset="-122"/>
              </a:rPr>
              <a:t>.text</a:t>
            </a:r>
            <a:r>
              <a:rPr lang="zh-CN" altLang="en-US" sz="2000" dirty="0">
                <a:solidFill>
                  <a:srgbClr val="FF0000"/>
                </a:solidFill>
                <a:latin typeface="微软雅黑" panose="020B0503020204020204" pitchFamily="34" charset="-122"/>
                <a:ea typeface="微软雅黑" panose="020B0503020204020204" pitchFamily="34" charset="-122"/>
              </a:rPr>
              <a:t>）偏移为</a:t>
            </a:r>
            <a:r>
              <a:rPr lang="en-US" altLang="zh-CN" sz="2000" dirty="0">
                <a:solidFill>
                  <a:srgbClr val="FF0000"/>
                </a:solidFill>
                <a:latin typeface="微软雅黑" panose="020B0503020204020204" pitchFamily="34" charset="-122"/>
                <a:ea typeface="微软雅黑" panose="020B0503020204020204" pitchFamily="34" charset="-122"/>
              </a:rPr>
              <a:t>0</a:t>
            </a:r>
            <a:r>
              <a:rPr lang="zh-CN" altLang="en-US" sz="2000" dirty="0">
                <a:solidFill>
                  <a:srgbClr val="FF0000"/>
                </a:solidFill>
                <a:latin typeface="微软雅黑" panose="020B0503020204020204" pitchFamily="34" charset="-122"/>
                <a:ea typeface="微软雅黑" panose="020B0503020204020204" pitchFamily="34" charset="-122"/>
              </a:rPr>
              <a:t>的符号，是全局函数，占</a:t>
            </a:r>
            <a:r>
              <a:rPr lang="en-US" altLang="zh-CN" sz="2000" dirty="0">
                <a:solidFill>
                  <a:srgbClr val="FF0000"/>
                </a:solidFill>
                <a:latin typeface="微软雅黑" panose="020B0503020204020204" pitchFamily="34" charset="-122"/>
                <a:ea typeface="微软雅黑" panose="020B0503020204020204" pitchFamily="34" charset="-122"/>
              </a:rPr>
              <a:t>33B</a:t>
            </a:r>
            <a:r>
              <a:rPr lang="zh-CN" altLang="en-US" sz="2000" dirty="0">
                <a:solidFill>
                  <a:srgbClr val="FF0000"/>
                </a:solidFill>
                <a:latin typeface="微软雅黑" panose="020B0503020204020204" pitchFamily="34" charset="-122"/>
                <a:ea typeface="微软雅黑" panose="020B0503020204020204" pitchFamily="34" charset="-122"/>
              </a:rPr>
              <a:t>； </a:t>
            </a:r>
            <a:endParaRPr lang="zh-CN" altLang="en-US" sz="2000" dirty="0">
              <a:solidFill>
                <a:srgbClr val="FF0000"/>
              </a:solidFill>
              <a:latin typeface="微软雅黑" panose="020B0503020204020204" pitchFamily="34" charset="-122"/>
              <a:ea typeface="微软雅黑" panose="020B0503020204020204" pitchFamily="34" charset="-122"/>
            </a:endParaRPr>
          </a:p>
          <a:p>
            <a:pPr marL="0" lvl="0" indent="0" eaLnBrk="1" hangingPunct="1">
              <a:lnSpc>
                <a:spcPct val="120000"/>
              </a:lnSpc>
              <a:spcBef>
                <a:spcPct val="0"/>
              </a:spcBef>
              <a:buNone/>
            </a:pPr>
            <a:r>
              <a:rPr lang="en-US" altLang="zh-CN" sz="2000" dirty="0">
                <a:solidFill>
                  <a:srgbClr val="FF0000"/>
                </a:solidFill>
                <a:latin typeface="微软雅黑" panose="020B0503020204020204" pitchFamily="34" charset="-122"/>
                <a:ea typeface="微软雅黑" panose="020B0503020204020204" pitchFamily="34" charset="-122"/>
              </a:rPr>
              <a:t>swap</a:t>
            </a:r>
            <a:r>
              <a:rPr lang="zh-CN" altLang="en-US" sz="2000" dirty="0">
                <a:solidFill>
                  <a:srgbClr val="FF0000"/>
                </a:solidFill>
                <a:latin typeface="微软雅黑" panose="020B0503020204020204" pitchFamily="34" charset="-122"/>
                <a:ea typeface="微软雅黑" panose="020B0503020204020204" pitchFamily="34" charset="-122"/>
              </a:rPr>
              <a:t>是</a:t>
            </a:r>
            <a:r>
              <a:rPr lang="en-US" altLang="zh-CN" sz="2000" dirty="0">
                <a:solidFill>
                  <a:srgbClr val="FF0000"/>
                </a:solidFill>
                <a:latin typeface="微软雅黑" panose="020B0503020204020204" pitchFamily="34" charset="-122"/>
                <a:ea typeface="微软雅黑" panose="020B0503020204020204" pitchFamily="34" charset="-122"/>
              </a:rPr>
              <a:t>main.o</a:t>
            </a:r>
            <a:r>
              <a:rPr lang="zh-CN" altLang="en-US" sz="2000" dirty="0">
                <a:solidFill>
                  <a:srgbClr val="FF0000"/>
                </a:solidFill>
                <a:latin typeface="微软雅黑" panose="020B0503020204020204" pitchFamily="34" charset="-122"/>
                <a:ea typeface="微软雅黑" panose="020B0503020204020204" pitchFamily="34" charset="-122"/>
              </a:rPr>
              <a:t>中未定义全局（在其他模块定义）符号，类型和大小未知</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692232" name="Text Box 8"/>
          <p:cNvSpPr txBox="1"/>
          <p:nvPr/>
        </p:nvSpPr>
        <p:spPr>
          <a:xfrm>
            <a:off x="258763" y="6284913"/>
            <a:ext cx="8813800" cy="4730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25000"/>
              </a:lnSpc>
              <a:spcBef>
                <a:spcPct val="50000"/>
              </a:spcBef>
              <a:buNone/>
            </a:pPr>
            <a:r>
              <a:rPr lang="en-US" altLang="zh-CN" sz="2000" dirty="0">
                <a:solidFill>
                  <a:srgbClr val="FF0000"/>
                </a:solidFill>
                <a:latin typeface="微软雅黑" panose="020B0503020204020204" pitchFamily="34" charset="-122"/>
                <a:ea typeface="微软雅黑" panose="020B0503020204020204" pitchFamily="34" charset="-122"/>
              </a:rPr>
              <a:t>bufp1</a:t>
            </a:r>
            <a:r>
              <a:rPr lang="zh-CN" altLang="en-US" sz="2000" dirty="0">
                <a:solidFill>
                  <a:srgbClr val="FF0000"/>
                </a:solidFill>
                <a:latin typeface="微软雅黑" panose="020B0503020204020204" pitchFamily="34" charset="-122"/>
                <a:ea typeface="微软雅黑" panose="020B0503020204020204" pitchFamily="34" charset="-122"/>
              </a:rPr>
              <a:t>是未分配地址且未初始化的</a:t>
            </a:r>
            <a:r>
              <a:rPr lang="zh-CN" altLang="en-US" sz="2000" dirty="0">
                <a:solidFill>
                  <a:srgbClr val="FF0000"/>
                </a:solidFill>
                <a:ea typeface="微软雅黑" panose="020B0503020204020204" pitchFamily="34" charset="-122"/>
              </a:rPr>
              <a:t>本地变量</a:t>
            </a:r>
            <a:r>
              <a:rPr lang="en-US" altLang="zh-CN" sz="2000" dirty="0">
                <a:solidFill>
                  <a:srgbClr val="FF0000"/>
                </a:solidFill>
                <a:latin typeface="微软雅黑" panose="020B0503020204020204" pitchFamily="34" charset="-122"/>
                <a:ea typeface="微软雅黑" panose="020B0503020204020204" pitchFamily="34" charset="-122"/>
              </a:rPr>
              <a:t>(ndx=COM),</a:t>
            </a:r>
            <a:r>
              <a:rPr lang="zh-CN" altLang="en-US" sz="2000" dirty="0">
                <a:solidFill>
                  <a:srgbClr val="FF0000"/>
                </a:solidFill>
                <a:latin typeface="微软雅黑" panose="020B0503020204020204" pitchFamily="34" charset="-122"/>
                <a:ea typeface="微软雅黑" panose="020B0503020204020204" pitchFamily="34" charset="-122"/>
              </a:rPr>
              <a:t> 按</a:t>
            </a:r>
            <a:r>
              <a:rPr lang="en-US" altLang="zh-CN" sz="2000" dirty="0">
                <a:solidFill>
                  <a:srgbClr val="FF0000"/>
                </a:solidFill>
                <a:latin typeface="微软雅黑" panose="020B0503020204020204" pitchFamily="34" charset="-122"/>
                <a:ea typeface="微软雅黑" panose="020B0503020204020204" pitchFamily="34" charset="-122"/>
              </a:rPr>
              <a:t>4B</a:t>
            </a:r>
            <a:r>
              <a:rPr lang="zh-CN" altLang="en-US" sz="2000" dirty="0">
                <a:solidFill>
                  <a:srgbClr val="FF0000"/>
                </a:solidFill>
                <a:latin typeface="微软雅黑" panose="020B0503020204020204" pitchFamily="34" charset="-122"/>
                <a:ea typeface="微软雅黑" panose="020B0503020204020204" pitchFamily="34" charset="-122"/>
              </a:rPr>
              <a:t>对齐且占</a:t>
            </a:r>
            <a:r>
              <a:rPr lang="en-US" altLang="zh-CN" sz="2000" dirty="0">
                <a:solidFill>
                  <a:srgbClr val="FF0000"/>
                </a:solidFill>
                <a:latin typeface="微软雅黑" panose="020B0503020204020204" pitchFamily="34" charset="-122"/>
                <a:ea typeface="微软雅黑" panose="020B0503020204020204" pitchFamily="34" charset="-122"/>
              </a:rPr>
              <a:t>4B</a:t>
            </a:r>
            <a:endParaRPr lang="en-US" altLang="zh-CN" sz="20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92231">
                                            <p:txEl>
                                              <p:charRg st="0" end="40"/>
                                            </p:txEl>
                                          </p:spTgt>
                                        </p:tgtEl>
                                        <p:attrNameLst>
                                          <p:attrName>style.visibility</p:attrName>
                                        </p:attrNameLst>
                                      </p:cBhvr>
                                      <p:to>
                                        <p:strVal val="visible"/>
                                      </p:to>
                                    </p:set>
                                    <p:animEffect transition="in" filter="randombar(horizontal)">
                                      <p:cBhvr>
                                        <p:cTn id="7" dur="500"/>
                                        <p:tgtEl>
                                          <p:spTgt spid="692231">
                                            <p:txEl>
                                              <p:charRg st="0" end="4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92231">
                                            <p:txEl>
                                              <p:charRg st="40" end="76"/>
                                            </p:txEl>
                                          </p:spTgt>
                                        </p:tgtEl>
                                        <p:attrNameLst>
                                          <p:attrName>style.visibility</p:attrName>
                                        </p:attrNameLst>
                                      </p:cBhvr>
                                      <p:to>
                                        <p:strVal val="visible"/>
                                      </p:to>
                                    </p:set>
                                    <p:animEffect transition="in" filter="randombar(horizontal)">
                                      <p:cBhvr>
                                        <p:cTn id="12" dur="500"/>
                                        <p:tgtEl>
                                          <p:spTgt spid="692231">
                                            <p:txEl>
                                              <p:charRg st="40" end="7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92231">
                                            <p:txEl>
                                              <p:charRg st="76" end="113"/>
                                            </p:txEl>
                                          </p:spTgt>
                                        </p:tgtEl>
                                        <p:attrNameLst>
                                          <p:attrName>style.visibility</p:attrName>
                                        </p:attrNameLst>
                                      </p:cBhvr>
                                      <p:to>
                                        <p:strVal val="visible"/>
                                      </p:to>
                                    </p:set>
                                    <p:animEffect transition="in" filter="blinds(horizontal)">
                                      <p:cBhvr>
                                        <p:cTn id="17" dur="500"/>
                                        <p:tgtEl>
                                          <p:spTgt spid="692231">
                                            <p:txEl>
                                              <p:charRg st="76" end="11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92229"/>
                                        </p:tgtEl>
                                        <p:attrNameLst>
                                          <p:attrName>style.visibility</p:attrName>
                                        </p:attrNameLst>
                                      </p:cBhvr>
                                      <p:to>
                                        <p:strVal val="visible"/>
                                      </p:to>
                                    </p:set>
                                    <p:animEffect transition="in" filter="blinds(horizontal)">
                                      <p:cBhvr>
                                        <p:cTn id="22" dur="500"/>
                                        <p:tgtEl>
                                          <p:spTgt spid="69222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92230"/>
                                        </p:tgtEl>
                                        <p:attrNameLst>
                                          <p:attrName>style.visibility</p:attrName>
                                        </p:attrNameLst>
                                      </p:cBhvr>
                                      <p:to>
                                        <p:strVal val="visible"/>
                                      </p:to>
                                    </p:set>
                                    <p:animEffect transition="in" filter="blinds(horizontal)">
                                      <p:cBhvr>
                                        <p:cTn id="27" dur="500"/>
                                        <p:tgtEl>
                                          <p:spTgt spid="69223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92232"/>
                                        </p:tgtEl>
                                        <p:attrNameLst>
                                          <p:attrName>style.visibility</p:attrName>
                                        </p:attrNameLst>
                                      </p:cBhvr>
                                      <p:to>
                                        <p:strVal val="visible"/>
                                      </p:to>
                                    </p:set>
                                    <p:animEffect transition="in" filter="blinds(horizontal)">
                                      <p:cBhvr>
                                        <p:cTn id="32" dur="500"/>
                                        <p:tgtEl>
                                          <p:spTgt spid="692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29" grpId="0"/>
      <p:bldP spid="692230" grpId="0"/>
      <p:bldP spid="69223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2"/>
          <p:cNvSpPr>
            <a:spLocks noGrp="1"/>
          </p:cNvSpPr>
          <p:nvPr>
            <p:ph type="title"/>
          </p:nvPr>
        </p:nvSpPr>
        <p:spPr/>
        <p:txBody>
          <a:bodyPr vert="horz" wrap="square" lIns="91440" tIns="45720" rIns="91440" bIns="45720" anchor="ctr" anchorCtr="0"/>
          <a:p>
            <a:r>
              <a:rPr lang="zh-CN" altLang="en-US" dirty="0"/>
              <a:t>符号解析（</a:t>
            </a:r>
            <a:r>
              <a:rPr lang="en-US" altLang="zh-CN" dirty="0"/>
              <a:t>Symbol Resolution</a:t>
            </a:r>
            <a:r>
              <a:rPr lang="zh-CN" altLang="en-US" dirty="0"/>
              <a:t>）</a:t>
            </a:r>
            <a:endParaRPr lang="zh-CN" altLang="en-US" dirty="0"/>
          </a:p>
        </p:txBody>
      </p:sp>
      <p:sp>
        <p:nvSpPr>
          <p:cNvPr id="709635" name="Rectangle 3"/>
          <p:cNvSpPr>
            <a:spLocks noGrp="1"/>
          </p:cNvSpPr>
          <p:nvPr>
            <p:ph idx="1"/>
          </p:nvPr>
        </p:nvSpPr>
        <p:spPr>
          <a:xfrm>
            <a:off x="0" y="806450"/>
            <a:ext cx="5761038" cy="4840288"/>
          </a:xfrm>
        </p:spPr>
        <p:txBody>
          <a:bodyPr vert="horz" wrap="square" lIns="91440" tIns="45720" rIns="91440" bIns="45720" anchor="t" anchorCtr="0"/>
          <a:p>
            <a:pPr>
              <a:lnSpc>
                <a:spcPct val="110000"/>
              </a:lnSpc>
            </a:pPr>
            <a:r>
              <a:rPr lang="zh-CN" altLang="en-US" sz="2200" dirty="0">
                <a:ea typeface="微软雅黑" panose="020B0503020204020204" pitchFamily="34" charset="-122"/>
              </a:rPr>
              <a:t>目的：将每个模块中</a:t>
            </a:r>
            <a:r>
              <a:rPr lang="zh-CN" altLang="en-US" sz="2200" dirty="0">
                <a:solidFill>
                  <a:srgbClr val="FF0000"/>
                </a:solidFill>
                <a:ea typeface="微软雅黑" panose="020B0503020204020204" pitchFamily="34" charset="-122"/>
              </a:rPr>
              <a:t>引用的符号</a:t>
            </a:r>
            <a:r>
              <a:rPr lang="zh-CN" altLang="en-US" sz="2200" dirty="0">
                <a:ea typeface="微软雅黑" panose="020B0503020204020204" pitchFamily="34" charset="-122"/>
              </a:rPr>
              <a:t>与某个目标模块中的</a:t>
            </a:r>
            <a:r>
              <a:rPr lang="zh-CN" altLang="en-US" sz="2200" dirty="0">
                <a:solidFill>
                  <a:srgbClr val="FF0000"/>
                </a:solidFill>
                <a:ea typeface="微软雅黑" panose="020B0503020204020204" pitchFamily="34" charset="-122"/>
              </a:rPr>
              <a:t>定义符号</a:t>
            </a:r>
            <a:r>
              <a:rPr lang="zh-CN" altLang="en-US" sz="2200" dirty="0">
                <a:ea typeface="微软雅黑" panose="020B0503020204020204" pitchFamily="34" charset="-122"/>
              </a:rPr>
              <a:t>建立关联。</a:t>
            </a:r>
            <a:endParaRPr lang="zh-CN" altLang="en-US" sz="2200" dirty="0">
              <a:ea typeface="微软雅黑" panose="020B0503020204020204" pitchFamily="34" charset="-122"/>
            </a:endParaRPr>
          </a:p>
          <a:p>
            <a:pPr>
              <a:lnSpc>
                <a:spcPct val="110000"/>
              </a:lnSpc>
            </a:pPr>
            <a:r>
              <a:rPr lang="zh-CN" altLang="en-US" sz="2200" dirty="0">
                <a:ea typeface="微软雅黑" panose="020B0503020204020204" pitchFamily="34" charset="-122"/>
              </a:rPr>
              <a:t>每个</a:t>
            </a:r>
            <a:r>
              <a:rPr lang="zh-CN" altLang="en-US" sz="2200" dirty="0">
                <a:solidFill>
                  <a:srgbClr val="FF0000"/>
                </a:solidFill>
                <a:ea typeface="微软雅黑" panose="020B0503020204020204" pitchFamily="34" charset="-122"/>
              </a:rPr>
              <a:t>定义符号在代码段或数据段中都被分配了存储空间</a:t>
            </a:r>
            <a:r>
              <a:rPr lang="zh-CN" altLang="en-US" sz="2200" dirty="0">
                <a:ea typeface="微软雅黑" panose="020B0503020204020204" pitchFamily="34" charset="-122"/>
              </a:rPr>
              <a:t>，将</a:t>
            </a:r>
            <a:r>
              <a:rPr lang="zh-CN" altLang="en-US" sz="2200" dirty="0">
                <a:solidFill>
                  <a:srgbClr val="CC0066"/>
                </a:solidFill>
                <a:ea typeface="微软雅黑" panose="020B0503020204020204" pitchFamily="34" charset="-122"/>
              </a:rPr>
              <a:t>引用符号</a:t>
            </a:r>
            <a:r>
              <a:rPr lang="zh-CN" altLang="en-US" sz="2200" dirty="0">
                <a:ea typeface="微软雅黑" panose="020B0503020204020204" pitchFamily="34" charset="-122"/>
              </a:rPr>
              <a:t>与</a:t>
            </a:r>
            <a:r>
              <a:rPr lang="zh-CN" altLang="en-US" sz="2200" dirty="0">
                <a:solidFill>
                  <a:srgbClr val="CC0066"/>
                </a:solidFill>
                <a:ea typeface="微软雅黑" panose="020B0503020204020204" pitchFamily="34" charset="-122"/>
              </a:rPr>
              <a:t>定义符号</a:t>
            </a:r>
            <a:r>
              <a:rPr lang="zh-CN" altLang="en-US" sz="2200" dirty="0">
                <a:ea typeface="微软雅黑" panose="020B0503020204020204" pitchFamily="34" charset="-122"/>
              </a:rPr>
              <a:t>建立关联后，就可在重定位时</a:t>
            </a:r>
            <a:r>
              <a:rPr lang="zh-CN" altLang="en-US" sz="2200" dirty="0">
                <a:solidFill>
                  <a:srgbClr val="3366FF"/>
                </a:solidFill>
                <a:ea typeface="微软雅黑" panose="020B0503020204020204" pitchFamily="34" charset="-122"/>
              </a:rPr>
              <a:t>将引用符号的地址重定位为相关联的定义符号的地址</a:t>
            </a:r>
            <a:r>
              <a:rPr lang="zh-CN" altLang="en-US" sz="2200" dirty="0">
                <a:ea typeface="微软雅黑" panose="020B0503020204020204" pitchFamily="34" charset="-122"/>
              </a:rPr>
              <a:t>。</a:t>
            </a:r>
            <a:endParaRPr lang="zh-CN" altLang="en-US" sz="2200" dirty="0">
              <a:ea typeface="微软雅黑" panose="020B0503020204020204" pitchFamily="34" charset="-122"/>
            </a:endParaRPr>
          </a:p>
          <a:p>
            <a:pPr>
              <a:lnSpc>
                <a:spcPct val="110000"/>
              </a:lnSpc>
            </a:pPr>
            <a:r>
              <a:rPr lang="zh-CN" altLang="en-US" sz="2200" dirty="0">
                <a:solidFill>
                  <a:srgbClr val="FF0000"/>
                </a:solidFill>
                <a:ea typeface="微软雅黑" panose="020B0503020204020204" pitchFamily="34" charset="-122"/>
              </a:rPr>
              <a:t>局部（本地）符号</a:t>
            </a:r>
            <a:r>
              <a:rPr lang="zh-CN" altLang="en-US" sz="2200" dirty="0">
                <a:ea typeface="微软雅黑" panose="020B0503020204020204" pitchFamily="34" charset="-122"/>
              </a:rPr>
              <a:t>在本模块定义并引用，其解析较简单，只要与本模块内唯一的定义符号关联即可。</a:t>
            </a:r>
            <a:endParaRPr lang="zh-CN" altLang="en-US" sz="2200" dirty="0">
              <a:ea typeface="微软雅黑" panose="020B0503020204020204" pitchFamily="34" charset="-122"/>
            </a:endParaRPr>
          </a:p>
          <a:p>
            <a:pPr>
              <a:lnSpc>
                <a:spcPct val="110000"/>
              </a:lnSpc>
            </a:pPr>
            <a:r>
              <a:rPr lang="zh-CN" altLang="en-US" sz="2200" dirty="0">
                <a:solidFill>
                  <a:srgbClr val="FF0000"/>
                </a:solidFill>
                <a:ea typeface="微软雅黑" panose="020B0503020204020204" pitchFamily="34" charset="-122"/>
              </a:rPr>
              <a:t>全局符号</a:t>
            </a:r>
            <a:r>
              <a:rPr lang="zh-CN" altLang="en-US" sz="2200" dirty="0">
                <a:ea typeface="微软雅黑" panose="020B0503020204020204" pitchFamily="34" charset="-122"/>
              </a:rPr>
              <a:t>（外部定义的、内部定义的）的解析涉及多个模块，故较复杂</a:t>
            </a:r>
            <a:r>
              <a:rPr lang="zh-CN" altLang="en-US" sz="2200" dirty="0"/>
              <a:t>   </a:t>
            </a:r>
            <a:endParaRPr lang="zh-CN" altLang="en-US" sz="2200" dirty="0"/>
          </a:p>
        </p:txBody>
      </p:sp>
      <p:sp>
        <p:nvSpPr>
          <p:cNvPr id="709636" name="Text Box 4"/>
          <p:cNvSpPr txBox="1"/>
          <p:nvPr/>
        </p:nvSpPr>
        <p:spPr>
          <a:xfrm>
            <a:off x="304800" y="5791200"/>
            <a:ext cx="2436813" cy="7620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200" dirty="0">
                <a:solidFill>
                  <a:srgbClr val="0A6A0A"/>
                </a:solidFill>
                <a:latin typeface="微软雅黑" panose="020B0503020204020204" pitchFamily="34" charset="-122"/>
                <a:ea typeface="微软雅黑" panose="020B0503020204020204" pitchFamily="34" charset="-122"/>
              </a:rPr>
              <a:t>“</a:t>
            </a:r>
            <a:r>
              <a:rPr lang="zh-CN" altLang="en-US" sz="2200" dirty="0">
                <a:solidFill>
                  <a:srgbClr val="0A6A0A"/>
                </a:solidFill>
                <a:ea typeface="微软雅黑" panose="020B0503020204020204" pitchFamily="34" charset="-122"/>
              </a:rPr>
              <a:t>符号的定义</a:t>
            </a:r>
            <a:r>
              <a:rPr lang="zh-CN" altLang="en-US" sz="2200" dirty="0">
                <a:solidFill>
                  <a:srgbClr val="0A6A0A"/>
                </a:solidFill>
                <a:latin typeface="微软雅黑" panose="020B0503020204020204" pitchFamily="34" charset="-122"/>
                <a:ea typeface="微软雅黑" panose="020B0503020204020204" pitchFamily="34" charset="-122"/>
              </a:rPr>
              <a:t>”</a:t>
            </a:r>
            <a:r>
              <a:rPr lang="zh-CN" altLang="en-US" sz="2200" dirty="0">
                <a:solidFill>
                  <a:srgbClr val="0A6A0A"/>
                </a:solidFill>
                <a:ea typeface="微软雅黑" panose="020B0503020204020204" pitchFamily="34" charset="-122"/>
              </a:rPr>
              <a:t>其实质是什么？</a:t>
            </a:r>
            <a:endParaRPr lang="zh-CN" altLang="en-US" sz="2200" dirty="0">
              <a:solidFill>
                <a:srgbClr val="0A6A0A"/>
              </a:solidFill>
              <a:ea typeface="微软雅黑" panose="020B0503020204020204" pitchFamily="34" charset="-122"/>
            </a:endParaRPr>
          </a:p>
        </p:txBody>
      </p:sp>
      <p:sp>
        <p:nvSpPr>
          <p:cNvPr id="709637" name="Text Box 5"/>
          <p:cNvSpPr txBox="1"/>
          <p:nvPr/>
        </p:nvSpPr>
        <p:spPr>
          <a:xfrm>
            <a:off x="3063875" y="5329238"/>
            <a:ext cx="5673725" cy="769937"/>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200" dirty="0">
                <a:solidFill>
                  <a:srgbClr val="CC3300"/>
                </a:solidFill>
                <a:ea typeface="微软雅黑" panose="020B0503020204020204" pitchFamily="34" charset="-122"/>
              </a:rPr>
              <a:t>指被分配了存储空间。为函数名时，指代码所在区；为变量名时，指所占的静态数据区。</a:t>
            </a:r>
            <a:endParaRPr lang="zh-CN" altLang="en-US" sz="2200" dirty="0">
              <a:solidFill>
                <a:srgbClr val="CC3300"/>
              </a:solidFill>
              <a:ea typeface="微软雅黑" panose="020B0503020204020204" pitchFamily="34" charset="-122"/>
            </a:endParaRPr>
          </a:p>
        </p:txBody>
      </p:sp>
      <p:sp>
        <p:nvSpPr>
          <p:cNvPr id="709638" name="Text Box 6"/>
          <p:cNvSpPr txBox="1"/>
          <p:nvPr/>
        </p:nvSpPr>
        <p:spPr>
          <a:xfrm>
            <a:off x="6323013" y="835025"/>
            <a:ext cx="1873250" cy="21018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r>
              <a:rPr lang="en-US" altLang="zh-CN" sz="2200" dirty="0">
                <a:latin typeface="微软雅黑" panose="020B0503020204020204" pitchFamily="34" charset="-122"/>
                <a:ea typeface="微软雅黑" panose="020B0503020204020204" pitchFamily="34" charset="-122"/>
              </a:rPr>
              <a:t>      add </a:t>
            </a:r>
            <a:r>
              <a:rPr lang="en-US" altLang="zh-CN" sz="2200" dirty="0">
                <a:solidFill>
                  <a:srgbClr val="FF0000"/>
                </a:solidFill>
                <a:latin typeface="微软雅黑" panose="020B0503020204020204" pitchFamily="34" charset="-122"/>
                <a:ea typeface="微软雅黑" panose="020B0503020204020204" pitchFamily="34" charset="-122"/>
              </a:rPr>
              <a:t>B</a:t>
            </a:r>
            <a:endParaRPr lang="en-US" altLang="zh-CN" sz="2200" dirty="0">
              <a:solidFill>
                <a:srgbClr val="FF0000"/>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en-US" altLang="zh-CN" sz="2200" dirty="0">
                <a:solidFill>
                  <a:srgbClr val="009242"/>
                </a:solidFill>
                <a:latin typeface="微软雅黑" panose="020B0503020204020204" pitchFamily="34" charset="-122"/>
                <a:ea typeface="微软雅黑" panose="020B0503020204020204" pitchFamily="34" charset="-122"/>
              </a:rPr>
              <a:t>      jmp </a:t>
            </a:r>
            <a:r>
              <a:rPr lang="en-US" altLang="zh-CN" sz="2200" dirty="0">
                <a:solidFill>
                  <a:srgbClr val="FF0000"/>
                </a:solidFill>
                <a:latin typeface="微软雅黑" panose="020B0503020204020204" pitchFamily="34" charset="-122"/>
                <a:ea typeface="微软雅黑" panose="020B0503020204020204" pitchFamily="34" charset="-122"/>
              </a:rPr>
              <a:t>L0</a:t>
            </a:r>
            <a:endParaRPr lang="en-US" altLang="zh-CN" sz="2200" dirty="0">
              <a:solidFill>
                <a:srgbClr val="FF0000"/>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en-US" altLang="zh-CN" sz="2200" dirty="0">
                <a:solidFill>
                  <a:srgbClr val="FF0000"/>
                </a:solidFill>
                <a:latin typeface="微软雅黑" panose="020B0503020204020204" pitchFamily="34" charset="-122"/>
                <a:ea typeface="微软雅黑" panose="020B0503020204020204" pitchFamily="34" charset="-122"/>
              </a:rPr>
              <a:t>L0</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sub 23</a:t>
            </a:r>
            <a:endParaRPr lang="en-US" altLang="zh-CN" sz="2200" dirty="0">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en-US" altLang="zh-CN" sz="2200" dirty="0">
                <a:latin typeface="微软雅黑" panose="020B0503020204020204" pitchFamily="34" charset="-122"/>
                <a:ea typeface="微软雅黑" panose="020B0503020204020204" pitchFamily="34" charset="-122"/>
              </a:rPr>
              <a:t>        ……</a:t>
            </a:r>
            <a:endParaRPr lang="en-US" altLang="zh-CN" sz="2200" dirty="0">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en-US" altLang="zh-CN" sz="2200" dirty="0">
                <a:solidFill>
                  <a:srgbClr val="FF0000"/>
                </a:solidFill>
                <a:latin typeface="微软雅黑" panose="020B0503020204020204" pitchFamily="34" charset="-122"/>
                <a:ea typeface="微软雅黑" panose="020B0503020204020204" pitchFamily="34" charset="-122"/>
              </a:rPr>
              <a:t>B</a:t>
            </a: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p:txBody>
      </p:sp>
      <p:sp>
        <p:nvSpPr>
          <p:cNvPr id="709639" name="Rectangle 7"/>
          <p:cNvSpPr/>
          <p:nvPr/>
        </p:nvSpPr>
        <p:spPr>
          <a:xfrm>
            <a:off x="5902325" y="3005138"/>
            <a:ext cx="2855913" cy="1249362"/>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457200" lvl="1" indent="0">
              <a:buNone/>
            </a:pPr>
            <a:r>
              <a:rPr lang="zh-CN" altLang="en-US" sz="2200" dirty="0">
                <a:solidFill>
                  <a:srgbClr val="009242"/>
                </a:solidFill>
                <a:latin typeface="微软雅黑" panose="020B0503020204020204" pitchFamily="34" charset="-122"/>
                <a:ea typeface="微软雅黑" panose="020B0503020204020204" pitchFamily="34" charset="-122"/>
              </a:rPr>
              <a:t>确定</a:t>
            </a:r>
            <a:r>
              <a:rPr lang="en-US" altLang="zh-CN" sz="2200" dirty="0">
                <a:solidFill>
                  <a:srgbClr val="009242"/>
                </a:solidFill>
                <a:latin typeface="微软雅黑" panose="020B0503020204020204" pitchFamily="34" charset="-122"/>
                <a:ea typeface="微软雅黑" panose="020B0503020204020204" pitchFamily="34" charset="-122"/>
              </a:rPr>
              <a:t>L0</a:t>
            </a:r>
            <a:r>
              <a:rPr lang="zh-CN" altLang="en-US" sz="2200" dirty="0">
                <a:solidFill>
                  <a:srgbClr val="009242"/>
                </a:solidFill>
                <a:latin typeface="微软雅黑" panose="020B0503020204020204" pitchFamily="34" charset="-122"/>
                <a:ea typeface="微软雅黑" panose="020B0503020204020204" pitchFamily="34" charset="-122"/>
              </a:rPr>
              <a:t>的地址，再在</a:t>
            </a:r>
            <a:r>
              <a:rPr lang="en-US" altLang="zh-CN" sz="2200" dirty="0">
                <a:solidFill>
                  <a:srgbClr val="009242"/>
                </a:solidFill>
                <a:latin typeface="微软雅黑" panose="020B0503020204020204" pitchFamily="34" charset="-122"/>
                <a:ea typeface="微软雅黑" panose="020B0503020204020204" pitchFamily="34" charset="-122"/>
              </a:rPr>
              <a:t>jmp</a:t>
            </a:r>
            <a:r>
              <a:rPr lang="zh-CN" altLang="en-US" sz="2200" dirty="0">
                <a:solidFill>
                  <a:srgbClr val="009242"/>
                </a:solidFill>
                <a:latin typeface="微软雅黑" panose="020B0503020204020204" pitchFamily="34" charset="-122"/>
                <a:ea typeface="微软雅黑" panose="020B0503020204020204" pitchFamily="34" charset="-122"/>
              </a:rPr>
              <a:t>指令中填入</a:t>
            </a:r>
            <a:r>
              <a:rPr lang="en-US" altLang="zh-CN" sz="2200" dirty="0">
                <a:solidFill>
                  <a:srgbClr val="009242"/>
                </a:solidFill>
                <a:latin typeface="微软雅黑" panose="020B0503020204020204" pitchFamily="34" charset="-122"/>
                <a:ea typeface="微软雅黑" panose="020B0503020204020204" pitchFamily="34" charset="-122"/>
              </a:rPr>
              <a:t>L0</a:t>
            </a:r>
            <a:r>
              <a:rPr lang="zh-CN" altLang="en-US" sz="2200" dirty="0">
                <a:solidFill>
                  <a:srgbClr val="009242"/>
                </a:solidFill>
                <a:latin typeface="微软雅黑" panose="020B0503020204020204" pitchFamily="34" charset="-122"/>
                <a:ea typeface="微软雅黑" panose="020B0503020204020204" pitchFamily="34" charset="-122"/>
              </a:rPr>
              <a:t>的地址</a:t>
            </a:r>
            <a:endParaRPr lang="zh-CN" altLang="en-US" sz="2200" dirty="0">
              <a:solidFill>
                <a:srgbClr val="009242"/>
              </a:solidFill>
              <a:latin typeface="微软雅黑" panose="020B0503020204020204" pitchFamily="34" charset="-122"/>
              <a:ea typeface="微软雅黑" panose="020B0503020204020204" pitchFamily="34" charset="-122"/>
            </a:endParaRPr>
          </a:p>
        </p:txBody>
      </p:sp>
      <p:sp>
        <p:nvSpPr>
          <p:cNvPr id="709640" name="Line 8"/>
          <p:cNvSpPr/>
          <p:nvPr/>
        </p:nvSpPr>
        <p:spPr>
          <a:xfrm flipV="1">
            <a:off x="5108575" y="2073275"/>
            <a:ext cx="1277938" cy="133350"/>
          </a:xfrm>
          <a:prstGeom prst="line">
            <a:avLst/>
          </a:prstGeom>
          <a:ln w="28575" cap="flat" cmpd="sng">
            <a:solidFill>
              <a:srgbClr val="CC0066"/>
            </a:solidFill>
            <a:prstDash val="solid"/>
            <a:headEnd type="none" w="med" len="med"/>
            <a:tailEnd type="triangle" w="med" len="med"/>
          </a:ln>
        </p:spPr>
      </p:sp>
      <p:sp>
        <p:nvSpPr>
          <p:cNvPr id="709641" name="Line 9"/>
          <p:cNvSpPr/>
          <p:nvPr/>
        </p:nvSpPr>
        <p:spPr>
          <a:xfrm flipV="1">
            <a:off x="3411538" y="1509713"/>
            <a:ext cx="4106862" cy="595312"/>
          </a:xfrm>
          <a:prstGeom prst="line">
            <a:avLst/>
          </a:prstGeom>
          <a:ln w="28575" cap="flat" cmpd="sng">
            <a:solidFill>
              <a:srgbClr val="CC0066"/>
            </a:solidFill>
            <a:prstDash val="solid"/>
            <a:headEnd type="none" w="med" len="med"/>
            <a:tailEnd type="triangle" w="med" len="med"/>
          </a:ln>
        </p:spPr>
      </p:sp>
      <p:sp>
        <p:nvSpPr>
          <p:cNvPr id="709642" name="Text Box 10"/>
          <p:cNvSpPr txBox="1"/>
          <p:nvPr/>
        </p:nvSpPr>
        <p:spPr>
          <a:xfrm>
            <a:off x="3178175" y="6197600"/>
            <a:ext cx="5529263" cy="427038"/>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200" dirty="0">
                <a:solidFill>
                  <a:srgbClr val="CC0066"/>
                </a:solidFill>
                <a:ea typeface="微软雅黑" panose="020B0503020204020204" pitchFamily="34" charset="-122"/>
              </a:rPr>
              <a:t>所有定义符号的值就是其目标所在的首地址</a:t>
            </a:r>
            <a:endParaRPr lang="zh-CN" altLang="en-US" sz="2200" dirty="0">
              <a:solidFill>
                <a:srgbClr val="CC0066"/>
              </a:solidFill>
              <a:ea typeface="微软雅黑" panose="020B0503020204020204" pitchFamily="34" charset="-122"/>
            </a:endParaRPr>
          </a:p>
        </p:txBody>
      </p:sp>
      <p:sp>
        <p:nvSpPr>
          <p:cNvPr id="709643" name="Line 11"/>
          <p:cNvSpPr/>
          <p:nvPr/>
        </p:nvSpPr>
        <p:spPr>
          <a:xfrm flipV="1">
            <a:off x="3141663" y="1150938"/>
            <a:ext cx="4410075" cy="931862"/>
          </a:xfrm>
          <a:prstGeom prst="line">
            <a:avLst/>
          </a:prstGeom>
          <a:ln w="28575" cap="flat" cmpd="sng">
            <a:solidFill>
              <a:srgbClr val="CC0066"/>
            </a:solidFill>
            <a:prstDash val="solid"/>
            <a:headEnd type="none" w="med" len="med"/>
            <a:tailEnd type="triangle" w="med" len="med"/>
          </a:ln>
        </p:spPr>
      </p:sp>
      <p:sp>
        <p:nvSpPr>
          <p:cNvPr id="709644" name="Line 12"/>
          <p:cNvSpPr/>
          <p:nvPr/>
        </p:nvSpPr>
        <p:spPr>
          <a:xfrm>
            <a:off x="5143500" y="2370138"/>
            <a:ext cx="1262063" cy="361950"/>
          </a:xfrm>
          <a:prstGeom prst="line">
            <a:avLst/>
          </a:prstGeom>
          <a:ln w="28575" cap="flat" cmpd="sng">
            <a:solidFill>
              <a:srgbClr val="CC0066"/>
            </a:solidFill>
            <a:prstDash val="solid"/>
            <a:headEnd type="none" w="med" len="med"/>
            <a:tailEnd type="triangle" w="med" len="med"/>
          </a:ln>
        </p:spPr>
      </p:sp>
      <p:sp>
        <p:nvSpPr>
          <p:cNvPr id="709645" name="Text Box 13"/>
          <p:cNvSpPr txBox="1"/>
          <p:nvPr/>
        </p:nvSpPr>
        <p:spPr>
          <a:xfrm>
            <a:off x="5818188" y="4687888"/>
            <a:ext cx="3005137" cy="427037"/>
          </a:xfrm>
          <a:prstGeom prst="rect">
            <a:avLst/>
          </a:prstGeom>
          <a:solidFill>
            <a:srgbClr val="33CCCC">
              <a:alpha val="27058"/>
            </a:srgbClr>
          </a:solid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200" dirty="0">
                <a:ea typeface="微软雅黑" panose="020B0503020204020204" pitchFamily="34" charset="-122"/>
              </a:rPr>
              <a:t>符号解析也称</a:t>
            </a:r>
            <a:r>
              <a:rPr lang="zh-CN" altLang="en-US" sz="2200" dirty="0">
                <a:solidFill>
                  <a:srgbClr val="FF0000"/>
                </a:solidFill>
                <a:ea typeface="微软雅黑" panose="020B0503020204020204" pitchFamily="34" charset="-122"/>
              </a:rPr>
              <a:t>符号绑定</a:t>
            </a:r>
            <a:endParaRPr lang="zh-CN" altLang="en-US" sz="2200" dirty="0">
              <a:solidFill>
                <a:srgbClr val="FF0000"/>
              </a:solidFill>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9635">
                                            <p:txEl>
                                              <p:charRg st="0" end="33"/>
                                            </p:txEl>
                                          </p:spTgt>
                                        </p:tgtEl>
                                        <p:attrNameLst>
                                          <p:attrName>style.visibility</p:attrName>
                                        </p:attrNameLst>
                                      </p:cBhvr>
                                      <p:to>
                                        <p:strVal val="visible"/>
                                      </p:to>
                                    </p:set>
                                    <p:animEffect transition="in" filter="blinds(horizontal)">
                                      <p:cBhvr>
                                        <p:cTn id="7" dur="500"/>
                                        <p:tgtEl>
                                          <p:spTgt spid="709635">
                                            <p:txEl>
                                              <p:charRg st="0" end="3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09635">
                                            <p:txEl>
                                              <p:charRg st="33" end="106"/>
                                            </p:txEl>
                                          </p:spTgt>
                                        </p:tgtEl>
                                        <p:attrNameLst>
                                          <p:attrName>style.visibility</p:attrName>
                                        </p:attrNameLst>
                                      </p:cBhvr>
                                      <p:to>
                                        <p:strVal val="visible"/>
                                      </p:to>
                                    </p:set>
                                    <p:animEffect transition="in" filter="blinds(horizontal)">
                                      <p:cBhvr>
                                        <p:cTn id="12" dur="500"/>
                                        <p:tgtEl>
                                          <p:spTgt spid="709635">
                                            <p:txEl>
                                              <p:charRg st="33" end="10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09638"/>
                                        </p:tgtEl>
                                        <p:attrNameLst>
                                          <p:attrName>style.visibility</p:attrName>
                                        </p:attrNameLst>
                                      </p:cBhvr>
                                      <p:to>
                                        <p:strVal val="visible"/>
                                      </p:to>
                                    </p:set>
                                    <p:animEffect transition="in" filter="blinds(horizontal)">
                                      <p:cBhvr>
                                        <p:cTn id="17" dur="500"/>
                                        <p:tgtEl>
                                          <p:spTgt spid="70963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09641"/>
                                        </p:tgtEl>
                                        <p:attrNameLst>
                                          <p:attrName>style.visibility</p:attrName>
                                        </p:attrNameLst>
                                      </p:cBhvr>
                                      <p:to>
                                        <p:strVal val="visible"/>
                                      </p:to>
                                    </p:set>
                                    <p:animEffect transition="in" filter="blinds(horizontal)">
                                      <p:cBhvr>
                                        <p:cTn id="22" dur="500"/>
                                        <p:tgtEl>
                                          <p:spTgt spid="70964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09643"/>
                                        </p:tgtEl>
                                        <p:attrNameLst>
                                          <p:attrName>style.visibility</p:attrName>
                                        </p:attrNameLst>
                                      </p:cBhvr>
                                      <p:to>
                                        <p:strVal val="visible"/>
                                      </p:to>
                                    </p:set>
                                    <p:animEffect transition="in" filter="blinds(horizontal)">
                                      <p:cBhvr>
                                        <p:cTn id="27" dur="500"/>
                                        <p:tgtEl>
                                          <p:spTgt spid="70964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09640"/>
                                        </p:tgtEl>
                                        <p:attrNameLst>
                                          <p:attrName>style.visibility</p:attrName>
                                        </p:attrNameLst>
                                      </p:cBhvr>
                                      <p:to>
                                        <p:strVal val="visible"/>
                                      </p:to>
                                    </p:set>
                                    <p:animEffect transition="in" filter="blinds(horizontal)">
                                      <p:cBhvr>
                                        <p:cTn id="32" dur="500"/>
                                        <p:tgtEl>
                                          <p:spTgt spid="70964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09644"/>
                                        </p:tgtEl>
                                        <p:attrNameLst>
                                          <p:attrName>style.visibility</p:attrName>
                                        </p:attrNameLst>
                                      </p:cBhvr>
                                      <p:to>
                                        <p:strVal val="visible"/>
                                      </p:to>
                                    </p:set>
                                    <p:animEffect transition="in" filter="blinds(horizontal)">
                                      <p:cBhvr>
                                        <p:cTn id="37" dur="500"/>
                                        <p:tgtEl>
                                          <p:spTgt spid="70964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09639"/>
                                        </p:tgtEl>
                                        <p:attrNameLst>
                                          <p:attrName>style.visibility</p:attrName>
                                        </p:attrNameLst>
                                      </p:cBhvr>
                                      <p:to>
                                        <p:strVal val="visible"/>
                                      </p:to>
                                    </p:set>
                                    <p:animEffect transition="in" filter="blinds(horizontal)">
                                      <p:cBhvr>
                                        <p:cTn id="42" dur="500"/>
                                        <p:tgtEl>
                                          <p:spTgt spid="70963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09635">
                                            <p:txEl>
                                              <p:charRg st="106" end="151"/>
                                            </p:txEl>
                                          </p:spTgt>
                                        </p:tgtEl>
                                        <p:attrNameLst>
                                          <p:attrName>style.visibility</p:attrName>
                                        </p:attrNameLst>
                                      </p:cBhvr>
                                      <p:to>
                                        <p:strVal val="visible"/>
                                      </p:to>
                                    </p:set>
                                    <p:animEffect transition="in" filter="blinds(horizontal)">
                                      <p:cBhvr>
                                        <p:cTn id="47" dur="500"/>
                                        <p:tgtEl>
                                          <p:spTgt spid="709635">
                                            <p:txEl>
                                              <p:charRg st="106" end="15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09635">
                                            <p:txEl>
                                              <p:charRg st="151" end="186"/>
                                            </p:txEl>
                                          </p:spTgt>
                                        </p:tgtEl>
                                        <p:attrNameLst>
                                          <p:attrName>style.visibility</p:attrName>
                                        </p:attrNameLst>
                                      </p:cBhvr>
                                      <p:to>
                                        <p:strVal val="visible"/>
                                      </p:to>
                                    </p:set>
                                    <p:animEffect transition="in" filter="blinds(horizontal)">
                                      <p:cBhvr>
                                        <p:cTn id="52" dur="500"/>
                                        <p:tgtEl>
                                          <p:spTgt spid="709635">
                                            <p:txEl>
                                              <p:charRg st="151" end="18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09636"/>
                                        </p:tgtEl>
                                        <p:attrNameLst>
                                          <p:attrName>style.visibility</p:attrName>
                                        </p:attrNameLst>
                                      </p:cBhvr>
                                      <p:to>
                                        <p:strVal val="visible"/>
                                      </p:to>
                                    </p:set>
                                    <p:animEffect transition="in" filter="blinds(horizontal)">
                                      <p:cBhvr>
                                        <p:cTn id="57" dur="500"/>
                                        <p:tgtEl>
                                          <p:spTgt spid="70963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09637"/>
                                        </p:tgtEl>
                                        <p:attrNameLst>
                                          <p:attrName>style.visibility</p:attrName>
                                        </p:attrNameLst>
                                      </p:cBhvr>
                                      <p:to>
                                        <p:strVal val="visible"/>
                                      </p:to>
                                    </p:set>
                                    <p:animEffect transition="in" filter="blinds(horizontal)">
                                      <p:cBhvr>
                                        <p:cTn id="62" dur="500"/>
                                        <p:tgtEl>
                                          <p:spTgt spid="70963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09642"/>
                                        </p:tgtEl>
                                        <p:attrNameLst>
                                          <p:attrName>style.visibility</p:attrName>
                                        </p:attrNameLst>
                                      </p:cBhvr>
                                      <p:to>
                                        <p:strVal val="visible"/>
                                      </p:to>
                                    </p:set>
                                    <p:animEffect transition="in" filter="blinds(horizontal)">
                                      <p:cBhvr>
                                        <p:cTn id="67" dur="500"/>
                                        <p:tgtEl>
                                          <p:spTgt spid="70964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709645"/>
                                        </p:tgtEl>
                                        <p:attrNameLst>
                                          <p:attrName>style.visibility</p:attrName>
                                        </p:attrNameLst>
                                      </p:cBhvr>
                                      <p:to>
                                        <p:strVal val="visible"/>
                                      </p:to>
                                    </p:set>
                                    <p:animEffect transition="in" filter="blinds(horizontal)">
                                      <p:cBhvr>
                                        <p:cTn id="72" dur="500"/>
                                        <p:tgtEl>
                                          <p:spTgt spid="709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9636" grpId="0"/>
      <p:bldP spid="709637" grpId="0"/>
      <p:bldP spid="709638" grpId="0"/>
      <p:bldP spid="709639" grpId="0"/>
      <p:bldP spid="709642" grpId="0"/>
      <p:bldP spid="70964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
          <p:cNvSpPr>
            <a:spLocks noGrp="1"/>
          </p:cNvSpPr>
          <p:nvPr>
            <p:ph type="title"/>
          </p:nvPr>
        </p:nvSpPr>
        <p:spPr/>
        <p:txBody>
          <a:bodyPr vert="horz" wrap="square" lIns="91440" tIns="45720" rIns="91440" bIns="45720" anchor="ctr" anchorCtr="0"/>
          <a:p>
            <a:r>
              <a:rPr lang="zh-CN" altLang="en-US" dirty="0"/>
              <a:t>全局符号的符号解析</a:t>
            </a:r>
            <a:endParaRPr lang="zh-CN" altLang="en-US" dirty="0"/>
          </a:p>
        </p:txBody>
      </p:sp>
      <p:sp>
        <p:nvSpPr>
          <p:cNvPr id="61443" name="Rectangle 3"/>
          <p:cNvSpPr>
            <a:spLocks noGrp="1"/>
          </p:cNvSpPr>
          <p:nvPr>
            <p:ph idx="1"/>
          </p:nvPr>
        </p:nvSpPr>
        <p:spPr/>
        <p:txBody>
          <a:bodyPr vert="horz" wrap="square" lIns="91440" tIns="45720" rIns="91440" bIns="45720" anchor="t" anchorCtr="0"/>
          <a:p>
            <a:pPr marL="457200" indent="-457200"/>
            <a:r>
              <a:rPr lang="zh-CN" altLang="en-US" dirty="0">
                <a:latin typeface="微软雅黑" panose="020B0503020204020204" pitchFamily="34" charset="-122"/>
                <a:ea typeface="微软雅黑" panose="020B0503020204020204" pitchFamily="34" charset="-122"/>
              </a:rPr>
              <a:t>全局符号的强</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弱特性</a:t>
            </a:r>
            <a:endParaRPr lang="zh-CN" altLang="en-US" dirty="0">
              <a:latin typeface="微软雅黑" panose="020B0503020204020204" pitchFamily="34" charset="-122"/>
              <a:ea typeface="微软雅黑" panose="020B0503020204020204" pitchFamily="34" charset="-122"/>
            </a:endParaRPr>
          </a:p>
          <a:p>
            <a:pPr marL="838200" lvl="1" indent="-381000"/>
            <a:r>
              <a:rPr lang="zh-CN" altLang="en-US" sz="2300" dirty="0">
                <a:ea typeface="微软雅黑" panose="020B0503020204020204" pitchFamily="34" charset="-122"/>
              </a:rPr>
              <a:t>函数名和已初始化的全局变量名是</a:t>
            </a:r>
            <a:r>
              <a:rPr lang="zh-CN" altLang="en-US" sz="2300" dirty="0">
                <a:solidFill>
                  <a:srgbClr val="FF0000"/>
                </a:solidFill>
                <a:ea typeface="微软雅黑" panose="020B0503020204020204" pitchFamily="34" charset="-122"/>
              </a:rPr>
              <a:t>强符号</a:t>
            </a:r>
            <a:endParaRPr lang="zh-CN" altLang="en-US" sz="2300" dirty="0">
              <a:solidFill>
                <a:srgbClr val="FF0000"/>
              </a:solidFill>
              <a:ea typeface="微软雅黑" panose="020B0503020204020204" pitchFamily="34" charset="-122"/>
            </a:endParaRPr>
          </a:p>
          <a:p>
            <a:pPr marL="838200" lvl="1" indent="-381000"/>
            <a:r>
              <a:rPr lang="zh-CN" altLang="en-US" sz="2300" dirty="0">
                <a:ea typeface="微软雅黑" panose="020B0503020204020204" pitchFamily="34" charset="-122"/>
              </a:rPr>
              <a:t>未初始化的全局变量名是</a:t>
            </a:r>
            <a:r>
              <a:rPr lang="zh-CN" altLang="en-US" sz="2300" dirty="0">
                <a:solidFill>
                  <a:srgbClr val="FF0000"/>
                </a:solidFill>
                <a:ea typeface="微软雅黑" panose="020B0503020204020204" pitchFamily="34" charset="-122"/>
              </a:rPr>
              <a:t>弱符号</a:t>
            </a:r>
            <a:r>
              <a:rPr lang="zh-CN" altLang="en-US" sz="2300" dirty="0"/>
              <a:t> </a:t>
            </a:r>
            <a:endParaRPr lang="zh-CN" altLang="en-US" sz="2300" dirty="0"/>
          </a:p>
        </p:txBody>
      </p:sp>
      <p:sp>
        <p:nvSpPr>
          <p:cNvPr id="61444" name="Rectangle 3"/>
          <p:cNvSpPr/>
          <p:nvPr/>
        </p:nvSpPr>
        <p:spPr>
          <a:xfrm>
            <a:off x="2338388" y="4359275"/>
            <a:ext cx="2011362" cy="1809750"/>
          </a:xfrm>
          <a:prstGeom prst="rect">
            <a:avLst/>
          </a:prstGeom>
          <a:solidFill>
            <a:srgbClr val="F6F5BD"/>
          </a:solidFill>
          <a:ln w="3240" cap="flat" cmpd="sng">
            <a:solidFill>
              <a:schemeClr val="tx1"/>
            </a:solidFill>
            <a:prstDash val="solid"/>
            <a:miter/>
            <a:headEnd type="none" w="med" len="med"/>
            <a:tailEnd type="none" w="med" len="med"/>
          </a:ln>
        </p:spPr>
        <p:txBody>
          <a:bodyPr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dirty="0">
                <a:latin typeface="微软雅黑" panose="020B0503020204020204" pitchFamily="34" charset="-122"/>
                <a:ea typeface="微软雅黑" panose="020B0503020204020204" pitchFamily="34" charset="-122"/>
              </a:rPr>
              <a:t>int var=5;</a:t>
            </a:r>
            <a:endParaRPr lang="en-GB" altLang="zh-CN"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dirty="0">
                <a:latin typeface="微软雅黑" panose="020B0503020204020204" pitchFamily="34" charset="-122"/>
                <a:ea typeface="微软雅黑" panose="020B0503020204020204" pitchFamily="34" charset="-122"/>
              </a:rPr>
              <a:t>p1() {</a:t>
            </a:r>
            <a:endParaRPr lang="en-GB" altLang="zh-CN"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dirty="0">
                <a:latin typeface="微软雅黑" panose="020B0503020204020204" pitchFamily="34" charset="-122"/>
                <a:ea typeface="微软雅黑" panose="020B0503020204020204" pitchFamily="34" charset="-122"/>
              </a:rPr>
              <a:t>……</a:t>
            </a:r>
            <a:endParaRPr lang="en-GB" altLang="zh-CN"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dirty="0">
                <a:latin typeface="微软雅黑" panose="020B0503020204020204" pitchFamily="34" charset="-122"/>
                <a:ea typeface="微软雅黑" panose="020B0503020204020204" pitchFamily="34" charset="-122"/>
              </a:rPr>
              <a:t>}</a:t>
            </a:r>
            <a:endParaRPr lang="en-GB" altLang="zh-CN" dirty="0">
              <a:latin typeface="微软雅黑" panose="020B0503020204020204" pitchFamily="34" charset="-122"/>
              <a:ea typeface="微软雅黑" panose="020B0503020204020204" pitchFamily="34" charset="-122"/>
            </a:endParaRPr>
          </a:p>
        </p:txBody>
      </p:sp>
      <p:sp>
        <p:nvSpPr>
          <p:cNvPr id="61445" name="Rectangle 4"/>
          <p:cNvSpPr/>
          <p:nvPr/>
        </p:nvSpPr>
        <p:spPr>
          <a:xfrm>
            <a:off x="4981575" y="4359275"/>
            <a:ext cx="1257300" cy="1809750"/>
          </a:xfrm>
          <a:prstGeom prst="rect">
            <a:avLst/>
          </a:prstGeom>
          <a:solidFill>
            <a:srgbClr val="F6F5BD"/>
          </a:solidFill>
          <a:ln w="3240" cap="flat" cmpd="sng">
            <a:solidFill>
              <a:schemeClr val="tx1"/>
            </a:solidFill>
            <a:prstDash val="solid"/>
            <a:miter/>
            <a:headEnd type="none" w="med" len="med"/>
            <a:tailEnd type="none" w="med" len="med"/>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dirty="0">
                <a:latin typeface="微软雅黑" panose="020B0503020204020204" pitchFamily="34" charset="-122"/>
                <a:ea typeface="微软雅黑" panose="020B0503020204020204" pitchFamily="34" charset="-122"/>
              </a:rPr>
              <a:t>int var;</a:t>
            </a:r>
            <a:endParaRPr lang="en-GB" altLang="zh-CN"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dirty="0">
                <a:latin typeface="微软雅黑" panose="020B0503020204020204" pitchFamily="34" charset="-122"/>
                <a:ea typeface="微软雅黑" panose="020B0503020204020204" pitchFamily="34" charset="-122"/>
              </a:rPr>
              <a:t>p2() {</a:t>
            </a:r>
            <a:endParaRPr lang="en-GB" altLang="zh-CN"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dirty="0">
                <a:latin typeface="微软雅黑" panose="020B0503020204020204" pitchFamily="34" charset="-122"/>
                <a:ea typeface="微软雅黑" panose="020B0503020204020204" pitchFamily="34" charset="-122"/>
              </a:rPr>
              <a:t>……</a:t>
            </a:r>
            <a:endParaRPr lang="en-GB" altLang="zh-CN"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dirty="0">
                <a:latin typeface="微软雅黑" panose="020B0503020204020204" pitchFamily="34" charset="-122"/>
                <a:ea typeface="微软雅黑" panose="020B0503020204020204" pitchFamily="34" charset="-122"/>
              </a:rPr>
              <a:t>}</a:t>
            </a:r>
            <a:endParaRPr lang="en-GB" altLang="zh-CN" dirty="0">
              <a:latin typeface="微软雅黑" panose="020B0503020204020204" pitchFamily="34" charset="-122"/>
              <a:ea typeface="微软雅黑" panose="020B0503020204020204" pitchFamily="34" charset="-122"/>
            </a:endParaRPr>
          </a:p>
        </p:txBody>
      </p:sp>
      <p:sp>
        <p:nvSpPr>
          <p:cNvPr id="61446" name="Rectangle 5"/>
          <p:cNvSpPr/>
          <p:nvPr/>
        </p:nvSpPr>
        <p:spPr>
          <a:xfrm>
            <a:off x="2447925" y="3802063"/>
            <a:ext cx="819150" cy="438150"/>
          </a:xfrm>
          <a:prstGeom prst="rect">
            <a:avLst/>
          </a:prstGeom>
          <a:noFill/>
          <a:ln w="3240" cap="flat" cmpd="sng">
            <a:solidFill>
              <a:srgbClr val="FFFFFF"/>
            </a:solidFill>
            <a:prstDash val="solid"/>
            <a:miter/>
            <a:headEnd type="none" w="med" len="med"/>
            <a:tailEnd type="none" w="med" len="med"/>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dirty="0">
                <a:solidFill>
                  <a:srgbClr val="000000"/>
                </a:solidFill>
                <a:latin typeface="微软雅黑" panose="020B0503020204020204" pitchFamily="34" charset="-122"/>
                <a:ea typeface="微软雅黑" panose="020B0503020204020204" pitchFamily="34" charset="-122"/>
              </a:rPr>
              <a:t>p1.c</a:t>
            </a:r>
            <a:endParaRPr lang="en-GB" altLang="zh-CN" dirty="0">
              <a:solidFill>
                <a:srgbClr val="000000"/>
              </a:solidFill>
              <a:latin typeface="微软雅黑" panose="020B0503020204020204" pitchFamily="34" charset="-122"/>
              <a:ea typeface="微软雅黑" panose="020B0503020204020204" pitchFamily="34" charset="-122"/>
            </a:endParaRPr>
          </a:p>
        </p:txBody>
      </p:sp>
      <p:sp>
        <p:nvSpPr>
          <p:cNvPr id="61447" name="Rectangle 6"/>
          <p:cNvSpPr/>
          <p:nvPr/>
        </p:nvSpPr>
        <p:spPr>
          <a:xfrm>
            <a:off x="5108575" y="3743325"/>
            <a:ext cx="819150" cy="438150"/>
          </a:xfrm>
          <a:prstGeom prst="rect">
            <a:avLst/>
          </a:prstGeom>
          <a:noFill/>
          <a:ln w="3240" cap="flat" cmpd="sng">
            <a:solidFill>
              <a:srgbClr val="FFFFFF"/>
            </a:solidFill>
            <a:prstDash val="solid"/>
            <a:miter/>
            <a:headEnd type="none" w="med" len="med"/>
            <a:tailEnd type="none" w="med" len="med"/>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dirty="0">
                <a:solidFill>
                  <a:srgbClr val="000000"/>
                </a:solidFill>
                <a:latin typeface="微软雅黑" panose="020B0503020204020204" pitchFamily="34" charset="-122"/>
                <a:ea typeface="微软雅黑" panose="020B0503020204020204" pitchFamily="34" charset="-122"/>
              </a:rPr>
              <a:t>p2.c</a:t>
            </a:r>
            <a:endParaRPr lang="en-GB" altLang="zh-CN" dirty="0">
              <a:solidFill>
                <a:srgbClr val="000000"/>
              </a:solidFill>
              <a:latin typeface="微软雅黑" panose="020B0503020204020204" pitchFamily="34" charset="-122"/>
              <a:ea typeface="微软雅黑" panose="020B0503020204020204" pitchFamily="34" charset="-122"/>
            </a:endParaRPr>
          </a:p>
        </p:txBody>
      </p:sp>
      <p:sp>
        <p:nvSpPr>
          <p:cNvPr id="61448" name="Text Box 17"/>
          <p:cNvSpPr txBox="1"/>
          <p:nvPr/>
        </p:nvSpPr>
        <p:spPr>
          <a:xfrm>
            <a:off x="668338" y="2684463"/>
            <a:ext cx="6372225" cy="4572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dirty="0">
                <a:ea typeface="微软雅黑" panose="020B0503020204020204" pitchFamily="34" charset="-122"/>
              </a:rPr>
              <a:t>以下符号哪些是</a:t>
            </a:r>
            <a:r>
              <a:rPr lang="zh-CN" altLang="en-US" dirty="0">
                <a:solidFill>
                  <a:srgbClr val="FF0000"/>
                </a:solidFill>
                <a:ea typeface="微软雅黑" panose="020B0503020204020204" pitchFamily="34" charset="-122"/>
              </a:rPr>
              <a:t>强符号</a:t>
            </a:r>
            <a:r>
              <a:rPr lang="zh-CN" altLang="en-US" dirty="0">
                <a:ea typeface="微软雅黑" panose="020B0503020204020204" pitchFamily="34" charset="-122"/>
              </a:rPr>
              <a:t>？哪些是</a:t>
            </a:r>
            <a:r>
              <a:rPr lang="zh-CN" altLang="en-US" dirty="0">
                <a:solidFill>
                  <a:srgbClr val="FF0000"/>
                </a:solidFill>
                <a:ea typeface="微软雅黑" panose="020B0503020204020204" pitchFamily="34" charset="-122"/>
              </a:rPr>
              <a:t>弱符号</a:t>
            </a:r>
            <a:r>
              <a:rPr lang="zh-CN" altLang="en-US" dirty="0">
                <a:ea typeface="微软雅黑" panose="020B0503020204020204" pitchFamily="34" charset="-122"/>
              </a:rPr>
              <a:t>？</a:t>
            </a:r>
            <a:endParaRPr lang="zh-CN" altLang="en-US" dirty="0">
              <a:ea typeface="微软雅黑" panose="020B0503020204020204" pitchFamily="34" charset="-122"/>
            </a:endParaRPr>
          </a:p>
        </p:txBody>
      </p:sp>
      <p:sp>
        <p:nvSpPr>
          <p:cNvPr id="710678" name="Line 22"/>
          <p:cNvSpPr/>
          <p:nvPr/>
        </p:nvSpPr>
        <p:spPr>
          <a:xfrm flipH="1">
            <a:off x="3265488" y="3074988"/>
            <a:ext cx="115887" cy="1336675"/>
          </a:xfrm>
          <a:prstGeom prst="line">
            <a:avLst/>
          </a:prstGeom>
          <a:ln w="38100" cap="flat" cmpd="sng">
            <a:solidFill>
              <a:srgbClr val="009242"/>
            </a:solidFill>
            <a:prstDash val="solid"/>
            <a:headEnd type="none" w="med" len="med"/>
            <a:tailEnd type="triangle" w="med" len="med"/>
          </a:ln>
        </p:spPr>
      </p:sp>
      <p:sp>
        <p:nvSpPr>
          <p:cNvPr id="710679" name="Line 23"/>
          <p:cNvSpPr/>
          <p:nvPr/>
        </p:nvSpPr>
        <p:spPr>
          <a:xfrm flipH="1">
            <a:off x="2616200" y="3081338"/>
            <a:ext cx="552450" cy="2032000"/>
          </a:xfrm>
          <a:prstGeom prst="line">
            <a:avLst/>
          </a:prstGeom>
          <a:ln w="38100" cap="flat" cmpd="sng">
            <a:solidFill>
              <a:srgbClr val="009242"/>
            </a:solidFill>
            <a:prstDash val="solid"/>
            <a:headEnd type="none" w="med" len="med"/>
            <a:tailEnd type="triangle" w="med" len="med"/>
          </a:ln>
        </p:spPr>
      </p:sp>
      <p:sp>
        <p:nvSpPr>
          <p:cNvPr id="710680" name="Line 24"/>
          <p:cNvSpPr/>
          <p:nvPr/>
        </p:nvSpPr>
        <p:spPr>
          <a:xfrm>
            <a:off x="3597275" y="3135313"/>
            <a:ext cx="1595438" cy="2017712"/>
          </a:xfrm>
          <a:prstGeom prst="line">
            <a:avLst/>
          </a:prstGeom>
          <a:ln w="38100" cap="flat" cmpd="sng">
            <a:solidFill>
              <a:srgbClr val="009242"/>
            </a:solidFill>
            <a:prstDash val="solid"/>
            <a:headEnd type="none" w="med" len="med"/>
            <a:tailEnd type="triangle" w="med" len="med"/>
          </a:ln>
        </p:spPr>
      </p:sp>
      <p:sp>
        <p:nvSpPr>
          <p:cNvPr id="710681" name="Line 25"/>
          <p:cNvSpPr/>
          <p:nvPr/>
        </p:nvSpPr>
        <p:spPr>
          <a:xfrm>
            <a:off x="5559425" y="3033713"/>
            <a:ext cx="449263" cy="1422400"/>
          </a:xfrm>
          <a:prstGeom prst="line">
            <a:avLst/>
          </a:prstGeom>
          <a:ln w="38100" cap="flat" cmpd="sng">
            <a:solidFill>
              <a:srgbClr val="0066CC"/>
            </a:solidFill>
            <a:prstDash val="soli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0679"/>
                                        </p:tgtEl>
                                        <p:attrNameLst>
                                          <p:attrName>style.visibility</p:attrName>
                                        </p:attrNameLst>
                                      </p:cBhvr>
                                      <p:to>
                                        <p:strVal val="visible"/>
                                      </p:to>
                                    </p:set>
                                    <p:animEffect transition="in" filter="blinds(horizontal)">
                                      <p:cBhvr>
                                        <p:cTn id="7" dur="500"/>
                                        <p:tgtEl>
                                          <p:spTgt spid="7106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0678"/>
                                        </p:tgtEl>
                                        <p:attrNameLst>
                                          <p:attrName>style.visibility</p:attrName>
                                        </p:attrNameLst>
                                      </p:cBhvr>
                                      <p:to>
                                        <p:strVal val="visible"/>
                                      </p:to>
                                    </p:set>
                                    <p:animEffect transition="in" filter="blinds(horizontal)">
                                      <p:cBhvr>
                                        <p:cTn id="12" dur="500"/>
                                        <p:tgtEl>
                                          <p:spTgt spid="71067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0680"/>
                                        </p:tgtEl>
                                        <p:attrNameLst>
                                          <p:attrName>style.visibility</p:attrName>
                                        </p:attrNameLst>
                                      </p:cBhvr>
                                      <p:to>
                                        <p:strVal val="visible"/>
                                      </p:to>
                                    </p:set>
                                    <p:animEffect transition="in" filter="blinds(horizontal)">
                                      <p:cBhvr>
                                        <p:cTn id="17" dur="500"/>
                                        <p:tgtEl>
                                          <p:spTgt spid="71068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0681"/>
                                        </p:tgtEl>
                                        <p:attrNameLst>
                                          <p:attrName>style.visibility</p:attrName>
                                        </p:attrNameLst>
                                      </p:cBhvr>
                                      <p:to>
                                        <p:strVal val="visible"/>
                                      </p:to>
                                    </p:set>
                                    <p:animEffect transition="in" filter="blinds(horizontal)">
                                      <p:cBhvr>
                                        <p:cTn id="22" dur="500"/>
                                        <p:tgtEl>
                                          <p:spTgt spid="7106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2"/>
          <p:cNvSpPr>
            <a:spLocks noGrp="1"/>
          </p:cNvSpPr>
          <p:nvPr>
            <p:ph type="title"/>
          </p:nvPr>
        </p:nvSpPr>
        <p:spPr/>
        <p:txBody>
          <a:bodyPr vert="horz" wrap="square" lIns="91440" tIns="45720" rIns="91440" bIns="45720" anchor="ctr" anchorCtr="0"/>
          <a:p>
            <a:r>
              <a:rPr lang="zh-CN" altLang="en-US" dirty="0"/>
              <a:t>全局符号的符号解析</a:t>
            </a:r>
            <a:endParaRPr lang="zh-CN" altLang="en-US" dirty="0"/>
          </a:p>
        </p:txBody>
      </p:sp>
      <p:sp>
        <p:nvSpPr>
          <p:cNvPr id="62467" name="Rectangle 2"/>
          <p:cNvSpPr/>
          <p:nvPr/>
        </p:nvSpPr>
        <p:spPr>
          <a:xfrm>
            <a:off x="519113" y="2322513"/>
            <a:ext cx="2476500" cy="2381250"/>
          </a:xfrm>
          <a:prstGeom prst="rect">
            <a:avLst/>
          </a:prstGeom>
          <a:solidFill>
            <a:srgbClr val="F7F5CD"/>
          </a:solidFill>
          <a:ln w="3240" cap="flat" cmpd="sng">
            <a:solidFill>
              <a:srgbClr val="000066"/>
            </a:solidFill>
            <a:prstDash val="solid"/>
            <a:miter/>
            <a:headEnd type="none" w="med" len="med"/>
            <a:tailEnd type="none" w="med" len="med"/>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int buf[2] = {1, 2};</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dirty="0">
                <a:latin typeface="微软雅黑" panose="020B0503020204020204" pitchFamily="34" charset="-122"/>
                <a:ea typeface="微软雅黑" panose="020B0503020204020204" pitchFamily="34" charset="-122"/>
              </a:rPr>
              <a:t>void swap();</a:t>
            </a:r>
            <a:endParaRPr lang="en-US"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int main() </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  swap();</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  return 0;</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 </a:t>
            </a:r>
            <a:endParaRPr lang="en-GB" altLang="zh-CN" sz="2000" dirty="0">
              <a:latin typeface="微软雅黑" panose="020B0503020204020204" pitchFamily="34" charset="-122"/>
              <a:ea typeface="微软雅黑" panose="020B0503020204020204" pitchFamily="34" charset="-122"/>
            </a:endParaRPr>
          </a:p>
        </p:txBody>
      </p:sp>
      <p:sp>
        <p:nvSpPr>
          <p:cNvPr id="62468" name="Rectangle 3"/>
          <p:cNvSpPr/>
          <p:nvPr/>
        </p:nvSpPr>
        <p:spPr>
          <a:xfrm>
            <a:off x="522288" y="1878013"/>
            <a:ext cx="1182687" cy="377825"/>
          </a:xfrm>
          <a:prstGeom prst="rect">
            <a:avLst/>
          </a:prstGeom>
          <a:noFill/>
          <a:ln w="3240">
            <a:noFill/>
          </a:ln>
        </p:spPr>
        <p:txBody>
          <a:bodyPr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solidFill>
                  <a:srgbClr val="0066CC"/>
                </a:solidFill>
                <a:latin typeface="微软雅黑" panose="020B0503020204020204" pitchFamily="34" charset="-122"/>
                <a:ea typeface="微软雅黑" panose="020B0503020204020204" pitchFamily="34" charset="-122"/>
              </a:rPr>
              <a:t>main.c</a:t>
            </a:r>
            <a:endParaRPr lang="en-GB" altLang="zh-CN" sz="2000" dirty="0">
              <a:solidFill>
                <a:srgbClr val="0066CC"/>
              </a:solidFill>
              <a:latin typeface="微软雅黑" panose="020B0503020204020204" pitchFamily="34" charset="-122"/>
              <a:ea typeface="微软雅黑" panose="020B0503020204020204" pitchFamily="34" charset="-122"/>
            </a:endParaRPr>
          </a:p>
        </p:txBody>
      </p:sp>
      <p:sp>
        <p:nvSpPr>
          <p:cNvPr id="62469" name="Rectangle 5"/>
          <p:cNvSpPr/>
          <p:nvPr/>
        </p:nvSpPr>
        <p:spPr>
          <a:xfrm>
            <a:off x="4487863" y="2324100"/>
            <a:ext cx="2936875" cy="4095750"/>
          </a:xfrm>
          <a:prstGeom prst="rect">
            <a:avLst/>
          </a:prstGeom>
          <a:solidFill>
            <a:srgbClr val="D5F1CF"/>
          </a:solidFill>
          <a:ln w="3240" cap="flat" cmpd="sng">
            <a:solidFill>
              <a:srgbClr val="000066"/>
            </a:solidFill>
            <a:prstDash val="solid"/>
            <a:miter/>
            <a:headEnd type="none" w="med" len="med"/>
            <a:tailEnd type="none" w="med" len="med"/>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extern int buf[]; </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 </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int *bufp0 = &amp;buf[0];</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static int *bufp1;</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void swap()</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  int temp;</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dirty="0">
              <a:solidFill>
                <a:srgbClr val="DBF2DA"/>
              </a:solidFill>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  bufp1 = &amp;buf[1];</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  temp = *bufp0;</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  *bufp0 = *bufp1;</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  *bufp1 = temp;</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a:t>
            </a:r>
            <a:endParaRPr lang="en-GB" altLang="zh-CN" sz="2000" dirty="0">
              <a:latin typeface="微软雅黑" panose="020B0503020204020204" pitchFamily="34" charset="-122"/>
              <a:ea typeface="微软雅黑" panose="020B0503020204020204" pitchFamily="34" charset="-122"/>
            </a:endParaRPr>
          </a:p>
        </p:txBody>
      </p:sp>
      <p:sp>
        <p:nvSpPr>
          <p:cNvPr id="62470" name="Rectangle 4"/>
          <p:cNvSpPr/>
          <p:nvPr/>
        </p:nvSpPr>
        <p:spPr>
          <a:xfrm>
            <a:off x="4591050" y="1782763"/>
            <a:ext cx="1333500" cy="377825"/>
          </a:xfrm>
          <a:prstGeom prst="rect">
            <a:avLst/>
          </a:prstGeom>
          <a:noFill/>
          <a:ln w="3240">
            <a:noFill/>
          </a:ln>
        </p:spPr>
        <p:txBody>
          <a:bodyPr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solidFill>
                  <a:srgbClr val="0066CC"/>
                </a:solidFill>
                <a:latin typeface="微软雅黑" panose="020B0503020204020204" pitchFamily="34" charset="-122"/>
                <a:ea typeface="微软雅黑" panose="020B0503020204020204" pitchFamily="34" charset="-122"/>
              </a:rPr>
              <a:t>swap.c</a:t>
            </a:r>
            <a:endParaRPr lang="en-GB" altLang="zh-CN" sz="2000" dirty="0">
              <a:solidFill>
                <a:srgbClr val="0066CC"/>
              </a:solidFill>
              <a:latin typeface="微软雅黑" panose="020B0503020204020204" pitchFamily="34" charset="-122"/>
              <a:ea typeface="微软雅黑" panose="020B0503020204020204" pitchFamily="34" charset="-122"/>
            </a:endParaRPr>
          </a:p>
        </p:txBody>
      </p:sp>
      <p:sp>
        <p:nvSpPr>
          <p:cNvPr id="14" name="TextBox 13"/>
          <p:cNvSpPr txBox="1"/>
          <p:nvPr/>
        </p:nvSpPr>
        <p:spPr>
          <a:xfrm>
            <a:off x="506413" y="4938713"/>
            <a:ext cx="1960880" cy="706755"/>
          </a:xfrm>
          <a:prstGeom prst="rect">
            <a:avLst/>
          </a:prstGeom>
          <a:noFill/>
          <a:ln w="9525">
            <a:noFill/>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2000" dirty="0">
                <a:solidFill>
                  <a:srgbClr val="CC0066"/>
                </a:solidFill>
                <a:latin typeface="微软雅黑" panose="020B0503020204020204" pitchFamily="34" charset="-122"/>
                <a:ea typeface="微软雅黑" panose="020B0503020204020204" pitchFamily="34" charset="-122"/>
              </a:rPr>
              <a:t>此处为引用</a:t>
            </a:r>
            <a:endParaRPr lang="zh-CN" altLang="en-US" sz="2000" dirty="0">
              <a:solidFill>
                <a:srgbClr val="CC0066"/>
              </a:solidFill>
              <a:latin typeface="微软雅黑" panose="020B0503020204020204" pitchFamily="34" charset="-122"/>
              <a:ea typeface="微软雅黑" panose="020B0503020204020204" pitchFamily="34" charset="-122"/>
            </a:endParaRPr>
          </a:p>
          <a:p>
            <a:pPr marL="0" lvl="0" indent="0">
              <a:lnSpc>
                <a:spcPct val="100000"/>
              </a:lnSpc>
              <a:spcBef>
                <a:spcPct val="0"/>
              </a:spcBef>
              <a:buNone/>
            </a:pPr>
            <a:r>
              <a:rPr lang="zh-CN" altLang="en-US" sz="2000" dirty="0">
                <a:solidFill>
                  <a:srgbClr val="CC0066"/>
                </a:solidFill>
                <a:latin typeface="微软雅黑" panose="020B0503020204020204" pitchFamily="34" charset="-122"/>
                <a:ea typeface="微软雅黑" panose="020B0503020204020204" pitchFamily="34" charset="-122"/>
              </a:rPr>
              <a:t>（无强弱</a:t>
            </a:r>
            <a:r>
              <a:rPr lang="zh-CN" altLang="en-US" sz="2000" dirty="0">
                <a:solidFill>
                  <a:srgbClr val="CC0066"/>
                </a:solidFill>
                <a:latin typeface="微软雅黑" panose="020B0503020204020204" pitchFamily="34" charset="-122"/>
                <a:ea typeface="微软雅黑" panose="020B0503020204020204" pitchFamily="34" charset="-122"/>
              </a:rPr>
              <a:t>特性）</a:t>
            </a:r>
            <a:endParaRPr lang="zh-CN" altLang="en-US" sz="2000" dirty="0">
              <a:solidFill>
                <a:srgbClr val="CC0066"/>
              </a:solidFill>
              <a:latin typeface="微软雅黑" panose="020B0503020204020204" pitchFamily="34" charset="-122"/>
              <a:ea typeface="微软雅黑" panose="020B0503020204020204" pitchFamily="34" charset="-122"/>
            </a:endParaRPr>
          </a:p>
        </p:txBody>
      </p:sp>
      <p:cxnSp>
        <p:nvCxnSpPr>
          <p:cNvPr id="15" name="Straight Arrow Connector 14"/>
          <p:cNvCxnSpPr/>
          <p:nvPr/>
        </p:nvCxnSpPr>
        <p:spPr>
          <a:xfrm rot="-5400000" flipV="1">
            <a:off x="795338" y="4498975"/>
            <a:ext cx="914400" cy="1588"/>
          </a:xfrm>
          <a:prstGeom prst="straightConnector1">
            <a:avLst/>
          </a:prstGeom>
          <a:ln w="25400" cap="flat" cmpd="sng">
            <a:solidFill>
              <a:srgbClr val="009242"/>
            </a:solidFill>
            <a:prstDash val="solid"/>
            <a:headEnd type="none" w="med" len="med"/>
            <a:tailEnd type="arrow" w="med" len="med"/>
          </a:ln>
        </p:spPr>
      </p:cxnSp>
      <p:grpSp>
        <p:nvGrpSpPr>
          <p:cNvPr id="711712" name="Group 32"/>
          <p:cNvGrpSpPr/>
          <p:nvPr/>
        </p:nvGrpSpPr>
        <p:grpSpPr>
          <a:xfrm>
            <a:off x="6238875" y="1725613"/>
            <a:ext cx="2649538" cy="1593850"/>
            <a:chOff x="3930" y="1087"/>
            <a:chExt cx="1669" cy="1004"/>
          </a:xfrm>
        </p:grpSpPr>
        <p:sp>
          <p:nvSpPr>
            <p:cNvPr id="62482" name="TextBox 17"/>
            <p:cNvSpPr txBox="1"/>
            <p:nvPr/>
          </p:nvSpPr>
          <p:spPr>
            <a:xfrm>
              <a:off x="4492" y="1087"/>
              <a:ext cx="1107" cy="2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2000" dirty="0">
                  <a:solidFill>
                    <a:srgbClr val="CC0066"/>
                  </a:solidFill>
                  <a:latin typeface="微软雅黑" panose="020B0503020204020204" pitchFamily="34" charset="-122"/>
                  <a:ea typeface="微软雅黑" panose="020B0503020204020204" pitchFamily="34" charset="-122"/>
                </a:rPr>
                <a:t>本地局部符号</a:t>
              </a:r>
              <a:endParaRPr lang="zh-CN" altLang="en-US" sz="2000" dirty="0">
                <a:solidFill>
                  <a:srgbClr val="CC0066"/>
                </a:solidFill>
                <a:latin typeface="微软雅黑" panose="020B0503020204020204" pitchFamily="34" charset="-122"/>
                <a:ea typeface="微软雅黑" panose="020B0503020204020204" pitchFamily="34" charset="-122"/>
              </a:endParaRPr>
            </a:p>
          </p:txBody>
        </p:sp>
        <p:cxnSp>
          <p:nvCxnSpPr>
            <p:cNvPr id="62483" name="Straight Arrow Connector 21"/>
            <p:cNvCxnSpPr>
              <a:stCxn id="62482" idx="1"/>
            </p:cNvCxnSpPr>
            <p:nvPr/>
          </p:nvCxnSpPr>
          <p:spPr>
            <a:xfrm flipH="1">
              <a:off x="3930" y="1212"/>
              <a:ext cx="562" cy="879"/>
            </a:xfrm>
            <a:prstGeom prst="straightConnector1">
              <a:avLst/>
            </a:prstGeom>
            <a:ln w="25400" cap="flat" cmpd="sng">
              <a:solidFill>
                <a:srgbClr val="990000"/>
              </a:solidFill>
              <a:prstDash val="solid"/>
              <a:headEnd type="none" w="med" len="med"/>
              <a:tailEnd type="arrow" w="med" len="med"/>
            </a:ln>
          </p:spPr>
        </p:cxnSp>
      </p:grpSp>
      <p:grpSp>
        <p:nvGrpSpPr>
          <p:cNvPr id="711713" name="Group 33"/>
          <p:cNvGrpSpPr/>
          <p:nvPr/>
        </p:nvGrpSpPr>
        <p:grpSpPr>
          <a:xfrm>
            <a:off x="2828925" y="4649788"/>
            <a:ext cx="2571750" cy="717550"/>
            <a:chOff x="1782" y="2929"/>
            <a:chExt cx="1620" cy="452"/>
          </a:xfrm>
        </p:grpSpPr>
        <p:sp>
          <p:nvSpPr>
            <p:cNvPr id="62480" name="TextBox 27"/>
            <p:cNvSpPr txBox="1"/>
            <p:nvPr/>
          </p:nvSpPr>
          <p:spPr>
            <a:xfrm>
              <a:off x="1782" y="3131"/>
              <a:ext cx="756" cy="250"/>
            </a:xfrm>
            <a:prstGeom prst="rect">
              <a:avLst/>
            </a:prstGeom>
            <a:noFill/>
            <a:ln w="9525">
              <a:noFill/>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r">
                <a:lnSpc>
                  <a:spcPct val="100000"/>
                </a:lnSpc>
                <a:spcBef>
                  <a:spcPct val="0"/>
                </a:spcBef>
                <a:buNone/>
              </a:pPr>
              <a:r>
                <a:rPr lang="zh-CN" altLang="en-US" sz="2000" dirty="0">
                  <a:solidFill>
                    <a:srgbClr val="004821"/>
                  </a:solidFill>
                  <a:latin typeface="微软雅黑" panose="020B0503020204020204" pitchFamily="34" charset="-122"/>
                  <a:ea typeface="微软雅黑" panose="020B0503020204020204" pitchFamily="34" charset="-122"/>
                </a:rPr>
                <a:t>局部变量</a:t>
              </a:r>
              <a:endParaRPr lang="zh-CN" altLang="en-US" sz="2000" dirty="0">
                <a:solidFill>
                  <a:srgbClr val="004821"/>
                </a:solidFill>
                <a:latin typeface="微软雅黑" panose="020B0503020204020204" pitchFamily="34" charset="-122"/>
                <a:ea typeface="微软雅黑" panose="020B0503020204020204" pitchFamily="34" charset="-122"/>
              </a:endParaRPr>
            </a:p>
          </p:txBody>
        </p:sp>
        <p:cxnSp>
          <p:nvCxnSpPr>
            <p:cNvPr id="62481" name="Straight Arrow Connector 31"/>
            <p:cNvCxnSpPr/>
            <p:nvPr/>
          </p:nvCxnSpPr>
          <p:spPr>
            <a:xfrm flipV="1">
              <a:off x="2530" y="2929"/>
              <a:ext cx="872" cy="300"/>
            </a:xfrm>
            <a:prstGeom prst="straightConnector1">
              <a:avLst/>
            </a:prstGeom>
            <a:ln w="25400" cap="flat" cmpd="sng">
              <a:solidFill>
                <a:srgbClr val="0A6A0A"/>
              </a:solidFill>
              <a:prstDash val="solid"/>
              <a:headEnd type="none" w="med" len="med"/>
              <a:tailEnd type="arrow" w="med" len="med"/>
            </a:ln>
          </p:spPr>
        </p:cxnSp>
      </p:grpSp>
      <p:sp>
        <p:nvSpPr>
          <p:cNvPr id="62475" name="Text Box 25"/>
          <p:cNvSpPr txBox="1"/>
          <p:nvPr/>
        </p:nvSpPr>
        <p:spPr>
          <a:xfrm>
            <a:off x="450850" y="939800"/>
            <a:ext cx="6372225" cy="4572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dirty="0">
                <a:ea typeface="微软雅黑" panose="020B0503020204020204" pitchFamily="34" charset="-122"/>
              </a:rPr>
              <a:t>以下符号哪些是</a:t>
            </a:r>
            <a:r>
              <a:rPr lang="zh-CN" altLang="en-US" dirty="0">
                <a:solidFill>
                  <a:srgbClr val="FF0000"/>
                </a:solidFill>
                <a:ea typeface="微软雅黑" panose="020B0503020204020204" pitchFamily="34" charset="-122"/>
              </a:rPr>
              <a:t>强符号</a:t>
            </a:r>
            <a:r>
              <a:rPr lang="zh-CN" altLang="en-US" dirty="0">
                <a:ea typeface="微软雅黑" panose="020B0503020204020204" pitchFamily="34" charset="-122"/>
              </a:rPr>
              <a:t>？哪些是</a:t>
            </a:r>
            <a:r>
              <a:rPr lang="zh-CN" altLang="en-US" dirty="0">
                <a:solidFill>
                  <a:srgbClr val="FF0000"/>
                </a:solidFill>
                <a:ea typeface="微软雅黑" panose="020B0503020204020204" pitchFamily="34" charset="-122"/>
              </a:rPr>
              <a:t>弱符号</a:t>
            </a:r>
            <a:r>
              <a:rPr lang="zh-CN" altLang="en-US" dirty="0">
                <a:ea typeface="微软雅黑" panose="020B0503020204020204" pitchFamily="34" charset="-122"/>
              </a:rPr>
              <a:t>？</a:t>
            </a:r>
            <a:endParaRPr lang="zh-CN" altLang="en-US" dirty="0">
              <a:ea typeface="微软雅黑" panose="020B0503020204020204" pitchFamily="34" charset="-122"/>
            </a:endParaRPr>
          </a:p>
        </p:txBody>
      </p:sp>
      <p:sp>
        <p:nvSpPr>
          <p:cNvPr id="711706" name="Line 26"/>
          <p:cNvSpPr/>
          <p:nvPr/>
        </p:nvSpPr>
        <p:spPr>
          <a:xfrm flipH="1">
            <a:off x="1448753" y="1338580"/>
            <a:ext cx="1639887" cy="1916113"/>
          </a:xfrm>
          <a:prstGeom prst="line">
            <a:avLst/>
          </a:prstGeom>
          <a:ln w="28575" cap="flat" cmpd="sng">
            <a:solidFill>
              <a:srgbClr val="CC3300"/>
            </a:solidFill>
            <a:prstDash val="solid"/>
            <a:headEnd type="none" w="med" len="med"/>
            <a:tailEnd type="triangle" w="med" len="med"/>
          </a:ln>
        </p:spPr>
      </p:sp>
      <p:sp>
        <p:nvSpPr>
          <p:cNvPr id="711708" name="Line 28"/>
          <p:cNvSpPr/>
          <p:nvPr/>
        </p:nvSpPr>
        <p:spPr>
          <a:xfrm flipH="1">
            <a:off x="1254125" y="1338263"/>
            <a:ext cx="1741488" cy="1044575"/>
          </a:xfrm>
          <a:prstGeom prst="line">
            <a:avLst/>
          </a:prstGeom>
          <a:ln w="28575" cap="flat" cmpd="sng">
            <a:solidFill>
              <a:srgbClr val="CC3300"/>
            </a:solidFill>
            <a:prstDash val="solid"/>
            <a:headEnd type="none" w="med" len="med"/>
            <a:tailEnd type="triangle" w="med" len="med"/>
          </a:ln>
        </p:spPr>
      </p:sp>
      <p:sp>
        <p:nvSpPr>
          <p:cNvPr id="711709" name="Line 29"/>
          <p:cNvSpPr/>
          <p:nvPr/>
        </p:nvSpPr>
        <p:spPr>
          <a:xfrm>
            <a:off x="3341688" y="1354138"/>
            <a:ext cx="1987550" cy="1668462"/>
          </a:xfrm>
          <a:prstGeom prst="line">
            <a:avLst/>
          </a:prstGeom>
          <a:ln w="28575" cap="flat" cmpd="sng">
            <a:solidFill>
              <a:srgbClr val="CC3300"/>
            </a:solidFill>
            <a:prstDash val="solid"/>
            <a:headEnd type="none" w="med" len="med"/>
            <a:tailEnd type="triangle" w="med" len="med"/>
          </a:ln>
        </p:spPr>
      </p:sp>
      <p:sp>
        <p:nvSpPr>
          <p:cNvPr id="711710" name="Line 30"/>
          <p:cNvSpPr/>
          <p:nvPr/>
        </p:nvSpPr>
        <p:spPr>
          <a:xfrm>
            <a:off x="3182938" y="1397000"/>
            <a:ext cx="2192337" cy="2481263"/>
          </a:xfrm>
          <a:prstGeom prst="line">
            <a:avLst/>
          </a:prstGeom>
          <a:ln w="28575" cap="flat" cmpd="sng">
            <a:solidFill>
              <a:srgbClr val="CC3300"/>
            </a:solidFill>
            <a:prstDash val="soli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1708"/>
                                        </p:tgtEl>
                                        <p:attrNameLst>
                                          <p:attrName>style.visibility</p:attrName>
                                        </p:attrNameLst>
                                      </p:cBhvr>
                                      <p:to>
                                        <p:strVal val="visible"/>
                                      </p:to>
                                    </p:set>
                                    <p:animEffect transition="in" filter="blinds(horizontal)">
                                      <p:cBhvr>
                                        <p:cTn id="7" dur="500"/>
                                        <p:tgtEl>
                                          <p:spTgt spid="7117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1706"/>
                                        </p:tgtEl>
                                        <p:attrNameLst>
                                          <p:attrName>style.visibility</p:attrName>
                                        </p:attrNameLst>
                                      </p:cBhvr>
                                      <p:to>
                                        <p:strVal val="visible"/>
                                      </p:to>
                                    </p:set>
                                    <p:animEffect transition="in" filter="blinds(horizontal)">
                                      <p:cBhvr>
                                        <p:cTn id="12" dur="500"/>
                                        <p:tgtEl>
                                          <p:spTgt spid="71170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1710"/>
                                        </p:tgtEl>
                                        <p:attrNameLst>
                                          <p:attrName>style.visibility</p:attrName>
                                        </p:attrNameLst>
                                      </p:cBhvr>
                                      <p:to>
                                        <p:strVal val="visible"/>
                                      </p:to>
                                    </p:set>
                                    <p:animEffect transition="in" filter="blinds(horizontal)">
                                      <p:cBhvr>
                                        <p:cTn id="17" dur="500"/>
                                        <p:tgtEl>
                                          <p:spTgt spid="7117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1709"/>
                                        </p:tgtEl>
                                        <p:attrNameLst>
                                          <p:attrName>style.visibility</p:attrName>
                                        </p:attrNameLst>
                                      </p:cBhvr>
                                      <p:to>
                                        <p:strVal val="visible"/>
                                      </p:to>
                                    </p:set>
                                    <p:animEffect transition="in" filter="blinds(horizontal)">
                                      <p:cBhvr>
                                        <p:cTn id="22" dur="500"/>
                                        <p:tgtEl>
                                          <p:spTgt spid="71170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11712"/>
                                        </p:tgtEl>
                                        <p:attrNameLst>
                                          <p:attrName>style.visibility</p:attrName>
                                        </p:attrNameLst>
                                      </p:cBhvr>
                                      <p:to>
                                        <p:strVal val="visible"/>
                                      </p:to>
                                    </p:set>
                                    <p:animEffect transition="in" filter="blinds(horizontal)">
                                      <p:cBhvr>
                                        <p:cTn id="27" dur="500"/>
                                        <p:tgtEl>
                                          <p:spTgt spid="7117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par>
                                <p:cTn id="33" presetID="3" presetClass="entr" presetSubtype="1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linds(horizontal)">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711713"/>
                                        </p:tgtEl>
                                        <p:attrNameLst>
                                          <p:attrName>style.visibility</p:attrName>
                                        </p:attrNameLst>
                                      </p:cBhvr>
                                      <p:to>
                                        <p:strVal val="visible"/>
                                      </p:to>
                                    </p:set>
                                    <p:animEffect transition="in" filter="blinds(horizontal)">
                                      <p:cBhvr>
                                        <p:cTn id="40" dur="500"/>
                                        <p:tgtEl>
                                          <p:spTgt spid="711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1"/>
          <p:cNvSpPr>
            <a:spLocks noGrp="1"/>
          </p:cNvSpPr>
          <p:nvPr>
            <p:ph type="title"/>
          </p:nvPr>
        </p:nvSpPr>
        <p:spPr>
          <a:xfrm>
            <a:off x="522288" y="44450"/>
            <a:ext cx="7431087" cy="684213"/>
          </a:xfrm>
        </p:spPr>
        <p:txBody>
          <a:bodyPr vert="horz" wrap="square" lIns="91440" tIns="45720" rIns="91440" bIns="45720" anchor="ctr" anchorCtr="0"/>
          <a:p>
            <a:pPr marL="119380" indent="-119380" defTabSz="9144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dirty="0"/>
              <a:t>链接器对符号的解析规则</a:t>
            </a:r>
            <a:endParaRPr lang="zh-CN" altLang="en-GB" dirty="0"/>
          </a:p>
        </p:txBody>
      </p:sp>
      <p:sp>
        <p:nvSpPr>
          <p:cNvPr id="25602" name="Rectangle 2"/>
          <p:cNvSpPr>
            <a:spLocks noGrp="1"/>
          </p:cNvSpPr>
          <p:nvPr>
            <p:ph type="body"/>
          </p:nvPr>
        </p:nvSpPr>
        <p:spPr>
          <a:xfrm>
            <a:off x="385763" y="1458913"/>
            <a:ext cx="8307387" cy="4945062"/>
          </a:xfrm>
        </p:spPr>
        <p:txBody>
          <a:bodyPr vert="horz" wrap="square" lIns="91440" tIns="45720" rIns="91440" bIns="45720" anchor="t" anchorCtr="0"/>
          <a:p>
            <a:pPr defTabSz="914400">
              <a:lnSpc>
                <a:spcPct val="130000"/>
              </a:lnSpc>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US" dirty="0">
                <a:solidFill>
                  <a:srgbClr val="FF0000"/>
                </a:solidFill>
                <a:ea typeface="微软雅黑" panose="020B0503020204020204" pitchFamily="34" charset="-122"/>
              </a:rPr>
              <a:t>多重定义</a:t>
            </a:r>
            <a:r>
              <a:rPr lang="zh-CN" altLang="en-US" dirty="0">
                <a:ea typeface="微软雅黑" panose="020B0503020204020204" pitchFamily="34" charset="-122"/>
              </a:rPr>
              <a:t>符号的处理规则</a:t>
            </a:r>
            <a:endParaRPr lang="en-GB" altLang="zh-CN" dirty="0">
              <a:latin typeface="微软雅黑" panose="020B0503020204020204" pitchFamily="34" charset="-122"/>
              <a:ea typeface="微软雅黑" panose="020B0503020204020204" pitchFamily="34" charset="-122"/>
            </a:endParaRPr>
          </a:p>
          <a:p>
            <a:pPr defTabSz="914400">
              <a:lnSpc>
                <a:spcPct val="130000"/>
              </a:lnSpc>
              <a:buNone/>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en-GB" altLang="zh-CN" sz="2300" dirty="0">
                <a:latin typeface="微软雅黑" panose="020B0503020204020204" pitchFamily="34" charset="-122"/>
                <a:ea typeface="微软雅黑" panose="020B0503020204020204" pitchFamily="34" charset="-122"/>
              </a:rPr>
              <a:t>    </a:t>
            </a:r>
            <a:r>
              <a:rPr lang="en-GB" altLang="zh-CN" sz="2300" dirty="0">
                <a:solidFill>
                  <a:srgbClr val="CC3300"/>
                </a:solidFill>
                <a:latin typeface="微软雅黑" panose="020B0503020204020204" pitchFamily="34" charset="-122"/>
                <a:ea typeface="微软雅黑" panose="020B0503020204020204" pitchFamily="34" charset="-122"/>
              </a:rPr>
              <a:t>Rule 1: </a:t>
            </a:r>
            <a:r>
              <a:rPr lang="zh-CN" altLang="en-GB" sz="2300" dirty="0">
                <a:solidFill>
                  <a:srgbClr val="CC3300"/>
                </a:solidFill>
                <a:latin typeface="微软雅黑" panose="020B0503020204020204" pitchFamily="34" charset="-122"/>
                <a:ea typeface="微软雅黑" panose="020B0503020204020204" pitchFamily="34" charset="-122"/>
              </a:rPr>
              <a:t>强符号不能多次定义</a:t>
            </a:r>
            <a:endParaRPr lang="zh-CN" altLang="en-GB" sz="2300" dirty="0">
              <a:solidFill>
                <a:srgbClr val="CC3300"/>
              </a:solidFill>
              <a:latin typeface="微软雅黑" panose="020B0503020204020204" pitchFamily="34" charset="-122"/>
              <a:ea typeface="微软雅黑" panose="020B0503020204020204" pitchFamily="34" charset="-122"/>
            </a:endParaRPr>
          </a:p>
          <a:p>
            <a:pPr lvl="1" defTabSz="914400">
              <a:lnSpc>
                <a:spcPct val="130000"/>
              </a:lnSpc>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sz="2300" dirty="0">
                <a:latin typeface="微软雅黑" panose="020B0503020204020204" pitchFamily="34" charset="-122"/>
                <a:ea typeface="微软雅黑" panose="020B0503020204020204" pitchFamily="34" charset="-122"/>
              </a:rPr>
              <a:t>强符号只能被定义一次，否则链接错误</a:t>
            </a:r>
            <a:endParaRPr lang="en-GB" altLang="zh-CN" sz="2300" dirty="0">
              <a:latin typeface="微软雅黑" panose="020B0503020204020204" pitchFamily="34" charset="-122"/>
              <a:ea typeface="微软雅黑" panose="020B0503020204020204" pitchFamily="34" charset="-122"/>
            </a:endParaRPr>
          </a:p>
          <a:p>
            <a:pPr defTabSz="914400">
              <a:lnSpc>
                <a:spcPct val="130000"/>
              </a:lnSpc>
              <a:buNone/>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en-GB" altLang="zh-CN" sz="2300" dirty="0">
                <a:latin typeface="微软雅黑" panose="020B0503020204020204" pitchFamily="34" charset="-122"/>
                <a:ea typeface="微软雅黑" panose="020B0503020204020204" pitchFamily="34" charset="-122"/>
              </a:rPr>
              <a:t>    </a:t>
            </a:r>
            <a:r>
              <a:rPr lang="en-GB" altLang="zh-CN" sz="2300" dirty="0">
                <a:solidFill>
                  <a:srgbClr val="CC3300"/>
                </a:solidFill>
                <a:latin typeface="微软雅黑" panose="020B0503020204020204" pitchFamily="34" charset="-122"/>
                <a:ea typeface="微软雅黑" panose="020B0503020204020204" pitchFamily="34" charset="-122"/>
              </a:rPr>
              <a:t>Rule 2: </a:t>
            </a:r>
            <a:r>
              <a:rPr lang="zh-CN" altLang="en-GB" sz="2300" dirty="0">
                <a:solidFill>
                  <a:srgbClr val="CC3300"/>
                </a:solidFill>
                <a:latin typeface="微软雅黑" panose="020B0503020204020204" pitchFamily="34" charset="-122"/>
                <a:ea typeface="微软雅黑" panose="020B0503020204020204" pitchFamily="34" charset="-122"/>
              </a:rPr>
              <a:t>若一个符号被定义为一次强符号和多次弱符号，则按强定义为准</a:t>
            </a:r>
            <a:endParaRPr lang="zh-CN" altLang="en-GB" sz="2300" dirty="0">
              <a:solidFill>
                <a:srgbClr val="CC3300"/>
              </a:solidFill>
              <a:latin typeface="微软雅黑" panose="020B0503020204020204" pitchFamily="34" charset="-122"/>
              <a:ea typeface="微软雅黑" panose="020B0503020204020204" pitchFamily="34" charset="-122"/>
            </a:endParaRPr>
          </a:p>
          <a:p>
            <a:pPr lvl="1" defTabSz="914400">
              <a:lnSpc>
                <a:spcPct val="130000"/>
              </a:lnSpc>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sz="2300" dirty="0">
                <a:latin typeface="微软雅黑" panose="020B0503020204020204" pitchFamily="34" charset="-122"/>
                <a:ea typeface="微软雅黑" panose="020B0503020204020204" pitchFamily="34" charset="-122"/>
              </a:rPr>
              <a:t>对弱符号的引用被解析为其强定义符号</a:t>
            </a:r>
            <a:endParaRPr lang="en-GB" altLang="zh-CN" sz="2300" dirty="0">
              <a:latin typeface="微软雅黑" panose="020B0503020204020204" pitchFamily="34" charset="-122"/>
              <a:ea typeface="微软雅黑" panose="020B0503020204020204" pitchFamily="34" charset="-122"/>
            </a:endParaRPr>
          </a:p>
          <a:p>
            <a:pPr defTabSz="914400">
              <a:lnSpc>
                <a:spcPct val="130000"/>
              </a:lnSpc>
              <a:buNone/>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en-GB" altLang="zh-CN" sz="2300" dirty="0">
                <a:latin typeface="微软雅黑" panose="020B0503020204020204" pitchFamily="34" charset="-122"/>
                <a:ea typeface="微软雅黑" panose="020B0503020204020204" pitchFamily="34" charset="-122"/>
              </a:rPr>
              <a:t>    </a:t>
            </a:r>
            <a:r>
              <a:rPr lang="en-GB" altLang="zh-CN" sz="2300" dirty="0">
                <a:solidFill>
                  <a:srgbClr val="CC3300"/>
                </a:solidFill>
                <a:latin typeface="微软雅黑" panose="020B0503020204020204" pitchFamily="34" charset="-122"/>
                <a:ea typeface="微软雅黑" panose="020B0503020204020204" pitchFamily="34" charset="-122"/>
              </a:rPr>
              <a:t>Rule 3: </a:t>
            </a:r>
            <a:r>
              <a:rPr lang="zh-CN" altLang="en-GB" sz="2300" dirty="0">
                <a:solidFill>
                  <a:srgbClr val="CC3300"/>
                </a:solidFill>
                <a:latin typeface="微软雅黑" panose="020B0503020204020204" pitchFamily="34" charset="-122"/>
                <a:ea typeface="微软雅黑" panose="020B0503020204020204" pitchFamily="34" charset="-122"/>
              </a:rPr>
              <a:t>若有多个弱符号定义，则任选其中一个</a:t>
            </a:r>
            <a:endParaRPr lang="zh-CN" altLang="en-GB" sz="2300" dirty="0">
              <a:solidFill>
                <a:srgbClr val="CC3300"/>
              </a:solidFill>
              <a:latin typeface="微软雅黑" panose="020B0503020204020204" pitchFamily="34" charset="-122"/>
              <a:ea typeface="微软雅黑" panose="020B0503020204020204" pitchFamily="34" charset="-122"/>
            </a:endParaRPr>
          </a:p>
          <a:p>
            <a:pPr lvl="1" defTabSz="914400">
              <a:lnSpc>
                <a:spcPct val="130000"/>
              </a:lnSpc>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sz="2300" dirty="0">
                <a:latin typeface="微软雅黑" panose="020B0503020204020204" pitchFamily="34" charset="-122"/>
                <a:ea typeface="微软雅黑" panose="020B0503020204020204" pitchFamily="34" charset="-122"/>
              </a:rPr>
              <a:t>使用命令 </a:t>
            </a:r>
            <a:r>
              <a:rPr lang="en-GB" altLang="zh-CN" sz="2300" dirty="0">
                <a:latin typeface="微软雅黑" panose="020B0503020204020204" pitchFamily="34" charset="-122"/>
                <a:ea typeface="微软雅黑" panose="020B0503020204020204" pitchFamily="34" charset="-122"/>
              </a:rPr>
              <a:t>gcc –fno-common</a:t>
            </a:r>
            <a:r>
              <a:rPr lang="zh-CN" altLang="en-GB" sz="2300" dirty="0">
                <a:latin typeface="微软雅黑" panose="020B0503020204020204" pitchFamily="34" charset="-122"/>
                <a:ea typeface="微软雅黑" panose="020B0503020204020204" pitchFamily="34" charset="-122"/>
              </a:rPr>
              <a:t>链接时，会告诉链接器在遇到多个弱定义的全局符号时输出一条警告信息。</a:t>
            </a:r>
            <a:r>
              <a:rPr lang="en-GB" altLang="zh-CN" sz="2200" dirty="0">
                <a:latin typeface="微软雅黑" panose="020B0503020204020204" pitchFamily="34" charset="-122"/>
                <a:ea typeface="微软雅黑" panose="020B0503020204020204" pitchFamily="34" charset="-122"/>
              </a:rPr>
              <a:t>	</a:t>
            </a:r>
            <a:endParaRPr lang="en-GB" altLang="zh-CN" sz="2200" dirty="0">
              <a:latin typeface="微软雅黑" panose="020B0503020204020204" pitchFamily="34" charset="-122"/>
              <a:ea typeface="微软雅黑" panose="020B0503020204020204" pitchFamily="34" charset="-122"/>
            </a:endParaRPr>
          </a:p>
        </p:txBody>
      </p:sp>
      <p:sp>
        <p:nvSpPr>
          <p:cNvPr id="635909" name="Text Box 5"/>
          <p:cNvSpPr txBox="1"/>
          <p:nvPr/>
        </p:nvSpPr>
        <p:spPr>
          <a:xfrm>
            <a:off x="449263" y="941388"/>
            <a:ext cx="8304212" cy="427037"/>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200" dirty="0">
                <a:solidFill>
                  <a:srgbClr val="FF0000"/>
                </a:solidFill>
                <a:ea typeface="微软雅黑" panose="020B0503020204020204" pitchFamily="34" charset="-122"/>
              </a:rPr>
              <a:t>符号解析时只能有一个确定的定义（即每个符号仅占一处存储空间）</a:t>
            </a:r>
            <a:endParaRPr lang="zh-CN" altLang="en-US" sz="2200" dirty="0">
              <a:solidFill>
                <a:srgbClr val="FF0000"/>
              </a:solidFill>
              <a:ea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5909"/>
                                        </p:tgtEl>
                                        <p:attrNameLst>
                                          <p:attrName>style.visibility</p:attrName>
                                        </p:attrNameLst>
                                      </p:cBhvr>
                                      <p:to>
                                        <p:strVal val="visible"/>
                                      </p:to>
                                    </p:set>
                                    <p:animEffect transition="in" filter="blinds(horizontal)">
                                      <p:cBhvr>
                                        <p:cTn id="7" dur="500"/>
                                        <p:tgtEl>
                                          <p:spTgt spid="63590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602">
                                            <p:txEl>
                                              <p:charRg st="12" end="34"/>
                                            </p:txEl>
                                          </p:spTgt>
                                        </p:tgtEl>
                                        <p:attrNameLst>
                                          <p:attrName>style.visibility</p:attrName>
                                        </p:attrNameLst>
                                      </p:cBhvr>
                                      <p:to>
                                        <p:strVal val="visible"/>
                                      </p:to>
                                    </p:set>
                                    <p:animEffect transition="in" filter="blinds(horizontal)">
                                      <p:cBhvr>
                                        <p:cTn id="12" dur="500"/>
                                        <p:tgtEl>
                                          <p:spTgt spid="25602">
                                            <p:txEl>
                                              <p:charRg st="12" end="3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5602">
                                            <p:txEl>
                                              <p:charRg st="34" end="52"/>
                                            </p:txEl>
                                          </p:spTgt>
                                        </p:tgtEl>
                                        <p:attrNameLst>
                                          <p:attrName>style.visibility</p:attrName>
                                        </p:attrNameLst>
                                      </p:cBhvr>
                                      <p:to>
                                        <p:strVal val="visible"/>
                                      </p:to>
                                    </p:set>
                                    <p:animEffect transition="in" filter="blinds(horizontal)">
                                      <p:cBhvr>
                                        <p:cTn id="15" dur="500"/>
                                        <p:tgtEl>
                                          <p:spTgt spid="25602">
                                            <p:txEl>
                                              <p:charRg st="34" end="5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5602">
                                            <p:txEl>
                                              <p:charRg st="52" end="9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5602">
                                            <p:txEl>
                                              <p:charRg st="93" end="11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5602">
                                            <p:txEl>
                                              <p:charRg st="111" end="141"/>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5602">
                                            <p:txEl>
                                              <p:charRg st="141" end="19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0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p:cNvSpPr>
          <p:nvPr>
            <p:ph type="title"/>
          </p:nvPr>
        </p:nvSpPr>
        <p:spPr>
          <a:xfrm>
            <a:off x="1057275" y="98425"/>
            <a:ext cx="6529388" cy="538163"/>
          </a:xfrm>
        </p:spPr>
        <p:txBody>
          <a:bodyPr vert="horz" wrap="square" lIns="63500" tIns="25400" rIns="63500" bIns="25400" anchor="t" anchorCtr="0">
            <a:spAutoFit/>
          </a:bodyPr>
          <a:p>
            <a:r>
              <a:rPr lang="zh-CN" altLang="en-US" sz="3200" dirty="0"/>
              <a:t>一个典型程序的转换处理过程</a:t>
            </a:r>
            <a:endParaRPr lang="zh-CN" altLang="en-US" sz="3200" dirty="0"/>
          </a:p>
        </p:txBody>
      </p:sp>
      <p:sp>
        <p:nvSpPr>
          <p:cNvPr id="7171" name="Rectangle 3"/>
          <p:cNvSpPr>
            <a:spLocks noGrp="1"/>
          </p:cNvSpPr>
          <p:nvPr>
            <p:ph type="body" sz="half"/>
          </p:nvPr>
        </p:nvSpPr>
        <p:spPr>
          <a:xfrm>
            <a:off x="225425" y="1314450"/>
            <a:ext cx="2974975" cy="2165350"/>
          </a:xfrm>
          <a:solidFill>
            <a:srgbClr val="808000">
              <a:alpha val="23921"/>
            </a:srgbClr>
          </a:solidFill>
          <a:ln>
            <a:solidFill>
              <a:schemeClr val="tx1">
                <a:alpha val="100000"/>
              </a:schemeClr>
            </a:solidFill>
            <a:miter lim="800000"/>
          </a:ln>
        </p:spPr>
        <p:txBody>
          <a:bodyPr vert="horz" wrap="square" lIns="63500" tIns="25400" rIns="63500" bIns="25400" anchor="t" anchorCtr="0">
            <a:spAutoFit/>
          </a:bodyPr>
          <a:lstStyle>
            <a:lvl1pPr lvl="0">
              <a:buClrTx/>
              <a:buSzTx/>
              <a:buFontTx/>
              <a:defRPr sz="2000"/>
            </a:lvl1pPr>
            <a:lvl2pPr lvl="1">
              <a:buClrTx/>
              <a:buSzTx/>
              <a:buFontTx/>
              <a:defRPr sz="1800"/>
            </a:lvl2pPr>
            <a:lvl3pPr lvl="2">
              <a:buClrTx/>
              <a:buSzTx/>
              <a:buFontTx/>
              <a:defRPr sz="2000"/>
            </a:lvl3pPr>
            <a:lvl4pPr lvl="3">
              <a:buClrTx/>
              <a:buSzTx/>
              <a:buFontTx/>
              <a:defRPr sz="1400"/>
            </a:lvl4pPr>
            <a:lvl5pPr lvl="4">
              <a:buClrTx/>
              <a:buSzTx/>
              <a:buFontTx/>
              <a:defRPr sz="1300"/>
            </a:lvl5pPr>
          </a:lstStyle>
          <a:p>
            <a:pPr marL="203200" lvl="0" indent="-203200">
              <a:spcBef>
                <a:spcPct val="0"/>
              </a:spcBef>
              <a:buNone/>
            </a:pPr>
            <a:r>
              <a:rPr lang="en-US" altLang="zh-CN" dirty="0">
                <a:solidFill>
                  <a:schemeClr val="accent2"/>
                </a:solidFill>
                <a:cs typeface="Arial" panose="020B0604020202020204" pitchFamily="34" charset="0"/>
              </a:rPr>
              <a:t>#include &lt;stdio.h&gt;</a:t>
            </a:r>
            <a:endParaRPr lang="en-US" altLang="zh-CN" dirty="0">
              <a:solidFill>
                <a:schemeClr val="accent2"/>
              </a:solidFill>
              <a:cs typeface="Arial" panose="020B0604020202020204" pitchFamily="34" charset="0"/>
            </a:endParaRPr>
          </a:p>
          <a:p>
            <a:pPr marL="203200" lvl="0" indent="-203200">
              <a:spcBef>
                <a:spcPct val="0"/>
              </a:spcBef>
              <a:buNone/>
            </a:pPr>
            <a:endParaRPr lang="en-US" altLang="zh-CN" dirty="0">
              <a:solidFill>
                <a:schemeClr val="accent2"/>
              </a:solidFill>
              <a:cs typeface="Arial" panose="020B0604020202020204" pitchFamily="34" charset="0"/>
            </a:endParaRPr>
          </a:p>
          <a:p>
            <a:pPr marL="203200" lvl="0" indent="-203200">
              <a:spcBef>
                <a:spcPct val="0"/>
              </a:spcBef>
              <a:buNone/>
            </a:pPr>
            <a:r>
              <a:rPr lang="en-US" altLang="zh-CN" dirty="0">
                <a:solidFill>
                  <a:schemeClr val="accent2"/>
                </a:solidFill>
                <a:cs typeface="Arial" panose="020B0604020202020204" pitchFamily="34" charset="0"/>
              </a:rPr>
              <a:t>int main()</a:t>
            </a:r>
            <a:endParaRPr lang="en-US" altLang="zh-CN" dirty="0">
              <a:solidFill>
                <a:schemeClr val="accent2"/>
              </a:solidFill>
              <a:cs typeface="Arial" panose="020B0604020202020204" pitchFamily="34" charset="0"/>
            </a:endParaRPr>
          </a:p>
          <a:p>
            <a:pPr marL="203200" lvl="0" indent="-203200">
              <a:spcBef>
                <a:spcPct val="0"/>
              </a:spcBef>
              <a:buNone/>
            </a:pPr>
            <a:r>
              <a:rPr lang="en-US" altLang="zh-CN" dirty="0">
                <a:solidFill>
                  <a:schemeClr val="accent2"/>
                </a:solidFill>
                <a:cs typeface="Arial" panose="020B0604020202020204" pitchFamily="34" charset="0"/>
              </a:rPr>
              <a:t>{</a:t>
            </a:r>
            <a:endParaRPr lang="en-US" altLang="zh-CN" dirty="0">
              <a:solidFill>
                <a:schemeClr val="accent2"/>
              </a:solidFill>
              <a:cs typeface="Arial" panose="020B0604020202020204" pitchFamily="34" charset="0"/>
            </a:endParaRPr>
          </a:p>
          <a:p>
            <a:pPr marL="203200" lvl="0" indent="-203200">
              <a:spcBef>
                <a:spcPct val="0"/>
              </a:spcBef>
              <a:buNone/>
            </a:pPr>
            <a:r>
              <a:rPr lang="en-US" altLang="zh-CN" dirty="0">
                <a:solidFill>
                  <a:schemeClr val="accent2"/>
                </a:solidFill>
                <a:cs typeface="Arial" panose="020B0604020202020204" pitchFamily="34" charset="0"/>
              </a:rPr>
              <a:t>printf("hello, world\n");</a:t>
            </a:r>
            <a:endParaRPr lang="en-US" altLang="zh-CN" dirty="0">
              <a:solidFill>
                <a:schemeClr val="accent2"/>
              </a:solidFill>
              <a:cs typeface="Arial" panose="020B0604020202020204" pitchFamily="34" charset="0"/>
            </a:endParaRPr>
          </a:p>
          <a:p>
            <a:pPr marL="203200" lvl="0" indent="-203200">
              <a:spcBef>
                <a:spcPct val="0"/>
              </a:spcBef>
              <a:buNone/>
            </a:pPr>
            <a:r>
              <a:rPr lang="en-US" altLang="zh-CN" dirty="0">
                <a:solidFill>
                  <a:schemeClr val="accent2"/>
                </a:solidFill>
                <a:cs typeface="Arial" panose="020B0604020202020204" pitchFamily="34" charset="0"/>
              </a:rPr>
              <a:t>}</a:t>
            </a:r>
            <a:endParaRPr lang="zh-CN" altLang="en-US" dirty="0">
              <a:solidFill>
                <a:schemeClr val="accent2"/>
              </a:solidFill>
              <a:ea typeface="Arial" panose="020B0604020202020204" pitchFamily="34" charset="0"/>
            </a:endParaRPr>
          </a:p>
        </p:txBody>
      </p:sp>
      <p:sp>
        <p:nvSpPr>
          <p:cNvPr id="7173" name="Text Box 5"/>
          <p:cNvSpPr txBox="1">
            <a:spLocks noChangeArrowheads="1"/>
          </p:cNvSpPr>
          <p:nvPr/>
        </p:nvSpPr>
        <p:spPr bwMode="auto">
          <a:xfrm>
            <a:off x="0" y="908050"/>
            <a:ext cx="3587750" cy="396875"/>
          </a:xfrm>
          <a:prstGeom prst="rect">
            <a:avLst/>
          </a:prstGeom>
          <a:noFill/>
          <a:ln w="9525">
            <a:noFill/>
            <a:miter lim="800000"/>
          </a:ln>
        </p:spPr>
        <p:txBody>
          <a:bodyPr>
            <a:spAutoFit/>
          </a:bodyPr>
          <a:lstStyle/>
          <a:p>
            <a:pPr marR="0" algn="ctr" defTabSz="914400">
              <a:spcBef>
                <a:spcPct val="50000"/>
              </a:spcBef>
              <a:buClrTx/>
              <a:buSzTx/>
              <a:buFontTx/>
              <a:buNone/>
              <a:defRPr/>
            </a:pPr>
            <a:r>
              <a:rPr kumimoji="0" lang="zh-CN" altLang="en-US" sz="2000" b="1" kern="1200" cap="none" spc="0" normalizeH="0" baseline="0" noProof="0" dirty="0">
                <a:latin typeface="+mn-lt"/>
                <a:ea typeface="黑体" panose="02010609060101010101" pitchFamily="49" charset="-122"/>
                <a:cs typeface="Arial" panose="020B0604020202020204" pitchFamily="34" charset="0"/>
              </a:rPr>
              <a:t>经典的“ </a:t>
            </a:r>
            <a:r>
              <a:rPr kumimoji="0" lang="en-US" altLang="zh-CN" sz="2000" b="1" kern="1200" cap="none" spc="0" normalizeH="0" baseline="0" noProof="0" dirty="0" err="1">
                <a:latin typeface="+mn-lt"/>
                <a:ea typeface="黑体" panose="02010609060101010101" pitchFamily="49" charset="-122"/>
                <a:cs typeface="Arial" panose="020B0604020202020204" pitchFamily="34" charset="0"/>
              </a:rPr>
              <a:t>hello.c</a:t>
            </a:r>
            <a:r>
              <a:rPr kumimoji="0" lang="en-US" altLang="zh-CN" sz="2000" b="1" kern="1200" cap="none" spc="0" normalizeH="0" baseline="0" noProof="0" dirty="0">
                <a:latin typeface="+mn-lt"/>
                <a:ea typeface="黑体" panose="02010609060101010101" pitchFamily="49" charset="-122"/>
                <a:cs typeface="Arial" panose="020B0604020202020204" pitchFamily="34" charset="0"/>
              </a:rPr>
              <a:t> ”C-</a:t>
            </a:r>
            <a:r>
              <a:rPr kumimoji="0" lang="zh-CN" altLang="en-US" sz="2000" b="1" kern="1200" cap="none" spc="0" normalizeH="0" baseline="0" noProof="0" dirty="0">
                <a:latin typeface="+mn-lt"/>
                <a:ea typeface="黑体" panose="02010609060101010101" pitchFamily="49" charset="-122"/>
                <a:cs typeface="Arial" panose="020B0604020202020204" pitchFamily="34" charset="0"/>
              </a:rPr>
              <a:t>源程序</a:t>
            </a:r>
            <a:endParaRPr kumimoji="0" lang="zh-CN" altLang="en-US" sz="2000" b="1" kern="1200" cap="none" spc="0" normalizeH="0" baseline="0" noProof="0" dirty="0">
              <a:latin typeface="+mn-lt"/>
              <a:ea typeface="黑体" panose="02010609060101010101" pitchFamily="49" charset="-122"/>
              <a:cs typeface="Arial" panose="020B0604020202020204" pitchFamily="34" charset="0"/>
            </a:endParaRPr>
          </a:p>
        </p:txBody>
      </p:sp>
      <p:sp>
        <p:nvSpPr>
          <p:cNvPr id="359430" name="Rectangle 6"/>
          <p:cNvSpPr/>
          <p:nvPr/>
        </p:nvSpPr>
        <p:spPr>
          <a:xfrm>
            <a:off x="3563938" y="1506538"/>
            <a:ext cx="5372100" cy="2057400"/>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dist">
              <a:lnSpc>
                <a:spcPct val="100000"/>
              </a:lnSpc>
              <a:spcBef>
                <a:spcPct val="0"/>
              </a:spcBef>
              <a:buNone/>
            </a:pPr>
            <a:r>
              <a:rPr lang="en-US" altLang="zh-CN" sz="1600" dirty="0">
                <a:solidFill>
                  <a:srgbClr val="ED1611"/>
                </a:solidFill>
                <a:latin typeface="Times New Roman" panose="02020603050405020304" pitchFamily="18" charset="0"/>
              </a:rPr>
              <a:t># i n c l u d e &lt;sp&gt; &lt; s t d i o .</a:t>
            </a:r>
            <a:endParaRPr lang="en-US" altLang="zh-CN" sz="1600" dirty="0">
              <a:solidFill>
                <a:srgbClr val="ED1611"/>
              </a:solidFill>
              <a:latin typeface="Times New Roman" panose="02020603050405020304" pitchFamily="18" charset="0"/>
            </a:endParaRPr>
          </a:p>
          <a:p>
            <a:pPr marL="0" lvl="0" indent="0" algn="dist">
              <a:lnSpc>
                <a:spcPct val="100000"/>
              </a:lnSpc>
              <a:spcBef>
                <a:spcPct val="0"/>
              </a:spcBef>
              <a:buNone/>
            </a:pPr>
            <a:r>
              <a:rPr lang="en-US" altLang="zh-CN" sz="1600" dirty="0">
                <a:latin typeface="Times New Roman" panose="02020603050405020304" pitchFamily="18" charset="0"/>
              </a:rPr>
              <a:t>35 105 110 99 108 117 100 101 32 60 115 116 100 105 111 46</a:t>
            </a:r>
            <a:endParaRPr lang="en-US" altLang="zh-CN" sz="1600" dirty="0">
              <a:latin typeface="Times New Roman" panose="02020603050405020304" pitchFamily="18" charset="0"/>
            </a:endParaRPr>
          </a:p>
          <a:p>
            <a:pPr marL="0" lvl="0" indent="0" algn="dist">
              <a:lnSpc>
                <a:spcPct val="100000"/>
              </a:lnSpc>
              <a:spcBef>
                <a:spcPct val="0"/>
              </a:spcBef>
              <a:buNone/>
            </a:pPr>
            <a:r>
              <a:rPr lang="en-US" altLang="zh-CN" sz="1600" dirty="0">
                <a:solidFill>
                  <a:srgbClr val="ED1611"/>
                </a:solidFill>
                <a:latin typeface="Times New Roman" panose="02020603050405020304" pitchFamily="18" charset="0"/>
              </a:rPr>
              <a:t>h &gt; \n \n i n t &lt;sp&gt; m a i n ( ) \n {</a:t>
            </a:r>
            <a:endParaRPr lang="en-US" altLang="zh-CN" sz="1600" dirty="0">
              <a:solidFill>
                <a:srgbClr val="ED1611"/>
              </a:solidFill>
              <a:latin typeface="Times New Roman" panose="02020603050405020304" pitchFamily="18" charset="0"/>
            </a:endParaRPr>
          </a:p>
          <a:p>
            <a:pPr marL="0" lvl="0" indent="0" algn="dist">
              <a:lnSpc>
                <a:spcPct val="100000"/>
              </a:lnSpc>
              <a:spcBef>
                <a:spcPct val="0"/>
              </a:spcBef>
              <a:buNone/>
            </a:pPr>
            <a:r>
              <a:rPr lang="en-US" altLang="zh-CN" sz="1600" dirty="0">
                <a:latin typeface="Times New Roman" panose="02020603050405020304" pitchFamily="18" charset="0"/>
              </a:rPr>
              <a:t>104 62 10 10 105 110 116 32 109 97 105 110 40 41 10 123</a:t>
            </a:r>
            <a:endParaRPr lang="en-US" altLang="zh-CN" sz="1600" dirty="0">
              <a:latin typeface="Times New Roman" panose="02020603050405020304" pitchFamily="18" charset="0"/>
            </a:endParaRPr>
          </a:p>
          <a:p>
            <a:pPr marL="0" lvl="0" indent="0" algn="dist">
              <a:lnSpc>
                <a:spcPct val="100000"/>
              </a:lnSpc>
              <a:spcBef>
                <a:spcPct val="0"/>
              </a:spcBef>
              <a:buNone/>
            </a:pPr>
            <a:r>
              <a:rPr lang="en-US" altLang="zh-CN" sz="1600" dirty="0">
                <a:solidFill>
                  <a:srgbClr val="ED1611"/>
                </a:solidFill>
                <a:latin typeface="Times New Roman" panose="02020603050405020304" pitchFamily="18" charset="0"/>
              </a:rPr>
              <a:t>\n &lt;sp&gt; &lt;sp&gt; &lt;sp&gt; &lt;sp&gt; p r i n t f ( " h e l</a:t>
            </a:r>
            <a:endParaRPr lang="en-US" altLang="zh-CN" sz="1600" dirty="0">
              <a:solidFill>
                <a:srgbClr val="ED1611"/>
              </a:solidFill>
              <a:latin typeface="Times New Roman" panose="02020603050405020304" pitchFamily="18" charset="0"/>
            </a:endParaRPr>
          </a:p>
          <a:p>
            <a:pPr marL="0" lvl="0" indent="0" algn="dist">
              <a:lnSpc>
                <a:spcPct val="100000"/>
              </a:lnSpc>
              <a:spcBef>
                <a:spcPct val="0"/>
              </a:spcBef>
              <a:buNone/>
            </a:pPr>
            <a:r>
              <a:rPr lang="en-US" altLang="zh-CN" sz="1600" dirty="0">
                <a:latin typeface="Times New Roman" panose="02020603050405020304" pitchFamily="18" charset="0"/>
              </a:rPr>
              <a:t>10 32 32 32 32 112 114 105 110 116 102 40 34 104 101 108</a:t>
            </a:r>
            <a:endParaRPr lang="en-US" altLang="zh-CN" sz="1600" dirty="0">
              <a:latin typeface="Times New Roman" panose="02020603050405020304" pitchFamily="18" charset="0"/>
            </a:endParaRPr>
          </a:p>
          <a:p>
            <a:pPr marL="0" lvl="0" indent="0" algn="dist">
              <a:lnSpc>
                <a:spcPct val="100000"/>
              </a:lnSpc>
              <a:spcBef>
                <a:spcPct val="0"/>
              </a:spcBef>
              <a:buNone/>
            </a:pPr>
            <a:r>
              <a:rPr lang="en-US" altLang="zh-CN" sz="1600" dirty="0">
                <a:solidFill>
                  <a:srgbClr val="ED1611"/>
                </a:solidFill>
                <a:latin typeface="Times New Roman" panose="02020603050405020304" pitchFamily="18" charset="0"/>
              </a:rPr>
              <a:t>l o , &lt;sp&gt; w o r l d \ n " ) ; \n }</a:t>
            </a:r>
            <a:endParaRPr lang="en-US" altLang="zh-CN" sz="1600" dirty="0">
              <a:solidFill>
                <a:srgbClr val="ED1611"/>
              </a:solidFill>
              <a:latin typeface="Times New Roman" panose="02020603050405020304" pitchFamily="18" charset="0"/>
            </a:endParaRPr>
          </a:p>
          <a:p>
            <a:pPr marL="0" lvl="0" indent="0" algn="dist">
              <a:lnSpc>
                <a:spcPct val="100000"/>
              </a:lnSpc>
              <a:spcBef>
                <a:spcPct val="0"/>
              </a:spcBef>
              <a:buNone/>
            </a:pPr>
            <a:r>
              <a:rPr lang="en-US" altLang="zh-CN" sz="1600" dirty="0">
                <a:latin typeface="Times New Roman" panose="02020603050405020304" pitchFamily="18" charset="0"/>
              </a:rPr>
              <a:t>108 111 44 32 119 111 114 108 100 92 110 34 41 59 10 125</a:t>
            </a:r>
            <a:endParaRPr lang="en-US" altLang="zh-CN" sz="1600" dirty="0">
              <a:latin typeface="Times New Roman" panose="02020603050405020304" pitchFamily="18" charset="0"/>
            </a:endParaRPr>
          </a:p>
        </p:txBody>
      </p:sp>
      <p:sp>
        <p:nvSpPr>
          <p:cNvPr id="359431" name="Text Box 7"/>
          <p:cNvSpPr txBox="1">
            <a:spLocks noChangeArrowheads="1"/>
          </p:cNvSpPr>
          <p:nvPr/>
        </p:nvSpPr>
        <p:spPr bwMode="auto">
          <a:xfrm>
            <a:off x="3570288" y="1058863"/>
            <a:ext cx="4992688" cy="430213"/>
          </a:xfrm>
          <a:prstGeom prst="rect">
            <a:avLst/>
          </a:prstGeom>
          <a:noFill/>
          <a:ln w="9525">
            <a:noFill/>
            <a:miter lim="800000"/>
          </a:ln>
        </p:spPr>
        <p:txBody>
          <a:bodyPr>
            <a:spAutoFit/>
          </a:bodyPr>
          <a:lstStyle/>
          <a:p>
            <a:pPr marR="0" algn="ctr" defTabSz="914400">
              <a:spcBef>
                <a:spcPct val="50000"/>
              </a:spcBef>
              <a:buClrTx/>
              <a:buSzTx/>
              <a:buFontTx/>
              <a:buNone/>
              <a:defRPr/>
            </a:pPr>
            <a:r>
              <a:rPr kumimoji="0" lang="en-US" altLang="zh-CN" sz="2200" b="1" kern="1200" cap="none" spc="0" normalizeH="0" baseline="0" noProof="0" dirty="0" err="1">
                <a:solidFill>
                  <a:schemeClr val="accent2"/>
                </a:solidFill>
                <a:latin typeface="+mn-lt"/>
                <a:ea typeface="黑体" panose="02010609060101010101" pitchFamily="49" charset="-122"/>
                <a:cs typeface="Arial" panose="020B0604020202020204" pitchFamily="34" charset="0"/>
              </a:rPr>
              <a:t>hello.c</a:t>
            </a:r>
            <a:r>
              <a:rPr kumimoji="0" lang="zh-CN" altLang="en-US" sz="2200" b="1" kern="1200" cap="none" spc="0" normalizeH="0" baseline="0" noProof="0" dirty="0">
                <a:solidFill>
                  <a:schemeClr val="accent2"/>
                </a:solidFill>
                <a:latin typeface="+mn-lt"/>
                <a:ea typeface="黑体" panose="02010609060101010101" pitchFamily="49" charset="-122"/>
                <a:cs typeface="Arial" panose="020B0604020202020204" pitchFamily="34" charset="0"/>
              </a:rPr>
              <a:t>的</a:t>
            </a:r>
            <a:r>
              <a:rPr kumimoji="0" lang="en-US" altLang="zh-CN" sz="2200" b="1" kern="1200" cap="none" spc="0" normalizeH="0" baseline="0" noProof="0" dirty="0">
                <a:solidFill>
                  <a:schemeClr val="accent2"/>
                </a:solidFill>
                <a:latin typeface="+mn-lt"/>
                <a:ea typeface="黑体" panose="02010609060101010101" pitchFamily="49" charset="-122"/>
                <a:cs typeface="Arial" panose="020B0604020202020204" pitchFamily="34" charset="0"/>
              </a:rPr>
              <a:t>ASCII</a:t>
            </a:r>
            <a:r>
              <a:rPr kumimoji="0" lang="zh-CN" altLang="en-US" sz="2200" b="1" kern="1200" cap="none" spc="0" normalizeH="0" baseline="0" noProof="0" dirty="0">
                <a:solidFill>
                  <a:schemeClr val="accent2"/>
                </a:solidFill>
                <a:latin typeface="+mn-lt"/>
                <a:ea typeface="黑体" panose="02010609060101010101" pitchFamily="49" charset="-122"/>
                <a:cs typeface="Arial" panose="020B0604020202020204" pitchFamily="34" charset="0"/>
              </a:rPr>
              <a:t>文本表示</a:t>
            </a:r>
            <a:endParaRPr kumimoji="0" lang="zh-CN" altLang="en-US" sz="2200" b="1" kern="1200" cap="none" spc="0" normalizeH="0" baseline="0" noProof="0" dirty="0">
              <a:solidFill>
                <a:schemeClr val="accent2"/>
              </a:solidFill>
              <a:latin typeface="+mn-lt"/>
              <a:ea typeface="黑体" panose="02010609060101010101" pitchFamily="49" charset="-122"/>
              <a:cs typeface="Arial" panose="020B0604020202020204" pitchFamily="34" charset="0"/>
            </a:endParaRPr>
          </a:p>
        </p:txBody>
      </p:sp>
      <p:sp>
        <p:nvSpPr>
          <p:cNvPr id="359440" name="Text Box 16"/>
          <p:cNvSpPr txBox="1"/>
          <p:nvPr/>
        </p:nvSpPr>
        <p:spPr>
          <a:xfrm>
            <a:off x="298450" y="3656013"/>
            <a:ext cx="3694113"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buNone/>
            </a:pPr>
            <a:r>
              <a:rPr lang="zh-CN" altLang="en-US" sz="2000" dirty="0">
                <a:solidFill>
                  <a:srgbClr val="CC3300"/>
                </a:solidFill>
                <a:latin typeface="微软雅黑" panose="020B0503020204020204" pitchFamily="34" charset="-122"/>
                <a:ea typeface="微软雅黑" panose="020B0503020204020204" pitchFamily="34" charset="-122"/>
              </a:rPr>
              <a:t>功能：输出“</a:t>
            </a:r>
            <a:r>
              <a:rPr lang="en-US" altLang="zh-CN" sz="2000" dirty="0">
                <a:solidFill>
                  <a:srgbClr val="CC3300"/>
                </a:solidFill>
                <a:latin typeface="微软雅黑" panose="020B0503020204020204" pitchFamily="34" charset="-122"/>
                <a:ea typeface="微软雅黑" panose="020B0503020204020204" pitchFamily="34" charset="-122"/>
              </a:rPr>
              <a:t>hello,world”</a:t>
            </a:r>
            <a:endParaRPr lang="en-US" altLang="zh-CN" sz="2000" dirty="0">
              <a:solidFill>
                <a:srgbClr val="CC3300"/>
              </a:solidFill>
              <a:latin typeface="微软雅黑" panose="020B0503020204020204" pitchFamily="34" charset="-122"/>
              <a:ea typeface="微软雅黑" panose="020B0503020204020204" pitchFamily="34" charset="-122"/>
            </a:endParaRPr>
          </a:p>
        </p:txBody>
      </p:sp>
      <p:sp>
        <p:nvSpPr>
          <p:cNvPr id="684043" name="Text Box 11"/>
          <p:cNvSpPr txBox="1"/>
          <p:nvPr/>
        </p:nvSpPr>
        <p:spPr>
          <a:xfrm>
            <a:off x="1406525" y="5084763"/>
            <a:ext cx="769938" cy="798512"/>
          </a:xfrm>
          <a:prstGeom prst="rect">
            <a:avLst/>
          </a:prstGeom>
          <a:solidFill>
            <a:srgbClr val="0000FF">
              <a:alpha val="29019"/>
            </a:srgbClr>
          </a:solidFill>
          <a:ln w="19050" cap="flat" cmpd="sng">
            <a:solidFill>
              <a:schemeClr val="tx1"/>
            </a:solidFill>
            <a:prstDash val="solid"/>
            <a:miter/>
            <a:headEnd type="none" w="med" len="med"/>
            <a:tailEnd type="none" w="med" len="med"/>
          </a:ln>
        </p:spPr>
        <p:txBody>
          <a:bodyPr lIns="0" r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eaLnBrk="1" hangingPunct="1">
              <a:lnSpc>
                <a:spcPct val="100000"/>
              </a:lnSpc>
              <a:spcBef>
                <a:spcPct val="50000"/>
              </a:spcBef>
              <a:buNone/>
            </a:pPr>
            <a:r>
              <a:rPr lang="zh-CN" altLang="en-US" sz="1800" dirty="0">
                <a:latin typeface="微软雅黑" panose="020B0503020204020204" pitchFamily="34" charset="-122"/>
                <a:ea typeface="微软雅黑" panose="020B0503020204020204" pitchFamily="34" charset="-122"/>
              </a:rPr>
              <a:t>预处理</a:t>
            </a:r>
            <a:endParaRPr lang="zh-CN" altLang="en-US" sz="1800" dirty="0">
              <a:latin typeface="微软雅黑" panose="020B0503020204020204" pitchFamily="34" charset="-122"/>
              <a:ea typeface="微软雅黑" panose="020B0503020204020204" pitchFamily="34" charset="-122"/>
            </a:endParaRPr>
          </a:p>
          <a:p>
            <a:pPr marL="0" lvl="0" indent="0" algn="ctr" eaLnBrk="1" hangingPunct="1">
              <a:lnSpc>
                <a:spcPct val="100000"/>
              </a:lnSpc>
              <a:spcBef>
                <a:spcPct val="50000"/>
              </a:spcBef>
              <a:buNone/>
            </a:pPr>
            <a:r>
              <a:rPr lang="en-US" altLang="zh-CN" sz="1800" dirty="0">
                <a:latin typeface="微软雅黑" panose="020B0503020204020204" pitchFamily="34" charset="-122"/>
                <a:ea typeface="微软雅黑" panose="020B0503020204020204" pitchFamily="34" charset="-122"/>
              </a:rPr>
              <a:t>(cpp)</a:t>
            </a:r>
            <a:endParaRPr lang="en-US" altLang="zh-CN" sz="1800" dirty="0">
              <a:latin typeface="微软雅黑" panose="020B0503020204020204" pitchFamily="34" charset="-122"/>
              <a:ea typeface="微软雅黑" panose="020B0503020204020204" pitchFamily="34" charset="-122"/>
            </a:endParaRPr>
          </a:p>
        </p:txBody>
      </p:sp>
      <p:sp>
        <p:nvSpPr>
          <p:cNvPr id="684044" name="Text Box 12"/>
          <p:cNvSpPr txBox="1"/>
          <p:nvPr/>
        </p:nvSpPr>
        <p:spPr>
          <a:xfrm>
            <a:off x="3178175" y="5089525"/>
            <a:ext cx="769938" cy="798513"/>
          </a:xfrm>
          <a:prstGeom prst="rect">
            <a:avLst/>
          </a:prstGeom>
          <a:solidFill>
            <a:srgbClr val="0000FF">
              <a:alpha val="29019"/>
            </a:srgbClr>
          </a:solidFill>
          <a:ln w="19050" cap="flat" cmpd="sng">
            <a:solidFill>
              <a:schemeClr val="tx1"/>
            </a:solidFill>
            <a:prstDash val="solid"/>
            <a:miter/>
            <a:headEnd type="none" w="med" len="med"/>
            <a:tailEnd type="none" w="med" len="med"/>
          </a:ln>
        </p:spPr>
        <p:txBody>
          <a:bodyPr lIns="0" r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eaLnBrk="1" hangingPunct="1">
              <a:lnSpc>
                <a:spcPct val="100000"/>
              </a:lnSpc>
              <a:spcBef>
                <a:spcPct val="50000"/>
              </a:spcBef>
              <a:buNone/>
            </a:pPr>
            <a:r>
              <a:rPr lang="zh-CN" altLang="en-US" sz="1800" dirty="0">
                <a:latin typeface="微软雅黑" panose="020B0503020204020204" pitchFamily="34" charset="-122"/>
                <a:ea typeface="微软雅黑" panose="020B0503020204020204" pitchFamily="34" charset="-122"/>
              </a:rPr>
              <a:t>编译</a:t>
            </a:r>
            <a:endParaRPr lang="zh-CN" altLang="en-US" sz="1800" dirty="0">
              <a:latin typeface="微软雅黑" panose="020B0503020204020204" pitchFamily="34" charset="-122"/>
              <a:ea typeface="微软雅黑" panose="020B0503020204020204" pitchFamily="34" charset="-122"/>
            </a:endParaRPr>
          </a:p>
          <a:p>
            <a:pPr marL="0" lvl="0" indent="0" algn="ctr" eaLnBrk="1" hangingPunct="1">
              <a:lnSpc>
                <a:spcPct val="100000"/>
              </a:lnSpc>
              <a:spcBef>
                <a:spcPct val="50000"/>
              </a:spcBef>
              <a:buNone/>
            </a:pPr>
            <a:r>
              <a:rPr lang="en-US" altLang="zh-CN" sz="1800" dirty="0">
                <a:latin typeface="微软雅黑" panose="020B0503020204020204" pitchFamily="34" charset="-122"/>
                <a:ea typeface="微软雅黑" panose="020B0503020204020204" pitchFamily="34" charset="-122"/>
              </a:rPr>
              <a:t>(cc1)</a:t>
            </a:r>
            <a:endParaRPr lang="en-US" altLang="zh-CN" sz="1800" dirty="0">
              <a:latin typeface="微软雅黑" panose="020B0503020204020204" pitchFamily="34" charset="-122"/>
              <a:ea typeface="微软雅黑" panose="020B0503020204020204" pitchFamily="34" charset="-122"/>
            </a:endParaRPr>
          </a:p>
        </p:txBody>
      </p:sp>
      <p:sp>
        <p:nvSpPr>
          <p:cNvPr id="684045" name="Text Box 13"/>
          <p:cNvSpPr txBox="1"/>
          <p:nvPr/>
        </p:nvSpPr>
        <p:spPr>
          <a:xfrm>
            <a:off x="4927600" y="5110163"/>
            <a:ext cx="769938" cy="798512"/>
          </a:xfrm>
          <a:prstGeom prst="rect">
            <a:avLst/>
          </a:prstGeom>
          <a:solidFill>
            <a:srgbClr val="0000FF">
              <a:alpha val="29019"/>
            </a:srgbClr>
          </a:solidFill>
          <a:ln w="19050" cap="flat" cmpd="sng">
            <a:solidFill>
              <a:schemeClr val="tx1"/>
            </a:solidFill>
            <a:prstDash val="solid"/>
            <a:miter/>
            <a:headEnd type="none" w="med" len="med"/>
            <a:tailEnd type="none" w="med" len="med"/>
          </a:ln>
        </p:spPr>
        <p:txBody>
          <a:bodyPr lIns="0" r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eaLnBrk="1" hangingPunct="1">
              <a:lnSpc>
                <a:spcPct val="100000"/>
              </a:lnSpc>
              <a:spcBef>
                <a:spcPct val="50000"/>
              </a:spcBef>
              <a:buNone/>
            </a:pPr>
            <a:r>
              <a:rPr lang="zh-CN" altLang="en-US" sz="1800" dirty="0">
                <a:latin typeface="微软雅黑" panose="020B0503020204020204" pitchFamily="34" charset="-122"/>
                <a:ea typeface="微软雅黑" panose="020B0503020204020204" pitchFamily="34" charset="-122"/>
              </a:rPr>
              <a:t>汇编</a:t>
            </a:r>
            <a:endParaRPr lang="zh-CN" altLang="en-US" sz="1800" dirty="0">
              <a:latin typeface="微软雅黑" panose="020B0503020204020204" pitchFamily="34" charset="-122"/>
              <a:ea typeface="微软雅黑" panose="020B0503020204020204" pitchFamily="34" charset="-122"/>
            </a:endParaRPr>
          </a:p>
          <a:p>
            <a:pPr marL="0" lvl="0" indent="0" algn="ctr" eaLnBrk="1" hangingPunct="1">
              <a:lnSpc>
                <a:spcPct val="100000"/>
              </a:lnSpc>
              <a:spcBef>
                <a:spcPct val="50000"/>
              </a:spcBef>
              <a:buNone/>
            </a:pPr>
            <a:r>
              <a:rPr lang="en-US" altLang="zh-CN" sz="1800" dirty="0">
                <a:latin typeface="微软雅黑" panose="020B0503020204020204" pitchFamily="34" charset="-122"/>
                <a:ea typeface="微软雅黑" panose="020B0503020204020204" pitchFamily="34" charset="-122"/>
              </a:rPr>
              <a:t>(as)</a:t>
            </a:r>
            <a:endParaRPr lang="en-US" altLang="zh-CN" sz="1800" dirty="0">
              <a:latin typeface="微软雅黑" panose="020B0503020204020204" pitchFamily="34" charset="-122"/>
              <a:ea typeface="微软雅黑" panose="020B0503020204020204" pitchFamily="34" charset="-122"/>
            </a:endParaRPr>
          </a:p>
        </p:txBody>
      </p:sp>
      <p:sp>
        <p:nvSpPr>
          <p:cNvPr id="684046" name="Text Box 14"/>
          <p:cNvSpPr txBox="1"/>
          <p:nvPr/>
        </p:nvSpPr>
        <p:spPr>
          <a:xfrm>
            <a:off x="6719888" y="5100638"/>
            <a:ext cx="769937" cy="798512"/>
          </a:xfrm>
          <a:prstGeom prst="rect">
            <a:avLst/>
          </a:prstGeom>
          <a:solidFill>
            <a:srgbClr val="0000FF">
              <a:alpha val="29019"/>
            </a:srgbClr>
          </a:solidFill>
          <a:ln w="19050" cap="flat" cmpd="sng">
            <a:solidFill>
              <a:schemeClr val="tx1"/>
            </a:solidFill>
            <a:prstDash val="solid"/>
            <a:miter/>
            <a:headEnd type="none" w="med" len="med"/>
            <a:tailEnd type="none" w="med" len="med"/>
          </a:ln>
        </p:spPr>
        <p:txBody>
          <a:bodyPr lIns="0" r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eaLnBrk="1" hangingPunct="1">
              <a:lnSpc>
                <a:spcPct val="100000"/>
              </a:lnSpc>
              <a:spcBef>
                <a:spcPct val="50000"/>
              </a:spcBef>
              <a:buNone/>
            </a:pPr>
            <a:r>
              <a:rPr lang="zh-CN" altLang="en-US" sz="1800" dirty="0">
                <a:latin typeface="微软雅黑" panose="020B0503020204020204" pitchFamily="34" charset="-122"/>
                <a:ea typeface="微软雅黑" panose="020B0503020204020204" pitchFamily="34" charset="-122"/>
              </a:rPr>
              <a:t>链接</a:t>
            </a:r>
            <a:endParaRPr lang="zh-CN" altLang="en-US" sz="1800" dirty="0">
              <a:latin typeface="微软雅黑" panose="020B0503020204020204" pitchFamily="34" charset="-122"/>
              <a:ea typeface="微软雅黑" panose="020B0503020204020204" pitchFamily="34" charset="-122"/>
            </a:endParaRPr>
          </a:p>
          <a:p>
            <a:pPr marL="0" lvl="0" indent="0" algn="ctr" eaLnBrk="1" hangingPunct="1">
              <a:lnSpc>
                <a:spcPct val="100000"/>
              </a:lnSpc>
              <a:spcBef>
                <a:spcPct val="50000"/>
              </a:spcBef>
              <a:buNone/>
            </a:pPr>
            <a:r>
              <a:rPr lang="en-US" altLang="zh-CN" sz="1800" dirty="0">
                <a:latin typeface="微软雅黑" panose="020B0503020204020204" pitchFamily="34" charset="-122"/>
                <a:ea typeface="微软雅黑" panose="020B0503020204020204" pitchFamily="34" charset="-122"/>
              </a:rPr>
              <a:t>(ld)</a:t>
            </a:r>
            <a:endParaRPr lang="en-US" altLang="zh-CN" sz="1800" dirty="0">
              <a:latin typeface="微软雅黑" panose="020B0503020204020204" pitchFamily="34" charset="-122"/>
              <a:ea typeface="微软雅黑" panose="020B0503020204020204" pitchFamily="34" charset="-122"/>
            </a:endParaRPr>
          </a:p>
        </p:txBody>
      </p:sp>
      <p:grpSp>
        <p:nvGrpSpPr>
          <p:cNvPr id="684075" name="Group 43"/>
          <p:cNvGrpSpPr/>
          <p:nvPr/>
        </p:nvGrpSpPr>
        <p:grpSpPr>
          <a:xfrm>
            <a:off x="5230813" y="4364038"/>
            <a:ext cx="1495425" cy="727075"/>
            <a:chOff x="3295" y="2749"/>
            <a:chExt cx="942" cy="458"/>
          </a:xfrm>
        </p:grpSpPr>
        <p:sp>
          <p:nvSpPr>
            <p:cNvPr id="7207" name="Line 28"/>
            <p:cNvSpPr/>
            <p:nvPr/>
          </p:nvSpPr>
          <p:spPr>
            <a:xfrm>
              <a:off x="3889" y="2877"/>
              <a:ext cx="348" cy="330"/>
            </a:xfrm>
            <a:prstGeom prst="line">
              <a:avLst/>
            </a:prstGeom>
            <a:ln w="38100" cap="flat" cmpd="sng">
              <a:solidFill>
                <a:schemeClr val="tx1"/>
              </a:solidFill>
              <a:prstDash val="solid"/>
              <a:headEnd type="none" w="med" len="med"/>
              <a:tailEnd type="triangle" w="med" len="med"/>
            </a:ln>
          </p:spPr>
        </p:sp>
        <p:sp>
          <p:nvSpPr>
            <p:cNvPr id="7208" name="Text Box 29"/>
            <p:cNvSpPr txBox="1"/>
            <p:nvPr/>
          </p:nvSpPr>
          <p:spPr>
            <a:xfrm>
              <a:off x="3295" y="2749"/>
              <a:ext cx="649" cy="231"/>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1800" dirty="0"/>
                <a:t>printf.o</a:t>
              </a:r>
              <a:endParaRPr lang="en-US" altLang="zh-CN" sz="1800" dirty="0"/>
            </a:p>
          </p:txBody>
        </p:sp>
      </p:grpSp>
      <p:sp>
        <p:nvSpPr>
          <p:cNvPr id="684065" name="Rectangle 33"/>
          <p:cNvSpPr/>
          <p:nvPr/>
        </p:nvSpPr>
        <p:spPr>
          <a:xfrm>
            <a:off x="257175" y="4224338"/>
            <a:ext cx="3556000" cy="396875"/>
          </a:xfrm>
          <a:prstGeom prst="rect">
            <a:avLst/>
          </a:prstGeom>
          <a:noFill/>
          <a:ln w="9525">
            <a:noFill/>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r>
              <a:rPr lang="zh-CN" altLang="en-US" sz="2000" dirty="0">
                <a:solidFill>
                  <a:srgbClr val="ED1611"/>
                </a:solidFill>
                <a:latin typeface="微软雅黑" panose="020B0503020204020204" pitchFamily="34" charset="-122"/>
                <a:ea typeface="微软雅黑" panose="020B0503020204020204" pitchFamily="34" charset="-122"/>
              </a:rPr>
              <a:t>计算机不能直接执行</a:t>
            </a:r>
            <a:r>
              <a:rPr lang="en-US" altLang="zh-CN" sz="2000" dirty="0">
                <a:solidFill>
                  <a:srgbClr val="ED1611"/>
                </a:solidFill>
                <a:latin typeface="微软雅黑" panose="020B0503020204020204" pitchFamily="34" charset="-122"/>
                <a:ea typeface="微软雅黑" panose="020B0503020204020204" pitchFamily="34" charset="-122"/>
              </a:rPr>
              <a:t>hello.c</a:t>
            </a:r>
            <a:r>
              <a:rPr lang="zh-CN" altLang="en-US" sz="2000" dirty="0">
                <a:solidFill>
                  <a:srgbClr val="ED1611"/>
                </a:solidFill>
                <a:latin typeface="微软雅黑" panose="020B0503020204020204" pitchFamily="34" charset="-122"/>
                <a:ea typeface="微软雅黑" panose="020B0503020204020204" pitchFamily="34" charset="-122"/>
              </a:rPr>
              <a:t>！</a:t>
            </a:r>
            <a:endParaRPr lang="zh-CN" altLang="en-US" sz="2000" dirty="0">
              <a:solidFill>
                <a:srgbClr val="ED1611"/>
              </a:solidFill>
              <a:latin typeface="微软雅黑" panose="020B0503020204020204" pitchFamily="34" charset="-122"/>
              <a:ea typeface="微软雅黑" panose="020B0503020204020204" pitchFamily="34" charset="-122"/>
            </a:endParaRPr>
          </a:p>
        </p:txBody>
      </p:sp>
      <p:grpSp>
        <p:nvGrpSpPr>
          <p:cNvPr id="684071" name="Group 39"/>
          <p:cNvGrpSpPr/>
          <p:nvPr/>
        </p:nvGrpSpPr>
        <p:grpSpPr>
          <a:xfrm>
            <a:off x="379413" y="5127625"/>
            <a:ext cx="1041400" cy="1089025"/>
            <a:chOff x="239" y="3230"/>
            <a:chExt cx="656" cy="686"/>
          </a:xfrm>
        </p:grpSpPr>
        <p:grpSp>
          <p:nvGrpSpPr>
            <p:cNvPr id="7203" name="Group 17"/>
            <p:cNvGrpSpPr/>
            <p:nvPr/>
          </p:nvGrpSpPr>
          <p:grpSpPr>
            <a:xfrm>
              <a:off x="273" y="3230"/>
              <a:ext cx="622" cy="238"/>
              <a:chOff x="219" y="3401"/>
              <a:chExt cx="622" cy="238"/>
            </a:xfrm>
          </p:grpSpPr>
          <p:sp>
            <p:nvSpPr>
              <p:cNvPr id="7205" name="Line 15"/>
              <p:cNvSpPr/>
              <p:nvPr/>
            </p:nvSpPr>
            <p:spPr>
              <a:xfrm>
                <a:off x="219" y="3639"/>
                <a:ext cx="595" cy="0"/>
              </a:xfrm>
              <a:prstGeom prst="line">
                <a:avLst/>
              </a:prstGeom>
              <a:ln w="38100" cap="flat" cmpd="sng">
                <a:solidFill>
                  <a:schemeClr val="tx1"/>
                </a:solidFill>
                <a:prstDash val="solid"/>
                <a:headEnd type="none" w="med" len="med"/>
                <a:tailEnd type="triangle" w="med" len="med"/>
              </a:ln>
            </p:spPr>
          </p:sp>
          <p:sp>
            <p:nvSpPr>
              <p:cNvPr id="7206" name="Text Box 16"/>
              <p:cNvSpPr txBox="1"/>
              <p:nvPr/>
            </p:nvSpPr>
            <p:spPr>
              <a:xfrm>
                <a:off x="266" y="3401"/>
                <a:ext cx="575" cy="231"/>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1800" dirty="0"/>
                  <a:t>hello.c</a:t>
                </a:r>
                <a:endParaRPr lang="en-US" altLang="zh-CN" sz="1800" dirty="0"/>
              </a:p>
            </p:txBody>
          </p:sp>
        </p:grpSp>
        <p:sp>
          <p:nvSpPr>
            <p:cNvPr id="7204" name="Text Box 34"/>
            <p:cNvSpPr txBox="1"/>
            <p:nvPr/>
          </p:nvSpPr>
          <p:spPr>
            <a:xfrm>
              <a:off x="239" y="3512"/>
              <a:ext cx="631" cy="404"/>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eaLnBrk="1" hangingPunct="1">
                <a:lnSpc>
                  <a:spcPct val="100000"/>
                </a:lnSpc>
                <a:spcBef>
                  <a:spcPct val="0"/>
                </a:spcBef>
                <a:buNone/>
              </a:pPr>
              <a:r>
                <a:rPr lang="zh-CN" altLang="en-US" sz="1800" dirty="0">
                  <a:solidFill>
                    <a:srgbClr val="FF0000"/>
                  </a:solidFill>
                  <a:latin typeface="微软雅黑" panose="020B0503020204020204" pitchFamily="34" charset="-122"/>
                  <a:ea typeface="微软雅黑" panose="020B0503020204020204" pitchFamily="34" charset="-122"/>
                </a:rPr>
                <a:t>源程序</a:t>
              </a:r>
              <a:endParaRPr lang="zh-CN" altLang="en-US" sz="1800" dirty="0">
                <a:solidFill>
                  <a:srgbClr val="FF0000"/>
                </a:solidFill>
                <a:latin typeface="微软雅黑" panose="020B0503020204020204" pitchFamily="34" charset="-122"/>
                <a:ea typeface="微软雅黑" panose="020B0503020204020204" pitchFamily="34" charset="-122"/>
              </a:endParaRPr>
            </a:p>
            <a:p>
              <a:pPr marL="0" lvl="0" indent="0" algn="ctr" eaLnBrk="1" hangingPunct="1">
                <a:lnSpc>
                  <a:spcPct val="100000"/>
                </a:lnSpc>
                <a:spcBef>
                  <a:spcPct val="0"/>
                </a:spcBef>
                <a:buNone/>
              </a:pPr>
              <a:r>
                <a:rPr lang="en-US" altLang="zh-CN" sz="1800" dirty="0">
                  <a:solidFill>
                    <a:srgbClr val="FF0000"/>
                  </a:solidFill>
                  <a:latin typeface="微软雅黑" panose="020B0503020204020204" pitchFamily="34" charset="-122"/>
                  <a:ea typeface="微软雅黑" panose="020B0503020204020204" pitchFamily="34" charset="-122"/>
                </a:rPr>
                <a:t>(</a:t>
              </a:r>
              <a:r>
                <a:rPr lang="zh-CN" altLang="en-US" sz="1800" dirty="0">
                  <a:solidFill>
                    <a:srgbClr val="FF0000"/>
                  </a:solidFill>
                  <a:latin typeface="微软雅黑" panose="020B0503020204020204" pitchFamily="34" charset="-122"/>
                  <a:ea typeface="微软雅黑" panose="020B0503020204020204" pitchFamily="34" charset="-122"/>
                </a:rPr>
                <a:t>文本</a:t>
              </a:r>
              <a:r>
                <a:rPr lang="en-US" altLang="zh-CN" sz="1800" dirty="0">
                  <a:solidFill>
                    <a:srgbClr val="FF0000"/>
                  </a:solidFill>
                  <a:latin typeface="微软雅黑" panose="020B0503020204020204" pitchFamily="34" charset="-122"/>
                  <a:ea typeface="微软雅黑" panose="020B0503020204020204" pitchFamily="34" charset="-122"/>
                </a:rPr>
                <a:t>)</a:t>
              </a:r>
              <a:endParaRPr lang="en-US" altLang="zh-CN" sz="1800" dirty="0">
                <a:solidFill>
                  <a:srgbClr val="FF0000"/>
                </a:solidFill>
                <a:latin typeface="微软雅黑" panose="020B0503020204020204" pitchFamily="34" charset="-122"/>
                <a:ea typeface="微软雅黑" panose="020B0503020204020204" pitchFamily="34" charset="-122"/>
              </a:endParaRPr>
            </a:p>
          </p:txBody>
        </p:sp>
      </p:grpSp>
      <p:grpSp>
        <p:nvGrpSpPr>
          <p:cNvPr id="684072" name="Group 40"/>
          <p:cNvGrpSpPr/>
          <p:nvPr/>
        </p:nvGrpSpPr>
        <p:grpSpPr>
          <a:xfrm>
            <a:off x="2111375" y="5103813"/>
            <a:ext cx="1085850" cy="1073150"/>
            <a:chOff x="1330" y="3215"/>
            <a:chExt cx="684" cy="676"/>
          </a:xfrm>
        </p:grpSpPr>
        <p:grpSp>
          <p:nvGrpSpPr>
            <p:cNvPr id="7199" name="Group 18"/>
            <p:cNvGrpSpPr/>
            <p:nvPr/>
          </p:nvGrpSpPr>
          <p:grpSpPr>
            <a:xfrm>
              <a:off x="1392" y="3215"/>
              <a:ext cx="622" cy="238"/>
              <a:chOff x="219" y="3401"/>
              <a:chExt cx="622" cy="238"/>
            </a:xfrm>
          </p:grpSpPr>
          <p:sp>
            <p:nvSpPr>
              <p:cNvPr id="7201" name="Line 19"/>
              <p:cNvSpPr/>
              <p:nvPr/>
            </p:nvSpPr>
            <p:spPr>
              <a:xfrm>
                <a:off x="219" y="3639"/>
                <a:ext cx="595" cy="0"/>
              </a:xfrm>
              <a:prstGeom prst="line">
                <a:avLst/>
              </a:prstGeom>
              <a:ln w="38100" cap="flat" cmpd="sng">
                <a:solidFill>
                  <a:schemeClr val="tx1"/>
                </a:solidFill>
                <a:prstDash val="solid"/>
                <a:headEnd type="none" w="med" len="med"/>
                <a:tailEnd type="triangle" w="med" len="med"/>
              </a:ln>
            </p:spPr>
          </p:sp>
          <p:sp>
            <p:nvSpPr>
              <p:cNvPr id="7202" name="Text Box 20"/>
              <p:cNvSpPr txBox="1"/>
              <p:nvPr/>
            </p:nvSpPr>
            <p:spPr>
              <a:xfrm>
                <a:off x="266" y="3401"/>
                <a:ext cx="575" cy="231"/>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1800" dirty="0"/>
                  <a:t>hello.i</a:t>
                </a:r>
                <a:endParaRPr lang="en-US" altLang="zh-CN" sz="1800" dirty="0"/>
              </a:p>
            </p:txBody>
          </p:sp>
        </p:grpSp>
        <p:sp>
          <p:nvSpPr>
            <p:cNvPr id="7200" name="Text Box 35"/>
            <p:cNvSpPr txBox="1"/>
            <p:nvPr/>
          </p:nvSpPr>
          <p:spPr>
            <a:xfrm>
              <a:off x="1330" y="3487"/>
              <a:ext cx="631" cy="404"/>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eaLnBrk="1" hangingPunct="1">
                <a:lnSpc>
                  <a:spcPct val="100000"/>
                </a:lnSpc>
                <a:spcBef>
                  <a:spcPct val="0"/>
                </a:spcBef>
                <a:buNone/>
              </a:pPr>
              <a:r>
                <a:rPr lang="zh-CN" altLang="en-US" sz="1800" dirty="0">
                  <a:solidFill>
                    <a:srgbClr val="FF0000"/>
                  </a:solidFill>
                  <a:latin typeface="微软雅黑" panose="020B0503020204020204" pitchFamily="34" charset="-122"/>
                  <a:ea typeface="微软雅黑" panose="020B0503020204020204" pitchFamily="34" charset="-122"/>
                </a:rPr>
                <a:t>源程序</a:t>
              </a:r>
              <a:endParaRPr lang="zh-CN" altLang="en-US" sz="1800" dirty="0">
                <a:solidFill>
                  <a:srgbClr val="FF0000"/>
                </a:solidFill>
                <a:latin typeface="微软雅黑" panose="020B0503020204020204" pitchFamily="34" charset="-122"/>
                <a:ea typeface="微软雅黑" panose="020B0503020204020204" pitchFamily="34" charset="-122"/>
              </a:endParaRPr>
            </a:p>
            <a:p>
              <a:pPr marL="0" lvl="0" indent="0" algn="ctr" eaLnBrk="1" hangingPunct="1">
                <a:lnSpc>
                  <a:spcPct val="100000"/>
                </a:lnSpc>
                <a:spcBef>
                  <a:spcPct val="0"/>
                </a:spcBef>
                <a:buNone/>
              </a:pPr>
              <a:r>
                <a:rPr lang="en-US" altLang="zh-CN" sz="1800" dirty="0">
                  <a:solidFill>
                    <a:srgbClr val="FF0000"/>
                  </a:solidFill>
                  <a:latin typeface="微软雅黑" panose="020B0503020204020204" pitchFamily="34" charset="-122"/>
                  <a:ea typeface="微软雅黑" panose="020B0503020204020204" pitchFamily="34" charset="-122"/>
                </a:rPr>
                <a:t>(</a:t>
              </a:r>
              <a:r>
                <a:rPr lang="zh-CN" altLang="en-US" sz="1800" dirty="0">
                  <a:solidFill>
                    <a:srgbClr val="FF0000"/>
                  </a:solidFill>
                  <a:latin typeface="微软雅黑" panose="020B0503020204020204" pitchFamily="34" charset="-122"/>
                  <a:ea typeface="微软雅黑" panose="020B0503020204020204" pitchFamily="34" charset="-122"/>
                </a:rPr>
                <a:t>文本</a:t>
              </a:r>
              <a:r>
                <a:rPr lang="en-US" altLang="zh-CN" sz="1800" dirty="0">
                  <a:solidFill>
                    <a:srgbClr val="FF0000"/>
                  </a:solidFill>
                  <a:latin typeface="微软雅黑" panose="020B0503020204020204" pitchFamily="34" charset="-122"/>
                  <a:ea typeface="微软雅黑" panose="020B0503020204020204" pitchFamily="34" charset="-122"/>
                </a:rPr>
                <a:t>)</a:t>
              </a:r>
              <a:endParaRPr lang="en-US" altLang="zh-CN" sz="1800" dirty="0">
                <a:solidFill>
                  <a:srgbClr val="FF0000"/>
                </a:solidFill>
                <a:latin typeface="微软雅黑" panose="020B0503020204020204" pitchFamily="34" charset="-122"/>
                <a:ea typeface="微软雅黑" panose="020B0503020204020204" pitchFamily="34" charset="-122"/>
              </a:endParaRPr>
            </a:p>
          </p:txBody>
        </p:sp>
      </p:grpSp>
      <p:grpSp>
        <p:nvGrpSpPr>
          <p:cNvPr id="684073" name="Group 41"/>
          <p:cNvGrpSpPr/>
          <p:nvPr/>
        </p:nvGrpSpPr>
        <p:grpSpPr>
          <a:xfrm>
            <a:off x="3883025" y="5118100"/>
            <a:ext cx="1055688" cy="1365250"/>
            <a:chOff x="2446" y="3224"/>
            <a:chExt cx="665" cy="860"/>
          </a:xfrm>
        </p:grpSpPr>
        <p:grpSp>
          <p:nvGrpSpPr>
            <p:cNvPr id="7195" name="Group 21"/>
            <p:cNvGrpSpPr/>
            <p:nvPr/>
          </p:nvGrpSpPr>
          <p:grpSpPr>
            <a:xfrm>
              <a:off x="2489" y="3224"/>
              <a:ext cx="622" cy="238"/>
              <a:chOff x="219" y="3401"/>
              <a:chExt cx="622" cy="238"/>
            </a:xfrm>
          </p:grpSpPr>
          <p:sp>
            <p:nvSpPr>
              <p:cNvPr id="7197" name="Line 22"/>
              <p:cNvSpPr/>
              <p:nvPr/>
            </p:nvSpPr>
            <p:spPr>
              <a:xfrm>
                <a:off x="219" y="3639"/>
                <a:ext cx="595" cy="0"/>
              </a:xfrm>
              <a:prstGeom prst="line">
                <a:avLst/>
              </a:prstGeom>
              <a:ln w="38100" cap="flat" cmpd="sng">
                <a:solidFill>
                  <a:schemeClr val="tx1"/>
                </a:solidFill>
                <a:prstDash val="solid"/>
                <a:headEnd type="none" w="med" len="med"/>
                <a:tailEnd type="triangle" w="med" len="med"/>
              </a:ln>
            </p:spPr>
          </p:sp>
          <p:sp>
            <p:nvSpPr>
              <p:cNvPr id="7198" name="Text Box 23"/>
              <p:cNvSpPr txBox="1"/>
              <p:nvPr/>
            </p:nvSpPr>
            <p:spPr>
              <a:xfrm>
                <a:off x="266" y="3401"/>
                <a:ext cx="575" cy="231"/>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1800" dirty="0"/>
                  <a:t>hello.s</a:t>
                </a:r>
                <a:endParaRPr lang="en-US" altLang="zh-CN" sz="1800" dirty="0"/>
              </a:p>
            </p:txBody>
          </p:sp>
        </p:grpSp>
        <p:sp>
          <p:nvSpPr>
            <p:cNvPr id="7196" name="Text Box 36"/>
            <p:cNvSpPr txBox="1"/>
            <p:nvPr/>
          </p:nvSpPr>
          <p:spPr>
            <a:xfrm>
              <a:off x="2446" y="3507"/>
              <a:ext cx="631" cy="577"/>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eaLnBrk="1" hangingPunct="1">
                <a:lnSpc>
                  <a:spcPct val="100000"/>
                </a:lnSpc>
                <a:spcBef>
                  <a:spcPct val="0"/>
                </a:spcBef>
                <a:buNone/>
              </a:pPr>
              <a:r>
                <a:rPr lang="zh-CN" altLang="en-US" sz="1800" dirty="0">
                  <a:solidFill>
                    <a:srgbClr val="FF0000"/>
                  </a:solidFill>
                  <a:latin typeface="微软雅黑" panose="020B0503020204020204" pitchFamily="34" charset="-122"/>
                  <a:ea typeface="微软雅黑" panose="020B0503020204020204" pitchFamily="34" charset="-122"/>
                </a:rPr>
                <a:t>汇编语言程序</a:t>
              </a:r>
              <a:endParaRPr lang="zh-CN" altLang="en-US" sz="1800" dirty="0">
                <a:solidFill>
                  <a:srgbClr val="FF0000"/>
                </a:solidFill>
                <a:latin typeface="微软雅黑" panose="020B0503020204020204" pitchFamily="34" charset="-122"/>
                <a:ea typeface="微软雅黑" panose="020B0503020204020204" pitchFamily="34" charset="-122"/>
              </a:endParaRPr>
            </a:p>
            <a:p>
              <a:pPr marL="0" lvl="0" indent="0" algn="ctr" eaLnBrk="1" hangingPunct="1">
                <a:lnSpc>
                  <a:spcPct val="100000"/>
                </a:lnSpc>
                <a:spcBef>
                  <a:spcPct val="0"/>
                </a:spcBef>
                <a:buNone/>
              </a:pPr>
              <a:r>
                <a:rPr lang="en-US" altLang="zh-CN" sz="1800" dirty="0">
                  <a:solidFill>
                    <a:srgbClr val="FF0000"/>
                  </a:solidFill>
                  <a:latin typeface="微软雅黑" panose="020B0503020204020204" pitchFamily="34" charset="-122"/>
                  <a:ea typeface="微软雅黑" panose="020B0503020204020204" pitchFamily="34" charset="-122"/>
                </a:rPr>
                <a:t>(</a:t>
              </a:r>
              <a:r>
                <a:rPr lang="zh-CN" altLang="en-US" sz="1800" dirty="0">
                  <a:solidFill>
                    <a:srgbClr val="FF0000"/>
                  </a:solidFill>
                  <a:latin typeface="微软雅黑" panose="020B0503020204020204" pitchFamily="34" charset="-122"/>
                  <a:ea typeface="微软雅黑" panose="020B0503020204020204" pitchFamily="34" charset="-122"/>
                </a:rPr>
                <a:t>文本</a:t>
              </a:r>
              <a:r>
                <a:rPr lang="en-US" altLang="zh-CN" sz="1800" dirty="0">
                  <a:solidFill>
                    <a:srgbClr val="FF0000"/>
                  </a:solidFill>
                  <a:latin typeface="微软雅黑" panose="020B0503020204020204" pitchFamily="34" charset="-122"/>
                  <a:ea typeface="微软雅黑" panose="020B0503020204020204" pitchFamily="34" charset="-122"/>
                </a:rPr>
                <a:t>)</a:t>
              </a:r>
              <a:endParaRPr lang="en-US" altLang="zh-CN" sz="1800" dirty="0">
                <a:solidFill>
                  <a:srgbClr val="FF0000"/>
                </a:solidFill>
                <a:latin typeface="微软雅黑" panose="020B0503020204020204" pitchFamily="34" charset="-122"/>
                <a:ea typeface="微软雅黑" panose="020B0503020204020204" pitchFamily="34" charset="-122"/>
              </a:endParaRPr>
            </a:p>
          </p:txBody>
        </p:sp>
      </p:grpSp>
      <p:grpSp>
        <p:nvGrpSpPr>
          <p:cNvPr id="684074" name="Group 42"/>
          <p:cNvGrpSpPr/>
          <p:nvPr/>
        </p:nvGrpSpPr>
        <p:grpSpPr>
          <a:xfrm>
            <a:off x="5659438" y="5076825"/>
            <a:ext cx="1093787" cy="1652588"/>
            <a:chOff x="3565" y="3198"/>
            <a:chExt cx="689" cy="1041"/>
          </a:xfrm>
        </p:grpSpPr>
        <p:grpSp>
          <p:nvGrpSpPr>
            <p:cNvPr id="7191" name="Group 24"/>
            <p:cNvGrpSpPr/>
            <p:nvPr/>
          </p:nvGrpSpPr>
          <p:grpSpPr>
            <a:xfrm>
              <a:off x="3604" y="3198"/>
              <a:ext cx="650" cy="238"/>
              <a:chOff x="219" y="3401"/>
              <a:chExt cx="622" cy="238"/>
            </a:xfrm>
          </p:grpSpPr>
          <p:sp>
            <p:nvSpPr>
              <p:cNvPr id="7193" name="Line 25"/>
              <p:cNvSpPr/>
              <p:nvPr/>
            </p:nvSpPr>
            <p:spPr>
              <a:xfrm>
                <a:off x="219" y="3639"/>
                <a:ext cx="595" cy="0"/>
              </a:xfrm>
              <a:prstGeom prst="line">
                <a:avLst/>
              </a:prstGeom>
              <a:ln w="38100" cap="flat" cmpd="sng">
                <a:solidFill>
                  <a:schemeClr val="tx1"/>
                </a:solidFill>
                <a:prstDash val="solid"/>
                <a:headEnd type="none" w="med" len="med"/>
                <a:tailEnd type="triangle" w="med" len="med"/>
              </a:ln>
            </p:spPr>
          </p:sp>
          <p:sp>
            <p:nvSpPr>
              <p:cNvPr id="7194" name="Text Box 26"/>
              <p:cNvSpPr txBox="1"/>
              <p:nvPr/>
            </p:nvSpPr>
            <p:spPr>
              <a:xfrm>
                <a:off x="266" y="3401"/>
                <a:ext cx="575" cy="231"/>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1800" dirty="0"/>
                  <a:t>hello.o</a:t>
                </a:r>
                <a:endParaRPr lang="en-US" altLang="zh-CN" sz="1800" dirty="0"/>
              </a:p>
            </p:txBody>
          </p:sp>
        </p:grpSp>
        <p:sp>
          <p:nvSpPr>
            <p:cNvPr id="7192" name="Text Box 37"/>
            <p:cNvSpPr txBox="1"/>
            <p:nvPr/>
          </p:nvSpPr>
          <p:spPr>
            <a:xfrm>
              <a:off x="3565" y="3489"/>
              <a:ext cx="668" cy="7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eaLnBrk="1" hangingPunct="1">
                <a:lnSpc>
                  <a:spcPct val="100000"/>
                </a:lnSpc>
                <a:spcBef>
                  <a:spcPct val="0"/>
                </a:spcBef>
                <a:buNone/>
              </a:pPr>
              <a:r>
                <a:rPr lang="zh-CN" altLang="en-US" sz="1800" dirty="0">
                  <a:solidFill>
                    <a:srgbClr val="FF0000"/>
                  </a:solidFill>
                  <a:latin typeface="微软雅黑" panose="020B0503020204020204" pitchFamily="34" charset="-122"/>
                  <a:ea typeface="微软雅黑" panose="020B0503020204020204" pitchFamily="34" charset="-122"/>
                </a:rPr>
                <a:t>可重定位目标程序</a:t>
              </a:r>
              <a:endParaRPr lang="zh-CN" altLang="en-US" sz="1800" dirty="0">
                <a:solidFill>
                  <a:srgbClr val="FF0000"/>
                </a:solidFill>
                <a:latin typeface="微软雅黑" panose="020B0503020204020204" pitchFamily="34" charset="-122"/>
                <a:ea typeface="微软雅黑" panose="020B0503020204020204" pitchFamily="34" charset="-122"/>
              </a:endParaRPr>
            </a:p>
            <a:p>
              <a:pPr marL="0" lvl="0" indent="0" algn="ctr" eaLnBrk="1" hangingPunct="1">
                <a:lnSpc>
                  <a:spcPct val="100000"/>
                </a:lnSpc>
                <a:spcBef>
                  <a:spcPct val="0"/>
                </a:spcBef>
                <a:buNone/>
              </a:pPr>
              <a:r>
                <a:rPr lang="en-US" altLang="zh-CN" sz="1800" dirty="0">
                  <a:solidFill>
                    <a:srgbClr val="FF0000"/>
                  </a:solidFill>
                  <a:latin typeface="微软雅黑" panose="020B0503020204020204" pitchFamily="34" charset="-122"/>
                  <a:ea typeface="微软雅黑" panose="020B0503020204020204" pitchFamily="34" charset="-122"/>
                </a:rPr>
                <a:t>(</a:t>
              </a:r>
              <a:r>
                <a:rPr lang="zh-CN" altLang="en-US" sz="1800" dirty="0">
                  <a:solidFill>
                    <a:srgbClr val="FF0000"/>
                  </a:solidFill>
                  <a:latin typeface="微软雅黑" panose="020B0503020204020204" pitchFamily="34" charset="-122"/>
                  <a:ea typeface="微软雅黑" panose="020B0503020204020204" pitchFamily="34" charset="-122"/>
                </a:rPr>
                <a:t>二进制</a:t>
              </a:r>
              <a:r>
                <a:rPr lang="en-US" altLang="zh-CN" sz="1800" dirty="0">
                  <a:solidFill>
                    <a:srgbClr val="FF0000"/>
                  </a:solidFill>
                  <a:latin typeface="微软雅黑" panose="020B0503020204020204" pitchFamily="34" charset="-122"/>
                  <a:ea typeface="微软雅黑" panose="020B0503020204020204" pitchFamily="34" charset="-122"/>
                </a:rPr>
                <a:t>)</a:t>
              </a:r>
              <a:endParaRPr lang="en-US" altLang="zh-CN" sz="1800" dirty="0">
                <a:solidFill>
                  <a:srgbClr val="FF0000"/>
                </a:solidFill>
                <a:latin typeface="微软雅黑" panose="020B0503020204020204" pitchFamily="34" charset="-122"/>
                <a:ea typeface="微软雅黑" panose="020B0503020204020204" pitchFamily="34" charset="-122"/>
              </a:endParaRPr>
            </a:p>
          </p:txBody>
        </p:sp>
      </p:grpSp>
      <p:grpSp>
        <p:nvGrpSpPr>
          <p:cNvPr id="684076" name="Group 44"/>
          <p:cNvGrpSpPr/>
          <p:nvPr/>
        </p:nvGrpSpPr>
        <p:grpSpPr>
          <a:xfrm>
            <a:off x="7494588" y="5060950"/>
            <a:ext cx="1117600" cy="1365250"/>
            <a:chOff x="4721" y="3188"/>
            <a:chExt cx="704" cy="860"/>
          </a:xfrm>
        </p:grpSpPr>
        <p:grpSp>
          <p:nvGrpSpPr>
            <p:cNvPr id="7187" name="Group 30"/>
            <p:cNvGrpSpPr/>
            <p:nvPr/>
          </p:nvGrpSpPr>
          <p:grpSpPr>
            <a:xfrm>
              <a:off x="4738" y="3188"/>
              <a:ext cx="622" cy="238"/>
              <a:chOff x="219" y="3401"/>
              <a:chExt cx="622" cy="238"/>
            </a:xfrm>
          </p:grpSpPr>
          <p:sp>
            <p:nvSpPr>
              <p:cNvPr id="7189" name="Line 31"/>
              <p:cNvSpPr/>
              <p:nvPr/>
            </p:nvSpPr>
            <p:spPr>
              <a:xfrm>
                <a:off x="219" y="3639"/>
                <a:ext cx="595" cy="0"/>
              </a:xfrm>
              <a:prstGeom prst="line">
                <a:avLst/>
              </a:prstGeom>
              <a:ln w="38100" cap="flat" cmpd="sng">
                <a:solidFill>
                  <a:schemeClr val="tx1"/>
                </a:solidFill>
                <a:prstDash val="solid"/>
                <a:headEnd type="none" w="med" len="med"/>
                <a:tailEnd type="triangle" w="med" len="med"/>
              </a:ln>
            </p:spPr>
          </p:sp>
          <p:sp>
            <p:nvSpPr>
              <p:cNvPr id="7190" name="Text Box 32"/>
              <p:cNvSpPr txBox="1"/>
              <p:nvPr/>
            </p:nvSpPr>
            <p:spPr>
              <a:xfrm>
                <a:off x="266" y="3401"/>
                <a:ext cx="575" cy="231"/>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1800" dirty="0"/>
                  <a:t>hello</a:t>
                </a:r>
                <a:endParaRPr lang="en-US" altLang="zh-CN" sz="1800" dirty="0"/>
              </a:p>
            </p:txBody>
          </p:sp>
        </p:grpSp>
        <p:sp>
          <p:nvSpPr>
            <p:cNvPr id="7188" name="Text Box 38"/>
            <p:cNvSpPr txBox="1"/>
            <p:nvPr/>
          </p:nvSpPr>
          <p:spPr>
            <a:xfrm>
              <a:off x="4721" y="3471"/>
              <a:ext cx="704" cy="577"/>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eaLnBrk="1" hangingPunct="1">
                <a:lnSpc>
                  <a:spcPct val="100000"/>
                </a:lnSpc>
                <a:spcBef>
                  <a:spcPct val="0"/>
                </a:spcBef>
                <a:buNone/>
              </a:pPr>
              <a:r>
                <a:rPr lang="zh-CN" altLang="en-US" sz="1800" dirty="0">
                  <a:solidFill>
                    <a:srgbClr val="FF0000"/>
                  </a:solidFill>
                  <a:latin typeface="微软雅黑" panose="020B0503020204020204" pitchFamily="34" charset="-122"/>
                  <a:ea typeface="微软雅黑" panose="020B0503020204020204" pitchFamily="34" charset="-122"/>
                </a:rPr>
                <a:t>可执行目标程序</a:t>
              </a:r>
              <a:endParaRPr lang="zh-CN" altLang="en-US" sz="1800" dirty="0">
                <a:solidFill>
                  <a:srgbClr val="FF0000"/>
                </a:solidFill>
                <a:latin typeface="微软雅黑" panose="020B0503020204020204" pitchFamily="34" charset="-122"/>
                <a:ea typeface="微软雅黑" panose="020B0503020204020204" pitchFamily="34" charset="-122"/>
              </a:endParaRPr>
            </a:p>
            <a:p>
              <a:pPr marL="0" lvl="0" indent="0" algn="ctr" eaLnBrk="1" hangingPunct="1">
                <a:lnSpc>
                  <a:spcPct val="100000"/>
                </a:lnSpc>
                <a:spcBef>
                  <a:spcPct val="0"/>
                </a:spcBef>
                <a:buNone/>
              </a:pPr>
              <a:r>
                <a:rPr lang="en-US" altLang="zh-CN" sz="1800" dirty="0">
                  <a:solidFill>
                    <a:srgbClr val="FF0000"/>
                  </a:solidFill>
                  <a:latin typeface="微软雅黑" panose="020B0503020204020204" pitchFamily="34" charset="-122"/>
                  <a:ea typeface="微软雅黑" panose="020B0503020204020204" pitchFamily="34" charset="-122"/>
                </a:rPr>
                <a:t>(</a:t>
              </a:r>
              <a:r>
                <a:rPr lang="zh-CN" altLang="en-US" sz="1800" dirty="0">
                  <a:solidFill>
                    <a:srgbClr val="FF0000"/>
                  </a:solidFill>
                  <a:latin typeface="微软雅黑" panose="020B0503020204020204" pitchFamily="34" charset="-122"/>
                  <a:ea typeface="微软雅黑" panose="020B0503020204020204" pitchFamily="34" charset="-122"/>
                </a:rPr>
                <a:t>二进制</a:t>
              </a:r>
              <a:r>
                <a:rPr lang="en-US" altLang="zh-CN" sz="1800" dirty="0">
                  <a:solidFill>
                    <a:srgbClr val="FF0000"/>
                  </a:solidFill>
                  <a:latin typeface="微软雅黑" panose="020B0503020204020204" pitchFamily="34" charset="-122"/>
                  <a:ea typeface="微软雅黑" panose="020B0503020204020204" pitchFamily="34" charset="-122"/>
                </a:rPr>
                <a:t>)</a:t>
              </a:r>
              <a:endParaRPr lang="en-US" altLang="zh-CN" sz="1800" dirty="0">
                <a:solidFill>
                  <a:srgbClr val="FF0000"/>
                </a:solidFill>
                <a:latin typeface="微软雅黑" panose="020B0503020204020204" pitchFamily="34" charset="-122"/>
                <a:ea typeface="微软雅黑" panose="020B0503020204020204" pitchFamily="34" charset="-122"/>
              </a:endParaRPr>
            </a:p>
          </p:txBody>
        </p:sp>
      </p:grpSp>
    </p:spTree>
  </p:cSld>
  <p:clrMapOvr>
    <a:masterClrMapping/>
  </p:clrMapOvr>
  <p:transition/>
  <p:timing>
    <p:tnLst>
      <p:par>
        <p:cTn id="1" dur="indefinite" restart="never" nodeType="tmRoot"/>
      </p:par>
    </p:tnLst>
    <p:bldLst>
      <p:bldP spid="684043"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p:cNvSpPr>
          <p:nvPr>
            <p:ph type="title"/>
          </p:nvPr>
        </p:nvSpPr>
        <p:spPr/>
        <p:txBody>
          <a:bodyPr vert="horz" wrap="square" lIns="91440" tIns="45720" rIns="91440" bIns="45720" anchor="ctr" anchorCtr="0"/>
          <a:p>
            <a:r>
              <a:rPr lang="zh-CN" altLang="en-US" dirty="0"/>
              <a:t>多重定义符号的解析举例</a:t>
            </a:r>
            <a:endParaRPr lang="zh-CN" altLang="en-US" dirty="0"/>
          </a:p>
        </p:txBody>
      </p:sp>
      <p:sp>
        <p:nvSpPr>
          <p:cNvPr id="65539" name="Rectangle 4"/>
          <p:cNvSpPr/>
          <p:nvPr/>
        </p:nvSpPr>
        <p:spPr>
          <a:xfrm>
            <a:off x="371475" y="1949450"/>
            <a:ext cx="1897063" cy="2244725"/>
          </a:xfrm>
          <a:prstGeom prst="rect">
            <a:avLst/>
          </a:prstGeom>
          <a:noFill/>
          <a:ln w="19050" cap="flat" cmpd="sng">
            <a:solidFill>
              <a:schemeClr val="tx1"/>
            </a:solidFill>
            <a:prstDash val="solid"/>
            <a:miter/>
            <a:headEnd type="none" w="med" len="med"/>
            <a:tailEnd type="none" w="med" len="med"/>
          </a:ln>
        </p:spPr>
        <p:txBody>
          <a:bodyPr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11430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int  </a:t>
            </a:r>
            <a:r>
              <a:rPr lang="en-US" altLang="zh-CN" sz="2000" dirty="0">
                <a:solidFill>
                  <a:srgbClr val="FF0000"/>
                </a:solidFill>
                <a:latin typeface="微软雅黑" panose="020B0503020204020204" pitchFamily="34" charset="-122"/>
                <a:ea typeface="微软雅黑" panose="020B0503020204020204" pitchFamily="34" charset="-122"/>
              </a:rPr>
              <a:t>x=10</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0" lvl="0" indent="11430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int  </a:t>
            </a:r>
            <a:r>
              <a:rPr lang="en-US" altLang="zh-CN" sz="2000" dirty="0">
                <a:solidFill>
                  <a:srgbClr val="3366FF"/>
                </a:solidFill>
                <a:latin typeface="微软雅黑" panose="020B0503020204020204" pitchFamily="34" charset="-122"/>
                <a:ea typeface="微软雅黑" panose="020B0503020204020204" pitchFamily="34" charset="-122"/>
              </a:rPr>
              <a:t>p1</a:t>
            </a:r>
            <a:r>
              <a:rPr lang="en-US" altLang="zh-CN" sz="2000" dirty="0">
                <a:latin typeface="微软雅黑" panose="020B0503020204020204" pitchFamily="34" charset="-122"/>
                <a:ea typeface="微软雅黑" panose="020B0503020204020204" pitchFamily="34" charset="-122"/>
              </a:rPr>
              <a:t>(void);</a:t>
            </a:r>
            <a:endParaRPr lang="en-US" altLang="zh-CN" sz="2000" dirty="0">
              <a:latin typeface="微软雅黑" panose="020B0503020204020204" pitchFamily="34" charset="-122"/>
              <a:ea typeface="微软雅黑" panose="020B0503020204020204" pitchFamily="34" charset="-122"/>
            </a:endParaRPr>
          </a:p>
          <a:p>
            <a:pPr marL="0" lvl="0" indent="11430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int </a:t>
            </a:r>
            <a:r>
              <a:rPr lang="en-US" altLang="zh-CN" sz="2000" dirty="0">
                <a:solidFill>
                  <a:srgbClr val="FF0000"/>
                </a:solidFill>
                <a:latin typeface="微软雅黑" panose="020B0503020204020204" pitchFamily="34" charset="-122"/>
                <a:ea typeface="微软雅黑" panose="020B0503020204020204" pitchFamily="34" charset="-122"/>
              </a:rPr>
              <a:t>main</a:t>
            </a: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marL="0" lvl="0" indent="11430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marL="0" lvl="0" indent="11430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     x=p1();</a:t>
            </a:r>
            <a:endParaRPr lang="en-US" altLang="zh-CN" sz="2000" dirty="0">
              <a:latin typeface="微软雅黑" panose="020B0503020204020204" pitchFamily="34" charset="-122"/>
              <a:ea typeface="微软雅黑" panose="020B0503020204020204" pitchFamily="34" charset="-122"/>
            </a:endParaRPr>
          </a:p>
          <a:p>
            <a:pPr marL="0" lvl="0" indent="11430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     return x;</a:t>
            </a:r>
            <a:endParaRPr lang="en-US" altLang="zh-CN" sz="2000" dirty="0">
              <a:latin typeface="微软雅黑" panose="020B0503020204020204" pitchFamily="34" charset="-122"/>
              <a:ea typeface="微软雅黑" panose="020B0503020204020204" pitchFamily="34" charset="-122"/>
            </a:endParaRPr>
          </a:p>
          <a:p>
            <a:pPr marL="0" lvl="0" indent="11430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65540" name="Text Box 5"/>
          <p:cNvSpPr txBox="1"/>
          <p:nvPr/>
        </p:nvSpPr>
        <p:spPr>
          <a:xfrm>
            <a:off x="682625" y="4344988"/>
            <a:ext cx="1203325"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2000" dirty="0">
                <a:solidFill>
                  <a:srgbClr val="3366FF"/>
                </a:solidFill>
                <a:latin typeface="微软雅黑" panose="020B0503020204020204" pitchFamily="34" charset="-122"/>
                <a:ea typeface="微软雅黑" panose="020B0503020204020204" pitchFamily="34" charset="-122"/>
              </a:rPr>
              <a:t>main.c</a:t>
            </a:r>
            <a:endParaRPr lang="en-US" altLang="zh-CN" sz="2000" dirty="0">
              <a:solidFill>
                <a:srgbClr val="3366FF"/>
              </a:solidFill>
              <a:latin typeface="微软雅黑" panose="020B0503020204020204" pitchFamily="34" charset="-122"/>
              <a:ea typeface="微软雅黑" panose="020B0503020204020204" pitchFamily="34" charset="-122"/>
            </a:endParaRPr>
          </a:p>
        </p:txBody>
      </p:sp>
      <p:sp>
        <p:nvSpPr>
          <p:cNvPr id="65541" name="Rectangle 6"/>
          <p:cNvSpPr/>
          <p:nvPr/>
        </p:nvSpPr>
        <p:spPr>
          <a:xfrm>
            <a:off x="2665413" y="2568575"/>
            <a:ext cx="1854200" cy="1635125"/>
          </a:xfrm>
          <a:prstGeom prst="rect">
            <a:avLst/>
          </a:prstGeom>
          <a:noFill/>
          <a:ln w="19050" cap="flat" cmpd="sng">
            <a:solidFill>
              <a:schemeClr val="tx1"/>
            </a:solidFill>
            <a:prstDash val="solid"/>
            <a:miter/>
            <a:headEnd type="none" w="med" len="med"/>
            <a:tailEnd type="none" w="med" len="med"/>
          </a:ln>
        </p:spPr>
        <p:txBody>
          <a:bodyPr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11430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int  </a:t>
            </a:r>
            <a:r>
              <a:rPr lang="en-US" altLang="zh-CN" sz="2000" dirty="0">
                <a:solidFill>
                  <a:srgbClr val="FF0000"/>
                </a:solidFill>
                <a:latin typeface="微软雅黑" panose="020B0503020204020204" pitchFamily="34" charset="-122"/>
                <a:ea typeface="微软雅黑" panose="020B0503020204020204" pitchFamily="34" charset="-122"/>
              </a:rPr>
              <a:t>x=20</a:t>
            </a: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marL="0" lvl="0" indent="11430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int</a:t>
            </a:r>
            <a:r>
              <a:rPr lang="en-US" altLang="zh-CN" sz="2000" dirty="0">
                <a:solidFill>
                  <a:srgbClr val="FF0000"/>
                </a:solidFill>
                <a:latin typeface="微软雅黑" panose="020B0503020204020204" pitchFamily="34" charset="-122"/>
                <a:ea typeface="微软雅黑" panose="020B0503020204020204" pitchFamily="34" charset="-122"/>
              </a:rPr>
              <a:t> p1</a:t>
            </a: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marL="0" lvl="0" indent="11430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0" lvl="0" indent="11430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     return x;</a:t>
            </a:r>
            <a:endParaRPr lang="en-US" altLang="zh-CN" sz="2000" dirty="0">
              <a:latin typeface="微软雅黑" panose="020B0503020204020204" pitchFamily="34" charset="-122"/>
              <a:ea typeface="微软雅黑" panose="020B0503020204020204" pitchFamily="34" charset="-122"/>
            </a:endParaRPr>
          </a:p>
          <a:p>
            <a:pPr marL="0" lvl="0" indent="11430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65542" name="Text Box 7"/>
          <p:cNvSpPr txBox="1"/>
          <p:nvPr/>
        </p:nvSpPr>
        <p:spPr>
          <a:xfrm>
            <a:off x="3013075" y="4316413"/>
            <a:ext cx="1203325"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2000" dirty="0">
                <a:solidFill>
                  <a:srgbClr val="3366FF"/>
                </a:solidFill>
                <a:latin typeface="微软雅黑" panose="020B0503020204020204" pitchFamily="34" charset="-122"/>
                <a:ea typeface="微软雅黑" panose="020B0503020204020204" pitchFamily="34" charset="-122"/>
              </a:rPr>
              <a:t>p1.c</a:t>
            </a:r>
            <a:endParaRPr lang="en-US" altLang="zh-CN" sz="2000" dirty="0">
              <a:solidFill>
                <a:srgbClr val="3366FF"/>
              </a:solidFill>
              <a:latin typeface="微软雅黑" panose="020B0503020204020204" pitchFamily="34" charset="-122"/>
              <a:ea typeface="微软雅黑" panose="020B0503020204020204" pitchFamily="34" charset="-122"/>
            </a:endParaRPr>
          </a:p>
        </p:txBody>
      </p:sp>
      <p:sp>
        <p:nvSpPr>
          <p:cNvPr id="712712" name="Rectangle 8"/>
          <p:cNvSpPr/>
          <p:nvPr/>
        </p:nvSpPr>
        <p:spPr>
          <a:xfrm>
            <a:off x="5091113" y="1790700"/>
            <a:ext cx="3663950" cy="3140075"/>
          </a:xfrm>
          <a:prstGeom prst="rect">
            <a:avLst/>
          </a:prstGeom>
          <a:noFill/>
          <a:ln w="9525">
            <a:noFill/>
          </a:ln>
        </p:spPr>
        <p:txBody>
          <a:bodyPr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30000"/>
              </a:lnSpc>
              <a:spcBef>
                <a:spcPct val="45000"/>
              </a:spcBef>
              <a:buNone/>
            </a:pPr>
            <a:r>
              <a:rPr lang="en-US" altLang="zh-CN" sz="2300" dirty="0">
                <a:latin typeface="微软雅黑" panose="020B0503020204020204" pitchFamily="34" charset="-122"/>
                <a:ea typeface="微软雅黑" panose="020B0503020204020204" pitchFamily="34" charset="-122"/>
              </a:rPr>
              <a:t>main</a:t>
            </a:r>
            <a:r>
              <a:rPr lang="zh-CN" altLang="en-US" sz="2300" dirty="0">
                <a:latin typeface="微软雅黑" panose="020B0503020204020204" pitchFamily="34" charset="-122"/>
                <a:ea typeface="微软雅黑" panose="020B0503020204020204" pitchFamily="34" charset="-122"/>
              </a:rPr>
              <a:t>只有一次强定义</a:t>
            </a:r>
            <a:endParaRPr lang="zh-CN" altLang="en-US" sz="2300" dirty="0">
              <a:latin typeface="微软雅黑" panose="020B0503020204020204" pitchFamily="34" charset="-122"/>
              <a:ea typeface="微软雅黑" panose="020B0503020204020204" pitchFamily="34" charset="-122"/>
            </a:endParaRPr>
          </a:p>
          <a:p>
            <a:pPr marL="0" lvl="0" indent="0">
              <a:lnSpc>
                <a:spcPct val="130000"/>
              </a:lnSpc>
              <a:spcBef>
                <a:spcPct val="45000"/>
              </a:spcBef>
              <a:buNone/>
            </a:pPr>
            <a:r>
              <a:rPr lang="en-US" altLang="zh-CN" sz="2300" dirty="0">
                <a:latin typeface="微软雅黑" panose="020B0503020204020204" pitchFamily="34" charset="-122"/>
                <a:ea typeface="微软雅黑" panose="020B0503020204020204" pitchFamily="34" charset="-122"/>
              </a:rPr>
              <a:t>p1</a:t>
            </a:r>
            <a:r>
              <a:rPr lang="zh-CN" altLang="en-US" sz="2300" dirty="0">
                <a:latin typeface="微软雅黑" panose="020B0503020204020204" pitchFamily="34" charset="-122"/>
                <a:ea typeface="微软雅黑" panose="020B0503020204020204" pitchFamily="34" charset="-122"/>
              </a:rPr>
              <a:t>有一次强定义，一次弱定义</a:t>
            </a:r>
            <a:endParaRPr lang="zh-CN" altLang="en-US" sz="2300" dirty="0">
              <a:latin typeface="微软雅黑" panose="020B0503020204020204" pitchFamily="34" charset="-122"/>
              <a:ea typeface="微软雅黑" panose="020B0503020204020204" pitchFamily="34" charset="-122"/>
            </a:endParaRPr>
          </a:p>
          <a:p>
            <a:pPr marL="0" lvl="0" indent="0">
              <a:lnSpc>
                <a:spcPct val="130000"/>
              </a:lnSpc>
              <a:spcBef>
                <a:spcPct val="45000"/>
              </a:spcBef>
              <a:buNone/>
            </a:pPr>
            <a:r>
              <a:rPr lang="en-US" altLang="zh-CN" sz="2300" dirty="0">
                <a:latin typeface="微软雅黑" panose="020B0503020204020204" pitchFamily="34" charset="-122"/>
                <a:ea typeface="微软雅黑" panose="020B0503020204020204" pitchFamily="34" charset="-122"/>
              </a:rPr>
              <a:t>x</a:t>
            </a:r>
            <a:r>
              <a:rPr lang="zh-CN" altLang="en-US" sz="2300" dirty="0">
                <a:latin typeface="微软雅黑" panose="020B0503020204020204" pitchFamily="34" charset="-122"/>
                <a:ea typeface="微软雅黑" panose="020B0503020204020204" pitchFamily="34" charset="-122"/>
              </a:rPr>
              <a:t>有两次强定义，所以，</a:t>
            </a:r>
            <a:r>
              <a:rPr lang="zh-CN" altLang="en-US" sz="2300" dirty="0">
                <a:solidFill>
                  <a:srgbClr val="009242"/>
                </a:solidFill>
                <a:latin typeface="微软雅黑" panose="020B0503020204020204" pitchFamily="34" charset="-122"/>
                <a:ea typeface="微软雅黑" panose="020B0503020204020204" pitchFamily="34" charset="-122"/>
              </a:rPr>
              <a:t>链接器将输出一条出错信息</a:t>
            </a:r>
            <a:r>
              <a:rPr lang="zh-CN" altLang="en-US" sz="2300" dirty="0">
                <a:latin typeface="微软雅黑" panose="020B0503020204020204" pitchFamily="34" charset="-122"/>
                <a:ea typeface="微软雅黑" panose="020B0503020204020204" pitchFamily="34" charset="-122"/>
              </a:rPr>
              <a:t> </a:t>
            </a:r>
            <a:endParaRPr lang="zh-CN" altLang="en-US" sz="2300" dirty="0">
              <a:latin typeface="微软雅黑" panose="020B0503020204020204" pitchFamily="34" charset="-122"/>
              <a:ea typeface="微软雅黑" panose="020B0503020204020204" pitchFamily="34" charset="-122"/>
            </a:endParaRPr>
          </a:p>
          <a:p>
            <a:pPr marL="0" lvl="0" indent="0">
              <a:lnSpc>
                <a:spcPct val="130000"/>
              </a:lnSpc>
              <a:spcBef>
                <a:spcPct val="0"/>
              </a:spcBef>
              <a:buNone/>
            </a:pPr>
            <a:endParaRPr lang="zh-CN" altLang="en-US" sz="2300" dirty="0">
              <a:latin typeface="微软雅黑" panose="020B0503020204020204" pitchFamily="34" charset="-122"/>
              <a:ea typeface="微软雅黑" panose="020B0503020204020204" pitchFamily="34" charset="-122"/>
            </a:endParaRPr>
          </a:p>
        </p:txBody>
      </p:sp>
      <p:sp>
        <p:nvSpPr>
          <p:cNvPr id="712716" name="Text Box 12"/>
          <p:cNvSpPr txBox="1"/>
          <p:nvPr/>
        </p:nvSpPr>
        <p:spPr>
          <a:xfrm>
            <a:off x="231775" y="1016000"/>
            <a:ext cx="4324350" cy="4572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dirty="0">
                <a:ea typeface="微软雅黑" panose="020B0503020204020204" pitchFamily="34" charset="-122"/>
              </a:rPr>
              <a:t>以下程序会发生链接出错吗？</a:t>
            </a:r>
            <a:endParaRPr lang="zh-CN" altLang="en-US" dirty="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2716"/>
                                        </p:tgtEl>
                                        <p:attrNameLst>
                                          <p:attrName>style.visibility</p:attrName>
                                        </p:attrNameLst>
                                      </p:cBhvr>
                                      <p:to>
                                        <p:strVal val="visible"/>
                                      </p:to>
                                    </p:set>
                                    <p:animEffect transition="in" filter="blinds(horizontal)">
                                      <p:cBhvr>
                                        <p:cTn id="7" dur="500"/>
                                        <p:tgtEl>
                                          <p:spTgt spid="7127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2712">
                                            <p:txEl>
                                              <p:charRg st="0" end="12"/>
                                            </p:txEl>
                                          </p:spTgt>
                                        </p:tgtEl>
                                        <p:attrNameLst>
                                          <p:attrName>style.visibility</p:attrName>
                                        </p:attrNameLst>
                                      </p:cBhvr>
                                      <p:to>
                                        <p:strVal val="visible"/>
                                      </p:to>
                                    </p:set>
                                    <p:animEffect transition="in" filter="blinds(horizontal)">
                                      <p:cBhvr>
                                        <p:cTn id="12" dur="500"/>
                                        <p:tgtEl>
                                          <p:spTgt spid="712712">
                                            <p:txEl>
                                              <p:charRg st="0" end="1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2712">
                                            <p:txEl>
                                              <p:charRg st="12" end="27"/>
                                            </p:txEl>
                                          </p:spTgt>
                                        </p:tgtEl>
                                        <p:attrNameLst>
                                          <p:attrName>style.visibility</p:attrName>
                                        </p:attrNameLst>
                                      </p:cBhvr>
                                      <p:to>
                                        <p:strVal val="visible"/>
                                      </p:to>
                                    </p:set>
                                    <p:animEffect transition="in" filter="blinds(horizontal)">
                                      <p:cBhvr>
                                        <p:cTn id="17" dur="500"/>
                                        <p:tgtEl>
                                          <p:spTgt spid="712712">
                                            <p:txEl>
                                              <p:charRg st="12" end="2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2712">
                                            <p:txEl>
                                              <p:charRg st="27" end="52"/>
                                            </p:txEl>
                                          </p:spTgt>
                                        </p:tgtEl>
                                        <p:attrNameLst>
                                          <p:attrName>style.visibility</p:attrName>
                                        </p:attrNameLst>
                                      </p:cBhvr>
                                      <p:to>
                                        <p:strVal val="visible"/>
                                      </p:to>
                                    </p:set>
                                    <p:animEffect transition="in" filter="blinds(horizontal)">
                                      <p:cBhvr>
                                        <p:cTn id="22" dur="500"/>
                                        <p:tgtEl>
                                          <p:spTgt spid="712712">
                                            <p:txEl>
                                              <p:charRg st="27" end="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2"/>
          <p:cNvSpPr>
            <a:spLocks noGrp="1"/>
          </p:cNvSpPr>
          <p:nvPr>
            <p:ph type="title"/>
          </p:nvPr>
        </p:nvSpPr>
        <p:spPr/>
        <p:txBody>
          <a:bodyPr vert="horz" wrap="square" lIns="91440" tIns="45720" rIns="91440" bIns="45720" anchor="ctr" anchorCtr="0"/>
          <a:p>
            <a:r>
              <a:rPr lang="zh-CN" altLang="en-US" dirty="0"/>
              <a:t>多重定义符号的解析举例</a:t>
            </a:r>
            <a:endParaRPr lang="zh-CN" altLang="en-US" dirty="0"/>
          </a:p>
        </p:txBody>
      </p:sp>
      <p:sp>
        <p:nvSpPr>
          <p:cNvPr id="66563" name="Text Box 3"/>
          <p:cNvSpPr txBox="1"/>
          <p:nvPr/>
        </p:nvSpPr>
        <p:spPr>
          <a:xfrm>
            <a:off x="6542088" y="4749800"/>
            <a:ext cx="782637"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2000" dirty="0">
                <a:solidFill>
                  <a:srgbClr val="3366FF"/>
                </a:solidFill>
                <a:latin typeface="微软雅黑" panose="020B0503020204020204" pitchFamily="34" charset="-122"/>
                <a:ea typeface="微软雅黑" panose="020B0503020204020204" pitchFamily="34" charset="-122"/>
              </a:rPr>
              <a:t>p1.c</a:t>
            </a:r>
            <a:endParaRPr lang="en-US" altLang="zh-CN" sz="2000" dirty="0">
              <a:solidFill>
                <a:srgbClr val="3366FF"/>
              </a:solidFill>
              <a:latin typeface="微软雅黑" panose="020B0503020204020204" pitchFamily="34" charset="-122"/>
              <a:ea typeface="微软雅黑" panose="020B0503020204020204" pitchFamily="34" charset="-122"/>
            </a:endParaRPr>
          </a:p>
        </p:txBody>
      </p:sp>
      <p:sp>
        <p:nvSpPr>
          <p:cNvPr id="714756" name="Rectangle 4"/>
          <p:cNvSpPr/>
          <p:nvPr/>
        </p:nvSpPr>
        <p:spPr>
          <a:xfrm>
            <a:off x="5148263" y="793750"/>
            <a:ext cx="3824287" cy="1635125"/>
          </a:xfrm>
          <a:prstGeom prst="rect">
            <a:avLst/>
          </a:prstGeom>
          <a:noFill/>
          <a:ln w="9525">
            <a:noFill/>
          </a:ln>
        </p:spPr>
        <p:txBody>
          <a:bodyPr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spcBef>
                <a:spcPct val="0"/>
              </a:spcBef>
              <a:buNone/>
            </a:pPr>
            <a:r>
              <a:rPr lang="en-US" altLang="zh-CN" sz="2200" dirty="0">
                <a:solidFill>
                  <a:srgbClr val="0066FF"/>
                </a:solidFill>
                <a:latin typeface="微软雅黑" panose="020B0503020204020204" pitchFamily="34" charset="-122"/>
                <a:ea typeface="微软雅黑" panose="020B0503020204020204" pitchFamily="34" charset="-122"/>
              </a:rPr>
              <a:t>y</a:t>
            </a:r>
            <a:r>
              <a:rPr lang="zh-CN" altLang="en-US" sz="2200" dirty="0">
                <a:solidFill>
                  <a:srgbClr val="0066FF"/>
                </a:solidFill>
                <a:latin typeface="微软雅黑" panose="020B0503020204020204" pitchFamily="34" charset="-122"/>
                <a:ea typeface="微软雅黑" panose="020B0503020204020204" pitchFamily="34" charset="-122"/>
              </a:rPr>
              <a:t>一次强定义，一次弱定义</a:t>
            </a:r>
            <a:endParaRPr lang="zh-CN" altLang="en-US" sz="2200" dirty="0">
              <a:solidFill>
                <a:srgbClr val="0066FF"/>
              </a:solidFill>
              <a:latin typeface="微软雅黑" panose="020B0503020204020204" pitchFamily="34" charset="-122"/>
              <a:ea typeface="微软雅黑" panose="020B0503020204020204" pitchFamily="34" charset="-122"/>
            </a:endParaRPr>
          </a:p>
          <a:p>
            <a:pPr marL="0" lvl="0" indent="0">
              <a:spcBef>
                <a:spcPct val="0"/>
              </a:spcBef>
              <a:buNone/>
            </a:pPr>
            <a:r>
              <a:rPr lang="en-US" altLang="zh-CN" sz="2200" dirty="0">
                <a:solidFill>
                  <a:srgbClr val="0066FF"/>
                </a:solidFill>
                <a:latin typeface="微软雅黑" panose="020B0503020204020204" pitchFamily="34" charset="-122"/>
                <a:ea typeface="微软雅黑" panose="020B0503020204020204" pitchFamily="34" charset="-122"/>
              </a:rPr>
              <a:t>z</a:t>
            </a:r>
            <a:r>
              <a:rPr lang="zh-CN" altLang="en-US" sz="2200" dirty="0">
                <a:solidFill>
                  <a:srgbClr val="0066FF"/>
                </a:solidFill>
                <a:latin typeface="微软雅黑" panose="020B0503020204020204" pitchFamily="34" charset="-122"/>
                <a:ea typeface="微软雅黑" panose="020B0503020204020204" pitchFamily="34" charset="-122"/>
              </a:rPr>
              <a:t>两次弱定义</a:t>
            </a:r>
            <a:endParaRPr lang="zh-CN" altLang="en-US" sz="2200" dirty="0">
              <a:solidFill>
                <a:srgbClr val="0066FF"/>
              </a:solidFill>
              <a:latin typeface="微软雅黑" panose="020B0503020204020204" pitchFamily="34" charset="-122"/>
              <a:ea typeface="微软雅黑" panose="020B0503020204020204" pitchFamily="34" charset="-122"/>
            </a:endParaRPr>
          </a:p>
          <a:p>
            <a:pPr marL="0" lvl="0" indent="0">
              <a:spcBef>
                <a:spcPct val="0"/>
              </a:spcBef>
              <a:buNone/>
            </a:pPr>
            <a:r>
              <a:rPr lang="en-US" altLang="zh-CN" sz="2200" dirty="0">
                <a:solidFill>
                  <a:srgbClr val="0066FF"/>
                </a:solidFill>
                <a:latin typeface="微软雅黑" panose="020B0503020204020204" pitchFamily="34" charset="-122"/>
                <a:ea typeface="微软雅黑" panose="020B0503020204020204" pitchFamily="34" charset="-122"/>
              </a:rPr>
              <a:t>p1</a:t>
            </a:r>
            <a:r>
              <a:rPr lang="zh-CN" altLang="en-US" sz="2200" dirty="0">
                <a:solidFill>
                  <a:srgbClr val="0066FF"/>
                </a:solidFill>
                <a:latin typeface="微软雅黑" panose="020B0503020204020204" pitchFamily="34" charset="-122"/>
                <a:ea typeface="微软雅黑" panose="020B0503020204020204" pitchFamily="34" charset="-122"/>
              </a:rPr>
              <a:t>一次强定义，一次弱定义</a:t>
            </a:r>
            <a:endParaRPr lang="zh-CN" altLang="en-US" sz="2200" dirty="0">
              <a:solidFill>
                <a:srgbClr val="0066FF"/>
              </a:solidFill>
              <a:latin typeface="微软雅黑" panose="020B0503020204020204" pitchFamily="34" charset="-122"/>
              <a:ea typeface="微软雅黑" panose="020B0503020204020204" pitchFamily="34" charset="-122"/>
            </a:endParaRPr>
          </a:p>
          <a:p>
            <a:pPr marL="0" lvl="0" indent="0">
              <a:spcBef>
                <a:spcPct val="0"/>
              </a:spcBef>
              <a:buNone/>
            </a:pPr>
            <a:r>
              <a:rPr lang="en-US" altLang="zh-CN" sz="2200" dirty="0">
                <a:solidFill>
                  <a:srgbClr val="0066FF"/>
                </a:solidFill>
                <a:latin typeface="微软雅黑" panose="020B0503020204020204" pitchFamily="34" charset="-122"/>
                <a:ea typeface="微软雅黑" panose="020B0503020204020204" pitchFamily="34" charset="-122"/>
              </a:rPr>
              <a:t>main</a:t>
            </a:r>
            <a:r>
              <a:rPr lang="zh-CN" altLang="en-US" sz="2200" dirty="0">
                <a:solidFill>
                  <a:srgbClr val="0066FF"/>
                </a:solidFill>
                <a:latin typeface="微软雅黑" panose="020B0503020204020204" pitchFamily="34" charset="-122"/>
                <a:ea typeface="微软雅黑" panose="020B0503020204020204" pitchFamily="34" charset="-122"/>
              </a:rPr>
              <a:t>一次强定义</a:t>
            </a:r>
            <a:endParaRPr lang="zh-CN" altLang="en-US" sz="2200" dirty="0">
              <a:solidFill>
                <a:srgbClr val="0066FF"/>
              </a:solidFill>
              <a:latin typeface="微软雅黑" panose="020B0503020204020204" pitchFamily="34" charset="-122"/>
              <a:ea typeface="微软雅黑" panose="020B0503020204020204" pitchFamily="34" charset="-122"/>
            </a:endParaRPr>
          </a:p>
        </p:txBody>
      </p:sp>
      <p:sp>
        <p:nvSpPr>
          <p:cNvPr id="66565" name="Rectangle 5"/>
          <p:cNvSpPr/>
          <p:nvPr/>
        </p:nvSpPr>
        <p:spPr>
          <a:xfrm>
            <a:off x="171450" y="1311275"/>
            <a:ext cx="4773613" cy="3463925"/>
          </a:xfrm>
          <a:prstGeom prst="rect">
            <a:avLst/>
          </a:prstGeom>
          <a:noFill/>
          <a:ln w="19050" cap="flat" cmpd="sng">
            <a:solidFill>
              <a:schemeClr val="tx1"/>
            </a:solidFill>
            <a:prstDash val="solid"/>
            <a:miter/>
            <a:headEnd type="none" w="med" len="med"/>
            <a:tailEnd type="none" w="med" len="med"/>
          </a:ln>
        </p:spPr>
        <p:txBody>
          <a:bodyPr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17145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 include &lt;stdio.h&gt;</a:t>
            </a:r>
            <a:endParaRPr lang="en-US" altLang="zh-CN" sz="2000" dirty="0">
              <a:latin typeface="微软雅黑" panose="020B0503020204020204" pitchFamily="34" charset="-122"/>
              <a:ea typeface="微软雅黑" panose="020B0503020204020204" pitchFamily="34" charset="-122"/>
            </a:endParaRPr>
          </a:p>
          <a:p>
            <a:pPr marL="0" lvl="0" indent="17145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int  </a:t>
            </a:r>
            <a:r>
              <a:rPr lang="en-US" altLang="zh-CN" sz="2000" dirty="0">
                <a:solidFill>
                  <a:srgbClr val="FF0000"/>
                </a:solidFill>
                <a:latin typeface="微软雅黑" panose="020B0503020204020204" pitchFamily="34" charset="-122"/>
                <a:ea typeface="微软雅黑" panose="020B0503020204020204" pitchFamily="34" charset="-122"/>
              </a:rPr>
              <a:t>y=100</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0" lvl="0" indent="17145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int  </a:t>
            </a:r>
            <a:r>
              <a:rPr lang="en-US" altLang="zh-CN" sz="2000" dirty="0">
                <a:solidFill>
                  <a:srgbClr val="3366FF"/>
                </a:solidFill>
                <a:latin typeface="微软雅黑" panose="020B0503020204020204" pitchFamily="34" charset="-122"/>
                <a:ea typeface="微软雅黑" panose="020B0503020204020204" pitchFamily="34" charset="-122"/>
              </a:rPr>
              <a:t>z</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0" lvl="0" indent="17145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void  </a:t>
            </a:r>
            <a:r>
              <a:rPr lang="en-US" altLang="zh-CN" sz="2000" dirty="0">
                <a:solidFill>
                  <a:srgbClr val="3366FF"/>
                </a:solidFill>
                <a:latin typeface="微软雅黑" panose="020B0503020204020204" pitchFamily="34" charset="-122"/>
                <a:ea typeface="微软雅黑" panose="020B0503020204020204" pitchFamily="34" charset="-122"/>
              </a:rPr>
              <a:t>p1</a:t>
            </a:r>
            <a:r>
              <a:rPr lang="en-US" altLang="zh-CN" sz="2000" dirty="0">
                <a:latin typeface="微软雅黑" panose="020B0503020204020204" pitchFamily="34" charset="-122"/>
                <a:ea typeface="微软雅黑" panose="020B0503020204020204" pitchFamily="34" charset="-122"/>
              </a:rPr>
              <a:t>(void);</a:t>
            </a:r>
            <a:endParaRPr lang="en-US" altLang="zh-CN" sz="2000" dirty="0">
              <a:latin typeface="微软雅黑" panose="020B0503020204020204" pitchFamily="34" charset="-122"/>
              <a:ea typeface="微软雅黑" panose="020B0503020204020204" pitchFamily="34" charset="-122"/>
            </a:endParaRPr>
          </a:p>
          <a:p>
            <a:pPr marL="0" lvl="0" indent="17145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int </a:t>
            </a:r>
            <a:r>
              <a:rPr lang="en-US" altLang="zh-CN" sz="2000" dirty="0">
                <a:solidFill>
                  <a:srgbClr val="FF0000"/>
                </a:solidFill>
                <a:latin typeface="微软雅黑" panose="020B0503020204020204" pitchFamily="34" charset="-122"/>
                <a:ea typeface="微软雅黑" panose="020B0503020204020204" pitchFamily="34" charset="-122"/>
              </a:rPr>
              <a:t>main</a:t>
            </a: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marL="0" lvl="0" indent="17145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marL="0" lvl="0" indent="17145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    z=1000;</a:t>
            </a:r>
            <a:endParaRPr lang="en-US" altLang="zh-CN" sz="2000" dirty="0">
              <a:latin typeface="微软雅黑" panose="020B0503020204020204" pitchFamily="34" charset="-122"/>
              <a:ea typeface="微软雅黑" panose="020B0503020204020204" pitchFamily="34" charset="-122"/>
            </a:endParaRPr>
          </a:p>
          <a:p>
            <a:pPr marL="0" lvl="0" indent="17145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    p1( );</a:t>
            </a:r>
            <a:endParaRPr lang="en-US" altLang="zh-CN" sz="2000" dirty="0">
              <a:latin typeface="微软雅黑" panose="020B0503020204020204" pitchFamily="34" charset="-122"/>
              <a:ea typeface="微软雅黑" panose="020B0503020204020204" pitchFamily="34" charset="-122"/>
            </a:endParaRPr>
          </a:p>
          <a:p>
            <a:pPr marL="0" lvl="0" indent="17145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    printf(“y=%d, z=%d\n”, y, z);</a:t>
            </a:r>
            <a:endParaRPr lang="en-US" altLang="zh-CN" sz="2000" dirty="0">
              <a:latin typeface="微软雅黑" panose="020B0503020204020204" pitchFamily="34" charset="-122"/>
              <a:ea typeface="微软雅黑" panose="020B0503020204020204" pitchFamily="34" charset="-122"/>
            </a:endParaRPr>
          </a:p>
          <a:p>
            <a:pPr marL="0" lvl="0" indent="17145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    return 0;</a:t>
            </a:r>
            <a:endParaRPr lang="en-US" altLang="zh-CN" sz="2000" dirty="0">
              <a:latin typeface="微软雅黑" panose="020B0503020204020204" pitchFamily="34" charset="-122"/>
              <a:ea typeface="微软雅黑" panose="020B0503020204020204" pitchFamily="34" charset="-122"/>
            </a:endParaRPr>
          </a:p>
          <a:p>
            <a:pPr marL="0" lvl="0" indent="17145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66566" name="Text Box 6"/>
          <p:cNvSpPr txBox="1"/>
          <p:nvPr/>
        </p:nvSpPr>
        <p:spPr>
          <a:xfrm>
            <a:off x="1987550" y="4711700"/>
            <a:ext cx="1203325"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2000" dirty="0">
                <a:solidFill>
                  <a:srgbClr val="3366FF"/>
                </a:solidFill>
                <a:latin typeface="微软雅黑" panose="020B0503020204020204" pitchFamily="34" charset="-122"/>
                <a:ea typeface="微软雅黑" panose="020B0503020204020204" pitchFamily="34" charset="-122"/>
              </a:rPr>
              <a:t>main.c</a:t>
            </a:r>
            <a:endParaRPr lang="en-US" altLang="zh-CN" sz="2000" dirty="0">
              <a:solidFill>
                <a:srgbClr val="3366FF"/>
              </a:solidFill>
              <a:latin typeface="微软雅黑" panose="020B0503020204020204" pitchFamily="34" charset="-122"/>
              <a:ea typeface="微软雅黑" panose="020B0503020204020204" pitchFamily="34" charset="-122"/>
            </a:endParaRPr>
          </a:p>
        </p:txBody>
      </p:sp>
      <p:sp>
        <p:nvSpPr>
          <p:cNvPr id="66567" name="Rectangle 7"/>
          <p:cNvSpPr/>
          <p:nvPr/>
        </p:nvSpPr>
        <p:spPr>
          <a:xfrm>
            <a:off x="6097588" y="2544763"/>
            <a:ext cx="1708150" cy="2244725"/>
          </a:xfrm>
          <a:prstGeom prst="rect">
            <a:avLst/>
          </a:prstGeom>
          <a:noFill/>
          <a:ln w="19050" cap="flat" cmpd="sng">
            <a:solidFill>
              <a:schemeClr val="tx1"/>
            </a:solidFill>
            <a:prstDash val="solid"/>
            <a:miter/>
            <a:headEnd type="none" w="med" len="med"/>
            <a:tailEnd type="none" w="med" len="med"/>
          </a:ln>
        </p:spPr>
        <p:txBody>
          <a:bodyPr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17145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int  </a:t>
            </a:r>
            <a:r>
              <a:rPr lang="en-US" altLang="zh-CN" sz="2000" dirty="0">
                <a:solidFill>
                  <a:srgbClr val="3366FF"/>
                </a:solidFill>
                <a:latin typeface="微软雅黑" panose="020B0503020204020204" pitchFamily="34" charset="-122"/>
                <a:ea typeface="微软雅黑" panose="020B0503020204020204" pitchFamily="34" charset="-122"/>
              </a:rPr>
              <a:t>y</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0" lvl="0" indent="17145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int  </a:t>
            </a:r>
            <a:r>
              <a:rPr lang="en-US" altLang="zh-CN" sz="2000" dirty="0">
                <a:solidFill>
                  <a:srgbClr val="3366FF"/>
                </a:solidFill>
                <a:latin typeface="微软雅黑" panose="020B0503020204020204" pitchFamily="34" charset="-122"/>
                <a:ea typeface="微软雅黑" panose="020B0503020204020204" pitchFamily="34" charset="-122"/>
              </a:rPr>
              <a:t>z</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0" lvl="0" indent="17145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void </a:t>
            </a:r>
            <a:r>
              <a:rPr lang="en-US" altLang="zh-CN" sz="2000" dirty="0">
                <a:solidFill>
                  <a:srgbClr val="FF0000"/>
                </a:solidFill>
                <a:latin typeface="微软雅黑" panose="020B0503020204020204" pitchFamily="34" charset="-122"/>
                <a:ea typeface="微软雅黑" panose="020B0503020204020204" pitchFamily="34" charset="-122"/>
              </a:rPr>
              <a:t>p1</a:t>
            </a:r>
            <a:r>
              <a:rPr lang="en-US" altLang="zh-CN" sz="2000" dirty="0">
                <a:latin typeface="微软雅黑" panose="020B0503020204020204" pitchFamily="34" charset="-122"/>
                <a:ea typeface="微软雅黑" panose="020B0503020204020204" pitchFamily="34" charset="-122"/>
              </a:rPr>
              <a:t>( ) </a:t>
            </a:r>
            <a:endParaRPr lang="en-US" altLang="zh-CN" sz="2000" dirty="0">
              <a:latin typeface="微软雅黑" panose="020B0503020204020204" pitchFamily="34" charset="-122"/>
              <a:ea typeface="微软雅黑" panose="020B0503020204020204" pitchFamily="34" charset="-122"/>
            </a:endParaRPr>
          </a:p>
          <a:p>
            <a:pPr marL="0" lvl="0" indent="17145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0" lvl="0" indent="17145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     y=200;</a:t>
            </a:r>
            <a:endParaRPr lang="en-US" altLang="zh-CN" sz="2000" dirty="0">
              <a:latin typeface="微软雅黑" panose="020B0503020204020204" pitchFamily="34" charset="-122"/>
              <a:ea typeface="微软雅黑" panose="020B0503020204020204" pitchFamily="34" charset="-122"/>
            </a:endParaRPr>
          </a:p>
          <a:p>
            <a:pPr marL="0" lvl="0" indent="17145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     z=2000;</a:t>
            </a:r>
            <a:endParaRPr lang="en-US" altLang="zh-CN" sz="2000" dirty="0">
              <a:latin typeface="微软雅黑" panose="020B0503020204020204" pitchFamily="34" charset="-122"/>
              <a:ea typeface="微软雅黑" panose="020B0503020204020204" pitchFamily="34" charset="-122"/>
            </a:endParaRPr>
          </a:p>
          <a:p>
            <a:pPr marL="0" lvl="0" indent="17145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714760" name="Text Box 8"/>
          <p:cNvSpPr txBox="1"/>
          <p:nvPr/>
        </p:nvSpPr>
        <p:spPr>
          <a:xfrm>
            <a:off x="579438" y="5378450"/>
            <a:ext cx="4427537" cy="9302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200" dirty="0">
                <a:solidFill>
                  <a:srgbClr val="FF0000"/>
                </a:solidFill>
                <a:ea typeface="微软雅黑" panose="020B0503020204020204" pitchFamily="34" charset="-122"/>
              </a:rPr>
              <a:t>问题：打印结果是什么？</a:t>
            </a:r>
            <a:endParaRPr lang="zh-CN" altLang="en-US" sz="2200" dirty="0">
              <a:solidFill>
                <a:srgbClr val="FF0000"/>
              </a:solidFill>
              <a:ea typeface="微软雅黑" panose="020B0503020204020204" pitchFamily="34" charset="-122"/>
            </a:endParaRPr>
          </a:p>
          <a:p>
            <a:pPr marL="0" lvl="0" indent="0" eaLnBrk="1" hangingPunct="1">
              <a:lnSpc>
                <a:spcPct val="100000"/>
              </a:lnSpc>
              <a:spcBef>
                <a:spcPct val="50000"/>
              </a:spcBef>
              <a:buNone/>
            </a:pPr>
            <a:r>
              <a:rPr lang="en-US" altLang="zh-CN" sz="2200" dirty="0">
                <a:ea typeface="微软雅黑" panose="020B0503020204020204" pitchFamily="34" charset="-122"/>
              </a:rPr>
              <a:t>y=200</a:t>
            </a:r>
            <a:r>
              <a:rPr lang="zh-CN" altLang="en-US" sz="2200" dirty="0">
                <a:ea typeface="微软雅黑" panose="020B0503020204020204" pitchFamily="34" charset="-122"/>
              </a:rPr>
              <a:t>，</a:t>
            </a:r>
            <a:r>
              <a:rPr lang="en-US" altLang="zh-CN" sz="2200" dirty="0">
                <a:ea typeface="微软雅黑" panose="020B0503020204020204" pitchFamily="34" charset="-122"/>
              </a:rPr>
              <a:t>z=2000</a:t>
            </a:r>
            <a:endParaRPr lang="en-US" altLang="zh-CN" sz="2200" dirty="0">
              <a:ea typeface="微软雅黑" panose="020B0503020204020204" pitchFamily="34" charset="-122"/>
            </a:endParaRPr>
          </a:p>
        </p:txBody>
      </p:sp>
      <p:sp>
        <p:nvSpPr>
          <p:cNvPr id="714761" name="Text Box 9"/>
          <p:cNvSpPr txBox="1"/>
          <p:nvPr/>
        </p:nvSpPr>
        <p:spPr>
          <a:xfrm>
            <a:off x="217488" y="784225"/>
            <a:ext cx="4324350" cy="4572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dirty="0">
                <a:ea typeface="微软雅黑" panose="020B0503020204020204" pitchFamily="34" charset="-122"/>
              </a:rPr>
              <a:t>以下程序会发生链接出错吗？</a:t>
            </a:r>
            <a:endParaRPr lang="zh-CN" altLang="en-US" dirty="0">
              <a:ea typeface="微软雅黑" panose="020B0503020204020204" pitchFamily="34" charset="-122"/>
            </a:endParaRPr>
          </a:p>
        </p:txBody>
      </p:sp>
      <p:sp>
        <p:nvSpPr>
          <p:cNvPr id="714762" name="Rectangle 10"/>
          <p:cNvSpPr/>
          <p:nvPr/>
        </p:nvSpPr>
        <p:spPr>
          <a:xfrm>
            <a:off x="4219575" y="5641975"/>
            <a:ext cx="4503738" cy="701675"/>
          </a:xfrm>
          <a:prstGeom prst="rect">
            <a:avLst/>
          </a:prstGeom>
          <a:noFill/>
          <a:ln w="9525">
            <a:noFill/>
          </a:ln>
        </p:spPr>
        <p:txBody>
          <a:bodyPr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2000" dirty="0">
                <a:latin typeface="微软雅黑" panose="020B0503020204020204" pitchFamily="34" charset="-122"/>
                <a:ea typeface="微软雅黑" panose="020B0503020204020204" pitchFamily="34" charset="-122"/>
              </a:rPr>
              <a:t>该例说明：</a:t>
            </a:r>
            <a:r>
              <a:rPr lang="zh-CN" altLang="en-US" sz="2000" dirty="0">
                <a:solidFill>
                  <a:srgbClr val="FF0000"/>
                </a:solidFill>
                <a:latin typeface="微软雅黑" panose="020B0503020204020204" pitchFamily="34" charset="-122"/>
                <a:ea typeface="微软雅黑" panose="020B0503020204020204" pitchFamily="34" charset="-122"/>
              </a:rPr>
              <a:t>在两个不同模块定义相同变量名，很可能发生意想不到的结果 ！</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714763" name="Line 11"/>
          <p:cNvSpPr/>
          <p:nvPr/>
        </p:nvSpPr>
        <p:spPr>
          <a:xfrm flipH="1" flipV="1">
            <a:off x="1857375" y="1930400"/>
            <a:ext cx="4833938" cy="2046288"/>
          </a:xfrm>
          <a:prstGeom prst="line">
            <a:avLst/>
          </a:prstGeom>
          <a:ln w="28575" cap="flat" cmpd="sng">
            <a:solidFill>
              <a:srgbClr val="FF0000"/>
            </a:solidFill>
            <a:prstDash val="solid"/>
            <a:headEnd type="none" w="med" len="med"/>
            <a:tailEnd type="triangle" w="med" len="med"/>
          </a:ln>
        </p:spPr>
      </p:sp>
      <p:sp>
        <p:nvSpPr>
          <p:cNvPr id="714764" name="Line 12"/>
          <p:cNvSpPr/>
          <p:nvPr/>
        </p:nvSpPr>
        <p:spPr>
          <a:xfrm flipH="1" flipV="1">
            <a:off x="1190625" y="2133600"/>
            <a:ext cx="5486400" cy="2162175"/>
          </a:xfrm>
          <a:prstGeom prst="line">
            <a:avLst/>
          </a:prstGeom>
          <a:ln w="28575" cap="flat" cmpd="sng">
            <a:solidFill>
              <a:srgbClr val="3333CC"/>
            </a:solidFill>
            <a:prstDash val="solid"/>
            <a:headEnd type="none" w="med" len="med"/>
            <a:tailEnd type="triangle" w="med" len="med"/>
          </a:ln>
        </p:spPr>
      </p:sp>
      <p:sp>
        <p:nvSpPr>
          <p:cNvPr id="714765" name="Line 13"/>
          <p:cNvSpPr/>
          <p:nvPr/>
        </p:nvSpPr>
        <p:spPr>
          <a:xfrm flipV="1">
            <a:off x="812800" y="2308225"/>
            <a:ext cx="246063" cy="914400"/>
          </a:xfrm>
          <a:prstGeom prst="line">
            <a:avLst/>
          </a:prstGeom>
          <a:ln w="28575" cap="flat" cmpd="sng">
            <a:solidFill>
              <a:srgbClr val="3333CC"/>
            </a:solidFill>
            <a:prstDash val="solid"/>
            <a:headEnd type="none" w="med" len="med"/>
            <a:tailEnd type="triangle" w="med" len="med"/>
          </a:ln>
        </p:spPr>
      </p:sp>
      <p:sp>
        <p:nvSpPr>
          <p:cNvPr id="714766" name="Line 14"/>
          <p:cNvSpPr/>
          <p:nvPr/>
        </p:nvSpPr>
        <p:spPr>
          <a:xfrm flipH="1" flipV="1">
            <a:off x="1176338" y="2249488"/>
            <a:ext cx="3235325" cy="1625600"/>
          </a:xfrm>
          <a:prstGeom prst="line">
            <a:avLst/>
          </a:prstGeom>
          <a:ln w="28575" cap="flat" cmpd="sng">
            <a:solidFill>
              <a:srgbClr val="3333CC"/>
            </a:solidFill>
            <a:prstDash val="solid"/>
            <a:headEnd type="none" w="med" len="med"/>
            <a:tailEnd type="triangle" w="med" len="med"/>
          </a:ln>
        </p:spPr>
      </p:sp>
      <p:sp>
        <p:nvSpPr>
          <p:cNvPr id="714767" name="Line 15"/>
          <p:cNvSpPr/>
          <p:nvPr/>
        </p:nvSpPr>
        <p:spPr>
          <a:xfrm flipH="1" flipV="1">
            <a:off x="1625600" y="1973263"/>
            <a:ext cx="2466975" cy="1960562"/>
          </a:xfrm>
          <a:prstGeom prst="line">
            <a:avLst/>
          </a:prstGeom>
          <a:ln w="28575" cap="flat" cmpd="sng">
            <a:solidFill>
              <a:srgbClr val="FF0000"/>
            </a:solidFill>
            <a:prstDash val="soli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4761"/>
                                        </p:tgtEl>
                                        <p:attrNameLst>
                                          <p:attrName>style.visibility</p:attrName>
                                        </p:attrNameLst>
                                      </p:cBhvr>
                                      <p:to>
                                        <p:strVal val="visible"/>
                                      </p:to>
                                    </p:set>
                                    <p:animEffect transition="in" filter="blinds(horizontal)">
                                      <p:cBhvr>
                                        <p:cTn id="7" dur="500"/>
                                        <p:tgtEl>
                                          <p:spTgt spid="71476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4756"/>
                                        </p:tgtEl>
                                        <p:attrNameLst>
                                          <p:attrName>style.visibility</p:attrName>
                                        </p:attrNameLst>
                                      </p:cBhvr>
                                      <p:to>
                                        <p:strVal val="visible"/>
                                      </p:to>
                                    </p:set>
                                    <p:animEffect transition="in" filter="blinds(horizontal)">
                                      <p:cBhvr>
                                        <p:cTn id="12" dur="500"/>
                                        <p:tgtEl>
                                          <p:spTgt spid="71475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4760">
                                            <p:txEl>
                                              <p:charRg st="0" end="12"/>
                                            </p:txEl>
                                          </p:spTgt>
                                        </p:tgtEl>
                                        <p:attrNameLst>
                                          <p:attrName>style.visibility</p:attrName>
                                        </p:attrNameLst>
                                      </p:cBhvr>
                                      <p:to>
                                        <p:strVal val="visible"/>
                                      </p:to>
                                    </p:set>
                                    <p:animEffect transition="in" filter="blinds(horizontal)">
                                      <p:cBhvr>
                                        <p:cTn id="17" dur="500"/>
                                        <p:tgtEl>
                                          <p:spTgt spid="714760">
                                            <p:txEl>
                                              <p:charRg st="0" end="1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4760">
                                            <p:txEl>
                                              <p:charRg st="12" end="25"/>
                                            </p:txEl>
                                          </p:spTgt>
                                        </p:tgtEl>
                                        <p:attrNameLst>
                                          <p:attrName>style.visibility</p:attrName>
                                        </p:attrNameLst>
                                      </p:cBhvr>
                                      <p:to>
                                        <p:strVal val="visible"/>
                                      </p:to>
                                    </p:set>
                                    <p:animEffect transition="in" filter="blinds(horizontal)">
                                      <p:cBhvr>
                                        <p:cTn id="22" dur="500"/>
                                        <p:tgtEl>
                                          <p:spTgt spid="714760">
                                            <p:txEl>
                                              <p:charRg st="12" end="2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4762"/>
                                        </p:tgtEl>
                                        <p:attrNameLst>
                                          <p:attrName>style.visibility</p:attrName>
                                        </p:attrNameLst>
                                      </p:cBhvr>
                                      <p:to>
                                        <p:strVal val="visible"/>
                                      </p:to>
                                    </p:set>
                                    <p:animEffect transition="in" filter="blinds(horizontal)">
                                      <p:cBhvr>
                                        <p:cTn id="27" dur="500"/>
                                        <p:tgtEl>
                                          <p:spTgt spid="71476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14763"/>
                                        </p:tgtEl>
                                        <p:attrNameLst>
                                          <p:attrName>style.visibility</p:attrName>
                                        </p:attrNameLst>
                                      </p:cBhvr>
                                      <p:to>
                                        <p:strVal val="visible"/>
                                      </p:to>
                                    </p:set>
                                    <p:animEffect transition="in" filter="blinds(horizontal)">
                                      <p:cBhvr>
                                        <p:cTn id="32" dur="500"/>
                                        <p:tgtEl>
                                          <p:spTgt spid="71476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14767"/>
                                        </p:tgtEl>
                                        <p:attrNameLst>
                                          <p:attrName>style.visibility</p:attrName>
                                        </p:attrNameLst>
                                      </p:cBhvr>
                                      <p:to>
                                        <p:strVal val="visible"/>
                                      </p:to>
                                    </p:set>
                                    <p:animEffect transition="in" filter="blinds(horizontal)">
                                      <p:cBhvr>
                                        <p:cTn id="37" dur="500"/>
                                        <p:tgtEl>
                                          <p:spTgt spid="71476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14765"/>
                                        </p:tgtEl>
                                        <p:attrNameLst>
                                          <p:attrName>style.visibility</p:attrName>
                                        </p:attrNameLst>
                                      </p:cBhvr>
                                      <p:to>
                                        <p:strVal val="visible"/>
                                      </p:to>
                                    </p:set>
                                    <p:animEffect transition="in" filter="blinds(horizontal)">
                                      <p:cBhvr>
                                        <p:cTn id="42" dur="500"/>
                                        <p:tgtEl>
                                          <p:spTgt spid="71476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14764"/>
                                        </p:tgtEl>
                                        <p:attrNameLst>
                                          <p:attrName>style.visibility</p:attrName>
                                        </p:attrNameLst>
                                      </p:cBhvr>
                                      <p:to>
                                        <p:strVal val="visible"/>
                                      </p:to>
                                    </p:set>
                                    <p:animEffect transition="in" filter="blinds(horizontal)">
                                      <p:cBhvr>
                                        <p:cTn id="47" dur="500"/>
                                        <p:tgtEl>
                                          <p:spTgt spid="71476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14766"/>
                                        </p:tgtEl>
                                        <p:attrNameLst>
                                          <p:attrName>style.visibility</p:attrName>
                                        </p:attrNameLst>
                                      </p:cBhvr>
                                      <p:to>
                                        <p:strVal val="visible"/>
                                      </p:to>
                                    </p:set>
                                    <p:animEffect transition="in" filter="blinds(horizontal)">
                                      <p:cBhvr>
                                        <p:cTn id="52" dur="500"/>
                                        <p:tgtEl>
                                          <p:spTgt spid="714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756" grpId="0"/>
      <p:bldP spid="714761" grpId="0"/>
      <p:bldP spid="71476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a:spLocks noGrp="1"/>
          </p:cNvSpPr>
          <p:nvPr>
            <p:ph type="title"/>
          </p:nvPr>
        </p:nvSpPr>
        <p:spPr/>
        <p:txBody>
          <a:bodyPr vert="horz" wrap="square" lIns="91440" tIns="45720" rIns="91440" bIns="45720" anchor="ctr" anchorCtr="0"/>
          <a:p>
            <a:r>
              <a:rPr lang="zh-CN" altLang="en-US" dirty="0"/>
              <a:t>多重定义符号的解析举例</a:t>
            </a:r>
            <a:endParaRPr lang="zh-CN" altLang="en-US" dirty="0"/>
          </a:p>
        </p:txBody>
      </p:sp>
      <p:sp>
        <p:nvSpPr>
          <p:cNvPr id="67587" name="Text Box 6"/>
          <p:cNvSpPr txBox="1"/>
          <p:nvPr/>
        </p:nvSpPr>
        <p:spPr>
          <a:xfrm>
            <a:off x="5613400" y="889000"/>
            <a:ext cx="782638"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2000" dirty="0">
                <a:solidFill>
                  <a:srgbClr val="3366FF"/>
                </a:solidFill>
                <a:latin typeface="微软雅黑" panose="020B0503020204020204" pitchFamily="34" charset="-122"/>
                <a:ea typeface="微软雅黑" panose="020B0503020204020204" pitchFamily="34" charset="-122"/>
              </a:rPr>
              <a:t>p1.c</a:t>
            </a:r>
            <a:endParaRPr lang="en-US" altLang="zh-CN" sz="2000" dirty="0">
              <a:solidFill>
                <a:srgbClr val="3366FF"/>
              </a:solidFill>
              <a:latin typeface="微软雅黑" panose="020B0503020204020204" pitchFamily="34" charset="-122"/>
              <a:ea typeface="微软雅黑" panose="020B0503020204020204" pitchFamily="34" charset="-122"/>
            </a:endParaRPr>
          </a:p>
        </p:txBody>
      </p:sp>
      <p:sp>
        <p:nvSpPr>
          <p:cNvPr id="713735" name="Rectangle 7"/>
          <p:cNvSpPr/>
          <p:nvPr/>
        </p:nvSpPr>
        <p:spPr>
          <a:xfrm>
            <a:off x="214313" y="5992813"/>
            <a:ext cx="4806950" cy="762000"/>
          </a:xfrm>
          <a:prstGeom prst="rect">
            <a:avLst/>
          </a:prstGeom>
          <a:noFill/>
          <a:ln w="9525">
            <a:noFill/>
          </a:ln>
        </p:spPr>
        <p:txBody>
          <a:bodyPr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10000"/>
              </a:lnSpc>
              <a:spcBef>
                <a:spcPct val="0"/>
              </a:spcBef>
              <a:buNone/>
            </a:pPr>
            <a:r>
              <a:rPr lang="zh-CN" altLang="en-US" sz="2000" dirty="0">
                <a:ea typeface="微软雅黑" panose="020B0503020204020204" pitchFamily="34" charset="-122"/>
              </a:rPr>
              <a:t>该例说明：</a:t>
            </a:r>
            <a:r>
              <a:rPr lang="zh-CN" altLang="en-US" sz="2000" dirty="0">
                <a:solidFill>
                  <a:srgbClr val="FF0000"/>
                </a:solidFill>
                <a:ea typeface="微软雅黑" panose="020B0503020204020204" pitchFamily="34" charset="-122"/>
              </a:rPr>
              <a:t>两个重复定义的变量具有不同类型时，更容易出现难以理解的结果 </a:t>
            </a:r>
            <a:r>
              <a:rPr lang="en-US" altLang="zh-CN" sz="2000" dirty="0">
                <a:solidFill>
                  <a:srgbClr val="FF0000"/>
                </a:solidFill>
                <a:ea typeface="微软雅黑" panose="020B0503020204020204" pitchFamily="34" charset="-122"/>
              </a:rPr>
              <a:t>!</a:t>
            </a:r>
            <a:r>
              <a:rPr lang="en-US" altLang="zh-CN" sz="1800" b="0" dirty="0">
                <a:solidFill>
                  <a:srgbClr val="FF0000"/>
                </a:solidFill>
              </a:rPr>
              <a:t> </a:t>
            </a:r>
            <a:endParaRPr lang="en-US" altLang="zh-CN" sz="1800" b="0" dirty="0">
              <a:solidFill>
                <a:srgbClr val="FF0000"/>
              </a:solidFill>
            </a:endParaRPr>
          </a:p>
        </p:txBody>
      </p:sp>
      <p:sp>
        <p:nvSpPr>
          <p:cNvPr id="67589" name="Text Box 9"/>
          <p:cNvSpPr txBox="1"/>
          <p:nvPr/>
        </p:nvSpPr>
        <p:spPr>
          <a:xfrm>
            <a:off x="1887538" y="4740275"/>
            <a:ext cx="1203325"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2000" dirty="0">
                <a:solidFill>
                  <a:srgbClr val="3366FF"/>
                </a:solidFill>
                <a:latin typeface="微软雅黑" panose="020B0503020204020204" pitchFamily="34" charset="-122"/>
                <a:ea typeface="微软雅黑" panose="020B0503020204020204" pitchFamily="34" charset="-122"/>
              </a:rPr>
              <a:t>main.c</a:t>
            </a:r>
            <a:endParaRPr lang="en-US" altLang="zh-CN" sz="2000" dirty="0">
              <a:solidFill>
                <a:srgbClr val="3366FF"/>
              </a:solidFill>
              <a:latin typeface="微软雅黑" panose="020B0503020204020204" pitchFamily="34" charset="-122"/>
              <a:ea typeface="微软雅黑" panose="020B0503020204020204" pitchFamily="34" charset="-122"/>
            </a:endParaRPr>
          </a:p>
        </p:txBody>
      </p:sp>
      <p:sp>
        <p:nvSpPr>
          <p:cNvPr id="713739" name="Text Box 11"/>
          <p:cNvSpPr txBox="1"/>
          <p:nvPr/>
        </p:nvSpPr>
        <p:spPr>
          <a:xfrm>
            <a:off x="230188" y="5116513"/>
            <a:ext cx="4965700" cy="808037"/>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25000"/>
              </a:spcBef>
              <a:buNone/>
            </a:pPr>
            <a:r>
              <a:rPr lang="zh-CN" altLang="en-US" sz="2200" dirty="0">
                <a:solidFill>
                  <a:srgbClr val="FF0000"/>
                </a:solidFill>
                <a:ea typeface="微软雅黑" panose="020B0503020204020204" pitchFamily="34" charset="-122"/>
              </a:rPr>
              <a:t>问题：打印结果是什么？</a:t>
            </a:r>
            <a:endParaRPr lang="zh-CN" altLang="en-US" sz="2200" dirty="0">
              <a:solidFill>
                <a:srgbClr val="FF0000"/>
              </a:solidFill>
              <a:ea typeface="微软雅黑" panose="020B0503020204020204" pitchFamily="34" charset="-122"/>
            </a:endParaRPr>
          </a:p>
          <a:p>
            <a:pPr marL="0" lvl="0" indent="0" eaLnBrk="1" hangingPunct="1">
              <a:lnSpc>
                <a:spcPct val="100000"/>
              </a:lnSpc>
              <a:spcBef>
                <a:spcPct val="25000"/>
              </a:spcBef>
              <a:buNone/>
            </a:pPr>
            <a:r>
              <a:rPr lang="en-US" altLang="zh-CN" sz="2000" dirty="0">
                <a:latin typeface="微软雅黑" panose="020B0503020204020204" pitchFamily="34" charset="-122"/>
                <a:ea typeface="微软雅黑" panose="020B0503020204020204" pitchFamily="34" charset="-122"/>
              </a:rPr>
              <a:t>d=0,x=1 072 693 248</a:t>
            </a:r>
            <a:r>
              <a:rPr lang="en-US" altLang="zh-CN" sz="1800" b="0" dirty="0"/>
              <a:t> </a:t>
            </a:r>
            <a:endParaRPr lang="en-US" altLang="zh-CN" sz="1800" b="0" dirty="0"/>
          </a:p>
        </p:txBody>
      </p:sp>
      <p:sp>
        <p:nvSpPr>
          <p:cNvPr id="713740" name="Text Box 12"/>
          <p:cNvSpPr txBox="1"/>
          <p:nvPr/>
        </p:nvSpPr>
        <p:spPr>
          <a:xfrm>
            <a:off x="217488" y="784225"/>
            <a:ext cx="4324350" cy="4572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dirty="0">
                <a:ea typeface="微软雅黑" panose="020B0503020204020204" pitchFamily="34" charset="-122"/>
              </a:rPr>
              <a:t>以下程序会发生链接出错吗？</a:t>
            </a:r>
            <a:endParaRPr lang="zh-CN" altLang="en-US" dirty="0">
              <a:ea typeface="微软雅黑" panose="020B0503020204020204" pitchFamily="34" charset="-122"/>
            </a:endParaRPr>
          </a:p>
        </p:txBody>
      </p:sp>
      <p:sp>
        <p:nvSpPr>
          <p:cNvPr id="67592" name="Rectangle 13"/>
          <p:cNvSpPr/>
          <p:nvPr/>
        </p:nvSpPr>
        <p:spPr>
          <a:xfrm>
            <a:off x="182563" y="1322388"/>
            <a:ext cx="4568825" cy="3451225"/>
          </a:xfrm>
          <a:prstGeom prst="rect">
            <a:avLst/>
          </a:prstGeom>
          <a:noFill/>
          <a:ln w="9525" cap="flat" cmpd="sng">
            <a:solidFill>
              <a:schemeClr val="tx1"/>
            </a:solidFill>
            <a:prstDash val="solid"/>
            <a:miter/>
            <a:headEnd type="none" w="med" len="med"/>
            <a:tailEnd type="none" w="med" len="med"/>
          </a:ln>
        </p:spPr>
        <p:txBody>
          <a:bodyPr wrap="none"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10000"/>
              </a:lnSpc>
              <a:spcBef>
                <a:spcPct val="0"/>
              </a:spcBef>
              <a:buNone/>
            </a:pPr>
            <a:r>
              <a:rPr lang="en-US" altLang="zh-CN" sz="2000" dirty="0">
                <a:latin typeface="微软雅黑" panose="020B0503020204020204" pitchFamily="34" charset="-122"/>
                <a:ea typeface="微软雅黑" panose="020B0503020204020204" pitchFamily="34" charset="-122"/>
              </a:rPr>
              <a:t>1  #include &lt;stdio.h&gt;</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10000"/>
              </a:lnSpc>
              <a:spcBef>
                <a:spcPct val="0"/>
              </a:spcBef>
              <a:buNone/>
            </a:pPr>
            <a:r>
              <a:rPr lang="en-US" altLang="zh-CN" sz="2000" dirty="0">
                <a:latin typeface="微软雅黑" panose="020B0503020204020204" pitchFamily="34" charset="-122"/>
                <a:ea typeface="微软雅黑" panose="020B0503020204020204" pitchFamily="34" charset="-122"/>
              </a:rPr>
              <a:t>2  int </a:t>
            </a:r>
            <a:r>
              <a:rPr lang="en-US" altLang="zh-CN" sz="2000" dirty="0">
                <a:solidFill>
                  <a:srgbClr val="FF0000"/>
                </a:solidFill>
                <a:latin typeface="微软雅黑" panose="020B0503020204020204" pitchFamily="34" charset="-122"/>
                <a:ea typeface="微软雅黑" panose="020B0503020204020204" pitchFamily="34" charset="-122"/>
              </a:rPr>
              <a:t>d=100</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10000"/>
              </a:lnSpc>
              <a:spcBef>
                <a:spcPct val="0"/>
              </a:spcBef>
              <a:buNone/>
            </a:pPr>
            <a:r>
              <a:rPr lang="en-US" altLang="zh-CN" sz="2000" dirty="0">
                <a:latin typeface="微软雅黑" panose="020B0503020204020204" pitchFamily="34" charset="-122"/>
                <a:ea typeface="微软雅黑" panose="020B0503020204020204" pitchFamily="34" charset="-122"/>
              </a:rPr>
              <a:t>3  int </a:t>
            </a:r>
            <a:r>
              <a:rPr lang="en-US" altLang="zh-CN" sz="2000" dirty="0">
                <a:solidFill>
                  <a:srgbClr val="FF0000"/>
                </a:solidFill>
                <a:latin typeface="微软雅黑" panose="020B0503020204020204" pitchFamily="34" charset="-122"/>
                <a:ea typeface="微软雅黑" panose="020B0503020204020204" pitchFamily="34" charset="-122"/>
              </a:rPr>
              <a:t>x=200</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10000"/>
              </a:lnSpc>
              <a:spcBef>
                <a:spcPct val="0"/>
              </a:spcBef>
              <a:buNone/>
            </a:pPr>
            <a:r>
              <a:rPr lang="en-US" altLang="zh-CN" sz="2000" dirty="0">
                <a:latin typeface="微软雅黑" panose="020B0503020204020204" pitchFamily="34" charset="-122"/>
                <a:ea typeface="微软雅黑" panose="020B0503020204020204" pitchFamily="34" charset="-122"/>
              </a:rPr>
              <a:t>4  void </a:t>
            </a:r>
            <a:r>
              <a:rPr lang="en-US" altLang="zh-CN" sz="2000" dirty="0">
                <a:solidFill>
                  <a:srgbClr val="3366FF"/>
                </a:solidFill>
                <a:latin typeface="微软雅黑" panose="020B0503020204020204" pitchFamily="34" charset="-122"/>
                <a:ea typeface="微软雅黑" panose="020B0503020204020204" pitchFamily="34" charset="-122"/>
              </a:rPr>
              <a:t>p1</a:t>
            </a:r>
            <a:r>
              <a:rPr lang="en-US" altLang="zh-CN" sz="2000" dirty="0">
                <a:latin typeface="微软雅黑" panose="020B0503020204020204" pitchFamily="34" charset="-122"/>
                <a:ea typeface="微软雅黑" panose="020B0503020204020204" pitchFamily="34" charset="-122"/>
              </a:rPr>
              <a:t>(void);</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10000"/>
              </a:lnSpc>
              <a:spcBef>
                <a:spcPct val="0"/>
              </a:spcBef>
              <a:buNone/>
            </a:pPr>
            <a:r>
              <a:rPr lang="en-US" altLang="zh-CN" sz="2000" dirty="0">
                <a:latin typeface="微软雅黑" panose="020B0503020204020204" pitchFamily="34" charset="-122"/>
                <a:ea typeface="微软雅黑" panose="020B0503020204020204" pitchFamily="34" charset="-122"/>
              </a:rPr>
              <a:t>5  int </a:t>
            </a:r>
            <a:r>
              <a:rPr lang="en-US" altLang="zh-CN" sz="2000" dirty="0">
                <a:solidFill>
                  <a:srgbClr val="FF0000"/>
                </a:solidFill>
                <a:latin typeface="微软雅黑" panose="020B0503020204020204" pitchFamily="34" charset="-122"/>
                <a:ea typeface="微软雅黑" panose="020B0503020204020204" pitchFamily="34" charset="-122"/>
              </a:rPr>
              <a:t>main</a:t>
            </a: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10000"/>
              </a:lnSpc>
              <a:spcBef>
                <a:spcPct val="0"/>
              </a:spcBef>
              <a:buNone/>
            </a:pPr>
            <a:r>
              <a:rPr lang="en-US" altLang="zh-CN" sz="2000" dirty="0">
                <a:latin typeface="微软雅黑" panose="020B0503020204020204" pitchFamily="34" charset="-122"/>
                <a:ea typeface="微软雅黑" panose="020B0503020204020204" pitchFamily="34" charset="-122"/>
              </a:rPr>
              <a:t>6  {  </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10000"/>
              </a:lnSpc>
              <a:spcBef>
                <a:spcPct val="0"/>
              </a:spcBef>
              <a:buNone/>
            </a:pPr>
            <a:r>
              <a:rPr lang="en-US" altLang="zh-CN" sz="2000" dirty="0">
                <a:latin typeface="微软雅黑" panose="020B0503020204020204" pitchFamily="34" charset="-122"/>
                <a:ea typeface="微软雅黑" panose="020B0503020204020204" pitchFamily="34" charset="-122"/>
              </a:rPr>
              <a:t>7     p1();</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10000"/>
              </a:lnSpc>
              <a:spcBef>
                <a:spcPct val="0"/>
              </a:spcBef>
              <a:buNone/>
            </a:pPr>
            <a:r>
              <a:rPr lang="en-US" altLang="zh-CN" sz="2000" dirty="0">
                <a:latin typeface="微软雅黑" panose="020B0503020204020204" pitchFamily="34" charset="-122"/>
                <a:ea typeface="微软雅黑" panose="020B0503020204020204" pitchFamily="34" charset="-122"/>
              </a:rPr>
              <a:t>8     printf(“d=%d,x=%d\n”,d,x);</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10000"/>
              </a:lnSpc>
              <a:spcBef>
                <a:spcPct val="0"/>
              </a:spcBef>
              <a:buNone/>
            </a:pPr>
            <a:r>
              <a:rPr lang="en-US" altLang="zh-CN" sz="2000" dirty="0">
                <a:latin typeface="微软雅黑" panose="020B0503020204020204" pitchFamily="34" charset="-122"/>
                <a:ea typeface="微软雅黑" panose="020B0503020204020204" pitchFamily="34" charset="-122"/>
              </a:rPr>
              <a:t>9     return 0;</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10000"/>
              </a:lnSpc>
              <a:spcBef>
                <a:spcPct val="0"/>
              </a:spcBef>
              <a:buNone/>
            </a:pPr>
            <a:r>
              <a:rPr lang="en-US" altLang="zh-CN" sz="2000" dirty="0">
                <a:latin typeface="微软雅黑" panose="020B0503020204020204" pitchFamily="34" charset="-122"/>
                <a:ea typeface="微软雅黑" panose="020B0503020204020204" pitchFamily="34" charset="-122"/>
              </a:rPr>
              <a:t>10  }</a:t>
            </a:r>
            <a:endParaRPr lang="en-US" altLang="zh-CN" sz="2000" dirty="0">
              <a:latin typeface="微软雅黑" panose="020B0503020204020204" pitchFamily="34" charset="-122"/>
              <a:ea typeface="微软雅黑" panose="020B0503020204020204" pitchFamily="34" charset="-122"/>
            </a:endParaRPr>
          </a:p>
        </p:txBody>
      </p:sp>
      <p:sp>
        <p:nvSpPr>
          <p:cNvPr id="67593" name="Rectangle 14"/>
          <p:cNvSpPr/>
          <p:nvPr/>
        </p:nvSpPr>
        <p:spPr>
          <a:xfrm>
            <a:off x="5140325" y="1289050"/>
            <a:ext cx="1808163" cy="1930400"/>
          </a:xfrm>
          <a:prstGeom prst="rect">
            <a:avLst/>
          </a:prstGeom>
          <a:noFill/>
          <a:ln w="9525" cap="flat" cmpd="sng">
            <a:solidFill>
              <a:schemeClr val="tx1"/>
            </a:solidFill>
            <a:prstDash val="solid"/>
            <a:miter/>
            <a:headEnd type="none" w="med" len="med"/>
            <a:tailEnd type="none" w="med" len="med"/>
          </a:ln>
        </p:spPr>
        <p:txBody>
          <a:bodyPr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1  double </a:t>
            </a:r>
            <a:r>
              <a:rPr lang="en-US" altLang="zh-CN" sz="2000" dirty="0">
                <a:solidFill>
                  <a:srgbClr val="3366FF"/>
                </a:solidFill>
                <a:latin typeface="微软雅黑" panose="020B0503020204020204" pitchFamily="34" charset="-122"/>
                <a:ea typeface="微软雅黑" panose="020B0503020204020204" pitchFamily="34" charset="-122"/>
              </a:rPr>
              <a:t>d</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2</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3  void </a:t>
            </a:r>
            <a:r>
              <a:rPr lang="en-US" altLang="zh-CN" sz="2000" dirty="0">
                <a:solidFill>
                  <a:srgbClr val="FF0000"/>
                </a:solidFill>
                <a:latin typeface="微软雅黑" panose="020B0503020204020204" pitchFamily="34" charset="-122"/>
                <a:ea typeface="微软雅黑" panose="020B0503020204020204" pitchFamily="34" charset="-122"/>
              </a:rPr>
              <a:t>p1</a:t>
            </a: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4  {</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5      d=1.0;</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6  }</a:t>
            </a:r>
            <a:endParaRPr lang="en-US" altLang="zh-CN" sz="2000" dirty="0">
              <a:latin typeface="微软雅黑" panose="020B0503020204020204" pitchFamily="34" charset="-122"/>
              <a:ea typeface="微软雅黑" panose="020B0503020204020204" pitchFamily="34" charset="-122"/>
            </a:endParaRPr>
          </a:p>
        </p:txBody>
      </p:sp>
      <p:pic>
        <p:nvPicPr>
          <p:cNvPr id="713743" name="Picture 15"/>
          <p:cNvPicPr>
            <a:picLocks noChangeAspect="1"/>
          </p:cNvPicPr>
          <p:nvPr/>
        </p:nvPicPr>
        <p:blipFill>
          <a:blip r:embed="rId1"/>
          <a:stretch>
            <a:fillRect/>
          </a:stretch>
        </p:blipFill>
        <p:spPr>
          <a:xfrm>
            <a:off x="4865688" y="3879850"/>
            <a:ext cx="4278312" cy="1903413"/>
          </a:xfrm>
          <a:prstGeom prst="rect">
            <a:avLst/>
          </a:prstGeom>
          <a:noFill/>
          <a:ln w="9525">
            <a:noFill/>
          </a:ln>
        </p:spPr>
      </p:pic>
      <p:sp>
        <p:nvSpPr>
          <p:cNvPr id="713744" name="Text Box 16"/>
          <p:cNvSpPr txBox="1"/>
          <p:nvPr/>
        </p:nvSpPr>
        <p:spPr>
          <a:xfrm>
            <a:off x="4992688" y="3411538"/>
            <a:ext cx="3948112" cy="4127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2100" dirty="0">
                <a:solidFill>
                  <a:srgbClr val="009242"/>
                </a:solidFill>
                <a:latin typeface="微软雅黑" panose="020B0503020204020204" pitchFamily="34" charset="-122"/>
                <a:ea typeface="微软雅黑" panose="020B0503020204020204" pitchFamily="34" charset="-122"/>
              </a:rPr>
              <a:t>p1</a:t>
            </a:r>
            <a:r>
              <a:rPr lang="zh-CN" altLang="en-US" sz="2100" dirty="0">
                <a:solidFill>
                  <a:srgbClr val="009242"/>
                </a:solidFill>
                <a:latin typeface="微软雅黑" panose="020B0503020204020204" pitchFamily="34" charset="-122"/>
                <a:ea typeface="微软雅黑" panose="020B0503020204020204" pitchFamily="34" charset="-122"/>
              </a:rPr>
              <a:t>执行后</a:t>
            </a:r>
            <a:r>
              <a:rPr lang="en-US" altLang="zh-CN" sz="2100" dirty="0">
                <a:solidFill>
                  <a:srgbClr val="009242"/>
                </a:solidFill>
                <a:latin typeface="微软雅黑" panose="020B0503020204020204" pitchFamily="34" charset="-122"/>
                <a:ea typeface="微软雅黑" panose="020B0503020204020204" pitchFamily="34" charset="-122"/>
              </a:rPr>
              <a:t>d</a:t>
            </a:r>
            <a:r>
              <a:rPr lang="zh-CN" altLang="en-US" sz="2100" dirty="0">
                <a:solidFill>
                  <a:srgbClr val="009242"/>
                </a:solidFill>
                <a:latin typeface="微软雅黑" panose="020B0503020204020204" pitchFamily="34" charset="-122"/>
                <a:ea typeface="微软雅黑" panose="020B0503020204020204" pitchFamily="34" charset="-122"/>
              </a:rPr>
              <a:t>和</a:t>
            </a:r>
            <a:r>
              <a:rPr lang="en-US" altLang="zh-CN" sz="2100" dirty="0">
                <a:solidFill>
                  <a:srgbClr val="009242"/>
                </a:solidFill>
                <a:latin typeface="微软雅黑" panose="020B0503020204020204" pitchFamily="34" charset="-122"/>
                <a:ea typeface="微软雅黑" panose="020B0503020204020204" pitchFamily="34" charset="-122"/>
              </a:rPr>
              <a:t>x</a:t>
            </a:r>
            <a:r>
              <a:rPr lang="zh-CN" altLang="en-US" sz="2100" dirty="0">
                <a:solidFill>
                  <a:srgbClr val="009242"/>
                </a:solidFill>
                <a:latin typeface="微软雅黑" panose="020B0503020204020204" pitchFamily="34" charset="-122"/>
                <a:ea typeface="微软雅黑" panose="020B0503020204020204" pitchFamily="34" charset="-122"/>
              </a:rPr>
              <a:t>处内容是什么？</a:t>
            </a:r>
            <a:endParaRPr lang="zh-CN" altLang="en-US" sz="2100" dirty="0">
              <a:solidFill>
                <a:srgbClr val="009242"/>
              </a:solidFill>
              <a:latin typeface="微软雅黑" panose="020B0503020204020204" pitchFamily="34" charset="-122"/>
              <a:ea typeface="微软雅黑" panose="020B0503020204020204" pitchFamily="34" charset="-122"/>
            </a:endParaRPr>
          </a:p>
        </p:txBody>
      </p:sp>
      <p:sp>
        <p:nvSpPr>
          <p:cNvPr id="713748" name="Text Box 20"/>
          <p:cNvSpPr txBox="1"/>
          <p:nvPr/>
        </p:nvSpPr>
        <p:spPr>
          <a:xfrm>
            <a:off x="5124450" y="5718175"/>
            <a:ext cx="4019550" cy="8540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0 01111111111 0…0B</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00000"/>
              </a:lnSpc>
              <a:spcBef>
                <a:spcPct val="50000"/>
              </a:spcBef>
              <a:buNone/>
            </a:pPr>
            <a:r>
              <a:rPr lang="en-US" altLang="zh-CN" sz="2000" dirty="0">
                <a:latin typeface="微软雅黑" panose="020B0503020204020204" pitchFamily="34" charset="-122"/>
                <a:ea typeface="微软雅黑" panose="020B0503020204020204" pitchFamily="34" charset="-122"/>
              </a:rPr>
              <a:t>     =3FF0 0000 0000 0000H</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3740"/>
                                        </p:tgtEl>
                                        <p:attrNameLst>
                                          <p:attrName>style.visibility</p:attrName>
                                        </p:attrNameLst>
                                      </p:cBhvr>
                                      <p:to>
                                        <p:strVal val="visible"/>
                                      </p:to>
                                    </p:set>
                                    <p:animEffect transition="in" filter="blinds(horizontal)">
                                      <p:cBhvr>
                                        <p:cTn id="7" dur="500"/>
                                        <p:tgtEl>
                                          <p:spTgt spid="7137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3739">
                                            <p:txEl>
                                              <p:charRg st="0" end="12"/>
                                            </p:txEl>
                                          </p:spTgt>
                                        </p:tgtEl>
                                        <p:attrNameLst>
                                          <p:attrName>style.visibility</p:attrName>
                                        </p:attrNameLst>
                                      </p:cBhvr>
                                      <p:to>
                                        <p:strVal val="visible"/>
                                      </p:to>
                                    </p:set>
                                    <p:animEffect transition="in" filter="blinds(horizontal)">
                                      <p:cBhvr>
                                        <p:cTn id="12" dur="500"/>
                                        <p:tgtEl>
                                          <p:spTgt spid="713739">
                                            <p:txEl>
                                              <p:charRg st="0" end="1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3744"/>
                                        </p:tgtEl>
                                        <p:attrNameLst>
                                          <p:attrName>style.visibility</p:attrName>
                                        </p:attrNameLst>
                                      </p:cBhvr>
                                      <p:to>
                                        <p:strVal val="visible"/>
                                      </p:to>
                                    </p:set>
                                    <p:animEffect transition="in" filter="blinds(horizontal)">
                                      <p:cBhvr>
                                        <p:cTn id="17" dur="500"/>
                                        <p:tgtEl>
                                          <p:spTgt spid="71374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3748"/>
                                        </p:tgtEl>
                                        <p:attrNameLst>
                                          <p:attrName>style.visibility</p:attrName>
                                        </p:attrNameLst>
                                      </p:cBhvr>
                                      <p:to>
                                        <p:strVal val="visible"/>
                                      </p:to>
                                    </p:set>
                                    <p:animEffect transition="in" filter="blinds(horizontal)">
                                      <p:cBhvr>
                                        <p:cTn id="22" dur="500"/>
                                        <p:tgtEl>
                                          <p:spTgt spid="71374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13743"/>
                                        </p:tgtEl>
                                        <p:attrNameLst>
                                          <p:attrName>style.visibility</p:attrName>
                                        </p:attrNameLst>
                                      </p:cBhvr>
                                      <p:to>
                                        <p:strVal val="visible"/>
                                      </p:to>
                                    </p:set>
                                    <p:animEffect transition="in" filter="blinds(horizontal)">
                                      <p:cBhvr>
                                        <p:cTn id="27" dur="500"/>
                                        <p:tgtEl>
                                          <p:spTgt spid="71374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13739">
                                            <p:txEl>
                                              <p:charRg st="12" end="33"/>
                                            </p:txEl>
                                          </p:spTgt>
                                        </p:tgtEl>
                                        <p:attrNameLst>
                                          <p:attrName>style.visibility</p:attrName>
                                        </p:attrNameLst>
                                      </p:cBhvr>
                                      <p:to>
                                        <p:strVal val="visible"/>
                                      </p:to>
                                    </p:set>
                                    <p:animEffect transition="in" filter="blinds(horizontal)">
                                      <p:cBhvr>
                                        <p:cTn id="32" dur="500"/>
                                        <p:tgtEl>
                                          <p:spTgt spid="713739">
                                            <p:txEl>
                                              <p:charRg st="12" end="3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13735"/>
                                        </p:tgtEl>
                                        <p:attrNameLst>
                                          <p:attrName>style.visibility</p:attrName>
                                        </p:attrNameLst>
                                      </p:cBhvr>
                                      <p:to>
                                        <p:strVal val="visible"/>
                                      </p:to>
                                    </p:set>
                                    <p:animEffect transition="in" filter="blinds(horizontal)">
                                      <p:cBhvr>
                                        <p:cTn id="37" dur="500"/>
                                        <p:tgtEl>
                                          <p:spTgt spid="7137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5" grpId="0"/>
      <p:bldP spid="713740" grpId="0"/>
      <p:bldP spid="713744" grpId="0"/>
      <p:bldP spid="71374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Title 1"/>
          <p:cNvSpPr>
            <a:spLocks noGrp="1"/>
          </p:cNvSpPr>
          <p:nvPr>
            <p:ph type="title"/>
          </p:nvPr>
        </p:nvSpPr>
        <p:spPr>
          <a:xfrm>
            <a:off x="385763" y="57150"/>
            <a:ext cx="7591425" cy="647700"/>
          </a:xfrm>
        </p:spPr>
        <p:txBody>
          <a:bodyPr vert="horz" wrap="square" lIns="91440" tIns="45720" rIns="91440" bIns="45720" anchor="ctr" anchorCtr="0"/>
          <a:p>
            <a:r>
              <a:rPr lang="zh-CN" altLang="en-US" dirty="0"/>
              <a:t>多重定义全局符号的问题</a:t>
            </a:r>
            <a:endParaRPr lang="zh-CN" altLang="en-US" dirty="0"/>
          </a:p>
        </p:txBody>
      </p:sp>
      <p:sp>
        <p:nvSpPr>
          <p:cNvPr id="69635" name="Content Placeholder 2"/>
          <p:cNvSpPr>
            <a:spLocks noGrp="1"/>
          </p:cNvSpPr>
          <p:nvPr>
            <p:ph idx="1"/>
          </p:nvPr>
        </p:nvSpPr>
        <p:spPr>
          <a:xfrm>
            <a:off x="468313" y="995363"/>
            <a:ext cx="8229600" cy="5059362"/>
          </a:xfrm>
        </p:spPr>
        <p:txBody>
          <a:bodyPr vert="horz" wrap="square" lIns="91440" tIns="45720" rIns="91440" bIns="45720" anchor="t" anchorCtr="0"/>
          <a:p>
            <a:r>
              <a:rPr lang="zh-CN" altLang="en-US" dirty="0">
                <a:latin typeface="微软雅黑" panose="020B0503020204020204" pitchFamily="34" charset="-122"/>
                <a:ea typeface="微软雅黑" panose="020B0503020204020204" pitchFamily="34" charset="-122"/>
              </a:rPr>
              <a:t>尽量避免使用全局变量</a:t>
            </a:r>
            <a:endParaRPr lang="zh-CN" altLang="en-US" dirty="0">
              <a:latin typeface="微软雅黑" panose="020B0503020204020204" pitchFamily="34" charset="-122"/>
              <a:ea typeface="微软雅黑" panose="020B0503020204020204" pitchFamily="34" charset="-122"/>
            </a:endParaRPr>
          </a:p>
          <a:p>
            <a:endParaRPr lang="en-US" altLang="zh-CN" sz="1000"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一定需要用的话，就按以下规则使用</a:t>
            </a:r>
            <a:endParaRPr lang="zh-CN" altLang="en-US"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尽量使用本地变量（</a:t>
            </a:r>
            <a:r>
              <a:rPr lang="en-US" altLang="zh-CN" sz="2200" dirty="0">
                <a:latin typeface="微软雅黑" panose="020B0503020204020204" pitchFamily="34" charset="-122"/>
                <a:ea typeface="微软雅黑" panose="020B0503020204020204" pitchFamily="34" charset="-122"/>
              </a:rPr>
              <a:t>static</a:t>
            </a:r>
            <a:r>
              <a:rPr lang="zh-CN" altLang="en-US" sz="2200" dirty="0">
                <a:latin typeface="微软雅黑" panose="020B0503020204020204" pitchFamily="34" charset="-122"/>
                <a:ea typeface="微软雅黑" panose="020B0503020204020204" pitchFamily="34" charset="-122"/>
              </a:rPr>
              <a:t>），模块内引用不太会出错</a:t>
            </a:r>
            <a:endParaRPr lang="zh-CN" altLang="en-US"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全局变量要赋初值，使成为强符号，易查出链接错误</a:t>
            </a:r>
            <a:endParaRPr lang="zh-CN" altLang="en-US"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外部全局变量要使用</a:t>
            </a:r>
            <a:r>
              <a:rPr lang="en-US" altLang="zh-CN" sz="2200" dirty="0">
                <a:latin typeface="微软雅黑" panose="020B0503020204020204" pitchFamily="34" charset="-122"/>
                <a:ea typeface="微软雅黑" panose="020B0503020204020204" pitchFamily="34" charset="-122"/>
              </a:rPr>
              <a:t>extern</a:t>
            </a:r>
            <a:r>
              <a:rPr lang="zh-CN" altLang="en-US" sz="2200" dirty="0">
                <a:latin typeface="微软雅黑" panose="020B0503020204020204" pitchFamily="34" charset="-122"/>
                <a:ea typeface="微软雅黑" panose="020B0503020204020204" pitchFamily="34" charset="-122"/>
              </a:rPr>
              <a:t>，以示其引用的定义在其他模块</a:t>
            </a:r>
            <a:endParaRPr lang="zh-CN" altLang="en-US" sz="2200" dirty="0">
              <a:latin typeface="微软雅黑" panose="020B0503020204020204" pitchFamily="34" charset="-122"/>
              <a:ea typeface="微软雅黑" panose="020B0503020204020204" pitchFamily="34" charset="-122"/>
            </a:endParaRPr>
          </a:p>
        </p:txBody>
      </p:sp>
      <p:sp>
        <p:nvSpPr>
          <p:cNvPr id="646148" name="Text Box 4"/>
          <p:cNvSpPr txBox="1"/>
          <p:nvPr/>
        </p:nvSpPr>
        <p:spPr>
          <a:xfrm>
            <a:off x="522288" y="3878263"/>
            <a:ext cx="8235950" cy="227012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200" dirty="0">
                <a:solidFill>
                  <a:srgbClr val="FF0000"/>
                </a:solidFill>
                <a:ea typeface="微软雅黑" panose="020B0503020204020204" pitchFamily="34" charset="-122"/>
              </a:rPr>
              <a:t>多重定义全局变量会造成一些意想不到的错误，而且是默默发生的，编译系统不会警告，并会在程序执行很久后才能表现出来，且远离错误引发处。特别是在一个具有几百个模块的大型软件中，这类错误很难修正。</a:t>
            </a:r>
            <a:endParaRPr lang="zh-CN" altLang="en-US" sz="2200" dirty="0">
              <a:solidFill>
                <a:srgbClr val="FF0000"/>
              </a:solidFill>
              <a:ea typeface="微软雅黑" panose="020B0503020204020204" pitchFamily="34" charset="-122"/>
            </a:endParaRPr>
          </a:p>
          <a:p>
            <a:pPr marL="0" lvl="0" indent="0" eaLnBrk="1" hangingPunct="1">
              <a:lnSpc>
                <a:spcPct val="100000"/>
              </a:lnSpc>
              <a:spcBef>
                <a:spcPct val="50000"/>
              </a:spcBef>
              <a:buNone/>
            </a:pPr>
            <a:r>
              <a:rPr lang="zh-CN" altLang="en-US" sz="2200" dirty="0">
                <a:solidFill>
                  <a:srgbClr val="FF0000"/>
                </a:solidFill>
                <a:ea typeface="微软雅黑" panose="020B0503020204020204" pitchFamily="34" charset="-122"/>
              </a:rPr>
              <a:t>大部分程序员并不了解链接器如何工作，因而养成良好的编程习惯是非常重要的。</a:t>
            </a:r>
            <a:endParaRPr lang="zh-CN" altLang="en-US" sz="2200" dirty="0">
              <a:solidFill>
                <a:srgbClr val="FF0000"/>
              </a:solidFill>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6148">
                                            <p:txEl>
                                              <p:charRg st="0" end="95"/>
                                            </p:txEl>
                                          </p:spTgt>
                                        </p:tgtEl>
                                        <p:attrNameLst>
                                          <p:attrName>style.visibility</p:attrName>
                                        </p:attrNameLst>
                                      </p:cBhvr>
                                      <p:to>
                                        <p:strVal val="visible"/>
                                      </p:to>
                                    </p:set>
                                    <p:animEffect transition="in" filter="blinds(horizontal)">
                                      <p:cBhvr>
                                        <p:cTn id="7" dur="500"/>
                                        <p:tgtEl>
                                          <p:spTgt spid="646148">
                                            <p:txEl>
                                              <p:charRg st="0" end="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46148">
                                            <p:txEl>
                                              <p:charRg st="95" end="132"/>
                                            </p:txEl>
                                          </p:spTgt>
                                        </p:tgtEl>
                                        <p:attrNameLst>
                                          <p:attrName>style.visibility</p:attrName>
                                        </p:attrNameLst>
                                      </p:cBhvr>
                                      <p:to>
                                        <p:strVal val="visible"/>
                                      </p:to>
                                    </p:set>
                                    <p:animEffect transition="in" filter="blinds(horizontal)">
                                      <p:cBhvr>
                                        <p:cTn id="12" dur="500"/>
                                        <p:tgtEl>
                                          <p:spTgt spid="646148">
                                            <p:txEl>
                                              <p:charRg st="95" end="1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4"/>
          <p:cNvSpPr>
            <a:spLocks noGrp="1"/>
          </p:cNvSpPr>
          <p:nvPr>
            <p:ph type="title"/>
          </p:nvPr>
        </p:nvSpPr>
        <p:spPr>
          <a:xfrm>
            <a:off x="1106488" y="0"/>
            <a:ext cx="6986587" cy="781050"/>
          </a:xfrm>
        </p:spPr>
        <p:txBody>
          <a:bodyPr vert="horz" wrap="square" lIns="91440" tIns="45720" rIns="91440" bIns="45720" anchor="ctr" anchorCtr="0"/>
          <a:p>
            <a:r>
              <a:rPr lang="zh-CN" altLang="en-US" dirty="0"/>
              <a:t>链接操作的步骤</a:t>
            </a:r>
            <a:endParaRPr lang="zh-CN" altLang="en-US" dirty="0"/>
          </a:p>
        </p:txBody>
      </p:sp>
      <p:sp>
        <p:nvSpPr>
          <p:cNvPr id="603139" name="Rectangle 5"/>
          <p:cNvSpPr>
            <a:spLocks noGrp="1"/>
          </p:cNvSpPr>
          <p:nvPr>
            <p:ph type="body"/>
          </p:nvPr>
        </p:nvSpPr>
        <p:spPr>
          <a:xfrm>
            <a:off x="57150" y="915988"/>
            <a:ext cx="8920163" cy="5614987"/>
          </a:xfrm>
        </p:spPr>
        <p:txBody>
          <a:bodyPr vert="horz" wrap="square" lIns="91440" tIns="45720" rIns="91440" bIns="45720" anchor="t" anchorCtr="0"/>
          <a:p>
            <a:pPr>
              <a:lnSpc>
                <a:spcPct val="100000"/>
              </a:lnSpc>
            </a:pPr>
            <a:r>
              <a:rPr lang="en-US" altLang="zh-CN" dirty="0">
                <a:latin typeface="微软雅黑" panose="020B0503020204020204" pitchFamily="34" charset="-122"/>
                <a:ea typeface="微软雅黑" panose="020B0503020204020204" pitchFamily="34" charset="-122"/>
              </a:rPr>
              <a:t>Step 1. </a:t>
            </a:r>
            <a:r>
              <a:rPr lang="zh-CN" altLang="en-US" dirty="0">
                <a:latin typeface="微软雅黑" panose="020B0503020204020204" pitchFamily="34" charset="-122"/>
                <a:ea typeface="微软雅黑" panose="020B0503020204020204" pitchFamily="34" charset="-122"/>
              </a:rPr>
              <a:t>符号解析（</a:t>
            </a:r>
            <a:r>
              <a:rPr lang="en-US" altLang="zh-CN" dirty="0">
                <a:latin typeface="微软雅黑" panose="020B0503020204020204" pitchFamily="34" charset="-122"/>
                <a:ea typeface="微软雅黑" panose="020B0503020204020204" pitchFamily="34" charset="-122"/>
              </a:rPr>
              <a:t>Symbol resolution</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lvl="1">
              <a:lnSpc>
                <a:spcPct val="100000"/>
              </a:lnSpc>
            </a:pPr>
            <a:r>
              <a:rPr lang="zh-CN" altLang="en-US" sz="2200" dirty="0">
                <a:latin typeface="微软雅黑" panose="020B0503020204020204" pitchFamily="34" charset="-122"/>
                <a:ea typeface="微软雅黑" panose="020B0503020204020204" pitchFamily="34" charset="-122"/>
              </a:rPr>
              <a:t>程序中有定义和引用的符号</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包括变量和函数等</a:t>
            </a:r>
            <a:r>
              <a:rPr lang="en-US" altLang="zh-CN" sz="2200" dirty="0">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a:p>
            <a:pPr lvl="2">
              <a:lnSpc>
                <a:spcPct val="100000"/>
              </a:lnSpc>
            </a:pPr>
            <a:r>
              <a:rPr lang="en-US" altLang="zh-CN" sz="2000" dirty="0">
                <a:latin typeface="微软雅黑" panose="020B0503020204020204" pitchFamily="34" charset="-122"/>
                <a:ea typeface="微软雅黑" panose="020B0503020204020204" pitchFamily="34" charset="-122"/>
              </a:rPr>
              <a:t>void swap() {…}  /* </a:t>
            </a:r>
            <a:r>
              <a:rPr lang="zh-CN" altLang="en-US" sz="2000" dirty="0">
                <a:latin typeface="微软雅黑" panose="020B0503020204020204" pitchFamily="34" charset="-122"/>
                <a:ea typeface="微软雅黑" panose="020B0503020204020204" pitchFamily="34" charset="-122"/>
              </a:rPr>
              <a:t>定义符号</a:t>
            </a:r>
            <a:r>
              <a:rPr lang="en-US" altLang="zh-CN" sz="2000" dirty="0">
                <a:latin typeface="微软雅黑" panose="020B0503020204020204" pitchFamily="34" charset="-122"/>
                <a:ea typeface="微软雅黑" panose="020B0503020204020204" pitchFamily="34" charset="-122"/>
              </a:rPr>
              <a:t>swap */</a:t>
            </a:r>
            <a:endParaRPr lang="en-US" altLang="zh-CN" sz="2000" dirty="0">
              <a:latin typeface="微软雅黑" panose="020B0503020204020204" pitchFamily="34" charset="-122"/>
              <a:ea typeface="微软雅黑" panose="020B0503020204020204" pitchFamily="34" charset="-122"/>
            </a:endParaRPr>
          </a:p>
          <a:p>
            <a:pPr lvl="2">
              <a:lnSpc>
                <a:spcPct val="100000"/>
              </a:lnSpc>
            </a:pPr>
            <a:r>
              <a:rPr lang="en-US" altLang="zh-CN" sz="2000" dirty="0">
                <a:latin typeface="微软雅黑" panose="020B0503020204020204" pitchFamily="34" charset="-122"/>
                <a:ea typeface="微软雅黑" panose="020B0503020204020204" pitchFamily="34" charset="-122"/>
              </a:rPr>
              <a:t>swap();          /* </a:t>
            </a:r>
            <a:r>
              <a:rPr lang="zh-CN" altLang="en-US" sz="2000" dirty="0">
                <a:latin typeface="微软雅黑" panose="020B0503020204020204" pitchFamily="34" charset="-122"/>
                <a:ea typeface="微软雅黑" panose="020B0503020204020204" pitchFamily="34" charset="-122"/>
              </a:rPr>
              <a:t>引用符号</a:t>
            </a:r>
            <a:r>
              <a:rPr lang="en-US" altLang="zh-CN" sz="2000" dirty="0">
                <a:latin typeface="微软雅黑" panose="020B0503020204020204" pitchFamily="34" charset="-122"/>
                <a:ea typeface="微软雅黑" panose="020B0503020204020204" pitchFamily="34" charset="-122"/>
              </a:rPr>
              <a:t>swap */</a:t>
            </a:r>
            <a:endParaRPr lang="en-US" altLang="zh-CN" sz="2000" dirty="0">
              <a:latin typeface="微软雅黑" panose="020B0503020204020204" pitchFamily="34" charset="-122"/>
              <a:ea typeface="微软雅黑" panose="020B0503020204020204" pitchFamily="34" charset="-122"/>
            </a:endParaRPr>
          </a:p>
          <a:p>
            <a:pPr lvl="2">
              <a:lnSpc>
                <a:spcPct val="100000"/>
              </a:lnSpc>
            </a:pPr>
            <a:r>
              <a:rPr lang="en-US" altLang="zh-CN" sz="2000" dirty="0">
                <a:latin typeface="微软雅黑" panose="020B0503020204020204" pitchFamily="34" charset="-122"/>
                <a:ea typeface="微软雅黑" panose="020B0503020204020204" pitchFamily="34" charset="-122"/>
              </a:rPr>
              <a:t>int *xp = &amp;x;    /* </a:t>
            </a:r>
            <a:r>
              <a:rPr lang="zh-CN" altLang="en-US" sz="2000" dirty="0">
                <a:latin typeface="微软雅黑" panose="020B0503020204020204" pitchFamily="34" charset="-122"/>
                <a:ea typeface="微软雅黑" panose="020B0503020204020204" pitchFamily="34" charset="-122"/>
              </a:rPr>
              <a:t>定义符号 </a:t>
            </a:r>
            <a:r>
              <a:rPr lang="en-US" altLang="zh-CN" sz="2000" dirty="0">
                <a:latin typeface="微软雅黑" panose="020B0503020204020204" pitchFamily="34" charset="-122"/>
                <a:ea typeface="微软雅黑" panose="020B0503020204020204" pitchFamily="34" charset="-122"/>
              </a:rPr>
              <a:t>xp, </a:t>
            </a:r>
            <a:r>
              <a:rPr lang="zh-CN" altLang="en-US" sz="2000" dirty="0">
                <a:latin typeface="微软雅黑" panose="020B0503020204020204" pitchFamily="34" charset="-122"/>
                <a:ea typeface="微软雅黑" panose="020B0503020204020204" pitchFamily="34" charset="-122"/>
              </a:rPr>
              <a:t>引用符号 </a:t>
            </a:r>
            <a:r>
              <a:rPr lang="en-US" altLang="zh-CN" sz="2000" dirty="0">
                <a:latin typeface="微软雅黑" panose="020B0503020204020204" pitchFamily="34" charset="-122"/>
                <a:ea typeface="微软雅黑" panose="020B0503020204020204" pitchFamily="34" charset="-122"/>
              </a:rPr>
              <a:t>x */</a:t>
            </a:r>
            <a:endParaRPr lang="en-US" altLang="zh-CN" dirty="0">
              <a:latin typeface="微软雅黑" panose="020B0503020204020204" pitchFamily="34" charset="-122"/>
              <a:ea typeface="微软雅黑" panose="020B0503020204020204" pitchFamily="34" charset="-122"/>
            </a:endParaRPr>
          </a:p>
          <a:p>
            <a:pPr lvl="1">
              <a:lnSpc>
                <a:spcPct val="100000"/>
              </a:lnSpc>
            </a:pPr>
            <a:r>
              <a:rPr lang="zh-CN" altLang="en-US" sz="2200" dirty="0">
                <a:latin typeface="微软雅黑" panose="020B0503020204020204" pitchFamily="34" charset="-122"/>
                <a:ea typeface="微软雅黑" panose="020B0503020204020204" pitchFamily="34" charset="-122"/>
              </a:rPr>
              <a:t>编译器将</a:t>
            </a:r>
            <a:r>
              <a:rPr lang="zh-CN" altLang="en-US" sz="2200" dirty="0">
                <a:solidFill>
                  <a:srgbClr val="FF3300"/>
                </a:solidFill>
                <a:latin typeface="微软雅黑" panose="020B0503020204020204" pitchFamily="34" charset="-122"/>
                <a:ea typeface="微软雅黑" panose="020B0503020204020204" pitchFamily="34" charset="-122"/>
              </a:rPr>
              <a:t>定义的符号</a:t>
            </a:r>
            <a:r>
              <a:rPr lang="zh-CN" altLang="en-US" sz="2200" dirty="0">
                <a:latin typeface="微软雅黑" panose="020B0503020204020204" pitchFamily="34" charset="-122"/>
                <a:ea typeface="微软雅黑" panose="020B0503020204020204" pitchFamily="34" charset="-122"/>
              </a:rPr>
              <a:t>存放在一个</a:t>
            </a:r>
            <a:r>
              <a:rPr lang="zh-CN" altLang="en-US" sz="2200" dirty="0">
                <a:solidFill>
                  <a:srgbClr val="FF3300"/>
                </a:solidFill>
                <a:latin typeface="微软雅黑" panose="020B0503020204020204" pitchFamily="34" charset="-122"/>
                <a:ea typeface="微软雅黑" panose="020B0503020204020204" pitchFamily="34" charset="-122"/>
              </a:rPr>
              <a:t>符号表</a:t>
            </a: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symbol table</a:t>
            </a:r>
            <a:r>
              <a:rPr lang="zh-CN" altLang="en-US" sz="2200" dirty="0">
                <a:latin typeface="微软雅黑" panose="020B0503020204020204" pitchFamily="34" charset="-122"/>
                <a:ea typeface="微软雅黑" panose="020B0503020204020204" pitchFamily="34" charset="-122"/>
              </a:rPr>
              <a:t>）中</a:t>
            </a:r>
            <a:r>
              <a:rPr lang="en-US" altLang="zh-CN"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lvl="2">
              <a:lnSpc>
                <a:spcPct val="100000"/>
              </a:lnSpc>
              <a:buFontTx/>
              <a:buChar char="–"/>
            </a:pPr>
            <a:r>
              <a:rPr lang="zh-CN" altLang="en-US" sz="2200" dirty="0">
                <a:latin typeface="微软雅黑" panose="020B0503020204020204" pitchFamily="34" charset="-122"/>
                <a:ea typeface="微软雅黑" panose="020B0503020204020204" pitchFamily="34" charset="-122"/>
              </a:rPr>
              <a:t>符号表是一个结构数组</a:t>
            </a:r>
            <a:endParaRPr lang="zh-CN" altLang="en-US" sz="2200" dirty="0">
              <a:latin typeface="微软雅黑" panose="020B0503020204020204" pitchFamily="34" charset="-122"/>
              <a:ea typeface="微软雅黑" panose="020B0503020204020204" pitchFamily="34" charset="-122"/>
            </a:endParaRPr>
          </a:p>
          <a:p>
            <a:pPr lvl="2">
              <a:lnSpc>
                <a:spcPct val="100000"/>
              </a:lnSpc>
              <a:buFontTx/>
              <a:buChar char="–"/>
            </a:pPr>
            <a:r>
              <a:rPr lang="zh-CN" altLang="en-US" sz="2200" dirty="0">
                <a:latin typeface="微软雅黑" panose="020B0503020204020204" pitchFamily="34" charset="-122"/>
                <a:ea typeface="微软雅黑" panose="020B0503020204020204" pitchFamily="34" charset="-122"/>
              </a:rPr>
              <a:t>每个表项包含符号名、</a:t>
            </a:r>
            <a:r>
              <a:rPr lang="zh-CN" altLang="en-US" sz="2200" dirty="0">
                <a:solidFill>
                  <a:srgbClr val="CC3300"/>
                </a:solidFill>
                <a:latin typeface="微软雅黑" panose="020B0503020204020204" pitchFamily="34" charset="-122"/>
                <a:ea typeface="微软雅黑" panose="020B0503020204020204" pitchFamily="34" charset="-122"/>
              </a:rPr>
              <a:t>长度和位置</a:t>
            </a:r>
            <a:r>
              <a:rPr lang="zh-CN" altLang="en-US" sz="2200" dirty="0">
                <a:latin typeface="微软雅黑" panose="020B0503020204020204" pitchFamily="34" charset="-122"/>
                <a:ea typeface="微软雅黑" panose="020B0503020204020204" pitchFamily="34" charset="-122"/>
              </a:rPr>
              <a:t>等信息</a:t>
            </a:r>
            <a:endParaRPr lang="en-US" altLang="zh-CN" sz="2200" dirty="0">
              <a:latin typeface="微软雅黑" panose="020B0503020204020204" pitchFamily="34" charset="-122"/>
              <a:ea typeface="微软雅黑" panose="020B0503020204020204" pitchFamily="34" charset="-122"/>
            </a:endParaRPr>
          </a:p>
          <a:p>
            <a:pPr lvl="1">
              <a:lnSpc>
                <a:spcPct val="100000"/>
              </a:lnSpc>
            </a:pPr>
            <a:r>
              <a:rPr lang="zh-CN" altLang="en-US" sz="2200" dirty="0">
                <a:latin typeface="微软雅黑" panose="020B0503020204020204" pitchFamily="34" charset="-122"/>
                <a:ea typeface="微软雅黑" panose="020B0503020204020204" pitchFamily="34" charset="-122"/>
              </a:rPr>
              <a:t>链接器将每个</a:t>
            </a:r>
            <a:r>
              <a:rPr lang="zh-CN" altLang="en-US" sz="2200" dirty="0">
                <a:solidFill>
                  <a:srgbClr val="FF3300"/>
                </a:solidFill>
                <a:latin typeface="微软雅黑" panose="020B0503020204020204" pitchFamily="34" charset="-122"/>
                <a:ea typeface="微软雅黑" panose="020B0503020204020204" pitchFamily="34" charset="-122"/>
              </a:rPr>
              <a:t>符号的引用</a:t>
            </a:r>
            <a:r>
              <a:rPr lang="zh-CN" altLang="en-US" sz="2200" dirty="0">
                <a:latin typeface="微软雅黑" panose="020B0503020204020204" pitchFamily="34" charset="-122"/>
                <a:ea typeface="微软雅黑" panose="020B0503020204020204" pitchFamily="34" charset="-122"/>
              </a:rPr>
              <a:t>都与一个确定的</a:t>
            </a:r>
            <a:r>
              <a:rPr lang="zh-CN" altLang="en-US" sz="2200" dirty="0">
                <a:solidFill>
                  <a:srgbClr val="FF3300"/>
                </a:solidFill>
                <a:latin typeface="微软雅黑" panose="020B0503020204020204" pitchFamily="34" charset="-122"/>
                <a:ea typeface="微软雅黑" panose="020B0503020204020204" pitchFamily="34" charset="-122"/>
              </a:rPr>
              <a:t>符号定义</a:t>
            </a:r>
            <a:r>
              <a:rPr lang="zh-CN" altLang="en-US" sz="2200" dirty="0">
                <a:latin typeface="微软雅黑" panose="020B0503020204020204" pitchFamily="34" charset="-122"/>
                <a:ea typeface="微软雅黑" panose="020B0503020204020204" pitchFamily="34" charset="-122"/>
              </a:rPr>
              <a:t>建立关联</a:t>
            </a:r>
            <a:endParaRPr lang="zh-CN" altLang="en-US" sz="2200"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Step 2. </a:t>
            </a:r>
            <a:r>
              <a:rPr lang="zh-CN" altLang="en-US" dirty="0">
                <a:latin typeface="微软雅黑" panose="020B0503020204020204" pitchFamily="34" charset="-122"/>
                <a:ea typeface="微软雅黑" panose="020B0503020204020204" pitchFamily="34" charset="-122"/>
              </a:rPr>
              <a:t>重定位</a:t>
            </a:r>
            <a:endParaRPr lang="en-US" altLang="zh-CN"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将多个代码段与数据段分别</a:t>
            </a:r>
            <a:r>
              <a:rPr lang="zh-CN" altLang="en-US" sz="2200" dirty="0">
                <a:solidFill>
                  <a:srgbClr val="FF0000"/>
                </a:solidFill>
                <a:latin typeface="微软雅黑" panose="020B0503020204020204" pitchFamily="34" charset="-122"/>
                <a:ea typeface="微软雅黑" panose="020B0503020204020204" pitchFamily="34" charset="-122"/>
              </a:rPr>
              <a:t>合并为</a:t>
            </a:r>
            <a:r>
              <a:rPr lang="zh-CN" altLang="en-US" sz="2200" dirty="0">
                <a:latin typeface="微软雅黑" panose="020B0503020204020204" pitchFamily="34" charset="-122"/>
                <a:ea typeface="微软雅黑" panose="020B0503020204020204" pitchFamily="34" charset="-122"/>
              </a:rPr>
              <a:t>一个单独的代码段和数据段</a:t>
            </a:r>
            <a:endParaRPr lang="en-US" altLang="zh-CN"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计算每个定义的符号在虚拟地址空间中的</a:t>
            </a:r>
            <a:r>
              <a:rPr lang="zh-CN" altLang="en-US" sz="2200" dirty="0">
                <a:solidFill>
                  <a:srgbClr val="FF3300"/>
                </a:solidFill>
                <a:latin typeface="微软雅黑" panose="020B0503020204020204" pitchFamily="34" charset="-122"/>
                <a:ea typeface="微软雅黑" panose="020B0503020204020204" pitchFamily="34" charset="-122"/>
              </a:rPr>
              <a:t>绝对地址</a:t>
            </a:r>
            <a:endParaRPr lang="zh-CN" altLang="en-US" sz="2200" dirty="0">
              <a:solidFill>
                <a:srgbClr val="FF3300"/>
              </a:solidFill>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将可执行文件中符号引用处的地址</a:t>
            </a:r>
            <a:r>
              <a:rPr lang="zh-CN" altLang="en-US" sz="2200" dirty="0">
                <a:solidFill>
                  <a:srgbClr val="FF0000"/>
                </a:solidFill>
                <a:latin typeface="微软雅黑" panose="020B0503020204020204" pitchFamily="34" charset="-122"/>
                <a:ea typeface="微软雅黑" panose="020B0503020204020204" pitchFamily="34" charset="-122"/>
              </a:rPr>
              <a:t>修改为重定位后的地址信息</a:t>
            </a:r>
            <a:endParaRPr lang="en-US" altLang="zh-CN" sz="22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3139">
                                            <p:txEl>
                                              <p:charRg st="32" end="56"/>
                                            </p:txEl>
                                          </p:spTgt>
                                        </p:tgtEl>
                                        <p:attrNameLst>
                                          <p:attrName>style.visibility</p:attrName>
                                        </p:attrNameLst>
                                      </p:cBhvr>
                                      <p:to>
                                        <p:strVal val="visible"/>
                                      </p:to>
                                    </p:set>
                                    <p:animEffect transition="in" filter="blinds(horizontal)">
                                      <p:cBhvr>
                                        <p:cTn id="7" dur="500"/>
                                        <p:tgtEl>
                                          <p:spTgt spid="603139">
                                            <p:txEl>
                                              <p:charRg st="32" end="5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03139">
                                            <p:txEl>
                                              <p:charRg st="56" end="88"/>
                                            </p:txEl>
                                          </p:spTgt>
                                        </p:tgtEl>
                                        <p:attrNameLst>
                                          <p:attrName>style.visibility</p:attrName>
                                        </p:attrNameLst>
                                      </p:cBhvr>
                                      <p:to>
                                        <p:strVal val="visible"/>
                                      </p:to>
                                    </p:set>
                                    <p:animEffect transition="in" filter="blinds(horizontal)">
                                      <p:cBhvr>
                                        <p:cTn id="12" dur="500"/>
                                        <p:tgtEl>
                                          <p:spTgt spid="603139">
                                            <p:txEl>
                                              <p:charRg st="56" end="8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03139">
                                            <p:txEl>
                                              <p:charRg st="88" end="120"/>
                                            </p:txEl>
                                          </p:spTgt>
                                        </p:tgtEl>
                                        <p:attrNameLst>
                                          <p:attrName>style.visibility</p:attrName>
                                        </p:attrNameLst>
                                      </p:cBhvr>
                                      <p:to>
                                        <p:strVal val="visible"/>
                                      </p:to>
                                    </p:set>
                                    <p:animEffect transition="in" filter="blinds(horizontal)">
                                      <p:cBhvr>
                                        <p:cTn id="17" dur="500"/>
                                        <p:tgtEl>
                                          <p:spTgt spid="603139">
                                            <p:txEl>
                                              <p:charRg st="88" end="12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03139">
                                            <p:txEl>
                                              <p:charRg st="120" end="159"/>
                                            </p:txEl>
                                          </p:spTgt>
                                        </p:tgtEl>
                                        <p:attrNameLst>
                                          <p:attrName>style.visibility</p:attrName>
                                        </p:attrNameLst>
                                      </p:cBhvr>
                                      <p:to>
                                        <p:strVal val="visible"/>
                                      </p:to>
                                    </p:set>
                                    <p:animEffect transition="in" filter="blinds(horizontal)">
                                      <p:cBhvr>
                                        <p:cTn id="22" dur="500"/>
                                        <p:tgtEl>
                                          <p:spTgt spid="603139">
                                            <p:txEl>
                                              <p:charRg st="120" end="15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03139">
                                            <p:txEl>
                                              <p:charRg st="159" end="194"/>
                                            </p:txEl>
                                          </p:spTgt>
                                        </p:tgtEl>
                                        <p:attrNameLst>
                                          <p:attrName>style.visibility</p:attrName>
                                        </p:attrNameLst>
                                      </p:cBhvr>
                                      <p:to>
                                        <p:strVal val="visible"/>
                                      </p:to>
                                    </p:set>
                                    <p:animEffect transition="in" filter="blinds(horizontal)">
                                      <p:cBhvr>
                                        <p:cTn id="27" dur="500"/>
                                        <p:tgtEl>
                                          <p:spTgt spid="603139">
                                            <p:txEl>
                                              <p:charRg st="159" end="19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03139">
                                            <p:txEl>
                                              <p:charRg st="194" end="205"/>
                                            </p:txEl>
                                          </p:spTgt>
                                        </p:tgtEl>
                                        <p:attrNameLst>
                                          <p:attrName>style.visibility</p:attrName>
                                        </p:attrNameLst>
                                      </p:cBhvr>
                                      <p:to>
                                        <p:strVal val="visible"/>
                                      </p:to>
                                    </p:set>
                                    <p:animEffect transition="in" filter="blinds(horizontal)">
                                      <p:cBhvr>
                                        <p:cTn id="32" dur="500"/>
                                        <p:tgtEl>
                                          <p:spTgt spid="603139">
                                            <p:txEl>
                                              <p:charRg st="194" end="20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03139">
                                            <p:txEl>
                                              <p:charRg st="205" end="224"/>
                                            </p:txEl>
                                          </p:spTgt>
                                        </p:tgtEl>
                                        <p:attrNameLst>
                                          <p:attrName>style.visibility</p:attrName>
                                        </p:attrNameLst>
                                      </p:cBhvr>
                                      <p:to>
                                        <p:strVal val="visible"/>
                                      </p:to>
                                    </p:set>
                                    <p:animEffect transition="in" filter="blinds(horizontal)">
                                      <p:cBhvr>
                                        <p:cTn id="37" dur="500"/>
                                        <p:tgtEl>
                                          <p:spTgt spid="603139">
                                            <p:txEl>
                                              <p:charRg st="205" end="22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03139">
                                            <p:txEl>
                                              <p:charRg st="224" end="251"/>
                                            </p:txEl>
                                          </p:spTgt>
                                        </p:tgtEl>
                                        <p:attrNameLst>
                                          <p:attrName>style.visibility</p:attrName>
                                        </p:attrNameLst>
                                      </p:cBhvr>
                                      <p:to>
                                        <p:strVal val="visible"/>
                                      </p:to>
                                    </p:set>
                                    <p:animEffect transition="in" filter="blinds(horizontal)">
                                      <p:cBhvr>
                                        <p:cTn id="42" dur="500"/>
                                        <p:tgtEl>
                                          <p:spTgt spid="603139">
                                            <p:txEl>
                                              <p:charRg st="224" end="25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03139">
                                            <p:txEl>
                                              <p:charRg st="263" end="291"/>
                                            </p:txEl>
                                          </p:spTgt>
                                        </p:tgtEl>
                                        <p:attrNameLst>
                                          <p:attrName>style.visibility</p:attrName>
                                        </p:attrNameLst>
                                      </p:cBhvr>
                                      <p:to>
                                        <p:strVal val="visible"/>
                                      </p:to>
                                    </p:set>
                                    <p:animEffect transition="in" filter="blinds(horizontal)">
                                      <p:cBhvr>
                                        <p:cTn id="47" dur="500"/>
                                        <p:tgtEl>
                                          <p:spTgt spid="603139">
                                            <p:txEl>
                                              <p:charRg st="263" end="29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03139">
                                            <p:txEl>
                                              <p:charRg st="291" end="314"/>
                                            </p:txEl>
                                          </p:spTgt>
                                        </p:tgtEl>
                                        <p:attrNameLst>
                                          <p:attrName>style.visibility</p:attrName>
                                        </p:attrNameLst>
                                      </p:cBhvr>
                                      <p:to>
                                        <p:strVal val="visible"/>
                                      </p:to>
                                    </p:set>
                                    <p:animEffect transition="in" filter="blinds(horizontal)">
                                      <p:cBhvr>
                                        <p:cTn id="52" dur="500"/>
                                        <p:tgtEl>
                                          <p:spTgt spid="603139">
                                            <p:txEl>
                                              <p:charRg st="291" end="31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03139">
                                            <p:txEl>
                                              <p:charRg st="314" end="342"/>
                                            </p:txEl>
                                          </p:spTgt>
                                        </p:tgtEl>
                                        <p:attrNameLst>
                                          <p:attrName>style.visibility</p:attrName>
                                        </p:attrNameLst>
                                      </p:cBhvr>
                                      <p:to>
                                        <p:strVal val="visible"/>
                                      </p:to>
                                    </p:set>
                                    <p:animEffect transition="in" filter="blinds(horizontal)">
                                      <p:cBhvr>
                                        <p:cTn id="57" dur="500"/>
                                        <p:tgtEl>
                                          <p:spTgt spid="603139">
                                            <p:txEl>
                                              <p:charRg st="314" end="34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1"/>
          <p:cNvSpPr>
            <a:spLocks noGrp="1"/>
          </p:cNvSpPr>
          <p:nvPr>
            <p:ph type="title"/>
          </p:nvPr>
        </p:nvSpPr>
        <p:spPr>
          <a:xfrm>
            <a:off x="312738" y="0"/>
            <a:ext cx="8831262" cy="673100"/>
          </a:xfrm>
        </p:spPr>
        <p:txBody>
          <a:bodyPr vert="horz" wrap="square" lIns="91440" tIns="45720" rIns="91440" bIns="45720" anchor="ctr" anchorCtr="0"/>
          <a:p>
            <a:pPr marL="119380" indent="-119380" defTabSz="9144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dirty="0"/>
              <a:t>如何划分模块？</a:t>
            </a:r>
            <a:endParaRPr lang="zh-CN" altLang="en-GB" dirty="0"/>
          </a:p>
        </p:txBody>
      </p:sp>
      <p:sp>
        <p:nvSpPr>
          <p:cNvPr id="647171" name="Rectangle 2"/>
          <p:cNvSpPr>
            <a:spLocks noGrp="1"/>
          </p:cNvSpPr>
          <p:nvPr>
            <p:ph type="body"/>
          </p:nvPr>
        </p:nvSpPr>
        <p:spPr>
          <a:xfrm>
            <a:off x="297180" y="2268855"/>
            <a:ext cx="8307070" cy="4454525"/>
          </a:xfrm>
        </p:spPr>
        <p:txBody>
          <a:bodyPr vert="horz" wrap="square" lIns="91440" tIns="45720" rIns="91440" bIns="45720" anchor="t" anchorCtr="0"/>
          <a:p>
            <a:pPr defTabSz="914400">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rPr>
              <a:t>许多函数无需自己写，可使用共享库函数</a:t>
            </a:r>
            <a:endParaRPr lang="zh-CN" altLang="en-GB" dirty="0">
              <a:latin typeface="微软雅黑" panose="020B0503020204020204" pitchFamily="34" charset="-122"/>
              <a:ea typeface="微软雅黑" panose="020B0503020204020204" pitchFamily="34" charset="-122"/>
            </a:endParaRPr>
          </a:p>
          <a:p>
            <a:pPr lvl="1" defTabSz="914400">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sz="2400" dirty="0">
                <a:latin typeface="微软雅黑" panose="020B0503020204020204" pitchFamily="34" charset="-122"/>
                <a:ea typeface="微软雅黑" panose="020B0503020204020204" pitchFamily="34" charset="-122"/>
              </a:rPr>
              <a:t>如数学库</a:t>
            </a:r>
            <a:r>
              <a:rPr lang="en-GB" altLang="zh-CN" sz="2400" dirty="0">
                <a:latin typeface="微软雅黑" panose="020B0503020204020204" pitchFamily="34" charset="-122"/>
                <a:ea typeface="微软雅黑" panose="020B0503020204020204" pitchFamily="34" charset="-122"/>
              </a:rPr>
              <a:t>, </a:t>
            </a:r>
            <a:r>
              <a:rPr lang="zh-CN" altLang="en-GB" sz="2400" dirty="0">
                <a:latin typeface="微软雅黑" panose="020B0503020204020204" pitchFamily="34" charset="-122"/>
                <a:ea typeface="微软雅黑" panose="020B0503020204020204" pitchFamily="34" charset="-122"/>
              </a:rPr>
              <a:t>输入</a:t>
            </a:r>
            <a:r>
              <a:rPr lang="en-GB" altLang="zh-CN" sz="2400" dirty="0">
                <a:latin typeface="微软雅黑" panose="020B0503020204020204" pitchFamily="34" charset="-122"/>
                <a:ea typeface="微软雅黑" panose="020B0503020204020204" pitchFamily="34" charset="-122"/>
              </a:rPr>
              <a:t>/</a:t>
            </a:r>
            <a:r>
              <a:rPr lang="zh-CN" altLang="en-GB" sz="2400" dirty="0">
                <a:latin typeface="微软雅黑" panose="020B0503020204020204" pitchFamily="34" charset="-122"/>
                <a:ea typeface="微软雅黑" panose="020B0503020204020204" pitchFamily="34" charset="-122"/>
              </a:rPr>
              <a:t>输出库</a:t>
            </a:r>
            <a:r>
              <a:rPr lang="en-GB" altLang="zh-CN" sz="2400" dirty="0">
                <a:latin typeface="微软雅黑" panose="020B0503020204020204" pitchFamily="34" charset="-122"/>
                <a:ea typeface="微软雅黑" panose="020B0503020204020204" pitchFamily="34" charset="-122"/>
              </a:rPr>
              <a:t>, </a:t>
            </a:r>
            <a:r>
              <a:rPr lang="zh-CN" altLang="en-GB" sz="2400" dirty="0">
                <a:latin typeface="微软雅黑" panose="020B0503020204020204" pitchFamily="34" charset="-122"/>
                <a:ea typeface="微软雅黑" panose="020B0503020204020204" pitchFamily="34" charset="-122"/>
              </a:rPr>
              <a:t>存储管理库，字符串处理等</a:t>
            </a:r>
            <a:endParaRPr lang="en-GB" altLang="zh-CN" sz="2400" dirty="0">
              <a:latin typeface="微软雅黑" panose="020B0503020204020204" pitchFamily="34" charset="-122"/>
              <a:ea typeface="微软雅黑" panose="020B0503020204020204" pitchFamily="34" charset="-122"/>
            </a:endParaRPr>
          </a:p>
          <a:p>
            <a:pPr defTabSz="914400">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rPr>
              <a:t>自定义的模块，避免以下两种极端做法</a:t>
            </a:r>
            <a:endParaRPr lang="zh-CN" altLang="en-GB" dirty="0">
              <a:latin typeface="微软雅黑" panose="020B0503020204020204" pitchFamily="34" charset="-122"/>
              <a:ea typeface="微软雅黑" panose="020B0503020204020204" pitchFamily="34" charset="-122"/>
            </a:endParaRPr>
          </a:p>
          <a:p>
            <a:pPr lvl="1" defTabSz="914400">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sz="2400" dirty="0">
                <a:latin typeface="微软雅黑" panose="020B0503020204020204" pitchFamily="34" charset="-122"/>
                <a:ea typeface="微软雅黑" panose="020B0503020204020204" pitchFamily="34" charset="-122"/>
              </a:rPr>
              <a:t>将所有函数都放在一个源文件中</a:t>
            </a:r>
            <a:endParaRPr lang="zh-CN" altLang="en-GB" sz="2400" dirty="0">
              <a:latin typeface="微软雅黑" panose="020B0503020204020204" pitchFamily="34" charset="-122"/>
              <a:ea typeface="微软雅黑" panose="020B0503020204020204" pitchFamily="34" charset="-122"/>
            </a:endParaRPr>
          </a:p>
          <a:p>
            <a:pPr lvl="2" defTabSz="914400">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rPr>
              <a:t>修改一个函数需要对所有函数重新编译</a:t>
            </a:r>
            <a:endParaRPr lang="zh-CN" altLang="en-GB" dirty="0">
              <a:latin typeface="微软雅黑" panose="020B0503020204020204" pitchFamily="34" charset="-122"/>
              <a:ea typeface="微软雅黑" panose="020B0503020204020204" pitchFamily="34" charset="-122"/>
            </a:endParaRPr>
          </a:p>
          <a:p>
            <a:pPr lvl="2" defTabSz="914400">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rPr>
              <a:t>时间和空间两方面的效率都不高</a:t>
            </a:r>
            <a:endParaRPr lang="zh-CN" altLang="en-GB" dirty="0">
              <a:latin typeface="微软雅黑" panose="020B0503020204020204" pitchFamily="34" charset="-122"/>
              <a:ea typeface="微软雅黑" panose="020B0503020204020204" pitchFamily="34" charset="-122"/>
            </a:endParaRPr>
          </a:p>
          <a:p>
            <a:pPr lvl="1" defTabSz="914400">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sz="2400" dirty="0">
                <a:latin typeface="微软雅黑" panose="020B0503020204020204" pitchFamily="34" charset="-122"/>
                <a:ea typeface="微软雅黑" panose="020B0503020204020204" pitchFamily="34" charset="-122"/>
              </a:rPr>
              <a:t>一个源文件中仅包含一个函数</a:t>
            </a:r>
            <a:endParaRPr lang="zh-CN" altLang="en-GB" sz="2400" dirty="0">
              <a:latin typeface="微软雅黑" panose="020B0503020204020204" pitchFamily="34" charset="-122"/>
              <a:ea typeface="微软雅黑" panose="020B0503020204020204" pitchFamily="34" charset="-122"/>
            </a:endParaRPr>
          </a:p>
          <a:p>
            <a:pPr lvl="2" defTabSz="914400">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rPr>
              <a:t>需要程序员显式地进行链接</a:t>
            </a:r>
            <a:endParaRPr lang="zh-CN" altLang="en-GB" dirty="0">
              <a:latin typeface="微软雅黑" panose="020B0503020204020204" pitchFamily="34" charset="-122"/>
              <a:ea typeface="微软雅黑" panose="020B0503020204020204" pitchFamily="34" charset="-122"/>
            </a:endParaRPr>
          </a:p>
          <a:p>
            <a:pPr lvl="2" defTabSz="914400">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rPr>
              <a:t>效率高，但模块太多，故太繁琐</a:t>
            </a:r>
            <a:endParaRPr lang="zh-CN" altLang="en-GB"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511810" y="804545"/>
            <a:ext cx="7478395" cy="1464310"/>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7171">
                                            <p:txEl>
                                              <p:charRg st="0" end="19"/>
                                            </p:txEl>
                                          </p:spTgt>
                                        </p:tgtEl>
                                        <p:attrNameLst>
                                          <p:attrName>style.visibility</p:attrName>
                                        </p:attrNameLst>
                                      </p:cBhvr>
                                      <p:to>
                                        <p:strVal val="visible"/>
                                      </p:to>
                                    </p:set>
                                    <p:animEffect transition="in" filter="blinds(horizontal)">
                                      <p:cBhvr>
                                        <p:cTn id="7" dur="500"/>
                                        <p:tgtEl>
                                          <p:spTgt spid="647171">
                                            <p:txEl>
                                              <p:charRg st="0" end="1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47171">
                                            <p:txEl>
                                              <p:charRg st="19" end="46"/>
                                            </p:txEl>
                                          </p:spTgt>
                                        </p:tgtEl>
                                        <p:attrNameLst>
                                          <p:attrName>style.visibility</p:attrName>
                                        </p:attrNameLst>
                                      </p:cBhvr>
                                      <p:to>
                                        <p:strVal val="visible"/>
                                      </p:to>
                                    </p:set>
                                    <p:animEffect transition="in" filter="blinds(horizontal)">
                                      <p:cBhvr>
                                        <p:cTn id="12" dur="500"/>
                                        <p:tgtEl>
                                          <p:spTgt spid="647171">
                                            <p:txEl>
                                              <p:charRg st="19" end="4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47171">
                                            <p:txEl>
                                              <p:charRg st="46" end="57"/>
                                            </p:txEl>
                                          </p:spTgt>
                                        </p:tgtEl>
                                        <p:attrNameLst>
                                          <p:attrName>style.visibility</p:attrName>
                                        </p:attrNameLst>
                                      </p:cBhvr>
                                      <p:to>
                                        <p:strVal val="visible"/>
                                      </p:to>
                                    </p:set>
                                    <p:animEffect transition="in" filter="blinds(horizontal)">
                                      <p:cBhvr>
                                        <p:cTn id="17" dur="500"/>
                                        <p:tgtEl>
                                          <p:spTgt spid="647171">
                                            <p:txEl>
                                              <p:charRg st="46" end="5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47171">
                                            <p:txEl>
                                              <p:charRg st="57" end="72"/>
                                            </p:txEl>
                                          </p:spTgt>
                                        </p:tgtEl>
                                        <p:attrNameLst>
                                          <p:attrName>style.visibility</p:attrName>
                                        </p:attrNameLst>
                                      </p:cBhvr>
                                      <p:to>
                                        <p:strVal val="visible"/>
                                      </p:to>
                                    </p:set>
                                    <p:animEffect transition="in" filter="blinds(horizontal)">
                                      <p:cBhvr>
                                        <p:cTn id="22" dur="500"/>
                                        <p:tgtEl>
                                          <p:spTgt spid="647171">
                                            <p:txEl>
                                              <p:charRg st="57" end="72"/>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47171">
                                            <p:txEl>
                                              <p:charRg st="72" end="90"/>
                                            </p:txEl>
                                          </p:spTgt>
                                        </p:tgtEl>
                                        <p:attrNameLst>
                                          <p:attrName>style.visibility</p:attrName>
                                        </p:attrNameLst>
                                      </p:cBhvr>
                                      <p:to>
                                        <p:strVal val="visible"/>
                                      </p:to>
                                    </p:set>
                                    <p:animEffect transition="in" filter="blinds(horizontal)">
                                      <p:cBhvr>
                                        <p:cTn id="25" dur="500"/>
                                        <p:tgtEl>
                                          <p:spTgt spid="647171">
                                            <p:txEl>
                                              <p:charRg st="72" end="90"/>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647171">
                                            <p:txEl>
                                              <p:charRg st="90" end="105"/>
                                            </p:txEl>
                                          </p:spTgt>
                                        </p:tgtEl>
                                        <p:attrNameLst>
                                          <p:attrName>style.visibility</p:attrName>
                                        </p:attrNameLst>
                                      </p:cBhvr>
                                      <p:to>
                                        <p:strVal val="visible"/>
                                      </p:to>
                                    </p:set>
                                    <p:animEffect transition="in" filter="blinds(horizontal)">
                                      <p:cBhvr>
                                        <p:cTn id="28" dur="500"/>
                                        <p:tgtEl>
                                          <p:spTgt spid="647171">
                                            <p:txEl>
                                              <p:charRg st="90" end="10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647171">
                                            <p:txEl>
                                              <p:charRg st="105" end="119"/>
                                            </p:txEl>
                                          </p:spTgt>
                                        </p:tgtEl>
                                        <p:attrNameLst>
                                          <p:attrName>style.visibility</p:attrName>
                                        </p:attrNameLst>
                                      </p:cBhvr>
                                      <p:to>
                                        <p:strVal val="visible"/>
                                      </p:to>
                                    </p:set>
                                    <p:animEffect transition="in" filter="blinds(horizontal)">
                                      <p:cBhvr>
                                        <p:cTn id="33" dur="500"/>
                                        <p:tgtEl>
                                          <p:spTgt spid="647171">
                                            <p:txEl>
                                              <p:charRg st="105" end="119"/>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647171">
                                            <p:txEl>
                                              <p:charRg st="119" end="132"/>
                                            </p:txEl>
                                          </p:spTgt>
                                        </p:tgtEl>
                                        <p:attrNameLst>
                                          <p:attrName>style.visibility</p:attrName>
                                        </p:attrNameLst>
                                      </p:cBhvr>
                                      <p:to>
                                        <p:strVal val="visible"/>
                                      </p:to>
                                    </p:set>
                                    <p:animEffect transition="in" filter="blinds(horizontal)">
                                      <p:cBhvr>
                                        <p:cTn id="36" dur="500"/>
                                        <p:tgtEl>
                                          <p:spTgt spid="647171">
                                            <p:txEl>
                                              <p:charRg st="119" end="132"/>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647171">
                                            <p:txEl>
                                              <p:charRg st="132" end="147"/>
                                            </p:txEl>
                                          </p:spTgt>
                                        </p:tgtEl>
                                        <p:attrNameLst>
                                          <p:attrName>style.visibility</p:attrName>
                                        </p:attrNameLst>
                                      </p:cBhvr>
                                      <p:to>
                                        <p:strVal val="visible"/>
                                      </p:to>
                                    </p:set>
                                    <p:animEffect transition="in" filter="blinds(horizontal)">
                                      <p:cBhvr>
                                        <p:cTn id="39" dur="500"/>
                                        <p:tgtEl>
                                          <p:spTgt spid="647171">
                                            <p:txEl>
                                              <p:charRg st="132" end="14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1"/>
          <p:cNvSpPr>
            <a:spLocks noGrp="1"/>
          </p:cNvSpPr>
          <p:nvPr>
            <p:ph type="title"/>
          </p:nvPr>
        </p:nvSpPr>
        <p:spPr>
          <a:xfrm>
            <a:off x="206375" y="53975"/>
            <a:ext cx="8716963" cy="669925"/>
          </a:xfrm>
        </p:spPr>
        <p:txBody>
          <a:bodyPr vert="horz" wrap="square" lIns="91440" tIns="45720" rIns="91440" bIns="45720" anchor="ctr" anchorCtr="0"/>
          <a:p>
            <a:pPr marL="119380" indent="-119380" defTabSz="9144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dirty="0"/>
              <a:t>静态共享库</a:t>
            </a:r>
            <a:endParaRPr lang="zh-CN" altLang="en-GB" dirty="0"/>
          </a:p>
        </p:txBody>
      </p:sp>
      <p:sp>
        <p:nvSpPr>
          <p:cNvPr id="649219" name="Rectangle 2"/>
          <p:cNvSpPr>
            <a:spLocks noGrp="1"/>
          </p:cNvSpPr>
          <p:nvPr>
            <p:ph type="body"/>
          </p:nvPr>
        </p:nvSpPr>
        <p:spPr>
          <a:xfrm>
            <a:off x="284163" y="1084263"/>
            <a:ext cx="8415337" cy="4668837"/>
          </a:xfrm>
        </p:spPr>
        <p:txBody>
          <a:bodyPr vert="horz" wrap="square" lIns="91440" tIns="45720" rIns="91440" bIns="45720" anchor="t" anchorCtr="0"/>
          <a:p>
            <a:pPr defTabSz="914400">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solidFill>
                  <a:srgbClr val="990000"/>
                </a:solidFill>
                <a:latin typeface="微软雅黑" panose="020B0503020204020204" pitchFamily="34" charset="-122"/>
                <a:ea typeface="微软雅黑" panose="020B0503020204020204" pitchFamily="34" charset="-122"/>
              </a:rPr>
              <a:t>静态库 </a:t>
            </a:r>
            <a:r>
              <a:rPr lang="en-GB" altLang="zh-CN" dirty="0">
                <a:latin typeface="微软雅黑" panose="020B0503020204020204" pitchFamily="34" charset="-122"/>
                <a:ea typeface="微软雅黑" panose="020B0503020204020204" pitchFamily="34" charset="-122"/>
              </a:rPr>
              <a:t>(.a </a:t>
            </a:r>
            <a:r>
              <a:rPr lang="en-GB" altLang="zh-CN" dirty="0">
                <a:solidFill>
                  <a:srgbClr val="000004"/>
                </a:solidFill>
                <a:latin typeface="微软雅黑" panose="020B0503020204020204" pitchFamily="34" charset="-122"/>
                <a:ea typeface="微软雅黑" panose="020B0503020204020204" pitchFamily="34" charset="-122"/>
              </a:rPr>
              <a:t>archive files</a:t>
            </a:r>
            <a:r>
              <a:rPr lang="en-GB" altLang="zh-CN" dirty="0">
                <a:latin typeface="微软雅黑" panose="020B0503020204020204" pitchFamily="34" charset="-122"/>
                <a:ea typeface="微软雅黑" panose="020B0503020204020204" pitchFamily="34" charset="-122"/>
              </a:rPr>
              <a:t>)</a:t>
            </a:r>
            <a:endParaRPr lang="en-GB" altLang="zh-CN" dirty="0">
              <a:latin typeface="微软雅黑" panose="020B0503020204020204" pitchFamily="34" charset="-122"/>
              <a:ea typeface="微软雅黑" panose="020B0503020204020204" pitchFamily="34" charset="-122"/>
            </a:endParaRPr>
          </a:p>
          <a:p>
            <a:pPr lvl="1" defTabSz="914400">
              <a:spcBef>
                <a:spcPct val="40000"/>
              </a:spcBef>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sz="2400" dirty="0">
                <a:latin typeface="微软雅黑" panose="020B0503020204020204" pitchFamily="34" charset="-122"/>
                <a:ea typeface="微软雅黑" panose="020B0503020204020204" pitchFamily="34" charset="-122"/>
              </a:rPr>
              <a:t>将所有相关的目标模块（</a:t>
            </a:r>
            <a:r>
              <a:rPr lang="en-GB" altLang="zh-CN" sz="2400" dirty="0">
                <a:latin typeface="微软雅黑" panose="020B0503020204020204" pitchFamily="34" charset="-122"/>
                <a:ea typeface="微软雅黑" panose="020B0503020204020204" pitchFamily="34" charset="-122"/>
              </a:rPr>
              <a:t>.o</a:t>
            </a:r>
            <a:r>
              <a:rPr lang="zh-CN" altLang="en-GB" sz="2400" dirty="0">
                <a:latin typeface="微软雅黑" panose="020B0503020204020204" pitchFamily="34" charset="-122"/>
                <a:ea typeface="微软雅黑" panose="020B0503020204020204" pitchFamily="34" charset="-122"/>
              </a:rPr>
              <a:t>）打包为一个单独的库文件（</a:t>
            </a:r>
            <a:r>
              <a:rPr lang="en-GB" altLang="zh-CN" sz="2400" dirty="0">
                <a:latin typeface="微软雅黑" panose="020B0503020204020204" pitchFamily="34" charset="-122"/>
                <a:ea typeface="微软雅黑" panose="020B0503020204020204" pitchFamily="34" charset="-122"/>
              </a:rPr>
              <a:t>.a</a:t>
            </a:r>
            <a:r>
              <a:rPr lang="zh-CN" altLang="en-GB" sz="2400" dirty="0">
                <a:latin typeface="微软雅黑" panose="020B0503020204020204" pitchFamily="34" charset="-122"/>
                <a:ea typeface="微软雅黑" panose="020B0503020204020204" pitchFamily="34" charset="-122"/>
              </a:rPr>
              <a:t>），称为</a:t>
            </a:r>
            <a:r>
              <a:rPr lang="zh-CN" altLang="en-GB" sz="2400" dirty="0">
                <a:solidFill>
                  <a:srgbClr val="CC3300"/>
                </a:solidFill>
                <a:latin typeface="微软雅黑" panose="020B0503020204020204" pitchFamily="34" charset="-122"/>
                <a:ea typeface="微软雅黑" panose="020B0503020204020204" pitchFamily="34" charset="-122"/>
              </a:rPr>
              <a:t>静态库文件</a:t>
            </a:r>
            <a:r>
              <a:rPr lang="zh-CN" altLang="en-GB" sz="2400" dirty="0">
                <a:latin typeface="微软雅黑" panose="020B0503020204020204" pitchFamily="34" charset="-122"/>
                <a:ea typeface="微软雅黑" panose="020B0503020204020204" pitchFamily="34" charset="-122"/>
              </a:rPr>
              <a:t> ，也称</a:t>
            </a:r>
            <a:r>
              <a:rPr lang="zh-CN" altLang="en-GB" sz="2400" dirty="0">
                <a:solidFill>
                  <a:srgbClr val="CC3300"/>
                </a:solidFill>
                <a:latin typeface="微软雅黑" panose="020B0503020204020204" pitchFamily="34" charset="-122"/>
                <a:ea typeface="微软雅黑" panose="020B0503020204020204" pitchFamily="34" charset="-122"/>
              </a:rPr>
              <a:t>存档文件</a:t>
            </a:r>
            <a:r>
              <a:rPr lang="zh-CN" altLang="en-GB" sz="2400" dirty="0">
                <a:latin typeface="微软雅黑" panose="020B0503020204020204" pitchFamily="34" charset="-122"/>
                <a:ea typeface="微软雅黑" panose="020B0503020204020204" pitchFamily="34" charset="-122"/>
              </a:rPr>
              <a:t>（</a:t>
            </a:r>
            <a:r>
              <a:rPr lang="en-GB" altLang="zh-CN" sz="2400" dirty="0">
                <a:latin typeface="微软雅黑" panose="020B0503020204020204" pitchFamily="34" charset="-122"/>
                <a:ea typeface="微软雅黑" panose="020B0503020204020204" pitchFamily="34" charset="-122"/>
              </a:rPr>
              <a:t>archive</a:t>
            </a:r>
            <a:r>
              <a:rPr lang="zh-CN" altLang="en-GB" sz="2400" dirty="0">
                <a:latin typeface="微软雅黑" panose="020B0503020204020204" pitchFamily="34" charset="-122"/>
                <a:ea typeface="微软雅黑" panose="020B0503020204020204" pitchFamily="34" charset="-122"/>
              </a:rPr>
              <a:t>）</a:t>
            </a:r>
            <a:endParaRPr lang="en-GB" altLang="zh-CN" sz="2400" dirty="0">
              <a:latin typeface="微软雅黑" panose="020B0503020204020204" pitchFamily="34" charset="-122"/>
              <a:ea typeface="微软雅黑" panose="020B0503020204020204" pitchFamily="34" charset="-122"/>
            </a:endParaRPr>
          </a:p>
          <a:p>
            <a:pPr lvl="1" defTabSz="914400">
              <a:spcBef>
                <a:spcPct val="40000"/>
              </a:spcBef>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sz="2400" dirty="0">
                <a:latin typeface="微软雅黑" panose="020B0503020204020204" pitchFamily="34" charset="-122"/>
                <a:ea typeface="微软雅黑" panose="020B0503020204020204" pitchFamily="34" charset="-122"/>
              </a:rPr>
              <a:t>经常使用的函数模块放到静态函数中，以供调用</a:t>
            </a:r>
            <a:endParaRPr lang="zh-CN" altLang="en-GB" sz="2400" dirty="0">
              <a:latin typeface="微软雅黑" panose="020B0503020204020204" pitchFamily="34" charset="-122"/>
              <a:ea typeface="微软雅黑" panose="020B0503020204020204" pitchFamily="34" charset="-122"/>
            </a:endParaRPr>
          </a:p>
          <a:p>
            <a:pPr lvl="1" defTabSz="914400">
              <a:spcBef>
                <a:spcPct val="40000"/>
              </a:spcBef>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sz="2400" dirty="0">
                <a:latin typeface="微软雅黑" panose="020B0503020204020204" pitchFamily="34" charset="-122"/>
                <a:ea typeface="微软雅黑" panose="020B0503020204020204" pitchFamily="34" charset="-122"/>
              </a:rPr>
              <a:t>使用静态库，增强了链接器功能，使其能通过查找一个或多个库文件中的符号来解析符号</a:t>
            </a:r>
            <a:endParaRPr lang="zh-CN" altLang="en-GB" sz="2400" dirty="0">
              <a:latin typeface="微软雅黑" panose="020B0503020204020204" pitchFamily="34" charset="-122"/>
              <a:ea typeface="微软雅黑" panose="020B0503020204020204" pitchFamily="34" charset="-122"/>
            </a:endParaRPr>
          </a:p>
          <a:p>
            <a:pPr lvl="1" defTabSz="914400">
              <a:spcBef>
                <a:spcPct val="40000"/>
              </a:spcBef>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sz="2400" dirty="0">
                <a:latin typeface="微软雅黑" panose="020B0503020204020204" pitchFamily="34" charset="-122"/>
                <a:ea typeface="微软雅黑" panose="020B0503020204020204" pitchFamily="34" charset="-122"/>
              </a:rPr>
              <a:t>在构建可执行文件时只需指定库文件名，链接器会自动到库中寻找那些应用程序用到的目标模块，并且</a:t>
            </a:r>
            <a:r>
              <a:rPr lang="zh-CN" altLang="en-GB" sz="2400" dirty="0">
                <a:solidFill>
                  <a:srgbClr val="FF0000"/>
                </a:solidFill>
                <a:latin typeface="微软雅黑" panose="020B0503020204020204" pitchFamily="34" charset="-122"/>
                <a:ea typeface="微软雅黑" panose="020B0503020204020204" pitchFamily="34" charset="-122"/>
              </a:rPr>
              <a:t>只</a:t>
            </a:r>
            <a:r>
              <a:rPr lang="zh-CN" altLang="en-GB" sz="2400" dirty="0">
                <a:solidFill>
                  <a:srgbClr val="CC3300"/>
                </a:solidFill>
                <a:latin typeface="微软雅黑" panose="020B0503020204020204" pitchFamily="34" charset="-122"/>
                <a:ea typeface="微软雅黑" panose="020B0503020204020204" pitchFamily="34" charset="-122"/>
              </a:rPr>
              <a:t>把用到的模块从库中拷贝出来，链接到可执行文件中</a:t>
            </a:r>
            <a:endParaRPr lang="zh-CN" altLang="en-GB" sz="2400" dirty="0">
              <a:solidFill>
                <a:srgbClr val="CC3300"/>
              </a:solidFill>
              <a:latin typeface="微软雅黑" panose="020B0503020204020204" pitchFamily="34" charset="-122"/>
              <a:ea typeface="微软雅黑" panose="020B0503020204020204" pitchFamily="34" charset="-122"/>
            </a:endParaRPr>
          </a:p>
          <a:p>
            <a:pPr marL="457200" lvl="1" indent="0" defTabSz="914400">
              <a:spcBef>
                <a:spcPct val="40000"/>
              </a:spcBef>
              <a:buNone/>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endParaRPr lang="zh-CN" altLang="en-GB" sz="24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9219">
                                            <p:txEl>
                                              <p:charRg st="23" end="78"/>
                                            </p:txEl>
                                          </p:spTgt>
                                        </p:tgtEl>
                                        <p:attrNameLst>
                                          <p:attrName>style.visibility</p:attrName>
                                        </p:attrNameLst>
                                      </p:cBhvr>
                                      <p:to>
                                        <p:strVal val="visible"/>
                                      </p:to>
                                    </p:set>
                                    <p:animEffect transition="in" filter="blinds(horizontal)">
                                      <p:cBhvr>
                                        <p:cTn id="7" dur="500"/>
                                        <p:tgtEl>
                                          <p:spTgt spid="649219">
                                            <p:txEl>
                                              <p:charRg st="23" end="7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49219">
                                            <p:txEl>
                                              <p:charRg st="2" end="2"/>
                                            </p:txEl>
                                          </p:spTgt>
                                        </p:tgtEl>
                                        <p:attrNameLst>
                                          <p:attrName>style.visibility</p:attrName>
                                        </p:attrNameLst>
                                      </p:cBhvr>
                                      <p:to>
                                        <p:strVal val="visible"/>
                                      </p:to>
                                    </p:set>
                                    <p:animEffect transition="in" filter="blinds(horizontal)">
                                      <p:cBhvr>
                                        <p:cTn id="12" dur="500"/>
                                        <p:tgtEl>
                                          <p:spTgt spid="649219">
                                            <p:txEl>
                                              <p:char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49219">
                                            <p:txEl>
                                              <p:charRg st="78" end="112"/>
                                            </p:txEl>
                                          </p:spTgt>
                                        </p:tgtEl>
                                        <p:attrNameLst>
                                          <p:attrName>style.visibility</p:attrName>
                                        </p:attrNameLst>
                                      </p:cBhvr>
                                      <p:to>
                                        <p:strVal val="visible"/>
                                      </p:to>
                                    </p:set>
                                    <p:animEffect transition="in" filter="blinds(horizontal)">
                                      <p:cBhvr>
                                        <p:cTn id="17" dur="500"/>
                                        <p:tgtEl>
                                          <p:spTgt spid="649219">
                                            <p:txEl>
                                              <p:charRg st="78" end="11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49219">
                                            <p:txEl>
                                              <p:charRg st="112" end="172"/>
                                            </p:txEl>
                                          </p:spTgt>
                                        </p:tgtEl>
                                        <p:attrNameLst>
                                          <p:attrName>style.visibility</p:attrName>
                                        </p:attrNameLst>
                                      </p:cBhvr>
                                      <p:to>
                                        <p:strVal val="visible"/>
                                      </p:to>
                                    </p:set>
                                    <p:animEffect transition="in" filter="blinds(horizontal)">
                                      <p:cBhvr>
                                        <p:cTn id="22" dur="500"/>
                                        <p:tgtEl>
                                          <p:spTgt spid="649219">
                                            <p:txEl>
                                              <p:charRg st="112" end="17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1"/>
          <p:cNvSpPr>
            <a:spLocks noGrp="1"/>
          </p:cNvSpPr>
          <p:nvPr>
            <p:ph type="title"/>
          </p:nvPr>
        </p:nvSpPr>
        <p:spPr>
          <a:xfrm>
            <a:off x="341313" y="25400"/>
            <a:ext cx="8716962" cy="696913"/>
          </a:xfrm>
        </p:spPr>
        <p:txBody>
          <a:bodyPr vert="horz" wrap="square" lIns="91440" tIns="45720" rIns="91440" bIns="45720" anchor="ctr" anchorCtr="0"/>
          <a:p>
            <a:pPr marL="119380" indent="-119380" defTabSz="9144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dirty="0"/>
              <a:t>静态库的创建</a:t>
            </a:r>
            <a:endParaRPr lang="zh-CN" altLang="en-GB" dirty="0"/>
          </a:p>
        </p:txBody>
      </p:sp>
      <p:sp>
        <p:nvSpPr>
          <p:cNvPr id="74755" name="Line 2"/>
          <p:cNvSpPr/>
          <p:nvPr/>
        </p:nvSpPr>
        <p:spPr>
          <a:xfrm>
            <a:off x="1295400" y="1376363"/>
            <a:ext cx="1588" cy="381000"/>
          </a:xfrm>
          <a:prstGeom prst="line">
            <a:avLst/>
          </a:prstGeom>
          <a:ln w="28440" cap="flat" cmpd="sng">
            <a:solidFill>
              <a:srgbClr val="000066"/>
            </a:solidFill>
            <a:prstDash val="solid"/>
            <a:miter/>
            <a:headEnd type="none" w="med" len="med"/>
            <a:tailEnd type="triangle" w="med" len="med"/>
          </a:ln>
        </p:spPr>
      </p:sp>
      <p:sp>
        <p:nvSpPr>
          <p:cNvPr id="74756" name="Rectangle 3"/>
          <p:cNvSpPr/>
          <p:nvPr/>
        </p:nvSpPr>
        <p:spPr>
          <a:xfrm>
            <a:off x="349250" y="1738313"/>
            <a:ext cx="1747838" cy="714375"/>
          </a:xfrm>
          <a:prstGeom prst="rect">
            <a:avLst/>
          </a:prstGeom>
          <a:solidFill>
            <a:srgbClr val="DEDFF5"/>
          </a:solidFill>
          <a:ln w="28448" cap="flat" cmpd="sng">
            <a:solidFill>
              <a:schemeClr val="tx1"/>
            </a:solidFill>
            <a:prstDash val="solid"/>
            <a:miter/>
            <a:headEnd type="none" w="med" len="med"/>
            <a:tailEnd type="none" w="med" len="med"/>
          </a:ln>
        </p:spPr>
        <p:txBody>
          <a:bodyPr lIns="18000" tIns="44280" rIns="18000" bIns="4428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dirty="0">
                <a:latin typeface="微软雅黑" panose="020B0503020204020204" pitchFamily="34" charset="-122"/>
                <a:ea typeface="微软雅黑" panose="020B0503020204020204" pitchFamily="34" charset="-122"/>
              </a:rPr>
              <a:t>转换</a:t>
            </a:r>
            <a:endParaRPr lang="zh-CN" altLang="en-GB" sz="2000" dirty="0">
              <a:latin typeface="微软雅黑" panose="020B0503020204020204" pitchFamily="34" charset="-122"/>
              <a:ea typeface="微软雅黑" panose="020B0503020204020204" pitchFamily="34" charset="-122"/>
            </a:endParaRPr>
          </a:p>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dirty="0">
                <a:latin typeface="微软雅黑" panose="020B0503020204020204" pitchFamily="34" charset="-122"/>
                <a:ea typeface="微软雅黑" panose="020B0503020204020204" pitchFamily="34" charset="-122"/>
              </a:rPr>
              <a:t>(cpp,cc1,as)</a:t>
            </a:r>
            <a:endParaRPr lang="en-GB" altLang="zh-CN" sz="2000" dirty="0">
              <a:latin typeface="微软雅黑" panose="020B0503020204020204" pitchFamily="34" charset="-122"/>
              <a:ea typeface="微软雅黑" panose="020B0503020204020204" pitchFamily="34" charset="-122"/>
            </a:endParaRPr>
          </a:p>
        </p:txBody>
      </p:sp>
      <p:sp>
        <p:nvSpPr>
          <p:cNvPr id="74757" name="Text Box 4"/>
          <p:cNvSpPr txBox="1"/>
          <p:nvPr/>
        </p:nvSpPr>
        <p:spPr>
          <a:xfrm>
            <a:off x="771525" y="1071563"/>
            <a:ext cx="877888" cy="377825"/>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atoi.c</a:t>
            </a:r>
            <a:endParaRPr lang="en-GB" altLang="zh-CN" sz="2000" dirty="0">
              <a:latin typeface="微软雅黑" panose="020B0503020204020204" pitchFamily="34" charset="-122"/>
              <a:ea typeface="微软雅黑" panose="020B0503020204020204" pitchFamily="34" charset="-122"/>
            </a:endParaRPr>
          </a:p>
        </p:txBody>
      </p:sp>
      <p:sp>
        <p:nvSpPr>
          <p:cNvPr id="74758" name="Text Box 5"/>
          <p:cNvSpPr txBox="1"/>
          <p:nvPr/>
        </p:nvSpPr>
        <p:spPr>
          <a:xfrm>
            <a:off x="955675" y="2871788"/>
            <a:ext cx="912813" cy="377825"/>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atoi.o</a:t>
            </a:r>
            <a:endParaRPr lang="en-GB" altLang="zh-CN" sz="2000" dirty="0">
              <a:latin typeface="微软雅黑" panose="020B0503020204020204" pitchFamily="34" charset="-122"/>
              <a:ea typeface="微软雅黑" panose="020B0503020204020204" pitchFamily="34" charset="-122"/>
            </a:endParaRPr>
          </a:p>
        </p:txBody>
      </p:sp>
      <p:sp>
        <p:nvSpPr>
          <p:cNvPr id="29702" name="Rectangle 6"/>
          <p:cNvSpPr>
            <a:spLocks noChangeArrowheads="1"/>
          </p:cNvSpPr>
          <p:nvPr/>
        </p:nvSpPr>
        <p:spPr bwMode="auto">
          <a:xfrm>
            <a:off x="2198688" y="1746250"/>
            <a:ext cx="1749425" cy="714375"/>
          </a:xfrm>
          <a:prstGeom prst="rect">
            <a:avLst/>
          </a:prstGeom>
          <a:solidFill>
            <a:schemeClr val="accent2">
              <a:lumMod val="20000"/>
              <a:lumOff val="80000"/>
            </a:schemeClr>
          </a:solidFill>
          <a:ln w="28440">
            <a:solidFill>
              <a:schemeClr val="tx1"/>
            </a:solidFill>
            <a:miter lim="800000"/>
          </a:ln>
          <a:effectLst/>
        </p:spPr>
        <p:txBody>
          <a:bodyPr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转换</a:t>
            </a:r>
            <a:endPar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endParaRPr>
          </a:p>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(cpp,cc1,as)</a:t>
            </a:r>
            <a:endPar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endParaRPr>
          </a:p>
        </p:txBody>
      </p:sp>
      <p:sp>
        <p:nvSpPr>
          <p:cNvPr id="74760" name="Text Box 7"/>
          <p:cNvSpPr txBox="1"/>
          <p:nvPr/>
        </p:nvSpPr>
        <p:spPr>
          <a:xfrm>
            <a:off x="2297113" y="1071563"/>
            <a:ext cx="1111250" cy="377825"/>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printf.c</a:t>
            </a:r>
            <a:endParaRPr lang="en-GB" altLang="zh-CN" sz="2000" dirty="0">
              <a:latin typeface="微软雅黑" panose="020B0503020204020204" pitchFamily="34" charset="-122"/>
              <a:ea typeface="微软雅黑" panose="020B0503020204020204" pitchFamily="34" charset="-122"/>
            </a:endParaRPr>
          </a:p>
        </p:txBody>
      </p:sp>
      <p:sp>
        <p:nvSpPr>
          <p:cNvPr id="74761" name="Text Box 8"/>
          <p:cNvSpPr txBox="1"/>
          <p:nvPr/>
        </p:nvSpPr>
        <p:spPr>
          <a:xfrm>
            <a:off x="2316163" y="2871788"/>
            <a:ext cx="1146175" cy="377825"/>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printf.o</a:t>
            </a:r>
            <a:endParaRPr lang="en-GB" altLang="zh-CN" sz="2000" dirty="0">
              <a:latin typeface="微软雅黑" panose="020B0503020204020204" pitchFamily="34" charset="-122"/>
              <a:ea typeface="微软雅黑" panose="020B0503020204020204" pitchFamily="34" charset="-122"/>
            </a:endParaRPr>
          </a:p>
        </p:txBody>
      </p:sp>
      <p:sp>
        <p:nvSpPr>
          <p:cNvPr id="74762" name="Line 9"/>
          <p:cNvSpPr/>
          <p:nvPr/>
        </p:nvSpPr>
        <p:spPr>
          <a:xfrm>
            <a:off x="2971800" y="1376363"/>
            <a:ext cx="1588" cy="381000"/>
          </a:xfrm>
          <a:prstGeom prst="line">
            <a:avLst/>
          </a:prstGeom>
          <a:ln w="28440" cap="flat" cmpd="sng">
            <a:solidFill>
              <a:srgbClr val="000066"/>
            </a:solidFill>
            <a:prstDash val="solid"/>
            <a:miter/>
            <a:headEnd type="none" w="med" len="med"/>
            <a:tailEnd type="triangle" w="med" len="med"/>
          </a:ln>
        </p:spPr>
      </p:sp>
      <p:sp>
        <p:nvSpPr>
          <p:cNvPr id="74763" name="Line 10"/>
          <p:cNvSpPr/>
          <p:nvPr/>
        </p:nvSpPr>
        <p:spPr>
          <a:xfrm>
            <a:off x="1252538" y="2524125"/>
            <a:ext cx="1587" cy="381000"/>
          </a:xfrm>
          <a:prstGeom prst="line">
            <a:avLst/>
          </a:prstGeom>
          <a:ln w="28440" cap="flat" cmpd="sng">
            <a:solidFill>
              <a:srgbClr val="000066"/>
            </a:solidFill>
            <a:prstDash val="solid"/>
            <a:miter/>
            <a:headEnd type="none" w="med" len="med"/>
            <a:tailEnd type="triangle" w="med" len="med"/>
          </a:ln>
        </p:spPr>
      </p:sp>
      <p:sp>
        <p:nvSpPr>
          <p:cNvPr id="74764" name="Line 11"/>
          <p:cNvSpPr/>
          <p:nvPr/>
        </p:nvSpPr>
        <p:spPr>
          <a:xfrm>
            <a:off x="2957513" y="2524125"/>
            <a:ext cx="1587" cy="381000"/>
          </a:xfrm>
          <a:prstGeom prst="line">
            <a:avLst/>
          </a:prstGeom>
          <a:ln w="28440" cap="flat" cmpd="sng">
            <a:solidFill>
              <a:srgbClr val="000066"/>
            </a:solidFill>
            <a:prstDash val="solid"/>
            <a:miter/>
            <a:headEnd type="none" w="med" len="med"/>
            <a:tailEnd type="triangle" w="med" len="med"/>
          </a:ln>
        </p:spPr>
      </p:sp>
      <p:sp>
        <p:nvSpPr>
          <p:cNvPr id="74765" name="Line 12"/>
          <p:cNvSpPr/>
          <p:nvPr/>
        </p:nvSpPr>
        <p:spPr>
          <a:xfrm>
            <a:off x="2971800" y="3249613"/>
            <a:ext cx="1588" cy="471487"/>
          </a:xfrm>
          <a:prstGeom prst="line">
            <a:avLst/>
          </a:prstGeom>
          <a:ln w="28440" cap="flat" cmpd="sng">
            <a:solidFill>
              <a:srgbClr val="000066"/>
            </a:solidFill>
            <a:prstDash val="solid"/>
            <a:miter/>
            <a:headEnd type="none" w="med" len="med"/>
            <a:tailEnd type="triangle" w="med" len="med"/>
          </a:ln>
        </p:spPr>
      </p:sp>
      <p:sp>
        <p:nvSpPr>
          <p:cNvPr id="74766" name="Text Box 13"/>
          <p:cNvSpPr txBox="1"/>
          <p:nvPr/>
        </p:nvSpPr>
        <p:spPr>
          <a:xfrm>
            <a:off x="2511425" y="4559300"/>
            <a:ext cx="917575" cy="406400"/>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200" dirty="0">
                <a:solidFill>
                  <a:srgbClr val="FF0000"/>
                </a:solidFill>
                <a:latin typeface="微软雅黑" panose="020B0503020204020204" pitchFamily="34" charset="-122"/>
                <a:ea typeface="微软雅黑" panose="020B0503020204020204" pitchFamily="34" charset="-122"/>
              </a:rPr>
              <a:t>libc.a</a:t>
            </a:r>
            <a:endParaRPr lang="en-GB" altLang="zh-CN" sz="2200" dirty="0">
              <a:solidFill>
                <a:srgbClr val="FF0000"/>
              </a:solidFill>
              <a:latin typeface="微软雅黑" panose="020B0503020204020204" pitchFamily="34" charset="-122"/>
              <a:ea typeface="微软雅黑" panose="020B0503020204020204" pitchFamily="34" charset="-122"/>
            </a:endParaRPr>
          </a:p>
        </p:txBody>
      </p:sp>
      <p:sp>
        <p:nvSpPr>
          <p:cNvPr id="74767" name="Line 14"/>
          <p:cNvSpPr/>
          <p:nvPr/>
        </p:nvSpPr>
        <p:spPr>
          <a:xfrm flipH="1">
            <a:off x="3884613" y="3187700"/>
            <a:ext cx="1298575" cy="457200"/>
          </a:xfrm>
          <a:prstGeom prst="line">
            <a:avLst/>
          </a:prstGeom>
          <a:ln w="28440" cap="flat" cmpd="sng">
            <a:solidFill>
              <a:srgbClr val="000066"/>
            </a:solidFill>
            <a:prstDash val="solid"/>
            <a:miter/>
            <a:headEnd type="none" w="med" len="med"/>
            <a:tailEnd type="triangle" w="med" len="med"/>
          </a:ln>
        </p:spPr>
      </p:sp>
      <p:sp>
        <p:nvSpPr>
          <p:cNvPr id="29711" name="Rectangle 15"/>
          <p:cNvSpPr>
            <a:spLocks noChangeArrowheads="1"/>
          </p:cNvSpPr>
          <p:nvPr/>
        </p:nvSpPr>
        <p:spPr bwMode="auto">
          <a:xfrm>
            <a:off x="1828800" y="3721100"/>
            <a:ext cx="2971800" cy="415925"/>
          </a:xfrm>
          <a:prstGeom prst="rect">
            <a:avLst/>
          </a:prstGeom>
          <a:solidFill>
            <a:schemeClr val="accent2">
              <a:lumMod val="20000"/>
              <a:lumOff val="80000"/>
            </a:schemeClr>
          </a:solidFill>
          <a:ln w="28440">
            <a:solidFill>
              <a:schemeClr val="tx1"/>
            </a:solidFill>
            <a:miter lim="800000"/>
          </a:ln>
          <a:effectLst/>
        </p:spPr>
        <p:txBody>
          <a:bodyPr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Archiver (ar)</a:t>
            </a:r>
            <a:endPar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endParaRPr>
          </a:p>
        </p:txBody>
      </p:sp>
      <p:sp>
        <p:nvSpPr>
          <p:cNvPr id="74769" name="Text Box 16"/>
          <p:cNvSpPr txBox="1"/>
          <p:nvPr/>
        </p:nvSpPr>
        <p:spPr>
          <a:xfrm>
            <a:off x="3886200" y="1616075"/>
            <a:ext cx="423863" cy="449263"/>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dirty="0">
                <a:latin typeface="Calibri" panose="020F0502020204030204" pitchFamily="34" charset="0"/>
                <a:ea typeface="msgothic"/>
              </a:rPr>
              <a:t>...</a:t>
            </a:r>
            <a:endParaRPr lang="en-GB" altLang="zh-CN" dirty="0">
              <a:latin typeface="Calibri" panose="020F0502020204030204" pitchFamily="34" charset="0"/>
              <a:ea typeface="msgothic"/>
            </a:endParaRPr>
          </a:p>
        </p:txBody>
      </p:sp>
      <p:sp>
        <p:nvSpPr>
          <p:cNvPr id="74770" name="Text Box 18"/>
          <p:cNvSpPr txBox="1"/>
          <p:nvPr/>
        </p:nvSpPr>
        <p:spPr>
          <a:xfrm>
            <a:off x="4583113" y="1082675"/>
            <a:ext cx="1389062" cy="377825"/>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random.c</a:t>
            </a:r>
            <a:endParaRPr lang="en-GB" altLang="zh-CN" sz="2000" dirty="0">
              <a:latin typeface="微软雅黑" panose="020B0503020204020204" pitchFamily="34" charset="-122"/>
              <a:ea typeface="微软雅黑" panose="020B0503020204020204" pitchFamily="34" charset="-122"/>
            </a:endParaRPr>
          </a:p>
        </p:txBody>
      </p:sp>
      <p:sp>
        <p:nvSpPr>
          <p:cNvPr id="74771" name="Text Box 19"/>
          <p:cNvSpPr txBox="1"/>
          <p:nvPr/>
        </p:nvSpPr>
        <p:spPr>
          <a:xfrm>
            <a:off x="4602163" y="2882900"/>
            <a:ext cx="1423987" cy="377825"/>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random.o</a:t>
            </a:r>
            <a:endParaRPr lang="en-GB" altLang="zh-CN" sz="2000" dirty="0">
              <a:latin typeface="微软雅黑" panose="020B0503020204020204" pitchFamily="34" charset="-122"/>
              <a:ea typeface="微软雅黑" panose="020B0503020204020204" pitchFamily="34" charset="-122"/>
            </a:endParaRPr>
          </a:p>
        </p:txBody>
      </p:sp>
      <p:sp>
        <p:nvSpPr>
          <p:cNvPr id="74772" name="Line 20"/>
          <p:cNvSpPr/>
          <p:nvPr/>
        </p:nvSpPr>
        <p:spPr>
          <a:xfrm>
            <a:off x="5257800" y="1387475"/>
            <a:ext cx="1588" cy="381000"/>
          </a:xfrm>
          <a:prstGeom prst="line">
            <a:avLst/>
          </a:prstGeom>
          <a:ln w="28440" cap="flat" cmpd="sng">
            <a:solidFill>
              <a:srgbClr val="000066"/>
            </a:solidFill>
            <a:prstDash val="solid"/>
            <a:miter/>
            <a:headEnd type="none" w="med" len="med"/>
            <a:tailEnd type="triangle" w="med" len="med"/>
          </a:ln>
        </p:spPr>
      </p:sp>
      <p:sp>
        <p:nvSpPr>
          <p:cNvPr id="74773" name="Line 21"/>
          <p:cNvSpPr/>
          <p:nvPr/>
        </p:nvSpPr>
        <p:spPr>
          <a:xfrm>
            <a:off x="5257800" y="2533650"/>
            <a:ext cx="1588" cy="381000"/>
          </a:xfrm>
          <a:prstGeom prst="line">
            <a:avLst/>
          </a:prstGeom>
          <a:ln w="28440" cap="flat" cmpd="sng">
            <a:solidFill>
              <a:srgbClr val="000066"/>
            </a:solidFill>
            <a:prstDash val="solid"/>
            <a:miter/>
            <a:headEnd type="none" w="med" len="med"/>
            <a:tailEnd type="triangle" w="med" len="med"/>
          </a:ln>
        </p:spPr>
      </p:sp>
      <p:sp>
        <p:nvSpPr>
          <p:cNvPr id="74774" name="Line 22"/>
          <p:cNvSpPr/>
          <p:nvPr/>
        </p:nvSpPr>
        <p:spPr>
          <a:xfrm>
            <a:off x="1295400" y="3187700"/>
            <a:ext cx="1219200" cy="457200"/>
          </a:xfrm>
          <a:prstGeom prst="line">
            <a:avLst/>
          </a:prstGeom>
          <a:ln w="28440" cap="flat" cmpd="sng">
            <a:solidFill>
              <a:srgbClr val="000066"/>
            </a:solidFill>
            <a:prstDash val="solid"/>
            <a:miter/>
            <a:headEnd type="none" w="med" len="med"/>
            <a:tailEnd type="triangle" w="med" len="med"/>
          </a:ln>
        </p:spPr>
      </p:sp>
      <p:sp>
        <p:nvSpPr>
          <p:cNvPr id="74775" name="Text Box 23"/>
          <p:cNvSpPr txBox="1"/>
          <p:nvPr/>
        </p:nvSpPr>
        <p:spPr>
          <a:xfrm>
            <a:off x="4864100" y="3571875"/>
            <a:ext cx="3746500" cy="663575"/>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solidFill>
                  <a:srgbClr val="C00000"/>
                </a:solidFill>
                <a:latin typeface="微软雅黑" panose="020B0503020204020204" pitchFamily="34" charset="-122"/>
                <a:ea typeface="微软雅黑" panose="020B0503020204020204" pitchFamily="34" charset="-122"/>
              </a:rPr>
              <a:t>$ </a:t>
            </a:r>
            <a:r>
              <a:rPr lang="en-GB" altLang="zh-CN" sz="2000" dirty="0">
                <a:solidFill>
                  <a:srgbClr val="FF0000"/>
                </a:solidFill>
                <a:latin typeface="微软雅黑" panose="020B0503020204020204" pitchFamily="34" charset="-122"/>
                <a:ea typeface="微软雅黑" panose="020B0503020204020204" pitchFamily="34" charset="-122"/>
              </a:rPr>
              <a:t>ar rcs</a:t>
            </a:r>
            <a:r>
              <a:rPr lang="en-GB" altLang="zh-CN" sz="2000" dirty="0">
                <a:solidFill>
                  <a:srgbClr val="C00000"/>
                </a:solidFill>
                <a:latin typeface="微软雅黑" panose="020B0503020204020204" pitchFamily="34" charset="-122"/>
                <a:ea typeface="微软雅黑" panose="020B0503020204020204" pitchFamily="34" charset="-122"/>
              </a:rPr>
              <a:t> libc.a \</a:t>
            </a:r>
            <a:endParaRPr lang="en-GB" altLang="zh-CN" sz="2000" dirty="0">
              <a:solidFill>
                <a:srgbClr val="C00000"/>
              </a:solidFill>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solidFill>
                  <a:srgbClr val="C00000"/>
                </a:solidFill>
                <a:latin typeface="微软雅黑" panose="020B0503020204020204" pitchFamily="34" charset="-122"/>
                <a:ea typeface="微软雅黑" panose="020B0503020204020204" pitchFamily="34" charset="-122"/>
              </a:rPr>
              <a:t>  atoi.o printf.o … random.o</a:t>
            </a:r>
            <a:endParaRPr lang="en-GB" altLang="zh-CN" sz="2000" dirty="0">
              <a:solidFill>
                <a:srgbClr val="C00000"/>
              </a:solidFill>
              <a:latin typeface="微软雅黑" panose="020B0503020204020204" pitchFamily="34" charset="-122"/>
              <a:ea typeface="微软雅黑" panose="020B0503020204020204" pitchFamily="34" charset="-122"/>
            </a:endParaRPr>
          </a:p>
        </p:txBody>
      </p:sp>
      <p:sp>
        <p:nvSpPr>
          <p:cNvPr id="74776" name="Line 24"/>
          <p:cNvSpPr/>
          <p:nvPr/>
        </p:nvSpPr>
        <p:spPr>
          <a:xfrm>
            <a:off x="2971800" y="4164013"/>
            <a:ext cx="1588" cy="457200"/>
          </a:xfrm>
          <a:prstGeom prst="line">
            <a:avLst/>
          </a:prstGeom>
          <a:ln w="28440" cap="flat" cmpd="sng">
            <a:solidFill>
              <a:srgbClr val="000066"/>
            </a:solidFill>
            <a:prstDash val="solid"/>
            <a:miter/>
            <a:headEnd type="none" w="med" len="med"/>
            <a:tailEnd type="triangle" w="med" len="med"/>
          </a:ln>
        </p:spPr>
      </p:sp>
      <p:sp>
        <p:nvSpPr>
          <p:cNvPr id="74777" name="Text Box 26"/>
          <p:cNvSpPr txBox="1"/>
          <p:nvPr/>
        </p:nvSpPr>
        <p:spPr>
          <a:xfrm>
            <a:off x="3552825" y="4540250"/>
            <a:ext cx="2971800" cy="420688"/>
          </a:xfrm>
          <a:prstGeom prst="rect">
            <a:avLst/>
          </a:prstGeom>
          <a:noFill/>
          <a:ln w="9525">
            <a:noFill/>
          </a:ln>
        </p:spPr>
        <p:txBody>
          <a:bodyPr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200" dirty="0">
                <a:solidFill>
                  <a:srgbClr val="C00000"/>
                </a:solidFill>
                <a:latin typeface="微软雅黑" panose="020B0503020204020204" pitchFamily="34" charset="-122"/>
                <a:ea typeface="微软雅黑" panose="020B0503020204020204" pitchFamily="34" charset="-122"/>
              </a:rPr>
              <a:t>C</a:t>
            </a:r>
            <a:r>
              <a:rPr lang="zh-CN" altLang="en-GB" sz="2200" dirty="0">
                <a:solidFill>
                  <a:srgbClr val="C00000"/>
                </a:solidFill>
                <a:latin typeface="微软雅黑" panose="020B0503020204020204" pitchFamily="34" charset="-122"/>
                <a:ea typeface="微软雅黑" panose="020B0503020204020204" pitchFamily="34" charset="-122"/>
              </a:rPr>
              <a:t>标准静态库</a:t>
            </a:r>
            <a:endParaRPr lang="zh-CN" altLang="en-GB" sz="2200" dirty="0">
              <a:solidFill>
                <a:srgbClr val="C00000"/>
              </a:solidFill>
              <a:latin typeface="微软雅黑" panose="020B0503020204020204" pitchFamily="34" charset="-122"/>
              <a:ea typeface="微软雅黑" panose="020B0503020204020204" pitchFamily="34" charset="-122"/>
            </a:endParaRPr>
          </a:p>
        </p:txBody>
      </p:sp>
      <p:sp>
        <p:nvSpPr>
          <p:cNvPr id="74778" name="Rectangle 2"/>
          <p:cNvSpPr txBox="1"/>
          <p:nvPr/>
        </p:nvSpPr>
        <p:spPr>
          <a:xfrm>
            <a:off x="398463" y="5286375"/>
            <a:ext cx="8307387" cy="1066800"/>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342900" lvl="0" indent="-342900" defTabSz="914400" eaLnBrk="1" hangingPunct="1">
              <a:lnSpc>
                <a:spcPct val="100000"/>
              </a:lnSpc>
              <a:buClr>
                <a:srgbClr val="990000"/>
              </a:buClr>
              <a:buSzPct val="60000"/>
              <a:buFont typeface="Wingdings 2" panose="05020102010507070707" pitchFamily="18" charset="2"/>
              <a:buChar char="¢"/>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en-GB" altLang="zh-CN" sz="2200" dirty="0">
                <a:latin typeface="微软雅黑" panose="020B0503020204020204" pitchFamily="34" charset="-122"/>
                <a:ea typeface="微软雅黑" panose="020B0503020204020204" pitchFamily="34" charset="-122"/>
              </a:rPr>
              <a:t>Archiver</a:t>
            </a:r>
            <a:r>
              <a:rPr lang="zh-CN" altLang="en-GB" sz="2200" dirty="0">
                <a:latin typeface="微软雅黑" panose="020B0503020204020204" pitchFamily="34" charset="-122"/>
                <a:ea typeface="微软雅黑" panose="020B0503020204020204" pitchFamily="34" charset="-122"/>
              </a:rPr>
              <a:t>（归档程序，归档器）允许增量更新，只要重新编译需修改的源码并将其</a:t>
            </a:r>
            <a:r>
              <a:rPr lang="en-GB" altLang="zh-CN" sz="2200" dirty="0">
                <a:latin typeface="微软雅黑" panose="020B0503020204020204" pitchFamily="34" charset="-122"/>
                <a:ea typeface="微软雅黑" panose="020B0503020204020204" pitchFamily="34" charset="-122"/>
              </a:rPr>
              <a:t>.o</a:t>
            </a:r>
            <a:r>
              <a:rPr lang="zh-CN" altLang="en-GB" sz="2200" dirty="0">
                <a:latin typeface="微软雅黑" panose="020B0503020204020204" pitchFamily="34" charset="-122"/>
                <a:ea typeface="微软雅黑" panose="020B0503020204020204" pitchFamily="34" charset="-122"/>
              </a:rPr>
              <a:t>文件替换到静态库中。</a:t>
            </a:r>
            <a:endParaRPr lang="en-US" altLang="zh-CN" sz="2200" dirty="0">
              <a:latin typeface="微软雅黑" panose="020B0503020204020204" pitchFamily="34" charset="-122"/>
              <a:ea typeface="微软雅黑" panose="020B0503020204020204" pitchFamily="34" charset="-122"/>
            </a:endParaRPr>
          </a:p>
          <a:p>
            <a:pPr marL="342900" lvl="0" indent="-342900" defTabSz="914400" eaLnBrk="1" hangingPunct="1">
              <a:lnSpc>
                <a:spcPct val="100000"/>
              </a:lnSpc>
              <a:buClr>
                <a:srgbClr val="990000"/>
              </a:buClr>
              <a:buSzPct val="60000"/>
              <a:buFont typeface="Wingdings 2" panose="05020102010507070707" pitchFamily="18" charset="2"/>
              <a:buChar char="¢"/>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endParaRPr lang="en-GB" altLang="zh-CN" sz="2000" dirty="0">
              <a:latin typeface="Calibri" panose="020F0502020204030204" pitchFamily="34" charset="0"/>
            </a:endParaRPr>
          </a:p>
        </p:txBody>
      </p:sp>
      <p:sp>
        <p:nvSpPr>
          <p:cNvPr id="2" name="Rectangle 6"/>
          <p:cNvSpPr>
            <a:spLocks noChangeArrowheads="1"/>
          </p:cNvSpPr>
          <p:nvPr/>
        </p:nvSpPr>
        <p:spPr bwMode="auto">
          <a:xfrm>
            <a:off x="4379913" y="1766888"/>
            <a:ext cx="1749425" cy="714375"/>
          </a:xfrm>
          <a:prstGeom prst="rect">
            <a:avLst/>
          </a:prstGeom>
          <a:solidFill>
            <a:schemeClr val="accent2">
              <a:lumMod val="20000"/>
              <a:lumOff val="80000"/>
            </a:schemeClr>
          </a:solidFill>
          <a:ln w="28440">
            <a:solidFill>
              <a:schemeClr val="tx1"/>
            </a:solidFill>
            <a:miter lim="800000"/>
          </a:ln>
          <a:effectLst/>
        </p:spPr>
        <p:txBody>
          <a:bodyPr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转换</a:t>
            </a:r>
            <a:endPar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endParaRPr>
          </a:p>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(cpp,cc1,as)</a:t>
            </a:r>
            <a:endPar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endParaRPr>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1"/>
          <p:cNvSpPr>
            <a:spLocks noGrp="1"/>
          </p:cNvSpPr>
          <p:nvPr>
            <p:ph type="title"/>
          </p:nvPr>
        </p:nvSpPr>
        <p:spPr>
          <a:xfrm>
            <a:off x="250825" y="7938"/>
            <a:ext cx="8716963" cy="673100"/>
          </a:xfrm>
        </p:spPr>
        <p:txBody>
          <a:bodyPr vert="horz" wrap="square" lIns="91440" tIns="45720" rIns="91440" bIns="45720" anchor="ctr" anchorCtr="0"/>
          <a:p>
            <a:pPr marL="119380" indent="-119380" defTabSz="9144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dirty="0"/>
              <a:t>常用静态库</a:t>
            </a:r>
            <a:endParaRPr lang="zh-CN" altLang="en-GB" dirty="0"/>
          </a:p>
        </p:txBody>
      </p:sp>
      <p:sp>
        <p:nvSpPr>
          <p:cNvPr id="76803" name="Rectangle 2"/>
          <p:cNvSpPr>
            <a:spLocks noGrp="1"/>
          </p:cNvSpPr>
          <p:nvPr>
            <p:ph type="body"/>
          </p:nvPr>
        </p:nvSpPr>
        <p:spPr>
          <a:xfrm>
            <a:off x="354013" y="750888"/>
            <a:ext cx="8307387" cy="2600325"/>
          </a:xfrm>
        </p:spPr>
        <p:txBody>
          <a:bodyPr vert="horz" wrap="square" lIns="91440" tIns="45720" rIns="91440" bIns="45720" anchor="t" anchorCtr="0"/>
          <a:p>
            <a:pPr defTabSz="914400">
              <a:lnSpc>
                <a:spcPct val="100000"/>
              </a:lnSpc>
              <a:spcBef>
                <a:spcPct val="15000"/>
              </a:spcBef>
              <a:buFont typeface="Wingdings" panose="05000000000000000000" pitchFamily="2" charset="2"/>
              <a:buNone/>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en-GB" altLang="zh-CN" sz="2000" dirty="0">
                <a:latin typeface="微软雅黑" panose="020B0503020204020204" pitchFamily="34" charset="-122"/>
                <a:ea typeface="微软雅黑" panose="020B0503020204020204" pitchFamily="34" charset="-122"/>
              </a:rPr>
              <a:t>libc.a ( C</a:t>
            </a:r>
            <a:r>
              <a:rPr lang="zh-CN" altLang="en-GB" sz="2000" dirty="0">
                <a:latin typeface="微软雅黑" panose="020B0503020204020204" pitchFamily="34" charset="-122"/>
                <a:ea typeface="微软雅黑" panose="020B0503020204020204" pitchFamily="34" charset="-122"/>
              </a:rPr>
              <a:t>标准库 </a:t>
            </a:r>
            <a:r>
              <a:rPr lang="en-GB" altLang="zh-CN" sz="2000" dirty="0">
                <a:latin typeface="微软雅黑" panose="020B0503020204020204" pitchFamily="34" charset="-122"/>
                <a:ea typeface="微软雅黑" panose="020B0503020204020204" pitchFamily="34" charset="-122"/>
              </a:rPr>
              <a:t>)</a:t>
            </a:r>
            <a:endParaRPr lang="en-GB" altLang="zh-CN" sz="2000" dirty="0">
              <a:latin typeface="微软雅黑" panose="020B0503020204020204" pitchFamily="34" charset="-122"/>
              <a:ea typeface="微软雅黑" panose="020B0503020204020204" pitchFamily="34" charset="-122"/>
            </a:endParaRPr>
          </a:p>
          <a:p>
            <a:pPr lvl="1" defTabSz="914400">
              <a:lnSpc>
                <a:spcPct val="100000"/>
              </a:lnSpc>
              <a:spcBef>
                <a:spcPct val="15000"/>
              </a:spcBef>
              <a:buChar char="–"/>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en-GB" altLang="zh-CN" dirty="0">
                <a:latin typeface="微软雅黑" panose="020B0503020204020204" pitchFamily="34" charset="-122"/>
                <a:ea typeface="微软雅黑" panose="020B0503020204020204" pitchFamily="34" charset="-122"/>
              </a:rPr>
              <a:t>1392</a:t>
            </a:r>
            <a:r>
              <a:rPr lang="zh-CN" altLang="en-GB" dirty="0">
                <a:latin typeface="微软雅黑" panose="020B0503020204020204" pitchFamily="34" charset="-122"/>
                <a:ea typeface="微软雅黑" panose="020B0503020204020204" pitchFamily="34" charset="-122"/>
              </a:rPr>
              <a:t>个目标文件（大约</a:t>
            </a:r>
            <a:r>
              <a:rPr lang="en-GB" altLang="zh-CN" dirty="0">
                <a:latin typeface="微软雅黑" panose="020B0503020204020204" pitchFamily="34" charset="-122"/>
                <a:ea typeface="微软雅黑" panose="020B0503020204020204" pitchFamily="34" charset="-122"/>
              </a:rPr>
              <a:t>8 MB</a:t>
            </a:r>
            <a:r>
              <a:rPr lang="zh-CN" altLang="en-GB" dirty="0">
                <a:latin typeface="微软雅黑" panose="020B0503020204020204" pitchFamily="34" charset="-122"/>
                <a:ea typeface="微软雅黑" panose="020B0503020204020204" pitchFamily="34" charset="-122"/>
              </a:rPr>
              <a:t>）</a:t>
            </a:r>
            <a:endParaRPr lang="zh-CN" altLang="en-GB" dirty="0">
              <a:latin typeface="微软雅黑" panose="020B0503020204020204" pitchFamily="34" charset="-122"/>
              <a:ea typeface="微软雅黑" panose="020B0503020204020204" pitchFamily="34" charset="-122"/>
            </a:endParaRPr>
          </a:p>
          <a:p>
            <a:pPr lvl="1" defTabSz="914400">
              <a:lnSpc>
                <a:spcPct val="100000"/>
              </a:lnSpc>
              <a:spcBef>
                <a:spcPct val="15000"/>
              </a:spcBef>
              <a:buChar char="–"/>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rPr>
              <a:t>包含</a:t>
            </a:r>
            <a:r>
              <a:rPr lang="en-GB" altLang="zh-CN" dirty="0">
                <a:latin typeface="微软雅黑" panose="020B0503020204020204" pitchFamily="34" charset="-122"/>
                <a:ea typeface="微软雅黑" panose="020B0503020204020204" pitchFamily="34" charset="-122"/>
              </a:rPr>
              <a:t>I/O</a:t>
            </a:r>
            <a:r>
              <a:rPr lang="zh-CN" altLang="en-GB" dirty="0">
                <a:latin typeface="微软雅黑" panose="020B0503020204020204" pitchFamily="34" charset="-122"/>
                <a:ea typeface="微软雅黑" panose="020B0503020204020204" pitchFamily="34" charset="-122"/>
              </a:rPr>
              <a:t>、存储分配、信号处理、字符串处理、时间和日期、随机数生成、定点整数算术运算</a:t>
            </a:r>
            <a:endParaRPr lang="en-GB" altLang="zh-CN" dirty="0">
              <a:latin typeface="微软雅黑" panose="020B0503020204020204" pitchFamily="34" charset="-122"/>
              <a:ea typeface="微软雅黑" panose="020B0503020204020204" pitchFamily="34" charset="-122"/>
            </a:endParaRPr>
          </a:p>
          <a:p>
            <a:pPr defTabSz="914400">
              <a:lnSpc>
                <a:spcPct val="100000"/>
              </a:lnSpc>
              <a:spcBef>
                <a:spcPct val="15000"/>
              </a:spcBef>
              <a:buFont typeface="Wingdings" panose="05000000000000000000" pitchFamily="2" charset="2"/>
              <a:buNone/>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en-GB" altLang="zh-CN" sz="2000" dirty="0">
                <a:latin typeface="微软雅黑" panose="020B0503020204020204" pitchFamily="34" charset="-122"/>
                <a:ea typeface="微软雅黑" panose="020B0503020204020204" pitchFamily="34" charset="-122"/>
              </a:rPr>
              <a:t>libm.a (the C math library)</a:t>
            </a:r>
            <a:endParaRPr lang="en-GB" altLang="zh-CN" sz="2000" dirty="0">
              <a:latin typeface="微软雅黑" panose="020B0503020204020204" pitchFamily="34" charset="-122"/>
              <a:ea typeface="微软雅黑" panose="020B0503020204020204" pitchFamily="34" charset="-122"/>
            </a:endParaRPr>
          </a:p>
          <a:p>
            <a:pPr lvl="1" defTabSz="914400">
              <a:lnSpc>
                <a:spcPct val="100000"/>
              </a:lnSpc>
              <a:spcBef>
                <a:spcPct val="15000"/>
              </a:spcBef>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en-GB" altLang="zh-CN" dirty="0">
                <a:latin typeface="微软雅黑" panose="020B0503020204020204" pitchFamily="34" charset="-122"/>
                <a:ea typeface="微软雅黑" panose="020B0503020204020204" pitchFamily="34" charset="-122"/>
              </a:rPr>
              <a:t>401 </a:t>
            </a:r>
            <a:r>
              <a:rPr lang="zh-CN" altLang="en-GB" dirty="0">
                <a:latin typeface="微软雅黑" panose="020B0503020204020204" pitchFamily="34" charset="-122"/>
                <a:ea typeface="微软雅黑" panose="020B0503020204020204" pitchFamily="34" charset="-122"/>
              </a:rPr>
              <a:t>个目标文件（大约</a:t>
            </a:r>
            <a:r>
              <a:rPr lang="en-GB" altLang="zh-CN" dirty="0">
                <a:latin typeface="微软雅黑" panose="020B0503020204020204" pitchFamily="34" charset="-122"/>
                <a:ea typeface="微软雅黑" panose="020B0503020204020204" pitchFamily="34" charset="-122"/>
              </a:rPr>
              <a:t> 1 MB</a:t>
            </a:r>
            <a:r>
              <a:rPr lang="zh-CN" altLang="en-GB" dirty="0">
                <a:latin typeface="微软雅黑" panose="020B0503020204020204" pitchFamily="34" charset="-122"/>
                <a:ea typeface="微软雅黑" panose="020B0503020204020204" pitchFamily="34" charset="-122"/>
              </a:rPr>
              <a:t>）</a:t>
            </a:r>
            <a:endParaRPr lang="zh-CN" altLang="en-GB" dirty="0">
              <a:latin typeface="微软雅黑" panose="020B0503020204020204" pitchFamily="34" charset="-122"/>
              <a:ea typeface="微软雅黑" panose="020B0503020204020204" pitchFamily="34" charset="-122"/>
            </a:endParaRPr>
          </a:p>
          <a:p>
            <a:pPr lvl="1" defTabSz="914400">
              <a:lnSpc>
                <a:spcPct val="100000"/>
              </a:lnSpc>
              <a:spcBef>
                <a:spcPct val="15000"/>
              </a:spcBef>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rPr>
              <a:t>浮点数算术运算</a:t>
            </a:r>
            <a:r>
              <a:rPr lang="en-GB" altLang="zh-CN" dirty="0">
                <a:latin typeface="微软雅黑" panose="020B0503020204020204" pitchFamily="34" charset="-122"/>
                <a:ea typeface="微软雅黑" panose="020B0503020204020204" pitchFamily="34" charset="-122"/>
              </a:rPr>
              <a:t>(</a:t>
            </a:r>
            <a:r>
              <a:rPr lang="zh-CN" altLang="en-GB" dirty="0">
                <a:latin typeface="微软雅黑" panose="020B0503020204020204" pitchFamily="34" charset="-122"/>
                <a:ea typeface="微软雅黑" panose="020B0503020204020204" pitchFamily="34" charset="-122"/>
              </a:rPr>
              <a:t>如</a:t>
            </a:r>
            <a:r>
              <a:rPr lang="en-GB" altLang="zh-CN" dirty="0">
                <a:latin typeface="微软雅黑" panose="020B0503020204020204" pitchFamily="34" charset="-122"/>
                <a:ea typeface="微软雅黑" panose="020B0503020204020204" pitchFamily="34" charset="-122"/>
              </a:rPr>
              <a:t>sin, cos, tan, log, exp, sqrt, …) </a:t>
            </a:r>
            <a:endParaRPr lang="en-GB" altLang="zh-CN" dirty="0">
              <a:latin typeface="微软雅黑" panose="020B0503020204020204" pitchFamily="34" charset="-122"/>
              <a:ea typeface="微软雅黑" panose="020B0503020204020204" pitchFamily="34" charset="-122"/>
            </a:endParaRPr>
          </a:p>
        </p:txBody>
      </p:sp>
      <p:sp>
        <p:nvSpPr>
          <p:cNvPr id="76804" name="Text Box 3"/>
          <p:cNvSpPr txBox="1"/>
          <p:nvPr/>
        </p:nvSpPr>
        <p:spPr>
          <a:xfrm>
            <a:off x="361950" y="3276600"/>
            <a:ext cx="3773488" cy="3524250"/>
          </a:xfrm>
          <a:prstGeom prst="rect">
            <a:avLst/>
          </a:prstGeom>
          <a:solidFill>
            <a:srgbClr val="E6E6E6"/>
          </a:solidFill>
          <a:ln w="3240" cap="flat" cmpd="sng">
            <a:solidFill>
              <a:schemeClr val="tx1"/>
            </a:solidFill>
            <a:prstDash val="solid"/>
            <a:miter/>
            <a:headEnd type="none" w="med" len="med"/>
            <a:tailEnd type="none" w="med" len="med"/>
          </a:ln>
        </p:spPr>
        <p:txBody>
          <a:bodyPr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 ar -t /usr/lib/</a:t>
            </a:r>
            <a:r>
              <a:rPr lang="en-GB" altLang="zh-CN" sz="2000" dirty="0">
                <a:solidFill>
                  <a:srgbClr val="FF0000"/>
                </a:solidFill>
                <a:latin typeface="微软雅黑" panose="020B0503020204020204" pitchFamily="34" charset="-122"/>
                <a:ea typeface="微软雅黑" panose="020B0503020204020204" pitchFamily="34" charset="-122"/>
              </a:rPr>
              <a:t>libc.a</a:t>
            </a:r>
            <a:r>
              <a:rPr lang="en-GB" altLang="zh-CN" sz="2000" dirty="0">
                <a:latin typeface="微软雅黑" panose="020B0503020204020204" pitchFamily="34" charset="-122"/>
                <a:ea typeface="微软雅黑" panose="020B0503020204020204" pitchFamily="34" charset="-122"/>
              </a:rPr>
              <a:t> | sort </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fork.o </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 </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fprintf.o </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fpu_control.o </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fputc.o </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freopen.o </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fscanf.o </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fseek.o </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fstab.o </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a:t>
            </a:r>
            <a:endParaRPr lang="en-GB" altLang="zh-CN" sz="2000" dirty="0">
              <a:latin typeface="微软雅黑" panose="020B0503020204020204" pitchFamily="34" charset="-122"/>
              <a:ea typeface="微软雅黑" panose="020B0503020204020204" pitchFamily="34" charset="-122"/>
            </a:endParaRPr>
          </a:p>
        </p:txBody>
      </p:sp>
      <p:sp>
        <p:nvSpPr>
          <p:cNvPr id="76805" name="Text Box 4"/>
          <p:cNvSpPr txBox="1"/>
          <p:nvPr/>
        </p:nvSpPr>
        <p:spPr>
          <a:xfrm>
            <a:off x="4711700" y="3233738"/>
            <a:ext cx="3806825" cy="3524250"/>
          </a:xfrm>
          <a:prstGeom prst="rect">
            <a:avLst/>
          </a:prstGeom>
          <a:solidFill>
            <a:srgbClr val="E6E6E6"/>
          </a:solidFill>
          <a:ln w="3240" cap="flat" cmpd="sng">
            <a:solidFill>
              <a:schemeClr val="tx1"/>
            </a:solidFill>
            <a:prstDash val="solid"/>
            <a:miter/>
            <a:headEnd type="none" w="med" len="med"/>
            <a:tailEnd type="none" w="med" len="med"/>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 ar -t /usr/lib/</a:t>
            </a:r>
            <a:r>
              <a:rPr lang="en-GB" altLang="zh-CN" sz="2000" dirty="0">
                <a:solidFill>
                  <a:srgbClr val="FF0000"/>
                </a:solidFill>
                <a:latin typeface="微软雅黑" panose="020B0503020204020204" pitchFamily="34" charset="-122"/>
                <a:ea typeface="微软雅黑" panose="020B0503020204020204" pitchFamily="34" charset="-122"/>
              </a:rPr>
              <a:t>libm.a</a:t>
            </a:r>
            <a:r>
              <a:rPr lang="en-GB" altLang="zh-CN" sz="2000" dirty="0">
                <a:latin typeface="微软雅黑" panose="020B0503020204020204" pitchFamily="34" charset="-122"/>
                <a:ea typeface="微软雅黑" panose="020B0503020204020204" pitchFamily="34" charset="-122"/>
              </a:rPr>
              <a:t> | sort </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e_acos.o </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e_acosf.o </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e_acosh.o </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e_acoshf.o </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e_acoshl.o </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e_acosl.o </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e_asin.o </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e_asinf.o </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e_asinl.o </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a:t>
            </a:r>
            <a:endParaRPr lang="en-GB" altLang="zh-CN" sz="2000" dirty="0">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4"/>
          <p:cNvSpPr>
            <a:spLocks noGrp="1"/>
          </p:cNvSpPr>
          <p:nvPr>
            <p:ph type="title"/>
          </p:nvPr>
        </p:nvSpPr>
        <p:spPr>
          <a:xfrm>
            <a:off x="474663" y="103188"/>
            <a:ext cx="7591425" cy="544512"/>
          </a:xfrm>
        </p:spPr>
        <p:txBody>
          <a:bodyPr vert="horz" wrap="square" lIns="91440" tIns="0" rIns="91440" bIns="0" anchor="ctr" anchorCtr="0"/>
          <a:p>
            <a:r>
              <a:rPr lang="zh-CN" altLang="en-US" sz="3200" dirty="0"/>
              <a:t>使用链接的好处</a:t>
            </a:r>
            <a:endParaRPr lang="zh-CN" altLang="en-US" sz="3200" dirty="0"/>
          </a:p>
        </p:txBody>
      </p:sp>
      <p:sp>
        <p:nvSpPr>
          <p:cNvPr id="599044" name="Text Box 4"/>
          <p:cNvSpPr txBox="1"/>
          <p:nvPr/>
        </p:nvSpPr>
        <p:spPr>
          <a:xfrm>
            <a:off x="385763" y="1089025"/>
            <a:ext cx="7019925" cy="1497013"/>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300" dirty="0">
                <a:latin typeface="微软雅黑" panose="020B0503020204020204" pitchFamily="34" charset="-122"/>
                <a:ea typeface="微软雅黑" panose="020B0503020204020204" pitchFamily="34" charset="-122"/>
              </a:rPr>
              <a:t>链接带来的好处</a:t>
            </a:r>
            <a:r>
              <a:rPr lang="en-US" altLang="zh-CN" sz="2300" dirty="0">
                <a:latin typeface="微软雅黑" panose="020B0503020204020204" pitchFamily="34" charset="-122"/>
                <a:ea typeface="微软雅黑" panose="020B0503020204020204" pitchFamily="34" charset="-122"/>
              </a:rPr>
              <a:t>1</a:t>
            </a:r>
            <a:r>
              <a:rPr lang="zh-CN" altLang="en-US" sz="2300" dirty="0">
                <a:latin typeface="微软雅黑" panose="020B0503020204020204" pitchFamily="34" charset="-122"/>
                <a:ea typeface="微软雅黑" panose="020B0503020204020204" pitchFamily="34" charset="-122"/>
              </a:rPr>
              <a:t>：模块化</a:t>
            </a:r>
            <a:endParaRPr lang="zh-CN" altLang="en-US" sz="2300" dirty="0">
              <a:latin typeface="微软雅黑" panose="020B0503020204020204" pitchFamily="34" charset="-122"/>
              <a:ea typeface="微软雅黑" panose="020B0503020204020204" pitchFamily="34" charset="-122"/>
            </a:endParaRPr>
          </a:p>
          <a:p>
            <a:pPr marL="0" lvl="0" indent="0" eaLnBrk="1" hangingPunct="1">
              <a:lnSpc>
                <a:spcPct val="100000"/>
              </a:lnSpc>
              <a:spcBef>
                <a:spcPct val="50000"/>
              </a:spcBef>
              <a:buNone/>
            </a:pPr>
            <a:r>
              <a:rPr lang="zh-CN" altLang="en-US" sz="2300" dirty="0">
                <a:solidFill>
                  <a:srgbClr val="FF0000"/>
                </a:solidFill>
                <a:latin typeface="微软雅黑" panose="020B0503020204020204" pitchFamily="34" charset="-122"/>
                <a:ea typeface="微软雅黑" panose="020B0503020204020204" pitchFamily="34" charset="-122"/>
              </a:rPr>
              <a:t>（</a:t>
            </a:r>
            <a:r>
              <a:rPr lang="en-US" altLang="zh-CN" sz="2300" dirty="0">
                <a:solidFill>
                  <a:srgbClr val="FF0000"/>
                </a:solidFill>
                <a:latin typeface="微软雅黑" panose="020B0503020204020204" pitchFamily="34" charset="-122"/>
                <a:ea typeface="微软雅黑" panose="020B0503020204020204" pitchFamily="34" charset="-122"/>
              </a:rPr>
              <a:t>1</a:t>
            </a:r>
            <a:r>
              <a:rPr lang="zh-CN" altLang="en-US" sz="2300" dirty="0">
                <a:solidFill>
                  <a:srgbClr val="FF0000"/>
                </a:solidFill>
                <a:latin typeface="微软雅黑" panose="020B0503020204020204" pitchFamily="34" charset="-122"/>
                <a:ea typeface="微软雅黑" panose="020B0503020204020204" pitchFamily="34" charset="-122"/>
              </a:rPr>
              <a:t>）一个程序可以分成很多源程序文件</a:t>
            </a:r>
            <a:endParaRPr lang="zh-CN" altLang="en-US" sz="2300" dirty="0">
              <a:solidFill>
                <a:srgbClr val="FF0000"/>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50000"/>
              </a:spcBef>
              <a:buNone/>
            </a:pPr>
            <a:r>
              <a:rPr lang="zh-CN" altLang="en-US" sz="2300" dirty="0">
                <a:solidFill>
                  <a:srgbClr val="FF0000"/>
                </a:solidFill>
                <a:latin typeface="微软雅黑" panose="020B0503020204020204" pitchFamily="34" charset="-122"/>
                <a:ea typeface="微软雅黑" panose="020B0503020204020204" pitchFamily="34" charset="-122"/>
              </a:rPr>
              <a:t>（</a:t>
            </a:r>
            <a:r>
              <a:rPr lang="en-US" altLang="zh-CN" sz="2300" dirty="0">
                <a:solidFill>
                  <a:srgbClr val="FF0000"/>
                </a:solidFill>
                <a:latin typeface="微软雅黑" panose="020B0503020204020204" pitchFamily="34" charset="-122"/>
                <a:ea typeface="微软雅黑" panose="020B0503020204020204" pitchFamily="34" charset="-122"/>
              </a:rPr>
              <a:t>2</a:t>
            </a:r>
            <a:r>
              <a:rPr lang="zh-CN" altLang="en-US" sz="2300" dirty="0">
                <a:solidFill>
                  <a:srgbClr val="FF0000"/>
                </a:solidFill>
                <a:latin typeface="微软雅黑" panose="020B0503020204020204" pitchFamily="34" charset="-122"/>
                <a:ea typeface="微软雅黑" panose="020B0503020204020204" pitchFamily="34" charset="-122"/>
              </a:rPr>
              <a:t>）可构建公共函数库，如数学库，标准</a:t>
            </a:r>
            <a:r>
              <a:rPr lang="en-US" altLang="zh-CN" sz="2300" dirty="0">
                <a:solidFill>
                  <a:srgbClr val="FF0000"/>
                </a:solidFill>
                <a:latin typeface="微软雅黑" panose="020B0503020204020204" pitchFamily="34" charset="-122"/>
                <a:ea typeface="微软雅黑" panose="020B0503020204020204" pitchFamily="34" charset="-122"/>
              </a:rPr>
              <a:t>I/O</a:t>
            </a:r>
            <a:r>
              <a:rPr lang="zh-CN" altLang="en-US" sz="2300" dirty="0">
                <a:solidFill>
                  <a:srgbClr val="FF0000"/>
                </a:solidFill>
                <a:latin typeface="微软雅黑" panose="020B0503020204020204" pitchFamily="34" charset="-122"/>
                <a:ea typeface="微软雅黑" panose="020B0503020204020204" pitchFamily="34" charset="-122"/>
              </a:rPr>
              <a:t>库等</a:t>
            </a:r>
            <a:endParaRPr lang="zh-CN" altLang="en-US" sz="2300" dirty="0">
              <a:solidFill>
                <a:srgbClr val="FF0000"/>
              </a:solidFill>
              <a:latin typeface="微软雅黑" panose="020B0503020204020204" pitchFamily="34" charset="-122"/>
              <a:ea typeface="微软雅黑" panose="020B0503020204020204" pitchFamily="34" charset="-122"/>
            </a:endParaRPr>
          </a:p>
        </p:txBody>
      </p:sp>
      <p:sp>
        <p:nvSpPr>
          <p:cNvPr id="599045" name="Text Box 5"/>
          <p:cNvSpPr txBox="1"/>
          <p:nvPr/>
        </p:nvSpPr>
        <p:spPr>
          <a:xfrm>
            <a:off x="474663" y="2984500"/>
            <a:ext cx="8461375" cy="323913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10000"/>
              </a:lnSpc>
              <a:buNone/>
            </a:pPr>
            <a:r>
              <a:rPr lang="zh-CN" altLang="en-US" sz="2300" dirty="0">
                <a:latin typeface="微软雅黑" panose="020B0503020204020204" pitchFamily="34" charset="-122"/>
                <a:ea typeface="微软雅黑" panose="020B0503020204020204" pitchFamily="34" charset="-122"/>
              </a:rPr>
              <a:t>链接带来的好处</a:t>
            </a:r>
            <a:r>
              <a:rPr lang="en-US" altLang="zh-CN" sz="2300" dirty="0">
                <a:latin typeface="微软雅黑" panose="020B0503020204020204" pitchFamily="34" charset="-122"/>
                <a:ea typeface="微软雅黑" panose="020B0503020204020204" pitchFamily="34" charset="-122"/>
              </a:rPr>
              <a:t>2</a:t>
            </a:r>
            <a:r>
              <a:rPr lang="zh-CN" altLang="en-US" sz="2300" dirty="0">
                <a:latin typeface="微软雅黑" panose="020B0503020204020204" pitchFamily="34" charset="-122"/>
                <a:ea typeface="微软雅黑" panose="020B0503020204020204" pitchFamily="34" charset="-122"/>
              </a:rPr>
              <a:t>：效率高</a:t>
            </a:r>
            <a:endParaRPr lang="zh-CN" altLang="en-US" sz="2300" dirty="0">
              <a:latin typeface="微软雅黑" panose="020B0503020204020204" pitchFamily="34" charset="-122"/>
              <a:ea typeface="微软雅黑" panose="020B0503020204020204" pitchFamily="34" charset="-122"/>
            </a:endParaRPr>
          </a:p>
          <a:p>
            <a:pPr marL="0" lvl="0" indent="0" eaLnBrk="1" hangingPunct="1">
              <a:lnSpc>
                <a:spcPct val="110000"/>
              </a:lnSpc>
              <a:buNone/>
            </a:pPr>
            <a:r>
              <a:rPr lang="zh-CN" altLang="en-US" sz="2300" dirty="0">
                <a:solidFill>
                  <a:srgbClr val="FF0000"/>
                </a:solidFill>
                <a:latin typeface="微软雅黑" panose="020B0503020204020204" pitchFamily="34" charset="-122"/>
                <a:ea typeface="微软雅黑" panose="020B0503020204020204" pitchFamily="34" charset="-122"/>
              </a:rPr>
              <a:t>（</a:t>
            </a:r>
            <a:r>
              <a:rPr lang="en-US" altLang="zh-CN" sz="2300" dirty="0">
                <a:solidFill>
                  <a:srgbClr val="FF0000"/>
                </a:solidFill>
                <a:latin typeface="微软雅黑" panose="020B0503020204020204" pitchFamily="34" charset="-122"/>
                <a:ea typeface="微软雅黑" panose="020B0503020204020204" pitchFamily="34" charset="-122"/>
              </a:rPr>
              <a:t>1</a:t>
            </a:r>
            <a:r>
              <a:rPr lang="zh-CN" altLang="en-US" sz="2300" dirty="0">
                <a:solidFill>
                  <a:srgbClr val="FF0000"/>
                </a:solidFill>
                <a:latin typeface="微软雅黑" panose="020B0503020204020204" pitchFamily="34" charset="-122"/>
                <a:ea typeface="微软雅黑" panose="020B0503020204020204" pitchFamily="34" charset="-122"/>
              </a:rPr>
              <a:t>）时间上，可分开编译</a:t>
            </a:r>
            <a:endParaRPr lang="zh-CN" altLang="en-US" sz="2300" dirty="0">
              <a:solidFill>
                <a:srgbClr val="FF0000"/>
              </a:solidFill>
              <a:latin typeface="微软雅黑" panose="020B0503020204020204" pitchFamily="34" charset="-122"/>
              <a:ea typeface="微软雅黑" panose="020B0503020204020204" pitchFamily="34" charset="-122"/>
            </a:endParaRPr>
          </a:p>
          <a:p>
            <a:pPr marL="457200" lvl="1" indent="0" eaLnBrk="1" hangingPunct="1">
              <a:lnSpc>
                <a:spcPct val="110000"/>
              </a:lnSpc>
              <a:buNone/>
            </a:pPr>
            <a:r>
              <a:rPr lang="zh-CN" altLang="en-US" sz="2300" dirty="0">
                <a:solidFill>
                  <a:srgbClr val="0000FF"/>
                </a:solidFill>
                <a:latin typeface="微软雅黑" panose="020B0503020204020204" pitchFamily="34" charset="-122"/>
                <a:ea typeface="微软雅黑" panose="020B0503020204020204" pitchFamily="34" charset="-122"/>
              </a:rPr>
              <a:t>只需</a:t>
            </a:r>
            <a:r>
              <a:rPr lang="zh-CN" altLang="en-US" sz="2300" dirty="0">
                <a:solidFill>
                  <a:srgbClr val="0A6A0A"/>
                </a:solidFill>
                <a:latin typeface="微软雅黑" panose="020B0503020204020204" pitchFamily="34" charset="-122"/>
                <a:ea typeface="微软雅黑" panose="020B0503020204020204" pitchFamily="34" charset="-122"/>
              </a:rPr>
              <a:t>重新编译被修改的源程序</a:t>
            </a:r>
            <a:r>
              <a:rPr lang="zh-CN" altLang="en-US" sz="2300" dirty="0">
                <a:solidFill>
                  <a:srgbClr val="0000FF"/>
                </a:solidFill>
                <a:latin typeface="微软雅黑" panose="020B0503020204020204" pitchFamily="34" charset="-122"/>
                <a:ea typeface="微软雅黑" panose="020B0503020204020204" pitchFamily="34" charset="-122"/>
              </a:rPr>
              <a:t>文件，然后重新链接</a:t>
            </a:r>
            <a:endParaRPr lang="zh-CN" altLang="en-US" sz="2300" dirty="0">
              <a:solidFill>
                <a:srgbClr val="0000FF"/>
              </a:solidFill>
              <a:latin typeface="微软雅黑" panose="020B0503020204020204" pitchFamily="34" charset="-122"/>
              <a:ea typeface="微软雅黑" panose="020B0503020204020204" pitchFamily="34" charset="-122"/>
            </a:endParaRPr>
          </a:p>
          <a:p>
            <a:pPr marL="0" lvl="0" indent="0" eaLnBrk="1" hangingPunct="1">
              <a:lnSpc>
                <a:spcPct val="110000"/>
              </a:lnSpc>
              <a:buNone/>
            </a:pPr>
            <a:r>
              <a:rPr lang="zh-CN" altLang="en-US" sz="2300" dirty="0">
                <a:solidFill>
                  <a:srgbClr val="FF0000"/>
                </a:solidFill>
                <a:latin typeface="微软雅黑" panose="020B0503020204020204" pitchFamily="34" charset="-122"/>
                <a:ea typeface="微软雅黑" panose="020B0503020204020204" pitchFamily="34" charset="-122"/>
              </a:rPr>
              <a:t>（</a:t>
            </a:r>
            <a:r>
              <a:rPr lang="en-US" altLang="zh-CN" sz="2300" dirty="0">
                <a:solidFill>
                  <a:srgbClr val="FF0000"/>
                </a:solidFill>
                <a:latin typeface="微软雅黑" panose="020B0503020204020204" pitchFamily="34" charset="-122"/>
                <a:ea typeface="微软雅黑" panose="020B0503020204020204" pitchFamily="34" charset="-122"/>
              </a:rPr>
              <a:t>2</a:t>
            </a:r>
            <a:r>
              <a:rPr lang="zh-CN" altLang="en-US" sz="2300" dirty="0">
                <a:solidFill>
                  <a:srgbClr val="FF0000"/>
                </a:solidFill>
                <a:latin typeface="微软雅黑" panose="020B0503020204020204" pitchFamily="34" charset="-122"/>
                <a:ea typeface="微软雅黑" panose="020B0503020204020204" pitchFamily="34" charset="-122"/>
              </a:rPr>
              <a:t>）空间上，无需包含共享库所有代码</a:t>
            </a:r>
            <a:endParaRPr lang="zh-CN" altLang="en-US" sz="2300" dirty="0">
              <a:solidFill>
                <a:srgbClr val="FF0000"/>
              </a:solidFill>
              <a:latin typeface="微软雅黑" panose="020B0503020204020204" pitchFamily="34" charset="-122"/>
              <a:ea typeface="微软雅黑" panose="020B0503020204020204" pitchFamily="34" charset="-122"/>
            </a:endParaRPr>
          </a:p>
          <a:p>
            <a:pPr marL="0" lvl="0" indent="0" eaLnBrk="1" hangingPunct="1">
              <a:lnSpc>
                <a:spcPct val="110000"/>
              </a:lnSpc>
              <a:buNone/>
            </a:pPr>
            <a:r>
              <a:rPr lang="zh-CN" altLang="en-US" sz="2300" dirty="0">
                <a:solidFill>
                  <a:srgbClr val="FF0000"/>
                </a:solidFill>
                <a:latin typeface="微软雅黑" panose="020B0503020204020204" pitchFamily="34" charset="-122"/>
                <a:ea typeface="微软雅黑" panose="020B0503020204020204" pitchFamily="34" charset="-122"/>
              </a:rPr>
              <a:t>      </a:t>
            </a:r>
            <a:r>
              <a:rPr lang="zh-CN" altLang="en-US" sz="2300" dirty="0">
                <a:solidFill>
                  <a:srgbClr val="0000FF"/>
                </a:solidFill>
                <a:latin typeface="微软雅黑" panose="020B0503020204020204" pitchFamily="34" charset="-122"/>
                <a:ea typeface="微软雅黑" panose="020B0503020204020204" pitchFamily="34" charset="-122"/>
              </a:rPr>
              <a:t>源文件中无需包含共享库函数的源码，只要直接调用即可，</a:t>
            </a:r>
            <a:endParaRPr lang="zh-CN" altLang="en-US" sz="2300" dirty="0">
              <a:solidFill>
                <a:srgbClr val="0000FF"/>
              </a:solidFill>
              <a:latin typeface="微软雅黑" panose="020B0503020204020204" pitchFamily="34" charset="-122"/>
              <a:ea typeface="微软雅黑" panose="020B0503020204020204" pitchFamily="34" charset="-122"/>
            </a:endParaRPr>
          </a:p>
          <a:p>
            <a:pPr marL="0" lvl="0" indent="0" eaLnBrk="1" hangingPunct="1">
              <a:lnSpc>
                <a:spcPct val="110000"/>
              </a:lnSpc>
              <a:buNone/>
            </a:pPr>
            <a:r>
              <a:rPr lang="zh-CN" altLang="en-US" sz="2300" dirty="0">
                <a:solidFill>
                  <a:srgbClr val="0000FF"/>
                </a:solidFill>
                <a:latin typeface="微软雅黑" panose="020B0503020204020204" pitchFamily="34" charset="-122"/>
                <a:ea typeface="微软雅黑" panose="020B0503020204020204" pitchFamily="34" charset="-122"/>
              </a:rPr>
              <a:t>      可执行文件和运行时的内存中只需包含所调用函数的代码  </a:t>
            </a:r>
            <a:endParaRPr lang="zh-CN" altLang="en-US" sz="2300" dirty="0">
              <a:solidFill>
                <a:srgbClr val="0000FF"/>
              </a:solidFill>
              <a:latin typeface="微软雅黑" panose="020B0503020204020204" pitchFamily="34" charset="-122"/>
              <a:ea typeface="微软雅黑" panose="020B0503020204020204" pitchFamily="34" charset="-122"/>
            </a:endParaRPr>
          </a:p>
          <a:p>
            <a:pPr marL="0" lvl="0" indent="0" eaLnBrk="1" hangingPunct="1">
              <a:lnSpc>
                <a:spcPct val="110000"/>
              </a:lnSpc>
              <a:buNone/>
            </a:pPr>
            <a:r>
              <a:rPr lang="zh-CN" altLang="en-US" sz="2300" dirty="0">
                <a:solidFill>
                  <a:srgbClr val="0000FF"/>
                </a:solidFill>
                <a:latin typeface="微软雅黑" panose="020B0503020204020204" pitchFamily="34" charset="-122"/>
                <a:ea typeface="微软雅黑" panose="020B0503020204020204" pitchFamily="34" charset="-122"/>
              </a:rPr>
              <a:t>      而不需要包含整个共享库</a:t>
            </a:r>
            <a:endParaRPr lang="zh-CN" altLang="en-US" sz="23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9044">
                                            <p:txEl>
                                              <p:charRg st="13" end="32"/>
                                            </p:txEl>
                                          </p:spTgt>
                                        </p:tgtEl>
                                        <p:attrNameLst>
                                          <p:attrName>style.visibility</p:attrName>
                                        </p:attrNameLst>
                                      </p:cBhvr>
                                      <p:to>
                                        <p:strVal val="visible"/>
                                      </p:to>
                                    </p:set>
                                    <p:animEffect transition="in" filter="blinds(horizontal)">
                                      <p:cBhvr>
                                        <p:cTn id="7" dur="500"/>
                                        <p:tgtEl>
                                          <p:spTgt spid="599044">
                                            <p:txEl>
                                              <p:charRg st="13" end="3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99044">
                                            <p:txEl>
                                              <p:charRg st="32" end="57"/>
                                            </p:txEl>
                                          </p:spTgt>
                                        </p:tgtEl>
                                        <p:attrNameLst>
                                          <p:attrName>style.visibility</p:attrName>
                                        </p:attrNameLst>
                                      </p:cBhvr>
                                      <p:to>
                                        <p:strVal val="visible"/>
                                      </p:to>
                                    </p:set>
                                    <p:animEffect transition="in" filter="blinds(horizontal)">
                                      <p:cBhvr>
                                        <p:cTn id="12" dur="500"/>
                                        <p:tgtEl>
                                          <p:spTgt spid="599044">
                                            <p:txEl>
                                              <p:charRg st="32" end="5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99045">
                                            <p:txEl>
                                              <p:charRg st="13" end="26"/>
                                            </p:txEl>
                                          </p:spTgt>
                                        </p:tgtEl>
                                        <p:attrNameLst>
                                          <p:attrName>style.visibility</p:attrName>
                                        </p:attrNameLst>
                                      </p:cBhvr>
                                      <p:to>
                                        <p:strVal val="visible"/>
                                      </p:to>
                                    </p:set>
                                    <p:animEffect transition="in" filter="blinds(horizontal)">
                                      <p:cBhvr>
                                        <p:cTn id="17" dur="500"/>
                                        <p:tgtEl>
                                          <p:spTgt spid="599045">
                                            <p:txEl>
                                              <p:charRg st="13" end="2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99045">
                                            <p:txEl>
                                              <p:charRg st="26" end="49"/>
                                            </p:txEl>
                                          </p:spTgt>
                                        </p:tgtEl>
                                        <p:attrNameLst>
                                          <p:attrName>style.visibility</p:attrName>
                                        </p:attrNameLst>
                                      </p:cBhvr>
                                      <p:to>
                                        <p:strVal val="visible"/>
                                      </p:to>
                                    </p:set>
                                    <p:animEffect transition="in" filter="blinds(horizontal)">
                                      <p:cBhvr>
                                        <p:cTn id="22" dur="500"/>
                                        <p:tgtEl>
                                          <p:spTgt spid="599045">
                                            <p:txEl>
                                              <p:charRg st="26" end="4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99045">
                                            <p:txEl>
                                              <p:charRg st="49" end="68"/>
                                            </p:txEl>
                                          </p:spTgt>
                                        </p:tgtEl>
                                        <p:attrNameLst>
                                          <p:attrName>style.visibility</p:attrName>
                                        </p:attrNameLst>
                                      </p:cBhvr>
                                      <p:to>
                                        <p:strVal val="visible"/>
                                      </p:to>
                                    </p:set>
                                    <p:animEffect transition="in" filter="blinds(horizontal)">
                                      <p:cBhvr>
                                        <p:cTn id="27" dur="500"/>
                                        <p:tgtEl>
                                          <p:spTgt spid="599045">
                                            <p:txEl>
                                              <p:charRg st="49" end="6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99045">
                                            <p:txEl>
                                              <p:charRg st="68" end="100"/>
                                            </p:txEl>
                                          </p:spTgt>
                                        </p:tgtEl>
                                        <p:attrNameLst>
                                          <p:attrName>style.visibility</p:attrName>
                                        </p:attrNameLst>
                                      </p:cBhvr>
                                      <p:to>
                                        <p:strVal val="visible"/>
                                      </p:to>
                                    </p:set>
                                    <p:animEffect transition="in" filter="blinds(horizontal)">
                                      <p:cBhvr>
                                        <p:cTn id="32" dur="500"/>
                                        <p:tgtEl>
                                          <p:spTgt spid="599045">
                                            <p:txEl>
                                              <p:charRg st="68" end="10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99045">
                                            <p:txEl>
                                              <p:charRg st="100" end="134"/>
                                            </p:txEl>
                                          </p:spTgt>
                                        </p:tgtEl>
                                        <p:attrNameLst>
                                          <p:attrName>style.visibility</p:attrName>
                                        </p:attrNameLst>
                                      </p:cBhvr>
                                      <p:to>
                                        <p:strVal val="visible"/>
                                      </p:to>
                                    </p:set>
                                    <p:animEffect transition="in" filter="blinds(horizontal)">
                                      <p:cBhvr>
                                        <p:cTn id="37" dur="500"/>
                                        <p:tgtEl>
                                          <p:spTgt spid="599045">
                                            <p:txEl>
                                              <p:charRg st="100" end="134"/>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599045">
                                            <p:txEl>
                                              <p:charRg st="134" end="152"/>
                                            </p:txEl>
                                          </p:spTgt>
                                        </p:tgtEl>
                                        <p:attrNameLst>
                                          <p:attrName>style.visibility</p:attrName>
                                        </p:attrNameLst>
                                      </p:cBhvr>
                                      <p:to>
                                        <p:strVal val="visible"/>
                                      </p:to>
                                    </p:set>
                                    <p:animEffect transition="in" filter="blinds(horizontal)">
                                      <p:cBhvr>
                                        <p:cTn id="40" dur="500"/>
                                        <p:tgtEl>
                                          <p:spTgt spid="599045">
                                            <p:txEl>
                                              <p:charRg st="134" end="1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2"/>
          <p:cNvSpPr>
            <a:spLocks noGrp="1"/>
          </p:cNvSpPr>
          <p:nvPr>
            <p:ph type="title"/>
          </p:nvPr>
        </p:nvSpPr>
        <p:spPr/>
        <p:txBody>
          <a:bodyPr vert="horz" wrap="square" lIns="91440" tIns="45720" rIns="91440" bIns="45720" anchor="ctr" anchorCtr="0"/>
          <a:p>
            <a:r>
              <a:rPr lang="zh-CN" altLang="en-US" sz="4000" dirty="0"/>
              <a:t>自定义一个静态库文件</a:t>
            </a:r>
            <a:endParaRPr lang="en-US" altLang="zh-CN" sz="4000" dirty="0"/>
          </a:p>
        </p:txBody>
      </p:sp>
      <p:sp>
        <p:nvSpPr>
          <p:cNvPr id="78851" name="Rectangle 11"/>
          <p:cNvSpPr/>
          <p:nvPr/>
        </p:nvSpPr>
        <p:spPr>
          <a:xfrm>
            <a:off x="134938" y="1724025"/>
            <a:ext cx="4368800" cy="1625600"/>
          </a:xfrm>
          <a:prstGeom prst="rect">
            <a:avLst/>
          </a:prstGeom>
          <a:noFill/>
          <a:ln w="9525" cap="flat" cmpd="sng">
            <a:solidFill>
              <a:schemeClr val="tx1"/>
            </a:solidFill>
            <a:prstDash val="solid"/>
            <a:miter/>
            <a:headEnd type="none" w="med" len="med"/>
            <a:tailEnd type="none" w="med" len="med"/>
          </a:ln>
        </p:spPr>
        <p:txBody>
          <a:bodyPr wrap="none"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171450" eaLnBrk="1" hangingPunct="1">
              <a:lnSpc>
                <a:spcPct val="125000"/>
              </a:lnSpc>
              <a:spcBef>
                <a:spcPct val="0"/>
              </a:spcBef>
              <a:buNone/>
            </a:pPr>
            <a:r>
              <a:rPr lang="en-US" altLang="zh-CN" sz="2000" dirty="0">
                <a:latin typeface="微软雅黑" panose="020B0503020204020204" pitchFamily="34" charset="-122"/>
                <a:ea typeface="微软雅黑" panose="020B0503020204020204" pitchFamily="34" charset="-122"/>
              </a:rPr>
              <a:t># include &lt;stdio.h&gt;</a:t>
            </a:r>
            <a:endParaRPr lang="en-US" altLang="zh-CN" sz="2000" dirty="0">
              <a:latin typeface="微软雅黑" panose="020B0503020204020204" pitchFamily="34" charset="-122"/>
              <a:ea typeface="微软雅黑" panose="020B0503020204020204" pitchFamily="34" charset="-122"/>
            </a:endParaRPr>
          </a:p>
          <a:p>
            <a:pPr marL="0" lvl="0" indent="171450" eaLnBrk="1" hangingPunct="1">
              <a:lnSpc>
                <a:spcPct val="125000"/>
              </a:lnSpc>
              <a:spcBef>
                <a:spcPct val="0"/>
              </a:spcBef>
              <a:buNone/>
            </a:pPr>
            <a:r>
              <a:rPr lang="en-US" altLang="zh-CN" sz="2000" dirty="0">
                <a:latin typeface="微软雅黑" panose="020B0503020204020204" pitchFamily="34" charset="-122"/>
                <a:ea typeface="微软雅黑" panose="020B0503020204020204" pitchFamily="34" charset="-122"/>
              </a:rPr>
              <a:t>void myfunc1() {  </a:t>
            </a:r>
            <a:endParaRPr lang="en-US" altLang="zh-CN" sz="2000" dirty="0">
              <a:latin typeface="微软雅黑" panose="020B0503020204020204" pitchFamily="34" charset="-122"/>
              <a:ea typeface="微软雅黑" panose="020B0503020204020204" pitchFamily="34" charset="-122"/>
            </a:endParaRPr>
          </a:p>
          <a:p>
            <a:pPr marL="0" lvl="0" indent="171450" eaLnBrk="1" hangingPunct="1">
              <a:lnSpc>
                <a:spcPct val="125000"/>
              </a:lnSpc>
              <a:spcBef>
                <a:spcPct val="0"/>
              </a:spcBef>
              <a:buNone/>
            </a:pPr>
            <a:r>
              <a:rPr lang="en-US" altLang="zh-CN" sz="2000" dirty="0">
                <a:latin typeface="微软雅黑" panose="020B0503020204020204" pitchFamily="34" charset="-122"/>
                <a:ea typeface="微软雅黑" panose="020B0503020204020204" pitchFamily="34" charset="-122"/>
              </a:rPr>
              <a:t>    printf("This is myfunc1!\n"); </a:t>
            </a:r>
            <a:endParaRPr lang="en-US" altLang="zh-CN" sz="2000" dirty="0">
              <a:latin typeface="微软雅黑" panose="020B0503020204020204" pitchFamily="34" charset="-122"/>
              <a:ea typeface="微软雅黑" panose="020B0503020204020204" pitchFamily="34" charset="-122"/>
            </a:endParaRPr>
          </a:p>
          <a:p>
            <a:pPr marL="0" lvl="0" indent="171450" eaLnBrk="1" hangingPunct="1">
              <a:lnSpc>
                <a:spcPct val="125000"/>
              </a:lnSpc>
              <a:spcBef>
                <a:spcPct val="0"/>
              </a:spcBef>
              <a:buNone/>
            </a:pP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78852" name="Rectangle 12"/>
          <p:cNvSpPr/>
          <p:nvPr/>
        </p:nvSpPr>
        <p:spPr>
          <a:xfrm>
            <a:off x="4622800" y="1733550"/>
            <a:ext cx="4332288" cy="1625600"/>
          </a:xfrm>
          <a:prstGeom prst="rect">
            <a:avLst/>
          </a:prstGeom>
          <a:noFill/>
          <a:ln w="9525" cap="flat" cmpd="sng">
            <a:solidFill>
              <a:schemeClr val="tx1"/>
            </a:solidFill>
            <a:prstDash val="solid"/>
            <a:miter/>
            <a:headEnd type="none" w="med" len="med"/>
            <a:tailEnd type="none" w="med" len="med"/>
          </a:ln>
        </p:spPr>
        <p:txBody>
          <a:bodyPr wrap="none"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171450" eaLnBrk="1" hangingPunct="1">
              <a:lnSpc>
                <a:spcPct val="125000"/>
              </a:lnSpc>
              <a:spcBef>
                <a:spcPct val="0"/>
              </a:spcBef>
              <a:buNone/>
            </a:pPr>
            <a:r>
              <a:rPr lang="en-US" altLang="zh-CN" sz="2000" dirty="0">
                <a:latin typeface="微软雅黑" panose="020B0503020204020204" pitchFamily="34" charset="-122"/>
                <a:ea typeface="微软雅黑" panose="020B0503020204020204" pitchFamily="34" charset="-122"/>
              </a:rPr>
              <a:t># include &lt;stdio.h&gt;</a:t>
            </a:r>
            <a:endParaRPr lang="en-US" altLang="zh-CN" sz="2000" dirty="0">
              <a:latin typeface="微软雅黑" panose="020B0503020204020204" pitchFamily="34" charset="-122"/>
              <a:ea typeface="微软雅黑" panose="020B0503020204020204" pitchFamily="34" charset="-122"/>
            </a:endParaRPr>
          </a:p>
          <a:p>
            <a:pPr marL="0" lvl="0" indent="171450" eaLnBrk="1" hangingPunct="1">
              <a:lnSpc>
                <a:spcPct val="125000"/>
              </a:lnSpc>
              <a:spcBef>
                <a:spcPct val="0"/>
              </a:spcBef>
              <a:buNone/>
            </a:pPr>
            <a:r>
              <a:rPr lang="en-US" altLang="zh-CN" sz="2000" dirty="0">
                <a:latin typeface="微软雅黑" panose="020B0503020204020204" pitchFamily="34" charset="-122"/>
                <a:ea typeface="微软雅黑" panose="020B0503020204020204" pitchFamily="34" charset="-122"/>
              </a:rPr>
              <a:t>void myfunc2() {  </a:t>
            </a:r>
            <a:endParaRPr lang="en-US" altLang="zh-CN" sz="2000" dirty="0">
              <a:latin typeface="微软雅黑" panose="020B0503020204020204" pitchFamily="34" charset="-122"/>
              <a:ea typeface="微软雅黑" panose="020B0503020204020204" pitchFamily="34" charset="-122"/>
            </a:endParaRPr>
          </a:p>
          <a:p>
            <a:pPr marL="0" lvl="0" indent="171450" eaLnBrk="1" hangingPunct="1">
              <a:lnSpc>
                <a:spcPct val="125000"/>
              </a:lnSpc>
              <a:spcBef>
                <a:spcPct val="0"/>
              </a:spcBef>
              <a:buNone/>
            </a:pPr>
            <a:r>
              <a:rPr lang="en-US" altLang="zh-CN" sz="2000" dirty="0">
                <a:latin typeface="微软雅黑" panose="020B0503020204020204" pitchFamily="34" charset="-122"/>
                <a:ea typeface="微软雅黑" panose="020B0503020204020204" pitchFamily="34" charset="-122"/>
              </a:rPr>
              <a:t>     printf(</a:t>
            </a:r>
            <a:r>
              <a:rPr lang="en-US" altLang="zh-CN" sz="1800" dirty="0"/>
              <a:t>"</a:t>
            </a:r>
            <a:r>
              <a:rPr lang="en-US" altLang="zh-CN" sz="2000" dirty="0">
                <a:latin typeface="微软雅黑" panose="020B0503020204020204" pitchFamily="34" charset="-122"/>
                <a:ea typeface="微软雅黑" panose="020B0503020204020204" pitchFamily="34" charset="-122"/>
              </a:rPr>
              <a:t>This is myfunc2\n"); </a:t>
            </a:r>
            <a:endParaRPr lang="en-US" altLang="zh-CN" sz="2000" dirty="0">
              <a:latin typeface="微软雅黑" panose="020B0503020204020204" pitchFamily="34" charset="-122"/>
              <a:ea typeface="微软雅黑" panose="020B0503020204020204" pitchFamily="34" charset="-122"/>
            </a:endParaRPr>
          </a:p>
          <a:p>
            <a:pPr marL="0" lvl="0" indent="171450" eaLnBrk="1" hangingPunct="1">
              <a:lnSpc>
                <a:spcPct val="125000"/>
              </a:lnSpc>
              <a:spcBef>
                <a:spcPct val="0"/>
              </a:spcBef>
              <a:buNone/>
            </a:pP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689165" name="Rectangle 13"/>
          <p:cNvSpPr/>
          <p:nvPr/>
        </p:nvSpPr>
        <p:spPr>
          <a:xfrm>
            <a:off x="236538" y="3365500"/>
            <a:ext cx="5756275" cy="895350"/>
          </a:xfrm>
          <a:prstGeom prst="rect">
            <a:avLst/>
          </a:prstGeom>
          <a:noFill/>
          <a:ln w="9525">
            <a:noFill/>
          </a:ln>
        </p:spPr>
        <p:txBody>
          <a:bodyPr wrap="none"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266700" eaLnBrk="1" hangingPunct="1">
              <a:lnSpc>
                <a:spcPct val="120000"/>
              </a:lnSpc>
              <a:spcBef>
                <a:spcPct val="0"/>
              </a:spcBef>
              <a:buNone/>
            </a:pPr>
            <a:r>
              <a:rPr lang="en-US" altLang="zh-CN" sz="2200" dirty="0">
                <a:solidFill>
                  <a:srgbClr val="CC3300"/>
                </a:solidFill>
                <a:latin typeface="微软雅黑" panose="020B0503020204020204" pitchFamily="34" charset="-122"/>
                <a:ea typeface="微软雅黑" panose="020B0503020204020204" pitchFamily="34" charset="-122"/>
              </a:rPr>
              <a:t>$ gcc –c myproc1.c myproc2.c</a:t>
            </a:r>
            <a:endParaRPr lang="en-US" altLang="zh-CN" sz="2200" dirty="0">
              <a:solidFill>
                <a:srgbClr val="CC3300"/>
              </a:solidFill>
              <a:latin typeface="微软雅黑" panose="020B0503020204020204" pitchFamily="34" charset="-122"/>
              <a:ea typeface="微软雅黑" panose="020B0503020204020204" pitchFamily="34" charset="-122"/>
            </a:endParaRPr>
          </a:p>
          <a:p>
            <a:pPr marL="0" lvl="0" indent="266700" eaLnBrk="1" hangingPunct="1">
              <a:lnSpc>
                <a:spcPct val="120000"/>
              </a:lnSpc>
              <a:spcBef>
                <a:spcPct val="0"/>
              </a:spcBef>
              <a:buNone/>
            </a:pPr>
            <a:r>
              <a:rPr lang="en-US" altLang="zh-CN" sz="2200" dirty="0">
                <a:solidFill>
                  <a:srgbClr val="CC3300"/>
                </a:solidFill>
                <a:latin typeface="微软雅黑" panose="020B0503020204020204" pitchFamily="34" charset="-122"/>
                <a:ea typeface="微软雅黑" panose="020B0503020204020204" pitchFamily="34" charset="-122"/>
              </a:rPr>
              <a:t>$ ar rcs </a:t>
            </a:r>
            <a:r>
              <a:rPr lang="en-US" altLang="zh-CN" sz="2200" dirty="0">
                <a:solidFill>
                  <a:srgbClr val="FF0000"/>
                </a:solidFill>
                <a:latin typeface="微软雅黑" panose="020B0503020204020204" pitchFamily="34" charset="-122"/>
                <a:ea typeface="微软雅黑" panose="020B0503020204020204" pitchFamily="34" charset="-122"/>
              </a:rPr>
              <a:t>mylib.a</a:t>
            </a:r>
            <a:r>
              <a:rPr lang="en-US" altLang="zh-CN" sz="2200" dirty="0">
                <a:solidFill>
                  <a:srgbClr val="CC3300"/>
                </a:solidFill>
                <a:latin typeface="微软雅黑" panose="020B0503020204020204" pitchFamily="34" charset="-122"/>
                <a:ea typeface="微软雅黑" panose="020B0503020204020204" pitchFamily="34" charset="-122"/>
              </a:rPr>
              <a:t> myproc1.o myproc2.o</a:t>
            </a:r>
            <a:endParaRPr lang="en-US" altLang="zh-CN" sz="2200" dirty="0">
              <a:solidFill>
                <a:srgbClr val="CC3300"/>
              </a:solidFill>
              <a:latin typeface="微软雅黑" panose="020B0503020204020204" pitchFamily="34" charset="-122"/>
              <a:ea typeface="微软雅黑" panose="020B0503020204020204" pitchFamily="34" charset="-122"/>
            </a:endParaRPr>
          </a:p>
        </p:txBody>
      </p:sp>
      <p:sp>
        <p:nvSpPr>
          <p:cNvPr id="78854" name="Rectangle 4"/>
          <p:cNvSpPr/>
          <p:nvPr/>
        </p:nvSpPr>
        <p:spPr>
          <a:xfrm>
            <a:off x="709613" y="1227138"/>
            <a:ext cx="1782762" cy="460375"/>
          </a:xfrm>
          <a:prstGeom prst="rect">
            <a:avLst/>
          </a:prstGeom>
          <a:noFill/>
          <a:ln w="3175" cap="flat" cmpd="sng">
            <a:solidFill>
              <a:schemeClr val="bg1"/>
            </a:solidFill>
            <a:prstDash val="solid"/>
            <a:miter/>
            <a:headEnd type="none" w="med" len="med"/>
            <a:tailEnd type="none" w="med" len="med"/>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dirty="0">
                <a:solidFill>
                  <a:srgbClr val="3366FF"/>
                </a:solidFill>
                <a:latin typeface="微软雅黑" panose="020B0503020204020204" pitchFamily="34" charset="-122"/>
                <a:ea typeface="微软雅黑" panose="020B0503020204020204" pitchFamily="34" charset="-122"/>
              </a:rPr>
              <a:t>myproc1.c</a:t>
            </a:r>
            <a:endParaRPr lang="en-US" altLang="zh-CN" dirty="0">
              <a:solidFill>
                <a:srgbClr val="3366FF"/>
              </a:solidFill>
              <a:latin typeface="微软雅黑" panose="020B0503020204020204" pitchFamily="34" charset="-122"/>
              <a:ea typeface="微软雅黑" panose="020B0503020204020204" pitchFamily="34" charset="-122"/>
            </a:endParaRPr>
          </a:p>
        </p:txBody>
      </p:sp>
      <p:sp>
        <p:nvSpPr>
          <p:cNvPr id="78855" name="Rectangle 4"/>
          <p:cNvSpPr/>
          <p:nvPr/>
        </p:nvSpPr>
        <p:spPr>
          <a:xfrm>
            <a:off x="5519738" y="1223963"/>
            <a:ext cx="1782762" cy="460375"/>
          </a:xfrm>
          <a:prstGeom prst="rect">
            <a:avLst/>
          </a:prstGeom>
          <a:noFill/>
          <a:ln w="3175" cap="flat" cmpd="sng">
            <a:solidFill>
              <a:schemeClr val="bg1"/>
            </a:solidFill>
            <a:prstDash val="solid"/>
            <a:miter/>
            <a:headEnd type="none" w="med" len="med"/>
            <a:tailEnd type="none" w="med" len="med"/>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dirty="0">
                <a:solidFill>
                  <a:srgbClr val="3366FF"/>
                </a:solidFill>
                <a:latin typeface="微软雅黑" panose="020B0503020204020204" pitchFamily="34" charset="-122"/>
                <a:ea typeface="微软雅黑" panose="020B0503020204020204" pitchFamily="34" charset="-122"/>
              </a:rPr>
              <a:t>myproc2.c</a:t>
            </a:r>
            <a:endParaRPr lang="en-US" altLang="zh-CN" dirty="0">
              <a:solidFill>
                <a:srgbClr val="3366FF"/>
              </a:solidFill>
              <a:latin typeface="微软雅黑" panose="020B0503020204020204" pitchFamily="34" charset="-122"/>
              <a:ea typeface="微软雅黑" panose="020B0503020204020204" pitchFamily="34" charset="-122"/>
            </a:endParaRPr>
          </a:p>
        </p:txBody>
      </p:sp>
      <p:sp>
        <p:nvSpPr>
          <p:cNvPr id="78856" name="Text Box 18"/>
          <p:cNvSpPr txBox="1"/>
          <p:nvPr/>
        </p:nvSpPr>
        <p:spPr>
          <a:xfrm>
            <a:off x="339725" y="800100"/>
            <a:ext cx="6923088" cy="427038"/>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200" dirty="0">
                <a:latin typeface="微软雅黑" panose="020B0503020204020204" pitchFamily="34" charset="-122"/>
                <a:ea typeface="微软雅黑" panose="020B0503020204020204" pitchFamily="34" charset="-122"/>
              </a:rPr>
              <a:t>举例：将</a:t>
            </a:r>
            <a:r>
              <a:rPr lang="en-US" altLang="zh-CN" sz="2200" dirty="0">
                <a:latin typeface="微软雅黑" panose="020B0503020204020204" pitchFamily="34" charset="-122"/>
                <a:ea typeface="微软雅黑" panose="020B0503020204020204" pitchFamily="34" charset="-122"/>
              </a:rPr>
              <a:t>myproc1.o</a:t>
            </a:r>
            <a:r>
              <a:rPr lang="zh-CN" altLang="en-US" sz="2200" dirty="0">
                <a:latin typeface="微软雅黑" panose="020B0503020204020204" pitchFamily="34" charset="-122"/>
                <a:ea typeface="微软雅黑" panose="020B0503020204020204" pitchFamily="34" charset="-122"/>
              </a:rPr>
              <a:t>和</a:t>
            </a:r>
            <a:r>
              <a:rPr lang="en-US" altLang="zh-CN" sz="2200" dirty="0">
                <a:latin typeface="微软雅黑" panose="020B0503020204020204" pitchFamily="34" charset="-122"/>
                <a:ea typeface="微软雅黑" panose="020B0503020204020204" pitchFamily="34" charset="-122"/>
              </a:rPr>
              <a:t>myproc2.o</a:t>
            </a:r>
            <a:r>
              <a:rPr lang="zh-CN" altLang="en-US" sz="2200" dirty="0">
                <a:latin typeface="微软雅黑" panose="020B0503020204020204" pitchFamily="34" charset="-122"/>
                <a:ea typeface="微软雅黑" panose="020B0503020204020204" pitchFamily="34" charset="-122"/>
              </a:rPr>
              <a:t>打包生成</a:t>
            </a:r>
            <a:r>
              <a:rPr lang="en-US" altLang="zh-CN" sz="2200" dirty="0">
                <a:latin typeface="微软雅黑" panose="020B0503020204020204" pitchFamily="34" charset="-122"/>
                <a:ea typeface="微软雅黑" panose="020B0503020204020204" pitchFamily="34" charset="-122"/>
              </a:rPr>
              <a:t>mylib.a</a:t>
            </a:r>
            <a:endParaRPr lang="en-US" altLang="zh-CN" sz="2200" dirty="0">
              <a:latin typeface="微软雅黑" panose="020B0503020204020204" pitchFamily="34" charset="-122"/>
              <a:ea typeface="微软雅黑" panose="020B0503020204020204" pitchFamily="34" charset="-122"/>
            </a:endParaRPr>
          </a:p>
        </p:txBody>
      </p:sp>
      <p:sp>
        <p:nvSpPr>
          <p:cNvPr id="689171" name="Rectangle 19"/>
          <p:cNvSpPr/>
          <p:nvPr/>
        </p:nvSpPr>
        <p:spPr>
          <a:xfrm>
            <a:off x="207963" y="4826000"/>
            <a:ext cx="3024187" cy="1835150"/>
          </a:xfrm>
          <a:prstGeom prst="rect">
            <a:avLst/>
          </a:prstGeom>
          <a:noFill/>
          <a:ln w="9525" cap="flat" cmpd="sng">
            <a:solidFill>
              <a:schemeClr val="tx1"/>
            </a:solidFill>
            <a:prstDash val="solid"/>
            <a:miter/>
            <a:headEnd type="none" w="med" len="med"/>
            <a:tailEnd type="none" w="med" len="med"/>
          </a:ln>
        </p:spPr>
        <p:txBody>
          <a:bodyPr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266700" eaLnBrk="1" hangingPunct="1">
              <a:lnSpc>
                <a:spcPct val="100000"/>
              </a:lnSpc>
              <a:spcBef>
                <a:spcPct val="0"/>
              </a:spcBef>
              <a:buNone/>
            </a:pPr>
            <a:r>
              <a:rPr lang="en-US" altLang="zh-CN" sz="1900" dirty="0">
                <a:solidFill>
                  <a:srgbClr val="3366FF"/>
                </a:solidFill>
                <a:latin typeface="微软雅黑" panose="020B0503020204020204" pitchFamily="34" charset="-122"/>
                <a:ea typeface="微软雅黑" panose="020B0503020204020204" pitchFamily="34" charset="-122"/>
              </a:rPr>
              <a:t>void myfunc1(viod); </a:t>
            </a:r>
            <a:endParaRPr lang="en-US" altLang="zh-CN" sz="1900" dirty="0">
              <a:solidFill>
                <a:srgbClr val="3366FF"/>
              </a:solidFill>
              <a:latin typeface="微软雅黑" panose="020B0503020204020204" pitchFamily="34" charset="-122"/>
              <a:ea typeface="微软雅黑" panose="020B0503020204020204" pitchFamily="34" charset="-122"/>
            </a:endParaRPr>
          </a:p>
          <a:p>
            <a:pPr marL="0" lvl="0" indent="266700" eaLnBrk="1" hangingPunct="1">
              <a:lnSpc>
                <a:spcPct val="100000"/>
              </a:lnSpc>
              <a:spcBef>
                <a:spcPct val="0"/>
              </a:spcBef>
              <a:buNone/>
            </a:pPr>
            <a:r>
              <a:rPr lang="en-US" altLang="zh-CN" sz="1900" dirty="0">
                <a:solidFill>
                  <a:srgbClr val="3366FF"/>
                </a:solidFill>
                <a:latin typeface="微软雅黑" panose="020B0503020204020204" pitchFamily="34" charset="-122"/>
                <a:ea typeface="微软雅黑" panose="020B0503020204020204" pitchFamily="34" charset="-122"/>
              </a:rPr>
              <a:t>int main() </a:t>
            </a:r>
            <a:endParaRPr lang="en-US" altLang="zh-CN" sz="1900" dirty="0">
              <a:solidFill>
                <a:srgbClr val="3366FF"/>
              </a:solidFill>
              <a:latin typeface="微软雅黑" panose="020B0503020204020204" pitchFamily="34" charset="-122"/>
              <a:ea typeface="微软雅黑" panose="020B0503020204020204" pitchFamily="34" charset="-122"/>
            </a:endParaRPr>
          </a:p>
          <a:p>
            <a:pPr marL="0" lvl="0" indent="266700" eaLnBrk="1" hangingPunct="1">
              <a:lnSpc>
                <a:spcPct val="100000"/>
              </a:lnSpc>
              <a:spcBef>
                <a:spcPct val="0"/>
              </a:spcBef>
              <a:buNone/>
            </a:pPr>
            <a:r>
              <a:rPr lang="en-US" altLang="zh-CN" sz="1900" dirty="0">
                <a:solidFill>
                  <a:srgbClr val="3366FF"/>
                </a:solidFill>
                <a:latin typeface="微软雅黑" panose="020B0503020204020204" pitchFamily="34" charset="-122"/>
                <a:ea typeface="微软雅黑" panose="020B0503020204020204" pitchFamily="34" charset="-122"/>
              </a:rPr>
              <a:t>{ </a:t>
            </a:r>
            <a:endParaRPr lang="en-US" altLang="zh-CN" sz="1900" dirty="0">
              <a:solidFill>
                <a:srgbClr val="3366FF"/>
              </a:solidFill>
              <a:latin typeface="微软雅黑" panose="020B0503020204020204" pitchFamily="34" charset="-122"/>
              <a:ea typeface="微软雅黑" panose="020B0503020204020204" pitchFamily="34" charset="-122"/>
            </a:endParaRPr>
          </a:p>
          <a:p>
            <a:pPr marL="0" lvl="0" indent="266700" eaLnBrk="1" hangingPunct="1">
              <a:lnSpc>
                <a:spcPct val="100000"/>
              </a:lnSpc>
              <a:spcBef>
                <a:spcPct val="0"/>
              </a:spcBef>
              <a:buNone/>
            </a:pPr>
            <a:r>
              <a:rPr lang="en-US" altLang="zh-CN" sz="1900" dirty="0">
                <a:solidFill>
                  <a:srgbClr val="3366FF"/>
                </a:solidFill>
                <a:latin typeface="微软雅黑" panose="020B0503020204020204" pitchFamily="34" charset="-122"/>
                <a:ea typeface="微软雅黑" panose="020B0503020204020204" pitchFamily="34" charset="-122"/>
              </a:rPr>
              <a:t>   myfunc1(); </a:t>
            </a:r>
            <a:endParaRPr lang="en-US" altLang="zh-CN" sz="1900" dirty="0">
              <a:solidFill>
                <a:srgbClr val="3366FF"/>
              </a:solidFill>
              <a:latin typeface="微软雅黑" panose="020B0503020204020204" pitchFamily="34" charset="-122"/>
              <a:ea typeface="微软雅黑" panose="020B0503020204020204" pitchFamily="34" charset="-122"/>
            </a:endParaRPr>
          </a:p>
          <a:p>
            <a:pPr marL="0" lvl="0" indent="266700" eaLnBrk="1" hangingPunct="1">
              <a:lnSpc>
                <a:spcPct val="100000"/>
              </a:lnSpc>
              <a:spcBef>
                <a:spcPct val="0"/>
              </a:spcBef>
              <a:buNone/>
            </a:pPr>
            <a:r>
              <a:rPr lang="en-US" altLang="zh-CN" sz="1900" dirty="0">
                <a:solidFill>
                  <a:srgbClr val="3366FF"/>
                </a:solidFill>
                <a:latin typeface="微软雅黑" panose="020B0503020204020204" pitchFamily="34" charset="-122"/>
                <a:ea typeface="微软雅黑" panose="020B0503020204020204" pitchFamily="34" charset="-122"/>
              </a:rPr>
              <a:t>   return 0; </a:t>
            </a:r>
            <a:endParaRPr lang="en-US" altLang="zh-CN" sz="1900" dirty="0">
              <a:solidFill>
                <a:srgbClr val="3366FF"/>
              </a:solidFill>
              <a:latin typeface="微软雅黑" panose="020B0503020204020204" pitchFamily="34" charset="-122"/>
              <a:ea typeface="微软雅黑" panose="020B0503020204020204" pitchFamily="34" charset="-122"/>
            </a:endParaRPr>
          </a:p>
          <a:p>
            <a:pPr marL="0" lvl="0" indent="266700" eaLnBrk="1" hangingPunct="1">
              <a:lnSpc>
                <a:spcPct val="100000"/>
              </a:lnSpc>
              <a:spcBef>
                <a:spcPct val="0"/>
              </a:spcBef>
              <a:buNone/>
            </a:pPr>
            <a:r>
              <a:rPr lang="en-US" altLang="zh-CN" sz="1900" dirty="0">
                <a:solidFill>
                  <a:srgbClr val="3366FF"/>
                </a:solidFill>
                <a:latin typeface="微软雅黑" panose="020B0503020204020204" pitchFamily="34" charset="-122"/>
                <a:ea typeface="微软雅黑" panose="020B0503020204020204" pitchFamily="34" charset="-122"/>
              </a:rPr>
              <a:t>} </a:t>
            </a:r>
            <a:endParaRPr lang="en-US" altLang="zh-CN" sz="1900" dirty="0">
              <a:solidFill>
                <a:srgbClr val="3366FF"/>
              </a:solidFill>
              <a:latin typeface="微软雅黑" panose="020B0503020204020204" pitchFamily="34" charset="-122"/>
              <a:ea typeface="微软雅黑" panose="020B0503020204020204" pitchFamily="34" charset="-122"/>
            </a:endParaRPr>
          </a:p>
        </p:txBody>
      </p:sp>
      <p:sp>
        <p:nvSpPr>
          <p:cNvPr id="689172" name="Text Box 20"/>
          <p:cNvSpPr txBox="1"/>
          <p:nvPr/>
        </p:nvSpPr>
        <p:spPr>
          <a:xfrm>
            <a:off x="914400" y="4376738"/>
            <a:ext cx="1450975"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2000" dirty="0">
                <a:solidFill>
                  <a:srgbClr val="FF0000"/>
                </a:solidFill>
                <a:latin typeface="微软雅黑" panose="020B0503020204020204" pitchFamily="34" charset="-122"/>
                <a:ea typeface="微软雅黑" panose="020B0503020204020204" pitchFamily="34" charset="-122"/>
              </a:rPr>
              <a:t>main.c</a:t>
            </a:r>
            <a:endParaRPr lang="en-US" altLang="zh-CN" sz="2000" dirty="0">
              <a:solidFill>
                <a:srgbClr val="FF0000"/>
              </a:solidFill>
              <a:latin typeface="微软雅黑" panose="020B0503020204020204" pitchFamily="34" charset="-122"/>
              <a:ea typeface="微软雅黑" panose="020B0503020204020204" pitchFamily="34" charset="-122"/>
            </a:endParaRPr>
          </a:p>
        </p:txBody>
      </p:sp>
      <p:sp>
        <p:nvSpPr>
          <p:cNvPr id="689173" name="Text Box 21"/>
          <p:cNvSpPr txBox="1"/>
          <p:nvPr/>
        </p:nvSpPr>
        <p:spPr>
          <a:xfrm>
            <a:off x="3702050" y="5487988"/>
            <a:ext cx="5094288"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0A6A0A"/>
                </a:solidFill>
                <a:latin typeface="微软雅黑" panose="020B0503020204020204" pitchFamily="34" charset="-122"/>
                <a:ea typeface="微软雅黑" panose="020B0503020204020204" pitchFamily="34" charset="-122"/>
              </a:rPr>
              <a:t>调用关系：</a:t>
            </a:r>
            <a:r>
              <a:rPr lang="en-US" altLang="zh-CN" sz="2000" dirty="0">
                <a:solidFill>
                  <a:srgbClr val="0A6A0A"/>
                </a:solidFill>
                <a:latin typeface="微软雅黑" panose="020B0503020204020204" pitchFamily="34" charset="-122"/>
                <a:ea typeface="微软雅黑" panose="020B0503020204020204" pitchFamily="34" charset="-122"/>
              </a:rPr>
              <a:t>main</a:t>
            </a:r>
            <a:r>
              <a:rPr lang="en-US" altLang="zh-CN" sz="2000" dirty="0">
                <a:solidFill>
                  <a:srgbClr val="0A6A0A"/>
                </a:solidFill>
                <a:latin typeface="微软雅黑" panose="020B0503020204020204" pitchFamily="34" charset="-122"/>
                <a:ea typeface="微软雅黑" panose="020B0503020204020204" pitchFamily="34" charset="-122"/>
              </a:rPr>
              <a:t>→myfunc1</a:t>
            </a:r>
            <a:r>
              <a:rPr lang="en-US" altLang="zh-CN" sz="2000" dirty="0">
                <a:solidFill>
                  <a:srgbClr val="0A6A0A"/>
                </a:solidFill>
                <a:latin typeface="微软雅黑" panose="020B0503020204020204" pitchFamily="34" charset="-122"/>
                <a:ea typeface="微软雅黑" panose="020B0503020204020204" pitchFamily="34" charset="-122"/>
              </a:rPr>
              <a:t>→printf</a:t>
            </a:r>
            <a:endParaRPr lang="zh-CN" altLang="en-US" sz="2000" dirty="0">
              <a:solidFill>
                <a:srgbClr val="0A6A0A"/>
              </a:solidFill>
              <a:latin typeface="微软雅黑" panose="020B0503020204020204" pitchFamily="34" charset="-122"/>
              <a:ea typeface="微软雅黑" panose="020B0503020204020204" pitchFamily="34" charset="-122"/>
            </a:endParaRPr>
          </a:p>
        </p:txBody>
      </p:sp>
      <p:sp>
        <p:nvSpPr>
          <p:cNvPr id="689174" name="Rectangle 22"/>
          <p:cNvSpPr/>
          <p:nvPr/>
        </p:nvSpPr>
        <p:spPr>
          <a:xfrm>
            <a:off x="3492500" y="4602163"/>
            <a:ext cx="5457825" cy="7016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 gcc –c main.c </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 gcc –static –o myproc main.o </a:t>
            </a:r>
            <a:r>
              <a:rPr lang="en-US" altLang="zh-CN" sz="2000" dirty="0">
                <a:solidFill>
                  <a:srgbClr val="FF0000"/>
                </a:solidFill>
                <a:latin typeface="微软雅黑" panose="020B0503020204020204" pitchFamily="34" charset="-122"/>
                <a:ea typeface="微软雅黑" panose="020B0503020204020204" pitchFamily="34" charset="-122"/>
              </a:rPr>
              <a:t>./mylib.a</a:t>
            </a:r>
            <a:endParaRPr lang="en-US" altLang="zh-CN" sz="2000" dirty="0">
              <a:solidFill>
                <a:srgbClr val="FF0000"/>
              </a:solidFill>
              <a:latin typeface="微软雅黑" panose="020B0503020204020204" pitchFamily="34" charset="-122"/>
              <a:ea typeface="微软雅黑" panose="020B0503020204020204" pitchFamily="34" charset="-122"/>
            </a:endParaRPr>
          </a:p>
        </p:txBody>
      </p:sp>
      <p:sp>
        <p:nvSpPr>
          <p:cNvPr id="689175" name="Text Box 23"/>
          <p:cNvSpPr txBox="1"/>
          <p:nvPr/>
        </p:nvSpPr>
        <p:spPr>
          <a:xfrm>
            <a:off x="5895975" y="4491038"/>
            <a:ext cx="2714625"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2000" dirty="0">
                <a:solidFill>
                  <a:srgbClr val="3366FF"/>
                </a:solidFill>
                <a:latin typeface="微软雅黑" panose="020B0503020204020204" pitchFamily="34" charset="-122"/>
                <a:ea typeface="微软雅黑" panose="020B0503020204020204" pitchFamily="34" charset="-122"/>
              </a:rPr>
              <a:t>libc.a</a:t>
            </a:r>
            <a:r>
              <a:rPr lang="zh-CN" altLang="en-US" sz="2000" dirty="0">
                <a:solidFill>
                  <a:srgbClr val="3366FF"/>
                </a:solidFill>
                <a:latin typeface="微软雅黑" panose="020B0503020204020204" pitchFamily="34" charset="-122"/>
                <a:ea typeface="微软雅黑" panose="020B0503020204020204" pitchFamily="34" charset="-122"/>
              </a:rPr>
              <a:t>无需明显指出！</a:t>
            </a:r>
            <a:endParaRPr lang="zh-CN" altLang="en-US" sz="2000" dirty="0">
              <a:solidFill>
                <a:srgbClr val="3366FF"/>
              </a:solidFill>
              <a:latin typeface="微软雅黑" panose="020B0503020204020204" pitchFamily="34" charset="-122"/>
              <a:ea typeface="微软雅黑" panose="020B0503020204020204" pitchFamily="34" charset="-122"/>
            </a:endParaRPr>
          </a:p>
        </p:txBody>
      </p:sp>
      <p:sp>
        <p:nvSpPr>
          <p:cNvPr id="689176" name="Text Box 24"/>
          <p:cNvSpPr txBox="1"/>
          <p:nvPr/>
        </p:nvSpPr>
        <p:spPr>
          <a:xfrm>
            <a:off x="3497263" y="6138863"/>
            <a:ext cx="4645025" cy="427037"/>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200" dirty="0">
                <a:ea typeface="微软雅黑" panose="020B0503020204020204" pitchFamily="34" charset="-122"/>
              </a:rPr>
              <a:t>问题：如何进行符号解析？</a:t>
            </a:r>
            <a:endParaRPr lang="zh-CN" altLang="en-US" sz="2200" dirty="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9165"/>
                                        </p:tgtEl>
                                        <p:attrNameLst>
                                          <p:attrName>style.visibility</p:attrName>
                                        </p:attrNameLst>
                                      </p:cBhvr>
                                      <p:to>
                                        <p:strVal val="visible"/>
                                      </p:to>
                                    </p:set>
                                    <p:animEffect transition="in" filter="blinds(horizontal)">
                                      <p:cBhvr>
                                        <p:cTn id="7" dur="500"/>
                                        <p:tgtEl>
                                          <p:spTgt spid="68916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89172"/>
                                        </p:tgtEl>
                                        <p:attrNameLst>
                                          <p:attrName>style.visibility</p:attrName>
                                        </p:attrNameLst>
                                      </p:cBhvr>
                                      <p:to>
                                        <p:strVal val="visible"/>
                                      </p:to>
                                    </p:set>
                                    <p:animEffect transition="in" filter="blinds(horizontal)">
                                      <p:cBhvr>
                                        <p:cTn id="12" dur="500"/>
                                        <p:tgtEl>
                                          <p:spTgt spid="68917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89171"/>
                                        </p:tgtEl>
                                        <p:attrNameLst>
                                          <p:attrName>style.visibility</p:attrName>
                                        </p:attrNameLst>
                                      </p:cBhvr>
                                      <p:to>
                                        <p:strVal val="visible"/>
                                      </p:to>
                                    </p:set>
                                    <p:animEffect transition="in" filter="blinds(horizontal)">
                                      <p:cBhvr>
                                        <p:cTn id="15" dur="500"/>
                                        <p:tgtEl>
                                          <p:spTgt spid="68917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89174"/>
                                        </p:tgtEl>
                                        <p:attrNameLst>
                                          <p:attrName>style.visibility</p:attrName>
                                        </p:attrNameLst>
                                      </p:cBhvr>
                                      <p:to>
                                        <p:strVal val="visible"/>
                                      </p:to>
                                    </p:set>
                                    <p:animEffect transition="in" filter="blinds(horizontal)">
                                      <p:cBhvr>
                                        <p:cTn id="20" dur="500"/>
                                        <p:tgtEl>
                                          <p:spTgt spid="68917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89175"/>
                                        </p:tgtEl>
                                        <p:attrNameLst>
                                          <p:attrName>style.visibility</p:attrName>
                                        </p:attrNameLst>
                                      </p:cBhvr>
                                      <p:to>
                                        <p:strVal val="visible"/>
                                      </p:to>
                                    </p:set>
                                    <p:animEffect transition="in" filter="blinds(horizontal)">
                                      <p:cBhvr>
                                        <p:cTn id="25" dur="500"/>
                                        <p:tgtEl>
                                          <p:spTgt spid="68917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89173"/>
                                        </p:tgtEl>
                                        <p:attrNameLst>
                                          <p:attrName>style.visibility</p:attrName>
                                        </p:attrNameLst>
                                      </p:cBhvr>
                                      <p:to>
                                        <p:strVal val="visible"/>
                                      </p:to>
                                    </p:set>
                                    <p:animEffect transition="in" filter="blinds(horizontal)">
                                      <p:cBhvr>
                                        <p:cTn id="30" dur="500"/>
                                        <p:tgtEl>
                                          <p:spTgt spid="689173"/>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89176"/>
                                        </p:tgtEl>
                                        <p:attrNameLst>
                                          <p:attrName>style.visibility</p:attrName>
                                        </p:attrNameLst>
                                      </p:cBhvr>
                                      <p:to>
                                        <p:strVal val="visible"/>
                                      </p:to>
                                    </p:set>
                                    <p:animEffect transition="in" filter="blinds(horizontal)">
                                      <p:cBhvr>
                                        <p:cTn id="35" dur="500"/>
                                        <p:tgtEl>
                                          <p:spTgt spid="689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9165" grpId="0"/>
      <p:bldP spid="689171" grpId="0" animBg="1"/>
      <p:bldP spid="689172" grpId="0"/>
      <p:bldP spid="689173" grpId="0"/>
      <p:bldP spid="689174" grpId="0"/>
      <p:bldP spid="689175" grpId="0"/>
      <p:bldP spid="68917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2"/>
          <p:cNvSpPr>
            <a:spLocks noGrp="1"/>
          </p:cNvSpPr>
          <p:nvPr>
            <p:ph type="title"/>
          </p:nvPr>
        </p:nvSpPr>
        <p:spPr>
          <a:xfrm>
            <a:off x="457200" y="96838"/>
            <a:ext cx="8229600" cy="561975"/>
          </a:xfrm>
        </p:spPr>
        <p:txBody>
          <a:bodyPr vert="horz" wrap="square" lIns="91440" tIns="45720" rIns="91440" bIns="45720" anchor="ctr" anchorCtr="0"/>
          <a:p>
            <a:r>
              <a:rPr lang="zh-CN" altLang="en-US" dirty="0"/>
              <a:t>链接器中符号解析的全过程</a:t>
            </a:r>
            <a:r>
              <a:rPr lang="zh-CN" altLang="en-US" sz="3200" dirty="0"/>
              <a:t> </a:t>
            </a:r>
            <a:endParaRPr lang="zh-CN" altLang="en-US" sz="3200" dirty="0"/>
          </a:p>
        </p:txBody>
      </p:sp>
      <p:sp>
        <p:nvSpPr>
          <p:cNvPr id="79875" name="Rectangle 4"/>
          <p:cNvSpPr/>
          <p:nvPr/>
        </p:nvSpPr>
        <p:spPr>
          <a:xfrm>
            <a:off x="6019800" y="1104900"/>
            <a:ext cx="3024188" cy="1835150"/>
          </a:xfrm>
          <a:prstGeom prst="rect">
            <a:avLst/>
          </a:prstGeom>
          <a:noFill/>
          <a:ln w="9525" cap="flat" cmpd="sng">
            <a:solidFill>
              <a:schemeClr val="tx1"/>
            </a:solidFill>
            <a:prstDash val="solid"/>
            <a:miter/>
            <a:headEnd type="none" w="med" len="med"/>
            <a:tailEnd type="none" w="med" len="med"/>
          </a:ln>
        </p:spPr>
        <p:txBody>
          <a:bodyPr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266700" eaLnBrk="1" hangingPunct="1">
              <a:lnSpc>
                <a:spcPct val="100000"/>
              </a:lnSpc>
              <a:spcBef>
                <a:spcPct val="0"/>
              </a:spcBef>
              <a:buNone/>
            </a:pPr>
            <a:r>
              <a:rPr lang="en-US" altLang="zh-CN" sz="1900" dirty="0">
                <a:solidFill>
                  <a:srgbClr val="3366FF"/>
                </a:solidFill>
                <a:latin typeface="微软雅黑" panose="020B0503020204020204" pitchFamily="34" charset="-122"/>
                <a:ea typeface="微软雅黑" panose="020B0503020204020204" pitchFamily="34" charset="-122"/>
              </a:rPr>
              <a:t>void myfunc1(viod); </a:t>
            </a:r>
            <a:endParaRPr lang="en-US" altLang="zh-CN" sz="1900" dirty="0">
              <a:solidFill>
                <a:srgbClr val="3366FF"/>
              </a:solidFill>
              <a:latin typeface="微软雅黑" panose="020B0503020204020204" pitchFamily="34" charset="-122"/>
              <a:ea typeface="微软雅黑" panose="020B0503020204020204" pitchFamily="34" charset="-122"/>
            </a:endParaRPr>
          </a:p>
          <a:p>
            <a:pPr marL="0" lvl="0" indent="266700" eaLnBrk="1" hangingPunct="1">
              <a:lnSpc>
                <a:spcPct val="100000"/>
              </a:lnSpc>
              <a:spcBef>
                <a:spcPct val="0"/>
              </a:spcBef>
              <a:buNone/>
            </a:pPr>
            <a:r>
              <a:rPr lang="en-US" altLang="zh-CN" sz="1900" dirty="0">
                <a:solidFill>
                  <a:srgbClr val="3366FF"/>
                </a:solidFill>
                <a:latin typeface="微软雅黑" panose="020B0503020204020204" pitchFamily="34" charset="-122"/>
                <a:ea typeface="微软雅黑" panose="020B0503020204020204" pitchFamily="34" charset="-122"/>
              </a:rPr>
              <a:t>int main() </a:t>
            </a:r>
            <a:endParaRPr lang="en-US" altLang="zh-CN" sz="1900" dirty="0">
              <a:solidFill>
                <a:srgbClr val="3366FF"/>
              </a:solidFill>
              <a:latin typeface="微软雅黑" panose="020B0503020204020204" pitchFamily="34" charset="-122"/>
              <a:ea typeface="微软雅黑" panose="020B0503020204020204" pitchFamily="34" charset="-122"/>
            </a:endParaRPr>
          </a:p>
          <a:p>
            <a:pPr marL="0" lvl="0" indent="266700" eaLnBrk="1" hangingPunct="1">
              <a:lnSpc>
                <a:spcPct val="100000"/>
              </a:lnSpc>
              <a:spcBef>
                <a:spcPct val="0"/>
              </a:spcBef>
              <a:buNone/>
            </a:pPr>
            <a:r>
              <a:rPr lang="en-US" altLang="zh-CN" sz="1900" dirty="0">
                <a:solidFill>
                  <a:srgbClr val="3366FF"/>
                </a:solidFill>
                <a:latin typeface="微软雅黑" panose="020B0503020204020204" pitchFamily="34" charset="-122"/>
                <a:ea typeface="微软雅黑" panose="020B0503020204020204" pitchFamily="34" charset="-122"/>
              </a:rPr>
              <a:t>{ </a:t>
            </a:r>
            <a:endParaRPr lang="en-US" altLang="zh-CN" sz="1900" dirty="0">
              <a:solidFill>
                <a:srgbClr val="3366FF"/>
              </a:solidFill>
              <a:latin typeface="微软雅黑" panose="020B0503020204020204" pitchFamily="34" charset="-122"/>
              <a:ea typeface="微软雅黑" panose="020B0503020204020204" pitchFamily="34" charset="-122"/>
            </a:endParaRPr>
          </a:p>
          <a:p>
            <a:pPr marL="0" lvl="0" indent="266700" eaLnBrk="1" hangingPunct="1">
              <a:lnSpc>
                <a:spcPct val="100000"/>
              </a:lnSpc>
              <a:spcBef>
                <a:spcPct val="0"/>
              </a:spcBef>
              <a:buNone/>
            </a:pPr>
            <a:r>
              <a:rPr lang="en-US" altLang="zh-CN" sz="1900" dirty="0">
                <a:solidFill>
                  <a:srgbClr val="3366FF"/>
                </a:solidFill>
                <a:latin typeface="微软雅黑" panose="020B0503020204020204" pitchFamily="34" charset="-122"/>
                <a:ea typeface="微软雅黑" panose="020B0503020204020204" pitchFamily="34" charset="-122"/>
              </a:rPr>
              <a:t>   myfunc1(); </a:t>
            </a:r>
            <a:endParaRPr lang="en-US" altLang="zh-CN" sz="1900" dirty="0">
              <a:solidFill>
                <a:srgbClr val="3366FF"/>
              </a:solidFill>
              <a:latin typeface="微软雅黑" panose="020B0503020204020204" pitchFamily="34" charset="-122"/>
              <a:ea typeface="微软雅黑" panose="020B0503020204020204" pitchFamily="34" charset="-122"/>
            </a:endParaRPr>
          </a:p>
          <a:p>
            <a:pPr marL="0" lvl="0" indent="266700" eaLnBrk="1" hangingPunct="1">
              <a:lnSpc>
                <a:spcPct val="100000"/>
              </a:lnSpc>
              <a:spcBef>
                <a:spcPct val="0"/>
              </a:spcBef>
              <a:buNone/>
            </a:pPr>
            <a:r>
              <a:rPr lang="en-US" altLang="zh-CN" sz="1900" dirty="0">
                <a:solidFill>
                  <a:srgbClr val="3366FF"/>
                </a:solidFill>
                <a:latin typeface="微软雅黑" panose="020B0503020204020204" pitchFamily="34" charset="-122"/>
                <a:ea typeface="微软雅黑" panose="020B0503020204020204" pitchFamily="34" charset="-122"/>
              </a:rPr>
              <a:t>   return 0; </a:t>
            </a:r>
            <a:endParaRPr lang="en-US" altLang="zh-CN" sz="1900" dirty="0">
              <a:solidFill>
                <a:srgbClr val="3366FF"/>
              </a:solidFill>
              <a:latin typeface="微软雅黑" panose="020B0503020204020204" pitchFamily="34" charset="-122"/>
              <a:ea typeface="微软雅黑" panose="020B0503020204020204" pitchFamily="34" charset="-122"/>
            </a:endParaRPr>
          </a:p>
          <a:p>
            <a:pPr marL="0" lvl="0" indent="266700" eaLnBrk="1" hangingPunct="1">
              <a:lnSpc>
                <a:spcPct val="100000"/>
              </a:lnSpc>
              <a:spcBef>
                <a:spcPct val="0"/>
              </a:spcBef>
              <a:buNone/>
            </a:pPr>
            <a:r>
              <a:rPr lang="en-US" altLang="zh-CN" sz="1900" dirty="0">
                <a:solidFill>
                  <a:srgbClr val="3366FF"/>
                </a:solidFill>
                <a:latin typeface="微软雅黑" panose="020B0503020204020204" pitchFamily="34" charset="-122"/>
                <a:ea typeface="微软雅黑" panose="020B0503020204020204" pitchFamily="34" charset="-122"/>
              </a:rPr>
              <a:t>} </a:t>
            </a:r>
            <a:endParaRPr lang="en-US" altLang="zh-CN" sz="1900" dirty="0">
              <a:solidFill>
                <a:srgbClr val="3366FF"/>
              </a:solidFill>
              <a:latin typeface="微软雅黑" panose="020B0503020204020204" pitchFamily="34" charset="-122"/>
              <a:ea typeface="微软雅黑" panose="020B0503020204020204" pitchFamily="34" charset="-122"/>
            </a:endParaRPr>
          </a:p>
        </p:txBody>
      </p:sp>
      <p:sp>
        <p:nvSpPr>
          <p:cNvPr id="79876" name="Text Box 6"/>
          <p:cNvSpPr txBox="1"/>
          <p:nvPr/>
        </p:nvSpPr>
        <p:spPr>
          <a:xfrm>
            <a:off x="6740525" y="698500"/>
            <a:ext cx="1450975"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2000" dirty="0">
                <a:solidFill>
                  <a:srgbClr val="FF0000"/>
                </a:solidFill>
                <a:latin typeface="微软雅黑" panose="020B0503020204020204" pitchFamily="34" charset="-122"/>
                <a:ea typeface="微软雅黑" panose="020B0503020204020204" pitchFamily="34" charset="-122"/>
              </a:rPr>
              <a:t>main.c</a:t>
            </a:r>
            <a:endParaRPr lang="en-US" altLang="zh-CN" sz="2000" dirty="0">
              <a:solidFill>
                <a:srgbClr val="FF0000"/>
              </a:solidFill>
              <a:latin typeface="微软雅黑" panose="020B0503020204020204" pitchFamily="34" charset="-122"/>
              <a:ea typeface="微软雅黑" panose="020B0503020204020204" pitchFamily="34" charset="-122"/>
            </a:endParaRPr>
          </a:p>
        </p:txBody>
      </p:sp>
      <p:sp>
        <p:nvSpPr>
          <p:cNvPr id="79877" name="Text Box 7"/>
          <p:cNvSpPr txBox="1"/>
          <p:nvPr/>
        </p:nvSpPr>
        <p:spPr>
          <a:xfrm>
            <a:off x="185738" y="1555750"/>
            <a:ext cx="5094287"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0A6A0A"/>
                </a:solidFill>
                <a:latin typeface="微软雅黑" panose="020B0503020204020204" pitchFamily="34" charset="-122"/>
                <a:ea typeface="微软雅黑" panose="020B0503020204020204" pitchFamily="34" charset="-122"/>
              </a:rPr>
              <a:t>调用关系：</a:t>
            </a:r>
            <a:r>
              <a:rPr lang="en-US" altLang="zh-CN" sz="2000" dirty="0">
                <a:solidFill>
                  <a:srgbClr val="0A6A0A"/>
                </a:solidFill>
                <a:latin typeface="微软雅黑" panose="020B0503020204020204" pitchFamily="34" charset="-122"/>
                <a:ea typeface="微软雅黑" panose="020B0503020204020204" pitchFamily="34" charset="-122"/>
              </a:rPr>
              <a:t>main</a:t>
            </a:r>
            <a:r>
              <a:rPr lang="en-US" altLang="zh-CN" sz="2000" dirty="0">
                <a:solidFill>
                  <a:srgbClr val="0A6A0A"/>
                </a:solidFill>
                <a:latin typeface="微软雅黑" panose="020B0503020204020204" pitchFamily="34" charset="-122"/>
                <a:ea typeface="微软雅黑" panose="020B0503020204020204" pitchFamily="34" charset="-122"/>
              </a:rPr>
              <a:t>→myfunc1</a:t>
            </a:r>
            <a:r>
              <a:rPr lang="en-US" altLang="zh-CN" sz="2000" dirty="0">
                <a:solidFill>
                  <a:srgbClr val="0A6A0A"/>
                </a:solidFill>
                <a:latin typeface="微软雅黑" panose="020B0503020204020204" pitchFamily="34" charset="-122"/>
                <a:ea typeface="微软雅黑" panose="020B0503020204020204" pitchFamily="34" charset="-122"/>
              </a:rPr>
              <a:t>→printf</a:t>
            </a:r>
            <a:endParaRPr lang="zh-CN" altLang="en-US" sz="2000" dirty="0">
              <a:solidFill>
                <a:srgbClr val="0A6A0A"/>
              </a:solidFill>
              <a:latin typeface="微软雅黑" panose="020B0503020204020204" pitchFamily="34" charset="-122"/>
              <a:ea typeface="微软雅黑" panose="020B0503020204020204" pitchFamily="34" charset="-122"/>
            </a:endParaRPr>
          </a:p>
        </p:txBody>
      </p:sp>
      <p:sp>
        <p:nvSpPr>
          <p:cNvPr id="79878" name="Rectangle 8"/>
          <p:cNvSpPr/>
          <p:nvPr/>
        </p:nvSpPr>
        <p:spPr>
          <a:xfrm>
            <a:off x="369888" y="844550"/>
            <a:ext cx="5457825" cy="7016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 gcc –c main.c </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 gcc –static –o myproc </a:t>
            </a:r>
            <a:r>
              <a:rPr lang="en-US" altLang="zh-CN" sz="2000" dirty="0">
                <a:solidFill>
                  <a:srgbClr val="3366FF"/>
                </a:solidFill>
                <a:latin typeface="微软雅黑" panose="020B0503020204020204" pitchFamily="34" charset="-122"/>
                <a:ea typeface="微软雅黑" panose="020B0503020204020204" pitchFamily="34" charset="-122"/>
              </a:rPr>
              <a:t>main.o </a:t>
            </a:r>
            <a:r>
              <a:rPr lang="en-US" altLang="zh-CN" sz="2000" dirty="0">
                <a:solidFill>
                  <a:srgbClr val="FF0000"/>
                </a:solidFill>
                <a:latin typeface="微软雅黑" panose="020B0503020204020204" pitchFamily="34" charset="-122"/>
                <a:ea typeface="微软雅黑" panose="020B0503020204020204" pitchFamily="34" charset="-122"/>
              </a:rPr>
              <a:t>./mylib.a</a:t>
            </a:r>
            <a:endParaRPr lang="en-US" altLang="zh-CN" sz="2000" dirty="0">
              <a:solidFill>
                <a:srgbClr val="FF0000"/>
              </a:solidFill>
              <a:latin typeface="微软雅黑" panose="020B0503020204020204" pitchFamily="34" charset="-122"/>
              <a:ea typeface="微软雅黑" panose="020B0503020204020204" pitchFamily="34" charset="-122"/>
            </a:endParaRPr>
          </a:p>
        </p:txBody>
      </p:sp>
      <p:sp>
        <p:nvSpPr>
          <p:cNvPr id="722953" name="Rectangle 9"/>
          <p:cNvSpPr/>
          <p:nvPr/>
        </p:nvSpPr>
        <p:spPr>
          <a:xfrm>
            <a:off x="128588" y="3259138"/>
            <a:ext cx="5891212" cy="3270250"/>
          </a:xfrm>
          <a:prstGeom prst="rect">
            <a:avLst/>
          </a:prstGeom>
          <a:noFill/>
          <a:ln w="9525">
            <a:noFill/>
          </a:ln>
        </p:spPr>
        <p:txBody>
          <a:bodyPr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900" dirty="0">
                <a:solidFill>
                  <a:srgbClr val="3366FF"/>
                </a:solidFill>
                <a:latin typeface="微软雅黑" panose="020B0503020204020204" pitchFamily="34" charset="-122"/>
                <a:ea typeface="微软雅黑" panose="020B0503020204020204" pitchFamily="34" charset="-122"/>
              </a:rPr>
              <a:t>开始</a:t>
            </a:r>
            <a:r>
              <a:rPr lang="en-US" altLang="zh-CN" sz="1900" dirty="0">
                <a:solidFill>
                  <a:srgbClr val="3366FF"/>
                </a:solidFill>
                <a:latin typeface="微软雅黑" panose="020B0503020204020204" pitchFamily="34" charset="-122"/>
                <a:ea typeface="微软雅黑" panose="020B0503020204020204" pitchFamily="34" charset="-122"/>
              </a:rPr>
              <a:t>E</a:t>
            </a:r>
            <a:r>
              <a:rPr lang="zh-CN" altLang="en-US" sz="1900" dirty="0">
                <a:solidFill>
                  <a:srgbClr val="3366FF"/>
                </a:solidFill>
                <a:latin typeface="微软雅黑" panose="020B0503020204020204" pitchFamily="34" charset="-122"/>
                <a:ea typeface="微软雅黑" panose="020B0503020204020204" pitchFamily="34" charset="-122"/>
              </a:rPr>
              <a:t>、</a:t>
            </a:r>
            <a:r>
              <a:rPr lang="en-US" altLang="zh-CN" sz="1900" dirty="0">
                <a:solidFill>
                  <a:srgbClr val="3366FF"/>
                </a:solidFill>
                <a:latin typeface="微软雅黑" panose="020B0503020204020204" pitchFamily="34" charset="-122"/>
                <a:ea typeface="微软雅黑" panose="020B0503020204020204" pitchFamily="34" charset="-122"/>
              </a:rPr>
              <a:t>U</a:t>
            </a:r>
            <a:r>
              <a:rPr lang="zh-CN" altLang="en-US" sz="1900" dirty="0">
                <a:solidFill>
                  <a:srgbClr val="3366FF"/>
                </a:solidFill>
                <a:latin typeface="微软雅黑" panose="020B0503020204020204" pitchFamily="34" charset="-122"/>
                <a:ea typeface="微软雅黑" panose="020B0503020204020204" pitchFamily="34" charset="-122"/>
              </a:rPr>
              <a:t>、</a:t>
            </a:r>
            <a:r>
              <a:rPr lang="en-US" altLang="zh-CN" sz="1900" dirty="0">
                <a:solidFill>
                  <a:srgbClr val="3366FF"/>
                </a:solidFill>
                <a:latin typeface="微软雅黑" panose="020B0503020204020204" pitchFamily="34" charset="-122"/>
                <a:ea typeface="微软雅黑" panose="020B0503020204020204" pitchFamily="34" charset="-122"/>
              </a:rPr>
              <a:t>D</a:t>
            </a:r>
            <a:r>
              <a:rPr lang="zh-CN" altLang="en-US" sz="1900" dirty="0">
                <a:solidFill>
                  <a:srgbClr val="3366FF"/>
                </a:solidFill>
                <a:latin typeface="微软雅黑" panose="020B0503020204020204" pitchFamily="34" charset="-122"/>
                <a:ea typeface="微软雅黑" panose="020B0503020204020204" pitchFamily="34" charset="-122"/>
              </a:rPr>
              <a:t>为空，首先扫描</a:t>
            </a:r>
            <a:r>
              <a:rPr lang="en-US" altLang="zh-CN" sz="1900" dirty="0">
                <a:solidFill>
                  <a:srgbClr val="3366FF"/>
                </a:solidFill>
                <a:latin typeface="微软雅黑" panose="020B0503020204020204" pitchFamily="34" charset="-122"/>
                <a:ea typeface="微软雅黑" panose="020B0503020204020204" pitchFamily="34" charset="-122"/>
              </a:rPr>
              <a:t>main.o</a:t>
            </a:r>
            <a:r>
              <a:rPr lang="zh-CN" altLang="en-US" sz="1900" dirty="0">
                <a:solidFill>
                  <a:srgbClr val="3366FF"/>
                </a:solidFill>
                <a:latin typeface="微软雅黑" panose="020B0503020204020204" pitchFamily="34" charset="-122"/>
                <a:ea typeface="微软雅黑" panose="020B0503020204020204" pitchFamily="34" charset="-122"/>
              </a:rPr>
              <a:t>，把它加入</a:t>
            </a:r>
            <a:r>
              <a:rPr lang="en-US" altLang="zh-CN" sz="1900" dirty="0">
                <a:solidFill>
                  <a:srgbClr val="3366FF"/>
                </a:solidFill>
                <a:latin typeface="微软雅黑" panose="020B0503020204020204" pitchFamily="34" charset="-122"/>
                <a:ea typeface="微软雅黑" panose="020B0503020204020204" pitchFamily="34" charset="-122"/>
              </a:rPr>
              <a:t>E</a:t>
            </a:r>
            <a:r>
              <a:rPr lang="zh-CN" altLang="en-US" sz="1900" dirty="0">
                <a:solidFill>
                  <a:srgbClr val="3366FF"/>
                </a:solidFill>
                <a:latin typeface="微软雅黑" panose="020B0503020204020204" pitchFamily="34" charset="-122"/>
                <a:ea typeface="微软雅黑" panose="020B0503020204020204" pitchFamily="34" charset="-122"/>
              </a:rPr>
              <a:t>，同时把</a:t>
            </a:r>
            <a:r>
              <a:rPr lang="en-US" altLang="zh-CN" sz="1900" dirty="0">
                <a:solidFill>
                  <a:srgbClr val="3366FF"/>
                </a:solidFill>
                <a:latin typeface="微软雅黑" panose="020B0503020204020204" pitchFamily="34" charset="-122"/>
                <a:ea typeface="微软雅黑" panose="020B0503020204020204" pitchFamily="34" charset="-122"/>
              </a:rPr>
              <a:t>myfun1</a:t>
            </a:r>
            <a:r>
              <a:rPr lang="zh-CN" altLang="en-US" sz="1900" dirty="0">
                <a:solidFill>
                  <a:srgbClr val="3366FF"/>
                </a:solidFill>
                <a:latin typeface="微软雅黑" panose="020B0503020204020204" pitchFamily="34" charset="-122"/>
                <a:ea typeface="微软雅黑" panose="020B0503020204020204" pitchFamily="34" charset="-122"/>
              </a:rPr>
              <a:t>加入</a:t>
            </a:r>
            <a:r>
              <a:rPr lang="en-US" altLang="zh-CN" sz="1900" dirty="0">
                <a:solidFill>
                  <a:srgbClr val="3366FF"/>
                </a:solidFill>
                <a:latin typeface="微软雅黑" panose="020B0503020204020204" pitchFamily="34" charset="-122"/>
                <a:ea typeface="微软雅黑" panose="020B0503020204020204" pitchFamily="34" charset="-122"/>
              </a:rPr>
              <a:t>U</a:t>
            </a:r>
            <a:r>
              <a:rPr lang="zh-CN" altLang="en-US" sz="1900" dirty="0">
                <a:solidFill>
                  <a:srgbClr val="3366FF"/>
                </a:solidFill>
                <a:latin typeface="微软雅黑" panose="020B0503020204020204" pitchFamily="34" charset="-122"/>
                <a:ea typeface="微软雅黑" panose="020B0503020204020204" pitchFamily="34" charset="-122"/>
              </a:rPr>
              <a:t>，</a:t>
            </a:r>
            <a:r>
              <a:rPr lang="en-US" altLang="zh-CN" sz="1900" dirty="0">
                <a:solidFill>
                  <a:srgbClr val="3366FF"/>
                </a:solidFill>
                <a:latin typeface="微软雅黑" panose="020B0503020204020204" pitchFamily="34" charset="-122"/>
                <a:ea typeface="微软雅黑" panose="020B0503020204020204" pitchFamily="34" charset="-122"/>
              </a:rPr>
              <a:t>main</a:t>
            </a:r>
            <a:r>
              <a:rPr lang="zh-CN" altLang="en-US" sz="1900" dirty="0">
                <a:solidFill>
                  <a:srgbClr val="3366FF"/>
                </a:solidFill>
                <a:latin typeface="微软雅黑" panose="020B0503020204020204" pitchFamily="34" charset="-122"/>
                <a:ea typeface="微软雅黑" panose="020B0503020204020204" pitchFamily="34" charset="-122"/>
              </a:rPr>
              <a:t>加入</a:t>
            </a:r>
            <a:r>
              <a:rPr lang="en-US" altLang="zh-CN" sz="1900" dirty="0">
                <a:solidFill>
                  <a:srgbClr val="3366FF"/>
                </a:solidFill>
                <a:latin typeface="微软雅黑" panose="020B0503020204020204" pitchFamily="34" charset="-122"/>
                <a:ea typeface="微软雅黑" panose="020B0503020204020204" pitchFamily="34" charset="-122"/>
              </a:rPr>
              <a:t>D</a:t>
            </a:r>
            <a:r>
              <a:rPr lang="zh-CN" altLang="en-US" sz="1900" dirty="0">
                <a:solidFill>
                  <a:srgbClr val="3366FF"/>
                </a:solidFill>
                <a:latin typeface="微软雅黑" panose="020B0503020204020204" pitchFamily="34" charset="-122"/>
                <a:ea typeface="微软雅黑" panose="020B0503020204020204" pitchFamily="34" charset="-122"/>
              </a:rPr>
              <a:t>。</a:t>
            </a:r>
            <a:r>
              <a:rPr lang="zh-CN" altLang="en-US" sz="1900" dirty="0">
                <a:solidFill>
                  <a:srgbClr val="009242"/>
                </a:solidFill>
                <a:latin typeface="微软雅黑" panose="020B0503020204020204" pitchFamily="34" charset="-122"/>
                <a:ea typeface="微软雅黑" panose="020B0503020204020204" pitchFamily="34" charset="-122"/>
              </a:rPr>
              <a:t>接着扫描到</a:t>
            </a:r>
            <a:r>
              <a:rPr lang="en-US" altLang="zh-CN" sz="1900" dirty="0">
                <a:solidFill>
                  <a:srgbClr val="009242"/>
                </a:solidFill>
                <a:latin typeface="微软雅黑" panose="020B0503020204020204" pitchFamily="34" charset="-122"/>
                <a:ea typeface="微软雅黑" panose="020B0503020204020204" pitchFamily="34" charset="-122"/>
              </a:rPr>
              <a:t>mylib.a</a:t>
            </a:r>
            <a:r>
              <a:rPr lang="zh-CN" altLang="en-US" sz="1900" dirty="0">
                <a:solidFill>
                  <a:srgbClr val="009242"/>
                </a:solidFill>
                <a:latin typeface="微软雅黑" panose="020B0503020204020204" pitchFamily="34" charset="-122"/>
                <a:ea typeface="微软雅黑" panose="020B0503020204020204" pitchFamily="34" charset="-122"/>
              </a:rPr>
              <a:t>，将</a:t>
            </a:r>
            <a:r>
              <a:rPr lang="en-US" altLang="zh-CN" sz="1900" dirty="0">
                <a:solidFill>
                  <a:srgbClr val="009242"/>
                </a:solidFill>
                <a:latin typeface="微软雅黑" panose="020B0503020204020204" pitchFamily="34" charset="-122"/>
                <a:ea typeface="微软雅黑" panose="020B0503020204020204" pitchFamily="34" charset="-122"/>
              </a:rPr>
              <a:t>U</a:t>
            </a:r>
            <a:r>
              <a:rPr lang="zh-CN" altLang="en-US" sz="1900" dirty="0">
                <a:solidFill>
                  <a:srgbClr val="009242"/>
                </a:solidFill>
                <a:latin typeface="微软雅黑" panose="020B0503020204020204" pitchFamily="34" charset="-122"/>
                <a:ea typeface="微软雅黑" panose="020B0503020204020204" pitchFamily="34" charset="-122"/>
              </a:rPr>
              <a:t>中所有符号（本例中为</a:t>
            </a:r>
            <a:r>
              <a:rPr lang="en-US" altLang="zh-CN" sz="1900" dirty="0">
                <a:solidFill>
                  <a:srgbClr val="009242"/>
                </a:solidFill>
                <a:latin typeface="微软雅黑" panose="020B0503020204020204" pitchFamily="34" charset="-122"/>
                <a:ea typeface="微软雅黑" panose="020B0503020204020204" pitchFamily="34" charset="-122"/>
              </a:rPr>
              <a:t>myfunc1</a:t>
            </a:r>
            <a:r>
              <a:rPr lang="zh-CN" altLang="en-US" sz="1900" dirty="0">
                <a:solidFill>
                  <a:srgbClr val="009242"/>
                </a:solidFill>
                <a:latin typeface="微软雅黑" panose="020B0503020204020204" pitchFamily="34" charset="-122"/>
                <a:ea typeface="微软雅黑" panose="020B0503020204020204" pitchFamily="34" charset="-122"/>
              </a:rPr>
              <a:t>）与</a:t>
            </a:r>
            <a:r>
              <a:rPr lang="en-US" altLang="zh-CN" sz="1900" dirty="0">
                <a:solidFill>
                  <a:srgbClr val="009242"/>
                </a:solidFill>
                <a:latin typeface="微软雅黑" panose="020B0503020204020204" pitchFamily="34" charset="-122"/>
                <a:ea typeface="微软雅黑" panose="020B0503020204020204" pitchFamily="34" charset="-122"/>
              </a:rPr>
              <a:t>mylib.a</a:t>
            </a:r>
            <a:r>
              <a:rPr lang="zh-CN" altLang="en-US" sz="1900" dirty="0">
                <a:solidFill>
                  <a:srgbClr val="009242"/>
                </a:solidFill>
                <a:latin typeface="微软雅黑" panose="020B0503020204020204" pitchFamily="34" charset="-122"/>
                <a:ea typeface="微软雅黑" panose="020B0503020204020204" pitchFamily="34" charset="-122"/>
              </a:rPr>
              <a:t>中所有目标模块（</a:t>
            </a:r>
            <a:r>
              <a:rPr lang="en-US" altLang="zh-CN" sz="1900" dirty="0">
                <a:solidFill>
                  <a:srgbClr val="009242"/>
                </a:solidFill>
                <a:latin typeface="微软雅黑" panose="020B0503020204020204" pitchFamily="34" charset="-122"/>
                <a:ea typeface="微软雅黑" panose="020B0503020204020204" pitchFamily="34" charset="-122"/>
              </a:rPr>
              <a:t>myproc1.o</a:t>
            </a:r>
            <a:r>
              <a:rPr lang="zh-CN" altLang="en-US" sz="1900" dirty="0">
                <a:solidFill>
                  <a:srgbClr val="009242"/>
                </a:solidFill>
                <a:latin typeface="微软雅黑" panose="020B0503020204020204" pitchFamily="34" charset="-122"/>
                <a:ea typeface="微软雅黑" panose="020B0503020204020204" pitchFamily="34" charset="-122"/>
              </a:rPr>
              <a:t>和</a:t>
            </a:r>
            <a:r>
              <a:rPr lang="en-US" altLang="zh-CN" sz="1900" dirty="0">
                <a:solidFill>
                  <a:srgbClr val="009242"/>
                </a:solidFill>
                <a:latin typeface="微软雅黑" panose="020B0503020204020204" pitchFamily="34" charset="-122"/>
                <a:ea typeface="微软雅黑" panose="020B0503020204020204" pitchFamily="34" charset="-122"/>
              </a:rPr>
              <a:t>myproc2.o</a:t>
            </a:r>
            <a:r>
              <a:rPr lang="zh-CN" altLang="en-US" sz="1900" dirty="0">
                <a:solidFill>
                  <a:srgbClr val="009242"/>
                </a:solidFill>
                <a:latin typeface="微软雅黑" panose="020B0503020204020204" pitchFamily="34" charset="-122"/>
                <a:ea typeface="微软雅黑" panose="020B0503020204020204" pitchFamily="34" charset="-122"/>
              </a:rPr>
              <a:t>）依次匹配，发现在</a:t>
            </a:r>
            <a:r>
              <a:rPr lang="en-US" altLang="zh-CN" sz="1900" dirty="0">
                <a:solidFill>
                  <a:srgbClr val="009242"/>
                </a:solidFill>
                <a:latin typeface="微软雅黑" panose="020B0503020204020204" pitchFamily="34" charset="-122"/>
                <a:ea typeface="微软雅黑" panose="020B0503020204020204" pitchFamily="34" charset="-122"/>
              </a:rPr>
              <a:t>myproc1.o</a:t>
            </a:r>
            <a:r>
              <a:rPr lang="zh-CN" altLang="en-US" sz="1900" dirty="0">
                <a:solidFill>
                  <a:srgbClr val="009242"/>
                </a:solidFill>
                <a:latin typeface="微软雅黑" panose="020B0503020204020204" pitchFamily="34" charset="-122"/>
                <a:ea typeface="微软雅黑" panose="020B0503020204020204" pitchFamily="34" charset="-122"/>
              </a:rPr>
              <a:t>中定义了</a:t>
            </a:r>
            <a:r>
              <a:rPr lang="en-US" altLang="zh-CN" sz="1900" dirty="0">
                <a:solidFill>
                  <a:srgbClr val="009242"/>
                </a:solidFill>
                <a:latin typeface="微软雅黑" panose="020B0503020204020204" pitchFamily="34" charset="-122"/>
                <a:ea typeface="微软雅黑" panose="020B0503020204020204" pitchFamily="34" charset="-122"/>
              </a:rPr>
              <a:t>myfunc1</a:t>
            </a:r>
            <a:r>
              <a:rPr lang="zh-CN" altLang="en-US" sz="1900" dirty="0">
                <a:solidFill>
                  <a:srgbClr val="009242"/>
                </a:solidFill>
                <a:latin typeface="微软雅黑" panose="020B0503020204020204" pitchFamily="34" charset="-122"/>
                <a:ea typeface="微软雅黑" panose="020B0503020204020204" pitchFamily="34" charset="-122"/>
              </a:rPr>
              <a:t>，故</a:t>
            </a:r>
            <a:r>
              <a:rPr lang="en-US" altLang="zh-CN" sz="1900" dirty="0">
                <a:solidFill>
                  <a:srgbClr val="009242"/>
                </a:solidFill>
                <a:latin typeface="微软雅黑" panose="020B0503020204020204" pitchFamily="34" charset="-122"/>
                <a:ea typeface="微软雅黑" panose="020B0503020204020204" pitchFamily="34" charset="-122"/>
              </a:rPr>
              <a:t>myproc1.o</a:t>
            </a:r>
            <a:r>
              <a:rPr lang="zh-CN" altLang="en-US" sz="1900" dirty="0">
                <a:solidFill>
                  <a:srgbClr val="009242"/>
                </a:solidFill>
                <a:latin typeface="微软雅黑" panose="020B0503020204020204" pitchFamily="34" charset="-122"/>
                <a:ea typeface="微软雅黑" panose="020B0503020204020204" pitchFamily="34" charset="-122"/>
              </a:rPr>
              <a:t>加入</a:t>
            </a:r>
            <a:r>
              <a:rPr lang="en-US" altLang="zh-CN" sz="1900" dirty="0">
                <a:solidFill>
                  <a:srgbClr val="009242"/>
                </a:solidFill>
                <a:latin typeface="微软雅黑" panose="020B0503020204020204" pitchFamily="34" charset="-122"/>
                <a:ea typeface="微软雅黑" panose="020B0503020204020204" pitchFamily="34" charset="-122"/>
              </a:rPr>
              <a:t>E</a:t>
            </a:r>
            <a:r>
              <a:rPr lang="zh-CN" altLang="en-US" sz="1900" dirty="0">
                <a:solidFill>
                  <a:srgbClr val="009242"/>
                </a:solidFill>
                <a:latin typeface="微软雅黑" panose="020B0503020204020204" pitchFamily="34" charset="-122"/>
                <a:ea typeface="微软雅黑" panose="020B0503020204020204" pitchFamily="34" charset="-122"/>
              </a:rPr>
              <a:t>，</a:t>
            </a:r>
            <a:r>
              <a:rPr lang="en-US" altLang="zh-CN" sz="1900" dirty="0">
                <a:solidFill>
                  <a:srgbClr val="009242"/>
                </a:solidFill>
                <a:latin typeface="微软雅黑" panose="020B0503020204020204" pitchFamily="34" charset="-122"/>
                <a:ea typeface="微软雅黑" panose="020B0503020204020204" pitchFamily="34" charset="-122"/>
              </a:rPr>
              <a:t>myfunc1</a:t>
            </a:r>
            <a:r>
              <a:rPr lang="zh-CN" altLang="en-US" sz="1900" dirty="0">
                <a:solidFill>
                  <a:srgbClr val="009242"/>
                </a:solidFill>
                <a:latin typeface="微软雅黑" panose="020B0503020204020204" pitchFamily="34" charset="-122"/>
                <a:ea typeface="微软雅黑" panose="020B0503020204020204" pitchFamily="34" charset="-122"/>
              </a:rPr>
              <a:t>从</a:t>
            </a:r>
            <a:r>
              <a:rPr lang="en-US" altLang="zh-CN" sz="1900" dirty="0">
                <a:solidFill>
                  <a:srgbClr val="009242"/>
                </a:solidFill>
                <a:latin typeface="微软雅黑" panose="020B0503020204020204" pitchFamily="34" charset="-122"/>
                <a:ea typeface="微软雅黑" panose="020B0503020204020204" pitchFamily="34" charset="-122"/>
              </a:rPr>
              <a:t>U</a:t>
            </a:r>
            <a:r>
              <a:rPr lang="zh-CN" altLang="en-US" sz="1900" dirty="0">
                <a:solidFill>
                  <a:srgbClr val="009242"/>
                </a:solidFill>
                <a:latin typeface="微软雅黑" panose="020B0503020204020204" pitchFamily="34" charset="-122"/>
                <a:ea typeface="微软雅黑" panose="020B0503020204020204" pitchFamily="34" charset="-122"/>
              </a:rPr>
              <a:t>转移到</a:t>
            </a:r>
            <a:r>
              <a:rPr lang="en-US" altLang="zh-CN" sz="1900" dirty="0">
                <a:solidFill>
                  <a:srgbClr val="009242"/>
                </a:solidFill>
                <a:latin typeface="微软雅黑" panose="020B0503020204020204" pitchFamily="34" charset="-122"/>
                <a:ea typeface="微软雅黑" panose="020B0503020204020204" pitchFamily="34" charset="-122"/>
              </a:rPr>
              <a:t>D</a:t>
            </a:r>
            <a:r>
              <a:rPr lang="zh-CN" altLang="en-US" sz="1900" dirty="0">
                <a:solidFill>
                  <a:srgbClr val="009242"/>
                </a:solidFill>
                <a:latin typeface="微软雅黑" panose="020B0503020204020204" pitchFamily="34" charset="-122"/>
                <a:ea typeface="微软雅黑" panose="020B0503020204020204" pitchFamily="34" charset="-122"/>
              </a:rPr>
              <a:t>。</a:t>
            </a:r>
            <a:r>
              <a:rPr lang="zh-CN" altLang="en-US" sz="1900" dirty="0">
                <a:solidFill>
                  <a:srgbClr val="CC3300"/>
                </a:solidFill>
                <a:latin typeface="微软雅黑" panose="020B0503020204020204" pitchFamily="34" charset="-122"/>
                <a:ea typeface="微软雅黑" panose="020B0503020204020204" pitchFamily="34" charset="-122"/>
              </a:rPr>
              <a:t>在</a:t>
            </a:r>
            <a:r>
              <a:rPr lang="en-US" altLang="zh-CN" sz="1900" dirty="0">
                <a:solidFill>
                  <a:srgbClr val="CC3300"/>
                </a:solidFill>
                <a:latin typeface="微软雅黑" panose="020B0503020204020204" pitchFamily="34" charset="-122"/>
                <a:ea typeface="微软雅黑" panose="020B0503020204020204" pitchFamily="34" charset="-122"/>
              </a:rPr>
              <a:t>myproc1.o</a:t>
            </a:r>
            <a:r>
              <a:rPr lang="zh-CN" altLang="en-US" sz="1900" dirty="0">
                <a:solidFill>
                  <a:srgbClr val="CC3300"/>
                </a:solidFill>
                <a:latin typeface="微软雅黑" panose="020B0503020204020204" pitchFamily="34" charset="-122"/>
                <a:ea typeface="微软雅黑" panose="020B0503020204020204" pitchFamily="34" charset="-122"/>
              </a:rPr>
              <a:t>中发现还有未解析符号</a:t>
            </a:r>
            <a:r>
              <a:rPr lang="en-US" altLang="zh-CN" sz="1900" dirty="0">
                <a:solidFill>
                  <a:srgbClr val="CC3300"/>
                </a:solidFill>
                <a:latin typeface="微软雅黑" panose="020B0503020204020204" pitchFamily="34" charset="-122"/>
                <a:ea typeface="微软雅黑" panose="020B0503020204020204" pitchFamily="34" charset="-122"/>
              </a:rPr>
              <a:t>printf</a:t>
            </a:r>
            <a:r>
              <a:rPr lang="zh-CN" altLang="en-US" sz="1900" dirty="0">
                <a:solidFill>
                  <a:srgbClr val="CC3300"/>
                </a:solidFill>
                <a:latin typeface="微软雅黑" panose="020B0503020204020204" pitchFamily="34" charset="-122"/>
                <a:ea typeface="微软雅黑" panose="020B0503020204020204" pitchFamily="34" charset="-122"/>
              </a:rPr>
              <a:t>，将其加到</a:t>
            </a:r>
            <a:r>
              <a:rPr lang="en-US" altLang="zh-CN" sz="1900" dirty="0">
                <a:solidFill>
                  <a:srgbClr val="CC3300"/>
                </a:solidFill>
                <a:latin typeface="微软雅黑" panose="020B0503020204020204" pitchFamily="34" charset="-122"/>
                <a:ea typeface="微软雅黑" panose="020B0503020204020204" pitchFamily="34" charset="-122"/>
              </a:rPr>
              <a:t>U</a:t>
            </a:r>
            <a:r>
              <a:rPr lang="zh-CN" altLang="en-US" sz="1900" dirty="0">
                <a:solidFill>
                  <a:srgbClr val="CC3300"/>
                </a:solidFill>
                <a:latin typeface="微软雅黑" panose="020B0503020204020204" pitchFamily="34" charset="-122"/>
                <a:ea typeface="微软雅黑" panose="020B0503020204020204" pitchFamily="34" charset="-122"/>
              </a:rPr>
              <a:t>。</a:t>
            </a:r>
            <a:r>
              <a:rPr lang="zh-CN" altLang="en-US" sz="1900" dirty="0">
                <a:solidFill>
                  <a:srgbClr val="FF0000"/>
                </a:solidFill>
                <a:latin typeface="微软雅黑" panose="020B0503020204020204" pitchFamily="34" charset="-122"/>
                <a:ea typeface="微软雅黑" panose="020B0503020204020204" pitchFamily="34" charset="-122"/>
              </a:rPr>
              <a:t>不断在</a:t>
            </a:r>
            <a:r>
              <a:rPr lang="en-US" altLang="zh-CN" sz="1900" dirty="0">
                <a:solidFill>
                  <a:srgbClr val="FF0000"/>
                </a:solidFill>
                <a:latin typeface="微软雅黑" panose="020B0503020204020204" pitchFamily="34" charset="-122"/>
                <a:ea typeface="微软雅黑" panose="020B0503020204020204" pitchFamily="34" charset="-122"/>
              </a:rPr>
              <a:t>mylib.a</a:t>
            </a:r>
            <a:r>
              <a:rPr lang="zh-CN" altLang="en-US" sz="1900" dirty="0">
                <a:solidFill>
                  <a:srgbClr val="FF0000"/>
                </a:solidFill>
                <a:latin typeface="微软雅黑" panose="020B0503020204020204" pitchFamily="34" charset="-122"/>
                <a:ea typeface="微软雅黑" panose="020B0503020204020204" pitchFamily="34" charset="-122"/>
              </a:rPr>
              <a:t>的各模块上进行迭代以匹配</a:t>
            </a:r>
            <a:r>
              <a:rPr lang="en-US" altLang="zh-CN" sz="1900" dirty="0">
                <a:solidFill>
                  <a:srgbClr val="FF0000"/>
                </a:solidFill>
                <a:latin typeface="微软雅黑" panose="020B0503020204020204" pitchFamily="34" charset="-122"/>
                <a:ea typeface="微软雅黑" panose="020B0503020204020204" pitchFamily="34" charset="-122"/>
              </a:rPr>
              <a:t>U</a:t>
            </a:r>
            <a:r>
              <a:rPr lang="zh-CN" altLang="en-US" sz="1900" dirty="0">
                <a:solidFill>
                  <a:srgbClr val="FF0000"/>
                </a:solidFill>
                <a:latin typeface="微软雅黑" panose="020B0503020204020204" pitchFamily="34" charset="-122"/>
                <a:ea typeface="微软雅黑" panose="020B0503020204020204" pitchFamily="34" charset="-122"/>
              </a:rPr>
              <a:t>中的符号，直到</a:t>
            </a:r>
            <a:r>
              <a:rPr lang="en-US" altLang="zh-CN" sz="1900" dirty="0">
                <a:solidFill>
                  <a:srgbClr val="FF0000"/>
                </a:solidFill>
                <a:latin typeface="微软雅黑" panose="020B0503020204020204" pitchFamily="34" charset="-122"/>
                <a:ea typeface="微软雅黑" panose="020B0503020204020204" pitchFamily="34" charset="-122"/>
              </a:rPr>
              <a:t>U</a:t>
            </a:r>
            <a:r>
              <a:rPr lang="zh-CN" altLang="en-US" sz="1900" dirty="0">
                <a:solidFill>
                  <a:srgbClr val="FF0000"/>
                </a:solidFill>
                <a:latin typeface="微软雅黑" panose="020B0503020204020204" pitchFamily="34" charset="-122"/>
                <a:ea typeface="微软雅黑" panose="020B0503020204020204" pitchFamily="34" charset="-122"/>
              </a:rPr>
              <a:t>、</a:t>
            </a:r>
            <a:r>
              <a:rPr lang="en-US" altLang="zh-CN" sz="1900" dirty="0">
                <a:solidFill>
                  <a:srgbClr val="FF0000"/>
                </a:solidFill>
                <a:latin typeface="微软雅黑" panose="020B0503020204020204" pitchFamily="34" charset="-122"/>
                <a:ea typeface="微软雅黑" panose="020B0503020204020204" pitchFamily="34" charset="-122"/>
              </a:rPr>
              <a:t>D</a:t>
            </a:r>
            <a:r>
              <a:rPr lang="zh-CN" altLang="en-US" sz="1900" dirty="0">
                <a:solidFill>
                  <a:srgbClr val="FF0000"/>
                </a:solidFill>
                <a:latin typeface="微软雅黑" panose="020B0503020204020204" pitchFamily="34" charset="-122"/>
                <a:ea typeface="微软雅黑" panose="020B0503020204020204" pitchFamily="34" charset="-122"/>
              </a:rPr>
              <a:t>都不再变化。</a:t>
            </a:r>
            <a:r>
              <a:rPr lang="zh-CN" altLang="en-US" sz="1900" dirty="0">
                <a:latin typeface="微软雅黑" panose="020B0503020204020204" pitchFamily="34" charset="-122"/>
                <a:ea typeface="微软雅黑" panose="020B0503020204020204" pitchFamily="34" charset="-122"/>
              </a:rPr>
              <a:t>此时</a:t>
            </a:r>
            <a:r>
              <a:rPr lang="en-US" altLang="zh-CN" sz="1900" dirty="0">
                <a:latin typeface="微软雅黑" panose="020B0503020204020204" pitchFamily="34" charset="-122"/>
                <a:ea typeface="微软雅黑" panose="020B0503020204020204" pitchFamily="34" charset="-122"/>
              </a:rPr>
              <a:t>U</a:t>
            </a:r>
            <a:r>
              <a:rPr lang="zh-CN" altLang="en-US" sz="1900" dirty="0">
                <a:latin typeface="微软雅黑" panose="020B0503020204020204" pitchFamily="34" charset="-122"/>
                <a:ea typeface="微软雅黑" panose="020B0503020204020204" pitchFamily="34" charset="-122"/>
              </a:rPr>
              <a:t>中只有一个未解析符号</a:t>
            </a:r>
            <a:r>
              <a:rPr lang="en-US" altLang="zh-CN" sz="1900" dirty="0">
                <a:latin typeface="微软雅黑" panose="020B0503020204020204" pitchFamily="34" charset="-122"/>
                <a:ea typeface="微软雅黑" panose="020B0503020204020204" pitchFamily="34" charset="-122"/>
              </a:rPr>
              <a:t>printf</a:t>
            </a:r>
            <a:r>
              <a:rPr lang="zh-CN" altLang="en-US" sz="1900" dirty="0">
                <a:latin typeface="微软雅黑" panose="020B0503020204020204" pitchFamily="34" charset="-122"/>
                <a:ea typeface="微软雅黑" panose="020B0503020204020204" pitchFamily="34" charset="-122"/>
              </a:rPr>
              <a:t>，而</a:t>
            </a:r>
            <a:r>
              <a:rPr lang="en-US" altLang="zh-CN" sz="1900" dirty="0">
                <a:latin typeface="微软雅黑" panose="020B0503020204020204" pitchFamily="34" charset="-122"/>
                <a:ea typeface="微软雅黑" panose="020B0503020204020204" pitchFamily="34" charset="-122"/>
              </a:rPr>
              <a:t>D</a:t>
            </a:r>
            <a:r>
              <a:rPr lang="zh-CN" altLang="en-US" sz="1900" dirty="0">
                <a:latin typeface="微软雅黑" panose="020B0503020204020204" pitchFamily="34" charset="-122"/>
                <a:ea typeface="微软雅黑" panose="020B0503020204020204" pitchFamily="34" charset="-122"/>
              </a:rPr>
              <a:t>中有</a:t>
            </a:r>
            <a:r>
              <a:rPr lang="en-US" altLang="zh-CN" sz="1900" dirty="0">
                <a:latin typeface="微软雅黑" panose="020B0503020204020204" pitchFamily="34" charset="-122"/>
                <a:ea typeface="微软雅黑" panose="020B0503020204020204" pitchFamily="34" charset="-122"/>
              </a:rPr>
              <a:t>main</a:t>
            </a:r>
            <a:r>
              <a:rPr lang="zh-CN" altLang="en-US" sz="1900" dirty="0">
                <a:latin typeface="微软雅黑" panose="020B0503020204020204" pitchFamily="34" charset="-122"/>
                <a:ea typeface="微软雅黑" panose="020B0503020204020204" pitchFamily="34" charset="-122"/>
              </a:rPr>
              <a:t>和</a:t>
            </a:r>
            <a:r>
              <a:rPr lang="en-US" altLang="zh-CN" sz="1900" dirty="0">
                <a:latin typeface="微软雅黑" panose="020B0503020204020204" pitchFamily="34" charset="-122"/>
                <a:ea typeface="微软雅黑" panose="020B0503020204020204" pitchFamily="34" charset="-122"/>
              </a:rPr>
              <a:t>myfunc1</a:t>
            </a:r>
            <a:r>
              <a:rPr lang="zh-CN" altLang="en-US" sz="1900" dirty="0">
                <a:latin typeface="微软雅黑" panose="020B0503020204020204" pitchFamily="34" charset="-122"/>
                <a:ea typeface="微软雅黑" panose="020B0503020204020204" pitchFamily="34" charset="-122"/>
              </a:rPr>
              <a:t>。因为模块</a:t>
            </a:r>
            <a:r>
              <a:rPr lang="en-US" altLang="zh-CN" sz="1900" dirty="0">
                <a:latin typeface="微软雅黑" panose="020B0503020204020204" pitchFamily="34" charset="-122"/>
                <a:ea typeface="微软雅黑" panose="020B0503020204020204" pitchFamily="34" charset="-122"/>
              </a:rPr>
              <a:t>myproc2.o</a:t>
            </a:r>
            <a:r>
              <a:rPr lang="zh-CN" altLang="en-US" sz="1900" dirty="0">
                <a:latin typeface="微软雅黑" panose="020B0503020204020204" pitchFamily="34" charset="-122"/>
                <a:ea typeface="微软雅黑" panose="020B0503020204020204" pitchFamily="34" charset="-122"/>
              </a:rPr>
              <a:t>没有被加入</a:t>
            </a:r>
            <a:r>
              <a:rPr lang="en-US" altLang="zh-CN" sz="1900" dirty="0">
                <a:latin typeface="微软雅黑" panose="020B0503020204020204" pitchFamily="34" charset="-122"/>
                <a:ea typeface="微软雅黑" panose="020B0503020204020204" pitchFamily="34" charset="-122"/>
              </a:rPr>
              <a:t>E</a:t>
            </a:r>
            <a:r>
              <a:rPr lang="zh-CN" altLang="en-US" sz="1900" dirty="0">
                <a:latin typeface="微软雅黑" panose="020B0503020204020204" pitchFamily="34" charset="-122"/>
                <a:ea typeface="微软雅黑" panose="020B0503020204020204" pitchFamily="34" charset="-122"/>
              </a:rPr>
              <a:t>中，因而它被丢弃。</a:t>
            </a:r>
            <a:endParaRPr lang="zh-CN" altLang="en-US" sz="1900" dirty="0">
              <a:latin typeface="微软雅黑" panose="020B0503020204020204" pitchFamily="34" charset="-122"/>
              <a:ea typeface="微软雅黑" panose="020B0503020204020204" pitchFamily="34" charset="-122"/>
            </a:endParaRPr>
          </a:p>
        </p:txBody>
      </p:sp>
      <p:sp>
        <p:nvSpPr>
          <p:cNvPr id="722955" name="Rectangle 11"/>
          <p:cNvSpPr/>
          <p:nvPr/>
        </p:nvSpPr>
        <p:spPr>
          <a:xfrm>
            <a:off x="157163" y="2157413"/>
            <a:ext cx="5461000" cy="958850"/>
          </a:xfrm>
          <a:prstGeom prst="rect">
            <a:avLst/>
          </a:prstGeom>
          <a:noFill/>
          <a:ln w="9525">
            <a:noFill/>
          </a:ln>
        </p:spPr>
        <p:txBody>
          <a:bodyPr wrap="none"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900" dirty="0">
                <a:solidFill>
                  <a:srgbClr val="FF0000"/>
                </a:solidFill>
                <a:latin typeface="微软雅黑" panose="020B0503020204020204" pitchFamily="34" charset="-122"/>
                <a:ea typeface="微软雅黑" panose="020B0503020204020204" pitchFamily="34" charset="-122"/>
              </a:rPr>
              <a:t>E</a:t>
            </a:r>
            <a:r>
              <a:rPr lang="en-US" altLang="zh-CN" sz="1900" i="1" dirty="0">
                <a:solidFill>
                  <a:srgbClr val="FF0000"/>
                </a:solidFill>
                <a:latin typeface="微软雅黑" panose="020B0503020204020204" pitchFamily="34" charset="-122"/>
                <a:ea typeface="微软雅黑" panose="020B0503020204020204" pitchFamily="34" charset="-122"/>
              </a:rPr>
              <a:t> </a:t>
            </a:r>
            <a:r>
              <a:rPr lang="zh-CN" altLang="en-US" sz="1900" dirty="0">
                <a:solidFill>
                  <a:srgbClr val="FF0000"/>
                </a:solidFill>
                <a:latin typeface="微软雅黑" panose="020B0503020204020204" pitchFamily="34" charset="-122"/>
                <a:ea typeface="微软雅黑" panose="020B0503020204020204" pitchFamily="34" charset="-122"/>
              </a:rPr>
              <a:t>将被合并以组成可执行文件的所有目标文件集合</a:t>
            </a:r>
            <a:endParaRPr lang="zh-CN" altLang="en-US" sz="1900" dirty="0">
              <a:solidFill>
                <a:srgbClr val="FF0000"/>
              </a:solidFill>
              <a:latin typeface="微软雅黑" panose="020B0503020204020204" pitchFamily="34" charset="-122"/>
              <a:ea typeface="微软雅黑" panose="020B0503020204020204" pitchFamily="34" charset="-122"/>
            </a:endParaRPr>
          </a:p>
          <a:p>
            <a:pPr marL="0" lvl="0" indent="0">
              <a:lnSpc>
                <a:spcPct val="100000"/>
              </a:lnSpc>
              <a:spcBef>
                <a:spcPct val="0"/>
              </a:spcBef>
              <a:buNone/>
            </a:pPr>
            <a:r>
              <a:rPr lang="en-US" altLang="zh-CN" sz="1900" dirty="0">
                <a:solidFill>
                  <a:srgbClr val="FF0000"/>
                </a:solidFill>
                <a:latin typeface="微软雅黑" panose="020B0503020204020204" pitchFamily="34" charset="-122"/>
                <a:ea typeface="微软雅黑" panose="020B0503020204020204" pitchFamily="34" charset="-122"/>
              </a:rPr>
              <a:t>U </a:t>
            </a:r>
            <a:r>
              <a:rPr lang="zh-CN" altLang="en-US" sz="1900" dirty="0">
                <a:solidFill>
                  <a:srgbClr val="FF0000"/>
                </a:solidFill>
                <a:latin typeface="微软雅黑" panose="020B0503020204020204" pitchFamily="34" charset="-122"/>
                <a:ea typeface="微软雅黑" panose="020B0503020204020204" pitchFamily="34" charset="-122"/>
              </a:rPr>
              <a:t>当前所有未解析的引用符号的集合</a:t>
            </a:r>
            <a:endParaRPr lang="zh-CN" altLang="en-US" sz="1900" dirty="0">
              <a:solidFill>
                <a:srgbClr val="FF0000"/>
              </a:solidFill>
              <a:latin typeface="微软雅黑" panose="020B0503020204020204" pitchFamily="34" charset="-122"/>
              <a:ea typeface="微软雅黑" panose="020B0503020204020204" pitchFamily="34" charset="-122"/>
            </a:endParaRPr>
          </a:p>
          <a:p>
            <a:pPr marL="0" lvl="0" indent="0">
              <a:lnSpc>
                <a:spcPct val="100000"/>
              </a:lnSpc>
              <a:spcBef>
                <a:spcPct val="0"/>
              </a:spcBef>
              <a:buNone/>
            </a:pPr>
            <a:r>
              <a:rPr lang="en-US" altLang="zh-CN" sz="1900" dirty="0">
                <a:solidFill>
                  <a:srgbClr val="FF0000"/>
                </a:solidFill>
                <a:latin typeface="微软雅黑" panose="020B0503020204020204" pitchFamily="34" charset="-122"/>
                <a:ea typeface="微软雅黑" panose="020B0503020204020204" pitchFamily="34" charset="-122"/>
              </a:rPr>
              <a:t>D </a:t>
            </a:r>
            <a:r>
              <a:rPr lang="zh-CN" altLang="en-US" sz="1900" dirty="0">
                <a:solidFill>
                  <a:srgbClr val="FF0000"/>
                </a:solidFill>
                <a:latin typeface="微软雅黑" panose="020B0503020204020204" pitchFamily="34" charset="-122"/>
                <a:ea typeface="微软雅黑" panose="020B0503020204020204" pitchFamily="34" charset="-122"/>
              </a:rPr>
              <a:t>当前所有定义符号的集合</a:t>
            </a:r>
            <a:r>
              <a:rPr lang="zh-CN" altLang="en-US" sz="1900" b="0" dirty="0">
                <a:latin typeface="微软雅黑" panose="020B0503020204020204" pitchFamily="34" charset="-122"/>
                <a:ea typeface="微软雅黑" panose="020B0503020204020204" pitchFamily="34" charset="-122"/>
              </a:rPr>
              <a:t> </a:t>
            </a:r>
            <a:endParaRPr lang="zh-CN" altLang="en-US" sz="1900" b="0" dirty="0">
              <a:latin typeface="微软雅黑" panose="020B0503020204020204" pitchFamily="34" charset="-122"/>
              <a:ea typeface="微软雅黑" panose="020B0503020204020204" pitchFamily="34" charset="-122"/>
            </a:endParaRPr>
          </a:p>
        </p:txBody>
      </p:sp>
      <p:sp>
        <p:nvSpPr>
          <p:cNvPr id="722956" name="Rectangle 12"/>
          <p:cNvSpPr/>
          <p:nvPr/>
        </p:nvSpPr>
        <p:spPr>
          <a:xfrm>
            <a:off x="6127750" y="3367088"/>
            <a:ext cx="2838450" cy="3016250"/>
          </a:xfrm>
          <a:prstGeom prst="rect">
            <a:avLst/>
          </a:prstGeom>
          <a:noFill/>
          <a:ln w="9525">
            <a:noFill/>
          </a:ln>
        </p:spPr>
        <p:txBody>
          <a:bodyPr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900" dirty="0">
                <a:latin typeface="微软雅黑" panose="020B0503020204020204" pitchFamily="34" charset="-122"/>
                <a:ea typeface="微软雅黑" panose="020B0503020204020204" pitchFamily="34" charset="-122"/>
              </a:rPr>
              <a:t>接着，扫描</a:t>
            </a:r>
            <a:r>
              <a:rPr lang="zh-CN" altLang="en-US" sz="1900" dirty="0">
                <a:solidFill>
                  <a:srgbClr val="FF0000"/>
                </a:solidFill>
                <a:latin typeface="微软雅黑" panose="020B0503020204020204" pitchFamily="34" charset="-122"/>
                <a:ea typeface="微软雅黑" panose="020B0503020204020204" pitchFamily="34" charset="-122"/>
              </a:rPr>
              <a:t>默认的库文件</a:t>
            </a:r>
            <a:r>
              <a:rPr lang="en-US" altLang="zh-CN" sz="1900" dirty="0">
                <a:solidFill>
                  <a:srgbClr val="FF0000"/>
                </a:solidFill>
                <a:latin typeface="微软雅黑" panose="020B0503020204020204" pitchFamily="34" charset="-122"/>
                <a:ea typeface="微软雅黑" panose="020B0503020204020204" pitchFamily="34" charset="-122"/>
              </a:rPr>
              <a:t>libc.a</a:t>
            </a:r>
            <a:r>
              <a:rPr lang="zh-CN" altLang="en-US" sz="1900" dirty="0">
                <a:latin typeface="微软雅黑" panose="020B0503020204020204" pitchFamily="34" charset="-122"/>
                <a:ea typeface="微软雅黑" panose="020B0503020204020204" pitchFamily="34" charset="-122"/>
              </a:rPr>
              <a:t>，发现其目标模块</a:t>
            </a:r>
            <a:r>
              <a:rPr lang="en-US" altLang="zh-CN" sz="1900" dirty="0">
                <a:latin typeface="微软雅黑" panose="020B0503020204020204" pitchFamily="34" charset="-122"/>
                <a:ea typeface="微软雅黑" panose="020B0503020204020204" pitchFamily="34" charset="-122"/>
              </a:rPr>
              <a:t>printf.o</a:t>
            </a:r>
            <a:r>
              <a:rPr lang="zh-CN" altLang="en-US" sz="1900" dirty="0">
                <a:latin typeface="微软雅黑" panose="020B0503020204020204" pitchFamily="34" charset="-122"/>
                <a:ea typeface="微软雅黑" panose="020B0503020204020204" pitchFamily="34" charset="-122"/>
              </a:rPr>
              <a:t>定义了</a:t>
            </a:r>
            <a:r>
              <a:rPr lang="en-US" altLang="zh-CN" sz="1900" dirty="0">
                <a:latin typeface="微软雅黑" panose="020B0503020204020204" pitchFamily="34" charset="-122"/>
                <a:ea typeface="微软雅黑" panose="020B0503020204020204" pitchFamily="34" charset="-122"/>
              </a:rPr>
              <a:t>printf</a:t>
            </a:r>
            <a:r>
              <a:rPr lang="zh-CN" altLang="en-US" sz="1900" dirty="0">
                <a:latin typeface="微软雅黑" panose="020B0503020204020204" pitchFamily="34" charset="-122"/>
                <a:ea typeface="微软雅黑" panose="020B0503020204020204" pitchFamily="34" charset="-122"/>
              </a:rPr>
              <a:t>，于是</a:t>
            </a:r>
            <a:r>
              <a:rPr lang="en-US" altLang="zh-CN" sz="1900" dirty="0">
                <a:latin typeface="微软雅黑" panose="020B0503020204020204" pitchFamily="34" charset="-122"/>
                <a:ea typeface="微软雅黑" panose="020B0503020204020204" pitchFamily="34" charset="-122"/>
              </a:rPr>
              <a:t>printf</a:t>
            </a:r>
            <a:r>
              <a:rPr lang="zh-CN" altLang="en-US" sz="1900" dirty="0">
                <a:latin typeface="微软雅黑" panose="020B0503020204020204" pitchFamily="34" charset="-122"/>
                <a:ea typeface="微软雅黑" panose="020B0503020204020204" pitchFamily="34" charset="-122"/>
              </a:rPr>
              <a:t>也从</a:t>
            </a:r>
            <a:r>
              <a:rPr lang="en-US" altLang="zh-CN" sz="1900" dirty="0">
                <a:latin typeface="微软雅黑" panose="020B0503020204020204" pitchFamily="34" charset="-122"/>
                <a:ea typeface="微软雅黑" panose="020B0503020204020204" pitchFamily="34" charset="-122"/>
              </a:rPr>
              <a:t>U</a:t>
            </a:r>
            <a:r>
              <a:rPr lang="zh-CN" altLang="en-US" sz="1900" dirty="0">
                <a:latin typeface="微软雅黑" panose="020B0503020204020204" pitchFamily="34" charset="-122"/>
                <a:ea typeface="微软雅黑" panose="020B0503020204020204" pitchFamily="34" charset="-122"/>
              </a:rPr>
              <a:t>移到</a:t>
            </a:r>
            <a:r>
              <a:rPr lang="en-US" altLang="zh-CN" sz="1900" dirty="0">
                <a:latin typeface="微软雅黑" panose="020B0503020204020204" pitchFamily="34" charset="-122"/>
                <a:ea typeface="微软雅黑" panose="020B0503020204020204" pitchFamily="34" charset="-122"/>
              </a:rPr>
              <a:t>D</a:t>
            </a:r>
            <a:r>
              <a:rPr lang="zh-CN" altLang="en-US" sz="1900" dirty="0">
                <a:latin typeface="微软雅黑" panose="020B0503020204020204" pitchFamily="34" charset="-122"/>
                <a:ea typeface="微软雅黑" panose="020B0503020204020204" pitchFamily="34" charset="-122"/>
              </a:rPr>
              <a:t>，并将</a:t>
            </a:r>
            <a:r>
              <a:rPr lang="en-US" altLang="zh-CN" sz="1900" dirty="0">
                <a:latin typeface="微软雅黑" panose="020B0503020204020204" pitchFamily="34" charset="-122"/>
                <a:ea typeface="微软雅黑" panose="020B0503020204020204" pitchFamily="34" charset="-122"/>
              </a:rPr>
              <a:t>printf.o</a:t>
            </a:r>
            <a:r>
              <a:rPr lang="zh-CN" altLang="en-US" sz="1900" dirty="0">
                <a:latin typeface="微软雅黑" panose="020B0503020204020204" pitchFamily="34" charset="-122"/>
                <a:ea typeface="微软雅黑" panose="020B0503020204020204" pitchFamily="34" charset="-122"/>
              </a:rPr>
              <a:t>加入</a:t>
            </a:r>
            <a:r>
              <a:rPr lang="en-US" altLang="zh-CN" sz="1900" dirty="0">
                <a:latin typeface="微软雅黑" panose="020B0503020204020204" pitchFamily="34" charset="-122"/>
                <a:ea typeface="微软雅黑" panose="020B0503020204020204" pitchFamily="34" charset="-122"/>
              </a:rPr>
              <a:t>E</a:t>
            </a:r>
            <a:r>
              <a:rPr lang="zh-CN" altLang="en-US" sz="1900" dirty="0">
                <a:latin typeface="微软雅黑" panose="020B0503020204020204" pitchFamily="34" charset="-122"/>
                <a:ea typeface="微软雅黑" panose="020B0503020204020204" pitchFamily="34" charset="-122"/>
              </a:rPr>
              <a:t>，同时把它定义的所有符号加入</a:t>
            </a:r>
            <a:r>
              <a:rPr lang="en-US" altLang="zh-CN" sz="1900" dirty="0">
                <a:latin typeface="微软雅黑" panose="020B0503020204020204" pitchFamily="34" charset="-122"/>
                <a:ea typeface="微软雅黑" panose="020B0503020204020204" pitchFamily="34" charset="-122"/>
              </a:rPr>
              <a:t>D</a:t>
            </a:r>
            <a:r>
              <a:rPr lang="zh-CN" altLang="en-US" sz="1900" dirty="0">
                <a:latin typeface="微软雅黑" panose="020B0503020204020204" pitchFamily="34" charset="-122"/>
                <a:ea typeface="微软雅黑" panose="020B0503020204020204" pitchFamily="34" charset="-122"/>
              </a:rPr>
              <a:t>，而所有未解析符号加入</a:t>
            </a:r>
            <a:r>
              <a:rPr lang="en-US" altLang="zh-CN" sz="1900" dirty="0">
                <a:latin typeface="微软雅黑" panose="020B0503020204020204" pitchFamily="34" charset="-122"/>
                <a:ea typeface="微软雅黑" panose="020B0503020204020204" pitchFamily="34" charset="-122"/>
              </a:rPr>
              <a:t>U</a:t>
            </a:r>
            <a:r>
              <a:rPr lang="zh-CN" altLang="en-US" sz="1900" dirty="0">
                <a:latin typeface="微软雅黑" panose="020B0503020204020204" pitchFamily="34" charset="-122"/>
                <a:ea typeface="微软雅黑" panose="020B0503020204020204" pitchFamily="34" charset="-122"/>
              </a:rPr>
              <a:t>。</a:t>
            </a:r>
            <a:endParaRPr lang="zh-CN" altLang="en-US" sz="1900" dirty="0">
              <a:latin typeface="微软雅黑" panose="020B0503020204020204" pitchFamily="34" charset="-122"/>
              <a:ea typeface="微软雅黑" panose="020B0503020204020204" pitchFamily="34" charset="-122"/>
            </a:endParaRPr>
          </a:p>
          <a:p>
            <a:pPr marL="0" lvl="0" indent="0">
              <a:lnSpc>
                <a:spcPct val="100000"/>
              </a:lnSpc>
              <a:spcBef>
                <a:spcPct val="0"/>
              </a:spcBef>
              <a:buNone/>
            </a:pPr>
            <a:r>
              <a:rPr lang="zh-CN" altLang="en-US" sz="1900" dirty="0">
                <a:solidFill>
                  <a:srgbClr val="FF0000"/>
                </a:solidFill>
                <a:latin typeface="微软雅黑" panose="020B0503020204020204" pitchFamily="34" charset="-122"/>
                <a:ea typeface="微软雅黑" panose="020B0503020204020204" pitchFamily="34" charset="-122"/>
              </a:rPr>
              <a:t>处理完</a:t>
            </a:r>
            <a:r>
              <a:rPr lang="en-US" altLang="zh-CN" sz="1900" dirty="0">
                <a:solidFill>
                  <a:srgbClr val="FF0000"/>
                </a:solidFill>
                <a:latin typeface="微软雅黑" panose="020B0503020204020204" pitchFamily="34" charset="-122"/>
                <a:ea typeface="微软雅黑" panose="020B0503020204020204" pitchFamily="34" charset="-122"/>
              </a:rPr>
              <a:t>libc.a</a:t>
            </a:r>
            <a:r>
              <a:rPr lang="zh-CN" altLang="en-US" sz="1900" dirty="0">
                <a:solidFill>
                  <a:srgbClr val="FF0000"/>
                </a:solidFill>
                <a:latin typeface="微软雅黑" panose="020B0503020204020204" pitchFamily="34" charset="-122"/>
                <a:ea typeface="微软雅黑" panose="020B0503020204020204" pitchFamily="34" charset="-122"/>
              </a:rPr>
              <a:t>时，</a:t>
            </a:r>
            <a:r>
              <a:rPr lang="en-US" altLang="zh-CN" sz="1900" dirty="0">
                <a:solidFill>
                  <a:srgbClr val="FF0000"/>
                </a:solidFill>
                <a:latin typeface="微软雅黑" panose="020B0503020204020204" pitchFamily="34" charset="-122"/>
                <a:ea typeface="微软雅黑" panose="020B0503020204020204" pitchFamily="34" charset="-122"/>
              </a:rPr>
              <a:t>U</a:t>
            </a:r>
            <a:r>
              <a:rPr lang="zh-CN" altLang="en-US" sz="1900" dirty="0">
                <a:solidFill>
                  <a:srgbClr val="FF0000"/>
                </a:solidFill>
                <a:latin typeface="微软雅黑" panose="020B0503020204020204" pitchFamily="34" charset="-122"/>
                <a:ea typeface="微软雅黑" panose="020B0503020204020204" pitchFamily="34" charset="-122"/>
              </a:rPr>
              <a:t>一定是空的，</a:t>
            </a:r>
            <a:r>
              <a:rPr lang="en-US" altLang="zh-CN" sz="1900" dirty="0">
                <a:solidFill>
                  <a:srgbClr val="FF0000"/>
                </a:solidFill>
                <a:latin typeface="微软雅黑" panose="020B0503020204020204" pitchFamily="34" charset="-122"/>
                <a:ea typeface="微软雅黑" panose="020B0503020204020204" pitchFamily="34" charset="-122"/>
              </a:rPr>
              <a:t>D</a:t>
            </a:r>
            <a:r>
              <a:rPr lang="zh-CN" altLang="en-US" sz="1900" dirty="0">
                <a:solidFill>
                  <a:srgbClr val="FF0000"/>
                </a:solidFill>
                <a:latin typeface="微软雅黑" panose="020B0503020204020204" pitchFamily="34" charset="-122"/>
                <a:ea typeface="微软雅黑" panose="020B0503020204020204" pitchFamily="34" charset="-122"/>
              </a:rPr>
              <a:t>中符号唯一。</a:t>
            </a:r>
            <a:r>
              <a:rPr lang="zh-CN" altLang="en-US" sz="1800" b="0" dirty="0"/>
              <a:t> </a:t>
            </a:r>
            <a:endParaRPr lang="zh-CN" altLang="en-US" sz="1800" b="0" dirty="0"/>
          </a:p>
        </p:txBody>
      </p:sp>
      <p:sp>
        <p:nvSpPr>
          <p:cNvPr id="79882" name="Text Box 13"/>
          <p:cNvSpPr txBox="1"/>
          <p:nvPr/>
        </p:nvSpPr>
        <p:spPr>
          <a:xfrm>
            <a:off x="2670175" y="739775"/>
            <a:ext cx="2714625"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2000" dirty="0">
                <a:solidFill>
                  <a:srgbClr val="3366FF"/>
                </a:solidFill>
                <a:latin typeface="微软雅黑" panose="020B0503020204020204" pitchFamily="34" charset="-122"/>
                <a:ea typeface="微软雅黑" panose="020B0503020204020204" pitchFamily="34" charset="-122"/>
              </a:rPr>
              <a:t>libc.a</a:t>
            </a:r>
            <a:r>
              <a:rPr lang="zh-CN" altLang="en-US" sz="2000" dirty="0">
                <a:solidFill>
                  <a:srgbClr val="3366FF"/>
                </a:solidFill>
                <a:latin typeface="微软雅黑" panose="020B0503020204020204" pitchFamily="34" charset="-122"/>
                <a:ea typeface="微软雅黑" panose="020B0503020204020204" pitchFamily="34" charset="-122"/>
              </a:rPr>
              <a:t>无需明显指出！</a:t>
            </a:r>
            <a:endParaRPr lang="zh-CN" altLang="en-US" sz="2000" dirty="0">
              <a:solidFill>
                <a:srgbClr val="3366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2955"/>
                                        </p:tgtEl>
                                        <p:attrNameLst>
                                          <p:attrName>style.visibility</p:attrName>
                                        </p:attrNameLst>
                                      </p:cBhvr>
                                      <p:to>
                                        <p:strVal val="visible"/>
                                      </p:to>
                                    </p:set>
                                    <p:animEffect transition="in" filter="blinds(horizontal)">
                                      <p:cBhvr>
                                        <p:cTn id="7" dur="500"/>
                                        <p:tgtEl>
                                          <p:spTgt spid="72295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22953"/>
                                        </p:tgtEl>
                                        <p:attrNameLst>
                                          <p:attrName>style.visibility</p:attrName>
                                        </p:attrNameLst>
                                      </p:cBhvr>
                                      <p:to>
                                        <p:strVal val="visible"/>
                                      </p:to>
                                    </p:set>
                                    <p:animEffect transition="in" filter="blinds(horizontal)">
                                      <p:cBhvr>
                                        <p:cTn id="12" dur="500"/>
                                        <p:tgtEl>
                                          <p:spTgt spid="72295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22956"/>
                                        </p:tgtEl>
                                        <p:attrNameLst>
                                          <p:attrName>style.visibility</p:attrName>
                                        </p:attrNameLst>
                                      </p:cBhvr>
                                      <p:to>
                                        <p:strVal val="visible"/>
                                      </p:to>
                                    </p:set>
                                    <p:animEffect transition="in" filter="blinds(horizontal)">
                                      <p:cBhvr>
                                        <p:cTn id="17" dur="500"/>
                                        <p:tgtEl>
                                          <p:spTgt spid="722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53" grpId="0"/>
      <p:bldP spid="722955" grpId="0"/>
      <p:bldP spid="72295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2"/>
          <p:cNvSpPr>
            <a:spLocks noGrp="1"/>
          </p:cNvSpPr>
          <p:nvPr>
            <p:ph type="title"/>
          </p:nvPr>
        </p:nvSpPr>
        <p:spPr>
          <a:xfrm>
            <a:off x="457200" y="96838"/>
            <a:ext cx="8229600" cy="561975"/>
          </a:xfrm>
        </p:spPr>
        <p:txBody>
          <a:bodyPr vert="horz" wrap="square" lIns="91440" tIns="45720" rIns="91440" bIns="45720" anchor="ctr" anchorCtr="0"/>
          <a:p>
            <a:r>
              <a:rPr lang="zh-CN" altLang="en-US" dirty="0"/>
              <a:t>链接器中符号解析的全过程</a:t>
            </a:r>
            <a:r>
              <a:rPr lang="zh-CN" altLang="en-US" sz="3200" dirty="0"/>
              <a:t> </a:t>
            </a:r>
            <a:endParaRPr lang="zh-CN" altLang="en-US" sz="3200" dirty="0"/>
          </a:p>
        </p:txBody>
      </p:sp>
      <p:sp>
        <p:nvSpPr>
          <p:cNvPr id="80899" name="Text Box 3"/>
          <p:cNvSpPr txBox="1"/>
          <p:nvPr/>
        </p:nvSpPr>
        <p:spPr>
          <a:xfrm>
            <a:off x="200025" y="2043113"/>
            <a:ext cx="1450975"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2000" dirty="0">
                <a:solidFill>
                  <a:srgbClr val="FF0000"/>
                </a:solidFill>
                <a:latin typeface="微软雅黑" panose="020B0503020204020204" pitchFamily="34" charset="-122"/>
                <a:ea typeface="微软雅黑" panose="020B0503020204020204" pitchFamily="34" charset="-122"/>
              </a:rPr>
              <a:t>main.c</a:t>
            </a:r>
            <a:endParaRPr lang="en-US" altLang="zh-CN" sz="2000" dirty="0">
              <a:solidFill>
                <a:srgbClr val="FF0000"/>
              </a:solidFill>
              <a:latin typeface="微软雅黑" panose="020B0503020204020204" pitchFamily="34" charset="-122"/>
              <a:ea typeface="微软雅黑" panose="020B0503020204020204" pitchFamily="34" charset="-122"/>
            </a:endParaRPr>
          </a:p>
        </p:txBody>
      </p:sp>
      <p:sp>
        <p:nvSpPr>
          <p:cNvPr id="80900" name="Rectangle 4"/>
          <p:cNvSpPr/>
          <p:nvPr/>
        </p:nvSpPr>
        <p:spPr>
          <a:xfrm>
            <a:off x="206375" y="2436813"/>
            <a:ext cx="2686050" cy="1835150"/>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r>
              <a:rPr lang="en-US" altLang="zh-CN" sz="1900" dirty="0">
                <a:solidFill>
                  <a:srgbClr val="3366FF"/>
                </a:solidFill>
                <a:latin typeface="微软雅黑" panose="020B0503020204020204" pitchFamily="34" charset="-122"/>
                <a:ea typeface="微软雅黑" panose="020B0503020204020204" pitchFamily="34" charset="-122"/>
              </a:rPr>
              <a:t>void myfunc1(viod); </a:t>
            </a:r>
            <a:endParaRPr lang="en-US" altLang="zh-CN" sz="1900" dirty="0">
              <a:solidFill>
                <a:srgbClr val="3366FF"/>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en-US" altLang="zh-CN" sz="1900" dirty="0">
                <a:solidFill>
                  <a:srgbClr val="3366FF"/>
                </a:solidFill>
                <a:latin typeface="微软雅黑" panose="020B0503020204020204" pitchFamily="34" charset="-122"/>
                <a:ea typeface="微软雅黑" panose="020B0503020204020204" pitchFamily="34" charset="-122"/>
              </a:rPr>
              <a:t>int main() </a:t>
            </a:r>
            <a:endParaRPr lang="en-US" altLang="zh-CN" sz="1900" dirty="0">
              <a:solidFill>
                <a:srgbClr val="3366FF"/>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en-US" altLang="zh-CN" sz="1900" dirty="0">
                <a:solidFill>
                  <a:srgbClr val="3366FF"/>
                </a:solidFill>
                <a:latin typeface="微软雅黑" panose="020B0503020204020204" pitchFamily="34" charset="-122"/>
                <a:ea typeface="微软雅黑" panose="020B0503020204020204" pitchFamily="34" charset="-122"/>
              </a:rPr>
              <a:t>{ </a:t>
            </a:r>
            <a:endParaRPr lang="en-US" altLang="zh-CN" sz="1900" dirty="0">
              <a:solidFill>
                <a:srgbClr val="3366FF"/>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en-US" altLang="zh-CN" sz="1900" dirty="0">
                <a:solidFill>
                  <a:srgbClr val="3366FF"/>
                </a:solidFill>
                <a:latin typeface="微软雅黑" panose="020B0503020204020204" pitchFamily="34" charset="-122"/>
                <a:ea typeface="微软雅黑" panose="020B0503020204020204" pitchFamily="34" charset="-122"/>
              </a:rPr>
              <a:t>   myfunc1(); </a:t>
            </a:r>
            <a:endParaRPr lang="en-US" altLang="zh-CN" sz="1900" dirty="0">
              <a:solidFill>
                <a:srgbClr val="3366FF"/>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en-US" altLang="zh-CN" sz="1900" dirty="0">
                <a:solidFill>
                  <a:srgbClr val="3366FF"/>
                </a:solidFill>
                <a:latin typeface="微软雅黑" panose="020B0503020204020204" pitchFamily="34" charset="-122"/>
                <a:ea typeface="微软雅黑" panose="020B0503020204020204" pitchFamily="34" charset="-122"/>
              </a:rPr>
              <a:t>   return 0; </a:t>
            </a:r>
            <a:endParaRPr lang="en-US" altLang="zh-CN" sz="1900" dirty="0">
              <a:solidFill>
                <a:srgbClr val="3366FF"/>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en-US" altLang="zh-CN" sz="1900" dirty="0">
                <a:solidFill>
                  <a:srgbClr val="3366FF"/>
                </a:solidFill>
                <a:latin typeface="微软雅黑" panose="020B0503020204020204" pitchFamily="34" charset="-122"/>
                <a:ea typeface="微软雅黑" panose="020B0503020204020204" pitchFamily="34" charset="-122"/>
              </a:rPr>
              <a:t>}</a:t>
            </a:r>
            <a:r>
              <a:rPr lang="en-US" altLang="zh-CN" sz="1900" b="0" dirty="0">
                <a:latin typeface="微软雅黑" panose="020B0503020204020204" pitchFamily="34" charset="-122"/>
                <a:ea typeface="微软雅黑" panose="020B0503020204020204" pitchFamily="34" charset="-122"/>
              </a:rPr>
              <a:t> </a:t>
            </a:r>
            <a:endParaRPr lang="en-US" altLang="zh-CN" sz="1900" b="0" dirty="0">
              <a:latin typeface="微软雅黑" panose="020B0503020204020204" pitchFamily="34" charset="-122"/>
              <a:ea typeface="微软雅黑" panose="020B0503020204020204" pitchFamily="34" charset="-122"/>
            </a:endParaRPr>
          </a:p>
        </p:txBody>
      </p:sp>
      <p:sp>
        <p:nvSpPr>
          <p:cNvPr id="774149" name="Rectangle 5"/>
          <p:cNvSpPr/>
          <p:nvPr/>
        </p:nvSpPr>
        <p:spPr>
          <a:xfrm>
            <a:off x="246063" y="1160463"/>
            <a:ext cx="5921375"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r>
              <a:rPr lang="en-US" altLang="zh-CN" sz="2000" dirty="0">
                <a:solidFill>
                  <a:srgbClr val="FF0000"/>
                </a:solidFill>
                <a:latin typeface="微软雅黑" panose="020B0503020204020204" pitchFamily="34" charset="-122"/>
                <a:ea typeface="微软雅黑" panose="020B0503020204020204" pitchFamily="34" charset="-122"/>
              </a:rPr>
              <a:t>$ gcc –static –o myproc main.o ./mylib.a</a:t>
            </a:r>
            <a:endParaRPr lang="en-US" altLang="zh-CN" sz="2000" dirty="0">
              <a:solidFill>
                <a:srgbClr val="FF0000"/>
              </a:solidFill>
              <a:latin typeface="微软雅黑" panose="020B0503020204020204" pitchFamily="34" charset="-122"/>
              <a:ea typeface="微软雅黑" panose="020B0503020204020204" pitchFamily="34" charset="-122"/>
            </a:endParaRPr>
          </a:p>
        </p:txBody>
      </p:sp>
      <p:sp>
        <p:nvSpPr>
          <p:cNvPr id="774155" name="Text Box 11"/>
          <p:cNvSpPr txBox="1"/>
          <p:nvPr/>
        </p:nvSpPr>
        <p:spPr>
          <a:xfrm>
            <a:off x="201613" y="5243513"/>
            <a:ext cx="7972425" cy="13112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latin typeface="微软雅黑" panose="020B0503020204020204" pitchFamily="34" charset="-122"/>
                <a:ea typeface="微软雅黑" panose="020B0503020204020204" pitchFamily="34" charset="-122"/>
              </a:rPr>
              <a:t>解析结果：</a:t>
            </a:r>
            <a:endParaRPr lang="zh-CN" altLang="en-US" sz="2000" dirty="0">
              <a:latin typeface="微软雅黑" panose="020B0503020204020204" pitchFamily="34" charset="-122"/>
              <a:ea typeface="微软雅黑" panose="020B0503020204020204" pitchFamily="34" charset="-122"/>
            </a:endParaRPr>
          </a:p>
          <a:p>
            <a:pPr marL="0" lvl="0" indent="0" eaLnBrk="1" hangingPunct="1">
              <a:lnSpc>
                <a:spcPct val="100000"/>
              </a:lnSpc>
              <a:spcBef>
                <a:spcPct val="50000"/>
              </a:spcBef>
              <a:buNone/>
            </a:pPr>
            <a:r>
              <a:rPr lang="en-US" altLang="zh-CN" sz="2000" dirty="0">
                <a:solidFill>
                  <a:srgbClr val="CC3300"/>
                </a:solidFill>
                <a:latin typeface="微软雅黑" panose="020B0503020204020204" pitchFamily="34" charset="-122"/>
                <a:ea typeface="微软雅黑" panose="020B0503020204020204" pitchFamily="34" charset="-122"/>
              </a:rPr>
              <a:t>E</a:t>
            </a:r>
            <a:r>
              <a:rPr lang="zh-CN" altLang="en-US" sz="2000" dirty="0">
                <a:solidFill>
                  <a:srgbClr val="CC3300"/>
                </a:solidFill>
                <a:latin typeface="微软雅黑" panose="020B0503020204020204" pitchFamily="34" charset="-122"/>
                <a:ea typeface="微软雅黑" panose="020B0503020204020204" pitchFamily="34" charset="-122"/>
              </a:rPr>
              <a:t>中有</a:t>
            </a:r>
            <a:r>
              <a:rPr lang="en-US" altLang="zh-CN" sz="2000" dirty="0">
                <a:solidFill>
                  <a:srgbClr val="CC3300"/>
                </a:solidFill>
                <a:latin typeface="微软雅黑" panose="020B0503020204020204" pitchFamily="34" charset="-122"/>
                <a:ea typeface="微软雅黑" panose="020B0503020204020204" pitchFamily="34" charset="-122"/>
              </a:rPr>
              <a:t>main.o</a:t>
            </a:r>
            <a:r>
              <a:rPr lang="zh-CN" altLang="en-US" sz="2000" dirty="0">
                <a:solidFill>
                  <a:srgbClr val="CC3300"/>
                </a:solidFill>
                <a:latin typeface="微软雅黑" panose="020B0503020204020204" pitchFamily="34" charset="-122"/>
                <a:ea typeface="微软雅黑" panose="020B0503020204020204" pitchFamily="34" charset="-122"/>
              </a:rPr>
              <a:t>、</a:t>
            </a:r>
            <a:r>
              <a:rPr lang="en-US" altLang="zh-CN" sz="2000" dirty="0">
                <a:solidFill>
                  <a:srgbClr val="CC3300"/>
                </a:solidFill>
                <a:latin typeface="微软雅黑" panose="020B0503020204020204" pitchFamily="34" charset="-122"/>
                <a:ea typeface="微软雅黑" panose="020B0503020204020204" pitchFamily="34" charset="-122"/>
              </a:rPr>
              <a:t>myproc1.o</a:t>
            </a:r>
            <a:r>
              <a:rPr lang="zh-CN" altLang="en-US" sz="2000" dirty="0">
                <a:solidFill>
                  <a:srgbClr val="CC3300"/>
                </a:solidFill>
                <a:latin typeface="微软雅黑" panose="020B0503020204020204" pitchFamily="34" charset="-122"/>
                <a:ea typeface="微软雅黑" panose="020B0503020204020204" pitchFamily="34" charset="-122"/>
              </a:rPr>
              <a:t>、</a:t>
            </a:r>
            <a:r>
              <a:rPr lang="en-US" altLang="zh-CN" sz="2000" dirty="0">
                <a:solidFill>
                  <a:srgbClr val="CC3300"/>
                </a:solidFill>
                <a:latin typeface="微软雅黑" panose="020B0503020204020204" pitchFamily="34" charset="-122"/>
                <a:ea typeface="微软雅黑" panose="020B0503020204020204" pitchFamily="34" charset="-122"/>
              </a:rPr>
              <a:t>printf.o</a:t>
            </a:r>
            <a:r>
              <a:rPr lang="zh-CN" altLang="en-US" sz="2000" dirty="0">
                <a:solidFill>
                  <a:srgbClr val="CC3300"/>
                </a:solidFill>
                <a:latin typeface="微软雅黑" panose="020B0503020204020204" pitchFamily="34" charset="-122"/>
                <a:ea typeface="微软雅黑" panose="020B0503020204020204" pitchFamily="34" charset="-122"/>
              </a:rPr>
              <a:t>及其调用的模块</a:t>
            </a:r>
            <a:endParaRPr lang="zh-CN" altLang="en-US" sz="2000" dirty="0">
              <a:solidFill>
                <a:srgbClr val="CC3300"/>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50000"/>
              </a:spcBef>
              <a:buNone/>
            </a:pPr>
            <a:r>
              <a:rPr lang="en-US" altLang="zh-CN" sz="2000" dirty="0">
                <a:solidFill>
                  <a:srgbClr val="CC3300"/>
                </a:solidFill>
                <a:latin typeface="微软雅黑" panose="020B0503020204020204" pitchFamily="34" charset="-122"/>
                <a:ea typeface="微软雅黑" panose="020B0503020204020204" pitchFamily="34" charset="-122"/>
              </a:rPr>
              <a:t>D</a:t>
            </a:r>
            <a:r>
              <a:rPr lang="zh-CN" altLang="en-US" sz="2000" dirty="0">
                <a:solidFill>
                  <a:srgbClr val="CC3300"/>
                </a:solidFill>
                <a:latin typeface="微软雅黑" panose="020B0503020204020204" pitchFamily="34" charset="-122"/>
                <a:ea typeface="微软雅黑" panose="020B0503020204020204" pitchFamily="34" charset="-122"/>
              </a:rPr>
              <a:t>中有</a:t>
            </a:r>
            <a:r>
              <a:rPr lang="en-US" altLang="zh-CN" sz="2000" dirty="0">
                <a:solidFill>
                  <a:srgbClr val="CC3300"/>
                </a:solidFill>
                <a:latin typeface="微软雅黑" panose="020B0503020204020204" pitchFamily="34" charset="-122"/>
                <a:ea typeface="微软雅黑" panose="020B0503020204020204" pitchFamily="34" charset="-122"/>
              </a:rPr>
              <a:t>main</a:t>
            </a:r>
            <a:r>
              <a:rPr lang="zh-CN" altLang="en-US" sz="2000" dirty="0">
                <a:solidFill>
                  <a:srgbClr val="CC3300"/>
                </a:solidFill>
                <a:latin typeface="微软雅黑" panose="020B0503020204020204" pitchFamily="34" charset="-122"/>
                <a:ea typeface="微软雅黑" panose="020B0503020204020204" pitchFamily="34" charset="-122"/>
              </a:rPr>
              <a:t>、</a:t>
            </a:r>
            <a:r>
              <a:rPr lang="en-US" altLang="zh-CN" sz="2000" dirty="0">
                <a:solidFill>
                  <a:srgbClr val="CC3300"/>
                </a:solidFill>
                <a:latin typeface="微软雅黑" panose="020B0503020204020204" pitchFamily="34" charset="-122"/>
                <a:ea typeface="微软雅黑" panose="020B0503020204020204" pitchFamily="34" charset="-122"/>
              </a:rPr>
              <a:t>myproc1</a:t>
            </a:r>
            <a:r>
              <a:rPr lang="zh-CN" altLang="en-US" sz="2000" dirty="0">
                <a:solidFill>
                  <a:srgbClr val="CC3300"/>
                </a:solidFill>
                <a:latin typeface="微软雅黑" panose="020B0503020204020204" pitchFamily="34" charset="-122"/>
                <a:ea typeface="微软雅黑" panose="020B0503020204020204" pitchFamily="34" charset="-122"/>
              </a:rPr>
              <a:t>、</a:t>
            </a:r>
            <a:r>
              <a:rPr lang="en-US" altLang="zh-CN" sz="2000" dirty="0">
                <a:solidFill>
                  <a:srgbClr val="CC3300"/>
                </a:solidFill>
                <a:latin typeface="微软雅黑" panose="020B0503020204020204" pitchFamily="34" charset="-122"/>
                <a:ea typeface="微软雅黑" panose="020B0503020204020204" pitchFamily="34" charset="-122"/>
              </a:rPr>
              <a:t>printf</a:t>
            </a:r>
            <a:r>
              <a:rPr lang="zh-CN" altLang="en-US" sz="2000" dirty="0">
                <a:solidFill>
                  <a:srgbClr val="CC3300"/>
                </a:solidFill>
                <a:latin typeface="微软雅黑" panose="020B0503020204020204" pitchFamily="34" charset="-122"/>
                <a:ea typeface="微软雅黑" panose="020B0503020204020204" pitchFamily="34" charset="-122"/>
              </a:rPr>
              <a:t>及其引用的符号</a:t>
            </a:r>
            <a:endParaRPr lang="zh-CN" altLang="en-US" sz="2000" dirty="0">
              <a:solidFill>
                <a:srgbClr val="CC3300"/>
              </a:solidFill>
              <a:latin typeface="微软雅黑" panose="020B0503020204020204" pitchFamily="34" charset="-122"/>
              <a:ea typeface="微软雅黑" panose="020B0503020204020204" pitchFamily="34" charset="-122"/>
            </a:endParaRPr>
          </a:p>
        </p:txBody>
      </p:sp>
      <p:sp>
        <p:nvSpPr>
          <p:cNvPr id="774156" name="Text Box 12"/>
          <p:cNvSpPr txBox="1"/>
          <p:nvPr/>
        </p:nvSpPr>
        <p:spPr>
          <a:xfrm>
            <a:off x="187325" y="1560513"/>
            <a:ext cx="3294063"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2000" dirty="0">
                <a:solidFill>
                  <a:srgbClr val="0A6A0A"/>
                </a:solidFill>
                <a:latin typeface="微软雅黑" panose="020B0503020204020204" pitchFamily="34" charset="-122"/>
                <a:ea typeface="微软雅黑" panose="020B0503020204020204" pitchFamily="34" charset="-122"/>
              </a:rPr>
              <a:t>main</a:t>
            </a:r>
            <a:r>
              <a:rPr lang="en-US" altLang="zh-CN" sz="2000" dirty="0">
                <a:solidFill>
                  <a:srgbClr val="0A6A0A"/>
                </a:solidFill>
                <a:latin typeface="微软雅黑" panose="020B0503020204020204" pitchFamily="34" charset="-122"/>
                <a:ea typeface="微软雅黑" panose="020B0503020204020204" pitchFamily="34" charset="-122"/>
              </a:rPr>
              <a:t>→myfunc1</a:t>
            </a:r>
            <a:r>
              <a:rPr lang="en-US" altLang="zh-CN" sz="2000" dirty="0">
                <a:solidFill>
                  <a:srgbClr val="0A6A0A"/>
                </a:solidFill>
                <a:latin typeface="微软雅黑" panose="020B0503020204020204" pitchFamily="34" charset="-122"/>
                <a:ea typeface="微软雅黑" panose="020B0503020204020204" pitchFamily="34" charset="-122"/>
              </a:rPr>
              <a:t>→printf</a:t>
            </a:r>
            <a:endParaRPr lang="zh-CN" altLang="en-US" sz="2000" dirty="0">
              <a:solidFill>
                <a:srgbClr val="0A6A0A"/>
              </a:solidFill>
              <a:latin typeface="微软雅黑" panose="020B0503020204020204" pitchFamily="34" charset="-122"/>
              <a:ea typeface="微软雅黑" panose="020B0503020204020204" pitchFamily="34" charset="-122"/>
            </a:endParaRPr>
          </a:p>
        </p:txBody>
      </p:sp>
      <p:grpSp>
        <p:nvGrpSpPr>
          <p:cNvPr id="774186" name="Group 42"/>
          <p:cNvGrpSpPr/>
          <p:nvPr/>
        </p:nvGrpSpPr>
        <p:grpSpPr>
          <a:xfrm>
            <a:off x="3370263" y="1620838"/>
            <a:ext cx="5607050" cy="4057650"/>
            <a:chOff x="1943" y="1021"/>
            <a:chExt cx="3532" cy="2556"/>
          </a:xfrm>
        </p:grpSpPr>
        <p:sp>
          <p:nvSpPr>
            <p:cNvPr id="80907" name="Line 2"/>
            <p:cNvSpPr/>
            <p:nvPr/>
          </p:nvSpPr>
          <p:spPr>
            <a:xfrm>
              <a:off x="2539" y="1213"/>
              <a:ext cx="1" cy="240"/>
            </a:xfrm>
            <a:prstGeom prst="line">
              <a:avLst/>
            </a:prstGeom>
            <a:ln w="28440" cap="flat" cmpd="sng">
              <a:solidFill>
                <a:srgbClr val="000066"/>
              </a:solidFill>
              <a:prstDash val="solid"/>
              <a:miter/>
              <a:headEnd type="none" w="med" len="med"/>
              <a:tailEnd type="triangle" w="med" len="med"/>
            </a:ln>
          </p:spPr>
        </p:sp>
        <p:sp>
          <p:nvSpPr>
            <p:cNvPr id="80908" name="Rectangle 3"/>
            <p:cNvSpPr/>
            <p:nvPr/>
          </p:nvSpPr>
          <p:spPr>
            <a:xfrm>
              <a:off x="1943" y="1441"/>
              <a:ext cx="1101" cy="450"/>
            </a:xfrm>
            <a:prstGeom prst="rect">
              <a:avLst/>
            </a:prstGeom>
            <a:solidFill>
              <a:srgbClr val="DEDFF5"/>
            </a:solidFill>
            <a:ln w="28448" cap="flat" cmpd="sng">
              <a:solidFill>
                <a:schemeClr val="tx1"/>
              </a:solidFill>
              <a:prstDash val="solid"/>
              <a:miter/>
              <a:headEnd type="none" w="med" len="med"/>
              <a:tailEnd type="none" w="med" len="med"/>
            </a:ln>
          </p:spPr>
          <p:txBody>
            <a:bodyPr lIns="18000" tIns="44280" rIns="18000" bIns="4428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dirty="0">
                  <a:latin typeface="微软雅黑" panose="020B0503020204020204" pitchFamily="34" charset="-122"/>
                  <a:ea typeface="微软雅黑" panose="020B0503020204020204" pitchFamily="34" charset="-122"/>
                </a:rPr>
                <a:t>转换</a:t>
              </a:r>
              <a:endParaRPr lang="zh-CN" altLang="en-GB" sz="2000" dirty="0">
                <a:latin typeface="微软雅黑" panose="020B0503020204020204" pitchFamily="34" charset="-122"/>
                <a:ea typeface="微软雅黑" panose="020B0503020204020204" pitchFamily="34" charset="-122"/>
              </a:endParaRPr>
            </a:p>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dirty="0">
                  <a:latin typeface="微软雅黑" panose="020B0503020204020204" pitchFamily="34" charset="-122"/>
                  <a:ea typeface="微软雅黑" panose="020B0503020204020204" pitchFamily="34" charset="-122"/>
                </a:rPr>
                <a:t>(cpp,cc1,as)</a:t>
              </a:r>
              <a:endParaRPr lang="en-GB" altLang="zh-CN" sz="2000" dirty="0">
                <a:latin typeface="微软雅黑" panose="020B0503020204020204" pitchFamily="34" charset="-122"/>
                <a:ea typeface="微软雅黑" panose="020B0503020204020204" pitchFamily="34" charset="-122"/>
              </a:endParaRPr>
            </a:p>
          </p:txBody>
        </p:sp>
        <p:sp>
          <p:nvSpPr>
            <p:cNvPr id="80909" name="Text Box 4"/>
            <p:cNvSpPr txBox="1"/>
            <p:nvPr/>
          </p:nvSpPr>
          <p:spPr>
            <a:xfrm>
              <a:off x="2209" y="1021"/>
              <a:ext cx="643" cy="238"/>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main.c</a:t>
              </a:r>
              <a:endParaRPr lang="en-GB" altLang="zh-CN" sz="2000" dirty="0">
                <a:latin typeface="微软雅黑" panose="020B0503020204020204" pitchFamily="34" charset="-122"/>
                <a:ea typeface="微软雅黑" panose="020B0503020204020204" pitchFamily="34" charset="-122"/>
              </a:endParaRPr>
            </a:p>
          </p:txBody>
        </p:sp>
        <p:sp>
          <p:nvSpPr>
            <p:cNvPr id="80910" name="Text Box 5"/>
            <p:cNvSpPr txBox="1"/>
            <p:nvPr/>
          </p:nvSpPr>
          <p:spPr>
            <a:xfrm>
              <a:off x="2208" y="2137"/>
              <a:ext cx="665" cy="238"/>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main.o</a:t>
              </a:r>
              <a:endParaRPr lang="en-GB" altLang="zh-CN" sz="2000" dirty="0">
                <a:latin typeface="微软雅黑" panose="020B0503020204020204" pitchFamily="34" charset="-122"/>
                <a:ea typeface="微软雅黑" panose="020B0503020204020204" pitchFamily="34" charset="-122"/>
              </a:endParaRPr>
            </a:p>
          </p:txBody>
        </p:sp>
        <p:sp>
          <p:nvSpPr>
            <p:cNvPr id="80911" name="Text Box 7"/>
            <p:cNvSpPr txBox="1"/>
            <p:nvPr/>
          </p:nvSpPr>
          <p:spPr>
            <a:xfrm>
              <a:off x="3197" y="1651"/>
              <a:ext cx="702" cy="238"/>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mylib.a</a:t>
              </a:r>
              <a:endParaRPr lang="en-GB" altLang="zh-CN" sz="2000" dirty="0">
                <a:latin typeface="微软雅黑" panose="020B0503020204020204" pitchFamily="34" charset="-122"/>
                <a:ea typeface="微软雅黑" panose="020B0503020204020204" pitchFamily="34" charset="-122"/>
              </a:endParaRPr>
            </a:p>
          </p:txBody>
        </p:sp>
        <p:sp>
          <p:nvSpPr>
            <p:cNvPr id="80912" name="Text Box 8"/>
            <p:cNvSpPr txBox="1"/>
            <p:nvPr/>
          </p:nvSpPr>
          <p:spPr>
            <a:xfrm>
              <a:off x="4371" y="2137"/>
              <a:ext cx="1096" cy="418"/>
            </a:xfrm>
            <a:prstGeom prst="rect">
              <a:avLst/>
            </a:prstGeom>
            <a:noFill/>
            <a:ln w="9525">
              <a:noFill/>
            </a:ln>
          </p:spPr>
          <p:txBody>
            <a:bodyPr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printf.o</a:t>
              </a:r>
              <a:r>
                <a:rPr lang="zh-CN" altLang="en-GB" sz="2000" dirty="0">
                  <a:latin typeface="微软雅黑" panose="020B0503020204020204" pitchFamily="34" charset="-122"/>
                  <a:ea typeface="微软雅黑" panose="020B0503020204020204" pitchFamily="34" charset="-122"/>
                </a:rPr>
                <a:t>及其调用模块</a:t>
              </a:r>
              <a:endParaRPr lang="zh-CN" altLang="en-GB" sz="2000" dirty="0">
                <a:latin typeface="微软雅黑" panose="020B0503020204020204" pitchFamily="34" charset="-122"/>
                <a:ea typeface="微软雅黑" panose="020B0503020204020204" pitchFamily="34" charset="-122"/>
              </a:endParaRPr>
            </a:p>
          </p:txBody>
        </p:sp>
        <p:sp>
          <p:nvSpPr>
            <p:cNvPr id="80913" name="Line 10"/>
            <p:cNvSpPr/>
            <p:nvPr/>
          </p:nvSpPr>
          <p:spPr>
            <a:xfrm>
              <a:off x="2512" y="1936"/>
              <a:ext cx="1" cy="240"/>
            </a:xfrm>
            <a:prstGeom prst="line">
              <a:avLst/>
            </a:prstGeom>
            <a:ln w="28440" cap="flat" cmpd="sng">
              <a:solidFill>
                <a:srgbClr val="000066"/>
              </a:solidFill>
              <a:prstDash val="solid"/>
              <a:miter/>
              <a:headEnd type="none" w="med" len="med"/>
              <a:tailEnd type="triangle" w="med" len="med"/>
            </a:ln>
          </p:spPr>
        </p:sp>
        <p:sp>
          <p:nvSpPr>
            <p:cNvPr id="80914" name="Line 11"/>
            <p:cNvSpPr/>
            <p:nvPr/>
          </p:nvSpPr>
          <p:spPr>
            <a:xfrm>
              <a:off x="3586" y="1936"/>
              <a:ext cx="1" cy="240"/>
            </a:xfrm>
            <a:prstGeom prst="line">
              <a:avLst/>
            </a:prstGeom>
            <a:ln w="28440" cap="flat" cmpd="sng">
              <a:solidFill>
                <a:srgbClr val="000066"/>
              </a:solidFill>
              <a:prstDash val="solid"/>
              <a:miter/>
              <a:headEnd type="none" w="med" len="med"/>
              <a:tailEnd type="triangle" w="med" len="med"/>
            </a:ln>
          </p:spPr>
        </p:sp>
        <p:sp>
          <p:nvSpPr>
            <p:cNvPr id="80915" name="Line 12"/>
            <p:cNvSpPr/>
            <p:nvPr/>
          </p:nvSpPr>
          <p:spPr>
            <a:xfrm>
              <a:off x="3595" y="2393"/>
              <a:ext cx="1" cy="297"/>
            </a:xfrm>
            <a:prstGeom prst="line">
              <a:avLst/>
            </a:prstGeom>
            <a:ln w="28440" cap="flat" cmpd="sng">
              <a:solidFill>
                <a:srgbClr val="000066"/>
              </a:solidFill>
              <a:prstDash val="solid"/>
              <a:miter/>
              <a:headEnd type="none" w="med" len="med"/>
              <a:tailEnd type="triangle" w="med" len="med"/>
            </a:ln>
          </p:spPr>
        </p:sp>
        <p:sp>
          <p:nvSpPr>
            <p:cNvPr id="80916" name="Text Box 13"/>
            <p:cNvSpPr txBox="1"/>
            <p:nvPr/>
          </p:nvSpPr>
          <p:spPr>
            <a:xfrm>
              <a:off x="3214" y="3218"/>
              <a:ext cx="787" cy="256"/>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200" dirty="0">
                  <a:solidFill>
                    <a:srgbClr val="FF0000"/>
                  </a:solidFill>
                  <a:latin typeface="微软雅黑" panose="020B0503020204020204" pitchFamily="34" charset="-122"/>
                  <a:ea typeface="微软雅黑" panose="020B0503020204020204" pitchFamily="34" charset="-122"/>
                </a:rPr>
                <a:t>myproc</a:t>
              </a:r>
              <a:endParaRPr lang="en-GB" altLang="zh-CN" sz="2200" dirty="0">
                <a:solidFill>
                  <a:srgbClr val="FF0000"/>
                </a:solidFill>
                <a:latin typeface="微软雅黑" panose="020B0503020204020204" pitchFamily="34" charset="-122"/>
                <a:ea typeface="微软雅黑" panose="020B0503020204020204" pitchFamily="34" charset="-122"/>
              </a:endParaRPr>
            </a:p>
          </p:txBody>
        </p:sp>
        <p:sp>
          <p:nvSpPr>
            <p:cNvPr id="80917" name="Line 14"/>
            <p:cNvSpPr/>
            <p:nvPr/>
          </p:nvSpPr>
          <p:spPr>
            <a:xfrm flipH="1">
              <a:off x="4179" y="2473"/>
              <a:ext cx="397" cy="160"/>
            </a:xfrm>
            <a:prstGeom prst="line">
              <a:avLst/>
            </a:prstGeom>
            <a:ln w="28440" cap="flat" cmpd="sng">
              <a:solidFill>
                <a:srgbClr val="000066"/>
              </a:solidFill>
              <a:prstDash val="solid"/>
              <a:miter/>
              <a:headEnd type="none" w="med" len="med"/>
              <a:tailEnd type="triangle" w="med" len="med"/>
            </a:ln>
          </p:spPr>
        </p:sp>
        <p:sp>
          <p:nvSpPr>
            <p:cNvPr id="29711" name="Rectangle 15"/>
            <p:cNvSpPr>
              <a:spLocks noChangeArrowheads="1"/>
            </p:cNvSpPr>
            <p:nvPr/>
          </p:nvSpPr>
          <p:spPr bwMode="auto">
            <a:xfrm>
              <a:off x="2875" y="2690"/>
              <a:ext cx="1872" cy="262"/>
            </a:xfrm>
            <a:prstGeom prst="rect">
              <a:avLst/>
            </a:prstGeom>
            <a:solidFill>
              <a:schemeClr val="accent2">
                <a:lumMod val="20000"/>
                <a:lumOff val="80000"/>
              </a:schemeClr>
            </a:solidFill>
            <a:ln w="28440">
              <a:solidFill>
                <a:schemeClr val="tx1"/>
              </a:solidFill>
              <a:miter lim="800000"/>
            </a:ln>
            <a:effectLst/>
          </p:spPr>
          <p:txBody>
            <a:bodyPr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静态链接器</a:t>
              </a: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(ld)</a:t>
              </a:r>
              <a:endPar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endParaRPr>
            </a:p>
          </p:txBody>
        </p:sp>
        <p:sp>
          <p:nvSpPr>
            <p:cNvPr id="80919" name="Text Box 18"/>
            <p:cNvSpPr txBox="1"/>
            <p:nvPr/>
          </p:nvSpPr>
          <p:spPr>
            <a:xfrm>
              <a:off x="4656" y="1650"/>
              <a:ext cx="577" cy="238"/>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Libc.a</a:t>
              </a:r>
              <a:endParaRPr lang="en-GB" altLang="zh-CN" sz="2000" dirty="0">
                <a:latin typeface="微软雅黑" panose="020B0503020204020204" pitchFamily="34" charset="-122"/>
                <a:ea typeface="微软雅黑" panose="020B0503020204020204" pitchFamily="34" charset="-122"/>
              </a:endParaRPr>
            </a:p>
          </p:txBody>
        </p:sp>
        <p:sp>
          <p:nvSpPr>
            <p:cNvPr id="80920" name="Text Box 19"/>
            <p:cNvSpPr txBox="1"/>
            <p:nvPr/>
          </p:nvSpPr>
          <p:spPr>
            <a:xfrm>
              <a:off x="3078" y="2134"/>
              <a:ext cx="976" cy="238"/>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myproc1.o</a:t>
              </a:r>
              <a:endParaRPr lang="en-GB" altLang="zh-CN" sz="2000" dirty="0">
                <a:latin typeface="微软雅黑" panose="020B0503020204020204" pitchFamily="34" charset="-122"/>
                <a:ea typeface="微软雅黑" panose="020B0503020204020204" pitchFamily="34" charset="-122"/>
              </a:endParaRPr>
            </a:p>
          </p:txBody>
        </p:sp>
        <p:sp>
          <p:nvSpPr>
            <p:cNvPr id="80921" name="Line 20"/>
            <p:cNvSpPr/>
            <p:nvPr/>
          </p:nvSpPr>
          <p:spPr>
            <a:xfrm>
              <a:off x="4952" y="1887"/>
              <a:ext cx="1" cy="240"/>
            </a:xfrm>
            <a:prstGeom prst="line">
              <a:avLst/>
            </a:prstGeom>
            <a:ln w="28440" cap="flat" cmpd="sng">
              <a:solidFill>
                <a:srgbClr val="000066"/>
              </a:solidFill>
              <a:prstDash val="solid"/>
              <a:miter/>
              <a:headEnd type="none" w="med" len="med"/>
              <a:tailEnd type="triangle" w="med" len="med"/>
            </a:ln>
          </p:spPr>
        </p:sp>
        <p:sp>
          <p:nvSpPr>
            <p:cNvPr id="80922" name="Line 22"/>
            <p:cNvSpPr/>
            <p:nvPr/>
          </p:nvSpPr>
          <p:spPr>
            <a:xfrm>
              <a:off x="2539" y="2354"/>
              <a:ext cx="768" cy="288"/>
            </a:xfrm>
            <a:prstGeom prst="line">
              <a:avLst/>
            </a:prstGeom>
            <a:ln w="28440" cap="flat" cmpd="sng">
              <a:solidFill>
                <a:srgbClr val="000066"/>
              </a:solidFill>
              <a:prstDash val="solid"/>
              <a:miter/>
              <a:headEnd type="none" w="med" len="med"/>
              <a:tailEnd type="triangle" w="med" len="med"/>
            </a:ln>
          </p:spPr>
        </p:sp>
        <p:sp>
          <p:nvSpPr>
            <p:cNvPr id="80923" name="Line 24"/>
            <p:cNvSpPr/>
            <p:nvPr/>
          </p:nvSpPr>
          <p:spPr>
            <a:xfrm>
              <a:off x="3595" y="2969"/>
              <a:ext cx="1" cy="288"/>
            </a:xfrm>
            <a:prstGeom prst="line">
              <a:avLst/>
            </a:prstGeom>
            <a:ln w="28440" cap="flat" cmpd="sng">
              <a:solidFill>
                <a:srgbClr val="000066"/>
              </a:solidFill>
              <a:prstDash val="solid"/>
              <a:miter/>
              <a:headEnd type="none" w="med" len="med"/>
              <a:tailEnd type="triangle" w="med" len="med"/>
            </a:ln>
          </p:spPr>
        </p:sp>
        <p:sp>
          <p:nvSpPr>
            <p:cNvPr id="80924" name="Text Box 26"/>
            <p:cNvSpPr txBox="1"/>
            <p:nvPr/>
          </p:nvSpPr>
          <p:spPr>
            <a:xfrm>
              <a:off x="4025" y="3105"/>
              <a:ext cx="1314" cy="472"/>
            </a:xfrm>
            <a:prstGeom prst="rect">
              <a:avLst/>
            </a:prstGeom>
            <a:noFill/>
            <a:ln w="9525">
              <a:noFill/>
            </a:ln>
          </p:spPr>
          <p:txBody>
            <a:bodyPr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200" dirty="0">
                  <a:solidFill>
                    <a:srgbClr val="C00000"/>
                  </a:solidFill>
                  <a:latin typeface="微软雅黑" panose="020B0503020204020204" pitchFamily="34" charset="-122"/>
                  <a:ea typeface="微软雅黑" panose="020B0503020204020204" pitchFamily="34" charset="-122"/>
                </a:rPr>
                <a:t>完全链接的可执行目标文件</a:t>
              </a:r>
              <a:endParaRPr lang="zh-CN" altLang="en-GB" sz="2200" dirty="0">
                <a:solidFill>
                  <a:srgbClr val="C00000"/>
                </a:solidFill>
                <a:latin typeface="微软雅黑" panose="020B0503020204020204" pitchFamily="34" charset="-122"/>
                <a:ea typeface="微软雅黑" panose="020B0503020204020204" pitchFamily="34" charset="-122"/>
              </a:endParaRPr>
            </a:p>
          </p:txBody>
        </p:sp>
        <p:sp>
          <p:nvSpPr>
            <p:cNvPr id="80925" name="Text Box 26"/>
            <p:cNvSpPr txBox="1"/>
            <p:nvPr/>
          </p:nvSpPr>
          <p:spPr>
            <a:xfrm>
              <a:off x="3078" y="1407"/>
              <a:ext cx="1196" cy="265"/>
            </a:xfrm>
            <a:prstGeom prst="rect">
              <a:avLst/>
            </a:prstGeom>
            <a:noFill/>
            <a:ln w="9525">
              <a:noFill/>
            </a:ln>
          </p:spPr>
          <p:txBody>
            <a:bodyPr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200" dirty="0">
                  <a:solidFill>
                    <a:srgbClr val="C00000"/>
                  </a:solidFill>
                  <a:latin typeface="微软雅黑" panose="020B0503020204020204" pitchFamily="34" charset="-122"/>
                  <a:ea typeface="微软雅黑" panose="020B0503020204020204" pitchFamily="34" charset="-122"/>
                </a:rPr>
                <a:t>自定义静态库</a:t>
              </a:r>
              <a:endParaRPr lang="zh-CN" altLang="en-GB" sz="2200" dirty="0">
                <a:solidFill>
                  <a:srgbClr val="C00000"/>
                </a:solidFill>
                <a:latin typeface="微软雅黑" panose="020B0503020204020204" pitchFamily="34" charset="-122"/>
                <a:ea typeface="微软雅黑" panose="020B0503020204020204" pitchFamily="34" charset="-122"/>
              </a:endParaRPr>
            </a:p>
          </p:txBody>
        </p:sp>
        <p:sp>
          <p:nvSpPr>
            <p:cNvPr id="80926" name="Text Box 26"/>
            <p:cNvSpPr txBox="1"/>
            <p:nvPr/>
          </p:nvSpPr>
          <p:spPr>
            <a:xfrm>
              <a:off x="4435" y="1384"/>
              <a:ext cx="1040" cy="265"/>
            </a:xfrm>
            <a:prstGeom prst="rect">
              <a:avLst/>
            </a:prstGeom>
            <a:noFill/>
            <a:ln w="9525">
              <a:noFill/>
            </a:ln>
          </p:spPr>
          <p:txBody>
            <a:bodyPr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200" dirty="0">
                  <a:solidFill>
                    <a:srgbClr val="C00000"/>
                  </a:solidFill>
                  <a:latin typeface="微软雅黑" panose="020B0503020204020204" pitchFamily="34" charset="-122"/>
                  <a:ea typeface="微软雅黑" panose="020B0503020204020204" pitchFamily="34" charset="-122"/>
                </a:rPr>
                <a:t>标准静态库</a:t>
              </a:r>
              <a:endParaRPr lang="zh-CN" altLang="en-GB" sz="2200" dirty="0">
                <a:solidFill>
                  <a:srgbClr val="C00000"/>
                </a:solidFill>
                <a:latin typeface="微软雅黑" panose="020B0503020204020204" pitchFamily="34" charset="-122"/>
                <a:ea typeface="微软雅黑" panose="020B0503020204020204" pitchFamily="34" charset="-122"/>
              </a:endParaRPr>
            </a:p>
          </p:txBody>
        </p:sp>
      </p:grpSp>
      <p:sp>
        <p:nvSpPr>
          <p:cNvPr id="774185" name="Text Box 41"/>
          <p:cNvSpPr txBox="1"/>
          <p:nvPr/>
        </p:nvSpPr>
        <p:spPr>
          <a:xfrm>
            <a:off x="2149475" y="4718050"/>
            <a:ext cx="1712913" cy="701675"/>
          </a:xfrm>
          <a:prstGeom prst="rect">
            <a:avLst/>
          </a:prstGeom>
          <a:solidFill>
            <a:srgbClr val="993300">
              <a:alpha val="16862"/>
            </a:srgbClr>
          </a:solid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FF0000"/>
                </a:solidFill>
                <a:latin typeface="微软雅黑" panose="020B0503020204020204" pitchFamily="34" charset="-122"/>
                <a:ea typeface="微软雅黑" panose="020B0503020204020204" pitchFamily="34" charset="-122"/>
              </a:rPr>
              <a:t>注意：</a:t>
            </a:r>
            <a:r>
              <a:rPr lang="en-US" altLang="zh-CN" sz="2000" dirty="0">
                <a:solidFill>
                  <a:srgbClr val="FF0000"/>
                </a:solidFill>
                <a:latin typeface="微软雅黑" panose="020B0503020204020204" pitchFamily="34" charset="-122"/>
                <a:ea typeface="微软雅黑" panose="020B0503020204020204" pitchFamily="34" charset="-122"/>
              </a:rPr>
              <a:t>E</a:t>
            </a:r>
            <a:r>
              <a:rPr lang="zh-CN" altLang="en-US" sz="2000" dirty="0">
                <a:solidFill>
                  <a:srgbClr val="FF0000"/>
                </a:solidFill>
                <a:latin typeface="微软雅黑" panose="020B0503020204020204" pitchFamily="34" charset="-122"/>
                <a:ea typeface="微软雅黑" panose="020B0503020204020204" pitchFamily="34" charset="-122"/>
              </a:rPr>
              <a:t>中无</a:t>
            </a:r>
            <a:r>
              <a:rPr lang="en-US" altLang="zh-CN" sz="2000" dirty="0">
                <a:solidFill>
                  <a:srgbClr val="FF0000"/>
                </a:solidFill>
                <a:latin typeface="微软雅黑" panose="020B0503020204020204" pitchFamily="34" charset="-122"/>
                <a:ea typeface="微软雅黑" panose="020B0503020204020204" pitchFamily="34" charset="-122"/>
              </a:rPr>
              <a:t>myproc2.o</a:t>
            </a:r>
            <a:endParaRPr lang="en-US" altLang="zh-CN" sz="2000" dirty="0">
              <a:solidFill>
                <a:srgbClr val="FF0000"/>
              </a:solidFill>
              <a:latin typeface="微软雅黑" panose="020B0503020204020204" pitchFamily="34" charset="-122"/>
              <a:ea typeface="微软雅黑" panose="020B0503020204020204" pitchFamily="34" charset="-122"/>
            </a:endParaRPr>
          </a:p>
        </p:txBody>
      </p:sp>
      <p:sp>
        <p:nvSpPr>
          <p:cNvPr id="80906" name="Rectangle 43"/>
          <p:cNvSpPr/>
          <p:nvPr/>
        </p:nvSpPr>
        <p:spPr>
          <a:xfrm>
            <a:off x="225425" y="727075"/>
            <a:ext cx="5011738" cy="396875"/>
          </a:xfrm>
          <a:prstGeom prst="rect">
            <a:avLst/>
          </a:prstGeom>
          <a:noFill/>
          <a:ln w="9525">
            <a:noFill/>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r>
              <a:rPr lang="en-US" altLang="zh-CN" sz="2000" dirty="0">
                <a:solidFill>
                  <a:srgbClr val="CC3300"/>
                </a:solidFill>
                <a:latin typeface="微软雅黑" panose="020B0503020204020204" pitchFamily="34" charset="-122"/>
                <a:ea typeface="微软雅黑" panose="020B0503020204020204" pitchFamily="34" charset="-122"/>
              </a:rPr>
              <a:t>$ ar rcs </a:t>
            </a:r>
            <a:r>
              <a:rPr lang="en-US" altLang="zh-CN" sz="2000" dirty="0">
                <a:solidFill>
                  <a:srgbClr val="FF0000"/>
                </a:solidFill>
                <a:latin typeface="微软雅黑" panose="020B0503020204020204" pitchFamily="34" charset="-122"/>
                <a:ea typeface="微软雅黑" panose="020B0503020204020204" pitchFamily="34" charset="-122"/>
              </a:rPr>
              <a:t>mylib.a</a:t>
            </a:r>
            <a:r>
              <a:rPr lang="en-US" altLang="zh-CN" sz="2000" dirty="0">
                <a:solidFill>
                  <a:srgbClr val="CC3300"/>
                </a:solidFill>
                <a:latin typeface="微软雅黑" panose="020B0503020204020204" pitchFamily="34" charset="-122"/>
                <a:ea typeface="微软雅黑" panose="020B0503020204020204" pitchFamily="34" charset="-122"/>
              </a:rPr>
              <a:t> myproc1.o myproc2.o</a:t>
            </a:r>
            <a:endParaRPr lang="zh-CN" altLang="en-US" sz="2000" dirty="0">
              <a:solidFill>
                <a:srgbClr val="CC33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4156"/>
                                        </p:tgtEl>
                                        <p:attrNameLst>
                                          <p:attrName>style.visibility</p:attrName>
                                        </p:attrNameLst>
                                      </p:cBhvr>
                                      <p:to>
                                        <p:strVal val="visible"/>
                                      </p:to>
                                    </p:set>
                                    <p:animEffect transition="in" filter="blinds(horizontal)">
                                      <p:cBhvr>
                                        <p:cTn id="7" dur="500"/>
                                        <p:tgtEl>
                                          <p:spTgt spid="77415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4149"/>
                                        </p:tgtEl>
                                        <p:attrNameLst>
                                          <p:attrName>style.visibility</p:attrName>
                                        </p:attrNameLst>
                                      </p:cBhvr>
                                      <p:to>
                                        <p:strVal val="visible"/>
                                      </p:to>
                                    </p:set>
                                    <p:animEffect transition="in" filter="blinds(horizontal)">
                                      <p:cBhvr>
                                        <p:cTn id="12" dur="500"/>
                                        <p:tgtEl>
                                          <p:spTgt spid="77414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74186"/>
                                        </p:tgtEl>
                                        <p:attrNameLst>
                                          <p:attrName>style.visibility</p:attrName>
                                        </p:attrNameLst>
                                      </p:cBhvr>
                                      <p:to>
                                        <p:strVal val="visible"/>
                                      </p:to>
                                    </p:set>
                                    <p:animEffect transition="in" filter="blinds(horizontal)">
                                      <p:cBhvr>
                                        <p:cTn id="17" dur="500"/>
                                        <p:tgtEl>
                                          <p:spTgt spid="77418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74155">
                                            <p:txEl>
                                              <p:charRg st="0" end="6"/>
                                            </p:txEl>
                                          </p:spTgt>
                                        </p:tgtEl>
                                        <p:attrNameLst>
                                          <p:attrName>style.visibility</p:attrName>
                                        </p:attrNameLst>
                                      </p:cBhvr>
                                      <p:to>
                                        <p:strVal val="visible"/>
                                      </p:to>
                                    </p:set>
                                    <p:animEffect transition="in" filter="blinds(horizontal)">
                                      <p:cBhvr>
                                        <p:cTn id="22" dur="500"/>
                                        <p:tgtEl>
                                          <p:spTgt spid="774155">
                                            <p:txEl>
                                              <p:charRg st="0"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74155">
                                            <p:txEl>
                                              <p:charRg st="6" end="42"/>
                                            </p:txEl>
                                          </p:spTgt>
                                        </p:tgtEl>
                                        <p:attrNameLst>
                                          <p:attrName>style.visibility</p:attrName>
                                        </p:attrNameLst>
                                      </p:cBhvr>
                                      <p:to>
                                        <p:strVal val="visible"/>
                                      </p:to>
                                    </p:set>
                                    <p:animEffect transition="in" filter="blinds(horizontal)">
                                      <p:cBhvr>
                                        <p:cTn id="27" dur="500"/>
                                        <p:tgtEl>
                                          <p:spTgt spid="774155">
                                            <p:txEl>
                                              <p:charRg st="6" end="4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74155">
                                            <p:txEl>
                                              <p:charRg st="42" end="72"/>
                                            </p:txEl>
                                          </p:spTgt>
                                        </p:tgtEl>
                                        <p:attrNameLst>
                                          <p:attrName>style.visibility</p:attrName>
                                        </p:attrNameLst>
                                      </p:cBhvr>
                                      <p:to>
                                        <p:strVal val="visible"/>
                                      </p:to>
                                    </p:set>
                                    <p:animEffect transition="in" filter="blinds(horizontal)">
                                      <p:cBhvr>
                                        <p:cTn id="32" dur="500"/>
                                        <p:tgtEl>
                                          <p:spTgt spid="774155">
                                            <p:txEl>
                                              <p:charRg st="42" end="7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74185"/>
                                        </p:tgtEl>
                                        <p:attrNameLst>
                                          <p:attrName>style.visibility</p:attrName>
                                        </p:attrNameLst>
                                      </p:cBhvr>
                                      <p:to>
                                        <p:strVal val="visible"/>
                                      </p:to>
                                    </p:set>
                                    <p:animEffect transition="in" filter="blinds(horizontal)">
                                      <p:cBhvr>
                                        <p:cTn id="37" dur="500"/>
                                        <p:tgtEl>
                                          <p:spTgt spid="774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149" grpId="0"/>
      <p:bldP spid="774156" grpId="0"/>
      <p:bldP spid="77418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2"/>
          <p:cNvSpPr>
            <a:spLocks noGrp="1"/>
          </p:cNvSpPr>
          <p:nvPr>
            <p:ph type="title"/>
          </p:nvPr>
        </p:nvSpPr>
        <p:spPr>
          <a:xfrm>
            <a:off x="457200" y="96838"/>
            <a:ext cx="8229600" cy="561975"/>
          </a:xfrm>
        </p:spPr>
        <p:txBody>
          <a:bodyPr vert="horz" wrap="square" lIns="91440" tIns="45720" rIns="91440" bIns="45720" anchor="ctr" anchorCtr="0"/>
          <a:p>
            <a:r>
              <a:rPr lang="zh-CN" altLang="en-US" dirty="0"/>
              <a:t>链接器中符号解析的全过程</a:t>
            </a:r>
            <a:r>
              <a:rPr lang="zh-CN" altLang="en-US" sz="3200" dirty="0"/>
              <a:t> </a:t>
            </a:r>
            <a:endParaRPr lang="zh-CN" altLang="en-US" sz="3200" dirty="0"/>
          </a:p>
        </p:txBody>
      </p:sp>
      <p:sp>
        <p:nvSpPr>
          <p:cNvPr id="81923" name="Text Box 8"/>
          <p:cNvSpPr txBox="1"/>
          <p:nvPr/>
        </p:nvSpPr>
        <p:spPr>
          <a:xfrm>
            <a:off x="441325" y="831850"/>
            <a:ext cx="1450975"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2000" dirty="0">
                <a:solidFill>
                  <a:srgbClr val="FF0000"/>
                </a:solidFill>
                <a:latin typeface="微软雅黑" panose="020B0503020204020204" pitchFamily="34" charset="-122"/>
                <a:ea typeface="微软雅黑" panose="020B0503020204020204" pitchFamily="34" charset="-122"/>
              </a:rPr>
              <a:t>main.c</a:t>
            </a:r>
            <a:endParaRPr lang="en-US" altLang="zh-CN" sz="2000" dirty="0">
              <a:solidFill>
                <a:srgbClr val="FF0000"/>
              </a:solidFill>
              <a:latin typeface="微软雅黑" panose="020B0503020204020204" pitchFamily="34" charset="-122"/>
              <a:ea typeface="微软雅黑" panose="020B0503020204020204" pitchFamily="34" charset="-122"/>
            </a:endParaRPr>
          </a:p>
        </p:txBody>
      </p:sp>
      <p:sp>
        <p:nvSpPr>
          <p:cNvPr id="81924" name="Rectangle 9"/>
          <p:cNvSpPr/>
          <p:nvPr/>
        </p:nvSpPr>
        <p:spPr>
          <a:xfrm>
            <a:off x="447675" y="1225550"/>
            <a:ext cx="2686050" cy="1835150"/>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r>
              <a:rPr lang="en-US" altLang="zh-CN" sz="1900" dirty="0">
                <a:solidFill>
                  <a:srgbClr val="3366FF"/>
                </a:solidFill>
                <a:latin typeface="微软雅黑" panose="020B0503020204020204" pitchFamily="34" charset="-122"/>
                <a:ea typeface="微软雅黑" panose="020B0503020204020204" pitchFamily="34" charset="-122"/>
              </a:rPr>
              <a:t>void myfunc1(viod); </a:t>
            </a:r>
            <a:endParaRPr lang="en-US" altLang="zh-CN" sz="1900" dirty="0">
              <a:solidFill>
                <a:srgbClr val="3366FF"/>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en-US" altLang="zh-CN" sz="1900" dirty="0">
                <a:solidFill>
                  <a:srgbClr val="3366FF"/>
                </a:solidFill>
                <a:latin typeface="微软雅黑" panose="020B0503020204020204" pitchFamily="34" charset="-122"/>
                <a:ea typeface="微软雅黑" panose="020B0503020204020204" pitchFamily="34" charset="-122"/>
              </a:rPr>
              <a:t>int main() </a:t>
            </a:r>
            <a:endParaRPr lang="en-US" altLang="zh-CN" sz="1900" dirty="0">
              <a:solidFill>
                <a:srgbClr val="3366FF"/>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en-US" altLang="zh-CN" sz="1900" dirty="0">
                <a:solidFill>
                  <a:srgbClr val="3366FF"/>
                </a:solidFill>
                <a:latin typeface="微软雅黑" panose="020B0503020204020204" pitchFamily="34" charset="-122"/>
                <a:ea typeface="微软雅黑" panose="020B0503020204020204" pitchFamily="34" charset="-122"/>
              </a:rPr>
              <a:t>{ </a:t>
            </a:r>
            <a:endParaRPr lang="en-US" altLang="zh-CN" sz="1900" dirty="0">
              <a:solidFill>
                <a:srgbClr val="3366FF"/>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en-US" altLang="zh-CN" sz="1900" dirty="0">
                <a:solidFill>
                  <a:srgbClr val="3366FF"/>
                </a:solidFill>
                <a:latin typeface="微软雅黑" panose="020B0503020204020204" pitchFamily="34" charset="-122"/>
                <a:ea typeface="微软雅黑" panose="020B0503020204020204" pitchFamily="34" charset="-122"/>
              </a:rPr>
              <a:t>   myfunc1(); </a:t>
            </a:r>
            <a:endParaRPr lang="en-US" altLang="zh-CN" sz="1900" dirty="0">
              <a:solidFill>
                <a:srgbClr val="3366FF"/>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en-US" altLang="zh-CN" sz="1900" dirty="0">
                <a:solidFill>
                  <a:srgbClr val="3366FF"/>
                </a:solidFill>
                <a:latin typeface="微软雅黑" panose="020B0503020204020204" pitchFamily="34" charset="-122"/>
                <a:ea typeface="微软雅黑" panose="020B0503020204020204" pitchFamily="34" charset="-122"/>
              </a:rPr>
              <a:t>   return 0; </a:t>
            </a:r>
            <a:endParaRPr lang="en-US" altLang="zh-CN" sz="1900" dirty="0">
              <a:solidFill>
                <a:srgbClr val="3366FF"/>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en-US" altLang="zh-CN" sz="1900" dirty="0">
                <a:solidFill>
                  <a:srgbClr val="3366FF"/>
                </a:solidFill>
                <a:latin typeface="微软雅黑" panose="020B0503020204020204" pitchFamily="34" charset="-122"/>
                <a:ea typeface="微软雅黑" panose="020B0503020204020204" pitchFamily="34" charset="-122"/>
              </a:rPr>
              <a:t>}</a:t>
            </a:r>
            <a:r>
              <a:rPr lang="en-US" altLang="zh-CN" sz="1900" b="0" dirty="0">
                <a:latin typeface="微软雅黑" panose="020B0503020204020204" pitchFamily="34" charset="-122"/>
                <a:ea typeface="微软雅黑" panose="020B0503020204020204" pitchFamily="34" charset="-122"/>
              </a:rPr>
              <a:t> </a:t>
            </a:r>
            <a:endParaRPr lang="en-US" altLang="zh-CN" sz="1900" b="0" dirty="0">
              <a:latin typeface="微软雅黑" panose="020B0503020204020204" pitchFamily="34" charset="-122"/>
              <a:ea typeface="微软雅黑" panose="020B0503020204020204" pitchFamily="34" charset="-122"/>
            </a:endParaRPr>
          </a:p>
        </p:txBody>
      </p:sp>
      <p:sp>
        <p:nvSpPr>
          <p:cNvPr id="81925" name="Rectangle 10"/>
          <p:cNvSpPr/>
          <p:nvPr/>
        </p:nvSpPr>
        <p:spPr>
          <a:xfrm>
            <a:off x="3349625" y="915988"/>
            <a:ext cx="5427663"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r>
              <a:rPr lang="en-US" altLang="zh-CN" sz="2000" dirty="0">
                <a:solidFill>
                  <a:srgbClr val="FF0000"/>
                </a:solidFill>
                <a:latin typeface="微软雅黑" panose="020B0503020204020204" pitchFamily="34" charset="-122"/>
                <a:ea typeface="微软雅黑" panose="020B0503020204020204" pitchFamily="34" charset="-122"/>
              </a:rPr>
              <a:t>$ gcc –static –o myproc main.o ./mylib.a</a:t>
            </a:r>
            <a:endParaRPr lang="en-US" altLang="zh-CN" sz="2000" dirty="0">
              <a:solidFill>
                <a:srgbClr val="FF0000"/>
              </a:solidFill>
              <a:latin typeface="微软雅黑" panose="020B0503020204020204" pitchFamily="34" charset="-122"/>
              <a:ea typeface="微软雅黑" panose="020B0503020204020204" pitchFamily="34" charset="-122"/>
            </a:endParaRPr>
          </a:p>
        </p:txBody>
      </p:sp>
      <p:sp>
        <p:nvSpPr>
          <p:cNvPr id="721931" name="Text Box 11"/>
          <p:cNvSpPr txBox="1"/>
          <p:nvPr/>
        </p:nvSpPr>
        <p:spPr>
          <a:xfrm>
            <a:off x="159068" y="3992880"/>
            <a:ext cx="8824912"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CC3300"/>
                </a:solidFill>
                <a:latin typeface="微软雅黑" panose="020B0503020204020204" pitchFamily="34" charset="-122"/>
                <a:ea typeface="微软雅黑" panose="020B0503020204020204" pitchFamily="34" charset="-122"/>
              </a:rPr>
              <a:t>若命令为：</a:t>
            </a:r>
            <a:r>
              <a:rPr lang="en-US" altLang="zh-CN" sz="2000" dirty="0">
                <a:solidFill>
                  <a:srgbClr val="FF0000"/>
                </a:solidFill>
                <a:latin typeface="微软雅黑" panose="020B0503020204020204" pitchFamily="34" charset="-122"/>
                <a:ea typeface="微软雅黑" panose="020B0503020204020204" pitchFamily="34" charset="-122"/>
              </a:rPr>
              <a:t>$</a:t>
            </a:r>
            <a:r>
              <a:rPr lang="en-US" altLang="zh-CN" sz="2000" dirty="0">
                <a:solidFill>
                  <a:srgbClr val="CC3300"/>
                </a:solidFill>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rPr>
              <a:t>gcc –static –o myproc ./mylib.a main.o</a:t>
            </a:r>
            <a:r>
              <a:rPr lang="zh-CN" altLang="en-US" sz="2000" dirty="0">
                <a:solidFill>
                  <a:srgbClr val="CC3300"/>
                </a:solidFill>
                <a:latin typeface="微软雅黑" panose="020B0503020204020204" pitchFamily="34" charset="-122"/>
                <a:ea typeface="微软雅黑" panose="020B0503020204020204" pitchFamily="34" charset="-122"/>
              </a:rPr>
              <a:t>， 结果怎样？</a:t>
            </a:r>
            <a:endParaRPr lang="zh-CN" altLang="en-US" sz="2000" dirty="0">
              <a:solidFill>
                <a:srgbClr val="CC3300"/>
              </a:solidFill>
              <a:latin typeface="微软雅黑" panose="020B0503020204020204" pitchFamily="34" charset="-122"/>
              <a:ea typeface="微软雅黑" panose="020B0503020204020204" pitchFamily="34" charset="-122"/>
            </a:endParaRPr>
          </a:p>
        </p:txBody>
      </p:sp>
      <p:sp>
        <p:nvSpPr>
          <p:cNvPr id="721935" name="Text Box 15"/>
          <p:cNvSpPr txBox="1"/>
          <p:nvPr/>
        </p:nvSpPr>
        <p:spPr>
          <a:xfrm>
            <a:off x="257175" y="4648200"/>
            <a:ext cx="8696325" cy="1830388"/>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15000"/>
              </a:spcBef>
              <a:buNone/>
            </a:pPr>
            <a:r>
              <a:rPr lang="zh-CN" altLang="en-US" sz="2000" dirty="0">
                <a:latin typeface="微软雅黑" panose="020B0503020204020204" pitchFamily="34" charset="-122"/>
                <a:ea typeface="微软雅黑" panose="020B0503020204020204" pitchFamily="34" charset="-122"/>
              </a:rPr>
              <a:t>首先，扫描</a:t>
            </a:r>
            <a:r>
              <a:rPr lang="en-US" altLang="zh-CN" sz="2000" dirty="0">
                <a:latin typeface="微软雅黑" panose="020B0503020204020204" pitchFamily="34" charset="-122"/>
                <a:ea typeface="微软雅黑" panose="020B0503020204020204" pitchFamily="34" charset="-122"/>
              </a:rPr>
              <a:t>mylib</a:t>
            </a:r>
            <a:r>
              <a:rPr lang="zh-CN" altLang="en-US" sz="2000" dirty="0">
                <a:latin typeface="微软雅黑" panose="020B0503020204020204" pitchFamily="34" charset="-122"/>
                <a:ea typeface="微软雅黑" panose="020B0503020204020204" pitchFamily="34" charset="-122"/>
              </a:rPr>
              <a:t>，因是静态库，应根据其中是否存在</a:t>
            </a:r>
            <a:r>
              <a:rPr lang="en-US" altLang="zh-CN" sz="2000" dirty="0">
                <a:latin typeface="微软雅黑" panose="020B0503020204020204" pitchFamily="34" charset="-122"/>
                <a:ea typeface="微软雅黑" panose="020B0503020204020204" pitchFamily="34" charset="-122"/>
              </a:rPr>
              <a:t>U</a:t>
            </a:r>
            <a:r>
              <a:rPr lang="zh-CN" altLang="en-US" sz="2000" dirty="0">
                <a:latin typeface="微软雅黑" panose="020B0503020204020204" pitchFamily="34" charset="-122"/>
                <a:ea typeface="微软雅黑" panose="020B0503020204020204" pitchFamily="34" charset="-122"/>
              </a:rPr>
              <a:t>中未解析符号对应的定义符号来确定哪个</a:t>
            </a:r>
            <a:r>
              <a:rPr lang="en-US" altLang="zh-CN" sz="2000" dirty="0">
                <a:latin typeface="微软雅黑" panose="020B0503020204020204" pitchFamily="34" charset="-122"/>
                <a:ea typeface="微软雅黑" panose="020B0503020204020204" pitchFamily="34" charset="-122"/>
              </a:rPr>
              <a:t>.o</a:t>
            </a:r>
            <a:r>
              <a:rPr lang="zh-CN" altLang="en-US" sz="2000" dirty="0">
                <a:latin typeface="微软雅黑" panose="020B0503020204020204" pitchFamily="34" charset="-122"/>
                <a:ea typeface="微软雅黑" panose="020B0503020204020204" pitchFamily="34" charset="-122"/>
              </a:rPr>
              <a:t>被加入</a:t>
            </a:r>
            <a:r>
              <a:rPr lang="en-US" altLang="zh-CN" sz="2000" dirty="0">
                <a:latin typeface="微软雅黑" panose="020B0503020204020204" pitchFamily="34" charset="-122"/>
                <a:ea typeface="微软雅黑" panose="020B0503020204020204" pitchFamily="34" charset="-122"/>
              </a:rPr>
              <a:t>E</a:t>
            </a:r>
            <a:r>
              <a:rPr lang="zh-CN" altLang="en-US" sz="2000" dirty="0">
                <a:latin typeface="微软雅黑" panose="020B0503020204020204" pitchFamily="34" charset="-122"/>
                <a:ea typeface="微软雅黑" panose="020B0503020204020204" pitchFamily="34" charset="-122"/>
              </a:rPr>
              <a:t>。因为</a:t>
            </a:r>
            <a:r>
              <a:rPr lang="en-US" altLang="zh-CN" sz="2000" dirty="0">
                <a:latin typeface="微软雅黑" panose="020B0503020204020204" pitchFamily="34" charset="-122"/>
                <a:ea typeface="微软雅黑" panose="020B0503020204020204" pitchFamily="34" charset="-122"/>
              </a:rPr>
              <a:t>U</a:t>
            </a:r>
            <a:r>
              <a:rPr lang="zh-CN" altLang="en-US" sz="2000" dirty="0">
                <a:latin typeface="微软雅黑" panose="020B0503020204020204" pitchFamily="34" charset="-122"/>
                <a:ea typeface="微软雅黑" panose="020B0503020204020204" pitchFamily="34" charset="-122"/>
              </a:rPr>
              <a:t>中一开始为空，所以</a:t>
            </a:r>
            <a:r>
              <a:rPr lang="en-US" altLang="zh-CN" sz="2000" dirty="0">
                <a:latin typeface="微软雅黑" panose="020B0503020204020204" pitchFamily="34" charset="-122"/>
                <a:ea typeface="微软雅黑" panose="020B0503020204020204" pitchFamily="34" charset="-122"/>
              </a:rPr>
              <a:t>mylib</a:t>
            </a:r>
            <a:r>
              <a:rPr lang="zh-CN" altLang="en-US" sz="2000" dirty="0">
                <a:latin typeface="微软雅黑" panose="020B0503020204020204" pitchFamily="34" charset="-122"/>
                <a:ea typeface="微软雅黑" panose="020B0503020204020204" pitchFamily="34" charset="-122"/>
              </a:rPr>
              <a:t>中的</a:t>
            </a:r>
            <a:r>
              <a:rPr lang="en-US" altLang="zh-CN" sz="2000" dirty="0">
                <a:latin typeface="微软雅黑" panose="020B0503020204020204" pitchFamily="34" charset="-122"/>
                <a:ea typeface="微软雅黑" panose="020B0503020204020204" pitchFamily="34" charset="-122"/>
              </a:rPr>
              <a:t>myproc1.o</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myproc2.o</a:t>
            </a:r>
            <a:r>
              <a:rPr lang="zh-CN" altLang="en-US" sz="2000" dirty="0">
                <a:latin typeface="微软雅黑" panose="020B0503020204020204" pitchFamily="34" charset="-122"/>
                <a:ea typeface="微软雅黑" panose="020B0503020204020204" pitchFamily="34" charset="-122"/>
              </a:rPr>
              <a:t>都被丢弃。</a:t>
            </a:r>
            <a:endParaRPr lang="zh-CN" altLang="en-US" sz="2000" dirty="0">
              <a:latin typeface="微软雅黑" panose="020B0503020204020204" pitchFamily="34" charset="-122"/>
              <a:ea typeface="微软雅黑" panose="020B0503020204020204" pitchFamily="34" charset="-122"/>
            </a:endParaRPr>
          </a:p>
          <a:p>
            <a:pPr marL="0" lvl="0" indent="0" eaLnBrk="1" hangingPunct="1">
              <a:lnSpc>
                <a:spcPct val="100000"/>
              </a:lnSpc>
              <a:spcBef>
                <a:spcPct val="15000"/>
              </a:spcBef>
              <a:buNone/>
            </a:pPr>
            <a:r>
              <a:rPr lang="zh-CN" altLang="en-US" sz="2000" dirty="0">
                <a:latin typeface="微软雅黑" panose="020B0503020204020204" pitchFamily="34" charset="-122"/>
                <a:ea typeface="微软雅黑" panose="020B0503020204020204" pitchFamily="34" charset="-122"/>
              </a:rPr>
              <a:t>然后，扫描</a:t>
            </a:r>
            <a:r>
              <a:rPr lang="en-US" altLang="zh-CN" sz="2000" dirty="0">
                <a:latin typeface="微软雅黑" panose="020B0503020204020204" pitchFamily="34" charset="-122"/>
                <a:ea typeface="微软雅黑" panose="020B0503020204020204" pitchFamily="34" charset="-122"/>
              </a:rPr>
              <a:t>main.o</a:t>
            </a:r>
            <a:r>
              <a:rPr lang="zh-CN" altLang="en-US" sz="2000" dirty="0">
                <a:latin typeface="微软雅黑" panose="020B0503020204020204" pitchFamily="34" charset="-122"/>
                <a:ea typeface="微软雅黑" panose="020B0503020204020204" pitchFamily="34" charset="-122"/>
              </a:rPr>
              <a:t>，将</a:t>
            </a:r>
            <a:r>
              <a:rPr lang="en-US" altLang="zh-CN" sz="2000" dirty="0">
                <a:latin typeface="微软雅黑" panose="020B0503020204020204" pitchFamily="34" charset="-122"/>
                <a:ea typeface="微软雅黑" panose="020B0503020204020204" pitchFamily="34" charset="-122"/>
              </a:rPr>
              <a:t>myfunc1</a:t>
            </a:r>
            <a:r>
              <a:rPr lang="zh-CN" altLang="en-US" sz="2000" dirty="0">
                <a:latin typeface="微软雅黑" panose="020B0503020204020204" pitchFamily="34" charset="-122"/>
                <a:ea typeface="微软雅黑" panose="020B0503020204020204" pitchFamily="34" charset="-122"/>
              </a:rPr>
              <a:t>加入</a:t>
            </a:r>
            <a:r>
              <a:rPr lang="en-US" altLang="zh-CN" sz="2000" dirty="0">
                <a:latin typeface="微软雅黑" panose="020B0503020204020204" pitchFamily="34" charset="-122"/>
                <a:ea typeface="微软雅黑" panose="020B0503020204020204" pitchFamily="34" charset="-122"/>
              </a:rPr>
              <a:t>U</a:t>
            </a:r>
            <a:r>
              <a:rPr lang="zh-CN" altLang="en-US" sz="2000" dirty="0">
                <a:latin typeface="微软雅黑" panose="020B0503020204020204" pitchFamily="34" charset="-122"/>
                <a:ea typeface="微软雅黑" panose="020B0503020204020204" pitchFamily="34" charset="-122"/>
              </a:rPr>
              <a:t>，直到最后它都不能被解析。</a:t>
            </a:r>
            <a:endParaRPr lang="zh-CN" altLang="en-US" sz="2000" dirty="0">
              <a:latin typeface="微软雅黑" panose="020B0503020204020204" pitchFamily="34" charset="-122"/>
              <a:ea typeface="微软雅黑" panose="020B0503020204020204" pitchFamily="34" charset="-122"/>
            </a:endParaRPr>
          </a:p>
          <a:p>
            <a:pPr marL="0" lvl="0" indent="0" eaLnBrk="1" hangingPunct="1">
              <a:lnSpc>
                <a:spcPct val="100000"/>
              </a:lnSpc>
              <a:spcBef>
                <a:spcPct val="55000"/>
              </a:spcBef>
              <a:buNone/>
            </a:pPr>
            <a:r>
              <a:rPr lang="zh-CN" altLang="en-US" sz="2000" dirty="0">
                <a:solidFill>
                  <a:srgbClr val="FF0000"/>
                </a:solidFill>
                <a:latin typeface="微软雅黑" panose="020B0503020204020204" pitchFamily="34" charset="-122"/>
                <a:ea typeface="微软雅黑" panose="020B0503020204020204" pitchFamily="34" charset="-122"/>
              </a:rPr>
              <a:t>因此，出现链接错误！</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81928" name="Text Box 16"/>
          <p:cNvSpPr txBox="1"/>
          <p:nvPr/>
        </p:nvSpPr>
        <p:spPr>
          <a:xfrm>
            <a:off x="3365500" y="1409700"/>
            <a:ext cx="5457825" cy="1500188"/>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
              </a:spcBef>
              <a:buNone/>
            </a:pPr>
            <a:r>
              <a:rPr lang="zh-CN" altLang="en-US" sz="2000" dirty="0">
                <a:latin typeface="微软雅黑" panose="020B0503020204020204" pitchFamily="34" charset="-122"/>
                <a:ea typeface="微软雅黑" panose="020B0503020204020204" pitchFamily="34" charset="-122"/>
              </a:rPr>
              <a:t>解析结果：</a:t>
            </a:r>
            <a:endParaRPr lang="zh-CN" altLang="en-US" sz="2000" dirty="0">
              <a:latin typeface="微软雅黑" panose="020B0503020204020204" pitchFamily="34" charset="-122"/>
              <a:ea typeface="微软雅黑" panose="020B0503020204020204" pitchFamily="34" charset="-122"/>
            </a:endParaRPr>
          </a:p>
          <a:p>
            <a:pPr marL="0" lvl="0" indent="0" eaLnBrk="1" hangingPunct="1">
              <a:lnSpc>
                <a:spcPct val="100000"/>
              </a:lnSpc>
              <a:spcBef>
                <a:spcPct val="5000"/>
              </a:spcBef>
              <a:buNone/>
            </a:pPr>
            <a:r>
              <a:rPr lang="en-US" altLang="zh-CN" sz="2000" dirty="0">
                <a:solidFill>
                  <a:srgbClr val="CC3300"/>
                </a:solidFill>
                <a:latin typeface="微软雅黑" panose="020B0503020204020204" pitchFamily="34" charset="-122"/>
                <a:ea typeface="微软雅黑" panose="020B0503020204020204" pitchFamily="34" charset="-122"/>
              </a:rPr>
              <a:t>E</a:t>
            </a:r>
            <a:r>
              <a:rPr lang="zh-CN" altLang="en-US" sz="2000" dirty="0">
                <a:solidFill>
                  <a:srgbClr val="CC3300"/>
                </a:solidFill>
                <a:latin typeface="微软雅黑" panose="020B0503020204020204" pitchFamily="34" charset="-122"/>
                <a:ea typeface="微软雅黑" panose="020B0503020204020204" pitchFamily="34" charset="-122"/>
              </a:rPr>
              <a:t>中有</a:t>
            </a:r>
            <a:r>
              <a:rPr lang="en-US" altLang="zh-CN" sz="2000" dirty="0">
                <a:solidFill>
                  <a:srgbClr val="CC3300"/>
                </a:solidFill>
                <a:latin typeface="微软雅黑" panose="020B0503020204020204" pitchFamily="34" charset="-122"/>
                <a:ea typeface="微软雅黑" panose="020B0503020204020204" pitchFamily="34" charset="-122"/>
              </a:rPr>
              <a:t>main.o</a:t>
            </a:r>
            <a:r>
              <a:rPr lang="zh-CN" altLang="en-US" sz="2000" dirty="0">
                <a:solidFill>
                  <a:srgbClr val="CC3300"/>
                </a:solidFill>
                <a:latin typeface="微软雅黑" panose="020B0503020204020204" pitchFamily="34" charset="-122"/>
                <a:ea typeface="微软雅黑" panose="020B0503020204020204" pitchFamily="34" charset="-122"/>
              </a:rPr>
              <a:t>、</a:t>
            </a:r>
            <a:r>
              <a:rPr lang="en-US" altLang="zh-CN" sz="2000" dirty="0">
                <a:solidFill>
                  <a:srgbClr val="CC3300"/>
                </a:solidFill>
                <a:latin typeface="微软雅黑" panose="020B0503020204020204" pitchFamily="34" charset="-122"/>
                <a:ea typeface="微软雅黑" panose="020B0503020204020204" pitchFamily="34" charset="-122"/>
              </a:rPr>
              <a:t>myproc1.o</a:t>
            </a:r>
            <a:r>
              <a:rPr lang="zh-CN" altLang="en-US" sz="2000" dirty="0">
                <a:solidFill>
                  <a:srgbClr val="CC3300"/>
                </a:solidFill>
                <a:latin typeface="微软雅黑" panose="020B0503020204020204" pitchFamily="34" charset="-122"/>
                <a:ea typeface="微软雅黑" panose="020B0503020204020204" pitchFamily="34" charset="-122"/>
              </a:rPr>
              <a:t>、</a:t>
            </a:r>
            <a:r>
              <a:rPr lang="en-US" altLang="zh-CN" sz="2000" dirty="0">
                <a:solidFill>
                  <a:srgbClr val="CC3300"/>
                </a:solidFill>
                <a:latin typeface="微软雅黑" panose="020B0503020204020204" pitchFamily="34" charset="-122"/>
                <a:ea typeface="微软雅黑" panose="020B0503020204020204" pitchFamily="34" charset="-122"/>
              </a:rPr>
              <a:t>printf.o</a:t>
            </a:r>
            <a:r>
              <a:rPr lang="zh-CN" altLang="en-US" sz="2000" dirty="0">
                <a:solidFill>
                  <a:srgbClr val="CC3300"/>
                </a:solidFill>
                <a:latin typeface="微软雅黑" panose="020B0503020204020204" pitchFamily="34" charset="-122"/>
                <a:ea typeface="微软雅黑" panose="020B0503020204020204" pitchFamily="34" charset="-122"/>
              </a:rPr>
              <a:t>及其调用的模块</a:t>
            </a:r>
            <a:endParaRPr lang="en-US" altLang="zh-CN" sz="2000" dirty="0">
              <a:solidFill>
                <a:srgbClr val="CC3300"/>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5000"/>
              </a:spcBef>
              <a:buNone/>
            </a:pPr>
            <a:endParaRPr lang="zh-CN" altLang="en-US" sz="900" dirty="0">
              <a:solidFill>
                <a:srgbClr val="CC3300"/>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5000"/>
              </a:spcBef>
              <a:buNone/>
            </a:pPr>
            <a:r>
              <a:rPr lang="en-US" altLang="zh-CN" sz="2000" dirty="0">
                <a:solidFill>
                  <a:srgbClr val="CC3300"/>
                </a:solidFill>
                <a:latin typeface="微软雅黑" panose="020B0503020204020204" pitchFamily="34" charset="-122"/>
                <a:ea typeface="微软雅黑" panose="020B0503020204020204" pitchFamily="34" charset="-122"/>
              </a:rPr>
              <a:t>D</a:t>
            </a:r>
            <a:r>
              <a:rPr lang="zh-CN" altLang="en-US" sz="2000" dirty="0">
                <a:solidFill>
                  <a:srgbClr val="CC3300"/>
                </a:solidFill>
                <a:latin typeface="微软雅黑" panose="020B0503020204020204" pitchFamily="34" charset="-122"/>
                <a:ea typeface="微软雅黑" panose="020B0503020204020204" pitchFamily="34" charset="-122"/>
              </a:rPr>
              <a:t>中有</a:t>
            </a:r>
            <a:r>
              <a:rPr lang="en-US" altLang="zh-CN" sz="2000" dirty="0">
                <a:solidFill>
                  <a:srgbClr val="CC3300"/>
                </a:solidFill>
                <a:latin typeface="微软雅黑" panose="020B0503020204020204" pitchFamily="34" charset="-122"/>
                <a:ea typeface="微软雅黑" panose="020B0503020204020204" pitchFamily="34" charset="-122"/>
              </a:rPr>
              <a:t>main</a:t>
            </a:r>
            <a:r>
              <a:rPr lang="zh-CN" altLang="en-US" sz="2000" dirty="0">
                <a:solidFill>
                  <a:srgbClr val="CC3300"/>
                </a:solidFill>
                <a:latin typeface="微软雅黑" panose="020B0503020204020204" pitchFamily="34" charset="-122"/>
                <a:ea typeface="微软雅黑" panose="020B0503020204020204" pitchFamily="34" charset="-122"/>
              </a:rPr>
              <a:t>、</a:t>
            </a:r>
            <a:r>
              <a:rPr lang="en-US" altLang="zh-CN" sz="2000" dirty="0">
                <a:solidFill>
                  <a:srgbClr val="CC3300"/>
                </a:solidFill>
                <a:latin typeface="微软雅黑" panose="020B0503020204020204" pitchFamily="34" charset="-122"/>
                <a:ea typeface="微软雅黑" panose="020B0503020204020204" pitchFamily="34" charset="-122"/>
              </a:rPr>
              <a:t>myproc1</a:t>
            </a:r>
            <a:r>
              <a:rPr lang="zh-CN" altLang="en-US" sz="2000" dirty="0">
                <a:solidFill>
                  <a:srgbClr val="CC3300"/>
                </a:solidFill>
                <a:latin typeface="微软雅黑" panose="020B0503020204020204" pitchFamily="34" charset="-122"/>
                <a:ea typeface="微软雅黑" panose="020B0503020204020204" pitchFamily="34" charset="-122"/>
              </a:rPr>
              <a:t>、</a:t>
            </a:r>
            <a:r>
              <a:rPr lang="en-US" altLang="zh-CN" sz="2000" dirty="0">
                <a:solidFill>
                  <a:srgbClr val="CC3300"/>
                </a:solidFill>
                <a:latin typeface="微软雅黑" panose="020B0503020204020204" pitchFamily="34" charset="-122"/>
                <a:ea typeface="微软雅黑" panose="020B0503020204020204" pitchFamily="34" charset="-122"/>
              </a:rPr>
              <a:t>printf</a:t>
            </a:r>
            <a:r>
              <a:rPr lang="zh-CN" altLang="en-US" sz="2000" dirty="0">
                <a:solidFill>
                  <a:srgbClr val="CC3300"/>
                </a:solidFill>
                <a:latin typeface="微软雅黑" panose="020B0503020204020204" pitchFamily="34" charset="-122"/>
                <a:ea typeface="微软雅黑" panose="020B0503020204020204" pitchFamily="34" charset="-122"/>
              </a:rPr>
              <a:t>及其引用符号</a:t>
            </a:r>
            <a:endParaRPr lang="zh-CN" altLang="en-US" sz="2000" dirty="0">
              <a:solidFill>
                <a:srgbClr val="CC3300"/>
              </a:solidFill>
              <a:latin typeface="微软雅黑" panose="020B0503020204020204" pitchFamily="34" charset="-122"/>
              <a:ea typeface="微软雅黑" panose="020B0503020204020204" pitchFamily="34" charset="-122"/>
            </a:endParaRPr>
          </a:p>
        </p:txBody>
      </p:sp>
      <p:sp>
        <p:nvSpPr>
          <p:cNvPr id="81929" name="Text Box 17"/>
          <p:cNvSpPr txBox="1"/>
          <p:nvPr/>
        </p:nvSpPr>
        <p:spPr>
          <a:xfrm>
            <a:off x="358775" y="3252788"/>
            <a:ext cx="3294063"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2000" dirty="0">
                <a:solidFill>
                  <a:srgbClr val="0A6A0A"/>
                </a:solidFill>
                <a:latin typeface="微软雅黑" panose="020B0503020204020204" pitchFamily="34" charset="-122"/>
                <a:ea typeface="微软雅黑" panose="020B0503020204020204" pitchFamily="34" charset="-122"/>
              </a:rPr>
              <a:t>main</a:t>
            </a:r>
            <a:r>
              <a:rPr lang="en-US" altLang="zh-CN" sz="2000" dirty="0">
                <a:solidFill>
                  <a:srgbClr val="0A6A0A"/>
                </a:solidFill>
                <a:latin typeface="微软雅黑" panose="020B0503020204020204" pitchFamily="34" charset="-122"/>
                <a:ea typeface="微软雅黑" panose="020B0503020204020204" pitchFamily="34" charset="-122"/>
              </a:rPr>
              <a:t>→myfunc1</a:t>
            </a:r>
            <a:r>
              <a:rPr lang="en-US" altLang="zh-CN" sz="2000" dirty="0">
                <a:solidFill>
                  <a:srgbClr val="0A6A0A"/>
                </a:solidFill>
                <a:latin typeface="微软雅黑" panose="020B0503020204020204" pitchFamily="34" charset="-122"/>
                <a:ea typeface="微软雅黑" panose="020B0503020204020204" pitchFamily="34" charset="-122"/>
              </a:rPr>
              <a:t>→printf</a:t>
            </a:r>
            <a:endParaRPr lang="zh-CN" altLang="en-US" sz="2000" dirty="0">
              <a:solidFill>
                <a:srgbClr val="0A6A0A"/>
              </a:solidFill>
              <a:latin typeface="微软雅黑" panose="020B0503020204020204" pitchFamily="34" charset="-122"/>
              <a:ea typeface="微软雅黑" panose="020B0503020204020204" pitchFamily="34" charset="-122"/>
            </a:endParaRPr>
          </a:p>
        </p:txBody>
      </p:sp>
      <p:sp>
        <p:nvSpPr>
          <p:cNvPr id="721938" name="Line 18"/>
          <p:cNvSpPr/>
          <p:nvPr/>
        </p:nvSpPr>
        <p:spPr>
          <a:xfrm flipH="1">
            <a:off x="5311775" y="1262063"/>
            <a:ext cx="2700338" cy="2844800"/>
          </a:xfrm>
          <a:prstGeom prst="line">
            <a:avLst/>
          </a:prstGeom>
          <a:ln w="28575" cap="flat" cmpd="sng">
            <a:solidFill>
              <a:schemeClr val="tx1"/>
            </a:solidFill>
            <a:prstDash val="solid"/>
            <a:headEnd type="none" w="med" len="med"/>
            <a:tailEnd type="triangle" w="med" len="med"/>
          </a:ln>
        </p:spPr>
      </p:sp>
      <p:sp>
        <p:nvSpPr>
          <p:cNvPr id="721939" name="Line 19"/>
          <p:cNvSpPr/>
          <p:nvPr/>
        </p:nvSpPr>
        <p:spPr>
          <a:xfrm flipH="1">
            <a:off x="6327775" y="1249363"/>
            <a:ext cx="552450" cy="2857500"/>
          </a:xfrm>
          <a:prstGeom prst="line">
            <a:avLst/>
          </a:prstGeom>
          <a:ln w="28575" cap="flat" cmpd="sng">
            <a:solidFill>
              <a:schemeClr val="tx1"/>
            </a:solidFill>
            <a:prstDash val="solid"/>
            <a:headEnd type="none" w="med" len="med"/>
            <a:tailEnd type="triangle" w="med" len="med"/>
          </a:ln>
        </p:spPr>
      </p:sp>
      <p:sp>
        <p:nvSpPr>
          <p:cNvPr id="721941" name="Text Box 21"/>
          <p:cNvSpPr txBox="1"/>
          <p:nvPr/>
        </p:nvSpPr>
        <p:spPr>
          <a:xfrm>
            <a:off x="8053388" y="5616575"/>
            <a:ext cx="946150" cy="427038"/>
          </a:xfrm>
          <a:prstGeom prst="rect">
            <a:avLst/>
          </a:prstGeom>
          <a:noFill/>
          <a:ln w="9525">
            <a:noFill/>
          </a:ln>
        </p:spPr>
        <p:txBody>
          <a:bodyPr lIns="18000" r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2200" dirty="0">
                <a:solidFill>
                  <a:srgbClr val="3366FF"/>
                </a:solidFill>
                <a:latin typeface="微软雅黑" panose="020B0503020204020204" pitchFamily="34" charset="-122"/>
                <a:ea typeface="微软雅黑" panose="020B0503020204020204" pitchFamily="34" charset="-122"/>
              </a:rPr>
              <a:t>Why</a:t>
            </a:r>
            <a:r>
              <a:rPr lang="zh-CN" altLang="en-US" sz="2200" dirty="0">
                <a:solidFill>
                  <a:srgbClr val="3366FF"/>
                </a:solidFill>
                <a:latin typeface="微软雅黑" panose="020B0503020204020204" pitchFamily="34" charset="-122"/>
                <a:ea typeface="微软雅黑" panose="020B0503020204020204" pitchFamily="34" charset="-122"/>
              </a:rPr>
              <a:t>？</a:t>
            </a:r>
            <a:endParaRPr lang="zh-CN" altLang="en-US" sz="2200" dirty="0">
              <a:solidFill>
                <a:srgbClr val="3366FF"/>
              </a:solidFill>
              <a:latin typeface="微软雅黑" panose="020B0503020204020204" pitchFamily="34" charset="-122"/>
              <a:ea typeface="微软雅黑" panose="020B0503020204020204" pitchFamily="34" charset="-122"/>
            </a:endParaRPr>
          </a:p>
        </p:txBody>
      </p:sp>
      <p:sp>
        <p:nvSpPr>
          <p:cNvPr id="721942" name="Text Box 22"/>
          <p:cNvSpPr txBox="1"/>
          <p:nvPr/>
        </p:nvSpPr>
        <p:spPr>
          <a:xfrm>
            <a:off x="3722688" y="3114675"/>
            <a:ext cx="2232025" cy="7620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200" dirty="0">
                <a:solidFill>
                  <a:srgbClr val="0A6A0A"/>
                </a:solidFill>
                <a:ea typeface="微软雅黑" panose="020B0503020204020204" pitchFamily="34" charset="-122"/>
              </a:rPr>
              <a:t>被链接模块应按调用顺序指定！</a:t>
            </a:r>
            <a:endParaRPr lang="zh-CN" altLang="en-US" sz="2200" dirty="0">
              <a:solidFill>
                <a:srgbClr val="0A6A0A"/>
              </a:solidFill>
              <a:ea typeface="微软雅黑" panose="020B0503020204020204" pitchFamily="34" charset="-122"/>
            </a:endParaRPr>
          </a:p>
        </p:txBody>
      </p:sp>
      <p:sp>
        <p:nvSpPr>
          <p:cNvPr id="721943" name="Text Box 23"/>
          <p:cNvSpPr txBox="1"/>
          <p:nvPr/>
        </p:nvSpPr>
        <p:spPr>
          <a:xfrm>
            <a:off x="3810000" y="5970588"/>
            <a:ext cx="4522788" cy="7016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3366FF"/>
                </a:solidFill>
                <a:ea typeface="微软雅黑" panose="020B0503020204020204" pitchFamily="34" charset="-122"/>
              </a:rPr>
              <a:t>它只能用</a:t>
            </a:r>
            <a:r>
              <a:rPr lang="en-US" altLang="zh-CN" sz="2000" dirty="0">
                <a:solidFill>
                  <a:srgbClr val="3366FF"/>
                </a:solidFill>
                <a:ea typeface="微软雅黑" panose="020B0503020204020204" pitchFamily="34" charset="-122"/>
              </a:rPr>
              <a:t>mylib.a</a:t>
            </a:r>
            <a:r>
              <a:rPr lang="zh-CN" altLang="en-US" sz="2000" dirty="0">
                <a:solidFill>
                  <a:srgbClr val="3366FF"/>
                </a:solidFill>
                <a:ea typeface="微软雅黑" panose="020B0503020204020204" pitchFamily="34" charset="-122"/>
              </a:rPr>
              <a:t>中符号来解析，而</a:t>
            </a:r>
            <a:r>
              <a:rPr lang="en-US" altLang="zh-CN" sz="2000" dirty="0">
                <a:solidFill>
                  <a:srgbClr val="3366FF"/>
                </a:solidFill>
                <a:ea typeface="微软雅黑" panose="020B0503020204020204" pitchFamily="34" charset="-122"/>
              </a:rPr>
              <a:t>mylib</a:t>
            </a:r>
            <a:r>
              <a:rPr lang="zh-CN" altLang="en-US" sz="2000" dirty="0">
                <a:solidFill>
                  <a:srgbClr val="3366FF"/>
                </a:solidFill>
                <a:ea typeface="微软雅黑" panose="020B0503020204020204" pitchFamily="34" charset="-122"/>
              </a:rPr>
              <a:t>中两个</a:t>
            </a:r>
            <a:r>
              <a:rPr lang="en-US" altLang="zh-CN" sz="2000" dirty="0">
                <a:solidFill>
                  <a:srgbClr val="3366FF"/>
                </a:solidFill>
                <a:ea typeface="微软雅黑" panose="020B0503020204020204" pitchFamily="34" charset="-122"/>
              </a:rPr>
              <a:t>.o</a:t>
            </a:r>
            <a:r>
              <a:rPr lang="zh-CN" altLang="en-US" sz="2000" dirty="0">
                <a:solidFill>
                  <a:srgbClr val="3366FF"/>
                </a:solidFill>
                <a:ea typeface="微软雅黑" panose="020B0503020204020204" pitchFamily="34" charset="-122"/>
              </a:rPr>
              <a:t>模块都已被丢弃！</a:t>
            </a:r>
            <a:endParaRPr lang="zh-CN" altLang="en-US" sz="2000" dirty="0">
              <a:solidFill>
                <a:srgbClr val="3366FF"/>
              </a:solidFill>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1931"/>
                                        </p:tgtEl>
                                        <p:attrNameLst>
                                          <p:attrName>style.visibility</p:attrName>
                                        </p:attrNameLst>
                                      </p:cBhvr>
                                      <p:to>
                                        <p:strVal val="visible"/>
                                      </p:to>
                                    </p:set>
                                    <p:animEffect transition="in" filter="blinds(horizontal)">
                                      <p:cBhvr>
                                        <p:cTn id="7" dur="500"/>
                                        <p:tgtEl>
                                          <p:spTgt spid="7219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21938"/>
                                        </p:tgtEl>
                                        <p:attrNameLst>
                                          <p:attrName>style.visibility</p:attrName>
                                        </p:attrNameLst>
                                      </p:cBhvr>
                                      <p:to>
                                        <p:strVal val="visible"/>
                                      </p:to>
                                    </p:set>
                                    <p:animEffect transition="in" filter="blinds(horizontal)">
                                      <p:cBhvr>
                                        <p:cTn id="12" dur="500"/>
                                        <p:tgtEl>
                                          <p:spTgt spid="72193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21939"/>
                                        </p:tgtEl>
                                        <p:attrNameLst>
                                          <p:attrName>style.visibility</p:attrName>
                                        </p:attrNameLst>
                                      </p:cBhvr>
                                      <p:to>
                                        <p:strVal val="visible"/>
                                      </p:to>
                                    </p:set>
                                    <p:animEffect transition="in" filter="blinds(horizontal)">
                                      <p:cBhvr>
                                        <p:cTn id="17" dur="500"/>
                                        <p:tgtEl>
                                          <p:spTgt spid="72193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21935">
                                            <p:txEl>
                                              <p:charRg st="0" end="96"/>
                                            </p:txEl>
                                          </p:spTgt>
                                        </p:tgtEl>
                                        <p:attrNameLst>
                                          <p:attrName>style.visibility</p:attrName>
                                        </p:attrNameLst>
                                      </p:cBhvr>
                                      <p:to>
                                        <p:strVal val="visible"/>
                                      </p:to>
                                    </p:set>
                                    <p:animEffect transition="in" filter="blinds(horizontal)">
                                      <p:cBhvr>
                                        <p:cTn id="22" dur="500"/>
                                        <p:tgtEl>
                                          <p:spTgt spid="721935">
                                            <p:txEl>
                                              <p:charRg st="0" end="9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21935">
                                            <p:txEl>
                                              <p:charRg st="96" end="133"/>
                                            </p:txEl>
                                          </p:spTgt>
                                        </p:tgtEl>
                                        <p:attrNameLst>
                                          <p:attrName>style.visibility</p:attrName>
                                        </p:attrNameLst>
                                      </p:cBhvr>
                                      <p:to>
                                        <p:strVal val="visible"/>
                                      </p:to>
                                    </p:set>
                                    <p:animEffect transition="in" filter="blinds(horizontal)">
                                      <p:cBhvr>
                                        <p:cTn id="27" dur="500"/>
                                        <p:tgtEl>
                                          <p:spTgt spid="721935">
                                            <p:txEl>
                                              <p:charRg st="96" end="13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21941"/>
                                        </p:tgtEl>
                                        <p:attrNameLst>
                                          <p:attrName>style.visibility</p:attrName>
                                        </p:attrNameLst>
                                      </p:cBhvr>
                                      <p:to>
                                        <p:strVal val="visible"/>
                                      </p:to>
                                    </p:set>
                                    <p:animEffect transition="in" filter="blinds(horizontal)">
                                      <p:cBhvr>
                                        <p:cTn id="32" dur="500"/>
                                        <p:tgtEl>
                                          <p:spTgt spid="72194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21943"/>
                                        </p:tgtEl>
                                        <p:attrNameLst>
                                          <p:attrName>style.visibility</p:attrName>
                                        </p:attrNameLst>
                                      </p:cBhvr>
                                      <p:to>
                                        <p:strVal val="visible"/>
                                      </p:to>
                                    </p:set>
                                    <p:animEffect transition="in" filter="blinds(horizontal)">
                                      <p:cBhvr>
                                        <p:cTn id="37" dur="500"/>
                                        <p:tgtEl>
                                          <p:spTgt spid="72194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21935">
                                            <p:txEl>
                                              <p:charRg st="133" end="144"/>
                                            </p:txEl>
                                          </p:spTgt>
                                        </p:tgtEl>
                                        <p:attrNameLst>
                                          <p:attrName>style.visibility</p:attrName>
                                        </p:attrNameLst>
                                      </p:cBhvr>
                                      <p:to>
                                        <p:strVal val="visible"/>
                                      </p:to>
                                    </p:set>
                                    <p:animEffect transition="in" filter="blinds(horizontal)">
                                      <p:cBhvr>
                                        <p:cTn id="42" dur="500"/>
                                        <p:tgtEl>
                                          <p:spTgt spid="721935">
                                            <p:txEl>
                                              <p:charRg st="133" end="14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21942"/>
                                        </p:tgtEl>
                                        <p:attrNameLst>
                                          <p:attrName>style.visibility</p:attrName>
                                        </p:attrNameLst>
                                      </p:cBhvr>
                                      <p:to>
                                        <p:strVal val="visible"/>
                                      </p:to>
                                    </p:set>
                                    <p:animEffect transition="in" filter="blinds(horizontal)">
                                      <p:cBhvr>
                                        <p:cTn id="47" dur="500"/>
                                        <p:tgtEl>
                                          <p:spTgt spid="721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931" grpId="0"/>
      <p:bldP spid="721941" grpId="0"/>
      <p:bldP spid="721942" grpId="0"/>
      <p:bldP spid="72194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1"/>
          <p:cNvSpPr>
            <a:spLocks noGrp="1"/>
          </p:cNvSpPr>
          <p:nvPr>
            <p:ph type="title"/>
          </p:nvPr>
        </p:nvSpPr>
        <p:spPr>
          <a:xfrm>
            <a:off x="385763" y="53975"/>
            <a:ext cx="8326437" cy="630238"/>
          </a:xfrm>
        </p:spPr>
        <p:txBody>
          <a:bodyPr vert="horz" wrap="square" lIns="91440" tIns="45720" rIns="91440" bIns="45720" anchor="ctr" anchorCtr="0"/>
          <a:p>
            <a:pPr marL="119380" indent="-119380" defTabSz="9144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dirty="0"/>
              <a:t>使用静态库</a:t>
            </a:r>
            <a:endParaRPr lang="zh-CN" altLang="en-GB" dirty="0"/>
          </a:p>
        </p:txBody>
      </p:sp>
      <p:sp>
        <p:nvSpPr>
          <p:cNvPr id="791555" name="Rectangle 2"/>
          <p:cNvSpPr>
            <a:spLocks noGrp="1"/>
          </p:cNvSpPr>
          <p:nvPr>
            <p:ph type="body"/>
          </p:nvPr>
        </p:nvSpPr>
        <p:spPr>
          <a:xfrm>
            <a:off x="255588" y="768350"/>
            <a:ext cx="8510587" cy="3422650"/>
          </a:xfrm>
        </p:spPr>
        <p:txBody>
          <a:bodyPr vert="horz" wrap="square" lIns="91440" tIns="45720" rIns="91440" bIns="45720" anchor="t" anchorCtr="0"/>
          <a:p>
            <a:pPr defTabSz="914400">
              <a:lnSpc>
                <a:spcPct val="83000"/>
              </a:lnSpc>
              <a:spcBef>
                <a:spcPct val="25000"/>
              </a:spcBef>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rPr>
              <a:t>链接器对外部引用的解析算法要点如下</a:t>
            </a:r>
            <a:r>
              <a:rPr lang="en-GB" altLang="zh-CN" dirty="0">
                <a:latin typeface="微软雅黑" panose="020B0503020204020204" pitchFamily="34" charset="-122"/>
                <a:ea typeface="微软雅黑" panose="020B0503020204020204" pitchFamily="34" charset="-122"/>
              </a:rPr>
              <a:t>:</a:t>
            </a:r>
            <a:endParaRPr lang="en-GB" altLang="zh-CN" dirty="0">
              <a:latin typeface="微软雅黑" panose="020B0503020204020204" pitchFamily="34" charset="-122"/>
              <a:ea typeface="微软雅黑" panose="020B0503020204020204" pitchFamily="34" charset="-122"/>
            </a:endParaRPr>
          </a:p>
          <a:p>
            <a:pPr lvl="1" defTabSz="914400">
              <a:lnSpc>
                <a:spcPct val="88000"/>
              </a:lnSpc>
              <a:spcBef>
                <a:spcPct val="25000"/>
              </a:spcBef>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rPr>
              <a:t>按照命令行给出的</a:t>
            </a:r>
            <a:r>
              <a:rPr lang="zh-CN" altLang="en-GB" dirty="0">
                <a:solidFill>
                  <a:srgbClr val="FF0000"/>
                </a:solidFill>
                <a:latin typeface="微软雅黑" panose="020B0503020204020204" pitchFamily="34" charset="-122"/>
                <a:ea typeface="微软雅黑" panose="020B0503020204020204" pitchFamily="34" charset="-122"/>
              </a:rPr>
              <a:t>顺序扫描</a:t>
            </a:r>
            <a:r>
              <a:rPr lang="en-GB" altLang="zh-CN" dirty="0">
                <a:latin typeface="微软雅黑" panose="020B0503020204020204" pitchFamily="34" charset="-122"/>
                <a:ea typeface="微软雅黑" panose="020B0503020204020204" pitchFamily="34" charset="-122"/>
              </a:rPr>
              <a:t>.o </a:t>
            </a:r>
            <a:r>
              <a:rPr lang="zh-CN" altLang="en-GB" dirty="0">
                <a:latin typeface="微软雅黑" panose="020B0503020204020204" pitchFamily="34" charset="-122"/>
                <a:ea typeface="微软雅黑" panose="020B0503020204020204" pitchFamily="34" charset="-122"/>
              </a:rPr>
              <a:t>和</a:t>
            </a:r>
            <a:r>
              <a:rPr lang="en-GB" altLang="zh-CN" dirty="0">
                <a:latin typeface="微软雅黑" panose="020B0503020204020204" pitchFamily="34" charset="-122"/>
                <a:ea typeface="微软雅黑" panose="020B0503020204020204" pitchFamily="34" charset="-122"/>
              </a:rPr>
              <a:t>.a </a:t>
            </a:r>
            <a:r>
              <a:rPr lang="zh-CN" altLang="en-GB" dirty="0">
                <a:latin typeface="微软雅黑" panose="020B0503020204020204" pitchFamily="34" charset="-122"/>
                <a:ea typeface="微软雅黑" panose="020B0503020204020204" pitchFamily="34" charset="-122"/>
              </a:rPr>
              <a:t>文件</a:t>
            </a:r>
            <a:endParaRPr lang="zh-CN" altLang="en-GB" dirty="0">
              <a:latin typeface="微软雅黑" panose="020B0503020204020204" pitchFamily="34" charset="-122"/>
              <a:ea typeface="微软雅黑" panose="020B0503020204020204" pitchFamily="34" charset="-122"/>
            </a:endParaRPr>
          </a:p>
          <a:p>
            <a:pPr lvl="1" defTabSz="914400">
              <a:lnSpc>
                <a:spcPct val="88000"/>
              </a:lnSpc>
              <a:spcBef>
                <a:spcPct val="25000"/>
              </a:spcBef>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rPr>
              <a:t>扫描期间将</a:t>
            </a:r>
            <a:r>
              <a:rPr lang="zh-CN" altLang="en-GB" dirty="0">
                <a:solidFill>
                  <a:srgbClr val="FF0000"/>
                </a:solidFill>
                <a:latin typeface="微软雅黑" panose="020B0503020204020204" pitchFamily="34" charset="-122"/>
                <a:ea typeface="微软雅黑" panose="020B0503020204020204" pitchFamily="34" charset="-122"/>
              </a:rPr>
              <a:t>当前未解析的引用</a:t>
            </a:r>
            <a:r>
              <a:rPr lang="zh-CN" altLang="en-GB" dirty="0">
                <a:latin typeface="微软雅黑" panose="020B0503020204020204" pitchFamily="34" charset="-122"/>
                <a:ea typeface="微软雅黑" panose="020B0503020204020204" pitchFamily="34" charset="-122"/>
              </a:rPr>
              <a:t>记录到一个列表</a:t>
            </a:r>
            <a:r>
              <a:rPr lang="en-GB" altLang="zh-CN" dirty="0">
                <a:latin typeface="微软雅黑" panose="020B0503020204020204" pitchFamily="34" charset="-122"/>
                <a:ea typeface="微软雅黑" panose="020B0503020204020204" pitchFamily="34" charset="-122"/>
              </a:rPr>
              <a:t>U</a:t>
            </a:r>
            <a:r>
              <a:rPr lang="zh-CN" altLang="en-GB" dirty="0">
                <a:latin typeface="微软雅黑" panose="020B0503020204020204" pitchFamily="34" charset="-122"/>
                <a:ea typeface="微软雅黑" panose="020B0503020204020204" pitchFamily="34" charset="-122"/>
              </a:rPr>
              <a:t>中</a:t>
            </a:r>
            <a:endParaRPr lang="en-GB" altLang="zh-CN" dirty="0">
              <a:latin typeface="微软雅黑" panose="020B0503020204020204" pitchFamily="34" charset="-122"/>
              <a:ea typeface="微软雅黑" panose="020B0503020204020204" pitchFamily="34" charset="-122"/>
            </a:endParaRPr>
          </a:p>
          <a:p>
            <a:pPr lvl="1" defTabSz="914400">
              <a:lnSpc>
                <a:spcPct val="88000"/>
              </a:lnSpc>
              <a:spcBef>
                <a:spcPct val="25000"/>
              </a:spcBef>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rPr>
              <a:t>每遇到一个新的</a:t>
            </a:r>
            <a:r>
              <a:rPr lang="en-GB" altLang="zh-CN" dirty="0">
                <a:latin typeface="微软雅黑" panose="020B0503020204020204" pitchFamily="34" charset="-122"/>
                <a:ea typeface="微软雅黑" panose="020B0503020204020204" pitchFamily="34" charset="-122"/>
              </a:rPr>
              <a:t>.o </a:t>
            </a:r>
            <a:r>
              <a:rPr lang="zh-CN" altLang="en-GB" dirty="0">
                <a:latin typeface="微软雅黑" panose="020B0503020204020204" pitchFamily="34" charset="-122"/>
                <a:ea typeface="微软雅黑" panose="020B0503020204020204" pitchFamily="34" charset="-122"/>
              </a:rPr>
              <a:t>或 </a:t>
            </a:r>
            <a:r>
              <a:rPr lang="en-GB" altLang="zh-CN" dirty="0">
                <a:latin typeface="微软雅黑" panose="020B0503020204020204" pitchFamily="34" charset="-122"/>
                <a:ea typeface="微软雅黑" panose="020B0503020204020204" pitchFamily="34" charset="-122"/>
              </a:rPr>
              <a:t>.a </a:t>
            </a:r>
            <a:r>
              <a:rPr lang="zh-CN" altLang="en-GB" dirty="0">
                <a:latin typeface="微软雅黑" panose="020B0503020204020204" pitchFamily="34" charset="-122"/>
                <a:ea typeface="微软雅黑" panose="020B0503020204020204" pitchFamily="34" charset="-122"/>
              </a:rPr>
              <a:t>中的模块，都试图用其来解析</a:t>
            </a:r>
            <a:r>
              <a:rPr lang="en-GB" altLang="zh-CN" dirty="0">
                <a:latin typeface="微软雅黑" panose="020B0503020204020204" pitchFamily="34" charset="-122"/>
                <a:ea typeface="微软雅黑" panose="020B0503020204020204" pitchFamily="34" charset="-122"/>
              </a:rPr>
              <a:t>U</a:t>
            </a:r>
            <a:r>
              <a:rPr lang="zh-CN" altLang="en-GB" dirty="0">
                <a:latin typeface="微软雅黑" panose="020B0503020204020204" pitchFamily="34" charset="-122"/>
                <a:ea typeface="微软雅黑" panose="020B0503020204020204" pitchFamily="34" charset="-122"/>
              </a:rPr>
              <a:t>中的符号</a:t>
            </a:r>
            <a:endParaRPr lang="en-GB" altLang="zh-CN" dirty="0">
              <a:latin typeface="微软雅黑" panose="020B0503020204020204" pitchFamily="34" charset="-122"/>
              <a:ea typeface="微软雅黑" panose="020B0503020204020204" pitchFamily="34" charset="-122"/>
            </a:endParaRPr>
          </a:p>
          <a:p>
            <a:pPr lvl="1" defTabSz="914400">
              <a:lnSpc>
                <a:spcPct val="88000"/>
              </a:lnSpc>
              <a:spcBef>
                <a:spcPct val="25000"/>
              </a:spcBef>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rPr>
              <a:t>如果扫描到最后，</a:t>
            </a:r>
            <a:r>
              <a:rPr lang="en-GB" altLang="zh-CN" dirty="0">
                <a:latin typeface="微软雅黑" panose="020B0503020204020204" pitchFamily="34" charset="-122"/>
                <a:ea typeface="微软雅黑" panose="020B0503020204020204" pitchFamily="34" charset="-122"/>
              </a:rPr>
              <a:t>U</a:t>
            </a:r>
            <a:r>
              <a:rPr lang="zh-CN" altLang="en-GB" dirty="0">
                <a:latin typeface="微软雅黑" panose="020B0503020204020204" pitchFamily="34" charset="-122"/>
                <a:ea typeface="微软雅黑" panose="020B0503020204020204" pitchFamily="34" charset="-122"/>
              </a:rPr>
              <a:t>中还有未被解析的符号，则发生错误</a:t>
            </a:r>
            <a:endParaRPr lang="en-GB" altLang="zh-CN" sz="900" dirty="0">
              <a:latin typeface="微软雅黑" panose="020B0503020204020204" pitchFamily="34" charset="-122"/>
              <a:ea typeface="微软雅黑" panose="020B0503020204020204" pitchFamily="34" charset="-122"/>
            </a:endParaRPr>
          </a:p>
          <a:p>
            <a:pPr defTabSz="914400">
              <a:lnSpc>
                <a:spcPct val="83000"/>
              </a:lnSpc>
              <a:spcBef>
                <a:spcPct val="25000"/>
              </a:spcBef>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rPr>
              <a:t>问题和对策</a:t>
            </a:r>
            <a:endParaRPr lang="zh-CN" altLang="en-GB" dirty="0">
              <a:latin typeface="微软雅黑" panose="020B0503020204020204" pitchFamily="34" charset="-122"/>
              <a:ea typeface="微软雅黑" panose="020B0503020204020204" pitchFamily="34" charset="-122"/>
            </a:endParaRPr>
          </a:p>
          <a:p>
            <a:pPr lvl="1" defTabSz="914400">
              <a:lnSpc>
                <a:spcPct val="88000"/>
              </a:lnSpc>
              <a:spcBef>
                <a:spcPct val="25000"/>
              </a:spcBef>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rPr>
              <a:t>能否正确解析与命令行给出的顺序有关</a:t>
            </a:r>
            <a:endParaRPr lang="zh-CN" altLang="en-GB" dirty="0">
              <a:latin typeface="微软雅黑" panose="020B0503020204020204" pitchFamily="34" charset="-122"/>
              <a:ea typeface="微软雅黑" panose="020B0503020204020204" pitchFamily="34" charset="-122"/>
            </a:endParaRPr>
          </a:p>
          <a:p>
            <a:pPr lvl="1" defTabSz="914400">
              <a:lnSpc>
                <a:spcPct val="88000"/>
              </a:lnSpc>
              <a:spcBef>
                <a:spcPct val="25000"/>
              </a:spcBef>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rPr>
              <a:t>好的做法：将静态库放在命令行的最后</a:t>
            </a:r>
            <a:endParaRPr lang="zh-CN" altLang="en-GB" dirty="0">
              <a:latin typeface="微软雅黑" panose="020B0503020204020204" pitchFamily="34" charset="-122"/>
              <a:ea typeface="微软雅黑" panose="020B0503020204020204" pitchFamily="34" charset="-122"/>
            </a:endParaRPr>
          </a:p>
        </p:txBody>
      </p:sp>
      <p:sp>
        <p:nvSpPr>
          <p:cNvPr id="791563" name="Text Box 11"/>
          <p:cNvSpPr txBox="1"/>
          <p:nvPr/>
        </p:nvSpPr>
        <p:spPr>
          <a:xfrm>
            <a:off x="785495" y="3858260"/>
            <a:ext cx="7527290" cy="1938020"/>
          </a:xfrm>
          <a:prstGeom prst="rect">
            <a:avLst/>
          </a:prstGeom>
          <a:noFill/>
          <a:ln w="9525">
            <a:noFill/>
          </a:ln>
        </p:spPr>
        <p:txBody>
          <a:bodyPr wrap="squar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CC3300"/>
                </a:solidFill>
                <a:latin typeface="微软雅黑" panose="020B0503020204020204" pitchFamily="34" charset="-122"/>
                <a:ea typeface="微软雅黑" panose="020B0503020204020204" pitchFamily="34" charset="-122"/>
              </a:rPr>
              <a:t>如果哟多个静态文件，主要根据这些静态文件的目标模块中的符号是不是有引用关系，</a:t>
            </a:r>
            <a:endParaRPr lang="zh-CN" altLang="en-US" sz="2000" dirty="0">
              <a:solidFill>
                <a:srgbClr val="CC3300"/>
              </a:solidFill>
              <a:latin typeface="微软雅黑" panose="020B0503020204020204" pitchFamily="34" charset="-122"/>
              <a:ea typeface="微软雅黑" panose="020B0503020204020204" pitchFamily="34" charset="-122"/>
            </a:endParaRPr>
          </a:p>
          <a:p>
            <a:pPr marL="457200" lvl="0" indent="-457200" eaLnBrk="1" hangingPunct="1">
              <a:lnSpc>
                <a:spcPct val="100000"/>
              </a:lnSpc>
              <a:spcBef>
                <a:spcPct val="50000"/>
              </a:spcBef>
              <a:buFont typeface="+mj-ea"/>
              <a:buAutoNum type="circleNumDbPlain"/>
            </a:pPr>
            <a:r>
              <a:rPr lang="zh-CN" altLang="en-US" sz="2000" dirty="0">
                <a:solidFill>
                  <a:srgbClr val="CC3300"/>
                </a:solidFill>
                <a:latin typeface="微软雅黑" panose="020B0503020204020204" pitchFamily="34" charset="-122"/>
                <a:ea typeface="微软雅黑" panose="020B0503020204020204" pitchFamily="34" charset="-122"/>
              </a:rPr>
              <a:t>若相互之间没有引用关系，顺序可以任意，放在后面即可</a:t>
            </a:r>
            <a:endParaRPr lang="zh-CN" altLang="en-US" sz="2000" dirty="0">
              <a:solidFill>
                <a:srgbClr val="CC3300"/>
              </a:solidFill>
              <a:latin typeface="微软雅黑" panose="020B0503020204020204" pitchFamily="34" charset="-122"/>
              <a:ea typeface="微软雅黑" panose="020B0503020204020204" pitchFamily="34" charset="-122"/>
            </a:endParaRPr>
          </a:p>
          <a:p>
            <a:pPr marL="457200" lvl="0" indent="-457200" eaLnBrk="1" hangingPunct="1">
              <a:lnSpc>
                <a:spcPct val="100000"/>
              </a:lnSpc>
              <a:spcBef>
                <a:spcPct val="50000"/>
              </a:spcBef>
              <a:buFont typeface="+mj-ea"/>
              <a:buAutoNum type="circleNumDbPlain"/>
            </a:pPr>
            <a:r>
              <a:rPr lang="zh-CN" altLang="en-US" sz="2000" dirty="0">
                <a:solidFill>
                  <a:srgbClr val="CC3300"/>
                </a:solidFill>
                <a:latin typeface="微软雅黑" panose="020B0503020204020204" pitchFamily="34" charset="-122"/>
                <a:ea typeface="微软雅黑" panose="020B0503020204020204" pitchFamily="34" charset="-122"/>
              </a:rPr>
              <a:t>若相互之间有引用，要安排引用关系在命令行中排列静态库文件，</a:t>
            </a:r>
            <a:endParaRPr lang="zh-CN" altLang="en-US" sz="2000" dirty="0">
              <a:solidFill>
                <a:srgbClr val="CC3300"/>
              </a:solidFill>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91555">
                                            <p:txEl>
                                              <p:charRg st="19" end="41"/>
                                            </p:txEl>
                                          </p:spTgt>
                                        </p:tgtEl>
                                        <p:attrNameLst>
                                          <p:attrName>style.visibility</p:attrName>
                                        </p:attrNameLst>
                                      </p:cBhvr>
                                      <p:to>
                                        <p:strVal val="visible"/>
                                      </p:to>
                                    </p:set>
                                    <p:animEffect transition="in" filter="blinds(horizontal)">
                                      <p:cBhvr>
                                        <p:cTn id="7" dur="500"/>
                                        <p:tgtEl>
                                          <p:spTgt spid="791555">
                                            <p:txEl>
                                              <p:charRg st="19" end="4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91555">
                                            <p:txEl>
                                              <p:charRg st="41" end="64"/>
                                            </p:txEl>
                                          </p:spTgt>
                                        </p:tgtEl>
                                        <p:attrNameLst>
                                          <p:attrName>style.visibility</p:attrName>
                                        </p:attrNameLst>
                                      </p:cBhvr>
                                      <p:to>
                                        <p:strVal val="visible"/>
                                      </p:to>
                                    </p:set>
                                    <p:animEffect transition="in" filter="blinds(horizontal)">
                                      <p:cBhvr>
                                        <p:cTn id="12" dur="500"/>
                                        <p:tgtEl>
                                          <p:spTgt spid="791555">
                                            <p:txEl>
                                              <p:charRg st="41" end="6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91555">
                                            <p:txEl>
                                              <p:charRg st="64" end="98"/>
                                            </p:txEl>
                                          </p:spTgt>
                                        </p:tgtEl>
                                        <p:attrNameLst>
                                          <p:attrName>style.visibility</p:attrName>
                                        </p:attrNameLst>
                                      </p:cBhvr>
                                      <p:to>
                                        <p:strVal val="visible"/>
                                      </p:to>
                                    </p:set>
                                    <p:animEffect transition="in" filter="blinds(horizontal)">
                                      <p:cBhvr>
                                        <p:cTn id="17" dur="500"/>
                                        <p:tgtEl>
                                          <p:spTgt spid="791555">
                                            <p:txEl>
                                              <p:charRg st="64" end="9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91555">
                                            <p:txEl>
                                              <p:charRg st="98" end="124"/>
                                            </p:txEl>
                                          </p:spTgt>
                                        </p:tgtEl>
                                        <p:attrNameLst>
                                          <p:attrName>style.visibility</p:attrName>
                                        </p:attrNameLst>
                                      </p:cBhvr>
                                      <p:to>
                                        <p:strVal val="visible"/>
                                      </p:to>
                                    </p:set>
                                    <p:animEffect transition="in" filter="blinds(horizontal)">
                                      <p:cBhvr>
                                        <p:cTn id="22" dur="500"/>
                                        <p:tgtEl>
                                          <p:spTgt spid="791555">
                                            <p:txEl>
                                              <p:charRg st="98" end="12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91555">
                                            <p:txEl>
                                              <p:charRg st="130" end="148"/>
                                            </p:txEl>
                                          </p:spTgt>
                                        </p:tgtEl>
                                        <p:attrNameLst>
                                          <p:attrName>style.visibility</p:attrName>
                                        </p:attrNameLst>
                                      </p:cBhvr>
                                      <p:to>
                                        <p:strVal val="visible"/>
                                      </p:to>
                                    </p:set>
                                    <p:animEffect transition="in" filter="blinds(horizontal)">
                                      <p:cBhvr>
                                        <p:cTn id="27" dur="500"/>
                                        <p:tgtEl>
                                          <p:spTgt spid="791555">
                                            <p:txEl>
                                              <p:charRg st="130" end="14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91555">
                                            <p:txEl>
                                              <p:charRg st="148" end="166"/>
                                            </p:txEl>
                                          </p:spTgt>
                                        </p:tgtEl>
                                        <p:attrNameLst>
                                          <p:attrName>style.visibility</p:attrName>
                                        </p:attrNameLst>
                                      </p:cBhvr>
                                      <p:to>
                                        <p:strVal val="visible"/>
                                      </p:to>
                                    </p:set>
                                    <p:animEffect transition="in" filter="blinds(horizontal)">
                                      <p:cBhvr>
                                        <p:cTn id="32" dur="500"/>
                                        <p:tgtEl>
                                          <p:spTgt spid="791555">
                                            <p:txEl>
                                              <p:charRg st="148" end="16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91563"/>
                                        </p:tgtEl>
                                        <p:attrNameLst>
                                          <p:attrName>style.visibility</p:attrName>
                                        </p:attrNameLst>
                                      </p:cBhvr>
                                      <p:to>
                                        <p:strVal val="visible"/>
                                      </p:to>
                                    </p:set>
                                    <p:animEffect transition="in" filter="blinds(horizontal)">
                                      <p:cBhvr>
                                        <p:cTn id="37" dur="500"/>
                                        <p:tgtEl>
                                          <p:spTgt spid="791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6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2"/>
          <p:cNvSpPr>
            <a:spLocks noGrp="1"/>
          </p:cNvSpPr>
          <p:nvPr>
            <p:ph type="title"/>
          </p:nvPr>
        </p:nvSpPr>
        <p:spPr/>
        <p:txBody>
          <a:bodyPr vert="horz" wrap="square" lIns="91440" tIns="45720" rIns="91440" bIns="45720" anchor="ctr" anchorCtr="0"/>
          <a:p>
            <a:r>
              <a:rPr lang="zh-CN" altLang="en-US" dirty="0"/>
              <a:t>链接顺序问题</a:t>
            </a:r>
            <a:endParaRPr lang="zh-CN" altLang="en-US" dirty="0"/>
          </a:p>
        </p:txBody>
      </p:sp>
      <p:sp>
        <p:nvSpPr>
          <p:cNvPr id="723971" name="Rectangle 3"/>
          <p:cNvSpPr>
            <a:spLocks noGrp="1" noChangeArrowheads="1"/>
          </p:cNvSpPr>
          <p:nvPr>
            <p:ph idx="1"/>
          </p:nvPr>
        </p:nvSpPr>
        <p:spPr>
          <a:xfrm>
            <a:off x="457200" y="760413"/>
            <a:ext cx="8229600" cy="5810250"/>
          </a:xfrm>
        </p:spPr>
        <p:txBody>
          <a:bodyPr vert="horz" wrap="square" lIns="91440" tIns="45720" rIns="91440" bIns="45720" numCol="1" anchor="t" anchorCtr="0" compatLnSpc="1"/>
          <a:lstStyle/>
          <a:p>
            <a:pPr marL="342900" marR="0" lvl="0" indent="-342900" algn="l" defTabSz="914400" rtl="0" eaLnBrk="0" fontAlgn="base" latinLnBrk="0" hangingPunct="0">
              <a:lnSpc>
                <a:spcPct val="105000"/>
              </a:lnSpc>
              <a:spcBef>
                <a:spcPct val="15000"/>
              </a:spcBef>
              <a:spcAft>
                <a:spcPct val="0"/>
              </a:spcAft>
              <a:buClrTx/>
              <a:buSzTx/>
              <a:buFontTx/>
              <a:buChar char="•"/>
              <a:defRPr/>
            </a:pP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假设调用关系如下：</a:t>
            </a:r>
            <a:endPar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5000"/>
              </a:lnSpc>
              <a:spcBef>
                <a:spcPct val="15000"/>
              </a:spcBef>
              <a:spcAft>
                <a:spcPct val="0"/>
              </a:spcAft>
              <a:buClrTx/>
              <a:buSzTx/>
              <a:buFontTx/>
              <a:buNone/>
              <a:defRPr/>
            </a:pPr>
            <a:r>
              <a:rPr kumimoji="0" lang="en-US" altLang="zh-CN"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2400" b="1"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func.o</a:t>
            </a:r>
            <a:r>
              <a:rPr kumimoji="0" lang="en-US" altLang="zh-CN"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2400" b="1" i="0" u="none" strike="noStrike" kern="0" cap="none" spc="0" normalizeH="0" baseline="0" noProof="0" dirty="0">
                <a:ln>
                  <a:noFill/>
                </a:ln>
                <a:solidFill>
                  <a:schemeClr val="tx1"/>
                </a:solidFill>
                <a:effectLst/>
                <a:uLnTx/>
                <a:uFillTx/>
                <a:latin typeface="+mn-lt"/>
                <a:ea typeface="微软雅黑" panose="020B0503020204020204" pitchFamily="34" charset="-122"/>
                <a:cs typeface="Arial" panose="020B0604020202020204" pitchFamily="34" charset="0"/>
              </a:rPr>
              <a:t>→ </a:t>
            </a:r>
            <a:r>
              <a:rPr kumimoji="0" lang="en-US" altLang="zh-CN" sz="2400" b="1"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libx.a</a:t>
            </a:r>
            <a:r>
              <a:rPr kumimoji="0" lang="en-US" altLang="zh-CN"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和 </a:t>
            </a:r>
            <a:r>
              <a:rPr kumimoji="0" lang="en-US" altLang="zh-CN" sz="2400" b="1"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liby.a</a:t>
            </a:r>
            <a:r>
              <a:rPr kumimoji="0" lang="en-US" altLang="zh-CN"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中的函数</a:t>
            </a:r>
            <a:endPar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5000"/>
              </a:lnSpc>
              <a:spcBef>
                <a:spcPct val="15000"/>
              </a:spcBef>
              <a:spcAft>
                <a:spcPct val="0"/>
              </a:spcAft>
              <a:buClrTx/>
              <a:buSzTx/>
              <a:buFontTx/>
              <a:buNone/>
              <a:defRPr/>
            </a:pP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2400" b="1"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libx.a</a:t>
            </a:r>
            <a:r>
              <a:rPr kumimoji="0" lang="en-US" altLang="zh-CN"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2400" b="1" i="0" u="none" strike="noStrike" kern="0" cap="none" spc="0" normalizeH="0" baseline="0" noProof="0" dirty="0">
                <a:ln>
                  <a:noFill/>
                </a:ln>
                <a:solidFill>
                  <a:schemeClr val="tx1"/>
                </a:solidFill>
                <a:effectLst/>
                <a:uLnTx/>
                <a:uFillTx/>
                <a:latin typeface="+mn-lt"/>
                <a:ea typeface="微软雅黑" panose="020B0503020204020204" pitchFamily="34" charset="-122"/>
                <a:cs typeface="+mn-cs"/>
              </a:rPr>
              <a:t>→</a:t>
            </a:r>
            <a:r>
              <a:rPr kumimoji="0" lang="en-US" altLang="zh-CN"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2400" b="1"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libz.a</a:t>
            </a:r>
            <a:r>
              <a:rPr kumimoji="0" lang="en-US" altLang="zh-CN"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中的函数</a:t>
            </a:r>
            <a:endPar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5000"/>
              </a:lnSpc>
              <a:spcBef>
                <a:spcPct val="15000"/>
              </a:spcBef>
              <a:spcAft>
                <a:spcPct val="0"/>
              </a:spcAft>
              <a:buClrTx/>
              <a:buSzTx/>
              <a:buFontTx/>
              <a:buNone/>
              <a:defRPr/>
            </a:pP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2400" b="1"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libx.a</a:t>
            </a:r>
            <a:r>
              <a:rPr kumimoji="0" lang="en-US" altLang="zh-CN"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和 </a:t>
            </a:r>
            <a:r>
              <a:rPr kumimoji="0" lang="en-US" altLang="zh-CN" sz="2400" b="1"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liby.a</a:t>
            </a:r>
            <a:r>
              <a:rPr kumimoji="0" lang="en-US" altLang="zh-CN"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之间、</a:t>
            </a:r>
            <a:r>
              <a:rPr kumimoji="0" lang="en-US" altLang="zh-CN" sz="2400" b="1"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liby.a</a:t>
            </a:r>
            <a:r>
              <a:rPr kumimoji="0" lang="en-US" altLang="zh-CN"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和 </a:t>
            </a:r>
            <a:r>
              <a:rPr kumimoji="0" lang="en-US" altLang="zh-CN" sz="2400" b="1"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libz.a</a:t>
            </a:r>
            <a:r>
              <a:rPr kumimoji="0" lang="en-US" altLang="zh-CN"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相互独立</a:t>
            </a:r>
            <a:endPar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5000"/>
              </a:lnSpc>
              <a:spcBef>
                <a:spcPct val="15000"/>
              </a:spcBef>
              <a:spcAft>
                <a:spcPct val="0"/>
              </a:spcAft>
              <a:buClrTx/>
              <a:buSzTx/>
              <a:buFontTx/>
              <a:buNone/>
              <a:defRPr/>
            </a:pP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则以下几个命令行都是可行的：</a:t>
            </a:r>
            <a:endPar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eaLnBrk="0" fontAlgn="base" latinLnBrk="0" hangingPunct="0">
              <a:lnSpc>
                <a:spcPct val="105000"/>
              </a:lnSpc>
              <a:spcBef>
                <a:spcPct val="15000"/>
              </a:spcBef>
              <a:spcAft>
                <a:spcPct val="0"/>
              </a:spcAft>
              <a:buClrTx/>
              <a:buSzTx/>
              <a:buFontTx/>
              <a:buChar char="–"/>
              <a:defRPr/>
            </a:pPr>
            <a:r>
              <a:rPr kumimoji="0" lang="en-US" altLang="zh-CN" sz="2200" b="1" i="0" u="none" strike="noStrike" kern="0" cap="none" spc="0" normalizeH="0" baseline="0" noProof="0" dirty="0" err="1">
                <a:ln>
                  <a:noFill/>
                </a:ln>
                <a:solidFill>
                  <a:srgbClr val="0000CC"/>
                </a:solidFill>
                <a:effectLst/>
                <a:uLnTx/>
                <a:uFillTx/>
                <a:latin typeface="微软雅黑" panose="020B0503020204020204" pitchFamily="34" charset="-122"/>
                <a:ea typeface="微软雅黑" panose="020B0503020204020204" pitchFamily="34" charset="-122"/>
              </a:rPr>
              <a:t>gcc</a:t>
            </a:r>
            <a:r>
              <a:rPr kumimoji="0" lang="en-US" altLang="zh-CN" sz="2200" b="1" i="0" u="none" strike="noStrike" kern="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rPr>
              <a:t> -static –o </a:t>
            </a:r>
            <a:r>
              <a:rPr kumimoji="0" lang="en-US" altLang="zh-CN" sz="2200" b="1" i="0" u="none" strike="noStrike" kern="0" cap="none" spc="0" normalizeH="0" baseline="0" noProof="0" dirty="0" err="1">
                <a:ln>
                  <a:noFill/>
                </a:ln>
                <a:solidFill>
                  <a:srgbClr val="0000CC"/>
                </a:solidFill>
                <a:effectLst/>
                <a:uLnTx/>
                <a:uFillTx/>
                <a:latin typeface="微软雅黑" panose="020B0503020204020204" pitchFamily="34" charset="-122"/>
                <a:ea typeface="微软雅黑" panose="020B0503020204020204" pitchFamily="34" charset="-122"/>
              </a:rPr>
              <a:t>myfunc</a:t>
            </a:r>
            <a:r>
              <a:rPr kumimoji="0" lang="en-US" altLang="zh-CN" sz="2200" b="1" i="0" u="none" strike="noStrike" kern="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rPr>
              <a:t> </a:t>
            </a:r>
            <a:r>
              <a:rPr kumimoji="0" lang="en-US" altLang="zh-CN" sz="2200" b="1" i="0" u="none" strike="noStrike" kern="0" cap="none" spc="0" normalizeH="0" baseline="0" noProof="0" dirty="0" err="1">
                <a:ln>
                  <a:noFill/>
                </a:ln>
                <a:solidFill>
                  <a:srgbClr val="0000CC"/>
                </a:solidFill>
                <a:effectLst/>
                <a:uLnTx/>
                <a:uFillTx/>
                <a:latin typeface="微软雅黑" panose="020B0503020204020204" pitchFamily="34" charset="-122"/>
                <a:ea typeface="微软雅黑" panose="020B0503020204020204" pitchFamily="34" charset="-122"/>
              </a:rPr>
              <a:t>func.o</a:t>
            </a:r>
            <a:r>
              <a:rPr kumimoji="0" lang="en-US" altLang="zh-CN" sz="2200" b="1" i="0" u="none" strike="noStrike" kern="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rPr>
              <a:t> </a:t>
            </a:r>
            <a:r>
              <a:rPr kumimoji="0" lang="en-US" altLang="zh-CN" sz="2200" b="1" i="0" u="none" strike="noStrike" kern="0" cap="none" spc="0" normalizeH="0" baseline="0" noProof="0" dirty="0" err="1">
                <a:ln>
                  <a:noFill/>
                </a:ln>
                <a:solidFill>
                  <a:srgbClr val="0000CC"/>
                </a:solidFill>
                <a:effectLst/>
                <a:uLnTx/>
                <a:uFillTx/>
                <a:latin typeface="微软雅黑" panose="020B0503020204020204" pitchFamily="34" charset="-122"/>
                <a:ea typeface="微软雅黑" panose="020B0503020204020204" pitchFamily="34" charset="-122"/>
              </a:rPr>
              <a:t>libx.a</a:t>
            </a:r>
            <a:r>
              <a:rPr kumimoji="0" lang="en-US" altLang="zh-CN" sz="2200" b="1" i="0" u="none" strike="noStrike" kern="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rPr>
              <a:t> </a:t>
            </a:r>
            <a:r>
              <a:rPr kumimoji="0" lang="en-US" altLang="zh-CN" sz="2200" b="1" i="0" u="none" strike="noStrike" kern="0" cap="none" spc="0" normalizeH="0" baseline="0" noProof="0" dirty="0" err="1">
                <a:ln>
                  <a:noFill/>
                </a:ln>
                <a:solidFill>
                  <a:srgbClr val="0000CC"/>
                </a:solidFill>
                <a:effectLst/>
                <a:uLnTx/>
                <a:uFillTx/>
                <a:latin typeface="微软雅黑" panose="020B0503020204020204" pitchFamily="34" charset="-122"/>
                <a:ea typeface="微软雅黑" panose="020B0503020204020204" pitchFamily="34" charset="-122"/>
              </a:rPr>
              <a:t>liby.a</a:t>
            </a:r>
            <a:r>
              <a:rPr kumimoji="0" lang="en-US" altLang="zh-CN" sz="2200" b="1" i="0" u="none" strike="noStrike" kern="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rPr>
              <a:t> </a:t>
            </a:r>
            <a:r>
              <a:rPr kumimoji="0" lang="en-US" altLang="zh-CN" sz="2200" b="1" i="0" u="none" strike="noStrike" kern="0" cap="none" spc="0" normalizeH="0" baseline="0" noProof="0" dirty="0" err="1">
                <a:ln>
                  <a:noFill/>
                </a:ln>
                <a:solidFill>
                  <a:srgbClr val="0000CC"/>
                </a:solidFill>
                <a:effectLst/>
                <a:uLnTx/>
                <a:uFillTx/>
                <a:latin typeface="微软雅黑" panose="020B0503020204020204" pitchFamily="34" charset="-122"/>
                <a:ea typeface="微软雅黑" panose="020B0503020204020204" pitchFamily="34" charset="-122"/>
              </a:rPr>
              <a:t>libz.a</a:t>
            </a:r>
            <a:endParaRPr kumimoji="0" lang="en-US" altLang="zh-CN" sz="2200" b="1" i="0" u="none" strike="noStrike" kern="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endParaRPr>
          </a:p>
          <a:p>
            <a:pPr marL="742950" marR="0" lvl="1" indent="-285750" algn="l" defTabSz="914400" rtl="0" eaLnBrk="0" fontAlgn="base" latinLnBrk="0" hangingPunct="0">
              <a:lnSpc>
                <a:spcPct val="105000"/>
              </a:lnSpc>
              <a:spcBef>
                <a:spcPct val="15000"/>
              </a:spcBef>
              <a:spcAft>
                <a:spcPct val="0"/>
              </a:spcAft>
              <a:buClrTx/>
              <a:buSzTx/>
              <a:buFontTx/>
              <a:buChar char="–"/>
              <a:defRPr/>
            </a:pPr>
            <a:r>
              <a:rPr kumimoji="0" lang="en-US" altLang="zh-CN" sz="2200" b="1" i="0" u="none" strike="noStrike" kern="0" cap="none" spc="0" normalizeH="0" baseline="0" noProof="0" dirty="0" err="1">
                <a:ln>
                  <a:noFill/>
                </a:ln>
                <a:solidFill>
                  <a:srgbClr val="0000CC"/>
                </a:solidFill>
                <a:effectLst/>
                <a:uLnTx/>
                <a:uFillTx/>
                <a:latin typeface="微软雅黑" panose="020B0503020204020204" pitchFamily="34" charset="-122"/>
                <a:ea typeface="微软雅黑" panose="020B0503020204020204" pitchFamily="34" charset="-122"/>
              </a:rPr>
              <a:t>gcc</a:t>
            </a:r>
            <a:r>
              <a:rPr kumimoji="0" lang="en-US" altLang="zh-CN" sz="2200" b="1" i="0" u="none" strike="noStrike" kern="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rPr>
              <a:t> -static –o </a:t>
            </a:r>
            <a:r>
              <a:rPr kumimoji="0" lang="en-US" altLang="zh-CN" sz="2200" b="1" i="0" u="none" strike="noStrike" kern="0" cap="none" spc="0" normalizeH="0" baseline="0" noProof="0" dirty="0" err="1">
                <a:ln>
                  <a:noFill/>
                </a:ln>
                <a:solidFill>
                  <a:srgbClr val="0000CC"/>
                </a:solidFill>
                <a:effectLst/>
                <a:uLnTx/>
                <a:uFillTx/>
                <a:latin typeface="微软雅黑" panose="020B0503020204020204" pitchFamily="34" charset="-122"/>
                <a:ea typeface="微软雅黑" panose="020B0503020204020204" pitchFamily="34" charset="-122"/>
              </a:rPr>
              <a:t>myfunc</a:t>
            </a:r>
            <a:r>
              <a:rPr kumimoji="0" lang="en-US" altLang="zh-CN" sz="2200" b="1" i="0" u="none" strike="noStrike" kern="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rPr>
              <a:t> </a:t>
            </a:r>
            <a:r>
              <a:rPr kumimoji="0" lang="en-US" altLang="zh-CN" sz="2200" b="1" i="0" u="none" strike="noStrike" kern="0" cap="none" spc="0" normalizeH="0" baseline="0" noProof="0" dirty="0" err="1">
                <a:ln>
                  <a:noFill/>
                </a:ln>
                <a:solidFill>
                  <a:srgbClr val="0000CC"/>
                </a:solidFill>
                <a:effectLst/>
                <a:uLnTx/>
                <a:uFillTx/>
                <a:latin typeface="微软雅黑" panose="020B0503020204020204" pitchFamily="34" charset="-122"/>
                <a:ea typeface="微软雅黑" panose="020B0503020204020204" pitchFamily="34" charset="-122"/>
              </a:rPr>
              <a:t>func.o</a:t>
            </a:r>
            <a:r>
              <a:rPr kumimoji="0" lang="en-US" altLang="zh-CN" sz="2200" b="1" i="0" u="none" strike="noStrike" kern="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rPr>
              <a:t> </a:t>
            </a:r>
            <a:r>
              <a:rPr kumimoji="0" lang="en-US" altLang="zh-CN" sz="2200" b="1" i="0" u="none" strike="noStrike" kern="0" cap="none" spc="0" normalizeH="0" baseline="0" noProof="0" dirty="0" err="1">
                <a:ln>
                  <a:noFill/>
                </a:ln>
                <a:solidFill>
                  <a:srgbClr val="0000CC"/>
                </a:solidFill>
                <a:effectLst/>
                <a:uLnTx/>
                <a:uFillTx/>
                <a:latin typeface="微软雅黑" panose="020B0503020204020204" pitchFamily="34" charset="-122"/>
                <a:ea typeface="微软雅黑" panose="020B0503020204020204" pitchFamily="34" charset="-122"/>
              </a:rPr>
              <a:t>liby.a</a:t>
            </a:r>
            <a:r>
              <a:rPr kumimoji="0" lang="en-US" altLang="zh-CN" sz="2200" b="1" i="0" u="none" strike="noStrike" kern="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rPr>
              <a:t> </a:t>
            </a:r>
            <a:r>
              <a:rPr kumimoji="0" lang="en-US" altLang="zh-CN" sz="2200" b="1" i="0" u="none" strike="noStrike" kern="0" cap="none" spc="0" normalizeH="0" baseline="0" noProof="0" dirty="0" err="1">
                <a:ln>
                  <a:noFill/>
                </a:ln>
                <a:solidFill>
                  <a:srgbClr val="0000CC"/>
                </a:solidFill>
                <a:effectLst/>
                <a:uLnTx/>
                <a:uFillTx/>
                <a:latin typeface="微软雅黑" panose="020B0503020204020204" pitchFamily="34" charset="-122"/>
                <a:ea typeface="微软雅黑" panose="020B0503020204020204" pitchFamily="34" charset="-122"/>
              </a:rPr>
              <a:t>libx.a</a:t>
            </a:r>
            <a:r>
              <a:rPr kumimoji="0" lang="en-US" altLang="zh-CN" sz="2200" b="1" i="0" u="none" strike="noStrike" kern="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rPr>
              <a:t> </a:t>
            </a:r>
            <a:r>
              <a:rPr kumimoji="0" lang="en-US" altLang="zh-CN" sz="2200" b="1" i="0" u="none" strike="noStrike" kern="0" cap="none" spc="0" normalizeH="0" baseline="0" noProof="0" dirty="0" err="1">
                <a:ln>
                  <a:noFill/>
                </a:ln>
                <a:solidFill>
                  <a:srgbClr val="0000CC"/>
                </a:solidFill>
                <a:effectLst/>
                <a:uLnTx/>
                <a:uFillTx/>
                <a:latin typeface="微软雅黑" panose="020B0503020204020204" pitchFamily="34" charset="-122"/>
                <a:ea typeface="微软雅黑" panose="020B0503020204020204" pitchFamily="34" charset="-122"/>
              </a:rPr>
              <a:t>libz.a</a:t>
            </a:r>
            <a:endParaRPr kumimoji="0" lang="en-US" altLang="zh-CN" sz="2200" b="1" i="0" u="none" strike="noStrike" kern="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endParaRPr>
          </a:p>
          <a:p>
            <a:pPr marL="742950" marR="0" lvl="1" indent="-285750" algn="l" defTabSz="914400" rtl="0" eaLnBrk="0" fontAlgn="base" latinLnBrk="0" hangingPunct="0">
              <a:lnSpc>
                <a:spcPct val="105000"/>
              </a:lnSpc>
              <a:spcBef>
                <a:spcPct val="15000"/>
              </a:spcBef>
              <a:spcAft>
                <a:spcPct val="0"/>
              </a:spcAft>
              <a:buClrTx/>
              <a:buSzTx/>
              <a:buFontTx/>
              <a:buChar char="–"/>
              <a:defRPr/>
            </a:pPr>
            <a:r>
              <a:rPr kumimoji="0" lang="en-US" altLang="zh-CN" sz="2200" b="1" i="0" u="none" strike="noStrike" kern="0" cap="none" spc="0" normalizeH="0" baseline="0" noProof="0" dirty="0" err="1">
                <a:ln>
                  <a:noFill/>
                </a:ln>
                <a:solidFill>
                  <a:srgbClr val="0000CC"/>
                </a:solidFill>
                <a:effectLst/>
                <a:uLnTx/>
                <a:uFillTx/>
                <a:latin typeface="微软雅黑" panose="020B0503020204020204" pitchFamily="34" charset="-122"/>
                <a:ea typeface="微软雅黑" panose="020B0503020204020204" pitchFamily="34" charset="-122"/>
              </a:rPr>
              <a:t>gcc</a:t>
            </a:r>
            <a:r>
              <a:rPr kumimoji="0" lang="en-US" altLang="zh-CN" sz="2200" b="1" i="0" u="none" strike="noStrike" kern="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rPr>
              <a:t> -static –o </a:t>
            </a:r>
            <a:r>
              <a:rPr kumimoji="0" lang="en-US" altLang="zh-CN" sz="2200" b="1" i="0" u="none" strike="noStrike" kern="0" cap="none" spc="0" normalizeH="0" baseline="0" noProof="0" dirty="0" err="1">
                <a:ln>
                  <a:noFill/>
                </a:ln>
                <a:solidFill>
                  <a:srgbClr val="0000CC"/>
                </a:solidFill>
                <a:effectLst/>
                <a:uLnTx/>
                <a:uFillTx/>
                <a:latin typeface="微软雅黑" panose="020B0503020204020204" pitchFamily="34" charset="-122"/>
                <a:ea typeface="微软雅黑" panose="020B0503020204020204" pitchFamily="34" charset="-122"/>
              </a:rPr>
              <a:t>myfunc</a:t>
            </a:r>
            <a:r>
              <a:rPr kumimoji="0" lang="en-US" altLang="zh-CN" sz="2200" b="1" i="0" u="none" strike="noStrike" kern="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rPr>
              <a:t> </a:t>
            </a:r>
            <a:r>
              <a:rPr kumimoji="0" lang="en-US" altLang="zh-CN" sz="2200" b="1" i="0" u="none" strike="noStrike" kern="0" cap="none" spc="0" normalizeH="0" baseline="0" noProof="0" dirty="0" err="1">
                <a:ln>
                  <a:noFill/>
                </a:ln>
                <a:solidFill>
                  <a:srgbClr val="0000CC"/>
                </a:solidFill>
                <a:effectLst/>
                <a:uLnTx/>
                <a:uFillTx/>
                <a:latin typeface="微软雅黑" panose="020B0503020204020204" pitchFamily="34" charset="-122"/>
                <a:ea typeface="微软雅黑" panose="020B0503020204020204" pitchFamily="34" charset="-122"/>
              </a:rPr>
              <a:t>func.o</a:t>
            </a:r>
            <a:r>
              <a:rPr kumimoji="0" lang="en-US" altLang="zh-CN" sz="2200" b="1" i="0" u="none" strike="noStrike" kern="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rPr>
              <a:t> </a:t>
            </a:r>
            <a:r>
              <a:rPr kumimoji="0" lang="en-US" altLang="zh-CN" sz="2200" b="1" i="0" u="none" strike="noStrike" kern="0" cap="none" spc="0" normalizeH="0" baseline="0" noProof="0" dirty="0" err="1">
                <a:ln>
                  <a:noFill/>
                </a:ln>
                <a:solidFill>
                  <a:srgbClr val="0000CC"/>
                </a:solidFill>
                <a:effectLst/>
                <a:uLnTx/>
                <a:uFillTx/>
                <a:latin typeface="微软雅黑" panose="020B0503020204020204" pitchFamily="34" charset="-122"/>
                <a:ea typeface="微软雅黑" panose="020B0503020204020204" pitchFamily="34" charset="-122"/>
              </a:rPr>
              <a:t>libx.a</a:t>
            </a:r>
            <a:r>
              <a:rPr kumimoji="0" lang="en-US" altLang="zh-CN" sz="2200" b="1" i="0" u="none" strike="noStrike" kern="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rPr>
              <a:t> </a:t>
            </a:r>
            <a:r>
              <a:rPr kumimoji="0" lang="en-US" altLang="zh-CN" sz="2200" b="1" i="0" u="none" strike="noStrike" kern="0" cap="none" spc="0" normalizeH="0" baseline="0" noProof="0" dirty="0" err="1">
                <a:ln>
                  <a:noFill/>
                </a:ln>
                <a:solidFill>
                  <a:srgbClr val="0000CC"/>
                </a:solidFill>
                <a:effectLst/>
                <a:uLnTx/>
                <a:uFillTx/>
                <a:latin typeface="微软雅黑" panose="020B0503020204020204" pitchFamily="34" charset="-122"/>
                <a:ea typeface="微软雅黑" panose="020B0503020204020204" pitchFamily="34" charset="-122"/>
              </a:rPr>
              <a:t>libz.a</a:t>
            </a:r>
            <a:r>
              <a:rPr kumimoji="0" lang="en-US" altLang="zh-CN" sz="2200" b="1" i="0" u="none" strike="noStrike" kern="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rPr>
              <a:t> </a:t>
            </a:r>
            <a:r>
              <a:rPr kumimoji="0" lang="en-US" altLang="zh-CN" sz="2200" b="1" i="0" u="none" strike="noStrike" kern="0" cap="none" spc="0" normalizeH="0" baseline="0" noProof="0" dirty="0" err="1">
                <a:ln>
                  <a:noFill/>
                </a:ln>
                <a:solidFill>
                  <a:srgbClr val="0000CC"/>
                </a:solidFill>
                <a:effectLst/>
                <a:uLnTx/>
                <a:uFillTx/>
                <a:latin typeface="微软雅黑" panose="020B0503020204020204" pitchFamily="34" charset="-122"/>
                <a:ea typeface="微软雅黑" panose="020B0503020204020204" pitchFamily="34" charset="-122"/>
              </a:rPr>
              <a:t>liby.a</a:t>
            </a:r>
            <a:endParaRPr kumimoji="0" lang="en-US" altLang="zh-CN" sz="2200" b="1" i="0" u="none" strike="noStrike" kern="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05000"/>
              </a:lnSpc>
              <a:spcBef>
                <a:spcPct val="15000"/>
              </a:spcBef>
              <a:spcAft>
                <a:spcPct val="0"/>
              </a:spcAft>
              <a:buClrTx/>
              <a:buSzTx/>
              <a:buFontTx/>
              <a:buChar char="•"/>
              <a:defRPr/>
            </a:pP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假设调用关系如下：</a:t>
            </a:r>
            <a:endPar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5000"/>
              </a:lnSpc>
              <a:spcBef>
                <a:spcPct val="15000"/>
              </a:spcBef>
              <a:spcAft>
                <a:spcPct val="0"/>
              </a:spcAft>
              <a:buClrTx/>
              <a:buSzTx/>
              <a:buFontTx/>
              <a:buNone/>
              <a:defRPr/>
            </a:pPr>
            <a:r>
              <a:rPr kumimoji="0" lang="en-US" altLang="zh-CN"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2400" b="1"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func.o</a:t>
            </a:r>
            <a:r>
              <a:rPr kumimoji="0" lang="en-US" altLang="zh-CN"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2400" b="1" i="0" u="none" strike="noStrike" kern="0" cap="none" spc="0" normalizeH="0" baseline="0" noProof="0" dirty="0">
                <a:ln>
                  <a:noFill/>
                </a:ln>
                <a:solidFill>
                  <a:schemeClr val="tx1"/>
                </a:solidFill>
                <a:effectLst/>
                <a:uLnTx/>
                <a:uFillTx/>
                <a:latin typeface="+mn-lt"/>
                <a:ea typeface="微软雅黑" panose="020B0503020204020204" pitchFamily="34" charset="-122"/>
                <a:cs typeface="+mn-cs"/>
              </a:rPr>
              <a:t>→ </a:t>
            </a:r>
            <a:r>
              <a:rPr kumimoji="0" lang="en-US" altLang="zh-CN" sz="2400" b="1"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libx.a</a:t>
            </a:r>
            <a:r>
              <a:rPr kumimoji="0" lang="en-US" altLang="zh-CN"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和 </a:t>
            </a:r>
            <a:r>
              <a:rPr kumimoji="0" lang="en-US" altLang="zh-CN" sz="2400" b="1"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liby.a</a:t>
            </a:r>
            <a:r>
              <a:rPr kumimoji="0" lang="en-US" altLang="zh-CN"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中的函数</a:t>
            </a:r>
            <a:endPar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5000"/>
              </a:lnSpc>
              <a:spcBef>
                <a:spcPct val="15000"/>
              </a:spcBef>
              <a:spcAft>
                <a:spcPct val="0"/>
              </a:spcAft>
              <a:buClrTx/>
              <a:buSzTx/>
              <a:buFontTx/>
              <a:buNone/>
              <a:defRPr/>
            </a:pP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2400" b="1"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libx.a</a:t>
            </a:r>
            <a:r>
              <a:rPr kumimoji="0" lang="en-US" altLang="zh-CN"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2400" b="1" i="0" u="none" strike="noStrike" kern="0" cap="none" spc="0" normalizeH="0" baseline="0" noProof="0" dirty="0">
                <a:ln>
                  <a:noFill/>
                </a:ln>
                <a:solidFill>
                  <a:schemeClr val="tx1"/>
                </a:solidFill>
                <a:effectLst/>
                <a:uLnTx/>
                <a:uFillTx/>
                <a:latin typeface="+mn-lt"/>
                <a:ea typeface="微软雅黑" panose="020B0503020204020204" pitchFamily="34" charset="-122"/>
                <a:cs typeface="+mn-cs"/>
              </a:rPr>
              <a:t>→</a:t>
            </a:r>
            <a:r>
              <a:rPr kumimoji="0" lang="en-US" altLang="zh-CN"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2400" b="1"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liby.a</a:t>
            </a:r>
            <a:r>
              <a:rPr kumimoji="0" lang="en-US" altLang="zh-CN"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同时 </a:t>
            </a:r>
            <a:r>
              <a:rPr kumimoji="0" lang="en-US" altLang="zh-CN" sz="2400" b="1"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liby.a</a:t>
            </a:r>
            <a:r>
              <a:rPr kumimoji="0" lang="en-US" altLang="zh-CN"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2400" b="1" i="0" u="none" strike="noStrike" kern="0" cap="none" spc="0" normalizeH="0" baseline="0" noProof="0" dirty="0">
                <a:ln>
                  <a:noFill/>
                </a:ln>
                <a:solidFill>
                  <a:schemeClr val="tx1"/>
                </a:solidFill>
                <a:effectLst/>
                <a:uLnTx/>
                <a:uFillTx/>
                <a:latin typeface="+mn-lt"/>
                <a:ea typeface="微软雅黑" panose="020B0503020204020204" pitchFamily="34" charset="-122"/>
                <a:cs typeface="+mn-cs"/>
              </a:rPr>
              <a:t>→</a:t>
            </a:r>
            <a:r>
              <a:rPr kumimoji="0" lang="en-US" altLang="zh-CN"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2400" b="1"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libx.a</a:t>
            </a:r>
            <a:r>
              <a:rPr kumimoji="0" lang="en-US" altLang="zh-CN"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endParaRPr kumimoji="0" lang="en-US" altLang="zh-CN"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5000"/>
              </a:lnSpc>
              <a:spcBef>
                <a:spcPct val="15000"/>
              </a:spcBef>
              <a:spcAft>
                <a:spcPct val="0"/>
              </a:spcAft>
              <a:buClrTx/>
              <a:buSzTx/>
              <a:buFontTx/>
              <a:buNone/>
              <a:defRPr/>
            </a:pP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则以下命令行可行：</a:t>
            </a:r>
            <a:endPar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eaLnBrk="0" fontAlgn="base" latinLnBrk="0" hangingPunct="0">
              <a:lnSpc>
                <a:spcPct val="105000"/>
              </a:lnSpc>
              <a:spcBef>
                <a:spcPct val="15000"/>
              </a:spcBef>
              <a:spcAft>
                <a:spcPct val="0"/>
              </a:spcAft>
              <a:buClrTx/>
              <a:buSzTx/>
              <a:buFontTx/>
              <a:buChar char="–"/>
              <a:defRPr/>
            </a:pPr>
            <a:r>
              <a:rPr kumimoji="0" lang="en-US" altLang="zh-CN" sz="2200" b="1" i="0" u="none" strike="noStrike" kern="0" cap="none" spc="0" normalizeH="0" baseline="0" noProof="0" dirty="0" err="1">
                <a:ln>
                  <a:noFill/>
                </a:ln>
                <a:solidFill>
                  <a:srgbClr val="0000CC"/>
                </a:solidFill>
                <a:effectLst/>
                <a:uLnTx/>
                <a:uFillTx/>
                <a:latin typeface="微软雅黑" panose="020B0503020204020204" pitchFamily="34" charset="-122"/>
                <a:ea typeface="微软雅黑" panose="020B0503020204020204" pitchFamily="34" charset="-122"/>
              </a:rPr>
              <a:t>gcc</a:t>
            </a:r>
            <a:r>
              <a:rPr kumimoji="0" lang="en-US" altLang="zh-CN" sz="2200" b="1" i="0" u="none" strike="noStrike" kern="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rPr>
              <a:t> -static –o </a:t>
            </a:r>
            <a:r>
              <a:rPr kumimoji="0" lang="en-US" altLang="zh-CN" sz="2200" b="1" i="0" u="none" strike="noStrike" kern="0" cap="none" spc="0" normalizeH="0" baseline="0" noProof="0" dirty="0" err="1">
                <a:ln>
                  <a:noFill/>
                </a:ln>
                <a:solidFill>
                  <a:srgbClr val="0000CC"/>
                </a:solidFill>
                <a:effectLst/>
                <a:uLnTx/>
                <a:uFillTx/>
                <a:latin typeface="微软雅黑" panose="020B0503020204020204" pitchFamily="34" charset="-122"/>
                <a:ea typeface="微软雅黑" panose="020B0503020204020204" pitchFamily="34" charset="-122"/>
              </a:rPr>
              <a:t>myfunc</a:t>
            </a:r>
            <a:r>
              <a:rPr kumimoji="0" lang="en-US" altLang="zh-CN" sz="2200" b="1" i="0" u="none" strike="noStrike" kern="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rPr>
              <a:t> </a:t>
            </a:r>
            <a:r>
              <a:rPr kumimoji="0" lang="en-US" altLang="zh-CN" sz="2200" b="1" i="0" u="none" strike="noStrike" kern="0" cap="none" spc="0" normalizeH="0" baseline="0" noProof="0" dirty="0" err="1">
                <a:ln>
                  <a:noFill/>
                </a:ln>
                <a:solidFill>
                  <a:srgbClr val="0000CC"/>
                </a:solidFill>
                <a:effectLst/>
                <a:uLnTx/>
                <a:uFillTx/>
                <a:latin typeface="微软雅黑" panose="020B0503020204020204" pitchFamily="34" charset="-122"/>
                <a:ea typeface="微软雅黑" panose="020B0503020204020204" pitchFamily="34" charset="-122"/>
              </a:rPr>
              <a:t>func.o</a:t>
            </a:r>
            <a:r>
              <a:rPr kumimoji="0" lang="en-US" altLang="zh-CN" sz="2200" b="1" i="0" u="none" strike="noStrike" kern="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rPr>
              <a:t> </a:t>
            </a:r>
            <a:r>
              <a:rPr kumimoji="0" lang="en-US" altLang="zh-CN" sz="2200" b="1" i="0" u="none" strike="noStrike" kern="0" cap="none" spc="0" normalizeH="0" baseline="0" noProof="0" dirty="0" err="1">
                <a:ln>
                  <a:noFill/>
                </a:ln>
                <a:solidFill>
                  <a:srgbClr val="0000CC"/>
                </a:solidFill>
                <a:effectLst/>
                <a:uLnTx/>
                <a:uFillTx/>
                <a:latin typeface="微软雅黑" panose="020B0503020204020204" pitchFamily="34" charset="-122"/>
                <a:ea typeface="微软雅黑" panose="020B0503020204020204" pitchFamily="34" charset="-122"/>
              </a:rPr>
              <a:t>libx.a</a:t>
            </a:r>
            <a:r>
              <a:rPr kumimoji="0" lang="en-US" altLang="zh-CN" sz="2200" b="1" i="0" u="none" strike="noStrike" kern="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rPr>
              <a:t> </a:t>
            </a:r>
            <a:r>
              <a:rPr kumimoji="0" lang="en-US" altLang="zh-CN" sz="2200" b="1" i="0" u="none" strike="noStrike" kern="0" cap="none" spc="0" normalizeH="0" baseline="0" noProof="0" dirty="0" err="1">
                <a:ln>
                  <a:noFill/>
                </a:ln>
                <a:solidFill>
                  <a:srgbClr val="0000CC"/>
                </a:solidFill>
                <a:effectLst/>
                <a:uLnTx/>
                <a:uFillTx/>
                <a:latin typeface="微软雅黑" panose="020B0503020204020204" pitchFamily="34" charset="-122"/>
                <a:ea typeface="微软雅黑" panose="020B0503020204020204" pitchFamily="34" charset="-122"/>
              </a:rPr>
              <a:t>liby.a</a:t>
            </a:r>
            <a:r>
              <a:rPr kumimoji="0" lang="en-US" altLang="zh-CN" sz="2200" b="1" i="0" u="none" strike="noStrike" kern="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rPr>
              <a:t> </a:t>
            </a:r>
            <a:r>
              <a:rPr kumimoji="0" lang="en-US" altLang="zh-CN" sz="2200" b="1" i="0" u="none" strike="noStrike" kern="0" cap="none" spc="0" normalizeH="0" baseline="0" noProof="0" dirty="0" err="1">
                <a:ln>
                  <a:noFill/>
                </a:ln>
                <a:solidFill>
                  <a:srgbClr val="0000CC"/>
                </a:solidFill>
                <a:effectLst/>
                <a:uLnTx/>
                <a:uFillTx/>
                <a:latin typeface="微软雅黑" panose="020B0503020204020204" pitchFamily="34" charset="-122"/>
                <a:ea typeface="微软雅黑" panose="020B0503020204020204" pitchFamily="34" charset="-122"/>
              </a:rPr>
              <a:t>libx.a</a:t>
            </a:r>
            <a:endParaRPr kumimoji="0" lang="en-US" altLang="zh-CN" sz="2200" b="1" i="0" u="none" strike="noStrike" kern="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endParaRPr>
          </a:p>
          <a:p>
            <a:pPr marL="742950" marR="0" lvl="1" indent="-285750" algn="l" defTabSz="914400" rtl="0" eaLnBrk="0" fontAlgn="base" latinLnBrk="0" hangingPunct="0">
              <a:lnSpc>
                <a:spcPct val="105000"/>
              </a:lnSpc>
              <a:spcBef>
                <a:spcPct val="15000"/>
              </a:spcBef>
              <a:spcAft>
                <a:spcPct val="0"/>
              </a:spcAft>
              <a:buClrTx/>
              <a:buSzTx/>
              <a:buFontTx/>
              <a:buChar char="–"/>
              <a:defRPr/>
            </a:pPr>
            <a:r>
              <a:rPr kumimoji="0" lang="en-US" altLang="zh-CN" sz="2200" b="1" i="0" u="none" strike="noStrike" kern="0" cap="none" spc="0" normalizeH="0" baseline="0" noProof="0" dirty="0" err="1">
                <a:ln>
                  <a:noFill/>
                </a:ln>
                <a:solidFill>
                  <a:srgbClr val="0000CC"/>
                </a:solidFill>
                <a:effectLst/>
                <a:uLnTx/>
                <a:uFillTx/>
                <a:latin typeface="微软雅黑" panose="020B0503020204020204" pitchFamily="34" charset="-122"/>
                <a:ea typeface="微软雅黑" panose="020B0503020204020204" pitchFamily="34" charset="-122"/>
              </a:rPr>
              <a:t>gcc</a:t>
            </a:r>
            <a:r>
              <a:rPr kumimoji="0" lang="en-US" altLang="zh-CN" sz="2200" b="1" i="0" u="none" strike="noStrike" kern="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rPr>
              <a:t> -static –o </a:t>
            </a:r>
            <a:r>
              <a:rPr kumimoji="0" lang="en-US" altLang="zh-CN" sz="2200" b="1" i="0" u="none" strike="noStrike" kern="0" cap="none" spc="0" normalizeH="0" baseline="0" noProof="0" dirty="0" err="1">
                <a:ln>
                  <a:noFill/>
                </a:ln>
                <a:solidFill>
                  <a:srgbClr val="0000CC"/>
                </a:solidFill>
                <a:effectLst/>
                <a:uLnTx/>
                <a:uFillTx/>
                <a:latin typeface="微软雅黑" panose="020B0503020204020204" pitchFamily="34" charset="-122"/>
                <a:ea typeface="微软雅黑" panose="020B0503020204020204" pitchFamily="34" charset="-122"/>
              </a:rPr>
              <a:t>myfunc</a:t>
            </a:r>
            <a:r>
              <a:rPr kumimoji="0" lang="en-US" altLang="zh-CN" sz="2200" b="1" i="0" u="none" strike="noStrike" kern="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rPr>
              <a:t> </a:t>
            </a:r>
            <a:r>
              <a:rPr kumimoji="0" lang="en-US" altLang="zh-CN" sz="2200" b="1" i="0" u="none" strike="noStrike" kern="0" cap="none" spc="0" normalizeH="0" baseline="0" noProof="0" dirty="0" err="1">
                <a:ln>
                  <a:noFill/>
                </a:ln>
                <a:solidFill>
                  <a:srgbClr val="0000CC"/>
                </a:solidFill>
                <a:effectLst/>
                <a:uLnTx/>
                <a:uFillTx/>
                <a:latin typeface="微软雅黑" panose="020B0503020204020204" pitchFamily="34" charset="-122"/>
                <a:ea typeface="微软雅黑" panose="020B0503020204020204" pitchFamily="34" charset="-122"/>
              </a:rPr>
              <a:t>func.o</a:t>
            </a:r>
            <a:r>
              <a:rPr kumimoji="0" lang="en-US" altLang="zh-CN" sz="2200" b="1" i="0" u="none" strike="noStrike" kern="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rPr>
              <a:t> </a:t>
            </a:r>
            <a:r>
              <a:rPr kumimoji="0" lang="en-US" altLang="zh-CN" sz="2200" b="1" i="0" u="none" strike="noStrike" kern="0" cap="none" spc="0" normalizeH="0" baseline="0" noProof="0" dirty="0" err="1">
                <a:ln>
                  <a:noFill/>
                </a:ln>
                <a:solidFill>
                  <a:srgbClr val="0000CC"/>
                </a:solidFill>
                <a:effectLst/>
                <a:uLnTx/>
                <a:uFillTx/>
                <a:latin typeface="微软雅黑" panose="020B0503020204020204" pitchFamily="34" charset="-122"/>
                <a:ea typeface="微软雅黑" panose="020B0503020204020204" pitchFamily="34" charset="-122"/>
              </a:rPr>
              <a:t>liby.a</a:t>
            </a:r>
            <a:r>
              <a:rPr kumimoji="0" lang="en-US" altLang="zh-CN" sz="2200" b="1" i="0" u="none" strike="noStrike" kern="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rPr>
              <a:t> </a:t>
            </a:r>
            <a:r>
              <a:rPr kumimoji="0" lang="en-US" altLang="zh-CN" sz="2200" b="1" i="0" u="none" strike="noStrike" kern="0" cap="none" spc="0" normalizeH="0" baseline="0" noProof="0" dirty="0" err="1">
                <a:ln>
                  <a:noFill/>
                </a:ln>
                <a:solidFill>
                  <a:srgbClr val="0000CC"/>
                </a:solidFill>
                <a:effectLst/>
                <a:uLnTx/>
                <a:uFillTx/>
                <a:latin typeface="微软雅黑" panose="020B0503020204020204" pitchFamily="34" charset="-122"/>
                <a:ea typeface="微软雅黑" panose="020B0503020204020204" pitchFamily="34" charset="-122"/>
              </a:rPr>
              <a:t>libx.a</a:t>
            </a:r>
            <a:r>
              <a:rPr kumimoji="0" lang="en-US" altLang="zh-CN" sz="2200" b="1" i="0" u="none" strike="noStrike" kern="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rPr>
              <a:t> </a:t>
            </a:r>
            <a:r>
              <a:rPr kumimoji="0" lang="en-US" altLang="zh-CN" sz="2200" b="1" i="0" u="none" strike="noStrike" kern="0" cap="none" spc="0" normalizeH="0" baseline="0" noProof="0" dirty="0" err="1">
                <a:ln>
                  <a:noFill/>
                </a:ln>
                <a:solidFill>
                  <a:srgbClr val="0000CC"/>
                </a:solidFill>
                <a:effectLst/>
                <a:uLnTx/>
                <a:uFillTx/>
                <a:latin typeface="微软雅黑" panose="020B0503020204020204" pitchFamily="34" charset="-122"/>
                <a:ea typeface="微软雅黑" panose="020B0503020204020204" pitchFamily="34" charset="-122"/>
              </a:rPr>
              <a:t>liby.a</a:t>
            </a:r>
            <a:endParaRPr kumimoji="0" lang="zh-CN" altLang="en-US" sz="2200" b="1" i="0" u="none" strike="noStrike" kern="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endParaRPr>
          </a:p>
          <a:p>
            <a:pPr marL="457200" marR="0" lvl="1" indent="0" algn="l" defTabSz="914400" rtl="0" eaLnBrk="0" fontAlgn="base" latinLnBrk="0" hangingPunct="0">
              <a:lnSpc>
                <a:spcPct val="105000"/>
              </a:lnSpc>
              <a:spcBef>
                <a:spcPct val="15000"/>
              </a:spcBef>
              <a:spcAft>
                <a:spcPct val="0"/>
              </a:spcAft>
              <a:buClrTx/>
              <a:buSzTx/>
              <a:buFontTx/>
              <a:buNone/>
              <a:defRPr/>
            </a:pPr>
            <a:endParaRPr kumimoji="0" lang="zh-CN" altLang="en-US" sz="2200" b="1" i="0" u="none" strike="noStrike" kern="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3971">
                                            <p:txEl>
                                              <p:charRg st="10" end="45"/>
                                            </p:txEl>
                                          </p:spTgt>
                                        </p:tgtEl>
                                        <p:attrNameLst>
                                          <p:attrName>style.visibility</p:attrName>
                                        </p:attrNameLst>
                                      </p:cBhvr>
                                      <p:to>
                                        <p:strVal val="visible"/>
                                      </p:to>
                                    </p:set>
                                    <p:animEffect transition="in" filter="blinds(horizontal)">
                                      <p:cBhvr>
                                        <p:cTn id="7" dur="500"/>
                                        <p:tgtEl>
                                          <p:spTgt spid="723971">
                                            <p:txEl>
                                              <p:charRg st="10" end="4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23971">
                                            <p:txEl>
                                              <p:charRg st="45" end="71"/>
                                            </p:txEl>
                                          </p:spTgt>
                                        </p:tgtEl>
                                        <p:attrNameLst>
                                          <p:attrName>style.visibility</p:attrName>
                                        </p:attrNameLst>
                                      </p:cBhvr>
                                      <p:to>
                                        <p:strVal val="visible"/>
                                      </p:to>
                                    </p:set>
                                    <p:animEffect transition="in" filter="blinds(horizontal)">
                                      <p:cBhvr>
                                        <p:cTn id="10" dur="500"/>
                                        <p:tgtEl>
                                          <p:spTgt spid="723971">
                                            <p:txEl>
                                              <p:charRg st="45" end="7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23971">
                                            <p:txEl>
                                              <p:charRg st="71" end="116"/>
                                            </p:txEl>
                                          </p:spTgt>
                                        </p:tgtEl>
                                        <p:attrNameLst>
                                          <p:attrName>style.visibility</p:attrName>
                                        </p:attrNameLst>
                                      </p:cBhvr>
                                      <p:to>
                                        <p:strVal val="visible"/>
                                      </p:to>
                                    </p:set>
                                    <p:animEffect transition="in" filter="blinds(horizontal)">
                                      <p:cBhvr>
                                        <p:cTn id="13" dur="500"/>
                                        <p:tgtEl>
                                          <p:spTgt spid="723971">
                                            <p:txEl>
                                              <p:charRg st="71" end="11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23971">
                                            <p:txEl>
                                              <p:charRg st="116" end="136"/>
                                            </p:txEl>
                                          </p:spTgt>
                                        </p:tgtEl>
                                        <p:attrNameLst>
                                          <p:attrName>style.visibility</p:attrName>
                                        </p:attrNameLst>
                                      </p:cBhvr>
                                      <p:to>
                                        <p:strVal val="visible"/>
                                      </p:to>
                                    </p:set>
                                    <p:animEffect transition="in" filter="blinds(horizontal)">
                                      <p:cBhvr>
                                        <p:cTn id="18" dur="500"/>
                                        <p:tgtEl>
                                          <p:spTgt spid="723971">
                                            <p:txEl>
                                              <p:charRg st="116" end="13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23971">
                                            <p:txEl>
                                              <p:charRg st="136" end="186"/>
                                            </p:txEl>
                                          </p:spTgt>
                                        </p:tgtEl>
                                        <p:attrNameLst>
                                          <p:attrName>style.visibility</p:attrName>
                                        </p:attrNameLst>
                                      </p:cBhvr>
                                      <p:to>
                                        <p:strVal val="visible"/>
                                      </p:to>
                                    </p:set>
                                    <p:animEffect transition="in" filter="blinds(horizontal)">
                                      <p:cBhvr>
                                        <p:cTn id="21" dur="500"/>
                                        <p:tgtEl>
                                          <p:spTgt spid="723971">
                                            <p:txEl>
                                              <p:charRg st="136" end="18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23971">
                                            <p:txEl>
                                              <p:charRg st="186" end="236"/>
                                            </p:txEl>
                                          </p:spTgt>
                                        </p:tgtEl>
                                        <p:attrNameLst>
                                          <p:attrName>style.visibility</p:attrName>
                                        </p:attrNameLst>
                                      </p:cBhvr>
                                      <p:to>
                                        <p:strVal val="visible"/>
                                      </p:to>
                                    </p:set>
                                    <p:animEffect transition="in" filter="blinds(horizontal)">
                                      <p:cBhvr>
                                        <p:cTn id="24" dur="500"/>
                                        <p:tgtEl>
                                          <p:spTgt spid="723971">
                                            <p:txEl>
                                              <p:charRg st="186" end="23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723971">
                                            <p:txEl>
                                              <p:charRg st="236" end="286"/>
                                            </p:txEl>
                                          </p:spTgt>
                                        </p:tgtEl>
                                        <p:attrNameLst>
                                          <p:attrName>style.visibility</p:attrName>
                                        </p:attrNameLst>
                                      </p:cBhvr>
                                      <p:to>
                                        <p:strVal val="visible"/>
                                      </p:to>
                                    </p:set>
                                    <p:animEffect transition="in" filter="blinds(horizontal)">
                                      <p:cBhvr>
                                        <p:cTn id="27" dur="500"/>
                                        <p:tgtEl>
                                          <p:spTgt spid="723971">
                                            <p:txEl>
                                              <p:charRg st="236" end="28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23971">
                                            <p:txEl>
                                              <p:charRg st="296" end="331"/>
                                            </p:txEl>
                                          </p:spTgt>
                                        </p:tgtEl>
                                        <p:attrNameLst>
                                          <p:attrName>style.visibility</p:attrName>
                                        </p:attrNameLst>
                                      </p:cBhvr>
                                      <p:to>
                                        <p:strVal val="visible"/>
                                      </p:to>
                                    </p:set>
                                    <p:animEffect transition="in" filter="blinds(horizontal)">
                                      <p:cBhvr>
                                        <p:cTn id="32" dur="500"/>
                                        <p:tgtEl>
                                          <p:spTgt spid="723971">
                                            <p:txEl>
                                              <p:charRg st="296" end="331"/>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723971">
                                            <p:txEl>
                                              <p:charRg st="331" end="373"/>
                                            </p:txEl>
                                          </p:spTgt>
                                        </p:tgtEl>
                                        <p:attrNameLst>
                                          <p:attrName>style.visibility</p:attrName>
                                        </p:attrNameLst>
                                      </p:cBhvr>
                                      <p:to>
                                        <p:strVal val="visible"/>
                                      </p:to>
                                    </p:set>
                                    <p:animEffect transition="in" filter="blinds(horizontal)">
                                      <p:cBhvr>
                                        <p:cTn id="35" dur="500"/>
                                        <p:tgtEl>
                                          <p:spTgt spid="723971">
                                            <p:txEl>
                                              <p:charRg st="331" end="37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723971">
                                            <p:txEl>
                                              <p:charRg st="373" end="388"/>
                                            </p:txEl>
                                          </p:spTgt>
                                        </p:tgtEl>
                                        <p:attrNameLst>
                                          <p:attrName>style.visibility</p:attrName>
                                        </p:attrNameLst>
                                      </p:cBhvr>
                                      <p:to>
                                        <p:strVal val="visible"/>
                                      </p:to>
                                    </p:set>
                                    <p:animEffect transition="in" filter="blinds(horizontal)">
                                      <p:cBhvr>
                                        <p:cTn id="40" dur="500"/>
                                        <p:tgtEl>
                                          <p:spTgt spid="723971">
                                            <p:txEl>
                                              <p:charRg st="373" end="388"/>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723971">
                                            <p:txEl>
                                              <p:charRg st="388" end="438"/>
                                            </p:txEl>
                                          </p:spTgt>
                                        </p:tgtEl>
                                        <p:attrNameLst>
                                          <p:attrName>style.visibility</p:attrName>
                                        </p:attrNameLst>
                                      </p:cBhvr>
                                      <p:to>
                                        <p:strVal val="visible"/>
                                      </p:to>
                                    </p:set>
                                    <p:animEffect transition="in" filter="blinds(horizontal)">
                                      <p:cBhvr>
                                        <p:cTn id="43" dur="500"/>
                                        <p:tgtEl>
                                          <p:spTgt spid="723971">
                                            <p:txEl>
                                              <p:charRg st="388" end="438"/>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723971">
                                            <p:txEl>
                                              <p:charRg st="438" end="488"/>
                                            </p:txEl>
                                          </p:spTgt>
                                        </p:tgtEl>
                                        <p:attrNameLst>
                                          <p:attrName>style.visibility</p:attrName>
                                        </p:attrNameLst>
                                      </p:cBhvr>
                                      <p:to>
                                        <p:strVal val="visible"/>
                                      </p:to>
                                    </p:set>
                                    <p:animEffect transition="in" filter="blinds(horizontal)">
                                      <p:cBhvr>
                                        <p:cTn id="46" dur="500"/>
                                        <p:tgtEl>
                                          <p:spTgt spid="723971">
                                            <p:txEl>
                                              <p:charRg st="438" end="48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静态链接</a:t>
            </a:r>
            <a:endParaRPr lang="zh-CN" altLang="en-US"/>
          </a:p>
        </p:txBody>
      </p:sp>
      <p:sp>
        <p:nvSpPr>
          <p:cNvPr id="3" name="内容占位符 2"/>
          <p:cNvSpPr>
            <a:spLocks noGrp="1"/>
          </p:cNvSpPr>
          <p:nvPr>
            <p:ph idx="1"/>
          </p:nvPr>
        </p:nvSpPr>
        <p:spPr/>
        <p:txBody>
          <a:bodyPr/>
          <a:lstStyle/>
          <a:p>
            <a:pPr marL="0" indent="0">
              <a:buNone/>
            </a:pPr>
            <a:r>
              <a:rPr lang="zh-CN" altLang="en-US" dirty="0">
                <a:solidFill>
                  <a:srgbClr val="CC3300"/>
                </a:solidFill>
                <a:latin typeface="微软雅黑" panose="020B0503020204020204" pitchFamily="34" charset="-122"/>
                <a:ea typeface="微软雅黑" panose="020B0503020204020204" pitchFamily="34" charset="-122"/>
              </a:rPr>
              <a:t>特点：</a:t>
            </a:r>
            <a:r>
              <a:rPr lang="zh-CN" altLang="en-US"/>
              <a:t>在生成可执行文件的时候，把所有需要的函数的二进制代码都包含到可执行文件中去。因此，链接器需要知道参与链接的目标文件需要哪些函数，同时也要知道每个目标文件都能提供什么函数，这样链接器才能知道是不是每个目标文件所需要的函数都能正确地链接。</a:t>
            </a:r>
            <a:endParaRPr lang="zh-CN" altLang="en-US"/>
          </a:p>
          <a:p>
            <a:pPr marL="0" indent="0">
              <a:buNone/>
            </a:pPr>
            <a:endParaRPr lang="zh-CN" altLang="en-US" b="0"/>
          </a:p>
          <a:p>
            <a:pPr marL="0" indent="0">
              <a:buNone/>
            </a:pPr>
            <a:r>
              <a:rPr lang="zh-CN" altLang="en-US" dirty="0">
                <a:solidFill>
                  <a:srgbClr val="CC3300"/>
                </a:solidFill>
                <a:latin typeface="微软雅黑" panose="020B0503020204020204" pitchFamily="34" charset="-122"/>
                <a:ea typeface="微软雅黑" panose="020B0503020204020204" pitchFamily="34" charset="-122"/>
              </a:rPr>
              <a:t>优点：</a:t>
            </a:r>
            <a:r>
              <a:rPr lang="zh-CN" altLang="en-US"/>
              <a:t>在可执行程序中已经具备了所有执行程序所需要的任何东西，在执行的时候运行速度快。</a:t>
            </a: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静态链接</a:t>
            </a:r>
            <a:endParaRPr lang="zh-CN" altLang="en-US"/>
          </a:p>
        </p:txBody>
      </p:sp>
      <p:sp>
        <p:nvSpPr>
          <p:cNvPr id="3" name="内容占位符 2"/>
          <p:cNvSpPr>
            <a:spLocks noGrp="1"/>
          </p:cNvSpPr>
          <p:nvPr>
            <p:ph idx="1"/>
          </p:nvPr>
        </p:nvSpPr>
        <p:spPr/>
        <p:txBody>
          <a:bodyPr/>
          <a:lstStyle/>
          <a:p>
            <a:pPr marL="0" indent="0">
              <a:buNone/>
            </a:pPr>
            <a:r>
              <a:rPr lang="zh-CN" altLang="en-US" dirty="0">
                <a:solidFill>
                  <a:srgbClr val="CC3300"/>
                </a:solidFill>
                <a:latin typeface="微软雅黑" panose="020B0503020204020204" pitchFamily="34" charset="-122"/>
                <a:ea typeface="微软雅黑" panose="020B0503020204020204" pitchFamily="34" charset="-122"/>
                <a:sym typeface="+mn-ea"/>
              </a:rPr>
              <a:t>缺点：</a:t>
            </a:r>
            <a:endParaRPr lang="zh-CN" altLang="en-US" dirty="0">
              <a:solidFill>
                <a:srgbClr val="CC3300"/>
              </a:solidFill>
              <a:latin typeface="微软雅黑" panose="020B0503020204020204" pitchFamily="34" charset="-122"/>
              <a:ea typeface="微软雅黑" panose="020B0503020204020204" pitchFamily="34" charset="-122"/>
              <a:sym typeface="+mn-ea"/>
            </a:endParaRPr>
          </a:p>
          <a:p>
            <a:pPr marL="0" indent="0">
              <a:buNone/>
            </a:pPr>
            <a:r>
              <a:rPr lang="zh-CN" altLang="en-US">
                <a:sym typeface="+mn-ea"/>
              </a:rPr>
              <a:t>一、是浪费空间，因为每个可执行程序中对所有需要的目标文件都要有一份副本，所以如果多个程序对同一个目标文件都有依赖，如多个程序中都调用了printf()函数，则这多个程序中都含有printf.o，所以同一个目标文件都在内存存在多个副本；</a:t>
            </a:r>
            <a:endParaRPr lang="zh-CN" altLang="en-US">
              <a:sym typeface="+mn-ea"/>
            </a:endParaRPr>
          </a:p>
          <a:p>
            <a:pPr marL="0" indent="0">
              <a:buNone/>
            </a:pPr>
            <a:r>
              <a:rPr lang="zh-CN" altLang="en-US"/>
              <a:t>二、静态库函数被合并在可执行目标文件中,而磁盘上存放着数千个可执行目标文件，因此造成磁盘空间的极大浪费。</a:t>
            </a:r>
            <a:endParaRPr lang="zh-CN" altLang="en-US"/>
          </a:p>
          <a:p>
            <a:pPr marL="0" indent="0">
              <a:buNone/>
            </a:pPr>
            <a:r>
              <a:rPr lang="zh-CN" altLang="en-US">
                <a:sym typeface="+mn-ea"/>
              </a:rPr>
              <a:t>三、更新比较困难，因为每当库函数的代码修改了，这个时候就需要重新进行编译链接形成可执行程序</a:t>
            </a:r>
            <a:r>
              <a:rPr lang="zh-CN" altLang="en-US"/>
              <a:t> ，</a:t>
            </a:r>
            <a:r>
              <a:rPr lang="zh-CN" altLang="en-US">
                <a:sym typeface="+mn-ea"/>
              </a:rPr>
              <a:t>程序员需要关注是否有函数库的新版本出现，并需定期下载、重新编译和链接，因而更新困难、使用不便。</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2"/>
          <p:cNvSpPr>
            <a:spLocks noGrp="1"/>
          </p:cNvSpPr>
          <p:nvPr>
            <p:ph type="title"/>
          </p:nvPr>
        </p:nvSpPr>
        <p:spPr/>
        <p:txBody>
          <a:bodyPr vert="horz" wrap="square" lIns="91440" tIns="45720" rIns="91440" bIns="45720" anchor="ctr" anchorCtr="0"/>
          <a:p>
            <a:r>
              <a:rPr lang="zh-CN" altLang="en-US" dirty="0"/>
              <a:t>重定位</a:t>
            </a:r>
            <a:endParaRPr lang="zh-CN" altLang="en-US" dirty="0"/>
          </a:p>
        </p:txBody>
      </p:sp>
      <p:sp>
        <p:nvSpPr>
          <p:cNvPr id="690179" name="Rectangle 3"/>
          <p:cNvSpPr>
            <a:spLocks noGrp="1"/>
          </p:cNvSpPr>
          <p:nvPr>
            <p:ph idx="1"/>
          </p:nvPr>
        </p:nvSpPr>
        <p:spPr>
          <a:xfrm>
            <a:off x="177800" y="866775"/>
            <a:ext cx="8748713" cy="5754688"/>
          </a:xfrm>
        </p:spPr>
        <p:txBody>
          <a:bodyPr vert="horz" wrap="square" lIns="91440" tIns="45720" rIns="91440" bIns="45720" anchor="t" anchorCtr="0"/>
          <a:p>
            <a:pPr>
              <a:buNone/>
            </a:pPr>
            <a:r>
              <a:rPr lang="zh-CN" altLang="en-US" dirty="0">
                <a:solidFill>
                  <a:srgbClr val="0A6A0A"/>
                </a:solidFill>
                <a:latin typeface="微软雅黑" panose="020B0503020204020204" pitchFamily="34" charset="-122"/>
                <a:ea typeface="微软雅黑" panose="020B0503020204020204" pitchFamily="34" charset="-122"/>
              </a:rPr>
              <a:t>符号解析完成后，可进行重定位工作，分三步</a:t>
            </a:r>
            <a:endParaRPr lang="zh-CN" altLang="en-US" dirty="0">
              <a:solidFill>
                <a:srgbClr val="0A6A0A"/>
              </a:solidFill>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合并相同的节</a:t>
            </a:r>
            <a:endParaRPr lang="zh-CN" altLang="en-US"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将集合</a:t>
            </a:r>
            <a:r>
              <a:rPr lang="en-US" altLang="zh-CN" sz="2200" dirty="0">
                <a:latin typeface="微软雅黑" panose="020B0503020204020204" pitchFamily="34" charset="-122"/>
                <a:ea typeface="微软雅黑" panose="020B0503020204020204" pitchFamily="34" charset="-122"/>
              </a:rPr>
              <a:t>E</a:t>
            </a:r>
            <a:r>
              <a:rPr lang="zh-CN" altLang="en-US" sz="2200" dirty="0">
                <a:latin typeface="微软雅黑" panose="020B0503020204020204" pitchFamily="34" charset="-122"/>
                <a:ea typeface="微软雅黑" panose="020B0503020204020204" pitchFamily="34" charset="-122"/>
              </a:rPr>
              <a:t>的所有目标模块中相同的节合并成新节</a:t>
            </a:r>
            <a:endParaRPr lang="zh-CN" altLang="en-US" sz="2200" dirty="0">
              <a:latin typeface="微软雅黑" panose="020B0503020204020204" pitchFamily="34" charset="-122"/>
              <a:ea typeface="微软雅黑" panose="020B0503020204020204" pitchFamily="34" charset="-122"/>
            </a:endParaRPr>
          </a:p>
          <a:p>
            <a:pPr lvl="1">
              <a:buNone/>
            </a:pPr>
            <a:r>
              <a:rPr lang="zh-CN" altLang="en-US" sz="2400" dirty="0">
                <a:solidFill>
                  <a:srgbClr val="CC3300"/>
                </a:solidFill>
                <a:latin typeface="微软雅黑" panose="020B0503020204020204" pitchFamily="34" charset="-122"/>
                <a:ea typeface="微软雅黑" panose="020B0503020204020204" pitchFamily="34" charset="-122"/>
              </a:rPr>
              <a:t>    </a:t>
            </a:r>
            <a:r>
              <a:rPr lang="zh-CN" altLang="en-US" sz="2200" dirty="0">
                <a:solidFill>
                  <a:srgbClr val="CC3300"/>
                </a:solidFill>
                <a:latin typeface="微软雅黑" panose="020B0503020204020204" pitchFamily="34" charset="-122"/>
                <a:ea typeface="微软雅黑" panose="020B0503020204020204" pitchFamily="34" charset="-122"/>
              </a:rPr>
              <a:t>例如，所有</a:t>
            </a:r>
            <a:r>
              <a:rPr lang="en-US" altLang="zh-CN" sz="2200" dirty="0">
                <a:solidFill>
                  <a:srgbClr val="CC3300"/>
                </a:solidFill>
                <a:latin typeface="微软雅黑" panose="020B0503020204020204" pitchFamily="34" charset="-122"/>
                <a:ea typeface="微软雅黑" panose="020B0503020204020204" pitchFamily="34" charset="-122"/>
              </a:rPr>
              <a:t>.text</a:t>
            </a:r>
            <a:r>
              <a:rPr lang="zh-CN" altLang="en-US" sz="2200" dirty="0">
                <a:solidFill>
                  <a:srgbClr val="CC3300"/>
                </a:solidFill>
                <a:latin typeface="微软雅黑" panose="020B0503020204020204" pitchFamily="34" charset="-122"/>
                <a:ea typeface="微软雅黑" panose="020B0503020204020204" pitchFamily="34" charset="-122"/>
              </a:rPr>
              <a:t>节合并作为可执行文件中的</a:t>
            </a:r>
            <a:r>
              <a:rPr lang="en-US" altLang="zh-CN" sz="2200" dirty="0">
                <a:solidFill>
                  <a:srgbClr val="CC3300"/>
                </a:solidFill>
                <a:latin typeface="微软雅黑" panose="020B0503020204020204" pitchFamily="34" charset="-122"/>
                <a:ea typeface="微软雅黑" panose="020B0503020204020204" pitchFamily="34" charset="-122"/>
              </a:rPr>
              <a:t>.text</a:t>
            </a:r>
            <a:r>
              <a:rPr lang="zh-CN" altLang="en-US" sz="2200" dirty="0">
                <a:solidFill>
                  <a:srgbClr val="CC3300"/>
                </a:solidFill>
                <a:latin typeface="微软雅黑" panose="020B0503020204020204" pitchFamily="34" charset="-122"/>
                <a:ea typeface="微软雅黑" panose="020B0503020204020204" pitchFamily="34" charset="-122"/>
              </a:rPr>
              <a:t>节</a:t>
            </a:r>
            <a:endParaRPr lang="zh-CN" altLang="en-US" sz="2200" dirty="0">
              <a:solidFill>
                <a:srgbClr val="CC3300"/>
              </a:solidFill>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对</a:t>
            </a:r>
            <a:r>
              <a:rPr lang="zh-CN" altLang="en-US" dirty="0">
                <a:solidFill>
                  <a:srgbClr val="CC3300"/>
                </a:solidFill>
                <a:latin typeface="微软雅黑" panose="020B0503020204020204" pitchFamily="34" charset="-122"/>
                <a:ea typeface="微软雅黑" panose="020B0503020204020204" pitchFamily="34" charset="-122"/>
              </a:rPr>
              <a:t>定义符号</a:t>
            </a:r>
            <a:r>
              <a:rPr lang="zh-CN" altLang="en-US" dirty="0">
                <a:latin typeface="微软雅黑" panose="020B0503020204020204" pitchFamily="34" charset="-122"/>
                <a:ea typeface="微软雅黑" panose="020B0503020204020204" pitchFamily="34" charset="-122"/>
              </a:rPr>
              <a:t>进行重定位</a:t>
            </a:r>
            <a:r>
              <a:rPr lang="zh-CN" altLang="en-US" dirty="0">
                <a:solidFill>
                  <a:srgbClr val="FF0000"/>
                </a:solidFill>
                <a:latin typeface="微软雅黑" panose="020B0503020204020204" pitchFamily="34" charset="-122"/>
                <a:ea typeface="微软雅黑" panose="020B0503020204020204" pitchFamily="34" charset="-122"/>
              </a:rPr>
              <a:t>（确定地址）</a:t>
            </a:r>
            <a:endParaRPr lang="zh-CN" altLang="en-US" dirty="0">
              <a:solidFill>
                <a:srgbClr val="FF0000"/>
              </a:solidFill>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确定新节中所有定义符号在虚拟地址空间中的地址</a:t>
            </a:r>
            <a:endParaRPr lang="zh-CN" altLang="en-US" sz="2200" dirty="0">
              <a:latin typeface="微软雅黑" panose="020B0503020204020204" pitchFamily="34" charset="-122"/>
              <a:ea typeface="微软雅黑" panose="020B0503020204020204" pitchFamily="34" charset="-122"/>
            </a:endParaRPr>
          </a:p>
          <a:p>
            <a:pPr lvl="1">
              <a:buNone/>
            </a:pPr>
            <a:r>
              <a:rPr lang="zh-CN" altLang="en-US" sz="2200" dirty="0">
                <a:solidFill>
                  <a:srgbClr val="CC3300"/>
                </a:solidFill>
                <a:latin typeface="微软雅黑" panose="020B0503020204020204" pitchFamily="34" charset="-122"/>
                <a:ea typeface="微软雅黑" panose="020B0503020204020204" pitchFamily="34" charset="-122"/>
              </a:rPr>
              <a:t>   例如，为函数确定首地址，进而确定每条指令的地址，为变量确定首地址</a:t>
            </a:r>
            <a:endParaRPr lang="zh-CN" altLang="en-US" sz="2200" dirty="0">
              <a:solidFill>
                <a:srgbClr val="CC3300"/>
              </a:solidFill>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完成这一步后，每条指令和每个全局变量都可确定地址</a:t>
            </a:r>
            <a:endParaRPr lang="zh-CN" altLang="en-US" sz="2200"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对</a:t>
            </a:r>
            <a:r>
              <a:rPr lang="zh-CN" altLang="en-US" dirty="0">
                <a:solidFill>
                  <a:srgbClr val="CC3300"/>
                </a:solidFill>
                <a:latin typeface="微软雅黑" panose="020B0503020204020204" pitchFamily="34" charset="-122"/>
                <a:ea typeface="微软雅黑" panose="020B0503020204020204" pitchFamily="34" charset="-122"/>
              </a:rPr>
              <a:t>引用符号</a:t>
            </a:r>
            <a:r>
              <a:rPr lang="zh-CN" altLang="en-US" dirty="0">
                <a:latin typeface="微软雅黑" panose="020B0503020204020204" pitchFamily="34" charset="-122"/>
                <a:ea typeface="微软雅黑" panose="020B0503020204020204" pitchFamily="34" charset="-122"/>
              </a:rPr>
              <a:t>进行重定位</a:t>
            </a:r>
            <a:r>
              <a:rPr lang="zh-CN" altLang="en-US" dirty="0">
                <a:solidFill>
                  <a:srgbClr val="FF0000"/>
                </a:solidFill>
                <a:latin typeface="微软雅黑" panose="020B0503020204020204" pitchFamily="34" charset="-122"/>
                <a:ea typeface="微软雅黑" panose="020B0503020204020204" pitchFamily="34" charset="-122"/>
              </a:rPr>
              <a:t>（确定地址）</a:t>
            </a:r>
            <a:endParaRPr lang="zh-CN" altLang="en-US" dirty="0">
              <a:solidFill>
                <a:srgbClr val="FF0000"/>
              </a:solidFill>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修改</a:t>
            </a:r>
            <a:r>
              <a:rPr lang="en-US" altLang="zh-CN" sz="2200" dirty="0">
                <a:latin typeface="微软雅黑" panose="020B0503020204020204" pitchFamily="34" charset="-122"/>
                <a:ea typeface="微软雅黑" panose="020B0503020204020204" pitchFamily="34" charset="-122"/>
              </a:rPr>
              <a:t>.text</a:t>
            </a:r>
            <a:r>
              <a:rPr lang="zh-CN" altLang="en-US" sz="2200" dirty="0">
                <a:latin typeface="微软雅黑" panose="020B0503020204020204" pitchFamily="34" charset="-122"/>
                <a:ea typeface="微软雅黑" panose="020B0503020204020204" pitchFamily="34" charset="-122"/>
              </a:rPr>
              <a:t>节和</a:t>
            </a:r>
            <a:r>
              <a:rPr lang="en-US" altLang="zh-CN" sz="2200" dirty="0">
                <a:latin typeface="微软雅黑" panose="020B0503020204020204" pitchFamily="34" charset="-122"/>
                <a:ea typeface="微软雅黑" panose="020B0503020204020204" pitchFamily="34" charset="-122"/>
              </a:rPr>
              <a:t>.data</a:t>
            </a:r>
            <a:r>
              <a:rPr lang="zh-CN" altLang="en-US" sz="2200" dirty="0">
                <a:latin typeface="微软雅黑" panose="020B0503020204020204" pitchFamily="34" charset="-122"/>
                <a:ea typeface="微软雅黑" panose="020B0503020204020204" pitchFamily="34" charset="-122"/>
              </a:rPr>
              <a:t>节中对每个符号的引用（地址），指向对应的定义符号起始处</a:t>
            </a:r>
            <a:endParaRPr lang="zh-CN" altLang="en-US" sz="2200" dirty="0">
              <a:latin typeface="微软雅黑" panose="020B0503020204020204" pitchFamily="34" charset="-122"/>
              <a:ea typeface="微软雅黑" panose="020B0503020204020204" pitchFamily="34" charset="-122"/>
            </a:endParaRPr>
          </a:p>
          <a:p>
            <a:pPr lvl="1">
              <a:buNone/>
            </a:pPr>
            <a:r>
              <a:rPr lang="zh-CN" altLang="en-US" sz="2200" dirty="0">
                <a:latin typeface="微软雅黑" panose="020B0503020204020204" pitchFamily="34" charset="-122"/>
                <a:ea typeface="微软雅黑" panose="020B0503020204020204" pitchFamily="34" charset="-122"/>
              </a:rPr>
              <a:t>   </a:t>
            </a:r>
            <a:r>
              <a:rPr lang="zh-CN" altLang="en-US" sz="2200" dirty="0">
                <a:solidFill>
                  <a:srgbClr val="CC3300"/>
                </a:solidFill>
                <a:latin typeface="微软雅黑" panose="020B0503020204020204" pitchFamily="34" charset="-122"/>
                <a:ea typeface="微软雅黑" panose="020B0503020204020204" pitchFamily="34" charset="-122"/>
              </a:rPr>
              <a:t>需要用到在</a:t>
            </a:r>
            <a:r>
              <a:rPr lang="en-US" altLang="zh-CN" sz="2200" dirty="0">
                <a:solidFill>
                  <a:srgbClr val="CC3300"/>
                </a:solidFill>
                <a:latin typeface="微软雅黑" panose="020B0503020204020204" pitchFamily="34" charset="-122"/>
                <a:ea typeface="微软雅黑" panose="020B0503020204020204" pitchFamily="34" charset="-122"/>
              </a:rPr>
              <a:t>.rel_data</a:t>
            </a:r>
            <a:r>
              <a:rPr lang="zh-CN" altLang="en-US" sz="2200" dirty="0">
                <a:solidFill>
                  <a:srgbClr val="CC3300"/>
                </a:solidFill>
                <a:latin typeface="微软雅黑" panose="020B0503020204020204" pitchFamily="34" charset="-122"/>
                <a:ea typeface="微软雅黑" panose="020B0503020204020204" pitchFamily="34" charset="-122"/>
              </a:rPr>
              <a:t>和</a:t>
            </a:r>
            <a:r>
              <a:rPr lang="en-US" altLang="zh-CN" sz="2200" dirty="0">
                <a:solidFill>
                  <a:srgbClr val="CC3300"/>
                </a:solidFill>
                <a:latin typeface="微软雅黑" panose="020B0503020204020204" pitchFamily="34" charset="-122"/>
                <a:ea typeface="微软雅黑" panose="020B0503020204020204" pitchFamily="34" charset="-122"/>
              </a:rPr>
              <a:t>.rel_text</a:t>
            </a:r>
            <a:r>
              <a:rPr lang="zh-CN" altLang="en-US" sz="2200" dirty="0">
                <a:solidFill>
                  <a:srgbClr val="CC3300"/>
                </a:solidFill>
                <a:latin typeface="微软雅黑" panose="020B0503020204020204" pitchFamily="34" charset="-122"/>
                <a:ea typeface="微软雅黑" panose="020B0503020204020204" pitchFamily="34" charset="-122"/>
              </a:rPr>
              <a:t>节中保存的重定位信息</a:t>
            </a:r>
            <a:endParaRPr lang="zh-CN" altLang="en-US" sz="2200" dirty="0">
              <a:solidFill>
                <a:srgbClr val="CC3300"/>
              </a:solidFill>
              <a:latin typeface="微软雅黑" panose="020B0503020204020204" pitchFamily="34" charset="-122"/>
              <a:ea typeface="微软雅黑" panose="020B0503020204020204" pitchFamily="34" charset="-122"/>
            </a:endParaRPr>
          </a:p>
          <a:p>
            <a:endParaRPr lang="zh-CN" altLang="en-US" sz="2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0179">
                                            <p:txEl>
                                              <p:charRg st="21" end="28"/>
                                            </p:txEl>
                                          </p:spTgt>
                                        </p:tgtEl>
                                        <p:attrNameLst>
                                          <p:attrName>style.visibility</p:attrName>
                                        </p:attrNameLst>
                                      </p:cBhvr>
                                      <p:to>
                                        <p:strVal val="visible"/>
                                      </p:to>
                                    </p:set>
                                    <p:animEffect transition="in" filter="blinds(horizontal)">
                                      <p:cBhvr>
                                        <p:cTn id="7" dur="500"/>
                                        <p:tgtEl>
                                          <p:spTgt spid="690179">
                                            <p:txEl>
                                              <p:charRg st="21" end="2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90179">
                                            <p:txEl>
                                              <p:charRg st="28" end="50"/>
                                            </p:txEl>
                                          </p:spTgt>
                                        </p:tgtEl>
                                        <p:attrNameLst>
                                          <p:attrName>style.visibility</p:attrName>
                                        </p:attrNameLst>
                                      </p:cBhvr>
                                      <p:to>
                                        <p:strVal val="visible"/>
                                      </p:to>
                                    </p:set>
                                    <p:animEffect transition="in" filter="blinds(horizontal)">
                                      <p:cBhvr>
                                        <p:cTn id="12" dur="500"/>
                                        <p:tgtEl>
                                          <p:spTgt spid="690179">
                                            <p:txEl>
                                              <p:charRg st="28" end="5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90179">
                                            <p:txEl>
                                              <p:charRg st="50" end="83"/>
                                            </p:txEl>
                                          </p:spTgt>
                                        </p:tgtEl>
                                        <p:attrNameLst>
                                          <p:attrName>style.visibility</p:attrName>
                                        </p:attrNameLst>
                                      </p:cBhvr>
                                      <p:to>
                                        <p:strVal val="visible"/>
                                      </p:to>
                                    </p:set>
                                    <p:animEffect transition="in" filter="blinds(horizontal)">
                                      <p:cBhvr>
                                        <p:cTn id="17" dur="500"/>
                                        <p:tgtEl>
                                          <p:spTgt spid="690179">
                                            <p:txEl>
                                              <p:charRg st="50" end="8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90179">
                                            <p:txEl>
                                              <p:charRg st="83" end="100"/>
                                            </p:txEl>
                                          </p:spTgt>
                                        </p:tgtEl>
                                        <p:attrNameLst>
                                          <p:attrName>style.visibility</p:attrName>
                                        </p:attrNameLst>
                                      </p:cBhvr>
                                      <p:to>
                                        <p:strVal val="visible"/>
                                      </p:to>
                                    </p:set>
                                    <p:animEffect transition="in" filter="blinds(horizontal)">
                                      <p:cBhvr>
                                        <p:cTn id="22" dur="500"/>
                                        <p:tgtEl>
                                          <p:spTgt spid="690179">
                                            <p:txEl>
                                              <p:charRg st="83" end="10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90179">
                                            <p:txEl>
                                              <p:charRg st="100" end="123"/>
                                            </p:txEl>
                                          </p:spTgt>
                                        </p:tgtEl>
                                        <p:attrNameLst>
                                          <p:attrName>style.visibility</p:attrName>
                                        </p:attrNameLst>
                                      </p:cBhvr>
                                      <p:to>
                                        <p:strVal val="visible"/>
                                      </p:to>
                                    </p:set>
                                    <p:animEffect transition="in" filter="blinds(horizontal)">
                                      <p:cBhvr>
                                        <p:cTn id="27" dur="500"/>
                                        <p:tgtEl>
                                          <p:spTgt spid="690179">
                                            <p:txEl>
                                              <p:charRg st="100" end="12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90179">
                                            <p:txEl>
                                              <p:charRg st="123" end="159"/>
                                            </p:txEl>
                                          </p:spTgt>
                                        </p:tgtEl>
                                        <p:attrNameLst>
                                          <p:attrName>style.visibility</p:attrName>
                                        </p:attrNameLst>
                                      </p:cBhvr>
                                      <p:to>
                                        <p:strVal val="visible"/>
                                      </p:to>
                                    </p:set>
                                    <p:animEffect transition="in" filter="blinds(horizontal)">
                                      <p:cBhvr>
                                        <p:cTn id="32" dur="500"/>
                                        <p:tgtEl>
                                          <p:spTgt spid="690179">
                                            <p:txEl>
                                              <p:charRg st="123" end="15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90179">
                                            <p:txEl>
                                              <p:charRg st="159" end="184"/>
                                            </p:txEl>
                                          </p:spTgt>
                                        </p:tgtEl>
                                        <p:attrNameLst>
                                          <p:attrName>style.visibility</p:attrName>
                                        </p:attrNameLst>
                                      </p:cBhvr>
                                      <p:to>
                                        <p:strVal val="visible"/>
                                      </p:to>
                                    </p:set>
                                    <p:animEffect transition="in" filter="blinds(horizontal)">
                                      <p:cBhvr>
                                        <p:cTn id="37" dur="500"/>
                                        <p:tgtEl>
                                          <p:spTgt spid="690179">
                                            <p:txEl>
                                              <p:charRg st="159" end="18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90179">
                                            <p:txEl>
                                              <p:charRg st="184" end="201"/>
                                            </p:txEl>
                                          </p:spTgt>
                                        </p:tgtEl>
                                        <p:attrNameLst>
                                          <p:attrName>style.visibility</p:attrName>
                                        </p:attrNameLst>
                                      </p:cBhvr>
                                      <p:to>
                                        <p:strVal val="visible"/>
                                      </p:to>
                                    </p:set>
                                    <p:animEffect transition="in" filter="blinds(horizontal)">
                                      <p:cBhvr>
                                        <p:cTn id="42" dur="500"/>
                                        <p:tgtEl>
                                          <p:spTgt spid="690179">
                                            <p:txEl>
                                              <p:charRg st="184" end="20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90179">
                                            <p:txEl>
                                              <p:charRg st="201" end="230"/>
                                            </p:txEl>
                                          </p:spTgt>
                                        </p:tgtEl>
                                        <p:attrNameLst>
                                          <p:attrName>style.visibility</p:attrName>
                                        </p:attrNameLst>
                                      </p:cBhvr>
                                      <p:to>
                                        <p:strVal val="visible"/>
                                      </p:to>
                                    </p:set>
                                    <p:animEffect transition="in" filter="blinds(horizontal)">
                                      <p:cBhvr>
                                        <p:cTn id="47" dur="500"/>
                                        <p:tgtEl>
                                          <p:spTgt spid="690179">
                                            <p:txEl>
                                              <p:charRg st="201" end="23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90179">
                                            <p:txEl>
                                              <p:charRg st="230" end="268"/>
                                            </p:txEl>
                                          </p:spTgt>
                                        </p:tgtEl>
                                        <p:attrNameLst>
                                          <p:attrName>style.visibility</p:attrName>
                                        </p:attrNameLst>
                                      </p:cBhvr>
                                      <p:to>
                                        <p:strVal val="visible"/>
                                      </p:to>
                                    </p:set>
                                    <p:animEffect transition="in" filter="blinds(horizontal)">
                                      <p:cBhvr>
                                        <p:cTn id="52" dur="500"/>
                                        <p:tgtEl>
                                          <p:spTgt spid="690179">
                                            <p:txEl>
                                              <p:charRg st="230" end="26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2"/>
          <p:cNvSpPr>
            <a:spLocks noGrp="1"/>
          </p:cNvSpPr>
          <p:nvPr>
            <p:ph type="title"/>
          </p:nvPr>
        </p:nvSpPr>
        <p:spPr>
          <a:xfrm>
            <a:off x="457200" y="71438"/>
            <a:ext cx="8229600" cy="561975"/>
          </a:xfrm>
        </p:spPr>
        <p:txBody>
          <a:bodyPr vert="horz" wrap="square" lIns="91440" tIns="45720" rIns="91440" bIns="45720" anchor="ctr" anchorCtr="0"/>
          <a:p>
            <a:r>
              <a:rPr lang="zh-CN" altLang="en-US" dirty="0"/>
              <a:t>重定位信息</a:t>
            </a:r>
            <a:endParaRPr lang="zh-CN" altLang="en-US" dirty="0"/>
          </a:p>
        </p:txBody>
      </p:sp>
      <p:sp>
        <p:nvSpPr>
          <p:cNvPr id="691203" name="Rectangle 3"/>
          <p:cNvSpPr>
            <a:spLocks noGrp="1"/>
          </p:cNvSpPr>
          <p:nvPr>
            <p:ph idx="1"/>
          </p:nvPr>
        </p:nvSpPr>
        <p:spPr>
          <a:xfrm>
            <a:off x="325438" y="849313"/>
            <a:ext cx="8521700" cy="4546600"/>
          </a:xfrm>
        </p:spPr>
        <p:txBody>
          <a:bodyPr vert="horz" wrap="square" lIns="91440" tIns="45720" rIns="91440" bIns="45720" anchor="t" anchorCtr="0"/>
          <a:p>
            <a:pPr>
              <a:lnSpc>
                <a:spcPct val="100000"/>
              </a:lnSpc>
            </a:pPr>
            <a:r>
              <a:rPr lang="zh-CN" altLang="en-US" sz="2000" dirty="0">
                <a:solidFill>
                  <a:srgbClr val="FF0000"/>
                </a:solidFill>
                <a:latin typeface="微软雅黑" panose="020B0503020204020204" pitchFamily="34" charset="-122"/>
                <a:ea typeface="微软雅黑" panose="020B0503020204020204" pitchFamily="34" charset="-122"/>
              </a:rPr>
              <a:t>汇编器</a:t>
            </a:r>
            <a:r>
              <a:rPr lang="zh-CN" altLang="en-US" sz="2000" dirty="0">
                <a:latin typeface="微软雅黑" panose="020B0503020204020204" pitchFamily="34" charset="-122"/>
                <a:ea typeface="微软雅黑" panose="020B0503020204020204" pitchFamily="34" charset="-122"/>
              </a:rPr>
              <a:t>遇到</a:t>
            </a:r>
            <a:r>
              <a:rPr lang="zh-CN" altLang="en-US" sz="2000" dirty="0">
                <a:solidFill>
                  <a:srgbClr val="FF0000"/>
                </a:solidFill>
                <a:latin typeface="微软雅黑" panose="020B0503020204020204" pitchFamily="34" charset="-122"/>
                <a:ea typeface="微软雅黑" panose="020B0503020204020204" pitchFamily="34" charset="-122"/>
              </a:rPr>
              <a:t>引用</a:t>
            </a:r>
            <a:r>
              <a:rPr lang="zh-CN" altLang="en-US" sz="2000" dirty="0">
                <a:latin typeface="微软雅黑" panose="020B0503020204020204" pitchFamily="34" charset="-122"/>
                <a:ea typeface="微软雅黑" panose="020B0503020204020204" pitchFamily="34" charset="-122"/>
              </a:rPr>
              <a:t>时，生成一个重定位条目</a:t>
            </a:r>
            <a:endParaRPr lang="zh-CN" altLang="en-US" sz="2000" dirty="0">
              <a:latin typeface="微软雅黑" panose="020B0503020204020204" pitchFamily="34" charset="-122"/>
              <a:ea typeface="微软雅黑" panose="020B0503020204020204" pitchFamily="34" charset="-122"/>
            </a:endParaRPr>
          </a:p>
          <a:p>
            <a:pPr>
              <a:lnSpc>
                <a:spcPct val="100000"/>
              </a:lnSpc>
            </a:pPr>
            <a:r>
              <a:rPr lang="zh-CN" altLang="en-US" sz="2000" dirty="0">
                <a:latin typeface="微软雅黑" panose="020B0503020204020204" pitchFamily="34" charset="-122"/>
                <a:ea typeface="微软雅黑" panose="020B0503020204020204" pitchFamily="34" charset="-122"/>
              </a:rPr>
              <a:t>数据引用的重定位条目在</a:t>
            </a:r>
            <a:r>
              <a:rPr lang="en-US" altLang="zh-CN" sz="2000" dirty="0">
                <a:latin typeface="微软雅黑" panose="020B0503020204020204" pitchFamily="34" charset="-122"/>
                <a:ea typeface="微软雅黑" panose="020B0503020204020204" pitchFamily="34" charset="-122"/>
              </a:rPr>
              <a:t>.rel_data</a:t>
            </a:r>
            <a:r>
              <a:rPr lang="zh-CN" altLang="en-US" sz="2000" dirty="0">
                <a:latin typeface="微软雅黑" panose="020B0503020204020204" pitchFamily="34" charset="-122"/>
                <a:ea typeface="微软雅黑" panose="020B0503020204020204" pitchFamily="34" charset="-122"/>
              </a:rPr>
              <a:t>节中</a:t>
            </a:r>
            <a:endParaRPr lang="zh-CN" altLang="en-US" sz="2000" dirty="0">
              <a:latin typeface="微软雅黑" panose="020B0503020204020204" pitchFamily="34" charset="-122"/>
              <a:ea typeface="微软雅黑" panose="020B0503020204020204" pitchFamily="34" charset="-122"/>
            </a:endParaRPr>
          </a:p>
          <a:p>
            <a:pPr>
              <a:lnSpc>
                <a:spcPct val="100000"/>
              </a:lnSpc>
            </a:pPr>
            <a:r>
              <a:rPr lang="zh-CN" altLang="en-US" sz="2000" dirty="0">
                <a:latin typeface="微软雅黑" panose="020B0503020204020204" pitchFamily="34" charset="-122"/>
                <a:ea typeface="微软雅黑" panose="020B0503020204020204" pitchFamily="34" charset="-122"/>
              </a:rPr>
              <a:t>指令中引用的重定位条目在</a:t>
            </a:r>
            <a:r>
              <a:rPr lang="en-US" altLang="zh-CN" sz="2000" dirty="0">
                <a:latin typeface="微软雅黑" panose="020B0503020204020204" pitchFamily="34" charset="-122"/>
                <a:ea typeface="微软雅黑" panose="020B0503020204020204" pitchFamily="34" charset="-122"/>
              </a:rPr>
              <a:t>.rel_text</a:t>
            </a:r>
            <a:r>
              <a:rPr lang="zh-CN" altLang="en-US" sz="2000" dirty="0">
                <a:latin typeface="微软雅黑" panose="020B0503020204020204" pitchFamily="34" charset="-122"/>
                <a:ea typeface="微软雅黑" panose="020B0503020204020204" pitchFamily="34" charset="-122"/>
              </a:rPr>
              <a:t>节中</a:t>
            </a:r>
            <a:endParaRPr lang="en-US" altLang="zh-CN" sz="2000" dirty="0">
              <a:latin typeface="微软雅黑" panose="020B0503020204020204" pitchFamily="34" charset="-122"/>
              <a:ea typeface="微软雅黑" panose="020B0503020204020204" pitchFamily="34" charset="-122"/>
            </a:endParaRPr>
          </a:p>
          <a:p>
            <a:pPr>
              <a:lnSpc>
                <a:spcPct val="100000"/>
              </a:lnSpc>
            </a:pPr>
            <a:r>
              <a:rPr lang="en-US" altLang="zh-CN" sz="2000" dirty="0">
                <a:latin typeface="微软雅黑" panose="020B0503020204020204" pitchFamily="34" charset="-122"/>
                <a:ea typeface="微软雅黑" panose="020B0503020204020204" pitchFamily="34" charset="-122"/>
              </a:rPr>
              <a:t>ELF</a:t>
            </a:r>
            <a:r>
              <a:rPr lang="zh-CN" altLang="en-US" sz="2000" dirty="0">
                <a:latin typeface="微软雅黑" panose="020B0503020204020204" pitchFamily="34" charset="-122"/>
                <a:ea typeface="微软雅黑" panose="020B0503020204020204" pitchFamily="34" charset="-122"/>
              </a:rPr>
              <a:t>中重定位条目格式如下：</a:t>
            </a:r>
            <a:endParaRPr lang="zh-CN" altLang="en-US" sz="2000" dirty="0">
              <a:latin typeface="微软雅黑" panose="020B0503020204020204" pitchFamily="34" charset="-122"/>
              <a:ea typeface="微软雅黑" panose="020B0503020204020204" pitchFamily="34" charset="-122"/>
            </a:endParaRPr>
          </a:p>
          <a:p>
            <a:pPr>
              <a:lnSpc>
                <a:spcPct val="100000"/>
              </a:lnSpc>
            </a:pPr>
            <a:endParaRPr lang="en-US" altLang="zh-CN" sz="2200" dirty="0"/>
          </a:p>
          <a:p>
            <a:pPr>
              <a:lnSpc>
                <a:spcPct val="100000"/>
              </a:lnSpc>
            </a:pPr>
            <a:endParaRPr lang="en-US" altLang="zh-CN" sz="2200" dirty="0"/>
          </a:p>
          <a:p>
            <a:pPr>
              <a:lnSpc>
                <a:spcPct val="100000"/>
              </a:lnSpc>
            </a:pPr>
            <a:endParaRPr lang="en-US" altLang="zh-CN" sz="2200" dirty="0"/>
          </a:p>
          <a:p>
            <a:pPr>
              <a:lnSpc>
                <a:spcPct val="100000"/>
              </a:lnSpc>
            </a:pPr>
            <a:endParaRPr lang="zh-CN" altLang="en-US" sz="2200" dirty="0"/>
          </a:p>
          <a:p>
            <a:pPr>
              <a:lnSpc>
                <a:spcPct val="100000"/>
              </a:lnSpc>
            </a:pPr>
            <a:r>
              <a:rPr lang="en-US" altLang="zh-CN" sz="2000" dirty="0">
                <a:latin typeface="微软雅黑" panose="020B0503020204020204" pitchFamily="34" charset="-122"/>
                <a:ea typeface="微软雅黑" panose="020B0503020204020204" pitchFamily="34" charset="-122"/>
              </a:rPr>
              <a:t>IA-32</a:t>
            </a:r>
            <a:r>
              <a:rPr lang="zh-CN" altLang="en-US" sz="2000" dirty="0">
                <a:latin typeface="微软雅黑" panose="020B0503020204020204" pitchFamily="34" charset="-122"/>
                <a:ea typeface="微软雅黑" panose="020B0503020204020204" pitchFamily="34" charset="-122"/>
              </a:rPr>
              <a:t>有两种最基本的重定位类型</a:t>
            </a:r>
            <a:endParaRPr lang="zh-CN" altLang="en-US" sz="2000" dirty="0">
              <a:latin typeface="微软雅黑" panose="020B0503020204020204" pitchFamily="34" charset="-122"/>
              <a:ea typeface="微软雅黑" panose="020B0503020204020204" pitchFamily="34" charset="-122"/>
            </a:endParaRPr>
          </a:p>
          <a:p>
            <a:pPr lvl="1">
              <a:lnSpc>
                <a:spcPct val="100000"/>
              </a:lnSpc>
            </a:pPr>
            <a:r>
              <a:rPr lang="en-US" altLang="zh-CN" dirty="0">
                <a:latin typeface="微软雅黑" panose="020B0503020204020204" pitchFamily="34" charset="-122"/>
                <a:ea typeface="微软雅黑" panose="020B0503020204020204" pitchFamily="34" charset="-122"/>
              </a:rPr>
              <a:t>R_386_32: </a:t>
            </a:r>
            <a:r>
              <a:rPr lang="zh-CN" altLang="en-US" dirty="0">
                <a:latin typeface="微软雅黑" panose="020B0503020204020204" pitchFamily="34" charset="-122"/>
                <a:ea typeface="微软雅黑" panose="020B0503020204020204" pitchFamily="34" charset="-122"/>
              </a:rPr>
              <a:t>绝对地址</a:t>
            </a:r>
            <a:endParaRPr lang="zh-CN" altLang="en-US" dirty="0">
              <a:latin typeface="微软雅黑" panose="020B0503020204020204" pitchFamily="34" charset="-122"/>
              <a:ea typeface="微软雅黑" panose="020B0503020204020204" pitchFamily="34" charset="-122"/>
            </a:endParaRPr>
          </a:p>
          <a:p>
            <a:pPr lvl="1">
              <a:lnSpc>
                <a:spcPct val="100000"/>
              </a:lnSpc>
            </a:pPr>
            <a:r>
              <a:rPr lang="en-US" altLang="zh-CN" dirty="0">
                <a:latin typeface="微软雅黑" panose="020B0503020204020204" pitchFamily="34" charset="-122"/>
                <a:ea typeface="微软雅黑" panose="020B0503020204020204" pitchFamily="34" charset="-122"/>
              </a:rPr>
              <a:t>R_386_PC32: PC</a:t>
            </a:r>
            <a:r>
              <a:rPr lang="zh-CN" altLang="en-US" dirty="0">
                <a:latin typeface="微软雅黑" panose="020B0503020204020204" pitchFamily="34" charset="-122"/>
                <a:ea typeface="微软雅黑" panose="020B0503020204020204" pitchFamily="34" charset="-122"/>
              </a:rPr>
              <a:t>相对地址</a:t>
            </a:r>
            <a:endParaRPr lang="en-US" altLang="zh-CN" dirty="0">
              <a:latin typeface="微软雅黑" panose="020B0503020204020204" pitchFamily="34" charset="-122"/>
              <a:ea typeface="微软雅黑" panose="020B0503020204020204" pitchFamily="34" charset="-122"/>
            </a:endParaRPr>
          </a:p>
        </p:txBody>
      </p:sp>
      <p:sp>
        <p:nvSpPr>
          <p:cNvPr id="691204" name="Text Box 4"/>
          <p:cNvSpPr txBox="1"/>
          <p:nvPr/>
        </p:nvSpPr>
        <p:spPr>
          <a:xfrm>
            <a:off x="849313" y="2282825"/>
            <a:ext cx="5013325" cy="1630363"/>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r>
              <a:rPr lang="en-US" altLang="zh-CN" sz="2000" dirty="0">
                <a:solidFill>
                  <a:srgbClr val="CC3300"/>
                </a:solidFill>
                <a:latin typeface="微软雅黑" panose="020B0503020204020204" pitchFamily="34" charset="-122"/>
                <a:ea typeface="微软雅黑" panose="020B0503020204020204" pitchFamily="34" charset="-122"/>
              </a:rPr>
              <a:t>typedef  struct {</a:t>
            </a:r>
            <a:endParaRPr lang="en-US" altLang="zh-CN" sz="2000" dirty="0">
              <a:solidFill>
                <a:srgbClr val="CC3300"/>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en-US" altLang="zh-CN" sz="2000" dirty="0">
                <a:solidFill>
                  <a:srgbClr val="CC3300"/>
                </a:solidFill>
                <a:latin typeface="微软雅黑" panose="020B0503020204020204" pitchFamily="34" charset="-122"/>
                <a:ea typeface="微软雅黑" panose="020B0503020204020204" pitchFamily="34" charset="-122"/>
              </a:rPr>
              <a:t>	int  offset;          /*</a:t>
            </a:r>
            <a:r>
              <a:rPr lang="zh-CN" altLang="en-US" sz="2000" dirty="0">
                <a:solidFill>
                  <a:srgbClr val="CC3300"/>
                </a:solidFill>
                <a:latin typeface="微软雅黑" panose="020B0503020204020204" pitchFamily="34" charset="-122"/>
                <a:ea typeface="微软雅黑" panose="020B0503020204020204" pitchFamily="34" charset="-122"/>
              </a:rPr>
              <a:t>节内偏移*</a:t>
            </a:r>
            <a:r>
              <a:rPr lang="en-US" altLang="zh-CN" sz="2000" dirty="0">
                <a:solidFill>
                  <a:srgbClr val="CC3300"/>
                </a:solidFill>
                <a:latin typeface="微软雅黑" panose="020B0503020204020204" pitchFamily="34" charset="-122"/>
                <a:ea typeface="微软雅黑" panose="020B0503020204020204" pitchFamily="34" charset="-122"/>
              </a:rPr>
              <a:t>/</a:t>
            </a:r>
            <a:endParaRPr lang="en-US" altLang="zh-CN" sz="2000" dirty="0">
              <a:solidFill>
                <a:srgbClr val="CC3300"/>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en-US" altLang="zh-CN" sz="2000" dirty="0">
                <a:solidFill>
                  <a:srgbClr val="CC3300"/>
                </a:solidFill>
                <a:latin typeface="微软雅黑" panose="020B0503020204020204" pitchFamily="34" charset="-122"/>
                <a:ea typeface="微软雅黑" panose="020B0503020204020204" pitchFamily="34" charset="-122"/>
              </a:rPr>
              <a:t>  	int  symbol:24, </a:t>
            </a:r>
            <a:r>
              <a:rPr lang="zh-CN" altLang="en-US" sz="2000" dirty="0">
                <a:solidFill>
                  <a:srgbClr val="CC3300"/>
                </a:solidFill>
                <a:latin typeface="微软雅黑" panose="020B0503020204020204" pitchFamily="34" charset="-122"/>
                <a:ea typeface="微软雅黑" panose="020B0503020204020204" pitchFamily="34" charset="-122"/>
              </a:rPr>
              <a:t> </a:t>
            </a:r>
            <a:r>
              <a:rPr lang="en-US" altLang="zh-CN" sz="2000" dirty="0">
                <a:solidFill>
                  <a:srgbClr val="CC3300"/>
                </a:solidFill>
                <a:latin typeface="微软雅黑" panose="020B0503020204020204" pitchFamily="34" charset="-122"/>
                <a:ea typeface="微软雅黑" panose="020B0503020204020204" pitchFamily="34" charset="-122"/>
              </a:rPr>
              <a:t>/*</a:t>
            </a:r>
            <a:r>
              <a:rPr lang="zh-CN" altLang="en-US" sz="2000" dirty="0">
                <a:solidFill>
                  <a:srgbClr val="CC3300"/>
                </a:solidFill>
                <a:latin typeface="微软雅黑" panose="020B0503020204020204" pitchFamily="34" charset="-122"/>
                <a:ea typeface="微软雅黑" panose="020B0503020204020204" pitchFamily="34" charset="-122"/>
              </a:rPr>
              <a:t>所绑定符号*</a:t>
            </a:r>
            <a:r>
              <a:rPr lang="en-US" altLang="zh-CN" sz="2000" dirty="0">
                <a:solidFill>
                  <a:srgbClr val="CC3300"/>
                </a:solidFill>
                <a:latin typeface="微软雅黑" panose="020B0503020204020204" pitchFamily="34" charset="-122"/>
                <a:ea typeface="微软雅黑" panose="020B0503020204020204" pitchFamily="34" charset="-122"/>
              </a:rPr>
              <a:t>/</a:t>
            </a:r>
            <a:endParaRPr lang="en-US" altLang="zh-CN" sz="2000" dirty="0">
              <a:solidFill>
                <a:srgbClr val="CC3300"/>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en-US" altLang="zh-CN" sz="2000" dirty="0">
                <a:solidFill>
                  <a:srgbClr val="CC3300"/>
                </a:solidFill>
                <a:latin typeface="微软雅黑" panose="020B0503020204020204" pitchFamily="34" charset="-122"/>
                <a:ea typeface="微软雅黑" panose="020B0503020204020204" pitchFamily="34" charset="-122"/>
              </a:rPr>
              <a:t>                    type: 8;       /*</a:t>
            </a:r>
            <a:r>
              <a:rPr lang="zh-CN" altLang="en-US" sz="2000" dirty="0">
                <a:solidFill>
                  <a:srgbClr val="CC3300"/>
                </a:solidFill>
                <a:latin typeface="微软雅黑" panose="020B0503020204020204" pitchFamily="34" charset="-122"/>
                <a:ea typeface="微软雅黑" panose="020B0503020204020204" pitchFamily="34" charset="-122"/>
              </a:rPr>
              <a:t>重定位类型*</a:t>
            </a:r>
            <a:r>
              <a:rPr lang="en-US" altLang="zh-CN" sz="2000" dirty="0">
                <a:solidFill>
                  <a:srgbClr val="CC3300"/>
                </a:solidFill>
                <a:latin typeface="微软雅黑" panose="020B0503020204020204" pitchFamily="34" charset="-122"/>
                <a:ea typeface="微软雅黑" panose="020B0503020204020204" pitchFamily="34" charset="-122"/>
              </a:rPr>
              <a:t>/</a:t>
            </a:r>
            <a:endParaRPr lang="zh-CN" altLang="en-US" sz="2000" dirty="0">
              <a:solidFill>
                <a:srgbClr val="CC3300"/>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en-US" altLang="zh-CN" sz="2000" dirty="0">
                <a:solidFill>
                  <a:srgbClr val="CC3300"/>
                </a:solidFill>
                <a:latin typeface="微软雅黑" panose="020B0503020204020204" pitchFamily="34" charset="-122"/>
                <a:ea typeface="微软雅黑" panose="020B0503020204020204" pitchFamily="34" charset="-122"/>
              </a:rPr>
              <a:t>	} Elf32_Rel;</a:t>
            </a:r>
            <a:endParaRPr lang="en-US" altLang="zh-CN" sz="2000" dirty="0">
              <a:solidFill>
                <a:srgbClr val="CC3300"/>
              </a:solidFill>
              <a:latin typeface="微软雅黑" panose="020B0503020204020204" pitchFamily="34" charset="-122"/>
              <a:ea typeface="微软雅黑" panose="020B0503020204020204" pitchFamily="34" charset="-122"/>
            </a:endParaRPr>
          </a:p>
        </p:txBody>
      </p:sp>
      <p:sp>
        <p:nvSpPr>
          <p:cNvPr id="691206" name="Rectangle 6"/>
          <p:cNvSpPr/>
          <p:nvPr/>
        </p:nvSpPr>
        <p:spPr>
          <a:xfrm>
            <a:off x="92075" y="5230813"/>
            <a:ext cx="4902200" cy="13112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r>
              <a:rPr lang="zh-CN" altLang="en-US" sz="2000" dirty="0">
                <a:solidFill>
                  <a:srgbClr val="FF0000"/>
                </a:solidFill>
                <a:latin typeface="微软雅黑" panose="020B0503020204020204" pitchFamily="34" charset="-122"/>
                <a:ea typeface="微软雅黑" panose="020B0503020204020204" pitchFamily="34" charset="-122"/>
              </a:rPr>
              <a:t>例如，在</a:t>
            </a:r>
            <a:r>
              <a:rPr lang="en-US" altLang="zh-CN" sz="2000" dirty="0">
                <a:solidFill>
                  <a:srgbClr val="FF0000"/>
                </a:solidFill>
                <a:latin typeface="微软雅黑" panose="020B0503020204020204" pitchFamily="34" charset="-122"/>
                <a:ea typeface="微软雅黑" panose="020B0503020204020204" pitchFamily="34" charset="-122"/>
              </a:rPr>
              <a:t>rel_text</a:t>
            </a:r>
            <a:r>
              <a:rPr lang="zh-CN" altLang="en-US" sz="2000" dirty="0">
                <a:solidFill>
                  <a:srgbClr val="FF0000"/>
                </a:solidFill>
                <a:latin typeface="微软雅黑" panose="020B0503020204020204" pitchFamily="34" charset="-122"/>
                <a:ea typeface="微软雅黑" panose="020B0503020204020204" pitchFamily="34" charset="-122"/>
              </a:rPr>
              <a:t>节中有重定位条目如下</a:t>
            </a:r>
            <a:endParaRPr lang="zh-CN" altLang="en-US" sz="2000" dirty="0">
              <a:solidFill>
                <a:srgbClr val="FF0000"/>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en-US" altLang="zh-CN" sz="2000" dirty="0">
                <a:solidFill>
                  <a:srgbClr val="FF0000"/>
                </a:solidFill>
                <a:latin typeface="微软雅黑" panose="020B0503020204020204" pitchFamily="34" charset="-122"/>
                <a:ea typeface="微软雅黑" panose="020B0503020204020204" pitchFamily="34" charset="-122"/>
              </a:rPr>
              <a:t>     offset: 0x1</a:t>
            </a:r>
            <a:endParaRPr lang="en-US" altLang="zh-CN" sz="2000" dirty="0">
              <a:solidFill>
                <a:srgbClr val="FF0000"/>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en-US" altLang="zh-CN" sz="2000" dirty="0">
                <a:solidFill>
                  <a:srgbClr val="FF0000"/>
                </a:solidFill>
                <a:latin typeface="微软雅黑" panose="020B0503020204020204" pitchFamily="34" charset="-122"/>
                <a:ea typeface="微软雅黑" panose="020B0503020204020204" pitchFamily="34" charset="-122"/>
              </a:rPr>
              <a:t>     symbol: B</a:t>
            </a:r>
            <a:endParaRPr lang="en-US" altLang="zh-CN" sz="2000" dirty="0">
              <a:solidFill>
                <a:srgbClr val="FF0000"/>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en-US" altLang="zh-CN" sz="2000" dirty="0">
                <a:solidFill>
                  <a:srgbClr val="FF0000"/>
                </a:solidFill>
                <a:latin typeface="微软雅黑" panose="020B0503020204020204" pitchFamily="34" charset="-122"/>
                <a:ea typeface="微软雅黑" panose="020B0503020204020204" pitchFamily="34" charset="-122"/>
              </a:rPr>
              <a:t>     type:  R_386_32</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691208" name="Text Box 8"/>
          <p:cNvSpPr txBox="1"/>
          <p:nvPr/>
        </p:nvSpPr>
        <p:spPr>
          <a:xfrm>
            <a:off x="7081838" y="688975"/>
            <a:ext cx="1873250" cy="211137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r>
              <a:rPr lang="en-US" altLang="zh-CN" sz="2200" dirty="0">
                <a:latin typeface="微软雅黑" panose="020B0503020204020204" pitchFamily="34" charset="-122"/>
                <a:ea typeface="微软雅黑" panose="020B0503020204020204" pitchFamily="34" charset="-122"/>
              </a:rPr>
              <a:t>      add </a:t>
            </a:r>
            <a:r>
              <a:rPr lang="en-US" altLang="zh-CN" sz="2200" dirty="0">
                <a:solidFill>
                  <a:srgbClr val="FF0000"/>
                </a:solidFill>
                <a:latin typeface="微软雅黑" panose="020B0503020204020204" pitchFamily="34" charset="-122"/>
                <a:ea typeface="微软雅黑" panose="020B0503020204020204" pitchFamily="34" charset="-122"/>
              </a:rPr>
              <a:t>B</a:t>
            </a:r>
            <a:endParaRPr lang="en-US" altLang="zh-CN" sz="2200" dirty="0">
              <a:solidFill>
                <a:srgbClr val="FF0000"/>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en-US" altLang="zh-CN" sz="2200" dirty="0">
                <a:solidFill>
                  <a:srgbClr val="009242"/>
                </a:solidFill>
                <a:latin typeface="微软雅黑" panose="020B0503020204020204" pitchFamily="34" charset="-122"/>
                <a:ea typeface="微软雅黑" panose="020B0503020204020204" pitchFamily="34" charset="-122"/>
              </a:rPr>
              <a:t>      jmp </a:t>
            </a:r>
            <a:r>
              <a:rPr lang="en-US" altLang="zh-CN" sz="2200" dirty="0">
                <a:solidFill>
                  <a:srgbClr val="FF0000"/>
                </a:solidFill>
                <a:latin typeface="微软雅黑" panose="020B0503020204020204" pitchFamily="34" charset="-122"/>
                <a:ea typeface="微软雅黑" panose="020B0503020204020204" pitchFamily="34" charset="-122"/>
              </a:rPr>
              <a:t>L0</a:t>
            </a:r>
            <a:endParaRPr lang="en-US" altLang="zh-CN" sz="2200" dirty="0">
              <a:solidFill>
                <a:srgbClr val="FF0000"/>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en-US" altLang="zh-CN" sz="2200" dirty="0">
                <a:solidFill>
                  <a:srgbClr val="FF0000"/>
                </a:solidFill>
                <a:latin typeface="微软雅黑" panose="020B0503020204020204" pitchFamily="34" charset="-122"/>
                <a:ea typeface="微软雅黑" panose="020B0503020204020204" pitchFamily="34" charset="-122"/>
              </a:rPr>
              <a:t>L0</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sub 23</a:t>
            </a:r>
            <a:endParaRPr lang="en-US" altLang="zh-CN" sz="2200" dirty="0">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en-US" altLang="zh-CN" sz="2200" dirty="0">
                <a:latin typeface="微软雅黑" panose="020B0503020204020204" pitchFamily="34" charset="-122"/>
                <a:ea typeface="微软雅黑" panose="020B0503020204020204" pitchFamily="34" charset="-122"/>
              </a:rPr>
              <a:t>        ……</a:t>
            </a:r>
            <a:endParaRPr lang="en-US" altLang="zh-CN" sz="2200" dirty="0">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en-US" altLang="zh-CN" sz="2200" dirty="0">
                <a:solidFill>
                  <a:srgbClr val="FF0000"/>
                </a:solidFill>
                <a:latin typeface="微软雅黑" panose="020B0503020204020204" pitchFamily="34" charset="-122"/>
                <a:ea typeface="微软雅黑" panose="020B0503020204020204" pitchFamily="34" charset="-122"/>
              </a:rPr>
              <a:t>B</a:t>
            </a: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p:txBody>
      </p:sp>
      <p:sp>
        <p:nvSpPr>
          <p:cNvPr id="691209" name="Line 9"/>
          <p:cNvSpPr/>
          <p:nvPr/>
        </p:nvSpPr>
        <p:spPr>
          <a:xfrm>
            <a:off x="4835525" y="1916113"/>
            <a:ext cx="2595563" cy="1612900"/>
          </a:xfrm>
          <a:prstGeom prst="line">
            <a:avLst/>
          </a:prstGeom>
          <a:ln w="28575" cap="flat" cmpd="sng">
            <a:solidFill>
              <a:schemeClr val="accent2"/>
            </a:solidFill>
            <a:prstDash val="solid"/>
            <a:headEnd type="none" w="med" len="med"/>
            <a:tailEnd type="triangle" w="med" len="med"/>
          </a:ln>
        </p:spPr>
      </p:sp>
      <p:sp>
        <p:nvSpPr>
          <p:cNvPr id="691210" name="Line 10"/>
          <p:cNvSpPr/>
          <p:nvPr/>
        </p:nvSpPr>
        <p:spPr>
          <a:xfrm>
            <a:off x="4843463" y="1916113"/>
            <a:ext cx="2617787" cy="1160462"/>
          </a:xfrm>
          <a:prstGeom prst="line">
            <a:avLst/>
          </a:prstGeom>
          <a:ln w="28575" cap="flat" cmpd="sng">
            <a:solidFill>
              <a:schemeClr val="accent2"/>
            </a:solidFill>
            <a:prstDash val="solid"/>
            <a:headEnd type="none" w="med" len="med"/>
            <a:tailEnd type="triangle" w="med" len="med"/>
          </a:ln>
        </p:spPr>
      </p:sp>
      <p:sp>
        <p:nvSpPr>
          <p:cNvPr id="691211" name="Text Box 11"/>
          <p:cNvSpPr txBox="1"/>
          <p:nvPr/>
        </p:nvSpPr>
        <p:spPr>
          <a:xfrm>
            <a:off x="6981825" y="3082925"/>
            <a:ext cx="2044700" cy="2025650"/>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r>
              <a:rPr lang="en-US" altLang="zh-CN" sz="2100" dirty="0">
                <a:latin typeface="微软雅黑" panose="020B0503020204020204" pitchFamily="34" charset="-122"/>
                <a:ea typeface="微软雅黑" panose="020B0503020204020204" pitchFamily="34" charset="-122"/>
              </a:rPr>
              <a:t>05</a:t>
            </a:r>
            <a:r>
              <a:rPr lang="en-US" altLang="zh-CN" sz="2100" dirty="0">
                <a:solidFill>
                  <a:srgbClr val="FF0000"/>
                </a:solidFill>
                <a:latin typeface="微软雅黑" panose="020B0503020204020204" pitchFamily="34" charset="-122"/>
                <a:ea typeface="微软雅黑" panose="020B0503020204020204" pitchFamily="34" charset="-122"/>
              </a:rPr>
              <a:t> 00000000</a:t>
            </a:r>
            <a:endParaRPr lang="en-US" altLang="zh-CN" sz="2100" dirty="0">
              <a:solidFill>
                <a:srgbClr val="FF0000"/>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en-US" altLang="zh-CN" sz="2100" dirty="0">
                <a:solidFill>
                  <a:srgbClr val="009242"/>
                </a:solidFill>
                <a:latin typeface="微软雅黑" panose="020B0503020204020204" pitchFamily="34" charset="-122"/>
                <a:ea typeface="微软雅黑" panose="020B0503020204020204" pitchFamily="34" charset="-122"/>
              </a:rPr>
              <a:t>02 </a:t>
            </a:r>
            <a:r>
              <a:rPr lang="en-US" altLang="zh-CN" sz="2100" dirty="0">
                <a:solidFill>
                  <a:srgbClr val="FF0000"/>
                </a:solidFill>
                <a:latin typeface="微软雅黑" panose="020B0503020204020204" pitchFamily="34" charset="-122"/>
                <a:ea typeface="微软雅黑" panose="020B0503020204020204" pitchFamily="34" charset="-122"/>
              </a:rPr>
              <a:t>FCFFFFFF</a:t>
            </a:r>
            <a:endParaRPr lang="en-US" altLang="zh-CN" sz="2100" dirty="0">
              <a:solidFill>
                <a:srgbClr val="FF0000"/>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zh-CN" altLang="en-US" sz="2100" dirty="0">
                <a:latin typeface="微软雅黑" panose="020B0503020204020204" pitchFamily="34" charset="-122"/>
                <a:ea typeface="微软雅黑" panose="020B0503020204020204" pitchFamily="34" charset="-122"/>
              </a:rPr>
              <a:t>        </a:t>
            </a:r>
            <a:r>
              <a:rPr lang="en-US" altLang="zh-CN" sz="2100" dirty="0">
                <a:latin typeface="微软雅黑" panose="020B0503020204020204" pitchFamily="34" charset="-122"/>
                <a:ea typeface="微软雅黑" panose="020B0503020204020204" pitchFamily="34" charset="-122"/>
              </a:rPr>
              <a:t>……</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en-US" altLang="zh-CN" sz="2100" dirty="0">
                <a:solidFill>
                  <a:srgbClr val="FF0000"/>
                </a:solidFill>
                <a:latin typeface="微软雅黑" panose="020B0503020204020204" pitchFamily="34" charset="-122"/>
                <a:ea typeface="微软雅黑" panose="020B0503020204020204" pitchFamily="34" charset="-122"/>
              </a:rPr>
              <a:t>L0</a:t>
            </a:r>
            <a:r>
              <a:rPr lang="zh-CN" altLang="en-US" sz="2100" dirty="0">
                <a:latin typeface="微软雅黑" panose="020B0503020204020204" pitchFamily="34" charset="-122"/>
                <a:ea typeface="微软雅黑" panose="020B0503020204020204" pitchFamily="34" charset="-122"/>
              </a:rPr>
              <a:t>：</a:t>
            </a:r>
            <a:r>
              <a:rPr lang="en-US" altLang="zh-CN" sz="2100" dirty="0">
                <a:latin typeface="微软雅黑" panose="020B0503020204020204" pitchFamily="34" charset="-122"/>
                <a:ea typeface="微软雅黑" panose="020B0503020204020204" pitchFamily="34" charset="-122"/>
              </a:rPr>
              <a:t>sub 23</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en-US" altLang="zh-CN" sz="2100" dirty="0">
                <a:latin typeface="微软雅黑" panose="020B0503020204020204" pitchFamily="34" charset="-122"/>
                <a:ea typeface="微软雅黑" panose="020B0503020204020204" pitchFamily="34" charset="-122"/>
              </a:rPr>
              <a:t>        ……</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en-US" altLang="zh-CN" sz="2100" dirty="0">
                <a:solidFill>
                  <a:srgbClr val="FF0000"/>
                </a:solidFill>
                <a:latin typeface="微软雅黑" panose="020B0503020204020204" pitchFamily="34" charset="-122"/>
                <a:ea typeface="微软雅黑" panose="020B0503020204020204" pitchFamily="34" charset="-122"/>
              </a:rPr>
              <a:t>B</a:t>
            </a:r>
            <a:r>
              <a:rPr lang="zh-CN" altLang="en-US" sz="2100" dirty="0">
                <a:latin typeface="微软雅黑" panose="020B0503020204020204" pitchFamily="34" charset="-122"/>
                <a:ea typeface="微软雅黑" panose="020B0503020204020204" pitchFamily="34" charset="-122"/>
              </a:rPr>
              <a:t>：  </a:t>
            </a:r>
            <a:r>
              <a:rPr lang="en-US" altLang="zh-CN" sz="2100" dirty="0">
                <a:latin typeface="微软雅黑" panose="020B0503020204020204" pitchFamily="34" charset="-122"/>
                <a:ea typeface="微软雅黑" panose="020B0503020204020204" pitchFamily="34" charset="-122"/>
              </a:rPr>
              <a:t>……</a:t>
            </a:r>
            <a:endParaRPr lang="en-US" altLang="zh-CN" sz="2100" dirty="0">
              <a:latin typeface="微软雅黑" panose="020B0503020204020204" pitchFamily="34" charset="-122"/>
              <a:ea typeface="微软雅黑" panose="020B0503020204020204" pitchFamily="34" charset="-122"/>
            </a:endParaRPr>
          </a:p>
        </p:txBody>
      </p:sp>
      <p:sp>
        <p:nvSpPr>
          <p:cNvPr id="691212" name="Rectangle 12"/>
          <p:cNvSpPr/>
          <p:nvPr/>
        </p:nvSpPr>
        <p:spPr>
          <a:xfrm>
            <a:off x="7440613" y="3106738"/>
            <a:ext cx="1414462" cy="306387"/>
          </a:xfrm>
          <a:prstGeom prst="rect">
            <a:avLst/>
          </a:prstGeom>
          <a:solidFill>
            <a:srgbClr val="000080">
              <a:alpha val="34117"/>
            </a:srgbClr>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sp>
        <p:nvSpPr>
          <p:cNvPr id="691214" name="Rectangle 14"/>
          <p:cNvSpPr/>
          <p:nvPr/>
        </p:nvSpPr>
        <p:spPr>
          <a:xfrm>
            <a:off x="7451725" y="3489325"/>
            <a:ext cx="1398588" cy="304800"/>
          </a:xfrm>
          <a:prstGeom prst="rect">
            <a:avLst/>
          </a:prstGeom>
          <a:solidFill>
            <a:srgbClr val="000080">
              <a:alpha val="34117"/>
            </a:srgbClr>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sp>
        <p:nvSpPr>
          <p:cNvPr id="691217" name="Line 17"/>
          <p:cNvSpPr/>
          <p:nvPr/>
        </p:nvSpPr>
        <p:spPr>
          <a:xfrm flipV="1">
            <a:off x="3517900" y="3178175"/>
            <a:ext cx="3898900" cy="1331913"/>
          </a:xfrm>
          <a:prstGeom prst="line">
            <a:avLst/>
          </a:prstGeom>
          <a:ln w="28575" cap="flat" cmpd="sng">
            <a:solidFill>
              <a:srgbClr val="CC0066"/>
            </a:solidFill>
            <a:prstDash val="solid"/>
            <a:headEnd type="none" w="med" len="med"/>
            <a:tailEnd type="triangle" w="med" len="med"/>
          </a:ln>
        </p:spPr>
      </p:sp>
      <p:sp>
        <p:nvSpPr>
          <p:cNvPr id="691218" name="Line 18"/>
          <p:cNvSpPr/>
          <p:nvPr/>
        </p:nvSpPr>
        <p:spPr>
          <a:xfrm flipV="1">
            <a:off x="4235450" y="3744913"/>
            <a:ext cx="3209925" cy="1065212"/>
          </a:xfrm>
          <a:prstGeom prst="line">
            <a:avLst/>
          </a:prstGeom>
          <a:ln w="28575" cap="flat" cmpd="sng">
            <a:solidFill>
              <a:srgbClr val="CC0066"/>
            </a:solidFill>
            <a:prstDash val="soli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1203">
                                            <p:txEl>
                                              <p:charRg st="0" end="19"/>
                                            </p:txEl>
                                          </p:spTgt>
                                        </p:tgtEl>
                                        <p:attrNameLst>
                                          <p:attrName>style.visibility</p:attrName>
                                        </p:attrNameLst>
                                      </p:cBhvr>
                                      <p:to>
                                        <p:strVal val="visible"/>
                                      </p:to>
                                    </p:set>
                                    <p:animEffect transition="in" filter="blinds(horizontal)">
                                      <p:cBhvr>
                                        <p:cTn id="7" dur="500"/>
                                        <p:tgtEl>
                                          <p:spTgt spid="691203">
                                            <p:txEl>
                                              <p:charRg st="0" end="1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1208"/>
                                        </p:tgtEl>
                                        <p:attrNameLst>
                                          <p:attrName>style.visibility</p:attrName>
                                        </p:attrNameLst>
                                      </p:cBhvr>
                                      <p:to>
                                        <p:strVal val="visible"/>
                                      </p:to>
                                    </p:set>
                                    <p:animEffect transition="in" filter="blinds(horizontal)">
                                      <p:cBhvr>
                                        <p:cTn id="12" dur="500"/>
                                        <p:tgtEl>
                                          <p:spTgt spid="69120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1211"/>
                                        </p:tgtEl>
                                        <p:attrNameLst>
                                          <p:attrName>style.visibility</p:attrName>
                                        </p:attrNameLst>
                                      </p:cBhvr>
                                      <p:to>
                                        <p:strVal val="visible"/>
                                      </p:to>
                                    </p:set>
                                    <p:animEffect transition="in" filter="blinds(horizontal)">
                                      <p:cBhvr>
                                        <p:cTn id="17" dur="500"/>
                                        <p:tgtEl>
                                          <p:spTgt spid="6912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91212"/>
                                        </p:tgtEl>
                                        <p:attrNameLst>
                                          <p:attrName>style.visibility</p:attrName>
                                        </p:attrNameLst>
                                      </p:cBhvr>
                                      <p:to>
                                        <p:strVal val="visible"/>
                                      </p:to>
                                    </p:set>
                                    <p:animEffect transition="in" filter="blinds(horizontal)">
                                      <p:cBhvr>
                                        <p:cTn id="22" dur="500"/>
                                        <p:tgtEl>
                                          <p:spTgt spid="6912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91214"/>
                                        </p:tgtEl>
                                        <p:attrNameLst>
                                          <p:attrName>style.visibility</p:attrName>
                                        </p:attrNameLst>
                                      </p:cBhvr>
                                      <p:to>
                                        <p:strVal val="visible"/>
                                      </p:to>
                                    </p:set>
                                    <p:animEffect transition="in" filter="blinds(horizontal)">
                                      <p:cBhvr>
                                        <p:cTn id="27" dur="500"/>
                                        <p:tgtEl>
                                          <p:spTgt spid="6912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91203">
                                            <p:txEl>
                                              <p:charRg st="19" end="42"/>
                                            </p:txEl>
                                          </p:spTgt>
                                        </p:tgtEl>
                                        <p:attrNameLst>
                                          <p:attrName>style.visibility</p:attrName>
                                        </p:attrNameLst>
                                      </p:cBhvr>
                                      <p:to>
                                        <p:strVal val="visible"/>
                                      </p:to>
                                    </p:set>
                                    <p:animEffect transition="in" filter="blinds(horizontal)">
                                      <p:cBhvr>
                                        <p:cTn id="32" dur="500"/>
                                        <p:tgtEl>
                                          <p:spTgt spid="691203">
                                            <p:txEl>
                                              <p:charRg st="19" end="4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91203">
                                            <p:txEl>
                                              <p:charRg st="42" end="66"/>
                                            </p:txEl>
                                          </p:spTgt>
                                        </p:tgtEl>
                                        <p:attrNameLst>
                                          <p:attrName>style.visibility</p:attrName>
                                        </p:attrNameLst>
                                      </p:cBhvr>
                                      <p:to>
                                        <p:strVal val="visible"/>
                                      </p:to>
                                    </p:set>
                                    <p:animEffect transition="in" filter="blinds(horizontal)">
                                      <p:cBhvr>
                                        <p:cTn id="37" dur="500"/>
                                        <p:tgtEl>
                                          <p:spTgt spid="691203">
                                            <p:txEl>
                                              <p:charRg st="42" end="6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91209"/>
                                        </p:tgtEl>
                                        <p:attrNameLst>
                                          <p:attrName>style.visibility</p:attrName>
                                        </p:attrNameLst>
                                      </p:cBhvr>
                                      <p:to>
                                        <p:strVal val="visible"/>
                                      </p:to>
                                    </p:set>
                                    <p:animEffect transition="in" filter="blinds(horizontal)">
                                      <p:cBhvr>
                                        <p:cTn id="42" dur="500"/>
                                        <p:tgtEl>
                                          <p:spTgt spid="69120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91210"/>
                                        </p:tgtEl>
                                        <p:attrNameLst>
                                          <p:attrName>style.visibility</p:attrName>
                                        </p:attrNameLst>
                                      </p:cBhvr>
                                      <p:to>
                                        <p:strVal val="visible"/>
                                      </p:to>
                                    </p:set>
                                    <p:animEffect transition="in" filter="blinds(horizontal)">
                                      <p:cBhvr>
                                        <p:cTn id="47" dur="500"/>
                                        <p:tgtEl>
                                          <p:spTgt spid="69121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91203">
                                            <p:txEl>
                                              <p:charRg st="66" end="81"/>
                                            </p:txEl>
                                          </p:spTgt>
                                        </p:tgtEl>
                                        <p:attrNameLst>
                                          <p:attrName>style.visibility</p:attrName>
                                        </p:attrNameLst>
                                      </p:cBhvr>
                                      <p:to>
                                        <p:strVal val="visible"/>
                                      </p:to>
                                    </p:set>
                                    <p:animEffect transition="in" filter="blinds(horizontal)">
                                      <p:cBhvr>
                                        <p:cTn id="52" dur="500"/>
                                        <p:tgtEl>
                                          <p:spTgt spid="691203">
                                            <p:txEl>
                                              <p:charRg st="66" end="8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91204"/>
                                        </p:tgtEl>
                                        <p:attrNameLst>
                                          <p:attrName>style.visibility</p:attrName>
                                        </p:attrNameLst>
                                      </p:cBhvr>
                                      <p:to>
                                        <p:strVal val="visible"/>
                                      </p:to>
                                    </p:set>
                                    <p:animEffect transition="in" filter="blinds(horizontal)">
                                      <p:cBhvr>
                                        <p:cTn id="57" dur="500"/>
                                        <p:tgtEl>
                                          <p:spTgt spid="69120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91203">
                                            <p:txEl>
                                              <p:charRg st="85" end="103"/>
                                            </p:txEl>
                                          </p:spTgt>
                                        </p:tgtEl>
                                        <p:attrNameLst>
                                          <p:attrName>style.visibility</p:attrName>
                                        </p:attrNameLst>
                                      </p:cBhvr>
                                      <p:to>
                                        <p:strVal val="visible"/>
                                      </p:to>
                                    </p:set>
                                    <p:animEffect transition="in" filter="blinds(horizontal)">
                                      <p:cBhvr>
                                        <p:cTn id="62" dur="500"/>
                                        <p:tgtEl>
                                          <p:spTgt spid="691203">
                                            <p:txEl>
                                              <p:charRg st="85" end="10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91203">
                                            <p:txEl>
                                              <p:charRg st="103" end="118"/>
                                            </p:txEl>
                                          </p:spTgt>
                                        </p:tgtEl>
                                        <p:attrNameLst>
                                          <p:attrName>style.visibility</p:attrName>
                                        </p:attrNameLst>
                                      </p:cBhvr>
                                      <p:to>
                                        <p:strVal val="visible"/>
                                      </p:to>
                                    </p:set>
                                    <p:animEffect transition="in" filter="blinds(horizontal)">
                                      <p:cBhvr>
                                        <p:cTn id="67" dur="500"/>
                                        <p:tgtEl>
                                          <p:spTgt spid="691203">
                                            <p:txEl>
                                              <p:charRg st="103" end="118"/>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691217"/>
                                        </p:tgtEl>
                                        <p:attrNameLst>
                                          <p:attrName>style.visibility</p:attrName>
                                        </p:attrNameLst>
                                      </p:cBhvr>
                                      <p:to>
                                        <p:strVal val="visible"/>
                                      </p:to>
                                    </p:set>
                                    <p:animEffect transition="in" filter="blinds(horizontal)">
                                      <p:cBhvr>
                                        <p:cTn id="72" dur="500"/>
                                        <p:tgtEl>
                                          <p:spTgt spid="691217"/>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691203">
                                            <p:txEl>
                                              <p:charRg st="118" end="137"/>
                                            </p:txEl>
                                          </p:spTgt>
                                        </p:tgtEl>
                                        <p:attrNameLst>
                                          <p:attrName>style.visibility</p:attrName>
                                        </p:attrNameLst>
                                      </p:cBhvr>
                                      <p:to>
                                        <p:strVal val="visible"/>
                                      </p:to>
                                    </p:set>
                                    <p:animEffect transition="in" filter="blinds(horizontal)">
                                      <p:cBhvr>
                                        <p:cTn id="77" dur="500"/>
                                        <p:tgtEl>
                                          <p:spTgt spid="691203">
                                            <p:txEl>
                                              <p:charRg st="118" end="137"/>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691218"/>
                                        </p:tgtEl>
                                        <p:attrNameLst>
                                          <p:attrName>style.visibility</p:attrName>
                                        </p:attrNameLst>
                                      </p:cBhvr>
                                      <p:to>
                                        <p:strVal val="visible"/>
                                      </p:to>
                                    </p:set>
                                    <p:animEffect transition="in" filter="blinds(horizontal)">
                                      <p:cBhvr>
                                        <p:cTn id="82" dur="500"/>
                                        <p:tgtEl>
                                          <p:spTgt spid="691218"/>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691206"/>
                                        </p:tgtEl>
                                        <p:attrNameLst>
                                          <p:attrName>style.visibility</p:attrName>
                                        </p:attrNameLst>
                                      </p:cBhvr>
                                      <p:to>
                                        <p:strVal val="visible"/>
                                      </p:to>
                                    </p:set>
                                    <p:animEffect transition="in" filter="blinds(horizontal)">
                                      <p:cBhvr>
                                        <p:cTn id="87" dur="500"/>
                                        <p:tgtEl>
                                          <p:spTgt spid="691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4" grpId="0"/>
      <p:bldP spid="691206" grpId="0"/>
      <p:bldP spid="691208" grpId="0" animBg="1"/>
      <p:bldP spid="6912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7"/>
          <p:cNvSpPr>
            <a:spLocks noGrp="1"/>
          </p:cNvSpPr>
          <p:nvPr>
            <p:ph type="title"/>
          </p:nvPr>
        </p:nvSpPr>
        <p:spPr>
          <a:xfrm>
            <a:off x="341313" y="0"/>
            <a:ext cx="7591425" cy="762000"/>
          </a:xfrm>
        </p:spPr>
        <p:txBody>
          <a:bodyPr vert="horz" wrap="square" lIns="91440" tIns="45720" rIns="91440" bIns="45720" anchor="ctr" anchorCtr="0"/>
          <a:p>
            <a:r>
              <a:rPr lang="zh-CN" altLang="en-US" dirty="0"/>
              <a:t>一个</a:t>
            </a:r>
            <a:r>
              <a:rPr lang="en-US" altLang="zh-CN" dirty="0"/>
              <a:t>C</a:t>
            </a:r>
            <a:r>
              <a:rPr lang="zh-CN" altLang="en-US" dirty="0"/>
              <a:t>语言程序举例</a:t>
            </a:r>
            <a:endParaRPr lang="zh-CN" altLang="en-US" dirty="0"/>
          </a:p>
        </p:txBody>
      </p:sp>
      <p:sp>
        <p:nvSpPr>
          <p:cNvPr id="12291" name="Rectangle 3"/>
          <p:cNvSpPr/>
          <p:nvPr/>
        </p:nvSpPr>
        <p:spPr>
          <a:xfrm>
            <a:off x="796925" y="1446213"/>
            <a:ext cx="2479675" cy="2533650"/>
          </a:xfrm>
          <a:prstGeom prst="rect">
            <a:avLst/>
          </a:prstGeom>
          <a:solidFill>
            <a:srgbClr val="F7F5CD"/>
          </a:solidFill>
          <a:ln w="3175"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int buf[2] = {1, 2};</a:t>
            </a:r>
            <a:endParaRPr lang="en-US" altLang="zh-CN" sz="2000" dirty="0">
              <a:latin typeface="微软雅黑" panose="020B0503020204020204" pitchFamily="34" charset="-122"/>
              <a:ea typeface="微软雅黑" panose="020B0503020204020204" pitchFamily="34" charset="-122"/>
            </a:endParaRPr>
          </a:p>
          <a:p>
            <a:pPr marL="0" lvl="0" indent="0">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void swap(); </a:t>
            </a:r>
            <a:endParaRPr lang="en-US" altLang="zh-CN" sz="2000" dirty="0">
              <a:latin typeface="微软雅黑" panose="020B0503020204020204" pitchFamily="34" charset="-122"/>
              <a:ea typeface="微软雅黑" panose="020B0503020204020204" pitchFamily="34" charset="-122"/>
            </a:endParaRPr>
          </a:p>
          <a:p>
            <a:pPr marL="0" lvl="0" indent="0">
              <a:lnSpc>
                <a:spcPct val="100000"/>
              </a:lnSpc>
              <a:spcBef>
                <a:spcPct val="0"/>
              </a:spcBef>
              <a:buNone/>
            </a:pPr>
            <a:endParaRPr lang="en-US" altLang="zh-CN" sz="2000" dirty="0">
              <a:latin typeface="微软雅黑" panose="020B0503020204020204" pitchFamily="34" charset="-122"/>
              <a:ea typeface="微软雅黑" panose="020B0503020204020204" pitchFamily="34" charset="-122"/>
            </a:endParaRPr>
          </a:p>
          <a:p>
            <a:pPr marL="0" lvl="0" indent="0">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int main() </a:t>
            </a:r>
            <a:endParaRPr lang="en-US" altLang="zh-CN" sz="2000" dirty="0">
              <a:latin typeface="微软雅黑" panose="020B0503020204020204" pitchFamily="34" charset="-122"/>
              <a:ea typeface="微软雅黑" panose="020B0503020204020204" pitchFamily="34" charset="-122"/>
            </a:endParaRPr>
          </a:p>
          <a:p>
            <a:pPr marL="0" lvl="0" indent="0">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0" lvl="0" indent="0">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  swap();</a:t>
            </a:r>
            <a:endParaRPr lang="en-US" altLang="zh-CN" sz="2000" dirty="0">
              <a:latin typeface="微软雅黑" panose="020B0503020204020204" pitchFamily="34" charset="-122"/>
              <a:ea typeface="微软雅黑" panose="020B0503020204020204" pitchFamily="34" charset="-122"/>
            </a:endParaRPr>
          </a:p>
          <a:p>
            <a:pPr marL="0" lvl="0" indent="0">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  return 0;</a:t>
            </a:r>
            <a:endParaRPr lang="en-US" altLang="zh-CN" sz="2000" dirty="0">
              <a:latin typeface="微软雅黑" panose="020B0503020204020204" pitchFamily="34" charset="-122"/>
              <a:ea typeface="微软雅黑" panose="020B0503020204020204" pitchFamily="34" charset="-122"/>
            </a:endParaRPr>
          </a:p>
          <a:p>
            <a:pPr marL="0" lvl="0" indent="0">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p:txBody>
      </p:sp>
      <p:sp>
        <p:nvSpPr>
          <p:cNvPr id="12292" name="Rectangle 4"/>
          <p:cNvSpPr/>
          <p:nvPr/>
        </p:nvSpPr>
        <p:spPr>
          <a:xfrm>
            <a:off x="762000" y="877888"/>
            <a:ext cx="1195388" cy="460375"/>
          </a:xfrm>
          <a:prstGeom prst="rect">
            <a:avLst/>
          </a:prstGeom>
          <a:noFill/>
          <a:ln w="3175" cap="flat" cmpd="sng">
            <a:solidFill>
              <a:schemeClr val="bg1"/>
            </a:solidFill>
            <a:prstDash val="solid"/>
            <a:miter/>
            <a:headEnd type="none" w="med" len="med"/>
            <a:tailEnd type="none" w="med" len="med"/>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dirty="0">
                <a:solidFill>
                  <a:srgbClr val="0066FF"/>
                </a:solidFill>
                <a:latin typeface="微软雅黑" panose="020B0503020204020204" pitchFamily="34" charset="-122"/>
                <a:ea typeface="微软雅黑" panose="020B0503020204020204" pitchFamily="34" charset="-122"/>
              </a:rPr>
              <a:t>main.c</a:t>
            </a:r>
            <a:endParaRPr lang="en-US" altLang="zh-CN" dirty="0">
              <a:solidFill>
                <a:srgbClr val="0066FF"/>
              </a:solidFill>
              <a:latin typeface="微软雅黑" panose="020B0503020204020204" pitchFamily="34" charset="-122"/>
              <a:ea typeface="微软雅黑" panose="020B0503020204020204" pitchFamily="34" charset="-122"/>
            </a:endParaRPr>
          </a:p>
        </p:txBody>
      </p:sp>
      <p:sp>
        <p:nvSpPr>
          <p:cNvPr id="12293" name="Rectangle 5"/>
          <p:cNvSpPr/>
          <p:nvPr/>
        </p:nvSpPr>
        <p:spPr>
          <a:xfrm>
            <a:off x="4648200" y="792163"/>
            <a:ext cx="1222375" cy="460375"/>
          </a:xfrm>
          <a:prstGeom prst="rect">
            <a:avLst/>
          </a:prstGeom>
          <a:noFill/>
          <a:ln w="3175" cap="flat" cmpd="sng">
            <a:solidFill>
              <a:schemeClr val="bg1"/>
            </a:solidFill>
            <a:prstDash val="solid"/>
            <a:miter/>
            <a:headEnd type="none" w="med" len="med"/>
            <a:tailEnd type="none" w="med" len="med"/>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dirty="0">
                <a:solidFill>
                  <a:srgbClr val="0066FF"/>
                </a:solidFill>
                <a:latin typeface="微软雅黑" panose="020B0503020204020204" pitchFamily="34" charset="-122"/>
                <a:ea typeface="微软雅黑" panose="020B0503020204020204" pitchFamily="34" charset="-122"/>
              </a:rPr>
              <a:t>swap.c</a:t>
            </a:r>
            <a:endParaRPr lang="en-US" altLang="zh-CN" dirty="0">
              <a:solidFill>
                <a:srgbClr val="0066FF"/>
              </a:solidFill>
              <a:latin typeface="微软雅黑" panose="020B0503020204020204" pitchFamily="34" charset="-122"/>
              <a:ea typeface="微软雅黑" panose="020B0503020204020204" pitchFamily="34" charset="-122"/>
            </a:endParaRPr>
          </a:p>
        </p:txBody>
      </p:sp>
      <p:sp>
        <p:nvSpPr>
          <p:cNvPr id="12294" name="Rectangle 6"/>
          <p:cNvSpPr/>
          <p:nvPr/>
        </p:nvSpPr>
        <p:spPr>
          <a:xfrm>
            <a:off x="4535488" y="1289050"/>
            <a:ext cx="3665537" cy="3562350"/>
          </a:xfrm>
          <a:prstGeom prst="rect">
            <a:avLst/>
          </a:prstGeom>
          <a:solidFill>
            <a:srgbClr val="DBF2DA"/>
          </a:solidFill>
          <a:ln w="317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95000"/>
              </a:lnSpc>
              <a:spcBef>
                <a:spcPct val="0"/>
              </a:spcBef>
              <a:buNone/>
            </a:pPr>
            <a:r>
              <a:rPr lang="en-US" altLang="zh-CN" sz="2000" dirty="0">
                <a:latin typeface="微软雅黑" panose="020B0503020204020204" pitchFamily="34" charset="-122"/>
                <a:ea typeface="微软雅黑" panose="020B0503020204020204" pitchFamily="34" charset="-122"/>
              </a:rPr>
              <a:t>extern int buf[]; </a:t>
            </a:r>
            <a:endParaRPr lang="en-US" altLang="zh-CN" sz="2000" dirty="0">
              <a:latin typeface="微软雅黑" panose="020B0503020204020204" pitchFamily="34" charset="-122"/>
              <a:ea typeface="微软雅黑" panose="020B0503020204020204" pitchFamily="34" charset="-122"/>
            </a:endParaRPr>
          </a:p>
          <a:p>
            <a:pPr marL="0" lvl="0" indent="0">
              <a:lnSpc>
                <a:spcPct val="95000"/>
              </a:lnSpc>
              <a:spcBef>
                <a:spcPct val="0"/>
              </a:spcBef>
              <a:buNone/>
            </a:pPr>
            <a:r>
              <a:rPr lang="en-US" altLang="zh-CN" sz="1000" dirty="0">
                <a:latin typeface="微软雅黑" panose="020B0503020204020204" pitchFamily="34" charset="-122"/>
                <a:ea typeface="微软雅黑" panose="020B0503020204020204" pitchFamily="34" charset="-122"/>
              </a:rPr>
              <a:t> </a:t>
            </a:r>
            <a:endParaRPr lang="en-US" altLang="zh-CN" sz="1000" dirty="0">
              <a:latin typeface="微软雅黑" panose="020B0503020204020204" pitchFamily="34" charset="-122"/>
              <a:ea typeface="微软雅黑" panose="020B0503020204020204" pitchFamily="34" charset="-122"/>
            </a:endParaRPr>
          </a:p>
          <a:p>
            <a:pPr marL="0" lvl="0" indent="0">
              <a:lnSpc>
                <a:spcPct val="95000"/>
              </a:lnSpc>
              <a:spcBef>
                <a:spcPct val="0"/>
              </a:spcBef>
              <a:buNone/>
            </a:pPr>
            <a:r>
              <a:rPr lang="en-US" altLang="zh-CN" sz="2000" dirty="0">
                <a:latin typeface="微软雅黑" panose="020B0503020204020204" pitchFamily="34" charset="-122"/>
                <a:ea typeface="微软雅黑" panose="020B0503020204020204" pitchFamily="34" charset="-122"/>
              </a:rPr>
              <a:t>int *bufp0 = &amp;buf[0];</a:t>
            </a:r>
            <a:endParaRPr lang="en-US" altLang="zh-CN" sz="2000" dirty="0">
              <a:latin typeface="微软雅黑" panose="020B0503020204020204" pitchFamily="34" charset="-122"/>
              <a:ea typeface="微软雅黑" panose="020B0503020204020204" pitchFamily="34" charset="-122"/>
            </a:endParaRPr>
          </a:p>
          <a:p>
            <a:pPr marL="0" lvl="0" indent="0">
              <a:lnSpc>
                <a:spcPct val="95000"/>
              </a:lnSpc>
              <a:spcBef>
                <a:spcPct val="0"/>
              </a:spcBef>
              <a:buNone/>
            </a:pPr>
            <a:r>
              <a:rPr lang="en-US" altLang="zh-CN" sz="2000" dirty="0">
                <a:latin typeface="微软雅黑" panose="020B0503020204020204" pitchFamily="34" charset="-122"/>
                <a:ea typeface="微软雅黑" panose="020B0503020204020204" pitchFamily="34" charset="-122"/>
              </a:rPr>
              <a:t>static int *bufp1;</a:t>
            </a:r>
            <a:endParaRPr lang="en-US" altLang="zh-CN" sz="2000" dirty="0">
              <a:latin typeface="微软雅黑" panose="020B0503020204020204" pitchFamily="34" charset="-122"/>
              <a:ea typeface="微软雅黑" panose="020B0503020204020204" pitchFamily="34" charset="-122"/>
            </a:endParaRPr>
          </a:p>
          <a:p>
            <a:pPr marL="0" lvl="0" indent="0">
              <a:lnSpc>
                <a:spcPct val="95000"/>
              </a:lnSpc>
              <a:spcBef>
                <a:spcPct val="0"/>
              </a:spcBef>
              <a:buNone/>
            </a:pPr>
            <a:endParaRPr lang="en-US" altLang="zh-CN" sz="1000" dirty="0">
              <a:solidFill>
                <a:srgbClr val="F7F5CD"/>
              </a:solidFill>
              <a:latin typeface="微软雅黑" panose="020B0503020204020204" pitchFamily="34" charset="-122"/>
              <a:ea typeface="微软雅黑" panose="020B0503020204020204" pitchFamily="34" charset="-122"/>
            </a:endParaRPr>
          </a:p>
          <a:p>
            <a:pPr marL="0" lvl="0" indent="0">
              <a:lnSpc>
                <a:spcPct val="95000"/>
              </a:lnSpc>
              <a:spcBef>
                <a:spcPct val="0"/>
              </a:spcBef>
              <a:buNone/>
            </a:pPr>
            <a:r>
              <a:rPr lang="en-US" altLang="zh-CN" sz="2000" dirty="0">
                <a:latin typeface="微软雅黑" panose="020B0503020204020204" pitchFamily="34" charset="-122"/>
                <a:ea typeface="微软雅黑" panose="020B0503020204020204" pitchFamily="34" charset="-122"/>
              </a:rPr>
              <a:t>void swap()</a:t>
            </a:r>
            <a:endParaRPr lang="en-US" altLang="zh-CN" sz="2000" dirty="0">
              <a:latin typeface="微软雅黑" panose="020B0503020204020204" pitchFamily="34" charset="-122"/>
              <a:ea typeface="微软雅黑" panose="020B0503020204020204" pitchFamily="34" charset="-122"/>
            </a:endParaRPr>
          </a:p>
          <a:p>
            <a:pPr marL="0" lvl="0" indent="0">
              <a:lnSpc>
                <a:spcPct val="95000"/>
              </a:lnSpc>
              <a:spcBef>
                <a:spcPct val="0"/>
              </a:spcBef>
              <a:buNone/>
            </a:pP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0" lvl="0" indent="0">
              <a:lnSpc>
                <a:spcPct val="95000"/>
              </a:lnSpc>
              <a:spcBef>
                <a:spcPct val="0"/>
              </a:spcBef>
              <a:buNone/>
            </a:pPr>
            <a:r>
              <a:rPr lang="en-US" altLang="zh-CN" sz="2000" dirty="0">
                <a:latin typeface="微软雅黑" panose="020B0503020204020204" pitchFamily="34" charset="-122"/>
                <a:ea typeface="微软雅黑" panose="020B0503020204020204" pitchFamily="34" charset="-122"/>
              </a:rPr>
              <a:t>   int temp;</a:t>
            </a:r>
            <a:endParaRPr lang="en-US" altLang="zh-CN" sz="2000" dirty="0">
              <a:latin typeface="微软雅黑" panose="020B0503020204020204" pitchFamily="34" charset="-122"/>
              <a:ea typeface="微软雅黑" panose="020B0503020204020204" pitchFamily="34" charset="-122"/>
            </a:endParaRPr>
          </a:p>
          <a:p>
            <a:pPr marL="0" lvl="0" indent="0">
              <a:lnSpc>
                <a:spcPct val="95000"/>
              </a:lnSpc>
              <a:spcBef>
                <a:spcPct val="0"/>
              </a:spcBef>
              <a:buNone/>
            </a:pPr>
            <a:r>
              <a:rPr lang="en-US" altLang="zh-CN" sz="2000" dirty="0">
                <a:latin typeface="微软雅黑" panose="020B0503020204020204" pitchFamily="34" charset="-122"/>
                <a:ea typeface="微软雅黑" panose="020B0503020204020204" pitchFamily="34" charset="-122"/>
              </a:rPr>
              <a:t>   bufp1 = &amp;buf[1];</a:t>
            </a:r>
            <a:endParaRPr lang="en-US" altLang="zh-CN" sz="2000" dirty="0">
              <a:latin typeface="微软雅黑" panose="020B0503020204020204" pitchFamily="34" charset="-122"/>
              <a:ea typeface="微软雅黑" panose="020B0503020204020204" pitchFamily="34" charset="-122"/>
            </a:endParaRPr>
          </a:p>
          <a:p>
            <a:pPr marL="0" lvl="0" indent="0">
              <a:lnSpc>
                <a:spcPct val="95000"/>
              </a:lnSpc>
              <a:spcBef>
                <a:spcPct val="0"/>
              </a:spcBef>
              <a:buNone/>
            </a:pPr>
            <a:r>
              <a:rPr lang="en-US" altLang="zh-CN" sz="2000" dirty="0">
                <a:latin typeface="微软雅黑" panose="020B0503020204020204" pitchFamily="34" charset="-122"/>
                <a:ea typeface="微软雅黑" panose="020B0503020204020204" pitchFamily="34" charset="-122"/>
              </a:rPr>
              <a:t>   temp = *bufp0;</a:t>
            </a:r>
            <a:endParaRPr lang="en-US" altLang="zh-CN" sz="2000" dirty="0">
              <a:latin typeface="微软雅黑" panose="020B0503020204020204" pitchFamily="34" charset="-122"/>
              <a:ea typeface="微软雅黑" panose="020B0503020204020204" pitchFamily="34" charset="-122"/>
            </a:endParaRPr>
          </a:p>
          <a:p>
            <a:pPr marL="0" lvl="0" indent="0">
              <a:lnSpc>
                <a:spcPct val="95000"/>
              </a:lnSpc>
              <a:spcBef>
                <a:spcPct val="0"/>
              </a:spcBef>
              <a:buNone/>
            </a:pPr>
            <a:r>
              <a:rPr lang="en-US" altLang="zh-CN" sz="2000" dirty="0">
                <a:latin typeface="微软雅黑" panose="020B0503020204020204" pitchFamily="34" charset="-122"/>
                <a:ea typeface="微软雅黑" panose="020B0503020204020204" pitchFamily="34" charset="-122"/>
              </a:rPr>
              <a:t>   *bufp0 = *bufp1;</a:t>
            </a:r>
            <a:endParaRPr lang="en-US" altLang="zh-CN" sz="2000" dirty="0">
              <a:latin typeface="微软雅黑" panose="020B0503020204020204" pitchFamily="34" charset="-122"/>
              <a:ea typeface="微软雅黑" panose="020B0503020204020204" pitchFamily="34" charset="-122"/>
            </a:endParaRPr>
          </a:p>
          <a:p>
            <a:pPr marL="0" lvl="0" indent="0">
              <a:lnSpc>
                <a:spcPct val="95000"/>
              </a:lnSpc>
              <a:spcBef>
                <a:spcPct val="0"/>
              </a:spcBef>
              <a:buNone/>
            </a:pPr>
            <a:r>
              <a:rPr lang="en-US" altLang="zh-CN" sz="2000" dirty="0">
                <a:latin typeface="微软雅黑" panose="020B0503020204020204" pitchFamily="34" charset="-122"/>
                <a:ea typeface="微软雅黑" panose="020B0503020204020204" pitchFamily="34" charset="-122"/>
              </a:rPr>
              <a:t>   *bufp1 = temp;</a:t>
            </a:r>
            <a:endParaRPr lang="en-US" altLang="zh-CN" sz="2000" dirty="0">
              <a:latin typeface="微软雅黑" panose="020B0503020204020204" pitchFamily="34" charset="-122"/>
              <a:ea typeface="微软雅黑" panose="020B0503020204020204" pitchFamily="34" charset="-122"/>
            </a:endParaRPr>
          </a:p>
          <a:p>
            <a:pPr marL="0" lvl="0" indent="0">
              <a:lnSpc>
                <a:spcPct val="95000"/>
              </a:lnSpc>
              <a:spcBef>
                <a:spcPct val="0"/>
              </a:spcBef>
              <a:buNone/>
            </a:pP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594959" name="Text Box 15"/>
          <p:cNvSpPr txBox="1"/>
          <p:nvPr/>
        </p:nvSpPr>
        <p:spPr>
          <a:xfrm>
            <a:off x="406400" y="5731828"/>
            <a:ext cx="8069263"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3366FF"/>
                </a:solidFill>
                <a:ea typeface="微软雅黑" panose="020B0503020204020204" pitchFamily="34" charset="-122"/>
              </a:rPr>
              <a:t>局部变量</a:t>
            </a:r>
            <a:r>
              <a:rPr lang="en-US" altLang="zh-CN" sz="2000" dirty="0">
                <a:solidFill>
                  <a:srgbClr val="CC0066"/>
                </a:solidFill>
                <a:ea typeface="微软雅黑" panose="020B0503020204020204" pitchFamily="34" charset="-122"/>
              </a:rPr>
              <a:t>temp</a:t>
            </a:r>
            <a:r>
              <a:rPr lang="zh-CN" altLang="en-US" sz="2000" dirty="0">
                <a:solidFill>
                  <a:srgbClr val="3366FF"/>
                </a:solidFill>
                <a:ea typeface="微软雅黑" panose="020B0503020204020204" pitchFamily="34" charset="-122"/>
              </a:rPr>
              <a:t>分配在栈中，不会在过程外被引用，因此不是符号定义</a:t>
            </a:r>
            <a:endParaRPr lang="zh-CN" altLang="en-US" sz="2000" dirty="0">
              <a:solidFill>
                <a:srgbClr val="3366FF"/>
              </a:solidFill>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4959"/>
                                        </p:tgtEl>
                                        <p:attrNameLst>
                                          <p:attrName>style.visibility</p:attrName>
                                        </p:attrNameLst>
                                      </p:cBhvr>
                                      <p:to>
                                        <p:strVal val="visible"/>
                                      </p:to>
                                    </p:set>
                                    <p:animEffect transition="in" filter="blinds(horizontal)">
                                      <p:cBhvr>
                                        <p:cTn id="7" dur="500"/>
                                        <p:tgtEl>
                                          <p:spTgt spid="594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5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Rectangle 7"/>
          <p:cNvSpPr>
            <a:spLocks noGrp="1"/>
          </p:cNvSpPr>
          <p:nvPr>
            <p:ph type="title"/>
          </p:nvPr>
        </p:nvSpPr>
        <p:spPr>
          <a:xfrm>
            <a:off x="341313" y="0"/>
            <a:ext cx="7591425" cy="762000"/>
          </a:xfrm>
        </p:spPr>
        <p:txBody>
          <a:bodyPr vert="horz" wrap="square" lIns="91440" tIns="45720" rIns="91440" bIns="45720" anchor="ctr" anchorCtr="0"/>
          <a:p>
            <a:r>
              <a:rPr lang="zh-CN" altLang="en-US" dirty="0"/>
              <a:t>重定位操作举例</a:t>
            </a:r>
            <a:endParaRPr lang="en-US" altLang="zh-CN" dirty="0"/>
          </a:p>
        </p:txBody>
      </p:sp>
      <p:sp>
        <p:nvSpPr>
          <p:cNvPr id="90115" name="Rectangle 3"/>
          <p:cNvSpPr/>
          <p:nvPr/>
        </p:nvSpPr>
        <p:spPr>
          <a:xfrm>
            <a:off x="796925" y="1331913"/>
            <a:ext cx="2479675" cy="2533650"/>
          </a:xfrm>
          <a:prstGeom prst="rect">
            <a:avLst/>
          </a:prstGeom>
          <a:solidFill>
            <a:srgbClr val="F7F5CD"/>
          </a:solidFill>
          <a:ln w="3175"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int buf[2] = {1, 2};</a:t>
            </a:r>
            <a:endParaRPr lang="en-US" altLang="zh-CN" sz="2000" dirty="0">
              <a:latin typeface="微软雅黑" panose="020B0503020204020204" pitchFamily="34" charset="-122"/>
              <a:ea typeface="微软雅黑" panose="020B0503020204020204" pitchFamily="34" charset="-122"/>
            </a:endParaRPr>
          </a:p>
          <a:p>
            <a:pPr marL="0" lvl="0" indent="0">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void swap(); </a:t>
            </a:r>
            <a:endParaRPr lang="en-US" altLang="zh-CN" sz="2000" dirty="0">
              <a:latin typeface="微软雅黑" panose="020B0503020204020204" pitchFamily="34" charset="-122"/>
              <a:ea typeface="微软雅黑" panose="020B0503020204020204" pitchFamily="34" charset="-122"/>
            </a:endParaRPr>
          </a:p>
          <a:p>
            <a:pPr marL="0" lvl="0" indent="0">
              <a:lnSpc>
                <a:spcPct val="100000"/>
              </a:lnSpc>
              <a:spcBef>
                <a:spcPct val="0"/>
              </a:spcBef>
              <a:buNone/>
            </a:pPr>
            <a:endParaRPr lang="en-US" altLang="zh-CN" sz="2000" dirty="0">
              <a:latin typeface="微软雅黑" panose="020B0503020204020204" pitchFamily="34" charset="-122"/>
              <a:ea typeface="微软雅黑" panose="020B0503020204020204" pitchFamily="34" charset="-122"/>
            </a:endParaRPr>
          </a:p>
          <a:p>
            <a:pPr marL="0" lvl="0" indent="0">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int main() </a:t>
            </a:r>
            <a:endParaRPr lang="en-US" altLang="zh-CN" sz="2000" dirty="0">
              <a:latin typeface="微软雅黑" panose="020B0503020204020204" pitchFamily="34" charset="-122"/>
              <a:ea typeface="微软雅黑" panose="020B0503020204020204" pitchFamily="34" charset="-122"/>
            </a:endParaRPr>
          </a:p>
          <a:p>
            <a:pPr marL="0" lvl="0" indent="0">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0" lvl="0" indent="0">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  swap();</a:t>
            </a:r>
            <a:endParaRPr lang="en-US" altLang="zh-CN" sz="2000" dirty="0">
              <a:latin typeface="微软雅黑" panose="020B0503020204020204" pitchFamily="34" charset="-122"/>
              <a:ea typeface="微软雅黑" panose="020B0503020204020204" pitchFamily="34" charset="-122"/>
            </a:endParaRPr>
          </a:p>
          <a:p>
            <a:pPr marL="0" lvl="0" indent="0">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  return 0;</a:t>
            </a:r>
            <a:endParaRPr lang="en-US" altLang="zh-CN" sz="2000" dirty="0">
              <a:latin typeface="微软雅黑" panose="020B0503020204020204" pitchFamily="34" charset="-122"/>
              <a:ea typeface="微软雅黑" panose="020B0503020204020204" pitchFamily="34" charset="-122"/>
            </a:endParaRPr>
          </a:p>
          <a:p>
            <a:pPr marL="0" lvl="0" indent="0">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p:txBody>
      </p:sp>
      <p:sp>
        <p:nvSpPr>
          <p:cNvPr id="90116" name="Rectangle 4"/>
          <p:cNvSpPr/>
          <p:nvPr/>
        </p:nvSpPr>
        <p:spPr>
          <a:xfrm>
            <a:off x="762000" y="763588"/>
            <a:ext cx="1195388" cy="460375"/>
          </a:xfrm>
          <a:prstGeom prst="rect">
            <a:avLst/>
          </a:prstGeom>
          <a:noFill/>
          <a:ln w="3175" cap="flat" cmpd="sng">
            <a:solidFill>
              <a:schemeClr val="bg1"/>
            </a:solidFill>
            <a:prstDash val="solid"/>
            <a:miter/>
            <a:headEnd type="none" w="med" len="med"/>
            <a:tailEnd type="none" w="med" len="med"/>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dirty="0">
                <a:solidFill>
                  <a:srgbClr val="0066FF"/>
                </a:solidFill>
                <a:latin typeface="微软雅黑" panose="020B0503020204020204" pitchFamily="34" charset="-122"/>
                <a:ea typeface="微软雅黑" panose="020B0503020204020204" pitchFamily="34" charset="-122"/>
              </a:rPr>
              <a:t>main.c</a:t>
            </a:r>
            <a:endParaRPr lang="en-US" altLang="zh-CN" dirty="0">
              <a:solidFill>
                <a:srgbClr val="0066FF"/>
              </a:solidFill>
              <a:latin typeface="微软雅黑" panose="020B0503020204020204" pitchFamily="34" charset="-122"/>
              <a:ea typeface="微软雅黑" panose="020B0503020204020204" pitchFamily="34" charset="-122"/>
            </a:endParaRPr>
          </a:p>
        </p:txBody>
      </p:sp>
      <p:sp>
        <p:nvSpPr>
          <p:cNvPr id="90117" name="Rectangle 5"/>
          <p:cNvSpPr/>
          <p:nvPr/>
        </p:nvSpPr>
        <p:spPr>
          <a:xfrm>
            <a:off x="4648200" y="677863"/>
            <a:ext cx="1222375" cy="460375"/>
          </a:xfrm>
          <a:prstGeom prst="rect">
            <a:avLst/>
          </a:prstGeom>
          <a:noFill/>
          <a:ln w="3175" cap="flat" cmpd="sng">
            <a:solidFill>
              <a:schemeClr val="bg1"/>
            </a:solidFill>
            <a:prstDash val="solid"/>
            <a:miter/>
            <a:headEnd type="none" w="med" len="med"/>
            <a:tailEnd type="none" w="med" len="med"/>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dirty="0">
                <a:solidFill>
                  <a:srgbClr val="0066FF"/>
                </a:solidFill>
                <a:latin typeface="微软雅黑" panose="020B0503020204020204" pitchFamily="34" charset="-122"/>
                <a:ea typeface="微软雅黑" panose="020B0503020204020204" pitchFamily="34" charset="-122"/>
              </a:rPr>
              <a:t>swap.c</a:t>
            </a:r>
            <a:endParaRPr lang="en-US" altLang="zh-CN" dirty="0">
              <a:solidFill>
                <a:srgbClr val="0066FF"/>
              </a:solidFill>
              <a:latin typeface="微软雅黑" panose="020B0503020204020204" pitchFamily="34" charset="-122"/>
              <a:ea typeface="微软雅黑" panose="020B0503020204020204" pitchFamily="34" charset="-122"/>
            </a:endParaRPr>
          </a:p>
        </p:txBody>
      </p:sp>
      <p:sp>
        <p:nvSpPr>
          <p:cNvPr id="90118" name="Rectangle 6"/>
          <p:cNvSpPr/>
          <p:nvPr/>
        </p:nvSpPr>
        <p:spPr>
          <a:xfrm>
            <a:off x="4535488" y="1174750"/>
            <a:ext cx="3665537" cy="3562350"/>
          </a:xfrm>
          <a:prstGeom prst="rect">
            <a:avLst/>
          </a:prstGeom>
          <a:solidFill>
            <a:srgbClr val="DBF2DA"/>
          </a:solidFill>
          <a:ln w="317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95000"/>
              </a:lnSpc>
              <a:spcBef>
                <a:spcPct val="0"/>
              </a:spcBef>
              <a:buNone/>
            </a:pPr>
            <a:r>
              <a:rPr lang="en-US" altLang="zh-CN" sz="2000" dirty="0">
                <a:latin typeface="微软雅黑" panose="020B0503020204020204" pitchFamily="34" charset="-122"/>
                <a:ea typeface="微软雅黑" panose="020B0503020204020204" pitchFamily="34" charset="-122"/>
              </a:rPr>
              <a:t>extern int buf[]; </a:t>
            </a:r>
            <a:endParaRPr lang="en-US" altLang="zh-CN" sz="2000" dirty="0">
              <a:latin typeface="微软雅黑" panose="020B0503020204020204" pitchFamily="34" charset="-122"/>
              <a:ea typeface="微软雅黑" panose="020B0503020204020204" pitchFamily="34" charset="-122"/>
            </a:endParaRPr>
          </a:p>
          <a:p>
            <a:pPr marL="0" lvl="0" indent="0">
              <a:lnSpc>
                <a:spcPct val="95000"/>
              </a:lnSpc>
              <a:spcBef>
                <a:spcPct val="0"/>
              </a:spcBef>
              <a:buNone/>
            </a:pPr>
            <a:r>
              <a:rPr lang="en-US" altLang="zh-CN" sz="1000" dirty="0">
                <a:latin typeface="微软雅黑" panose="020B0503020204020204" pitchFamily="34" charset="-122"/>
                <a:ea typeface="微软雅黑" panose="020B0503020204020204" pitchFamily="34" charset="-122"/>
              </a:rPr>
              <a:t> </a:t>
            </a:r>
            <a:endParaRPr lang="en-US" altLang="zh-CN" sz="1000" dirty="0">
              <a:latin typeface="微软雅黑" panose="020B0503020204020204" pitchFamily="34" charset="-122"/>
              <a:ea typeface="微软雅黑" panose="020B0503020204020204" pitchFamily="34" charset="-122"/>
            </a:endParaRPr>
          </a:p>
          <a:p>
            <a:pPr marL="0" lvl="0" indent="0">
              <a:lnSpc>
                <a:spcPct val="95000"/>
              </a:lnSpc>
              <a:spcBef>
                <a:spcPct val="0"/>
              </a:spcBef>
              <a:buNone/>
            </a:pPr>
            <a:r>
              <a:rPr lang="en-US" altLang="zh-CN" sz="2000" dirty="0">
                <a:latin typeface="微软雅黑" panose="020B0503020204020204" pitchFamily="34" charset="-122"/>
                <a:ea typeface="微软雅黑" panose="020B0503020204020204" pitchFamily="34" charset="-122"/>
              </a:rPr>
              <a:t>int *bufp0 = &amp;buf[0];</a:t>
            </a:r>
            <a:endParaRPr lang="en-US" altLang="zh-CN" sz="2000" dirty="0">
              <a:latin typeface="微软雅黑" panose="020B0503020204020204" pitchFamily="34" charset="-122"/>
              <a:ea typeface="微软雅黑" panose="020B0503020204020204" pitchFamily="34" charset="-122"/>
            </a:endParaRPr>
          </a:p>
          <a:p>
            <a:pPr marL="0" lvl="0" indent="0">
              <a:lnSpc>
                <a:spcPct val="95000"/>
              </a:lnSpc>
              <a:spcBef>
                <a:spcPct val="0"/>
              </a:spcBef>
              <a:buNone/>
            </a:pPr>
            <a:r>
              <a:rPr lang="en-US" altLang="zh-CN" sz="2000" dirty="0">
                <a:latin typeface="微软雅黑" panose="020B0503020204020204" pitchFamily="34" charset="-122"/>
                <a:ea typeface="微软雅黑" panose="020B0503020204020204" pitchFamily="34" charset="-122"/>
              </a:rPr>
              <a:t>static int *bufp1;</a:t>
            </a:r>
            <a:endParaRPr lang="en-US" altLang="zh-CN" sz="2000" dirty="0">
              <a:latin typeface="微软雅黑" panose="020B0503020204020204" pitchFamily="34" charset="-122"/>
              <a:ea typeface="微软雅黑" panose="020B0503020204020204" pitchFamily="34" charset="-122"/>
            </a:endParaRPr>
          </a:p>
          <a:p>
            <a:pPr marL="0" lvl="0" indent="0">
              <a:lnSpc>
                <a:spcPct val="95000"/>
              </a:lnSpc>
              <a:spcBef>
                <a:spcPct val="0"/>
              </a:spcBef>
              <a:buNone/>
            </a:pPr>
            <a:endParaRPr lang="en-US" altLang="zh-CN" sz="1000" dirty="0">
              <a:solidFill>
                <a:srgbClr val="F7F5CD"/>
              </a:solidFill>
              <a:latin typeface="微软雅黑" panose="020B0503020204020204" pitchFamily="34" charset="-122"/>
              <a:ea typeface="微软雅黑" panose="020B0503020204020204" pitchFamily="34" charset="-122"/>
            </a:endParaRPr>
          </a:p>
          <a:p>
            <a:pPr marL="0" lvl="0" indent="0">
              <a:lnSpc>
                <a:spcPct val="95000"/>
              </a:lnSpc>
              <a:spcBef>
                <a:spcPct val="0"/>
              </a:spcBef>
              <a:buNone/>
            </a:pPr>
            <a:r>
              <a:rPr lang="en-US" altLang="zh-CN" sz="2000" dirty="0">
                <a:latin typeface="微软雅黑" panose="020B0503020204020204" pitchFamily="34" charset="-122"/>
                <a:ea typeface="微软雅黑" panose="020B0503020204020204" pitchFamily="34" charset="-122"/>
              </a:rPr>
              <a:t>void swap()</a:t>
            </a:r>
            <a:endParaRPr lang="en-US" altLang="zh-CN" sz="2000" dirty="0">
              <a:latin typeface="微软雅黑" panose="020B0503020204020204" pitchFamily="34" charset="-122"/>
              <a:ea typeface="微软雅黑" panose="020B0503020204020204" pitchFamily="34" charset="-122"/>
            </a:endParaRPr>
          </a:p>
          <a:p>
            <a:pPr marL="0" lvl="0" indent="0">
              <a:lnSpc>
                <a:spcPct val="95000"/>
              </a:lnSpc>
              <a:spcBef>
                <a:spcPct val="0"/>
              </a:spcBef>
              <a:buNone/>
            </a:pP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0" lvl="0" indent="0">
              <a:lnSpc>
                <a:spcPct val="95000"/>
              </a:lnSpc>
              <a:spcBef>
                <a:spcPct val="0"/>
              </a:spcBef>
              <a:buNone/>
            </a:pPr>
            <a:r>
              <a:rPr lang="en-US" altLang="zh-CN" sz="2000" dirty="0">
                <a:latin typeface="微软雅黑" panose="020B0503020204020204" pitchFamily="34" charset="-122"/>
                <a:ea typeface="微软雅黑" panose="020B0503020204020204" pitchFamily="34" charset="-122"/>
              </a:rPr>
              <a:t>   int temp;</a:t>
            </a:r>
            <a:endParaRPr lang="en-US" altLang="zh-CN" sz="2000" dirty="0">
              <a:latin typeface="微软雅黑" panose="020B0503020204020204" pitchFamily="34" charset="-122"/>
              <a:ea typeface="微软雅黑" panose="020B0503020204020204" pitchFamily="34" charset="-122"/>
            </a:endParaRPr>
          </a:p>
          <a:p>
            <a:pPr marL="0" lvl="0" indent="0">
              <a:lnSpc>
                <a:spcPct val="95000"/>
              </a:lnSpc>
              <a:spcBef>
                <a:spcPct val="0"/>
              </a:spcBef>
              <a:buNone/>
            </a:pPr>
            <a:r>
              <a:rPr lang="en-US" altLang="zh-CN" sz="2000" dirty="0">
                <a:latin typeface="微软雅黑" panose="020B0503020204020204" pitchFamily="34" charset="-122"/>
                <a:ea typeface="微软雅黑" panose="020B0503020204020204" pitchFamily="34" charset="-122"/>
              </a:rPr>
              <a:t>   bufp1 = &amp;buf[1];</a:t>
            </a:r>
            <a:endParaRPr lang="en-US" altLang="zh-CN" sz="2000" dirty="0">
              <a:latin typeface="微软雅黑" panose="020B0503020204020204" pitchFamily="34" charset="-122"/>
              <a:ea typeface="微软雅黑" panose="020B0503020204020204" pitchFamily="34" charset="-122"/>
            </a:endParaRPr>
          </a:p>
          <a:p>
            <a:pPr marL="0" lvl="0" indent="0">
              <a:lnSpc>
                <a:spcPct val="95000"/>
              </a:lnSpc>
              <a:spcBef>
                <a:spcPct val="0"/>
              </a:spcBef>
              <a:buNone/>
            </a:pPr>
            <a:r>
              <a:rPr lang="en-US" altLang="zh-CN" sz="2000" dirty="0">
                <a:latin typeface="微软雅黑" panose="020B0503020204020204" pitchFamily="34" charset="-122"/>
                <a:ea typeface="微软雅黑" panose="020B0503020204020204" pitchFamily="34" charset="-122"/>
              </a:rPr>
              <a:t>   temp = *bufp0;</a:t>
            </a:r>
            <a:endParaRPr lang="en-US" altLang="zh-CN" sz="2000" dirty="0">
              <a:latin typeface="微软雅黑" panose="020B0503020204020204" pitchFamily="34" charset="-122"/>
              <a:ea typeface="微软雅黑" panose="020B0503020204020204" pitchFamily="34" charset="-122"/>
            </a:endParaRPr>
          </a:p>
          <a:p>
            <a:pPr marL="0" lvl="0" indent="0">
              <a:lnSpc>
                <a:spcPct val="95000"/>
              </a:lnSpc>
              <a:spcBef>
                <a:spcPct val="0"/>
              </a:spcBef>
              <a:buNone/>
            </a:pPr>
            <a:r>
              <a:rPr lang="en-US" altLang="zh-CN" sz="2000" dirty="0">
                <a:latin typeface="微软雅黑" panose="020B0503020204020204" pitchFamily="34" charset="-122"/>
                <a:ea typeface="微软雅黑" panose="020B0503020204020204" pitchFamily="34" charset="-122"/>
              </a:rPr>
              <a:t>   *bufp0 = *bufp1;</a:t>
            </a:r>
            <a:endParaRPr lang="en-US" altLang="zh-CN" sz="2000" dirty="0">
              <a:latin typeface="微软雅黑" panose="020B0503020204020204" pitchFamily="34" charset="-122"/>
              <a:ea typeface="微软雅黑" panose="020B0503020204020204" pitchFamily="34" charset="-122"/>
            </a:endParaRPr>
          </a:p>
          <a:p>
            <a:pPr marL="0" lvl="0" indent="0">
              <a:lnSpc>
                <a:spcPct val="95000"/>
              </a:lnSpc>
              <a:spcBef>
                <a:spcPct val="0"/>
              </a:spcBef>
              <a:buNone/>
            </a:pPr>
            <a:r>
              <a:rPr lang="en-US" altLang="zh-CN" sz="2000" dirty="0">
                <a:latin typeface="微软雅黑" panose="020B0503020204020204" pitchFamily="34" charset="-122"/>
                <a:ea typeface="微软雅黑" panose="020B0503020204020204" pitchFamily="34" charset="-122"/>
              </a:rPr>
              <a:t>   *bufp1 = temp;</a:t>
            </a:r>
            <a:endParaRPr lang="en-US" altLang="zh-CN" sz="2000" dirty="0">
              <a:latin typeface="微软雅黑" panose="020B0503020204020204" pitchFamily="34" charset="-122"/>
              <a:ea typeface="微软雅黑" panose="020B0503020204020204" pitchFamily="34" charset="-122"/>
            </a:endParaRPr>
          </a:p>
          <a:p>
            <a:pPr marL="0" lvl="0" indent="0">
              <a:lnSpc>
                <a:spcPct val="95000"/>
              </a:lnSpc>
              <a:spcBef>
                <a:spcPct val="0"/>
              </a:spcBef>
              <a:buNone/>
            </a:pP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780295" name="Text Box 7"/>
          <p:cNvSpPr txBox="1"/>
          <p:nvPr/>
        </p:nvSpPr>
        <p:spPr>
          <a:xfrm>
            <a:off x="217488" y="5289550"/>
            <a:ext cx="7343775" cy="427038"/>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200" dirty="0">
                <a:ea typeface="微软雅黑" panose="020B0503020204020204" pitchFamily="34" charset="-122"/>
              </a:rPr>
              <a:t>你能说出哪些是</a:t>
            </a:r>
            <a:r>
              <a:rPr lang="zh-CN" altLang="en-US" sz="2200" dirty="0">
                <a:solidFill>
                  <a:srgbClr val="FF0000"/>
                </a:solidFill>
                <a:ea typeface="微软雅黑" panose="020B0503020204020204" pitchFamily="34" charset="-122"/>
              </a:rPr>
              <a:t>符号定义</a:t>
            </a:r>
            <a:r>
              <a:rPr lang="zh-CN" altLang="en-US" sz="2200" dirty="0">
                <a:ea typeface="微软雅黑" panose="020B0503020204020204" pitchFamily="34" charset="-122"/>
              </a:rPr>
              <a:t>？哪些是</a:t>
            </a:r>
            <a:r>
              <a:rPr lang="zh-CN" altLang="en-US" sz="2200" dirty="0">
                <a:solidFill>
                  <a:srgbClr val="FF0000"/>
                </a:solidFill>
                <a:ea typeface="微软雅黑" panose="020B0503020204020204" pitchFamily="34" charset="-122"/>
              </a:rPr>
              <a:t>符号的引用</a:t>
            </a:r>
            <a:r>
              <a:rPr lang="zh-CN" altLang="en-US" sz="2200" dirty="0">
                <a:ea typeface="微软雅黑" panose="020B0503020204020204" pitchFamily="34" charset="-122"/>
              </a:rPr>
              <a:t>？</a:t>
            </a:r>
            <a:endParaRPr lang="zh-CN" altLang="en-US" sz="2200" dirty="0">
              <a:ea typeface="微软雅黑" panose="020B0503020204020204" pitchFamily="34" charset="-122"/>
            </a:endParaRPr>
          </a:p>
        </p:txBody>
      </p:sp>
      <p:grpSp>
        <p:nvGrpSpPr>
          <p:cNvPr id="780312" name="Group 24"/>
          <p:cNvGrpSpPr/>
          <p:nvPr/>
        </p:nvGrpSpPr>
        <p:grpSpPr>
          <a:xfrm>
            <a:off x="1395413" y="1497013"/>
            <a:ext cx="4976812" cy="3876675"/>
            <a:chOff x="879" y="943"/>
            <a:chExt cx="3135" cy="2442"/>
          </a:xfrm>
        </p:grpSpPr>
        <p:sp>
          <p:nvSpPr>
            <p:cNvPr id="90131" name="Line 8"/>
            <p:cNvSpPr/>
            <p:nvPr/>
          </p:nvSpPr>
          <p:spPr>
            <a:xfrm flipH="1" flipV="1">
              <a:off x="879" y="1016"/>
              <a:ext cx="1014" cy="2350"/>
            </a:xfrm>
            <a:prstGeom prst="line">
              <a:avLst/>
            </a:prstGeom>
            <a:ln w="28575" cap="flat" cmpd="sng">
              <a:solidFill>
                <a:srgbClr val="CC0066"/>
              </a:solidFill>
              <a:prstDash val="solid"/>
              <a:headEnd type="none" w="med" len="med"/>
              <a:tailEnd type="triangle" w="med" len="med"/>
            </a:ln>
          </p:spPr>
        </p:sp>
        <p:sp>
          <p:nvSpPr>
            <p:cNvPr id="90132" name="Line 9"/>
            <p:cNvSpPr/>
            <p:nvPr/>
          </p:nvSpPr>
          <p:spPr>
            <a:xfrm flipH="1" flipV="1">
              <a:off x="914" y="1619"/>
              <a:ext cx="915" cy="1747"/>
            </a:xfrm>
            <a:prstGeom prst="line">
              <a:avLst/>
            </a:prstGeom>
            <a:ln w="28575" cap="flat" cmpd="sng">
              <a:solidFill>
                <a:srgbClr val="CC0066"/>
              </a:solidFill>
              <a:prstDash val="solid"/>
              <a:headEnd type="none" w="med" len="med"/>
              <a:tailEnd type="triangle" w="med" len="med"/>
            </a:ln>
          </p:spPr>
        </p:sp>
        <p:sp>
          <p:nvSpPr>
            <p:cNvPr id="90133" name="Line 10"/>
            <p:cNvSpPr/>
            <p:nvPr/>
          </p:nvSpPr>
          <p:spPr>
            <a:xfrm flipV="1">
              <a:off x="1920" y="943"/>
              <a:ext cx="1864" cy="2405"/>
            </a:xfrm>
            <a:prstGeom prst="line">
              <a:avLst/>
            </a:prstGeom>
            <a:ln w="28575" cap="flat" cmpd="sng">
              <a:solidFill>
                <a:srgbClr val="CC0066"/>
              </a:solidFill>
              <a:prstDash val="solid"/>
              <a:headEnd type="none" w="med" len="med"/>
              <a:tailEnd type="triangle" w="med" len="med"/>
            </a:ln>
          </p:spPr>
        </p:sp>
        <p:sp>
          <p:nvSpPr>
            <p:cNvPr id="90134" name="Line 11"/>
            <p:cNvSpPr/>
            <p:nvPr/>
          </p:nvSpPr>
          <p:spPr>
            <a:xfrm flipV="1">
              <a:off x="1884" y="1181"/>
              <a:ext cx="1453" cy="2157"/>
            </a:xfrm>
            <a:prstGeom prst="line">
              <a:avLst/>
            </a:prstGeom>
            <a:ln w="28575" cap="flat" cmpd="sng">
              <a:solidFill>
                <a:srgbClr val="CC0066"/>
              </a:solidFill>
              <a:prstDash val="solid"/>
              <a:headEnd type="none" w="med" len="med"/>
              <a:tailEnd type="triangle" w="med" len="med"/>
            </a:ln>
          </p:spPr>
        </p:sp>
        <p:sp>
          <p:nvSpPr>
            <p:cNvPr id="90135" name="Line 12"/>
            <p:cNvSpPr/>
            <p:nvPr/>
          </p:nvSpPr>
          <p:spPr>
            <a:xfrm flipV="1">
              <a:off x="1993" y="1409"/>
              <a:ext cx="2021" cy="1976"/>
            </a:xfrm>
            <a:prstGeom prst="line">
              <a:avLst/>
            </a:prstGeom>
            <a:ln w="28575" cap="flat" cmpd="sng">
              <a:solidFill>
                <a:srgbClr val="CC0066"/>
              </a:solidFill>
              <a:prstDash val="solid"/>
              <a:headEnd type="none" w="med" len="med"/>
              <a:tailEnd type="triangle" w="med" len="med"/>
            </a:ln>
          </p:spPr>
        </p:sp>
        <p:sp>
          <p:nvSpPr>
            <p:cNvPr id="90136" name="Line 13"/>
            <p:cNvSpPr/>
            <p:nvPr/>
          </p:nvSpPr>
          <p:spPr>
            <a:xfrm flipV="1">
              <a:off x="1966" y="1674"/>
              <a:ext cx="1527" cy="1664"/>
            </a:xfrm>
            <a:prstGeom prst="line">
              <a:avLst/>
            </a:prstGeom>
            <a:ln w="28575" cap="flat" cmpd="sng">
              <a:solidFill>
                <a:srgbClr val="CC0066"/>
              </a:solidFill>
              <a:prstDash val="solid"/>
              <a:headEnd type="none" w="med" len="med"/>
              <a:tailEnd type="triangle" w="med" len="med"/>
            </a:ln>
          </p:spPr>
        </p:sp>
      </p:grpSp>
      <p:sp>
        <p:nvSpPr>
          <p:cNvPr id="780302" name="Text Box 14"/>
          <p:cNvSpPr txBox="1"/>
          <p:nvPr/>
        </p:nvSpPr>
        <p:spPr>
          <a:xfrm>
            <a:off x="274638" y="5819775"/>
            <a:ext cx="8069262"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3366FF"/>
                </a:solidFill>
                <a:ea typeface="微软雅黑" panose="020B0503020204020204" pitchFamily="34" charset="-122"/>
              </a:rPr>
              <a:t>局部变量</a:t>
            </a:r>
            <a:r>
              <a:rPr lang="en-US" altLang="zh-CN" sz="2000" dirty="0">
                <a:solidFill>
                  <a:srgbClr val="CC0066"/>
                </a:solidFill>
                <a:ea typeface="微软雅黑" panose="020B0503020204020204" pitchFamily="34" charset="-122"/>
              </a:rPr>
              <a:t>temp</a:t>
            </a:r>
            <a:r>
              <a:rPr lang="zh-CN" altLang="en-US" sz="2000" dirty="0">
                <a:solidFill>
                  <a:srgbClr val="3366FF"/>
                </a:solidFill>
                <a:ea typeface="微软雅黑" panose="020B0503020204020204" pitchFamily="34" charset="-122"/>
              </a:rPr>
              <a:t>分配在栈中，不会在过程外被引用，因此不是符号定义</a:t>
            </a:r>
            <a:endParaRPr lang="zh-CN" altLang="en-US" sz="2000" dirty="0">
              <a:solidFill>
                <a:srgbClr val="3366FF"/>
              </a:solidFill>
              <a:ea typeface="微软雅黑" panose="020B0503020204020204" pitchFamily="34" charset="-122"/>
            </a:endParaRPr>
          </a:p>
        </p:txBody>
      </p:sp>
      <p:grpSp>
        <p:nvGrpSpPr>
          <p:cNvPr id="780313" name="Group 25"/>
          <p:cNvGrpSpPr/>
          <p:nvPr/>
        </p:nvGrpSpPr>
        <p:grpSpPr>
          <a:xfrm>
            <a:off x="1190625" y="1917700"/>
            <a:ext cx="5718175" cy="3454400"/>
            <a:chOff x="750" y="1208"/>
            <a:chExt cx="3602" cy="2176"/>
          </a:xfrm>
        </p:grpSpPr>
        <p:sp>
          <p:nvSpPr>
            <p:cNvPr id="90123" name="Line 15"/>
            <p:cNvSpPr/>
            <p:nvPr/>
          </p:nvSpPr>
          <p:spPr>
            <a:xfrm flipH="1" flipV="1">
              <a:off x="750" y="1985"/>
              <a:ext cx="2697" cy="1399"/>
            </a:xfrm>
            <a:prstGeom prst="line">
              <a:avLst/>
            </a:prstGeom>
            <a:ln w="28575" cap="flat" cmpd="sng">
              <a:solidFill>
                <a:srgbClr val="0066CC"/>
              </a:solidFill>
              <a:prstDash val="solid"/>
              <a:headEnd type="none" w="med" len="med"/>
              <a:tailEnd type="triangle" w="med" len="med"/>
            </a:ln>
          </p:spPr>
        </p:sp>
        <p:sp>
          <p:nvSpPr>
            <p:cNvPr id="90124" name="Line 16"/>
            <p:cNvSpPr/>
            <p:nvPr/>
          </p:nvSpPr>
          <p:spPr>
            <a:xfrm flipV="1">
              <a:off x="3474" y="1208"/>
              <a:ext cx="878" cy="2139"/>
            </a:xfrm>
            <a:prstGeom prst="line">
              <a:avLst/>
            </a:prstGeom>
            <a:ln w="28575" cap="flat" cmpd="sng">
              <a:solidFill>
                <a:srgbClr val="0066CC"/>
              </a:solidFill>
              <a:prstDash val="solid"/>
              <a:headEnd type="none" w="med" len="med"/>
              <a:tailEnd type="triangle" w="med" len="med"/>
            </a:ln>
          </p:spPr>
        </p:sp>
        <p:sp>
          <p:nvSpPr>
            <p:cNvPr id="90125" name="Line 17"/>
            <p:cNvSpPr/>
            <p:nvPr/>
          </p:nvSpPr>
          <p:spPr>
            <a:xfrm flipV="1">
              <a:off x="3529" y="2186"/>
              <a:ext cx="594" cy="1134"/>
            </a:xfrm>
            <a:prstGeom prst="line">
              <a:avLst/>
            </a:prstGeom>
            <a:ln w="28575" cap="flat" cmpd="sng">
              <a:solidFill>
                <a:srgbClr val="0066CC"/>
              </a:solidFill>
              <a:prstDash val="solid"/>
              <a:headEnd type="none" w="med" len="med"/>
              <a:tailEnd type="triangle" w="med" len="med"/>
            </a:ln>
          </p:spPr>
        </p:sp>
        <p:sp>
          <p:nvSpPr>
            <p:cNvPr id="90126" name="Line 18"/>
            <p:cNvSpPr/>
            <p:nvPr/>
          </p:nvSpPr>
          <p:spPr>
            <a:xfrm flipV="1">
              <a:off x="3588" y="2381"/>
              <a:ext cx="593" cy="951"/>
            </a:xfrm>
            <a:prstGeom prst="line">
              <a:avLst/>
            </a:prstGeom>
            <a:ln w="28575" cap="flat" cmpd="sng">
              <a:solidFill>
                <a:srgbClr val="0066CC"/>
              </a:solidFill>
              <a:prstDash val="solid"/>
              <a:headEnd type="none" w="med" len="med"/>
              <a:tailEnd type="triangle" w="med" len="med"/>
            </a:ln>
          </p:spPr>
        </p:sp>
        <p:sp>
          <p:nvSpPr>
            <p:cNvPr id="90127" name="Line 19"/>
            <p:cNvSpPr/>
            <p:nvPr/>
          </p:nvSpPr>
          <p:spPr>
            <a:xfrm flipV="1">
              <a:off x="3633" y="2573"/>
              <a:ext cx="549" cy="797"/>
            </a:xfrm>
            <a:prstGeom prst="line">
              <a:avLst/>
            </a:prstGeom>
            <a:ln w="28575" cap="flat" cmpd="sng">
              <a:solidFill>
                <a:srgbClr val="0066CC"/>
              </a:solidFill>
              <a:prstDash val="solid"/>
              <a:headEnd type="none" w="med" len="med"/>
              <a:tailEnd type="triangle" w="med" len="med"/>
            </a:ln>
          </p:spPr>
        </p:sp>
        <p:sp>
          <p:nvSpPr>
            <p:cNvPr id="90128" name="Line 20"/>
            <p:cNvSpPr/>
            <p:nvPr/>
          </p:nvSpPr>
          <p:spPr>
            <a:xfrm flipV="1">
              <a:off x="3456" y="2195"/>
              <a:ext cx="27" cy="1125"/>
            </a:xfrm>
            <a:prstGeom prst="line">
              <a:avLst/>
            </a:prstGeom>
            <a:ln w="28575" cap="flat" cmpd="sng">
              <a:solidFill>
                <a:srgbClr val="0066CC"/>
              </a:solidFill>
              <a:prstDash val="solid"/>
              <a:headEnd type="none" w="med" len="med"/>
              <a:tailEnd type="triangle" w="med" len="med"/>
            </a:ln>
          </p:spPr>
        </p:sp>
        <p:sp>
          <p:nvSpPr>
            <p:cNvPr id="90129" name="Line 21"/>
            <p:cNvSpPr/>
            <p:nvPr/>
          </p:nvSpPr>
          <p:spPr>
            <a:xfrm flipH="1" flipV="1">
              <a:off x="3221" y="2555"/>
              <a:ext cx="220" cy="795"/>
            </a:xfrm>
            <a:prstGeom prst="line">
              <a:avLst/>
            </a:prstGeom>
            <a:ln w="28575" cap="flat" cmpd="sng">
              <a:solidFill>
                <a:srgbClr val="0066CC"/>
              </a:solidFill>
              <a:prstDash val="solid"/>
              <a:headEnd type="none" w="med" len="med"/>
              <a:tailEnd type="triangle" w="med" len="med"/>
            </a:ln>
          </p:spPr>
        </p:sp>
        <p:sp>
          <p:nvSpPr>
            <p:cNvPr id="90130" name="Line 22"/>
            <p:cNvSpPr/>
            <p:nvPr/>
          </p:nvSpPr>
          <p:spPr>
            <a:xfrm flipH="1" flipV="1">
              <a:off x="3185" y="2746"/>
              <a:ext cx="219" cy="577"/>
            </a:xfrm>
            <a:prstGeom prst="line">
              <a:avLst/>
            </a:prstGeom>
            <a:ln w="28575" cap="flat" cmpd="sng">
              <a:solidFill>
                <a:srgbClr val="0066CC"/>
              </a:solidFill>
              <a:prstDash val="solid"/>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0295"/>
                                        </p:tgtEl>
                                        <p:attrNameLst>
                                          <p:attrName>style.visibility</p:attrName>
                                        </p:attrNameLst>
                                      </p:cBhvr>
                                      <p:to>
                                        <p:strVal val="visible"/>
                                      </p:to>
                                    </p:set>
                                    <p:animEffect transition="in" filter="blinds(horizontal)">
                                      <p:cBhvr>
                                        <p:cTn id="7" dur="500"/>
                                        <p:tgtEl>
                                          <p:spTgt spid="78029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80312"/>
                                        </p:tgtEl>
                                        <p:attrNameLst>
                                          <p:attrName>style.visibility</p:attrName>
                                        </p:attrNameLst>
                                      </p:cBhvr>
                                      <p:to>
                                        <p:strVal val="visible"/>
                                      </p:to>
                                    </p:set>
                                    <p:animEffect transition="in" filter="blinds(horizontal)">
                                      <p:cBhvr>
                                        <p:cTn id="12" dur="500"/>
                                        <p:tgtEl>
                                          <p:spTgt spid="7803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80313"/>
                                        </p:tgtEl>
                                        <p:attrNameLst>
                                          <p:attrName>style.visibility</p:attrName>
                                        </p:attrNameLst>
                                      </p:cBhvr>
                                      <p:to>
                                        <p:strVal val="visible"/>
                                      </p:to>
                                    </p:set>
                                    <p:animEffect transition="in" filter="blinds(horizontal)">
                                      <p:cBhvr>
                                        <p:cTn id="17" dur="500"/>
                                        <p:tgtEl>
                                          <p:spTgt spid="7803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80302"/>
                                        </p:tgtEl>
                                        <p:attrNameLst>
                                          <p:attrName>style.visibility</p:attrName>
                                        </p:attrNameLst>
                                      </p:cBhvr>
                                      <p:to>
                                        <p:strVal val="visible"/>
                                      </p:to>
                                    </p:set>
                                    <p:animEffect transition="in" filter="blinds(horizontal)">
                                      <p:cBhvr>
                                        <p:cTn id="22" dur="500"/>
                                        <p:tgtEl>
                                          <p:spTgt spid="780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295" grpId="0"/>
      <p:bldP spid="78030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7"/>
          <p:cNvSpPr>
            <a:spLocks noGrp="1"/>
          </p:cNvSpPr>
          <p:nvPr>
            <p:ph type="title"/>
          </p:nvPr>
        </p:nvSpPr>
        <p:spPr>
          <a:xfrm>
            <a:off x="341313" y="0"/>
            <a:ext cx="7591425" cy="762000"/>
          </a:xfrm>
        </p:spPr>
        <p:txBody>
          <a:bodyPr vert="horz" wrap="square" lIns="91440" tIns="45720" rIns="91440" bIns="45720" anchor="ctr" anchorCtr="0"/>
          <a:p>
            <a:r>
              <a:rPr lang="zh-CN" altLang="en-US" dirty="0"/>
              <a:t>重定位操作举例</a:t>
            </a:r>
            <a:endParaRPr lang="en-US" altLang="zh-CN" dirty="0"/>
          </a:p>
        </p:txBody>
      </p:sp>
      <p:sp>
        <p:nvSpPr>
          <p:cNvPr id="92163" name="Rectangle 3"/>
          <p:cNvSpPr/>
          <p:nvPr/>
        </p:nvSpPr>
        <p:spPr>
          <a:xfrm>
            <a:off x="796925" y="1331913"/>
            <a:ext cx="2479675" cy="2533650"/>
          </a:xfrm>
          <a:prstGeom prst="rect">
            <a:avLst/>
          </a:prstGeom>
          <a:solidFill>
            <a:srgbClr val="F7F5CD"/>
          </a:solidFill>
          <a:ln w="3175"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int buf[2] = {1, 2};</a:t>
            </a:r>
            <a:endParaRPr lang="en-US" altLang="zh-CN" sz="2000" dirty="0">
              <a:latin typeface="微软雅黑" panose="020B0503020204020204" pitchFamily="34" charset="-122"/>
              <a:ea typeface="微软雅黑" panose="020B0503020204020204" pitchFamily="34" charset="-122"/>
            </a:endParaRPr>
          </a:p>
          <a:p>
            <a:pPr marL="0" lvl="0" indent="0">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void swap(); </a:t>
            </a:r>
            <a:endParaRPr lang="en-US" altLang="zh-CN" sz="2000" dirty="0">
              <a:latin typeface="微软雅黑" panose="020B0503020204020204" pitchFamily="34" charset="-122"/>
              <a:ea typeface="微软雅黑" panose="020B0503020204020204" pitchFamily="34" charset="-122"/>
            </a:endParaRPr>
          </a:p>
          <a:p>
            <a:pPr marL="0" lvl="0" indent="0">
              <a:lnSpc>
                <a:spcPct val="100000"/>
              </a:lnSpc>
              <a:spcBef>
                <a:spcPct val="0"/>
              </a:spcBef>
              <a:buNone/>
            </a:pPr>
            <a:endParaRPr lang="en-US" altLang="zh-CN" sz="2000" dirty="0">
              <a:latin typeface="微软雅黑" panose="020B0503020204020204" pitchFamily="34" charset="-122"/>
              <a:ea typeface="微软雅黑" panose="020B0503020204020204" pitchFamily="34" charset="-122"/>
            </a:endParaRPr>
          </a:p>
          <a:p>
            <a:pPr marL="0" lvl="0" indent="0">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int main() </a:t>
            </a:r>
            <a:endParaRPr lang="en-US" altLang="zh-CN" sz="2000" dirty="0">
              <a:latin typeface="微软雅黑" panose="020B0503020204020204" pitchFamily="34" charset="-122"/>
              <a:ea typeface="微软雅黑" panose="020B0503020204020204" pitchFamily="34" charset="-122"/>
            </a:endParaRPr>
          </a:p>
          <a:p>
            <a:pPr marL="0" lvl="0" indent="0">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0" lvl="0" indent="0">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  swap();</a:t>
            </a:r>
            <a:endParaRPr lang="en-US" altLang="zh-CN" sz="2000" dirty="0">
              <a:latin typeface="微软雅黑" panose="020B0503020204020204" pitchFamily="34" charset="-122"/>
              <a:ea typeface="微软雅黑" panose="020B0503020204020204" pitchFamily="34" charset="-122"/>
            </a:endParaRPr>
          </a:p>
          <a:p>
            <a:pPr marL="0" lvl="0" indent="0">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  return 0;</a:t>
            </a:r>
            <a:endParaRPr lang="en-US" altLang="zh-CN" sz="2000" dirty="0">
              <a:latin typeface="微软雅黑" panose="020B0503020204020204" pitchFamily="34" charset="-122"/>
              <a:ea typeface="微软雅黑" panose="020B0503020204020204" pitchFamily="34" charset="-122"/>
            </a:endParaRPr>
          </a:p>
          <a:p>
            <a:pPr marL="0" lvl="0" indent="0">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p:txBody>
      </p:sp>
      <p:sp>
        <p:nvSpPr>
          <p:cNvPr id="92164" name="Rectangle 4"/>
          <p:cNvSpPr/>
          <p:nvPr/>
        </p:nvSpPr>
        <p:spPr>
          <a:xfrm>
            <a:off x="762000" y="763588"/>
            <a:ext cx="1195388" cy="460375"/>
          </a:xfrm>
          <a:prstGeom prst="rect">
            <a:avLst/>
          </a:prstGeom>
          <a:noFill/>
          <a:ln w="3175" cap="flat" cmpd="sng">
            <a:solidFill>
              <a:schemeClr val="bg1"/>
            </a:solidFill>
            <a:prstDash val="solid"/>
            <a:miter/>
            <a:headEnd type="none" w="med" len="med"/>
            <a:tailEnd type="none" w="med" len="med"/>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dirty="0">
                <a:solidFill>
                  <a:srgbClr val="0066FF"/>
                </a:solidFill>
                <a:latin typeface="微软雅黑" panose="020B0503020204020204" pitchFamily="34" charset="-122"/>
                <a:ea typeface="微软雅黑" panose="020B0503020204020204" pitchFamily="34" charset="-122"/>
              </a:rPr>
              <a:t>main.c</a:t>
            </a:r>
            <a:endParaRPr lang="en-US" altLang="zh-CN" dirty="0">
              <a:solidFill>
                <a:srgbClr val="0066FF"/>
              </a:solidFill>
              <a:latin typeface="微软雅黑" panose="020B0503020204020204" pitchFamily="34" charset="-122"/>
              <a:ea typeface="微软雅黑" panose="020B0503020204020204" pitchFamily="34" charset="-122"/>
            </a:endParaRPr>
          </a:p>
        </p:txBody>
      </p:sp>
      <p:sp>
        <p:nvSpPr>
          <p:cNvPr id="92165" name="Rectangle 5"/>
          <p:cNvSpPr/>
          <p:nvPr/>
        </p:nvSpPr>
        <p:spPr>
          <a:xfrm>
            <a:off x="4648200" y="677863"/>
            <a:ext cx="1222375" cy="460375"/>
          </a:xfrm>
          <a:prstGeom prst="rect">
            <a:avLst/>
          </a:prstGeom>
          <a:noFill/>
          <a:ln w="3175" cap="flat" cmpd="sng">
            <a:solidFill>
              <a:schemeClr val="bg1"/>
            </a:solidFill>
            <a:prstDash val="solid"/>
            <a:miter/>
            <a:headEnd type="none" w="med" len="med"/>
            <a:tailEnd type="none" w="med" len="med"/>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dirty="0">
                <a:solidFill>
                  <a:srgbClr val="0066FF"/>
                </a:solidFill>
                <a:latin typeface="微软雅黑" panose="020B0503020204020204" pitchFamily="34" charset="-122"/>
                <a:ea typeface="微软雅黑" panose="020B0503020204020204" pitchFamily="34" charset="-122"/>
              </a:rPr>
              <a:t>swap.c</a:t>
            </a:r>
            <a:endParaRPr lang="en-US" altLang="zh-CN" dirty="0">
              <a:solidFill>
                <a:srgbClr val="0066FF"/>
              </a:solidFill>
              <a:latin typeface="微软雅黑" panose="020B0503020204020204" pitchFamily="34" charset="-122"/>
              <a:ea typeface="微软雅黑" panose="020B0503020204020204" pitchFamily="34" charset="-122"/>
            </a:endParaRPr>
          </a:p>
        </p:txBody>
      </p:sp>
      <p:sp>
        <p:nvSpPr>
          <p:cNvPr id="92166" name="Rectangle 6"/>
          <p:cNvSpPr/>
          <p:nvPr/>
        </p:nvSpPr>
        <p:spPr>
          <a:xfrm>
            <a:off x="4535488" y="1174750"/>
            <a:ext cx="3665537" cy="3562350"/>
          </a:xfrm>
          <a:prstGeom prst="rect">
            <a:avLst/>
          </a:prstGeom>
          <a:solidFill>
            <a:srgbClr val="DBF2DA"/>
          </a:solidFill>
          <a:ln w="317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95000"/>
              </a:lnSpc>
              <a:spcBef>
                <a:spcPct val="0"/>
              </a:spcBef>
              <a:buNone/>
            </a:pPr>
            <a:r>
              <a:rPr lang="en-US" altLang="zh-CN" sz="2000" dirty="0">
                <a:latin typeface="微软雅黑" panose="020B0503020204020204" pitchFamily="34" charset="-122"/>
                <a:ea typeface="微软雅黑" panose="020B0503020204020204" pitchFamily="34" charset="-122"/>
              </a:rPr>
              <a:t>extern int buf[]; </a:t>
            </a:r>
            <a:endParaRPr lang="en-US" altLang="zh-CN" sz="2000" dirty="0">
              <a:latin typeface="微软雅黑" panose="020B0503020204020204" pitchFamily="34" charset="-122"/>
              <a:ea typeface="微软雅黑" panose="020B0503020204020204" pitchFamily="34" charset="-122"/>
            </a:endParaRPr>
          </a:p>
          <a:p>
            <a:pPr marL="0" lvl="0" indent="0">
              <a:lnSpc>
                <a:spcPct val="95000"/>
              </a:lnSpc>
              <a:spcBef>
                <a:spcPct val="0"/>
              </a:spcBef>
              <a:buNone/>
            </a:pPr>
            <a:r>
              <a:rPr lang="en-US" altLang="zh-CN" sz="1000" dirty="0">
                <a:latin typeface="微软雅黑" panose="020B0503020204020204" pitchFamily="34" charset="-122"/>
                <a:ea typeface="微软雅黑" panose="020B0503020204020204" pitchFamily="34" charset="-122"/>
              </a:rPr>
              <a:t> </a:t>
            </a:r>
            <a:endParaRPr lang="en-US" altLang="zh-CN" sz="1000" dirty="0">
              <a:latin typeface="微软雅黑" panose="020B0503020204020204" pitchFamily="34" charset="-122"/>
              <a:ea typeface="微软雅黑" panose="020B0503020204020204" pitchFamily="34" charset="-122"/>
            </a:endParaRPr>
          </a:p>
          <a:p>
            <a:pPr marL="0" lvl="0" indent="0">
              <a:lnSpc>
                <a:spcPct val="95000"/>
              </a:lnSpc>
              <a:spcBef>
                <a:spcPct val="0"/>
              </a:spcBef>
              <a:buNone/>
            </a:pPr>
            <a:r>
              <a:rPr lang="en-US" altLang="zh-CN" sz="2000" dirty="0">
                <a:latin typeface="微软雅黑" panose="020B0503020204020204" pitchFamily="34" charset="-122"/>
                <a:ea typeface="微软雅黑" panose="020B0503020204020204" pitchFamily="34" charset="-122"/>
              </a:rPr>
              <a:t>int *bufp0 = &amp;buf[0];</a:t>
            </a:r>
            <a:endParaRPr lang="en-US" altLang="zh-CN" sz="2000" dirty="0">
              <a:latin typeface="微软雅黑" panose="020B0503020204020204" pitchFamily="34" charset="-122"/>
              <a:ea typeface="微软雅黑" panose="020B0503020204020204" pitchFamily="34" charset="-122"/>
            </a:endParaRPr>
          </a:p>
          <a:p>
            <a:pPr marL="0" lvl="0" indent="0">
              <a:lnSpc>
                <a:spcPct val="95000"/>
              </a:lnSpc>
              <a:spcBef>
                <a:spcPct val="0"/>
              </a:spcBef>
              <a:buNone/>
            </a:pPr>
            <a:r>
              <a:rPr lang="en-US" altLang="zh-CN" sz="2000" dirty="0">
                <a:latin typeface="微软雅黑" panose="020B0503020204020204" pitchFamily="34" charset="-122"/>
                <a:ea typeface="微软雅黑" panose="020B0503020204020204" pitchFamily="34" charset="-122"/>
              </a:rPr>
              <a:t>static int *bufp1;</a:t>
            </a:r>
            <a:endParaRPr lang="en-US" altLang="zh-CN" sz="2000" dirty="0">
              <a:latin typeface="微软雅黑" panose="020B0503020204020204" pitchFamily="34" charset="-122"/>
              <a:ea typeface="微软雅黑" panose="020B0503020204020204" pitchFamily="34" charset="-122"/>
            </a:endParaRPr>
          </a:p>
          <a:p>
            <a:pPr marL="0" lvl="0" indent="0">
              <a:lnSpc>
                <a:spcPct val="95000"/>
              </a:lnSpc>
              <a:spcBef>
                <a:spcPct val="0"/>
              </a:spcBef>
              <a:buNone/>
            </a:pPr>
            <a:endParaRPr lang="en-US" altLang="zh-CN" sz="1000" dirty="0">
              <a:solidFill>
                <a:srgbClr val="F7F5CD"/>
              </a:solidFill>
              <a:latin typeface="微软雅黑" panose="020B0503020204020204" pitchFamily="34" charset="-122"/>
              <a:ea typeface="微软雅黑" panose="020B0503020204020204" pitchFamily="34" charset="-122"/>
            </a:endParaRPr>
          </a:p>
          <a:p>
            <a:pPr marL="0" lvl="0" indent="0">
              <a:lnSpc>
                <a:spcPct val="95000"/>
              </a:lnSpc>
              <a:spcBef>
                <a:spcPct val="0"/>
              </a:spcBef>
              <a:buNone/>
            </a:pPr>
            <a:r>
              <a:rPr lang="en-US" altLang="zh-CN" sz="2000" dirty="0">
                <a:latin typeface="微软雅黑" panose="020B0503020204020204" pitchFamily="34" charset="-122"/>
                <a:ea typeface="微软雅黑" panose="020B0503020204020204" pitchFamily="34" charset="-122"/>
              </a:rPr>
              <a:t>void swap()</a:t>
            </a:r>
            <a:endParaRPr lang="en-US" altLang="zh-CN" sz="2000" dirty="0">
              <a:latin typeface="微软雅黑" panose="020B0503020204020204" pitchFamily="34" charset="-122"/>
              <a:ea typeface="微软雅黑" panose="020B0503020204020204" pitchFamily="34" charset="-122"/>
            </a:endParaRPr>
          </a:p>
          <a:p>
            <a:pPr marL="0" lvl="0" indent="0">
              <a:lnSpc>
                <a:spcPct val="95000"/>
              </a:lnSpc>
              <a:spcBef>
                <a:spcPct val="0"/>
              </a:spcBef>
              <a:buNone/>
            </a:pP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0" lvl="0" indent="0">
              <a:lnSpc>
                <a:spcPct val="95000"/>
              </a:lnSpc>
              <a:spcBef>
                <a:spcPct val="0"/>
              </a:spcBef>
              <a:buNone/>
            </a:pPr>
            <a:r>
              <a:rPr lang="en-US" altLang="zh-CN" sz="2000" dirty="0">
                <a:latin typeface="微软雅黑" panose="020B0503020204020204" pitchFamily="34" charset="-122"/>
                <a:ea typeface="微软雅黑" panose="020B0503020204020204" pitchFamily="34" charset="-122"/>
              </a:rPr>
              <a:t>   int temp;</a:t>
            </a:r>
            <a:endParaRPr lang="en-US" altLang="zh-CN" sz="2000" dirty="0">
              <a:latin typeface="微软雅黑" panose="020B0503020204020204" pitchFamily="34" charset="-122"/>
              <a:ea typeface="微软雅黑" panose="020B0503020204020204" pitchFamily="34" charset="-122"/>
            </a:endParaRPr>
          </a:p>
          <a:p>
            <a:pPr marL="0" lvl="0" indent="0">
              <a:lnSpc>
                <a:spcPct val="95000"/>
              </a:lnSpc>
              <a:spcBef>
                <a:spcPct val="0"/>
              </a:spcBef>
              <a:buNone/>
            </a:pPr>
            <a:r>
              <a:rPr lang="en-US" altLang="zh-CN" sz="2000" dirty="0">
                <a:latin typeface="微软雅黑" panose="020B0503020204020204" pitchFamily="34" charset="-122"/>
                <a:ea typeface="微软雅黑" panose="020B0503020204020204" pitchFamily="34" charset="-122"/>
              </a:rPr>
              <a:t>   bufp1 = &amp;buf[1];</a:t>
            </a:r>
            <a:endParaRPr lang="en-US" altLang="zh-CN" sz="2000" dirty="0">
              <a:latin typeface="微软雅黑" panose="020B0503020204020204" pitchFamily="34" charset="-122"/>
              <a:ea typeface="微软雅黑" panose="020B0503020204020204" pitchFamily="34" charset="-122"/>
            </a:endParaRPr>
          </a:p>
          <a:p>
            <a:pPr marL="0" lvl="0" indent="0">
              <a:lnSpc>
                <a:spcPct val="95000"/>
              </a:lnSpc>
              <a:spcBef>
                <a:spcPct val="0"/>
              </a:spcBef>
              <a:buNone/>
            </a:pPr>
            <a:r>
              <a:rPr lang="en-US" altLang="zh-CN" sz="2000" dirty="0">
                <a:latin typeface="微软雅黑" panose="020B0503020204020204" pitchFamily="34" charset="-122"/>
                <a:ea typeface="微软雅黑" panose="020B0503020204020204" pitchFamily="34" charset="-122"/>
              </a:rPr>
              <a:t>   temp = *bufp0;</a:t>
            </a:r>
            <a:endParaRPr lang="en-US" altLang="zh-CN" sz="2000" dirty="0">
              <a:latin typeface="微软雅黑" panose="020B0503020204020204" pitchFamily="34" charset="-122"/>
              <a:ea typeface="微软雅黑" panose="020B0503020204020204" pitchFamily="34" charset="-122"/>
            </a:endParaRPr>
          </a:p>
          <a:p>
            <a:pPr marL="0" lvl="0" indent="0">
              <a:lnSpc>
                <a:spcPct val="95000"/>
              </a:lnSpc>
              <a:spcBef>
                <a:spcPct val="0"/>
              </a:spcBef>
              <a:buNone/>
            </a:pPr>
            <a:r>
              <a:rPr lang="en-US" altLang="zh-CN" sz="2000" dirty="0">
                <a:latin typeface="微软雅黑" panose="020B0503020204020204" pitchFamily="34" charset="-122"/>
                <a:ea typeface="微软雅黑" panose="020B0503020204020204" pitchFamily="34" charset="-122"/>
              </a:rPr>
              <a:t>   *bufp0 = *bufp1;</a:t>
            </a:r>
            <a:endParaRPr lang="en-US" altLang="zh-CN" sz="2000" dirty="0">
              <a:latin typeface="微软雅黑" panose="020B0503020204020204" pitchFamily="34" charset="-122"/>
              <a:ea typeface="微软雅黑" panose="020B0503020204020204" pitchFamily="34" charset="-122"/>
            </a:endParaRPr>
          </a:p>
          <a:p>
            <a:pPr marL="0" lvl="0" indent="0">
              <a:lnSpc>
                <a:spcPct val="95000"/>
              </a:lnSpc>
              <a:spcBef>
                <a:spcPct val="0"/>
              </a:spcBef>
              <a:buNone/>
            </a:pPr>
            <a:r>
              <a:rPr lang="en-US" altLang="zh-CN" sz="2000" dirty="0">
                <a:latin typeface="微软雅黑" panose="020B0503020204020204" pitchFamily="34" charset="-122"/>
                <a:ea typeface="微软雅黑" panose="020B0503020204020204" pitchFamily="34" charset="-122"/>
              </a:rPr>
              <a:t>   *bufp1 = temp;</a:t>
            </a:r>
            <a:endParaRPr lang="en-US" altLang="zh-CN" sz="2000" dirty="0">
              <a:latin typeface="微软雅黑" panose="020B0503020204020204" pitchFamily="34" charset="-122"/>
              <a:ea typeface="微软雅黑" panose="020B0503020204020204" pitchFamily="34" charset="-122"/>
            </a:endParaRPr>
          </a:p>
          <a:p>
            <a:pPr marL="0" lvl="0" indent="0">
              <a:lnSpc>
                <a:spcPct val="95000"/>
              </a:lnSpc>
              <a:spcBef>
                <a:spcPct val="0"/>
              </a:spcBef>
              <a:buNone/>
            </a:pP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782343" name="Text Box 7"/>
          <p:cNvSpPr txBox="1"/>
          <p:nvPr/>
        </p:nvSpPr>
        <p:spPr>
          <a:xfrm>
            <a:off x="246063" y="4248150"/>
            <a:ext cx="3643312" cy="7620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200" dirty="0">
                <a:ea typeface="微软雅黑" panose="020B0503020204020204" pitchFamily="34" charset="-122"/>
              </a:rPr>
              <a:t>符号解析后的结果是什么？</a:t>
            </a:r>
            <a:r>
              <a:rPr lang="en-US" altLang="zh-CN" sz="2200" dirty="0">
                <a:ea typeface="微软雅黑" panose="020B0503020204020204" pitchFamily="34" charset="-122"/>
              </a:rPr>
              <a:t>E</a:t>
            </a:r>
            <a:r>
              <a:rPr lang="zh-CN" altLang="en-US" sz="2200" dirty="0">
                <a:ea typeface="微软雅黑" panose="020B0503020204020204" pitchFamily="34" charset="-122"/>
              </a:rPr>
              <a:t>中有</a:t>
            </a:r>
            <a:r>
              <a:rPr lang="en-US" altLang="zh-CN" sz="2200" dirty="0">
                <a:ea typeface="微软雅黑" panose="020B0503020204020204" pitchFamily="34" charset="-122"/>
              </a:rPr>
              <a:t>printf.o</a:t>
            </a:r>
            <a:r>
              <a:rPr lang="zh-CN" altLang="en-US" sz="2200" dirty="0">
                <a:ea typeface="微软雅黑" panose="020B0503020204020204" pitchFamily="34" charset="-122"/>
              </a:rPr>
              <a:t>吗？</a:t>
            </a:r>
            <a:endParaRPr lang="zh-CN" altLang="en-US" sz="2200" dirty="0">
              <a:ea typeface="微软雅黑" panose="020B0503020204020204" pitchFamily="34" charset="-122"/>
            </a:endParaRPr>
          </a:p>
        </p:txBody>
      </p:sp>
      <p:sp>
        <p:nvSpPr>
          <p:cNvPr id="782351" name="Text Box 15"/>
          <p:cNvSpPr txBox="1"/>
          <p:nvPr/>
        </p:nvSpPr>
        <p:spPr>
          <a:xfrm>
            <a:off x="230188" y="5076825"/>
            <a:ext cx="8591550" cy="1158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2000" dirty="0">
                <a:solidFill>
                  <a:srgbClr val="3333CC"/>
                </a:solidFill>
                <a:ea typeface="微软雅黑" panose="020B0503020204020204" pitchFamily="34" charset="-122"/>
              </a:rPr>
              <a:t>E</a:t>
            </a:r>
            <a:r>
              <a:rPr lang="zh-CN" altLang="en-US" sz="2000" dirty="0">
                <a:solidFill>
                  <a:srgbClr val="3333CC"/>
                </a:solidFill>
                <a:ea typeface="微软雅黑" panose="020B0503020204020204" pitchFamily="34" charset="-122"/>
              </a:rPr>
              <a:t>中有</a:t>
            </a:r>
            <a:r>
              <a:rPr lang="en-US" altLang="zh-CN" sz="2000" dirty="0">
                <a:solidFill>
                  <a:srgbClr val="3333CC"/>
                </a:solidFill>
                <a:ea typeface="微软雅黑" panose="020B0503020204020204" pitchFamily="34" charset="-122"/>
              </a:rPr>
              <a:t>main.o</a:t>
            </a:r>
            <a:r>
              <a:rPr lang="zh-CN" altLang="en-US" sz="2000" dirty="0">
                <a:solidFill>
                  <a:srgbClr val="3333CC"/>
                </a:solidFill>
                <a:ea typeface="微软雅黑" panose="020B0503020204020204" pitchFamily="34" charset="-122"/>
              </a:rPr>
              <a:t>和</a:t>
            </a:r>
            <a:r>
              <a:rPr lang="en-US" altLang="zh-CN" sz="2000" dirty="0">
                <a:solidFill>
                  <a:srgbClr val="3333CC"/>
                </a:solidFill>
                <a:ea typeface="微软雅黑" panose="020B0503020204020204" pitchFamily="34" charset="-122"/>
              </a:rPr>
              <a:t>swap.o</a:t>
            </a:r>
            <a:r>
              <a:rPr lang="zh-CN" altLang="en-US" sz="2000" dirty="0">
                <a:solidFill>
                  <a:srgbClr val="3333CC"/>
                </a:solidFill>
                <a:ea typeface="微软雅黑" panose="020B0503020204020204" pitchFamily="34" charset="-122"/>
              </a:rPr>
              <a:t>两个模块！</a:t>
            </a:r>
            <a:r>
              <a:rPr lang="en-US" altLang="zh-CN" sz="2000" dirty="0">
                <a:solidFill>
                  <a:srgbClr val="3333CC"/>
                </a:solidFill>
                <a:ea typeface="微软雅黑" panose="020B0503020204020204" pitchFamily="34" charset="-122"/>
              </a:rPr>
              <a:t>D</a:t>
            </a:r>
            <a:r>
              <a:rPr lang="zh-CN" altLang="en-US" sz="2000" dirty="0">
                <a:solidFill>
                  <a:srgbClr val="3333CC"/>
                </a:solidFill>
                <a:ea typeface="微软雅黑" panose="020B0503020204020204" pitchFamily="34" charset="-122"/>
              </a:rPr>
              <a:t>中有所有定义的符号！</a:t>
            </a:r>
            <a:endParaRPr lang="zh-CN" altLang="en-US" sz="2000" dirty="0">
              <a:solidFill>
                <a:srgbClr val="3333CC"/>
              </a:solidFill>
              <a:ea typeface="微软雅黑" panose="020B0503020204020204" pitchFamily="34" charset="-122"/>
            </a:endParaRPr>
          </a:p>
          <a:p>
            <a:pPr marL="0" lvl="0" indent="0" eaLnBrk="1" hangingPunct="1">
              <a:lnSpc>
                <a:spcPct val="100000"/>
              </a:lnSpc>
              <a:spcBef>
                <a:spcPct val="50000"/>
              </a:spcBef>
              <a:buNone/>
            </a:pPr>
            <a:r>
              <a:rPr lang="zh-CN" altLang="en-US" sz="2000" dirty="0">
                <a:solidFill>
                  <a:srgbClr val="3333CC"/>
                </a:solidFill>
                <a:ea typeface="微软雅黑" panose="020B0503020204020204" pitchFamily="34" charset="-122"/>
              </a:rPr>
              <a:t>在</a:t>
            </a:r>
            <a:r>
              <a:rPr lang="en-US" altLang="zh-CN" sz="2000" dirty="0">
                <a:solidFill>
                  <a:srgbClr val="3333CC"/>
                </a:solidFill>
                <a:ea typeface="微软雅黑" panose="020B0503020204020204" pitchFamily="34" charset="-122"/>
              </a:rPr>
              <a:t>main.o</a:t>
            </a:r>
            <a:r>
              <a:rPr lang="zh-CN" altLang="en-US" sz="2000" dirty="0">
                <a:solidFill>
                  <a:srgbClr val="3333CC"/>
                </a:solidFill>
                <a:ea typeface="微软雅黑" panose="020B0503020204020204" pitchFamily="34" charset="-122"/>
              </a:rPr>
              <a:t>和</a:t>
            </a:r>
            <a:r>
              <a:rPr lang="en-US" altLang="zh-CN" sz="2000" dirty="0">
                <a:solidFill>
                  <a:srgbClr val="3333CC"/>
                </a:solidFill>
                <a:ea typeface="微软雅黑" panose="020B0503020204020204" pitchFamily="34" charset="-122"/>
              </a:rPr>
              <a:t>swap.o</a:t>
            </a:r>
            <a:r>
              <a:rPr lang="zh-CN" altLang="en-US" sz="2000" dirty="0">
                <a:solidFill>
                  <a:srgbClr val="3333CC"/>
                </a:solidFill>
                <a:ea typeface="微软雅黑" panose="020B0503020204020204" pitchFamily="34" charset="-122"/>
              </a:rPr>
              <a:t>的</a:t>
            </a:r>
            <a:r>
              <a:rPr lang="zh-CN" altLang="en-US" sz="2000" dirty="0">
                <a:solidFill>
                  <a:srgbClr val="FF0000"/>
                </a:solidFill>
                <a:ea typeface="微软雅黑" panose="020B0503020204020204" pitchFamily="34" charset="-122"/>
              </a:rPr>
              <a:t>重定位节</a:t>
            </a:r>
            <a:r>
              <a:rPr lang="en-US" altLang="zh-CN" sz="2000" dirty="0">
                <a:solidFill>
                  <a:srgbClr val="FF0000"/>
                </a:solidFill>
                <a:ea typeface="微软雅黑" panose="020B0503020204020204" pitchFamily="34" charset="-122"/>
              </a:rPr>
              <a:t>(.rel.text</a:t>
            </a:r>
            <a:r>
              <a:rPr lang="zh-CN" altLang="en-US" sz="2000" dirty="0">
                <a:solidFill>
                  <a:srgbClr val="FF0000"/>
                </a:solidFill>
                <a:ea typeface="微软雅黑" panose="020B0503020204020204" pitchFamily="34" charset="-122"/>
              </a:rPr>
              <a:t>、</a:t>
            </a:r>
            <a:r>
              <a:rPr lang="en-US" altLang="zh-CN" sz="2000" dirty="0">
                <a:solidFill>
                  <a:srgbClr val="FF0000"/>
                </a:solidFill>
                <a:ea typeface="微软雅黑" panose="020B0503020204020204" pitchFamily="34" charset="-122"/>
              </a:rPr>
              <a:t>.rel.data)</a:t>
            </a:r>
            <a:r>
              <a:rPr lang="zh-CN" altLang="en-US" sz="2000" dirty="0">
                <a:solidFill>
                  <a:srgbClr val="3333CC"/>
                </a:solidFill>
                <a:ea typeface="微软雅黑" panose="020B0503020204020204" pitchFamily="34" charset="-122"/>
              </a:rPr>
              <a:t>中有</a:t>
            </a:r>
            <a:r>
              <a:rPr lang="zh-CN" altLang="en-US" sz="2000" dirty="0">
                <a:solidFill>
                  <a:srgbClr val="FF0000"/>
                </a:solidFill>
                <a:ea typeface="微软雅黑" panose="020B0503020204020204" pitchFamily="34" charset="-122"/>
              </a:rPr>
              <a:t>重定位信息</a:t>
            </a:r>
            <a:r>
              <a:rPr lang="zh-CN" altLang="en-US" sz="2000" dirty="0">
                <a:solidFill>
                  <a:srgbClr val="3333CC"/>
                </a:solidFill>
                <a:ea typeface="微软雅黑" panose="020B0503020204020204" pitchFamily="34" charset="-122"/>
              </a:rPr>
              <a:t>，反映符号引用的位置、绑定的定义符号名、重定位类型</a:t>
            </a:r>
            <a:endParaRPr lang="zh-CN" altLang="en-US" sz="2000" dirty="0">
              <a:solidFill>
                <a:srgbClr val="3333CC"/>
              </a:solidFill>
              <a:ea typeface="微软雅黑" panose="020B0503020204020204" pitchFamily="34" charset="-122"/>
            </a:endParaRPr>
          </a:p>
        </p:txBody>
      </p:sp>
      <p:sp>
        <p:nvSpPr>
          <p:cNvPr id="782361" name="Rectangle 25"/>
          <p:cNvSpPr/>
          <p:nvPr/>
        </p:nvSpPr>
        <p:spPr>
          <a:xfrm>
            <a:off x="246063" y="6284913"/>
            <a:ext cx="7740650" cy="396875"/>
          </a:xfrm>
          <a:prstGeom prst="rect">
            <a:avLst/>
          </a:prstGeom>
          <a:noFill/>
          <a:ln w="9525">
            <a:noFill/>
          </a:ln>
        </p:spPr>
        <p:txBody>
          <a:bodyPr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2000" dirty="0">
                <a:latin typeface="微软雅黑" panose="020B0503020204020204" pitchFamily="34" charset="-122"/>
                <a:ea typeface="微软雅黑" panose="020B0503020204020204" pitchFamily="34" charset="-122"/>
              </a:rPr>
              <a:t>用命令</a:t>
            </a:r>
            <a:r>
              <a:rPr lang="en-US" altLang="zh-CN" sz="2000" dirty="0">
                <a:solidFill>
                  <a:schemeClr val="accent2"/>
                </a:solidFill>
                <a:latin typeface="微软雅黑" panose="020B0503020204020204" pitchFamily="34" charset="-122"/>
                <a:ea typeface="微软雅黑" panose="020B0503020204020204" pitchFamily="34" charset="-122"/>
              </a:rPr>
              <a:t>readelf -r main.o</a:t>
            </a:r>
            <a:r>
              <a:rPr lang="zh-CN" altLang="en-US" sz="2000" dirty="0">
                <a:latin typeface="微软雅黑" panose="020B0503020204020204" pitchFamily="34" charset="-122"/>
                <a:ea typeface="微软雅黑" panose="020B0503020204020204" pitchFamily="34" charset="-122"/>
              </a:rPr>
              <a:t>可显示</a:t>
            </a:r>
            <a:r>
              <a:rPr lang="en-US" altLang="zh-CN" sz="2000" dirty="0">
                <a:latin typeface="微软雅黑" panose="020B0503020204020204" pitchFamily="34" charset="-122"/>
                <a:ea typeface="微软雅黑" panose="020B0503020204020204" pitchFamily="34" charset="-122"/>
              </a:rPr>
              <a:t>main.o</a:t>
            </a:r>
            <a:r>
              <a:rPr lang="zh-CN" altLang="en-US" sz="2000" dirty="0">
                <a:latin typeface="微软雅黑" panose="020B0503020204020204" pitchFamily="34" charset="-122"/>
                <a:ea typeface="微软雅黑" panose="020B0503020204020204" pitchFamily="34" charset="-122"/>
              </a:rPr>
              <a:t>中的重定位条目（表项）</a:t>
            </a:r>
            <a:r>
              <a:rPr lang="zh-CN" altLang="en-US" sz="1800" b="0" dirty="0"/>
              <a:t> </a:t>
            </a:r>
            <a:endParaRPr lang="zh-CN" altLang="en-US" sz="18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2343"/>
                                        </p:tgtEl>
                                        <p:attrNameLst>
                                          <p:attrName>style.visibility</p:attrName>
                                        </p:attrNameLst>
                                      </p:cBhvr>
                                      <p:to>
                                        <p:strVal val="visible"/>
                                      </p:to>
                                    </p:set>
                                    <p:animEffect transition="in" filter="blinds(horizontal)">
                                      <p:cBhvr>
                                        <p:cTn id="7" dur="500"/>
                                        <p:tgtEl>
                                          <p:spTgt spid="7823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2351"/>
                                        </p:tgtEl>
                                        <p:attrNameLst>
                                          <p:attrName>style.visibility</p:attrName>
                                        </p:attrNameLst>
                                      </p:cBhvr>
                                      <p:to>
                                        <p:strVal val="visible"/>
                                      </p:to>
                                    </p:set>
                                    <p:animEffect transition="in" filter="blinds(horizontal)">
                                      <p:cBhvr>
                                        <p:cTn id="12" dur="500"/>
                                        <p:tgtEl>
                                          <p:spTgt spid="78235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82361"/>
                                        </p:tgtEl>
                                        <p:attrNameLst>
                                          <p:attrName>style.visibility</p:attrName>
                                        </p:attrNameLst>
                                      </p:cBhvr>
                                      <p:to>
                                        <p:strVal val="visible"/>
                                      </p:to>
                                    </p:set>
                                    <p:animEffect transition="in" filter="blinds(horizontal)">
                                      <p:cBhvr>
                                        <p:cTn id="17" dur="500"/>
                                        <p:tgtEl>
                                          <p:spTgt spid="782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43" grpId="0"/>
      <p:bldP spid="782351" grpId="0"/>
      <p:bldP spid="78236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Rectangle 1"/>
          <p:cNvSpPr>
            <a:spLocks noGrp="1"/>
          </p:cNvSpPr>
          <p:nvPr>
            <p:ph type="title"/>
          </p:nvPr>
        </p:nvSpPr>
        <p:spPr>
          <a:xfrm>
            <a:off x="455613" y="123825"/>
            <a:ext cx="8232775" cy="422275"/>
          </a:xfrm>
        </p:spPr>
        <p:txBody>
          <a:bodyPr vert="horz" wrap="square" lIns="91440" tIns="45720" rIns="91440" bIns="45720" anchor="ctr" anchorCtr="0"/>
          <a:p>
            <a:pPr marL="119380" indent="-119380"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dirty="0"/>
              <a:t>符号引用的地址需要重定位</a:t>
            </a:r>
            <a:endParaRPr lang="zh-CN" altLang="en-GB" dirty="0"/>
          </a:p>
        </p:txBody>
      </p:sp>
      <p:sp>
        <p:nvSpPr>
          <p:cNvPr id="94211" name="Rectangle 2"/>
          <p:cNvSpPr/>
          <p:nvPr/>
        </p:nvSpPr>
        <p:spPr>
          <a:xfrm>
            <a:off x="508000" y="3702050"/>
            <a:ext cx="2278063" cy="533400"/>
          </a:xfrm>
          <a:prstGeom prst="rect">
            <a:avLst/>
          </a:prstGeom>
          <a:solidFill>
            <a:srgbClr val="FF0000">
              <a:alpha val="32156"/>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main()</a:t>
            </a:r>
            <a:endParaRPr lang="en-GB" altLang="zh-CN" sz="1800" dirty="0">
              <a:latin typeface="微软雅黑" panose="020B0503020204020204" pitchFamily="34" charset="-122"/>
              <a:ea typeface="微软雅黑" panose="020B0503020204020204" pitchFamily="34" charset="-122"/>
            </a:endParaRPr>
          </a:p>
        </p:txBody>
      </p:sp>
      <p:sp>
        <p:nvSpPr>
          <p:cNvPr id="94212" name="Text Box 3"/>
          <p:cNvSpPr txBox="1"/>
          <p:nvPr/>
        </p:nvSpPr>
        <p:spPr>
          <a:xfrm>
            <a:off x="434975" y="3338513"/>
            <a:ext cx="968375" cy="350837"/>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solidFill>
                  <a:schemeClr val="accent2"/>
                </a:solidFill>
                <a:latin typeface="微软雅黑" panose="020B0503020204020204" pitchFamily="34" charset="-122"/>
                <a:ea typeface="微软雅黑" panose="020B0503020204020204" pitchFamily="34" charset="-122"/>
              </a:rPr>
              <a:t>main.o</a:t>
            </a:r>
            <a:endParaRPr lang="en-GB" altLang="zh-CN" sz="1800" dirty="0">
              <a:solidFill>
                <a:schemeClr val="accent2"/>
              </a:solidFill>
              <a:latin typeface="微软雅黑" panose="020B0503020204020204" pitchFamily="34" charset="-122"/>
              <a:ea typeface="微软雅黑" panose="020B0503020204020204" pitchFamily="34" charset="-122"/>
            </a:endParaRPr>
          </a:p>
        </p:txBody>
      </p:sp>
      <p:sp>
        <p:nvSpPr>
          <p:cNvPr id="94213" name="Rectangle 4"/>
          <p:cNvSpPr/>
          <p:nvPr/>
        </p:nvSpPr>
        <p:spPr>
          <a:xfrm>
            <a:off x="508000" y="5565775"/>
            <a:ext cx="2278063" cy="358775"/>
          </a:xfrm>
          <a:prstGeom prst="rect">
            <a:avLst/>
          </a:prstGeom>
          <a:solidFill>
            <a:srgbClr val="008080">
              <a:alpha val="32156"/>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int *bufp0=&amp;buf[0]</a:t>
            </a:r>
            <a:endParaRPr lang="en-GB" altLang="zh-CN" sz="1800" dirty="0">
              <a:latin typeface="微软雅黑" panose="020B0503020204020204" pitchFamily="34" charset="-122"/>
              <a:ea typeface="微软雅黑" panose="020B0503020204020204" pitchFamily="34" charset="-122"/>
            </a:endParaRPr>
          </a:p>
        </p:txBody>
      </p:sp>
      <p:sp>
        <p:nvSpPr>
          <p:cNvPr id="94214" name="Rectangle 5"/>
          <p:cNvSpPr/>
          <p:nvPr/>
        </p:nvSpPr>
        <p:spPr>
          <a:xfrm>
            <a:off x="508000" y="5032375"/>
            <a:ext cx="2278063" cy="533400"/>
          </a:xfrm>
          <a:prstGeom prst="rect">
            <a:avLst/>
          </a:prstGeom>
          <a:solidFill>
            <a:srgbClr val="FF0000">
              <a:alpha val="34901"/>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swap()</a:t>
            </a:r>
            <a:endParaRPr lang="en-GB" altLang="zh-CN" sz="1800" dirty="0">
              <a:latin typeface="微软雅黑" panose="020B0503020204020204" pitchFamily="34" charset="-122"/>
              <a:ea typeface="微软雅黑" panose="020B0503020204020204" pitchFamily="34" charset="-122"/>
            </a:endParaRPr>
          </a:p>
        </p:txBody>
      </p:sp>
      <p:sp>
        <p:nvSpPr>
          <p:cNvPr id="94215" name="Text Box 6"/>
          <p:cNvSpPr txBox="1"/>
          <p:nvPr/>
        </p:nvSpPr>
        <p:spPr>
          <a:xfrm>
            <a:off x="406400" y="4667250"/>
            <a:ext cx="989013" cy="350838"/>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solidFill>
                  <a:schemeClr val="accent2"/>
                </a:solidFill>
                <a:latin typeface="微软雅黑" panose="020B0503020204020204" pitchFamily="34" charset="-122"/>
                <a:ea typeface="微软雅黑" panose="020B0503020204020204" pitchFamily="34" charset="-122"/>
              </a:rPr>
              <a:t>swap.o</a:t>
            </a:r>
            <a:endParaRPr lang="en-GB" altLang="zh-CN" sz="1800" dirty="0">
              <a:solidFill>
                <a:schemeClr val="accent2"/>
              </a:solidFill>
              <a:latin typeface="微软雅黑" panose="020B0503020204020204" pitchFamily="34" charset="-122"/>
              <a:ea typeface="微软雅黑" panose="020B0503020204020204" pitchFamily="34" charset="-122"/>
            </a:endParaRPr>
          </a:p>
        </p:txBody>
      </p:sp>
      <p:sp>
        <p:nvSpPr>
          <p:cNvPr id="94216" name="Rectangle 12"/>
          <p:cNvSpPr/>
          <p:nvPr/>
        </p:nvSpPr>
        <p:spPr>
          <a:xfrm>
            <a:off x="508000" y="2057400"/>
            <a:ext cx="2278063" cy="533400"/>
          </a:xfrm>
          <a:prstGeom prst="rect">
            <a:avLst/>
          </a:prstGeom>
          <a:solidFill>
            <a:srgbClr val="FF0000">
              <a:alpha val="27058"/>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800" dirty="0">
                <a:latin typeface="微软雅黑" panose="020B0503020204020204" pitchFamily="34" charset="-122"/>
                <a:ea typeface="微软雅黑" panose="020B0503020204020204" pitchFamily="34" charset="-122"/>
              </a:rPr>
              <a:t>系统代码</a:t>
            </a:r>
            <a:endParaRPr lang="zh-CN" altLang="en-GB" sz="1800" dirty="0">
              <a:latin typeface="微软雅黑" panose="020B0503020204020204" pitchFamily="34" charset="-122"/>
              <a:ea typeface="微软雅黑" panose="020B0503020204020204" pitchFamily="34" charset="-122"/>
            </a:endParaRPr>
          </a:p>
        </p:txBody>
      </p:sp>
      <p:sp>
        <p:nvSpPr>
          <p:cNvPr id="94217" name="Rectangle 14"/>
          <p:cNvSpPr/>
          <p:nvPr/>
        </p:nvSpPr>
        <p:spPr>
          <a:xfrm>
            <a:off x="508000" y="4235450"/>
            <a:ext cx="2278063" cy="346075"/>
          </a:xfrm>
          <a:prstGeom prst="rect">
            <a:avLst/>
          </a:prstGeom>
          <a:solidFill>
            <a:srgbClr val="008080">
              <a:alpha val="38823"/>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int</a:t>
            </a:r>
            <a:r>
              <a:rPr lang="en-GB" altLang="zh-CN" sz="1600" dirty="0">
                <a:latin typeface="Courier New" panose="02070309020205020404" pitchFamily="49" charset="0"/>
                <a:ea typeface="微软雅黑" panose="020B0503020204020204" pitchFamily="34" charset="-122"/>
              </a:rPr>
              <a:t> </a:t>
            </a:r>
            <a:r>
              <a:rPr lang="en-GB" altLang="zh-CN" sz="1800" dirty="0">
                <a:latin typeface="微软雅黑" panose="020B0503020204020204" pitchFamily="34" charset="-122"/>
                <a:ea typeface="微软雅黑" panose="020B0503020204020204" pitchFamily="34" charset="-122"/>
              </a:rPr>
              <a:t>buf[2]={1,2}</a:t>
            </a:r>
            <a:endParaRPr lang="en-GB" altLang="zh-CN" sz="1800" dirty="0">
              <a:latin typeface="微软雅黑" panose="020B0503020204020204" pitchFamily="34" charset="-122"/>
              <a:ea typeface="微软雅黑" panose="020B0503020204020204" pitchFamily="34" charset="-122"/>
            </a:endParaRPr>
          </a:p>
        </p:txBody>
      </p:sp>
      <p:sp>
        <p:nvSpPr>
          <p:cNvPr id="94218" name="Rectangle 15"/>
          <p:cNvSpPr/>
          <p:nvPr/>
        </p:nvSpPr>
        <p:spPr>
          <a:xfrm>
            <a:off x="508000" y="2590800"/>
            <a:ext cx="2278063" cy="373063"/>
          </a:xfrm>
          <a:prstGeom prst="rect">
            <a:avLst/>
          </a:prstGeom>
          <a:solidFill>
            <a:srgbClr val="008080">
              <a:alpha val="29019"/>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800" dirty="0">
                <a:latin typeface="微软雅黑" panose="020B0503020204020204" pitchFamily="34" charset="-122"/>
                <a:ea typeface="微软雅黑" panose="020B0503020204020204" pitchFamily="34" charset="-122"/>
              </a:rPr>
              <a:t>系统数据</a:t>
            </a:r>
            <a:endParaRPr lang="zh-CN" altLang="en-GB" sz="1800" dirty="0">
              <a:latin typeface="微软雅黑" panose="020B0503020204020204" pitchFamily="34" charset="-122"/>
              <a:ea typeface="微软雅黑" panose="020B0503020204020204" pitchFamily="34" charset="-122"/>
            </a:endParaRPr>
          </a:p>
        </p:txBody>
      </p:sp>
      <p:sp>
        <p:nvSpPr>
          <p:cNvPr id="94219" name="Text Box 19"/>
          <p:cNvSpPr txBox="1"/>
          <p:nvPr/>
        </p:nvSpPr>
        <p:spPr>
          <a:xfrm>
            <a:off x="419100" y="1452563"/>
            <a:ext cx="2619375" cy="449262"/>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dirty="0">
                <a:latin typeface="Calibri" panose="020F0502020204030204" pitchFamily="34" charset="0"/>
                <a:ea typeface="微软雅黑" panose="020B0503020204020204" pitchFamily="34" charset="-122"/>
              </a:rPr>
              <a:t>可重定位目标文件</a:t>
            </a:r>
            <a:endParaRPr lang="zh-CN" altLang="en-GB" dirty="0">
              <a:latin typeface="Calibri" panose="020F0502020204030204" pitchFamily="34" charset="0"/>
              <a:ea typeface="微软雅黑" panose="020B0503020204020204" pitchFamily="34" charset="-122"/>
            </a:endParaRPr>
          </a:p>
        </p:txBody>
      </p:sp>
      <p:sp>
        <p:nvSpPr>
          <p:cNvPr id="94220" name="Text Box 23"/>
          <p:cNvSpPr txBox="1"/>
          <p:nvPr/>
        </p:nvSpPr>
        <p:spPr>
          <a:xfrm>
            <a:off x="2778125" y="2112963"/>
            <a:ext cx="703263" cy="350837"/>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.text</a:t>
            </a:r>
            <a:endParaRPr lang="en-GB" altLang="zh-CN" sz="1800" dirty="0">
              <a:latin typeface="微软雅黑" panose="020B0503020204020204" pitchFamily="34" charset="-122"/>
              <a:ea typeface="微软雅黑" panose="020B0503020204020204" pitchFamily="34" charset="-122"/>
            </a:endParaRPr>
          </a:p>
        </p:txBody>
      </p:sp>
      <p:sp>
        <p:nvSpPr>
          <p:cNvPr id="94221" name="Text Box 24"/>
          <p:cNvSpPr txBox="1"/>
          <p:nvPr/>
        </p:nvSpPr>
        <p:spPr>
          <a:xfrm>
            <a:off x="2778125" y="2520950"/>
            <a:ext cx="757238" cy="350838"/>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.data</a:t>
            </a:r>
            <a:endParaRPr lang="en-GB" altLang="zh-CN" sz="1800" dirty="0">
              <a:latin typeface="微软雅黑" panose="020B0503020204020204" pitchFamily="34" charset="-122"/>
              <a:ea typeface="微软雅黑" panose="020B0503020204020204" pitchFamily="34" charset="-122"/>
            </a:endParaRPr>
          </a:p>
        </p:txBody>
      </p:sp>
      <p:sp>
        <p:nvSpPr>
          <p:cNvPr id="94222" name="Text Box 25"/>
          <p:cNvSpPr txBox="1"/>
          <p:nvPr/>
        </p:nvSpPr>
        <p:spPr>
          <a:xfrm>
            <a:off x="2778125" y="3741738"/>
            <a:ext cx="703263" cy="350837"/>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.text</a:t>
            </a:r>
            <a:endParaRPr lang="en-GB" altLang="zh-CN" sz="1800" dirty="0">
              <a:latin typeface="微软雅黑" panose="020B0503020204020204" pitchFamily="34" charset="-122"/>
              <a:ea typeface="微软雅黑" panose="020B0503020204020204" pitchFamily="34" charset="-122"/>
            </a:endParaRPr>
          </a:p>
        </p:txBody>
      </p:sp>
      <p:sp>
        <p:nvSpPr>
          <p:cNvPr id="94223" name="Text Box 26"/>
          <p:cNvSpPr txBox="1"/>
          <p:nvPr/>
        </p:nvSpPr>
        <p:spPr>
          <a:xfrm>
            <a:off x="2771775" y="4198938"/>
            <a:ext cx="757238" cy="350837"/>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.data</a:t>
            </a:r>
            <a:endParaRPr lang="en-GB" altLang="zh-CN" sz="1800" dirty="0">
              <a:latin typeface="微软雅黑" panose="020B0503020204020204" pitchFamily="34" charset="-122"/>
              <a:ea typeface="微软雅黑" panose="020B0503020204020204" pitchFamily="34" charset="-122"/>
            </a:endParaRPr>
          </a:p>
        </p:txBody>
      </p:sp>
      <p:sp>
        <p:nvSpPr>
          <p:cNvPr id="94224" name="Text Box 27"/>
          <p:cNvSpPr txBox="1"/>
          <p:nvPr/>
        </p:nvSpPr>
        <p:spPr>
          <a:xfrm>
            <a:off x="2800350" y="5103813"/>
            <a:ext cx="703263" cy="350837"/>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.text</a:t>
            </a:r>
            <a:endParaRPr lang="en-GB" altLang="zh-CN" sz="1800" dirty="0">
              <a:latin typeface="微软雅黑" panose="020B0503020204020204" pitchFamily="34" charset="-122"/>
              <a:ea typeface="微软雅黑" panose="020B0503020204020204" pitchFamily="34" charset="-122"/>
            </a:endParaRPr>
          </a:p>
        </p:txBody>
      </p:sp>
      <p:sp>
        <p:nvSpPr>
          <p:cNvPr id="94225" name="Text Box 28"/>
          <p:cNvSpPr txBox="1"/>
          <p:nvPr/>
        </p:nvSpPr>
        <p:spPr>
          <a:xfrm>
            <a:off x="2801938" y="5565775"/>
            <a:ext cx="757237" cy="350838"/>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.data</a:t>
            </a:r>
            <a:endParaRPr lang="en-GB" altLang="zh-CN" sz="1800" dirty="0">
              <a:latin typeface="微软雅黑" panose="020B0503020204020204" pitchFamily="34" charset="-122"/>
              <a:ea typeface="微软雅黑" panose="020B0503020204020204" pitchFamily="34" charset="-122"/>
            </a:endParaRPr>
          </a:p>
        </p:txBody>
      </p:sp>
      <p:grpSp>
        <p:nvGrpSpPr>
          <p:cNvPr id="94226" name="Group 50"/>
          <p:cNvGrpSpPr/>
          <p:nvPr/>
        </p:nvGrpSpPr>
        <p:grpSpPr>
          <a:xfrm>
            <a:off x="4641850" y="912813"/>
            <a:ext cx="4060825" cy="5416550"/>
            <a:chOff x="2924" y="575"/>
            <a:chExt cx="2558" cy="3412"/>
          </a:xfrm>
        </p:grpSpPr>
        <p:sp>
          <p:nvSpPr>
            <p:cNvPr id="94240" name="Text Box 20"/>
            <p:cNvSpPr txBox="1"/>
            <p:nvPr/>
          </p:nvSpPr>
          <p:spPr>
            <a:xfrm>
              <a:off x="3244" y="575"/>
              <a:ext cx="1458" cy="283"/>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dirty="0">
                  <a:latin typeface="Calibri" panose="020F0502020204030204" pitchFamily="34" charset="0"/>
                  <a:ea typeface="微软雅黑" panose="020B0503020204020204" pitchFamily="34" charset="-122"/>
                </a:rPr>
                <a:t>可执行目标文件</a:t>
              </a:r>
              <a:endParaRPr lang="zh-CN" altLang="en-GB" dirty="0">
                <a:latin typeface="Calibri" panose="020F0502020204030204" pitchFamily="34" charset="0"/>
                <a:ea typeface="微软雅黑" panose="020B0503020204020204" pitchFamily="34" charset="-122"/>
              </a:endParaRPr>
            </a:p>
          </p:txBody>
        </p:sp>
        <p:sp>
          <p:nvSpPr>
            <p:cNvPr id="94241" name="Rectangle 7"/>
            <p:cNvSpPr/>
            <p:nvPr/>
          </p:nvSpPr>
          <p:spPr>
            <a:xfrm>
              <a:off x="3116" y="2884"/>
              <a:ext cx="1642" cy="209"/>
            </a:xfrm>
            <a:prstGeom prst="rect">
              <a:avLst/>
            </a:prstGeom>
            <a:solidFill>
              <a:srgbClr val="008080">
                <a:alpha val="30980"/>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int buf[2]={1,2}</a:t>
              </a:r>
              <a:endParaRPr lang="en-GB" altLang="zh-CN" sz="1800" dirty="0">
                <a:latin typeface="微软雅黑" panose="020B0503020204020204" pitchFamily="34" charset="-122"/>
                <a:ea typeface="微软雅黑" panose="020B0503020204020204" pitchFamily="34" charset="-122"/>
              </a:endParaRPr>
            </a:p>
          </p:txBody>
        </p:sp>
        <p:sp>
          <p:nvSpPr>
            <p:cNvPr id="94242" name="Rectangle 8"/>
            <p:cNvSpPr/>
            <p:nvPr/>
          </p:nvSpPr>
          <p:spPr>
            <a:xfrm>
              <a:off x="3116" y="956"/>
              <a:ext cx="1642" cy="241"/>
            </a:xfrm>
            <a:prstGeom prst="rect">
              <a:avLst/>
            </a:prstGeom>
            <a:solidFill>
              <a:srgbClr val="FFFFFF"/>
            </a:solidFill>
            <a:ln w="25560"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Headers</a:t>
              </a:r>
              <a:endParaRPr lang="en-GB" altLang="zh-CN" sz="1800" dirty="0">
                <a:latin typeface="微软雅黑" panose="020B0503020204020204" pitchFamily="34" charset="-122"/>
                <a:ea typeface="微软雅黑" panose="020B0503020204020204" pitchFamily="34" charset="-122"/>
              </a:endParaRPr>
            </a:p>
          </p:txBody>
        </p:sp>
        <p:sp>
          <p:nvSpPr>
            <p:cNvPr id="94243" name="Rectangle 9"/>
            <p:cNvSpPr/>
            <p:nvPr/>
          </p:nvSpPr>
          <p:spPr>
            <a:xfrm>
              <a:off x="3116" y="1446"/>
              <a:ext cx="1642" cy="404"/>
            </a:xfrm>
            <a:prstGeom prst="rect">
              <a:avLst/>
            </a:prstGeom>
            <a:solidFill>
              <a:srgbClr val="FF0000">
                <a:alpha val="30980"/>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main()</a:t>
              </a:r>
              <a:endParaRPr lang="en-GB" altLang="zh-CN" sz="1800" dirty="0">
                <a:latin typeface="微软雅黑" panose="020B0503020204020204" pitchFamily="34" charset="-122"/>
                <a:ea typeface="微软雅黑" panose="020B0503020204020204" pitchFamily="34" charset="-122"/>
              </a:endParaRPr>
            </a:p>
          </p:txBody>
        </p:sp>
        <p:sp>
          <p:nvSpPr>
            <p:cNvPr id="94244" name="Rectangle 10"/>
            <p:cNvSpPr/>
            <p:nvPr/>
          </p:nvSpPr>
          <p:spPr>
            <a:xfrm>
              <a:off x="3116" y="1850"/>
              <a:ext cx="1642" cy="404"/>
            </a:xfrm>
            <a:prstGeom prst="rect">
              <a:avLst/>
            </a:prstGeom>
            <a:solidFill>
              <a:srgbClr val="FF0000">
                <a:alpha val="27843"/>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swap()</a:t>
              </a:r>
              <a:endParaRPr lang="en-GB" altLang="zh-CN" sz="1800" dirty="0">
                <a:latin typeface="微软雅黑" panose="020B0503020204020204" pitchFamily="34" charset="-122"/>
                <a:ea typeface="微软雅黑" panose="020B0503020204020204" pitchFamily="34" charset="-122"/>
              </a:endParaRPr>
            </a:p>
          </p:txBody>
        </p:sp>
        <p:sp>
          <p:nvSpPr>
            <p:cNvPr id="94245" name="Text Box 11"/>
            <p:cNvSpPr txBox="1"/>
            <p:nvPr/>
          </p:nvSpPr>
          <p:spPr>
            <a:xfrm>
              <a:off x="2924" y="825"/>
              <a:ext cx="187" cy="228"/>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Calibri" panose="020F0502020204030204" pitchFamily="34" charset="0"/>
                  <a:ea typeface="msgothic"/>
                </a:rPr>
                <a:t>0</a:t>
              </a:r>
              <a:endParaRPr lang="en-GB" altLang="zh-CN" sz="1800" dirty="0">
                <a:latin typeface="Calibri" panose="020F0502020204030204" pitchFamily="34" charset="0"/>
                <a:ea typeface="msgothic"/>
              </a:endParaRPr>
            </a:p>
          </p:txBody>
        </p:sp>
        <p:sp>
          <p:nvSpPr>
            <p:cNvPr id="94246" name="Rectangle 13"/>
            <p:cNvSpPr/>
            <p:nvPr/>
          </p:nvSpPr>
          <p:spPr>
            <a:xfrm>
              <a:off x="3116" y="3094"/>
              <a:ext cx="1642" cy="208"/>
            </a:xfrm>
            <a:prstGeom prst="rect">
              <a:avLst/>
            </a:prstGeom>
            <a:solidFill>
              <a:srgbClr val="008080">
                <a:alpha val="27843"/>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int</a:t>
              </a:r>
              <a:r>
                <a:rPr lang="en-GB" altLang="zh-CN" sz="1600" dirty="0">
                  <a:latin typeface="Courier New" panose="02070309020205020404" pitchFamily="49" charset="0"/>
                  <a:ea typeface="微软雅黑" panose="020B0503020204020204" pitchFamily="34" charset="-122"/>
                </a:rPr>
                <a:t> </a:t>
              </a:r>
              <a:r>
                <a:rPr lang="en-GB" altLang="zh-CN" sz="1800" dirty="0">
                  <a:latin typeface="微软雅黑" panose="020B0503020204020204" pitchFamily="34" charset="-122"/>
                  <a:ea typeface="微软雅黑" panose="020B0503020204020204" pitchFamily="34" charset="-122"/>
                </a:rPr>
                <a:t>*bufp0=&amp;buf[0]</a:t>
              </a:r>
              <a:endParaRPr lang="en-GB" altLang="zh-CN" sz="1800" dirty="0">
                <a:latin typeface="微软雅黑" panose="020B0503020204020204" pitchFamily="34" charset="-122"/>
                <a:ea typeface="微软雅黑" panose="020B0503020204020204" pitchFamily="34" charset="-122"/>
              </a:endParaRPr>
            </a:p>
          </p:txBody>
        </p:sp>
        <p:sp>
          <p:nvSpPr>
            <p:cNvPr id="94247" name="Rectangle 16"/>
            <p:cNvSpPr/>
            <p:nvPr/>
          </p:nvSpPr>
          <p:spPr>
            <a:xfrm>
              <a:off x="3116" y="2254"/>
              <a:ext cx="1642" cy="403"/>
            </a:xfrm>
            <a:prstGeom prst="rect">
              <a:avLst/>
            </a:prstGeom>
            <a:solidFill>
              <a:srgbClr val="FF0000">
                <a:alpha val="27058"/>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800" dirty="0">
                  <a:latin typeface="微软雅黑" panose="020B0503020204020204" pitchFamily="34" charset="-122"/>
                  <a:ea typeface="微软雅黑" panose="020B0503020204020204" pitchFamily="34" charset="-122"/>
                </a:rPr>
                <a:t>更多系统代码</a:t>
              </a:r>
              <a:endParaRPr lang="zh-CN" altLang="en-GB" sz="1800" dirty="0">
                <a:latin typeface="微软雅黑" panose="020B0503020204020204" pitchFamily="34" charset="-122"/>
                <a:ea typeface="微软雅黑" panose="020B0503020204020204" pitchFamily="34" charset="-122"/>
              </a:endParaRPr>
            </a:p>
          </p:txBody>
        </p:sp>
        <p:sp>
          <p:nvSpPr>
            <p:cNvPr id="94248" name="Rectangle 18"/>
            <p:cNvSpPr/>
            <p:nvPr/>
          </p:nvSpPr>
          <p:spPr>
            <a:xfrm>
              <a:off x="3116" y="2657"/>
              <a:ext cx="1642" cy="227"/>
            </a:xfrm>
            <a:prstGeom prst="rect">
              <a:avLst/>
            </a:prstGeom>
            <a:solidFill>
              <a:srgbClr val="008080">
                <a:alpha val="27058"/>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800" dirty="0">
                  <a:latin typeface="微软雅黑" panose="020B0503020204020204" pitchFamily="34" charset="-122"/>
                  <a:ea typeface="微软雅黑" panose="020B0503020204020204" pitchFamily="34" charset="-122"/>
                </a:rPr>
                <a:t>系统数据</a:t>
              </a:r>
              <a:endParaRPr lang="zh-CN" altLang="en-GB" sz="1800" dirty="0">
                <a:latin typeface="微软雅黑" panose="020B0503020204020204" pitchFamily="34" charset="-122"/>
                <a:ea typeface="微软雅黑" panose="020B0503020204020204" pitchFamily="34" charset="-122"/>
              </a:endParaRPr>
            </a:p>
          </p:txBody>
        </p:sp>
        <p:sp>
          <p:nvSpPr>
            <p:cNvPr id="94249" name="AutoShape 21"/>
            <p:cNvSpPr/>
            <p:nvPr/>
          </p:nvSpPr>
          <p:spPr>
            <a:xfrm>
              <a:off x="4810" y="956"/>
              <a:ext cx="207" cy="1701"/>
            </a:xfrm>
            <a:prstGeom prst="rightBrace">
              <a:avLst>
                <a:gd name="adj1" fmla="val 66576"/>
                <a:gd name="adj2" fmla="val 50000"/>
              </a:avLst>
            </a:prstGeom>
            <a:noFill/>
            <a:ln w="2556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en-US" altLang="zh-CN" dirty="0">
                <a:latin typeface="Arial Narrow" panose="020B0606020202030204" pitchFamily="34" charset="0"/>
              </a:endParaRPr>
            </a:p>
          </p:txBody>
        </p:sp>
        <p:sp>
          <p:nvSpPr>
            <p:cNvPr id="94250" name="Text Box 22"/>
            <p:cNvSpPr txBox="1"/>
            <p:nvPr/>
          </p:nvSpPr>
          <p:spPr>
            <a:xfrm>
              <a:off x="5039" y="1702"/>
              <a:ext cx="443" cy="221"/>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.text</a:t>
              </a:r>
              <a:endParaRPr lang="en-GB" altLang="zh-CN" sz="1800" dirty="0">
                <a:latin typeface="微软雅黑" panose="020B0503020204020204" pitchFamily="34" charset="-122"/>
                <a:ea typeface="微软雅黑" panose="020B0503020204020204" pitchFamily="34" charset="-122"/>
              </a:endParaRPr>
            </a:p>
          </p:txBody>
        </p:sp>
        <p:sp>
          <p:nvSpPr>
            <p:cNvPr id="94251" name="Rectangle 30"/>
            <p:cNvSpPr/>
            <p:nvPr/>
          </p:nvSpPr>
          <p:spPr>
            <a:xfrm>
              <a:off x="3116" y="3523"/>
              <a:ext cx="1642" cy="464"/>
            </a:xfrm>
            <a:prstGeom prst="rect">
              <a:avLst/>
            </a:prstGeom>
            <a:solidFill>
              <a:srgbClr val="FFFFFF"/>
            </a:solidFill>
            <a:ln w="25560"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105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.symtab</a:t>
              </a:r>
              <a:endParaRPr lang="en-GB" altLang="zh-CN" sz="1800" dirty="0">
                <a:latin typeface="微软雅黑" panose="020B0503020204020204" pitchFamily="34" charset="-122"/>
                <a:ea typeface="微软雅黑" panose="020B0503020204020204" pitchFamily="34" charset="-122"/>
              </a:endParaRPr>
            </a:p>
            <a:p>
              <a:pPr marL="0" lvl="0" indent="0" algn="ctr" defTabSz="914400">
                <a:lnSpc>
                  <a:spcPct val="105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.debug</a:t>
              </a:r>
              <a:endParaRPr lang="en-GB" altLang="zh-CN" sz="1800" dirty="0">
                <a:latin typeface="微软雅黑" panose="020B0503020204020204" pitchFamily="34" charset="-122"/>
                <a:ea typeface="微软雅黑" panose="020B0503020204020204" pitchFamily="34" charset="-122"/>
              </a:endParaRPr>
            </a:p>
          </p:txBody>
        </p:sp>
        <p:sp>
          <p:nvSpPr>
            <p:cNvPr id="94252" name="AutoShape 31"/>
            <p:cNvSpPr/>
            <p:nvPr/>
          </p:nvSpPr>
          <p:spPr>
            <a:xfrm>
              <a:off x="4800" y="2657"/>
              <a:ext cx="180" cy="604"/>
            </a:xfrm>
            <a:prstGeom prst="rightBrace">
              <a:avLst>
                <a:gd name="adj1" fmla="val 27962"/>
                <a:gd name="adj2" fmla="val 50000"/>
              </a:avLst>
            </a:prstGeom>
            <a:noFill/>
            <a:ln w="2556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en-US" altLang="zh-CN" dirty="0">
                <a:latin typeface="Arial Narrow" panose="020B0606020202030204" pitchFamily="34" charset="0"/>
              </a:endParaRPr>
            </a:p>
          </p:txBody>
        </p:sp>
        <p:sp>
          <p:nvSpPr>
            <p:cNvPr id="94253" name="Text Box 32"/>
            <p:cNvSpPr txBox="1"/>
            <p:nvPr/>
          </p:nvSpPr>
          <p:spPr>
            <a:xfrm>
              <a:off x="4994" y="2917"/>
              <a:ext cx="477" cy="221"/>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.data</a:t>
              </a:r>
              <a:endParaRPr lang="en-GB" altLang="zh-CN" sz="1800" dirty="0">
                <a:latin typeface="微软雅黑" panose="020B0503020204020204" pitchFamily="34" charset="-122"/>
                <a:ea typeface="微软雅黑" panose="020B0503020204020204" pitchFamily="34" charset="-122"/>
              </a:endParaRPr>
            </a:p>
          </p:txBody>
        </p:sp>
        <p:sp>
          <p:nvSpPr>
            <p:cNvPr id="94254" name="Rectangle 33"/>
            <p:cNvSpPr/>
            <p:nvPr/>
          </p:nvSpPr>
          <p:spPr>
            <a:xfrm>
              <a:off x="3116" y="3304"/>
              <a:ext cx="1642" cy="219"/>
            </a:xfrm>
            <a:prstGeom prst="rect">
              <a:avLst/>
            </a:prstGeom>
            <a:solidFill>
              <a:srgbClr val="993366">
                <a:alpha val="41176"/>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int *bufp1</a:t>
              </a:r>
              <a:endParaRPr lang="en-GB" altLang="zh-CN" sz="1800" dirty="0">
                <a:latin typeface="微软雅黑" panose="020B0503020204020204" pitchFamily="34" charset="-122"/>
                <a:ea typeface="微软雅黑" panose="020B0503020204020204" pitchFamily="34" charset="-122"/>
              </a:endParaRPr>
            </a:p>
          </p:txBody>
        </p:sp>
        <p:sp>
          <p:nvSpPr>
            <p:cNvPr id="94255" name="Text Box 34"/>
            <p:cNvSpPr txBox="1"/>
            <p:nvPr/>
          </p:nvSpPr>
          <p:spPr>
            <a:xfrm>
              <a:off x="5012" y="3307"/>
              <a:ext cx="393" cy="221"/>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.bss</a:t>
              </a:r>
              <a:endParaRPr lang="en-GB" altLang="zh-CN" sz="1800" dirty="0">
                <a:latin typeface="微软雅黑" panose="020B0503020204020204" pitchFamily="34" charset="-122"/>
                <a:ea typeface="微软雅黑" panose="020B0503020204020204" pitchFamily="34" charset="-122"/>
              </a:endParaRPr>
            </a:p>
          </p:txBody>
        </p:sp>
        <p:sp>
          <p:nvSpPr>
            <p:cNvPr id="94256" name="Rectangle 38"/>
            <p:cNvSpPr/>
            <p:nvPr/>
          </p:nvSpPr>
          <p:spPr>
            <a:xfrm>
              <a:off x="3116" y="1201"/>
              <a:ext cx="1642" cy="242"/>
            </a:xfrm>
            <a:prstGeom prst="rect">
              <a:avLst/>
            </a:prstGeom>
            <a:solidFill>
              <a:srgbClr val="FF0000">
                <a:alpha val="27843"/>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800" dirty="0">
                  <a:latin typeface="微软雅黑" panose="020B0503020204020204" pitchFamily="34" charset="-122"/>
                  <a:ea typeface="微软雅黑" panose="020B0503020204020204" pitchFamily="34" charset="-122"/>
                </a:rPr>
                <a:t>系统代码</a:t>
              </a:r>
              <a:endParaRPr lang="zh-CN" altLang="en-GB" sz="1800" dirty="0">
                <a:latin typeface="微软雅黑" panose="020B0503020204020204" pitchFamily="34" charset="-122"/>
                <a:ea typeface="微软雅黑" panose="020B0503020204020204" pitchFamily="34" charset="-122"/>
              </a:endParaRPr>
            </a:p>
          </p:txBody>
        </p:sp>
        <p:sp>
          <p:nvSpPr>
            <p:cNvPr id="94257" name="AutoShape 39"/>
            <p:cNvSpPr/>
            <p:nvPr/>
          </p:nvSpPr>
          <p:spPr>
            <a:xfrm>
              <a:off x="4789" y="3325"/>
              <a:ext cx="170" cy="204"/>
            </a:xfrm>
            <a:prstGeom prst="rightBrace">
              <a:avLst>
                <a:gd name="adj1" fmla="val 10000"/>
                <a:gd name="adj2" fmla="val 50000"/>
              </a:avLst>
            </a:prstGeom>
            <a:noFill/>
            <a:ln w="2556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en-US" altLang="zh-CN" dirty="0">
                <a:latin typeface="Arial Narrow" panose="020B0606020202030204" pitchFamily="34" charset="0"/>
              </a:endParaRPr>
            </a:p>
          </p:txBody>
        </p:sp>
      </p:grpSp>
      <p:sp>
        <p:nvSpPr>
          <p:cNvPr id="94227" name="Rectangle 33"/>
          <p:cNvSpPr/>
          <p:nvPr/>
        </p:nvSpPr>
        <p:spPr>
          <a:xfrm>
            <a:off x="508000" y="5919788"/>
            <a:ext cx="2270125" cy="401637"/>
          </a:xfrm>
          <a:prstGeom prst="rect">
            <a:avLst/>
          </a:prstGeom>
          <a:solidFill>
            <a:srgbClr val="993366">
              <a:alpha val="36862"/>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static int *bufp1</a:t>
            </a:r>
            <a:endParaRPr lang="en-GB" altLang="zh-CN" sz="1800" dirty="0">
              <a:latin typeface="微软雅黑" panose="020B0503020204020204" pitchFamily="34" charset="-122"/>
              <a:ea typeface="微软雅黑" panose="020B0503020204020204" pitchFamily="34" charset="-122"/>
            </a:endParaRPr>
          </a:p>
        </p:txBody>
      </p:sp>
      <p:sp>
        <p:nvSpPr>
          <p:cNvPr id="94228" name="Text Box 34"/>
          <p:cNvSpPr txBox="1"/>
          <p:nvPr/>
        </p:nvSpPr>
        <p:spPr>
          <a:xfrm>
            <a:off x="2827338" y="6024563"/>
            <a:ext cx="623887" cy="350837"/>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.bss</a:t>
            </a:r>
            <a:endParaRPr lang="en-GB" altLang="zh-CN" sz="1800" dirty="0">
              <a:latin typeface="微软雅黑" panose="020B0503020204020204" pitchFamily="34" charset="-122"/>
              <a:ea typeface="微软雅黑" panose="020B0503020204020204" pitchFamily="34" charset="-122"/>
            </a:endParaRPr>
          </a:p>
        </p:txBody>
      </p:sp>
      <p:grpSp>
        <p:nvGrpSpPr>
          <p:cNvPr id="778288" name="Group 48"/>
          <p:cNvGrpSpPr/>
          <p:nvPr/>
        </p:nvGrpSpPr>
        <p:grpSpPr>
          <a:xfrm>
            <a:off x="3482975" y="2060575"/>
            <a:ext cx="1443038" cy="3190875"/>
            <a:chOff x="2194" y="1298"/>
            <a:chExt cx="909" cy="2010"/>
          </a:xfrm>
        </p:grpSpPr>
        <p:sp>
          <p:nvSpPr>
            <p:cNvPr id="94237" name="Line 38"/>
            <p:cNvSpPr/>
            <p:nvPr/>
          </p:nvSpPr>
          <p:spPr>
            <a:xfrm flipV="1">
              <a:off x="2194" y="1298"/>
              <a:ext cx="905" cy="156"/>
            </a:xfrm>
            <a:prstGeom prst="line">
              <a:avLst/>
            </a:prstGeom>
            <a:ln w="57150" cap="flat" cmpd="sng">
              <a:solidFill>
                <a:srgbClr val="CC3300"/>
              </a:solidFill>
              <a:prstDash val="solid"/>
              <a:headEnd type="none" w="med" len="med"/>
              <a:tailEnd type="triangle" w="med" len="med"/>
            </a:ln>
          </p:spPr>
        </p:sp>
        <p:sp>
          <p:nvSpPr>
            <p:cNvPr id="94238" name="Line 39"/>
            <p:cNvSpPr/>
            <p:nvPr/>
          </p:nvSpPr>
          <p:spPr>
            <a:xfrm flipV="1">
              <a:off x="2198" y="1704"/>
              <a:ext cx="905" cy="768"/>
            </a:xfrm>
            <a:prstGeom prst="line">
              <a:avLst/>
            </a:prstGeom>
            <a:ln w="57150" cap="flat" cmpd="sng">
              <a:solidFill>
                <a:srgbClr val="CC3300"/>
              </a:solidFill>
              <a:prstDash val="solid"/>
              <a:headEnd type="none" w="med" len="med"/>
              <a:tailEnd type="triangle" w="med" len="med"/>
            </a:ln>
          </p:spPr>
        </p:sp>
        <p:sp>
          <p:nvSpPr>
            <p:cNvPr id="94239" name="Line 40"/>
            <p:cNvSpPr/>
            <p:nvPr/>
          </p:nvSpPr>
          <p:spPr>
            <a:xfrm flipV="1">
              <a:off x="2210" y="2108"/>
              <a:ext cx="859" cy="1200"/>
            </a:xfrm>
            <a:prstGeom prst="line">
              <a:avLst/>
            </a:prstGeom>
            <a:ln w="57150" cap="flat" cmpd="sng">
              <a:solidFill>
                <a:srgbClr val="CC3300"/>
              </a:solidFill>
              <a:prstDash val="solid"/>
              <a:headEnd type="none" w="med" len="med"/>
              <a:tailEnd type="triangle" w="med" len="med"/>
            </a:ln>
          </p:spPr>
        </p:sp>
      </p:grpSp>
      <p:grpSp>
        <p:nvGrpSpPr>
          <p:cNvPr id="778289" name="Group 49"/>
          <p:cNvGrpSpPr/>
          <p:nvPr/>
        </p:nvGrpSpPr>
        <p:grpSpPr>
          <a:xfrm>
            <a:off x="3490913" y="2690813"/>
            <a:ext cx="1395412" cy="3082925"/>
            <a:chOff x="2199" y="1695"/>
            <a:chExt cx="879" cy="1942"/>
          </a:xfrm>
        </p:grpSpPr>
        <p:sp>
          <p:nvSpPr>
            <p:cNvPr id="94234" name="Line 41"/>
            <p:cNvSpPr/>
            <p:nvPr/>
          </p:nvSpPr>
          <p:spPr>
            <a:xfrm>
              <a:off x="2224" y="1695"/>
              <a:ext cx="850" cy="1069"/>
            </a:xfrm>
            <a:prstGeom prst="line">
              <a:avLst/>
            </a:prstGeom>
            <a:ln w="57150" cap="flat" cmpd="sng">
              <a:solidFill>
                <a:srgbClr val="0066CC"/>
              </a:solidFill>
              <a:prstDash val="solid"/>
              <a:headEnd type="none" w="med" len="med"/>
              <a:tailEnd type="triangle" w="med" len="med"/>
            </a:ln>
          </p:spPr>
        </p:sp>
        <p:sp>
          <p:nvSpPr>
            <p:cNvPr id="94235" name="Line 42"/>
            <p:cNvSpPr/>
            <p:nvPr/>
          </p:nvSpPr>
          <p:spPr>
            <a:xfrm>
              <a:off x="2199" y="2746"/>
              <a:ext cx="879" cy="255"/>
            </a:xfrm>
            <a:prstGeom prst="line">
              <a:avLst/>
            </a:prstGeom>
            <a:ln w="57150" cap="flat" cmpd="sng">
              <a:solidFill>
                <a:srgbClr val="0066CC"/>
              </a:solidFill>
              <a:prstDash val="solid"/>
              <a:headEnd type="none" w="med" len="med"/>
              <a:tailEnd type="triangle" w="med" len="med"/>
            </a:ln>
          </p:spPr>
        </p:sp>
        <p:sp>
          <p:nvSpPr>
            <p:cNvPr id="94236" name="Line 43"/>
            <p:cNvSpPr/>
            <p:nvPr/>
          </p:nvSpPr>
          <p:spPr>
            <a:xfrm flipV="1">
              <a:off x="2200" y="3206"/>
              <a:ext cx="859" cy="431"/>
            </a:xfrm>
            <a:prstGeom prst="line">
              <a:avLst/>
            </a:prstGeom>
            <a:ln w="57150" cap="flat" cmpd="sng">
              <a:solidFill>
                <a:srgbClr val="0066CC"/>
              </a:solidFill>
              <a:prstDash val="solid"/>
              <a:headEnd type="none" w="med" len="med"/>
              <a:tailEnd type="triangle" w="med" len="med"/>
            </a:ln>
          </p:spPr>
        </p:sp>
      </p:grpSp>
      <p:sp>
        <p:nvSpPr>
          <p:cNvPr id="778284" name="Line 44"/>
          <p:cNvSpPr/>
          <p:nvPr/>
        </p:nvSpPr>
        <p:spPr>
          <a:xfrm flipV="1">
            <a:off x="3440113" y="5500688"/>
            <a:ext cx="1436687" cy="768350"/>
          </a:xfrm>
          <a:prstGeom prst="line">
            <a:avLst/>
          </a:prstGeom>
          <a:ln w="57150" cap="flat" cmpd="sng">
            <a:solidFill>
              <a:srgbClr val="CC0066"/>
            </a:solidFill>
            <a:prstDash val="solid"/>
            <a:headEnd type="none" w="med" len="med"/>
            <a:tailEnd type="triangle" w="med" len="med"/>
          </a:ln>
        </p:spPr>
      </p:sp>
      <p:sp>
        <p:nvSpPr>
          <p:cNvPr id="778285" name="Text Box 45"/>
          <p:cNvSpPr txBox="1"/>
          <p:nvPr/>
        </p:nvSpPr>
        <p:spPr>
          <a:xfrm>
            <a:off x="436563" y="842963"/>
            <a:ext cx="4037012" cy="4572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dirty="0">
                <a:solidFill>
                  <a:srgbClr val="FF0000"/>
                </a:solidFill>
                <a:ea typeface="微软雅黑" panose="020B0503020204020204" pitchFamily="34" charset="-122"/>
              </a:rPr>
              <a:t>链接本质：合并相同的</a:t>
            </a:r>
            <a:r>
              <a:rPr lang="zh-CN" altLang="en-US" dirty="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ea typeface="微软雅黑" panose="020B0503020204020204" pitchFamily="34" charset="-122"/>
              </a:rPr>
              <a:t>节</a:t>
            </a:r>
            <a:r>
              <a:rPr lang="zh-CN" altLang="en-US" dirty="0">
                <a:solidFill>
                  <a:srgbClr val="FF0000"/>
                </a:solidFill>
                <a:latin typeface="微软雅黑" panose="020B0503020204020204" pitchFamily="34" charset="-122"/>
                <a:ea typeface="微软雅黑" panose="020B0503020204020204" pitchFamily="34" charset="-122"/>
              </a:rPr>
              <a:t>”</a:t>
            </a:r>
            <a:endParaRPr lang="zh-CN" altLang="en-US" dirty="0">
              <a:solidFill>
                <a:srgbClr val="FF0000"/>
              </a:solidFill>
              <a:ea typeface="微软雅黑" panose="020B0503020204020204" pitchFamily="34" charset="-122"/>
            </a:endParaRPr>
          </a:p>
        </p:txBody>
      </p:sp>
      <p:sp>
        <p:nvSpPr>
          <p:cNvPr id="778287" name="TextBox 44"/>
          <p:cNvSpPr txBox="1"/>
          <p:nvPr/>
        </p:nvSpPr>
        <p:spPr>
          <a:xfrm>
            <a:off x="1844675" y="6375400"/>
            <a:ext cx="6977063"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2000" dirty="0">
                <a:solidFill>
                  <a:srgbClr val="FF0000"/>
                </a:solidFill>
                <a:latin typeface="微软雅黑" panose="020B0503020204020204" pitchFamily="34" charset="-122"/>
                <a:ea typeface="微软雅黑" panose="020B0503020204020204" pitchFamily="34" charset="-122"/>
              </a:rPr>
              <a:t>虽然</a:t>
            </a:r>
            <a:r>
              <a:rPr lang="en-US" altLang="zh-CN" sz="2000" dirty="0">
                <a:solidFill>
                  <a:srgbClr val="FF0000"/>
                </a:solidFill>
                <a:latin typeface="微软雅黑" panose="020B0503020204020204" pitchFamily="34" charset="-122"/>
                <a:ea typeface="微软雅黑" panose="020B0503020204020204" pitchFamily="34" charset="-122"/>
              </a:rPr>
              <a:t>bufp1</a:t>
            </a:r>
            <a:r>
              <a:rPr lang="zh-CN" altLang="en-US" sz="2000" dirty="0">
                <a:solidFill>
                  <a:srgbClr val="FF0000"/>
                </a:solidFill>
                <a:latin typeface="微软雅黑" panose="020B0503020204020204" pitchFamily="34" charset="-122"/>
                <a:ea typeface="微软雅黑" panose="020B0503020204020204" pitchFamily="34" charset="-122"/>
              </a:rPr>
              <a:t>是</a:t>
            </a:r>
            <a:r>
              <a:rPr lang="en-US" altLang="zh-CN" sz="2000" dirty="0">
                <a:solidFill>
                  <a:srgbClr val="FF0000"/>
                </a:solidFill>
                <a:latin typeface="微软雅黑" panose="020B0503020204020204" pitchFamily="34" charset="-122"/>
                <a:ea typeface="微软雅黑" panose="020B0503020204020204" pitchFamily="34" charset="-122"/>
              </a:rPr>
              <a:t>swap</a:t>
            </a:r>
            <a:r>
              <a:rPr lang="zh-CN" altLang="en-US" sz="2000" dirty="0">
                <a:solidFill>
                  <a:srgbClr val="FF0000"/>
                </a:solidFill>
                <a:latin typeface="微软雅黑" panose="020B0503020204020204" pitchFamily="34" charset="-122"/>
                <a:ea typeface="微软雅黑" panose="020B0503020204020204" pitchFamily="34" charset="-122"/>
              </a:rPr>
              <a:t>的本地符号，也需在</a:t>
            </a:r>
            <a:r>
              <a:rPr lang="en-US" altLang="zh-CN" sz="2000" dirty="0">
                <a:solidFill>
                  <a:srgbClr val="FF0000"/>
                </a:solidFill>
                <a:latin typeface="微软雅黑" panose="020B0503020204020204" pitchFamily="34" charset="-122"/>
                <a:ea typeface="微软雅黑" panose="020B0503020204020204" pitchFamily="34" charset="-122"/>
              </a:rPr>
              <a:t>.bss</a:t>
            </a:r>
            <a:r>
              <a:rPr lang="zh-CN" altLang="en-US" sz="2000" dirty="0">
                <a:solidFill>
                  <a:srgbClr val="FF0000"/>
                </a:solidFill>
                <a:latin typeface="微软雅黑" panose="020B0503020204020204" pitchFamily="34" charset="-122"/>
                <a:ea typeface="微软雅黑" panose="020B0503020204020204" pitchFamily="34" charset="-122"/>
              </a:rPr>
              <a:t>节重定位</a:t>
            </a:r>
            <a:endParaRPr lang="en-US" altLang="zh-CN" sz="20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8285"/>
                                        </p:tgtEl>
                                        <p:attrNameLst>
                                          <p:attrName>style.visibility</p:attrName>
                                        </p:attrNameLst>
                                      </p:cBhvr>
                                      <p:to>
                                        <p:strVal val="visible"/>
                                      </p:to>
                                    </p:set>
                                    <p:animEffect transition="in" filter="blinds(horizontal)">
                                      <p:cBhvr>
                                        <p:cTn id="7" dur="500"/>
                                        <p:tgtEl>
                                          <p:spTgt spid="77828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8288"/>
                                        </p:tgtEl>
                                        <p:attrNameLst>
                                          <p:attrName>style.visibility</p:attrName>
                                        </p:attrNameLst>
                                      </p:cBhvr>
                                      <p:to>
                                        <p:strVal val="visible"/>
                                      </p:to>
                                    </p:set>
                                    <p:animEffect transition="in" filter="blinds(horizontal)">
                                      <p:cBhvr>
                                        <p:cTn id="12" dur="500"/>
                                        <p:tgtEl>
                                          <p:spTgt spid="77828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78289"/>
                                        </p:tgtEl>
                                        <p:attrNameLst>
                                          <p:attrName>style.visibility</p:attrName>
                                        </p:attrNameLst>
                                      </p:cBhvr>
                                      <p:to>
                                        <p:strVal val="visible"/>
                                      </p:to>
                                    </p:set>
                                    <p:animEffect transition="in" filter="blinds(horizontal)">
                                      <p:cBhvr>
                                        <p:cTn id="17" dur="500"/>
                                        <p:tgtEl>
                                          <p:spTgt spid="77828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78284"/>
                                        </p:tgtEl>
                                        <p:attrNameLst>
                                          <p:attrName>style.visibility</p:attrName>
                                        </p:attrNameLst>
                                      </p:cBhvr>
                                      <p:to>
                                        <p:strVal val="visible"/>
                                      </p:to>
                                    </p:set>
                                    <p:animEffect transition="in" filter="blinds(horizontal)">
                                      <p:cBhvr>
                                        <p:cTn id="22" dur="500"/>
                                        <p:tgtEl>
                                          <p:spTgt spid="77828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78287"/>
                                        </p:tgtEl>
                                        <p:attrNameLst>
                                          <p:attrName>style.visibility</p:attrName>
                                        </p:attrNameLst>
                                      </p:cBhvr>
                                      <p:to>
                                        <p:strVal val="visible"/>
                                      </p:to>
                                    </p:set>
                                    <p:animEffect transition="in" filter="blinds(horizontal)">
                                      <p:cBhvr>
                                        <p:cTn id="27" dur="500"/>
                                        <p:tgtEl>
                                          <p:spTgt spid="778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5" grpId="0"/>
      <p:bldP spid="77828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2"/>
          <p:cNvSpPr>
            <a:spLocks noGrp="1"/>
          </p:cNvSpPr>
          <p:nvPr>
            <p:ph type="title"/>
          </p:nvPr>
        </p:nvSpPr>
        <p:spPr/>
        <p:txBody>
          <a:bodyPr vert="horz" wrap="square" lIns="91440" tIns="45720" rIns="91440" bIns="45720" anchor="ctr" anchorCtr="0"/>
          <a:p>
            <a:r>
              <a:rPr lang="zh-CN" altLang="en-US" dirty="0"/>
              <a:t>确定定义符号的地址</a:t>
            </a:r>
            <a:endParaRPr lang="zh-CN" altLang="en-US" dirty="0"/>
          </a:p>
        </p:txBody>
      </p:sp>
      <p:sp>
        <p:nvSpPr>
          <p:cNvPr id="100355" name="Text Box 25"/>
          <p:cNvSpPr txBox="1"/>
          <p:nvPr/>
        </p:nvSpPr>
        <p:spPr>
          <a:xfrm>
            <a:off x="8280400" y="1689100"/>
            <a:ext cx="604838" cy="350838"/>
          </a:xfrm>
          <a:prstGeom prst="rect">
            <a:avLst/>
          </a:prstGeom>
          <a:noFill/>
          <a:ln w="9525">
            <a:noFill/>
          </a:ln>
        </p:spPr>
        <p:txBody>
          <a:bodyPr wrap="none" lIns="0" tIns="46800" rIns="0" bIns="4680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%esp </a:t>
            </a:r>
            <a:endParaRPr lang="en-GB" altLang="zh-CN" sz="1800" dirty="0">
              <a:latin typeface="微软雅黑" panose="020B0503020204020204" pitchFamily="34" charset="-122"/>
              <a:ea typeface="微软雅黑" panose="020B0503020204020204" pitchFamily="34" charset="-122"/>
            </a:endParaRPr>
          </a:p>
        </p:txBody>
      </p:sp>
      <p:sp>
        <p:nvSpPr>
          <p:cNvPr id="100356" name="Line 26"/>
          <p:cNvSpPr/>
          <p:nvPr/>
        </p:nvSpPr>
        <p:spPr>
          <a:xfrm flipH="1">
            <a:off x="7986713" y="1871663"/>
            <a:ext cx="312737" cy="1587"/>
          </a:xfrm>
          <a:prstGeom prst="line">
            <a:avLst/>
          </a:prstGeom>
          <a:ln w="3240" cap="flat" cmpd="sng">
            <a:solidFill>
              <a:srgbClr val="000066"/>
            </a:solidFill>
            <a:prstDash val="solid"/>
            <a:miter/>
            <a:headEnd type="none" w="med" len="med"/>
            <a:tailEnd type="triangle" w="med" len="med"/>
          </a:ln>
        </p:spPr>
      </p:sp>
      <p:sp>
        <p:nvSpPr>
          <p:cNvPr id="100357" name="Text Box 29"/>
          <p:cNvSpPr txBox="1"/>
          <p:nvPr/>
        </p:nvSpPr>
        <p:spPr>
          <a:xfrm>
            <a:off x="8259763" y="3911600"/>
            <a:ext cx="587375" cy="363538"/>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900" dirty="0">
                <a:latin typeface="微软雅黑" panose="020B0503020204020204" pitchFamily="34" charset="-122"/>
                <a:ea typeface="微软雅黑" panose="020B0503020204020204" pitchFamily="34" charset="-122"/>
              </a:rPr>
              <a:t>brk</a:t>
            </a:r>
            <a:endParaRPr lang="en-GB" altLang="zh-CN" sz="1900" dirty="0">
              <a:latin typeface="微软雅黑" panose="020B0503020204020204" pitchFamily="34" charset="-122"/>
              <a:ea typeface="微软雅黑" panose="020B0503020204020204" pitchFamily="34" charset="-122"/>
            </a:endParaRPr>
          </a:p>
        </p:txBody>
      </p:sp>
      <p:sp>
        <p:nvSpPr>
          <p:cNvPr id="100358" name="Line 30"/>
          <p:cNvSpPr/>
          <p:nvPr/>
        </p:nvSpPr>
        <p:spPr>
          <a:xfrm flipH="1">
            <a:off x="8005763" y="4108450"/>
            <a:ext cx="296862" cy="1588"/>
          </a:xfrm>
          <a:prstGeom prst="line">
            <a:avLst/>
          </a:prstGeom>
          <a:ln w="3240" cap="flat" cmpd="sng">
            <a:solidFill>
              <a:srgbClr val="000066"/>
            </a:solidFill>
            <a:prstDash val="solid"/>
            <a:miter/>
            <a:headEnd type="none" w="med" len="med"/>
            <a:tailEnd type="triangle" w="med" len="med"/>
          </a:ln>
        </p:spPr>
      </p:sp>
      <p:sp>
        <p:nvSpPr>
          <p:cNvPr id="100359" name="Text Box 31"/>
          <p:cNvSpPr txBox="1"/>
          <p:nvPr/>
        </p:nvSpPr>
        <p:spPr>
          <a:xfrm>
            <a:off x="4243388" y="1044575"/>
            <a:ext cx="1565275" cy="322263"/>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dirty="0">
                <a:latin typeface="微软雅黑" panose="020B0503020204020204" pitchFamily="34" charset="-122"/>
                <a:ea typeface="微软雅黑" panose="020B0503020204020204" pitchFamily="34" charset="-122"/>
              </a:rPr>
              <a:t>0xC00000000</a:t>
            </a:r>
            <a:endParaRPr lang="en-GB" altLang="zh-CN" sz="1600" dirty="0">
              <a:latin typeface="微软雅黑" panose="020B0503020204020204" pitchFamily="34" charset="-122"/>
              <a:ea typeface="微软雅黑" panose="020B0503020204020204" pitchFamily="34" charset="-122"/>
            </a:endParaRPr>
          </a:p>
        </p:txBody>
      </p:sp>
      <p:sp>
        <p:nvSpPr>
          <p:cNvPr id="784394" name="Text Box 32"/>
          <p:cNvSpPr txBox="1"/>
          <p:nvPr/>
        </p:nvSpPr>
        <p:spPr>
          <a:xfrm>
            <a:off x="4381500" y="5900738"/>
            <a:ext cx="1428750" cy="322262"/>
          </a:xfrm>
          <a:prstGeom prst="rect">
            <a:avLst/>
          </a:prstGeom>
          <a:solidFill>
            <a:schemeClr val="accent1"/>
          </a:solid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dirty="0">
                <a:solidFill>
                  <a:srgbClr val="FF0000"/>
                </a:solidFill>
                <a:latin typeface="微软雅黑" panose="020B0503020204020204" pitchFamily="34" charset="-122"/>
                <a:ea typeface="微软雅黑" panose="020B0503020204020204" pitchFamily="34" charset="-122"/>
              </a:rPr>
              <a:t>0x08048000</a:t>
            </a:r>
            <a:endParaRPr lang="en-GB" altLang="zh-CN" sz="1600" dirty="0">
              <a:solidFill>
                <a:srgbClr val="FF0000"/>
              </a:solidFill>
              <a:latin typeface="微软雅黑" panose="020B0503020204020204" pitchFamily="34" charset="-122"/>
              <a:ea typeface="微软雅黑" panose="020B0503020204020204" pitchFamily="34" charset="-122"/>
            </a:endParaRPr>
          </a:p>
        </p:txBody>
      </p:sp>
      <p:sp>
        <p:nvSpPr>
          <p:cNvPr id="100361" name="Text Box 24"/>
          <p:cNvSpPr txBox="1"/>
          <p:nvPr/>
        </p:nvSpPr>
        <p:spPr>
          <a:xfrm>
            <a:off x="5381625" y="6337300"/>
            <a:ext cx="315913" cy="331788"/>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dirty="0">
                <a:latin typeface="Arial Black" panose="020B0A04020102020204" pitchFamily="34" charset="0"/>
                <a:ea typeface="msgothic"/>
              </a:rPr>
              <a:t>0</a:t>
            </a:r>
            <a:endParaRPr lang="en-GB" altLang="zh-CN" sz="1600" dirty="0">
              <a:latin typeface="Arial Black" panose="020B0A04020102020204" pitchFamily="34" charset="0"/>
              <a:ea typeface="msgothic"/>
            </a:endParaRPr>
          </a:p>
        </p:txBody>
      </p:sp>
      <p:sp>
        <p:nvSpPr>
          <p:cNvPr id="100362" name="Rectangle 13"/>
          <p:cNvSpPr/>
          <p:nvPr/>
        </p:nvSpPr>
        <p:spPr>
          <a:xfrm>
            <a:off x="5800725" y="1871663"/>
            <a:ext cx="2168525" cy="725487"/>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sp>
        <p:nvSpPr>
          <p:cNvPr id="100363" name="Line 28"/>
          <p:cNvSpPr/>
          <p:nvPr/>
        </p:nvSpPr>
        <p:spPr>
          <a:xfrm flipV="1">
            <a:off x="8075613" y="812800"/>
            <a:ext cx="1587" cy="460375"/>
          </a:xfrm>
          <a:prstGeom prst="line">
            <a:avLst/>
          </a:prstGeom>
          <a:ln w="38100" cap="flat" cmpd="sng">
            <a:solidFill>
              <a:schemeClr val="tx1"/>
            </a:solidFill>
            <a:prstDash val="solid"/>
            <a:miter/>
            <a:headEnd type="none" w="med" len="med"/>
            <a:tailEnd type="triangle" w="med" len="med"/>
          </a:ln>
        </p:spPr>
      </p:sp>
      <p:sp>
        <p:nvSpPr>
          <p:cNvPr id="100364" name="Rectangle 14"/>
          <p:cNvSpPr/>
          <p:nvPr/>
        </p:nvSpPr>
        <p:spPr>
          <a:xfrm>
            <a:off x="5802313" y="796925"/>
            <a:ext cx="2166937" cy="517525"/>
          </a:xfrm>
          <a:prstGeom prst="rect">
            <a:avLst/>
          </a:prstGeom>
          <a:solidFill>
            <a:srgbClr val="F1C7C7"/>
          </a:solidFill>
          <a:ln w="3240"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dirty="0">
                <a:latin typeface="微软雅黑" panose="020B0503020204020204" pitchFamily="34" charset="-122"/>
                <a:ea typeface="微软雅黑" panose="020B0503020204020204" pitchFamily="34" charset="-122"/>
              </a:rPr>
              <a:t>内核虚存区</a:t>
            </a:r>
            <a:endParaRPr lang="zh-CN" altLang="en-GB" sz="2000" dirty="0">
              <a:latin typeface="微软雅黑" panose="020B0503020204020204" pitchFamily="34" charset="-122"/>
              <a:ea typeface="微软雅黑" panose="020B0503020204020204" pitchFamily="34" charset="-122"/>
            </a:endParaRPr>
          </a:p>
        </p:txBody>
      </p:sp>
      <p:sp>
        <p:nvSpPr>
          <p:cNvPr id="100365" name="Rectangle 15"/>
          <p:cNvSpPr/>
          <p:nvPr/>
        </p:nvSpPr>
        <p:spPr>
          <a:xfrm>
            <a:off x="5802313" y="2605088"/>
            <a:ext cx="2166937" cy="711200"/>
          </a:xfrm>
          <a:prstGeom prst="rect">
            <a:avLst/>
          </a:prstGeom>
          <a:solidFill>
            <a:srgbClr val="D5F1CF"/>
          </a:solidFill>
          <a:ln w="3240"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dirty="0">
                <a:latin typeface="微软雅黑" panose="020B0503020204020204" pitchFamily="34" charset="-122"/>
                <a:ea typeface="微软雅黑" panose="020B0503020204020204" pitchFamily="34" charset="-122"/>
              </a:rPr>
              <a:t>共享库区域</a:t>
            </a:r>
            <a:endParaRPr lang="zh-CN" altLang="en-GB" sz="2000" dirty="0">
              <a:latin typeface="微软雅黑" panose="020B0503020204020204" pitchFamily="34" charset="-122"/>
              <a:ea typeface="微软雅黑" panose="020B0503020204020204" pitchFamily="34" charset="-122"/>
            </a:endParaRPr>
          </a:p>
        </p:txBody>
      </p:sp>
      <p:sp>
        <p:nvSpPr>
          <p:cNvPr id="33808" name="Rectangle 16"/>
          <p:cNvSpPr>
            <a:spLocks noChangeArrowheads="1"/>
          </p:cNvSpPr>
          <p:nvPr/>
        </p:nvSpPr>
        <p:spPr bwMode="auto">
          <a:xfrm>
            <a:off x="5802313" y="3311525"/>
            <a:ext cx="2166938" cy="768350"/>
          </a:xfrm>
          <a:prstGeom prst="rect">
            <a:avLst/>
          </a:prstGeom>
          <a:solidFill>
            <a:schemeClr val="bg1"/>
          </a:solidFill>
          <a:ln w="3302">
            <a:solidFill>
              <a:schemeClr val="tx1"/>
            </a:solidFill>
            <a:miter lim="800000"/>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400" b="1" i="0" u="none" strike="noStrike" kern="1200" cap="none" spc="0" normalizeH="0" baseline="0" noProof="0">
              <a:ln>
                <a:noFill/>
              </a:ln>
              <a:solidFill>
                <a:schemeClr val="tx1"/>
              </a:solidFill>
              <a:effectLst/>
              <a:uLnTx/>
              <a:uFillTx/>
              <a:latin typeface="Arial Narrow" panose="020B0606020202030204" pitchFamily="34" charset="0"/>
              <a:ea typeface="+mn-ea"/>
              <a:cs typeface="+mn-cs"/>
            </a:endParaRPr>
          </a:p>
        </p:txBody>
      </p:sp>
      <p:sp>
        <p:nvSpPr>
          <p:cNvPr id="100367" name="Rectangle 17"/>
          <p:cNvSpPr/>
          <p:nvPr/>
        </p:nvSpPr>
        <p:spPr>
          <a:xfrm>
            <a:off x="5802313" y="4078288"/>
            <a:ext cx="2166937" cy="711200"/>
          </a:xfrm>
          <a:prstGeom prst="rect">
            <a:avLst/>
          </a:prstGeom>
          <a:solidFill>
            <a:srgbClr val="D5F1CF"/>
          </a:solidFill>
          <a:ln w="3240"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dirty="0">
                <a:latin typeface="微软雅黑" panose="020B0503020204020204" pitchFamily="34" charset="-122"/>
                <a:ea typeface="微软雅黑" panose="020B0503020204020204" pitchFamily="34" charset="-122"/>
              </a:rPr>
              <a:t>堆（</a:t>
            </a:r>
            <a:r>
              <a:rPr lang="en-GB" altLang="zh-CN" sz="2000" dirty="0">
                <a:latin typeface="微软雅黑" panose="020B0503020204020204" pitchFamily="34" charset="-122"/>
                <a:ea typeface="微软雅黑" panose="020B0503020204020204" pitchFamily="34" charset="-122"/>
              </a:rPr>
              <a:t>heap</a:t>
            </a:r>
            <a:r>
              <a:rPr lang="zh-CN" altLang="en-GB" sz="2000" dirty="0">
                <a:latin typeface="微软雅黑" panose="020B0503020204020204" pitchFamily="34" charset="-122"/>
                <a:ea typeface="微软雅黑" panose="020B0503020204020204" pitchFamily="34" charset="-122"/>
              </a:rPr>
              <a:t>）</a:t>
            </a:r>
            <a:endParaRPr lang="zh-CN" altLang="en-GB" sz="2000" dirty="0">
              <a:latin typeface="微软雅黑" panose="020B0503020204020204" pitchFamily="34" charset="-122"/>
              <a:ea typeface="微软雅黑" panose="020B0503020204020204" pitchFamily="34" charset="-122"/>
            </a:endParaRPr>
          </a:p>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dirty="0">
                <a:latin typeface="微软雅黑" panose="020B0503020204020204" pitchFamily="34" charset="-122"/>
                <a:ea typeface="微软雅黑" panose="020B0503020204020204" pitchFamily="34" charset="-122"/>
              </a:rPr>
              <a:t>动态生成</a:t>
            </a:r>
            <a:r>
              <a:rPr lang="en-GB" altLang="zh-CN" sz="2000" dirty="0">
                <a:latin typeface="Calibri" panose="020F0502020204030204" pitchFamily="34" charset="0"/>
                <a:ea typeface="微软雅黑" panose="020B0503020204020204" pitchFamily="34" charset="-122"/>
              </a:rPr>
              <a:t>)</a:t>
            </a:r>
            <a:endParaRPr lang="en-GB" altLang="zh-CN" sz="2000" dirty="0">
              <a:latin typeface="Calibri" panose="020F0502020204030204" pitchFamily="34" charset="0"/>
              <a:ea typeface="微软雅黑" panose="020B0503020204020204" pitchFamily="34" charset="-122"/>
            </a:endParaRPr>
          </a:p>
        </p:txBody>
      </p:sp>
      <p:sp>
        <p:nvSpPr>
          <p:cNvPr id="100368" name="Line 19"/>
          <p:cNvSpPr/>
          <p:nvPr/>
        </p:nvSpPr>
        <p:spPr>
          <a:xfrm flipV="1">
            <a:off x="6881813" y="3660775"/>
            <a:ext cx="1587" cy="407988"/>
          </a:xfrm>
          <a:prstGeom prst="line">
            <a:avLst/>
          </a:prstGeom>
          <a:ln w="3240" cap="flat" cmpd="sng">
            <a:solidFill>
              <a:schemeClr val="tx1"/>
            </a:solidFill>
            <a:prstDash val="solid"/>
            <a:miter/>
            <a:headEnd type="none" w="med" len="med"/>
            <a:tailEnd type="triangle" w="med" len="med"/>
          </a:ln>
        </p:spPr>
      </p:sp>
      <p:sp>
        <p:nvSpPr>
          <p:cNvPr id="100369" name="Rectangle 20"/>
          <p:cNvSpPr/>
          <p:nvPr/>
        </p:nvSpPr>
        <p:spPr>
          <a:xfrm>
            <a:off x="5802313" y="1282700"/>
            <a:ext cx="2166937" cy="598488"/>
          </a:xfrm>
          <a:prstGeom prst="rect">
            <a:avLst/>
          </a:prstGeom>
          <a:solidFill>
            <a:srgbClr val="D5F1CF"/>
          </a:solidFill>
          <a:ln w="3240"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dirty="0">
                <a:latin typeface="微软雅黑" panose="020B0503020204020204" pitchFamily="34" charset="-122"/>
                <a:ea typeface="微软雅黑" panose="020B0503020204020204" pitchFamily="34" charset="-122"/>
              </a:rPr>
              <a:t>用户栈</a:t>
            </a:r>
            <a:endParaRPr lang="zh-CN" altLang="en-GB" sz="1800" dirty="0">
              <a:latin typeface="微软雅黑" panose="020B0503020204020204" pitchFamily="34" charset="-122"/>
              <a:ea typeface="微软雅黑" panose="020B0503020204020204" pitchFamily="34" charset="-122"/>
            </a:endParaRPr>
          </a:p>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dirty="0">
                <a:latin typeface="Calibri" panose="020F0502020204030204" pitchFamily="34" charset="0"/>
                <a:ea typeface="微软雅黑" panose="020B0503020204020204" pitchFamily="34" charset="-122"/>
              </a:rPr>
              <a:t>动态生成</a:t>
            </a:r>
            <a:endParaRPr lang="zh-CN" altLang="en-GB" sz="2000" dirty="0">
              <a:latin typeface="Calibri" panose="020F0502020204030204" pitchFamily="34" charset="0"/>
              <a:ea typeface="微软雅黑" panose="020B0503020204020204" pitchFamily="34" charset="-122"/>
            </a:endParaRPr>
          </a:p>
        </p:txBody>
      </p:sp>
      <p:sp>
        <p:nvSpPr>
          <p:cNvPr id="100370" name="Line 21"/>
          <p:cNvSpPr/>
          <p:nvPr/>
        </p:nvSpPr>
        <p:spPr>
          <a:xfrm flipV="1">
            <a:off x="6881813" y="2365375"/>
            <a:ext cx="1587" cy="246063"/>
          </a:xfrm>
          <a:prstGeom prst="line">
            <a:avLst/>
          </a:prstGeom>
          <a:ln w="3240" cap="flat" cmpd="sng">
            <a:solidFill>
              <a:schemeClr val="tx1"/>
            </a:solidFill>
            <a:prstDash val="solid"/>
            <a:miter/>
            <a:headEnd type="none" w="med" len="med"/>
            <a:tailEnd type="triangle" w="med" len="med"/>
          </a:ln>
        </p:spPr>
      </p:sp>
      <p:sp>
        <p:nvSpPr>
          <p:cNvPr id="100371" name="Line 22"/>
          <p:cNvSpPr/>
          <p:nvPr/>
        </p:nvSpPr>
        <p:spPr>
          <a:xfrm>
            <a:off x="6881813" y="1881188"/>
            <a:ext cx="1587" cy="242887"/>
          </a:xfrm>
          <a:prstGeom prst="line">
            <a:avLst/>
          </a:prstGeom>
          <a:ln w="3240" cap="flat" cmpd="sng">
            <a:solidFill>
              <a:schemeClr val="tx1"/>
            </a:solidFill>
            <a:prstDash val="solid"/>
            <a:miter/>
            <a:headEnd type="none" w="med" len="med"/>
            <a:tailEnd type="triangle" w="med" len="med"/>
          </a:ln>
        </p:spPr>
      </p:sp>
      <p:sp>
        <p:nvSpPr>
          <p:cNvPr id="33815" name="Rectangle 23"/>
          <p:cNvSpPr>
            <a:spLocks noChangeArrowheads="1"/>
          </p:cNvSpPr>
          <p:nvPr/>
        </p:nvSpPr>
        <p:spPr bwMode="auto">
          <a:xfrm>
            <a:off x="5802313" y="6162675"/>
            <a:ext cx="2166938" cy="422275"/>
          </a:xfrm>
          <a:prstGeom prst="rect">
            <a:avLst/>
          </a:prstGeom>
          <a:solidFill>
            <a:schemeClr val="bg1">
              <a:lumMod val="75000"/>
            </a:schemeClr>
          </a:solidFill>
          <a:ln w="324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未使用</a:t>
            </a:r>
            <a:endParaRPr kumimoji="0" lang="zh-CN" altLang="en-GB"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endParaRPr>
          </a:p>
        </p:txBody>
      </p:sp>
      <p:sp>
        <p:nvSpPr>
          <p:cNvPr id="100373" name="Rectangle 34"/>
          <p:cNvSpPr/>
          <p:nvPr/>
        </p:nvSpPr>
        <p:spPr>
          <a:xfrm>
            <a:off x="5802313" y="4786313"/>
            <a:ext cx="2166937" cy="712787"/>
          </a:xfrm>
          <a:prstGeom prst="rect">
            <a:avLst/>
          </a:prstGeom>
          <a:solidFill>
            <a:srgbClr val="008080">
              <a:alpha val="32941"/>
            </a:srgbClr>
          </a:solidFill>
          <a:ln w="3302"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dirty="0">
                <a:latin typeface="微软雅黑" panose="020B0503020204020204" pitchFamily="34" charset="-122"/>
                <a:ea typeface="微软雅黑" panose="020B0503020204020204" pitchFamily="34" charset="-122"/>
              </a:rPr>
              <a:t>读写数据段</a:t>
            </a:r>
            <a:endParaRPr lang="zh-CN" altLang="en-GB" sz="2000" dirty="0">
              <a:latin typeface="微软雅黑" panose="020B0503020204020204" pitchFamily="34" charset="-122"/>
              <a:ea typeface="微软雅黑" panose="020B0503020204020204" pitchFamily="34" charset="-122"/>
            </a:endParaRPr>
          </a:p>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(.data, .bss)</a:t>
            </a:r>
            <a:endParaRPr lang="en-GB" altLang="zh-CN" sz="1800" dirty="0">
              <a:latin typeface="微软雅黑" panose="020B0503020204020204" pitchFamily="34" charset="-122"/>
              <a:ea typeface="微软雅黑" panose="020B0503020204020204" pitchFamily="34" charset="-122"/>
            </a:endParaRPr>
          </a:p>
        </p:txBody>
      </p:sp>
      <p:sp>
        <p:nvSpPr>
          <p:cNvPr id="100374" name="Rectangle 35"/>
          <p:cNvSpPr/>
          <p:nvPr/>
        </p:nvSpPr>
        <p:spPr>
          <a:xfrm>
            <a:off x="5802313" y="5495925"/>
            <a:ext cx="2166937" cy="666750"/>
          </a:xfrm>
          <a:prstGeom prst="rect">
            <a:avLst/>
          </a:prstGeom>
          <a:solidFill>
            <a:srgbClr val="FF0000">
              <a:alpha val="25882"/>
            </a:srgbClr>
          </a:solidFill>
          <a:ln w="3302"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dirty="0">
                <a:latin typeface="微软雅黑" panose="020B0503020204020204" pitchFamily="34" charset="-122"/>
                <a:ea typeface="微软雅黑" panose="020B0503020204020204" pitchFamily="34" charset="-122"/>
              </a:rPr>
              <a:t>只读代码段</a:t>
            </a:r>
            <a:endParaRPr lang="zh-CN" altLang="en-GB" sz="2000" dirty="0">
              <a:latin typeface="微软雅黑" panose="020B0503020204020204" pitchFamily="34" charset="-122"/>
              <a:ea typeface="微软雅黑" panose="020B0503020204020204" pitchFamily="34" charset="-122"/>
            </a:endParaRPr>
          </a:p>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(.text</a:t>
            </a:r>
            <a:r>
              <a:rPr lang="en-GB" altLang="zh-CN" sz="1600" dirty="0">
                <a:latin typeface="Calibri" panose="020F0502020204030204" pitchFamily="34" charset="0"/>
                <a:ea typeface="微软雅黑" panose="020B0503020204020204" pitchFamily="34" charset="-122"/>
              </a:rPr>
              <a:t>, </a:t>
            </a:r>
            <a:r>
              <a:rPr lang="en-GB" altLang="zh-CN" sz="1800" dirty="0">
                <a:latin typeface="微软雅黑" panose="020B0503020204020204" pitchFamily="34" charset="-122"/>
                <a:ea typeface="微软雅黑" panose="020B0503020204020204" pitchFamily="34" charset="-122"/>
              </a:rPr>
              <a:t>.rodata</a:t>
            </a:r>
            <a:r>
              <a:rPr lang="zh-CN" altLang="en-GB" sz="1800" dirty="0">
                <a:latin typeface="微软雅黑" panose="020B0503020204020204" pitchFamily="34" charset="-122"/>
                <a:ea typeface="微软雅黑" panose="020B0503020204020204" pitchFamily="34" charset="-122"/>
              </a:rPr>
              <a:t>等</a:t>
            </a:r>
            <a:r>
              <a:rPr lang="en-GB" altLang="zh-CN" sz="1800" dirty="0">
                <a:latin typeface="微软雅黑" panose="020B0503020204020204" pitchFamily="34" charset="-122"/>
                <a:ea typeface="微软雅黑" panose="020B0503020204020204" pitchFamily="34" charset="-122"/>
              </a:rPr>
              <a:t>)</a:t>
            </a:r>
            <a:endParaRPr lang="en-GB" altLang="zh-CN" sz="1800" dirty="0">
              <a:latin typeface="微软雅黑" panose="020B0503020204020204" pitchFamily="34" charset="-122"/>
              <a:ea typeface="微软雅黑" panose="020B0503020204020204" pitchFamily="34" charset="-122"/>
            </a:endParaRPr>
          </a:p>
        </p:txBody>
      </p:sp>
      <p:sp>
        <p:nvSpPr>
          <p:cNvPr id="100375" name="AutoShape 36"/>
          <p:cNvSpPr/>
          <p:nvPr/>
        </p:nvSpPr>
        <p:spPr>
          <a:xfrm>
            <a:off x="7969250" y="4894263"/>
            <a:ext cx="222250" cy="1295400"/>
          </a:xfrm>
          <a:prstGeom prst="rightBrace">
            <a:avLst>
              <a:gd name="adj1" fmla="val 48571"/>
              <a:gd name="adj2" fmla="val 50000"/>
            </a:avLst>
          </a:prstGeom>
          <a:noFill/>
          <a:ln w="38100" cap="flat" cmpd="sng">
            <a:solidFill>
              <a:srgbClr val="FF0000"/>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en-US" altLang="zh-CN" dirty="0">
              <a:latin typeface="Arial Narrow" panose="020B0606020202030204" pitchFamily="34" charset="0"/>
            </a:endParaRPr>
          </a:p>
        </p:txBody>
      </p:sp>
      <p:sp>
        <p:nvSpPr>
          <p:cNvPr id="100376" name="Text Box 37"/>
          <p:cNvSpPr txBox="1"/>
          <p:nvPr/>
        </p:nvSpPr>
        <p:spPr>
          <a:xfrm>
            <a:off x="8294688" y="4891088"/>
            <a:ext cx="512762" cy="1222375"/>
          </a:xfrm>
          <a:prstGeom prst="rect">
            <a:avLst/>
          </a:prstGeom>
          <a:noFill/>
          <a:ln w="9525">
            <a:noFill/>
          </a:ln>
        </p:spPr>
        <p:txBody>
          <a:bodyPr lIns="0" tIns="46800" rIns="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900" dirty="0">
                <a:solidFill>
                  <a:srgbClr val="FF0000"/>
                </a:solidFill>
                <a:latin typeface="Calibri" panose="020F0502020204030204" pitchFamily="34" charset="0"/>
                <a:ea typeface="微软雅黑" panose="020B0503020204020204" pitchFamily="34" charset="-122"/>
              </a:rPr>
              <a:t>从可执行文件装入</a:t>
            </a:r>
            <a:endParaRPr lang="zh-CN" altLang="en-GB" sz="1900" dirty="0">
              <a:solidFill>
                <a:srgbClr val="FF0000"/>
              </a:solidFill>
              <a:latin typeface="Calibri" panose="020F0502020204030204" pitchFamily="34" charset="0"/>
              <a:ea typeface="微软雅黑" panose="020B0503020204020204" pitchFamily="34" charset="-122"/>
            </a:endParaRPr>
          </a:p>
        </p:txBody>
      </p:sp>
      <p:sp>
        <p:nvSpPr>
          <p:cNvPr id="100377" name="Text Box 28"/>
          <p:cNvSpPr txBox="1"/>
          <p:nvPr/>
        </p:nvSpPr>
        <p:spPr>
          <a:xfrm>
            <a:off x="8128000" y="881063"/>
            <a:ext cx="550863" cy="396875"/>
          </a:xfrm>
          <a:prstGeom prst="rect">
            <a:avLst/>
          </a:prstGeom>
          <a:noFill/>
          <a:ln w="9525">
            <a:noFill/>
          </a:ln>
        </p:spPr>
        <p:txBody>
          <a:bodyPr lIns="0" r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2000" dirty="0">
                <a:solidFill>
                  <a:srgbClr val="CC3300"/>
                </a:solidFill>
                <a:latin typeface="微软雅黑" panose="020B0503020204020204" pitchFamily="34" charset="-122"/>
                <a:ea typeface="微软雅黑" panose="020B0503020204020204" pitchFamily="34" charset="-122"/>
              </a:rPr>
              <a:t>1GB</a:t>
            </a:r>
            <a:endParaRPr lang="en-US" altLang="zh-CN" sz="2000" dirty="0">
              <a:solidFill>
                <a:srgbClr val="CC3300"/>
              </a:solidFill>
              <a:latin typeface="微软雅黑" panose="020B0503020204020204" pitchFamily="34" charset="-122"/>
              <a:ea typeface="微软雅黑" panose="020B0503020204020204" pitchFamily="34" charset="-122"/>
            </a:endParaRPr>
          </a:p>
        </p:txBody>
      </p:sp>
      <p:sp>
        <p:nvSpPr>
          <p:cNvPr id="100378" name="Text Box 20"/>
          <p:cNvSpPr txBox="1"/>
          <p:nvPr/>
        </p:nvSpPr>
        <p:spPr>
          <a:xfrm>
            <a:off x="508000" y="825500"/>
            <a:ext cx="2314575" cy="449263"/>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dirty="0">
                <a:latin typeface="Calibri" panose="020F0502020204030204" pitchFamily="34" charset="0"/>
                <a:ea typeface="微软雅黑" panose="020B0503020204020204" pitchFamily="34" charset="-122"/>
              </a:rPr>
              <a:t>可执行目标文件</a:t>
            </a:r>
            <a:endParaRPr lang="zh-CN" altLang="en-GB" dirty="0">
              <a:latin typeface="Calibri" panose="020F0502020204030204" pitchFamily="34" charset="0"/>
              <a:ea typeface="微软雅黑" panose="020B0503020204020204" pitchFamily="34" charset="-122"/>
            </a:endParaRPr>
          </a:p>
        </p:txBody>
      </p:sp>
      <p:sp>
        <p:nvSpPr>
          <p:cNvPr id="100379" name="Rectangle 7"/>
          <p:cNvSpPr/>
          <p:nvPr/>
        </p:nvSpPr>
        <p:spPr>
          <a:xfrm>
            <a:off x="304800" y="4491038"/>
            <a:ext cx="2606675" cy="331787"/>
          </a:xfrm>
          <a:prstGeom prst="rect">
            <a:avLst/>
          </a:prstGeom>
          <a:solidFill>
            <a:srgbClr val="008080">
              <a:alpha val="30980"/>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int buf[2]={1,2}</a:t>
            </a:r>
            <a:endParaRPr lang="en-GB" altLang="zh-CN" sz="1800" dirty="0">
              <a:latin typeface="微软雅黑" panose="020B0503020204020204" pitchFamily="34" charset="-122"/>
              <a:ea typeface="微软雅黑" panose="020B0503020204020204" pitchFamily="34" charset="-122"/>
            </a:endParaRPr>
          </a:p>
        </p:txBody>
      </p:sp>
      <p:sp>
        <p:nvSpPr>
          <p:cNvPr id="100380" name="Rectangle 8"/>
          <p:cNvSpPr/>
          <p:nvPr/>
        </p:nvSpPr>
        <p:spPr>
          <a:xfrm>
            <a:off x="304800" y="1430338"/>
            <a:ext cx="2606675" cy="382587"/>
          </a:xfrm>
          <a:prstGeom prst="rect">
            <a:avLst/>
          </a:prstGeom>
          <a:solidFill>
            <a:srgbClr val="FFFFFF"/>
          </a:solidFill>
          <a:ln w="25560"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Headers</a:t>
            </a:r>
            <a:endParaRPr lang="en-GB" altLang="zh-CN" sz="1800" dirty="0">
              <a:latin typeface="微软雅黑" panose="020B0503020204020204" pitchFamily="34" charset="-122"/>
              <a:ea typeface="微软雅黑" panose="020B0503020204020204" pitchFamily="34" charset="-122"/>
            </a:endParaRPr>
          </a:p>
        </p:txBody>
      </p:sp>
      <p:sp>
        <p:nvSpPr>
          <p:cNvPr id="100381" name="Rectangle 9"/>
          <p:cNvSpPr/>
          <p:nvPr/>
        </p:nvSpPr>
        <p:spPr>
          <a:xfrm>
            <a:off x="304800" y="2208213"/>
            <a:ext cx="2606675" cy="641350"/>
          </a:xfrm>
          <a:prstGeom prst="rect">
            <a:avLst/>
          </a:prstGeom>
          <a:solidFill>
            <a:srgbClr val="FF0000">
              <a:alpha val="30980"/>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main()</a:t>
            </a:r>
            <a:endParaRPr lang="en-GB" altLang="zh-CN" sz="1800" dirty="0">
              <a:latin typeface="微软雅黑" panose="020B0503020204020204" pitchFamily="34" charset="-122"/>
              <a:ea typeface="微软雅黑" panose="020B0503020204020204" pitchFamily="34" charset="-122"/>
            </a:endParaRPr>
          </a:p>
        </p:txBody>
      </p:sp>
      <p:sp>
        <p:nvSpPr>
          <p:cNvPr id="100382" name="Rectangle 10"/>
          <p:cNvSpPr/>
          <p:nvPr/>
        </p:nvSpPr>
        <p:spPr>
          <a:xfrm>
            <a:off x="304800" y="2849563"/>
            <a:ext cx="2606675" cy="641350"/>
          </a:xfrm>
          <a:prstGeom prst="rect">
            <a:avLst/>
          </a:prstGeom>
          <a:solidFill>
            <a:srgbClr val="FF0000">
              <a:alpha val="27843"/>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swap()</a:t>
            </a:r>
            <a:endParaRPr lang="en-GB" altLang="zh-CN" sz="1800" dirty="0">
              <a:latin typeface="微软雅黑" panose="020B0503020204020204" pitchFamily="34" charset="-122"/>
              <a:ea typeface="微软雅黑" panose="020B0503020204020204" pitchFamily="34" charset="-122"/>
            </a:endParaRPr>
          </a:p>
        </p:txBody>
      </p:sp>
      <p:sp>
        <p:nvSpPr>
          <p:cNvPr id="100383" name="Text Box 11"/>
          <p:cNvSpPr txBox="1"/>
          <p:nvPr/>
        </p:nvSpPr>
        <p:spPr>
          <a:xfrm>
            <a:off x="0" y="1222375"/>
            <a:ext cx="296863" cy="361950"/>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Calibri" panose="020F0502020204030204" pitchFamily="34" charset="0"/>
                <a:ea typeface="msgothic"/>
              </a:rPr>
              <a:t>0</a:t>
            </a:r>
            <a:endParaRPr lang="en-GB" altLang="zh-CN" sz="1800" dirty="0">
              <a:latin typeface="Calibri" panose="020F0502020204030204" pitchFamily="34" charset="0"/>
              <a:ea typeface="msgothic"/>
            </a:endParaRPr>
          </a:p>
        </p:txBody>
      </p:sp>
      <p:sp>
        <p:nvSpPr>
          <p:cNvPr id="100384" name="Rectangle 13"/>
          <p:cNvSpPr/>
          <p:nvPr/>
        </p:nvSpPr>
        <p:spPr>
          <a:xfrm>
            <a:off x="304800" y="4824413"/>
            <a:ext cx="2606675" cy="330200"/>
          </a:xfrm>
          <a:prstGeom prst="rect">
            <a:avLst/>
          </a:prstGeom>
          <a:solidFill>
            <a:srgbClr val="008080">
              <a:alpha val="27843"/>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int</a:t>
            </a:r>
            <a:r>
              <a:rPr lang="en-GB" altLang="zh-CN" sz="1600" dirty="0">
                <a:latin typeface="Courier New" panose="02070309020205020404" pitchFamily="49" charset="0"/>
                <a:ea typeface="微软雅黑" panose="020B0503020204020204" pitchFamily="34" charset="-122"/>
              </a:rPr>
              <a:t> </a:t>
            </a:r>
            <a:r>
              <a:rPr lang="en-GB" altLang="zh-CN" sz="1800" dirty="0">
                <a:latin typeface="微软雅黑" panose="020B0503020204020204" pitchFamily="34" charset="-122"/>
                <a:ea typeface="微软雅黑" panose="020B0503020204020204" pitchFamily="34" charset="-122"/>
              </a:rPr>
              <a:t>*bufp0=&amp;buf[0]</a:t>
            </a:r>
            <a:endParaRPr lang="en-GB" altLang="zh-CN" sz="1800" dirty="0">
              <a:latin typeface="微软雅黑" panose="020B0503020204020204" pitchFamily="34" charset="-122"/>
              <a:ea typeface="微软雅黑" panose="020B0503020204020204" pitchFamily="34" charset="-122"/>
            </a:endParaRPr>
          </a:p>
        </p:txBody>
      </p:sp>
      <p:sp>
        <p:nvSpPr>
          <p:cNvPr id="100385" name="Rectangle 16"/>
          <p:cNvSpPr/>
          <p:nvPr/>
        </p:nvSpPr>
        <p:spPr>
          <a:xfrm>
            <a:off x="304800" y="3490913"/>
            <a:ext cx="2606675" cy="639762"/>
          </a:xfrm>
          <a:prstGeom prst="rect">
            <a:avLst/>
          </a:prstGeom>
          <a:solidFill>
            <a:srgbClr val="FF0000">
              <a:alpha val="27058"/>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800" dirty="0">
                <a:latin typeface="微软雅黑" panose="020B0503020204020204" pitchFamily="34" charset="-122"/>
                <a:ea typeface="微软雅黑" panose="020B0503020204020204" pitchFamily="34" charset="-122"/>
              </a:rPr>
              <a:t>更多系统代码</a:t>
            </a:r>
            <a:endParaRPr lang="zh-CN" altLang="en-GB" sz="1800" dirty="0">
              <a:latin typeface="微软雅黑" panose="020B0503020204020204" pitchFamily="34" charset="-122"/>
              <a:ea typeface="微软雅黑" panose="020B0503020204020204" pitchFamily="34" charset="-122"/>
            </a:endParaRPr>
          </a:p>
        </p:txBody>
      </p:sp>
      <p:sp>
        <p:nvSpPr>
          <p:cNvPr id="100386" name="Rectangle 18"/>
          <p:cNvSpPr/>
          <p:nvPr/>
        </p:nvSpPr>
        <p:spPr>
          <a:xfrm>
            <a:off x="304800" y="4130675"/>
            <a:ext cx="2606675" cy="360363"/>
          </a:xfrm>
          <a:prstGeom prst="rect">
            <a:avLst/>
          </a:prstGeom>
          <a:solidFill>
            <a:srgbClr val="008080">
              <a:alpha val="27058"/>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800" dirty="0">
                <a:latin typeface="微软雅黑" panose="020B0503020204020204" pitchFamily="34" charset="-122"/>
                <a:ea typeface="微软雅黑" panose="020B0503020204020204" pitchFamily="34" charset="-122"/>
              </a:rPr>
              <a:t>系统数据</a:t>
            </a:r>
            <a:endParaRPr lang="zh-CN" altLang="en-GB" sz="1800" dirty="0">
              <a:latin typeface="微软雅黑" panose="020B0503020204020204" pitchFamily="34" charset="-122"/>
              <a:ea typeface="微软雅黑" panose="020B0503020204020204" pitchFamily="34" charset="-122"/>
            </a:endParaRPr>
          </a:p>
        </p:txBody>
      </p:sp>
      <p:sp>
        <p:nvSpPr>
          <p:cNvPr id="100387" name="AutoShape 21"/>
          <p:cNvSpPr/>
          <p:nvPr/>
        </p:nvSpPr>
        <p:spPr>
          <a:xfrm>
            <a:off x="2994025" y="1430338"/>
            <a:ext cx="328613" cy="2700337"/>
          </a:xfrm>
          <a:prstGeom prst="rightBrace">
            <a:avLst>
              <a:gd name="adj1" fmla="val 66575"/>
              <a:gd name="adj2" fmla="val 50000"/>
            </a:avLst>
          </a:prstGeom>
          <a:noFill/>
          <a:ln w="2556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en-US" altLang="zh-CN" dirty="0">
              <a:latin typeface="Arial Narrow" panose="020B0606020202030204" pitchFamily="34" charset="0"/>
            </a:endParaRPr>
          </a:p>
        </p:txBody>
      </p:sp>
      <p:sp>
        <p:nvSpPr>
          <p:cNvPr id="100388" name="Text Box 22"/>
          <p:cNvSpPr txBox="1"/>
          <p:nvPr/>
        </p:nvSpPr>
        <p:spPr>
          <a:xfrm>
            <a:off x="3357563" y="2614613"/>
            <a:ext cx="703262" cy="350837"/>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.text</a:t>
            </a:r>
            <a:endParaRPr lang="en-GB" altLang="zh-CN" sz="1800" dirty="0">
              <a:latin typeface="微软雅黑" panose="020B0503020204020204" pitchFamily="34" charset="-122"/>
              <a:ea typeface="微软雅黑" panose="020B0503020204020204" pitchFamily="34" charset="-122"/>
            </a:endParaRPr>
          </a:p>
        </p:txBody>
      </p:sp>
      <p:sp>
        <p:nvSpPr>
          <p:cNvPr id="100389" name="Rectangle 30"/>
          <p:cNvSpPr/>
          <p:nvPr/>
        </p:nvSpPr>
        <p:spPr>
          <a:xfrm>
            <a:off x="304800" y="5505450"/>
            <a:ext cx="2606675" cy="736600"/>
          </a:xfrm>
          <a:prstGeom prst="rect">
            <a:avLst/>
          </a:prstGeom>
          <a:solidFill>
            <a:srgbClr val="FFFFFF"/>
          </a:solidFill>
          <a:ln w="25560"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105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.symtab</a:t>
            </a:r>
            <a:endParaRPr lang="en-GB" altLang="zh-CN" sz="1800" dirty="0">
              <a:latin typeface="微软雅黑" panose="020B0503020204020204" pitchFamily="34" charset="-122"/>
              <a:ea typeface="微软雅黑" panose="020B0503020204020204" pitchFamily="34" charset="-122"/>
            </a:endParaRPr>
          </a:p>
          <a:p>
            <a:pPr marL="0" lvl="0" indent="0" algn="ctr" defTabSz="914400">
              <a:lnSpc>
                <a:spcPct val="105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.debug</a:t>
            </a:r>
            <a:endParaRPr lang="en-GB" altLang="zh-CN" sz="1800" dirty="0">
              <a:latin typeface="微软雅黑" panose="020B0503020204020204" pitchFamily="34" charset="-122"/>
              <a:ea typeface="微软雅黑" panose="020B0503020204020204" pitchFamily="34" charset="-122"/>
            </a:endParaRPr>
          </a:p>
        </p:txBody>
      </p:sp>
      <p:sp>
        <p:nvSpPr>
          <p:cNvPr id="100390" name="AutoShape 31"/>
          <p:cNvSpPr/>
          <p:nvPr/>
        </p:nvSpPr>
        <p:spPr>
          <a:xfrm>
            <a:off x="2978150" y="4130675"/>
            <a:ext cx="285750" cy="958850"/>
          </a:xfrm>
          <a:prstGeom prst="rightBrace">
            <a:avLst>
              <a:gd name="adj1" fmla="val 27962"/>
              <a:gd name="adj2" fmla="val 50000"/>
            </a:avLst>
          </a:prstGeom>
          <a:noFill/>
          <a:ln w="2556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en-US" altLang="zh-CN" dirty="0">
              <a:latin typeface="Arial Narrow" panose="020B0606020202030204" pitchFamily="34" charset="0"/>
            </a:endParaRPr>
          </a:p>
        </p:txBody>
      </p:sp>
      <p:sp>
        <p:nvSpPr>
          <p:cNvPr id="100391" name="Text Box 32"/>
          <p:cNvSpPr txBox="1"/>
          <p:nvPr/>
        </p:nvSpPr>
        <p:spPr>
          <a:xfrm>
            <a:off x="3286125" y="4543425"/>
            <a:ext cx="757238" cy="350838"/>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.data</a:t>
            </a:r>
            <a:endParaRPr lang="en-GB" altLang="zh-CN" sz="1800" dirty="0">
              <a:latin typeface="微软雅黑" panose="020B0503020204020204" pitchFamily="34" charset="-122"/>
              <a:ea typeface="微软雅黑" panose="020B0503020204020204" pitchFamily="34" charset="-122"/>
            </a:endParaRPr>
          </a:p>
        </p:txBody>
      </p:sp>
      <p:sp>
        <p:nvSpPr>
          <p:cNvPr id="100392" name="Rectangle 33"/>
          <p:cNvSpPr/>
          <p:nvPr/>
        </p:nvSpPr>
        <p:spPr>
          <a:xfrm>
            <a:off x="304800" y="5157788"/>
            <a:ext cx="2606675" cy="347662"/>
          </a:xfrm>
          <a:prstGeom prst="rect">
            <a:avLst/>
          </a:prstGeom>
          <a:solidFill>
            <a:schemeClr val="accent1">
              <a:alpha val="41176"/>
            </a:scheme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int *bufp1</a:t>
            </a:r>
            <a:endParaRPr lang="en-GB" altLang="zh-CN" sz="1800" dirty="0">
              <a:latin typeface="微软雅黑" panose="020B0503020204020204" pitchFamily="34" charset="-122"/>
              <a:ea typeface="微软雅黑" panose="020B0503020204020204" pitchFamily="34" charset="-122"/>
            </a:endParaRPr>
          </a:p>
        </p:txBody>
      </p:sp>
      <p:sp>
        <p:nvSpPr>
          <p:cNvPr id="100393" name="Text Box 34"/>
          <p:cNvSpPr txBox="1"/>
          <p:nvPr/>
        </p:nvSpPr>
        <p:spPr>
          <a:xfrm>
            <a:off x="3314700" y="5162550"/>
            <a:ext cx="623888" cy="350838"/>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.bss</a:t>
            </a:r>
            <a:endParaRPr lang="en-GB" altLang="zh-CN" sz="1800" dirty="0">
              <a:latin typeface="微软雅黑" panose="020B0503020204020204" pitchFamily="34" charset="-122"/>
              <a:ea typeface="微软雅黑" panose="020B0503020204020204" pitchFamily="34" charset="-122"/>
            </a:endParaRPr>
          </a:p>
        </p:txBody>
      </p:sp>
      <p:sp>
        <p:nvSpPr>
          <p:cNvPr id="100394" name="Rectangle 38"/>
          <p:cNvSpPr/>
          <p:nvPr/>
        </p:nvSpPr>
        <p:spPr>
          <a:xfrm>
            <a:off x="304800" y="1819275"/>
            <a:ext cx="2606675" cy="384175"/>
          </a:xfrm>
          <a:prstGeom prst="rect">
            <a:avLst/>
          </a:prstGeom>
          <a:solidFill>
            <a:srgbClr val="FF0000">
              <a:alpha val="27843"/>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800" dirty="0">
                <a:latin typeface="微软雅黑" panose="020B0503020204020204" pitchFamily="34" charset="-122"/>
                <a:ea typeface="微软雅黑" panose="020B0503020204020204" pitchFamily="34" charset="-122"/>
              </a:rPr>
              <a:t>系统代码</a:t>
            </a:r>
            <a:endParaRPr lang="zh-CN" altLang="en-GB" sz="1800" dirty="0">
              <a:latin typeface="微软雅黑" panose="020B0503020204020204" pitchFamily="34" charset="-122"/>
              <a:ea typeface="微软雅黑" panose="020B0503020204020204" pitchFamily="34" charset="-122"/>
            </a:endParaRPr>
          </a:p>
        </p:txBody>
      </p:sp>
      <p:sp>
        <p:nvSpPr>
          <p:cNvPr id="100395" name="AutoShape 39"/>
          <p:cNvSpPr/>
          <p:nvPr/>
        </p:nvSpPr>
        <p:spPr>
          <a:xfrm>
            <a:off x="2960688" y="5191125"/>
            <a:ext cx="269875" cy="323850"/>
          </a:xfrm>
          <a:prstGeom prst="rightBrace">
            <a:avLst>
              <a:gd name="adj1" fmla="val 10000"/>
              <a:gd name="adj2" fmla="val 50000"/>
            </a:avLst>
          </a:prstGeom>
          <a:noFill/>
          <a:ln w="2556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en-US" altLang="zh-CN" dirty="0">
              <a:latin typeface="Arial Narrow" panose="020B0606020202030204" pitchFamily="34" charset="0"/>
            </a:endParaRPr>
          </a:p>
        </p:txBody>
      </p:sp>
      <p:sp>
        <p:nvSpPr>
          <p:cNvPr id="100396" name="Line 74"/>
          <p:cNvSpPr/>
          <p:nvPr/>
        </p:nvSpPr>
        <p:spPr>
          <a:xfrm>
            <a:off x="4035425" y="2844800"/>
            <a:ext cx="1682750" cy="2887663"/>
          </a:xfrm>
          <a:prstGeom prst="line">
            <a:avLst/>
          </a:prstGeom>
          <a:ln w="38100" cap="flat" cmpd="sng">
            <a:solidFill>
              <a:srgbClr val="CC0066"/>
            </a:solidFill>
            <a:prstDash val="solid"/>
            <a:headEnd type="none" w="med" len="med"/>
            <a:tailEnd type="triangle" w="med" len="med"/>
          </a:ln>
        </p:spPr>
      </p:sp>
      <p:sp>
        <p:nvSpPr>
          <p:cNvPr id="100397" name="Line 75"/>
          <p:cNvSpPr/>
          <p:nvPr/>
        </p:nvSpPr>
        <p:spPr>
          <a:xfrm flipV="1">
            <a:off x="4295775" y="5065713"/>
            <a:ext cx="1436688" cy="44450"/>
          </a:xfrm>
          <a:prstGeom prst="line">
            <a:avLst/>
          </a:prstGeom>
          <a:ln w="38100" cap="flat" cmpd="sng">
            <a:solidFill>
              <a:schemeClr val="hlink"/>
            </a:solidFill>
            <a:prstDash val="solid"/>
            <a:headEnd type="none" w="med" len="med"/>
            <a:tailEnd type="triangle" w="med" len="med"/>
          </a:ln>
        </p:spPr>
      </p:sp>
      <p:sp>
        <p:nvSpPr>
          <p:cNvPr id="100398" name="AutoShape 76"/>
          <p:cNvSpPr/>
          <p:nvPr/>
        </p:nvSpPr>
        <p:spPr>
          <a:xfrm>
            <a:off x="4035425" y="4702175"/>
            <a:ext cx="173038" cy="741363"/>
          </a:xfrm>
          <a:prstGeom prst="rightBrace">
            <a:avLst>
              <a:gd name="adj1" fmla="val 35703"/>
              <a:gd name="adj2" fmla="val 50000"/>
            </a:avLst>
          </a:prstGeom>
          <a:noFill/>
          <a:ln w="38100" cap="flat" cmpd="sng">
            <a:solidFill>
              <a:schemeClr val="hlink"/>
            </a:solidFill>
            <a:prstDash val="solid"/>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sp>
        <p:nvSpPr>
          <p:cNvPr id="784461" name="Text Box 77"/>
          <p:cNvSpPr txBox="1"/>
          <p:nvPr/>
        </p:nvSpPr>
        <p:spPr>
          <a:xfrm>
            <a:off x="3251200" y="6257925"/>
            <a:ext cx="987425"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2000" dirty="0">
                <a:hlinkClick r:id="" action="ppaction://hlinkshowjump?jump=previousslide"/>
              </a:rPr>
              <a:t>BACK</a:t>
            </a:r>
            <a:endParaRPr lang="en-US" altLang="zh-CN" sz="20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5"/>
          <p:cNvSpPr/>
          <p:nvPr/>
        </p:nvSpPr>
        <p:spPr>
          <a:xfrm>
            <a:off x="180975" y="1038225"/>
            <a:ext cx="2505075" cy="2095500"/>
          </a:xfrm>
          <a:prstGeom prst="rect">
            <a:avLst/>
          </a:prstGeom>
          <a:solidFill>
            <a:srgbClr val="F6F5BD"/>
          </a:solidFill>
          <a:ln w="3240" cap="flat" cmpd="sng">
            <a:solidFill>
              <a:schemeClr val="tx1"/>
            </a:solidFill>
            <a:prstDash val="solid"/>
            <a:miter/>
            <a:headEnd type="none" w="med" len="med"/>
            <a:tailEnd type="none" w="med" len="med"/>
          </a:ln>
        </p:spPr>
        <p:txBody>
          <a:bodyPr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int buf[2]={1,2};</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 </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int main() </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  swap();</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  return 0;</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 </a:t>
            </a:r>
            <a:endParaRPr lang="en-GB" altLang="zh-CN" sz="2000" dirty="0">
              <a:latin typeface="微软雅黑" panose="020B0503020204020204" pitchFamily="34" charset="-122"/>
              <a:ea typeface="微软雅黑" panose="020B0503020204020204" pitchFamily="34" charset="-122"/>
            </a:endParaRPr>
          </a:p>
        </p:txBody>
      </p:sp>
      <p:sp>
        <p:nvSpPr>
          <p:cNvPr id="96259" name="Rectangle 1"/>
          <p:cNvSpPr>
            <a:spLocks noGrp="1"/>
          </p:cNvSpPr>
          <p:nvPr>
            <p:ph type="title"/>
          </p:nvPr>
        </p:nvSpPr>
        <p:spPr>
          <a:xfrm>
            <a:off x="427038" y="0"/>
            <a:ext cx="8716962" cy="782638"/>
          </a:xfrm>
        </p:spPr>
        <p:txBody>
          <a:bodyPr vert="horz" wrap="square" lIns="91440" tIns="45720" rIns="91440" bIns="45720" anchor="ctr" anchorCtr="0"/>
          <a:p>
            <a:pPr marL="119380" indent="-119380" defTabSz="914400">
              <a:lnSpc>
                <a:spcPct val="8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dirty="0"/>
              <a:t>main.o</a:t>
            </a:r>
            <a:r>
              <a:rPr lang="zh-CN" altLang="en-GB" dirty="0"/>
              <a:t>重定位前</a:t>
            </a:r>
            <a:endParaRPr lang="en-GB" altLang="zh-CN" dirty="0"/>
          </a:p>
        </p:txBody>
      </p:sp>
      <p:sp>
        <p:nvSpPr>
          <p:cNvPr id="621573" name="Text Box 4"/>
          <p:cNvSpPr txBox="1"/>
          <p:nvPr/>
        </p:nvSpPr>
        <p:spPr>
          <a:xfrm>
            <a:off x="4584700" y="6161088"/>
            <a:ext cx="4237038" cy="420687"/>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200" dirty="0">
                <a:latin typeface="微软雅黑" panose="020B0503020204020204" pitchFamily="34" charset="-122"/>
                <a:ea typeface="微软雅黑" panose="020B0503020204020204" pitchFamily="34" charset="-122"/>
              </a:rPr>
              <a:t>r_sym=10</a:t>
            </a:r>
            <a:r>
              <a:rPr lang="zh-CN" altLang="en-GB" sz="2200" dirty="0">
                <a:latin typeface="微软雅黑" panose="020B0503020204020204" pitchFamily="34" charset="-122"/>
                <a:ea typeface="微软雅黑" panose="020B0503020204020204" pitchFamily="34" charset="-122"/>
              </a:rPr>
              <a:t>说明引用的是</a:t>
            </a:r>
            <a:r>
              <a:rPr lang="en-GB" altLang="zh-CN" sz="2200" dirty="0">
                <a:latin typeface="微软雅黑" panose="020B0503020204020204" pitchFamily="34" charset="-122"/>
                <a:ea typeface="微软雅黑" panose="020B0503020204020204" pitchFamily="34" charset="-122"/>
              </a:rPr>
              <a:t>swap</a:t>
            </a:r>
            <a:r>
              <a:rPr lang="zh-CN" altLang="en-GB" sz="2200" dirty="0">
                <a:latin typeface="微软雅黑" panose="020B0503020204020204" pitchFamily="34" charset="-122"/>
                <a:ea typeface="微软雅黑" panose="020B0503020204020204" pitchFamily="34" charset="-122"/>
              </a:rPr>
              <a:t>！</a:t>
            </a:r>
            <a:endParaRPr lang="zh-CN" altLang="en-GB" sz="2200" dirty="0">
              <a:latin typeface="微软雅黑" panose="020B0503020204020204" pitchFamily="34" charset="-122"/>
              <a:ea typeface="微软雅黑" panose="020B0503020204020204" pitchFamily="34" charset="-122"/>
            </a:endParaRPr>
          </a:p>
        </p:txBody>
      </p:sp>
      <p:sp>
        <p:nvSpPr>
          <p:cNvPr id="96261" name="TextBox 6"/>
          <p:cNvSpPr txBox="1"/>
          <p:nvPr/>
        </p:nvSpPr>
        <p:spPr>
          <a:xfrm>
            <a:off x="381000" y="687388"/>
            <a:ext cx="1023938" cy="396875"/>
          </a:xfrm>
          <a:prstGeom prst="rect">
            <a:avLst/>
          </a:prstGeom>
          <a:noFill/>
          <a:ln w="9525">
            <a:noFill/>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2000" dirty="0">
                <a:solidFill>
                  <a:srgbClr val="3366FF"/>
                </a:solidFill>
                <a:latin typeface="微软雅黑" panose="020B0503020204020204" pitchFamily="34" charset="-122"/>
                <a:ea typeface="微软雅黑" panose="020B0503020204020204" pitchFamily="34" charset="-122"/>
              </a:rPr>
              <a:t>main.c</a:t>
            </a:r>
            <a:endParaRPr lang="en-US" altLang="zh-CN" sz="2000" dirty="0">
              <a:solidFill>
                <a:srgbClr val="3366FF"/>
              </a:solidFill>
              <a:latin typeface="微软雅黑" panose="020B0503020204020204" pitchFamily="34" charset="-122"/>
              <a:ea typeface="微软雅黑" panose="020B0503020204020204" pitchFamily="34" charset="-122"/>
            </a:endParaRPr>
          </a:p>
        </p:txBody>
      </p:sp>
      <p:sp>
        <p:nvSpPr>
          <p:cNvPr id="621577" name="Text Box 9"/>
          <p:cNvSpPr txBox="1"/>
          <p:nvPr/>
        </p:nvSpPr>
        <p:spPr>
          <a:xfrm>
            <a:off x="209550" y="3251200"/>
            <a:ext cx="2563813" cy="1144588"/>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spcBef>
                <a:spcPct val="50000"/>
              </a:spcBef>
              <a:buNone/>
            </a:pPr>
            <a:r>
              <a:rPr lang="en-US" altLang="zh-CN" sz="2000" dirty="0">
                <a:solidFill>
                  <a:srgbClr val="FF0000"/>
                </a:solidFill>
                <a:latin typeface="微软雅黑" panose="020B0503020204020204" pitchFamily="34" charset="-122"/>
                <a:ea typeface="微软雅黑" panose="020B0503020204020204" pitchFamily="34" charset="-122"/>
              </a:rPr>
              <a:t>main</a:t>
            </a:r>
            <a:r>
              <a:rPr lang="zh-CN" altLang="en-US" sz="2000" dirty="0">
                <a:solidFill>
                  <a:srgbClr val="FF0000"/>
                </a:solidFill>
                <a:latin typeface="微软雅黑" panose="020B0503020204020204" pitchFamily="34" charset="-122"/>
                <a:ea typeface="微软雅黑" panose="020B0503020204020204" pitchFamily="34" charset="-122"/>
              </a:rPr>
              <a:t>的定义在</a:t>
            </a:r>
            <a:r>
              <a:rPr lang="en-US" altLang="zh-CN" sz="2000" dirty="0">
                <a:solidFill>
                  <a:srgbClr val="FF0000"/>
                </a:solidFill>
                <a:latin typeface="微软雅黑" panose="020B0503020204020204" pitchFamily="34" charset="-122"/>
                <a:ea typeface="微软雅黑" panose="020B0503020204020204" pitchFamily="34" charset="-122"/>
              </a:rPr>
              <a:t>.text</a:t>
            </a:r>
            <a:r>
              <a:rPr lang="zh-CN" altLang="en-US" sz="2000" dirty="0">
                <a:solidFill>
                  <a:srgbClr val="FF0000"/>
                </a:solidFill>
                <a:latin typeface="微软雅黑" panose="020B0503020204020204" pitchFamily="34" charset="-122"/>
                <a:ea typeface="微软雅黑" panose="020B0503020204020204" pitchFamily="34" charset="-122"/>
              </a:rPr>
              <a:t>节中偏移为</a:t>
            </a:r>
            <a:r>
              <a:rPr lang="en-US" altLang="zh-CN" sz="2000" dirty="0">
                <a:solidFill>
                  <a:srgbClr val="FF0000"/>
                </a:solidFill>
                <a:latin typeface="微软雅黑" panose="020B0503020204020204" pitchFamily="34" charset="-122"/>
                <a:ea typeface="微软雅黑" panose="020B0503020204020204" pitchFamily="34" charset="-122"/>
              </a:rPr>
              <a:t>0</a:t>
            </a:r>
            <a:r>
              <a:rPr lang="zh-CN" altLang="en-US" sz="2000" dirty="0">
                <a:solidFill>
                  <a:srgbClr val="FF0000"/>
                </a:solidFill>
                <a:latin typeface="微软雅黑" panose="020B0503020204020204" pitchFamily="34" charset="-122"/>
                <a:ea typeface="微软雅黑" panose="020B0503020204020204" pitchFamily="34" charset="-122"/>
              </a:rPr>
              <a:t>处开始，占</a:t>
            </a:r>
            <a:r>
              <a:rPr lang="en-US" altLang="zh-CN" sz="2000" dirty="0">
                <a:solidFill>
                  <a:srgbClr val="FF0000"/>
                </a:solidFill>
                <a:latin typeface="微软雅黑" panose="020B0503020204020204" pitchFamily="34" charset="-122"/>
                <a:ea typeface="微软雅黑" panose="020B0503020204020204" pitchFamily="34" charset="-122"/>
              </a:rPr>
              <a:t>0x12B</a:t>
            </a:r>
            <a:r>
              <a:rPr lang="zh-CN" altLang="en-US" sz="2000" dirty="0">
                <a:solidFill>
                  <a:srgbClr val="FF0000"/>
                </a:solidFill>
                <a:latin typeface="微软雅黑" panose="020B0503020204020204" pitchFamily="34" charset="-122"/>
                <a:ea typeface="微软雅黑" panose="020B0503020204020204" pitchFamily="34" charset="-122"/>
              </a:rPr>
              <a:t>。</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19459" name="Text Box 3"/>
          <p:cNvSpPr txBox="1">
            <a:spLocks noChangeArrowheads="1"/>
          </p:cNvSpPr>
          <p:nvPr/>
        </p:nvSpPr>
        <p:spPr bwMode="auto">
          <a:xfrm>
            <a:off x="236538" y="4706938"/>
            <a:ext cx="3971925" cy="1238250"/>
          </a:xfrm>
          <a:prstGeom prst="rect">
            <a:avLst/>
          </a:prstGeom>
          <a:solidFill>
            <a:schemeClr val="bg1">
              <a:lumMod val="95000"/>
            </a:schemeClr>
          </a:solidFill>
          <a:ln w="3240">
            <a:solidFill>
              <a:schemeClr val="tx1"/>
            </a:solidFill>
            <a:miter lim="800000"/>
          </a:ln>
          <a:effec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Disassembly of section .data: </a:t>
            </a:r>
            <a:endPar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endParaRPr>
          </a:p>
          <a:p>
            <a:pPr marL="0" marR="0" lvl="0" indent="0" algn="l"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endParaRPr>
          </a:p>
          <a:p>
            <a:pPr marL="0" marR="0" lvl="0" indent="0" algn="l"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 00000000 &lt;buf&gt;: </a:t>
            </a:r>
            <a:endPar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endParaRPr>
          </a:p>
          <a:p>
            <a:pPr marL="0" marR="0" lvl="0" indent="0" algn="l"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   0:   01 00 00 00 02 00 00 00</a:t>
            </a:r>
            <a:endPar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endParaRPr>
          </a:p>
        </p:txBody>
      </p:sp>
      <p:sp>
        <p:nvSpPr>
          <p:cNvPr id="621578" name="Text Box 10"/>
          <p:cNvSpPr txBox="1"/>
          <p:nvPr/>
        </p:nvSpPr>
        <p:spPr>
          <a:xfrm>
            <a:off x="479425" y="5964238"/>
            <a:ext cx="2905125" cy="7937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spcBef>
                <a:spcPct val="50000"/>
              </a:spcBef>
              <a:buNone/>
            </a:pPr>
            <a:r>
              <a:rPr lang="en-US" altLang="zh-CN" sz="2000" dirty="0">
                <a:solidFill>
                  <a:srgbClr val="FF0000"/>
                </a:solidFill>
                <a:latin typeface="微软雅黑" panose="020B0503020204020204" pitchFamily="34" charset="-122"/>
                <a:ea typeface="微软雅黑" panose="020B0503020204020204" pitchFamily="34" charset="-122"/>
              </a:rPr>
              <a:t>buf</a:t>
            </a:r>
            <a:r>
              <a:rPr lang="zh-CN" altLang="en-US" sz="2000" dirty="0">
                <a:solidFill>
                  <a:srgbClr val="FF0000"/>
                </a:solidFill>
                <a:latin typeface="微软雅黑" panose="020B0503020204020204" pitchFamily="34" charset="-122"/>
                <a:ea typeface="微软雅黑" panose="020B0503020204020204" pitchFamily="34" charset="-122"/>
              </a:rPr>
              <a:t>的定义在</a:t>
            </a:r>
            <a:r>
              <a:rPr lang="en-US" altLang="zh-CN" sz="2000" dirty="0">
                <a:solidFill>
                  <a:srgbClr val="FF0000"/>
                </a:solidFill>
                <a:latin typeface="微软雅黑" panose="020B0503020204020204" pitchFamily="34" charset="-122"/>
                <a:ea typeface="微软雅黑" panose="020B0503020204020204" pitchFamily="34" charset="-122"/>
              </a:rPr>
              <a:t>.data</a:t>
            </a:r>
            <a:r>
              <a:rPr lang="zh-CN" altLang="en-US" sz="2000" dirty="0">
                <a:solidFill>
                  <a:srgbClr val="FF0000"/>
                </a:solidFill>
                <a:latin typeface="微软雅黑" panose="020B0503020204020204" pitchFamily="34" charset="-122"/>
                <a:ea typeface="微软雅黑" panose="020B0503020204020204" pitchFamily="34" charset="-122"/>
              </a:rPr>
              <a:t>节中偏移为</a:t>
            </a:r>
            <a:r>
              <a:rPr lang="en-US" altLang="zh-CN" sz="2000" dirty="0">
                <a:solidFill>
                  <a:srgbClr val="FF0000"/>
                </a:solidFill>
                <a:latin typeface="微软雅黑" panose="020B0503020204020204" pitchFamily="34" charset="-122"/>
                <a:ea typeface="微软雅黑" panose="020B0503020204020204" pitchFamily="34" charset="-122"/>
              </a:rPr>
              <a:t>0</a:t>
            </a:r>
            <a:r>
              <a:rPr lang="zh-CN" altLang="en-US" sz="2000" dirty="0">
                <a:solidFill>
                  <a:srgbClr val="FF0000"/>
                </a:solidFill>
                <a:latin typeface="微软雅黑" panose="020B0503020204020204" pitchFamily="34" charset="-122"/>
                <a:ea typeface="微软雅黑" panose="020B0503020204020204" pitchFamily="34" charset="-122"/>
              </a:rPr>
              <a:t>处开始，占</a:t>
            </a:r>
            <a:r>
              <a:rPr lang="en-US" altLang="zh-CN" sz="2000" dirty="0">
                <a:solidFill>
                  <a:srgbClr val="FF0000"/>
                </a:solidFill>
                <a:latin typeface="微软雅黑" panose="020B0503020204020204" pitchFamily="34" charset="-122"/>
                <a:ea typeface="微软雅黑" panose="020B0503020204020204" pitchFamily="34" charset="-122"/>
              </a:rPr>
              <a:t>8B</a:t>
            </a:r>
            <a:r>
              <a:rPr lang="zh-CN" altLang="en-US" sz="2000" dirty="0">
                <a:solidFill>
                  <a:srgbClr val="FF0000"/>
                </a:solidFill>
                <a:latin typeface="微软雅黑" panose="020B0503020204020204" pitchFamily="34" charset="-122"/>
                <a:ea typeface="微软雅黑" panose="020B0503020204020204" pitchFamily="34" charset="-122"/>
              </a:rPr>
              <a:t>。</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621579" name="Rectangle 11"/>
          <p:cNvSpPr/>
          <p:nvPr/>
        </p:nvSpPr>
        <p:spPr>
          <a:xfrm>
            <a:off x="4642168" y="4509135"/>
            <a:ext cx="4179887" cy="13747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r>
              <a:rPr lang="zh-CN" altLang="en-US" sz="2100" dirty="0">
                <a:solidFill>
                  <a:srgbClr val="FF0000"/>
                </a:solidFill>
                <a:latin typeface="微软雅黑" panose="020B0503020204020204" pitchFamily="34" charset="-122"/>
                <a:ea typeface="微软雅黑" panose="020B0503020204020204" pitchFamily="34" charset="-122"/>
              </a:rPr>
              <a:t>在</a:t>
            </a:r>
            <a:r>
              <a:rPr lang="en-US" altLang="zh-CN" sz="2100" dirty="0">
                <a:solidFill>
                  <a:srgbClr val="FF0000"/>
                </a:solidFill>
                <a:latin typeface="微软雅黑" panose="020B0503020204020204" pitchFamily="34" charset="-122"/>
                <a:ea typeface="微软雅黑" panose="020B0503020204020204" pitchFamily="34" charset="-122"/>
              </a:rPr>
              <a:t>rel_text</a:t>
            </a:r>
            <a:r>
              <a:rPr lang="zh-CN" altLang="en-US" sz="2100" dirty="0">
                <a:solidFill>
                  <a:srgbClr val="FF0000"/>
                </a:solidFill>
                <a:latin typeface="微软雅黑" panose="020B0503020204020204" pitchFamily="34" charset="-122"/>
                <a:ea typeface="微软雅黑" panose="020B0503020204020204" pitchFamily="34" charset="-122"/>
              </a:rPr>
              <a:t>节中的重定位条目为：</a:t>
            </a:r>
            <a:r>
              <a:rPr lang="en-US" altLang="en-US" sz="2100" dirty="0">
                <a:solidFill>
                  <a:srgbClr val="0A6A0A"/>
                </a:solidFill>
                <a:latin typeface="微软雅黑" panose="020B0503020204020204" pitchFamily="34" charset="-122"/>
                <a:ea typeface="微软雅黑" panose="020B0503020204020204" pitchFamily="34" charset="-122"/>
              </a:rPr>
              <a:t>r_offset=0x7, r_sym=10, </a:t>
            </a:r>
            <a:r>
              <a:rPr lang="en-US" altLang="zh-CN" sz="2100" dirty="0">
                <a:solidFill>
                  <a:srgbClr val="0A6A0A"/>
                </a:solidFill>
                <a:latin typeface="微软雅黑" panose="020B0503020204020204" pitchFamily="34" charset="-122"/>
                <a:ea typeface="微软雅黑" panose="020B0503020204020204" pitchFamily="34" charset="-122"/>
              </a:rPr>
              <a:t>r_type=R_386_PC32</a:t>
            </a:r>
            <a:r>
              <a:rPr lang="en-US" altLang="zh-CN" sz="2100" dirty="0">
                <a:solidFill>
                  <a:srgbClr val="FF0000"/>
                </a:solidFill>
                <a:latin typeface="微软雅黑" panose="020B0503020204020204" pitchFamily="34" charset="-122"/>
                <a:ea typeface="微软雅黑" panose="020B0503020204020204" pitchFamily="34" charset="-122"/>
              </a:rPr>
              <a:t>，dump</a:t>
            </a:r>
            <a:r>
              <a:rPr lang="zh-CN" altLang="en-US" sz="2100" dirty="0">
                <a:solidFill>
                  <a:srgbClr val="FF0000"/>
                </a:solidFill>
                <a:latin typeface="微软雅黑" panose="020B0503020204020204" pitchFamily="34" charset="-122"/>
                <a:ea typeface="微软雅黑" panose="020B0503020204020204" pitchFamily="34" charset="-122"/>
              </a:rPr>
              <a:t>出来后为“</a:t>
            </a:r>
            <a:r>
              <a:rPr lang="en-US" altLang="zh-CN" sz="2100" dirty="0">
                <a:solidFill>
                  <a:srgbClr val="3366FF"/>
                </a:solidFill>
                <a:latin typeface="微软雅黑" panose="020B0503020204020204" pitchFamily="34" charset="-122"/>
                <a:ea typeface="微软雅黑" panose="020B0503020204020204" pitchFamily="34" charset="-122"/>
              </a:rPr>
              <a:t>7:</a:t>
            </a:r>
            <a:r>
              <a:rPr lang="zh-CN" altLang="en-US" sz="2100" dirty="0">
                <a:solidFill>
                  <a:srgbClr val="3366FF"/>
                </a:solidFill>
                <a:latin typeface="微软雅黑" panose="020B0503020204020204" pitchFamily="34" charset="-122"/>
                <a:ea typeface="微软雅黑" panose="020B0503020204020204" pitchFamily="34" charset="-122"/>
              </a:rPr>
              <a:t> </a:t>
            </a:r>
            <a:r>
              <a:rPr lang="en-US" altLang="zh-CN" sz="2100" dirty="0">
                <a:solidFill>
                  <a:srgbClr val="3366FF"/>
                </a:solidFill>
                <a:latin typeface="微软雅黑" panose="020B0503020204020204" pitchFamily="34" charset="-122"/>
                <a:ea typeface="微软雅黑" panose="020B0503020204020204" pitchFamily="34" charset="-122"/>
              </a:rPr>
              <a:t>R_386_PC32 swap</a:t>
            </a:r>
            <a:r>
              <a:rPr lang="en-US" altLang="zh-CN" sz="2100" dirty="0">
                <a:solidFill>
                  <a:srgbClr val="FF0000"/>
                </a:solidFill>
                <a:latin typeface="微软雅黑" panose="020B0503020204020204" pitchFamily="34" charset="-122"/>
                <a:ea typeface="微软雅黑" panose="020B0503020204020204" pitchFamily="34" charset="-122"/>
              </a:rPr>
              <a:t>”</a:t>
            </a:r>
            <a:endParaRPr lang="zh-CN" altLang="en-US" sz="2100" dirty="0">
              <a:solidFill>
                <a:srgbClr val="FF0000"/>
              </a:solidFill>
              <a:latin typeface="微软雅黑" panose="020B0503020204020204" pitchFamily="34" charset="-122"/>
              <a:ea typeface="微软雅黑" panose="020B0503020204020204" pitchFamily="34" charset="-122"/>
            </a:endParaRPr>
          </a:p>
        </p:txBody>
      </p:sp>
      <p:grpSp>
        <p:nvGrpSpPr>
          <p:cNvPr id="621581" name="Group 13"/>
          <p:cNvGrpSpPr/>
          <p:nvPr/>
        </p:nvGrpSpPr>
        <p:grpSpPr>
          <a:xfrm>
            <a:off x="2957513" y="735013"/>
            <a:ext cx="6000750" cy="3495675"/>
            <a:chOff x="1872" y="463"/>
            <a:chExt cx="3780" cy="2202"/>
          </a:xfrm>
        </p:grpSpPr>
        <p:sp>
          <p:nvSpPr>
            <p:cNvPr id="96268" name="TextBox 7"/>
            <p:cNvSpPr txBox="1"/>
            <p:nvPr/>
          </p:nvSpPr>
          <p:spPr>
            <a:xfrm>
              <a:off x="3328" y="463"/>
              <a:ext cx="667" cy="250"/>
            </a:xfrm>
            <a:prstGeom prst="rect">
              <a:avLst/>
            </a:prstGeom>
            <a:noFill/>
            <a:ln w="9525">
              <a:noFill/>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2000" dirty="0">
                  <a:solidFill>
                    <a:srgbClr val="3366FF"/>
                  </a:solidFill>
                  <a:latin typeface="微软雅黑" panose="020B0503020204020204" pitchFamily="34" charset="-122"/>
                  <a:ea typeface="微软雅黑" panose="020B0503020204020204" pitchFamily="34" charset="-122"/>
                </a:rPr>
                <a:t>main.o</a:t>
              </a:r>
              <a:endParaRPr lang="en-US" altLang="zh-CN" sz="2000" dirty="0">
                <a:solidFill>
                  <a:srgbClr val="3366FF"/>
                </a:solidFill>
                <a:latin typeface="微软雅黑" panose="020B0503020204020204" pitchFamily="34" charset="-122"/>
                <a:ea typeface="微软雅黑" panose="020B0503020204020204" pitchFamily="34" charset="-122"/>
              </a:endParaRPr>
            </a:p>
          </p:txBody>
        </p:sp>
        <p:sp>
          <p:nvSpPr>
            <p:cNvPr id="96269" name="Rectangle 12"/>
            <p:cNvSpPr/>
            <p:nvPr/>
          </p:nvSpPr>
          <p:spPr>
            <a:xfrm>
              <a:off x="1872" y="687"/>
              <a:ext cx="3780" cy="1978"/>
            </a:xfrm>
            <a:prstGeom prst="rect">
              <a:avLst/>
            </a:prstGeom>
            <a:solidFill>
              <a:schemeClr val="accent1">
                <a:alpha val="18039"/>
              </a:schemeClr>
            </a:solidFill>
            <a:ln w="9525">
              <a:noFill/>
            </a:ln>
          </p:spPr>
          <p:txBody>
            <a:bodyPr wrap="none"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Disassembly of section .text:</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00000000 &lt;main&gt;:</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   0:	55                   	  push   %ebp</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   1:	89 e5              	  mov   %esp,%ebp</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   3:	83 e4 f0             and    $0xfffffff0,%esp</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   6:	e8 </a:t>
              </a:r>
              <a:r>
                <a:rPr lang="en-US" altLang="zh-CN" sz="2000" dirty="0">
                  <a:solidFill>
                    <a:srgbClr val="FF0000"/>
                  </a:solidFill>
                  <a:latin typeface="微软雅黑" panose="020B0503020204020204" pitchFamily="34" charset="-122"/>
                  <a:ea typeface="微软雅黑" panose="020B0503020204020204" pitchFamily="34" charset="-122"/>
                </a:rPr>
                <a:t>fc ff ff ff</a:t>
              </a:r>
              <a:r>
                <a:rPr lang="en-US" altLang="zh-CN" sz="2000" dirty="0">
                  <a:latin typeface="微软雅黑" panose="020B0503020204020204" pitchFamily="34" charset="-122"/>
                  <a:ea typeface="微软雅黑" panose="020B0503020204020204" pitchFamily="34" charset="-122"/>
                </a:rPr>
                <a:t>       call     7 &lt;main+0x7&gt;</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rPr>
                <a:t>7: R_386_PC32 swap</a:t>
              </a:r>
              <a:endParaRPr lang="en-US" altLang="zh-CN" sz="2000" dirty="0">
                <a:solidFill>
                  <a:srgbClr val="FF0000"/>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   b:	b8 00 00 00 00  mov    $0x0,%eax</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  10:	c9                   	   leave  </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  11:	c3                   	   ret  </a:t>
              </a:r>
              <a:endParaRPr lang="en-US" altLang="zh-CN" sz="2000" dirty="0">
                <a:latin typeface="微软雅黑" panose="020B0503020204020204" pitchFamily="34" charset="-122"/>
                <a:ea typeface="微软雅黑" panose="020B0503020204020204" pitchFamily="34" charset="-122"/>
              </a:endParaRPr>
            </a:p>
          </p:txBody>
        </p:sp>
      </p:grpSp>
      <p:sp>
        <p:nvSpPr>
          <p:cNvPr id="621583" name="Rectangle 15"/>
          <p:cNvSpPr/>
          <p:nvPr/>
        </p:nvSpPr>
        <p:spPr>
          <a:xfrm>
            <a:off x="4311650" y="2640013"/>
            <a:ext cx="1231900" cy="347662"/>
          </a:xfrm>
          <a:prstGeom prst="rect">
            <a:avLst/>
          </a:prstGeom>
          <a:solidFill>
            <a:schemeClr val="accent1">
              <a:alpha val="39999"/>
            </a:schemeClr>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1581"/>
                                        </p:tgtEl>
                                        <p:attrNameLst>
                                          <p:attrName>style.visibility</p:attrName>
                                        </p:attrNameLst>
                                      </p:cBhvr>
                                      <p:to>
                                        <p:strVal val="visible"/>
                                      </p:to>
                                    </p:set>
                                    <p:animEffect transition="in" filter="blinds(horizontal)">
                                      <p:cBhvr>
                                        <p:cTn id="7" dur="500"/>
                                        <p:tgtEl>
                                          <p:spTgt spid="6215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21583"/>
                                        </p:tgtEl>
                                        <p:attrNameLst>
                                          <p:attrName>style.visibility</p:attrName>
                                        </p:attrNameLst>
                                      </p:cBhvr>
                                      <p:to>
                                        <p:strVal val="visible"/>
                                      </p:to>
                                    </p:set>
                                    <p:animEffect transition="in" filter="blinds(horizontal)">
                                      <p:cBhvr>
                                        <p:cTn id="12" dur="500"/>
                                        <p:tgtEl>
                                          <p:spTgt spid="62158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21577"/>
                                        </p:tgtEl>
                                        <p:attrNameLst>
                                          <p:attrName>style.visibility</p:attrName>
                                        </p:attrNameLst>
                                      </p:cBhvr>
                                      <p:to>
                                        <p:strVal val="visible"/>
                                      </p:to>
                                    </p:set>
                                    <p:animEffect transition="in" filter="blinds(horizontal)">
                                      <p:cBhvr>
                                        <p:cTn id="17" dur="500"/>
                                        <p:tgtEl>
                                          <p:spTgt spid="62157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21579"/>
                                        </p:tgtEl>
                                        <p:attrNameLst>
                                          <p:attrName>style.visibility</p:attrName>
                                        </p:attrNameLst>
                                      </p:cBhvr>
                                      <p:to>
                                        <p:strVal val="visible"/>
                                      </p:to>
                                    </p:set>
                                    <p:animEffect transition="in" filter="blinds(horizontal)">
                                      <p:cBhvr>
                                        <p:cTn id="22" dur="500"/>
                                        <p:tgtEl>
                                          <p:spTgt spid="62157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21573"/>
                                        </p:tgtEl>
                                        <p:attrNameLst>
                                          <p:attrName>style.visibility</p:attrName>
                                        </p:attrNameLst>
                                      </p:cBhvr>
                                      <p:to>
                                        <p:strVal val="visible"/>
                                      </p:to>
                                    </p:set>
                                    <p:animEffect transition="in" filter="blinds(horizontal)">
                                      <p:cBhvr>
                                        <p:cTn id="27" dur="500"/>
                                        <p:tgtEl>
                                          <p:spTgt spid="62157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9459"/>
                                        </p:tgtEl>
                                        <p:attrNameLst>
                                          <p:attrName>style.visibility</p:attrName>
                                        </p:attrNameLst>
                                      </p:cBhvr>
                                      <p:to>
                                        <p:strVal val="visible"/>
                                      </p:to>
                                    </p:set>
                                    <p:animEffect transition="in" filter="blinds(horizontal)">
                                      <p:cBhvr>
                                        <p:cTn id="32" dur="500"/>
                                        <p:tgtEl>
                                          <p:spTgt spid="1945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21578"/>
                                        </p:tgtEl>
                                        <p:attrNameLst>
                                          <p:attrName>style.visibility</p:attrName>
                                        </p:attrNameLst>
                                      </p:cBhvr>
                                      <p:to>
                                        <p:strVal val="visible"/>
                                      </p:to>
                                    </p:set>
                                    <p:animEffect transition="in" filter="blinds(horizontal)">
                                      <p:cBhvr>
                                        <p:cTn id="37" dur="500"/>
                                        <p:tgtEl>
                                          <p:spTgt spid="621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573" grpId="0"/>
      <p:bldP spid="621577" grpId="0"/>
      <p:bldP spid="19459" grpId="0" animBg="1"/>
      <p:bldP spid="621578" grpId="0"/>
      <p:bldP spid="62157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2"/>
          <p:cNvSpPr>
            <a:spLocks noGrp="1"/>
          </p:cNvSpPr>
          <p:nvPr>
            <p:ph type="title"/>
          </p:nvPr>
        </p:nvSpPr>
        <p:spPr/>
        <p:txBody>
          <a:bodyPr vert="horz" wrap="square" lIns="91440" tIns="45720" rIns="91440" bIns="45720" anchor="ctr" anchorCtr="0"/>
          <a:p>
            <a:r>
              <a:rPr lang="en-US" altLang="zh-CN" dirty="0"/>
              <a:t>main.o</a:t>
            </a:r>
            <a:r>
              <a:rPr lang="zh-CN" altLang="en-US" dirty="0"/>
              <a:t>中的符号表</a:t>
            </a:r>
            <a:endParaRPr lang="zh-CN" altLang="en-US" dirty="0"/>
          </a:p>
        </p:txBody>
      </p:sp>
      <p:sp>
        <p:nvSpPr>
          <p:cNvPr id="98307" name="Rectangle 3"/>
          <p:cNvSpPr>
            <a:spLocks noGrp="1"/>
          </p:cNvSpPr>
          <p:nvPr>
            <p:ph idx="1"/>
          </p:nvPr>
        </p:nvSpPr>
        <p:spPr>
          <a:xfrm>
            <a:off x="468313" y="1004888"/>
            <a:ext cx="8229600" cy="477837"/>
          </a:xfrm>
        </p:spPr>
        <p:txBody>
          <a:bodyPr vert="horz" wrap="square" lIns="91440" tIns="45720" rIns="91440" bIns="45720" anchor="t" anchorCtr="0"/>
          <a:p>
            <a:pPr>
              <a:lnSpc>
                <a:spcPct val="105000"/>
              </a:lnSpc>
            </a:pPr>
            <a:r>
              <a:rPr lang="en-US" altLang="zh-CN" dirty="0">
                <a:solidFill>
                  <a:schemeClr val="accent2"/>
                </a:solidFill>
                <a:latin typeface="微软雅黑" panose="020B0503020204020204" pitchFamily="34" charset="-122"/>
                <a:ea typeface="微软雅黑" panose="020B0503020204020204" pitchFamily="34" charset="-122"/>
              </a:rPr>
              <a:t>main.o</a:t>
            </a:r>
            <a:r>
              <a:rPr lang="zh-CN" altLang="en-US" dirty="0">
                <a:solidFill>
                  <a:schemeClr val="accent2"/>
                </a:solidFill>
                <a:latin typeface="微软雅黑" panose="020B0503020204020204" pitchFamily="34" charset="-122"/>
                <a:ea typeface="微软雅黑" panose="020B0503020204020204" pitchFamily="34" charset="-122"/>
              </a:rPr>
              <a:t>中的符号表中最后三个条目</a:t>
            </a:r>
            <a:endParaRPr lang="zh-CN" altLang="en-US" dirty="0">
              <a:solidFill>
                <a:schemeClr val="accent2"/>
              </a:solidFill>
              <a:latin typeface="微软雅黑" panose="020B0503020204020204" pitchFamily="34" charset="-122"/>
              <a:ea typeface="微软雅黑" panose="020B0503020204020204" pitchFamily="34" charset="-122"/>
            </a:endParaRPr>
          </a:p>
        </p:txBody>
      </p:sp>
      <p:sp>
        <p:nvSpPr>
          <p:cNvPr id="98308" name="Text Box 4"/>
          <p:cNvSpPr txBox="1"/>
          <p:nvPr/>
        </p:nvSpPr>
        <p:spPr>
          <a:xfrm>
            <a:off x="352425" y="1552575"/>
            <a:ext cx="8545513" cy="1630363"/>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35000"/>
              </a:spcBef>
              <a:buNone/>
            </a:pPr>
            <a:r>
              <a:rPr lang="en-US" altLang="zh-CN" sz="2000" dirty="0">
                <a:solidFill>
                  <a:srgbClr val="004821"/>
                </a:solidFill>
                <a:latin typeface="微软雅黑" panose="020B0503020204020204" pitchFamily="34" charset="-122"/>
                <a:ea typeface="微软雅黑" panose="020B0503020204020204" pitchFamily="34" charset="-122"/>
              </a:rPr>
              <a:t>Num:	value	Size	Type	  Bind	   Ot	Ndx	Name</a:t>
            </a:r>
            <a:endParaRPr lang="en-US" altLang="zh-CN" sz="2000" dirty="0">
              <a:solidFill>
                <a:srgbClr val="00482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35000"/>
              </a:spcBef>
              <a:buNone/>
            </a:pPr>
            <a:r>
              <a:rPr lang="en-US" altLang="zh-CN" sz="2000" dirty="0">
                <a:solidFill>
                  <a:srgbClr val="004821"/>
                </a:solidFill>
                <a:latin typeface="微软雅黑" panose="020B0503020204020204" pitchFamily="34" charset="-122"/>
                <a:ea typeface="微软雅黑" panose="020B0503020204020204" pitchFamily="34" charset="-122"/>
              </a:rPr>
              <a:t>8:	0	8	Data	  Global    0	3	buf</a:t>
            </a:r>
            <a:endParaRPr lang="en-US" altLang="zh-CN" sz="2000" dirty="0">
              <a:solidFill>
                <a:srgbClr val="00482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35000"/>
              </a:spcBef>
              <a:buNone/>
            </a:pPr>
            <a:r>
              <a:rPr lang="en-US" altLang="zh-CN" sz="2000" dirty="0">
                <a:solidFill>
                  <a:srgbClr val="004821"/>
                </a:solidFill>
                <a:latin typeface="微软雅黑" panose="020B0503020204020204" pitchFamily="34" charset="-122"/>
                <a:ea typeface="微软雅黑" panose="020B0503020204020204" pitchFamily="34" charset="-122"/>
              </a:rPr>
              <a:t>9:	0	18	Func	  Global    0	1	main</a:t>
            </a:r>
            <a:endParaRPr lang="en-US" altLang="zh-CN" sz="2000" dirty="0">
              <a:solidFill>
                <a:srgbClr val="00482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35000"/>
              </a:spcBef>
              <a:buNone/>
            </a:pPr>
            <a:r>
              <a:rPr lang="en-US" altLang="zh-CN" sz="2000" dirty="0">
                <a:solidFill>
                  <a:srgbClr val="FF0000"/>
                </a:solidFill>
                <a:latin typeface="微软雅黑" panose="020B0503020204020204" pitchFamily="34" charset="-122"/>
                <a:ea typeface="微软雅黑" panose="020B0503020204020204" pitchFamily="34" charset="-122"/>
              </a:rPr>
              <a:t>10:	0	0	Notype Global     0	UND	swap</a:t>
            </a:r>
            <a:endParaRPr lang="en-US" altLang="zh-CN" sz="2000" dirty="0">
              <a:solidFill>
                <a:srgbClr val="FF0000"/>
              </a:solidFill>
              <a:latin typeface="微软雅黑" panose="020B0503020204020204" pitchFamily="34" charset="-122"/>
              <a:ea typeface="微软雅黑" panose="020B0503020204020204" pitchFamily="34" charset="-122"/>
            </a:endParaRPr>
          </a:p>
        </p:txBody>
      </p:sp>
      <p:sp>
        <p:nvSpPr>
          <p:cNvPr id="733191" name="Text Box 7"/>
          <p:cNvSpPr txBox="1"/>
          <p:nvPr/>
        </p:nvSpPr>
        <p:spPr>
          <a:xfrm>
            <a:off x="355600" y="3390900"/>
            <a:ext cx="8234363" cy="9302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25000"/>
              </a:lnSpc>
              <a:spcBef>
                <a:spcPct val="25000"/>
              </a:spcBef>
              <a:buNone/>
            </a:pPr>
            <a:r>
              <a:rPr lang="en-US" altLang="zh-CN" sz="2200" dirty="0">
                <a:solidFill>
                  <a:srgbClr val="3366FF"/>
                </a:solidFill>
                <a:latin typeface="微软雅黑" panose="020B0503020204020204" pitchFamily="34" charset="-122"/>
                <a:ea typeface="微软雅黑" panose="020B0503020204020204" pitchFamily="34" charset="-122"/>
              </a:rPr>
              <a:t>swap</a:t>
            </a:r>
            <a:r>
              <a:rPr lang="zh-CN" altLang="en-US" sz="2200" dirty="0">
                <a:solidFill>
                  <a:srgbClr val="3366FF"/>
                </a:solidFill>
                <a:latin typeface="微软雅黑" panose="020B0503020204020204" pitchFamily="34" charset="-122"/>
                <a:ea typeface="微软雅黑" panose="020B0503020204020204" pitchFamily="34" charset="-122"/>
              </a:rPr>
              <a:t>是</a:t>
            </a:r>
            <a:r>
              <a:rPr lang="en-US" altLang="zh-CN" sz="2200" dirty="0">
                <a:solidFill>
                  <a:srgbClr val="3366FF"/>
                </a:solidFill>
                <a:latin typeface="微软雅黑" panose="020B0503020204020204" pitchFamily="34" charset="-122"/>
                <a:ea typeface="微软雅黑" panose="020B0503020204020204" pitchFamily="34" charset="-122"/>
              </a:rPr>
              <a:t>main.o</a:t>
            </a:r>
            <a:r>
              <a:rPr lang="zh-CN" altLang="en-US" sz="2200" dirty="0">
                <a:solidFill>
                  <a:srgbClr val="3366FF"/>
                </a:solidFill>
                <a:latin typeface="微软雅黑" panose="020B0503020204020204" pitchFamily="34" charset="-122"/>
                <a:ea typeface="微软雅黑" panose="020B0503020204020204" pitchFamily="34" charset="-122"/>
              </a:rPr>
              <a:t>的符号表中第</a:t>
            </a:r>
            <a:r>
              <a:rPr lang="en-US" altLang="zh-CN" sz="2200" dirty="0">
                <a:solidFill>
                  <a:srgbClr val="3366FF"/>
                </a:solidFill>
                <a:latin typeface="微软雅黑" panose="020B0503020204020204" pitchFamily="34" charset="-122"/>
                <a:ea typeface="微软雅黑" panose="020B0503020204020204" pitchFamily="34" charset="-122"/>
              </a:rPr>
              <a:t>10</a:t>
            </a:r>
            <a:r>
              <a:rPr lang="zh-CN" altLang="en-US" sz="2200" dirty="0">
                <a:solidFill>
                  <a:srgbClr val="3366FF"/>
                </a:solidFill>
                <a:latin typeface="微软雅黑" panose="020B0503020204020204" pitchFamily="34" charset="-122"/>
                <a:ea typeface="微软雅黑" panose="020B0503020204020204" pitchFamily="34" charset="-122"/>
              </a:rPr>
              <a:t>项，是未定义符号，类型和大小未知，并是全局符号，故在其他模块中定义。</a:t>
            </a:r>
            <a:endParaRPr lang="zh-CN" altLang="en-US" sz="2200" dirty="0">
              <a:solidFill>
                <a:srgbClr val="3366FF"/>
              </a:solidFill>
              <a:latin typeface="微软雅黑" panose="020B0503020204020204" pitchFamily="34" charset="-122"/>
              <a:ea typeface="微软雅黑" panose="020B0503020204020204" pitchFamily="34" charset="-122"/>
            </a:endParaRPr>
          </a:p>
        </p:txBody>
      </p:sp>
      <p:sp>
        <p:nvSpPr>
          <p:cNvPr id="733193" name="Rectangle 9"/>
          <p:cNvSpPr/>
          <p:nvPr/>
        </p:nvSpPr>
        <p:spPr>
          <a:xfrm>
            <a:off x="407988" y="4770438"/>
            <a:ext cx="4427537" cy="163512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spcBef>
                <a:spcPct val="0"/>
              </a:spcBef>
              <a:buNone/>
            </a:pPr>
            <a:r>
              <a:rPr lang="zh-CN" altLang="en-US" sz="2200" dirty="0">
                <a:solidFill>
                  <a:srgbClr val="FF0000"/>
                </a:solidFill>
                <a:latin typeface="微软雅黑" panose="020B0503020204020204" pitchFamily="34" charset="-122"/>
                <a:ea typeface="微软雅黑" panose="020B0503020204020204" pitchFamily="34" charset="-122"/>
              </a:rPr>
              <a:t>在</a:t>
            </a:r>
            <a:r>
              <a:rPr lang="en-US" altLang="zh-CN" sz="2200" dirty="0">
                <a:solidFill>
                  <a:srgbClr val="FF0000"/>
                </a:solidFill>
                <a:latin typeface="微软雅黑" panose="020B0503020204020204" pitchFamily="34" charset="-122"/>
                <a:ea typeface="微软雅黑" panose="020B0503020204020204" pitchFamily="34" charset="-122"/>
              </a:rPr>
              <a:t>rel_text</a:t>
            </a:r>
            <a:r>
              <a:rPr lang="zh-CN" altLang="en-US" sz="2200" dirty="0">
                <a:solidFill>
                  <a:srgbClr val="FF0000"/>
                </a:solidFill>
                <a:latin typeface="微软雅黑" panose="020B0503020204020204" pitchFamily="34" charset="-122"/>
                <a:ea typeface="微软雅黑" panose="020B0503020204020204" pitchFamily="34" charset="-122"/>
              </a:rPr>
              <a:t>节中的重定位条目为：</a:t>
            </a:r>
            <a:r>
              <a:rPr lang="en-US" altLang="en-US" sz="2200" dirty="0">
                <a:solidFill>
                  <a:srgbClr val="0A6A0A"/>
                </a:solidFill>
                <a:latin typeface="微软雅黑" panose="020B0503020204020204" pitchFamily="34" charset="-122"/>
                <a:ea typeface="微软雅黑" panose="020B0503020204020204" pitchFamily="34" charset="-122"/>
              </a:rPr>
              <a:t>r_offset=0x7, r_sym=10, </a:t>
            </a:r>
            <a:r>
              <a:rPr lang="en-US" altLang="zh-CN" sz="2200" dirty="0">
                <a:solidFill>
                  <a:srgbClr val="0A6A0A"/>
                </a:solidFill>
                <a:latin typeface="微软雅黑" panose="020B0503020204020204" pitchFamily="34" charset="-122"/>
                <a:ea typeface="微软雅黑" panose="020B0503020204020204" pitchFamily="34" charset="-122"/>
              </a:rPr>
              <a:t>r_type=R_386_PC32</a:t>
            </a:r>
            <a:r>
              <a:rPr lang="en-US" altLang="zh-CN" sz="2200" dirty="0">
                <a:solidFill>
                  <a:srgbClr val="FF0000"/>
                </a:solidFill>
                <a:latin typeface="微软雅黑" panose="020B0503020204020204" pitchFamily="34" charset="-122"/>
                <a:ea typeface="微软雅黑" panose="020B0503020204020204" pitchFamily="34" charset="-122"/>
              </a:rPr>
              <a:t>，dump</a:t>
            </a:r>
            <a:r>
              <a:rPr lang="zh-CN" altLang="en-US" sz="2200" dirty="0">
                <a:solidFill>
                  <a:srgbClr val="FF0000"/>
                </a:solidFill>
                <a:latin typeface="微软雅黑" panose="020B0503020204020204" pitchFamily="34" charset="-122"/>
                <a:ea typeface="微软雅黑" panose="020B0503020204020204" pitchFamily="34" charset="-122"/>
              </a:rPr>
              <a:t>出来后为“</a:t>
            </a:r>
            <a:r>
              <a:rPr lang="en-US" altLang="zh-CN" sz="2200" dirty="0">
                <a:solidFill>
                  <a:srgbClr val="3366FF"/>
                </a:solidFill>
                <a:latin typeface="微软雅黑" panose="020B0503020204020204" pitchFamily="34" charset="-122"/>
                <a:ea typeface="微软雅黑" panose="020B0503020204020204" pitchFamily="34" charset="-122"/>
              </a:rPr>
              <a:t>7:</a:t>
            </a:r>
            <a:r>
              <a:rPr lang="zh-CN" altLang="en-US" sz="2200" dirty="0">
                <a:solidFill>
                  <a:srgbClr val="3366FF"/>
                </a:solidFill>
                <a:latin typeface="微软雅黑" panose="020B0503020204020204" pitchFamily="34" charset="-122"/>
                <a:ea typeface="微软雅黑" panose="020B0503020204020204" pitchFamily="34" charset="-122"/>
              </a:rPr>
              <a:t> </a:t>
            </a:r>
            <a:r>
              <a:rPr lang="en-US" altLang="zh-CN" sz="2200" dirty="0">
                <a:solidFill>
                  <a:srgbClr val="3366FF"/>
                </a:solidFill>
                <a:latin typeface="微软雅黑" panose="020B0503020204020204" pitchFamily="34" charset="-122"/>
                <a:ea typeface="微软雅黑" panose="020B0503020204020204" pitchFamily="34" charset="-122"/>
              </a:rPr>
              <a:t>R_386_PC32 swap</a:t>
            </a:r>
            <a:r>
              <a:rPr lang="en-US" altLang="zh-CN" sz="2200" dirty="0">
                <a:solidFill>
                  <a:srgbClr val="FF0000"/>
                </a:solidFill>
                <a:latin typeface="微软雅黑" panose="020B0503020204020204" pitchFamily="34" charset="-122"/>
                <a:ea typeface="微软雅黑" panose="020B0503020204020204" pitchFamily="34" charset="-122"/>
              </a:rPr>
              <a:t>”</a:t>
            </a:r>
            <a:endParaRPr lang="zh-CN" altLang="en-US" sz="2200" dirty="0">
              <a:solidFill>
                <a:srgbClr val="FF0000"/>
              </a:solidFill>
              <a:latin typeface="微软雅黑" panose="020B0503020204020204" pitchFamily="34" charset="-122"/>
              <a:ea typeface="微软雅黑" panose="020B0503020204020204" pitchFamily="34" charset="-122"/>
            </a:endParaRPr>
          </a:p>
        </p:txBody>
      </p:sp>
      <p:sp>
        <p:nvSpPr>
          <p:cNvPr id="733194" name="Text Box 4"/>
          <p:cNvSpPr txBox="1"/>
          <p:nvPr/>
        </p:nvSpPr>
        <p:spPr>
          <a:xfrm>
            <a:off x="5399088" y="5160963"/>
            <a:ext cx="2363787" cy="749300"/>
          </a:xfrm>
          <a:prstGeom prst="rect">
            <a:avLst/>
          </a:prstGeom>
          <a:noFill/>
          <a:ln w="9525">
            <a:noFill/>
          </a:ln>
        </p:spPr>
        <p:txBody>
          <a:bodyPr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200" dirty="0">
                <a:solidFill>
                  <a:srgbClr val="0A6A0A"/>
                </a:solidFill>
                <a:latin typeface="微软雅黑" panose="020B0503020204020204" pitchFamily="34" charset="-122"/>
                <a:ea typeface="微软雅黑" panose="020B0503020204020204" pitchFamily="34" charset="-122"/>
              </a:rPr>
              <a:t>r_sym=10</a:t>
            </a:r>
            <a:r>
              <a:rPr lang="zh-CN" altLang="en-GB" sz="2200" dirty="0">
                <a:latin typeface="微软雅黑" panose="020B0503020204020204" pitchFamily="34" charset="-122"/>
                <a:ea typeface="微软雅黑" panose="020B0503020204020204" pitchFamily="34" charset="-122"/>
              </a:rPr>
              <a:t>说明引用的是</a:t>
            </a:r>
            <a:r>
              <a:rPr lang="en-GB" altLang="zh-CN" sz="2200" dirty="0">
                <a:latin typeface="微软雅黑" panose="020B0503020204020204" pitchFamily="34" charset="-122"/>
                <a:ea typeface="微软雅黑" panose="020B0503020204020204" pitchFamily="34" charset="-122"/>
              </a:rPr>
              <a:t>swap</a:t>
            </a:r>
            <a:r>
              <a:rPr lang="zh-CN" altLang="en-GB" sz="2200" dirty="0">
                <a:latin typeface="微软雅黑" panose="020B0503020204020204" pitchFamily="34" charset="-122"/>
                <a:ea typeface="微软雅黑" panose="020B0503020204020204" pitchFamily="34" charset="-122"/>
              </a:rPr>
              <a:t>！</a:t>
            </a:r>
            <a:endParaRPr lang="zh-CN" altLang="en-GB" sz="2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3191"/>
                                        </p:tgtEl>
                                        <p:attrNameLst>
                                          <p:attrName>style.visibility</p:attrName>
                                        </p:attrNameLst>
                                      </p:cBhvr>
                                      <p:to>
                                        <p:strVal val="visible"/>
                                      </p:to>
                                    </p:set>
                                    <p:animEffect transition="in" filter="blinds(horizontal)">
                                      <p:cBhvr>
                                        <p:cTn id="7" dur="500"/>
                                        <p:tgtEl>
                                          <p:spTgt spid="73319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3193"/>
                                        </p:tgtEl>
                                        <p:attrNameLst>
                                          <p:attrName>style.visibility</p:attrName>
                                        </p:attrNameLst>
                                      </p:cBhvr>
                                      <p:to>
                                        <p:strVal val="visible"/>
                                      </p:to>
                                    </p:set>
                                    <p:animEffect transition="in" filter="blinds(horizontal)">
                                      <p:cBhvr>
                                        <p:cTn id="12" dur="500"/>
                                        <p:tgtEl>
                                          <p:spTgt spid="73319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33194"/>
                                        </p:tgtEl>
                                        <p:attrNameLst>
                                          <p:attrName>style.visibility</p:attrName>
                                        </p:attrNameLst>
                                      </p:cBhvr>
                                      <p:to>
                                        <p:strVal val="visible"/>
                                      </p:to>
                                    </p:set>
                                    <p:animEffect transition="in" filter="blinds(horizontal)">
                                      <p:cBhvr>
                                        <p:cTn id="17" dur="500"/>
                                        <p:tgtEl>
                                          <p:spTgt spid="733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3191" grpId="0"/>
      <p:bldP spid="733193" grpId="0"/>
      <p:bldP spid="73319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2"/>
          <p:cNvSpPr>
            <a:spLocks noGrp="1"/>
          </p:cNvSpPr>
          <p:nvPr>
            <p:ph type="title"/>
          </p:nvPr>
        </p:nvSpPr>
        <p:spPr/>
        <p:txBody>
          <a:bodyPr vert="horz" wrap="square" lIns="91440" tIns="45720" rIns="91440" bIns="45720" anchor="ctr" anchorCtr="0"/>
          <a:p>
            <a:r>
              <a:rPr lang="en-US" altLang="zh-CN" dirty="0"/>
              <a:t>R_386_PC32</a:t>
            </a:r>
            <a:r>
              <a:rPr lang="zh-CN" altLang="en-GB" dirty="0"/>
              <a:t>的重定位方式</a:t>
            </a:r>
            <a:endParaRPr lang="zh-CN" altLang="en-US" dirty="0"/>
          </a:p>
        </p:txBody>
      </p:sp>
      <p:sp>
        <p:nvSpPr>
          <p:cNvPr id="731139" name="Rectangle 3"/>
          <p:cNvSpPr>
            <a:spLocks noGrp="1"/>
          </p:cNvSpPr>
          <p:nvPr>
            <p:ph idx="1"/>
          </p:nvPr>
        </p:nvSpPr>
        <p:spPr>
          <a:xfrm>
            <a:off x="193675" y="665163"/>
            <a:ext cx="8664575" cy="5218112"/>
          </a:xfrm>
        </p:spPr>
        <p:txBody>
          <a:bodyPr vert="horz" wrap="square" lIns="91440" tIns="45720" rIns="91440" bIns="45720" anchor="t" anchorCtr="0"/>
          <a:p>
            <a:pPr>
              <a:lnSpc>
                <a:spcPct val="110000"/>
              </a:lnSpc>
            </a:pPr>
            <a:r>
              <a:rPr lang="zh-CN" altLang="en-US" dirty="0">
                <a:latin typeface="微软雅黑" panose="020B0503020204020204" pitchFamily="34" charset="-122"/>
                <a:ea typeface="微软雅黑" panose="020B0503020204020204" pitchFamily="34" charset="-122"/>
              </a:rPr>
              <a:t>假定：</a:t>
            </a:r>
            <a:endParaRPr lang="zh-CN" altLang="en-US" dirty="0">
              <a:latin typeface="微软雅黑" panose="020B0503020204020204" pitchFamily="34" charset="-122"/>
              <a:ea typeface="微软雅黑" panose="020B0503020204020204" pitchFamily="34" charset="-122"/>
            </a:endParaRPr>
          </a:p>
          <a:p>
            <a:pPr lvl="1">
              <a:lnSpc>
                <a:spcPct val="110000"/>
              </a:lnSpc>
            </a:pPr>
            <a:r>
              <a:rPr lang="zh-CN" altLang="en-US" sz="2200" dirty="0">
                <a:latin typeface="微软雅黑" panose="020B0503020204020204" pitchFamily="34" charset="-122"/>
                <a:ea typeface="微软雅黑" panose="020B0503020204020204" pitchFamily="34" charset="-122"/>
                <a:hlinkClick r:id="" action="ppaction://hlinkshowjump?jump=nextslide"/>
              </a:rPr>
              <a:t>可执行文件</a:t>
            </a:r>
            <a:r>
              <a:rPr lang="zh-CN" altLang="en-US" sz="2200" dirty="0">
                <a:latin typeface="微软雅黑" panose="020B0503020204020204" pitchFamily="34" charset="-122"/>
                <a:ea typeface="微软雅黑" panose="020B0503020204020204" pitchFamily="34" charset="-122"/>
              </a:rPr>
              <a:t>中</a:t>
            </a:r>
            <a:r>
              <a:rPr lang="en-US" altLang="zh-CN" sz="2200" dirty="0">
                <a:latin typeface="微软雅黑" panose="020B0503020204020204" pitchFamily="34" charset="-122"/>
                <a:ea typeface="微软雅黑" panose="020B0503020204020204" pitchFamily="34" charset="-122"/>
              </a:rPr>
              <a:t>main</a:t>
            </a:r>
            <a:r>
              <a:rPr lang="zh-CN" altLang="en-US" sz="2200" dirty="0">
                <a:latin typeface="微软雅黑" panose="020B0503020204020204" pitchFamily="34" charset="-122"/>
                <a:ea typeface="微软雅黑" panose="020B0503020204020204" pitchFamily="34" charset="-122"/>
              </a:rPr>
              <a:t>函数对应机器代码从</a:t>
            </a:r>
            <a:r>
              <a:rPr lang="en-US" altLang="zh-CN" sz="2200" dirty="0">
                <a:latin typeface="微软雅黑" panose="020B0503020204020204" pitchFamily="34" charset="-122"/>
                <a:ea typeface="微软雅黑" panose="020B0503020204020204" pitchFamily="34" charset="-122"/>
              </a:rPr>
              <a:t>0x8048380</a:t>
            </a:r>
            <a:r>
              <a:rPr lang="zh-CN" altLang="en-US" sz="2200" dirty="0">
                <a:latin typeface="微软雅黑" panose="020B0503020204020204" pitchFamily="34" charset="-122"/>
                <a:ea typeface="微软雅黑" panose="020B0503020204020204" pitchFamily="34" charset="-122"/>
              </a:rPr>
              <a:t>开始</a:t>
            </a:r>
            <a:endParaRPr lang="zh-CN" altLang="en-US" sz="2200" dirty="0">
              <a:latin typeface="微软雅黑" panose="020B0503020204020204" pitchFamily="34" charset="-122"/>
              <a:ea typeface="微软雅黑" panose="020B0503020204020204" pitchFamily="34" charset="-122"/>
            </a:endParaRPr>
          </a:p>
          <a:p>
            <a:pPr lvl="1">
              <a:lnSpc>
                <a:spcPct val="110000"/>
              </a:lnSpc>
            </a:pPr>
            <a:r>
              <a:rPr lang="en-US" altLang="zh-CN" sz="2200" dirty="0">
                <a:latin typeface="微软雅黑" panose="020B0503020204020204" pitchFamily="34" charset="-122"/>
                <a:ea typeface="微软雅黑" panose="020B0503020204020204" pitchFamily="34" charset="-122"/>
              </a:rPr>
              <a:t>swap</a:t>
            </a:r>
            <a:r>
              <a:rPr lang="zh-CN" altLang="en-US" sz="2200" dirty="0">
                <a:latin typeface="微软雅黑" panose="020B0503020204020204" pitchFamily="34" charset="-122"/>
                <a:ea typeface="微软雅黑" panose="020B0503020204020204" pitchFamily="34" charset="-122"/>
              </a:rPr>
              <a:t>紧跟</a:t>
            </a:r>
            <a:r>
              <a:rPr lang="en-US" altLang="zh-CN" sz="2200" dirty="0">
                <a:latin typeface="微软雅黑" panose="020B0503020204020204" pitchFamily="34" charset="-122"/>
                <a:ea typeface="微软雅黑" panose="020B0503020204020204" pitchFamily="34" charset="-122"/>
              </a:rPr>
              <a:t>main</a:t>
            </a:r>
            <a:r>
              <a:rPr lang="zh-CN" altLang="en-US" sz="2200" dirty="0">
                <a:latin typeface="微软雅黑" panose="020B0503020204020204" pitchFamily="34" charset="-122"/>
                <a:ea typeface="微软雅黑" panose="020B0503020204020204" pitchFamily="34" charset="-122"/>
              </a:rPr>
              <a:t>后，其机器代码首地址按</a:t>
            </a:r>
            <a:r>
              <a:rPr lang="en-US" altLang="zh-CN" sz="2200" dirty="0">
                <a:latin typeface="微软雅黑" panose="020B0503020204020204" pitchFamily="34" charset="-122"/>
                <a:ea typeface="微软雅黑" panose="020B0503020204020204" pitchFamily="34" charset="-122"/>
              </a:rPr>
              <a:t>4</a:t>
            </a:r>
            <a:r>
              <a:rPr lang="zh-CN" altLang="en-US" sz="2200" dirty="0">
                <a:latin typeface="微软雅黑" panose="020B0503020204020204" pitchFamily="34" charset="-122"/>
                <a:ea typeface="微软雅黑" panose="020B0503020204020204" pitchFamily="34" charset="-122"/>
              </a:rPr>
              <a:t>字节边界对齐</a:t>
            </a:r>
            <a:endParaRPr lang="zh-CN" altLang="en-US" sz="2200" dirty="0">
              <a:latin typeface="微软雅黑" panose="020B0503020204020204" pitchFamily="34" charset="-122"/>
              <a:ea typeface="微软雅黑" panose="020B0503020204020204" pitchFamily="34" charset="-122"/>
            </a:endParaRPr>
          </a:p>
          <a:p>
            <a:pPr>
              <a:lnSpc>
                <a:spcPct val="110000"/>
              </a:lnSpc>
            </a:pPr>
            <a:r>
              <a:rPr lang="zh-CN" altLang="en-US" dirty="0">
                <a:latin typeface="微软雅黑" panose="020B0503020204020204" pitchFamily="34" charset="-122"/>
                <a:ea typeface="微软雅黑" panose="020B0503020204020204" pitchFamily="34" charset="-122"/>
              </a:rPr>
              <a:t>则</a:t>
            </a:r>
            <a:r>
              <a:rPr lang="en-US" altLang="zh-CN" dirty="0">
                <a:latin typeface="微软雅黑" panose="020B0503020204020204" pitchFamily="34" charset="-122"/>
                <a:ea typeface="微软雅黑" panose="020B0503020204020204" pitchFamily="34" charset="-122"/>
              </a:rPr>
              <a:t>swap</a:t>
            </a:r>
            <a:r>
              <a:rPr lang="zh-CN" altLang="en-US" dirty="0">
                <a:latin typeface="微软雅黑" panose="020B0503020204020204" pitchFamily="34" charset="-122"/>
                <a:ea typeface="微软雅黑" panose="020B0503020204020204" pitchFamily="34" charset="-122"/>
              </a:rPr>
              <a:t>起始地址为多少？</a:t>
            </a:r>
            <a:endParaRPr lang="zh-CN" altLang="en-US" dirty="0">
              <a:latin typeface="微软雅黑" panose="020B0503020204020204" pitchFamily="34" charset="-122"/>
              <a:ea typeface="微软雅黑" panose="020B0503020204020204" pitchFamily="34" charset="-122"/>
            </a:endParaRPr>
          </a:p>
          <a:p>
            <a:pPr lvl="1">
              <a:lnSpc>
                <a:spcPct val="110000"/>
              </a:lnSpc>
            </a:pPr>
            <a:r>
              <a:rPr lang="en-US" altLang="zh-CN" sz="2200" dirty="0">
                <a:latin typeface="微软雅黑" panose="020B0503020204020204" pitchFamily="34" charset="-122"/>
                <a:ea typeface="微软雅黑" panose="020B0503020204020204" pitchFamily="34" charset="-122"/>
              </a:rPr>
              <a:t>0x8048380+0x12=0x8048392</a:t>
            </a:r>
            <a:endParaRPr lang="en-US" altLang="zh-CN" sz="2200" dirty="0">
              <a:latin typeface="微软雅黑" panose="020B0503020204020204" pitchFamily="34" charset="-122"/>
              <a:ea typeface="微软雅黑" panose="020B0503020204020204" pitchFamily="34" charset="-122"/>
            </a:endParaRPr>
          </a:p>
          <a:p>
            <a:pPr lvl="1">
              <a:lnSpc>
                <a:spcPct val="110000"/>
              </a:lnSpc>
            </a:pPr>
            <a:r>
              <a:rPr lang="zh-CN" altLang="en-US" sz="2200" dirty="0">
                <a:latin typeface="微软雅黑" panose="020B0503020204020204" pitchFamily="34" charset="-122"/>
                <a:ea typeface="微软雅黑" panose="020B0503020204020204" pitchFamily="34" charset="-122"/>
              </a:rPr>
              <a:t>在</a:t>
            </a:r>
            <a:r>
              <a:rPr lang="en-US" altLang="zh-CN" sz="2200" dirty="0">
                <a:latin typeface="微软雅黑" panose="020B0503020204020204" pitchFamily="34" charset="-122"/>
                <a:ea typeface="微软雅黑" panose="020B0503020204020204" pitchFamily="34" charset="-122"/>
              </a:rPr>
              <a:t>4</a:t>
            </a:r>
            <a:r>
              <a:rPr lang="zh-CN" altLang="en-US" sz="2200" dirty="0">
                <a:latin typeface="微软雅黑" panose="020B0503020204020204" pitchFamily="34" charset="-122"/>
                <a:ea typeface="微软雅黑" panose="020B0503020204020204" pitchFamily="34" charset="-122"/>
              </a:rPr>
              <a:t>字节边界对齐的情况下，是</a:t>
            </a:r>
            <a:r>
              <a:rPr lang="en-US" altLang="zh-CN" sz="2200" dirty="0">
                <a:latin typeface="微软雅黑" panose="020B0503020204020204" pitchFamily="34" charset="-122"/>
                <a:ea typeface="微软雅黑" panose="020B0503020204020204" pitchFamily="34" charset="-122"/>
              </a:rPr>
              <a:t>0x8048394</a:t>
            </a:r>
            <a:endParaRPr lang="en-US" altLang="zh-CN" sz="2200" dirty="0">
              <a:latin typeface="微软雅黑" panose="020B0503020204020204" pitchFamily="34" charset="-122"/>
              <a:ea typeface="微软雅黑" panose="020B0503020204020204" pitchFamily="34" charset="-122"/>
            </a:endParaRPr>
          </a:p>
          <a:p>
            <a:pPr>
              <a:lnSpc>
                <a:spcPct val="110000"/>
              </a:lnSpc>
            </a:pPr>
            <a:r>
              <a:rPr lang="zh-CN" altLang="en-US" dirty="0">
                <a:latin typeface="微软雅黑" panose="020B0503020204020204" pitchFamily="34" charset="-122"/>
                <a:ea typeface="微软雅黑" panose="020B0503020204020204" pitchFamily="34" charset="-122"/>
              </a:rPr>
              <a:t>则重定位后</a:t>
            </a:r>
            <a:r>
              <a:rPr lang="en-US" altLang="zh-CN" dirty="0">
                <a:latin typeface="微软雅黑" panose="020B0503020204020204" pitchFamily="34" charset="-122"/>
                <a:ea typeface="微软雅黑" panose="020B0503020204020204" pitchFamily="34" charset="-122"/>
              </a:rPr>
              <a:t>call</a:t>
            </a:r>
            <a:r>
              <a:rPr lang="zh-CN" altLang="en-US" dirty="0">
                <a:latin typeface="微软雅黑" panose="020B0503020204020204" pitchFamily="34" charset="-122"/>
                <a:ea typeface="微软雅黑" panose="020B0503020204020204" pitchFamily="34" charset="-122"/>
              </a:rPr>
              <a:t>指令的机器代码是什么？</a:t>
            </a:r>
            <a:endParaRPr lang="zh-CN" altLang="en-US" dirty="0">
              <a:latin typeface="微软雅黑" panose="020B0503020204020204" pitchFamily="34" charset="-122"/>
              <a:ea typeface="微软雅黑" panose="020B0503020204020204" pitchFamily="34" charset="-122"/>
            </a:endParaRPr>
          </a:p>
          <a:p>
            <a:pPr lvl="1">
              <a:lnSpc>
                <a:spcPct val="110000"/>
              </a:lnSpc>
            </a:pPr>
            <a:r>
              <a:rPr lang="zh-CN" altLang="en-US" sz="2200" dirty="0">
                <a:latin typeface="微软雅黑" panose="020B0503020204020204" pitchFamily="34" charset="-122"/>
                <a:ea typeface="微软雅黑" panose="020B0503020204020204" pitchFamily="34" charset="-122"/>
              </a:rPr>
              <a:t>转移目标地址</a:t>
            </a:r>
            <a:r>
              <a:rPr lang="en-US" altLang="zh-CN" sz="2200" dirty="0">
                <a:latin typeface="微软雅黑" panose="020B0503020204020204" pitchFamily="34" charset="-122"/>
                <a:ea typeface="微软雅黑" panose="020B0503020204020204" pitchFamily="34" charset="-122"/>
              </a:rPr>
              <a:t>=PC+</a:t>
            </a:r>
            <a:r>
              <a:rPr lang="zh-CN" altLang="en-US" sz="2200" dirty="0">
                <a:solidFill>
                  <a:srgbClr val="FF0000"/>
                </a:solidFill>
                <a:latin typeface="微软雅黑" panose="020B0503020204020204" pitchFamily="34" charset="-122"/>
                <a:ea typeface="微软雅黑" panose="020B0503020204020204" pitchFamily="34" charset="-122"/>
              </a:rPr>
              <a:t>偏移地址</a:t>
            </a:r>
            <a:r>
              <a:rPr lang="zh-CN" altLang="en-US" sz="2200" dirty="0">
                <a:solidFill>
                  <a:schemeClr val="accent2"/>
                </a:solidFill>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PC=0x8048380+0x07-init</a:t>
            </a:r>
            <a:endParaRPr lang="zh-CN" altLang="en-US" sz="2200" dirty="0">
              <a:latin typeface="微软雅黑" panose="020B0503020204020204" pitchFamily="34" charset="-122"/>
              <a:ea typeface="微软雅黑" panose="020B0503020204020204" pitchFamily="34" charset="-122"/>
            </a:endParaRPr>
          </a:p>
          <a:p>
            <a:pPr lvl="1">
              <a:lnSpc>
                <a:spcPct val="110000"/>
              </a:lnSpc>
            </a:pPr>
            <a:r>
              <a:rPr lang="en-US" altLang="zh-CN" sz="2200" dirty="0">
                <a:latin typeface="微软雅黑" panose="020B0503020204020204" pitchFamily="34" charset="-122"/>
                <a:ea typeface="微软雅黑" panose="020B0503020204020204" pitchFamily="34" charset="-122"/>
              </a:rPr>
              <a:t>PC=0x8048380+0x07-(-4)=0x804838b</a:t>
            </a:r>
            <a:endParaRPr lang="en-US" altLang="zh-CN" sz="2200" dirty="0">
              <a:latin typeface="微软雅黑" panose="020B0503020204020204" pitchFamily="34" charset="-122"/>
              <a:ea typeface="微软雅黑" panose="020B0503020204020204" pitchFamily="34" charset="-122"/>
            </a:endParaRPr>
          </a:p>
          <a:p>
            <a:pPr lvl="1">
              <a:lnSpc>
                <a:spcPct val="110000"/>
              </a:lnSpc>
            </a:pPr>
            <a:r>
              <a:rPr lang="zh-CN" altLang="en-US" sz="2200" dirty="0">
                <a:solidFill>
                  <a:srgbClr val="FF0000"/>
                </a:solidFill>
                <a:latin typeface="微软雅黑" panose="020B0503020204020204" pitchFamily="34" charset="-122"/>
                <a:ea typeface="微软雅黑" panose="020B0503020204020204" pitchFamily="34" charset="-122"/>
              </a:rPr>
              <a:t>重定位值</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转移目标地址</a:t>
            </a:r>
            <a:r>
              <a:rPr lang="en-US" altLang="zh-CN" sz="2200" dirty="0">
                <a:latin typeface="微软雅黑" panose="020B0503020204020204" pitchFamily="34" charset="-122"/>
                <a:ea typeface="微软雅黑" panose="020B0503020204020204" pitchFamily="34" charset="-122"/>
              </a:rPr>
              <a:t>-PC=0x8048394-0x804838b=0x9</a:t>
            </a:r>
            <a:endParaRPr lang="en-US" altLang="zh-CN" sz="2200" dirty="0">
              <a:latin typeface="微软雅黑" panose="020B0503020204020204" pitchFamily="34" charset="-122"/>
              <a:ea typeface="微软雅黑" panose="020B0503020204020204" pitchFamily="34" charset="-122"/>
            </a:endParaRPr>
          </a:p>
          <a:p>
            <a:pPr lvl="1">
              <a:lnSpc>
                <a:spcPct val="110000"/>
              </a:lnSpc>
            </a:pPr>
            <a:r>
              <a:rPr lang="en-US" altLang="zh-CN" sz="2200" dirty="0">
                <a:latin typeface="微软雅黑" panose="020B0503020204020204" pitchFamily="34" charset="-122"/>
                <a:ea typeface="微软雅黑" panose="020B0503020204020204" pitchFamily="34" charset="-122"/>
              </a:rPr>
              <a:t>call</a:t>
            </a:r>
            <a:r>
              <a:rPr lang="zh-CN" altLang="en-US" sz="2200" dirty="0">
                <a:latin typeface="微软雅黑" panose="020B0503020204020204" pitchFamily="34" charset="-122"/>
                <a:ea typeface="微软雅黑" panose="020B0503020204020204" pitchFamily="34" charset="-122"/>
              </a:rPr>
              <a:t>指令的机器代码为“</a:t>
            </a:r>
            <a:r>
              <a:rPr lang="en-US" altLang="zh-CN" sz="2200" dirty="0">
                <a:latin typeface="微软雅黑" panose="020B0503020204020204" pitchFamily="34" charset="-122"/>
                <a:ea typeface="微软雅黑" panose="020B0503020204020204" pitchFamily="34" charset="-122"/>
              </a:rPr>
              <a:t>e8 09 00 00 00”</a:t>
            </a:r>
            <a:endParaRPr lang="en-US" altLang="zh-CN" sz="2200" dirty="0">
              <a:latin typeface="微软雅黑" panose="020B0503020204020204" pitchFamily="34" charset="-122"/>
              <a:ea typeface="微软雅黑" panose="020B0503020204020204" pitchFamily="34" charset="-122"/>
            </a:endParaRPr>
          </a:p>
        </p:txBody>
      </p:sp>
      <p:grpSp>
        <p:nvGrpSpPr>
          <p:cNvPr id="731156" name="Group 20"/>
          <p:cNvGrpSpPr/>
          <p:nvPr/>
        </p:nvGrpSpPr>
        <p:grpSpPr>
          <a:xfrm>
            <a:off x="3286125" y="638175"/>
            <a:ext cx="5829300" cy="1941513"/>
            <a:chOff x="1984" y="393"/>
            <a:chExt cx="3672" cy="1223"/>
          </a:xfrm>
        </p:grpSpPr>
        <p:sp>
          <p:nvSpPr>
            <p:cNvPr id="99350" name="Rectangle 4"/>
            <p:cNvSpPr/>
            <p:nvPr/>
          </p:nvSpPr>
          <p:spPr>
            <a:xfrm>
              <a:off x="1986" y="400"/>
              <a:ext cx="3670" cy="121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Disassembly of section .text:</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00000000 &lt;main&gt;:</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   6:	e8 </a:t>
              </a:r>
              <a:r>
                <a:rPr lang="en-US" altLang="zh-CN" sz="2000" dirty="0">
                  <a:solidFill>
                    <a:srgbClr val="FF0000"/>
                  </a:solidFill>
                  <a:latin typeface="微软雅黑" panose="020B0503020204020204" pitchFamily="34" charset="-122"/>
                  <a:ea typeface="微软雅黑" panose="020B0503020204020204" pitchFamily="34" charset="-122"/>
                </a:rPr>
                <a:t>fc ff ff ff</a:t>
              </a:r>
              <a:r>
                <a:rPr lang="en-US" altLang="zh-CN" sz="2000" dirty="0">
                  <a:latin typeface="微软雅黑" panose="020B0503020204020204" pitchFamily="34" charset="-122"/>
                  <a:ea typeface="微软雅黑" panose="020B0503020204020204" pitchFamily="34" charset="-122"/>
                </a:rPr>
                <a:t>       call     7 &lt;main+0x7&gt;</a:t>
              </a:r>
              <a:endParaRPr lang="en-US" altLang="zh-CN" sz="2000" dirty="0">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rPr>
                <a:t>7: R_386_PC32 swap</a:t>
              </a:r>
              <a:endParaRPr lang="en-US" altLang="zh-CN" sz="2000" dirty="0">
                <a:solidFill>
                  <a:srgbClr val="FF0000"/>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99351" name="Rectangle 5"/>
            <p:cNvSpPr/>
            <p:nvPr/>
          </p:nvSpPr>
          <p:spPr>
            <a:xfrm>
              <a:off x="1984" y="393"/>
              <a:ext cx="3666" cy="1216"/>
            </a:xfrm>
            <a:prstGeom prst="rect">
              <a:avLst/>
            </a:prstGeom>
            <a:solidFill>
              <a:srgbClr val="FF0000">
                <a:alpha val="14902"/>
              </a:srgbClr>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grpSp>
      <p:grpSp>
        <p:nvGrpSpPr>
          <p:cNvPr id="731144" name="Group 8"/>
          <p:cNvGrpSpPr/>
          <p:nvPr/>
        </p:nvGrpSpPr>
        <p:grpSpPr>
          <a:xfrm>
            <a:off x="4586288" y="3206750"/>
            <a:ext cx="2265362" cy="798513"/>
            <a:chOff x="2926" y="2020"/>
            <a:chExt cx="2323" cy="503"/>
          </a:xfrm>
        </p:grpSpPr>
        <p:sp>
          <p:nvSpPr>
            <p:cNvPr id="99348" name="Line 6"/>
            <p:cNvSpPr/>
            <p:nvPr/>
          </p:nvSpPr>
          <p:spPr>
            <a:xfrm flipH="1">
              <a:off x="2926" y="2222"/>
              <a:ext cx="1453" cy="301"/>
            </a:xfrm>
            <a:prstGeom prst="line">
              <a:avLst/>
            </a:prstGeom>
            <a:ln w="38100" cap="flat" cmpd="sng">
              <a:solidFill>
                <a:srgbClr val="FF0000"/>
              </a:solidFill>
              <a:prstDash val="solid"/>
              <a:headEnd type="none" w="med" len="med"/>
              <a:tailEnd type="triangle" w="med" len="med"/>
            </a:ln>
          </p:spPr>
        </p:sp>
        <p:sp>
          <p:nvSpPr>
            <p:cNvPr id="99349" name="Text Box 7"/>
            <p:cNvSpPr txBox="1"/>
            <p:nvPr/>
          </p:nvSpPr>
          <p:spPr>
            <a:xfrm>
              <a:off x="4379" y="2020"/>
              <a:ext cx="870" cy="48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200" dirty="0">
                  <a:solidFill>
                    <a:srgbClr val="FF0000"/>
                  </a:solidFill>
                  <a:ea typeface="微软雅黑" panose="020B0503020204020204" pitchFamily="34" charset="-122"/>
                </a:rPr>
                <a:t>重定位值</a:t>
              </a:r>
              <a:endParaRPr lang="zh-CN" altLang="en-US" sz="2200" dirty="0">
                <a:solidFill>
                  <a:srgbClr val="FF0000"/>
                </a:solidFill>
                <a:ea typeface="微软雅黑" panose="020B0503020204020204" pitchFamily="34" charset="-122"/>
              </a:endParaRPr>
            </a:p>
          </p:txBody>
        </p:sp>
      </p:grpSp>
      <p:sp>
        <p:nvSpPr>
          <p:cNvPr id="731146" name="Line 10"/>
          <p:cNvSpPr/>
          <p:nvPr/>
        </p:nvSpPr>
        <p:spPr>
          <a:xfrm>
            <a:off x="6184900" y="2205038"/>
            <a:ext cx="1101725" cy="1627187"/>
          </a:xfrm>
          <a:prstGeom prst="line">
            <a:avLst/>
          </a:prstGeom>
          <a:ln w="57150" cap="flat" cmpd="sng">
            <a:solidFill>
              <a:schemeClr val="tx1"/>
            </a:solidFill>
            <a:prstDash val="solid"/>
            <a:headEnd type="none" w="med" len="med"/>
            <a:tailEnd type="triangle" w="med" len="med"/>
          </a:ln>
        </p:spPr>
      </p:sp>
      <p:sp>
        <p:nvSpPr>
          <p:cNvPr id="731147" name="Text Box 11"/>
          <p:cNvSpPr txBox="1"/>
          <p:nvPr/>
        </p:nvSpPr>
        <p:spPr>
          <a:xfrm>
            <a:off x="7402513" y="3133725"/>
            <a:ext cx="1119187" cy="427038"/>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200" dirty="0">
                <a:solidFill>
                  <a:srgbClr val="FF0000"/>
                </a:solidFill>
                <a:latin typeface="微软雅黑" panose="020B0503020204020204" pitchFamily="34" charset="-122"/>
                <a:ea typeface="微软雅黑" panose="020B0503020204020204" pitchFamily="34" charset="-122"/>
              </a:rPr>
              <a:t>值为</a:t>
            </a:r>
            <a:r>
              <a:rPr lang="en-US" altLang="zh-CN" sz="2200" dirty="0">
                <a:solidFill>
                  <a:srgbClr val="FF0000"/>
                </a:solidFill>
                <a:latin typeface="微软雅黑" panose="020B0503020204020204" pitchFamily="34" charset="-122"/>
                <a:ea typeface="微软雅黑" panose="020B0503020204020204" pitchFamily="34" charset="-122"/>
              </a:rPr>
              <a:t>-4</a:t>
            </a:r>
            <a:endParaRPr lang="en-US" altLang="zh-CN" sz="2200" dirty="0">
              <a:solidFill>
                <a:srgbClr val="FF0000"/>
              </a:solidFill>
              <a:latin typeface="微软雅黑" panose="020B0503020204020204" pitchFamily="34" charset="-122"/>
              <a:ea typeface="微软雅黑" panose="020B0503020204020204" pitchFamily="34" charset="-122"/>
            </a:endParaRPr>
          </a:p>
        </p:txBody>
      </p:sp>
      <p:sp>
        <p:nvSpPr>
          <p:cNvPr id="731148" name="Rectangle 12"/>
          <p:cNvSpPr/>
          <p:nvPr/>
        </p:nvSpPr>
        <p:spPr>
          <a:xfrm>
            <a:off x="198438" y="5591175"/>
            <a:ext cx="7078662" cy="762000"/>
          </a:xfrm>
          <a:prstGeom prst="rect">
            <a:avLst/>
          </a:prstGeom>
          <a:noFill/>
          <a:ln w="9525">
            <a:noFill/>
          </a:ln>
        </p:spPr>
        <p:txBody>
          <a:bodyPr wrap="none"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3175" eaLnBrk="1" hangingPunct="1">
              <a:lnSpc>
                <a:spcPct val="100000"/>
              </a:lnSpc>
              <a:spcBef>
                <a:spcPct val="0"/>
              </a:spcBef>
              <a:buNone/>
            </a:pPr>
            <a:r>
              <a:rPr lang="en-US" altLang="zh-CN" sz="2200" dirty="0">
                <a:latin typeface="微软雅黑" panose="020B0503020204020204" pitchFamily="34" charset="-122"/>
                <a:ea typeface="微软雅黑" panose="020B0503020204020204" pitchFamily="34" charset="-122"/>
              </a:rPr>
              <a:t>PC</a:t>
            </a:r>
            <a:r>
              <a:rPr lang="zh-CN" altLang="en-US" sz="2200" dirty="0">
                <a:latin typeface="微软雅黑" panose="020B0503020204020204" pitchFamily="34" charset="-122"/>
                <a:ea typeface="微软雅黑" panose="020B0503020204020204" pitchFamily="34" charset="-122"/>
              </a:rPr>
              <a:t>相对地址方式下，重定位值计算公式为：</a:t>
            </a:r>
            <a:endParaRPr lang="zh-CN" altLang="en-US" sz="2200" dirty="0">
              <a:latin typeface="微软雅黑" panose="020B0503020204020204" pitchFamily="34" charset="-122"/>
              <a:ea typeface="微软雅黑" panose="020B0503020204020204" pitchFamily="34" charset="-122"/>
            </a:endParaRPr>
          </a:p>
          <a:p>
            <a:pPr marL="0" lvl="0" indent="3175" eaLnBrk="1" hangingPunct="1">
              <a:lnSpc>
                <a:spcPct val="100000"/>
              </a:lnSpc>
              <a:spcBef>
                <a:spcPct val="0"/>
              </a:spcBef>
              <a:buNone/>
            </a:pPr>
            <a:r>
              <a:rPr lang="en-US" altLang="zh-CN" sz="2200" dirty="0">
                <a:latin typeface="微软雅黑" panose="020B0503020204020204" pitchFamily="34" charset="-122"/>
                <a:ea typeface="微软雅黑" panose="020B0503020204020204" pitchFamily="34" charset="-122"/>
              </a:rPr>
              <a:t>ADDR(r_sym) – ( ( ADDR(.text) + r_offset ) – init )</a:t>
            </a:r>
            <a:endParaRPr lang="en-US" altLang="zh-CN" sz="2200" dirty="0">
              <a:latin typeface="微软雅黑" panose="020B0503020204020204" pitchFamily="34" charset="-122"/>
              <a:ea typeface="微软雅黑" panose="020B0503020204020204" pitchFamily="34" charset="-122"/>
            </a:endParaRPr>
          </a:p>
        </p:txBody>
      </p:sp>
      <p:grpSp>
        <p:nvGrpSpPr>
          <p:cNvPr id="731151" name="Group 15"/>
          <p:cNvGrpSpPr/>
          <p:nvPr/>
        </p:nvGrpSpPr>
        <p:grpSpPr>
          <a:xfrm>
            <a:off x="2428875" y="6316663"/>
            <a:ext cx="4818063" cy="412750"/>
            <a:chOff x="1530" y="4015"/>
            <a:chExt cx="3035" cy="260"/>
          </a:xfrm>
        </p:grpSpPr>
        <p:sp>
          <p:nvSpPr>
            <p:cNvPr id="99346" name="Line 13"/>
            <p:cNvSpPr/>
            <p:nvPr/>
          </p:nvSpPr>
          <p:spPr>
            <a:xfrm>
              <a:off x="1530" y="4015"/>
              <a:ext cx="3035" cy="0"/>
            </a:xfrm>
            <a:prstGeom prst="line">
              <a:avLst/>
            </a:prstGeom>
            <a:ln w="38100" cap="flat" cmpd="sng">
              <a:solidFill>
                <a:srgbClr val="FF0000"/>
              </a:solidFill>
              <a:prstDash val="solid"/>
              <a:headEnd type="none" w="med" len="med"/>
              <a:tailEnd type="none" w="med" len="med"/>
            </a:ln>
          </p:spPr>
        </p:sp>
        <p:sp>
          <p:nvSpPr>
            <p:cNvPr id="99347" name="Text Box 14"/>
            <p:cNvSpPr txBox="1"/>
            <p:nvPr/>
          </p:nvSpPr>
          <p:spPr>
            <a:xfrm>
              <a:off x="2390" y="4025"/>
              <a:ext cx="1682" cy="2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2000" dirty="0">
                  <a:solidFill>
                    <a:srgbClr val="FF0000"/>
                  </a:solidFill>
                  <a:latin typeface="微软雅黑" panose="020B0503020204020204" pitchFamily="34" charset="-122"/>
                  <a:ea typeface="微软雅黑" panose="020B0503020204020204" pitchFamily="34" charset="-122"/>
                </a:rPr>
                <a:t>call</a:t>
              </a:r>
              <a:r>
                <a:rPr lang="zh-CN" altLang="en-US" sz="2000" dirty="0">
                  <a:solidFill>
                    <a:srgbClr val="FF0000"/>
                  </a:solidFill>
                  <a:latin typeface="微软雅黑" panose="020B0503020204020204" pitchFamily="34" charset="-122"/>
                  <a:ea typeface="微软雅黑" panose="020B0503020204020204" pitchFamily="34" charset="-122"/>
                </a:rPr>
                <a:t>指令下条指令地址</a:t>
              </a:r>
              <a:endParaRPr lang="zh-CN" altLang="en-US" sz="2000" dirty="0">
                <a:solidFill>
                  <a:srgbClr val="FF0000"/>
                </a:solidFill>
                <a:latin typeface="微软雅黑" panose="020B0503020204020204" pitchFamily="34" charset="-122"/>
                <a:ea typeface="微软雅黑" panose="020B0503020204020204" pitchFamily="34" charset="-122"/>
              </a:endParaRPr>
            </a:p>
          </p:txBody>
        </p:sp>
      </p:grpSp>
      <p:grpSp>
        <p:nvGrpSpPr>
          <p:cNvPr id="731155" name="Group 19"/>
          <p:cNvGrpSpPr/>
          <p:nvPr/>
        </p:nvGrpSpPr>
        <p:grpSpPr>
          <a:xfrm>
            <a:off x="227013" y="6313488"/>
            <a:ext cx="1855787" cy="401637"/>
            <a:chOff x="143" y="4013"/>
            <a:chExt cx="1169" cy="253"/>
          </a:xfrm>
        </p:grpSpPr>
        <p:sp>
          <p:nvSpPr>
            <p:cNvPr id="99344" name="Line 17"/>
            <p:cNvSpPr/>
            <p:nvPr/>
          </p:nvSpPr>
          <p:spPr>
            <a:xfrm>
              <a:off x="143" y="4013"/>
              <a:ext cx="1169" cy="1"/>
            </a:xfrm>
            <a:prstGeom prst="line">
              <a:avLst/>
            </a:prstGeom>
            <a:ln w="38100" cap="flat" cmpd="sng">
              <a:solidFill>
                <a:srgbClr val="FF0000"/>
              </a:solidFill>
              <a:prstDash val="solid"/>
              <a:headEnd type="none" w="med" len="med"/>
              <a:tailEnd type="none" w="med" len="med"/>
            </a:ln>
          </p:spPr>
        </p:sp>
        <p:sp>
          <p:nvSpPr>
            <p:cNvPr id="99345" name="Text Box 18"/>
            <p:cNvSpPr txBox="1"/>
            <p:nvPr/>
          </p:nvSpPr>
          <p:spPr>
            <a:xfrm>
              <a:off x="315" y="4016"/>
              <a:ext cx="970" cy="2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FF0000"/>
                  </a:solidFill>
                  <a:latin typeface="微软雅黑" panose="020B0503020204020204" pitchFamily="34" charset="-122"/>
                  <a:ea typeface="微软雅黑" panose="020B0503020204020204" pitchFamily="34" charset="-122"/>
                </a:rPr>
                <a:t>引用目标处</a:t>
              </a:r>
              <a:endParaRPr lang="zh-CN" altLang="en-US" sz="2000" dirty="0">
                <a:solidFill>
                  <a:srgbClr val="FF0000"/>
                </a:solidFill>
                <a:latin typeface="微软雅黑" panose="020B0503020204020204" pitchFamily="34" charset="-122"/>
                <a:ea typeface="微软雅黑" panose="020B0503020204020204" pitchFamily="34" charset="-122"/>
              </a:endParaRPr>
            </a:p>
          </p:txBody>
        </p:sp>
      </p:grpSp>
      <p:sp>
        <p:nvSpPr>
          <p:cNvPr id="731157" name="Text Box 21"/>
          <p:cNvSpPr txBox="1"/>
          <p:nvPr/>
        </p:nvSpPr>
        <p:spPr>
          <a:xfrm>
            <a:off x="6575425" y="6346825"/>
            <a:ext cx="1857375"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3333CC"/>
                </a:solidFill>
                <a:latin typeface="微软雅黑" panose="020B0503020204020204" pitchFamily="34" charset="-122"/>
                <a:ea typeface="微软雅黑" panose="020B0503020204020204" pitchFamily="34" charset="-122"/>
              </a:rPr>
              <a:t>即当前</a:t>
            </a:r>
            <a:r>
              <a:rPr lang="en-US" altLang="zh-CN" sz="2000" dirty="0">
                <a:solidFill>
                  <a:srgbClr val="3333CC"/>
                </a:solidFill>
                <a:latin typeface="微软雅黑" panose="020B0503020204020204" pitchFamily="34" charset="-122"/>
                <a:ea typeface="微软雅黑" panose="020B0503020204020204" pitchFamily="34" charset="-122"/>
              </a:rPr>
              <a:t>PC</a:t>
            </a:r>
            <a:r>
              <a:rPr lang="zh-CN" altLang="en-US" sz="2000" dirty="0">
                <a:solidFill>
                  <a:srgbClr val="3333CC"/>
                </a:solidFill>
                <a:latin typeface="微软雅黑" panose="020B0503020204020204" pitchFamily="34" charset="-122"/>
                <a:ea typeface="微软雅黑" panose="020B0503020204020204" pitchFamily="34" charset="-122"/>
              </a:rPr>
              <a:t>的值</a:t>
            </a:r>
            <a:endParaRPr lang="zh-CN" altLang="en-US" sz="2000" dirty="0">
              <a:solidFill>
                <a:srgbClr val="3333CC"/>
              </a:solidFill>
              <a:latin typeface="微软雅黑" panose="020B0503020204020204" pitchFamily="34" charset="-122"/>
              <a:ea typeface="微软雅黑" panose="020B0503020204020204" pitchFamily="34" charset="-122"/>
            </a:endParaRPr>
          </a:p>
        </p:txBody>
      </p:sp>
      <p:grpSp>
        <p:nvGrpSpPr>
          <p:cNvPr id="731160" name="Group 24"/>
          <p:cNvGrpSpPr/>
          <p:nvPr/>
        </p:nvGrpSpPr>
        <p:grpSpPr>
          <a:xfrm>
            <a:off x="4630738" y="1538288"/>
            <a:ext cx="3381375" cy="2322512"/>
            <a:chOff x="2917" y="969"/>
            <a:chExt cx="2130" cy="1463"/>
          </a:xfrm>
        </p:grpSpPr>
        <p:sp>
          <p:nvSpPr>
            <p:cNvPr id="99342" name="Line 9"/>
            <p:cNvSpPr/>
            <p:nvPr/>
          </p:nvSpPr>
          <p:spPr>
            <a:xfrm>
              <a:off x="3218" y="1207"/>
              <a:ext cx="1829" cy="1225"/>
            </a:xfrm>
            <a:prstGeom prst="line">
              <a:avLst/>
            </a:prstGeom>
            <a:ln w="57150" cap="flat" cmpd="sng">
              <a:solidFill>
                <a:schemeClr val="tx1"/>
              </a:solidFill>
              <a:prstDash val="solid"/>
              <a:headEnd type="none" w="med" len="med"/>
              <a:tailEnd type="triangle" w="med" len="med"/>
            </a:ln>
          </p:spPr>
        </p:sp>
        <p:sp>
          <p:nvSpPr>
            <p:cNvPr id="99343" name="Rectangle 23"/>
            <p:cNvSpPr/>
            <p:nvPr/>
          </p:nvSpPr>
          <p:spPr>
            <a:xfrm>
              <a:off x="2917" y="969"/>
              <a:ext cx="740" cy="247"/>
            </a:xfrm>
            <a:prstGeom prst="rect">
              <a:avLst/>
            </a:prstGeom>
            <a:solidFill>
              <a:schemeClr val="accent1">
                <a:alpha val="25882"/>
              </a:schemeClr>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1139">
                                            <p:txEl>
                                              <p:charRg st="64" end="78"/>
                                            </p:txEl>
                                          </p:spTgt>
                                        </p:tgtEl>
                                        <p:attrNameLst>
                                          <p:attrName>style.visibility</p:attrName>
                                        </p:attrNameLst>
                                      </p:cBhvr>
                                      <p:to>
                                        <p:strVal val="visible"/>
                                      </p:to>
                                    </p:set>
                                    <p:animEffect transition="in" filter="blinds(horizontal)">
                                      <p:cBhvr>
                                        <p:cTn id="7" dur="500"/>
                                        <p:tgtEl>
                                          <p:spTgt spid="731139">
                                            <p:txEl>
                                              <p:charRg st="64" end="7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1139">
                                            <p:txEl>
                                              <p:charRg st="78" end="103"/>
                                            </p:txEl>
                                          </p:spTgt>
                                        </p:tgtEl>
                                        <p:attrNameLst>
                                          <p:attrName>style.visibility</p:attrName>
                                        </p:attrNameLst>
                                      </p:cBhvr>
                                      <p:to>
                                        <p:strVal val="visible"/>
                                      </p:to>
                                    </p:set>
                                    <p:animEffect transition="in" filter="blinds(horizontal)">
                                      <p:cBhvr>
                                        <p:cTn id="12" dur="500"/>
                                        <p:tgtEl>
                                          <p:spTgt spid="731139">
                                            <p:txEl>
                                              <p:charRg st="78" end="10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31139">
                                            <p:txEl>
                                              <p:charRg st="103" end="127"/>
                                            </p:txEl>
                                          </p:spTgt>
                                        </p:tgtEl>
                                        <p:attrNameLst>
                                          <p:attrName>style.visibility</p:attrName>
                                        </p:attrNameLst>
                                      </p:cBhvr>
                                      <p:to>
                                        <p:strVal val="visible"/>
                                      </p:to>
                                    </p:set>
                                    <p:animEffect transition="in" filter="blinds(horizontal)">
                                      <p:cBhvr>
                                        <p:cTn id="15" dur="500"/>
                                        <p:tgtEl>
                                          <p:spTgt spid="731139">
                                            <p:txEl>
                                              <p:charRg st="103" end="12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31139">
                                            <p:txEl>
                                              <p:charRg st="127" end="148"/>
                                            </p:txEl>
                                          </p:spTgt>
                                        </p:tgtEl>
                                        <p:attrNameLst>
                                          <p:attrName>style.visibility</p:attrName>
                                        </p:attrNameLst>
                                      </p:cBhvr>
                                      <p:to>
                                        <p:strVal val="visible"/>
                                      </p:to>
                                    </p:set>
                                    <p:animEffect transition="in" filter="blinds(horizontal)">
                                      <p:cBhvr>
                                        <p:cTn id="20" dur="500"/>
                                        <p:tgtEl>
                                          <p:spTgt spid="731139">
                                            <p:txEl>
                                              <p:charRg st="127" end="14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31156"/>
                                        </p:tgtEl>
                                        <p:attrNameLst>
                                          <p:attrName>style.visibility</p:attrName>
                                        </p:attrNameLst>
                                      </p:cBhvr>
                                      <p:to>
                                        <p:strVal val="visible"/>
                                      </p:to>
                                    </p:set>
                                    <p:animEffect transition="in" filter="blinds(horizontal)">
                                      <p:cBhvr>
                                        <p:cTn id="25" dur="500"/>
                                        <p:tgtEl>
                                          <p:spTgt spid="73115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731139">
                                            <p:txEl>
                                              <p:charRg st="148" end="186"/>
                                            </p:txEl>
                                          </p:spTgt>
                                        </p:tgtEl>
                                        <p:attrNameLst>
                                          <p:attrName>style.visibility</p:attrName>
                                        </p:attrNameLst>
                                      </p:cBhvr>
                                      <p:to>
                                        <p:strVal val="visible"/>
                                      </p:to>
                                    </p:set>
                                    <p:animEffect transition="in" filter="blinds(horizontal)">
                                      <p:cBhvr>
                                        <p:cTn id="30" dur="500"/>
                                        <p:tgtEl>
                                          <p:spTgt spid="731139">
                                            <p:txEl>
                                              <p:charRg st="148" end="18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731144"/>
                                        </p:tgtEl>
                                        <p:attrNameLst>
                                          <p:attrName>style.visibility</p:attrName>
                                        </p:attrNameLst>
                                      </p:cBhvr>
                                      <p:to>
                                        <p:strVal val="visible"/>
                                      </p:to>
                                    </p:set>
                                    <p:animEffect transition="in" filter="blinds(horizontal)">
                                      <p:cBhvr>
                                        <p:cTn id="35" dur="500"/>
                                        <p:tgtEl>
                                          <p:spTgt spid="731144"/>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731146"/>
                                        </p:tgtEl>
                                        <p:attrNameLst>
                                          <p:attrName>style.visibility</p:attrName>
                                        </p:attrNameLst>
                                      </p:cBhvr>
                                      <p:to>
                                        <p:strVal val="visible"/>
                                      </p:to>
                                    </p:set>
                                    <p:animEffect transition="in" filter="blinds(horizontal)">
                                      <p:cBhvr>
                                        <p:cTn id="40" dur="500"/>
                                        <p:tgtEl>
                                          <p:spTgt spid="731146"/>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731160"/>
                                        </p:tgtEl>
                                        <p:attrNameLst>
                                          <p:attrName>style.visibility</p:attrName>
                                        </p:attrNameLst>
                                      </p:cBhvr>
                                      <p:to>
                                        <p:strVal val="visible"/>
                                      </p:to>
                                    </p:set>
                                    <p:animEffect transition="in" filter="blinds(horizontal)">
                                      <p:cBhvr>
                                        <p:cTn id="45" dur="500"/>
                                        <p:tgtEl>
                                          <p:spTgt spid="731160"/>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731147"/>
                                        </p:tgtEl>
                                        <p:attrNameLst>
                                          <p:attrName>style.visibility</p:attrName>
                                        </p:attrNameLst>
                                      </p:cBhvr>
                                      <p:to>
                                        <p:strVal val="visible"/>
                                      </p:to>
                                    </p:set>
                                    <p:animEffect transition="in" filter="blinds(horizontal)">
                                      <p:cBhvr>
                                        <p:cTn id="50" dur="500"/>
                                        <p:tgtEl>
                                          <p:spTgt spid="731147"/>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731139">
                                            <p:txEl>
                                              <p:charRg st="186" end="219"/>
                                            </p:txEl>
                                          </p:spTgt>
                                        </p:tgtEl>
                                        <p:attrNameLst>
                                          <p:attrName>style.visibility</p:attrName>
                                        </p:attrNameLst>
                                      </p:cBhvr>
                                      <p:to>
                                        <p:strVal val="visible"/>
                                      </p:to>
                                    </p:set>
                                    <p:animEffect transition="in" filter="blinds(horizontal)">
                                      <p:cBhvr>
                                        <p:cTn id="55" dur="500"/>
                                        <p:tgtEl>
                                          <p:spTgt spid="731139">
                                            <p:txEl>
                                              <p:charRg st="186" end="21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731139">
                                            <p:txEl>
                                              <p:charRg st="219" end="258"/>
                                            </p:txEl>
                                          </p:spTgt>
                                        </p:tgtEl>
                                        <p:attrNameLst>
                                          <p:attrName>style.visibility</p:attrName>
                                        </p:attrNameLst>
                                      </p:cBhvr>
                                      <p:to>
                                        <p:strVal val="visible"/>
                                      </p:to>
                                    </p:set>
                                    <p:animEffect transition="in" filter="blinds(horizontal)">
                                      <p:cBhvr>
                                        <p:cTn id="60" dur="500"/>
                                        <p:tgtEl>
                                          <p:spTgt spid="731139">
                                            <p:txEl>
                                              <p:charRg st="219" end="258"/>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731139">
                                            <p:txEl>
                                              <p:charRg st="258" end="287"/>
                                            </p:txEl>
                                          </p:spTgt>
                                        </p:tgtEl>
                                        <p:attrNameLst>
                                          <p:attrName>style.visibility</p:attrName>
                                        </p:attrNameLst>
                                      </p:cBhvr>
                                      <p:to>
                                        <p:strVal val="visible"/>
                                      </p:to>
                                    </p:set>
                                    <p:animEffect transition="in" filter="blinds(horizontal)">
                                      <p:cBhvr>
                                        <p:cTn id="65" dur="500"/>
                                        <p:tgtEl>
                                          <p:spTgt spid="731139">
                                            <p:txEl>
                                              <p:charRg st="258" end="287"/>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731148"/>
                                        </p:tgtEl>
                                        <p:attrNameLst>
                                          <p:attrName>style.visibility</p:attrName>
                                        </p:attrNameLst>
                                      </p:cBhvr>
                                      <p:to>
                                        <p:strVal val="visible"/>
                                      </p:to>
                                    </p:set>
                                    <p:animEffect transition="in" filter="blinds(horizontal)">
                                      <p:cBhvr>
                                        <p:cTn id="70" dur="500"/>
                                        <p:tgtEl>
                                          <p:spTgt spid="731148"/>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731155"/>
                                        </p:tgtEl>
                                        <p:attrNameLst>
                                          <p:attrName>style.visibility</p:attrName>
                                        </p:attrNameLst>
                                      </p:cBhvr>
                                      <p:to>
                                        <p:strVal val="visible"/>
                                      </p:to>
                                    </p:set>
                                    <p:animEffect transition="in" filter="blinds(horizontal)">
                                      <p:cBhvr>
                                        <p:cTn id="75" dur="500"/>
                                        <p:tgtEl>
                                          <p:spTgt spid="731155"/>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nodeType="clickEffect">
                                  <p:stCondLst>
                                    <p:cond delay="0"/>
                                  </p:stCondLst>
                                  <p:childTnLst>
                                    <p:set>
                                      <p:cBhvr>
                                        <p:cTn id="79" dur="1" fill="hold">
                                          <p:stCondLst>
                                            <p:cond delay="0"/>
                                          </p:stCondLst>
                                        </p:cTn>
                                        <p:tgtEl>
                                          <p:spTgt spid="731151"/>
                                        </p:tgtEl>
                                        <p:attrNameLst>
                                          <p:attrName>style.visibility</p:attrName>
                                        </p:attrNameLst>
                                      </p:cBhvr>
                                      <p:to>
                                        <p:strVal val="visible"/>
                                      </p:to>
                                    </p:set>
                                    <p:animEffect transition="in" filter="blinds(horizontal)">
                                      <p:cBhvr>
                                        <p:cTn id="80" dur="500"/>
                                        <p:tgtEl>
                                          <p:spTgt spid="731151"/>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731157"/>
                                        </p:tgtEl>
                                        <p:attrNameLst>
                                          <p:attrName>style.visibility</p:attrName>
                                        </p:attrNameLst>
                                      </p:cBhvr>
                                      <p:to>
                                        <p:strVal val="visible"/>
                                      </p:to>
                                    </p:set>
                                    <p:animEffect transition="in" filter="blinds(horizontal)">
                                      <p:cBhvr>
                                        <p:cTn id="85" dur="500"/>
                                        <p:tgtEl>
                                          <p:spTgt spid="731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1147" grpId="0"/>
      <p:bldP spid="731148" grpId="0"/>
      <p:bldP spid="73115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2"/>
          <p:cNvSpPr>
            <a:spLocks noGrp="1"/>
          </p:cNvSpPr>
          <p:nvPr>
            <p:ph type="title"/>
          </p:nvPr>
        </p:nvSpPr>
        <p:spPr>
          <a:xfrm>
            <a:off x="457200" y="111125"/>
            <a:ext cx="8229600" cy="561975"/>
          </a:xfrm>
        </p:spPr>
        <p:txBody>
          <a:bodyPr vert="horz" wrap="square" lIns="91440" tIns="45720" rIns="91440" bIns="45720" anchor="ctr" anchorCtr="0"/>
          <a:p>
            <a:r>
              <a:rPr lang="en-US" altLang="zh-CN" dirty="0"/>
              <a:t>R_386_32</a:t>
            </a:r>
            <a:r>
              <a:rPr lang="zh-CN" altLang="en-GB" dirty="0"/>
              <a:t>的重定位方式</a:t>
            </a:r>
            <a:endParaRPr lang="zh-CN" altLang="en-US" dirty="0"/>
          </a:p>
        </p:txBody>
      </p:sp>
      <p:sp>
        <p:nvSpPr>
          <p:cNvPr id="732166" name="Text Box 6"/>
          <p:cNvSpPr txBox="1"/>
          <p:nvPr/>
        </p:nvSpPr>
        <p:spPr>
          <a:xfrm>
            <a:off x="4195763" y="890588"/>
            <a:ext cx="2133600" cy="149542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spcBef>
                <a:spcPct val="50000"/>
              </a:spcBef>
              <a:buNone/>
            </a:pPr>
            <a:r>
              <a:rPr lang="en-US" altLang="zh-CN" sz="2000" dirty="0">
                <a:solidFill>
                  <a:srgbClr val="FF0000"/>
                </a:solidFill>
                <a:latin typeface="微软雅黑" panose="020B0503020204020204" pitchFamily="34" charset="-122"/>
                <a:ea typeface="微软雅黑" panose="020B0503020204020204" pitchFamily="34" charset="-122"/>
              </a:rPr>
              <a:t>buf</a:t>
            </a:r>
            <a:r>
              <a:rPr lang="zh-CN" altLang="en-US" sz="2000" dirty="0">
                <a:solidFill>
                  <a:srgbClr val="FF0000"/>
                </a:solidFill>
                <a:latin typeface="微软雅黑" panose="020B0503020204020204" pitchFamily="34" charset="-122"/>
                <a:ea typeface="微软雅黑" panose="020B0503020204020204" pitchFamily="34" charset="-122"/>
              </a:rPr>
              <a:t>定义在</a:t>
            </a:r>
            <a:r>
              <a:rPr lang="en-US" altLang="zh-CN" sz="2000" dirty="0">
                <a:solidFill>
                  <a:srgbClr val="FF0000"/>
                </a:solidFill>
                <a:latin typeface="微软雅黑" panose="020B0503020204020204" pitchFamily="34" charset="-122"/>
                <a:ea typeface="微软雅黑" panose="020B0503020204020204" pitchFamily="34" charset="-122"/>
              </a:rPr>
              <a:t>.data</a:t>
            </a:r>
            <a:r>
              <a:rPr lang="zh-CN" altLang="en-US" sz="2000" dirty="0">
                <a:solidFill>
                  <a:srgbClr val="FF0000"/>
                </a:solidFill>
                <a:latin typeface="微软雅黑" panose="020B0503020204020204" pitchFamily="34" charset="-122"/>
                <a:ea typeface="微软雅黑" panose="020B0503020204020204" pitchFamily="34" charset="-122"/>
              </a:rPr>
              <a:t>节中偏移为</a:t>
            </a:r>
            <a:r>
              <a:rPr lang="en-US" altLang="zh-CN" sz="2000" dirty="0">
                <a:solidFill>
                  <a:srgbClr val="FF0000"/>
                </a:solidFill>
                <a:latin typeface="微软雅黑" panose="020B0503020204020204" pitchFamily="34" charset="-122"/>
                <a:ea typeface="微软雅黑" panose="020B0503020204020204" pitchFamily="34" charset="-122"/>
              </a:rPr>
              <a:t>0</a:t>
            </a:r>
            <a:r>
              <a:rPr lang="zh-CN" altLang="en-US" sz="2000" dirty="0">
                <a:solidFill>
                  <a:srgbClr val="FF0000"/>
                </a:solidFill>
                <a:latin typeface="微软雅黑" panose="020B0503020204020204" pitchFamily="34" charset="-122"/>
                <a:ea typeface="微软雅黑" panose="020B0503020204020204" pitchFamily="34" charset="-122"/>
              </a:rPr>
              <a:t>处，占</a:t>
            </a:r>
            <a:r>
              <a:rPr lang="en-US" altLang="zh-CN" sz="2000" dirty="0">
                <a:solidFill>
                  <a:srgbClr val="FF0000"/>
                </a:solidFill>
                <a:latin typeface="微软雅黑" panose="020B0503020204020204" pitchFamily="34" charset="-122"/>
                <a:ea typeface="微软雅黑" panose="020B0503020204020204" pitchFamily="34" charset="-122"/>
              </a:rPr>
              <a:t>8B</a:t>
            </a:r>
            <a:r>
              <a:rPr lang="zh-CN" altLang="en-US" sz="2000" dirty="0">
                <a:solidFill>
                  <a:srgbClr val="FF0000"/>
                </a:solidFill>
                <a:latin typeface="微软雅黑" panose="020B0503020204020204" pitchFamily="34" charset="-122"/>
                <a:ea typeface="微软雅黑" panose="020B0503020204020204" pitchFamily="34" charset="-122"/>
              </a:rPr>
              <a:t>，没有需重定位的符号。</a:t>
            </a:r>
            <a:endParaRPr lang="en-US" altLang="zh-CN" sz="2000" dirty="0">
              <a:solidFill>
                <a:srgbClr val="FF0000"/>
              </a:solidFill>
              <a:latin typeface="微软雅黑" panose="020B0503020204020204" pitchFamily="34" charset="-122"/>
              <a:ea typeface="微软雅黑" panose="020B0503020204020204" pitchFamily="34" charset="-122"/>
            </a:endParaRPr>
          </a:p>
        </p:txBody>
      </p:sp>
      <p:grpSp>
        <p:nvGrpSpPr>
          <p:cNvPr id="732170" name="Group 10"/>
          <p:cNvGrpSpPr/>
          <p:nvPr/>
        </p:nvGrpSpPr>
        <p:grpSpPr>
          <a:xfrm>
            <a:off x="100013" y="749300"/>
            <a:ext cx="4071937" cy="1741488"/>
            <a:chOff x="44" y="472"/>
            <a:chExt cx="2565" cy="1097"/>
          </a:xfrm>
        </p:grpSpPr>
        <p:sp>
          <p:nvSpPr>
            <p:cNvPr id="2" name="Text Box 3"/>
            <p:cNvSpPr txBox="1">
              <a:spLocks noChangeArrowheads="1"/>
            </p:cNvSpPr>
            <p:nvPr/>
          </p:nvSpPr>
          <p:spPr bwMode="auto">
            <a:xfrm>
              <a:off x="79" y="789"/>
              <a:ext cx="2502" cy="780"/>
            </a:xfrm>
            <a:prstGeom prst="rect">
              <a:avLst/>
            </a:prstGeom>
            <a:solidFill>
              <a:schemeClr val="bg1">
                <a:lumMod val="95000"/>
              </a:schemeClr>
            </a:solidFill>
            <a:ln w="3240">
              <a:solidFill>
                <a:schemeClr val="tx1"/>
              </a:solidFill>
              <a:miter lim="800000"/>
            </a:ln>
            <a:effec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Disassembly of section .data: </a:t>
              </a:r>
              <a:endPar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endParaRPr>
            </a:p>
            <a:p>
              <a:pPr marL="0" marR="0" lvl="0" indent="0" algn="l"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endParaRPr>
            </a:p>
            <a:p>
              <a:pPr marL="0" marR="0" lvl="0" indent="0" algn="l"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 00000000 &lt;buf&gt;: </a:t>
              </a:r>
              <a:endPar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endParaRPr>
            </a:p>
            <a:p>
              <a:pPr marL="0" marR="0" lvl="0" indent="0" algn="l"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   0:   01 00 00 00 02 00 00 00</a:t>
              </a:r>
              <a:endPar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endParaRPr>
            </a:p>
          </p:txBody>
        </p:sp>
        <p:sp>
          <p:nvSpPr>
            <p:cNvPr id="101395" name="Rectangle 7"/>
            <p:cNvSpPr/>
            <p:nvPr/>
          </p:nvSpPr>
          <p:spPr>
            <a:xfrm>
              <a:off x="44" y="472"/>
              <a:ext cx="2565" cy="250"/>
            </a:xfrm>
            <a:prstGeom prst="rect">
              <a:avLst/>
            </a:prstGeom>
            <a:noFill/>
            <a:ln w="9525">
              <a:noFill/>
            </a:ln>
          </p:spPr>
          <p:txBody>
            <a:bodyPr wrap="none"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2000" dirty="0">
                  <a:solidFill>
                    <a:srgbClr val="3366FF"/>
                  </a:solidFill>
                  <a:latin typeface="微软雅黑" panose="020B0503020204020204" pitchFamily="34" charset="-122"/>
                  <a:ea typeface="微软雅黑" panose="020B0503020204020204" pitchFamily="34" charset="-122"/>
                </a:rPr>
                <a:t>main.o</a:t>
              </a:r>
              <a:r>
                <a:rPr lang="zh-CN" altLang="en-US" sz="2000" dirty="0">
                  <a:solidFill>
                    <a:srgbClr val="3366FF"/>
                  </a:solidFill>
                  <a:latin typeface="微软雅黑" panose="020B0503020204020204" pitchFamily="34" charset="-122"/>
                  <a:ea typeface="微软雅黑" panose="020B0503020204020204" pitchFamily="34" charset="-122"/>
                </a:rPr>
                <a:t>中</a:t>
              </a:r>
              <a:r>
                <a:rPr lang="en-US" altLang="zh-CN" sz="2000" dirty="0">
                  <a:solidFill>
                    <a:srgbClr val="3366FF"/>
                  </a:solidFill>
                  <a:latin typeface="微软雅黑" panose="020B0503020204020204" pitchFamily="34" charset="-122"/>
                  <a:ea typeface="微软雅黑" panose="020B0503020204020204" pitchFamily="34" charset="-122"/>
                </a:rPr>
                <a:t>.data</a:t>
              </a:r>
              <a:r>
                <a:rPr lang="zh-CN" altLang="en-US" sz="2000" dirty="0">
                  <a:solidFill>
                    <a:srgbClr val="3366FF"/>
                  </a:solidFill>
                  <a:latin typeface="微软雅黑" panose="020B0503020204020204" pitchFamily="34" charset="-122"/>
                  <a:ea typeface="微软雅黑" panose="020B0503020204020204" pitchFamily="34" charset="-122"/>
                </a:rPr>
                <a:t>和</a:t>
              </a:r>
              <a:r>
                <a:rPr lang="en-US" altLang="zh-CN" sz="2000" dirty="0">
                  <a:solidFill>
                    <a:srgbClr val="3366FF"/>
                  </a:solidFill>
                  <a:latin typeface="微软雅黑" panose="020B0503020204020204" pitchFamily="34" charset="-122"/>
                  <a:ea typeface="微软雅黑" panose="020B0503020204020204" pitchFamily="34" charset="-122"/>
                </a:rPr>
                <a:t>.rel.data</a:t>
              </a:r>
              <a:r>
                <a:rPr lang="zh-CN" altLang="en-US" sz="2000" dirty="0">
                  <a:solidFill>
                    <a:srgbClr val="3366FF"/>
                  </a:solidFill>
                  <a:latin typeface="微软雅黑" panose="020B0503020204020204" pitchFamily="34" charset="-122"/>
                  <a:ea typeface="微软雅黑" panose="020B0503020204020204" pitchFamily="34" charset="-122"/>
                </a:rPr>
                <a:t>节内容</a:t>
              </a:r>
              <a:r>
                <a:rPr lang="zh-CN" altLang="en-US" sz="1800" b="0" dirty="0"/>
                <a:t> </a:t>
              </a:r>
              <a:endParaRPr lang="zh-CN" altLang="en-US" sz="1800" b="0" dirty="0"/>
            </a:p>
          </p:txBody>
        </p:sp>
      </p:grpSp>
      <p:sp>
        <p:nvSpPr>
          <p:cNvPr id="101381" name="Rectangle 5"/>
          <p:cNvSpPr/>
          <p:nvPr/>
        </p:nvSpPr>
        <p:spPr>
          <a:xfrm>
            <a:off x="6589713" y="1127125"/>
            <a:ext cx="2286000" cy="1238250"/>
          </a:xfrm>
          <a:prstGeom prst="rect">
            <a:avLst/>
          </a:prstGeom>
          <a:solidFill>
            <a:srgbClr val="F6F5BD"/>
          </a:solidFill>
          <a:ln w="3240" cap="flat" cmpd="sng">
            <a:solidFill>
              <a:schemeClr val="tx1"/>
            </a:solidFill>
            <a:prstDash val="solid"/>
            <a:miter/>
            <a:headEnd type="none" w="med" len="med"/>
            <a:tailEnd type="none" w="med" len="med"/>
          </a:ln>
        </p:spPr>
        <p:txBody>
          <a:bodyPr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solidFill>
                  <a:srgbClr val="FF0000"/>
                </a:solidFill>
                <a:latin typeface="微软雅黑" panose="020B0503020204020204" pitchFamily="34" charset="-122"/>
                <a:ea typeface="微软雅黑" panose="020B0503020204020204" pitchFamily="34" charset="-122"/>
              </a:rPr>
              <a:t>int buf[2]={1,2};</a:t>
            </a:r>
            <a:endParaRPr lang="en-GB" altLang="zh-CN" sz="2000" dirty="0">
              <a:solidFill>
                <a:srgbClr val="FF0000"/>
              </a:solidFill>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 </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int main() </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a:t>
            </a:r>
            <a:endParaRPr lang="en-GB" altLang="zh-CN" sz="2000" dirty="0">
              <a:latin typeface="微软雅黑" panose="020B0503020204020204" pitchFamily="34" charset="-122"/>
              <a:ea typeface="微软雅黑" panose="020B0503020204020204" pitchFamily="34" charset="-122"/>
            </a:endParaRPr>
          </a:p>
        </p:txBody>
      </p:sp>
      <p:sp>
        <p:nvSpPr>
          <p:cNvPr id="101382" name="TextBox 6"/>
          <p:cNvSpPr txBox="1"/>
          <p:nvPr/>
        </p:nvSpPr>
        <p:spPr>
          <a:xfrm>
            <a:off x="7362825" y="762000"/>
            <a:ext cx="1023938" cy="396875"/>
          </a:xfrm>
          <a:prstGeom prst="rect">
            <a:avLst/>
          </a:prstGeom>
          <a:noFill/>
          <a:ln w="9525">
            <a:noFill/>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2000" dirty="0">
                <a:solidFill>
                  <a:srgbClr val="3366FF"/>
                </a:solidFill>
                <a:latin typeface="微软雅黑" panose="020B0503020204020204" pitchFamily="34" charset="-122"/>
                <a:ea typeface="微软雅黑" panose="020B0503020204020204" pitchFamily="34" charset="-122"/>
              </a:rPr>
              <a:t>main.c</a:t>
            </a:r>
            <a:endParaRPr lang="en-US" altLang="zh-CN" sz="2000" dirty="0">
              <a:solidFill>
                <a:srgbClr val="3366FF"/>
              </a:solidFill>
              <a:latin typeface="微软雅黑" panose="020B0503020204020204" pitchFamily="34" charset="-122"/>
              <a:ea typeface="微软雅黑" panose="020B0503020204020204" pitchFamily="34" charset="-122"/>
            </a:endParaRPr>
          </a:p>
        </p:txBody>
      </p:sp>
      <p:sp>
        <p:nvSpPr>
          <p:cNvPr id="101383" name="Rectangle 5"/>
          <p:cNvSpPr/>
          <p:nvPr/>
        </p:nvSpPr>
        <p:spPr>
          <a:xfrm>
            <a:off x="6078538" y="3255963"/>
            <a:ext cx="2936875" cy="2095500"/>
          </a:xfrm>
          <a:prstGeom prst="rect">
            <a:avLst/>
          </a:prstGeom>
          <a:solidFill>
            <a:srgbClr val="D5F1CF"/>
          </a:solidFill>
          <a:ln w="3240" cap="flat" cmpd="sng">
            <a:solidFill>
              <a:srgbClr val="000066"/>
            </a:solidFill>
            <a:prstDash val="solid"/>
            <a:miter/>
            <a:headEnd type="none" w="med" len="med"/>
            <a:tailEnd type="none" w="med" len="med"/>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extern int buf[]; </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 </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solidFill>
                  <a:srgbClr val="FF0000"/>
                </a:solidFill>
                <a:latin typeface="微软雅黑" panose="020B0503020204020204" pitchFamily="34" charset="-122"/>
                <a:ea typeface="微软雅黑" panose="020B0503020204020204" pitchFamily="34" charset="-122"/>
              </a:rPr>
              <a:t>int *bufp0 = &amp;buf[0];</a:t>
            </a:r>
            <a:endParaRPr lang="en-GB" altLang="zh-CN" sz="2000" dirty="0">
              <a:solidFill>
                <a:srgbClr val="FF0000"/>
              </a:solidFill>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static int *bufp1;</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void swap()</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a:t>
            </a:r>
            <a:endParaRPr lang="en-GB" altLang="zh-CN" sz="2000" dirty="0">
              <a:latin typeface="微软雅黑" panose="020B0503020204020204" pitchFamily="34" charset="-122"/>
              <a:ea typeface="微软雅黑" panose="020B0503020204020204" pitchFamily="34" charset="-122"/>
            </a:endParaRPr>
          </a:p>
        </p:txBody>
      </p:sp>
      <p:sp>
        <p:nvSpPr>
          <p:cNvPr id="101384" name="TextBox 6"/>
          <p:cNvSpPr txBox="1"/>
          <p:nvPr/>
        </p:nvSpPr>
        <p:spPr>
          <a:xfrm>
            <a:off x="6891338" y="2863850"/>
            <a:ext cx="1046162" cy="396875"/>
          </a:xfrm>
          <a:prstGeom prst="rect">
            <a:avLst/>
          </a:prstGeom>
          <a:noFill/>
          <a:ln w="9525">
            <a:noFill/>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2000" dirty="0">
                <a:solidFill>
                  <a:srgbClr val="3366FF"/>
                </a:solidFill>
                <a:latin typeface="微软雅黑" panose="020B0503020204020204" pitchFamily="34" charset="-122"/>
                <a:ea typeface="微软雅黑" panose="020B0503020204020204" pitchFamily="34" charset="-122"/>
              </a:rPr>
              <a:t>swap.c</a:t>
            </a:r>
            <a:endParaRPr lang="en-US" altLang="zh-CN" sz="2000" dirty="0">
              <a:solidFill>
                <a:srgbClr val="3366FF"/>
              </a:solidFill>
              <a:latin typeface="微软雅黑" panose="020B0503020204020204" pitchFamily="34" charset="-122"/>
              <a:ea typeface="微软雅黑" panose="020B0503020204020204" pitchFamily="34" charset="-122"/>
            </a:endParaRPr>
          </a:p>
        </p:txBody>
      </p:sp>
      <p:grpSp>
        <p:nvGrpSpPr>
          <p:cNvPr id="732174" name="Group 14"/>
          <p:cNvGrpSpPr/>
          <p:nvPr/>
        </p:nvGrpSpPr>
        <p:grpSpPr>
          <a:xfrm>
            <a:off x="71438" y="3165475"/>
            <a:ext cx="4094162" cy="2098675"/>
            <a:chOff x="44" y="461"/>
            <a:chExt cx="2579" cy="1435"/>
          </a:xfrm>
        </p:grpSpPr>
        <p:sp>
          <p:nvSpPr>
            <p:cNvPr id="19459" name="Text Box 3"/>
            <p:cNvSpPr txBox="1">
              <a:spLocks noChangeArrowheads="1"/>
            </p:cNvSpPr>
            <p:nvPr/>
          </p:nvSpPr>
          <p:spPr bwMode="auto">
            <a:xfrm>
              <a:off x="79" y="789"/>
              <a:ext cx="2502" cy="1107"/>
            </a:xfrm>
            <a:prstGeom prst="rect">
              <a:avLst/>
            </a:prstGeom>
            <a:solidFill>
              <a:schemeClr val="bg1">
                <a:lumMod val="95000"/>
              </a:schemeClr>
            </a:solidFill>
            <a:ln w="3240">
              <a:solidFill>
                <a:schemeClr val="tx1"/>
              </a:solidFill>
              <a:miter lim="800000"/>
            </a:ln>
            <a:effec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Disassembly of section .data: </a:t>
              </a:r>
              <a:endPar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endParaRPr>
            </a:p>
            <a:p>
              <a:pPr marL="0" marR="0" lvl="0" indent="0" algn="l"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endParaRPr>
            </a:p>
            <a:p>
              <a:pPr marL="0" marR="0" lvl="0" indent="0" algn="l"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 00000000 &lt;bufp0&gt;: </a:t>
              </a:r>
              <a:endPar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endParaRPr>
            </a:p>
            <a:p>
              <a:pPr marL="0" marR="0" lvl="0" indent="0" algn="l"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   0:   </a:t>
              </a:r>
              <a:r>
                <a:rPr kumimoji="0" lang="en-GB" altLang="zh-CN" sz="20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sgothic"/>
                </a:rPr>
                <a:t>00 00 00 00</a:t>
              </a:r>
              <a:endParaRPr kumimoji="0" lang="en-GB" altLang="zh-CN" sz="20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sgothic"/>
              </a:endParaRPr>
            </a:p>
            <a:p>
              <a:pPr marL="0" marR="0" lvl="0" indent="0" algn="l" defTabSz="914400" rtl="0" eaLnBrk="0" fontAlgn="base" latinLnBrk="0" hangingPunct="0">
                <a:lnSpc>
                  <a:spcPct val="125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sgothic"/>
                </a:rPr>
                <a:t>         0</a:t>
              </a:r>
              <a:r>
                <a:rPr kumimoji="0" lang="zh-CN" altLang="en-GB" sz="20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sgothic"/>
                </a:rPr>
                <a:t>：</a:t>
              </a:r>
              <a:r>
                <a:rPr kumimoji="0" lang="en-GB" altLang="zh-CN" sz="20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sgothic"/>
                </a:rPr>
                <a:t>R_386_32  buf </a:t>
              </a:r>
              <a:endPar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endParaRPr>
            </a:p>
          </p:txBody>
        </p:sp>
        <p:sp>
          <p:nvSpPr>
            <p:cNvPr id="101393" name="Rectangle 16"/>
            <p:cNvSpPr/>
            <p:nvPr/>
          </p:nvSpPr>
          <p:spPr>
            <a:xfrm>
              <a:off x="44" y="461"/>
              <a:ext cx="2579" cy="271"/>
            </a:xfrm>
            <a:prstGeom prst="rect">
              <a:avLst/>
            </a:prstGeom>
            <a:noFill/>
            <a:ln w="9525">
              <a:noFill/>
            </a:ln>
          </p:spPr>
          <p:txBody>
            <a:bodyPr wrap="none"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2000" dirty="0">
                  <a:solidFill>
                    <a:srgbClr val="3366FF"/>
                  </a:solidFill>
                  <a:latin typeface="微软雅黑" panose="020B0503020204020204" pitchFamily="34" charset="-122"/>
                  <a:ea typeface="微软雅黑" panose="020B0503020204020204" pitchFamily="34" charset="-122"/>
                </a:rPr>
                <a:t>swap.o</a:t>
              </a:r>
              <a:r>
                <a:rPr lang="zh-CN" altLang="en-US" sz="2000" dirty="0">
                  <a:solidFill>
                    <a:srgbClr val="3366FF"/>
                  </a:solidFill>
                  <a:latin typeface="微软雅黑" panose="020B0503020204020204" pitchFamily="34" charset="-122"/>
                  <a:ea typeface="微软雅黑" panose="020B0503020204020204" pitchFamily="34" charset="-122"/>
                </a:rPr>
                <a:t>中</a:t>
              </a:r>
              <a:r>
                <a:rPr lang="en-US" altLang="zh-CN" sz="2000" dirty="0">
                  <a:solidFill>
                    <a:srgbClr val="3366FF"/>
                  </a:solidFill>
                  <a:latin typeface="微软雅黑" panose="020B0503020204020204" pitchFamily="34" charset="-122"/>
                  <a:ea typeface="微软雅黑" panose="020B0503020204020204" pitchFamily="34" charset="-122"/>
                </a:rPr>
                <a:t>.data</a:t>
              </a:r>
              <a:r>
                <a:rPr lang="zh-CN" altLang="en-US" sz="2000" dirty="0">
                  <a:solidFill>
                    <a:srgbClr val="3366FF"/>
                  </a:solidFill>
                  <a:latin typeface="微软雅黑" panose="020B0503020204020204" pitchFamily="34" charset="-122"/>
                  <a:ea typeface="微软雅黑" panose="020B0503020204020204" pitchFamily="34" charset="-122"/>
                </a:rPr>
                <a:t>和</a:t>
              </a:r>
              <a:r>
                <a:rPr lang="en-US" altLang="zh-CN" sz="2000" dirty="0">
                  <a:solidFill>
                    <a:srgbClr val="3366FF"/>
                  </a:solidFill>
                  <a:latin typeface="微软雅黑" panose="020B0503020204020204" pitchFamily="34" charset="-122"/>
                  <a:ea typeface="微软雅黑" panose="020B0503020204020204" pitchFamily="34" charset="-122"/>
                </a:rPr>
                <a:t>.rel.data</a:t>
              </a:r>
              <a:r>
                <a:rPr lang="zh-CN" altLang="en-US" sz="2000" dirty="0">
                  <a:solidFill>
                    <a:srgbClr val="3366FF"/>
                  </a:solidFill>
                  <a:latin typeface="微软雅黑" panose="020B0503020204020204" pitchFamily="34" charset="-122"/>
                  <a:ea typeface="微软雅黑" panose="020B0503020204020204" pitchFamily="34" charset="-122"/>
                </a:rPr>
                <a:t>节内容</a:t>
              </a:r>
              <a:r>
                <a:rPr lang="zh-CN" altLang="en-US" sz="1800" b="0" dirty="0"/>
                <a:t> </a:t>
              </a:r>
              <a:endParaRPr lang="zh-CN" altLang="en-US" sz="1800" b="0" dirty="0"/>
            </a:p>
          </p:txBody>
        </p:sp>
      </p:grpSp>
      <p:sp>
        <p:nvSpPr>
          <p:cNvPr id="732177" name="Text Box 17"/>
          <p:cNvSpPr txBox="1"/>
          <p:nvPr/>
        </p:nvSpPr>
        <p:spPr>
          <a:xfrm>
            <a:off x="4302125" y="3346450"/>
            <a:ext cx="1736725" cy="1846263"/>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spcBef>
                <a:spcPct val="50000"/>
              </a:spcBef>
              <a:buNone/>
            </a:pPr>
            <a:r>
              <a:rPr lang="en-US" altLang="zh-CN" sz="2000" dirty="0">
                <a:solidFill>
                  <a:srgbClr val="FF0000"/>
                </a:solidFill>
                <a:latin typeface="微软雅黑" panose="020B0503020204020204" pitchFamily="34" charset="-122"/>
                <a:ea typeface="微软雅黑" panose="020B0503020204020204" pitchFamily="34" charset="-122"/>
              </a:rPr>
              <a:t>bufp0</a:t>
            </a:r>
            <a:r>
              <a:rPr lang="zh-CN" altLang="en-US" sz="2000" dirty="0">
                <a:solidFill>
                  <a:srgbClr val="FF0000"/>
                </a:solidFill>
                <a:latin typeface="微软雅黑" panose="020B0503020204020204" pitchFamily="34" charset="-122"/>
                <a:ea typeface="微软雅黑" panose="020B0503020204020204" pitchFamily="34" charset="-122"/>
              </a:rPr>
              <a:t>定义在</a:t>
            </a:r>
            <a:r>
              <a:rPr lang="en-US" altLang="zh-CN" sz="2000" dirty="0">
                <a:solidFill>
                  <a:srgbClr val="FF0000"/>
                </a:solidFill>
                <a:latin typeface="微软雅黑" panose="020B0503020204020204" pitchFamily="34" charset="-122"/>
                <a:ea typeface="微软雅黑" panose="020B0503020204020204" pitchFamily="34" charset="-122"/>
              </a:rPr>
              <a:t>.data</a:t>
            </a:r>
            <a:r>
              <a:rPr lang="zh-CN" altLang="en-US" sz="2000" dirty="0">
                <a:solidFill>
                  <a:srgbClr val="FF0000"/>
                </a:solidFill>
                <a:latin typeface="微软雅黑" panose="020B0503020204020204" pitchFamily="34" charset="-122"/>
                <a:ea typeface="微软雅黑" panose="020B0503020204020204" pitchFamily="34" charset="-122"/>
              </a:rPr>
              <a:t>节中偏移为</a:t>
            </a:r>
            <a:r>
              <a:rPr lang="en-US" altLang="zh-CN" sz="2000" dirty="0">
                <a:solidFill>
                  <a:srgbClr val="FF0000"/>
                </a:solidFill>
                <a:latin typeface="微软雅黑" panose="020B0503020204020204" pitchFamily="34" charset="-122"/>
                <a:ea typeface="微软雅黑" panose="020B0503020204020204" pitchFamily="34" charset="-122"/>
              </a:rPr>
              <a:t>0</a:t>
            </a:r>
            <a:r>
              <a:rPr lang="zh-CN" altLang="en-US" sz="2000" dirty="0">
                <a:solidFill>
                  <a:srgbClr val="FF0000"/>
                </a:solidFill>
                <a:latin typeface="微软雅黑" panose="020B0503020204020204" pitchFamily="34" charset="-122"/>
                <a:ea typeface="微软雅黑" panose="020B0503020204020204" pitchFamily="34" charset="-122"/>
              </a:rPr>
              <a:t>处，占</a:t>
            </a:r>
            <a:r>
              <a:rPr lang="en-US" altLang="zh-CN" sz="2000" dirty="0">
                <a:solidFill>
                  <a:srgbClr val="FF0000"/>
                </a:solidFill>
                <a:latin typeface="微软雅黑" panose="020B0503020204020204" pitchFamily="34" charset="-122"/>
                <a:ea typeface="微软雅黑" panose="020B0503020204020204" pitchFamily="34" charset="-122"/>
              </a:rPr>
              <a:t>4B</a:t>
            </a:r>
            <a:r>
              <a:rPr lang="zh-CN" altLang="en-US" sz="2000" dirty="0">
                <a:solidFill>
                  <a:srgbClr val="FF0000"/>
                </a:solidFill>
                <a:latin typeface="微软雅黑" panose="020B0503020204020204" pitchFamily="34" charset="-122"/>
                <a:ea typeface="微软雅黑" panose="020B0503020204020204" pitchFamily="34" charset="-122"/>
              </a:rPr>
              <a:t>，初值为</a:t>
            </a:r>
            <a:r>
              <a:rPr lang="en-US" altLang="zh-CN" sz="2000" dirty="0">
                <a:solidFill>
                  <a:srgbClr val="FF0000"/>
                </a:solidFill>
                <a:latin typeface="微软雅黑" panose="020B0503020204020204" pitchFamily="34" charset="-122"/>
                <a:ea typeface="微软雅黑" panose="020B0503020204020204" pitchFamily="34" charset="-122"/>
              </a:rPr>
              <a:t>0x0</a:t>
            </a:r>
            <a:endParaRPr lang="en-US" altLang="zh-CN" sz="2000" dirty="0">
              <a:solidFill>
                <a:srgbClr val="FF0000"/>
              </a:solidFill>
              <a:latin typeface="微软雅黑" panose="020B0503020204020204" pitchFamily="34" charset="-122"/>
              <a:ea typeface="微软雅黑" panose="020B0503020204020204" pitchFamily="34" charset="-122"/>
            </a:endParaRPr>
          </a:p>
        </p:txBody>
      </p:sp>
      <p:sp>
        <p:nvSpPr>
          <p:cNvPr id="732178" name="Rectangle 18"/>
          <p:cNvSpPr/>
          <p:nvPr/>
        </p:nvSpPr>
        <p:spPr>
          <a:xfrm>
            <a:off x="160338" y="5483225"/>
            <a:ext cx="8040687" cy="1096963"/>
          </a:xfrm>
          <a:prstGeom prst="rect">
            <a:avLst/>
          </a:prstGeom>
          <a:noFill/>
          <a:ln w="9525">
            <a:noFill/>
          </a:ln>
        </p:spPr>
        <p:txBody>
          <a:bodyPr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2200" dirty="0">
                <a:solidFill>
                  <a:srgbClr val="CC3300"/>
                </a:solidFill>
                <a:latin typeface="微软雅黑" panose="020B0503020204020204" pitchFamily="34" charset="-122"/>
                <a:ea typeface="微软雅黑" panose="020B0503020204020204" pitchFamily="34" charset="-122"/>
              </a:rPr>
              <a:t>重定位节</a:t>
            </a:r>
            <a:r>
              <a:rPr lang="en-US" altLang="zh-CN" sz="2200" dirty="0">
                <a:solidFill>
                  <a:srgbClr val="CC3300"/>
                </a:solidFill>
                <a:latin typeface="微软雅黑" panose="020B0503020204020204" pitchFamily="34" charset="-122"/>
                <a:ea typeface="微软雅黑" panose="020B0503020204020204" pitchFamily="34" charset="-122"/>
              </a:rPr>
              <a:t>.rel.data</a:t>
            </a:r>
            <a:r>
              <a:rPr lang="zh-CN" altLang="en-US" sz="2200" dirty="0">
                <a:solidFill>
                  <a:srgbClr val="CC3300"/>
                </a:solidFill>
                <a:latin typeface="微软雅黑" panose="020B0503020204020204" pitchFamily="34" charset="-122"/>
                <a:ea typeface="微软雅黑" panose="020B0503020204020204" pitchFamily="34" charset="-122"/>
              </a:rPr>
              <a:t>中有一个重定位表项：</a:t>
            </a:r>
            <a:r>
              <a:rPr lang="en-US" altLang="zh-CN" sz="2200" dirty="0">
                <a:solidFill>
                  <a:srgbClr val="0A6A0A"/>
                </a:solidFill>
                <a:latin typeface="微软雅黑" panose="020B0503020204020204" pitchFamily="34" charset="-122"/>
                <a:ea typeface="微软雅黑" panose="020B0503020204020204" pitchFamily="34" charset="-122"/>
              </a:rPr>
              <a:t>r_offset=0x0, r_sym=9, r_type=R_386_32</a:t>
            </a:r>
            <a:r>
              <a:rPr lang="zh-CN" altLang="en-US" sz="2200" dirty="0">
                <a:solidFill>
                  <a:srgbClr val="CC3300"/>
                </a:solidFill>
                <a:latin typeface="微软雅黑" panose="020B0503020204020204" pitchFamily="34" charset="-122"/>
                <a:ea typeface="微软雅黑" panose="020B0503020204020204" pitchFamily="34" charset="-122"/>
              </a:rPr>
              <a:t>，</a:t>
            </a:r>
            <a:r>
              <a:rPr lang="en-US" altLang="zh-CN" sz="2200" dirty="0">
                <a:solidFill>
                  <a:srgbClr val="CC3300"/>
                </a:solidFill>
                <a:latin typeface="微软雅黑" panose="020B0503020204020204" pitchFamily="34" charset="-122"/>
                <a:ea typeface="微软雅黑" panose="020B0503020204020204" pitchFamily="34" charset="-122"/>
              </a:rPr>
              <a:t>OBJDUMP</a:t>
            </a:r>
            <a:r>
              <a:rPr lang="zh-CN" altLang="en-US" sz="2200" dirty="0">
                <a:solidFill>
                  <a:srgbClr val="CC3300"/>
                </a:solidFill>
                <a:latin typeface="微软雅黑" panose="020B0503020204020204" pitchFamily="34" charset="-122"/>
                <a:ea typeface="微软雅黑" panose="020B0503020204020204" pitchFamily="34" charset="-122"/>
              </a:rPr>
              <a:t>工具解释后显示为“</a:t>
            </a:r>
            <a:r>
              <a:rPr lang="en-US" altLang="zh-CN" sz="2200" dirty="0">
                <a:solidFill>
                  <a:srgbClr val="CC3300"/>
                </a:solidFill>
                <a:latin typeface="微软雅黑" panose="020B0503020204020204" pitchFamily="34" charset="-122"/>
                <a:ea typeface="微软雅黑" panose="020B0503020204020204" pitchFamily="34" charset="-122"/>
              </a:rPr>
              <a:t>0</a:t>
            </a:r>
            <a:r>
              <a:rPr lang="zh-CN" altLang="en-US" sz="2200" dirty="0">
                <a:solidFill>
                  <a:srgbClr val="CC3300"/>
                </a:solidFill>
                <a:latin typeface="微软雅黑" panose="020B0503020204020204" pitchFamily="34" charset="-122"/>
                <a:ea typeface="微软雅黑" panose="020B0503020204020204" pitchFamily="34" charset="-122"/>
              </a:rPr>
              <a:t>：</a:t>
            </a:r>
            <a:r>
              <a:rPr lang="en-US" altLang="zh-CN" sz="2200" dirty="0">
                <a:solidFill>
                  <a:srgbClr val="CC3300"/>
                </a:solidFill>
                <a:latin typeface="微软雅黑" panose="020B0503020204020204" pitchFamily="34" charset="-122"/>
                <a:ea typeface="微软雅黑" panose="020B0503020204020204" pitchFamily="34" charset="-122"/>
              </a:rPr>
              <a:t>R_386_32 buf”</a:t>
            </a:r>
            <a:r>
              <a:rPr lang="en-US" altLang="zh-CN" sz="2200" dirty="0">
                <a:solidFill>
                  <a:srgbClr val="FF0000"/>
                </a:solidFill>
                <a:latin typeface="微软雅黑" panose="020B0503020204020204" pitchFamily="34" charset="-122"/>
                <a:ea typeface="微软雅黑" panose="020B0503020204020204" pitchFamily="34" charset="-122"/>
              </a:rPr>
              <a:t> </a:t>
            </a:r>
            <a:endParaRPr lang="en-US" altLang="zh-CN" sz="2200" dirty="0">
              <a:solidFill>
                <a:srgbClr val="FF0000"/>
              </a:solidFill>
              <a:latin typeface="微软雅黑" panose="020B0503020204020204" pitchFamily="34" charset="-122"/>
              <a:ea typeface="微软雅黑" panose="020B0503020204020204" pitchFamily="34" charset="-122"/>
            </a:endParaRPr>
          </a:p>
        </p:txBody>
      </p:sp>
      <p:sp>
        <p:nvSpPr>
          <p:cNvPr id="732179" name="Text Box 4"/>
          <p:cNvSpPr txBox="1"/>
          <p:nvPr/>
        </p:nvSpPr>
        <p:spPr>
          <a:xfrm>
            <a:off x="3702050" y="6308725"/>
            <a:ext cx="4092575" cy="420688"/>
          </a:xfrm>
          <a:prstGeom prst="rect">
            <a:avLst/>
          </a:prstGeom>
          <a:noFill/>
          <a:ln w="9525">
            <a:noFill/>
          </a:ln>
        </p:spPr>
        <p:txBody>
          <a:bodyPr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200" dirty="0">
                <a:solidFill>
                  <a:srgbClr val="0A6A0A"/>
                </a:solidFill>
                <a:latin typeface="微软雅黑" panose="020B0503020204020204" pitchFamily="34" charset="-122"/>
                <a:ea typeface="微软雅黑" panose="020B0503020204020204" pitchFamily="34" charset="-122"/>
              </a:rPr>
              <a:t>r_sym=9</a:t>
            </a:r>
            <a:r>
              <a:rPr lang="zh-CN" altLang="en-GB" sz="2200" dirty="0">
                <a:latin typeface="微软雅黑" panose="020B0503020204020204" pitchFamily="34" charset="-122"/>
                <a:ea typeface="微软雅黑" panose="020B0503020204020204" pitchFamily="34" charset="-122"/>
              </a:rPr>
              <a:t>说明引用的是</a:t>
            </a:r>
            <a:r>
              <a:rPr lang="en-GB" altLang="zh-CN" sz="2200" dirty="0">
                <a:latin typeface="微软雅黑" panose="020B0503020204020204" pitchFamily="34" charset="-122"/>
                <a:ea typeface="微软雅黑" panose="020B0503020204020204" pitchFamily="34" charset="-122"/>
              </a:rPr>
              <a:t>buf</a:t>
            </a:r>
            <a:r>
              <a:rPr lang="zh-CN" altLang="en-GB" sz="2200" dirty="0">
                <a:latin typeface="微软雅黑" panose="020B0503020204020204" pitchFamily="34" charset="-122"/>
                <a:ea typeface="微软雅黑" panose="020B0503020204020204" pitchFamily="34" charset="-122"/>
              </a:rPr>
              <a:t>！</a:t>
            </a:r>
            <a:endParaRPr lang="zh-CN" altLang="en-GB" sz="2200" dirty="0">
              <a:latin typeface="微软雅黑" panose="020B0503020204020204" pitchFamily="34" charset="-122"/>
              <a:ea typeface="微软雅黑" panose="020B0503020204020204" pitchFamily="34" charset="-122"/>
            </a:endParaRPr>
          </a:p>
        </p:txBody>
      </p:sp>
      <p:sp>
        <p:nvSpPr>
          <p:cNvPr id="732180" name="Line 20"/>
          <p:cNvSpPr/>
          <p:nvPr/>
        </p:nvSpPr>
        <p:spPr>
          <a:xfrm flipH="1" flipV="1">
            <a:off x="2655888" y="2032000"/>
            <a:ext cx="4891087" cy="1306513"/>
          </a:xfrm>
          <a:prstGeom prst="line">
            <a:avLst/>
          </a:prstGeom>
          <a:ln w="28575" cap="flat" cmpd="sng">
            <a:solidFill>
              <a:srgbClr val="CC0066"/>
            </a:solidFill>
            <a:prstDash val="solid"/>
            <a:headEnd type="none" w="med" len="med"/>
            <a:tailEnd type="triangle" w="med" len="med"/>
          </a:ln>
        </p:spPr>
      </p:sp>
      <p:sp>
        <p:nvSpPr>
          <p:cNvPr id="732181" name="Line 21"/>
          <p:cNvSpPr/>
          <p:nvPr/>
        </p:nvSpPr>
        <p:spPr>
          <a:xfrm flipH="1" flipV="1">
            <a:off x="7343775" y="1465263"/>
            <a:ext cx="334963" cy="1814512"/>
          </a:xfrm>
          <a:prstGeom prst="line">
            <a:avLst/>
          </a:prstGeom>
          <a:ln w="28575" cap="flat" cmpd="sng">
            <a:solidFill>
              <a:srgbClr val="CC0066"/>
            </a:solidFill>
            <a:prstDash val="solid"/>
            <a:headEnd type="none" w="med" len="med"/>
            <a:tailEnd type="triangle" w="med" len="med"/>
          </a:ln>
        </p:spPr>
      </p:sp>
      <p:sp>
        <p:nvSpPr>
          <p:cNvPr id="732182" name="Rectangle 22"/>
          <p:cNvSpPr/>
          <p:nvPr/>
        </p:nvSpPr>
        <p:spPr>
          <a:xfrm>
            <a:off x="784225" y="4543425"/>
            <a:ext cx="1755775" cy="247650"/>
          </a:xfrm>
          <a:prstGeom prst="rect">
            <a:avLst/>
          </a:prstGeom>
          <a:solidFill>
            <a:srgbClr val="993366">
              <a:alpha val="38823"/>
            </a:srgbClr>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2170"/>
                                        </p:tgtEl>
                                        <p:attrNameLst>
                                          <p:attrName>style.visibility</p:attrName>
                                        </p:attrNameLst>
                                      </p:cBhvr>
                                      <p:to>
                                        <p:strVal val="visible"/>
                                      </p:to>
                                    </p:set>
                                    <p:animEffect transition="in" filter="blinds(horizontal)">
                                      <p:cBhvr>
                                        <p:cTn id="7" dur="500"/>
                                        <p:tgtEl>
                                          <p:spTgt spid="7321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2166"/>
                                        </p:tgtEl>
                                        <p:attrNameLst>
                                          <p:attrName>style.visibility</p:attrName>
                                        </p:attrNameLst>
                                      </p:cBhvr>
                                      <p:to>
                                        <p:strVal val="visible"/>
                                      </p:to>
                                    </p:set>
                                    <p:animEffect transition="in" filter="blinds(horizontal)">
                                      <p:cBhvr>
                                        <p:cTn id="12" dur="500"/>
                                        <p:tgtEl>
                                          <p:spTgt spid="73216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2174"/>
                                        </p:tgtEl>
                                        <p:attrNameLst>
                                          <p:attrName>style.visibility</p:attrName>
                                        </p:attrNameLst>
                                      </p:cBhvr>
                                      <p:to>
                                        <p:strVal val="visible"/>
                                      </p:to>
                                    </p:set>
                                    <p:animEffect transition="in" filter="blinds(horizontal)">
                                      <p:cBhvr>
                                        <p:cTn id="17" dur="500"/>
                                        <p:tgtEl>
                                          <p:spTgt spid="73217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2181"/>
                                        </p:tgtEl>
                                        <p:attrNameLst>
                                          <p:attrName>style.visibility</p:attrName>
                                        </p:attrNameLst>
                                      </p:cBhvr>
                                      <p:to>
                                        <p:strVal val="visible"/>
                                      </p:to>
                                    </p:set>
                                    <p:animEffect transition="in" filter="blinds(horizontal)">
                                      <p:cBhvr>
                                        <p:cTn id="22" dur="500"/>
                                        <p:tgtEl>
                                          <p:spTgt spid="73218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32180"/>
                                        </p:tgtEl>
                                        <p:attrNameLst>
                                          <p:attrName>style.visibility</p:attrName>
                                        </p:attrNameLst>
                                      </p:cBhvr>
                                      <p:to>
                                        <p:strVal val="visible"/>
                                      </p:to>
                                    </p:set>
                                    <p:animEffect transition="in" filter="blinds(horizontal)">
                                      <p:cBhvr>
                                        <p:cTn id="27" dur="500"/>
                                        <p:tgtEl>
                                          <p:spTgt spid="73218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32177"/>
                                        </p:tgtEl>
                                        <p:attrNameLst>
                                          <p:attrName>style.visibility</p:attrName>
                                        </p:attrNameLst>
                                      </p:cBhvr>
                                      <p:to>
                                        <p:strVal val="visible"/>
                                      </p:to>
                                    </p:set>
                                    <p:animEffect transition="in" filter="blinds(horizontal)">
                                      <p:cBhvr>
                                        <p:cTn id="32" dur="500"/>
                                        <p:tgtEl>
                                          <p:spTgt spid="73217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32178"/>
                                        </p:tgtEl>
                                        <p:attrNameLst>
                                          <p:attrName>style.visibility</p:attrName>
                                        </p:attrNameLst>
                                      </p:cBhvr>
                                      <p:to>
                                        <p:strVal val="visible"/>
                                      </p:to>
                                    </p:set>
                                    <p:animEffect transition="in" filter="blinds(horizontal)">
                                      <p:cBhvr>
                                        <p:cTn id="37" dur="500"/>
                                        <p:tgtEl>
                                          <p:spTgt spid="73217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32182"/>
                                        </p:tgtEl>
                                        <p:attrNameLst>
                                          <p:attrName>style.visibility</p:attrName>
                                        </p:attrNameLst>
                                      </p:cBhvr>
                                      <p:to>
                                        <p:strVal val="visible"/>
                                      </p:to>
                                    </p:set>
                                    <p:animEffect transition="in" filter="blinds(horizontal)">
                                      <p:cBhvr>
                                        <p:cTn id="42" dur="500"/>
                                        <p:tgtEl>
                                          <p:spTgt spid="73218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32179"/>
                                        </p:tgtEl>
                                        <p:attrNameLst>
                                          <p:attrName>style.visibility</p:attrName>
                                        </p:attrNameLst>
                                      </p:cBhvr>
                                      <p:to>
                                        <p:strVal val="visible"/>
                                      </p:to>
                                    </p:set>
                                    <p:animEffect transition="in" filter="blinds(horizontal)">
                                      <p:cBhvr>
                                        <p:cTn id="47" dur="500"/>
                                        <p:tgtEl>
                                          <p:spTgt spid="732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166" grpId="0"/>
      <p:bldP spid="732177" grpId="0"/>
      <p:bldP spid="732178" grpId="0"/>
      <p:bldP spid="73217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2"/>
          <p:cNvSpPr>
            <a:spLocks noGrp="1"/>
          </p:cNvSpPr>
          <p:nvPr>
            <p:ph type="title"/>
          </p:nvPr>
        </p:nvSpPr>
        <p:spPr/>
        <p:txBody>
          <a:bodyPr vert="horz" wrap="square" lIns="91440" tIns="45720" rIns="91440" bIns="45720" anchor="ctr" anchorCtr="0"/>
          <a:p>
            <a:r>
              <a:rPr lang="en-US" altLang="zh-CN" dirty="0"/>
              <a:t>swap.o</a:t>
            </a:r>
            <a:r>
              <a:rPr lang="zh-CN" altLang="en-US" dirty="0"/>
              <a:t>中的符号表</a:t>
            </a:r>
            <a:endParaRPr lang="zh-CN" altLang="en-US" dirty="0"/>
          </a:p>
        </p:txBody>
      </p:sp>
      <p:sp>
        <p:nvSpPr>
          <p:cNvPr id="734213" name="Rectangle 5"/>
          <p:cNvSpPr/>
          <p:nvPr/>
        </p:nvSpPr>
        <p:spPr>
          <a:xfrm>
            <a:off x="182563" y="852488"/>
            <a:ext cx="8229600" cy="477837"/>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342900" lvl="0" indent="-342900">
              <a:lnSpc>
                <a:spcPct val="105000"/>
              </a:lnSpc>
            </a:pPr>
            <a:r>
              <a:rPr lang="en-US" altLang="zh-CN" dirty="0">
                <a:solidFill>
                  <a:schemeClr val="accent2"/>
                </a:solidFill>
                <a:latin typeface="微软雅黑" panose="020B0503020204020204" pitchFamily="34" charset="-122"/>
                <a:ea typeface="微软雅黑" panose="020B0503020204020204" pitchFamily="34" charset="-122"/>
              </a:rPr>
              <a:t>swap.o</a:t>
            </a:r>
            <a:r>
              <a:rPr lang="zh-CN" altLang="en-US" dirty="0">
                <a:solidFill>
                  <a:schemeClr val="accent2"/>
                </a:solidFill>
                <a:latin typeface="微软雅黑" panose="020B0503020204020204" pitchFamily="34" charset="-122"/>
                <a:ea typeface="微软雅黑" panose="020B0503020204020204" pitchFamily="34" charset="-122"/>
              </a:rPr>
              <a:t>中的符号表中最后</a:t>
            </a:r>
            <a:r>
              <a:rPr lang="en-US" altLang="zh-CN" dirty="0">
                <a:solidFill>
                  <a:schemeClr val="accent2"/>
                </a:solidFill>
                <a:latin typeface="微软雅黑" panose="020B0503020204020204" pitchFamily="34" charset="-122"/>
                <a:ea typeface="微软雅黑" panose="020B0503020204020204" pitchFamily="34" charset="-122"/>
              </a:rPr>
              <a:t>4</a:t>
            </a:r>
            <a:r>
              <a:rPr lang="zh-CN" altLang="en-US" dirty="0">
                <a:solidFill>
                  <a:schemeClr val="accent2"/>
                </a:solidFill>
                <a:latin typeface="微软雅黑" panose="020B0503020204020204" pitchFamily="34" charset="-122"/>
                <a:ea typeface="微软雅黑" panose="020B0503020204020204" pitchFamily="34" charset="-122"/>
              </a:rPr>
              <a:t>个条目</a:t>
            </a:r>
            <a:endParaRPr lang="zh-CN" altLang="en-US" dirty="0">
              <a:solidFill>
                <a:schemeClr val="accent2"/>
              </a:solidFill>
              <a:latin typeface="微软雅黑" panose="020B0503020204020204" pitchFamily="34" charset="-122"/>
              <a:ea typeface="微软雅黑" panose="020B0503020204020204" pitchFamily="34" charset="-122"/>
            </a:endParaRPr>
          </a:p>
          <a:p>
            <a:pPr marL="342900" lvl="0" indent="-342900">
              <a:lnSpc>
                <a:spcPct val="105000"/>
              </a:lnSpc>
              <a:buNone/>
            </a:pPr>
            <a:endParaRPr lang="zh-CN" altLang="en-US" dirty="0">
              <a:solidFill>
                <a:schemeClr val="accent2"/>
              </a:solidFill>
              <a:latin typeface="微软雅黑" panose="020B0503020204020204" pitchFamily="34" charset="-122"/>
              <a:ea typeface="微软雅黑" panose="020B0503020204020204" pitchFamily="34" charset="-122"/>
            </a:endParaRPr>
          </a:p>
        </p:txBody>
      </p:sp>
      <p:sp>
        <p:nvSpPr>
          <p:cNvPr id="734214" name="Text Box 6"/>
          <p:cNvSpPr txBox="1"/>
          <p:nvPr/>
        </p:nvSpPr>
        <p:spPr>
          <a:xfrm>
            <a:off x="317500" y="1363663"/>
            <a:ext cx="8485188" cy="204152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35000"/>
              </a:spcBef>
              <a:buNone/>
            </a:pPr>
            <a:r>
              <a:rPr lang="en-US" altLang="zh-CN" sz="2000" dirty="0">
                <a:solidFill>
                  <a:srgbClr val="004821"/>
                </a:solidFill>
                <a:latin typeface="微软雅黑" panose="020B0503020204020204" pitchFamily="34" charset="-122"/>
                <a:ea typeface="微软雅黑" panose="020B0503020204020204" pitchFamily="34" charset="-122"/>
              </a:rPr>
              <a:t>Num:	value	Size	Type	 Bind	   Ot	Ndx	Name</a:t>
            </a:r>
            <a:endParaRPr lang="en-US" altLang="zh-CN" sz="2000" dirty="0">
              <a:solidFill>
                <a:srgbClr val="00482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35000"/>
              </a:spcBef>
              <a:buNone/>
            </a:pPr>
            <a:r>
              <a:rPr lang="en-US" altLang="zh-CN" sz="2000" dirty="0">
                <a:solidFill>
                  <a:srgbClr val="004821"/>
                </a:solidFill>
                <a:latin typeface="微软雅黑" panose="020B0503020204020204" pitchFamily="34" charset="-122"/>
                <a:ea typeface="微软雅黑" panose="020B0503020204020204" pitchFamily="34" charset="-122"/>
              </a:rPr>
              <a:t>8:	0	4	 Data	 Global    0	3	bufp0</a:t>
            </a:r>
            <a:endParaRPr lang="en-US" altLang="zh-CN" sz="2000" dirty="0">
              <a:solidFill>
                <a:srgbClr val="00482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35000"/>
              </a:spcBef>
              <a:buNone/>
            </a:pPr>
            <a:r>
              <a:rPr lang="en-US" altLang="zh-CN" sz="2000" dirty="0">
                <a:solidFill>
                  <a:srgbClr val="FF0000"/>
                </a:solidFill>
                <a:latin typeface="微软雅黑" panose="020B0503020204020204" pitchFamily="34" charset="-122"/>
                <a:ea typeface="微软雅黑" panose="020B0503020204020204" pitchFamily="34" charset="-122"/>
              </a:rPr>
              <a:t>9:	0	0	 Notype Global    0	UND 	buf</a:t>
            </a:r>
            <a:endParaRPr lang="en-US" altLang="zh-CN" sz="2000" dirty="0">
              <a:solidFill>
                <a:srgbClr val="FF0000"/>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35000"/>
              </a:spcBef>
              <a:buNone/>
            </a:pPr>
            <a:r>
              <a:rPr lang="en-US" altLang="zh-CN" sz="2000" dirty="0">
                <a:solidFill>
                  <a:srgbClr val="004821"/>
                </a:solidFill>
                <a:latin typeface="微软雅黑" panose="020B0503020204020204" pitchFamily="34" charset="-122"/>
                <a:ea typeface="微软雅黑" panose="020B0503020204020204" pitchFamily="34" charset="-122"/>
              </a:rPr>
              <a:t>10:	0	36	 Func	 Global	   0	1	swap</a:t>
            </a:r>
            <a:endParaRPr lang="en-US" altLang="zh-CN" sz="2000" dirty="0">
              <a:solidFill>
                <a:srgbClr val="00482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35000"/>
              </a:spcBef>
              <a:buNone/>
            </a:pPr>
            <a:r>
              <a:rPr lang="en-US" altLang="zh-CN" sz="2000" dirty="0">
                <a:solidFill>
                  <a:srgbClr val="004821"/>
                </a:solidFill>
                <a:latin typeface="微软雅黑" panose="020B0503020204020204" pitchFamily="34" charset="-122"/>
                <a:ea typeface="微软雅黑" panose="020B0503020204020204" pitchFamily="34" charset="-122"/>
              </a:rPr>
              <a:t>11:	4	4	 Data	 Local	   0	COM	bufp1</a:t>
            </a:r>
            <a:endParaRPr lang="en-US" altLang="zh-CN" sz="2000" dirty="0">
              <a:solidFill>
                <a:srgbClr val="004821"/>
              </a:solidFill>
              <a:latin typeface="微软雅黑" panose="020B0503020204020204" pitchFamily="34" charset="-122"/>
              <a:ea typeface="微软雅黑" panose="020B0503020204020204" pitchFamily="34" charset="-122"/>
            </a:endParaRPr>
          </a:p>
        </p:txBody>
      </p:sp>
      <p:sp>
        <p:nvSpPr>
          <p:cNvPr id="734218" name="Text Box 10"/>
          <p:cNvSpPr txBox="1"/>
          <p:nvPr/>
        </p:nvSpPr>
        <p:spPr>
          <a:xfrm>
            <a:off x="312738" y="3695700"/>
            <a:ext cx="8234362" cy="9302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25000"/>
              </a:lnSpc>
              <a:spcBef>
                <a:spcPct val="25000"/>
              </a:spcBef>
              <a:buNone/>
            </a:pPr>
            <a:r>
              <a:rPr lang="en-US" altLang="zh-CN" sz="2200" dirty="0">
                <a:solidFill>
                  <a:srgbClr val="3366FF"/>
                </a:solidFill>
                <a:latin typeface="微软雅黑" panose="020B0503020204020204" pitchFamily="34" charset="-122"/>
                <a:ea typeface="微软雅黑" panose="020B0503020204020204" pitchFamily="34" charset="-122"/>
              </a:rPr>
              <a:t>buf</a:t>
            </a:r>
            <a:r>
              <a:rPr lang="zh-CN" altLang="en-US" sz="2200" dirty="0">
                <a:solidFill>
                  <a:srgbClr val="3366FF"/>
                </a:solidFill>
                <a:latin typeface="微软雅黑" panose="020B0503020204020204" pitchFamily="34" charset="-122"/>
                <a:ea typeface="微软雅黑" panose="020B0503020204020204" pitchFamily="34" charset="-122"/>
              </a:rPr>
              <a:t>是</a:t>
            </a:r>
            <a:r>
              <a:rPr lang="en-US" altLang="zh-CN" sz="2200" dirty="0">
                <a:solidFill>
                  <a:srgbClr val="3366FF"/>
                </a:solidFill>
                <a:latin typeface="微软雅黑" panose="020B0503020204020204" pitchFamily="34" charset="-122"/>
                <a:ea typeface="微软雅黑" panose="020B0503020204020204" pitchFamily="34" charset="-122"/>
              </a:rPr>
              <a:t>swap.o</a:t>
            </a:r>
            <a:r>
              <a:rPr lang="zh-CN" altLang="en-US" sz="2200" dirty="0">
                <a:solidFill>
                  <a:srgbClr val="3366FF"/>
                </a:solidFill>
                <a:latin typeface="微软雅黑" panose="020B0503020204020204" pitchFamily="34" charset="-122"/>
                <a:ea typeface="微软雅黑" panose="020B0503020204020204" pitchFamily="34" charset="-122"/>
              </a:rPr>
              <a:t>的符号表中第</a:t>
            </a:r>
            <a:r>
              <a:rPr lang="en-US" altLang="zh-CN" sz="2200" dirty="0">
                <a:solidFill>
                  <a:srgbClr val="3366FF"/>
                </a:solidFill>
                <a:latin typeface="微软雅黑" panose="020B0503020204020204" pitchFamily="34" charset="-122"/>
                <a:ea typeface="微软雅黑" panose="020B0503020204020204" pitchFamily="34" charset="-122"/>
              </a:rPr>
              <a:t>9</a:t>
            </a:r>
            <a:r>
              <a:rPr lang="zh-CN" altLang="en-US" sz="2200" dirty="0">
                <a:solidFill>
                  <a:srgbClr val="3366FF"/>
                </a:solidFill>
                <a:latin typeface="微软雅黑" panose="020B0503020204020204" pitchFamily="34" charset="-122"/>
                <a:ea typeface="微软雅黑" panose="020B0503020204020204" pitchFamily="34" charset="-122"/>
              </a:rPr>
              <a:t>项，是未定义符号，类型和大小未知，并是全局符号，故在其他模块中定义。</a:t>
            </a:r>
            <a:endParaRPr lang="zh-CN" altLang="en-US" sz="2200" dirty="0">
              <a:solidFill>
                <a:srgbClr val="3366FF"/>
              </a:solidFill>
              <a:latin typeface="微软雅黑" panose="020B0503020204020204" pitchFamily="34" charset="-122"/>
              <a:ea typeface="微软雅黑" panose="020B0503020204020204" pitchFamily="34" charset="-122"/>
            </a:endParaRPr>
          </a:p>
        </p:txBody>
      </p:sp>
      <p:sp>
        <p:nvSpPr>
          <p:cNvPr id="734221" name="Rectangle 13"/>
          <p:cNvSpPr/>
          <p:nvPr/>
        </p:nvSpPr>
        <p:spPr>
          <a:xfrm>
            <a:off x="420688" y="4889500"/>
            <a:ext cx="8040687" cy="1096963"/>
          </a:xfrm>
          <a:prstGeom prst="rect">
            <a:avLst/>
          </a:prstGeom>
          <a:noFill/>
          <a:ln w="9525">
            <a:noFill/>
          </a:ln>
        </p:spPr>
        <p:txBody>
          <a:bodyPr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2200" dirty="0">
                <a:solidFill>
                  <a:srgbClr val="CC3300"/>
                </a:solidFill>
                <a:latin typeface="微软雅黑" panose="020B0503020204020204" pitchFamily="34" charset="-122"/>
                <a:ea typeface="微软雅黑" panose="020B0503020204020204" pitchFamily="34" charset="-122"/>
              </a:rPr>
              <a:t>重定位节</a:t>
            </a:r>
            <a:r>
              <a:rPr lang="en-US" altLang="zh-CN" sz="2200" dirty="0">
                <a:solidFill>
                  <a:srgbClr val="CC3300"/>
                </a:solidFill>
                <a:latin typeface="微软雅黑" panose="020B0503020204020204" pitchFamily="34" charset="-122"/>
                <a:ea typeface="微软雅黑" panose="020B0503020204020204" pitchFamily="34" charset="-122"/>
              </a:rPr>
              <a:t>.rel.data</a:t>
            </a:r>
            <a:r>
              <a:rPr lang="zh-CN" altLang="en-US" sz="2200" dirty="0">
                <a:solidFill>
                  <a:srgbClr val="CC3300"/>
                </a:solidFill>
                <a:latin typeface="微软雅黑" panose="020B0503020204020204" pitchFamily="34" charset="-122"/>
                <a:ea typeface="微软雅黑" panose="020B0503020204020204" pitchFamily="34" charset="-122"/>
              </a:rPr>
              <a:t>中有一个重定位表项：</a:t>
            </a:r>
            <a:r>
              <a:rPr lang="en-US" altLang="zh-CN" sz="2200" dirty="0">
                <a:solidFill>
                  <a:srgbClr val="0A6A0A"/>
                </a:solidFill>
                <a:latin typeface="微软雅黑" panose="020B0503020204020204" pitchFamily="34" charset="-122"/>
                <a:ea typeface="微软雅黑" panose="020B0503020204020204" pitchFamily="34" charset="-122"/>
              </a:rPr>
              <a:t>r_offset=0x0, r_sym=9, r_type=R_386_32</a:t>
            </a:r>
            <a:r>
              <a:rPr lang="zh-CN" altLang="en-US" sz="2200" dirty="0">
                <a:solidFill>
                  <a:srgbClr val="CC3300"/>
                </a:solidFill>
                <a:latin typeface="微软雅黑" panose="020B0503020204020204" pitchFamily="34" charset="-122"/>
                <a:ea typeface="微软雅黑" panose="020B0503020204020204" pitchFamily="34" charset="-122"/>
              </a:rPr>
              <a:t>，</a:t>
            </a:r>
            <a:r>
              <a:rPr lang="en-US" altLang="zh-CN" sz="2200" dirty="0">
                <a:solidFill>
                  <a:srgbClr val="CC3300"/>
                </a:solidFill>
                <a:latin typeface="微软雅黑" panose="020B0503020204020204" pitchFamily="34" charset="-122"/>
                <a:ea typeface="微软雅黑" panose="020B0503020204020204" pitchFamily="34" charset="-122"/>
              </a:rPr>
              <a:t>OBJDUMP</a:t>
            </a:r>
            <a:r>
              <a:rPr lang="zh-CN" altLang="en-US" sz="2200" dirty="0">
                <a:solidFill>
                  <a:srgbClr val="CC3300"/>
                </a:solidFill>
                <a:latin typeface="微软雅黑" panose="020B0503020204020204" pitchFamily="34" charset="-122"/>
                <a:ea typeface="微软雅黑" panose="020B0503020204020204" pitchFamily="34" charset="-122"/>
              </a:rPr>
              <a:t>工具解释后显示为“</a:t>
            </a:r>
            <a:r>
              <a:rPr lang="en-US" altLang="zh-CN" sz="2200" dirty="0">
                <a:solidFill>
                  <a:srgbClr val="CC3300"/>
                </a:solidFill>
                <a:latin typeface="微软雅黑" panose="020B0503020204020204" pitchFamily="34" charset="-122"/>
                <a:ea typeface="微软雅黑" panose="020B0503020204020204" pitchFamily="34" charset="-122"/>
              </a:rPr>
              <a:t>0</a:t>
            </a:r>
            <a:r>
              <a:rPr lang="zh-CN" altLang="en-US" sz="2200" dirty="0">
                <a:solidFill>
                  <a:srgbClr val="CC3300"/>
                </a:solidFill>
                <a:latin typeface="微软雅黑" panose="020B0503020204020204" pitchFamily="34" charset="-122"/>
                <a:ea typeface="微软雅黑" panose="020B0503020204020204" pitchFamily="34" charset="-122"/>
              </a:rPr>
              <a:t>：</a:t>
            </a:r>
            <a:r>
              <a:rPr lang="en-US" altLang="zh-CN" sz="2200" dirty="0">
                <a:solidFill>
                  <a:srgbClr val="CC3300"/>
                </a:solidFill>
                <a:latin typeface="微软雅黑" panose="020B0503020204020204" pitchFamily="34" charset="-122"/>
                <a:ea typeface="微软雅黑" panose="020B0503020204020204" pitchFamily="34" charset="-122"/>
              </a:rPr>
              <a:t>R_386_32 buf”</a:t>
            </a:r>
            <a:r>
              <a:rPr lang="en-US" altLang="zh-CN" sz="2200" dirty="0">
                <a:solidFill>
                  <a:srgbClr val="FF0000"/>
                </a:solidFill>
                <a:latin typeface="微软雅黑" panose="020B0503020204020204" pitchFamily="34" charset="-122"/>
                <a:ea typeface="微软雅黑" panose="020B0503020204020204" pitchFamily="34" charset="-122"/>
              </a:rPr>
              <a:t> </a:t>
            </a:r>
            <a:endParaRPr lang="en-US" altLang="zh-CN" sz="2200" dirty="0">
              <a:solidFill>
                <a:srgbClr val="FF0000"/>
              </a:solidFill>
              <a:latin typeface="微软雅黑" panose="020B0503020204020204" pitchFamily="34" charset="-122"/>
              <a:ea typeface="微软雅黑" panose="020B0503020204020204" pitchFamily="34" charset="-122"/>
            </a:endParaRPr>
          </a:p>
        </p:txBody>
      </p:sp>
      <p:sp>
        <p:nvSpPr>
          <p:cNvPr id="734222" name="Text Box 4"/>
          <p:cNvSpPr txBox="1"/>
          <p:nvPr/>
        </p:nvSpPr>
        <p:spPr>
          <a:xfrm>
            <a:off x="3597275" y="6034088"/>
            <a:ext cx="4092575" cy="420687"/>
          </a:xfrm>
          <a:prstGeom prst="rect">
            <a:avLst/>
          </a:prstGeom>
          <a:noFill/>
          <a:ln w="9525">
            <a:noFill/>
          </a:ln>
        </p:spPr>
        <p:txBody>
          <a:bodyPr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200" dirty="0">
                <a:solidFill>
                  <a:srgbClr val="0A6A0A"/>
                </a:solidFill>
                <a:latin typeface="微软雅黑" panose="020B0503020204020204" pitchFamily="34" charset="-122"/>
                <a:ea typeface="微软雅黑" panose="020B0503020204020204" pitchFamily="34" charset="-122"/>
              </a:rPr>
              <a:t>r_sym=9</a:t>
            </a:r>
            <a:r>
              <a:rPr lang="zh-CN" altLang="en-GB" sz="2200" dirty="0">
                <a:latin typeface="微软雅黑" panose="020B0503020204020204" pitchFamily="34" charset="-122"/>
                <a:ea typeface="微软雅黑" panose="020B0503020204020204" pitchFamily="34" charset="-122"/>
              </a:rPr>
              <a:t>说明引用的是</a:t>
            </a:r>
            <a:r>
              <a:rPr lang="en-GB" altLang="zh-CN" sz="2200" dirty="0">
                <a:latin typeface="微软雅黑" panose="020B0503020204020204" pitchFamily="34" charset="-122"/>
                <a:ea typeface="微软雅黑" panose="020B0503020204020204" pitchFamily="34" charset="-122"/>
              </a:rPr>
              <a:t>buf</a:t>
            </a:r>
            <a:r>
              <a:rPr lang="zh-CN" altLang="en-GB" sz="2200" dirty="0">
                <a:latin typeface="微软雅黑" panose="020B0503020204020204" pitchFamily="34" charset="-122"/>
                <a:ea typeface="微软雅黑" panose="020B0503020204020204" pitchFamily="34" charset="-122"/>
              </a:rPr>
              <a:t>！</a:t>
            </a:r>
            <a:endParaRPr lang="zh-CN" altLang="en-GB" sz="2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4213"/>
                                        </p:tgtEl>
                                        <p:attrNameLst>
                                          <p:attrName>style.visibility</p:attrName>
                                        </p:attrNameLst>
                                      </p:cBhvr>
                                      <p:to>
                                        <p:strVal val="visible"/>
                                      </p:to>
                                    </p:set>
                                    <p:animEffect transition="in" filter="blinds(horizontal)">
                                      <p:cBhvr>
                                        <p:cTn id="7" dur="500"/>
                                        <p:tgtEl>
                                          <p:spTgt spid="7342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4214"/>
                                        </p:tgtEl>
                                        <p:attrNameLst>
                                          <p:attrName>style.visibility</p:attrName>
                                        </p:attrNameLst>
                                      </p:cBhvr>
                                      <p:to>
                                        <p:strVal val="visible"/>
                                      </p:to>
                                    </p:set>
                                    <p:animEffect transition="in" filter="blinds(horizontal)">
                                      <p:cBhvr>
                                        <p:cTn id="12" dur="500"/>
                                        <p:tgtEl>
                                          <p:spTgt spid="7342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34218"/>
                                        </p:tgtEl>
                                        <p:attrNameLst>
                                          <p:attrName>style.visibility</p:attrName>
                                        </p:attrNameLst>
                                      </p:cBhvr>
                                      <p:to>
                                        <p:strVal val="visible"/>
                                      </p:to>
                                    </p:set>
                                    <p:animEffect transition="in" filter="blinds(horizontal)">
                                      <p:cBhvr>
                                        <p:cTn id="17" dur="500"/>
                                        <p:tgtEl>
                                          <p:spTgt spid="7342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34221"/>
                                        </p:tgtEl>
                                        <p:attrNameLst>
                                          <p:attrName>style.visibility</p:attrName>
                                        </p:attrNameLst>
                                      </p:cBhvr>
                                      <p:to>
                                        <p:strVal val="visible"/>
                                      </p:to>
                                    </p:set>
                                    <p:animEffect transition="in" filter="blinds(horizontal)">
                                      <p:cBhvr>
                                        <p:cTn id="22" dur="500"/>
                                        <p:tgtEl>
                                          <p:spTgt spid="73422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34222"/>
                                        </p:tgtEl>
                                        <p:attrNameLst>
                                          <p:attrName>style.visibility</p:attrName>
                                        </p:attrNameLst>
                                      </p:cBhvr>
                                      <p:to>
                                        <p:strVal val="visible"/>
                                      </p:to>
                                    </p:set>
                                    <p:animEffect transition="in" filter="blinds(horizontal)">
                                      <p:cBhvr>
                                        <p:cTn id="27" dur="500"/>
                                        <p:tgtEl>
                                          <p:spTgt spid="734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4213" grpId="0"/>
      <p:bldP spid="734214" grpId="0"/>
      <p:bldP spid="734218" grpId="0"/>
      <p:bldP spid="734221" grpId="0"/>
      <p:bldP spid="73422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Rectangle 2"/>
          <p:cNvSpPr>
            <a:spLocks noGrp="1"/>
          </p:cNvSpPr>
          <p:nvPr>
            <p:ph type="title"/>
          </p:nvPr>
        </p:nvSpPr>
        <p:spPr/>
        <p:txBody>
          <a:bodyPr vert="horz" wrap="square" lIns="91440" tIns="45720" rIns="91440" bIns="45720" anchor="ctr" anchorCtr="0"/>
          <a:p>
            <a:r>
              <a:rPr lang="en-US" altLang="zh-CN" dirty="0"/>
              <a:t>R_386_32</a:t>
            </a:r>
            <a:r>
              <a:rPr lang="zh-CN" altLang="en-GB" dirty="0"/>
              <a:t>的重定位方式</a:t>
            </a:r>
            <a:endParaRPr lang="zh-CN" altLang="en-US" dirty="0"/>
          </a:p>
        </p:txBody>
      </p:sp>
      <p:sp>
        <p:nvSpPr>
          <p:cNvPr id="735235" name="Rectangle 3"/>
          <p:cNvSpPr>
            <a:spLocks noGrp="1"/>
          </p:cNvSpPr>
          <p:nvPr>
            <p:ph idx="1"/>
          </p:nvPr>
        </p:nvSpPr>
        <p:spPr>
          <a:xfrm>
            <a:off x="207963" y="784225"/>
            <a:ext cx="8664575" cy="2997200"/>
          </a:xfrm>
        </p:spPr>
        <p:txBody>
          <a:bodyPr vert="horz" wrap="square" lIns="91440" tIns="45720" rIns="91440" bIns="45720" anchor="t" anchorCtr="0"/>
          <a:p>
            <a:pPr>
              <a:lnSpc>
                <a:spcPct val="105000"/>
              </a:lnSpc>
            </a:pPr>
            <a:r>
              <a:rPr lang="zh-CN" altLang="en-US" dirty="0">
                <a:latin typeface="微软雅黑" panose="020B0503020204020204" pitchFamily="34" charset="-122"/>
                <a:ea typeface="微软雅黑" panose="020B0503020204020204" pitchFamily="34" charset="-122"/>
              </a:rPr>
              <a:t>假定：</a:t>
            </a:r>
            <a:endParaRPr lang="zh-CN" altLang="en-US" dirty="0">
              <a:latin typeface="微软雅黑" panose="020B0503020204020204" pitchFamily="34" charset="-122"/>
              <a:ea typeface="微软雅黑" panose="020B0503020204020204" pitchFamily="34" charset="-122"/>
            </a:endParaRPr>
          </a:p>
          <a:p>
            <a:pPr lvl="1">
              <a:lnSpc>
                <a:spcPct val="105000"/>
              </a:lnSpc>
            </a:pPr>
            <a:r>
              <a:rPr lang="zh-CN" altLang="en-US" sz="2200" dirty="0">
                <a:latin typeface="微软雅黑" panose="020B0503020204020204" pitchFamily="34" charset="-122"/>
                <a:ea typeface="微软雅黑" panose="020B0503020204020204" pitchFamily="34" charset="-122"/>
              </a:rPr>
              <a:t>合并后</a:t>
            </a:r>
            <a:r>
              <a:rPr lang="en-US" altLang="zh-CN" sz="2200" dirty="0">
                <a:latin typeface="微软雅黑" panose="020B0503020204020204" pitchFamily="34" charset="-122"/>
                <a:ea typeface="微软雅黑" panose="020B0503020204020204" pitchFamily="34" charset="-122"/>
              </a:rPr>
              <a:t>buf</a:t>
            </a:r>
            <a:r>
              <a:rPr lang="zh-CN" altLang="en-US" sz="2200" dirty="0">
                <a:latin typeface="微软雅黑" panose="020B0503020204020204" pitchFamily="34" charset="-122"/>
                <a:ea typeface="微软雅黑" panose="020B0503020204020204" pitchFamily="34" charset="-122"/>
              </a:rPr>
              <a:t>的存储地址</a:t>
            </a:r>
            <a:r>
              <a:rPr lang="en-US" altLang="zh-CN" sz="2200" dirty="0">
                <a:latin typeface="微软雅黑" panose="020B0503020204020204" pitchFamily="34" charset="-122"/>
                <a:ea typeface="微软雅黑" panose="020B0503020204020204" pitchFamily="34" charset="-122"/>
              </a:rPr>
              <a:t>ADDR(buf)=0x8049620</a:t>
            </a:r>
            <a:endParaRPr lang="en-US" altLang="zh-CN" sz="2200" dirty="0">
              <a:latin typeface="微软雅黑" panose="020B0503020204020204" pitchFamily="34" charset="-122"/>
              <a:ea typeface="微软雅黑" panose="020B0503020204020204" pitchFamily="34" charset="-122"/>
            </a:endParaRPr>
          </a:p>
          <a:p>
            <a:pPr>
              <a:lnSpc>
                <a:spcPct val="105000"/>
              </a:lnSpc>
            </a:pPr>
            <a:r>
              <a:rPr lang="zh-CN" altLang="en-US" dirty="0">
                <a:latin typeface="微软雅黑" panose="020B0503020204020204" pitchFamily="34" charset="-122"/>
                <a:ea typeface="微软雅黑" panose="020B0503020204020204" pitchFamily="34" charset="-122"/>
              </a:rPr>
              <a:t>则重定位后，</a:t>
            </a:r>
            <a:r>
              <a:rPr lang="en-US" altLang="zh-CN" dirty="0">
                <a:latin typeface="微软雅黑" panose="020B0503020204020204" pitchFamily="34" charset="-122"/>
                <a:ea typeface="微软雅黑" panose="020B0503020204020204" pitchFamily="34" charset="-122"/>
              </a:rPr>
              <a:t>bufp0</a:t>
            </a:r>
            <a:r>
              <a:rPr lang="zh-CN" altLang="en-US" dirty="0">
                <a:latin typeface="微软雅黑" panose="020B0503020204020204" pitchFamily="34" charset="-122"/>
                <a:ea typeface="微软雅黑" panose="020B0503020204020204" pitchFamily="34" charset="-122"/>
              </a:rPr>
              <a:t>的地址及内容变为什么？</a:t>
            </a:r>
            <a:endParaRPr lang="zh-CN" altLang="en-US" dirty="0">
              <a:latin typeface="微软雅黑" panose="020B0503020204020204" pitchFamily="34" charset="-122"/>
              <a:ea typeface="微软雅黑" panose="020B0503020204020204" pitchFamily="34" charset="-122"/>
            </a:endParaRPr>
          </a:p>
          <a:p>
            <a:pPr lvl="1">
              <a:lnSpc>
                <a:spcPct val="105000"/>
              </a:lnSpc>
            </a:pPr>
            <a:r>
              <a:rPr lang="en-US" altLang="zh-CN" sz="2200" dirty="0">
                <a:latin typeface="微软雅黑" panose="020B0503020204020204" pitchFamily="34" charset="-122"/>
                <a:ea typeface="微软雅黑" panose="020B0503020204020204" pitchFamily="34" charset="-122"/>
              </a:rPr>
              <a:t>buf</a:t>
            </a:r>
            <a:r>
              <a:rPr lang="zh-CN" altLang="en-US" sz="2200" dirty="0">
                <a:latin typeface="微软雅黑" panose="020B0503020204020204" pitchFamily="34" charset="-122"/>
                <a:ea typeface="微软雅黑" panose="020B0503020204020204" pitchFamily="34" charset="-122"/>
              </a:rPr>
              <a:t>和</a:t>
            </a:r>
            <a:r>
              <a:rPr lang="en-US" altLang="zh-CN" sz="2200" dirty="0">
                <a:latin typeface="微软雅黑" panose="020B0503020204020204" pitchFamily="34" charset="-122"/>
                <a:ea typeface="微软雅黑" panose="020B0503020204020204" pitchFamily="34" charset="-122"/>
              </a:rPr>
              <a:t>bufp0</a:t>
            </a:r>
            <a:r>
              <a:rPr lang="zh-CN" altLang="en-US" sz="2200" dirty="0">
                <a:latin typeface="微软雅黑" panose="020B0503020204020204" pitchFamily="34" charset="-122"/>
                <a:ea typeface="微软雅黑" panose="020B0503020204020204" pitchFamily="34" charset="-122"/>
              </a:rPr>
              <a:t>同属于</a:t>
            </a:r>
            <a:r>
              <a:rPr lang="en-US" altLang="zh-CN" sz="2200" dirty="0">
                <a:latin typeface="微软雅黑" panose="020B0503020204020204" pitchFamily="34" charset="-122"/>
                <a:ea typeface="微软雅黑" panose="020B0503020204020204" pitchFamily="34" charset="-122"/>
              </a:rPr>
              <a:t>.data</a:t>
            </a:r>
            <a:r>
              <a:rPr lang="zh-CN" altLang="en-US" sz="2200" dirty="0">
                <a:latin typeface="微软雅黑" panose="020B0503020204020204" pitchFamily="34" charset="-122"/>
                <a:ea typeface="微软雅黑" panose="020B0503020204020204" pitchFamily="34" charset="-122"/>
              </a:rPr>
              <a:t>节，故在可执行文件中它们被合并</a:t>
            </a:r>
            <a:endParaRPr lang="zh-CN" altLang="en-US" sz="2200" dirty="0">
              <a:latin typeface="微软雅黑" panose="020B0503020204020204" pitchFamily="34" charset="-122"/>
              <a:ea typeface="微软雅黑" panose="020B0503020204020204" pitchFamily="34" charset="-122"/>
            </a:endParaRPr>
          </a:p>
          <a:p>
            <a:pPr lvl="1">
              <a:lnSpc>
                <a:spcPct val="105000"/>
              </a:lnSpc>
            </a:pPr>
            <a:r>
              <a:rPr lang="en-US" altLang="zh-CN" sz="2200" dirty="0">
                <a:latin typeface="微软雅黑" panose="020B0503020204020204" pitchFamily="34" charset="-122"/>
                <a:ea typeface="微软雅黑" panose="020B0503020204020204" pitchFamily="34" charset="-122"/>
              </a:rPr>
              <a:t>bufp0</a:t>
            </a:r>
            <a:r>
              <a:rPr lang="zh-CN" altLang="en-US" sz="2200" dirty="0">
                <a:latin typeface="微软雅黑" panose="020B0503020204020204" pitchFamily="34" charset="-122"/>
                <a:ea typeface="微软雅黑" panose="020B0503020204020204" pitchFamily="34" charset="-122"/>
              </a:rPr>
              <a:t>紧接在</a:t>
            </a:r>
            <a:r>
              <a:rPr lang="en-US" altLang="zh-CN" sz="2200" dirty="0">
                <a:latin typeface="微软雅黑" panose="020B0503020204020204" pitchFamily="34" charset="-122"/>
                <a:ea typeface="微软雅黑" panose="020B0503020204020204" pitchFamily="34" charset="-122"/>
              </a:rPr>
              <a:t>buf</a:t>
            </a:r>
            <a:r>
              <a:rPr lang="zh-CN" altLang="en-US" sz="2200" dirty="0">
                <a:latin typeface="微软雅黑" panose="020B0503020204020204" pitchFamily="34" charset="-122"/>
                <a:ea typeface="微软雅黑" panose="020B0503020204020204" pitchFamily="34" charset="-122"/>
              </a:rPr>
              <a:t>后，故地址为</a:t>
            </a:r>
            <a:r>
              <a:rPr lang="en-US" altLang="zh-CN" sz="2200" dirty="0">
                <a:latin typeface="微软雅黑" panose="020B0503020204020204" pitchFamily="34" charset="-122"/>
                <a:ea typeface="微软雅黑" panose="020B0503020204020204" pitchFamily="34" charset="-122"/>
              </a:rPr>
              <a:t>0x8049620+8= 0x8049628</a:t>
            </a:r>
            <a:endParaRPr lang="zh-CN" altLang="en-US" sz="2200" dirty="0">
              <a:latin typeface="微软雅黑" panose="020B0503020204020204" pitchFamily="34" charset="-122"/>
              <a:ea typeface="微软雅黑" panose="020B0503020204020204" pitchFamily="34" charset="-122"/>
            </a:endParaRPr>
          </a:p>
          <a:p>
            <a:pPr lvl="1">
              <a:lnSpc>
                <a:spcPct val="105000"/>
              </a:lnSpc>
            </a:pPr>
            <a:r>
              <a:rPr lang="zh-CN" altLang="en-US" sz="2200" dirty="0">
                <a:latin typeface="微软雅黑" panose="020B0503020204020204" pitchFamily="34" charset="-122"/>
                <a:ea typeface="微软雅黑" panose="020B0503020204020204" pitchFamily="34" charset="-122"/>
              </a:rPr>
              <a:t>因是</a:t>
            </a:r>
            <a:r>
              <a:rPr lang="en-US" altLang="zh-CN" sz="2200" dirty="0">
                <a:latin typeface="微软雅黑" panose="020B0503020204020204" pitchFamily="34" charset="-122"/>
                <a:ea typeface="微软雅黑" panose="020B0503020204020204" pitchFamily="34" charset="-122"/>
              </a:rPr>
              <a:t>R_386_32</a:t>
            </a:r>
            <a:r>
              <a:rPr lang="zh-CN" altLang="en-US" sz="2200" dirty="0">
                <a:latin typeface="微软雅黑" panose="020B0503020204020204" pitchFamily="34" charset="-122"/>
                <a:ea typeface="微软雅黑" panose="020B0503020204020204" pitchFamily="34" charset="-122"/>
              </a:rPr>
              <a:t>方式，故</a:t>
            </a:r>
            <a:r>
              <a:rPr lang="en-US" altLang="zh-CN" sz="2200" dirty="0">
                <a:latin typeface="微软雅黑" panose="020B0503020204020204" pitchFamily="34" charset="-122"/>
                <a:ea typeface="微软雅黑" panose="020B0503020204020204" pitchFamily="34" charset="-122"/>
              </a:rPr>
              <a:t>bufp0</a:t>
            </a:r>
            <a:r>
              <a:rPr lang="zh-CN" altLang="en-US" sz="2200" dirty="0">
                <a:latin typeface="微软雅黑" panose="020B0503020204020204" pitchFamily="34" charset="-122"/>
                <a:ea typeface="微软雅黑" panose="020B0503020204020204" pitchFamily="34" charset="-122"/>
              </a:rPr>
              <a:t>内容为</a:t>
            </a:r>
            <a:r>
              <a:rPr lang="en-US" altLang="zh-CN" sz="2200" dirty="0">
                <a:latin typeface="微软雅黑" panose="020B0503020204020204" pitchFamily="34" charset="-122"/>
                <a:ea typeface="微软雅黑" panose="020B0503020204020204" pitchFamily="34" charset="-122"/>
              </a:rPr>
              <a:t>buf</a:t>
            </a:r>
            <a:r>
              <a:rPr lang="zh-CN" altLang="en-US" sz="2200" dirty="0">
                <a:latin typeface="微软雅黑" panose="020B0503020204020204" pitchFamily="34" charset="-122"/>
                <a:ea typeface="微软雅黑" panose="020B0503020204020204" pitchFamily="34" charset="-122"/>
              </a:rPr>
              <a:t>的绝对地址</a:t>
            </a:r>
            <a:r>
              <a:rPr lang="en-US" altLang="zh-CN" sz="2200" dirty="0">
                <a:latin typeface="微软雅黑" panose="020B0503020204020204" pitchFamily="34" charset="-122"/>
                <a:ea typeface="微软雅黑" panose="020B0503020204020204" pitchFamily="34" charset="-122"/>
              </a:rPr>
              <a:t>0x8049620</a:t>
            </a:r>
            <a:r>
              <a:rPr lang="zh-CN" altLang="en-US" sz="2200" dirty="0">
                <a:latin typeface="微软雅黑" panose="020B0503020204020204" pitchFamily="34" charset="-122"/>
                <a:ea typeface="微软雅黑" panose="020B0503020204020204" pitchFamily="34" charset="-122"/>
              </a:rPr>
              <a:t>，即“</a:t>
            </a:r>
            <a:r>
              <a:rPr lang="en-US" altLang="zh-CN" sz="2200" dirty="0">
                <a:latin typeface="微软雅黑" panose="020B0503020204020204" pitchFamily="34" charset="-122"/>
                <a:ea typeface="微软雅黑" panose="020B0503020204020204" pitchFamily="34" charset="-122"/>
              </a:rPr>
              <a:t>20 96 04 08”</a:t>
            </a:r>
            <a:endParaRPr lang="en-US" altLang="zh-CN" sz="2200" dirty="0">
              <a:latin typeface="微软雅黑" panose="020B0503020204020204" pitchFamily="34" charset="-122"/>
              <a:ea typeface="微软雅黑" panose="020B0503020204020204" pitchFamily="34" charset="-122"/>
            </a:endParaRPr>
          </a:p>
        </p:txBody>
      </p:sp>
      <p:sp>
        <p:nvSpPr>
          <p:cNvPr id="19459" name="Text Box 3"/>
          <p:cNvSpPr txBox="1"/>
          <p:nvPr/>
        </p:nvSpPr>
        <p:spPr>
          <a:xfrm>
            <a:off x="868363" y="4441825"/>
            <a:ext cx="6192837" cy="2030413"/>
          </a:xfrm>
          <a:prstGeom prst="rect">
            <a:avLst/>
          </a:prstGeom>
          <a:solidFill>
            <a:srgbClr val="F2F2F2"/>
          </a:solidFill>
          <a:ln w="3240" cap="flat" cmpd="sng">
            <a:solidFill>
              <a:schemeClr val="tx1"/>
            </a:solidFill>
            <a:prstDash val="solid"/>
            <a:miter/>
            <a:headEnd type="none" w="med" len="med"/>
            <a:tailEnd type="none" w="med" len="med"/>
          </a:ln>
        </p:spPr>
        <p:txBody>
          <a:bodyPr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Disassembly of section .data: </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08049620 &lt;buf&gt;: </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   </a:t>
            </a:r>
            <a:r>
              <a:rPr lang="en-GB" altLang="zh-CN" sz="2000" dirty="0">
                <a:solidFill>
                  <a:srgbClr val="CC3300"/>
                </a:solidFill>
                <a:latin typeface="微软雅黑" panose="020B0503020204020204" pitchFamily="34" charset="-122"/>
                <a:ea typeface="微软雅黑" panose="020B0503020204020204" pitchFamily="34" charset="-122"/>
              </a:rPr>
              <a:t>8049620</a:t>
            </a:r>
            <a:r>
              <a:rPr lang="en-GB" altLang="zh-CN" sz="2000" dirty="0">
                <a:latin typeface="微软雅黑" panose="020B0503020204020204" pitchFamily="34" charset="-122"/>
                <a:ea typeface="微软雅黑" panose="020B0503020204020204" pitchFamily="34" charset="-122"/>
              </a:rPr>
              <a:t>:   		01 00 00 00 02 00 00 00</a:t>
            </a:r>
            <a:endParaRPr lang="en-GB" altLang="zh-CN" sz="2000" dirty="0">
              <a:latin typeface="微软雅黑" panose="020B0503020204020204" pitchFamily="34" charset="-122"/>
              <a:ea typeface="微软雅黑" panose="020B0503020204020204" pitchFamily="34" charset="-122"/>
            </a:endParaRPr>
          </a:p>
          <a:p>
            <a:pPr marL="0" lvl="0" indent="0" defTabSz="914400" eaLnBrk="1" hangingPunct="1">
              <a:lnSpc>
                <a:spcPct val="60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solidFill>
                  <a:srgbClr val="FF0000"/>
                </a:solidFill>
                <a:latin typeface="微软雅黑" panose="020B0503020204020204" pitchFamily="34" charset="-122"/>
                <a:ea typeface="微软雅黑" panose="020B0503020204020204" pitchFamily="34" charset="-122"/>
              </a:rPr>
              <a:t>   </a:t>
            </a:r>
            <a:r>
              <a:rPr lang="en-GB" altLang="zh-CN" sz="1200" dirty="0">
                <a:solidFill>
                  <a:srgbClr val="FF0000"/>
                </a:solidFill>
                <a:latin typeface="微软雅黑" panose="020B0503020204020204" pitchFamily="34" charset="-122"/>
                <a:ea typeface="微软雅黑" panose="020B0503020204020204" pitchFamily="34" charset="-122"/>
              </a:rPr>
              <a:t>      </a:t>
            </a:r>
            <a:endParaRPr lang="en-GB" altLang="zh-CN" sz="1200" dirty="0">
              <a:solidFill>
                <a:srgbClr val="FF0000"/>
              </a:solidFill>
              <a:latin typeface="微软雅黑" panose="020B0503020204020204" pitchFamily="34" charset="-122"/>
              <a:ea typeface="微软雅黑" panose="020B0503020204020204" pitchFamily="34" charset="-122"/>
            </a:endParaRPr>
          </a:p>
          <a:p>
            <a:pPr marL="0" lvl="0" indent="0" defTabSz="914400" eaLnBrk="1" hangingPunct="1">
              <a:lnSpc>
                <a:spcPct val="100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08049628 &lt;bufp0&gt;: </a:t>
            </a:r>
            <a:endParaRPr lang="en-GB" altLang="zh-CN" sz="2000" dirty="0">
              <a:latin typeface="微软雅黑" panose="020B0503020204020204" pitchFamily="34" charset="-122"/>
              <a:ea typeface="微软雅黑" panose="020B0503020204020204" pitchFamily="34" charset="-122"/>
            </a:endParaRPr>
          </a:p>
          <a:p>
            <a:pPr marL="0" lvl="0" indent="0" defTabSz="914400" eaLnBrk="1" hangingPunct="1">
              <a:lnSpc>
                <a:spcPct val="100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   8049628:   		</a:t>
            </a:r>
            <a:r>
              <a:rPr lang="en-GB" altLang="zh-CN" sz="2000" dirty="0">
                <a:solidFill>
                  <a:srgbClr val="CC3300"/>
                </a:solidFill>
                <a:latin typeface="微软雅黑" panose="020B0503020204020204" pitchFamily="34" charset="-122"/>
                <a:ea typeface="微软雅黑" panose="020B0503020204020204" pitchFamily="34" charset="-122"/>
              </a:rPr>
              <a:t>20 96 04 08</a:t>
            </a:r>
            <a:endParaRPr lang="en-GB" altLang="zh-CN" sz="2000" dirty="0">
              <a:latin typeface="微软雅黑" panose="020B0503020204020204" pitchFamily="34" charset="-122"/>
              <a:ea typeface="微软雅黑" panose="020B0503020204020204" pitchFamily="34" charset="-122"/>
            </a:endParaRPr>
          </a:p>
        </p:txBody>
      </p:sp>
      <p:sp>
        <p:nvSpPr>
          <p:cNvPr id="735255" name="Rectangle 23"/>
          <p:cNvSpPr/>
          <p:nvPr/>
        </p:nvSpPr>
        <p:spPr>
          <a:xfrm>
            <a:off x="920750" y="3922713"/>
            <a:ext cx="6139815" cy="429895"/>
          </a:xfrm>
          <a:prstGeom prst="rect">
            <a:avLst/>
          </a:prstGeom>
          <a:noFill/>
          <a:ln w="9525">
            <a:noFill/>
          </a:ln>
        </p:spPr>
        <p:txBody>
          <a:bodyPr wrap="square"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2200" dirty="0">
                <a:solidFill>
                  <a:srgbClr val="3366FF"/>
                </a:solidFill>
                <a:latin typeface="微软雅黑" panose="020B0503020204020204" pitchFamily="34" charset="-122"/>
                <a:ea typeface="微软雅黑" panose="020B0503020204020204" pitchFamily="34" charset="-122"/>
              </a:rPr>
              <a:t>合并之后，可执行目标文件中</a:t>
            </a:r>
            <a:r>
              <a:rPr lang="en-US" altLang="zh-CN" sz="2200" dirty="0">
                <a:solidFill>
                  <a:srgbClr val="3366FF"/>
                </a:solidFill>
                <a:latin typeface="微软雅黑" panose="020B0503020204020204" pitchFamily="34" charset="-122"/>
                <a:ea typeface="微软雅黑" panose="020B0503020204020204" pitchFamily="34" charset="-122"/>
              </a:rPr>
              <a:t>.data</a:t>
            </a:r>
            <a:r>
              <a:rPr lang="zh-CN" altLang="en-US" sz="2200" dirty="0">
                <a:solidFill>
                  <a:srgbClr val="3366FF"/>
                </a:solidFill>
                <a:latin typeface="微软雅黑" panose="020B0503020204020204" pitchFamily="34" charset="-122"/>
                <a:ea typeface="微软雅黑" panose="020B0503020204020204" pitchFamily="34" charset="-122"/>
              </a:rPr>
              <a:t>节的内容</a:t>
            </a:r>
            <a:r>
              <a:rPr lang="zh-CN" altLang="en-US" sz="1800" b="0" dirty="0">
                <a:solidFill>
                  <a:srgbClr val="3366FF"/>
                </a:solidFill>
              </a:rPr>
              <a:t> </a:t>
            </a:r>
            <a:endParaRPr lang="zh-CN" altLang="en-US" sz="1800" b="0" dirty="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5235">
                                            <p:txEl>
                                              <p:charRg st="35" end="58"/>
                                            </p:txEl>
                                          </p:spTgt>
                                        </p:tgtEl>
                                        <p:attrNameLst>
                                          <p:attrName>style.visibility</p:attrName>
                                        </p:attrNameLst>
                                      </p:cBhvr>
                                      <p:to>
                                        <p:strVal val="visible"/>
                                      </p:to>
                                    </p:set>
                                    <p:animEffect transition="in" filter="blinds(horizontal)">
                                      <p:cBhvr>
                                        <p:cTn id="7" dur="500"/>
                                        <p:tgtEl>
                                          <p:spTgt spid="735235">
                                            <p:txEl>
                                              <p:charRg st="35" end="5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5235">
                                            <p:txEl>
                                              <p:charRg st="58" end="91"/>
                                            </p:txEl>
                                          </p:spTgt>
                                        </p:tgtEl>
                                        <p:attrNameLst>
                                          <p:attrName>style.visibility</p:attrName>
                                        </p:attrNameLst>
                                      </p:cBhvr>
                                      <p:to>
                                        <p:strVal val="visible"/>
                                      </p:to>
                                    </p:set>
                                    <p:animEffect transition="in" filter="blinds(horizontal)">
                                      <p:cBhvr>
                                        <p:cTn id="12" dur="500"/>
                                        <p:tgtEl>
                                          <p:spTgt spid="735235">
                                            <p:txEl>
                                              <p:charRg st="58" end="9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5235">
                                            <p:txEl>
                                              <p:charRg st="91" end="131"/>
                                            </p:txEl>
                                          </p:spTgt>
                                        </p:tgtEl>
                                        <p:attrNameLst>
                                          <p:attrName>style.visibility</p:attrName>
                                        </p:attrNameLst>
                                      </p:cBhvr>
                                      <p:to>
                                        <p:strVal val="visible"/>
                                      </p:to>
                                    </p:set>
                                    <p:animEffect transition="in" filter="blinds(horizontal)">
                                      <p:cBhvr>
                                        <p:cTn id="17" dur="500"/>
                                        <p:tgtEl>
                                          <p:spTgt spid="735235">
                                            <p:txEl>
                                              <p:charRg st="91" end="13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5235">
                                            <p:txEl>
                                              <p:charRg st="131" end="186"/>
                                            </p:txEl>
                                          </p:spTgt>
                                        </p:tgtEl>
                                        <p:attrNameLst>
                                          <p:attrName>style.visibility</p:attrName>
                                        </p:attrNameLst>
                                      </p:cBhvr>
                                      <p:to>
                                        <p:strVal val="visible"/>
                                      </p:to>
                                    </p:set>
                                    <p:animEffect transition="in" filter="blinds(horizontal)">
                                      <p:cBhvr>
                                        <p:cTn id="22" dur="500"/>
                                        <p:tgtEl>
                                          <p:spTgt spid="735235">
                                            <p:txEl>
                                              <p:charRg st="131" end="18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35255"/>
                                        </p:tgtEl>
                                        <p:attrNameLst>
                                          <p:attrName>style.visibility</p:attrName>
                                        </p:attrNameLst>
                                      </p:cBhvr>
                                      <p:to>
                                        <p:strVal val="visible"/>
                                      </p:to>
                                    </p:set>
                                    <p:animEffect transition="in" filter="blinds(horizontal)">
                                      <p:cBhvr>
                                        <p:cTn id="27" dur="500"/>
                                        <p:tgtEl>
                                          <p:spTgt spid="73525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9459"/>
                                        </p:tgtEl>
                                        <p:attrNameLst>
                                          <p:attrName>style.visibility</p:attrName>
                                        </p:attrNameLst>
                                      </p:cBhvr>
                                      <p:to>
                                        <p:strVal val="visible"/>
                                      </p:to>
                                    </p:set>
                                    <p:animEffect transition="in" filter="blinds(horizontal)">
                                      <p:cBhvr>
                                        <p:cTn id="32" dur="500"/>
                                        <p:tgtEl>
                                          <p:spTgt spid="1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animBg="1"/>
      <p:bldP spid="73525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p:nvPr>
        </p:nvSpPr>
        <p:spPr>
          <a:xfrm>
            <a:off x="431800" y="11113"/>
            <a:ext cx="8189913" cy="762000"/>
          </a:xfrm>
        </p:spPr>
        <p:txBody>
          <a:bodyPr vert="horz" wrap="square" lIns="91440" tIns="45720" rIns="91440" bIns="45720" anchor="ctr" anchorCtr="0"/>
          <a:p>
            <a:r>
              <a:rPr lang="zh-CN" altLang="en-US" dirty="0"/>
              <a:t>可执行文件的生成</a:t>
            </a:r>
            <a:endParaRPr lang="zh-CN" altLang="en-US" dirty="0"/>
          </a:p>
        </p:txBody>
      </p:sp>
      <p:sp>
        <p:nvSpPr>
          <p:cNvPr id="14339" name="Rectangle 3"/>
          <p:cNvSpPr>
            <a:spLocks noGrp="1"/>
          </p:cNvSpPr>
          <p:nvPr>
            <p:ph type="body"/>
          </p:nvPr>
        </p:nvSpPr>
        <p:spPr>
          <a:xfrm>
            <a:off x="388938" y="942975"/>
            <a:ext cx="5843587" cy="1244600"/>
          </a:xfrm>
          <a:solidFill>
            <a:srgbClr val="E0E0E0">
              <a:alpha val="100000"/>
            </a:srgbClr>
          </a:solidFill>
          <a:ln>
            <a:solidFill>
              <a:srgbClr val="000004">
                <a:alpha val="100000"/>
              </a:srgbClr>
            </a:solidFill>
            <a:miter lim="800000"/>
          </a:ln>
        </p:spPr>
        <p:txBody>
          <a:bodyPr vert="horz" wrap="square" lIns="91440" tIns="45720" rIns="91440" bIns="45720" anchor="t" anchorCtr="0"/>
          <a:p>
            <a:r>
              <a:rPr lang="zh-CN" altLang="en-US" sz="2000" dirty="0">
                <a:latin typeface="微软雅黑" panose="020B0503020204020204" pitchFamily="34" charset="-122"/>
                <a:ea typeface="微软雅黑" panose="020B0503020204020204" pitchFamily="34" charset="-122"/>
              </a:rPr>
              <a:t>使用</a:t>
            </a:r>
            <a:r>
              <a:rPr lang="en-US" altLang="zh-CN" sz="2000" dirty="0">
                <a:latin typeface="微软雅黑" panose="020B0503020204020204" pitchFamily="34" charset="-122"/>
                <a:ea typeface="微软雅黑" panose="020B0503020204020204" pitchFamily="34" charset="-122"/>
              </a:rPr>
              <a:t>GCC</a:t>
            </a:r>
            <a:r>
              <a:rPr lang="zh-CN" altLang="en-US" sz="2000" dirty="0">
                <a:latin typeface="微软雅黑" panose="020B0503020204020204" pitchFamily="34" charset="-122"/>
                <a:ea typeface="微软雅黑" panose="020B0503020204020204" pitchFamily="34" charset="-122"/>
              </a:rPr>
              <a:t>编译器编译并链接生成可执行程序</a:t>
            </a:r>
            <a:r>
              <a:rPr lang="en-US" altLang="zh-CN" sz="2000" dirty="0">
                <a:latin typeface="微软雅黑" panose="020B0503020204020204" pitchFamily="34" charset="-122"/>
                <a:ea typeface="微软雅黑" panose="020B0503020204020204" pitchFamily="34" charset="-122"/>
              </a:rPr>
              <a:t>P:</a:t>
            </a:r>
            <a:endParaRPr lang="en-US" altLang="zh-CN" sz="2000"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 gcc -O2 -g -o p main.c swap.c</a:t>
            </a:r>
            <a:endParaRPr lang="en-US" altLang="zh-CN"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 ./p</a:t>
            </a:r>
            <a:endParaRPr lang="en-US" altLang="zh-CN" dirty="0">
              <a:latin typeface="微软雅黑" panose="020B0503020204020204" pitchFamily="34" charset="-122"/>
              <a:ea typeface="微软雅黑" panose="020B0503020204020204" pitchFamily="34" charset="-122"/>
            </a:endParaRPr>
          </a:p>
        </p:txBody>
      </p:sp>
      <p:grpSp>
        <p:nvGrpSpPr>
          <p:cNvPr id="597016" name="Group 24"/>
          <p:cNvGrpSpPr/>
          <p:nvPr/>
        </p:nvGrpSpPr>
        <p:grpSpPr>
          <a:xfrm>
            <a:off x="1436688" y="2652713"/>
            <a:ext cx="7607300" cy="3530600"/>
            <a:chOff x="1152" y="1680"/>
            <a:chExt cx="3859" cy="2216"/>
          </a:xfrm>
        </p:grpSpPr>
        <p:sp>
          <p:nvSpPr>
            <p:cNvPr id="14343" name="Line 4"/>
            <p:cNvSpPr/>
            <p:nvPr/>
          </p:nvSpPr>
          <p:spPr>
            <a:xfrm>
              <a:off x="1680" y="1915"/>
              <a:ext cx="0" cy="240"/>
            </a:xfrm>
            <a:prstGeom prst="line">
              <a:avLst/>
            </a:prstGeom>
            <a:ln w="28575" cap="flat" cmpd="sng">
              <a:solidFill>
                <a:schemeClr val="tx1"/>
              </a:solidFill>
              <a:prstDash val="solid"/>
              <a:headEnd type="none" w="med" len="med"/>
              <a:tailEnd type="triangle" w="med" len="med"/>
            </a:ln>
          </p:spPr>
        </p:sp>
        <p:sp>
          <p:nvSpPr>
            <p:cNvPr id="14344" name="Rectangle 5"/>
            <p:cNvSpPr/>
            <p:nvPr/>
          </p:nvSpPr>
          <p:spPr>
            <a:xfrm>
              <a:off x="1296" y="3211"/>
              <a:ext cx="1872" cy="256"/>
            </a:xfrm>
            <a:prstGeom prst="rect">
              <a:avLst/>
            </a:prstGeom>
            <a:solidFill>
              <a:srgbClr val="DEDFF5"/>
            </a:solidFill>
            <a:ln w="28575" cap="flat" cmpd="sng">
              <a:solidFill>
                <a:schemeClr val="tx1"/>
              </a:solidFill>
              <a:prstDash val="solid"/>
              <a:miter/>
              <a:headEnd type="none" w="med" len="med"/>
              <a:tailEnd type="none" w="med" len="med"/>
            </a:ln>
          </p:spPr>
          <p:txBody>
            <a:bodyPr lIns="90487" tIns="44450" rIns="90487"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a:lnSpc>
                  <a:spcPct val="100000"/>
                </a:lnSpc>
                <a:spcBef>
                  <a:spcPct val="0"/>
                </a:spcBef>
                <a:buNone/>
              </a:pPr>
              <a:r>
                <a:rPr lang="zh-CN" altLang="en-US" sz="1900" dirty="0">
                  <a:latin typeface="微软雅黑" panose="020B0503020204020204" pitchFamily="34" charset="-122"/>
                  <a:ea typeface="微软雅黑" panose="020B0503020204020204" pitchFamily="34" charset="-122"/>
                </a:rPr>
                <a:t>链接 </a:t>
              </a:r>
              <a:r>
                <a:rPr lang="en-US" altLang="zh-CN" sz="1900" dirty="0">
                  <a:latin typeface="微软雅黑" panose="020B0503020204020204" pitchFamily="34" charset="-122"/>
                  <a:ea typeface="微软雅黑" panose="020B0503020204020204" pitchFamily="34" charset="-122"/>
                </a:rPr>
                <a:t>(ld)</a:t>
              </a:r>
              <a:endParaRPr lang="en-US" altLang="zh-CN" sz="1900" dirty="0">
                <a:latin typeface="微软雅黑" panose="020B0503020204020204" pitchFamily="34" charset="-122"/>
                <a:ea typeface="微软雅黑" panose="020B0503020204020204" pitchFamily="34" charset="-122"/>
              </a:endParaRPr>
            </a:p>
          </p:txBody>
        </p:sp>
        <p:sp>
          <p:nvSpPr>
            <p:cNvPr id="14345" name="Rectangle 6"/>
            <p:cNvSpPr/>
            <p:nvPr/>
          </p:nvSpPr>
          <p:spPr>
            <a:xfrm>
              <a:off x="1152" y="2148"/>
              <a:ext cx="1104" cy="437"/>
            </a:xfrm>
            <a:prstGeom prst="rect">
              <a:avLst/>
            </a:prstGeom>
            <a:solidFill>
              <a:srgbClr val="DEDFF5"/>
            </a:solidFill>
            <a:ln w="28575" cap="flat" cmpd="sng">
              <a:solidFill>
                <a:schemeClr val="tx1"/>
              </a:solidFill>
              <a:prstDash val="solid"/>
              <a:miter/>
              <a:headEnd type="none" w="med" len="med"/>
              <a:tailEnd type="none" w="med" len="med"/>
            </a:ln>
          </p:spPr>
          <p:txBody>
            <a:bodyPr lIns="90487" tIns="44450" rIns="90487"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a:lnSpc>
                  <a:spcPct val="100000"/>
                </a:lnSpc>
                <a:spcBef>
                  <a:spcPct val="0"/>
                </a:spcBef>
                <a:buNone/>
              </a:pPr>
              <a:r>
                <a:rPr lang="zh-CN" altLang="en-US" sz="1900" dirty="0">
                  <a:latin typeface="微软雅黑" panose="020B0503020204020204" pitchFamily="34" charset="-122"/>
                  <a:ea typeface="微软雅黑" panose="020B0503020204020204" pitchFamily="34" charset="-122"/>
                </a:rPr>
                <a:t>程序转换</a:t>
              </a:r>
              <a:endParaRPr lang="zh-CN" altLang="en-US" sz="1900" dirty="0">
                <a:latin typeface="微软雅黑" panose="020B0503020204020204" pitchFamily="34" charset="-122"/>
                <a:ea typeface="微软雅黑" panose="020B0503020204020204" pitchFamily="34" charset="-122"/>
              </a:endParaRPr>
            </a:p>
            <a:p>
              <a:pPr marL="0" lvl="0" indent="0" algn="ctr">
                <a:lnSpc>
                  <a:spcPct val="100000"/>
                </a:lnSpc>
                <a:spcBef>
                  <a:spcPct val="0"/>
                </a:spcBef>
                <a:buNone/>
              </a:pPr>
              <a:r>
                <a:rPr lang="en-US" altLang="zh-CN" sz="1900" dirty="0">
                  <a:latin typeface="微软雅黑" panose="020B0503020204020204" pitchFamily="34" charset="-122"/>
                  <a:ea typeface="微软雅黑" panose="020B0503020204020204" pitchFamily="34" charset="-122"/>
                </a:rPr>
                <a:t>(cpp, cc1, as)</a:t>
              </a:r>
              <a:endParaRPr lang="en-US" altLang="zh-CN" sz="1900" dirty="0">
                <a:latin typeface="微软雅黑" panose="020B0503020204020204" pitchFamily="34" charset="-122"/>
                <a:ea typeface="微软雅黑" panose="020B0503020204020204" pitchFamily="34" charset="-122"/>
              </a:endParaRPr>
            </a:p>
          </p:txBody>
        </p:sp>
        <p:sp>
          <p:nvSpPr>
            <p:cNvPr id="14346" name="Text Box 7"/>
            <p:cNvSpPr txBox="1"/>
            <p:nvPr/>
          </p:nvSpPr>
          <p:spPr>
            <a:xfrm>
              <a:off x="1344" y="1680"/>
              <a:ext cx="604" cy="287"/>
            </a:xfrm>
            <a:prstGeom prst="rect">
              <a:avLst/>
            </a:prstGeom>
            <a:noFill/>
            <a:ln w="25400">
              <a:noFill/>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dirty="0">
                  <a:solidFill>
                    <a:srgbClr val="0066FF"/>
                  </a:solidFill>
                  <a:latin typeface="微软雅黑" panose="020B0503020204020204" pitchFamily="34" charset="-122"/>
                  <a:ea typeface="微软雅黑" panose="020B0503020204020204" pitchFamily="34" charset="-122"/>
                </a:rPr>
                <a:t>main.c</a:t>
              </a:r>
              <a:endParaRPr lang="en-US" altLang="zh-CN" dirty="0">
                <a:solidFill>
                  <a:srgbClr val="0066FF"/>
                </a:solidFill>
                <a:latin typeface="微软雅黑" panose="020B0503020204020204" pitchFamily="34" charset="-122"/>
                <a:ea typeface="微软雅黑" panose="020B0503020204020204" pitchFamily="34" charset="-122"/>
              </a:endParaRPr>
            </a:p>
          </p:txBody>
        </p:sp>
        <p:sp>
          <p:nvSpPr>
            <p:cNvPr id="14347" name="Text Box 8"/>
            <p:cNvSpPr txBox="1"/>
            <p:nvPr/>
          </p:nvSpPr>
          <p:spPr>
            <a:xfrm>
              <a:off x="1429" y="2736"/>
              <a:ext cx="627" cy="287"/>
            </a:xfrm>
            <a:prstGeom prst="rect">
              <a:avLst/>
            </a:prstGeom>
            <a:noFill/>
            <a:ln w="25400">
              <a:noFill/>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dirty="0">
                  <a:latin typeface="微软雅黑" panose="020B0503020204020204" pitchFamily="34" charset="-122"/>
                  <a:ea typeface="微软雅黑" panose="020B0503020204020204" pitchFamily="34" charset="-122"/>
                </a:rPr>
                <a:t>main.o</a:t>
              </a:r>
              <a:endParaRPr lang="en-US" altLang="zh-CN" dirty="0">
                <a:latin typeface="微软雅黑" panose="020B0503020204020204" pitchFamily="34" charset="-122"/>
                <a:ea typeface="微软雅黑" panose="020B0503020204020204" pitchFamily="34" charset="-122"/>
              </a:endParaRPr>
            </a:p>
          </p:txBody>
        </p:sp>
        <p:sp>
          <p:nvSpPr>
            <p:cNvPr id="14348" name="Rectangle 9"/>
            <p:cNvSpPr/>
            <p:nvPr/>
          </p:nvSpPr>
          <p:spPr>
            <a:xfrm>
              <a:off x="2352" y="2148"/>
              <a:ext cx="1132" cy="437"/>
            </a:xfrm>
            <a:prstGeom prst="rect">
              <a:avLst/>
            </a:prstGeom>
            <a:solidFill>
              <a:srgbClr val="DEDFF5"/>
            </a:solidFill>
            <a:ln w="28575" cap="flat" cmpd="sng">
              <a:solidFill>
                <a:schemeClr val="tx1"/>
              </a:solidFill>
              <a:prstDash val="solid"/>
              <a:miter/>
              <a:headEnd type="none" w="med" len="med"/>
              <a:tailEnd type="none" w="med" len="med"/>
            </a:ln>
          </p:spPr>
          <p:txBody>
            <a:bodyPr lIns="90487" tIns="44450" rIns="90487"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a:lnSpc>
                  <a:spcPct val="100000"/>
                </a:lnSpc>
                <a:spcBef>
                  <a:spcPct val="0"/>
                </a:spcBef>
                <a:buNone/>
              </a:pPr>
              <a:r>
                <a:rPr lang="zh-CN" altLang="en-US" sz="1900" dirty="0">
                  <a:latin typeface="微软雅黑" panose="020B0503020204020204" pitchFamily="34" charset="-122"/>
                  <a:ea typeface="微软雅黑" panose="020B0503020204020204" pitchFamily="34" charset="-122"/>
                </a:rPr>
                <a:t>程序转换</a:t>
              </a:r>
              <a:endParaRPr lang="zh-CN" altLang="en-US" sz="1900" dirty="0">
                <a:latin typeface="微软雅黑" panose="020B0503020204020204" pitchFamily="34" charset="-122"/>
                <a:ea typeface="微软雅黑" panose="020B0503020204020204" pitchFamily="34" charset="-122"/>
              </a:endParaRPr>
            </a:p>
            <a:p>
              <a:pPr marL="0" lvl="0" indent="0" algn="ctr">
                <a:lnSpc>
                  <a:spcPct val="100000"/>
                </a:lnSpc>
                <a:spcBef>
                  <a:spcPct val="0"/>
                </a:spcBef>
                <a:buNone/>
              </a:pPr>
              <a:r>
                <a:rPr lang="en-US" altLang="zh-CN" sz="1900" dirty="0">
                  <a:latin typeface="微软雅黑" panose="020B0503020204020204" pitchFamily="34" charset="-122"/>
                  <a:ea typeface="微软雅黑" panose="020B0503020204020204" pitchFamily="34" charset="-122"/>
                </a:rPr>
                <a:t>(cpp, cc1, as)</a:t>
              </a:r>
              <a:endParaRPr lang="en-US" altLang="zh-CN" sz="1900" dirty="0">
                <a:latin typeface="微软雅黑" panose="020B0503020204020204" pitchFamily="34" charset="-122"/>
                <a:ea typeface="微软雅黑" panose="020B0503020204020204" pitchFamily="34" charset="-122"/>
              </a:endParaRPr>
            </a:p>
          </p:txBody>
        </p:sp>
        <p:sp>
          <p:nvSpPr>
            <p:cNvPr id="14349" name="Text Box 10"/>
            <p:cNvSpPr txBox="1"/>
            <p:nvPr/>
          </p:nvSpPr>
          <p:spPr>
            <a:xfrm>
              <a:off x="2640" y="1680"/>
              <a:ext cx="619" cy="287"/>
            </a:xfrm>
            <a:prstGeom prst="rect">
              <a:avLst/>
            </a:prstGeom>
            <a:noFill/>
            <a:ln w="25400">
              <a:noFill/>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dirty="0">
                  <a:solidFill>
                    <a:srgbClr val="0066FF"/>
                  </a:solidFill>
                  <a:latin typeface="微软雅黑" panose="020B0503020204020204" pitchFamily="34" charset="-122"/>
                  <a:ea typeface="微软雅黑" panose="020B0503020204020204" pitchFamily="34" charset="-122"/>
                </a:rPr>
                <a:t>swap.c</a:t>
              </a:r>
              <a:endParaRPr lang="en-US" altLang="zh-CN" dirty="0">
                <a:solidFill>
                  <a:srgbClr val="0066FF"/>
                </a:solidFill>
                <a:latin typeface="微软雅黑" panose="020B0503020204020204" pitchFamily="34" charset="-122"/>
                <a:ea typeface="微软雅黑" panose="020B0503020204020204" pitchFamily="34" charset="-122"/>
              </a:endParaRPr>
            </a:p>
          </p:txBody>
        </p:sp>
        <p:sp>
          <p:nvSpPr>
            <p:cNvPr id="14350" name="Text Box 11"/>
            <p:cNvSpPr txBox="1"/>
            <p:nvPr/>
          </p:nvSpPr>
          <p:spPr>
            <a:xfrm>
              <a:off x="2644" y="2736"/>
              <a:ext cx="640" cy="287"/>
            </a:xfrm>
            <a:prstGeom prst="rect">
              <a:avLst/>
            </a:prstGeom>
            <a:noFill/>
            <a:ln w="25400">
              <a:noFill/>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a:lnSpc>
                  <a:spcPct val="100000"/>
                </a:lnSpc>
                <a:spcBef>
                  <a:spcPct val="0"/>
                </a:spcBef>
                <a:buNone/>
              </a:pPr>
              <a:r>
                <a:rPr lang="en-US" altLang="zh-CN" dirty="0">
                  <a:latin typeface="微软雅黑" panose="020B0503020204020204" pitchFamily="34" charset="-122"/>
                  <a:ea typeface="微软雅黑" panose="020B0503020204020204" pitchFamily="34" charset="-122"/>
                </a:rPr>
                <a:t>swap.o</a:t>
              </a:r>
              <a:endParaRPr lang="en-US" altLang="zh-CN" dirty="0">
                <a:latin typeface="微软雅黑" panose="020B0503020204020204" pitchFamily="34" charset="-122"/>
                <a:ea typeface="微软雅黑" panose="020B0503020204020204" pitchFamily="34" charset="-122"/>
              </a:endParaRPr>
            </a:p>
          </p:txBody>
        </p:sp>
        <p:sp>
          <p:nvSpPr>
            <p:cNvPr id="14351" name="Text Box 12"/>
            <p:cNvSpPr txBox="1"/>
            <p:nvPr/>
          </p:nvSpPr>
          <p:spPr>
            <a:xfrm>
              <a:off x="2150" y="3647"/>
              <a:ext cx="179" cy="249"/>
            </a:xfrm>
            <a:prstGeom prst="rect">
              <a:avLst/>
            </a:prstGeom>
            <a:noFill/>
            <a:ln w="25400">
              <a:noFill/>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p</a:t>
              </a:r>
              <a:endParaRPr lang="en-US" altLang="zh-CN" sz="2000" dirty="0">
                <a:latin typeface="微软雅黑" panose="020B0503020204020204" pitchFamily="34" charset="-122"/>
                <a:ea typeface="微软雅黑" panose="020B0503020204020204" pitchFamily="34" charset="-122"/>
              </a:endParaRPr>
            </a:p>
          </p:txBody>
        </p:sp>
        <p:sp>
          <p:nvSpPr>
            <p:cNvPr id="14352" name="Line 13"/>
            <p:cNvSpPr/>
            <p:nvPr/>
          </p:nvSpPr>
          <p:spPr>
            <a:xfrm>
              <a:off x="2935" y="1915"/>
              <a:ext cx="0" cy="240"/>
            </a:xfrm>
            <a:prstGeom prst="line">
              <a:avLst/>
            </a:prstGeom>
            <a:ln w="28575" cap="flat" cmpd="sng">
              <a:solidFill>
                <a:schemeClr val="tx1"/>
              </a:solidFill>
              <a:prstDash val="solid"/>
              <a:headEnd type="none" w="med" len="med"/>
              <a:tailEnd type="triangle" w="med" len="med"/>
            </a:ln>
          </p:spPr>
        </p:sp>
        <p:sp>
          <p:nvSpPr>
            <p:cNvPr id="14353" name="Line 14"/>
            <p:cNvSpPr/>
            <p:nvPr/>
          </p:nvSpPr>
          <p:spPr>
            <a:xfrm>
              <a:off x="1680" y="2587"/>
              <a:ext cx="0" cy="240"/>
            </a:xfrm>
            <a:prstGeom prst="line">
              <a:avLst/>
            </a:prstGeom>
            <a:ln w="28575" cap="flat" cmpd="sng">
              <a:solidFill>
                <a:schemeClr val="tx1"/>
              </a:solidFill>
              <a:prstDash val="solid"/>
              <a:headEnd type="none" w="med" len="med"/>
              <a:tailEnd type="triangle" w="med" len="med"/>
            </a:ln>
          </p:spPr>
        </p:sp>
        <p:sp>
          <p:nvSpPr>
            <p:cNvPr id="14354" name="Line 15"/>
            <p:cNvSpPr/>
            <p:nvPr/>
          </p:nvSpPr>
          <p:spPr>
            <a:xfrm>
              <a:off x="2935" y="2587"/>
              <a:ext cx="0" cy="240"/>
            </a:xfrm>
            <a:prstGeom prst="line">
              <a:avLst/>
            </a:prstGeom>
            <a:ln w="28575" cap="flat" cmpd="sng">
              <a:solidFill>
                <a:schemeClr val="tx1"/>
              </a:solidFill>
              <a:prstDash val="solid"/>
              <a:headEnd type="none" w="med" len="med"/>
              <a:tailEnd type="triangle" w="med" len="med"/>
            </a:ln>
          </p:spPr>
        </p:sp>
        <p:sp>
          <p:nvSpPr>
            <p:cNvPr id="14355" name="Line 16"/>
            <p:cNvSpPr/>
            <p:nvPr/>
          </p:nvSpPr>
          <p:spPr>
            <a:xfrm>
              <a:off x="2935" y="2971"/>
              <a:ext cx="0" cy="240"/>
            </a:xfrm>
            <a:prstGeom prst="line">
              <a:avLst/>
            </a:prstGeom>
            <a:ln w="28575" cap="flat" cmpd="sng">
              <a:solidFill>
                <a:schemeClr val="tx1"/>
              </a:solidFill>
              <a:prstDash val="solid"/>
              <a:headEnd type="none" w="med" len="med"/>
              <a:tailEnd type="triangle" w="med" len="med"/>
            </a:ln>
          </p:spPr>
        </p:sp>
        <p:sp>
          <p:nvSpPr>
            <p:cNvPr id="14356" name="Line 17"/>
            <p:cNvSpPr/>
            <p:nvPr/>
          </p:nvSpPr>
          <p:spPr>
            <a:xfrm>
              <a:off x="2242" y="3458"/>
              <a:ext cx="0" cy="240"/>
            </a:xfrm>
            <a:prstGeom prst="line">
              <a:avLst/>
            </a:prstGeom>
            <a:ln w="28575" cap="flat" cmpd="sng">
              <a:solidFill>
                <a:schemeClr val="tx1"/>
              </a:solidFill>
              <a:prstDash val="solid"/>
              <a:headEnd type="none" w="med" len="med"/>
              <a:tailEnd type="triangle" w="med" len="med"/>
            </a:ln>
          </p:spPr>
        </p:sp>
        <p:sp>
          <p:nvSpPr>
            <p:cNvPr id="14357" name="Line 18"/>
            <p:cNvSpPr/>
            <p:nvPr/>
          </p:nvSpPr>
          <p:spPr>
            <a:xfrm>
              <a:off x="1680" y="2971"/>
              <a:ext cx="0" cy="240"/>
            </a:xfrm>
            <a:prstGeom prst="line">
              <a:avLst/>
            </a:prstGeom>
            <a:ln w="28575" cap="flat" cmpd="sng">
              <a:solidFill>
                <a:schemeClr val="tx1"/>
              </a:solidFill>
              <a:prstDash val="solid"/>
              <a:headEnd type="none" w="med" len="med"/>
              <a:tailEnd type="triangle" w="med" len="med"/>
            </a:ln>
          </p:spPr>
        </p:sp>
        <p:sp>
          <p:nvSpPr>
            <p:cNvPr id="14358" name="Text Box 19"/>
            <p:cNvSpPr txBox="1"/>
            <p:nvPr/>
          </p:nvSpPr>
          <p:spPr>
            <a:xfrm>
              <a:off x="3580" y="1713"/>
              <a:ext cx="737" cy="249"/>
            </a:xfrm>
            <a:prstGeom prst="rect">
              <a:avLst/>
            </a:prstGeom>
            <a:noFill/>
            <a:ln w="25400">
              <a:noFill/>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2000" dirty="0">
                  <a:solidFill>
                    <a:srgbClr val="C00000"/>
                  </a:solidFill>
                  <a:latin typeface="微软雅黑" panose="020B0503020204020204" pitchFamily="34" charset="-122"/>
                  <a:ea typeface="微软雅黑" panose="020B0503020204020204" pitchFamily="34" charset="-122"/>
                </a:rPr>
                <a:t>源程序文件</a:t>
              </a:r>
              <a:endParaRPr lang="zh-CN" altLang="en-US" sz="2000" dirty="0">
                <a:solidFill>
                  <a:srgbClr val="C00000"/>
                </a:solidFill>
                <a:latin typeface="微软雅黑" panose="020B0503020204020204" pitchFamily="34" charset="-122"/>
                <a:ea typeface="微软雅黑" panose="020B0503020204020204" pitchFamily="34" charset="-122"/>
              </a:endParaRPr>
            </a:p>
          </p:txBody>
        </p:sp>
        <p:sp>
          <p:nvSpPr>
            <p:cNvPr id="14359" name="Text Box 20"/>
            <p:cNvSpPr txBox="1"/>
            <p:nvPr/>
          </p:nvSpPr>
          <p:spPr>
            <a:xfrm>
              <a:off x="3540" y="2686"/>
              <a:ext cx="1471" cy="632"/>
            </a:xfrm>
            <a:prstGeom prst="rect">
              <a:avLst/>
            </a:prstGeom>
            <a:noFill/>
            <a:ln w="254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2000" dirty="0">
                  <a:solidFill>
                    <a:srgbClr val="C00000"/>
                  </a:solidFill>
                  <a:latin typeface="微软雅黑" panose="020B0503020204020204" pitchFamily="34" charset="-122"/>
                  <a:ea typeface="微软雅黑" panose="020B0503020204020204" pitchFamily="34" charset="-122"/>
                </a:rPr>
                <a:t>分别转换</a:t>
              </a:r>
              <a:r>
                <a:rPr lang="zh-CN" altLang="en-US" sz="2000" dirty="0">
                  <a:solidFill>
                    <a:srgbClr val="FF0000"/>
                  </a:solidFill>
                  <a:latin typeface="微软雅黑" panose="020B0503020204020204" pitchFamily="34" charset="-122"/>
                  <a:ea typeface="微软雅黑" panose="020B0503020204020204" pitchFamily="34" charset="-122"/>
                </a:rPr>
                <a:t>（预处理、编译、汇编）</a:t>
              </a:r>
              <a:r>
                <a:rPr lang="zh-CN" altLang="en-US" sz="2000" dirty="0">
                  <a:solidFill>
                    <a:srgbClr val="C00000"/>
                  </a:solidFill>
                  <a:latin typeface="微软雅黑" panose="020B0503020204020204" pitchFamily="34" charset="-122"/>
                  <a:ea typeface="微软雅黑" panose="020B0503020204020204" pitchFamily="34" charset="-122"/>
                </a:rPr>
                <a:t>为可重定位目标文件</a:t>
              </a:r>
              <a:endParaRPr lang="zh-CN" altLang="en-US" sz="2000" dirty="0">
                <a:solidFill>
                  <a:srgbClr val="C00000"/>
                </a:solidFill>
                <a:latin typeface="微软雅黑" panose="020B0503020204020204" pitchFamily="34" charset="-122"/>
                <a:ea typeface="微软雅黑" panose="020B0503020204020204" pitchFamily="34" charset="-122"/>
              </a:endParaRPr>
            </a:p>
          </p:txBody>
        </p:sp>
        <p:sp>
          <p:nvSpPr>
            <p:cNvPr id="14360" name="Text Box 21"/>
            <p:cNvSpPr txBox="1"/>
            <p:nvPr/>
          </p:nvSpPr>
          <p:spPr>
            <a:xfrm>
              <a:off x="2448" y="3533"/>
              <a:ext cx="1382" cy="344"/>
            </a:xfrm>
            <a:prstGeom prst="rect">
              <a:avLst/>
            </a:prstGeom>
            <a:noFill/>
            <a:ln w="25400">
              <a:noFill/>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000" dirty="0">
                <a:solidFill>
                  <a:srgbClr val="009242"/>
                </a:solidFill>
                <a:latin typeface="微软雅黑" panose="020B0503020204020204" pitchFamily="34" charset="-122"/>
                <a:ea typeface="微软雅黑" panose="020B0503020204020204" pitchFamily="34" charset="-122"/>
              </a:endParaRPr>
            </a:p>
            <a:p>
              <a:pPr marL="0" lvl="0" indent="0">
                <a:lnSpc>
                  <a:spcPct val="100000"/>
                </a:lnSpc>
                <a:spcBef>
                  <a:spcPct val="0"/>
                </a:spcBef>
                <a:buNone/>
              </a:pPr>
              <a:r>
                <a:rPr lang="zh-CN" altLang="en-US" sz="2000" dirty="0">
                  <a:solidFill>
                    <a:srgbClr val="FF0000"/>
                  </a:solidFill>
                  <a:latin typeface="微软雅黑" panose="020B0503020204020204" pitchFamily="34" charset="-122"/>
                  <a:ea typeface="微软雅黑" panose="020B0503020204020204" pitchFamily="34" charset="-122"/>
                </a:rPr>
                <a:t>完全可执行的目标文件</a:t>
              </a:r>
              <a:endParaRPr lang="zh-CN" altLang="en-US" sz="2000" dirty="0">
                <a:solidFill>
                  <a:srgbClr val="FF0000"/>
                </a:solidFill>
                <a:latin typeface="微软雅黑" panose="020B0503020204020204" pitchFamily="34" charset="-122"/>
                <a:ea typeface="微软雅黑" panose="020B0503020204020204" pitchFamily="34" charset="-122"/>
              </a:endParaRPr>
            </a:p>
          </p:txBody>
        </p:sp>
      </p:grpSp>
      <p:sp>
        <p:nvSpPr>
          <p:cNvPr id="597014" name="Text Box 22"/>
          <p:cNvSpPr txBox="1"/>
          <p:nvPr/>
        </p:nvSpPr>
        <p:spPr>
          <a:xfrm>
            <a:off x="139700" y="2760663"/>
            <a:ext cx="904875" cy="25019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20000"/>
              </a:lnSpc>
              <a:spcBef>
                <a:spcPct val="50000"/>
              </a:spcBef>
              <a:buNone/>
            </a:pPr>
            <a:r>
              <a:rPr lang="en-US" altLang="zh-CN" sz="2200" dirty="0">
                <a:latin typeface="微软雅黑" panose="020B0503020204020204" pitchFamily="34" charset="-122"/>
                <a:ea typeface="微软雅黑" panose="020B0503020204020204" pitchFamily="34" charset="-122"/>
              </a:rPr>
              <a:t>GCC</a:t>
            </a:r>
            <a:r>
              <a:rPr lang="zh-CN" altLang="en-US" sz="2200" dirty="0">
                <a:latin typeface="微软雅黑" panose="020B0503020204020204" pitchFamily="34" charset="-122"/>
                <a:ea typeface="微软雅黑" panose="020B0503020204020204" pitchFamily="34" charset="-122"/>
              </a:rPr>
              <a:t>编译器的</a:t>
            </a:r>
            <a:r>
              <a:rPr lang="zh-CN" altLang="en-US" sz="2200" dirty="0">
                <a:solidFill>
                  <a:srgbClr val="FF0000"/>
                </a:solidFill>
                <a:latin typeface="微软雅黑" panose="020B0503020204020204" pitchFamily="34" charset="-122"/>
                <a:ea typeface="微软雅黑" panose="020B0503020204020204" pitchFamily="34" charset="-122"/>
              </a:rPr>
              <a:t>静态链接过程</a:t>
            </a:r>
            <a:endParaRPr lang="zh-CN" altLang="en-US" sz="2200" dirty="0">
              <a:solidFill>
                <a:srgbClr val="FF0000"/>
              </a:solidFill>
              <a:latin typeface="微软雅黑" panose="020B0503020204020204" pitchFamily="34" charset="-122"/>
              <a:ea typeface="微软雅黑" panose="020B0503020204020204" pitchFamily="34" charset="-122"/>
            </a:endParaRPr>
          </a:p>
        </p:txBody>
      </p:sp>
      <p:sp>
        <p:nvSpPr>
          <p:cNvPr id="597017" name="Text Box 25"/>
          <p:cNvSpPr txBox="1"/>
          <p:nvPr/>
        </p:nvSpPr>
        <p:spPr>
          <a:xfrm>
            <a:off x="6473825" y="855663"/>
            <a:ext cx="2147888" cy="12477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1900" dirty="0">
                <a:solidFill>
                  <a:srgbClr val="CC3300"/>
                </a:solidFill>
                <a:latin typeface="微软雅黑" panose="020B0503020204020204" pitchFamily="34" charset="-122"/>
                <a:ea typeface="微软雅黑" panose="020B0503020204020204" pitchFamily="34" charset="-122"/>
              </a:rPr>
              <a:t>-O2</a:t>
            </a:r>
            <a:r>
              <a:rPr lang="zh-CN" altLang="en-US" sz="1900" dirty="0">
                <a:solidFill>
                  <a:srgbClr val="CC3300"/>
                </a:solidFill>
                <a:latin typeface="微软雅黑" panose="020B0503020204020204" pitchFamily="34" charset="-122"/>
                <a:ea typeface="微软雅黑" panose="020B0503020204020204" pitchFamily="34" charset="-122"/>
              </a:rPr>
              <a:t>：</a:t>
            </a:r>
            <a:r>
              <a:rPr lang="en-US" altLang="zh-CN" sz="1900" dirty="0">
                <a:solidFill>
                  <a:srgbClr val="CC3300"/>
                </a:solidFill>
                <a:latin typeface="微软雅黑" panose="020B0503020204020204" pitchFamily="34" charset="-122"/>
                <a:ea typeface="微软雅黑" panose="020B0503020204020204" pitchFamily="34" charset="-122"/>
              </a:rPr>
              <a:t>2</a:t>
            </a:r>
            <a:r>
              <a:rPr lang="zh-CN" altLang="en-US" sz="1900" dirty="0">
                <a:solidFill>
                  <a:srgbClr val="CC3300"/>
                </a:solidFill>
                <a:latin typeface="微软雅黑" panose="020B0503020204020204" pitchFamily="34" charset="-122"/>
                <a:ea typeface="微软雅黑" panose="020B0503020204020204" pitchFamily="34" charset="-122"/>
              </a:rPr>
              <a:t>级优化</a:t>
            </a:r>
            <a:endParaRPr lang="zh-CN" altLang="en-US" sz="1900" dirty="0">
              <a:solidFill>
                <a:srgbClr val="CC3300"/>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50000"/>
              </a:spcBef>
              <a:buNone/>
            </a:pPr>
            <a:r>
              <a:rPr lang="en-US" altLang="zh-CN" sz="1900" dirty="0">
                <a:solidFill>
                  <a:srgbClr val="CC3300"/>
                </a:solidFill>
                <a:latin typeface="微软雅黑" panose="020B0503020204020204" pitchFamily="34" charset="-122"/>
                <a:ea typeface="微软雅黑" panose="020B0503020204020204" pitchFamily="34" charset="-122"/>
              </a:rPr>
              <a:t>-g</a:t>
            </a:r>
            <a:r>
              <a:rPr lang="zh-CN" altLang="en-US" sz="1900" dirty="0">
                <a:solidFill>
                  <a:srgbClr val="CC3300"/>
                </a:solidFill>
                <a:latin typeface="微软雅黑" panose="020B0503020204020204" pitchFamily="34" charset="-122"/>
                <a:ea typeface="微软雅黑" panose="020B0503020204020204" pitchFamily="34" charset="-122"/>
              </a:rPr>
              <a:t>：生成调试信息</a:t>
            </a:r>
            <a:endParaRPr lang="zh-CN" altLang="en-US" sz="1900" dirty="0">
              <a:solidFill>
                <a:srgbClr val="CC3300"/>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50000"/>
              </a:spcBef>
              <a:buNone/>
            </a:pPr>
            <a:r>
              <a:rPr lang="en-US" altLang="zh-CN" sz="1900" dirty="0">
                <a:solidFill>
                  <a:srgbClr val="CC3300"/>
                </a:solidFill>
                <a:latin typeface="微软雅黑" panose="020B0503020204020204" pitchFamily="34" charset="-122"/>
                <a:ea typeface="微软雅黑" panose="020B0503020204020204" pitchFamily="34" charset="-122"/>
              </a:rPr>
              <a:t>-o</a:t>
            </a:r>
            <a:r>
              <a:rPr lang="zh-CN" altLang="en-US" sz="1900" dirty="0">
                <a:solidFill>
                  <a:srgbClr val="CC3300"/>
                </a:solidFill>
                <a:latin typeface="微软雅黑" panose="020B0503020204020204" pitchFamily="34" charset="-122"/>
                <a:ea typeface="微软雅黑" panose="020B0503020204020204" pitchFamily="34" charset="-122"/>
              </a:rPr>
              <a:t>：目标文件名</a:t>
            </a:r>
            <a:endParaRPr lang="zh-CN" altLang="en-US" sz="1900" dirty="0">
              <a:solidFill>
                <a:srgbClr val="CC3300"/>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7017"/>
                                        </p:tgtEl>
                                        <p:attrNameLst>
                                          <p:attrName>style.visibility</p:attrName>
                                        </p:attrNameLst>
                                      </p:cBhvr>
                                      <p:to>
                                        <p:strVal val="visible"/>
                                      </p:to>
                                    </p:set>
                                    <p:animEffect transition="in" filter="blinds(horizontal)">
                                      <p:cBhvr>
                                        <p:cTn id="7" dur="500"/>
                                        <p:tgtEl>
                                          <p:spTgt spid="5970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7014"/>
                                        </p:tgtEl>
                                        <p:attrNameLst>
                                          <p:attrName>style.visibility</p:attrName>
                                        </p:attrNameLst>
                                      </p:cBhvr>
                                      <p:to>
                                        <p:strVal val="visible"/>
                                      </p:to>
                                    </p:set>
                                    <p:animEffect transition="in" filter="blinds(horizontal)">
                                      <p:cBhvr>
                                        <p:cTn id="12" dur="500"/>
                                        <p:tgtEl>
                                          <p:spTgt spid="5970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97016"/>
                                        </p:tgtEl>
                                        <p:attrNameLst>
                                          <p:attrName>style.visibility</p:attrName>
                                        </p:attrNameLst>
                                      </p:cBhvr>
                                      <p:to>
                                        <p:strVal val="visible"/>
                                      </p:to>
                                    </p:set>
                                    <p:animEffect transition="in" filter="blinds(horizontal)">
                                      <p:cBhvr>
                                        <p:cTn id="17" dur="500"/>
                                        <p:tgtEl>
                                          <p:spTgt spid="597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7014" grpId="0"/>
      <p:bldP spid="59701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1"/>
          <p:cNvSpPr>
            <a:spLocks noGrp="1"/>
          </p:cNvSpPr>
          <p:nvPr>
            <p:ph type="title"/>
          </p:nvPr>
        </p:nvSpPr>
        <p:spPr>
          <a:xfrm>
            <a:off x="217488" y="84138"/>
            <a:ext cx="8774112" cy="782637"/>
          </a:xfrm>
        </p:spPr>
        <p:txBody>
          <a:bodyPr vert="horz" wrap="square" lIns="91440" tIns="45720" rIns="91440" bIns="45720" anchor="ctr" anchorCtr="0"/>
          <a:p>
            <a:pPr marL="119380" indent="-119380" algn="l" defTabSz="914400">
              <a:lnSpc>
                <a:spcPct val="8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dirty="0"/>
              <a:t>swap.o</a:t>
            </a:r>
            <a:r>
              <a:rPr lang="zh-CN" altLang="en-GB" dirty="0"/>
              <a:t>重定位</a:t>
            </a:r>
            <a:endParaRPr lang="en-GB" altLang="zh-CN" dirty="0"/>
          </a:p>
        </p:txBody>
      </p:sp>
      <p:sp>
        <p:nvSpPr>
          <p:cNvPr id="104451" name="TextBox 4"/>
          <p:cNvSpPr txBox="1"/>
          <p:nvPr/>
        </p:nvSpPr>
        <p:spPr>
          <a:xfrm>
            <a:off x="654050" y="727075"/>
            <a:ext cx="1046163" cy="396875"/>
          </a:xfrm>
          <a:prstGeom prst="rect">
            <a:avLst/>
          </a:prstGeom>
          <a:noFill/>
          <a:ln w="9525">
            <a:noFill/>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2000" dirty="0">
                <a:solidFill>
                  <a:srgbClr val="3366FF"/>
                </a:solidFill>
                <a:latin typeface="微软雅黑" panose="020B0503020204020204" pitchFamily="34" charset="-122"/>
                <a:ea typeface="微软雅黑" panose="020B0503020204020204" pitchFamily="34" charset="-122"/>
              </a:rPr>
              <a:t>swap.c</a:t>
            </a:r>
            <a:endParaRPr lang="en-US" altLang="zh-CN" sz="2000" dirty="0">
              <a:solidFill>
                <a:srgbClr val="3366FF"/>
              </a:solidFill>
              <a:latin typeface="微软雅黑" panose="020B0503020204020204" pitchFamily="34" charset="-122"/>
              <a:ea typeface="微软雅黑" panose="020B0503020204020204" pitchFamily="34" charset="-122"/>
            </a:endParaRPr>
          </a:p>
        </p:txBody>
      </p:sp>
      <p:sp>
        <p:nvSpPr>
          <p:cNvPr id="104452" name="Rectangle 5"/>
          <p:cNvSpPr/>
          <p:nvPr/>
        </p:nvSpPr>
        <p:spPr>
          <a:xfrm>
            <a:off x="192088" y="1108075"/>
            <a:ext cx="2936875" cy="4095750"/>
          </a:xfrm>
          <a:prstGeom prst="rect">
            <a:avLst/>
          </a:prstGeom>
          <a:solidFill>
            <a:srgbClr val="D5F1CF"/>
          </a:solidFill>
          <a:ln w="3240" cap="flat" cmpd="sng">
            <a:solidFill>
              <a:srgbClr val="000066"/>
            </a:solidFill>
            <a:prstDash val="solid"/>
            <a:miter/>
            <a:headEnd type="none" w="med" len="med"/>
            <a:tailEnd type="none" w="med" len="med"/>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extern int buf[]; </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 </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int *bufp0 = &amp;buf[0];</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static int *bufp1;</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void swap()</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  int temp;</a:t>
            </a:r>
            <a:endParaRPr lang="en-GB" altLang="zh-CN" sz="2000" dirty="0">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dirty="0">
              <a:solidFill>
                <a:srgbClr val="DBF2DA"/>
              </a:solidFill>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  </a:t>
            </a:r>
            <a:r>
              <a:rPr lang="en-GB" altLang="zh-CN" sz="2000" dirty="0">
                <a:solidFill>
                  <a:srgbClr val="3366FF"/>
                </a:solidFill>
                <a:latin typeface="微软雅黑" panose="020B0503020204020204" pitchFamily="34" charset="-122"/>
                <a:ea typeface="微软雅黑" panose="020B0503020204020204" pitchFamily="34" charset="-122"/>
              </a:rPr>
              <a:t>bufp1 = &amp;buf[1];</a:t>
            </a:r>
            <a:endParaRPr lang="en-GB" altLang="zh-CN" sz="2000" dirty="0">
              <a:solidFill>
                <a:srgbClr val="3366FF"/>
              </a:solidFill>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  </a:t>
            </a:r>
            <a:r>
              <a:rPr lang="en-GB" altLang="zh-CN" sz="2000" dirty="0">
                <a:solidFill>
                  <a:srgbClr val="FF0000"/>
                </a:solidFill>
                <a:latin typeface="微软雅黑" panose="020B0503020204020204" pitchFamily="34" charset="-122"/>
                <a:ea typeface="微软雅黑" panose="020B0503020204020204" pitchFamily="34" charset="-122"/>
              </a:rPr>
              <a:t>temp = *bufp0;</a:t>
            </a:r>
            <a:endParaRPr lang="en-GB" altLang="zh-CN" sz="2000" dirty="0">
              <a:solidFill>
                <a:srgbClr val="FF0000"/>
              </a:solidFill>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  </a:t>
            </a:r>
            <a:r>
              <a:rPr lang="en-GB" altLang="zh-CN" sz="2000" dirty="0">
                <a:solidFill>
                  <a:srgbClr val="0A6A0A"/>
                </a:solidFill>
                <a:latin typeface="微软雅黑" panose="020B0503020204020204" pitchFamily="34" charset="-122"/>
                <a:ea typeface="微软雅黑" panose="020B0503020204020204" pitchFamily="34" charset="-122"/>
              </a:rPr>
              <a:t>*bufp0 = *bufp1;</a:t>
            </a:r>
            <a:endParaRPr lang="en-GB" altLang="zh-CN" sz="2000" dirty="0">
              <a:solidFill>
                <a:srgbClr val="0A6A0A"/>
              </a:solidFill>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  </a:t>
            </a:r>
            <a:r>
              <a:rPr lang="en-GB" altLang="zh-CN" sz="2000" dirty="0">
                <a:solidFill>
                  <a:srgbClr val="CC3300"/>
                </a:solidFill>
                <a:latin typeface="微软雅黑" panose="020B0503020204020204" pitchFamily="34" charset="-122"/>
                <a:ea typeface="微软雅黑" panose="020B0503020204020204" pitchFamily="34" charset="-122"/>
              </a:rPr>
              <a:t>*bufp1 = temp;</a:t>
            </a:r>
            <a:endParaRPr lang="en-GB" altLang="zh-CN" sz="2000" dirty="0">
              <a:solidFill>
                <a:srgbClr val="CC3300"/>
              </a:solidFill>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a:t>
            </a:r>
            <a:endParaRPr lang="en-GB" altLang="zh-CN" sz="2000" dirty="0">
              <a:latin typeface="微软雅黑" panose="020B0503020204020204" pitchFamily="34" charset="-122"/>
              <a:ea typeface="微软雅黑" panose="020B0503020204020204" pitchFamily="34" charset="-122"/>
            </a:endParaRPr>
          </a:p>
        </p:txBody>
      </p:sp>
      <p:sp>
        <p:nvSpPr>
          <p:cNvPr id="104453" name="Rectangle 10"/>
          <p:cNvSpPr/>
          <p:nvPr/>
        </p:nvSpPr>
        <p:spPr>
          <a:xfrm>
            <a:off x="3570288" y="71438"/>
            <a:ext cx="5530850" cy="6600825"/>
          </a:xfrm>
          <a:prstGeom prst="rect">
            <a:avLst/>
          </a:prstGeom>
          <a:solidFill>
            <a:schemeClr val="bg1"/>
          </a:solidFill>
          <a:ln w="9525">
            <a:noFill/>
          </a:ln>
        </p:spPr>
        <p:txBody>
          <a:bodyPr wrap="none"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95000"/>
              </a:lnSpc>
              <a:spcBef>
                <a:spcPct val="0"/>
              </a:spcBef>
              <a:buNone/>
            </a:pPr>
            <a:r>
              <a:rPr lang="en-US" altLang="zh-CN" sz="1800" dirty="0"/>
              <a:t>Disassembly of section .text:</a:t>
            </a:r>
            <a:endParaRPr lang="en-US" altLang="zh-CN" sz="1800" dirty="0"/>
          </a:p>
          <a:p>
            <a:pPr marL="0" lvl="0" indent="0" eaLnBrk="1" hangingPunct="1">
              <a:lnSpc>
                <a:spcPct val="95000"/>
              </a:lnSpc>
              <a:spcBef>
                <a:spcPct val="0"/>
              </a:spcBef>
              <a:buNone/>
            </a:pPr>
            <a:r>
              <a:rPr lang="en-US" altLang="zh-CN" sz="1800" dirty="0"/>
              <a:t>00000000 &lt;swap&gt;:</a:t>
            </a:r>
            <a:endParaRPr lang="en-US" altLang="zh-CN" sz="1800" dirty="0"/>
          </a:p>
          <a:p>
            <a:pPr marL="0" lvl="0" indent="0" eaLnBrk="1" hangingPunct="1">
              <a:lnSpc>
                <a:spcPct val="95000"/>
              </a:lnSpc>
              <a:spcBef>
                <a:spcPct val="0"/>
              </a:spcBef>
              <a:buNone/>
            </a:pPr>
            <a:r>
              <a:rPr lang="en-US" altLang="zh-CN" sz="1800" dirty="0"/>
              <a:t>     0:	55                   	push   %ebp</a:t>
            </a:r>
            <a:endParaRPr lang="en-US" altLang="zh-CN" sz="1800" dirty="0"/>
          </a:p>
          <a:p>
            <a:pPr marL="0" lvl="0" indent="0" eaLnBrk="1" hangingPunct="1">
              <a:lnSpc>
                <a:spcPct val="95000"/>
              </a:lnSpc>
              <a:spcBef>
                <a:spcPct val="0"/>
              </a:spcBef>
              <a:buNone/>
            </a:pPr>
            <a:r>
              <a:rPr lang="en-US" altLang="zh-CN" sz="1800" dirty="0"/>
              <a:t>     1:	89 e5                	mov   %esp,%ebp</a:t>
            </a:r>
            <a:endParaRPr lang="en-US" altLang="zh-CN" sz="1800" dirty="0"/>
          </a:p>
          <a:p>
            <a:pPr marL="0" lvl="0" indent="0" eaLnBrk="1" hangingPunct="1">
              <a:lnSpc>
                <a:spcPct val="95000"/>
              </a:lnSpc>
              <a:spcBef>
                <a:spcPct val="0"/>
              </a:spcBef>
              <a:buNone/>
            </a:pPr>
            <a:r>
              <a:rPr lang="en-US" altLang="zh-CN" sz="1800" dirty="0"/>
              <a:t>     3:	83 ec 10             	sub    $0x10,%esp</a:t>
            </a:r>
            <a:endParaRPr lang="en-US" altLang="zh-CN" sz="1800" dirty="0"/>
          </a:p>
          <a:p>
            <a:pPr marL="0" lvl="0" indent="0" eaLnBrk="1" hangingPunct="1">
              <a:lnSpc>
                <a:spcPct val="95000"/>
              </a:lnSpc>
              <a:spcBef>
                <a:spcPct val="0"/>
              </a:spcBef>
              <a:buNone/>
            </a:pPr>
            <a:r>
              <a:rPr lang="en-US" altLang="zh-CN" sz="1800" dirty="0"/>
              <a:t>     </a:t>
            </a:r>
            <a:r>
              <a:rPr lang="en-US" altLang="zh-CN" sz="1800" dirty="0">
                <a:solidFill>
                  <a:srgbClr val="3366FF"/>
                </a:solidFill>
              </a:rPr>
              <a:t>6:	c7 05 00 00 00 00 04 movl   $0x4,0x0</a:t>
            </a:r>
            <a:endParaRPr lang="en-US" altLang="zh-CN" sz="1800" dirty="0">
              <a:solidFill>
                <a:srgbClr val="3366FF"/>
              </a:solidFill>
            </a:endParaRPr>
          </a:p>
          <a:p>
            <a:pPr marL="0" lvl="0" indent="0" eaLnBrk="1" hangingPunct="1">
              <a:lnSpc>
                <a:spcPct val="95000"/>
              </a:lnSpc>
              <a:spcBef>
                <a:spcPct val="0"/>
              </a:spcBef>
              <a:buNone/>
            </a:pPr>
            <a:r>
              <a:rPr lang="en-US" altLang="zh-CN" sz="1800" dirty="0">
                <a:solidFill>
                  <a:srgbClr val="3366FF"/>
                </a:solidFill>
              </a:rPr>
              <a:t>     d:	00 00 00 </a:t>
            </a:r>
            <a:endParaRPr lang="en-US" altLang="zh-CN" sz="1800" dirty="0">
              <a:solidFill>
                <a:srgbClr val="3366FF"/>
              </a:solidFill>
            </a:endParaRPr>
          </a:p>
          <a:p>
            <a:pPr marL="0" lvl="0" indent="0" eaLnBrk="1" hangingPunct="1">
              <a:lnSpc>
                <a:spcPct val="95000"/>
              </a:lnSpc>
              <a:spcBef>
                <a:spcPct val="0"/>
              </a:spcBef>
              <a:buNone/>
            </a:pPr>
            <a:r>
              <a:rPr lang="en-US" altLang="zh-CN" sz="1800" dirty="0">
                <a:solidFill>
                  <a:srgbClr val="3366FF"/>
                </a:solidFill>
              </a:rPr>
              <a:t>   			8: R_386_32	.bss</a:t>
            </a:r>
            <a:endParaRPr lang="en-US" altLang="zh-CN" sz="1800" dirty="0">
              <a:solidFill>
                <a:srgbClr val="3366FF"/>
              </a:solidFill>
            </a:endParaRPr>
          </a:p>
          <a:p>
            <a:pPr marL="0" lvl="0" indent="0" eaLnBrk="1" hangingPunct="1">
              <a:lnSpc>
                <a:spcPct val="95000"/>
              </a:lnSpc>
              <a:spcBef>
                <a:spcPct val="0"/>
              </a:spcBef>
              <a:buNone/>
            </a:pPr>
            <a:r>
              <a:rPr lang="en-US" altLang="zh-CN" sz="1800" dirty="0">
                <a:solidFill>
                  <a:srgbClr val="3366FF"/>
                </a:solidFill>
              </a:rPr>
              <a:t>			c: R_386_32	buf</a:t>
            </a:r>
            <a:endParaRPr lang="en-US" altLang="zh-CN" sz="1800" dirty="0">
              <a:solidFill>
                <a:srgbClr val="3366FF"/>
              </a:solidFill>
            </a:endParaRPr>
          </a:p>
          <a:p>
            <a:pPr marL="0" lvl="0" indent="0" eaLnBrk="1" hangingPunct="1">
              <a:lnSpc>
                <a:spcPct val="95000"/>
              </a:lnSpc>
              <a:spcBef>
                <a:spcPct val="0"/>
              </a:spcBef>
              <a:buNone/>
            </a:pPr>
            <a:r>
              <a:rPr lang="en-US" altLang="zh-CN" sz="1800" dirty="0"/>
              <a:t>     </a:t>
            </a:r>
            <a:r>
              <a:rPr lang="en-US" altLang="zh-CN" sz="1800" dirty="0">
                <a:solidFill>
                  <a:srgbClr val="FF0000"/>
                </a:solidFill>
              </a:rPr>
              <a:t>10:	a1 00 00 00 00    	mov    0x0,%eax</a:t>
            </a:r>
            <a:endParaRPr lang="en-US" altLang="zh-CN" sz="1800" dirty="0">
              <a:solidFill>
                <a:srgbClr val="FF0000"/>
              </a:solidFill>
            </a:endParaRPr>
          </a:p>
          <a:p>
            <a:pPr marL="0" lvl="0" indent="0" eaLnBrk="1" hangingPunct="1">
              <a:lnSpc>
                <a:spcPct val="95000"/>
              </a:lnSpc>
              <a:spcBef>
                <a:spcPct val="0"/>
              </a:spcBef>
              <a:buNone/>
            </a:pPr>
            <a:r>
              <a:rPr lang="en-US" altLang="zh-CN" sz="1800" dirty="0">
                <a:solidFill>
                  <a:srgbClr val="FF0000"/>
                </a:solidFill>
              </a:rPr>
              <a:t>			11: R_386_32	bufp0</a:t>
            </a:r>
            <a:endParaRPr lang="en-US" altLang="zh-CN" sz="1800" dirty="0">
              <a:solidFill>
                <a:srgbClr val="FF0000"/>
              </a:solidFill>
            </a:endParaRPr>
          </a:p>
          <a:p>
            <a:pPr marL="0" lvl="0" indent="0" eaLnBrk="1" hangingPunct="1">
              <a:lnSpc>
                <a:spcPct val="95000"/>
              </a:lnSpc>
              <a:spcBef>
                <a:spcPct val="0"/>
              </a:spcBef>
              <a:buNone/>
            </a:pPr>
            <a:r>
              <a:rPr lang="en-US" altLang="zh-CN" sz="1800" dirty="0">
                <a:solidFill>
                  <a:srgbClr val="FF0000"/>
                </a:solidFill>
              </a:rPr>
              <a:t>     15:	8b 00                	mov    (%eax),%eax</a:t>
            </a:r>
            <a:endParaRPr lang="en-US" altLang="zh-CN" sz="1800" dirty="0">
              <a:solidFill>
                <a:srgbClr val="FF0000"/>
              </a:solidFill>
            </a:endParaRPr>
          </a:p>
          <a:p>
            <a:pPr marL="0" lvl="0" indent="0" eaLnBrk="1" hangingPunct="1">
              <a:lnSpc>
                <a:spcPct val="95000"/>
              </a:lnSpc>
              <a:spcBef>
                <a:spcPct val="0"/>
              </a:spcBef>
              <a:buNone/>
            </a:pPr>
            <a:r>
              <a:rPr lang="en-US" altLang="zh-CN" sz="1800" dirty="0">
                <a:solidFill>
                  <a:srgbClr val="FF0000"/>
                </a:solidFill>
              </a:rPr>
              <a:t>     17:	89 45 fc             	mov    %eax,-0x4(%ebp)</a:t>
            </a:r>
            <a:endParaRPr lang="en-US" altLang="zh-CN" sz="1800" dirty="0">
              <a:solidFill>
                <a:srgbClr val="FF0000"/>
              </a:solidFill>
            </a:endParaRPr>
          </a:p>
          <a:p>
            <a:pPr marL="0" lvl="0" indent="0" eaLnBrk="1" hangingPunct="1">
              <a:lnSpc>
                <a:spcPct val="95000"/>
              </a:lnSpc>
              <a:spcBef>
                <a:spcPct val="0"/>
              </a:spcBef>
              <a:buNone/>
            </a:pPr>
            <a:r>
              <a:rPr lang="en-US" altLang="zh-CN" sz="1800" dirty="0"/>
              <a:t>     </a:t>
            </a:r>
            <a:r>
              <a:rPr lang="en-US" altLang="zh-CN" sz="1800" dirty="0">
                <a:solidFill>
                  <a:srgbClr val="0A6A0A"/>
                </a:solidFill>
              </a:rPr>
              <a:t>1a:	a1 00 00 00 00     mov    0x0,%eax</a:t>
            </a:r>
            <a:endParaRPr lang="en-US" altLang="zh-CN" sz="1800" dirty="0">
              <a:solidFill>
                <a:srgbClr val="0A6A0A"/>
              </a:solidFill>
            </a:endParaRPr>
          </a:p>
          <a:p>
            <a:pPr marL="0" lvl="0" indent="0" eaLnBrk="1" hangingPunct="1">
              <a:lnSpc>
                <a:spcPct val="95000"/>
              </a:lnSpc>
              <a:spcBef>
                <a:spcPct val="0"/>
              </a:spcBef>
              <a:buNone/>
            </a:pPr>
            <a:r>
              <a:rPr lang="en-US" altLang="zh-CN" sz="1800" dirty="0">
                <a:solidFill>
                  <a:srgbClr val="0A6A0A"/>
                </a:solidFill>
              </a:rPr>
              <a:t>  			1b: R_386_32	bufp0</a:t>
            </a:r>
            <a:endParaRPr lang="en-US" altLang="zh-CN" sz="1800" dirty="0">
              <a:solidFill>
                <a:srgbClr val="0A6A0A"/>
              </a:solidFill>
            </a:endParaRPr>
          </a:p>
          <a:p>
            <a:pPr marL="0" lvl="0" indent="0" eaLnBrk="1" hangingPunct="1">
              <a:lnSpc>
                <a:spcPct val="95000"/>
              </a:lnSpc>
              <a:spcBef>
                <a:spcPct val="0"/>
              </a:spcBef>
              <a:buNone/>
            </a:pPr>
            <a:r>
              <a:rPr lang="en-US" altLang="zh-CN" sz="1800" dirty="0">
                <a:solidFill>
                  <a:srgbClr val="0A6A0A"/>
                </a:solidFill>
              </a:rPr>
              <a:t>     1f:	8b 15 00 00 00 00mov    0x0,%edx</a:t>
            </a:r>
            <a:endParaRPr lang="en-US" altLang="zh-CN" sz="1800" dirty="0">
              <a:solidFill>
                <a:srgbClr val="0A6A0A"/>
              </a:solidFill>
            </a:endParaRPr>
          </a:p>
          <a:p>
            <a:pPr marL="0" lvl="0" indent="0" eaLnBrk="1" hangingPunct="1">
              <a:lnSpc>
                <a:spcPct val="95000"/>
              </a:lnSpc>
              <a:spcBef>
                <a:spcPct val="0"/>
              </a:spcBef>
              <a:buNone/>
            </a:pPr>
            <a:r>
              <a:rPr lang="en-US" altLang="zh-CN" sz="1800" dirty="0">
                <a:solidFill>
                  <a:srgbClr val="0A6A0A"/>
                </a:solidFill>
              </a:rPr>
              <a:t>			21: R_386_32	.bss</a:t>
            </a:r>
            <a:endParaRPr lang="en-US" altLang="zh-CN" sz="1800" dirty="0">
              <a:solidFill>
                <a:srgbClr val="0A6A0A"/>
              </a:solidFill>
            </a:endParaRPr>
          </a:p>
          <a:p>
            <a:pPr marL="0" lvl="0" indent="0" eaLnBrk="1" hangingPunct="1">
              <a:lnSpc>
                <a:spcPct val="95000"/>
              </a:lnSpc>
              <a:spcBef>
                <a:spcPct val="0"/>
              </a:spcBef>
              <a:buNone/>
            </a:pPr>
            <a:r>
              <a:rPr lang="en-US" altLang="zh-CN" sz="1800" dirty="0">
                <a:solidFill>
                  <a:srgbClr val="0A6A0A"/>
                </a:solidFill>
              </a:rPr>
              <a:t>     25:	8b 12                	mov    (%edx),%edx</a:t>
            </a:r>
            <a:endParaRPr lang="en-US" altLang="zh-CN" sz="1800" dirty="0">
              <a:solidFill>
                <a:srgbClr val="0A6A0A"/>
              </a:solidFill>
            </a:endParaRPr>
          </a:p>
          <a:p>
            <a:pPr marL="0" lvl="0" indent="0" eaLnBrk="1" hangingPunct="1">
              <a:lnSpc>
                <a:spcPct val="95000"/>
              </a:lnSpc>
              <a:spcBef>
                <a:spcPct val="0"/>
              </a:spcBef>
              <a:buNone/>
            </a:pPr>
            <a:r>
              <a:rPr lang="en-US" altLang="zh-CN" sz="1800" dirty="0">
                <a:solidFill>
                  <a:srgbClr val="0A6A0A"/>
                </a:solidFill>
              </a:rPr>
              <a:t>     27:	89 10                	mov    %edx,(%eax)</a:t>
            </a:r>
            <a:endParaRPr lang="en-US" altLang="zh-CN" sz="1800" dirty="0">
              <a:solidFill>
                <a:srgbClr val="0A6A0A"/>
              </a:solidFill>
            </a:endParaRPr>
          </a:p>
          <a:p>
            <a:pPr marL="0" lvl="0" indent="0" eaLnBrk="1" hangingPunct="1">
              <a:lnSpc>
                <a:spcPct val="95000"/>
              </a:lnSpc>
              <a:spcBef>
                <a:spcPct val="0"/>
              </a:spcBef>
              <a:buNone/>
            </a:pPr>
            <a:r>
              <a:rPr lang="en-US" altLang="zh-CN" sz="1800" dirty="0"/>
              <a:t>     </a:t>
            </a:r>
            <a:r>
              <a:rPr lang="en-US" altLang="zh-CN" sz="1800" dirty="0">
                <a:solidFill>
                  <a:srgbClr val="CC3300"/>
                </a:solidFill>
              </a:rPr>
              <a:t>29:	a1 00 00 00 00     mov    0x0,%eax</a:t>
            </a:r>
            <a:endParaRPr lang="en-US" altLang="zh-CN" sz="1800" dirty="0">
              <a:solidFill>
                <a:srgbClr val="CC3300"/>
              </a:solidFill>
            </a:endParaRPr>
          </a:p>
          <a:p>
            <a:pPr marL="0" lvl="0" indent="0" eaLnBrk="1" hangingPunct="1">
              <a:lnSpc>
                <a:spcPct val="95000"/>
              </a:lnSpc>
              <a:spcBef>
                <a:spcPct val="0"/>
              </a:spcBef>
              <a:buNone/>
            </a:pPr>
            <a:r>
              <a:rPr lang="en-US" altLang="zh-CN" sz="1800" dirty="0">
                <a:solidFill>
                  <a:srgbClr val="CC3300"/>
                </a:solidFill>
              </a:rPr>
              <a:t>			2a: R_386_32	.bss</a:t>
            </a:r>
            <a:endParaRPr lang="en-US" altLang="zh-CN" sz="1800" dirty="0">
              <a:solidFill>
                <a:srgbClr val="CC3300"/>
              </a:solidFill>
            </a:endParaRPr>
          </a:p>
          <a:p>
            <a:pPr marL="0" lvl="0" indent="0" eaLnBrk="1" hangingPunct="1">
              <a:lnSpc>
                <a:spcPct val="95000"/>
              </a:lnSpc>
              <a:spcBef>
                <a:spcPct val="0"/>
              </a:spcBef>
              <a:buNone/>
            </a:pPr>
            <a:r>
              <a:rPr lang="en-US" altLang="zh-CN" sz="1800" dirty="0">
                <a:solidFill>
                  <a:srgbClr val="CC3300"/>
                </a:solidFill>
              </a:rPr>
              <a:t>     2e:	8b 55 fc             	mov    -0x4(%ebp),%edx</a:t>
            </a:r>
            <a:endParaRPr lang="en-US" altLang="zh-CN" sz="1800" dirty="0">
              <a:solidFill>
                <a:srgbClr val="CC3300"/>
              </a:solidFill>
            </a:endParaRPr>
          </a:p>
          <a:p>
            <a:pPr marL="0" lvl="0" indent="0" eaLnBrk="1" hangingPunct="1">
              <a:lnSpc>
                <a:spcPct val="95000"/>
              </a:lnSpc>
              <a:spcBef>
                <a:spcPct val="0"/>
              </a:spcBef>
              <a:buNone/>
            </a:pPr>
            <a:r>
              <a:rPr lang="en-US" altLang="zh-CN" sz="1800" dirty="0">
                <a:solidFill>
                  <a:srgbClr val="CC3300"/>
                </a:solidFill>
              </a:rPr>
              <a:t>     31:	89 10                	mov    %edx,(%eax)</a:t>
            </a:r>
            <a:endParaRPr lang="en-US" altLang="zh-CN" sz="1800" dirty="0">
              <a:solidFill>
                <a:srgbClr val="CC3300"/>
              </a:solidFill>
            </a:endParaRPr>
          </a:p>
          <a:p>
            <a:pPr marL="0" lvl="0" indent="0" eaLnBrk="1" hangingPunct="1">
              <a:lnSpc>
                <a:spcPct val="95000"/>
              </a:lnSpc>
              <a:spcBef>
                <a:spcPct val="0"/>
              </a:spcBef>
              <a:buNone/>
            </a:pPr>
            <a:r>
              <a:rPr lang="en-US" altLang="zh-CN" sz="1800" dirty="0"/>
              <a:t>     33:	c9                   	leave  </a:t>
            </a:r>
            <a:endParaRPr lang="en-US" altLang="zh-CN" sz="1800" dirty="0"/>
          </a:p>
          <a:p>
            <a:pPr marL="0" lvl="0" indent="0" eaLnBrk="1" hangingPunct="1">
              <a:lnSpc>
                <a:spcPct val="95000"/>
              </a:lnSpc>
              <a:spcBef>
                <a:spcPct val="0"/>
              </a:spcBef>
              <a:buNone/>
            </a:pPr>
            <a:r>
              <a:rPr lang="en-US" altLang="zh-CN" sz="1800" dirty="0"/>
              <a:t>     34:	c3                   	ret</a:t>
            </a:r>
            <a:r>
              <a:rPr lang="en-US" altLang="zh-CN" sz="1800" b="0" dirty="0"/>
              <a:t>    </a:t>
            </a:r>
            <a:endParaRPr lang="en-US" altLang="zh-CN" sz="1800" b="0" dirty="0"/>
          </a:p>
        </p:txBody>
      </p:sp>
      <p:grpSp>
        <p:nvGrpSpPr>
          <p:cNvPr id="695315" name="Group 19"/>
          <p:cNvGrpSpPr/>
          <p:nvPr/>
        </p:nvGrpSpPr>
        <p:grpSpPr>
          <a:xfrm>
            <a:off x="2627313" y="1408113"/>
            <a:ext cx="6240462" cy="2292350"/>
            <a:chOff x="1655" y="887"/>
            <a:chExt cx="3931" cy="1444"/>
          </a:xfrm>
        </p:grpSpPr>
        <p:sp>
          <p:nvSpPr>
            <p:cNvPr id="104472" name="Line 11"/>
            <p:cNvSpPr/>
            <p:nvPr/>
          </p:nvSpPr>
          <p:spPr>
            <a:xfrm flipV="1">
              <a:off x="1655" y="1161"/>
              <a:ext cx="786" cy="1170"/>
            </a:xfrm>
            <a:prstGeom prst="line">
              <a:avLst/>
            </a:prstGeom>
            <a:ln w="38100" cap="flat" cmpd="sng">
              <a:solidFill>
                <a:schemeClr val="tx1"/>
              </a:solidFill>
              <a:prstDash val="solid"/>
              <a:headEnd type="none" w="med" len="med"/>
              <a:tailEnd type="triangle" w="med" len="med"/>
            </a:ln>
          </p:spPr>
        </p:sp>
        <p:sp>
          <p:nvSpPr>
            <p:cNvPr id="104473" name="Rectangle 15"/>
            <p:cNvSpPr/>
            <p:nvPr/>
          </p:nvSpPr>
          <p:spPr>
            <a:xfrm>
              <a:off x="2469" y="887"/>
              <a:ext cx="3117" cy="649"/>
            </a:xfrm>
            <a:prstGeom prst="rect">
              <a:avLst/>
            </a:prstGeom>
            <a:solidFill>
              <a:schemeClr val="tx1">
                <a:alpha val="9019"/>
              </a:schemeClr>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grpSp>
      <p:grpSp>
        <p:nvGrpSpPr>
          <p:cNvPr id="695316" name="Group 20"/>
          <p:cNvGrpSpPr/>
          <p:nvPr/>
        </p:nvGrpSpPr>
        <p:grpSpPr>
          <a:xfrm>
            <a:off x="2381250" y="2443163"/>
            <a:ext cx="6591300" cy="1722437"/>
            <a:chOff x="1509" y="1539"/>
            <a:chExt cx="4152" cy="1085"/>
          </a:xfrm>
        </p:grpSpPr>
        <p:sp>
          <p:nvSpPr>
            <p:cNvPr id="104470" name="Line 12"/>
            <p:cNvSpPr/>
            <p:nvPr/>
          </p:nvSpPr>
          <p:spPr>
            <a:xfrm flipV="1">
              <a:off x="1509" y="1993"/>
              <a:ext cx="941" cy="631"/>
            </a:xfrm>
            <a:prstGeom prst="line">
              <a:avLst/>
            </a:prstGeom>
            <a:ln w="38100" cap="flat" cmpd="sng">
              <a:solidFill>
                <a:schemeClr val="tx1"/>
              </a:solidFill>
              <a:prstDash val="solid"/>
              <a:headEnd type="none" w="med" len="med"/>
              <a:tailEnd type="triangle" w="med" len="med"/>
            </a:ln>
          </p:spPr>
        </p:sp>
        <p:sp>
          <p:nvSpPr>
            <p:cNvPr id="104471" name="Rectangle 16"/>
            <p:cNvSpPr/>
            <p:nvPr/>
          </p:nvSpPr>
          <p:spPr>
            <a:xfrm>
              <a:off x="2480" y="1539"/>
              <a:ext cx="3181" cy="677"/>
            </a:xfrm>
            <a:prstGeom prst="rect">
              <a:avLst/>
            </a:prstGeom>
            <a:solidFill>
              <a:schemeClr val="tx1">
                <a:alpha val="9019"/>
              </a:schemeClr>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grpSp>
      <p:grpSp>
        <p:nvGrpSpPr>
          <p:cNvPr id="695317" name="Group 21"/>
          <p:cNvGrpSpPr/>
          <p:nvPr/>
        </p:nvGrpSpPr>
        <p:grpSpPr>
          <a:xfrm>
            <a:off x="2627313" y="3516313"/>
            <a:ext cx="6243637" cy="1539875"/>
            <a:chOff x="1655" y="2215"/>
            <a:chExt cx="3933" cy="970"/>
          </a:xfrm>
        </p:grpSpPr>
        <p:sp>
          <p:nvSpPr>
            <p:cNvPr id="104468" name="Line 13"/>
            <p:cNvSpPr/>
            <p:nvPr/>
          </p:nvSpPr>
          <p:spPr>
            <a:xfrm flipV="1">
              <a:off x="1655" y="2642"/>
              <a:ext cx="759" cy="128"/>
            </a:xfrm>
            <a:prstGeom prst="line">
              <a:avLst/>
            </a:prstGeom>
            <a:ln w="38100" cap="flat" cmpd="sng">
              <a:solidFill>
                <a:schemeClr val="tx1"/>
              </a:solidFill>
              <a:prstDash val="solid"/>
              <a:headEnd type="none" w="med" len="med"/>
              <a:tailEnd type="triangle" w="med" len="med"/>
            </a:ln>
          </p:spPr>
        </p:sp>
        <p:sp>
          <p:nvSpPr>
            <p:cNvPr id="104469" name="Rectangle 17"/>
            <p:cNvSpPr/>
            <p:nvPr/>
          </p:nvSpPr>
          <p:spPr>
            <a:xfrm>
              <a:off x="2471" y="2215"/>
              <a:ext cx="3117" cy="970"/>
            </a:xfrm>
            <a:prstGeom prst="rect">
              <a:avLst/>
            </a:prstGeom>
            <a:solidFill>
              <a:schemeClr val="tx1">
                <a:alpha val="9019"/>
              </a:schemeClr>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grpSp>
      <p:grpSp>
        <p:nvGrpSpPr>
          <p:cNvPr id="695318" name="Group 22"/>
          <p:cNvGrpSpPr/>
          <p:nvPr/>
        </p:nvGrpSpPr>
        <p:grpSpPr>
          <a:xfrm>
            <a:off x="2466975" y="4746625"/>
            <a:ext cx="6494463" cy="1354138"/>
            <a:chOff x="1554" y="2990"/>
            <a:chExt cx="4091" cy="853"/>
          </a:xfrm>
        </p:grpSpPr>
        <p:sp>
          <p:nvSpPr>
            <p:cNvPr id="104466" name="Line 14"/>
            <p:cNvSpPr/>
            <p:nvPr/>
          </p:nvSpPr>
          <p:spPr>
            <a:xfrm>
              <a:off x="1554" y="2990"/>
              <a:ext cx="905" cy="530"/>
            </a:xfrm>
            <a:prstGeom prst="line">
              <a:avLst/>
            </a:prstGeom>
            <a:ln w="38100" cap="flat" cmpd="sng">
              <a:solidFill>
                <a:schemeClr val="tx1"/>
              </a:solidFill>
              <a:prstDash val="solid"/>
              <a:headEnd type="none" w="med" len="med"/>
              <a:tailEnd type="triangle" w="med" len="med"/>
            </a:ln>
          </p:spPr>
        </p:sp>
        <p:sp>
          <p:nvSpPr>
            <p:cNvPr id="104467" name="Rectangle 18"/>
            <p:cNvSpPr/>
            <p:nvPr/>
          </p:nvSpPr>
          <p:spPr>
            <a:xfrm>
              <a:off x="2473" y="3185"/>
              <a:ext cx="3172" cy="658"/>
            </a:xfrm>
            <a:prstGeom prst="rect">
              <a:avLst/>
            </a:prstGeom>
            <a:solidFill>
              <a:schemeClr val="tx1">
                <a:alpha val="9019"/>
              </a:schemeClr>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grpSp>
      <p:sp>
        <p:nvSpPr>
          <p:cNvPr id="695319" name="Text Box 23"/>
          <p:cNvSpPr txBox="1"/>
          <p:nvPr/>
        </p:nvSpPr>
        <p:spPr>
          <a:xfrm>
            <a:off x="217488" y="5400675"/>
            <a:ext cx="2628900" cy="11969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30000"/>
              </a:spcBef>
              <a:buNone/>
            </a:pPr>
            <a:r>
              <a:rPr lang="zh-CN" altLang="en-US" sz="2200" dirty="0">
                <a:latin typeface="微软雅黑" panose="020B0503020204020204" pitchFamily="34" charset="-122"/>
                <a:ea typeface="微软雅黑" panose="020B0503020204020204" pitchFamily="34" charset="-122"/>
              </a:rPr>
              <a:t>共有</a:t>
            </a:r>
            <a:r>
              <a:rPr lang="en-US" altLang="zh-CN" sz="2200" dirty="0">
                <a:latin typeface="微软雅黑" panose="020B0503020204020204" pitchFamily="34" charset="-122"/>
                <a:ea typeface="微软雅黑" panose="020B0503020204020204" pitchFamily="34" charset="-122"/>
              </a:rPr>
              <a:t>6</a:t>
            </a:r>
            <a:r>
              <a:rPr lang="zh-CN" altLang="en-US" sz="2200" dirty="0">
                <a:latin typeface="微软雅黑" panose="020B0503020204020204" pitchFamily="34" charset="-122"/>
                <a:ea typeface="微软雅黑" panose="020B0503020204020204" pitchFamily="34" charset="-122"/>
              </a:rPr>
              <a:t>处需要重定位</a:t>
            </a:r>
            <a:endParaRPr lang="zh-CN" altLang="en-US" sz="2200" dirty="0">
              <a:latin typeface="微软雅黑" panose="020B0503020204020204" pitchFamily="34" charset="-122"/>
              <a:ea typeface="微软雅黑" panose="020B0503020204020204" pitchFamily="34" charset="-122"/>
            </a:endParaRPr>
          </a:p>
          <a:p>
            <a:pPr marL="0" lvl="0" indent="0" eaLnBrk="1" hangingPunct="1">
              <a:lnSpc>
                <a:spcPct val="100000"/>
              </a:lnSpc>
              <a:spcBef>
                <a:spcPct val="30000"/>
              </a:spcBef>
              <a:buNone/>
            </a:pPr>
            <a:r>
              <a:rPr lang="zh-CN" altLang="en-US" sz="2200" dirty="0">
                <a:solidFill>
                  <a:srgbClr val="CC3300"/>
                </a:solidFill>
                <a:latin typeface="微软雅黑" panose="020B0503020204020204" pitchFamily="34" charset="-122"/>
                <a:ea typeface="微软雅黑" panose="020B0503020204020204" pitchFamily="34" charset="-122"/>
              </a:rPr>
              <a:t>划红线处：</a:t>
            </a:r>
            <a:r>
              <a:rPr lang="en-US" altLang="zh-CN" sz="2200" dirty="0">
                <a:latin typeface="微软雅黑" panose="020B0503020204020204" pitchFamily="34" charset="-122"/>
                <a:ea typeface="微软雅黑" panose="020B0503020204020204" pitchFamily="34" charset="-122"/>
              </a:rPr>
              <a:t>8</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c</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11</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1b</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21</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2a</a:t>
            </a:r>
            <a:endParaRPr lang="en-US" altLang="zh-CN" sz="2200" dirty="0">
              <a:latin typeface="微软雅黑" panose="020B0503020204020204" pitchFamily="34" charset="-122"/>
              <a:ea typeface="微软雅黑" panose="020B0503020204020204" pitchFamily="34" charset="-122"/>
            </a:endParaRPr>
          </a:p>
        </p:txBody>
      </p:sp>
      <p:sp>
        <p:nvSpPr>
          <p:cNvPr id="104459" name="Line 24"/>
          <p:cNvSpPr/>
          <p:nvPr/>
        </p:nvSpPr>
        <p:spPr>
          <a:xfrm>
            <a:off x="5211763" y="1684338"/>
            <a:ext cx="1203325" cy="0"/>
          </a:xfrm>
          <a:prstGeom prst="line">
            <a:avLst/>
          </a:prstGeom>
          <a:ln w="38100" cap="flat" cmpd="sng">
            <a:solidFill>
              <a:srgbClr val="FF0000"/>
            </a:solidFill>
            <a:prstDash val="solid"/>
            <a:headEnd type="none" w="med" len="med"/>
            <a:tailEnd type="none" w="med" len="med"/>
          </a:ln>
        </p:spPr>
      </p:sp>
      <p:sp>
        <p:nvSpPr>
          <p:cNvPr id="104460" name="Line 25"/>
          <p:cNvSpPr/>
          <p:nvPr/>
        </p:nvSpPr>
        <p:spPr>
          <a:xfrm flipV="1">
            <a:off x="4606925" y="1979613"/>
            <a:ext cx="839788" cy="0"/>
          </a:xfrm>
          <a:prstGeom prst="line">
            <a:avLst/>
          </a:prstGeom>
          <a:ln w="38100" cap="flat" cmpd="sng">
            <a:solidFill>
              <a:srgbClr val="FF0000"/>
            </a:solidFill>
            <a:prstDash val="solid"/>
            <a:headEnd type="none" w="med" len="med"/>
            <a:tailEnd type="none" w="med" len="med"/>
          </a:ln>
        </p:spPr>
      </p:sp>
      <p:sp>
        <p:nvSpPr>
          <p:cNvPr id="104461" name="Line 26"/>
          <p:cNvSpPr/>
          <p:nvPr/>
        </p:nvSpPr>
        <p:spPr>
          <a:xfrm>
            <a:off x="6488113" y="1670050"/>
            <a:ext cx="276225" cy="0"/>
          </a:xfrm>
          <a:prstGeom prst="line">
            <a:avLst/>
          </a:prstGeom>
          <a:ln w="38100" cap="flat" cmpd="sng">
            <a:solidFill>
              <a:srgbClr val="FF0000"/>
            </a:solidFill>
            <a:prstDash val="solid"/>
            <a:headEnd type="none" w="med" len="med"/>
            <a:tailEnd type="none" w="med" len="med"/>
          </a:ln>
        </p:spPr>
      </p:sp>
      <p:sp>
        <p:nvSpPr>
          <p:cNvPr id="104462" name="Line 27"/>
          <p:cNvSpPr/>
          <p:nvPr/>
        </p:nvSpPr>
        <p:spPr>
          <a:xfrm>
            <a:off x="4905375" y="2720975"/>
            <a:ext cx="1203325" cy="0"/>
          </a:xfrm>
          <a:prstGeom prst="line">
            <a:avLst/>
          </a:prstGeom>
          <a:ln w="38100" cap="flat" cmpd="sng">
            <a:solidFill>
              <a:srgbClr val="FF0000"/>
            </a:solidFill>
            <a:prstDash val="solid"/>
            <a:headEnd type="none" w="med" len="med"/>
            <a:tailEnd type="none" w="med" len="med"/>
          </a:ln>
        </p:spPr>
      </p:sp>
      <p:sp>
        <p:nvSpPr>
          <p:cNvPr id="104463" name="Line 28"/>
          <p:cNvSpPr/>
          <p:nvPr/>
        </p:nvSpPr>
        <p:spPr>
          <a:xfrm>
            <a:off x="4913313" y="3771900"/>
            <a:ext cx="1203325" cy="0"/>
          </a:xfrm>
          <a:prstGeom prst="line">
            <a:avLst/>
          </a:prstGeom>
          <a:ln w="38100" cap="flat" cmpd="sng">
            <a:solidFill>
              <a:srgbClr val="FF0000"/>
            </a:solidFill>
            <a:prstDash val="solid"/>
            <a:headEnd type="none" w="med" len="med"/>
            <a:tailEnd type="none" w="med" len="med"/>
          </a:ln>
        </p:spPr>
      </p:sp>
      <p:sp>
        <p:nvSpPr>
          <p:cNvPr id="104464" name="Line 29"/>
          <p:cNvSpPr/>
          <p:nvPr/>
        </p:nvSpPr>
        <p:spPr>
          <a:xfrm>
            <a:off x="5199063" y="4300538"/>
            <a:ext cx="1203325" cy="0"/>
          </a:xfrm>
          <a:prstGeom prst="line">
            <a:avLst/>
          </a:prstGeom>
          <a:ln w="38100" cap="flat" cmpd="sng">
            <a:solidFill>
              <a:srgbClr val="FF0000"/>
            </a:solidFill>
            <a:prstDash val="solid"/>
            <a:headEnd type="none" w="med" len="med"/>
            <a:tailEnd type="none" w="med" len="med"/>
          </a:ln>
        </p:spPr>
      </p:sp>
      <p:sp>
        <p:nvSpPr>
          <p:cNvPr id="104465" name="Line 30"/>
          <p:cNvSpPr/>
          <p:nvPr/>
        </p:nvSpPr>
        <p:spPr>
          <a:xfrm>
            <a:off x="4899025" y="5329238"/>
            <a:ext cx="1203325" cy="0"/>
          </a:xfrm>
          <a:prstGeom prst="line">
            <a:avLst/>
          </a:prstGeom>
          <a:ln w="38100" cap="flat" cmpd="sng">
            <a:solidFill>
              <a:srgbClr val="FF0000"/>
            </a:solidFill>
            <a:prstDash val="solid"/>
            <a:headEnd type="none" w="med" len="med"/>
            <a:tailEnd type="none" w="med" len="med"/>
          </a:ln>
        </p:spPr>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5315"/>
                                        </p:tgtEl>
                                        <p:attrNameLst>
                                          <p:attrName>style.visibility</p:attrName>
                                        </p:attrNameLst>
                                      </p:cBhvr>
                                      <p:to>
                                        <p:strVal val="visible"/>
                                      </p:to>
                                    </p:set>
                                    <p:animEffect transition="in" filter="blinds(horizontal)">
                                      <p:cBhvr>
                                        <p:cTn id="7" dur="500"/>
                                        <p:tgtEl>
                                          <p:spTgt spid="6953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95316"/>
                                        </p:tgtEl>
                                        <p:attrNameLst>
                                          <p:attrName>style.visibility</p:attrName>
                                        </p:attrNameLst>
                                      </p:cBhvr>
                                      <p:to>
                                        <p:strVal val="visible"/>
                                      </p:to>
                                    </p:set>
                                    <p:animEffect transition="in" filter="blinds(horizontal)">
                                      <p:cBhvr>
                                        <p:cTn id="12" dur="500"/>
                                        <p:tgtEl>
                                          <p:spTgt spid="6953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95317"/>
                                        </p:tgtEl>
                                        <p:attrNameLst>
                                          <p:attrName>style.visibility</p:attrName>
                                        </p:attrNameLst>
                                      </p:cBhvr>
                                      <p:to>
                                        <p:strVal val="visible"/>
                                      </p:to>
                                    </p:set>
                                    <p:animEffect transition="in" filter="blinds(horizontal)">
                                      <p:cBhvr>
                                        <p:cTn id="17" dur="500"/>
                                        <p:tgtEl>
                                          <p:spTgt spid="6953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95318"/>
                                        </p:tgtEl>
                                        <p:attrNameLst>
                                          <p:attrName>style.visibility</p:attrName>
                                        </p:attrNameLst>
                                      </p:cBhvr>
                                      <p:to>
                                        <p:strVal val="visible"/>
                                      </p:to>
                                    </p:set>
                                    <p:animEffect transition="in" filter="blinds(horizontal)">
                                      <p:cBhvr>
                                        <p:cTn id="22" dur="500"/>
                                        <p:tgtEl>
                                          <p:spTgt spid="69531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95319"/>
                                        </p:tgtEl>
                                        <p:attrNameLst>
                                          <p:attrName>style.visibility</p:attrName>
                                        </p:attrNameLst>
                                      </p:cBhvr>
                                      <p:to>
                                        <p:strVal val="visible"/>
                                      </p:to>
                                    </p:set>
                                    <p:animEffect transition="in" filter="blinds(horizontal)">
                                      <p:cBhvr>
                                        <p:cTn id="27" dur="500"/>
                                        <p:tgtEl>
                                          <p:spTgt spid="695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31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Rectangle 1"/>
          <p:cNvSpPr>
            <a:spLocks noGrp="1"/>
          </p:cNvSpPr>
          <p:nvPr>
            <p:ph type="title"/>
          </p:nvPr>
        </p:nvSpPr>
        <p:spPr>
          <a:xfrm>
            <a:off x="217488" y="84138"/>
            <a:ext cx="8774112" cy="782637"/>
          </a:xfrm>
        </p:spPr>
        <p:txBody>
          <a:bodyPr vert="horz" wrap="square" lIns="91440" tIns="45720" rIns="91440" bIns="45720" anchor="ctr" anchorCtr="0"/>
          <a:p>
            <a:pPr marL="119380" indent="-119380" defTabSz="914400">
              <a:lnSpc>
                <a:spcPct val="8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dirty="0"/>
              <a:t>swap.o</a:t>
            </a:r>
            <a:r>
              <a:rPr lang="zh-CN" altLang="en-GB" dirty="0"/>
              <a:t>重定位</a:t>
            </a:r>
            <a:endParaRPr lang="en-GB" altLang="zh-CN" dirty="0"/>
          </a:p>
        </p:txBody>
      </p:sp>
      <p:sp>
        <p:nvSpPr>
          <p:cNvPr id="106499" name="Rectangle 5"/>
          <p:cNvSpPr/>
          <p:nvPr/>
        </p:nvSpPr>
        <p:spPr>
          <a:xfrm>
            <a:off x="93663" y="4775200"/>
            <a:ext cx="2544762" cy="1238250"/>
          </a:xfrm>
          <a:prstGeom prst="rect">
            <a:avLst/>
          </a:prstGeom>
          <a:solidFill>
            <a:srgbClr val="D5F1CF"/>
          </a:solidFill>
          <a:ln w="3240" cap="flat" cmpd="sng">
            <a:solidFill>
              <a:srgbClr val="000066"/>
            </a:solidFill>
            <a:prstDash val="solid"/>
            <a:miter/>
            <a:headEnd type="none" w="med" len="med"/>
            <a:tailEnd type="none" w="med" len="med"/>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solidFill>
                  <a:srgbClr val="3366FF"/>
                </a:solidFill>
                <a:latin typeface="微软雅黑" panose="020B0503020204020204" pitchFamily="34" charset="-122"/>
                <a:ea typeface="微软雅黑" panose="020B0503020204020204" pitchFamily="34" charset="-122"/>
              </a:rPr>
              <a:t>  bufp1 = &amp;buf[1];</a:t>
            </a:r>
            <a:endParaRPr lang="en-GB" altLang="zh-CN" sz="2000" dirty="0">
              <a:solidFill>
                <a:srgbClr val="3366FF"/>
              </a:solidFill>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  </a:t>
            </a:r>
            <a:r>
              <a:rPr lang="en-GB" altLang="zh-CN" sz="2000" dirty="0">
                <a:solidFill>
                  <a:srgbClr val="FF0000"/>
                </a:solidFill>
                <a:latin typeface="微软雅黑" panose="020B0503020204020204" pitchFamily="34" charset="-122"/>
                <a:ea typeface="微软雅黑" panose="020B0503020204020204" pitchFamily="34" charset="-122"/>
              </a:rPr>
              <a:t>temp = *bufp0;</a:t>
            </a:r>
            <a:endParaRPr lang="en-GB" altLang="zh-CN" sz="2000" dirty="0">
              <a:solidFill>
                <a:srgbClr val="FF0000"/>
              </a:solidFill>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  </a:t>
            </a:r>
            <a:r>
              <a:rPr lang="en-GB" altLang="zh-CN" sz="2000" dirty="0">
                <a:solidFill>
                  <a:srgbClr val="0A6A0A"/>
                </a:solidFill>
                <a:latin typeface="微软雅黑" panose="020B0503020204020204" pitchFamily="34" charset="-122"/>
                <a:ea typeface="微软雅黑" panose="020B0503020204020204" pitchFamily="34" charset="-122"/>
              </a:rPr>
              <a:t>*bufp0 = *bufp1;</a:t>
            </a:r>
            <a:endParaRPr lang="en-GB" altLang="zh-CN" sz="2000" dirty="0">
              <a:solidFill>
                <a:srgbClr val="0A6A0A"/>
              </a:solidFill>
              <a:latin typeface="微软雅黑" panose="020B0503020204020204" pitchFamily="34" charset="-122"/>
              <a:ea typeface="微软雅黑" panose="020B0503020204020204" pitchFamily="34" charset="-122"/>
            </a:endParaRPr>
          </a:p>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  </a:t>
            </a:r>
            <a:r>
              <a:rPr lang="en-GB" altLang="zh-CN" sz="2000" dirty="0">
                <a:solidFill>
                  <a:srgbClr val="CC3300"/>
                </a:solidFill>
                <a:latin typeface="微软雅黑" panose="020B0503020204020204" pitchFamily="34" charset="-122"/>
                <a:ea typeface="微软雅黑" panose="020B0503020204020204" pitchFamily="34" charset="-122"/>
              </a:rPr>
              <a:t>*bufp1 = temp;</a:t>
            </a:r>
            <a:endParaRPr lang="en-GB" altLang="zh-CN" sz="2000" dirty="0">
              <a:latin typeface="微软雅黑" panose="020B0503020204020204" pitchFamily="34" charset="-122"/>
              <a:ea typeface="微软雅黑" panose="020B0503020204020204" pitchFamily="34" charset="-122"/>
            </a:endParaRPr>
          </a:p>
        </p:txBody>
      </p:sp>
      <p:sp>
        <p:nvSpPr>
          <p:cNvPr id="106500" name="Rectangle 5"/>
          <p:cNvSpPr/>
          <p:nvPr/>
        </p:nvSpPr>
        <p:spPr>
          <a:xfrm>
            <a:off x="3513138" y="1939925"/>
            <a:ext cx="5530850" cy="4778375"/>
          </a:xfrm>
          <a:prstGeom prst="rect">
            <a:avLst/>
          </a:prstGeom>
          <a:solidFill>
            <a:schemeClr val="bg1"/>
          </a:solidFill>
          <a:ln w="9525">
            <a:noFill/>
          </a:ln>
        </p:spPr>
        <p:txBody>
          <a:bodyPr wrap="none"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95000"/>
              </a:lnSpc>
              <a:spcBef>
                <a:spcPct val="0"/>
              </a:spcBef>
              <a:buNone/>
            </a:pPr>
            <a:r>
              <a:rPr lang="en-US" altLang="zh-CN" sz="1800" b="0" dirty="0"/>
              <a:t>     </a:t>
            </a:r>
            <a:r>
              <a:rPr lang="en-US" altLang="zh-CN" sz="1800" dirty="0">
                <a:solidFill>
                  <a:srgbClr val="3366FF"/>
                </a:solidFill>
              </a:rPr>
              <a:t>6:	c7 05 00 00 00 00 04 movl   $0x4,0x0</a:t>
            </a:r>
            <a:endParaRPr lang="en-US" altLang="zh-CN" sz="1800" dirty="0">
              <a:solidFill>
                <a:srgbClr val="3366FF"/>
              </a:solidFill>
            </a:endParaRPr>
          </a:p>
          <a:p>
            <a:pPr marL="0" lvl="0" indent="0" eaLnBrk="1" hangingPunct="1">
              <a:lnSpc>
                <a:spcPct val="95000"/>
              </a:lnSpc>
              <a:spcBef>
                <a:spcPct val="0"/>
              </a:spcBef>
              <a:buNone/>
            </a:pPr>
            <a:r>
              <a:rPr lang="en-US" altLang="zh-CN" sz="1800" dirty="0">
                <a:solidFill>
                  <a:srgbClr val="3366FF"/>
                </a:solidFill>
              </a:rPr>
              <a:t>     d:	00 00 00 </a:t>
            </a:r>
            <a:endParaRPr lang="en-US" altLang="zh-CN" sz="1800" dirty="0">
              <a:solidFill>
                <a:srgbClr val="3366FF"/>
              </a:solidFill>
            </a:endParaRPr>
          </a:p>
          <a:p>
            <a:pPr marL="0" lvl="0" indent="0" eaLnBrk="1" hangingPunct="1">
              <a:lnSpc>
                <a:spcPct val="95000"/>
              </a:lnSpc>
              <a:spcBef>
                <a:spcPct val="0"/>
              </a:spcBef>
              <a:buNone/>
            </a:pPr>
            <a:r>
              <a:rPr lang="en-US" altLang="zh-CN" sz="1800" dirty="0">
                <a:solidFill>
                  <a:srgbClr val="3366FF"/>
                </a:solidFill>
              </a:rPr>
              <a:t>   			8: R_386_32	.bss</a:t>
            </a:r>
            <a:endParaRPr lang="en-US" altLang="zh-CN" sz="1800" dirty="0">
              <a:solidFill>
                <a:srgbClr val="3366FF"/>
              </a:solidFill>
            </a:endParaRPr>
          </a:p>
          <a:p>
            <a:pPr marL="0" lvl="0" indent="0" eaLnBrk="1" hangingPunct="1">
              <a:lnSpc>
                <a:spcPct val="95000"/>
              </a:lnSpc>
              <a:spcBef>
                <a:spcPct val="0"/>
              </a:spcBef>
              <a:buNone/>
            </a:pPr>
            <a:r>
              <a:rPr lang="en-US" altLang="zh-CN" sz="1800" dirty="0">
                <a:solidFill>
                  <a:srgbClr val="3366FF"/>
                </a:solidFill>
              </a:rPr>
              <a:t>			c: R_386_32	buf</a:t>
            </a:r>
            <a:endParaRPr lang="en-US" altLang="zh-CN" sz="1800" dirty="0">
              <a:solidFill>
                <a:srgbClr val="3366FF"/>
              </a:solidFill>
            </a:endParaRPr>
          </a:p>
          <a:p>
            <a:pPr marL="0" lvl="0" indent="0" eaLnBrk="1" hangingPunct="1">
              <a:lnSpc>
                <a:spcPct val="95000"/>
              </a:lnSpc>
              <a:spcBef>
                <a:spcPct val="0"/>
              </a:spcBef>
              <a:buNone/>
            </a:pPr>
            <a:r>
              <a:rPr lang="en-US" altLang="zh-CN" sz="1800" dirty="0"/>
              <a:t>     </a:t>
            </a:r>
            <a:r>
              <a:rPr lang="en-US" altLang="zh-CN" sz="1800" dirty="0">
                <a:solidFill>
                  <a:srgbClr val="FF0000"/>
                </a:solidFill>
              </a:rPr>
              <a:t>10:	a1 00 00 00 00    	mov    0x0,%eax</a:t>
            </a:r>
            <a:endParaRPr lang="en-US" altLang="zh-CN" sz="1800" dirty="0">
              <a:solidFill>
                <a:srgbClr val="FF0000"/>
              </a:solidFill>
            </a:endParaRPr>
          </a:p>
          <a:p>
            <a:pPr marL="0" lvl="0" indent="0" eaLnBrk="1" hangingPunct="1">
              <a:lnSpc>
                <a:spcPct val="95000"/>
              </a:lnSpc>
              <a:spcBef>
                <a:spcPct val="0"/>
              </a:spcBef>
              <a:buNone/>
            </a:pPr>
            <a:r>
              <a:rPr lang="en-US" altLang="zh-CN" sz="1800" dirty="0">
                <a:solidFill>
                  <a:srgbClr val="FF0000"/>
                </a:solidFill>
              </a:rPr>
              <a:t>			11: R_386_32	bufp0</a:t>
            </a:r>
            <a:endParaRPr lang="en-US" altLang="zh-CN" sz="1800" dirty="0">
              <a:solidFill>
                <a:srgbClr val="FF0000"/>
              </a:solidFill>
            </a:endParaRPr>
          </a:p>
          <a:p>
            <a:pPr marL="0" lvl="0" indent="0" eaLnBrk="1" hangingPunct="1">
              <a:lnSpc>
                <a:spcPct val="95000"/>
              </a:lnSpc>
              <a:spcBef>
                <a:spcPct val="0"/>
              </a:spcBef>
              <a:buNone/>
            </a:pPr>
            <a:r>
              <a:rPr lang="en-US" altLang="zh-CN" sz="1800" dirty="0">
                <a:solidFill>
                  <a:srgbClr val="FF0000"/>
                </a:solidFill>
              </a:rPr>
              <a:t>     15:	8b 00                	mov    (%eax),%eax</a:t>
            </a:r>
            <a:endParaRPr lang="en-US" altLang="zh-CN" sz="1800" dirty="0">
              <a:solidFill>
                <a:srgbClr val="FF0000"/>
              </a:solidFill>
            </a:endParaRPr>
          </a:p>
          <a:p>
            <a:pPr marL="0" lvl="0" indent="0" eaLnBrk="1" hangingPunct="1">
              <a:lnSpc>
                <a:spcPct val="95000"/>
              </a:lnSpc>
              <a:spcBef>
                <a:spcPct val="0"/>
              </a:spcBef>
              <a:buNone/>
            </a:pPr>
            <a:r>
              <a:rPr lang="en-US" altLang="zh-CN" sz="1800" dirty="0">
                <a:solidFill>
                  <a:srgbClr val="FF0000"/>
                </a:solidFill>
              </a:rPr>
              <a:t>     17:	89 45 fc             	mov    %eax,-0x4(%ebp)</a:t>
            </a:r>
            <a:endParaRPr lang="en-US" altLang="zh-CN" sz="1800" dirty="0">
              <a:solidFill>
                <a:srgbClr val="FF0000"/>
              </a:solidFill>
            </a:endParaRPr>
          </a:p>
          <a:p>
            <a:pPr marL="0" lvl="0" indent="0" eaLnBrk="1" hangingPunct="1">
              <a:lnSpc>
                <a:spcPct val="95000"/>
              </a:lnSpc>
              <a:spcBef>
                <a:spcPct val="0"/>
              </a:spcBef>
              <a:buNone/>
            </a:pPr>
            <a:r>
              <a:rPr lang="en-US" altLang="zh-CN" sz="1800" dirty="0"/>
              <a:t>     </a:t>
            </a:r>
            <a:r>
              <a:rPr lang="en-US" altLang="zh-CN" sz="1800" dirty="0">
                <a:solidFill>
                  <a:srgbClr val="0A6A0A"/>
                </a:solidFill>
              </a:rPr>
              <a:t>1a:	a1 00 00 00 00     mov    0x0,%eax</a:t>
            </a:r>
            <a:endParaRPr lang="en-US" altLang="zh-CN" sz="1800" dirty="0">
              <a:solidFill>
                <a:srgbClr val="0A6A0A"/>
              </a:solidFill>
            </a:endParaRPr>
          </a:p>
          <a:p>
            <a:pPr marL="0" lvl="0" indent="0" eaLnBrk="1" hangingPunct="1">
              <a:lnSpc>
                <a:spcPct val="95000"/>
              </a:lnSpc>
              <a:spcBef>
                <a:spcPct val="0"/>
              </a:spcBef>
              <a:buNone/>
            </a:pPr>
            <a:r>
              <a:rPr lang="en-US" altLang="zh-CN" sz="1800" dirty="0">
                <a:solidFill>
                  <a:srgbClr val="0A6A0A"/>
                </a:solidFill>
              </a:rPr>
              <a:t>  			1b: R_386_32	bufp0</a:t>
            </a:r>
            <a:endParaRPr lang="en-US" altLang="zh-CN" sz="1800" dirty="0">
              <a:solidFill>
                <a:srgbClr val="0A6A0A"/>
              </a:solidFill>
            </a:endParaRPr>
          </a:p>
          <a:p>
            <a:pPr marL="0" lvl="0" indent="0" eaLnBrk="1" hangingPunct="1">
              <a:lnSpc>
                <a:spcPct val="95000"/>
              </a:lnSpc>
              <a:spcBef>
                <a:spcPct val="0"/>
              </a:spcBef>
              <a:buNone/>
            </a:pPr>
            <a:r>
              <a:rPr lang="en-US" altLang="zh-CN" sz="1800" dirty="0">
                <a:solidFill>
                  <a:srgbClr val="0A6A0A"/>
                </a:solidFill>
              </a:rPr>
              <a:t>     1f:	8b 15 00 00 00 00mov    0x0,%edx</a:t>
            </a:r>
            <a:endParaRPr lang="en-US" altLang="zh-CN" sz="1800" dirty="0">
              <a:solidFill>
                <a:srgbClr val="0A6A0A"/>
              </a:solidFill>
            </a:endParaRPr>
          </a:p>
          <a:p>
            <a:pPr marL="0" lvl="0" indent="0" eaLnBrk="1" hangingPunct="1">
              <a:lnSpc>
                <a:spcPct val="95000"/>
              </a:lnSpc>
              <a:spcBef>
                <a:spcPct val="0"/>
              </a:spcBef>
              <a:buNone/>
            </a:pPr>
            <a:r>
              <a:rPr lang="en-US" altLang="zh-CN" sz="1800" dirty="0">
                <a:solidFill>
                  <a:srgbClr val="0A6A0A"/>
                </a:solidFill>
              </a:rPr>
              <a:t>			21: R_386_32	.bss</a:t>
            </a:r>
            <a:endParaRPr lang="en-US" altLang="zh-CN" sz="1800" dirty="0">
              <a:solidFill>
                <a:srgbClr val="0A6A0A"/>
              </a:solidFill>
            </a:endParaRPr>
          </a:p>
          <a:p>
            <a:pPr marL="0" lvl="0" indent="0" eaLnBrk="1" hangingPunct="1">
              <a:lnSpc>
                <a:spcPct val="95000"/>
              </a:lnSpc>
              <a:spcBef>
                <a:spcPct val="0"/>
              </a:spcBef>
              <a:buNone/>
            </a:pPr>
            <a:r>
              <a:rPr lang="en-US" altLang="zh-CN" sz="1800" dirty="0">
                <a:solidFill>
                  <a:srgbClr val="0A6A0A"/>
                </a:solidFill>
              </a:rPr>
              <a:t>     25:	8b 12                	mov    (%edx),%edx</a:t>
            </a:r>
            <a:endParaRPr lang="en-US" altLang="zh-CN" sz="1800" dirty="0">
              <a:solidFill>
                <a:srgbClr val="0A6A0A"/>
              </a:solidFill>
            </a:endParaRPr>
          </a:p>
          <a:p>
            <a:pPr marL="0" lvl="0" indent="0" eaLnBrk="1" hangingPunct="1">
              <a:lnSpc>
                <a:spcPct val="95000"/>
              </a:lnSpc>
              <a:spcBef>
                <a:spcPct val="0"/>
              </a:spcBef>
              <a:buNone/>
            </a:pPr>
            <a:r>
              <a:rPr lang="en-US" altLang="zh-CN" sz="1800" dirty="0">
                <a:solidFill>
                  <a:srgbClr val="0A6A0A"/>
                </a:solidFill>
              </a:rPr>
              <a:t>     27:	89 10                	mov    %edx,(%eax)</a:t>
            </a:r>
            <a:endParaRPr lang="en-US" altLang="zh-CN" sz="1800" dirty="0">
              <a:solidFill>
                <a:srgbClr val="0A6A0A"/>
              </a:solidFill>
            </a:endParaRPr>
          </a:p>
          <a:p>
            <a:pPr marL="0" lvl="0" indent="0" eaLnBrk="1" hangingPunct="1">
              <a:lnSpc>
                <a:spcPct val="95000"/>
              </a:lnSpc>
              <a:spcBef>
                <a:spcPct val="0"/>
              </a:spcBef>
              <a:buNone/>
            </a:pPr>
            <a:r>
              <a:rPr lang="en-US" altLang="zh-CN" sz="1800" dirty="0"/>
              <a:t>     </a:t>
            </a:r>
            <a:r>
              <a:rPr lang="en-US" altLang="zh-CN" sz="1800" dirty="0">
                <a:solidFill>
                  <a:srgbClr val="CC3300"/>
                </a:solidFill>
              </a:rPr>
              <a:t>29:	a1 00 00 00 00     mov    0x0,%eax</a:t>
            </a:r>
            <a:endParaRPr lang="en-US" altLang="zh-CN" sz="1800" dirty="0">
              <a:solidFill>
                <a:srgbClr val="CC3300"/>
              </a:solidFill>
            </a:endParaRPr>
          </a:p>
          <a:p>
            <a:pPr marL="0" lvl="0" indent="0" eaLnBrk="1" hangingPunct="1">
              <a:lnSpc>
                <a:spcPct val="95000"/>
              </a:lnSpc>
              <a:spcBef>
                <a:spcPct val="0"/>
              </a:spcBef>
              <a:buNone/>
            </a:pPr>
            <a:r>
              <a:rPr lang="en-US" altLang="zh-CN" sz="1800" dirty="0">
                <a:solidFill>
                  <a:srgbClr val="CC3300"/>
                </a:solidFill>
              </a:rPr>
              <a:t>			2a: R_386_32	.bss</a:t>
            </a:r>
            <a:endParaRPr lang="en-US" altLang="zh-CN" sz="1800" dirty="0">
              <a:solidFill>
                <a:srgbClr val="CC3300"/>
              </a:solidFill>
            </a:endParaRPr>
          </a:p>
          <a:p>
            <a:pPr marL="0" lvl="0" indent="0" eaLnBrk="1" hangingPunct="1">
              <a:lnSpc>
                <a:spcPct val="95000"/>
              </a:lnSpc>
              <a:spcBef>
                <a:spcPct val="0"/>
              </a:spcBef>
              <a:buNone/>
            </a:pPr>
            <a:r>
              <a:rPr lang="en-US" altLang="zh-CN" sz="1800" dirty="0">
                <a:solidFill>
                  <a:srgbClr val="CC3300"/>
                </a:solidFill>
              </a:rPr>
              <a:t>     2e:	8b 55 fc             	mov    -0x4(%ebp),%edx</a:t>
            </a:r>
            <a:endParaRPr lang="en-US" altLang="zh-CN" sz="1800" dirty="0">
              <a:solidFill>
                <a:srgbClr val="CC3300"/>
              </a:solidFill>
            </a:endParaRPr>
          </a:p>
          <a:p>
            <a:pPr marL="0" lvl="0" indent="0" eaLnBrk="1" hangingPunct="1">
              <a:lnSpc>
                <a:spcPct val="95000"/>
              </a:lnSpc>
              <a:spcBef>
                <a:spcPct val="0"/>
              </a:spcBef>
              <a:buNone/>
            </a:pPr>
            <a:r>
              <a:rPr lang="en-US" altLang="zh-CN" sz="1800" dirty="0">
                <a:solidFill>
                  <a:srgbClr val="CC3300"/>
                </a:solidFill>
              </a:rPr>
              <a:t>     31:	89 10                	mov    %edx,(%eax)</a:t>
            </a:r>
            <a:r>
              <a:rPr lang="en-US" altLang="zh-CN" sz="1800" b="0" dirty="0"/>
              <a:t>     </a:t>
            </a:r>
            <a:endParaRPr lang="en-US" altLang="zh-CN" sz="1800" b="0" dirty="0"/>
          </a:p>
        </p:txBody>
      </p:sp>
      <p:sp>
        <p:nvSpPr>
          <p:cNvPr id="106501" name="Line 7"/>
          <p:cNvSpPr/>
          <p:nvPr/>
        </p:nvSpPr>
        <p:spPr>
          <a:xfrm flipV="1">
            <a:off x="2411413" y="2428875"/>
            <a:ext cx="1406525" cy="2293938"/>
          </a:xfrm>
          <a:prstGeom prst="line">
            <a:avLst/>
          </a:prstGeom>
          <a:ln w="38100" cap="flat" cmpd="sng">
            <a:solidFill>
              <a:schemeClr val="tx1"/>
            </a:solidFill>
            <a:prstDash val="solid"/>
            <a:headEnd type="none" w="med" len="med"/>
            <a:tailEnd type="triangle" w="med" len="med"/>
          </a:ln>
        </p:spPr>
      </p:sp>
      <p:sp>
        <p:nvSpPr>
          <p:cNvPr id="106502" name="Rectangle 8"/>
          <p:cNvSpPr/>
          <p:nvPr/>
        </p:nvSpPr>
        <p:spPr>
          <a:xfrm>
            <a:off x="3862388" y="1992313"/>
            <a:ext cx="4948237" cy="1030287"/>
          </a:xfrm>
          <a:prstGeom prst="rect">
            <a:avLst/>
          </a:prstGeom>
          <a:solidFill>
            <a:schemeClr val="tx1">
              <a:alpha val="9019"/>
            </a:schemeClr>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sp>
        <p:nvSpPr>
          <p:cNvPr id="106503" name="Line 10"/>
          <p:cNvSpPr/>
          <p:nvPr/>
        </p:nvSpPr>
        <p:spPr>
          <a:xfrm flipV="1">
            <a:off x="2338388" y="3749675"/>
            <a:ext cx="1479550" cy="1479550"/>
          </a:xfrm>
          <a:prstGeom prst="line">
            <a:avLst/>
          </a:prstGeom>
          <a:ln w="38100" cap="flat" cmpd="sng">
            <a:solidFill>
              <a:schemeClr val="tx1"/>
            </a:solidFill>
            <a:prstDash val="solid"/>
            <a:headEnd type="none" w="med" len="med"/>
            <a:tailEnd type="triangle" w="med" len="med"/>
          </a:ln>
        </p:spPr>
      </p:sp>
      <p:sp>
        <p:nvSpPr>
          <p:cNvPr id="106504" name="Rectangle 11"/>
          <p:cNvSpPr/>
          <p:nvPr/>
        </p:nvSpPr>
        <p:spPr>
          <a:xfrm>
            <a:off x="3865563" y="3028950"/>
            <a:ext cx="5049837" cy="1074738"/>
          </a:xfrm>
          <a:prstGeom prst="rect">
            <a:avLst/>
          </a:prstGeom>
          <a:solidFill>
            <a:schemeClr val="tx1">
              <a:alpha val="9019"/>
            </a:schemeClr>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sp>
        <p:nvSpPr>
          <p:cNvPr id="106505" name="Line 13"/>
          <p:cNvSpPr/>
          <p:nvPr/>
        </p:nvSpPr>
        <p:spPr>
          <a:xfrm flipV="1">
            <a:off x="2600325" y="4751388"/>
            <a:ext cx="1189038" cy="784225"/>
          </a:xfrm>
          <a:prstGeom prst="line">
            <a:avLst/>
          </a:prstGeom>
          <a:ln w="38100" cap="flat" cmpd="sng">
            <a:solidFill>
              <a:schemeClr val="tx1"/>
            </a:solidFill>
            <a:prstDash val="solid"/>
            <a:headEnd type="none" w="med" len="med"/>
            <a:tailEnd type="triangle" w="med" len="med"/>
          </a:ln>
        </p:spPr>
      </p:sp>
      <p:sp>
        <p:nvSpPr>
          <p:cNvPr id="106506" name="Rectangle 14"/>
          <p:cNvSpPr/>
          <p:nvPr/>
        </p:nvSpPr>
        <p:spPr>
          <a:xfrm>
            <a:off x="3865563" y="4102100"/>
            <a:ext cx="4948237" cy="1539875"/>
          </a:xfrm>
          <a:prstGeom prst="rect">
            <a:avLst/>
          </a:prstGeom>
          <a:solidFill>
            <a:schemeClr val="tx1">
              <a:alpha val="9019"/>
            </a:schemeClr>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sp>
        <p:nvSpPr>
          <p:cNvPr id="106507" name="Line 16"/>
          <p:cNvSpPr/>
          <p:nvPr/>
        </p:nvSpPr>
        <p:spPr>
          <a:xfrm>
            <a:off x="2365375" y="5927725"/>
            <a:ext cx="1481138" cy="246063"/>
          </a:xfrm>
          <a:prstGeom prst="line">
            <a:avLst/>
          </a:prstGeom>
          <a:ln w="38100" cap="flat" cmpd="sng">
            <a:solidFill>
              <a:schemeClr val="tx1"/>
            </a:solidFill>
            <a:prstDash val="solid"/>
            <a:headEnd type="none" w="med" len="med"/>
            <a:tailEnd type="triangle" w="med" len="med"/>
          </a:ln>
        </p:spPr>
      </p:sp>
      <p:sp>
        <p:nvSpPr>
          <p:cNvPr id="106508" name="Rectangle 17"/>
          <p:cNvSpPr/>
          <p:nvPr/>
        </p:nvSpPr>
        <p:spPr>
          <a:xfrm>
            <a:off x="3868738" y="5641975"/>
            <a:ext cx="5035550" cy="1044575"/>
          </a:xfrm>
          <a:prstGeom prst="rect">
            <a:avLst/>
          </a:prstGeom>
          <a:solidFill>
            <a:schemeClr val="tx1">
              <a:alpha val="9019"/>
            </a:schemeClr>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sp>
        <p:nvSpPr>
          <p:cNvPr id="737298" name="Text Box 18"/>
          <p:cNvSpPr txBox="1"/>
          <p:nvPr/>
        </p:nvSpPr>
        <p:spPr>
          <a:xfrm>
            <a:off x="128588" y="2044700"/>
            <a:ext cx="3498850" cy="2176463"/>
          </a:xfrm>
          <a:prstGeom prst="rect">
            <a:avLst/>
          </a:prstGeom>
          <a:solidFill>
            <a:schemeClr val="bg1"/>
          </a:solidFill>
          <a:ln w="9525">
            <a:noFill/>
          </a:ln>
        </p:spPr>
        <p:txBody>
          <a:bodyPr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10000"/>
              </a:spcBef>
              <a:buNone/>
            </a:pPr>
            <a:r>
              <a:rPr lang="en-US" altLang="zh-CN" sz="2200" dirty="0">
                <a:solidFill>
                  <a:srgbClr val="FF0000"/>
                </a:solidFill>
                <a:latin typeface="微软雅黑" panose="020B0503020204020204" pitchFamily="34" charset="-122"/>
                <a:ea typeface="微软雅黑" panose="020B0503020204020204" pitchFamily="34" charset="-122"/>
              </a:rPr>
              <a:t>8 </a:t>
            </a:r>
            <a:r>
              <a:rPr lang="en-US" altLang="zh-CN" sz="2200" dirty="0">
                <a:solidFill>
                  <a:srgbClr val="FF0000"/>
                </a:solidFill>
                <a:latin typeface="微软雅黑" panose="020B0503020204020204" pitchFamily="34" charset="-122"/>
                <a:ea typeface="微软雅黑" panose="020B0503020204020204" pitchFamily="34" charset="-122"/>
              </a:rPr>
              <a:t>(bufp1)</a:t>
            </a:r>
            <a:r>
              <a:rPr lang="zh-CN" altLang="en-US" sz="2200" dirty="0">
                <a:solidFill>
                  <a:srgbClr val="FF0000"/>
                </a:solidFill>
                <a:latin typeface="微软雅黑" panose="020B0503020204020204" pitchFamily="34" charset="-122"/>
                <a:ea typeface="微软雅黑" panose="020B0503020204020204" pitchFamily="34" charset="-122"/>
              </a:rPr>
              <a:t>：</a:t>
            </a:r>
            <a:r>
              <a:rPr lang="en-US" altLang="zh-CN" sz="2200" dirty="0">
                <a:solidFill>
                  <a:srgbClr val="0A6A0A"/>
                </a:solidFill>
                <a:latin typeface="微软雅黑" panose="020B0503020204020204" pitchFamily="34" charset="-122"/>
                <a:ea typeface="微软雅黑" panose="020B0503020204020204" pitchFamily="34" charset="-122"/>
              </a:rPr>
              <a:t>00 97 04 08</a:t>
            </a:r>
            <a:endParaRPr lang="zh-CN" altLang="en-US" sz="2200" dirty="0">
              <a:solidFill>
                <a:srgbClr val="0A6A0A"/>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10000"/>
              </a:spcBef>
              <a:buNone/>
            </a:pPr>
            <a:r>
              <a:rPr lang="en-US" altLang="zh-CN" sz="2200" dirty="0">
                <a:solidFill>
                  <a:srgbClr val="FF0000"/>
                </a:solidFill>
                <a:latin typeface="微软雅黑" panose="020B0503020204020204" pitchFamily="34" charset="-122"/>
                <a:ea typeface="微软雅黑" panose="020B0503020204020204" pitchFamily="34" charset="-122"/>
              </a:rPr>
              <a:t>c (&amp;buf[1])</a:t>
            </a:r>
            <a:r>
              <a:rPr lang="zh-CN" altLang="en-US" sz="2200" dirty="0">
                <a:solidFill>
                  <a:srgbClr val="FF0000"/>
                </a:solidFill>
                <a:latin typeface="微软雅黑" panose="020B0503020204020204" pitchFamily="34" charset="-122"/>
                <a:ea typeface="微软雅黑" panose="020B0503020204020204" pitchFamily="34" charset="-122"/>
              </a:rPr>
              <a:t>：</a:t>
            </a:r>
            <a:r>
              <a:rPr lang="en-US" altLang="zh-CN" sz="2200" dirty="0">
                <a:solidFill>
                  <a:srgbClr val="0A6A0A"/>
                </a:solidFill>
                <a:latin typeface="微软雅黑" panose="020B0503020204020204" pitchFamily="34" charset="-122"/>
                <a:ea typeface="微软雅黑" panose="020B0503020204020204" pitchFamily="34" charset="-122"/>
              </a:rPr>
              <a:t>24 96 04 08</a:t>
            </a:r>
            <a:endParaRPr lang="en-US" altLang="zh-CN" sz="2200" dirty="0">
              <a:solidFill>
                <a:srgbClr val="0A6A0A"/>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10000"/>
              </a:spcBef>
              <a:buNone/>
            </a:pPr>
            <a:r>
              <a:rPr lang="en-US" altLang="zh-CN" sz="2200" dirty="0">
                <a:solidFill>
                  <a:srgbClr val="FF0000"/>
                </a:solidFill>
                <a:latin typeface="微软雅黑" panose="020B0503020204020204" pitchFamily="34" charset="-122"/>
                <a:ea typeface="微软雅黑" panose="020B0503020204020204" pitchFamily="34" charset="-122"/>
              </a:rPr>
              <a:t>11 (bufp0)</a:t>
            </a:r>
            <a:r>
              <a:rPr lang="zh-CN" altLang="en-US" sz="2200" dirty="0">
                <a:solidFill>
                  <a:srgbClr val="FF0000"/>
                </a:solidFill>
                <a:latin typeface="微软雅黑" panose="020B0503020204020204" pitchFamily="34" charset="-122"/>
                <a:ea typeface="微软雅黑" panose="020B0503020204020204" pitchFamily="34" charset="-122"/>
              </a:rPr>
              <a:t>：</a:t>
            </a:r>
            <a:r>
              <a:rPr lang="en-US" altLang="zh-CN" sz="2200" dirty="0">
                <a:solidFill>
                  <a:srgbClr val="0A6A0A"/>
                </a:solidFill>
                <a:latin typeface="微软雅黑" panose="020B0503020204020204" pitchFamily="34" charset="-122"/>
                <a:ea typeface="微软雅黑" panose="020B0503020204020204" pitchFamily="34" charset="-122"/>
              </a:rPr>
              <a:t>28 96 04 08</a:t>
            </a:r>
            <a:endParaRPr lang="en-US" altLang="zh-CN" sz="2200" dirty="0">
              <a:solidFill>
                <a:srgbClr val="0A6A0A"/>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10000"/>
              </a:spcBef>
              <a:buNone/>
            </a:pPr>
            <a:r>
              <a:rPr lang="en-US" altLang="zh-CN" sz="2200" dirty="0">
                <a:solidFill>
                  <a:srgbClr val="FF0000"/>
                </a:solidFill>
                <a:latin typeface="微软雅黑" panose="020B0503020204020204" pitchFamily="34" charset="-122"/>
                <a:ea typeface="微软雅黑" panose="020B0503020204020204" pitchFamily="34" charset="-122"/>
              </a:rPr>
              <a:t>1b (bufp0) : </a:t>
            </a:r>
            <a:r>
              <a:rPr lang="en-US" altLang="zh-CN" sz="2200" dirty="0">
                <a:solidFill>
                  <a:srgbClr val="0A6A0A"/>
                </a:solidFill>
                <a:latin typeface="微软雅黑" panose="020B0503020204020204" pitchFamily="34" charset="-122"/>
                <a:ea typeface="微软雅黑" panose="020B0503020204020204" pitchFamily="34" charset="-122"/>
              </a:rPr>
              <a:t>28 96 04 08</a:t>
            </a:r>
            <a:endParaRPr lang="zh-CN" altLang="en-US" sz="2200" dirty="0">
              <a:solidFill>
                <a:srgbClr val="0A6A0A"/>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10000"/>
              </a:spcBef>
              <a:buNone/>
            </a:pPr>
            <a:r>
              <a:rPr lang="en-US" altLang="zh-CN" sz="2200" dirty="0">
                <a:solidFill>
                  <a:srgbClr val="FF0000"/>
                </a:solidFill>
                <a:latin typeface="微软雅黑" panose="020B0503020204020204" pitchFamily="34" charset="-122"/>
                <a:ea typeface="微软雅黑" panose="020B0503020204020204" pitchFamily="34" charset="-122"/>
              </a:rPr>
              <a:t>21 (bufp1)</a:t>
            </a:r>
            <a:r>
              <a:rPr lang="zh-CN" altLang="en-US" sz="2200" dirty="0">
                <a:solidFill>
                  <a:srgbClr val="FF0000"/>
                </a:solidFill>
                <a:latin typeface="微软雅黑" panose="020B0503020204020204" pitchFamily="34" charset="-122"/>
                <a:ea typeface="微软雅黑" panose="020B0503020204020204" pitchFamily="34" charset="-122"/>
              </a:rPr>
              <a:t>：</a:t>
            </a:r>
            <a:r>
              <a:rPr lang="en-US" altLang="zh-CN" sz="2200" dirty="0">
                <a:solidFill>
                  <a:srgbClr val="0A6A0A"/>
                </a:solidFill>
                <a:latin typeface="微软雅黑" panose="020B0503020204020204" pitchFamily="34" charset="-122"/>
                <a:ea typeface="微软雅黑" panose="020B0503020204020204" pitchFamily="34" charset="-122"/>
              </a:rPr>
              <a:t>00 97 04 08</a:t>
            </a:r>
            <a:endParaRPr lang="en-US" altLang="zh-CN" sz="2200" dirty="0">
              <a:solidFill>
                <a:srgbClr val="0A6A0A"/>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10000"/>
              </a:spcBef>
              <a:buNone/>
            </a:pPr>
            <a:r>
              <a:rPr lang="en-US" altLang="zh-CN" sz="2200" dirty="0">
                <a:solidFill>
                  <a:srgbClr val="FF0000"/>
                </a:solidFill>
                <a:latin typeface="微软雅黑" panose="020B0503020204020204" pitchFamily="34" charset="-122"/>
                <a:ea typeface="微软雅黑" panose="020B0503020204020204" pitchFamily="34" charset="-122"/>
              </a:rPr>
              <a:t>2a (bufp1)</a:t>
            </a:r>
            <a:r>
              <a:rPr lang="zh-CN" altLang="en-US" sz="2200" dirty="0">
                <a:solidFill>
                  <a:srgbClr val="FF0000"/>
                </a:solidFill>
                <a:latin typeface="微软雅黑" panose="020B0503020204020204" pitchFamily="34" charset="-122"/>
                <a:ea typeface="微软雅黑" panose="020B0503020204020204" pitchFamily="34" charset="-122"/>
              </a:rPr>
              <a:t>：</a:t>
            </a:r>
            <a:r>
              <a:rPr lang="en-US" altLang="zh-CN" sz="2200" dirty="0">
                <a:solidFill>
                  <a:srgbClr val="0A6A0A"/>
                </a:solidFill>
                <a:latin typeface="微软雅黑" panose="020B0503020204020204" pitchFamily="34" charset="-122"/>
                <a:ea typeface="微软雅黑" panose="020B0503020204020204" pitchFamily="34" charset="-122"/>
              </a:rPr>
              <a:t>00 97 04 08</a:t>
            </a:r>
            <a:endParaRPr lang="en-US" altLang="zh-CN" sz="2200" dirty="0">
              <a:solidFill>
                <a:srgbClr val="0A6A0A"/>
              </a:solidFill>
              <a:latin typeface="微软雅黑" panose="020B0503020204020204" pitchFamily="34" charset="-122"/>
              <a:ea typeface="微软雅黑" panose="020B0503020204020204" pitchFamily="34" charset="-122"/>
            </a:endParaRPr>
          </a:p>
        </p:txBody>
      </p:sp>
      <p:sp>
        <p:nvSpPr>
          <p:cNvPr id="737299" name="Rectangle 19"/>
          <p:cNvSpPr/>
          <p:nvPr/>
        </p:nvSpPr>
        <p:spPr>
          <a:xfrm>
            <a:off x="219075" y="717550"/>
            <a:ext cx="8632825" cy="1096963"/>
          </a:xfrm>
          <a:prstGeom prst="rect">
            <a:avLst/>
          </a:prstGeom>
          <a:solidFill>
            <a:schemeClr val="bg1"/>
          </a:solidFill>
          <a:ln w="9525">
            <a:noFill/>
          </a:ln>
        </p:spPr>
        <p:txBody>
          <a:bodyPr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2200" dirty="0">
                <a:latin typeface="微软雅黑" panose="020B0503020204020204" pitchFamily="34" charset="-122"/>
                <a:ea typeface="微软雅黑" panose="020B0503020204020204" pitchFamily="34" charset="-122"/>
              </a:rPr>
              <a:t>buf</a:t>
            </a:r>
            <a:r>
              <a:rPr lang="zh-CN" altLang="en-US" sz="2200" dirty="0">
                <a:latin typeface="微软雅黑" panose="020B0503020204020204" pitchFamily="34" charset="-122"/>
                <a:ea typeface="微软雅黑" panose="020B0503020204020204" pitchFamily="34" charset="-122"/>
              </a:rPr>
              <a:t>和</a:t>
            </a:r>
            <a:r>
              <a:rPr lang="en-US" altLang="zh-CN" sz="2200" dirty="0">
                <a:latin typeface="微软雅黑" panose="020B0503020204020204" pitchFamily="34" charset="-122"/>
                <a:ea typeface="微软雅黑" panose="020B0503020204020204" pitchFamily="34" charset="-122"/>
              </a:rPr>
              <a:t>bufp0</a:t>
            </a:r>
            <a:r>
              <a:rPr lang="zh-CN" altLang="en-US" sz="2200" dirty="0">
                <a:latin typeface="微软雅黑" panose="020B0503020204020204" pitchFamily="34" charset="-122"/>
                <a:ea typeface="微软雅黑" panose="020B0503020204020204" pitchFamily="34" charset="-122"/>
              </a:rPr>
              <a:t>的地址分别是</a:t>
            </a:r>
            <a:r>
              <a:rPr lang="en-US" altLang="zh-CN" sz="2200" dirty="0">
                <a:latin typeface="微软雅黑" panose="020B0503020204020204" pitchFamily="34" charset="-122"/>
                <a:ea typeface="微软雅黑" panose="020B0503020204020204" pitchFamily="34" charset="-122"/>
              </a:rPr>
              <a:t>0x8049620</a:t>
            </a:r>
            <a:r>
              <a:rPr lang="zh-CN" altLang="en-US" sz="2200" dirty="0">
                <a:latin typeface="微软雅黑" panose="020B0503020204020204" pitchFamily="34" charset="-122"/>
                <a:ea typeface="微软雅黑" panose="020B0503020204020204" pitchFamily="34" charset="-122"/>
              </a:rPr>
              <a:t>和</a:t>
            </a:r>
            <a:r>
              <a:rPr lang="en-US" altLang="zh-CN" sz="2200" dirty="0">
                <a:latin typeface="微软雅黑" panose="020B0503020204020204" pitchFamily="34" charset="-122"/>
                <a:ea typeface="微软雅黑" panose="020B0503020204020204" pitchFamily="34" charset="-122"/>
              </a:rPr>
              <a:t>0x8049628</a:t>
            </a:r>
            <a:endParaRPr lang="en-US" altLang="zh-CN" sz="2200" dirty="0">
              <a:latin typeface="微软雅黑" panose="020B0503020204020204" pitchFamily="34" charset="-122"/>
              <a:ea typeface="微软雅黑" panose="020B0503020204020204" pitchFamily="34" charset="-122"/>
            </a:endParaRPr>
          </a:p>
          <a:p>
            <a:pPr marL="0" lvl="0" indent="0">
              <a:lnSpc>
                <a:spcPct val="100000"/>
              </a:lnSpc>
              <a:spcBef>
                <a:spcPct val="0"/>
              </a:spcBef>
              <a:buNone/>
            </a:pPr>
            <a:r>
              <a:rPr lang="en-US" altLang="zh-CN" sz="2200" dirty="0">
                <a:latin typeface="微软雅黑" panose="020B0503020204020204" pitchFamily="34" charset="-122"/>
                <a:ea typeface="微软雅黑" panose="020B0503020204020204" pitchFamily="34" charset="-122"/>
              </a:rPr>
              <a:t>&amp;buf[1]</a:t>
            </a:r>
            <a:r>
              <a:rPr lang="en-US" altLang="zh-CN" sz="2200" dirty="0">
                <a:solidFill>
                  <a:srgbClr val="FF0000"/>
                </a:solidFill>
                <a:latin typeface="微软雅黑" panose="020B0503020204020204" pitchFamily="34" charset="-122"/>
                <a:ea typeface="微软雅黑" panose="020B0503020204020204" pitchFamily="34" charset="-122"/>
              </a:rPr>
              <a:t>(c</a:t>
            </a:r>
            <a:r>
              <a:rPr lang="zh-CN" altLang="en-US" sz="2200" dirty="0">
                <a:solidFill>
                  <a:srgbClr val="FF0000"/>
                </a:solidFill>
                <a:latin typeface="微软雅黑" panose="020B0503020204020204" pitchFamily="34" charset="-122"/>
                <a:ea typeface="微软雅黑" panose="020B0503020204020204" pitchFamily="34" charset="-122"/>
              </a:rPr>
              <a:t>处重定位值）</a:t>
            </a:r>
            <a:r>
              <a:rPr lang="zh-CN" altLang="en-US" sz="2200" dirty="0">
                <a:latin typeface="微软雅黑" panose="020B0503020204020204" pitchFamily="34" charset="-122"/>
                <a:ea typeface="微软雅黑" panose="020B0503020204020204" pitchFamily="34" charset="-122"/>
              </a:rPr>
              <a:t>为</a:t>
            </a:r>
            <a:r>
              <a:rPr lang="en-US" altLang="zh-CN" sz="2200" dirty="0">
                <a:latin typeface="微软雅黑" panose="020B0503020204020204" pitchFamily="34" charset="-122"/>
                <a:ea typeface="微软雅黑" panose="020B0503020204020204" pitchFamily="34" charset="-122"/>
              </a:rPr>
              <a:t>0x8049620</a:t>
            </a:r>
            <a:r>
              <a:rPr lang="en-US" altLang="zh-CN" sz="2200" dirty="0">
                <a:solidFill>
                  <a:srgbClr val="FF0000"/>
                </a:solidFill>
                <a:latin typeface="微软雅黑" panose="020B0503020204020204" pitchFamily="34" charset="-122"/>
                <a:ea typeface="微软雅黑" panose="020B0503020204020204" pitchFamily="34" charset="-122"/>
              </a:rPr>
              <a:t>+0x4</a:t>
            </a:r>
            <a:r>
              <a:rPr lang="en-US" altLang="zh-CN" sz="2200" dirty="0">
                <a:latin typeface="微软雅黑" panose="020B0503020204020204" pitchFamily="34" charset="-122"/>
                <a:ea typeface="微软雅黑" panose="020B0503020204020204" pitchFamily="34" charset="-122"/>
              </a:rPr>
              <a:t>=0x8049624</a:t>
            </a:r>
            <a:endParaRPr lang="en-US" altLang="zh-CN" sz="2200" dirty="0">
              <a:latin typeface="微软雅黑" panose="020B0503020204020204" pitchFamily="34" charset="-122"/>
              <a:ea typeface="微软雅黑" panose="020B0503020204020204" pitchFamily="34" charset="-122"/>
            </a:endParaRPr>
          </a:p>
          <a:p>
            <a:pPr marL="0" lvl="0" indent="0">
              <a:lnSpc>
                <a:spcPct val="100000"/>
              </a:lnSpc>
              <a:spcBef>
                <a:spcPct val="0"/>
              </a:spcBef>
              <a:buNone/>
            </a:pPr>
            <a:r>
              <a:rPr lang="en-US" altLang="zh-CN" sz="2200" dirty="0">
                <a:latin typeface="微软雅黑" panose="020B0503020204020204" pitchFamily="34" charset="-122"/>
                <a:ea typeface="微软雅黑" panose="020B0503020204020204" pitchFamily="34" charset="-122"/>
              </a:rPr>
              <a:t>bufp1</a:t>
            </a:r>
            <a:r>
              <a:rPr lang="zh-CN" altLang="en-US" sz="2200" dirty="0">
                <a:latin typeface="微软雅黑" panose="020B0503020204020204" pitchFamily="34" charset="-122"/>
                <a:ea typeface="微软雅黑" panose="020B0503020204020204" pitchFamily="34" charset="-122"/>
              </a:rPr>
              <a:t>的地址就是链接合并后</a:t>
            </a:r>
            <a:r>
              <a:rPr lang="en-US" altLang="zh-CN" sz="2200" dirty="0">
                <a:latin typeface="微软雅黑" panose="020B0503020204020204" pitchFamily="34" charset="-122"/>
                <a:ea typeface="微软雅黑" panose="020B0503020204020204" pitchFamily="34" charset="-122"/>
              </a:rPr>
              <a:t>.bss</a:t>
            </a:r>
            <a:r>
              <a:rPr lang="zh-CN" altLang="en-US" sz="2200" dirty="0">
                <a:latin typeface="微软雅黑" panose="020B0503020204020204" pitchFamily="34" charset="-122"/>
                <a:ea typeface="微软雅黑" panose="020B0503020204020204" pitchFamily="34" charset="-122"/>
              </a:rPr>
              <a:t>节的首地址，假定为</a:t>
            </a:r>
            <a:r>
              <a:rPr lang="en-US" altLang="zh-CN" sz="2200" dirty="0">
                <a:latin typeface="微软雅黑" panose="020B0503020204020204" pitchFamily="34" charset="-122"/>
                <a:ea typeface="微软雅黑" panose="020B0503020204020204" pitchFamily="34" charset="-122"/>
              </a:rPr>
              <a:t>0x8049700</a:t>
            </a:r>
            <a:endParaRPr lang="en-US" altLang="zh-CN" sz="2200" dirty="0">
              <a:latin typeface="微软雅黑" panose="020B0503020204020204" pitchFamily="34" charset="-122"/>
              <a:ea typeface="微软雅黑" panose="020B0503020204020204" pitchFamily="34" charset="-122"/>
            </a:endParaRPr>
          </a:p>
        </p:txBody>
      </p:sp>
      <p:sp>
        <p:nvSpPr>
          <p:cNvPr id="737301" name="Line 21"/>
          <p:cNvSpPr/>
          <p:nvPr/>
        </p:nvSpPr>
        <p:spPr>
          <a:xfrm>
            <a:off x="5791200" y="1393825"/>
            <a:ext cx="784225" cy="595313"/>
          </a:xfrm>
          <a:prstGeom prst="line">
            <a:avLst/>
          </a:prstGeom>
          <a:ln w="28575" cap="flat" cmpd="sng">
            <a:solidFill>
              <a:srgbClr val="FF0000"/>
            </a:solidFill>
            <a:prstDash val="solid"/>
            <a:headEnd type="none" w="med" len="med"/>
            <a:tailEnd type="triangle" w="med" len="med"/>
          </a:ln>
        </p:spPr>
      </p:sp>
      <p:sp>
        <p:nvSpPr>
          <p:cNvPr id="106512" name="Line 22"/>
          <p:cNvSpPr/>
          <p:nvPr/>
        </p:nvSpPr>
        <p:spPr>
          <a:xfrm>
            <a:off x="4862513" y="3292475"/>
            <a:ext cx="1203325" cy="0"/>
          </a:xfrm>
          <a:prstGeom prst="line">
            <a:avLst/>
          </a:prstGeom>
          <a:ln w="38100" cap="flat" cmpd="sng">
            <a:solidFill>
              <a:srgbClr val="FF0000"/>
            </a:solidFill>
            <a:prstDash val="solid"/>
            <a:headEnd type="none" w="med" len="med"/>
            <a:tailEnd type="none" w="med" len="med"/>
          </a:ln>
        </p:spPr>
      </p:sp>
      <p:sp>
        <p:nvSpPr>
          <p:cNvPr id="106513" name="Line 23"/>
          <p:cNvSpPr/>
          <p:nvPr/>
        </p:nvSpPr>
        <p:spPr>
          <a:xfrm>
            <a:off x="5133975" y="2235200"/>
            <a:ext cx="1203325" cy="0"/>
          </a:xfrm>
          <a:prstGeom prst="line">
            <a:avLst/>
          </a:prstGeom>
          <a:ln w="38100" cap="flat" cmpd="sng">
            <a:solidFill>
              <a:srgbClr val="FF0000"/>
            </a:solidFill>
            <a:prstDash val="solid"/>
            <a:headEnd type="none" w="med" len="med"/>
            <a:tailEnd type="none" w="med" len="med"/>
          </a:ln>
        </p:spPr>
      </p:sp>
      <p:sp>
        <p:nvSpPr>
          <p:cNvPr id="106514" name="Line 24"/>
          <p:cNvSpPr/>
          <p:nvPr/>
        </p:nvSpPr>
        <p:spPr>
          <a:xfrm>
            <a:off x="4848225" y="4321175"/>
            <a:ext cx="1203325" cy="0"/>
          </a:xfrm>
          <a:prstGeom prst="line">
            <a:avLst/>
          </a:prstGeom>
          <a:ln w="38100" cap="flat" cmpd="sng">
            <a:solidFill>
              <a:srgbClr val="FF0000"/>
            </a:solidFill>
            <a:prstDash val="solid"/>
            <a:headEnd type="none" w="med" len="med"/>
            <a:tailEnd type="none" w="med" len="med"/>
          </a:ln>
        </p:spPr>
      </p:sp>
      <p:sp>
        <p:nvSpPr>
          <p:cNvPr id="106515" name="Line 25"/>
          <p:cNvSpPr/>
          <p:nvPr/>
        </p:nvSpPr>
        <p:spPr>
          <a:xfrm>
            <a:off x="5148263" y="4835525"/>
            <a:ext cx="1203325" cy="0"/>
          </a:xfrm>
          <a:prstGeom prst="line">
            <a:avLst/>
          </a:prstGeom>
          <a:ln w="38100" cap="flat" cmpd="sng">
            <a:solidFill>
              <a:srgbClr val="FF0000"/>
            </a:solidFill>
            <a:prstDash val="solid"/>
            <a:headEnd type="none" w="med" len="med"/>
            <a:tailEnd type="none" w="med" len="med"/>
          </a:ln>
        </p:spPr>
      </p:sp>
      <p:sp>
        <p:nvSpPr>
          <p:cNvPr id="106516" name="Line 26"/>
          <p:cNvSpPr/>
          <p:nvPr/>
        </p:nvSpPr>
        <p:spPr>
          <a:xfrm>
            <a:off x="4833938" y="5892800"/>
            <a:ext cx="1203325" cy="0"/>
          </a:xfrm>
          <a:prstGeom prst="line">
            <a:avLst/>
          </a:prstGeom>
          <a:ln w="38100" cap="flat" cmpd="sng">
            <a:solidFill>
              <a:srgbClr val="FF0000"/>
            </a:solidFill>
            <a:prstDash val="solid"/>
            <a:headEnd type="none" w="med" len="med"/>
            <a:tailEnd type="none" w="med" len="med"/>
          </a:ln>
        </p:spPr>
      </p:sp>
      <p:sp>
        <p:nvSpPr>
          <p:cNvPr id="106517" name="Line 27"/>
          <p:cNvSpPr/>
          <p:nvPr/>
        </p:nvSpPr>
        <p:spPr>
          <a:xfrm>
            <a:off x="4527550" y="2517775"/>
            <a:ext cx="882650" cy="0"/>
          </a:xfrm>
          <a:prstGeom prst="line">
            <a:avLst/>
          </a:prstGeom>
          <a:ln w="38100" cap="flat" cmpd="sng">
            <a:solidFill>
              <a:srgbClr val="FF0000"/>
            </a:solidFill>
            <a:prstDash val="solid"/>
            <a:headEnd type="none" w="med" len="med"/>
            <a:tailEnd type="none" w="med" len="med"/>
          </a:ln>
        </p:spPr>
      </p:sp>
      <p:sp>
        <p:nvSpPr>
          <p:cNvPr id="106518" name="Line 28"/>
          <p:cNvSpPr/>
          <p:nvPr/>
        </p:nvSpPr>
        <p:spPr>
          <a:xfrm>
            <a:off x="6443663" y="2249488"/>
            <a:ext cx="261937" cy="1587"/>
          </a:xfrm>
          <a:prstGeom prst="line">
            <a:avLst/>
          </a:prstGeom>
          <a:ln w="38100" cap="flat" cmpd="sng">
            <a:solidFill>
              <a:srgbClr val="FF0000"/>
            </a:solidFill>
            <a:prstDash val="solid"/>
            <a:headEnd type="none" w="med" len="med"/>
            <a:tailEnd type="none" w="med" len="med"/>
          </a:ln>
        </p:spPr>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7299">
                                            <p:txEl>
                                              <p:charRg st="0" end="35"/>
                                            </p:txEl>
                                          </p:spTgt>
                                        </p:tgtEl>
                                        <p:attrNameLst>
                                          <p:attrName>style.visibility</p:attrName>
                                        </p:attrNameLst>
                                      </p:cBhvr>
                                      <p:to>
                                        <p:strVal val="visible"/>
                                      </p:to>
                                    </p:set>
                                    <p:animEffect transition="in" filter="blinds(horizontal)">
                                      <p:cBhvr>
                                        <p:cTn id="7" dur="500"/>
                                        <p:tgtEl>
                                          <p:spTgt spid="737299">
                                            <p:txEl>
                                              <p:charRg st="0" end="3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7299">
                                            <p:txEl>
                                              <p:charRg st="35" end="75"/>
                                            </p:txEl>
                                          </p:spTgt>
                                        </p:tgtEl>
                                        <p:attrNameLst>
                                          <p:attrName>style.visibility</p:attrName>
                                        </p:attrNameLst>
                                      </p:cBhvr>
                                      <p:to>
                                        <p:strVal val="visible"/>
                                      </p:to>
                                    </p:set>
                                    <p:animEffect transition="in" filter="blinds(horizontal)">
                                      <p:cBhvr>
                                        <p:cTn id="12" dur="500"/>
                                        <p:tgtEl>
                                          <p:spTgt spid="737299">
                                            <p:txEl>
                                              <p:charRg st="35" end="7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7301"/>
                                        </p:tgtEl>
                                        <p:attrNameLst>
                                          <p:attrName>style.visibility</p:attrName>
                                        </p:attrNameLst>
                                      </p:cBhvr>
                                      <p:to>
                                        <p:strVal val="visible"/>
                                      </p:to>
                                    </p:set>
                                    <p:animEffect transition="in" filter="blinds(horizontal)">
                                      <p:cBhvr>
                                        <p:cTn id="17" dur="500"/>
                                        <p:tgtEl>
                                          <p:spTgt spid="73730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7299">
                                            <p:txEl>
                                              <p:charRg st="75" end="113"/>
                                            </p:txEl>
                                          </p:spTgt>
                                        </p:tgtEl>
                                        <p:attrNameLst>
                                          <p:attrName>style.visibility</p:attrName>
                                        </p:attrNameLst>
                                      </p:cBhvr>
                                      <p:to>
                                        <p:strVal val="visible"/>
                                      </p:to>
                                    </p:set>
                                    <p:animEffect transition="in" filter="blinds(horizontal)">
                                      <p:cBhvr>
                                        <p:cTn id="22" dur="500"/>
                                        <p:tgtEl>
                                          <p:spTgt spid="737299">
                                            <p:txEl>
                                              <p:charRg st="75" end="1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37298">
                                            <p:txEl>
                                              <p:charRg st="0" end="22"/>
                                            </p:txEl>
                                          </p:spTgt>
                                        </p:tgtEl>
                                        <p:attrNameLst>
                                          <p:attrName>style.visibility</p:attrName>
                                        </p:attrNameLst>
                                      </p:cBhvr>
                                      <p:to>
                                        <p:strVal val="visible"/>
                                      </p:to>
                                    </p:set>
                                    <p:animEffect transition="in" filter="blinds(horizontal)">
                                      <p:cBhvr>
                                        <p:cTn id="27" dur="500"/>
                                        <p:tgtEl>
                                          <p:spTgt spid="737298">
                                            <p:txEl>
                                              <p:charRg st="0" end="2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37298">
                                            <p:txEl>
                                              <p:charRg st="22" end="46"/>
                                            </p:txEl>
                                          </p:spTgt>
                                        </p:tgtEl>
                                        <p:attrNameLst>
                                          <p:attrName>style.visibility</p:attrName>
                                        </p:attrNameLst>
                                      </p:cBhvr>
                                      <p:to>
                                        <p:strVal val="visible"/>
                                      </p:to>
                                    </p:set>
                                    <p:animEffect transition="in" filter="blinds(horizontal)">
                                      <p:cBhvr>
                                        <p:cTn id="32" dur="500"/>
                                        <p:tgtEl>
                                          <p:spTgt spid="737298">
                                            <p:txEl>
                                              <p:charRg st="22" end="4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37298">
                                            <p:txEl>
                                              <p:charRg st="46" end="69"/>
                                            </p:txEl>
                                          </p:spTgt>
                                        </p:tgtEl>
                                        <p:attrNameLst>
                                          <p:attrName>style.visibility</p:attrName>
                                        </p:attrNameLst>
                                      </p:cBhvr>
                                      <p:to>
                                        <p:strVal val="visible"/>
                                      </p:to>
                                    </p:set>
                                    <p:animEffect transition="in" filter="blinds(horizontal)">
                                      <p:cBhvr>
                                        <p:cTn id="37" dur="500"/>
                                        <p:tgtEl>
                                          <p:spTgt spid="737298">
                                            <p:txEl>
                                              <p:charRg st="46" end="6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37298">
                                            <p:txEl>
                                              <p:charRg st="69" end="94"/>
                                            </p:txEl>
                                          </p:spTgt>
                                        </p:tgtEl>
                                        <p:attrNameLst>
                                          <p:attrName>style.visibility</p:attrName>
                                        </p:attrNameLst>
                                      </p:cBhvr>
                                      <p:to>
                                        <p:strVal val="visible"/>
                                      </p:to>
                                    </p:set>
                                    <p:animEffect transition="in" filter="blinds(horizontal)">
                                      <p:cBhvr>
                                        <p:cTn id="42" dur="500"/>
                                        <p:tgtEl>
                                          <p:spTgt spid="737298">
                                            <p:txEl>
                                              <p:charRg st="69" end="9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37298">
                                            <p:txEl>
                                              <p:charRg st="94" end="117"/>
                                            </p:txEl>
                                          </p:spTgt>
                                        </p:tgtEl>
                                        <p:attrNameLst>
                                          <p:attrName>style.visibility</p:attrName>
                                        </p:attrNameLst>
                                      </p:cBhvr>
                                      <p:to>
                                        <p:strVal val="visible"/>
                                      </p:to>
                                    </p:set>
                                    <p:animEffect transition="in" filter="blinds(horizontal)">
                                      <p:cBhvr>
                                        <p:cTn id="47" dur="500"/>
                                        <p:tgtEl>
                                          <p:spTgt spid="737298">
                                            <p:txEl>
                                              <p:charRg st="94" end="11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37298">
                                            <p:txEl>
                                              <p:charRg st="117" end="140"/>
                                            </p:txEl>
                                          </p:spTgt>
                                        </p:tgtEl>
                                        <p:attrNameLst>
                                          <p:attrName>style.visibility</p:attrName>
                                        </p:attrNameLst>
                                      </p:cBhvr>
                                      <p:to>
                                        <p:strVal val="visible"/>
                                      </p:to>
                                    </p:set>
                                    <p:animEffect transition="in" filter="blinds(horizontal)">
                                      <p:cBhvr>
                                        <p:cTn id="52" dur="500"/>
                                        <p:tgtEl>
                                          <p:spTgt spid="737298">
                                            <p:txEl>
                                              <p:charRg st="117" end="14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Rectangle 9"/>
          <p:cNvSpPr/>
          <p:nvPr/>
        </p:nvSpPr>
        <p:spPr>
          <a:xfrm>
            <a:off x="42863" y="93663"/>
            <a:ext cx="5949950" cy="284797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333375" eaLnBrk="1" hangingPunct="1">
              <a:lnSpc>
                <a:spcPct val="100000"/>
              </a:lnSpc>
              <a:spcBef>
                <a:spcPct val="0"/>
              </a:spcBef>
              <a:buNone/>
            </a:pPr>
            <a:r>
              <a:rPr lang="en-US" altLang="zh-CN" sz="1800" dirty="0"/>
              <a:t>08048380 &lt;main&gt;:</a:t>
            </a:r>
            <a:endParaRPr lang="en-US" altLang="zh-CN" sz="1800" dirty="0"/>
          </a:p>
          <a:p>
            <a:pPr marL="0" lvl="0" indent="333375" eaLnBrk="1" hangingPunct="1">
              <a:lnSpc>
                <a:spcPct val="100000"/>
              </a:lnSpc>
              <a:spcBef>
                <a:spcPct val="0"/>
              </a:spcBef>
              <a:buNone/>
            </a:pPr>
            <a:r>
              <a:rPr lang="en-US" altLang="zh-CN" sz="1800" dirty="0"/>
              <a:t> 8048380:    55             	    push  %ebp</a:t>
            </a:r>
            <a:endParaRPr lang="en-US" altLang="zh-CN" sz="1800" dirty="0"/>
          </a:p>
          <a:p>
            <a:pPr marL="0" lvl="0" indent="333375" eaLnBrk="1" hangingPunct="1">
              <a:lnSpc>
                <a:spcPct val="100000"/>
              </a:lnSpc>
              <a:spcBef>
                <a:spcPct val="0"/>
              </a:spcBef>
              <a:buNone/>
            </a:pPr>
            <a:r>
              <a:rPr lang="en-US" altLang="zh-CN" sz="1800" dirty="0"/>
              <a:t> 8048381:    89 e5             mov   %esp,%ebp</a:t>
            </a:r>
            <a:endParaRPr lang="en-US" altLang="zh-CN" sz="1800" dirty="0"/>
          </a:p>
          <a:p>
            <a:pPr marL="0" lvl="0" indent="333375" eaLnBrk="1" hangingPunct="1">
              <a:lnSpc>
                <a:spcPct val="100000"/>
              </a:lnSpc>
              <a:spcBef>
                <a:spcPct val="0"/>
              </a:spcBef>
              <a:buNone/>
            </a:pPr>
            <a:r>
              <a:rPr lang="en-US" altLang="zh-CN" sz="1800" dirty="0"/>
              <a:t> 8048383:    83 e4 f0         and    $0xfffffff0,%esp</a:t>
            </a:r>
            <a:endParaRPr lang="en-US" altLang="zh-CN" sz="1800" dirty="0"/>
          </a:p>
          <a:p>
            <a:pPr marL="0" lvl="0" indent="333375" eaLnBrk="1" hangingPunct="1">
              <a:lnSpc>
                <a:spcPct val="100000"/>
              </a:lnSpc>
              <a:spcBef>
                <a:spcPct val="0"/>
              </a:spcBef>
              <a:buNone/>
            </a:pPr>
            <a:r>
              <a:rPr lang="en-US" altLang="zh-CN" sz="1800" dirty="0"/>
              <a:t> 8048386:    </a:t>
            </a:r>
            <a:r>
              <a:rPr lang="en-US" altLang="zh-CN" sz="1800" dirty="0">
                <a:hlinkClick r:id="" action="ppaction://hlinkshowjump?jump=nextslide"/>
              </a:rPr>
              <a:t>e8 </a:t>
            </a:r>
            <a:r>
              <a:rPr lang="en-US" altLang="zh-CN" sz="1800" dirty="0">
                <a:solidFill>
                  <a:srgbClr val="FF0000"/>
                </a:solidFill>
                <a:hlinkClick r:id="" action="ppaction://hlinkshowjump?jump=nextslide"/>
              </a:rPr>
              <a:t>09 00 00 00</a:t>
            </a:r>
            <a:r>
              <a:rPr lang="en-US" altLang="zh-CN" sz="1800" dirty="0">
                <a:hlinkClick r:id="" action="ppaction://hlinkshowjump?jump=nextslide"/>
              </a:rPr>
              <a:t>   </a:t>
            </a:r>
            <a:r>
              <a:rPr lang="en-US" altLang="zh-CN" sz="1800" dirty="0"/>
              <a:t>call    </a:t>
            </a:r>
            <a:r>
              <a:rPr lang="en-US" altLang="zh-CN" sz="1800" dirty="0">
                <a:solidFill>
                  <a:srgbClr val="FF0000"/>
                </a:solidFill>
              </a:rPr>
              <a:t>8048394</a:t>
            </a:r>
            <a:r>
              <a:rPr lang="en-US" altLang="zh-CN" sz="1800" dirty="0"/>
              <a:t> &lt;swap&gt;</a:t>
            </a:r>
            <a:endParaRPr lang="en-US" altLang="zh-CN" sz="1800" dirty="0"/>
          </a:p>
          <a:p>
            <a:pPr marL="0" lvl="0" indent="333375" eaLnBrk="1" hangingPunct="1">
              <a:lnSpc>
                <a:spcPct val="100000"/>
              </a:lnSpc>
              <a:spcBef>
                <a:spcPct val="0"/>
              </a:spcBef>
              <a:buNone/>
            </a:pPr>
            <a:r>
              <a:rPr lang="en-US" altLang="zh-CN" sz="1800" dirty="0"/>
              <a:t> 804838b:    b8 00 00 00 00   mov    $0x0,%eax</a:t>
            </a:r>
            <a:endParaRPr lang="en-US" altLang="zh-CN" sz="1800" dirty="0"/>
          </a:p>
          <a:p>
            <a:pPr marL="0" lvl="0" indent="333375" eaLnBrk="1" hangingPunct="1">
              <a:lnSpc>
                <a:spcPct val="100000"/>
              </a:lnSpc>
              <a:spcBef>
                <a:spcPct val="0"/>
              </a:spcBef>
              <a:buNone/>
            </a:pPr>
            <a:r>
              <a:rPr lang="en-US" altLang="zh-CN" sz="1800" dirty="0"/>
              <a:t> 8048390:    c9             	    leave  </a:t>
            </a:r>
            <a:endParaRPr lang="en-US" altLang="zh-CN" sz="1800" dirty="0"/>
          </a:p>
          <a:p>
            <a:pPr marL="0" lvl="0" indent="333375" eaLnBrk="1" hangingPunct="1">
              <a:lnSpc>
                <a:spcPct val="100000"/>
              </a:lnSpc>
              <a:spcBef>
                <a:spcPct val="0"/>
              </a:spcBef>
              <a:buNone/>
            </a:pPr>
            <a:r>
              <a:rPr lang="en-US" altLang="zh-CN" sz="1800" dirty="0"/>
              <a:t> 8048391:    c3             	    ret    </a:t>
            </a:r>
            <a:endParaRPr lang="en-US" altLang="zh-CN" sz="1800" dirty="0"/>
          </a:p>
          <a:p>
            <a:pPr marL="0" lvl="0" indent="333375" eaLnBrk="1" hangingPunct="1">
              <a:lnSpc>
                <a:spcPct val="100000"/>
              </a:lnSpc>
              <a:spcBef>
                <a:spcPct val="0"/>
              </a:spcBef>
              <a:buNone/>
            </a:pPr>
            <a:r>
              <a:rPr lang="en-US" altLang="zh-CN" sz="1800" dirty="0"/>
              <a:t> 8048392:    90            	    nop</a:t>
            </a:r>
            <a:endParaRPr lang="en-US" altLang="zh-CN" sz="1800" dirty="0"/>
          </a:p>
          <a:p>
            <a:pPr marL="0" lvl="0" indent="333375" eaLnBrk="1" hangingPunct="1">
              <a:lnSpc>
                <a:spcPct val="100000"/>
              </a:lnSpc>
              <a:spcBef>
                <a:spcPct val="0"/>
              </a:spcBef>
              <a:buNone/>
            </a:pPr>
            <a:r>
              <a:rPr lang="en-US" altLang="zh-CN" sz="1800" dirty="0"/>
              <a:t> 8048393:    90             	    nop</a:t>
            </a:r>
            <a:endParaRPr lang="en-US" altLang="zh-CN" sz="1800" dirty="0"/>
          </a:p>
        </p:txBody>
      </p:sp>
      <p:sp>
        <p:nvSpPr>
          <p:cNvPr id="108547" name="Rectangle 2"/>
          <p:cNvSpPr>
            <a:spLocks noGrp="1"/>
          </p:cNvSpPr>
          <p:nvPr>
            <p:ph type="title"/>
          </p:nvPr>
        </p:nvSpPr>
        <p:spPr/>
        <p:txBody>
          <a:bodyPr vert="horz" wrap="square" lIns="91440" tIns="45720" rIns="91440" bIns="45720" anchor="ctr" anchorCtr="0"/>
          <a:p>
            <a:r>
              <a:rPr lang="zh-CN" altLang="en-US" dirty="0"/>
              <a:t>                                              重定位后</a:t>
            </a:r>
            <a:endParaRPr lang="zh-CN" altLang="en-US" dirty="0"/>
          </a:p>
        </p:txBody>
      </p:sp>
      <p:sp>
        <p:nvSpPr>
          <p:cNvPr id="739340" name="Rectangle 12"/>
          <p:cNvSpPr/>
          <p:nvPr/>
        </p:nvSpPr>
        <p:spPr>
          <a:xfrm>
            <a:off x="42863" y="2349500"/>
            <a:ext cx="5632450" cy="582613"/>
          </a:xfrm>
          <a:prstGeom prst="rect">
            <a:avLst/>
          </a:prstGeom>
          <a:solidFill>
            <a:srgbClr val="FF0000">
              <a:alpha val="16078"/>
            </a:srgbClr>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sp>
        <p:nvSpPr>
          <p:cNvPr id="739338" name="Rectangle 10"/>
          <p:cNvSpPr/>
          <p:nvPr/>
        </p:nvSpPr>
        <p:spPr>
          <a:xfrm>
            <a:off x="2198688" y="1755775"/>
            <a:ext cx="6911975" cy="504507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266700" eaLnBrk="1" hangingPunct="1">
              <a:lnSpc>
                <a:spcPct val="100000"/>
              </a:lnSpc>
              <a:spcBef>
                <a:spcPct val="0"/>
              </a:spcBef>
              <a:buNone/>
            </a:pPr>
            <a:r>
              <a:rPr lang="en-US" altLang="zh-CN" sz="1800" dirty="0">
                <a:solidFill>
                  <a:srgbClr val="CC3300"/>
                </a:solidFill>
              </a:rPr>
              <a:t>08048394 &lt;swap&gt;:</a:t>
            </a:r>
            <a:endParaRPr lang="en-US" altLang="zh-CN" sz="1800" dirty="0">
              <a:solidFill>
                <a:srgbClr val="CC3300"/>
              </a:solidFill>
            </a:endParaRPr>
          </a:p>
          <a:p>
            <a:pPr marL="0" lvl="0" indent="266700" eaLnBrk="1" hangingPunct="1">
              <a:lnSpc>
                <a:spcPct val="100000"/>
              </a:lnSpc>
              <a:spcBef>
                <a:spcPct val="0"/>
              </a:spcBef>
              <a:buNone/>
            </a:pPr>
            <a:r>
              <a:rPr lang="en-US" altLang="zh-CN" sz="1800" dirty="0"/>
              <a:t> 8048394:   55             	           push  %ebp</a:t>
            </a:r>
            <a:endParaRPr lang="en-US" altLang="zh-CN" sz="1800" dirty="0"/>
          </a:p>
          <a:p>
            <a:pPr marL="0" lvl="0" indent="266700" eaLnBrk="1" hangingPunct="1">
              <a:lnSpc>
                <a:spcPct val="100000"/>
              </a:lnSpc>
              <a:spcBef>
                <a:spcPct val="0"/>
              </a:spcBef>
              <a:buNone/>
            </a:pPr>
            <a:r>
              <a:rPr lang="en-US" altLang="zh-CN" sz="1800" dirty="0"/>
              <a:t> 8048395:   89 e5                      mov   %esp,%ebp</a:t>
            </a:r>
            <a:endParaRPr lang="en-US" altLang="zh-CN" sz="1800" dirty="0"/>
          </a:p>
          <a:p>
            <a:pPr marL="0" lvl="0" indent="266700" eaLnBrk="1" hangingPunct="1">
              <a:lnSpc>
                <a:spcPct val="100000"/>
              </a:lnSpc>
              <a:spcBef>
                <a:spcPct val="0"/>
              </a:spcBef>
              <a:buNone/>
            </a:pPr>
            <a:r>
              <a:rPr lang="en-US" altLang="zh-CN" sz="1800" dirty="0"/>
              <a:t> 8048397:   83 ec 10                 sub    $0x10,%esp</a:t>
            </a:r>
            <a:endParaRPr lang="en-US" altLang="zh-CN" sz="1800" dirty="0"/>
          </a:p>
          <a:p>
            <a:pPr marL="0" lvl="0" indent="266700" eaLnBrk="1" hangingPunct="1">
              <a:lnSpc>
                <a:spcPct val="100000"/>
              </a:lnSpc>
              <a:spcBef>
                <a:spcPct val="0"/>
              </a:spcBef>
              <a:buNone/>
            </a:pPr>
            <a:r>
              <a:rPr lang="en-US" altLang="zh-CN" sz="1800" dirty="0"/>
              <a:t> 804839a:   c7 05 </a:t>
            </a:r>
            <a:r>
              <a:rPr lang="en-US" altLang="zh-CN" sz="1800" dirty="0">
                <a:solidFill>
                  <a:srgbClr val="FF0000"/>
                </a:solidFill>
              </a:rPr>
              <a:t>00 97 04 08</a:t>
            </a:r>
            <a:r>
              <a:rPr lang="en-US" altLang="zh-CN" sz="1800" dirty="0"/>
              <a:t> </a:t>
            </a:r>
            <a:r>
              <a:rPr lang="en-US" altLang="zh-CN" sz="1800" dirty="0">
                <a:solidFill>
                  <a:srgbClr val="3366FF"/>
                </a:solidFill>
              </a:rPr>
              <a:t>24</a:t>
            </a:r>
            <a:r>
              <a:rPr lang="en-US" altLang="zh-CN" sz="1800" dirty="0"/>
              <a:t> mov $</a:t>
            </a:r>
            <a:r>
              <a:rPr lang="en-US" altLang="zh-CN" sz="1800" dirty="0">
                <a:solidFill>
                  <a:srgbClr val="3366FF"/>
                </a:solidFill>
              </a:rPr>
              <a:t>0x8049624</a:t>
            </a:r>
            <a:r>
              <a:rPr lang="en-US" altLang="zh-CN" sz="1800" dirty="0"/>
              <a:t>,</a:t>
            </a:r>
            <a:r>
              <a:rPr lang="en-US" altLang="zh-CN" sz="1800" dirty="0">
                <a:solidFill>
                  <a:srgbClr val="FF0000"/>
                </a:solidFill>
              </a:rPr>
              <a:t>0x8049700</a:t>
            </a:r>
            <a:endParaRPr lang="en-US" altLang="zh-CN" sz="1800" dirty="0">
              <a:solidFill>
                <a:srgbClr val="FF0000"/>
              </a:solidFill>
            </a:endParaRPr>
          </a:p>
          <a:p>
            <a:pPr marL="0" lvl="0" indent="266700" eaLnBrk="1" hangingPunct="1">
              <a:lnSpc>
                <a:spcPct val="100000"/>
              </a:lnSpc>
              <a:spcBef>
                <a:spcPct val="0"/>
              </a:spcBef>
              <a:buNone/>
            </a:pPr>
            <a:r>
              <a:rPr lang="en-US" altLang="zh-CN" sz="1800" dirty="0"/>
              <a:t> 80483a1:   </a:t>
            </a:r>
            <a:r>
              <a:rPr lang="en-US" altLang="zh-CN" sz="1800" dirty="0">
                <a:solidFill>
                  <a:srgbClr val="3366FF"/>
                </a:solidFill>
              </a:rPr>
              <a:t>96 04 08</a:t>
            </a:r>
            <a:r>
              <a:rPr lang="en-US" altLang="zh-CN" sz="1800" dirty="0"/>
              <a:t> </a:t>
            </a:r>
            <a:endParaRPr lang="en-US" altLang="zh-CN" sz="1800" dirty="0"/>
          </a:p>
          <a:p>
            <a:pPr marL="0" lvl="0" indent="266700" eaLnBrk="1" hangingPunct="1">
              <a:lnSpc>
                <a:spcPct val="100000"/>
              </a:lnSpc>
              <a:spcBef>
                <a:spcPct val="0"/>
              </a:spcBef>
              <a:buNone/>
            </a:pPr>
            <a:r>
              <a:rPr lang="en-US" altLang="zh-CN" sz="1800" dirty="0"/>
              <a:t> 80483a4:   a1 </a:t>
            </a:r>
            <a:r>
              <a:rPr lang="en-US" altLang="zh-CN" sz="1800" dirty="0">
                <a:solidFill>
                  <a:srgbClr val="FF0000"/>
                </a:solidFill>
              </a:rPr>
              <a:t>28 96 04 08 </a:t>
            </a:r>
            <a:r>
              <a:rPr lang="en-US" altLang="zh-CN" sz="1800" dirty="0"/>
              <a:t>          mov  </a:t>
            </a:r>
            <a:r>
              <a:rPr lang="en-US" altLang="zh-CN" sz="1800" dirty="0">
                <a:solidFill>
                  <a:srgbClr val="FF0000"/>
                </a:solidFill>
              </a:rPr>
              <a:t>0x8049628</a:t>
            </a:r>
            <a:r>
              <a:rPr lang="en-US" altLang="zh-CN" sz="1800" dirty="0"/>
              <a:t>,%eax</a:t>
            </a:r>
            <a:endParaRPr lang="en-US" altLang="zh-CN" sz="1800" dirty="0"/>
          </a:p>
          <a:p>
            <a:pPr marL="0" lvl="0" indent="266700" eaLnBrk="1" hangingPunct="1">
              <a:lnSpc>
                <a:spcPct val="100000"/>
              </a:lnSpc>
              <a:spcBef>
                <a:spcPct val="0"/>
              </a:spcBef>
              <a:buNone/>
            </a:pPr>
            <a:r>
              <a:rPr lang="en-US" altLang="zh-CN" sz="1800" dirty="0"/>
              <a:t> 80483a9:   8b 00                          mov  (%eax),%eax</a:t>
            </a:r>
            <a:endParaRPr lang="en-US" altLang="zh-CN" sz="1800" dirty="0"/>
          </a:p>
          <a:p>
            <a:pPr marL="0" lvl="0" indent="266700" eaLnBrk="1" hangingPunct="1">
              <a:lnSpc>
                <a:spcPct val="100000"/>
              </a:lnSpc>
              <a:spcBef>
                <a:spcPct val="0"/>
              </a:spcBef>
              <a:buNone/>
            </a:pPr>
            <a:r>
              <a:rPr lang="en-US" altLang="zh-CN" sz="1800" dirty="0"/>
              <a:t> 80483ab:   89 45 fc                      mov   %eax,-0x4(%ebp)</a:t>
            </a:r>
            <a:endParaRPr lang="en-US" altLang="zh-CN" sz="1800" dirty="0"/>
          </a:p>
          <a:p>
            <a:pPr marL="0" lvl="0" indent="266700" eaLnBrk="1" hangingPunct="1">
              <a:lnSpc>
                <a:spcPct val="100000"/>
              </a:lnSpc>
              <a:spcBef>
                <a:spcPct val="0"/>
              </a:spcBef>
              <a:buNone/>
            </a:pPr>
            <a:r>
              <a:rPr lang="en-US" altLang="zh-CN" sz="1800" dirty="0"/>
              <a:t> 80483ae:   a1 </a:t>
            </a:r>
            <a:r>
              <a:rPr lang="en-US" altLang="zh-CN" sz="1800" dirty="0">
                <a:solidFill>
                  <a:srgbClr val="FF0000"/>
                </a:solidFill>
              </a:rPr>
              <a:t>28 96 04 08</a:t>
            </a:r>
            <a:r>
              <a:rPr lang="en-US" altLang="zh-CN" sz="1800" dirty="0"/>
              <a:t>           mov  </a:t>
            </a:r>
            <a:r>
              <a:rPr lang="en-US" altLang="zh-CN" sz="1800" dirty="0">
                <a:solidFill>
                  <a:srgbClr val="FF0000"/>
                </a:solidFill>
              </a:rPr>
              <a:t>0x8049628</a:t>
            </a:r>
            <a:r>
              <a:rPr lang="en-US" altLang="zh-CN" sz="1800" dirty="0"/>
              <a:t>,%eax</a:t>
            </a:r>
            <a:endParaRPr lang="en-US" altLang="zh-CN" sz="1800" dirty="0"/>
          </a:p>
          <a:p>
            <a:pPr marL="0" lvl="0" indent="266700" eaLnBrk="1" hangingPunct="1">
              <a:lnSpc>
                <a:spcPct val="100000"/>
              </a:lnSpc>
              <a:spcBef>
                <a:spcPct val="0"/>
              </a:spcBef>
              <a:buNone/>
            </a:pPr>
            <a:r>
              <a:rPr lang="en-US" altLang="zh-CN" sz="1800" dirty="0"/>
              <a:t> 80483b3:   8b 15 </a:t>
            </a:r>
            <a:r>
              <a:rPr lang="en-US" altLang="zh-CN" sz="1800" dirty="0">
                <a:solidFill>
                  <a:srgbClr val="FF0000"/>
                </a:solidFill>
              </a:rPr>
              <a:t>00 97 04 08</a:t>
            </a:r>
            <a:r>
              <a:rPr lang="en-US" altLang="zh-CN" sz="1800" dirty="0"/>
              <a:t>      mov  </a:t>
            </a:r>
            <a:r>
              <a:rPr lang="en-US" altLang="zh-CN" sz="1800" dirty="0">
                <a:solidFill>
                  <a:srgbClr val="FF0000"/>
                </a:solidFill>
              </a:rPr>
              <a:t>0x8049700</a:t>
            </a:r>
            <a:r>
              <a:rPr lang="en-US" altLang="zh-CN" sz="1800" dirty="0"/>
              <a:t>,%edx</a:t>
            </a:r>
            <a:endParaRPr lang="en-US" altLang="zh-CN" sz="1800" dirty="0"/>
          </a:p>
          <a:p>
            <a:pPr marL="0" lvl="0" indent="266700" eaLnBrk="1" hangingPunct="1">
              <a:lnSpc>
                <a:spcPct val="100000"/>
              </a:lnSpc>
              <a:spcBef>
                <a:spcPct val="0"/>
              </a:spcBef>
              <a:buNone/>
            </a:pPr>
            <a:r>
              <a:rPr lang="en-US" altLang="zh-CN" sz="1800" dirty="0"/>
              <a:t> 80493b9:   8b 12                          mov  (%edx),%edx</a:t>
            </a:r>
            <a:endParaRPr lang="en-US" altLang="zh-CN" sz="1800" dirty="0"/>
          </a:p>
          <a:p>
            <a:pPr marL="0" lvl="0" indent="266700" eaLnBrk="1" hangingPunct="1">
              <a:lnSpc>
                <a:spcPct val="100000"/>
              </a:lnSpc>
              <a:spcBef>
                <a:spcPct val="0"/>
              </a:spcBef>
              <a:buNone/>
            </a:pPr>
            <a:r>
              <a:rPr lang="en-US" altLang="zh-CN" sz="1800" dirty="0"/>
              <a:t> 80493bb:   89 10                          mov  %edx,(%eax)</a:t>
            </a:r>
            <a:endParaRPr lang="en-US" altLang="zh-CN" sz="1800" dirty="0"/>
          </a:p>
          <a:p>
            <a:pPr marL="0" lvl="0" indent="266700" eaLnBrk="1" hangingPunct="1">
              <a:lnSpc>
                <a:spcPct val="100000"/>
              </a:lnSpc>
              <a:spcBef>
                <a:spcPct val="0"/>
              </a:spcBef>
              <a:buNone/>
            </a:pPr>
            <a:r>
              <a:rPr lang="en-US" altLang="zh-CN" sz="1800" dirty="0"/>
              <a:t> 80493bd:   a1 </a:t>
            </a:r>
            <a:r>
              <a:rPr lang="en-US" altLang="zh-CN" sz="1800" dirty="0">
                <a:solidFill>
                  <a:srgbClr val="FF0000"/>
                </a:solidFill>
              </a:rPr>
              <a:t>00 97 04 08</a:t>
            </a:r>
            <a:r>
              <a:rPr lang="en-US" altLang="zh-CN" sz="1800" dirty="0"/>
              <a:t>           mov  </a:t>
            </a:r>
            <a:r>
              <a:rPr lang="en-US" altLang="zh-CN" sz="1800" dirty="0">
                <a:solidFill>
                  <a:srgbClr val="FF0000"/>
                </a:solidFill>
              </a:rPr>
              <a:t>0x8049700</a:t>
            </a:r>
            <a:r>
              <a:rPr lang="en-US" altLang="zh-CN" sz="1800" dirty="0"/>
              <a:t>,%eax</a:t>
            </a:r>
            <a:endParaRPr lang="en-US" altLang="zh-CN" sz="1800" dirty="0"/>
          </a:p>
          <a:p>
            <a:pPr marL="0" lvl="0" indent="266700" eaLnBrk="1" hangingPunct="1">
              <a:lnSpc>
                <a:spcPct val="100000"/>
              </a:lnSpc>
              <a:spcBef>
                <a:spcPct val="0"/>
              </a:spcBef>
              <a:buNone/>
            </a:pPr>
            <a:r>
              <a:rPr lang="en-US" altLang="zh-CN" sz="1800" dirty="0"/>
              <a:t> 80493c2:    8b 55 fc                     mov  -0x4(%ebp),%edx</a:t>
            </a:r>
            <a:endParaRPr lang="en-US" altLang="zh-CN" sz="1800" dirty="0"/>
          </a:p>
          <a:p>
            <a:pPr marL="0" lvl="0" indent="266700" eaLnBrk="1" hangingPunct="1">
              <a:lnSpc>
                <a:spcPct val="100000"/>
              </a:lnSpc>
              <a:spcBef>
                <a:spcPct val="0"/>
              </a:spcBef>
              <a:buNone/>
            </a:pPr>
            <a:r>
              <a:rPr lang="en-US" altLang="zh-CN" sz="1800" dirty="0"/>
              <a:t> 80493c5:    89 10                          mov  %edx,(%eax)</a:t>
            </a:r>
            <a:endParaRPr lang="en-US" altLang="zh-CN" sz="1800" dirty="0"/>
          </a:p>
          <a:p>
            <a:pPr marL="0" lvl="0" indent="266700" eaLnBrk="1" hangingPunct="1">
              <a:lnSpc>
                <a:spcPct val="100000"/>
              </a:lnSpc>
              <a:spcBef>
                <a:spcPct val="0"/>
              </a:spcBef>
              <a:buNone/>
            </a:pPr>
            <a:r>
              <a:rPr lang="en-US" altLang="zh-CN" sz="1800" dirty="0"/>
              <a:t> 80493c7:    c9                               leave  </a:t>
            </a:r>
            <a:endParaRPr lang="en-US" altLang="zh-CN" sz="1800" dirty="0"/>
          </a:p>
          <a:p>
            <a:pPr marL="0" lvl="0" indent="266700" eaLnBrk="1" hangingPunct="1">
              <a:lnSpc>
                <a:spcPct val="100000"/>
              </a:lnSpc>
              <a:spcBef>
                <a:spcPct val="0"/>
              </a:spcBef>
              <a:buNone/>
            </a:pPr>
            <a:r>
              <a:rPr lang="en-US" altLang="zh-CN" sz="1800" dirty="0"/>
              <a:t> 80493c8:    c3 		  ret </a:t>
            </a:r>
            <a:endParaRPr lang="en-US" altLang="zh-CN" sz="1800" dirty="0"/>
          </a:p>
        </p:txBody>
      </p:sp>
      <p:grpSp>
        <p:nvGrpSpPr>
          <p:cNvPr id="739343" name="Group 15"/>
          <p:cNvGrpSpPr/>
          <p:nvPr/>
        </p:nvGrpSpPr>
        <p:grpSpPr>
          <a:xfrm>
            <a:off x="204788" y="2946400"/>
            <a:ext cx="1916112" cy="1627188"/>
            <a:chOff x="129" y="1865"/>
            <a:chExt cx="1207" cy="1651"/>
          </a:xfrm>
        </p:grpSpPr>
        <p:sp>
          <p:nvSpPr>
            <p:cNvPr id="108557" name="Text Box 11"/>
            <p:cNvSpPr txBox="1"/>
            <p:nvPr/>
          </p:nvSpPr>
          <p:spPr>
            <a:xfrm>
              <a:off x="129" y="2186"/>
              <a:ext cx="1207" cy="133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25000"/>
                </a:spcBef>
                <a:buNone/>
              </a:pPr>
              <a:r>
                <a:rPr lang="zh-CN" altLang="en-US" sz="2000" dirty="0">
                  <a:solidFill>
                    <a:srgbClr val="3366FF"/>
                  </a:solidFill>
                  <a:latin typeface="微软雅黑" panose="020B0503020204020204" pitchFamily="34" charset="-122"/>
                  <a:ea typeface="微软雅黑" panose="020B0503020204020204" pitchFamily="34" charset="-122"/>
                </a:rPr>
                <a:t>假定每个函数要求</a:t>
              </a:r>
              <a:r>
                <a:rPr lang="en-US" altLang="zh-CN" sz="2000" dirty="0">
                  <a:solidFill>
                    <a:srgbClr val="3366FF"/>
                  </a:solidFill>
                  <a:latin typeface="微软雅黑" panose="020B0503020204020204" pitchFamily="34" charset="-122"/>
                  <a:ea typeface="微软雅黑" panose="020B0503020204020204" pitchFamily="34" charset="-122"/>
                </a:rPr>
                <a:t>4</a:t>
              </a:r>
              <a:r>
                <a:rPr lang="zh-CN" altLang="en-US" sz="2000" dirty="0">
                  <a:solidFill>
                    <a:srgbClr val="3366FF"/>
                  </a:solidFill>
                  <a:latin typeface="微软雅黑" panose="020B0503020204020204" pitchFamily="34" charset="-122"/>
                  <a:ea typeface="微软雅黑" panose="020B0503020204020204" pitchFamily="34" charset="-122"/>
                </a:rPr>
                <a:t>字节边界对齐</a:t>
              </a:r>
              <a:r>
                <a:rPr lang="en-US" altLang="zh-CN" sz="2000" dirty="0">
                  <a:solidFill>
                    <a:srgbClr val="3366FF"/>
                  </a:solidFill>
                  <a:latin typeface="微软雅黑" panose="020B0503020204020204" pitchFamily="34" charset="-122"/>
                  <a:ea typeface="微软雅黑" panose="020B0503020204020204" pitchFamily="34" charset="-122"/>
                </a:rPr>
                <a:t>,</a:t>
              </a:r>
              <a:r>
                <a:rPr lang="zh-CN" altLang="en-US" sz="2000" dirty="0">
                  <a:solidFill>
                    <a:srgbClr val="3366FF"/>
                  </a:solidFill>
                  <a:latin typeface="微软雅黑" panose="020B0503020204020204" pitchFamily="34" charset="-122"/>
                  <a:ea typeface="微软雅黑" panose="020B0503020204020204" pitchFamily="34" charset="-122"/>
                </a:rPr>
                <a:t>故填充两条</a:t>
              </a:r>
              <a:r>
                <a:rPr lang="en-US" altLang="zh-CN" sz="2000" dirty="0">
                  <a:solidFill>
                    <a:srgbClr val="3366FF"/>
                  </a:solidFill>
                  <a:latin typeface="微软雅黑" panose="020B0503020204020204" pitchFamily="34" charset="-122"/>
                  <a:ea typeface="微软雅黑" panose="020B0503020204020204" pitchFamily="34" charset="-122"/>
                </a:rPr>
                <a:t>nop</a:t>
              </a:r>
              <a:r>
                <a:rPr lang="zh-CN" altLang="en-US" sz="2000" dirty="0">
                  <a:solidFill>
                    <a:srgbClr val="3366FF"/>
                  </a:solidFill>
                  <a:latin typeface="微软雅黑" panose="020B0503020204020204" pitchFamily="34" charset="-122"/>
                  <a:ea typeface="微软雅黑" panose="020B0503020204020204" pitchFamily="34" charset="-122"/>
                </a:rPr>
                <a:t>指令</a:t>
              </a:r>
              <a:endParaRPr lang="zh-CN" altLang="en-US" sz="2000" dirty="0">
                <a:solidFill>
                  <a:srgbClr val="3366FF"/>
                </a:solidFill>
                <a:latin typeface="微软雅黑" panose="020B0503020204020204" pitchFamily="34" charset="-122"/>
                <a:ea typeface="微软雅黑" panose="020B0503020204020204" pitchFamily="34" charset="-122"/>
              </a:endParaRPr>
            </a:p>
          </p:txBody>
        </p:sp>
        <p:sp>
          <p:nvSpPr>
            <p:cNvPr id="108558" name="Line 13"/>
            <p:cNvSpPr/>
            <p:nvPr/>
          </p:nvSpPr>
          <p:spPr>
            <a:xfrm flipV="1">
              <a:off x="658" y="1865"/>
              <a:ext cx="174" cy="329"/>
            </a:xfrm>
            <a:prstGeom prst="line">
              <a:avLst/>
            </a:prstGeom>
            <a:ln w="38100" cap="flat" cmpd="sng">
              <a:solidFill>
                <a:srgbClr val="3366FF"/>
              </a:solidFill>
              <a:prstDash val="solid"/>
              <a:headEnd type="none" w="med" len="med"/>
              <a:tailEnd type="triangle" w="med" len="med"/>
            </a:ln>
          </p:spPr>
        </p:sp>
      </p:grpSp>
      <p:sp>
        <p:nvSpPr>
          <p:cNvPr id="739342" name="Text Box 14"/>
          <p:cNvSpPr txBox="1"/>
          <p:nvPr/>
        </p:nvSpPr>
        <p:spPr>
          <a:xfrm>
            <a:off x="6151563" y="855663"/>
            <a:ext cx="2466975" cy="7016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FF0000"/>
                </a:solidFill>
                <a:latin typeface="微软雅黑" panose="020B0503020204020204" pitchFamily="34" charset="-122"/>
                <a:ea typeface="微软雅黑" panose="020B0503020204020204" pitchFamily="34" charset="-122"/>
              </a:rPr>
              <a:t>你能写出该</a:t>
            </a:r>
            <a:r>
              <a:rPr lang="en-US" altLang="zh-CN" sz="2000" dirty="0">
                <a:solidFill>
                  <a:srgbClr val="FF0000"/>
                </a:solidFill>
                <a:latin typeface="微软雅黑" panose="020B0503020204020204" pitchFamily="34" charset="-122"/>
                <a:ea typeface="微软雅黑" panose="020B0503020204020204" pitchFamily="34" charset="-122"/>
              </a:rPr>
              <a:t>call</a:t>
            </a:r>
            <a:r>
              <a:rPr lang="zh-CN" altLang="en-US" sz="2000" dirty="0">
                <a:solidFill>
                  <a:srgbClr val="FF0000"/>
                </a:solidFill>
                <a:latin typeface="微软雅黑" panose="020B0503020204020204" pitchFamily="34" charset="-122"/>
                <a:ea typeface="微软雅黑" panose="020B0503020204020204" pitchFamily="34" charset="-122"/>
              </a:rPr>
              <a:t>指令的功能描述吗？</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108552" name="Line 17"/>
          <p:cNvSpPr/>
          <p:nvPr/>
        </p:nvSpPr>
        <p:spPr>
          <a:xfrm>
            <a:off x="1684338" y="1508125"/>
            <a:ext cx="1639887" cy="12700"/>
          </a:xfrm>
          <a:prstGeom prst="line">
            <a:avLst/>
          </a:prstGeom>
          <a:ln w="38100" cap="flat" cmpd="sng">
            <a:solidFill>
              <a:srgbClr val="FF0000"/>
            </a:solidFill>
            <a:prstDash val="solid"/>
            <a:headEnd type="none" w="med" len="med"/>
            <a:tailEnd type="none" w="med" len="med"/>
          </a:ln>
        </p:spPr>
      </p:sp>
      <p:grpSp>
        <p:nvGrpSpPr>
          <p:cNvPr id="739347" name="Group 19"/>
          <p:cNvGrpSpPr/>
          <p:nvPr/>
        </p:nvGrpSpPr>
        <p:grpSpPr>
          <a:xfrm>
            <a:off x="85725" y="1509713"/>
            <a:ext cx="2468563" cy="4822825"/>
            <a:chOff x="45" y="942"/>
            <a:chExt cx="1555" cy="3038"/>
          </a:xfrm>
        </p:grpSpPr>
        <p:sp>
          <p:nvSpPr>
            <p:cNvPr id="108555" name="Line 16"/>
            <p:cNvSpPr/>
            <p:nvPr/>
          </p:nvSpPr>
          <p:spPr>
            <a:xfrm flipV="1">
              <a:off x="622" y="942"/>
              <a:ext cx="713" cy="2066"/>
            </a:xfrm>
            <a:prstGeom prst="line">
              <a:avLst/>
            </a:prstGeom>
            <a:ln w="9525" cap="flat" cmpd="sng">
              <a:solidFill>
                <a:schemeClr val="tx1"/>
              </a:solidFill>
              <a:prstDash val="solid"/>
              <a:headEnd type="none" w="med" len="med"/>
              <a:tailEnd type="triangle" w="med" len="med"/>
            </a:ln>
          </p:spPr>
        </p:sp>
        <p:sp>
          <p:nvSpPr>
            <p:cNvPr id="108556" name="Text Box 18"/>
            <p:cNvSpPr txBox="1"/>
            <p:nvPr/>
          </p:nvSpPr>
          <p:spPr>
            <a:xfrm>
              <a:off x="45" y="2963"/>
              <a:ext cx="1555" cy="1017"/>
            </a:xfrm>
            <a:prstGeom prst="rect">
              <a:avLst/>
            </a:prstGeom>
            <a:solidFill>
              <a:schemeClr val="bg1"/>
            </a:solidFill>
            <a:ln w="9525" cap="flat" cmpd="sng">
              <a:solidFill>
                <a:schemeClr val="tx1"/>
              </a:solidFill>
              <a:prstDash val="solid"/>
              <a:miter/>
              <a:headEnd type="none" w="med" len="med"/>
              <a:tailEnd type="none" w="med" len="med"/>
            </a:ln>
          </p:spPr>
          <p:txBody>
            <a:bodyPr lIns="0" r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342900" lvl="0" indent="-342900" eaLnBrk="1" hangingPunct="1">
                <a:lnSpc>
                  <a:spcPct val="100000"/>
                </a:lnSpc>
                <a:spcBef>
                  <a:spcPct val="50000"/>
                </a:spcBef>
                <a:buNone/>
              </a:pPr>
              <a:r>
                <a:rPr lang="en-US" altLang="zh-CN" sz="1800" dirty="0">
                  <a:solidFill>
                    <a:srgbClr val="FF0000"/>
                  </a:solidFill>
                  <a:latin typeface="微软雅黑" panose="020B0503020204020204" pitchFamily="34" charset="-122"/>
                  <a:ea typeface="微软雅黑" panose="020B0503020204020204" pitchFamily="34" charset="-122"/>
                </a:rPr>
                <a:t>R[eip]=0x804838b</a:t>
              </a:r>
              <a:endParaRPr lang="en-US" altLang="zh-CN" sz="1800" dirty="0">
                <a:solidFill>
                  <a:srgbClr val="FF0000"/>
                </a:solidFill>
                <a:latin typeface="微软雅黑" panose="020B0503020204020204" pitchFamily="34" charset="-122"/>
                <a:ea typeface="微软雅黑" panose="020B0503020204020204" pitchFamily="34" charset="-122"/>
              </a:endParaRPr>
            </a:p>
            <a:p>
              <a:pPr marL="342900" lvl="0" indent="-342900" eaLnBrk="1" hangingPunct="1">
                <a:lnSpc>
                  <a:spcPct val="100000"/>
                </a:lnSpc>
                <a:spcBef>
                  <a:spcPct val="50000"/>
                </a:spcBef>
                <a:buAutoNum type="arabicParenR"/>
              </a:pPr>
              <a:r>
                <a:rPr lang="en-US" altLang="zh-CN" sz="1800" dirty="0">
                  <a:solidFill>
                    <a:srgbClr val="FF0000"/>
                  </a:solidFill>
                  <a:latin typeface="微软雅黑" panose="020B0503020204020204" pitchFamily="34" charset="-122"/>
                  <a:ea typeface="微软雅黑" panose="020B0503020204020204" pitchFamily="34" charset="-122"/>
                </a:rPr>
                <a:t>R[esp]</a:t>
              </a:r>
              <a:r>
                <a:rPr lang="en-US" altLang="zh-CN" sz="1800" dirty="0">
                  <a:solidFill>
                    <a:srgbClr val="FF0000"/>
                  </a:solidFill>
                  <a:latin typeface="Times New Roman" panose="02020603050405020304" pitchFamily="18" charset="0"/>
                  <a:ea typeface="微软雅黑" panose="020B0503020204020204" pitchFamily="34" charset="-122"/>
                </a:rPr>
                <a:t>← </a:t>
              </a:r>
              <a:r>
                <a:rPr lang="en-US" altLang="zh-CN" sz="1800" dirty="0">
                  <a:solidFill>
                    <a:srgbClr val="FF0000"/>
                  </a:solidFill>
                </a:rPr>
                <a:t>R[esp]-4</a:t>
              </a:r>
              <a:endParaRPr lang="en-US" altLang="zh-CN" sz="1800" dirty="0">
                <a:solidFill>
                  <a:srgbClr val="FF0000"/>
                </a:solidFill>
              </a:endParaRPr>
            </a:p>
            <a:p>
              <a:pPr marL="342900" lvl="0" indent="-342900" eaLnBrk="1" hangingPunct="1">
                <a:lnSpc>
                  <a:spcPct val="100000"/>
                </a:lnSpc>
                <a:spcBef>
                  <a:spcPct val="50000"/>
                </a:spcBef>
                <a:buAutoNum type="arabicParenR"/>
              </a:pPr>
              <a:r>
                <a:rPr lang="en-US" altLang="zh-CN" sz="1800" dirty="0">
                  <a:solidFill>
                    <a:srgbClr val="FF0000"/>
                  </a:solidFill>
                  <a:latin typeface="微软雅黑" panose="020B0503020204020204" pitchFamily="34" charset="-122"/>
                  <a:ea typeface="微软雅黑" panose="020B0503020204020204" pitchFamily="34" charset="-122"/>
                </a:rPr>
                <a:t>M[R[esp]] </a:t>
              </a:r>
              <a:r>
                <a:rPr lang="en-US" altLang="zh-CN" sz="1800" dirty="0">
                  <a:solidFill>
                    <a:srgbClr val="FF0000"/>
                  </a:solidFill>
                </a:rPr>
                <a:t>←R[eip]</a:t>
              </a:r>
              <a:endParaRPr lang="en-US" altLang="zh-CN" sz="1800" dirty="0">
                <a:solidFill>
                  <a:srgbClr val="FF0000"/>
                </a:solidFill>
              </a:endParaRPr>
            </a:p>
            <a:p>
              <a:pPr marL="342900" lvl="0" indent="-342900" eaLnBrk="1" hangingPunct="1">
                <a:lnSpc>
                  <a:spcPct val="100000"/>
                </a:lnSpc>
                <a:spcBef>
                  <a:spcPct val="50000"/>
                </a:spcBef>
                <a:buAutoNum type="arabicParenR"/>
              </a:pPr>
              <a:r>
                <a:rPr lang="en-US" altLang="zh-CN" sz="1800" dirty="0">
                  <a:solidFill>
                    <a:srgbClr val="FF0000"/>
                  </a:solidFill>
                </a:rPr>
                <a:t>R[eip] ←R[eip]+0x9</a:t>
              </a:r>
              <a:r>
                <a:rPr lang="en-US" altLang="zh-CN" sz="1800" dirty="0">
                  <a:solidFill>
                    <a:srgbClr val="FF0000"/>
                  </a:solidFill>
                  <a:latin typeface="微软雅黑" panose="020B0503020204020204" pitchFamily="34" charset="-122"/>
                  <a:ea typeface="微软雅黑" panose="020B0503020204020204" pitchFamily="34" charset="-122"/>
                </a:rPr>
                <a:t> </a:t>
              </a:r>
              <a:endParaRPr lang="en-US" altLang="zh-CN" sz="1800" dirty="0">
                <a:solidFill>
                  <a:srgbClr val="FF0000"/>
                </a:solidFill>
                <a:latin typeface="微软雅黑" panose="020B0503020204020204" pitchFamily="34" charset="-122"/>
                <a:ea typeface="微软雅黑" panose="020B0503020204020204" pitchFamily="34" charset="-122"/>
              </a:endParaRPr>
            </a:p>
          </p:txBody>
        </p:sp>
      </p:grpSp>
      <p:sp>
        <p:nvSpPr>
          <p:cNvPr id="14" name="Text Box 22"/>
          <p:cNvSpPr txBox="1"/>
          <p:nvPr/>
        </p:nvSpPr>
        <p:spPr>
          <a:xfrm>
            <a:off x="7986713" y="6332538"/>
            <a:ext cx="801687" cy="4000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2000" dirty="0">
                <a:hlinkClick r:id="rId1" action="ppaction://hlinksldjump"/>
              </a:rPr>
              <a:t>SKIP</a:t>
            </a:r>
            <a:endParaRPr lang="en-US" altLang="zh-C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9340"/>
                                        </p:tgtEl>
                                        <p:attrNameLst>
                                          <p:attrName>style.visibility</p:attrName>
                                        </p:attrNameLst>
                                      </p:cBhvr>
                                      <p:to>
                                        <p:strVal val="visible"/>
                                      </p:to>
                                    </p:set>
                                    <p:animEffect transition="in" filter="blinds(horizontal)">
                                      <p:cBhvr>
                                        <p:cTn id="7" dur="500"/>
                                        <p:tgtEl>
                                          <p:spTgt spid="7393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9343"/>
                                        </p:tgtEl>
                                        <p:attrNameLst>
                                          <p:attrName>style.visibility</p:attrName>
                                        </p:attrNameLst>
                                      </p:cBhvr>
                                      <p:to>
                                        <p:strVal val="visible"/>
                                      </p:to>
                                    </p:set>
                                    <p:animEffect transition="in" filter="blinds(horizontal)">
                                      <p:cBhvr>
                                        <p:cTn id="12" dur="500"/>
                                        <p:tgtEl>
                                          <p:spTgt spid="73934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39338"/>
                                        </p:tgtEl>
                                        <p:attrNameLst>
                                          <p:attrName>style.visibility</p:attrName>
                                        </p:attrNameLst>
                                      </p:cBhvr>
                                      <p:to>
                                        <p:strVal val="visible"/>
                                      </p:to>
                                    </p:set>
                                    <p:animEffect transition="in" filter="blinds(horizontal)">
                                      <p:cBhvr>
                                        <p:cTn id="17" dur="500"/>
                                        <p:tgtEl>
                                          <p:spTgt spid="73933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39342"/>
                                        </p:tgtEl>
                                        <p:attrNameLst>
                                          <p:attrName>style.visibility</p:attrName>
                                        </p:attrNameLst>
                                      </p:cBhvr>
                                      <p:to>
                                        <p:strVal val="visible"/>
                                      </p:to>
                                    </p:set>
                                    <p:animEffect transition="in" filter="blinds(horizontal)">
                                      <p:cBhvr>
                                        <p:cTn id="22" dur="500"/>
                                        <p:tgtEl>
                                          <p:spTgt spid="73934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39347"/>
                                        </p:tgtEl>
                                        <p:attrNameLst>
                                          <p:attrName>style.visibility</p:attrName>
                                        </p:attrNameLst>
                                      </p:cBhvr>
                                      <p:to>
                                        <p:strVal val="visible"/>
                                      </p:to>
                                    </p:set>
                                    <p:animEffect transition="in" filter="blinds(horizontal)">
                                      <p:cBhvr>
                                        <p:cTn id="27" dur="500"/>
                                        <p:tgtEl>
                                          <p:spTgt spid="739347"/>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randombar(horizontal)">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338" grpId="0" animBg="1"/>
      <p:bldP spid="739342"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4"/>
          <p:cNvSpPr>
            <a:spLocks noGrp="1"/>
          </p:cNvSpPr>
          <p:nvPr>
            <p:ph type="title"/>
          </p:nvPr>
        </p:nvSpPr>
        <p:spPr>
          <a:xfrm>
            <a:off x="1106488" y="0"/>
            <a:ext cx="6986587" cy="781050"/>
          </a:xfrm>
        </p:spPr>
        <p:txBody>
          <a:bodyPr vert="horz" wrap="square" lIns="91440" tIns="45720" rIns="91440" bIns="45720" anchor="ctr" anchorCtr="0"/>
          <a:p>
            <a:r>
              <a:rPr lang="zh-CN" altLang="en-US" dirty="0"/>
              <a:t>链接操作的步骤</a:t>
            </a:r>
            <a:endParaRPr lang="zh-CN" altLang="en-US" dirty="0"/>
          </a:p>
        </p:txBody>
      </p:sp>
      <p:sp>
        <p:nvSpPr>
          <p:cNvPr id="603139" name="Rectangle 5"/>
          <p:cNvSpPr>
            <a:spLocks noGrp="1"/>
          </p:cNvSpPr>
          <p:nvPr>
            <p:ph type="body"/>
          </p:nvPr>
        </p:nvSpPr>
        <p:spPr>
          <a:xfrm>
            <a:off x="57150" y="915988"/>
            <a:ext cx="8920163" cy="5614987"/>
          </a:xfrm>
        </p:spPr>
        <p:txBody>
          <a:bodyPr vert="horz" wrap="square" lIns="91440" tIns="45720" rIns="91440" bIns="45720" anchor="t" anchorCtr="0"/>
          <a:p>
            <a:pPr>
              <a:lnSpc>
                <a:spcPct val="100000"/>
              </a:lnSpc>
            </a:pPr>
            <a:r>
              <a:rPr lang="en-US" altLang="zh-CN" dirty="0">
                <a:latin typeface="微软雅黑" panose="020B0503020204020204" pitchFamily="34" charset="-122"/>
                <a:ea typeface="微软雅黑" panose="020B0503020204020204" pitchFamily="34" charset="-122"/>
              </a:rPr>
              <a:t>Step 1. </a:t>
            </a:r>
            <a:r>
              <a:rPr lang="zh-CN" altLang="en-US" dirty="0">
                <a:latin typeface="微软雅黑" panose="020B0503020204020204" pitchFamily="34" charset="-122"/>
                <a:ea typeface="微软雅黑" panose="020B0503020204020204" pitchFamily="34" charset="-122"/>
              </a:rPr>
              <a:t>符号解析（</a:t>
            </a:r>
            <a:r>
              <a:rPr lang="en-US" altLang="zh-CN" dirty="0">
                <a:latin typeface="微软雅黑" panose="020B0503020204020204" pitchFamily="34" charset="-122"/>
                <a:ea typeface="微软雅黑" panose="020B0503020204020204" pitchFamily="34" charset="-122"/>
              </a:rPr>
              <a:t>Symbol resolution</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lvl="1">
              <a:lnSpc>
                <a:spcPct val="100000"/>
              </a:lnSpc>
            </a:pPr>
            <a:r>
              <a:rPr lang="zh-CN" altLang="en-US" sz="2200" dirty="0">
                <a:latin typeface="微软雅黑" panose="020B0503020204020204" pitchFamily="34" charset="-122"/>
                <a:ea typeface="微软雅黑" panose="020B0503020204020204" pitchFamily="34" charset="-122"/>
              </a:rPr>
              <a:t>程序中有定义和引用的符号</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包括变量和函数等</a:t>
            </a:r>
            <a:r>
              <a:rPr lang="en-US" altLang="zh-CN" sz="2200" dirty="0">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a:p>
            <a:pPr lvl="2">
              <a:lnSpc>
                <a:spcPct val="100000"/>
              </a:lnSpc>
            </a:pPr>
            <a:r>
              <a:rPr lang="en-US" altLang="zh-CN" sz="2000" dirty="0">
                <a:latin typeface="微软雅黑" panose="020B0503020204020204" pitchFamily="34" charset="-122"/>
                <a:ea typeface="微软雅黑" panose="020B0503020204020204" pitchFamily="34" charset="-122"/>
              </a:rPr>
              <a:t>void swap() {…}  /* </a:t>
            </a:r>
            <a:r>
              <a:rPr lang="zh-CN" altLang="en-US" sz="2000" dirty="0">
                <a:latin typeface="微软雅黑" panose="020B0503020204020204" pitchFamily="34" charset="-122"/>
                <a:ea typeface="微软雅黑" panose="020B0503020204020204" pitchFamily="34" charset="-122"/>
              </a:rPr>
              <a:t>定义符号</a:t>
            </a:r>
            <a:r>
              <a:rPr lang="en-US" altLang="zh-CN" sz="2000" dirty="0">
                <a:latin typeface="微软雅黑" panose="020B0503020204020204" pitchFamily="34" charset="-122"/>
                <a:ea typeface="微软雅黑" panose="020B0503020204020204" pitchFamily="34" charset="-122"/>
              </a:rPr>
              <a:t>swap */</a:t>
            </a:r>
            <a:endParaRPr lang="en-US" altLang="zh-CN" sz="2000" dirty="0">
              <a:latin typeface="微软雅黑" panose="020B0503020204020204" pitchFamily="34" charset="-122"/>
              <a:ea typeface="微软雅黑" panose="020B0503020204020204" pitchFamily="34" charset="-122"/>
            </a:endParaRPr>
          </a:p>
          <a:p>
            <a:pPr lvl="2">
              <a:lnSpc>
                <a:spcPct val="100000"/>
              </a:lnSpc>
            </a:pPr>
            <a:r>
              <a:rPr lang="en-US" altLang="zh-CN" sz="2000" dirty="0">
                <a:latin typeface="微软雅黑" panose="020B0503020204020204" pitchFamily="34" charset="-122"/>
                <a:ea typeface="微软雅黑" panose="020B0503020204020204" pitchFamily="34" charset="-122"/>
              </a:rPr>
              <a:t>swap();          /* </a:t>
            </a:r>
            <a:r>
              <a:rPr lang="zh-CN" altLang="en-US" sz="2000" dirty="0">
                <a:latin typeface="微软雅黑" panose="020B0503020204020204" pitchFamily="34" charset="-122"/>
                <a:ea typeface="微软雅黑" panose="020B0503020204020204" pitchFamily="34" charset="-122"/>
              </a:rPr>
              <a:t>引用符号</a:t>
            </a:r>
            <a:r>
              <a:rPr lang="en-US" altLang="zh-CN" sz="2000" dirty="0">
                <a:latin typeface="微软雅黑" panose="020B0503020204020204" pitchFamily="34" charset="-122"/>
                <a:ea typeface="微软雅黑" panose="020B0503020204020204" pitchFamily="34" charset="-122"/>
              </a:rPr>
              <a:t>swap */</a:t>
            </a:r>
            <a:endParaRPr lang="en-US" altLang="zh-CN" sz="2000" dirty="0">
              <a:latin typeface="微软雅黑" panose="020B0503020204020204" pitchFamily="34" charset="-122"/>
              <a:ea typeface="微软雅黑" panose="020B0503020204020204" pitchFamily="34" charset="-122"/>
            </a:endParaRPr>
          </a:p>
          <a:p>
            <a:pPr lvl="2">
              <a:lnSpc>
                <a:spcPct val="100000"/>
              </a:lnSpc>
            </a:pPr>
            <a:r>
              <a:rPr lang="en-US" altLang="zh-CN" sz="2000" dirty="0">
                <a:latin typeface="微软雅黑" panose="020B0503020204020204" pitchFamily="34" charset="-122"/>
                <a:ea typeface="微软雅黑" panose="020B0503020204020204" pitchFamily="34" charset="-122"/>
              </a:rPr>
              <a:t>int *xp = &amp;x;    /* </a:t>
            </a:r>
            <a:r>
              <a:rPr lang="zh-CN" altLang="en-US" sz="2000" dirty="0">
                <a:latin typeface="微软雅黑" panose="020B0503020204020204" pitchFamily="34" charset="-122"/>
                <a:ea typeface="微软雅黑" panose="020B0503020204020204" pitchFamily="34" charset="-122"/>
              </a:rPr>
              <a:t>定义符号 </a:t>
            </a:r>
            <a:r>
              <a:rPr lang="en-US" altLang="zh-CN" sz="2000" dirty="0">
                <a:latin typeface="微软雅黑" panose="020B0503020204020204" pitchFamily="34" charset="-122"/>
                <a:ea typeface="微软雅黑" panose="020B0503020204020204" pitchFamily="34" charset="-122"/>
              </a:rPr>
              <a:t>xp, </a:t>
            </a:r>
            <a:r>
              <a:rPr lang="zh-CN" altLang="en-US" sz="2000" dirty="0">
                <a:latin typeface="微软雅黑" panose="020B0503020204020204" pitchFamily="34" charset="-122"/>
                <a:ea typeface="微软雅黑" panose="020B0503020204020204" pitchFamily="34" charset="-122"/>
              </a:rPr>
              <a:t>引用符号 </a:t>
            </a:r>
            <a:r>
              <a:rPr lang="en-US" altLang="zh-CN" sz="2000" dirty="0">
                <a:latin typeface="微软雅黑" panose="020B0503020204020204" pitchFamily="34" charset="-122"/>
                <a:ea typeface="微软雅黑" panose="020B0503020204020204" pitchFamily="34" charset="-122"/>
              </a:rPr>
              <a:t>x */</a:t>
            </a:r>
            <a:endParaRPr lang="en-US" altLang="zh-CN" dirty="0">
              <a:latin typeface="微软雅黑" panose="020B0503020204020204" pitchFamily="34" charset="-122"/>
              <a:ea typeface="微软雅黑" panose="020B0503020204020204" pitchFamily="34" charset="-122"/>
            </a:endParaRPr>
          </a:p>
          <a:p>
            <a:pPr lvl="1">
              <a:lnSpc>
                <a:spcPct val="100000"/>
              </a:lnSpc>
            </a:pPr>
            <a:r>
              <a:rPr lang="zh-CN" altLang="en-US" sz="2200" dirty="0">
                <a:latin typeface="微软雅黑" panose="020B0503020204020204" pitchFamily="34" charset="-122"/>
                <a:ea typeface="微软雅黑" panose="020B0503020204020204" pitchFamily="34" charset="-122"/>
              </a:rPr>
              <a:t>编译器将</a:t>
            </a:r>
            <a:r>
              <a:rPr lang="zh-CN" altLang="en-US" sz="2200" dirty="0">
                <a:solidFill>
                  <a:srgbClr val="FF3300"/>
                </a:solidFill>
                <a:latin typeface="微软雅黑" panose="020B0503020204020204" pitchFamily="34" charset="-122"/>
                <a:ea typeface="微软雅黑" panose="020B0503020204020204" pitchFamily="34" charset="-122"/>
              </a:rPr>
              <a:t>定义的符号</a:t>
            </a:r>
            <a:r>
              <a:rPr lang="zh-CN" altLang="en-US" sz="2200" dirty="0">
                <a:latin typeface="微软雅黑" panose="020B0503020204020204" pitchFamily="34" charset="-122"/>
                <a:ea typeface="微软雅黑" panose="020B0503020204020204" pitchFamily="34" charset="-122"/>
              </a:rPr>
              <a:t>存放在一个</a:t>
            </a:r>
            <a:r>
              <a:rPr lang="zh-CN" altLang="en-US" sz="2200" dirty="0">
                <a:solidFill>
                  <a:srgbClr val="FF3300"/>
                </a:solidFill>
                <a:latin typeface="微软雅黑" panose="020B0503020204020204" pitchFamily="34" charset="-122"/>
                <a:ea typeface="微软雅黑" panose="020B0503020204020204" pitchFamily="34" charset="-122"/>
              </a:rPr>
              <a:t>符号表</a:t>
            </a: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symbol table</a:t>
            </a:r>
            <a:r>
              <a:rPr lang="zh-CN" altLang="en-US" sz="2200" dirty="0">
                <a:latin typeface="微软雅黑" panose="020B0503020204020204" pitchFamily="34" charset="-122"/>
                <a:ea typeface="微软雅黑" panose="020B0503020204020204" pitchFamily="34" charset="-122"/>
              </a:rPr>
              <a:t>）中</a:t>
            </a:r>
            <a:r>
              <a:rPr lang="en-US" altLang="zh-CN"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lvl="2">
              <a:lnSpc>
                <a:spcPct val="100000"/>
              </a:lnSpc>
              <a:buFontTx/>
              <a:buChar char="–"/>
            </a:pPr>
            <a:r>
              <a:rPr lang="zh-CN" altLang="en-US" sz="2200" dirty="0">
                <a:latin typeface="微软雅黑" panose="020B0503020204020204" pitchFamily="34" charset="-122"/>
                <a:ea typeface="微软雅黑" panose="020B0503020204020204" pitchFamily="34" charset="-122"/>
              </a:rPr>
              <a:t>符号表是一个结构数组</a:t>
            </a:r>
            <a:endParaRPr lang="zh-CN" altLang="en-US" sz="2200" dirty="0">
              <a:latin typeface="微软雅黑" panose="020B0503020204020204" pitchFamily="34" charset="-122"/>
              <a:ea typeface="微软雅黑" panose="020B0503020204020204" pitchFamily="34" charset="-122"/>
            </a:endParaRPr>
          </a:p>
          <a:p>
            <a:pPr lvl="2">
              <a:lnSpc>
                <a:spcPct val="100000"/>
              </a:lnSpc>
              <a:buFontTx/>
              <a:buChar char="–"/>
            </a:pPr>
            <a:r>
              <a:rPr lang="zh-CN" altLang="en-US" sz="2200" dirty="0">
                <a:latin typeface="微软雅黑" panose="020B0503020204020204" pitchFamily="34" charset="-122"/>
                <a:ea typeface="微软雅黑" panose="020B0503020204020204" pitchFamily="34" charset="-122"/>
              </a:rPr>
              <a:t>每个表项包含符号名、</a:t>
            </a:r>
            <a:r>
              <a:rPr lang="zh-CN" altLang="en-US" sz="2200" dirty="0">
                <a:solidFill>
                  <a:srgbClr val="CC3300"/>
                </a:solidFill>
                <a:latin typeface="微软雅黑" panose="020B0503020204020204" pitchFamily="34" charset="-122"/>
                <a:ea typeface="微软雅黑" panose="020B0503020204020204" pitchFamily="34" charset="-122"/>
              </a:rPr>
              <a:t>长度和位置</a:t>
            </a:r>
            <a:r>
              <a:rPr lang="zh-CN" altLang="en-US" sz="2200" dirty="0">
                <a:latin typeface="微软雅黑" panose="020B0503020204020204" pitchFamily="34" charset="-122"/>
                <a:ea typeface="微软雅黑" panose="020B0503020204020204" pitchFamily="34" charset="-122"/>
              </a:rPr>
              <a:t>等信息</a:t>
            </a:r>
            <a:endParaRPr lang="en-US" altLang="zh-CN" sz="2200" dirty="0">
              <a:latin typeface="微软雅黑" panose="020B0503020204020204" pitchFamily="34" charset="-122"/>
              <a:ea typeface="微软雅黑" panose="020B0503020204020204" pitchFamily="34" charset="-122"/>
            </a:endParaRPr>
          </a:p>
          <a:p>
            <a:pPr lvl="1">
              <a:lnSpc>
                <a:spcPct val="100000"/>
              </a:lnSpc>
            </a:pPr>
            <a:r>
              <a:rPr lang="zh-CN" altLang="en-US" sz="2200" dirty="0">
                <a:latin typeface="微软雅黑" panose="020B0503020204020204" pitchFamily="34" charset="-122"/>
                <a:ea typeface="微软雅黑" panose="020B0503020204020204" pitchFamily="34" charset="-122"/>
              </a:rPr>
              <a:t>链接器将每个</a:t>
            </a:r>
            <a:r>
              <a:rPr lang="zh-CN" altLang="en-US" sz="2200" dirty="0">
                <a:solidFill>
                  <a:srgbClr val="FF3300"/>
                </a:solidFill>
                <a:latin typeface="微软雅黑" panose="020B0503020204020204" pitchFamily="34" charset="-122"/>
                <a:ea typeface="微软雅黑" panose="020B0503020204020204" pitchFamily="34" charset="-122"/>
              </a:rPr>
              <a:t>符号的引用</a:t>
            </a:r>
            <a:r>
              <a:rPr lang="zh-CN" altLang="en-US" sz="2200" dirty="0">
                <a:latin typeface="微软雅黑" panose="020B0503020204020204" pitchFamily="34" charset="-122"/>
                <a:ea typeface="微软雅黑" panose="020B0503020204020204" pitchFamily="34" charset="-122"/>
              </a:rPr>
              <a:t>都与一个确定的</a:t>
            </a:r>
            <a:r>
              <a:rPr lang="zh-CN" altLang="en-US" sz="2200" dirty="0">
                <a:solidFill>
                  <a:srgbClr val="FF3300"/>
                </a:solidFill>
                <a:latin typeface="微软雅黑" panose="020B0503020204020204" pitchFamily="34" charset="-122"/>
                <a:ea typeface="微软雅黑" panose="020B0503020204020204" pitchFamily="34" charset="-122"/>
              </a:rPr>
              <a:t>符号定义</a:t>
            </a:r>
            <a:r>
              <a:rPr lang="zh-CN" altLang="en-US" sz="2200" dirty="0">
                <a:latin typeface="微软雅黑" panose="020B0503020204020204" pitchFamily="34" charset="-122"/>
                <a:ea typeface="微软雅黑" panose="020B0503020204020204" pitchFamily="34" charset="-122"/>
              </a:rPr>
              <a:t>建立关联</a:t>
            </a:r>
            <a:endParaRPr lang="zh-CN" altLang="en-US" sz="2200"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Step 2. </a:t>
            </a:r>
            <a:r>
              <a:rPr lang="zh-CN" altLang="en-US" dirty="0">
                <a:latin typeface="微软雅黑" panose="020B0503020204020204" pitchFamily="34" charset="-122"/>
                <a:ea typeface="微软雅黑" panose="020B0503020204020204" pitchFamily="34" charset="-122"/>
              </a:rPr>
              <a:t>重定位</a:t>
            </a:r>
            <a:endParaRPr lang="en-US" altLang="zh-CN"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将多个代码段与数据段分别</a:t>
            </a:r>
            <a:r>
              <a:rPr lang="zh-CN" altLang="en-US" sz="2200" dirty="0">
                <a:solidFill>
                  <a:srgbClr val="FF0000"/>
                </a:solidFill>
                <a:latin typeface="微软雅黑" panose="020B0503020204020204" pitchFamily="34" charset="-122"/>
                <a:ea typeface="微软雅黑" panose="020B0503020204020204" pitchFamily="34" charset="-122"/>
              </a:rPr>
              <a:t>合并为</a:t>
            </a:r>
            <a:r>
              <a:rPr lang="zh-CN" altLang="en-US" sz="2200" dirty="0">
                <a:latin typeface="微软雅黑" panose="020B0503020204020204" pitchFamily="34" charset="-122"/>
                <a:ea typeface="微软雅黑" panose="020B0503020204020204" pitchFamily="34" charset="-122"/>
              </a:rPr>
              <a:t>一个单独的代码段和数据段</a:t>
            </a:r>
            <a:endParaRPr lang="en-US" altLang="zh-CN"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计算每个定义的符号在虚拟地址空间中的</a:t>
            </a:r>
            <a:r>
              <a:rPr lang="zh-CN" altLang="en-US" sz="2200" dirty="0">
                <a:solidFill>
                  <a:srgbClr val="FF3300"/>
                </a:solidFill>
                <a:latin typeface="微软雅黑" panose="020B0503020204020204" pitchFamily="34" charset="-122"/>
                <a:ea typeface="微软雅黑" panose="020B0503020204020204" pitchFamily="34" charset="-122"/>
              </a:rPr>
              <a:t>绝对地址</a:t>
            </a:r>
            <a:endParaRPr lang="zh-CN" altLang="en-US" sz="2200" dirty="0">
              <a:solidFill>
                <a:srgbClr val="FF3300"/>
              </a:solidFill>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将可执行文件中符号引用处的地址</a:t>
            </a:r>
            <a:r>
              <a:rPr lang="zh-CN" altLang="en-US" sz="2200" dirty="0">
                <a:solidFill>
                  <a:srgbClr val="FF0000"/>
                </a:solidFill>
                <a:latin typeface="微软雅黑" panose="020B0503020204020204" pitchFamily="34" charset="-122"/>
                <a:ea typeface="微软雅黑" panose="020B0503020204020204" pitchFamily="34" charset="-122"/>
              </a:rPr>
              <a:t>修改为重定位后的地址信息</a:t>
            </a:r>
            <a:endParaRPr lang="en-US" altLang="zh-CN" sz="22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3139">
                                            <p:txEl>
                                              <p:charRg st="32" end="56"/>
                                            </p:txEl>
                                          </p:spTgt>
                                        </p:tgtEl>
                                        <p:attrNameLst>
                                          <p:attrName>style.visibility</p:attrName>
                                        </p:attrNameLst>
                                      </p:cBhvr>
                                      <p:to>
                                        <p:strVal val="visible"/>
                                      </p:to>
                                    </p:set>
                                    <p:animEffect transition="in" filter="blinds(horizontal)">
                                      <p:cBhvr>
                                        <p:cTn id="7" dur="500"/>
                                        <p:tgtEl>
                                          <p:spTgt spid="603139">
                                            <p:txEl>
                                              <p:charRg st="32" end="5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03139">
                                            <p:txEl>
                                              <p:charRg st="56" end="88"/>
                                            </p:txEl>
                                          </p:spTgt>
                                        </p:tgtEl>
                                        <p:attrNameLst>
                                          <p:attrName>style.visibility</p:attrName>
                                        </p:attrNameLst>
                                      </p:cBhvr>
                                      <p:to>
                                        <p:strVal val="visible"/>
                                      </p:to>
                                    </p:set>
                                    <p:animEffect transition="in" filter="blinds(horizontal)">
                                      <p:cBhvr>
                                        <p:cTn id="12" dur="500"/>
                                        <p:tgtEl>
                                          <p:spTgt spid="603139">
                                            <p:txEl>
                                              <p:charRg st="56" end="8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03139">
                                            <p:txEl>
                                              <p:charRg st="88" end="120"/>
                                            </p:txEl>
                                          </p:spTgt>
                                        </p:tgtEl>
                                        <p:attrNameLst>
                                          <p:attrName>style.visibility</p:attrName>
                                        </p:attrNameLst>
                                      </p:cBhvr>
                                      <p:to>
                                        <p:strVal val="visible"/>
                                      </p:to>
                                    </p:set>
                                    <p:animEffect transition="in" filter="blinds(horizontal)">
                                      <p:cBhvr>
                                        <p:cTn id="17" dur="500"/>
                                        <p:tgtEl>
                                          <p:spTgt spid="603139">
                                            <p:txEl>
                                              <p:charRg st="88" end="12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03139">
                                            <p:txEl>
                                              <p:charRg st="120" end="159"/>
                                            </p:txEl>
                                          </p:spTgt>
                                        </p:tgtEl>
                                        <p:attrNameLst>
                                          <p:attrName>style.visibility</p:attrName>
                                        </p:attrNameLst>
                                      </p:cBhvr>
                                      <p:to>
                                        <p:strVal val="visible"/>
                                      </p:to>
                                    </p:set>
                                    <p:animEffect transition="in" filter="blinds(horizontal)">
                                      <p:cBhvr>
                                        <p:cTn id="22" dur="500"/>
                                        <p:tgtEl>
                                          <p:spTgt spid="603139">
                                            <p:txEl>
                                              <p:charRg st="120" end="15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03139">
                                            <p:txEl>
                                              <p:charRg st="159" end="194"/>
                                            </p:txEl>
                                          </p:spTgt>
                                        </p:tgtEl>
                                        <p:attrNameLst>
                                          <p:attrName>style.visibility</p:attrName>
                                        </p:attrNameLst>
                                      </p:cBhvr>
                                      <p:to>
                                        <p:strVal val="visible"/>
                                      </p:to>
                                    </p:set>
                                    <p:animEffect transition="in" filter="blinds(horizontal)">
                                      <p:cBhvr>
                                        <p:cTn id="27" dur="500"/>
                                        <p:tgtEl>
                                          <p:spTgt spid="603139">
                                            <p:txEl>
                                              <p:charRg st="159" end="19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03139">
                                            <p:txEl>
                                              <p:charRg st="194" end="205"/>
                                            </p:txEl>
                                          </p:spTgt>
                                        </p:tgtEl>
                                        <p:attrNameLst>
                                          <p:attrName>style.visibility</p:attrName>
                                        </p:attrNameLst>
                                      </p:cBhvr>
                                      <p:to>
                                        <p:strVal val="visible"/>
                                      </p:to>
                                    </p:set>
                                    <p:animEffect transition="in" filter="blinds(horizontal)">
                                      <p:cBhvr>
                                        <p:cTn id="32" dur="500"/>
                                        <p:tgtEl>
                                          <p:spTgt spid="603139">
                                            <p:txEl>
                                              <p:charRg st="194" end="20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03139">
                                            <p:txEl>
                                              <p:charRg st="205" end="224"/>
                                            </p:txEl>
                                          </p:spTgt>
                                        </p:tgtEl>
                                        <p:attrNameLst>
                                          <p:attrName>style.visibility</p:attrName>
                                        </p:attrNameLst>
                                      </p:cBhvr>
                                      <p:to>
                                        <p:strVal val="visible"/>
                                      </p:to>
                                    </p:set>
                                    <p:animEffect transition="in" filter="blinds(horizontal)">
                                      <p:cBhvr>
                                        <p:cTn id="37" dur="500"/>
                                        <p:tgtEl>
                                          <p:spTgt spid="603139">
                                            <p:txEl>
                                              <p:charRg st="205" end="22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03139">
                                            <p:txEl>
                                              <p:charRg st="224" end="251"/>
                                            </p:txEl>
                                          </p:spTgt>
                                        </p:tgtEl>
                                        <p:attrNameLst>
                                          <p:attrName>style.visibility</p:attrName>
                                        </p:attrNameLst>
                                      </p:cBhvr>
                                      <p:to>
                                        <p:strVal val="visible"/>
                                      </p:to>
                                    </p:set>
                                    <p:animEffect transition="in" filter="blinds(horizontal)">
                                      <p:cBhvr>
                                        <p:cTn id="42" dur="500"/>
                                        <p:tgtEl>
                                          <p:spTgt spid="603139">
                                            <p:txEl>
                                              <p:charRg st="224" end="25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03139">
                                            <p:txEl>
                                              <p:charRg st="263" end="291"/>
                                            </p:txEl>
                                          </p:spTgt>
                                        </p:tgtEl>
                                        <p:attrNameLst>
                                          <p:attrName>style.visibility</p:attrName>
                                        </p:attrNameLst>
                                      </p:cBhvr>
                                      <p:to>
                                        <p:strVal val="visible"/>
                                      </p:to>
                                    </p:set>
                                    <p:animEffect transition="in" filter="blinds(horizontal)">
                                      <p:cBhvr>
                                        <p:cTn id="47" dur="500"/>
                                        <p:tgtEl>
                                          <p:spTgt spid="603139">
                                            <p:txEl>
                                              <p:charRg st="263" end="29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03139">
                                            <p:txEl>
                                              <p:charRg st="291" end="314"/>
                                            </p:txEl>
                                          </p:spTgt>
                                        </p:tgtEl>
                                        <p:attrNameLst>
                                          <p:attrName>style.visibility</p:attrName>
                                        </p:attrNameLst>
                                      </p:cBhvr>
                                      <p:to>
                                        <p:strVal val="visible"/>
                                      </p:to>
                                    </p:set>
                                    <p:animEffect transition="in" filter="blinds(horizontal)">
                                      <p:cBhvr>
                                        <p:cTn id="52" dur="500"/>
                                        <p:tgtEl>
                                          <p:spTgt spid="603139">
                                            <p:txEl>
                                              <p:charRg st="291" end="31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03139">
                                            <p:txEl>
                                              <p:charRg st="314" end="342"/>
                                            </p:txEl>
                                          </p:spTgt>
                                        </p:tgtEl>
                                        <p:attrNameLst>
                                          <p:attrName>style.visibility</p:attrName>
                                        </p:attrNameLst>
                                      </p:cBhvr>
                                      <p:to>
                                        <p:strVal val="visible"/>
                                      </p:to>
                                    </p:set>
                                    <p:animEffect transition="in" filter="blinds(horizontal)">
                                      <p:cBhvr>
                                        <p:cTn id="57" dur="500"/>
                                        <p:tgtEl>
                                          <p:spTgt spid="603139">
                                            <p:txEl>
                                              <p:charRg st="314" end="34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1"/>
          <p:cNvSpPr>
            <a:spLocks noGrp="1"/>
          </p:cNvSpPr>
          <p:nvPr>
            <p:ph type="title"/>
          </p:nvPr>
        </p:nvSpPr>
        <p:spPr>
          <a:xfrm>
            <a:off x="455613" y="123825"/>
            <a:ext cx="8232775" cy="422275"/>
          </a:xfrm>
        </p:spPr>
        <p:txBody>
          <a:bodyPr vert="horz" wrap="square" lIns="91440" tIns="45720" rIns="91440" bIns="45720" anchor="ctr" anchorCtr="0"/>
          <a:p>
            <a:pPr marL="119380" indent="-119380"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dirty="0"/>
              <a:t>链接过程的本质</a:t>
            </a:r>
            <a:endParaRPr lang="zh-CN" altLang="en-GB" dirty="0"/>
          </a:p>
        </p:txBody>
      </p:sp>
      <p:sp>
        <p:nvSpPr>
          <p:cNvPr id="16387" name="Rectangle 2"/>
          <p:cNvSpPr/>
          <p:nvPr/>
        </p:nvSpPr>
        <p:spPr>
          <a:xfrm>
            <a:off x="508000" y="3702050"/>
            <a:ext cx="2278063" cy="533400"/>
          </a:xfrm>
          <a:prstGeom prst="rect">
            <a:avLst/>
          </a:prstGeom>
          <a:solidFill>
            <a:srgbClr val="FF0000">
              <a:alpha val="32156"/>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main()</a:t>
            </a:r>
            <a:endParaRPr lang="en-GB" altLang="zh-CN" sz="1800" dirty="0">
              <a:latin typeface="微软雅黑" panose="020B0503020204020204" pitchFamily="34" charset="-122"/>
              <a:ea typeface="微软雅黑" panose="020B0503020204020204" pitchFamily="34" charset="-122"/>
            </a:endParaRPr>
          </a:p>
        </p:txBody>
      </p:sp>
      <p:sp>
        <p:nvSpPr>
          <p:cNvPr id="16388" name="Text Box 3"/>
          <p:cNvSpPr txBox="1"/>
          <p:nvPr/>
        </p:nvSpPr>
        <p:spPr>
          <a:xfrm>
            <a:off x="434975" y="3338513"/>
            <a:ext cx="968375" cy="350837"/>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solidFill>
                  <a:schemeClr val="accent2"/>
                </a:solidFill>
                <a:latin typeface="微软雅黑" panose="020B0503020204020204" pitchFamily="34" charset="-122"/>
                <a:ea typeface="微软雅黑" panose="020B0503020204020204" pitchFamily="34" charset="-122"/>
              </a:rPr>
              <a:t>main.o</a:t>
            </a:r>
            <a:endParaRPr lang="en-GB" altLang="zh-CN" sz="1800" dirty="0">
              <a:solidFill>
                <a:schemeClr val="accent2"/>
              </a:solidFill>
              <a:latin typeface="微软雅黑" panose="020B0503020204020204" pitchFamily="34" charset="-122"/>
              <a:ea typeface="微软雅黑" panose="020B0503020204020204" pitchFamily="34" charset="-122"/>
            </a:endParaRPr>
          </a:p>
        </p:txBody>
      </p:sp>
      <p:sp>
        <p:nvSpPr>
          <p:cNvPr id="16389" name="Rectangle 4"/>
          <p:cNvSpPr/>
          <p:nvPr/>
        </p:nvSpPr>
        <p:spPr>
          <a:xfrm>
            <a:off x="508000" y="5565775"/>
            <a:ext cx="2278063" cy="358775"/>
          </a:xfrm>
          <a:prstGeom prst="rect">
            <a:avLst/>
          </a:prstGeom>
          <a:solidFill>
            <a:srgbClr val="008080">
              <a:alpha val="32156"/>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int *bufp0=&amp;buf[0]</a:t>
            </a:r>
            <a:endParaRPr lang="en-GB" altLang="zh-CN" sz="1800" dirty="0">
              <a:latin typeface="微软雅黑" panose="020B0503020204020204" pitchFamily="34" charset="-122"/>
              <a:ea typeface="微软雅黑" panose="020B0503020204020204" pitchFamily="34" charset="-122"/>
            </a:endParaRPr>
          </a:p>
        </p:txBody>
      </p:sp>
      <p:sp>
        <p:nvSpPr>
          <p:cNvPr id="16390" name="Rectangle 5"/>
          <p:cNvSpPr/>
          <p:nvPr/>
        </p:nvSpPr>
        <p:spPr>
          <a:xfrm>
            <a:off x="508000" y="5032375"/>
            <a:ext cx="2278063" cy="533400"/>
          </a:xfrm>
          <a:prstGeom prst="rect">
            <a:avLst/>
          </a:prstGeom>
          <a:solidFill>
            <a:srgbClr val="FF0000">
              <a:alpha val="34901"/>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swap()</a:t>
            </a:r>
            <a:endParaRPr lang="en-GB" altLang="zh-CN" sz="1800" dirty="0">
              <a:latin typeface="微软雅黑" panose="020B0503020204020204" pitchFamily="34" charset="-122"/>
              <a:ea typeface="微软雅黑" panose="020B0503020204020204" pitchFamily="34" charset="-122"/>
            </a:endParaRPr>
          </a:p>
        </p:txBody>
      </p:sp>
      <p:sp>
        <p:nvSpPr>
          <p:cNvPr id="16391" name="Text Box 6"/>
          <p:cNvSpPr txBox="1"/>
          <p:nvPr/>
        </p:nvSpPr>
        <p:spPr>
          <a:xfrm>
            <a:off x="406400" y="4667250"/>
            <a:ext cx="989013" cy="350838"/>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solidFill>
                  <a:schemeClr val="accent2"/>
                </a:solidFill>
                <a:latin typeface="微软雅黑" panose="020B0503020204020204" pitchFamily="34" charset="-122"/>
                <a:ea typeface="微软雅黑" panose="020B0503020204020204" pitchFamily="34" charset="-122"/>
              </a:rPr>
              <a:t>swap.o</a:t>
            </a:r>
            <a:endParaRPr lang="en-GB" altLang="zh-CN" sz="1800" dirty="0">
              <a:solidFill>
                <a:schemeClr val="accent2"/>
              </a:solidFill>
              <a:latin typeface="微软雅黑" panose="020B0503020204020204" pitchFamily="34" charset="-122"/>
              <a:ea typeface="微软雅黑" panose="020B0503020204020204" pitchFamily="34" charset="-122"/>
            </a:endParaRPr>
          </a:p>
        </p:txBody>
      </p:sp>
      <p:sp>
        <p:nvSpPr>
          <p:cNvPr id="16392" name="Rectangle 12"/>
          <p:cNvSpPr/>
          <p:nvPr/>
        </p:nvSpPr>
        <p:spPr>
          <a:xfrm>
            <a:off x="508000" y="2057400"/>
            <a:ext cx="2278063" cy="533400"/>
          </a:xfrm>
          <a:prstGeom prst="rect">
            <a:avLst/>
          </a:prstGeom>
          <a:solidFill>
            <a:srgbClr val="FF0000">
              <a:alpha val="27058"/>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800" dirty="0">
                <a:latin typeface="微软雅黑" panose="020B0503020204020204" pitchFamily="34" charset="-122"/>
                <a:ea typeface="微软雅黑" panose="020B0503020204020204" pitchFamily="34" charset="-122"/>
              </a:rPr>
              <a:t>系统代码</a:t>
            </a:r>
            <a:endParaRPr lang="zh-CN" altLang="en-GB" sz="1800" dirty="0">
              <a:latin typeface="微软雅黑" panose="020B0503020204020204" pitchFamily="34" charset="-122"/>
              <a:ea typeface="微软雅黑" panose="020B0503020204020204" pitchFamily="34" charset="-122"/>
            </a:endParaRPr>
          </a:p>
        </p:txBody>
      </p:sp>
      <p:sp>
        <p:nvSpPr>
          <p:cNvPr id="16393" name="Rectangle 14"/>
          <p:cNvSpPr/>
          <p:nvPr/>
        </p:nvSpPr>
        <p:spPr>
          <a:xfrm>
            <a:off x="508000" y="4235450"/>
            <a:ext cx="2278063" cy="346075"/>
          </a:xfrm>
          <a:prstGeom prst="rect">
            <a:avLst/>
          </a:prstGeom>
          <a:solidFill>
            <a:srgbClr val="008080">
              <a:alpha val="38823"/>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int</a:t>
            </a:r>
            <a:r>
              <a:rPr lang="en-GB" altLang="zh-CN" sz="1600" dirty="0">
                <a:latin typeface="Courier New" panose="02070309020205020404" pitchFamily="49" charset="0"/>
                <a:ea typeface="微软雅黑" panose="020B0503020204020204" pitchFamily="34" charset="-122"/>
              </a:rPr>
              <a:t> </a:t>
            </a:r>
            <a:r>
              <a:rPr lang="en-GB" altLang="zh-CN" sz="1800" dirty="0">
                <a:latin typeface="微软雅黑" panose="020B0503020204020204" pitchFamily="34" charset="-122"/>
                <a:ea typeface="微软雅黑" panose="020B0503020204020204" pitchFamily="34" charset="-122"/>
              </a:rPr>
              <a:t>buf[2]={1,2}</a:t>
            </a:r>
            <a:endParaRPr lang="en-GB" altLang="zh-CN" sz="1800" dirty="0">
              <a:latin typeface="微软雅黑" panose="020B0503020204020204" pitchFamily="34" charset="-122"/>
              <a:ea typeface="微软雅黑" panose="020B0503020204020204" pitchFamily="34" charset="-122"/>
            </a:endParaRPr>
          </a:p>
        </p:txBody>
      </p:sp>
      <p:sp>
        <p:nvSpPr>
          <p:cNvPr id="16394" name="Rectangle 15"/>
          <p:cNvSpPr/>
          <p:nvPr/>
        </p:nvSpPr>
        <p:spPr>
          <a:xfrm>
            <a:off x="508000" y="2590800"/>
            <a:ext cx="2278063" cy="373063"/>
          </a:xfrm>
          <a:prstGeom prst="rect">
            <a:avLst/>
          </a:prstGeom>
          <a:solidFill>
            <a:srgbClr val="008080">
              <a:alpha val="29019"/>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800" dirty="0">
                <a:latin typeface="微软雅黑" panose="020B0503020204020204" pitchFamily="34" charset="-122"/>
                <a:ea typeface="微软雅黑" panose="020B0503020204020204" pitchFamily="34" charset="-122"/>
              </a:rPr>
              <a:t>系统数据</a:t>
            </a:r>
            <a:endParaRPr lang="zh-CN" altLang="en-GB" sz="1800" dirty="0">
              <a:latin typeface="微软雅黑" panose="020B0503020204020204" pitchFamily="34" charset="-122"/>
              <a:ea typeface="微软雅黑" panose="020B0503020204020204" pitchFamily="34" charset="-122"/>
            </a:endParaRPr>
          </a:p>
        </p:txBody>
      </p:sp>
      <p:sp>
        <p:nvSpPr>
          <p:cNvPr id="16395" name="Text Box 19"/>
          <p:cNvSpPr txBox="1"/>
          <p:nvPr/>
        </p:nvSpPr>
        <p:spPr>
          <a:xfrm>
            <a:off x="419100" y="1452563"/>
            <a:ext cx="2619375" cy="449262"/>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dirty="0">
                <a:latin typeface="Calibri" panose="020F0502020204030204" pitchFamily="34" charset="0"/>
                <a:ea typeface="微软雅黑" panose="020B0503020204020204" pitchFamily="34" charset="-122"/>
              </a:rPr>
              <a:t>可重定位目标文件</a:t>
            </a:r>
            <a:endParaRPr lang="zh-CN" altLang="en-GB" dirty="0">
              <a:latin typeface="Calibri" panose="020F0502020204030204" pitchFamily="34" charset="0"/>
              <a:ea typeface="微软雅黑" panose="020B0503020204020204" pitchFamily="34" charset="-122"/>
            </a:endParaRPr>
          </a:p>
        </p:txBody>
      </p:sp>
      <p:sp>
        <p:nvSpPr>
          <p:cNvPr id="16396" name="Text Box 20"/>
          <p:cNvSpPr txBox="1"/>
          <p:nvPr/>
        </p:nvSpPr>
        <p:spPr>
          <a:xfrm>
            <a:off x="5149850" y="912813"/>
            <a:ext cx="2314575" cy="449262"/>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dirty="0">
                <a:latin typeface="Calibri" panose="020F0502020204030204" pitchFamily="34" charset="0"/>
                <a:ea typeface="微软雅黑" panose="020B0503020204020204" pitchFamily="34" charset="-122"/>
              </a:rPr>
              <a:t>可执行目标文件</a:t>
            </a:r>
            <a:endParaRPr lang="zh-CN" altLang="en-GB" dirty="0">
              <a:latin typeface="Calibri" panose="020F0502020204030204" pitchFamily="34" charset="0"/>
              <a:ea typeface="微软雅黑" panose="020B0503020204020204" pitchFamily="34" charset="-122"/>
            </a:endParaRPr>
          </a:p>
        </p:txBody>
      </p:sp>
      <p:sp>
        <p:nvSpPr>
          <p:cNvPr id="16397" name="Text Box 23"/>
          <p:cNvSpPr txBox="1"/>
          <p:nvPr/>
        </p:nvSpPr>
        <p:spPr>
          <a:xfrm>
            <a:off x="2778125" y="2112963"/>
            <a:ext cx="703263" cy="350837"/>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.text</a:t>
            </a:r>
            <a:endParaRPr lang="en-GB" altLang="zh-CN" sz="1800" dirty="0">
              <a:latin typeface="微软雅黑" panose="020B0503020204020204" pitchFamily="34" charset="-122"/>
              <a:ea typeface="微软雅黑" panose="020B0503020204020204" pitchFamily="34" charset="-122"/>
            </a:endParaRPr>
          </a:p>
        </p:txBody>
      </p:sp>
      <p:sp>
        <p:nvSpPr>
          <p:cNvPr id="16398" name="Text Box 24"/>
          <p:cNvSpPr txBox="1"/>
          <p:nvPr/>
        </p:nvSpPr>
        <p:spPr>
          <a:xfrm>
            <a:off x="2778125" y="2520950"/>
            <a:ext cx="757238" cy="350838"/>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.data</a:t>
            </a:r>
            <a:endParaRPr lang="en-GB" altLang="zh-CN" sz="1800" dirty="0">
              <a:latin typeface="微软雅黑" panose="020B0503020204020204" pitchFamily="34" charset="-122"/>
              <a:ea typeface="微软雅黑" panose="020B0503020204020204" pitchFamily="34" charset="-122"/>
            </a:endParaRPr>
          </a:p>
        </p:txBody>
      </p:sp>
      <p:sp>
        <p:nvSpPr>
          <p:cNvPr id="16399" name="Text Box 25"/>
          <p:cNvSpPr txBox="1"/>
          <p:nvPr/>
        </p:nvSpPr>
        <p:spPr>
          <a:xfrm>
            <a:off x="2778125" y="3741738"/>
            <a:ext cx="703263" cy="350837"/>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.text</a:t>
            </a:r>
            <a:endParaRPr lang="en-GB" altLang="zh-CN" sz="1800" dirty="0">
              <a:latin typeface="微软雅黑" panose="020B0503020204020204" pitchFamily="34" charset="-122"/>
              <a:ea typeface="微软雅黑" panose="020B0503020204020204" pitchFamily="34" charset="-122"/>
            </a:endParaRPr>
          </a:p>
        </p:txBody>
      </p:sp>
      <p:sp>
        <p:nvSpPr>
          <p:cNvPr id="16400" name="Text Box 26"/>
          <p:cNvSpPr txBox="1"/>
          <p:nvPr/>
        </p:nvSpPr>
        <p:spPr>
          <a:xfrm>
            <a:off x="2771775" y="4198938"/>
            <a:ext cx="757238" cy="350837"/>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.data</a:t>
            </a:r>
            <a:endParaRPr lang="en-GB" altLang="zh-CN" sz="1800" dirty="0">
              <a:latin typeface="微软雅黑" panose="020B0503020204020204" pitchFamily="34" charset="-122"/>
              <a:ea typeface="微软雅黑" panose="020B0503020204020204" pitchFamily="34" charset="-122"/>
            </a:endParaRPr>
          </a:p>
        </p:txBody>
      </p:sp>
      <p:sp>
        <p:nvSpPr>
          <p:cNvPr id="16401" name="Text Box 27"/>
          <p:cNvSpPr txBox="1"/>
          <p:nvPr/>
        </p:nvSpPr>
        <p:spPr>
          <a:xfrm>
            <a:off x="2800350" y="5103813"/>
            <a:ext cx="703263" cy="350837"/>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.text</a:t>
            </a:r>
            <a:endParaRPr lang="en-GB" altLang="zh-CN" sz="1800" dirty="0">
              <a:latin typeface="微软雅黑" panose="020B0503020204020204" pitchFamily="34" charset="-122"/>
              <a:ea typeface="微软雅黑" panose="020B0503020204020204" pitchFamily="34" charset="-122"/>
            </a:endParaRPr>
          </a:p>
        </p:txBody>
      </p:sp>
      <p:sp>
        <p:nvSpPr>
          <p:cNvPr id="16402" name="Text Box 28"/>
          <p:cNvSpPr txBox="1"/>
          <p:nvPr/>
        </p:nvSpPr>
        <p:spPr>
          <a:xfrm>
            <a:off x="2801938" y="5565775"/>
            <a:ext cx="757237" cy="350838"/>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.data</a:t>
            </a:r>
            <a:endParaRPr lang="en-GB" altLang="zh-CN" sz="1800" dirty="0">
              <a:latin typeface="微软雅黑" panose="020B0503020204020204" pitchFamily="34" charset="-122"/>
              <a:ea typeface="微软雅黑" panose="020B0503020204020204" pitchFamily="34" charset="-122"/>
            </a:endParaRPr>
          </a:p>
        </p:txBody>
      </p:sp>
      <p:sp>
        <p:nvSpPr>
          <p:cNvPr id="16403" name="Rectangle 7"/>
          <p:cNvSpPr/>
          <p:nvPr/>
        </p:nvSpPr>
        <p:spPr>
          <a:xfrm>
            <a:off x="4946650" y="4578350"/>
            <a:ext cx="2606675" cy="331788"/>
          </a:xfrm>
          <a:prstGeom prst="rect">
            <a:avLst/>
          </a:prstGeom>
          <a:solidFill>
            <a:srgbClr val="008080">
              <a:alpha val="30980"/>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int buf[2]={1,2}</a:t>
            </a:r>
            <a:endParaRPr lang="en-GB" altLang="zh-CN" sz="1800" dirty="0">
              <a:latin typeface="微软雅黑" panose="020B0503020204020204" pitchFamily="34" charset="-122"/>
              <a:ea typeface="微软雅黑" panose="020B0503020204020204" pitchFamily="34" charset="-122"/>
            </a:endParaRPr>
          </a:p>
        </p:txBody>
      </p:sp>
      <p:sp>
        <p:nvSpPr>
          <p:cNvPr id="16404" name="Rectangle 8"/>
          <p:cNvSpPr/>
          <p:nvPr/>
        </p:nvSpPr>
        <p:spPr>
          <a:xfrm>
            <a:off x="4946650" y="1517650"/>
            <a:ext cx="2606675" cy="382588"/>
          </a:xfrm>
          <a:prstGeom prst="rect">
            <a:avLst/>
          </a:prstGeom>
          <a:solidFill>
            <a:srgbClr val="FFFFFF"/>
          </a:solidFill>
          <a:ln w="25560"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Headers</a:t>
            </a:r>
            <a:endParaRPr lang="en-GB" altLang="zh-CN" sz="1800" dirty="0">
              <a:latin typeface="微软雅黑" panose="020B0503020204020204" pitchFamily="34" charset="-122"/>
              <a:ea typeface="微软雅黑" panose="020B0503020204020204" pitchFamily="34" charset="-122"/>
            </a:endParaRPr>
          </a:p>
        </p:txBody>
      </p:sp>
      <p:sp>
        <p:nvSpPr>
          <p:cNvPr id="16405" name="Rectangle 9"/>
          <p:cNvSpPr/>
          <p:nvPr/>
        </p:nvSpPr>
        <p:spPr>
          <a:xfrm>
            <a:off x="4946650" y="2295525"/>
            <a:ext cx="2606675" cy="641350"/>
          </a:xfrm>
          <a:prstGeom prst="rect">
            <a:avLst/>
          </a:prstGeom>
          <a:solidFill>
            <a:srgbClr val="FF0000">
              <a:alpha val="30980"/>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main()</a:t>
            </a:r>
            <a:endParaRPr lang="en-GB" altLang="zh-CN" sz="1800" dirty="0">
              <a:latin typeface="微软雅黑" panose="020B0503020204020204" pitchFamily="34" charset="-122"/>
              <a:ea typeface="微软雅黑" panose="020B0503020204020204" pitchFamily="34" charset="-122"/>
            </a:endParaRPr>
          </a:p>
        </p:txBody>
      </p:sp>
      <p:sp>
        <p:nvSpPr>
          <p:cNvPr id="16406" name="Rectangle 10"/>
          <p:cNvSpPr/>
          <p:nvPr/>
        </p:nvSpPr>
        <p:spPr>
          <a:xfrm>
            <a:off x="4946650" y="2936875"/>
            <a:ext cx="2606675" cy="641350"/>
          </a:xfrm>
          <a:prstGeom prst="rect">
            <a:avLst/>
          </a:prstGeom>
          <a:solidFill>
            <a:srgbClr val="FF0000">
              <a:alpha val="27843"/>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swap()</a:t>
            </a:r>
            <a:endParaRPr lang="en-GB" altLang="zh-CN" sz="1800" dirty="0">
              <a:latin typeface="微软雅黑" panose="020B0503020204020204" pitchFamily="34" charset="-122"/>
              <a:ea typeface="微软雅黑" panose="020B0503020204020204" pitchFamily="34" charset="-122"/>
            </a:endParaRPr>
          </a:p>
        </p:txBody>
      </p:sp>
      <p:sp>
        <p:nvSpPr>
          <p:cNvPr id="16407" name="Text Box 11"/>
          <p:cNvSpPr txBox="1"/>
          <p:nvPr/>
        </p:nvSpPr>
        <p:spPr>
          <a:xfrm>
            <a:off x="4641850" y="1309688"/>
            <a:ext cx="296863" cy="361950"/>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Calibri" panose="020F0502020204030204" pitchFamily="34" charset="0"/>
                <a:ea typeface="msgothic"/>
              </a:rPr>
              <a:t>0</a:t>
            </a:r>
            <a:endParaRPr lang="en-GB" altLang="zh-CN" sz="1800" dirty="0">
              <a:latin typeface="Calibri" panose="020F0502020204030204" pitchFamily="34" charset="0"/>
              <a:ea typeface="msgothic"/>
            </a:endParaRPr>
          </a:p>
        </p:txBody>
      </p:sp>
      <p:sp>
        <p:nvSpPr>
          <p:cNvPr id="16408" name="Rectangle 13"/>
          <p:cNvSpPr/>
          <p:nvPr/>
        </p:nvSpPr>
        <p:spPr>
          <a:xfrm>
            <a:off x="4946650" y="4911725"/>
            <a:ext cx="2606675" cy="330200"/>
          </a:xfrm>
          <a:prstGeom prst="rect">
            <a:avLst/>
          </a:prstGeom>
          <a:solidFill>
            <a:srgbClr val="008080">
              <a:alpha val="27843"/>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int</a:t>
            </a:r>
            <a:r>
              <a:rPr lang="en-GB" altLang="zh-CN" sz="1600" dirty="0">
                <a:latin typeface="Courier New" panose="02070309020205020404" pitchFamily="49" charset="0"/>
                <a:ea typeface="微软雅黑" panose="020B0503020204020204" pitchFamily="34" charset="-122"/>
              </a:rPr>
              <a:t> </a:t>
            </a:r>
            <a:r>
              <a:rPr lang="en-GB" altLang="zh-CN" sz="1800" dirty="0">
                <a:latin typeface="微软雅黑" panose="020B0503020204020204" pitchFamily="34" charset="-122"/>
                <a:ea typeface="微软雅黑" panose="020B0503020204020204" pitchFamily="34" charset="-122"/>
              </a:rPr>
              <a:t>*bufp0=&amp;buf[0]</a:t>
            </a:r>
            <a:endParaRPr lang="en-GB" altLang="zh-CN" sz="1800" dirty="0">
              <a:latin typeface="微软雅黑" panose="020B0503020204020204" pitchFamily="34" charset="-122"/>
              <a:ea typeface="微软雅黑" panose="020B0503020204020204" pitchFamily="34" charset="-122"/>
            </a:endParaRPr>
          </a:p>
        </p:txBody>
      </p:sp>
      <p:sp>
        <p:nvSpPr>
          <p:cNvPr id="16409" name="Rectangle 16"/>
          <p:cNvSpPr/>
          <p:nvPr/>
        </p:nvSpPr>
        <p:spPr>
          <a:xfrm>
            <a:off x="4946650" y="3578225"/>
            <a:ext cx="2606675" cy="639763"/>
          </a:xfrm>
          <a:prstGeom prst="rect">
            <a:avLst/>
          </a:prstGeom>
          <a:solidFill>
            <a:srgbClr val="FF0000">
              <a:alpha val="27058"/>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800" dirty="0">
                <a:latin typeface="微软雅黑" panose="020B0503020204020204" pitchFamily="34" charset="-122"/>
                <a:ea typeface="微软雅黑" panose="020B0503020204020204" pitchFamily="34" charset="-122"/>
              </a:rPr>
              <a:t>更多系统代码</a:t>
            </a:r>
            <a:endParaRPr lang="zh-CN" altLang="en-GB" sz="1800" dirty="0">
              <a:latin typeface="微软雅黑" panose="020B0503020204020204" pitchFamily="34" charset="-122"/>
              <a:ea typeface="微软雅黑" panose="020B0503020204020204" pitchFamily="34" charset="-122"/>
            </a:endParaRPr>
          </a:p>
        </p:txBody>
      </p:sp>
      <p:sp>
        <p:nvSpPr>
          <p:cNvPr id="16410" name="Rectangle 18"/>
          <p:cNvSpPr/>
          <p:nvPr/>
        </p:nvSpPr>
        <p:spPr>
          <a:xfrm>
            <a:off x="4946650" y="4217988"/>
            <a:ext cx="2606675" cy="360362"/>
          </a:xfrm>
          <a:prstGeom prst="rect">
            <a:avLst/>
          </a:prstGeom>
          <a:solidFill>
            <a:srgbClr val="008080">
              <a:alpha val="27058"/>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800" dirty="0">
                <a:latin typeface="微软雅黑" panose="020B0503020204020204" pitchFamily="34" charset="-122"/>
                <a:ea typeface="微软雅黑" panose="020B0503020204020204" pitchFamily="34" charset="-122"/>
              </a:rPr>
              <a:t>系统数据</a:t>
            </a:r>
            <a:endParaRPr lang="zh-CN" altLang="en-GB" sz="1800" dirty="0">
              <a:latin typeface="微软雅黑" panose="020B0503020204020204" pitchFamily="34" charset="-122"/>
              <a:ea typeface="微软雅黑" panose="020B0503020204020204" pitchFamily="34" charset="-122"/>
            </a:endParaRPr>
          </a:p>
        </p:txBody>
      </p:sp>
      <p:sp>
        <p:nvSpPr>
          <p:cNvPr id="16411" name="AutoShape 21"/>
          <p:cNvSpPr/>
          <p:nvPr/>
        </p:nvSpPr>
        <p:spPr>
          <a:xfrm>
            <a:off x="7635875" y="1517650"/>
            <a:ext cx="328613" cy="2700338"/>
          </a:xfrm>
          <a:prstGeom prst="rightBrace">
            <a:avLst>
              <a:gd name="adj1" fmla="val 66575"/>
              <a:gd name="adj2" fmla="val 50000"/>
            </a:avLst>
          </a:prstGeom>
          <a:noFill/>
          <a:ln w="2556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en-US" altLang="zh-CN" dirty="0">
              <a:latin typeface="Arial Narrow" panose="020B0606020202030204" pitchFamily="34" charset="0"/>
            </a:endParaRPr>
          </a:p>
        </p:txBody>
      </p:sp>
      <p:sp>
        <p:nvSpPr>
          <p:cNvPr id="16412" name="Text Box 22"/>
          <p:cNvSpPr txBox="1"/>
          <p:nvPr/>
        </p:nvSpPr>
        <p:spPr>
          <a:xfrm>
            <a:off x="7999413" y="2701925"/>
            <a:ext cx="703262" cy="350838"/>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.text</a:t>
            </a:r>
            <a:endParaRPr lang="en-GB" altLang="zh-CN" sz="1800" dirty="0">
              <a:latin typeface="微软雅黑" panose="020B0503020204020204" pitchFamily="34" charset="-122"/>
              <a:ea typeface="微软雅黑" panose="020B0503020204020204" pitchFamily="34" charset="-122"/>
            </a:endParaRPr>
          </a:p>
        </p:txBody>
      </p:sp>
      <p:sp>
        <p:nvSpPr>
          <p:cNvPr id="16413" name="Rectangle 30"/>
          <p:cNvSpPr/>
          <p:nvPr/>
        </p:nvSpPr>
        <p:spPr>
          <a:xfrm>
            <a:off x="4946650" y="5592763"/>
            <a:ext cx="2606675" cy="736600"/>
          </a:xfrm>
          <a:prstGeom prst="rect">
            <a:avLst/>
          </a:prstGeom>
          <a:solidFill>
            <a:srgbClr val="FFFFFF"/>
          </a:solidFill>
          <a:ln w="25560"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105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.symtab</a:t>
            </a:r>
            <a:endParaRPr lang="en-GB" altLang="zh-CN" sz="1800" dirty="0">
              <a:latin typeface="微软雅黑" panose="020B0503020204020204" pitchFamily="34" charset="-122"/>
              <a:ea typeface="微软雅黑" panose="020B0503020204020204" pitchFamily="34" charset="-122"/>
            </a:endParaRPr>
          </a:p>
          <a:p>
            <a:pPr marL="0" lvl="0" indent="0" algn="ctr" defTabSz="914400">
              <a:lnSpc>
                <a:spcPct val="105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.debug</a:t>
            </a:r>
            <a:endParaRPr lang="en-GB" altLang="zh-CN" sz="1800" dirty="0">
              <a:latin typeface="微软雅黑" panose="020B0503020204020204" pitchFamily="34" charset="-122"/>
              <a:ea typeface="微软雅黑" panose="020B0503020204020204" pitchFamily="34" charset="-122"/>
            </a:endParaRPr>
          </a:p>
        </p:txBody>
      </p:sp>
      <p:sp>
        <p:nvSpPr>
          <p:cNvPr id="16414" name="AutoShape 31"/>
          <p:cNvSpPr/>
          <p:nvPr/>
        </p:nvSpPr>
        <p:spPr>
          <a:xfrm>
            <a:off x="7620000" y="4217988"/>
            <a:ext cx="285750" cy="958850"/>
          </a:xfrm>
          <a:prstGeom prst="rightBrace">
            <a:avLst>
              <a:gd name="adj1" fmla="val 27962"/>
              <a:gd name="adj2" fmla="val 50000"/>
            </a:avLst>
          </a:prstGeom>
          <a:noFill/>
          <a:ln w="2556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en-US" altLang="zh-CN" dirty="0">
              <a:latin typeface="Arial Narrow" panose="020B0606020202030204" pitchFamily="34" charset="0"/>
            </a:endParaRPr>
          </a:p>
        </p:txBody>
      </p:sp>
      <p:sp>
        <p:nvSpPr>
          <p:cNvPr id="16415" name="Text Box 32"/>
          <p:cNvSpPr txBox="1"/>
          <p:nvPr/>
        </p:nvSpPr>
        <p:spPr>
          <a:xfrm>
            <a:off x="7927975" y="4630738"/>
            <a:ext cx="757238" cy="350837"/>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.data</a:t>
            </a:r>
            <a:endParaRPr lang="en-GB" altLang="zh-CN" sz="1800" dirty="0">
              <a:latin typeface="微软雅黑" panose="020B0503020204020204" pitchFamily="34" charset="-122"/>
              <a:ea typeface="微软雅黑" panose="020B0503020204020204" pitchFamily="34" charset="-122"/>
            </a:endParaRPr>
          </a:p>
        </p:txBody>
      </p:sp>
      <p:sp>
        <p:nvSpPr>
          <p:cNvPr id="16416" name="Rectangle 33"/>
          <p:cNvSpPr/>
          <p:nvPr/>
        </p:nvSpPr>
        <p:spPr>
          <a:xfrm>
            <a:off x="4946650" y="5245100"/>
            <a:ext cx="2606675" cy="347663"/>
          </a:xfrm>
          <a:prstGeom prst="rect">
            <a:avLst/>
          </a:prstGeom>
          <a:solidFill>
            <a:srgbClr val="993366">
              <a:alpha val="41176"/>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int *bufp1</a:t>
            </a:r>
            <a:endParaRPr lang="en-GB" altLang="zh-CN" sz="1800" dirty="0">
              <a:latin typeface="微软雅黑" panose="020B0503020204020204" pitchFamily="34" charset="-122"/>
              <a:ea typeface="微软雅黑" panose="020B0503020204020204" pitchFamily="34" charset="-122"/>
            </a:endParaRPr>
          </a:p>
        </p:txBody>
      </p:sp>
      <p:sp>
        <p:nvSpPr>
          <p:cNvPr id="16417" name="Text Box 34"/>
          <p:cNvSpPr txBox="1"/>
          <p:nvPr/>
        </p:nvSpPr>
        <p:spPr>
          <a:xfrm>
            <a:off x="7956550" y="5249863"/>
            <a:ext cx="623888" cy="350837"/>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.bss</a:t>
            </a:r>
            <a:endParaRPr lang="en-GB" altLang="zh-CN" sz="1800" dirty="0">
              <a:latin typeface="微软雅黑" panose="020B0503020204020204" pitchFamily="34" charset="-122"/>
              <a:ea typeface="微软雅黑" panose="020B0503020204020204" pitchFamily="34" charset="-122"/>
            </a:endParaRPr>
          </a:p>
        </p:txBody>
      </p:sp>
      <p:sp>
        <p:nvSpPr>
          <p:cNvPr id="16418" name="Rectangle 38"/>
          <p:cNvSpPr/>
          <p:nvPr/>
        </p:nvSpPr>
        <p:spPr>
          <a:xfrm>
            <a:off x="4946650" y="1906588"/>
            <a:ext cx="2606675" cy="384175"/>
          </a:xfrm>
          <a:prstGeom prst="rect">
            <a:avLst/>
          </a:prstGeom>
          <a:solidFill>
            <a:srgbClr val="FF0000">
              <a:alpha val="27843"/>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800" dirty="0">
                <a:latin typeface="微软雅黑" panose="020B0503020204020204" pitchFamily="34" charset="-122"/>
                <a:ea typeface="微软雅黑" panose="020B0503020204020204" pitchFamily="34" charset="-122"/>
              </a:rPr>
              <a:t>系统代码</a:t>
            </a:r>
            <a:endParaRPr lang="zh-CN" altLang="en-GB" sz="1800" dirty="0">
              <a:latin typeface="微软雅黑" panose="020B0503020204020204" pitchFamily="34" charset="-122"/>
              <a:ea typeface="微软雅黑" panose="020B0503020204020204" pitchFamily="34" charset="-122"/>
            </a:endParaRPr>
          </a:p>
        </p:txBody>
      </p:sp>
      <p:sp>
        <p:nvSpPr>
          <p:cNvPr id="16419" name="AutoShape 39"/>
          <p:cNvSpPr/>
          <p:nvPr/>
        </p:nvSpPr>
        <p:spPr>
          <a:xfrm>
            <a:off x="7602538" y="5278438"/>
            <a:ext cx="269875" cy="323850"/>
          </a:xfrm>
          <a:prstGeom prst="rightBrace">
            <a:avLst>
              <a:gd name="adj1" fmla="val 10000"/>
              <a:gd name="adj2" fmla="val 50000"/>
            </a:avLst>
          </a:prstGeom>
          <a:noFill/>
          <a:ln w="2556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en-US" altLang="zh-CN" dirty="0">
              <a:latin typeface="Arial Narrow" panose="020B0606020202030204" pitchFamily="34" charset="0"/>
            </a:endParaRPr>
          </a:p>
        </p:txBody>
      </p:sp>
      <p:sp>
        <p:nvSpPr>
          <p:cNvPr id="16420" name="Rectangle 33"/>
          <p:cNvSpPr/>
          <p:nvPr/>
        </p:nvSpPr>
        <p:spPr>
          <a:xfrm>
            <a:off x="508000" y="5919788"/>
            <a:ext cx="2270125" cy="401637"/>
          </a:xfrm>
          <a:prstGeom prst="rect">
            <a:avLst/>
          </a:prstGeom>
          <a:solidFill>
            <a:srgbClr val="993366">
              <a:alpha val="36862"/>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static int *bufp1</a:t>
            </a:r>
            <a:endParaRPr lang="en-GB" altLang="zh-CN" sz="1800" dirty="0">
              <a:latin typeface="微软雅黑" panose="020B0503020204020204" pitchFamily="34" charset="-122"/>
              <a:ea typeface="微软雅黑" panose="020B0503020204020204" pitchFamily="34" charset="-122"/>
            </a:endParaRPr>
          </a:p>
        </p:txBody>
      </p:sp>
      <p:sp>
        <p:nvSpPr>
          <p:cNvPr id="16421" name="Text Box 34"/>
          <p:cNvSpPr txBox="1"/>
          <p:nvPr/>
        </p:nvSpPr>
        <p:spPr>
          <a:xfrm>
            <a:off x="2827338" y="6024563"/>
            <a:ext cx="623887" cy="350837"/>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.bss</a:t>
            </a:r>
            <a:endParaRPr lang="en-GB" altLang="zh-CN" sz="1800" dirty="0">
              <a:latin typeface="微软雅黑" panose="020B0503020204020204" pitchFamily="34" charset="-122"/>
              <a:ea typeface="微软雅黑" panose="020B0503020204020204" pitchFamily="34" charset="-122"/>
            </a:endParaRPr>
          </a:p>
        </p:txBody>
      </p:sp>
      <p:sp>
        <p:nvSpPr>
          <p:cNvPr id="16422" name="Line 44"/>
          <p:cNvSpPr/>
          <p:nvPr/>
        </p:nvSpPr>
        <p:spPr>
          <a:xfrm flipV="1">
            <a:off x="3482975" y="2060575"/>
            <a:ext cx="1436688" cy="247650"/>
          </a:xfrm>
          <a:prstGeom prst="line">
            <a:avLst/>
          </a:prstGeom>
          <a:ln w="57150" cap="flat" cmpd="sng">
            <a:solidFill>
              <a:srgbClr val="CC3300"/>
            </a:solidFill>
            <a:prstDash val="solid"/>
            <a:headEnd type="none" w="med" len="med"/>
            <a:tailEnd type="triangle" w="med" len="med"/>
          </a:ln>
        </p:spPr>
      </p:sp>
      <p:sp>
        <p:nvSpPr>
          <p:cNvPr id="16423" name="Line 45"/>
          <p:cNvSpPr/>
          <p:nvPr/>
        </p:nvSpPr>
        <p:spPr>
          <a:xfrm flipV="1">
            <a:off x="3489325" y="2705100"/>
            <a:ext cx="1436688" cy="1219200"/>
          </a:xfrm>
          <a:prstGeom prst="line">
            <a:avLst/>
          </a:prstGeom>
          <a:ln w="57150" cap="flat" cmpd="sng">
            <a:solidFill>
              <a:srgbClr val="CC3300"/>
            </a:solidFill>
            <a:prstDash val="solid"/>
            <a:headEnd type="none" w="med" len="med"/>
            <a:tailEnd type="triangle" w="med" len="med"/>
          </a:ln>
        </p:spPr>
      </p:sp>
      <p:sp>
        <p:nvSpPr>
          <p:cNvPr id="16424" name="Line 46"/>
          <p:cNvSpPr/>
          <p:nvPr/>
        </p:nvSpPr>
        <p:spPr>
          <a:xfrm flipV="1">
            <a:off x="3508375" y="3346450"/>
            <a:ext cx="1363663" cy="1905000"/>
          </a:xfrm>
          <a:prstGeom prst="line">
            <a:avLst/>
          </a:prstGeom>
          <a:ln w="57150" cap="flat" cmpd="sng">
            <a:solidFill>
              <a:srgbClr val="CC3300"/>
            </a:solidFill>
            <a:prstDash val="solid"/>
            <a:headEnd type="none" w="med" len="med"/>
            <a:tailEnd type="triangle" w="med" len="med"/>
          </a:ln>
        </p:spPr>
      </p:sp>
      <p:sp>
        <p:nvSpPr>
          <p:cNvPr id="16425" name="Line 47"/>
          <p:cNvSpPr/>
          <p:nvPr/>
        </p:nvSpPr>
        <p:spPr>
          <a:xfrm>
            <a:off x="3530600" y="2705100"/>
            <a:ext cx="1349375" cy="1697038"/>
          </a:xfrm>
          <a:prstGeom prst="line">
            <a:avLst/>
          </a:prstGeom>
          <a:ln w="57150" cap="flat" cmpd="sng">
            <a:solidFill>
              <a:srgbClr val="0066CC"/>
            </a:solidFill>
            <a:prstDash val="solid"/>
            <a:headEnd type="none" w="med" len="med"/>
            <a:tailEnd type="triangle" w="med" len="med"/>
          </a:ln>
        </p:spPr>
      </p:sp>
      <p:sp>
        <p:nvSpPr>
          <p:cNvPr id="16426" name="Line 48"/>
          <p:cNvSpPr/>
          <p:nvPr/>
        </p:nvSpPr>
        <p:spPr>
          <a:xfrm>
            <a:off x="3490913" y="4373563"/>
            <a:ext cx="1395412" cy="404812"/>
          </a:xfrm>
          <a:prstGeom prst="line">
            <a:avLst/>
          </a:prstGeom>
          <a:ln w="57150" cap="flat" cmpd="sng">
            <a:solidFill>
              <a:srgbClr val="0066CC"/>
            </a:solidFill>
            <a:prstDash val="solid"/>
            <a:headEnd type="none" w="med" len="med"/>
            <a:tailEnd type="triangle" w="med" len="med"/>
          </a:ln>
        </p:spPr>
      </p:sp>
      <p:sp>
        <p:nvSpPr>
          <p:cNvPr id="16427" name="Line 49"/>
          <p:cNvSpPr/>
          <p:nvPr/>
        </p:nvSpPr>
        <p:spPr>
          <a:xfrm flipV="1">
            <a:off x="3492500" y="5089525"/>
            <a:ext cx="1363663" cy="684213"/>
          </a:xfrm>
          <a:prstGeom prst="line">
            <a:avLst/>
          </a:prstGeom>
          <a:ln w="57150" cap="flat" cmpd="sng">
            <a:solidFill>
              <a:srgbClr val="0066CC"/>
            </a:solidFill>
            <a:prstDash val="solid"/>
            <a:headEnd type="none" w="med" len="med"/>
            <a:tailEnd type="triangle" w="med" len="med"/>
          </a:ln>
        </p:spPr>
      </p:sp>
      <p:sp>
        <p:nvSpPr>
          <p:cNvPr id="16428" name="Line 50"/>
          <p:cNvSpPr/>
          <p:nvPr/>
        </p:nvSpPr>
        <p:spPr>
          <a:xfrm flipV="1">
            <a:off x="3440113" y="5472113"/>
            <a:ext cx="1436687" cy="768350"/>
          </a:xfrm>
          <a:prstGeom prst="line">
            <a:avLst/>
          </a:prstGeom>
          <a:ln w="57150" cap="flat" cmpd="sng">
            <a:solidFill>
              <a:srgbClr val="CC0066"/>
            </a:solidFill>
            <a:prstDash val="solid"/>
            <a:headEnd type="none" w="med" len="med"/>
            <a:tailEnd type="triangle" w="med" len="med"/>
          </a:ln>
        </p:spPr>
      </p:sp>
      <p:sp>
        <p:nvSpPr>
          <p:cNvPr id="715828" name="Text Box 52"/>
          <p:cNvSpPr txBox="1"/>
          <p:nvPr/>
        </p:nvSpPr>
        <p:spPr>
          <a:xfrm>
            <a:off x="436563" y="842963"/>
            <a:ext cx="4037012" cy="4572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dirty="0">
                <a:solidFill>
                  <a:srgbClr val="FF0000"/>
                </a:solidFill>
                <a:ea typeface="微软雅黑" panose="020B0503020204020204" pitchFamily="34" charset="-122"/>
              </a:rPr>
              <a:t>链接本质：合并相同的</a:t>
            </a:r>
            <a:r>
              <a:rPr lang="zh-CN" altLang="en-US" dirty="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ea typeface="微软雅黑" panose="020B0503020204020204" pitchFamily="34" charset="-122"/>
              </a:rPr>
              <a:t>节</a:t>
            </a:r>
            <a:r>
              <a:rPr lang="zh-CN" altLang="en-US" dirty="0">
                <a:solidFill>
                  <a:srgbClr val="FF0000"/>
                </a:solidFill>
                <a:latin typeface="微软雅黑" panose="020B0503020204020204" pitchFamily="34" charset="-122"/>
                <a:ea typeface="微软雅黑" panose="020B0503020204020204" pitchFamily="34" charset="-122"/>
              </a:rPr>
              <a:t>”</a:t>
            </a:r>
            <a:endParaRPr lang="zh-CN" altLang="en-US" dirty="0">
              <a:solidFill>
                <a:srgbClr val="FF0000"/>
              </a:solidFill>
              <a:ea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5828"/>
                                        </p:tgtEl>
                                        <p:attrNameLst>
                                          <p:attrName>style.visibility</p:attrName>
                                        </p:attrNameLst>
                                      </p:cBhvr>
                                      <p:to>
                                        <p:strVal val="visible"/>
                                      </p:to>
                                    </p:set>
                                    <p:animEffect transition="in" filter="blinds(horizontal)">
                                      <p:cBhvr>
                                        <p:cTn id="7" dur="500"/>
                                        <p:tgtEl>
                                          <p:spTgt spid="715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8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p:nvPr/>
        </p:nvSpPr>
        <p:spPr>
          <a:xfrm>
            <a:off x="5002213" y="1889125"/>
            <a:ext cx="2832100" cy="72548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sp>
        <p:nvSpPr>
          <p:cNvPr id="19459" name="Rectangle 1"/>
          <p:cNvSpPr>
            <a:spLocks noGrp="1"/>
          </p:cNvSpPr>
          <p:nvPr>
            <p:ph type="title"/>
          </p:nvPr>
        </p:nvSpPr>
        <p:spPr>
          <a:xfrm>
            <a:off x="427038" y="0"/>
            <a:ext cx="8716962" cy="617538"/>
          </a:xfrm>
        </p:spPr>
        <p:txBody>
          <a:bodyPr vert="horz" wrap="square" lIns="91440" tIns="45720" rIns="91440" bIns="45720" anchor="ctr" anchorCtr="0"/>
          <a:p>
            <a:pPr marL="119380" indent="-119380" defTabSz="9144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dirty="0"/>
              <a:t>可执行文件的存储器映像</a:t>
            </a:r>
            <a:endParaRPr lang="zh-CN" altLang="en-GB" dirty="0"/>
          </a:p>
        </p:txBody>
      </p:sp>
      <p:sp>
        <p:nvSpPr>
          <p:cNvPr id="19460" name="Text Box 12"/>
          <p:cNvSpPr txBox="1"/>
          <p:nvPr/>
        </p:nvSpPr>
        <p:spPr>
          <a:xfrm>
            <a:off x="3181350" y="1576388"/>
            <a:ext cx="322263" cy="361950"/>
          </a:xfrm>
          <a:prstGeom prst="rect">
            <a:avLst/>
          </a:prstGeom>
          <a:noFill/>
          <a:ln w="9525">
            <a:noFill/>
          </a:ln>
        </p:spPr>
        <p:txBody>
          <a:bodyPr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0</a:t>
            </a:r>
            <a:endParaRPr lang="en-GB" altLang="zh-CN" sz="1800" dirty="0">
              <a:latin typeface="微软雅黑" panose="020B0503020204020204" pitchFamily="34" charset="-122"/>
              <a:ea typeface="微软雅黑" panose="020B0503020204020204" pitchFamily="34" charset="-122"/>
            </a:endParaRPr>
          </a:p>
        </p:txBody>
      </p:sp>
      <p:sp>
        <p:nvSpPr>
          <p:cNvPr id="19461" name="Text Box 25"/>
          <p:cNvSpPr txBox="1"/>
          <p:nvPr/>
        </p:nvSpPr>
        <p:spPr>
          <a:xfrm>
            <a:off x="8264525" y="1735138"/>
            <a:ext cx="731838" cy="620712"/>
          </a:xfrm>
          <a:prstGeom prst="rect">
            <a:avLst/>
          </a:prstGeom>
          <a:noFill/>
          <a:ln w="9525">
            <a:noFill/>
          </a:ln>
        </p:spPr>
        <p:txBody>
          <a:bodyPr lIns="0" tIns="46800" rIns="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%esp </a:t>
            </a:r>
            <a:endParaRPr lang="en-GB" altLang="zh-CN" sz="1800" dirty="0">
              <a:latin typeface="微软雅黑" panose="020B0503020204020204" pitchFamily="34" charset="-122"/>
              <a:ea typeface="微软雅黑" panose="020B0503020204020204" pitchFamily="34" charset="-122"/>
            </a:endParaRPr>
          </a:p>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a:t>
            </a:r>
            <a:r>
              <a:rPr lang="zh-CN" altLang="en-GB" sz="1800" dirty="0">
                <a:latin typeface="微软雅黑" panose="020B0503020204020204" pitchFamily="34" charset="-122"/>
                <a:ea typeface="微软雅黑" panose="020B0503020204020204" pitchFamily="34" charset="-122"/>
              </a:rPr>
              <a:t>栈顶</a:t>
            </a:r>
            <a:r>
              <a:rPr lang="en-GB" altLang="zh-CN" sz="1800" dirty="0">
                <a:latin typeface="微软雅黑" panose="020B0503020204020204" pitchFamily="34" charset="-122"/>
                <a:ea typeface="微软雅黑" panose="020B0503020204020204" pitchFamily="34" charset="-122"/>
              </a:rPr>
              <a:t>)</a:t>
            </a:r>
            <a:endParaRPr lang="en-GB" altLang="zh-CN" sz="1800" dirty="0">
              <a:latin typeface="微软雅黑" panose="020B0503020204020204" pitchFamily="34" charset="-122"/>
              <a:ea typeface="微软雅黑" panose="020B0503020204020204" pitchFamily="34" charset="-122"/>
            </a:endParaRPr>
          </a:p>
        </p:txBody>
      </p:sp>
      <p:sp>
        <p:nvSpPr>
          <p:cNvPr id="19462" name="Line 26"/>
          <p:cNvSpPr/>
          <p:nvPr/>
        </p:nvSpPr>
        <p:spPr>
          <a:xfrm flipH="1">
            <a:off x="7885113" y="1903413"/>
            <a:ext cx="384175" cy="1587"/>
          </a:xfrm>
          <a:prstGeom prst="line">
            <a:avLst/>
          </a:prstGeom>
          <a:ln w="3240" cap="flat" cmpd="sng">
            <a:solidFill>
              <a:srgbClr val="000066"/>
            </a:solidFill>
            <a:prstDash val="solid"/>
            <a:miter/>
            <a:headEnd type="none" w="med" len="med"/>
            <a:tailEnd type="triangle" w="med" len="med"/>
          </a:ln>
        </p:spPr>
      </p:sp>
      <p:sp>
        <p:nvSpPr>
          <p:cNvPr id="19463" name="Line 28"/>
          <p:cNvSpPr/>
          <p:nvPr/>
        </p:nvSpPr>
        <p:spPr>
          <a:xfrm flipV="1">
            <a:off x="7974013" y="830263"/>
            <a:ext cx="1587" cy="460375"/>
          </a:xfrm>
          <a:prstGeom prst="line">
            <a:avLst/>
          </a:prstGeom>
          <a:ln w="38100" cap="flat" cmpd="sng">
            <a:solidFill>
              <a:schemeClr val="tx1"/>
            </a:solidFill>
            <a:prstDash val="solid"/>
            <a:miter/>
            <a:headEnd type="none" w="med" len="med"/>
            <a:tailEnd type="triangle" w="med" len="med"/>
          </a:ln>
        </p:spPr>
      </p:sp>
      <p:sp>
        <p:nvSpPr>
          <p:cNvPr id="19464" name="Text Box 29"/>
          <p:cNvSpPr txBox="1"/>
          <p:nvPr/>
        </p:nvSpPr>
        <p:spPr>
          <a:xfrm>
            <a:off x="8288338" y="3959225"/>
            <a:ext cx="587375" cy="363538"/>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900" dirty="0">
                <a:latin typeface="微软雅黑" panose="020B0503020204020204" pitchFamily="34" charset="-122"/>
                <a:ea typeface="微软雅黑" panose="020B0503020204020204" pitchFamily="34" charset="-122"/>
              </a:rPr>
              <a:t>brk</a:t>
            </a:r>
            <a:endParaRPr lang="en-GB" altLang="zh-CN" sz="1900" dirty="0">
              <a:latin typeface="微软雅黑" panose="020B0503020204020204" pitchFamily="34" charset="-122"/>
              <a:ea typeface="微软雅黑" panose="020B0503020204020204" pitchFamily="34" charset="-122"/>
            </a:endParaRPr>
          </a:p>
        </p:txBody>
      </p:sp>
      <p:sp>
        <p:nvSpPr>
          <p:cNvPr id="19465" name="Line 30"/>
          <p:cNvSpPr/>
          <p:nvPr/>
        </p:nvSpPr>
        <p:spPr>
          <a:xfrm flipH="1">
            <a:off x="7904163" y="4125913"/>
            <a:ext cx="384175" cy="1587"/>
          </a:xfrm>
          <a:prstGeom prst="line">
            <a:avLst/>
          </a:prstGeom>
          <a:ln w="3240" cap="flat" cmpd="sng">
            <a:solidFill>
              <a:srgbClr val="000066"/>
            </a:solidFill>
            <a:prstDash val="solid"/>
            <a:miter/>
            <a:headEnd type="none" w="med" len="med"/>
            <a:tailEnd type="triangle" w="med" len="med"/>
          </a:ln>
        </p:spPr>
      </p:sp>
      <p:sp>
        <p:nvSpPr>
          <p:cNvPr id="19466" name="Text Box 31"/>
          <p:cNvSpPr txBox="1"/>
          <p:nvPr/>
        </p:nvSpPr>
        <p:spPr>
          <a:xfrm>
            <a:off x="3530600" y="1076325"/>
            <a:ext cx="1565275" cy="322263"/>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dirty="0">
                <a:latin typeface="微软雅黑" panose="020B0503020204020204" pitchFamily="34" charset="-122"/>
                <a:ea typeface="微软雅黑" panose="020B0503020204020204" pitchFamily="34" charset="-122"/>
              </a:rPr>
              <a:t>0xC00000000</a:t>
            </a:r>
            <a:endParaRPr lang="en-GB" altLang="zh-CN" sz="1600" dirty="0">
              <a:latin typeface="微软雅黑" panose="020B0503020204020204" pitchFamily="34" charset="-122"/>
              <a:ea typeface="微软雅黑" panose="020B0503020204020204" pitchFamily="34" charset="-122"/>
            </a:endParaRPr>
          </a:p>
        </p:txBody>
      </p:sp>
      <p:sp>
        <p:nvSpPr>
          <p:cNvPr id="19467" name="Text Box 32"/>
          <p:cNvSpPr txBox="1"/>
          <p:nvPr/>
        </p:nvSpPr>
        <p:spPr>
          <a:xfrm>
            <a:off x="3649663" y="5916613"/>
            <a:ext cx="1428750" cy="322262"/>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dirty="0">
                <a:latin typeface="微软雅黑" panose="020B0503020204020204" pitchFamily="34" charset="-122"/>
                <a:ea typeface="微软雅黑" panose="020B0503020204020204" pitchFamily="34" charset="-122"/>
              </a:rPr>
              <a:t>0x08048000</a:t>
            </a:r>
            <a:endParaRPr lang="en-GB" altLang="zh-CN" sz="1600" dirty="0">
              <a:latin typeface="微软雅黑" panose="020B0503020204020204" pitchFamily="34" charset="-122"/>
              <a:ea typeface="微软雅黑" panose="020B0503020204020204" pitchFamily="34" charset="-122"/>
            </a:endParaRPr>
          </a:p>
        </p:txBody>
      </p:sp>
      <p:sp>
        <p:nvSpPr>
          <p:cNvPr id="19468" name="Rectangle 14"/>
          <p:cNvSpPr/>
          <p:nvPr/>
        </p:nvSpPr>
        <p:spPr>
          <a:xfrm>
            <a:off x="5003800" y="814388"/>
            <a:ext cx="2830513" cy="517525"/>
          </a:xfrm>
          <a:prstGeom prst="rect">
            <a:avLst/>
          </a:prstGeom>
          <a:solidFill>
            <a:srgbClr val="F1C7C7"/>
          </a:solidFill>
          <a:ln w="3240"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dirty="0">
                <a:latin typeface="微软雅黑" panose="020B0503020204020204" pitchFamily="34" charset="-122"/>
                <a:ea typeface="微软雅黑" panose="020B0503020204020204" pitchFamily="34" charset="-122"/>
              </a:rPr>
              <a:t>内核虚存区</a:t>
            </a:r>
            <a:endParaRPr lang="zh-CN" altLang="en-GB" sz="2000" dirty="0">
              <a:latin typeface="微软雅黑" panose="020B0503020204020204" pitchFamily="34" charset="-122"/>
              <a:ea typeface="微软雅黑" panose="020B0503020204020204" pitchFamily="34" charset="-122"/>
            </a:endParaRPr>
          </a:p>
        </p:txBody>
      </p:sp>
      <p:sp>
        <p:nvSpPr>
          <p:cNvPr id="19469" name="Rectangle 15"/>
          <p:cNvSpPr/>
          <p:nvPr/>
        </p:nvSpPr>
        <p:spPr>
          <a:xfrm>
            <a:off x="5003800" y="2622550"/>
            <a:ext cx="2830513" cy="711200"/>
          </a:xfrm>
          <a:prstGeom prst="rect">
            <a:avLst/>
          </a:prstGeom>
          <a:solidFill>
            <a:srgbClr val="D5F1CF"/>
          </a:solidFill>
          <a:ln w="3240"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dirty="0">
                <a:latin typeface="微软雅黑" panose="020B0503020204020204" pitchFamily="34" charset="-122"/>
                <a:ea typeface="微软雅黑" panose="020B0503020204020204" pitchFamily="34" charset="-122"/>
              </a:rPr>
              <a:t>共享库区域</a:t>
            </a:r>
            <a:endParaRPr lang="zh-CN" altLang="en-GB" sz="2000" dirty="0">
              <a:latin typeface="微软雅黑" panose="020B0503020204020204" pitchFamily="34" charset="-122"/>
              <a:ea typeface="微软雅黑" panose="020B0503020204020204" pitchFamily="34" charset="-122"/>
            </a:endParaRPr>
          </a:p>
        </p:txBody>
      </p:sp>
      <p:sp>
        <p:nvSpPr>
          <p:cNvPr id="33808" name="Rectangle 16"/>
          <p:cNvSpPr>
            <a:spLocks noChangeArrowheads="1"/>
          </p:cNvSpPr>
          <p:nvPr/>
        </p:nvSpPr>
        <p:spPr bwMode="auto">
          <a:xfrm>
            <a:off x="5003800" y="3328988"/>
            <a:ext cx="2830513" cy="768350"/>
          </a:xfrm>
          <a:prstGeom prst="rect">
            <a:avLst/>
          </a:prstGeom>
          <a:solidFill>
            <a:schemeClr val="bg1"/>
          </a:solidFill>
          <a:ln w="3302">
            <a:solidFill>
              <a:schemeClr val="tx1"/>
            </a:solidFill>
            <a:miter lim="800000"/>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400" b="1" i="0" u="none" strike="noStrike" kern="1200" cap="none" spc="0" normalizeH="0" baseline="0" noProof="0">
              <a:ln>
                <a:noFill/>
              </a:ln>
              <a:solidFill>
                <a:schemeClr val="tx1"/>
              </a:solidFill>
              <a:effectLst/>
              <a:uLnTx/>
              <a:uFillTx/>
              <a:latin typeface="Arial Narrow" panose="020B0606020202030204" pitchFamily="34" charset="0"/>
              <a:ea typeface="+mn-ea"/>
              <a:cs typeface="+mn-cs"/>
            </a:endParaRPr>
          </a:p>
        </p:txBody>
      </p:sp>
      <p:sp>
        <p:nvSpPr>
          <p:cNvPr id="19471" name="Rectangle 17"/>
          <p:cNvSpPr/>
          <p:nvPr/>
        </p:nvSpPr>
        <p:spPr>
          <a:xfrm>
            <a:off x="5003800" y="4095750"/>
            <a:ext cx="2830513" cy="711200"/>
          </a:xfrm>
          <a:prstGeom prst="rect">
            <a:avLst/>
          </a:prstGeom>
          <a:solidFill>
            <a:srgbClr val="D5F1CF"/>
          </a:solidFill>
          <a:ln w="3240"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dirty="0">
                <a:latin typeface="微软雅黑" panose="020B0503020204020204" pitchFamily="34" charset="-122"/>
                <a:ea typeface="微软雅黑" panose="020B0503020204020204" pitchFamily="34" charset="-122"/>
              </a:rPr>
              <a:t>堆（</a:t>
            </a:r>
            <a:r>
              <a:rPr lang="en-GB" altLang="zh-CN" sz="2000" dirty="0">
                <a:latin typeface="微软雅黑" panose="020B0503020204020204" pitchFamily="34" charset="-122"/>
                <a:ea typeface="微软雅黑" panose="020B0503020204020204" pitchFamily="34" charset="-122"/>
              </a:rPr>
              <a:t>heap</a:t>
            </a:r>
            <a:r>
              <a:rPr lang="zh-CN" altLang="en-GB" sz="2000" dirty="0">
                <a:latin typeface="微软雅黑" panose="020B0503020204020204" pitchFamily="34" charset="-122"/>
                <a:ea typeface="微软雅黑" panose="020B0503020204020204" pitchFamily="34" charset="-122"/>
              </a:rPr>
              <a:t>）</a:t>
            </a:r>
            <a:endParaRPr lang="zh-CN" altLang="en-GB" sz="2000" dirty="0">
              <a:latin typeface="微软雅黑" panose="020B0503020204020204" pitchFamily="34" charset="-122"/>
              <a:ea typeface="微软雅黑" panose="020B0503020204020204" pitchFamily="34" charset="-122"/>
            </a:endParaRPr>
          </a:p>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a:t>
            </a:r>
            <a:r>
              <a:rPr lang="zh-CN" altLang="en-GB" sz="2000" dirty="0">
                <a:latin typeface="微软雅黑" panose="020B0503020204020204" pitchFamily="34" charset="-122"/>
                <a:ea typeface="微软雅黑" panose="020B0503020204020204" pitchFamily="34" charset="-122"/>
              </a:rPr>
              <a:t>由</a:t>
            </a:r>
            <a:r>
              <a:rPr lang="en-GB" altLang="zh-CN" sz="2000" dirty="0">
                <a:latin typeface="微软雅黑" panose="020B0503020204020204" pitchFamily="34" charset="-122"/>
                <a:ea typeface="微软雅黑" panose="020B0503020204020204" pitchFamily="34" charset="-122"/>
              </a:rPr>
              <a:t>malloc</a:t>
            </a:r>
            <a:r>
              <a:rPr lang="zh-CN" altLang="en-GB" sz="2000" dirty="0">
                <a:latin typeface="微软雅黑" panose="020B0503020204020204" pitchFamily="34" charset="-122"/>
                <a:ea typeface="微软雅黑" panose="020B0503020204020204" pitchFamily="34" charset="-122"/>
              </a:rPr>
              <a:t>动态生成</a:t>
            </a:r>
            <a:r>
              <a:rPr lang="en-GB" altLang="zh-CN" sz="2000" dirty="0">
                <a:latin typeface="Calibri" panose="020F0502020204030204" pitchFamily="34" charset="0"/>
                <a:ea typeface="微软雅黑" panose="020B0503020204020204" pitchFamily="34" charset="-122"/>
              </a:rPr>
              <a:t>)</a:t>
            </a:r>
            <a:endParaRPr lang="en-GB" altLang="zh-CN" sz="2000" dirty="0">
              <a:latin typeface="Calibri" panose="020F0502020204030204" pitchFamily="34" charset="0"/>
              <a:ea typeface="微软雅黑" panose="020B0503020204020204" pitchFamily="34" charset="-122"/>
            </a:endParaRPr>
          </a:p>
        </p:txBody>
      </p:sp>
      <p:sp>
        <p:nvSpPr>
          <p:cNvPr id="19472" name="Line 19"/>
          <p:cNvSpPr/>
          <p:nvPr/>
        </p:nvSpPr>
        <p:spPr>
          <a:xfrm flipV="1">
            <a:off x="6415088" y="3678238"/>
            <a:ext cx="1587" cy="407987"/>
          </a:xfrm>
          <a:prstGeom prst="line">
            <a:avLst/>
          </a:prstGeom>
          <a:ln w="3240" cap="flat" cmpd="sng">
            <a:solidFill>
              <a:schemeClr val="tx1"/>
            </a:solidFill>
            <a:prstDash val="solid"/>
            <a:miter/>
            <a:headEnd type="none" w="med" len="med"/>
            <a:tailEnd type="triangle" w="med" len="med"/>
          </a:ln>
        </p:spPr>
      </p:sp>
      <p:sp>
        <p:nvSpPr>
          <p:cNvPr id="19473" name="Rectangle 20"/>
          <p:cNvSpPr/>
          <p:nvPr/>
        </p:nvSpPr>
        <p:spPr>
          <a:xfrm>
            <a:off x="5003800" y="1300163"/>
            <a:ext cx="2830513" cy="598487"/>
          </a:xfrm>
          <a:prstGeom prst="rect">
            <a:avLst/>
          </a:prstGeom>
          <a:solidFill>
            <a:srgbClr val="D5F1CF"/>
          </a:solidFill>
          <a:ln w="3240"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800" dirty="0">
                <a:latin typeface="微软雅黑" panose="020B0503020204020204" pitchFamily="34" charset="-122"/>
                <a:ea typeface="微软雅黑" panose="020B0503020204020204" pitchFamily="34" charset="-122"/>
              </a:rPr>
              <a:t>用户栈（</a:t>
            </a:r>
            <a:r>
              <a:rPr lang="en-GB" altLang="zh-CN" sz="1800" dirty="0">
                <a:latin typeface="微软雅黑" panose="020B0503020204020204" pitchFamily="34" charset="-122"/>
                <a:ea typeface="微软雅黑" panose="020B0503020204020204" pitchFamily="34" charset="-122"/>
              </a:rPr>
              <a:t>User stack</a:t>
            </a:r>
            <a:r>
              <a:rPr lang="zh-CN" altLang="en-GB" sz="1800" dirty="0">
                <a:latin typeface="微软雅黑" panose="020B0503020204020204" pitchFamily="34" charset="-122"/>
                <a:ea typeface="微软雅黑" panose="020B0503020204020204" pitchFamily="34" charset="-122"/>
              </a:rPr>
              <a:t>）</a:t>
            </a:r>
            <a:endParaRPr lang="zh-CN" altLang="en-GB" sz="1800" dirty="0">
              <a:latin typeface="微软雅黑" panose="020B0503020204020204" pitchFamily="34" charset="-122"/>
              <a:ea typeface="微软雅黑" panose="020B0503020204020204" pitchFamily="34" charset="-122"/>
            </a:endParaRPr>
          </a:p>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dirty="0">
                <a:latin typeface="Calibri" panose="020F0502020204030204" pitchFamily="34" charset="0"/>
                <a:ea typeface="微软雅黑" panose="020B0503020204020204" pitchFamily="34" charset="-122"/>
              </a:rPr>
              <a:t>动态生成</a:t>
            </a:r>
            <a:endParaRPr lang="zh-CN" altLang="en-GB" sz="2000" dirty="0">
              <a:latin typeface="Calibri" panose="020F0502020204030204" pitchFamily="34" charset="0"/>
              <a:ea typeface="微软雅黑" panose="020B0503020204020204" pitchFamily="34" charset="-122"/>
            </a:endParaRPr>
          </a:p>
        </p:txBody>
      </p:sp>
      <p:sp>
        <p:nvSpPr>
          <p:cNvPr id="19474" name="Line 21"/>
          <p:cNvSpPr/>
          <p:nvPr/>
        </p:nvSpPr>
        <p:spPr>
          <a:xfrm flipV="1">
            <a:off x="6415088" y="2382838"/>
            <a:ext cx="1587" cy="246062"/>
          </a:xfrm>
          <a:prstGeom prst="line">
            <a:avLst/>
          </a:prstGeom>
          <a:ln w="3240" cap="flat" cmpd="sng">
            <a:solidFill>
              <a:schemeClr val="tx1"/>
            </a:solidFill>
            <a:prstDash val="solid"/>
            <a:miter/>
            <a:headEnd type="none" w="med" len="med"/>
            <a:tailEnd type="triangle" w="med" len="med"/>
          </a:ln>
        </p:spPr>
      </p:sp>
      <p:sp>
        <p:nvSpPr>
          <p:cNvPr id="19475" name="Line 22"/>
          <p:cNvSpPr/>
          <p:nvPr/>
        </p:nvSpPr>
        <p:spPr>
          <a:xfrm>
            <a:off x="6415088" y="1898650"/>
            <a:ext cx="1587" cy="242888"/>
          </a:xfrm>
          <a:prstGeom prst="line">
            <a:avLst/>
          </a:prstGeom>
          <a:ln w="3240" cap="flat" cmpd="sng">
            <a:solidFill>
              <a:schemeClr val="tx1"/>
            </a:solidFill>
            <a:prstDash val="solid"/>
            <a:miter/>
            <a:headEnd type="none" w="med" len="med"/>
            <a:tailEnd type="triangle" w="med" len="med"/>
          </a:ln>
        </p:spPr>
      </p:sp>
      <p:sp>
        <p:nvSpPr>
          <p:cNvPr id="33815" name="Rectangle 23"/>
          <p:cNvSpPr>
            <a:spLocks noChangeArrowheads="1"/>
          </p:cNvSpPr>
          <p:nvPr/>
        </p:nvSpPr>
        <p:spPr bwMode="auto">
          <a:xfrm>
            <a:off x="5003800" y="6180138"/>
            <a:ext cx="2830513" cy="422275"/>
          </a:xfrm>
          <a:prstGeom prst="rect">
            <a:avLst/>
          </a:prstGeom>
          <a:solidFill>
            <a:schemeClr val="bg1">
              <a:lumMod val="75000"/>
            </a:schemeClr>
          </a:solidFill>
          <a:ln w="324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未使用</a:t>
            </a:r>
            <a:endParaRPr kumimoji="0" lang="zh-CN" altLang="en-GB"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endParaRPr>
          </a:p>
        </p:txBody>
      </p:sp>
      <p:sp>
        <p:nvSpPr>
          <p:cNvPr id="19477" name="Text Box 24"/>
          <p:cNvSpPr txBox="1"/>
          <p:nvPr/>
        </p:nvSpPr>
        <p:spPr>
          <a:xfrm>
            <a:off x="4735513" y="6411913"/>
            <a:ext cx="315912" cy="331787"/>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dirty="0">
                <a:latin typeface="Arial Black" panose="020B0A04020102020204" pitchFamily="34" charset="0"/>
                <a:ea typeface="msgothic"/>
              </a:rPr>
              <a:t>0</a:t>
            </a:r>
            <a:endParaRPr lang="en-GB" altLang="zh-CN" sz="1600" dirty="0">
              <a:latin typeface="Arial Black" panose="020B0A04020102020204" pitchFamily="34" charset="0"/>
              <a:ea typeface="msgothic"/>
            </a:endParaRPr>
          </a:p>
        </p:txBody>
      </p:sp>
      <p:sp>
        <p:nvSpPr>
          <p:cNvPr id="33826" name="Rectangle 34"/>
          <p:cNvSpPr>
            <a:spLocks noChangeArrowheads="1"/>
          </p:cNvSpPr>
          <p:nvPr/>
        </p:nvSpPr>
        <p:spPr bwMode="auto">
          <a:xfrm>
            <a:off x="5003800" y="4803775"/>
            <a:ext cx="2830513" cy="712788"/>
          </a:xfrm>
          <a:prstGeom prst="rect">
            <a:avLst/>
          </a:prstGeom>
          <a:solidFill>
            <a:schemeClr val="accent2">
              <a:lumMod val="20000"/>
              <a:lumOff val="80000"/>
            </a:schemeClr>
          </a:solidFill>
          <a:ln w="324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读写数据段</a:t>
            </a:r>
            <a:endPar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endParaRPr>
          </a:p>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(.data, .bss)</a:t>
            </a:r>
            <a:endParaRPr kumimoji="0" lang="en-GB" altLang="zh-CN"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endParaRPr>
          </a:p>
        </p:txBody>
      </p:sp>
      <p:sp>
        <p:nvSpPr>
          <p:cNvPr id="19479" name="Rectangle 35"/>
          <p:cNvSpPr/>
          <p:nvPr/>
        </p:nvSpPr>
        <p:spPr>
          <a:xfrm>
            <a:off x="5003800" y="5468938"/>
            <a:ext cx="2830513" cy="711200"/>
          </a:xfrm>
          <a:prstGeom prst="rect">
            <a:avLst/>
          </a:prstGeom>
          <a:solidFill>
            <a:srgbClr val="F6F5BD"/>
          </a:solidFill>
          <a:ln w="3240"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dirty="0">
                <a:latin typeface="微软雅黑" panose="020B0503020204020204" pitchFamily="34" charset="-122"/>
                <a:ea typeface="微软雅黑" panose="020B0503020204020204" pitchFamily="34" charset="-122"/>
              </a:rPr>
              <a:t>只读代码段</a:t>
            </a:r>
            <a:endParaRPr lang="zh-CN" altLang="en-GB" sz="2000" dirty="0">
              <a:latin typeface="微软雅黑" panose="020B0503020204020204" pitchFamily="34" charset="-122"/>
              <a:ea typeface="微软雅黑" panose="020B0503020204020204" pitchFamily="34" charset="-122"/>
            </a:endParaRPr>
          </a:p>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(.init, .text</a:t>
            </a:r>
            <a:r>
              <a:rPr lang="en-GB" altLang="zh-CN" sz="1600" dirty="0">
                <a:latin typeface="Calibri" panose="020F0502020204030204" pitchFamily="34" charset="0"/>
                <a:ea typeface="微软雅黑" panose="020B0503020204020204" pitchFamily="34" charset="-122"/>
              </a:rPr>
              <a:t>, </a:t>
            </a:r>
            <a:r>
              <a:rPr lang="en-GB" altLang="zh-CN" sz="1800" dirty="0">
                <a:latin typeface="微软雅黑" panose="020B0503020204020204" pitchFamily="34" charset="-122"/>
                <a:ea typeface="微软雅黑" panose="020B0503020204020204" pitchFamily="34" charset="-122"/>
              </a:rPr>
              <a:t>.rodata</a:t>
            </a:r>
            <a:r>
              <a:rPr lang="en-GB" altLang="zh-CN" sz="1600" dirty="0">
                <a:latin typeface="Calibri" panose="020F0502020204030204" pitchFamily="34" charset="0"/>
                <a:ea typeface="微软雅黑" panose="020B0503020204020204" pitchFamily="34" charset="-122"/>
              </a:rPr>
              <a:t>)</a:t>
            </a:r>
            <a:endParaRPr lang="en-GB" altLang="zh-CN" sz="1600" dirty="0">
              <a:latin typeface="Calibri" panose="020F0502020204030204" pitchFamily="34" charset="0"/>
              <a:ea typeface="微软雅黑" panose="020B0503020204020204" pitchFamily="34" charset="-122"/>
            </a:endParaRPr>
          </a:p>
        </p:txBody>
      </p:sp>
      <p:grpSp>
        <p:nvGrpSpPr>
          <p:cNvPr id="770072" name="Group 24"/>
          <p:cNvGrpSpPr/>
          <p:nvPr/>
        </p:nvGrpSpPr>
        <p:grpSpPr>
          <a:xfrm>
            <a:off x="7867650" y="4879975"/>
            <a:ext cx="1071563" cy="1327150"/>
            <a:chOff x="4956" y="3074"/>
            <a:chExt cx="675" cy="836"/>
          </a:xfrm>
        </p:grpSpPr>
        <p:sp>
          <p:nvSpPr>
            <p:cNvPr id="19500" name="AutoShape 36"/>
            <p:cNvSpPr/>
            <p:nvPr/>
          </p:nvSpPr>
          <p:spPr>
            <a:xfrm>
              <a:off x="4956" y="3094"/>
              <a:ext cx="140" cy="816"/>
            </a:xfrm>
            <a:prstGeom prst="rightBrace">
              <a:avLst>
                <a:gd name="adj1" fmla="val 48571"/>
                <a:gd name="adj2" fmla="val 50000"/>
              </a:avLst>
            </a:prstGeom>
            <a:noFill/>
            <a:ln w="38100" cap="flat" cmpd="sng">
              <a:solidFill>
                <a:srgbClr val="FF0000"/>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en-US" altLang="zh-CN" dirty="0">
                <a:latin typeface="Arial Narrow" panose="020B0606020202030204" pitchFamily="34" charset="0"/>
              </a:endParaRPr>
            </a:p>
          </p:txBody>
        </p:sp>
        <p:sp>
          <p:nvSpPr>
            <p:cNvPr id="19501" name="Text Box 37"/>
            <p:cNvSpPr txBox="1"/>
            <p:nvPr/>
          </p:nvSpPr>
          <p:spPr>
            <a:xfrm>
              <a:off x="5161" y="3074"/>
              <a:ext cx="470" cy="770"/>
            </a:xfrm>
            <a:prstGeom prst="rect">
              <a:avLst/>
            </a:prstGeom>
            <a:noFill/>
            <a:ln w="9525">
              <a:noFill/>
            </a:ln>
          </p:spPr>
          <p:txBody>
            <a:bodyPr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900" dirty="0">
                  <a:solidFill>
                    <a:srgbClr val="FF0000"/>
                  </a:solidFill>
                  <a:latin typeface="Calibri" panose="020F0502020204030204" pitchFamily="34" charset="0"/>
                  <a:ea typeface="微软雅黑" panose="020B0503020204020204" pitchFamily="34" charset="-122"/>
                </a:rPr>
                <a:t>从可执行文件装入</a:t>
              </a:r>
              <a:endParaRPr lang="zh-CN" altLang="en-GB" sz="1900" dirty="0">
                <a:solidFill>
                  <a:srgbClr val="FF0000"/>
                </a:solidFill>
                <a:latin typeface="Calibri" panose="020F0502020204030204" pitchFamily="34" charset="0"/>
                <a:ea typeface="微软雅黑" panose="020B0503020204020204" pitchFamily="34" charset="-122"/>
              </a:endParaRPr>
            </a:p>
          </p:txBody>
        </p:sp>
      </p:grpSp>
      <p:sp>
        <p:nvSpPr>
          <p:cNvPr id="19481" name="Text Box 27"/>
          <p:cNvSpPr txBox="1"/>
          <p:nvPr/>
        </p:nvSpPr>
        <p:spPr>
          <a:xfrm>
            <a:off x="292100" y="827088"/>
            <a:ext cx="3268663" cy="3810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1900" dirty="0">
                <a:solidFill>
                  <a:srgbClr val="FF0000"/>
                </a:solidFill>
                <a:latin typeface="微软雅黑" panose="020B0503020204020204" pitchFamily="34" charset="-122"/>
                <a:ea typeface="微软雅黑" panose="020B0503020204020204" pitchFamily="34" charset="-122"/>
              </a:rPr>
              <a:t>程序</a:t>
            </a:r>
            <a:r>
              <a:rPr lang="en-US" altLang="zh-CN" sz="1900" dirty="0">
                <a:solidFill>
                  <a:srgbClr val="FF0000"/>
                </a:solidFill>
                <a:latin typeface="微软雅黑" panose="020B0503020204020204" pitchFamily="34" charset="-122"/>
                <a:ea typeface="微软雅黑" panose="020B0503020204020204" pitchFamily="34" charset="-122"/>
              </a:rPr>
              <a:t>(</a:t>
            </a:r>
            <a:r>
              <a:rPr lang="zh-CN" altLang="en-US" sz="1900" dirty="0">
                <a:solidFill>
                  <a:srgbClr val="FF0000"/>
                </a:solidFill>
                <a:latin typeface="微软雅黑" panose="020B0503020204020204" pitchFamily="34" charset="-122"/>
                <a:ea typeface="微软雅黑" panose="020B0503020204020204" pitchFamily="34" charset="-122"/>
              </a:rPr>
              <a:t>段</a:t>
            </a:r>
            <a:r>
              <a:rPr lang="en-US" altLang="zh-CN" sz="1900" dirty="0">
                <a:solidFill>
                  <a:srgbClr val="FF0000"/>
                </a:solidFill>
                <a:latin typeface="微软雅黑" panose="020B0503020204020204" pitchFamily="34" charset="-122"/>
                <a:ea typeface="微软雅黑" panose="020B0503020204020204" pitchFamily="34" charset="-122"/>
              </a:rPr>
              <a:t>)</a:t>
            </a:r>
            <a:r>
              <a:rPr lang="zh-CN" altLang="en-US" sz="1900" dirty="0">
                <a:solidFill>
                  <a:srgbClr val="FF0000"/>
                </a:solidFill>
                <a:latin typeface="微软雅黑" panose="020B0503020204020204" pitchFamily="34" charset="-122"/>
                <a:ea typeface="微软雅黑" panose="020B0503020204020204" pitchFamily="34" charset="-122"/>
              </a:rPr>
              <a:t>头表描述如何映射</a:t>
            </a:r>
            <a:endParaRPr lang="zh-CN" altLang="en-US" sz="1900" dirty="0">
              <a:solidFill>
                <a:srgbClr val="FF0000"/>
              </a:solidFill>
              <a:latin typeface="微软雅黑" panose="020B0503020204020204" pitchFamily="34" charset="-122"/>
              <a:ea typeface="微软雅黑" panose="020B0503020204020204" pitchFamily="34" charset="-122"/>
            </a:endParaRPr>
          </a:p>
        </p:txBody>
      </p:sp>
      <p:sp>
        <p:nvSpPr>
          <p:cNvPr id="33794" name="Rectangle 2"/>
          <p:cNvSpPr>
            <a:spLocks noChangeArrowheads="1"/>
          </p:cNvSpPr>
          <p:nvPr/>
        </p:nvSpPr>
        <p:spPr bwMode="auto">
          <a:xfrm>
            <a:off x="247650" y="1554163"/>
            <a:ext cx="2971800" cy="434975"/>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ELF </a:t>
            </a:r>
            <a:r>
              <a:rPr kumimoji="0" lang="zh-CN" altLang="en-GB"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头</a:t>
            </a:r>
            <a:endParaRPr kumimoji="0" lang="zh-CN" altLang="en-GB"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endParaRPr>
          </a:p>
        </p:txBody>
      </p:sp>
      <p:sp>
        <p:nvSpPr>
          <p:cNvPr id="19483" name="Rectangle 3"/>
          <p:cNvSpPr/>
          <p:nvPr/>
        </p:nvSpPr>
        <p:spPr>
          <a:xfrm>
            <a:off x="247650" y="1989138"/>
            <a:ext cx="2971800" cy="695325"/>
          </a:xfrm>
          <a:prstGeom prst="rect">
            <a:avLst/>
          </a:prstGeom>
          <a:solidFill>
            <a:srgbClr val="993366">
              <a:alpha val="9019"/>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dirty="0">
                <a:solidFill>
                  <a:srgbClr val="FF0000"/>
                </a:solidFill>
                <a:latin typeface="微软雅黑" panose="020B0503020204020204" pitchFamily="34" charset="-122"/>
                <a:ea typeface="微软雅黑" panose="020B0503020204020204" pitchFamily="34" charset="-122"/>
              </a:rPr>
              <a:t>程序（段）头表</a:t>
            </a:r>
            <a:endParaRPr lang="zh-CN" altLang="en-GB" sz="2000" dirty="0">
              <a:solidFill>
                <a:srgbClr val="FF0000"/>
              </a:solidFill>
              <a:latin typeface="微软雅黑" panose="020B0503020204020204" pitchFamily="34" charset="-122"/>
              <a:ea typeface="微软雅黑" panose="020B0503020204020204" pitchFamily="34" charset="-122"/>
            </a:endParaRPr>
          </a:p>
        </p:txBody>
      </p:sp>
      <p:sp>
        <p:nvSpPr>
          <p:cNvPr id="19484" name="Rectangle 4"/>
          <p:cNvSpPr/>
          <p:nvPr/>
        </p:nvSpPr>
        <p:spPr>
          <a:xfrm>
            <a:off x="247650" y="3119438"/>
            <a:ext cx="2971800" cy="434975"/>
          </a:xfrm>
          <a:prstGeom prst="rect">
            <a:avLst/>
          </a:prstGeom>
          <a:solidFill>
            <a:srgbClr val="F6F5BD"/>
          </a:solidFill>
          <a:ln w="25560"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.text </a:t>
            </a:r>
            <a:r>
              <a:rPr lang="zh-CN" altLang="en-GB" sz="1800" dirty="0">
                <a:latin typeface="微软雅黑" panose="020B0503020204020204" pitchFamily="34" charset="-122"/>
                <a:ea typeface="微软雅黑" panose="020B0503020204020204" pitchFamily="34" charset="-122"/>
              </a:rPr>
              <a:t>节</a:t>
            </a:r>
            <a:endParaRPr lang="zh-CN" altLang="en-GB" sz="1800" dirty="0">
              <a:latin typeface="微软雅黑" panose="020B0503020204020204" pitchFamily="34" charset="-122"/>
              <a:ea typeface="微软雅黑" panose="020B0503020204020204" pitchFamily="34" charset="-122"/>
            </a:endParaRPr>
          </a:p>
        </p:txBody>
      </p:sp>
      <p:sp>
        <p:nvSpPr>
          <p:cNvPr id="33797" name="Rectangle 5"/>
          <p:cNvSpPr>
            <a:spLocks noChangeArrowheads="1"/>
          </p:cNvSpPr>
          <p:nvPr/>
        </p:nvSpPr>
        <p:spPr bwMode="auto">
          <a:xfrm>
            <a:off x="247650" y="3989388"/>
            <a:ext cx="2971800" cy="434975"/>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.data </a:t>
            </a:r>
            <a:r>
              <a:rPr kumimoji="0" lang="zh-CN" altLang="en-GB"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endParaRPr kumimoji="0" lang="zh-CN" altLang="en-GB"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endParaRPr>
          </a:p>
        </p:txBody>
      </p:sp>
      <p:sp>
        <p:nvSpPr>
          <p:cNvPr id="33798" name="Rectangle 6"/>
          <p:cNvSpPr>
            <a:spLocks noChangeArrowheads="1"/>
          </p:cNvSpPr>
          <p:nvPr/>
        </p:nvSpPr>
        <p:spPr bwMode="auto">
          <a:xfrm>
            <a:off x="247650" y="4424363"/>
            <a:ext cx="2971800" cy="433388"/>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.bss </a:t>
            </a:r>
            <a:r>
              <a:rPr kumimoji="0" lang="zh-CN" altLang="en-GB"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endParaRPr kumimoji="0" lang="zh-CN" altLang="en-GB"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endParaRPr>
          </a:p>
        </p:txBody>
      </p:sp>
      <p:sp>
        <p:nvSpPr>
          <p:cNvPr id="33799" name="Rectangle 7"/>
          <p:cNvSpPr>
            <a:spLocks noChangeArrowheads="1"/>
          </p:cNvSpPr>
          <p:nvPr/>
        </p:nvSpPr>
        <p:spPr bwMode="auto">
          <a:xfrm>
            <a:off x="247650" y="4857750"/>
            <a:ext cx="2971800" cy="434975"/>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.symtab </a:t>
            </a:r>
            <a:r>
              <a:rPr kumimoji="0" lang="zh-CN" altLang="en-GB"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endParaRPr kumimoji="0" lang="zh-CN" altLang="en-GB"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endParaRPr>
          </a:p>
        </p:txBody>
      </p:sp>
      <p:sp>
        <p:nvSpPr>
          <p:cNvPr id="33802" name="Rectangle 10"/>
          <p:cNvSpPr>
            <a:spLocks noChangeArrowheads="1"/>
          </p:cNvSpPr>
          <p:nvPr/>
        </p:nvSpPr>
        <p:spPr bwMode="auto">
          <a:xfrm>
            <a:off x="247650" y="5292725"/>
            <a:ext cx="2971800" cy="434975"/>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.debug </a:t>
            </a:r>
            <a:r>
              <a:rPr kumimoji="0" lang="zh-CN" altLang="en-GB"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endParaRPr kumimoji="0" lang="zh-CN" altLang="en-GB"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endParaRPr>
          </a:p>
        </p:txBody>
      </p:sp>
      <p:sp>
        <p:nvSpPr>
          <p:cNvPr id="19489" name="Rectangle 5"/>
          <p:cNvSpPr/>
          <p:nvPr/>
        </p:nvSpPr>
        <p:spPr>
          <a:xfrm>
            <a:off x="247650" y="3554413"/>
            <a:ext cx="2971800" cy="434975"/>
          </a:xfrm>
          <a:prstGeom prst="rect">
            <a:avLst/>
          </a:prstGeom>
          <a:solidFill>
            <a:srgbClr val="F6F5BD"/>
          </a:solidFill>
          <a:ln w="25560"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.rodata </a:t>
            </a:r>
            <a:r>
              <a:rPr lang="zh-CN" altLang="en-GB" sz="1800" dirty="0">
                <a:latin typeface="微软雅黑" panose="020B0503020204020204" pitchFamily="34" charset="-122"/>
                <a:ea typeface="微软雅黑" panose="020B0503020204020204" pitchFamily="34" charset="-122"/>
              </a:rPr>
              <a:t>节</a:t>
            </a:r>
            <a:endParaRPr lang="zh-CN" altLang="en-GB" sz="1800" dirty="0">
              <a:latin typeface="微软雅黑" panose="020B0503020204020204" pitchFamily="34" charset="-122"/>
              <a:ea typeface="微软雅黑" panose="020B0503020204020204" pitchFamily="34" charset="-122"/>
            </a:endParaRPr>
          </a:p>
        </p:txBody>
      </p:sp>
      <p:sp>
        <p:nvSpPr>
          <p:cNvPr id="40" name="Rectangle 10"/>
          <p:cNvSpPr>
            <a:spLocks noChangeArrowheads="1"/>
          </p:cNvSpPr>
          <p:nvPr/>
        </p:nvSpPr>
        <p:spPr bwMode="auto">
          <a:xfrm>
            <a:off x="247650" y="5727700"/>
            <a:ext cx="2971800" cy="434975"/>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.line </a:t>
            </a:r>
            <a:r>
              <a:rPr kumimoji="0" lang="zh-CN" altLang="en-GB"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endParaRPr kumimoji="0" lang="zh-CN" altLang="en-GB"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endParaRPr>
          </a:p>
        </p:txBody>
      </p:sp>
      <p:sp>
        <p:nvSpPr>
          <p:cNvPr id="19491" name="Rectangle 4"/>
          <p:cNvSpPr/>
          <p:nvPr/>
        </p:nvSpPr>
        <p:spPr>
          <a:xfrm>
            <a:off x="247650" y="2684463"/>
            <a:ext cx="2971800" cy="434975"/>
          </a:xfrm>
          <a:prstGeom prst="rect">
            <a:avLst/>
          </a:prstGeom>
          <a:solidFill>
            <a:srgbClr val="F6F5BD"/>
          </a:solidFill>
          <a:ln w="25560"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.init </a:t>
            </a:r>
            <a:r>
              <a:rPr lang="zh-CN" altLang="en-GB" sz="1800" dirty="0">
                <a:latin typeface="微软雅黑" panose="020B0503020204020204" pitchFamily="34" charset="-122"/>
                <a:ea typeface="微软雅黑" panose="020B0503020204020204" pitchFamily="34" charset="-122"/>
              </a:rPr>
              <a:t>节</a:t>
            </a:r>
            <a:endParaRPr lang="zh-CN" altLang="en-GB" sz="1800" dirty="0">
              <a:latin typeface="微软雅黑" panose="020B0503020204020204" pitchFamily="34" charset="-122"/>
              <a:ea typeface="微软雅黑" panose="020B0503020204020204" pitchFamily="34" charset="-122"/>
            </a:endParaRPr>
          </a:p>
        </p:txBody>
      </p:sp>
      <p:sp>
        <p:nvSpPr>
          <p:cNvPr id="42" name="Rectangle 10"/>
          <p:cNvSpPr>
            <a:spLocks noChangeArrowheads="1"/>
          </p:cNvSpPr>
          <p:nvPr/>
        </p:nvSpPr>
        <p:spPr bwMode="auto">
          <a:xfrm>
            <a:off x="247650" y="6162675"/>
            <a:ext cx="2971800" cy="434975"/>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.strtab </a:t>
            </a:r>
            <a:r>
              <a:rPr kumimoji="0" lang="zh-CN" altLang="en-GB"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endParaRPr kumimoji="0" lang="zh-CN" altLang="en-GB"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endParaRPr>
          </a:p>
        </p:txBody>
      </p:sp>
      <p:grpSp>
        <p:nvGrpSpPr>
          <p:cNvPr id="770087" name="Group 39"/>
          <p:cNvGrpSpPr/>
          <p:nvPr/>
        </p:nvGrpSpPr>
        <p:grpSpPr>
          <a:xfrm>
            <a:off x="3322638" y="3990975"/>
            <a:ext cx="1652587" cy="1214438"/>
            <a:chOff x="2039" y="2533"/>
            <a:chExt cx="1114" cy="746"/>
          </a:xfrm>
        </p:grpSpPr>
        <p:sp>
          <p:nvSpPr>
            <p:cNvPr id="19498" name="Line 40"/>
            <p:cNvSpPr/>
            <p:nvPr/>
          </p:nvSpPr>
          <p:spPr>
            <a:xfrm>
              <a:off x="2257" y="2823"/>
              <a:ext cx="896" cy="456"/>
            </a:xfrm>
            <a:prstGeom prst="line">
              <a:avLst/>
            </a:prstGeom>
            <a:ln w="38100" cap="flat" cmpd="sng">
              <a:solidFill>
                <a:srgbClr val="0066CC"/>
              </a:solidFill>
              <a:prstDash val="solid"/>
              <a:headEnd type="none" w="med" len="med"/>
              <a:tailEnd type="triangle" w="med" len="med"/>
            </a:ln>
          </p:spPr>
        </p:sp>
        <p:sp>
          <p:nvSpPr>
            <p:cNvPr id="19499" name="AutoShape 41"/>
            <p:cNvSpPr/>
            <p:nvPr/>
          </p:nvSpPr>
          <p:spPr>
            <a:xfrm>
              <a:off x="2039" y="2533"/>
              <a:ext cx="192" cy="539"/>
            </a:xfrm>
            <a:prstGeom prst="rightBrace">
              <a:avLst>
                <a:gd name="adj1" fmla="val 23394"/>
                <a:gd name="adj2" fmla="val 50000"/>
              </a:avLst>
            </a:prstGeom>
            <a:noFill/>
            <a:ln w="38100" cap="flat" cmpd="sng">
              <a:solidFill>
                <a:srgbClr val="0066CC"/>
              </a:solidFill>
              <a:prstDash val="solid"/>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grpSp>
      <p:grpSp>
        <p:nvGrpSpPr>
          <p:cNvPr id="770090" name="Group 42"/>
          <p:cNvGrpSpPr/>
          <p:nvPr/>
        </p:nvGrpSpPr>
        <p:grpSpPr>
          <a:xfrm>
            <a:off x="3424238" y="1698625"/>
            <a:ext cx="1581150" cy="4122738"/>
            <a:chOff x="2157" y="1070"/>
            <a:chExt cx="996" cy="2597"/>
          </a:xfrm>
        </p:grpSpPr>
        <p:sp>
          <p:nvSpPr>
            <p:cNvPr id="19496" name="Line 43"/>
            <p:cNvSpPr/>
            <p:nvPr/>
          </p:nvSpPr>
          <p:spPr>
            <a:xfrm>
              <a:off x="2313" y="1790"/>
              <a:ext cx="840" cy="1877"/>
            </a:xfrm>
            <a:prstGeom prst="line">
              <a:avLst/>
            </a:prstGeom>
            <a:ln w="38100" cap="flat" cmpd="sng">
              <a:solidFill>
                <a:srgbClr val="FF0000"/>
              </a:solidFill>
              <a:prstDash val="solid"/>
              <a:headEnd type="none" w="med" len="med"/>
              <a:tailEnd type="triangle" w="med" len="med"/>
            </a:ln>
          </p:spPr>
        </p:sp>
        <p:sp>
          <p:nvSpPr>
            <p:cNvPr id="19497" name="AutoShape 44"/>
            <p:cNvSpPr/>
            <p:nvPr/>
          </p:nvSpPr>
          <p:spPr>
            <a:xfrm>
              <a:off x="2157" y="1070"/>
              <a:ext cx="129" cy="1417"/>
            </a:xfrm>
            <a:prstGeom prst="rightBrace">
              <a:avLst>
                <a:gd name="adj1" fmla="val 91537"/>
                <a:gd name="adj2" fmla="val 50000"/>
              </a:avLst>
            </a:prstGeom>
            <a:noFill/>
            <a:ln w="38100"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grpSp>
      <p:sp>
        <p:nvSpPr>
          <p:cNvPr id="19495" name="Text Box 46"/>
          <p:cNvSpPr txBox="1"/>
          <p:nvPr/>
        </p:nvSpPr>
        <p:spPr>
          <a:xfrm>
            <a:off x="8026400" y="898525"/>
            <a:ext cx="841375"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2000" dirty="0">
                <a:latin typeface="微软雅黑" panose="020B0503020204020204" pitchFamily="34" charset="-122"/>
                <a:ea typeface="微软雅黑" panose="020B0503020204020204" pitchFamily="34" charset="-122"/>
              </a:rPr>
              <a:t>1GB</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0090"/>
                                        </p:tgtEl>
                                        <p:attrNameLst>
                                          <p:attrName>style.visibility</p:attrName>
                                        </p:attrNameLst>
                                      </p:cBhvr>
                                      <p:to>
                                        <p:strVal val="visible"/>
                                      </p:to>
                                    </p:set>
                                    <p:animEffect transition="in" filter="blinds(horizontal)">
                                      <p:cBhvr>
                                        <p:cTn id="7" dur="500"/>
                                        <p:tgtEl>
                                          <p:spTgt spid="7700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0087"/>
                                        </p:tgtEl>
                                        <p:attrNameLst>
                                          <p:attrName>style.visibility</p:attrName>
                                        </p:attrNameLst>
                                      </p:cBhvr>
                                      <p:to>
                                        <p:strVal val="visible"/>
                                      </p:to>
                                    </p:set>
                                    <p:animEffect transition="in" filter="blinds(horizontal)">
                                      <p:cBhvr>
                                        <p:cTn id="12" dur="500"/>
                                        <p:tgtEl>
                                          <p:spTgt spid="77008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70072"/>
                                        </p:tgtEl>
                                        <p:attrNameLst>
                                          <p:attrName>style.visibility</p:attrName>
                                        </p:attrNameLst>
                                      </p:cBhvr>
                                      <p:to>
                                        <p:strVal val="visible"/>
                                      </p:to>
                                    </p:set>
                                    <p:animEffect transition="in" filter="blinds(horizontal)">
                                      <p:cBhvr>
                                        <p:cTn id="17" dur="500"/>
                                        <p:tgtEl>
                                          <p:spTgt spid="770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PLACING_PICTURE_USER_VIEWPORT" val="{&quot;height&quot;:7680,&quot;width&quot;:10680}"/>
</p:tagLst>
</file>

<file path=ppt/tags/tag2.xml><?xml version="1.0" encoding="utf-8"?>
<p:tagLst xmlns:p="http://schemas.openxmlformats.org/presentationml/2006/main">
  <p:tag name="COMMONDATA" val="eyJoZGlkIjoiYmEzYTFlZWNiNGQ2YjQwZGQzZjhjNTUzMzhlN2YyZGMifQ=="/>
  <p:tag name="KSO_WPP_MARK_KEY" val="09d158cf-65f3-4665-85cb-73f8f8efb592"/>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23294</Words>
  <Application>WPS 演示</Application>
  <PresentationFormat>全屏显示(4:3)</PresentationFormat>
  <Paragraphs>1741</Paragraphs>
  <Slides>62</Slides>
  <Notes>34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62</vt:i4>
      </vt:variant>
    </vt:vector>
  </HeadingPairs>
  <TitlesOfParts>
    <vt:vector size="77" baseType="lpstr">
      <vt:lpstr>Arial</vt:lpstr>
      <vt:lpstr>宋体</vt:lpstr>
      <vt:lpstr>Wingdings</vt:lpstr>
      <vt:lpstr>黑体</vt:lpstr>
      <vt:lpstr>微软雅黑</vt:lpstr>
      <vt:lpstr>Times New Roman</vt:lpstr>
      <vt:lpstr>Courier New</vt:lpstr>
      <vt:lpstr>Calibri</vt:lpstr>
      <vt:lpstr>msgothic</vt:lpstr>
      <vt:lpstr>Segoe Print</vt:lpstr>
      <vt:lpstr>Arial Narrow</vt:lpstr>
      <vt:lpstr>Arial Black</vt:lpstr>
      <vt:lpstr>Arial Unicode MS</vt:lpstr>
      <vt:lpstr>Wingdings 2</vt:lpstr>
      <vt:lpstr>默认设计模板</vt:lpstr>
      <vt:lpstr>  第四章 程序的链接  目标文件格式 符号解析与重定位 </vt:lpstr>
      <vt:lpstr>程序的链接</vt:lpstr>
      <vt:lpstr>一个典型程序的转换处理过程</vt:lpstr>
      <vt:lpstr>使用链接的好处</vt:lpstr>
      <vt:lpstr>一个C语言程序举例</vt:lpstr>
      <vt:lpstr>可执行文件的生成</vt:lpstr>
      <vt:lpstr>链接操作的步骤</vt:lpstr>
      <vt:lpstr>链接过程的本质</vt:lpstr>
      <vt:lpstr>可执行文件的存储器映像</vt:lpstr>
      <vt:lpstr>目标文件</vt:lpstr>
      <vt:lpstr>三类目标文件 </vt:lpstr>
      <vt:lpstr>目标文件的格式</vt:lpstr>
      <vt:lpstr>Executable and Linkable Format (ELF)</vt:lpstr>
      <vt:lpstr>可重定位目标文件格式</vt:lpstr>
      <vt:lpstr>PowerPoint 演示文稿</vt:lpstr>
      <vt:lpstr>ELF头（ELF Header）</vt:lpstr>
      <vt:lpstr>可执行目标文件格式</vt:lpstr>
      <vt:lpstr>可执行文件中的程序头表</vt:lpstr>
      <vt:lpstr>可执行文件中的程序头表</vt:lpstr>
      <vt:lpstr>程序的链接</vt:lpstr>
      <vt:lpstr>符号和符号解析</vt:lpstr>
      <vt:lpstr>符号和符号解析</vt:lpstr>
      <vt:lpstr>目标文件中的符号表</vt:lpstr>
      <vt:lpstr>符号和符号解析</vt:lpstr>
      <vt:lpstr>目标文件中的符号表</vt:lpstr>
      <vt:lpstr>符号解析（Symbol Resolution）</vt:lpstr>
      <vt:lpstr>全局符号的符号解析</vt:lpstr>
      <vt:lpstr>全局符号的符号解析</vt:lpstr>
      <vt:lpstr>链接器对符号的解析规则</vt:lpstr>
      <vt:lpstr>多重定义符号的解析举例</vt:lpstr>
      <vt:lpstr>多重定义符号的解析举例</vt:lpstr>
      <vt:lpstr>多重定义符号的解析举例</vt:lpstr>
      <vt:lpstr>多重定义全局符号的问题</vt:lpstr>
      <vt:lpstr>PowerPoint 演示文稿</vt:lpstr>
      <vt:lpstr>链接操作的步骤</vt:lpstr>
      <vt:lpstr>如何划分模块？</vt:lpstr>
      <vt:lpstr>静态共享库</vt:lpstr>
      <vt:lpstr>静态库的创建</vt:lpstr>
      <vt:lpstr>常用静态库</vt:lpstr>
      <vt:lpstr>自定义一个静态库文件</vt:lpstr>
      <vt:lpstr>链接器中符号解析的全过程 </vt:lpstr>
      <vt:lpstr>链接器中符号解析的全过程 </vt:lpstr>
      <vt:lpstr>链接器中符号解析的全过程 </vt:lpstr>
      <vt:lpstr>使用静态库</vt:lpstr>
      <vt:lpstr>链接顺序问题</vt:lpstr>
      <vt:lpstr>静态链接</vt:lpstr>
      <vt:lpstr>静态链接</vt:lpstr>
      <vt:lpstr>重定位</vt:lpstr>
      <vt:lpstr>重定位信息</vt:lpstr>
      <vt:lpstr>重定位操作举例</vt:lpstr>
      <vt:lpstr>重定位操作举例</vt:lpstr>
      <vt:lpstr>符号引用的地址需要重定位</vt:lpstr>
      <vt:lpstr>确定定义符号的地址</vt:lpstr>
      <vt:lpstr>main.o重定位前</vt:lpstr>
      <vt:lpstr>main.o中的符号表</vt:lpstr>
      <vt:lpstr>R_386_PC32的重定位方式</vt:lpstr>
      <vt:lpstr>R_386_32的重定位方式</vt:lpstr>
      <vt:lpstr>swap.o中的符号表</vt:lpstr>
      <vt:lpstr>R_386_32的重定位方式</vt:lpstr>
      <vt:lpstr>swap.o重定位</vt:lpstr>
      <vt:lpstr>swap.o重定位</vt:lpstr>
      <vt:lpstr>                                              重定位后</vt:lpstr>
    </vt:vector>
  </TitlesOfParts>
  <Company>Nanjing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86188</cp:lastModifiedBy>
  <cp:revision>3197</cp:revision>
  <dcterms:created xsi:type="dcterms:W3CDTF">2008-04-26T09:05:00Z</dcterms:created>
  <dcterms:modified xsi:type="dcterms:W3CDTF">2023-05-28T09:03:08Z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DAA5E7EF393E4301835E9C1A1571B327</vt:lpwstr>
  </property>
  <property fmtid="{D5CDD505-2E9C-101B-9397-08002B2CF9AE}" pid="3" name="KSOProductBuildVer">
    <vt:lpwstr>2052-11.1.0.14309</vt:lpwstr>
  </property>
</Properties>
</file>