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Courtney Pick"/>
  <p:cmAuthor clrIdx="1" id="1" initials="" lastIdx="1" name="Ben Kell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08T15:06:32.067">
    <p:pos x="459" y="1309"/>
    <p:text>We also only use the first 512 characters of an article! We're not using MOST of the news article.</p:text>
  </p:cm>
  <p:cm authorId="1" idx="1" dt="2021-04-08T00:52:36.235">
    <p:pos x="459" y="1309"/>
    <p:text>why is this, again? a limitation with the prebuilt models?</p:text>
  </p:cm>
  <p:cm authorId="0" idx="2" dt="2021-04-08T15:06:32.067">
    <p:pos x="459" y="1309"/>
    <p:text>yes sir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c4e3d153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c4e3d15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4e3d1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4e3d1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Rising distrust in the media </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Polarization in the presentation of facts </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Image source: https://depauliaonline.com/wp-content/uploads/2016/10/Phones-01.png</a:t>
            </a:r>
            <a:endParaRPr>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4e3d15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4e3d15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c4e3d15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c4e3d15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c4e3d15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c4e3d15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using our homemade dataset, we experimented with using the Hyperpartisan dataset. This dataset contains 1.2 million articles, with each article labelled as one of right, center-right, neutral, center-left, and left. </a:t>
            </a:r>
            <a:r>
              <a:rPr lang="en">
                <a:solidFill>
                  <a:schemeClr val="dk1"/>
                </a:solidFill>
              </a:rPr>
              <a:t>The articles were labelled based on the websites they appeared on. </a:t>
            </a:r>
            <a:r>
              <a:rPr lang="en"/>
              <a:t>For our purposes, we ignored any articles that were classified as neutral and simplified the remaining labels to be simply left or right. We also had to remove most articles due to memory limitations in Google colab, so when we were done we had a total of 100,000 articles. Our initial models performed really poorly with this dataset, so we decided it was not to pursue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28d1091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28d1091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28d1091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28d1091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c4e3d15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c4e3d15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models performed well on the Hyperpartisan dataset; the best accuracy we saw was 51%. We believe that one of the reasons for this is </a:t>
            </a:r>
            <a:r>
              <a:rPr lang="en"/>
              <a:t>that</a:t>
            </a:r>
            <a:r>
              <a:rPr lang="en"/>
              <a:t> the Hyperpartisan dataset is noisy. The dataset contains many different kinds of articles, not just political ones. This makes it difficult to classify articles as politically biased. Additionally, we believe that the way in which articles were labelled is flawed. The Hyperpartisan dataset labels articles by publisher, but  in our Reddit dataset, articles are labelled based on the subreddit in which they were posted, meaning that people read those articles and shared them with a group that shares their political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all of our models performed well with our Reddit dataset. The linear model performed best with a test accuracy of 97%. We expect that this is because of a limitation with the pre-trained models which is that they only accept the first 512 characters of an article as input. Obviously this is not enough to capture the full sentiment of the article. Our linear model accepts the entire article, meaning it can better understand the sentiment.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c4e3d153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c4e3d153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few recommendations for future research. The first </a:t>
            </a:r>
            <a:r>
              <a:rPr lang="en"/>
              <a:t>recommendation</a:t>
            </a:r>
            <a:r>
              <a:rPr lang="en"/>
              <a:t> is to use a more diverse source of data. It would probably be beneficial to grab articles from websites other than Reddit. Within Reddit, we only considered four subreddits as sources of articles. One </a:t>
            </a:r>
            <a:r>
              <a:rPr lang="en"/>
              <a:t>of</a:t>
            </a:r>
            <a:r>
              <a:rPr lang="en"/>
              <a:t> these was classified as right-leaning and three were left-leaning, so we had some imbalance on our sources. Our next recommendation is to use a larger dataset. As we mentioned before, our dataset contained 880 articles. More articles would always be better. Finally, we recommend that you classify text using custom-made models rather than pre-built ones so that you can accept entire articles as input. As we saw with our linear model, this improved performance.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Classifying Political Bias in News Articles</a:t>
            </a:r>
            <a:endParaRPr sz="4200"/>
          </a:p>
        </p:txBody>
      </p:sp>
      <p:sp>
        <p:nvSpPr>
          <p:cNvPr id="87" name="Google Shape;87;p13"/>
          <p:cNvSpPr txBox="1"/>
          <p:nvPr>
            <p:ph idx="1" type="subTitle"/>
          </p:nvPr>
        </p:nvSpPr>
        <p:spPr>
          <a:xfrm>
            <a:off x="729450" y="2987150"/>
            <a:ext cx="8520600" cy="1070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620"/>
              <a:t>Gabriel Iturriaga </a:t>
            </a:r>
            <a:endParaRPr sz="1620"/>
          </a:p>
          <a:p>
            <a:pPr indent="0" lvl="0" marL="0" rtl="0" algn="l">
              <a:lnSpc>
                <a:spcPct val="80000"/>
              </a:lnSpc>
              <a:spcBef>
                <a:spcPts val="0"/>
              </a:spcBef>
              <a:spcAft>
                <a:spcPts val="0"/>
              </a:spcAft>
              <a:buSzPts val="440"/>
              <a:buNone/>
            </a:pPr>
            <a:r>
              <a:rPr lang="en" sz="1620"/>
              <a:t>Ben Kelly </a:t>
            </a:r>
            <a:endParaRPr sz="1620"/>
          </a:p>
          <a:p>
            <a:pPr indent="0" lvl="0" marL="0" rtl="0" algn="l">
              <a:lnSpc>
                <a:spcPct val="80000"/>
              </a:lnSpc>
              <a:spcBef>
                <a:spcPts val="0"/>
              </a:spcBef>
              <a:spcAft>
                <a:spcPts val="0"/>
              </a:spcAft>
              <a:buSzPts val="440"/>
              <a:buNone/>
            </a:pPr>
            <a:r>
              <a:rPr lang="en" sz="1620"/>
              <a:t>Rhys Mackenzie </a:t>
            </a:r>
            <a:endParaRPr sz="1620"/>
          </a:p>
          <a:p>
            <a:pPr indent="0" lvl="0" marL="0" rtl="0" algn="l">
              <a:lnSpc>
                <a:spcPct val="80000"/>
              </a:lnSpc>
              <a:spcBef>
                <a:spcPts val="0"/>
              </a:spcBef>
              <a:spcAft>
                <a:spcPts val="0"/>
              </a:spcAft>
              <a:buSzPts val="440"/>
              <a:buNone/>
            </a:pPr>
            <a:r>
              <a:rPr lang="en" sz="1620"/>
              <a:t>Courtney Pick</a:t>
            </a:r>
            <a:endParaRPr sz="16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1" name="Shape 91"/>
        <p:cNvGrpSpPr/>
        <p:nvPr/>
      </p:nvGrpSpPr>
      <p:grpSpPr>
        <a:xfrm>
          <a:off x="0" y="0"/>
          <a:ext cx="0" cy="0"/>
          <a:chOff x="0" y="0"/>
          <a:chExt cx="0" cy="0"/>
        </a:xfrm>
      </p:grpSpPr>
      <p:sp>
        <p:nvSpPr>
          <p:cNvPr id="92" name="Google Shape;92;p14"/>
          <p:cNvSpPr/>
          <p:nvPr/>
        </p:nvSpPr>
        <p:spPr>
          <a:xfrm>
            <a:off x="0" y="0"/>
            <a:ext cx="4572000" cy="51435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0" y="374650"/>
            <a:ext cx="9144004" cy="4394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Overview</a:t>
            </a:r>
            <a:endParaRPr/>
          </a:p>
        </p:txBody>
      </p:sp>
      <p:sp>
        <p:nvSpPr>
          <p:cNvPr id="99" name="Google Shape;99;p15"/>
          <p:cNvSpPr txBox="1"/>
          <p:nvPr>
            <p:ph idx="1" type="body"/>
          </p:nvPr>
        </p:nvSpPr>
        <p:spPr>
          <a:xfrm>
            <a:off x="729450" y="1937425"/>
            <a:ext cx="4709100" cy="240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Text classification problem </a:t>
            </a:r>
            <a:endParaRPr/>
          </a:p>
          <a:p>
            <a:pPr indent="-298450" lvl="1" marL="914400" rtl="0" algn="l">
              <a:spcBef>
                <a:spcPts val="0"/>
              </a:spcBef>
              <a:spcAft>
                <a:spcPts val="0"/>
              </a:spcAft>
              <a:buSzPts val="1100"/>
              <a:buChar char="○"/>
            </a:pPr>
            <a:r>
              <a:rPr lang="en"/>
              <a:t>Binay Classification: 0 for Liberal (left) and 1 for Conservative (right) </a:t>
            </a:r>
            <a:endParaRPr/>
          </a:p>
          <a:p>
            <a:pPr indent="-311150" lvl="0" marL="457200" rtl="0" algn="l">
              <a:spcBef>
                <a:spcPts val="0"/>
              </a:spcBef>
              <a:spcAft>
                <a:spcPts val="0"/>
              </a:spcAft>
              <a:buSzPts val="1300"/>
              <a:buChar char="●"/>
            </a:pPr>
            <a:r>
              <a:rPr lang="en"/>
              <a:t>Create dataset of news articles</a:t>
            </a:r>
            <a:endParaRPr/>
          </a:p>
          <a:p>
            <a:pPr indent="-311150" lvl="0" marL="457200" rtl="0" algn="l">
              <a:spcBef>
                <a:spcPts val="0"/>
              </a:spcBef>
              <a:spcAft>
                <a:spcPts val="0"/>
              </a:spcAft>
              <a:buSzPts val="1300"/>
              <a:buChar char="●"/>
            </a:pPr>
            <a:r>
              <a:rPr lang="en"/>
              <a:t>Implemented various classifiers </a:t>
            </a:r>
            <a:endParaRPr/>
          </a:p>
          <a:p>
            <a:pPr indent="-298450" lvl="1" marL="914400" rtl="0" algn="l">
              <a:spcBef>
                <a:spcPts val="0"/>
              </a:spcBef>
              <a:spcAft>
                <a:spcPts val="0"/>
              </a:spcAft>
              <a:buSzPts val="1100"/>
              <a:buChar char="○"/>
            </a:pPr>
            <a:r>
              <a:rPr lang="en"/>
              <a:t>Linear Model </a:t>
            </a:r>
            <a:endParaRPr/>
          </a:p>
          <a:p>
            <a:pPr indent="-298450" lvl="1" marL="914400" rtl="0" algn="l">
              <a:spcBef>
                <a:spcPts val="0"/>
              </a:spcBef>
              <a:spcAft>
                <a:spcPts val="0"/>
              </a:spcAft>
              <a:buSzPts val="1100"/>
              <a:buChar char="○"/>
            </a:pPr>
            <a:r>
              <a:rPr lang="en"/>
              <a:t>BERT </a:t>
            </a:r>
            <a:endParaRPr/>
          </a:p>
          <a:p>
            <a:pPr indent="-298450" lvl="1" marL="914400" rtl="0" algn="l">
              <a:spcBef>
                <a:spcPts val="0"/>
              </a:spcBef>
              <a:spcAft>
                <a:spcPts val="0"/>
              </a:spcAft>
              <a:buSzPts val="1100"/>
              <a:buChar char="○"/>
            </a:pPr>
            <a:r>
              <a:rPr lang="en"/>
              <a:t>RoBERTa</a:t>
            </a:r>
            <a:endParaRPr/>
          </a:p>
          <a:p>
            <a:pPr indent="-298450" lvl="1" marL="914400" rtl="0" algn="l">
              <a:spcBef>
                <a:spcPts val="0"/>
              </a:spcBef>
              <a:spcAft>
                <a:spcPts val="0"/>
              </a:spcAft>
              <a:buSzPts val="1100"/>
              <a:buChar char="○"/>
            </a:pPr>
            <a:r>
              <a:rPr lang="en"/>
              <a:t>DistilBERT</a:t>
            </a:r>
            <a:endParaRPr/>
          </a:p>
          <a:p>
            <a:pPr indent="-311150" lvl="0" marL="457200" rtl="0" algn="l">
              <a:spcBef>
                <a:spcPts val="0"/>
              </a:spcBef>
              <a:spcAft>
                <a:spcPts val="0"/>
              </a:spcAft>
              <a:buSzPts val="1300"/>
              <a:buChar char="●"/>
            </a:pPr>
            <a:r>
              <a:rPr lang="en"/>
              <a:t>Successfully classified news bias </a:t>
            </a:r>
            <a:endParaRPr/>
          </a:p>
        </p:txBody>
      </p:sp>
      <p:pic>
        <p:nvPicPr>
          <p:cNvPr id="100" name="Google Shape;100;p15"/>
          <p:cNvPicPr preferRelativeResize="0"/>
          <p:nvPr/>
        </p:nvPicPr>
        <p:blipFill>
          <a:blip r:embed="rId3">
            <a:alphaModFix/>
          </a:blip>
          <a:stretch>
            <a:fillRect/>
          </a:stretch>
        </p:blipFill>
        <p:spPr>
          <a:xfrm>
            <a:off x="5182575" y="1318650"/>
            <a:ext cx="3235575" cy="302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Dataset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Retrieved news articles posted in political subreddits using Reddit API</a:t>
            </a:r>
            <a:endParaRPr/>
          </a:p>
          <a:p>
            <a:pPr indent="-298450" lvl="1" marL="914400" rtl="0" algn="l">
              <a:spcBef>
                <a:spcPts val="0"/>
              </a:spcBef>
              <a:spcAft>
                <a:spcPts val="0"/>
              </a:spcAft>
              <a:buSzPts val="1100"/>
              <a:buChar char="○"/>
            </a:pPr>
            <a:r>
              <a:rPr lang="en"/>
              <a:t>conservative, progressive, demsocialist, liberal, politics*</a:t>
            </a:r>
            <a:endParaRPr/>
          </a:p>
          <a:p>
            <a:pPr indent="-311150" lvl="0" marL="457200" rtl="0" algn="l">
              <a:spcBef>
                <a:spcPts val="0"/>
              </a:spcBef>
              <a:spcAft>
                <a:spcPts val="0"/>
              </a:spcAft>
              <a:buSzPts val="1300"/>
              <a:buChar char="●"/>
            </a:pPr>
            <a:r>
              <a:rPr lang="en"/>
              <a:t>Articles scraped using News Please </a:t>
            </a:r>
            <a:r>
              <a:rPr lang="en"/>
              <a:t>web scraper</a:t>
            </a:r>
            <a:endParaRPr/>
          </a:p>
          <a:p>
            <a:pPr indent="-311150" lvl="0" marL="457200" rtl="0" algn="l">
              <a:spcBef>
                <a:spcPts val="0"/>
              </a:spcBef>
              <a:spcAft>
                <a:spcPts val="0"/>
              </a:spcAft>
              <a:buSzPts val="1300"/>
              <a:buChar char="●"/>
            </a:pPr>
            <a:r>
              <a:rPr lang="en"/>
              <a:t>Articles classified as left or right leaning based on the subreddit they were posted</a:t>
            </a:r>
            <a:endParaRPr/>
          </a:p>
          <a:p>
            <a:pPr indent="-311150" lvl="0" marL="457200" rtl="0" algn="l">
              <a:spcBef>
                <a:spcPts val="0"/>
              </a:spcBef>
              <a:spcAft>
                <a:spcPts val="0"/>
              </a:spcAft>
              <a:buSzPts val="1300"/>
              <a:buChar char="●"/>
            </a:pPr>
            <a:r>
              <a:rPr lang="en"/>
              <a:t>Final dataset containing ~880 scraped articles</a:t>
            </a:r>
            <a:endParaRPr/>
          </a:p>
        </p:txBody>
      </p:sp>
      <p:pic>
        <p:nvPicPr>
          <p:cNvPr id="107" name="Google Shape;107;p16"/>
          <p:cNvPicPr preferRelativeResize="0"/>
          <p:nvPr/>
        </p:nvPicPr>
        <p:blipFill>
          <a:blip r:embed="rId3">
            <a:alphaModFix/>
          </a:blip>
          <a:stretch>
            <a:fillRect/>
          </a:stretch>
        </p:blipFill>
        <p:spPr>
          <a:xfrm>
            <a:off x="6777700" y="3117000"/>
            <a:ext cx="1703675" cy="1703675"/>
          </a:xfrm>
          <a:prstGeom prst="rect">
            <a:avLst/>
          </a:prstGeom>
          <a:noFill/>
          <a:ln>
            <a:noFill/>
          </a:ln>
        </p:spPr>
      </p:pic>
      <p:pic>
        <p:nvPicPr>
          <p:cNvPr id="108" name="Google Shape;108;p16"/>
          <p:cNvPicPr preferRelativeResize="0"/>
          <p:nvPr/>
        </p:nvPicPr>
        <p:blipFill>
          <a:blip r:embed="rId4">
            <a:alphaModFix/>
          </a:blip>
          <a:stretch>
            <a:fillRect/>
          </a:stretch>
        </p:blipFill>
        <p:spPr>
          <a:xfrm>
            <a:off x="4853952" y="3203775"/>
            <a:ext cx="1099175" cy="153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Hyperpartisan Dataset</a:t>
            </a:r>
            <a:endParaRPr/>
          </a:p>
        </p:txBody>
      </p:sp>
      <p:sp>
        <p:nvSpPr>
          <p:cNvPr id="114" name="Google Shape;114;p17"/>
          <p:cNvSpPr txBox="1"/>
          <p:nvPr>
            <p:ph idx="1" type="body"/>
          </p:nvPr>
        </p:nvSpPr>
        <p:spPr>
          <a:xfrm>
            <a:off x="729450" y="21900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Contains 1.2 million articles total</a:t>
            </a:r>
            <a:endParaRPr/>
          </a:p>
          <a:p>
            <a:pPr indent="-311150" lvl="0" marL="457200" rtl="0" algn="l">
              <a:spcBef>
                <a:spcPts val="0"/>
              </a:spcBef>
              <a:spcAft>
                <a:spcPts val="0"/>
              </a:spcAft>
              <a:buSzPts val="1300"/>
              <a:buChar char="●"/>
            </a:pPr>
            <a:r>
              <a:rPr lang="en"/>
              <a:t>Articles </a:t>
            </a:r>
            <a:r>
              <a:rPr lang="en"/>
              <a:t>belong to one of five categories of partisanship</a:t>
            </a:r>
            <a:endParaRPr/>
          </a:p>
          <a:p>
            <a:pPr indent="-298450" lvl="1" marL="914400" rtl="0" algn="l">
              <a:spcBef>
                <a:spcPts val="0"/>
              </a:spcBef>
              <a:spcAft>
                <a:spcPts val="0"/>
              </a:spcAft>
              <a:buSzPts val="1100"/>
              <a:buChar char="○"/>
            </a:pPr>
            <a:r>
              <a:rPr lang="en"/>
              <a:t>Right, center-right, neutral, center-left, left</a:t>
            </a:r>
            <a:endParaRPr/>
          </a:p>
          <a:p>
            <a:pPr indent="-298450" lvl="1" marL="914400" rtl="0" algn="l">
              <a:spcBef>
                <a:spcPts val="0"/>
              </a:spcBef>
              <a:spcAft>
                <a:spcPts val="0"/>
              </a:spcAft>
              <a:buSzPts val="1100"/>
              <a:buChar char="○"/>
            </a:pPr>
            <a:r>
              <a:rPr lang="en"/>
              <a:t>Adapted these to simply right and left</a:t>
            </a:r>
            <a:endParaRPr/>
          </a:p>
          <a:p>
            <a:pPr indent="-311150" lvl="0" marL="457200" rtl="0" algn="l">
              <a:spcBef>
                <a:spcPts val="0"/>
              </a:spcBef>
              <a:spcAft>
                <a:spcPts val="0"/>
              </a:spcAft>
              <a:buSzPts val="1300"/>
              <a:buChar char="●"/>
            </a:pPr>
            <a:r>
              <a:rPr lang="en"/>
              <a:t>Articles labelled using MediaBiasFactCheck.com</a:t>
            </a:r>
            <a:endParaRPr/>
          </a:p>
          <a:p>
            <a:pPr indent="-311150" lvl="0" marL="457200" rtl="0" algn="l">
              <a:spcBef>
                <a:spcPts val="0"/>
              </a:spcBef>
              <a:spcAft>
                <a:spcPts val="0"/>
              </a:spcAft>
              <a:buSzPts val="1300"/>
              <a:buChar char="●"/>
            </a:pPr>
            <a:r>
              <a:rPr lang="en"/>
              <a:t>Reduced dataset to 100,000 articles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577800" y="1854025"/>
            <a:ext cx="2447925" cy="1714500"/>
          </a:xfrm>
          <a:prstGeom prst="rect">
            <a:avLst/>
          </a:prstGeom>
          <a:noFill/>
          <a:ln>
            <a:noFill/>
          </a:ln>
        </p:spPr>
      </p:pic>
      <p:pic>
        <p:nvPicPr>
          <p:cNvPr id="120" name="Google Shape;120;p18"/>
          <p:cNvPicPr preferRelativeResize="0"/>
          <p:nvPr/>
        </p:nvPicPr>
        <p:blipFill>
          <a:blip r:embed="rId4">
            <a:alphaModFix/>
          </a:blip>
          <a:stretch>
            <a:fillRect/>
          </a:stretch>
        </p:blipFill>
        <p:spPr>
          <a:xfrm>
            <a:off x="3721175" y="1158560"/>
            <a:ext cx="4419600" cy="35888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476275" y="1660650"/>
            <a:ext cx="3202500" cy="2121125"/>
          </a:xfrm>
          <a:prstGeom prst="rect">
            <a:avLst/>
          </a:prstGeom>
          <a:noFill/>
          <a:ln>
            <a:noFill/>
          </a:ln>
        </p:spPr>
      </p:pic>
      <p:pic>
        <p:nvPicPr>
          <p:cNvPr id="126" name="Google Shape;126;p19"/>
          <p:cNvPicPr preferRelativeResize="0"/>
          <p:nvPr/>
        </p:nvPicPr>
        <p:blipFill>
          <a:blip r:embed="rId4">
            <a:alphaModFix/>
          </a:blip>
          <a:stretch>
            <a:fillRect/>
          </a:stretch>
        </p:blipFill>
        <p:spPr>
          <a:xfrm>
            <a:off x="4196000" y="1134502"/>
            <a:ext cx="4142975" cy="3231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No models performed well on the Hyperpartisan dataset</a:t>
            </a:r>
            <a:endParaRPr sz="1500"/>
          </a:p>
          <a:p>
            <a:pPr indent="-311150" lvl="1" marL="914400" rtl="0" algn="l">
              <a:spcBef>
                <a:spcPts val="0"/>
              </a:spcBef>
              <a:spcAft>
                <a:spcPts val="0"/>
              </a:spcAft>
              <a:buSzPts val="1300"/>
              <a:buChar char="○"/>
            </a:pPr>
            <a:r>
              <a:rPr lang="en" sz="1300"/>
              <a:t>Max test accuracy: 51%</a:t>
            </a:r>
            <a:endParaRPr sz="1300"/>
          </a:p>
          <a:p>
            <a:pPr indent="-311150" lvl="1" marL="914400" rtl="0" algn="l">
              <a:spcBef>
                <a:spcPts val="0"/>
              </a:spcBef>
              <a:spcAft>
                <a:spcPts val="0"/>
              </a:spcAft>
              <a:buSzPts val="1300"/>
              <a:buChar char="○"/>
            </a:pPr>
            <a:r>
              <a:rPr lang="en" sz="1300"/>
              <a:t>Labelled with MediaBiasFactCheck.com</a:t>
            </a:r>
            <a:endParaRPr sz="1300"/>
          </a:p>
          <a:p>
            <a:pPr indent="-323850" lvl="0" marL="457200" rtl="0" algn="l">
              <a:spcBef>
                <a:spcPts val="0"/>
              </a:spcBef>
              <a:spcAft>
                <a:spcPts val="0"/>
              </a:spcAft>
              <a:buSzPts val="1500"/>
              <a:buChar char="●"/>
            </a:pPr>
            <a:r>
              <a:rPr lang="en" sz="1500"/>
              <a:t>All models performed well on the Reddit dataset.</a:t>
            </a:r>
            <a:endParaRPr sz="1500"/>
          </a:p>
          <a:p>
            <a:pPr indent="-311150" lvl="1" marL="914400" rtl="0" algn="l">
              <a:spcBef>
                <a:spcPts val="0"/>
              </a:spcBef>
              <a:spcAft>
                <a:spcPts val="0"/>
              </a:spcAft>
              <a:buSzPts val="1300"/>
              <a:buChar char="○"/>
            </a:pPr>
            <a:r>
              <a:rPr lang="en" sz="1300"/>
              <a:t>Linear model </a:t>
            </a:r>
            <a:r>
              <a:rPr lang="en" sz="1300"/>
              <a:t>performed</a:t>
            </a:r>
            <a:r>
              <a:rPr lang="en" sz="1300"/>
              <a:t> best with 97% test accuracy</a:t>
            </a:r>
            <a:endParaRPr sz="1300"/>
          </a:p>
          <a:p>
            <a:pPr indent="-311150" lvl="1" marL="914400" rtl="0" algn="l">
              <a:spcBef>
                <a:spcPts val="0"/>
              </a:spcBef>
              <a:spcAft>
                <a:spcPts val="0"/>
              </a:spcAft>
              <a:buSzPts val="1300"/>
              <a:buChar char="○"/>
            </a:pPr>
            <a:r>
              <a:rPr lang="en" sz="1300"/>
              <a:t>Possibly due to the linear model accepting entire articles as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Find more diverse sources of data (rather than simply Reddit)</a:t>
            </a:r>
            <a:endParaRPr sz="1600"/>
          </a:p>
          <a:p>
            <a:pPr indent="-330200" lvl="0" marL="457200" rtl="0" algn="l">
              <a:spcBef>
                <a:spcPts val="0"/>
              </a:spcBef>
              <a:spcAft>
                <a:spcPts val="0"/>
              </a:spcAft>
              <a:buSzPts val="1600"/>
              <a:buChar char="●"/>
            </a:pPr>
            <a:r>
              <a:rPr lang="en" sz="1600"/>
              <a:t>Use a l</a:t>
            </a:r>
            <a:r>
              <a:rPr lang="en" sz="1600"/>
              <a:t>arger dataset</a:t>
            </a:r>
            <a:endParaRPr sz="1600"/>
          </a:p>
          <a:p>
            <a:pPr indent="-330200" lvl="0" marL="457200" rtl="0" algn="l">
              <a:spcBef>
                <a:spcPts val="0"/>
              </a:spcBef>
              <a:spcAft>
                <a:spcPts val="0"/>
              </a:spcAft>
              <a:buSzPts val="1600"/>
              <a:buChar char="●"/>
            </a:pPr>
            <a:r>
              <a:rPr lang="en" sz="1600"/>
              <a:t>Use models that permit entire article as input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