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64" r:id="rId3"/>
    <p:sldId id="271" r:id="rId4"/>
    <p:sldId id="269" r:id="rId5"/>
    <p:sldId id="27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00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4" autoAdjust="0"/>
    <p:restoredTop sz="94605" autoAdjust="0"/>
  </p:normalViewPr>
  <p:slideViewPr>
    <p:cSldViewPr>
      <p:cViewPr>
        <p:scale>
          <a:sx n="79" d="100"/>
          <a:sy n="79" d="100"/>
        </p:scale>
        <p:origin x="-1068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8F59B-9EA6-483A-93BD-80971DC3B5AF}" type="datetimeFigureOut">
              <a:rPr lang="pt-BR" smtClean="0"/>
              <a:pPr/>
              <a:t>24/5/2011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8E8D0-70BF-457B-A230-68D52487C9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929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A3E36F-206F-4ACA-912E-A1D26262B5D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FD82C13-8BAD-40E6-93AC-F49739A2FC72}" type="datetimeFigureOut">
              <a:rPr lang="en-US"/>
              <a:pPr>
                <a:defRPr/>
              </a:pPr>
              <a:t>5/24/2011</a:t>
            </a:fld>
            <a:endParaRPr lang="pt-BR" dirty="0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8D46501-C5EA-4F40-BB7D-4AF05514FD0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7180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24/5/2011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1974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24/5/2011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1838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992888" cy="50405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C7FF093-B042-41A7-9ADD-FDE045BC1D0F}" type="datetimeFigureOut">
              <a:rPr lang="pt-BR" smtClean="0"/>
              <a:pPr/>
              <a:t>24/5/2011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A27A29D-944D-42F4-97F8-0596AE2B83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4788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24/5/2011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163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24/5/2011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6976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24/5/2011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875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24/5/2011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4353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24/5/2011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192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24/5/2011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1572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24/5/2011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081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 userDrawn="1"/>
        </p:nvCxnSpPr>
        <p:spPr>
          <a:xfrm>
            <a:off x="0" y="6665913"/>
            <a:ext cx="9144000" cy="15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11" descr="Sem título-1111.png"/>
          <p:cNvPicPr>
            <a:picLocks noChangeAspect="1"/>
          </p:cNvPicPr>
          <p:nvPr userDrawn="1"/>
        </p:nvPicPr>
        <p:blipFill>
          <a:blip r:embed="rId13" cstate="print"/>
          <a:srcRect l="1613" t="1099" b="80212"/>
          <a:stretch>
            <a:fillRect/>
          </a:stretch>
        </p:blipFill>
        <p:spPr bwMode="auto">
          <a:xfrm>
            <a:off x="0" y="-152400"/>
            <a:ext cx="929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12" descr="Sem título-1111.png"/>
          <p:cNvPicPr>
            <a:picLocks noChangeAspect="1"/>
          </p:cNvPicPr>
          <p:nvPr userDrawn="1"/>
        </p:nvPicPr>
        <p:blipFill>
          <a:blip r:embed="rId13" cstate="print"/>
          <a:srcRect t="96535" r="67145"/>
          <a:stretch>
            <a:fillRect/>
          </a:stretch>
        </p:blipFill>
        <p:spPr bwMode="auto">
          <a:xfrm>
            <a:off x="-28575" y="6600825"/>
            <a:ext cx="2924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15" descr="Sem título-1111.png"/>
          <p:cNvPicPr>
            <a:picLocks noChangeAspect="1"/>
          </p:cNvPicPr>
          <p:nvPr userDrawn="1"/>
        </p:nvPicPr>
        <p:blipFill>
          <a:blip r:embed="rId13" cstate="print"/>
          <a:srcRect l="88185" t="97366" b="-832"/>
          <a:stretch>
            <a:fillRect/>
          </a:stretch>
        </p:blipFill>
        <p:spPr bwMode="auto">
          <a:xfrm>
            <a:off x="8248650" y="6657975"/>
            <a:ext cx="10509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E544E-25BE-4129-AD25-7DAF2786EBCC}" type="datetimeFigureOut">
              <a:rPr lang="pt-BR" smtClean="0"/>
              <a:pPr/>
              <a:t>24/5/2011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0DD1-6550-4046-9803-F7489B0085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8364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4" descr="Sem título-1.png"/>
          <p:cNvPicPr>
            <a:picLocks noChangeAspect="1"/>
          </p:cNvPicPr>
          <p:nvPr/>
        </p:nvPicPr>
        <p:blipFill>
          <a:blip r:embed="rId3" cstate="print"/>
          <a:srcRect l="9167" t="679" r="12500" b="2049"/>
          <a:stretch>
            <a:fillRect/>
          </a:stretch>
        </p:blipFill>
        <p:spPr bwMode="auto">
          <a:xfrm>
            <a:off x="0" y="-49213"/>
            <a:ext cx="9186863" cy="693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590800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7751" tIns="38876" rIns="77751" bIns="38876"/>
          <a:lstStyle/>
          <a:p>
            <a:pPr marL="11113" algn="ctr" defTabSz="777875" eaLnBrk="0" fontAlgn="auto" hangingPunct="0">
              <a:spcBef>
                <a:spcPts val="0"/>
              </a:spcBef>
              <a:spcAft>
                <a:spcPts val="188"/>
              </a:spcAft>
              <a:tabLst>
                <a:tab pos="1079500" algn="l"/>
              </a:tabLst>
              <a:defRPr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Log </a:t>
            </a: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Engine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</a:t>
            </a:r>
            <a:r>
              <a:rPr lang="en-US" dirty="0" err="1" smtClean="0"/>
              <a:t>Administração</a:t>
            </a:r>
            <a:endParaRPr lang="en-US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012160" y="4869160"/>
            <a:ext cx="259228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664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Mecanismo destinado ao gerenciamento de logs.</a:t>
            </a:r>
          </a:p>
          <a:p>
            <a:pPr marL="0" indent="0" algn="just">
              <a:buNone/>
            </a:pPr>
            <a:r>
              <a:rPr lang="pt-BR" dirty="0" smtClean="0"/>
              <a:t>Principais Características:</a:t>
            </a:r>
          </a:p>
          <a:p>
            <a:pPr algn="just"/>
            <a:r>
              <a:rPr lang="pt-BR" dirty="0" smtClean="0"/>
              <a:t>Modelo de Log Assíncrono</a:t>
            </a:r>
          </a:p>
          <a:p>
            <a:pPr algn="just"/>
            <a:r>
              <a:rPr lang="pt-BR" dirty="0" smtClean="0"/>
              <a:t>Alta performance</a:t>
            </a:r>
          </a:p>
          <a:p>
            <a:pPr algn="just"/>
            <a:r>
              <a:rPr lang="pt-BR" dirty="0" smtClean="0"/>
              <a:t>Processamento de integração customizável</a:t>
            </a:r>
          </a:p>
          <a:p>
            <a:pPr algn="just"/>
            <a:r>
              <a:rPr lang="pt-BR" dirty="0" smtClean="0"/>
              <a:t>Baixo custo de processamento, com consumo finito e gerenciável de processamento.</a:t>
            </a:r>
          </a:p>
          <a:p>
            <a:pPr algn="just"/>
            <a:r>
              <a:rPr lang="pt-BR" dirty="0" smtClean="0"/>
              <a:t>Tolerante a falhas </a:t>
            </a:r>
            <a:r>
              <a:rPr lang="pt-BR" baseline="30000" dirty="0" smtClean="0"/>
              <a:t>(1)</a:t>
            </a:r>
          </a:p>
          <a:p>
            <a:pPr algn="just"/>
            <a:r>
              <a:rPr lang="pt-BR" dirty="0" smtClean="0"/>
              <a:t>Metadados de Log possibilitam rastreamento com base em informações de negócio</a:t>
            </a:r>
          </a:p>
          <a:p>
            <a:pPr algn="just"/>
            <a:r>
              <a:rPr lang="pt-BR" dirty="0" smtClean="0"/>
              <a:t>Gestão Centralizada</a:t>
            </a:r>
          </a:p>
          <a:p>
            <a:pPr algn="just"/>
            <a:r>
              <a:rPr lang="pt-BR" dirty="0" smtClean="0"/>
              <a:t>Independência de plataforma </a:t>
            </a:r>
            <a:r>
              <a:rPr lang="pt-BR" baseline="30000" dirty="0" smtClean="0"/>
              <a:t>(2)</a:t>
            </a:r>
          </a:p>
          <a:p>
            <a:pPr algn="just"/>
            <a:r>
              <a:rPr lang="pt-BR" dirty="0" smtClean="0"/>
              <a:t>Interface visual para consulta e administração de dados de log </a:t>
            </a:r>
            <a:r>
              <a:rPr lang="pt-BR" baseline="30000" dirty="0" smtClean="0"/>
              <a:t>(3)</a:t>
            </a:r>
          </a:p>
          <a:p>
            <a:pPr algn="just"/>
            <a:r>
              <a:rPr lang="pt-BR" dirty="0" smtClean="0"/>
              <a:t>Regras de triagem customizáveis e gerenciáveis pela interface visual</a:t>
            </a:r>
            <a:r>
              <a:rPr lang="pt-BR" dirty="0"/>
              <a:t> </a:t>
            </a:r>
            <a:r>
              <a:rPr lang="pt-BR" baseline="30000" dirty="0"/>
              <a:t>(3)</a:t>
            </a:r>
            <a:endParaRPr lang="pt-BR" dirty="0" smtClean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(1) Tolerante a falhas de rede e falhas de comunicação com banco de dados. (2) Apenas o cliente .Net é suportado na primeira fase, no entanto qualquer plataforma que se comunique com uma fila MSMQ tem a capacidade de usar o LogEngine. Clientes para outras plataformas serão desenvolvidos de acordo com a necessidade. (3) Interface visual está prevista para a segunda fase do projeto.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3937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5602390" y="1894430"/>
            <a:ext cx="3467224" cy="3296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737183" y="4111388"/>
            <a:ext cx="1197637" cy="1064957"/>
            <a:chOff x="557389" y="2411328"/>
            <a:chExt cx="1197637" cy="1064957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557389" y="3106953"/>
              <a:ext cx="1197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SQL Server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596167" y="3577193"/>
            <a:ext cx="151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Log Engine </a:t>
            </a:r>
          </a:p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Server Service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59158" y="3276724"/>
            <a:ext cx="35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1045" y="2843595"/>
            <a:ext cx="6604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14436" y="1916832"/>
            <a:ext cx="4369362" cy="3296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ounded Rectangle 16"/>
          <p:cNvSpPr/>
          <p:nvPr/>
        </p:nvSpPr>
        <p:spPr>
          <a:xfrm>
            <a:off x="328767" y="2492896"/>
            <a:ext cx="1933738" cy="2520280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747663" y="2195572"/>
            <a:ext cx="1048236" cy="971603"/>
            <a:chOff x="632087" y="2411328"/>
            <a:chExt cx="1048236" cy="971603"/>
          </a:xfrm>
        </p:grpSpPr>
        <p:pic>
          <p:nvPicPr>
            <p:cNvPr id="6" name="Picture 3" descr="C:\Projetos\[Icons]\Windows 7 - 01\09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32087" y="3013599"/>
              <a:ext cx="1048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Web App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40439" y="3869775"/>
            <a:ext cx="1866601" cy="1248602"/>
            <a:chOff x="222904" y="2411328"/>
            <a:chExt cx="1866601" cy="1248602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222904" y="3013599"/>
              <a:ext cx="18666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Generic</a:t>
              </a:r>
            </a:p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MSMQ Forwarder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02390" y="2996952"/>
            <a:ext cx="840295" cy="971603"/>
            <a:chOff x="736058" y="2411328"/>
            <a:chExt cx="840295" cy="971603"/>
          </a:xfrm>
        </p:grpSpPr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736058" y="301359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MSMQ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 – Step-By-Step</a:t>
            </a:r>
            <a:endParaRPr lang="pt-BR" dirty="0"/>
          </a:p>
        </p:txBody>
      </p:sp>
      <p:pic>
        <p:nvPicPr>
          <p:cNvPr id="5" name="Picture 2" descr="C:\Projetos\[Icons]\Windows 7 - 02\RASMM_dll_04_1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569" y="1152726"/>
            <a:ext cx="933636" cy="9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84732" y="1388712"/>
            <a:ext cx="18287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Web Server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28767" y="3690014"/>
            <a:ext cx="1886029" cy="1248602"/>
            <a:chOff x="213191" y="2411328"/>
            <a:chExt cx="1886029" cy="1248602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13191" y="3013599"/>
              <a:ext cx="1886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Log Engine</a:t>
              </a:r>
            </a:p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Client Component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04975" y="2273037"/>
            <a:ext cx="840295" cy="971603"/>
            <a:chOff x="736058" y="2411328"/>
            <a:chExt cx="840295" cy="971603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736058" y="301359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MSMQ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5574" y="2176804"/>
            <a:ext cx="866777" cy="671609"/>
            <a:chOff x="6240322" y="2397111"/>
            <a:chExt cx="866777" cy="671609"/>
          </a:xfrm>
        </p:grpSpPr>
        <p:grpSp>
          <p:nvGrpSpPr>
            <p:cNvPr id="18" name="Log"/>
            <p:cNvGrpSpPr/>
            <p:nvPr/>
          </p:nvGrpSpPr>
          <p:grpSpPr>
            <a:xfrm>
              <a:off x="6516216" y="2397111"/>
              <a:ext cx="380948" cy="478160"/>
              <a:chOff x="4572000" y="-193337"/>
              <a:chExt cx="2438400" cy="3129949"/>
            </a:xfrm>
          </p:grpSpPr>
          <p:pic>
            <p:nvPicPr>
              <p:cNvPr id="8" name="Log Info" descr="C:\Projetos\[Icons]\Windows 7 - 01\415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-19333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Tag" descr="E:\Images &amp; Design\Icones\Packages\Milky\Icons\64\20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474" y="1578643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Tag" descr="E:\Images &amp; Design\Icones\Packages\Milky\Icons\64\20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0112" y="17174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6240322" y="2760943"/>
              <a:ext cx="866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/>
                <a:t>Log Entry</a:t>
              </a:r>
              <a:endParaRPr lang="pt-BR" sz="1400" dirty="0"/>
            </a:p>
          </p:txBody>
        </p:sp>
      </p:grpSp>
      <p:sp>
        <p:nvSpPr>
          <p:cNvPr id="27" name="Up Arrow 26"/>
          <p:cNvSpPr/>
          <p:nvPr/>
        </p:nvSpPr>
        <p:spPr>
          <a:xfrm rot="1324396">
            <a:off x="3533595" y="3159480"/>
            <a:ext cx="180937" cy="76648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Up Arrow 41"/>
          <p:cNvSpPr/>
          <p:nvPr/>
        </p:nvSpPr>
        <p:spPr>
          <a:xfrm rot="1324396" flipH="1" flipV="1">
            <a:off x="3677611" y="3218884"/>
            <a:ext cx="180937" cy="76648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Down Arrow 28"/>
          <p:cNvSpPr/>
          <p:nvPr/>
        </p:nvSpPr>
        <p:spPr>
          <a:xfrm>
            <a:off x="1167771" y="3153572"/>
            <a:ext cx="196430" cy="59946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ight Arrow 29"/>
          <p:cNvSpPr/>
          <p:nvPr/>
        </p:nvSpPr>
        <p:spPr>
          <a:xfrm rot="20022415">
            <a:off x="1350665" y="3228680"/>
            <a:ext cx="2451987" cy="17234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 47"/>
          <p:cNvSpPr/>
          <p:nvPr/>
        </p:nvSpPr>
        <p:spPr>
          <a:xfrm>
            <a:off x="6458771" y="1388712"/>
            <a:ext cx="17544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Log Server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5" name="Right Arrow 54"/>
          <p:cNvSpPr/>
          <p:nvPr/>
        </p:nvSpPr>
        <p:spPr>
          <a:xfrm rot="20292290">
            <a:off x="3728216" y="3689544"/>
            <a:ext cx="2019513" cy="23627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eft Arrow 33"/>
          <p:cNvSpPr/>
          <p:nvPr/>
        </p:nvSpPr>
        <p:spPr>
          <a:xfrm>
            <a:off x="6297460" y="3140968"/>
            <a:ext cx="1684358" cy="184666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Left Arrow 59"/>
          <p:cNvSpPr/>
          <p:nvPr/>
        </p:nvSpPr>
        <p:spPr>
          <a:xfrm flipH="1">
            <a:off x="6325405" y="3284984"/>
            <a:ext cx="1684358" cy="184666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 descr="C:\Projetos\[Icons]\Windows 7 - 02\RASMM_dll_04_1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9412" y="1152726"/>
            <a:ext cx="933636" cy="9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30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4 -3.7037E-6 L -0.03836 0.01436 C -0.07656 0.05186 -0.071 0.07871 -0.06927 0.13241 C -0.05989 0.19399 -0.05017 0.19121 -0.03697 0.20787 L -0.03281 0.21019 L -0.01406 0.21991 " pathEditMode="fixed" rAng="0" ptsTypes="FffFAF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2199 L 0.08576 0.19282 C 0.10504 0.18842 0.13021 0.18403 0.15504 0.16458 C 0.18299 0.14213 0.22517 0.10972 0.23733 0.08958 L 0.29358 0.01458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57 0.01458 L 0.29583 0.08657 C 0.2967 0.10208 0.29409 0.12361 0.28941 0.14513 C 0.2842 0.16944 0.27777 0.18819 0.271 0.20092 L 0.24027 0.26041 " pathEditMode="relative" rAng="968660" ptsTypes="FffFF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28 0.26042 L 0.32135 0.26667 C 0.33837 0.26783 0.36198 0.26274 0.38559 0.25232 C 0.41198 0.24051 0.43212 0.22593 0.44531 0.21088 L 0.50712 0.14051 " pathEditMode="relative" rAng="-1115739" ptsTypes="FffFF"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93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95 0.14051 L 0.57396 0.18056 C 0.58802 0.18958 0.60903 0.19445 0.63091 0.19445 C 0.65591 0.19445 0.67587 0.18958 0.68993 0.18056 L 0.75695 0.14051 " pathEditMode="relative" rAng="0" ptsTypes="FffFF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694 0.14051 L 0.75243 0.19028 C 0.75191 0.20116 0.74792 0.21481 0.74271 0.2287 C 0.73628 0.24398 0.72951 0.25509 0.72274 0.26157 L 0.69306 0.29305 " pathEditMode="relative" rAng="1748405" ptsTypes="FffFF">
                                      <p:cBhvr>
                                        <p:cTn id="8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42" grpId="0" animBg="1"/>
      <p:bldP spid="42" grpId="1" animBg="1"/>
      <p:bldP spid="29" grpId="0" animBg="1"/>
      <p:bldP spid="29" grpId="1" animBg="1"/>
      <p:bldP spid="30" grpId="0" animBg="1"/>
      <p:bldP spid="30" grpId="1" animBg="1"/>
      <p:bldP spid="55" grpId="0" animBg="1"/>
      <p:bldP spid="55" grpId="1" animBg="1"/>
      <p:bldP spid="34" grpId="0" animBg="1"/>
      <p:bldP spid="34" grpId="1" animBg="1"/>
      <p:bldP spid="60" grpId="0" animBg="1"/>
      <p:bldP spid="6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576" y="1941297"/>
            <a:ext cx="3467224" cy="124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Oval 24"/>
          <p:cNvSpPr/>
          <p:nvPr/>
        </p:nvSpPr>
        <p:spPr>
          <a:xfrm>
            <a:off x="3508032" y="2208590"/>
            <a:ext cx="669932" cy="591206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25"/>
          <p:cNvSpPr/>
          <p:nvPr/>
        </p:nvSpPr>
        <p:spPr>
          <a:xfrm>
            <a:off x="3578372" y="1655137"/>
            <a:ext cx="3080976" cy="3022820"/>
          </a:xfrm>
          <a:custGeom>
            <a:avLst/>
            <a:gdLst>
              <a:gd name="connsiteX0" fmla="*/ 0 w 4392488"/>
              <a:gd name="connsiteY0" fmla="*/ 0 h 2986725"/>
              <a:gd name="connsiteX1" fmla="*/ 4392488 w 4392488"/>
              <a:gd name="connsiteY1" fmla="*/ 0 h 2986725"/>
              <a:gd name="connsiteX2" fmla="*/ 4392488 w 4392488"/>
              <a:gd name="connsiteY2" fmla="*/ 2986725 h 2986725"/>
              <a:gd name="connsiteX3" fmla="*/ 0 w 4392488"/>
              <a:gd name="connsiteY3" fmla="*/ 2986725 h 2986725"/>
              <a:gd name="connsiteX4" fmla="*/ 0 w 4392488"/>
              <a:gd name="connsiteY4" fmla="*/ 0 h 2986725"/>
              <a:gd name="connsiteX0" fmla="*/ 0 w 4392488"/>
              <a:gd name="connsiteY0" fmla="*/ 553453 h 3540178"/>
              <a:gd name="connsiteX1" fmla="*/ 2816351 w 4392488"/>
              <a:gd name="connsiteY1" fmla="*/ 0 h 3540178"/>
              <a:gd name="connsiteX2" fmla="*/ 4392488 w 4392488"/>
              <a:gd name="connsiteY2" fmla="*/ 3540178 h 3540178"/>
              <a:gd name="connsiteX3" fmla="*/ 0 w 4392488"/>
              <a:gd name="connsiteY3" fmla="*/ 3540178 h 3540178"/>
              <a:gd name="connsiteX4" fmla="*/ 0 w 4392488"/>
              <a:gd name="connsiteY4" fmla="*/ 553453 h 3540178"/>
              <a:gd name="connsiteX0" fmla="*/ 0 w 2816351"/>
              <a:gd name="connsiteY0" fmla="*/ 553453 h 3540178"/>
              <a:gd name="connsiteX1" fmla="*/ 2816351 w 2816351"/>
              <a:gd name="connsiteY1" fmla="*/ 0 h 3540178"/>
              <a:gd name="connsiteX2" fmla="*/ 1926014 w 2816351"/>
              <a:gd name="connsiteY2" fmla="*/ 1290273 h 3540178"/>
              <a:gd name="connsiteX3" fmla="*/ 0 w 2816351"/>
              <a:gd name="connsiteY3" fmla="*/ 3540178 h 3540178"/>
              <a:gd name="connsiteX4" fmla="*/ 0 w 2816351"/>
              <a:gd name="connsiteY4" fmla="*/ 553453 h 3540178"/>
              <a:gd name="connsiteX0" fmla="*/ 0 w 2816351"/>
              <a:gd name="connsiteY0" fmla="*/ 553453 h 3540178"/>
              <a:gd name="connsiteX1" fmla="*/ 2816351 w 2816351"/>
              <a:gd name="connsiteY1" fmla="*/ 0 h 3540178"/>
              <a:gd name="connsiteX2" fmla="*/ 2816351 w 2816351"/>
              <a:gd name="connsiteY2" fmla="*/ 3022820 h 3540178"/>
              <a:gd name="connsiteX3" fmla="*/ 0 w 2816351"/>
              <a:gd name="connsiteY3" fmla="*/ 3540178 h 3540178"/>
              <a:gd name="connsiteX4" fmla="*/ 0 w 2816351"/>
              <a:gd name="connsiteY4" fmla="*/ 553453 h 3540178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84221 w 2900572"/>
              <a:gd name="connsiteY4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56024 w 2900572"/>
              <a:gd name="connsiteY4" fmla="*/ 895558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56024 w 2900572"/>
              <a:gd name="connsiteY4" fmla="*/ 895558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68056 w 2900572"/>
              <a:gd name="connsiteY4" fmla="*/ 775243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68056 w 2900572"/>
              <a:gd name="connsiteY4" fmla="*/ 775243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56024 w 2900572"/>
              <a:gd name="connsiteY4" fmla="*/ 859464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56024 w 2900572"/>
              <a:gd name="connsiteY4" fmla="*/ 859464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56024 w 2900572"/>
              <a:gd name="connsiteY4" fmla="*/ 859464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452276 w 2900572"/>
              <a:gd name="connsiteY4" fmla="*/ 823369 h 3022820"/>
              <a:gd name="connsiteX5" fmla="*/ 84221 w 2900572"/>
              <a:gd name="connsiteY5" fmla="*/ 553453 h 3022820"/>
              <a:gd name="connsiteX0" fmla="*/ 264625 w 3080976"/>
              <a:gd name="connsiteY0" fmla="*/ 553453 h 3022820"/>
              <a:gd name="connsiteX1" fmla="*/ 3080976 w 3080976"/>
              <a:gd name="connsiteY1" fmla="*/ 0 h 3022820"/>
              <a:gd name="connsiteX2" fmla="*/ 3080976 w 3080976"/>
              <a:gd name="connsiteY2" fmla="*/ 3022820 h 3022820"/>
              <a:gd name="connsiteX3" fmla="*/ 180404 w 3080976"/>
              <a:gd name="connsiteY3" fmla="*/ 1133862 h 3022820"/>
              <a:gd name="connsiteX4" fmla="*/ 7038 w 3080976"/>
              <a:gd name="connsiteY4" fmla="*/ 847432 h 3022820"/>
              <a:gd name="connsiteX5" fmla="*/ 264625 w 3080976"/>
              <a:gd name="connsiteY5" fmla="*/ 553453 h 302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0976" h="3022820">
                <a:moveTo>
                  <a:pt x="264625" y="553453"/>
                </a:moveTo>
                <a:lnTo>
                  <a:pt x="3080976" y="0"/>
                </a:lnTo>
                <a:lnTo>
                  <a:pt x="3080976" y="3022820"/>
                </a:lnTo>
                <a:lnTo>
                  <a:pt x="180404" y="1133862"/>
                </a:lnTo>
                <a:cubicBezTo>
                  <a:pt x="194805" y="1010311"/>
                  <a:pt x="-43458" y="1139425"/>
                  <a:pt x="7038" y="847432"/>
                </a:cubicBezTo>
                <a:cubicBezTo>
                  <a:pt x="-23405" y="528860"/>
                  <a:pt x="355226" y="667488"/>
                  <a:pt x="264625" y="55345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4572000" y="1666411"/>
            <a:ext cx="4392488" cy="298672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Adiministração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1611957" y="1435579"/>
            <a:ext cx="17544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Log Server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7" name="Picture 2" descr="C:\Projetos\[Icons]\Windows 7 - 02\RASMM_dll_04_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2598" y="1199593"/>
            <a:ext cx="933636" cy="9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733015" y="1941297"/>
            <a:ext cx="1512337" cy="1248602"/>
            <a:chOff x="400037" y="2411328"/>
            <a:chExt cx="1512337" cy="1248602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400037" y="3013599"/>
              <a:ext cx="15123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Log Engine </a:t>
              </a:r>
            </a:p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Server </a:t>
              </a:r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1" name="Picture 3" descr="E:\Images &amp; Design\Icones\Packages\VistaIcons\Yuuminco_Icon_Pack\PNG\ControlPan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7284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E:\Images &amp; Design\Icones\Packages\practika\PRACTIKA\256x256\re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504193"/>
            <a:ext cx="1536805" cy="153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004048" y="494116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Gestão de metados de log</a:t>
            </a:r>
          </a:p>
          <a:p>
            <a:r>
              <a:rPr lang="pt-BR" dirty="0" smtClean="0"/>
              <a:t>Visualização de relatórios.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3214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213</Words>
  <Application>Microsoft Office PowerPoint</Application>
  <PresentationFormat>Apresentação na tela (4:3)</PresentationFormat>
  <Paragraphs>42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Agenda</vt:lpstr>
      <vt:lpstr>Recursos</vt:lpstr>
      <vt:lpstr>Visão Geral – Step-By-Step</vt:lpstr>
      <vt:lpstr>Adiministração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Oragon Log Engine</dc:title>
  <dc:subject>Log Engine</dc:subject>
  <dc:creator>Luiz Carlos Faria</dc:creator>
  <cp:lastModifiedBy>lfaria</cp:lastModifiedBy>
  <cp:revision>3</cp:revision>
  <dcterms:created xsi:type="dcterms:W3CDTF">2010-12-16T14:01:05Z</dcterms:created>
  <dcterms:modified xsi:type="dcterms:W3CDTF">2011-05-24T22:33:59Z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