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B0000"/>
    <a:srgbClr val="F44336"/>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p:scale>
          <a:sx n="38" d="100"/>
          <a:sy n="38" d="100"/>
        </p:scale>
        <p:origin x="1192" y="-1288"/>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4/17/18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3557897"/>
          </a:xfrm>
          <a:prstGeom prst="rect">
            <a:avLst/>
          </a:prstGeom>
          <a:solidFill>
            <a:srgbClr val="BB0000"/>
          </a:solidFill>
        </p:spPr>
        <p:txBody>
          <a:bodyPr wrap="square" rtlCol="0">
            <a:spAutoFit/>
          </a:bodyPr>
          <a:lstStyle/>
          <a:p>
            <a:pPr indent="460375">
              <a:lnSpc>
                <a:spcPct val="130000"/>
              </a:lnSpc>
            </a:pPr>
            <a:r>
              <a:rPr lang="en-US" sz="8000" b="1" dirty="0">
                <a:solidFill>
                  <a:schemeClr val="bg1"/>
                </a:solidFill>
                <a:latin typeface="Helvetica Neue"/>
                <a:cs typeface="Helvetica Neue"/>
              </a:rPr>
              <a:t>Project L.O.O.M</a:t>
            </a:r>
          </a:p>
          <a:p>
            <a:pPr indent="460375">
              <a:lnSpc>
                <a:spcPct val="130000"/>
              </a:lnSpc>
            </a:pPr>
            <a:r>
              <a:rPr lang="en-US" sz="4800" dirty="0">
                <a:solidFill>
                  <a:schemeClr val="bg1"/>
                </a:solidFill>
                <a:latin typeface="Helvetica Neue"/>
                <a:cs typeface="Helvetica Neue"/>
              </a:rPr>
              <a:t>Michael Bayless, Wesley Darvin, Mohit Deshpande, Isaac Goldthwaite, Brad </a:t>
            </a:r>
            <a:r>
              <a:rPr lang="en-US" sz="4800" dirty="0" err="1">
                <a:solidFill>
                  <a:schemeClr val="bg1"/>
                </a:solidFill>
                <a:latin typeface="Helvetica Neue"/>
                <a:cs typeface="Helvetica Neue"/>
              </a:rPr>
              <a:t>Pershon</a:t>
            </a:r>
            <a:r>
              <a:rPr lang="en-US" sz="4800" dirty="0">
                <a:solidFill>
                  <a:schemeClr val="bg1"/>
                </a:solidFill>
                <a:latin typeface="Helvetica Neue"/>
                <a:cs typeface="Helvetica Neue"/>
              </a:rPr>
              <a:t> </a:t>
            </a:r>
            <a:endParaRPr lang="en-US" sz="4800" dirty="0">
              <a:solidFill>
                <a:schemeClr val="bg1"/>
              </a:solidFill>
              <a:latin typeface="Wingdings"/>
              <a:cs typeface="Helvetica Neue"/>
              <a:sym typeface="Wingdings"/>
            </a:endParaRPr>
          </a:p>
          <a:p>
            <a:pPr indent="460375">
              <a:lnSpc>
                <a:spcPct val="130000"/>
              </a:lnSpc>
            </a:pPr>
            <a:r>
              <a:rPr lang="en-US" sz="4800" dirty="0">
                <a:solidFill>
                  <a:schemeClr val="bg1"/>
                </a:solidFill>
                <a:latin typeface="Courier New" panose="02070309020205020404" pitchFamily="49" charset="0"/>
                <a:cs typeface="Courier New" panose="02070309020205020404" pitchFamily="49" charset="0"/>
              </a:rPr>
              <a:t>{bayless.1, darvin.2, deshpande.75, goldthwaite.10, pershon.1} @ </a:t>
            </a:r>
            <a:r>
              <a:rPr lang="en-US" sz="4800" dirty="0" err="1">
                <a:solidFill>
                  <a:schemeClr val="bg1"/>
                </a:solidFill>
                <a:latin typeface="Courier New" panose="02070309020205020404" pitchFamily="49" charset="0"/>
                <a:cs typeface="Courier New" panose="02070309020205020404" pitchFamily="49" charset="0"/>
              </a:rPr>
              <a:t>osu.edu</a:t>
            </a:r>
            <a:endParaRPr lang="en-US" sz="4800" dirty="0">
              <a:solidFill>
                <a:schemeClr val="bg1"/>
              </a:solidFill>
              <a:latin typeface="Courier New" panose="02070309020205020404" pitchFamily="49" charset="0"/>
              <a:cs typeface="Courier New" panose="02070309020205020404" pitchFamily="49" charset="0"/>
            </a:endParaRPr>
          </a:p>
        </p:txBody>
      </p:sp>
      <p:cxnSp>
        <p:nvCxnSpPr>
          <p:cNvPr id="10" name="Straight Connector 9"/>
          <p:cNvCxnSpPr>
            <a:cxnSpLocks/>
          </p:cNvCxnSpPr>
          <p:nvPr/>
        </p:nvCxnSpPr>
        <p:spPr>
          <a:xfrm>
            <a:off x="1314171" y="4130213"/>
            <a:ext cx="416880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9"/>
            <a:ext cx="11659926" cy="7531066"/>
            <a:chOff x="833413" y="4251534"/>
            <a:chExt cx="9632307" cy="9560180"/>
          </a:xfrm>
        </p:grpSpPr>
        <p:sp>
          <p:nvSpPr>
            <p:cNvPr id="49" name="Rounded Rectangle 48"/>
            <p:cNvSpPr/>
            <p:nvPr/>
          </p:nvSpPr>
          <p:spPr>
            <a:xfrm>
              <a:off x="833413" y="4251534"/>
              <a:ext cx="9462445" cy="9560180"/>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833413" y="4323961"/>
              <a:ext cx="9632307" cy="9285105"/>
            </a:xfrm>
            <a:prstGeom prst="rect">
              <a:avLst/>
            </a:prstGeom>
            <a:noFill/>
            <a:effectLst/>
          </p:spPr>
          <p:txBody>
            <a:bodyPr wrap="square" lIns="397797" tIns="0" rIns="397797" bIns="0" anchor="t">
              <a:spAutoFit/>
            </a:bodyPr>
            <a:lstStyle/>
            <a:p>
              <a:pPr algn="just">
                <a:lnSpc>
                  <a:spcPct val="120000"/>
                </a:lnSpc>
              </a:pPr>
              <a:r>
                <a:rPr lang="en-US" sz="40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000" dirty="0">
                <a:latin typeface="Helvetica Neue Light"/>
                <a:cs typeface="Helvetica Neue Light"/>
              </a:endParaRPr>
            </a:p>
          </p:txBody>
        </p:sp>
      </p:grpSp>
      <p:grpSp>
        <p:nvGrpSpPr>
          <p:cNvPr id="16" name="Group 15"/>
          <p:cNvGrpSpPr/>
          <p:nvPr/>
        </p:nvGrpSpPr>
        <p:grpSpPr>
          <a:xfrm>
            <a:off x="1208550" y="13039892"/>
            <a:ext cx="12110742" cy="17192378"/>
            <a:chOff x="1208550" y="9388796"/>
            <a:chExt cx="12110742" cy="20843475"/>
          </a:xfrm>
        </p:grpSpPr>
        <p:grpSp>
          <p:nvGrpSpPr>
            <p:cNvPr id="7" name="Group 6"/>
            <p:cNvGrpSpPr/>
            <p:nvPr/>
          </p:nvGrpSpPr>
          <p:grpSpPr>
            <a:xfrm>
              <a:off x="1215092" y="9388796"/>
              <a:ext cx="12104200" cy="7769018"/>
              <a:chOff x="953556" y="7184343"/>
              <a:chExt cx="10133496" cy="4097022"/>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7885013"/>
                <a:ext cx="10133496" cy="3396352"/>
              </a:xfrm>
              <a:prstGeom prst="rect">
                <a:avLst/>
              </a:prstGeom>
              <a:noFill/>
            </p:spPr>
            <p:txBody>
              <a:bodyPr wrap="square" rtlCol="0">
                <a:spAutoFit/>
              </a:bodyPr>
              <a:lstStyle/>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VS Code</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Python support</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Algorithm and python doc data</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Discovery and NLC data paths</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Results</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Description</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Pseudocode</a:t>
                </a:r>
              </a:p>
              <a:p>
                <a:pPr marL="2598385" lvl="1" indent="-457200" algn="just">
                  <a:spcBef>
                    <a:spcPct val="20000"/>
                  </a:spcBef>
                  <a:buFont typeface="Arial" panose="020B0604020202020204" pitchFamily="34" charset="0"/>
                  <a:buChar char="•"/>
                </a:pPr>
                <a:r>
                  <a:rPr lang="en-US" sz="3200" dirty="0" err="1">
                    <a:latin typeface="Helvetica Neue" charset="0"/>
                    <a:ea typeface="Helvetica Neue" charset="0"/>
                    <a:cs typeface="Helvetica Neue" charset="0"/>
                  </a:rPr>
                  <a:t>Samplecode</a:t>
                </a:r>
                <a:endParaRPr lang="en-US" sz="3200" dirty="0">
                  <a:latin typeface="Helvetica Neue" charset="0"/>
                  <a:ea typeface="Helvetica Neue" charset="0"/>
                  <a:cs typeface="Helvetica Neue" charset="0"/>
                </a:endParaRP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Anything else you want to include</a:t>
                </a:r>
              </a:p>
            </p:txBody>
          </p:sp>
        </p:grpSp>
        <p:sp>
          <p:nvSpPr>
            <p:cNvPr id="2" name="TextBox 1"/>
            <p:cNvSpPr txBox="1"/>
            <p:nvPr/>
          </p:nvSpPr>
          <p:spPr>
            <a:xfrm>
              <a:off x="1208550" y="29278164"/>
              <a:ext cx="12104200"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1.</a:t>
              </a:r>
              <a:r>
                <a:rPr lang="en-US" sz="2800" dirty="0">
                  <a:latin typeface="Helvetica Neue" charset="0"/>
                  <a:ea typeface="Helvetica Neue" charset="0"/>
                  <a:cs typeface="Helvetica Neue" charset="0"/>
                </a:rPr>
                <a:t> (A) shows visual information; (B) shows the textual information. Both are used to create the table of mappings shown in </a:t>
              </a:r>
              <a:r>
                <a:rPr lang="de-DE" sz="2800" dirty="0">
                  <a:latin typeface="Helvetica Neue" charset="0"/>
                  <a:ea typeface="Helvetica Neue" charset="0"/>
                  <a:cs typeface="Helvetica Neue" charset="0"/>
                </a:rPr>
                <a:t>(C).</a:t>
              </a:r>
              <a:endParaRPr lang="en-US" sz="2800" dirty="0">
                <a:latin typeface="Helvetica Neue" charset="0"/>
                <a:ea typeface="Helvetica Neue" charset="0"/>
                <a:cs typeface="Helvetica Neue" charset="0"/>
              </a:endParaRPr>
            </a:p>
          </p:txBody>
        </p:sp>
      </p:grpSp>
      <p:grpSp>
        <p:nvGrpSpPr>
          <p:cNvPr id="21" name="Group 20"/>
          <p:cNvGrpSpPr/>
          <p:nvPr/>
        </p:nvGrpSpPr>
        <p:grpSpPr>
          <a:xfrm>
            <a:off x="13904924" y="4490144"/>
            <a:ext cx="14458893" cy="10796795"/>
            <a:chOff x="13629011" y="5246385"/>
            <a:chExt cx="14458893" cy="10796795"/>
          </a:xfrm>
        </p:grpSpPr>
        <p:sp>
          <p:nvSpPr>
            <p:cNvPr id="30" name="TextBox 29"/>
            <p:cNvSpPr txBox="1"/>
            <p:nvPr/>
          </p:nvSpPr>
          <p:spPr>
            <a:xfrm>
              <a:off x="13629011" y="13192289"/>
              <a:ext cx="14458893" cy="523220"/>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2.</a:t>
              </a:r>
              <a:r>
                <a:rPr lang="en-US" sz="2800" dirty="0">
                  <a:latin typeface="Helvetica Neue" charset="0"/>
                  <a:ea typeface="Helvetica Neue" charset="0"/>
                  <a:cs typeface="Helvetica Neue" charset="0"/>
                </a:rPr>
                <a:t> </a:t>
              </a:r>
              <a:r>
                <a:rPr lang="en-US" sz="2800" dirty="0">
                  <a:latin typeface="Helvetica Neue"/>
                  <a:cs typeface="Helvetica Neue"/>
                </a:rPr>
                <a:t>Screenshot</a:t>
              </a:r>
            </a:p>
          </p:txBody>
        </p:sp>
        <p:grpSp>
          <p:nvGrpSpPr>
            <p:cNvPr id="8" name="Group 7"/>
            <p:cNvGrpSpPr/>
            <p:nvPr/>
          </p:nvGrpSpPr>
          <p:grpSpPr>
            <a:xfrm>
              <a:off x="13629012" y="5246385"/>
              <a:ext cx="14446978" cy="10796795"/>
              <a:chOff x="951703" y="12784319"/>
              <a:chExt cx="9962604" cy="7445444"/>
            </a:xfrm>
          </p:grpSpPr>
          <p:sp>
            <p:nvSpPr>
              <p:cNvPr id="615" name="TextBox 614"/>
              <p:cNvSpPr txBox="1"/>
              <p:nvPr/>
            </p:nvSpPr>
            <p:spPr>
              <a:xfrm>
                <a:off x="953556" y="12784319"/>
                <a:ext cx="4717389" cy="848968"/>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Our Approach</a:t>
                </a:r>
              </a:p>
            </p:txBody>
          </p:sp>
          <p:sp>
            <p:nvSpPr>
              <p:cNvPr id="69" name="Rectangle 68"/>
              <p:cNvSpPr/>
              <p:nvPr/>
            </p:nvSpPr>
            <p:spPr>
              <a:xfrm>
                <a:off x="951703" y="19550589"/>
                <a:ext cx="9962604" cy="679174"/>
              </a:xfrm>
              <a:prstGeom prst="rect">
                <a:avLst/>
              </a:prstGeom>
            </p:spPr>
            <p:txBody>
              <a:bodyPr wrap="square" lIns="0" tIns="0" rIns="0" bIns="0">
                <a:spAutoFit/>
              </a:bodyPr>
              <a:lstStyle/>
              <a:p>
                <a:pPr algn="just"/>
                <a:r>
                  <a:rPr lang="en-US" sz="3200" b="1" dirty="0">
                    <a:latin typeface="Helvetica Neue"/>
                    <a:ea typeface="Helvetica Neue" charset="0"/>
                    <a:cs typeface="Helvetica Neue"/>
                  </a:rPr>
                  <a:t>IBM Watson Discovery.</a:t>
                </a:r>
                <a:r>
                  <a:rPr lang="en-US" sz="3200" dirty="0">
                    <a:latin typeface="Helvetica Neue"/>
                    <a:ea typeface="Helvetica Neue" charset="0"/>
                    <a:cs typeface="Helvetica Neue"/>
                  </a:rPr>
                  <a:t> For storing and analyzing document, we use IBM Watson Discovery.</a:t>
                </a:r>
                <a:endParaRPr lang="en-US" sz="3200" b="1" dirty="0">
                  <a:latin typeface="Helvetica Neue" charset="0"/>
                  <a:ea typeface="Helvetica Neue" charset="0"/>
                  <a:cs typeface="Helvetica Neue" charset="0"/>
                </a:endParaRPr>
              </a:p>
            </p:txBody>
          </p:sp>
        </p:grpSp>
      </p:grpSp>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9" name="TextBox 18">
            <a:extLst>
              <a:ext uri="{FF2B5EF4-FFF2-40B4-BE49-F238E27FC236}">
                <a16:creationId xmlns:a16="http://schemas.microsoft.com/office/drawing/2014/main" id="{9EA50CB9-7A63-4B49-BFA4-DBE38E805BB1}"/>
              </a:ext>
            </a:extLst>
          </p:cNvPr>
          <p:cNvSpPr txBox="1"/>
          <p:nvPr/>
        </p:nvSpPr>
        <p:spPr>
          <a:xfrm>
            <a:off x="15425530" y="17890435"/>
            <a:ext cx="184731" cy="1387175"/>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B152D510-FF06-CF45-BC2C-8DAB75E95631}"/>
              </a:ext>
            </a:extLst>
          </p:cNvPr>
          <p:cNvSpPr txBox="1"/>
          <p:nvPr/>
        </p:nvSpPr>
        <p:spPr>
          <a:xfrm>
            <a:off x="13904924" y="15494710"/>
            <a:ext cx="8489504" cy="1231106"/>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Design Decisions</a:t>
            </a:r>
          </a:p>
        </p:txBody>
      </p:sp>
      <p:sp>
        <p:nvSpPr>
          <p:cNvPr id="26" name="TextBox 25">
            <a:extLst>
              <a:ext uri="{FF2B5EF4-FFF2-40B4-BE49-F238E27FC236}">
                <a16:creationId xmlns:a16="http://schemas.microsoft.com/office/drawing/2014/main" id="{16CA717B-07C5-C446-81B0-4E92E5CFC4C6}"/>
              </a:ext>
            </a:extLst>
          </p:cNvPr>
          <p:cNvSpPr txBox="1"/>
          <p:nvPr/>
        </p:nvSpPr>
        <p:spPr>
          <a:xfrm>
            <a:off x="13916838" y="16725816"/>
            <a:ext cx="13515162" cy="12895838"/>
          </a:xfrm>
          <a:prstGeom prst="rect">
            <a:avLst/>
          </a:prstGeom>
          <a:noFill/>
        </p:spPr>
        <p:txBody>
          <a:bodyPr wrap="square" rtlCol="0">
            <a:spAutoFit/>
          </a:bodyPr>
          <a:lstStyle/>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Visual Studio Code extension:</a:t>
            </a:r>
            <a:r>
              <a:rPr lang="en-US" sz="3200" dirty="0">
                <a:latin typeface="Helvetica Neue" panose="02000503000000020004" pitchFamily="2" charset="0"/>
                <a:ea typeface="Helvetica Neue" panose="02000503000000020004" pitchFamily="2" charset="0"/>
                <a:cs typeface="Helvetica Neue" panose="02000503000000020004" pitchFamily="2" charset="0"/>
              </a:rPr>
              <a:t> Early in the design process the LOOM team had to consider for what platform we would develop this tool.  Early options considered included: Eclipse IDE, VS Code, and a custom text editor we would build.  Ultimately, VS Code was selected for its apparent ease of development and flexibility.</a:t>
            </a:r>
          </a:p>
          <a:p>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Python language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Another early design choice was selecting a language to support.  While the collection of results would need to be curated/created regardless of language, there were concerns about integration with IBM Watson tools and language parsing.  In the end Python was chosen over languages like C, C++, and Java for its syntactic simplicity and minimal boilerplate code.</a:t>
            </a:r>
          </a:p>
          <a:p>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NLC: </a:t>
            </a:r>
            <a:r>
              <a:rPr lang="en-US" sz="3200" dirty="0">
                <a:latin typeface="Helvetica Neue" panose="02000503000000020004" pitchFamily="2" charset="0"/>
                <a:ea typeface="Helvetica Neue" panose="02000503000000020004" pitchFamily="2" charset="0"/>
                <a:cs typeface="Helvetica Neue" panose="02000503000000020004" pitchFamily="2" charset="0"/>
              </a:rPr>
              <a:t>Searching for information without knowing its name is hard with a search engine. Being able to just use your code as the search term makes LOOM even faster and easier. To process the code and understand what you are searching for we used IBM Watson NLC. It was more natural for our problem than their Conversation service. It could take code samples and naturally create a search term for our Discovery service. </a:t>
            </a:r>
          </a:p>
          <a:p>
            <a:endParaRPr lang="en-US" sz="32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Algorithm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We currently support a number of basic algorithms, as well as some of the basic python documentation. These were chosen because they are simple but easily forgotten or confused things that will effectively demonstrate how LOOM can help your workflow. Other syntax features are already present in modern IDEs.</a:t>
            </a: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1" name="Picture 10">
            <a:extLst>
              <a:ext uri="{FF2B5EF4-FFF2-40B4-BE49-F238E27FC236}">
                <a16:creationId xmlns:a16="http://schemas.microsoft.com/office/drawing/2014/main" id="{272D6638-0DAF-944F-981B-D7FC56CF68EF}"/>
              </a:ext>
            </a:extLst>
          </p:cNvPr>
          <p:cNvPicPr>
            <a:picLocks noChangeAspect="1"/>
          </p:cNvPicPr>
          <p:nvPr/>
        </p:nvPicPr>
        <p:blipFill>
          <a:blip r:embed="rId5"/>
          <a:stretch>
            <a:fillRect/>
          </a:stretch>
        </p:blipFill>
        <p:spPr>
          <a:xfrm>
            <a:off x="34700491" y="420501"/>
            <a:ext cx="8301760" cy="3557897"/>
          </a:xfrm>
          <a:prstGeom prst="rect">
            <a:avLst/>
          </a:prstGeom>
        </p:spPr>
      </p:pic>
      <p:pic>
        <p:nvPicPr>
          <p:cNvPr id="43" name="Picture 42">
            <a:extLst>
              <a:ext uri="{FF2B5EF4-FFF2-40B4-BE49-F238E27FC236}">
                <a16:creationId xmlns:a16="http://schemas.microsoft.com/office/drawing/2014/main" id="{BF6BF7E8-6D9E-A844-91BC-3266E8913E7C}"/>
              </a:ext>
            </a:extLst>
          </p:cNvPr>
          <p:cNvPicPr>
            <a:picLocks noChangeAspect="1"/>
          </p:cNvPicPr>
          <p:nvPr/>
        </p:nvPicPr>
        <p:blipFill>
          <a:blip r:embed="rId6"/>
          <a:stretch>
            <a:fillRect/>
          </a:stretch>
        </p:blipFill>
        <p:spPr>
          <a:xfrm>
            <a:off x="28937534" y="20203343"/>
            <a:ext cx="14604625" cy="8938065"/>
          </a:xfrm>
          <a:prstGeom prst="rect">
            <a:avLst/>
          </a:prstGeom>
        </p:spPr>
      </p:pic>
      <p:pic>
        <p:nvPicPr>
          <p:cNvPr id="29" name="Picture 28">
            <a:extLst>
              <a:ext uri="{FF2B5EF4-FFF2-40B4-BE49-F238E27FC236}">
                <a16:creationId xmlns:a16="http://schemas.microsoft.com/office/drawing/2014/main" id="{81AE40FD-3F50-A54F-B6BC-BB3C25FB4C7C}"/>
              </a:ext>
            </a:extLst>
          </p:cNvPr>
          <p:cNvPicPr>
            <a:picLocks noChangeAspect="1"/>
          </p:cNvPicPr>
          <p:nvPr/>
        </p:nvPicPr>
        <p:blipFill>
          <a:blip r:embed="rId7"/>
          <a:stretch>
            <a:fillRect/>
          </a:stretch>
        </p:blipFill>
        <p:spPr>
          <a:xfrm>
            <a:off x="28937536" y="6696889"/>
            <a:ext cx="14604625" cy="8936640"/>
          </a:xfrm>
          <a:prstGeom prst="rect">
            <a:avLst/>
          </a:prstGeom>
        </p:spPr>
      </p:pic>
      <p:sp>
        <p:nvSpPr>
          <p:cNvPr id="51" name="Rectangle 50">
            <a:extLst>
              <a:ext uri="{FF2B5EF4-FFF2-40B4-BE49-F238E27FC236}">
                <a16:creationId xmlns:a16="http://schemas.microsoft.com/office/drawing/2014/main" id="{67AFD502-8E12-DB41-8574-7FC0A201C2E9}"/>
              </a:ext>
            </a:extLst>
          </p:cNvPr>
          <p:cNvSpPr/>
          <p:nvPr/>
        </p:nvSpPr>
        <p:spPr>
          <a:xfrm>
            <a:off x="28937534" y="16722876"/>
            <a:ext cx="14604625" cy="2954655"/>
          </a:xfrm>
          <a:prstGeom prst="rect">
            <a:avLst/>
          </a:prstGeom>
        </p:spPr>
        <p:txBody>
          <a:bodyPr wrap="square" lIns="0" tIns="0" rIns="0" bIns="0">
            <a:spAutoFit/>
          </a:bodyPr>
          <a:lstStyle/>
          <a:p>
            <a:pPr algn="just"/>
            <a:r>
              <a:rPr lang="en-US" sz="3200" dirty="0">
                <a:latin typeface="Helvetica Neue" charset="0"/>
                <a:ea typeface="Helvetica Neue" charset="0"/>
                <a:cs typeface="Helvetica Neue" charset="0"/>
              </a:rPr>
              <a:t>LOOM returns a three sets of data for each algorithm: description, pseudo code, and Python 3 sample code. These appear as tabbed panels on the right-hand side of the IDE. The description panel gives a text summary of the algorithm. The pseudo code panel shows a simplified algorithmic explanation. Finally, the sample code panel contains runnable Python 3 code that can be copied into the editor and ran; this code can be modified to fit the developer’s use case.</a:t>
            </a:r>
          </a:p>
        </p:txBody>
      </p:sp>
      <p:sp>
        <p:nvSpPr>
          <p:cNvPr id="52" name="Rectangle 51">
            <a:extLst>
              <a:ext uri="{FF2B5EF4-FFF2-40B4-BE49-F238E27FC236}">
                <a16:creationId xmlns:a16="http://schemas.microsoft.com/office/drawing/2014/main" id="{9B7A2284-FBED-3643-AC0D-AEFAFB0A13A8}"/>
              </a:ext>
            </a:extLst>
          </p:cNvPr>
          <p:cNvSpPr/>
          <p:nvPr/>
        </p:nvSpPr>
        <p:spPr>
          <a:xfrm>
            <a:off x="28937534" y="15851013"/>
            <a:ext cx="14604625" cy="492443"/>
          </a:xfrm>
          <a:prstGeom prst="rect">
            <a:avLst/>
          </a:prstGeom>
        </p:spPr>
        <p:txBody>
          <a:bodyPr wrap="square" lIns="0" tIns="0" rIns="0" bIns="0">
            <a:spAutoFit/>
          </a:bodyPr>
          <a:lstStyle/>
          <a:p>
            <a:pPr algn="just"/>
            <a:r>
              <a:rPr lang="en-US" sz="3200" b="1" dirty="0">
                <a:latin typeface="Helvetica Neue" charset="0"/>
                <a:ea typeface="Helvetica Neue" charset="0"/>
                <a:cs typeface="Helvetica Neue" charset="0"/>
              </a:rPr>
              <a:t>Figure 1.</a:t>
            </a:r>
            <a:r>
              <a:rPr lang="en-US" sz="3200" dirty="0">
                <a:latin typeface="Helvetica Neue" charset="0"/>
                <a:ea typeface="Helvetica Neue" charset="0"/>
                <a:cs typeface="Helvetica Neue" charset="0"/>
              </a:rPr>
              <a:t> Quicksort Description.</a:t>
            </a:r>
          </a:p>
        </p:txBody>
      </p:sp>
      <p:sp>
        <p:nvSpPr>
          <p:cNvPr id="53" name="Rectangle 52">
            <a:extLst>
              <a:ext uri="{FF2B5EF4-FFF2-40B4-BE49-F238E27FC236}">
                <a16:creationId xmlns:a16="http://schemas.microsoft.com/office/drawing/2014/main" id="{9D588DAF-C778-B247-99E0-E059A37375B7}"/>
              </a:ext>
            </a:extLst>
          </p:cNvPr>
          <p:cNvSpPr/>
          <p:nvPr/>
        </p:nvSpPr>
        <p:spPr>
          <a:xfrm>
            <a:off x="28937534" y="29442526"/>
            <a:ext cx="14604625" cy="492443"/>
          </a:xfrm>
          <a:prstGeom prst="rect">
            <a:avLst/>
          </a:prstGeom>
        </p:spPr>
        <p:txBody>
          <a:bodyPr wrap="square" lIns="0" tIns="0" rIns="0" bIns="0">
            <a:spAutoFit/>
          </a:bodyPr>
          <a:lstStyle/>
          <a:p>
            <a:pPr algn="just"/>
            <a:r>
              <a:rPr lang="en-US" sz="3200" b="1" dirty="0">
                <a:latin typeface="Helvetica Neue" charset="0"/>
                <a:ea typeface="Helvetica Neue" charset="0"/>
                <a:cs typeface="Helvetica Neue" charset="0"/>
              </a:rPr>
              <a:t>Figure 2.</a:t>
            </a:r>
            <a:r>
              <a:rPr lang="en-US" sz="3200" dirty="0">
                <a:latin typeface="Helvetica Neue" charset="0"/>
                <a:ea typeface="Helvetica Neue" charset="0"/>
                <a:cs typeface="Helvetica Neue" charset="0"/>
              </a:rPr>
              <a:t> Quicksort Code.</a:t>
            </a:r>
          </a:p>
        </p:txBody>
      </p:sp>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1713</TotalTime>
  <Words>565</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Deshpande, Mohit</cp:lastModifiedBy>
  <cp:revision>221</cp:revision>
  <cp:lastPrinted>2017-03-19T19:53:47Z</cp:lastPrinted>
  <dcterms:created xsi:type="dcterms:W3CDTF">2012-12-22T00:02:18Z</dcterms:created>
  <dcterms:modified xsi:type="dcterms:W3CDTF">2018-04-17T22:22:19Z</dcterms:modified>
  <cp:category/>
</cp:coreProperties>
</file>