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SrggaHz1RAdUFzeK6MaqFgR5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db056011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0db056011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db0560116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0db0560116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db056011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db056011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b0560116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0db056011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b056011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0db056011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db0560116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db056011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db0560116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0db056011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db0560116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0db056011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1b2f7c51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1b2f7c51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5ad1c620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e5ad1c620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1b2f7c51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d1b2f7c5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5ad1c6206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e5ad1c6206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a8915a7a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e5a8915a7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5a8915a7a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e5a8915a7a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a8915a7a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e5a8915a7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b2f7c518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d1b2f7c51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ad1c620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e5ad1c62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db056011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0db056011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1"/>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p41"/>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5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0"/>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Clr>
                <a:schemeClr val="dk2"/>
              </a:buClr>
              <a:buSzPts val="1400"/>
              <a:buNone/>
              <a:defRPr sz="1400">
                <a:solidFill>
                  <a:schemeClr val="dk2"/>
                </a:solidFill>
              </a:defRPr>
            </a:lvl1pPr>
          </a:lstStyle>
          <a:p/>
        </p:txBody>
      </p:sp>
      <p:sp>
        <p:nvSpPr>
          <p:cNvPr id="83" name="Google Shape;83;p5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p42"/>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2"/>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2"/>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 name="Google Shape;21;p42"/>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 name="Google Shape;22;p42"/>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3" name="Google Shape;23;p4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4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2" name="Google Shape;32;p46"/>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33" name="Google Shape;33;p4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8" name="Shape 38"/>
        <p:cNvGrpSpPr/>
        <p:nvPr/>
      </p:nvGrpSpPr>
      <p:grpSpPr>
        <a:xfrm>
          <a:off x="0" y="0"/>
          <a:ext cx="0" cy="0"/>
          <a:chOff x="0" y="0"/>
          <a:chExt cx="0" cy="0"/>
        </a:xfrm>
      </p:grpSpPr>
      <p:sp>
        <p:nvSpPr>
          <p:cNvPr id="39" name="Google Shape;39;p44"/>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4"/>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41" name="Google Shape;41;p44"/>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b="1" sz="2400">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b="1" sz="2400">
                <a:solidFill>
                  <a:schemeClr val="lt1"/>
                </a:solidFill>
              </a:defRPr>
            </a:lvl4pPr>
            <a:lvl5pPr lvl="4" algn="ctr">
              <a:lnSpc>
                <a:spcPct val="100000"/>
              </a:lnSpc>
              <a:spcBef>
                <a:spcPts val="0"/>
              </a:spcBef>
              <a:spcAft>
                <a:spcPts val="0"/>
              </a:spcAft>
              <a:buClr>
                <a:schemeClr val="lt1"/>
              </a:buClr>
              <a:buSzPts val="2400"/>
              <a:buNone/>
              <a:defRPr b="1" sz="2400">
                <a:solidFill>
                  <a:schemeClr val="lt1"/>
                </a:solidFill>
              </a:defRPr>
            </a:lvl5pPr>
            <a:lvl6pPr lvl="5" algn="ctr">
              <a:lnSpc>
                <a:spcPct val="100000"/>
              </a:lnSpc>
              <a:spcBef>
                <a:spcPts val="0"/>
              </a:spcBef>
              <a:spcAft>
                <a:spcPts val="0"/>
              </a:spcAft>
              <a:buClr>
                <a:schemeClr val="lt1"/>
              </a:buClr>
              <a:buSzPts val="2400"/>
              <a:buNone/>
              <a:defRPr b="1" sz="2400">
                <a:solidFill>
                  <a:schemeClr val="lt1"/>
                </a:solidFill>
              </a:defRPr>
            </a:lvl6pPr>
            <a:lvl7pPr lvl="6" algn="ctr">
              <a:lnSpc>
                <a:spcPct val="100000"/>
              </a:lnSpc>
              <a:spcBef>
                <a:spcPts val="0"/>
              </a:spcBef>
              <a:spcAft>
                <a:spcPts val="0"/>
              </a:spcAft>
              <a:buClr>
                <a:schemeClr val="lt1"/>
              </a:buClr>
              <a:buSzPts val="2400"/>
              <a:buNone/>
              <a:defRPr b="1" sz="2400">
                <a:solidFill>
                  <a:schemeClr val="lt1"/>
                </a:solidFill>
              </a:defRPr>
            </a:lvl7pPr>
            <a:lvl8pPr lvl="7" algn="ctr">
              <a:lnSpc>
                <a:spcPct val="100000"/>
              </a:lnSpc>
              <a:spcBef>
                <a:spcPts val="0"/>
              </a:spcBef>
              <a:spcAft>
                <a:spcPts val="0"/>
              </a:spcAft>
              <a:buClr>
                <a:schemeClr val="lt1"/>
              </a:buClr>
              <a:buSzPts val="2400"/>
              <a:buNone/>
              <a:defRPr b="1" sz="2400">
                <a:solidFill>
                  <a:schemeClr val="lt1"/>
                </a:solidFill>
              </a:defRPr>
            </a:lvl8pPr>
            <a:lvl9pPr lvl="8" algn="ctr">
              <a:lnSpc>
                <a:spcPct val="100000"/>
              </a:lnSpc>
              <a:spcBef>
                <a:spcPts val="0"/>
              </a:spcBef>
              <a:spcAft>
                <a:spcPts val="0"/>
              </a:spcAft>
              <a:buClr>
                <a:schemeClr val="lt1"/>
              </a:buClr>
              <a:buSzPts val="2400"/>
              <a:buNone/>
              <a:defRPr b="1" sz="2400">
                <a:solidFill>
                  <a:schemeClr val="lt1"/>
                </a:solidFill>
              </a:defRPr>
            </a:lvl9pPr>
          </a:lstStyle>
          <a:p/>
        </p:txBody>
      </p:sp>
      <p:sp>
        <p:nvSpPr>
          <p:cNvPr id="42" name="Google Shape;42;p44"/>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6" name="Shape 46"/>
        <p:cNvGrpSpPr/>
        <p:nvPr/>
      </p:nvGrpSpPr>
      <p:grpSpPr>
        <a:xfrm>
          <a:off x="0" y="0"/>
          <a:ext cx="0" cy="0"/>
          <a:chOff x="0" y="0"/>
          <a:chExt cx="0" cy="0"/>
        </a:xfrm>
      </p:grpSpPr>
      <p:sp>
        <p:nvSpPr>
          <p:cNvPr id="47" name="Google Shape;47;p45"/>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i="1"/>
            </a:lvl1pPr>
            <a:lvl2pPr indent="-381000" lvl="1" marL="914400" algn="ctr">
              <a:lnSpc>
                <a:spcPct val="100000"/>
              </a:lnSpc>
              <a:spcBef>
                <a:spcPts val="0"/>
              </a:spcBef>
              <a:spcAft>
                <a:spcPts val="0"/>
              </a:spcAft>
              <a:buSzPts val="2400"/>
              <a:buChar char="○"/>
              <a:defRPr i="1"/>
            </a:lvl2pPr>
            <a:lvl3pPr indent="-381000" lvl="2" marL="1371600" algn="ctr">
              <a:lnSpc>
                <a:spcPct val="100000"/>
              </a:lnSpc>
              <a:spcBef>
                <a:spcPts val="0"/>
              </a:spcBef>
              <a:spcAft>
                <a:spcPts val="0"/>
              </a:spcAft>
              <a:buSzPts val="2400"/>
              <a:buChar char="■"/>
              <a:defRPr i="1"/>
            </a:lvl3pPr>
            <a:lvl4pPr indent="-381000" lvl="3" marL="1828800" algn="ctr">
              <a:lnSpc>
                <a:spcPct val="100000"/>
              </a:lnSpc>
              <a:spcBef>
                <a:spcPts val="0"/>
              </a:spcBef>
              <a:spcAft>
                <a:spcPts val="0"/>
              </a:spcAft>
              <a:buSzPts val="2400"/>
              <a:buChar char="●"/>
              <a:defRPr i="1"/>
            </a:lvl4pPr>
            <a:lvl5pPr indent="-381000" lvl="4" marL="2286000" algn="ctr">
              <a:lnSpc>
                <a:spcPct val="100000"/>
              </a:lnSpc>
              <a:spcBef>
                <a:spcPts val="0"/>
              </a:spcBef>
              <a:spcAft>
                <a:spcPts val="0"/>
              </a:spcAft>
              <a:buSzPts val="2400"/>
              <a:buChar char="○"/>
              <a:defRPr i="1"/>
            </a:lvl5pPr>
            <a:lvl6pPr indent="-381000" lvl="5" marL="2743200" algn="ctr">
              <a:lnSpc>
                <a:spcPct val="100000"/>
              </a:lnSpc>
              <a:spcBef>
                <a:spcPts val="0"/>
              </a:spcBef>
              <a:spcAft>
                <a:spcPts val="0"/>
              </a:spcAft>
              <a:buSzPts val="2400"/>
              <a:buChar char="■"/>
              <a:defRPr i="1"/>
            </a:lvl6pPr>
            <a:lvl7pPr indent="-381000" lvl="6" marL="3200400" algn="ctr">
              <a:lnSpc>
                <a:spcPct val="100000"/>
              </a:lnSpc>
              <a:spcBef>
                <a:spcPts val="0"/>
              </a:spcBef>
              <a:spcAft>
                <a:spcPts val="0"/>
              </a:spcAft>
              <a:buSzPts val="2400"/>
              <a:buChar char="●"/>
              <a:defRPr i="1"/>
            </a:lvl7pPr>
            <a:lvl8pPr indent="-381000" lvl="7" marL="3657600" algn="ctr">
              <a:lnSpc>
                <a:spcPct val="100000"/>
              </a:lnSpc>
              <a:spcBef>
                <a:spcPts val="0"/>
              </a:spcBef>
              <a:spcAft>
                <a:spcPts val="0"/>
              </a:spcAft>
              <a:buSzPts val="2400"/>
              <a:buChar char="○"/>
              <a:defRPr i="1"/>
            </a:lvl8pPr>
            <a:lvl9pPr indent="-381000" lvl="8" marL="4114800" algn="ctr">
              <a:lnSpc>
                <a:spcPct val="100000"/>
              </a:lnSpc>
              <a:spcBef>
                <a:spcPts val="0"/>
              </a:spcBef>
              <a:spcAft>
                <a:spcPts val="0"/>
              </a:spcAft>
              <a:buSzPts val="2400"/>
              <a:buChar char="■"/>
              <a:defRPr i="1"/>
            </a:lvl9pPr>
          </a:lstStyle>
          <a:p/>
        </p:txBody>
      </p:sp>
      <p:sp>
        <p:nvSpPr>
          <p:cNvPr id="48" name="Google Shape;48;p45"/>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chemeClr val="accent6"/>
                </a:solidFill>
                <a:latin typeface="Arial"/>
                <a:ea typeface="Arial"/>
                <a:cs typeface="Arial"/>
                <a:sym typeface="Arial"/>
              </a:rPr>
              <a:t>“</a:t>
            </a:r>
            <a:endParaRPr b="1" i="0" sz="9600" u="none" cap="none" strike="noStrike">
              <a:solidFill>
                <a:schemeClr val="accent6"/>
              </a:solidFill>
              <a:latin typeface="Arial"/>
              <a:ea typeface="Arial"/>
              <a:cs typeface="Arial"/>
              <a:sym typeface="Arial"/>
            </a:endParaRPr>
          </a:p>
        </p:txBody>
      </p:sp>
      <p:sp>
        <p:nvSpPr>
          <p:cNvPr id="49" name="Google Shape;49;p45"/>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5"/>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5"/>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5"/>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5"/>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54" name="Shape 54"/>
        <p:cNvGrpSpPr/>
        <p:nvPr/>
      </p:nvGrpSpPr>
      <p:grpSpPr>
        <a:xfrm>
          <a:off x="0" y="0"/>
          <a:ext cx="0" cy="0"/>
          <a:chOff x="0" y="0"/>
          <a:chExt cx="0" cy="0"/>
        </a:xfrm>
      </p:grpSpPr>
      <p:sp>
        <p:nvSpPr>
          <p:cNvPr id="55" name="Google Shape;55;p4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7"/>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7"/>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p4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6" name="Google Shape;66;p48"/>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7" name="Google Shape;67;p48"/>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8" name="Google Shape;68;p48"/>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9" name="Google Shape;69;p4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6" name="Google Shape;76;p4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2pPr>
            <a:lvl3pPr lvl="2"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3pPr>
            <a:lvl4pPr lvl="3"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4pPr>
            <a:lvl5pPr lvl="4"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5pPr>
            <a:lvl6pPr lvl="5"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6pPr>
            <a:lvl7pPr lvl="6"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7pPr>
            <a:lvl8pPr lvl="7"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8pPr>
            <a:lvl9pPr lvl="8"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9pPr>
          </a:lstStyle>
          <a:p/>
        </p:txBody>
      </p:sp>
      <p:sp>
        <p:nvSpPr>
          <p:cNvPr id="7" name="Google Shape;7;p4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 name="Google Shape;8;p4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90500" y="1113675"/>
            <a:ext cx="81630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 sz="3600"/>
              <a:t>Prediksi Mikroorganisme pada Tambak Udang berbasis Neural Network</a:t>
            </a:r>
            <a:endParaRPr sz="3600"/>
          </a:p>
        </p:txBody>
      </p:sp>
      <p:sp>
        <p:nvSpPr>
          <p:cNvPr id="89" name="Google Shape;89;p1"/>
          <p:cNvSpPr txBox="1"/>
          <p:nvPr/>
        </p:nvSpPr>
        <p:spPr>
          <a:xfrm>
            <a:off x="490500" y="2593275"/>
            <a:ext cx="4109700" cy="29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Advisor 1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Dr. Setiawardhana, S.T, M.T.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NIP. 197708242 00501 1 001</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Advisor 2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Dr. Eng. Bima Sena Bayu Dewantara, S.ST, M.T.</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NIP. 197612151 99903 1 003</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Advisor 3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Dr. Eng. Agus Indra Gunawan, S.T, M.Sc</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NIP. 197608212 00112 1 002</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0"/>
              </a:spcBef>
              <a:spcAft>
                <a:spcPts val="100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sp>
        <p:nvSpPr>
          <p:cNvPr id="90" name="Google Shape;90;p1"/>
          <p:cNvSpPr txBox="1"/>
          <p:nvPr/>
        </p:nvSpPr>
        <p:spPr>
          <a:xfrm>
            <a:off x="6007300" y="314100"/>
            <a:ext cx="2646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Muhammad Wafiq Kamaluddin (2210181042)</a:t>
            </a:r>
            <a:endParaRPr b="0" i="0" sz="1400" u="none" cap="none" strike="noStrike">
              <a:solidFill>
                <a:srgbClr val="000000"/>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b="0" l="0" r="0" t="0"/>
          <a:stretch/>
        </p:blipFill>
        <p:spPr>
          <a:xfrm>
            <a:off x="5095425" y="2761575"/>
            <a:ext cx="3558175" cy="2290325"/>
          </a:xfrm>
          <a:prstGeom prst="rect">
            <a:avLst/>
          </a:prstGeom>
          <a:noFill/>
          <a:ln cap="flat" cmpd="sng" w="9525">
            <a:solidFill>
              <a:schemeClr val="dk2"/>
            </a:solidFill>
            <a:prstDash val="solid"/>
            <a:bevel/>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0db0560116_0_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Mechanic</a:t>
            </a:r>
            <a:endParaRPr/>
          </a:p>
        </p:txBody>
      </p:sp>
      <p:sp>
        <p:nvSpPr>
          <p:cNvPr id="157" name="Google Shape;157;g10db0560116_0_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58" name="Google Shape;158;g10db0560116_0_8"/>
          <p:cNvPicPr preferRelativeResize="0"/>
          <p:nvPr/>
        </p:nvPicPr>
        <p:blipFill rotWithShape="1">
          <a:blip r:embed="rId3">
            <a:alphaModFix/>
          </a:blip>
          <a:srcRect b="0" l="0" r="0" t="0"/>
          <a:stretch/>
        </p:blipFill>
        <p:spPr>
          <a:xfrm>
            <a:off x="893688" y="1499300"/>
            <a:ext cx="4314825" cy="2952750"/>
          </a:xfrm>
          <a:prstGeom prst="rect">
            <a:avLst/>
          </a:prstGeom>
          <a:noFill/>
          <a:ln>
            <a:noFill/>
          </a:ln>
        </p:spPr>
      </p:pic>
      <p:pic>
        <p:nvPicPr>
          <p:cNvPr id="159" name="Google Shape;159;g10db0560116_0_8"/>
          <p:cNvPicPr preferRelativeResize="0"/>
          <p:nvPr/>
        </p:nvPicPr>
        <p:blipFill rotWithShape="1">
          <a:blip r:embed="rId4">
            <a:alphaModFix/>
          </a:blip>
          <a:srcRect b="0" l="0" r="0" t="0"/>
          <a:stretch/>
        </p:blipFill>
        <p:spPr>
          <a:xfrm>
            <a:off x="5752700" y="1901537"/>
            <a:ext cx="2926350" cy="21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db0560116_0_8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Dimension</a:t>
            </a:r>
            <a:endParaRPr/>
          </a:p>
        </p:txBody>
      </p:sp>
      <p:sp>
        <p:nvSpPr>
          <p:cNvPr id="165" name="Google Shape;165;g10db0560116_0_8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66" name="Google Shape;166;g10db0560116_0_84"/>
          <p:cNvPicPr preferRelativeResize="0"/>
          <p:nvPr/>
        </p:nvPicPr>
        <p:blipFill>
          <a:blip r:embed="rId3">
            <a:alphaModFix/>
          </a:blip>
          <a:stretch>
            <a:fillRect/>
          </a:stretch>
        </p:blipFill>
        <p:spPr>
          <a:xfrm>
            <a:off x="893700" y="1185213"/>
            <a:ext cx="3683194" cy="3622912"/>
          </a:xfrm>
          <a:prstGeom prst="rect">
            <a:avLst/>
          </a:prstGeom>
          <a:noFill/>
          <a:ln>
            <a:noFill/>
          </a:ln>
        </p:spPr>
      </p:pic>
      <p:pic>
        <p:nvPicPr>
          <p:cNvPr id="167" name="Google Shape;167;g10db0560116_0_84"/>
          <p:cNvPicPr preferRelativeResize="0"/>
          <p:nvPr/>
        </p:nvPicPr>
        <p:blipFill>
          <a:blip r:embed="rId4">
            <a:alphaModFix/>
          </a:blip>
          <a:stretch>
            <a:fillRect/>
          </a:stretch>
        </p:blipFill>
        <p:spPr>
          <a:xfrm>
            <a:off x="4805519" y="1357013"/>
            <a:ext cx="2952859" cy="3622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db0560116_0_3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Mechanic</a:t>
            </a:r>
            <a:endParaRPr/>
          </a:p>
        </p:txBody>
      </p:sp>
      <p:sp>
        <p:nvSpPr>
          <p:cNvPr id="173" name="Google Shape;173;g10db0560116_0_3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74" name="Google Shape;174;g10db0560116_0_34"/>
          <p:cNvPicPr preferRelativeResize="0"/>
          <p:nvPr/>
        </p:nvPicPr>
        <p:blipFill rotWithShape="1">
          <a:blip r:embed="rId3">
            <a:alphaModFix/>
          </a:blip>
          <a:srcRect b="17788" l="19446" r="37970" t="26708"/>
          <a:stretch/>
        </p:blipFill>
        <p:spPr>
          <a:xfrm>
            <a:off x="3550450" y="1215800"/>
            <a:ext cx="2043101" cy="355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db0560116_0_1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Hardware</a:t>
            </a:r>
            <a:endParaRPr/>
          </a:p>
        </p:txBody>
      </p:sp>
      <p:sp>
        <p:nvSpPr>
          <p:cNvPr id="180" name="Google Shape;180;g10db0560116_0_1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81" name="Google Shape;181;g10db0560116_0_14"/>
          <p:cNvPicPr preferRelativeResize="0"/>
          <p:nvPr/>
        </p:nvPicPr>
        <p:blipFill rotWithShape="1">
          <a:blip r:embed="rId3">
            <a:alphaModFix/>
          </a:blip>
          <a:srcRect b="6865" l="0" r="0" t="27174"/>
          <a:stretch/>
        </p:blipFill>
        <p:spPr>
          <a:xfrm>
            <a:off x="1262652" y="1848200"/>
            <a:ext cx="3239025" cy="2848724"/>
          </a:xfrm>
          <a:prstGeom prst="rect">
            <a:avLst/>
          </a:prstGeom>
          <a:noFill/>
          <a:ln>
            <a:noFill/>
          </a:ln>
        </p:spPr>
      </p:pic>
      <p:pic>
        <p:nvPicPr>
          <p:cNvPr id="182" name="Google Shape;182;g10db0560116_0_14"/>
          <p:cNvPicPr preferRelativeResize="0"/>
          <p:nvPr/>
        </p:nvPicPr>
        <p:blipFill rotWithShape="1">
          <a:blip r:embed="rId4">
            <a:alphaModFix/>
          </a:blip>
          <a:srcRect b="6861" l="0" r="0" t="17069"/>
          <a:stretch/>
        </p:blipFill>
        <p:spPr>
          <a:xfrm>
            <a:off x="5117075" y="1848200"/>
            <a:ext cx="2808627" cy="284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0db0560116_0_20"/>
          <p:cNvSpPr txBox="1"/>
          <p:nvPr>
            <p:ph type="title"/>
          </p:nvPr>
        </p:nvSpPr>
        <p:spPr>
          <a:xfrm>
            <a:off x="893700" y="18333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Software</a:t>
            </a:r>
            <a:endParaRPr/>
          </a:p>
        </p:txBody>
      </p:sp>
      <p:sp>
        <p:nvSpPr>
          <p:cNvPr id="188" name="Google Shape;188;g10db0560116_0_2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89" name="Google Shape;189;g10db0560116_0_20"/>
          <p:cNvPicPr preferRelativeResize="0"/>
          <p:nvPr/>
        </p:nvPicPr>
        <p:blipFill rotWithShape="1">
          <a:blip r:embed="rId3">
            <a:alphaModFix/>
          </a:blip>
          <a:srcRect b="0" l="0" r="0" t="7927"/>
          <a:stretch/>
        </p:blipFill>
        <p:spPr>
          <a:xfrm>
            <a:off x="0" y="1040749"/>
            <a:ext cx="9144003" cy="4024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0db0560116_0_2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RGB Sensor</a:t>
            </a:r>
            <a:endParaRPr/>
          </a:p>
        </p:txBody>
      </p:sp>
      <p:sp>
        <p:nvSpPr>
          <p:cNvPr id="195" name="Google Shape;195;g10db0560116_0_2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196" name="Google Shape;196;g10db0560116_0_26"/>
          <p:cNvPicPr preferRelativeResize="0"/>
          <p:nvPr/>
        </p:nvPicPr>
        <p:blipFill rotWithShape="1">
          <a:blip r:embed="rId3">
            <a:alphaModFix/>
          </a:blip>
          <a:srcRect b="12951" l="9242" r="59254" t="34445"/>
          <a:stretch/>
        </p:blipFill>
        <p:spPr>
          <a:xfrm>
            <a:off x="893700" y="1314800"/>
            <a:ext cx="1131050" cy="966150"/>
          </a:xfrm>
          <a:prstGeom prst="rect">
            <a:avLst/>
          </a:prstGeom>
          <a:noFill/>
          <a:ln>
            <a:noFill/>
          </a:ln>
        </p:spPr>
      </p:pic>
      <p:pic>
        <p:nvPicPr>
          <p:cNvPr id="197" name="Google Shape;197;g10db0560116_0_26"/>
          <p:cNvPicPr preferRelativeResize="0"/>
          <p:nvPr/>
        </p:nvPicPr>
        <p:blipFill rotWithShape="1">
          <a:blip r:embed="rId4">
            <a:alphaModFix/>
          </a:blip>
          <a:srcRect b="17931" l="11255" r="63256" t="0"/>
          <a:stretch/>
        </p:blipFill>
        <p:spPr>
          <a:xfrm>
            <a:off x="956750" y="2513825"/>
            <a:ext cx="1004925" cy="1040011"/>
          </a:xfrm>
          <a:prstGeom prst="rect">
            <a:avLst/>
          </a:prstGeom>
          <a:noFill/>
          <a:ln>
            <a:noFill/>
          </a:ln>
        </p:spPr>
      </p:pic>
      <p:pic>
        <p:nvPicPr>
          <p:cNvPr id="198" name="Google Shape;198;g10db0560116_0_26"/>
          <p:cNvPicPr preferRelativeResize="0"/>
          <p:nvPr/>
        </p:nvPicPr>
        <p:blipFill rotWithShape="1">
          <a:blip r:embed="rId5">
            <a:alphaModFix/>
          </a:blip>
          <a:srcRect b="67385" l="9875" r="57637" t="0"/>
          <a:stretch/>
        </p:blipFill>
        <p:spPr>
          <a:xfrm>
            <a:off x="2956163" y="3786700"/>
            <a:ext cx="1004925" cy="966150"/>
          </a:xfrm>
          <a:prstGeom prst="rect">
            <a:avLst/>
          </a:prstGeom>
          <a:noFill/>
          <a:ln>
            <a:noFill/>
          </a:ln>
        </p:spPr>
      </p:pic>
      <p:pic>
        <p:nvPicPr>
          <p:cNvPr id="199" name="Google Shape;199;g10db0560116_0_26"/>
          <p:cNvPicPr preferRelativeResize="0"/>
          <p:nvPr/>
        </p:nvPicPr>
        <p:blipFill rotWithShape="1">
          <a:blip r:embed="rId3">
            <a:alphaModFix/>
          </a:blip>
          <a:srcRect b="8300" l="45127" r="24869" t="32492"/>
          <a:stretch/>
        </p:blipFill>
        <p:spPr>
          <a:xfrm>
            <a:off x="2234225" y="1314800"/>
            <a:ext cx="957075" cy="966150"/>
          </a:xfrm>
          <a:prstGeom prst="rect">
            <a:avLst/>
          </a:prstGeom>
          <a:noFill/>
          <a:ln>
            <a:noFill/>
          </a:ln>
        </p:spPr>
      </p:pic>
      <p:pic>
        <p:nvPicPr>
          <p:cNvPr id="200" name="Google Shape;200;g10db0560116_0_26"/>
          <p:cNvPicPr preferRelativeResize="0"/>
          <p:nvPr/>
        </p:nvPicPr>
        <p:blipFill rotWithShape="1">
          <a:blip r:embed="rId3">
            <a:alphaModFix/>
          </a:blip>
          <a:srcRect b="58599" l="78383" r="3239" t="35485"/>
          <a:stretch/>
        </p:blipFill>
        <p:spPr>
          <a:xfrm>
            <a:off x="3575075" y="1730471"/>
            <a:ext cx="659775" cy="108625"/>
          </a:xfrm>
          <a:prstGeom prst="rect">
            <a:avLst/>
          </a:prstGeom>
          <a:noFill/>
          <a:ln>
            <a:noFill/>
          </a:ln>
        </p:spPr>
      </p:pic>
      <p:pic>
        <p:nvPicPr>
          <p:cNvPr id="201" name="Google Shape;201;g10db0560116_0_26"/>
          <p:cNvPicPr preferRelativeResize="0"/>
          <p:nvPr/>
        </p:nvPicPr>
        <p:blipFill rotWithShape="1">
          <a:blip r:embed="rId4">
            <a:alphaModFix/>
          </a:blip>
          <a:srcRect b="10160" l="45127" r="26883" t="0"/>
          <a:stretch/>
        </p:blipFill>
        <p:spPr>
          <a:xfrm>
            <a:off x="2186375" y="2515425"/>
            <a:ext cx="1004925" cy="1036800"/>
          </a:xfrm>
          <a:prstGeom prst="rect">
            <a:avLst/>
          </a:prstGeom>
          <a:noFill/>
          <a:ln>
            <a:noFill/>
          </a:ln>
        </p:spPr>
      </p:pic>
      <p:pic>
        <p:nvPicPr>
          <p:cNvPr id="202" name="Google Shape;202;g10db0560116_0_26"/>
          <p:cNvPicPr preferRelativeResize="0"/>
          <p:nvPr/>
        </p:nvPicPr>
        <p:blipFill rotWithShape="1">
          <a:blip r:embed="rId4">
            <a:alphaModFix/>
          </a:blip>
          <a:srcRect b="80089" l="78914" r="2708" t="6643"/>
          <a:stretch/>
        </p:blipFill>
        <p:spPr>
          <a:xfrm>
            <a:off x="3575075" y="2891400"/>
            <a:ext cx="659775" cy="153100"/>
          </a:xfrm>
          <a:prstGeom prst="rect">
            <a:avLst/>
          </a:prstGeom>
          <a:noFill/>
          <a:ln>
            <a:noFill/>
          </a:ln>
        </p:spPr>
      </p:pic>
      <p:pic>
        <p:nvPicPr>
          <p:cNvPr id="203" name="Google Shape;203;g10db0560116_0_26"/>
          <p:cNvPicPr preferRelativeResize="0"/>
          <p:nvPr/>
        </p:nvPicPr>
        <p:blipFill rotWithShape="1">
          <a:blip r:embed="rId5">
            <a:alphaModFix/>
          </a:blip>
          <a:srcRect b="65000" l="45479" r="24973" t="0"/>
          <a:stretch/>
        </p:blipFill>
        <p:spPr>
          <a:xfrm>
            <a:off x="4209713" y="3786700"/>
            <a:ext cx="957075" cy="966150"/>
          </a:xfrm>
          <a:prstGeom prst="rect">
            <a:avLst/>
          </a:prstGeom>
          <a:noFill/>
          <a:ln>
            <a:noFill/>
          </a:ln>
        </p:spPr>
      </p:pic>
      <p:pic>
        <p:nvPicPr>
          <p:cNvPr id="204" name="Google Shape;204;g10db0560116_0_26"/>
          <p:cNvPicPr preferRelativeResize="0"/>
          <p:nvPr/>
        </p:nvPicPr>
        <p:blipFill rotWithShape="1">
          <a:blip r:embed="rId5">
            <a:alphaModFix/>
          </a:blip>
          <a:srcRect b="93051" l="80353" r="1681" t="1780"/>
          <a:stretch/>
        </p:blipFill>
        <p:spPr>
          <a:xfrm>
            <a:off x="5562388" y="4129925"/>
            <a:ext cx="625450" cy="153100"/>
          </a:xfrm>
          <a:prstGeom prst="rect">
            <a:avLst/>
          </a:prstGeom>
          <a:noFill/>
          <a:ln>
            <a:noFill/>
          </a:ln>
        </p:spPr>
      </p:pic>
      <p:pic>
        <p:nvPicPr>
          <p:cNvPr id="205" name="Google Shape;205;g10db0560116_0_26"/>
          <p:cNvPicPr preferRelativeResize="0"/>
          <p:nvPr/>
        </p:nvPicPr>
        <p:blipFill rotWithShape="1">
          <a:blip r:embed="rId5">
            <a:alphaModFix/>
          </a:blip>
          <a:srcRect b="35135" l="9827" r="58715" t="37585"/>
          <a:stretch/>
        </p:blipFill>
        <p:spPr>
          <a:xfrm>
            <a:off x="5023800" y="1358500"/>
            <a:ext cx="1095250" cy="808100"/>
          </a:xfrm>
          <a:prstGeom prst="rect">
            <a:avLst/>
          </a:prstGeom>
          <a:noFill/>
          <a:ln>
            <a:noFill/>
          </a:ln>
        </p:spPr>
      </p:pic>
      <p:pic>
        <p:nvPicPr>
          <p:cNvPr id="206" name="Google Shape;206;g10db0560116_0_26"/>
          <p:cNvPicPr preferRelativeResize="0"/>
          <p:nvPr/>
        </p:nvPicPr>
        <p:blipFill rotWithShape="1">
          <a:blip r:embed="rId5">
            <a:alphaModFix/>
          </a:blip>
          <a:srcRect b="36479" l="46460" r="26049" t="38295"/>
          <a:stretch/>
        </p:blipFill>
        <p:spPr>
          <a:xfrm>
            <a:off x="6543800" y="1358500"/>
            <a:ext cx="957075" cy="808100"/>
          </a:xfrm>
          <a:prstGeom prst="rect">
            <a:avLst/>
          </a:prstGeom>
          <a:noFill/>
          <a:ln>
            <a:noFill/>
          </a:ln>
        </p:spPr>
      </p:pic>
      <p:pic>
        <p:nvPicPr>
          <p:cNvPr id="207" name="Google Shape;207;g10db0560116_0_26"/>
          <p:cNvPicPr preferRelativeResize="0"/>
          <p:nvPr/>
        </p:nvPicPr>
        <p:blipFill rotWithShape="1">
          <a:blip r:embed="rId5">
            <a:alphaModFix/>
          </a:blip>
          <a:srcRect b="57519" l="80353" r="1681" t="37312"/>
          <a:stretch/>
        </p:blipFill>
        <p:spPr>
          <a:xfrm>
            <a:off x="7925625" y="1686000"/>
            <a:ext cx="625450" cy="153100"/>
          </a:xfrm>
          <a:prstGeom prst="rect">
            <a:avLst/>
          </a:prstGeom>
          <a:noFill/>
          <a:ln>
            <a:noFill/>
          </a:ln>
        </p:spPr>
      </p:pic>
      <p:pic>
        <p:nvPicPr>
          <p:cNvPr id="208" name="Google Shape;208;g10db0560116_0_26"/>
          <p:cNvPicPr preferRelativeResize="0"/>
          <p:nvPr/>
        </p:nvPicPr>
        <p:blipFill rotWithShape="1">
          <a:blip r:embed="rId5">
            <a:alphaModFix/>
          </a:blip>
          <a:srcRect b="3725" l="10363" r="57148" t="67330"/>
          <a:stretch/>
        </p:blipFill>
        <p:spPr>
          <a:xfrm>
            <a:off x="5023800" y="2643250"/>
            <a:ext cx="1131049" cy="857401"/>
          </a:xfrm>
          <a:prstGeom prst="rect">
            <a:avLst/>
          </a:prstGeom>
          <a:noFill/>
          <a:ln>
            <a:noFill/>
          </a:ln>
        </p:spPr>
      </p:pic>
      <p:pic>
        <p:nvPicPr>
          <p:cNvPr id="209" name="Google Shape;209;g10db0560116_0_26"/>
          <p:cNvPicPr preferRelativeResize="0"/>
          <p:nvPr/>
        </p:nvPicPr>
        <p:blipFill rotWithShape="1">
          <a:blip r:embed="rId5">
            <a:alphaModFix/>
          </a:blip>
          <a:srcRect b="4378" l="45235" r="23894" t="68341"/>
          <a:stretch/>
        </p:blipFill>
        <p:spPr>
          <a:xfrm>
            <a:off x="6543800" y="2629775"/>
            <a:ext cx="957075" cy="808100"/>
          </a:xfrm>
          <a:prstGeom prst="rect">
            <a:avLst/>
          </a:prstGeom>
          <a:noFill/>
          <a:ln>
            <a:noFill/>
          </a:ln>
        </p:spPr>
      </p:pic>
      <p:pic>
        <p:nvPicPr>
          <p:cNvPr id="210" name="Google Shape;210;g10db0560116_0_26"/>
          <p:cNvPicPr preferRelativeResize="0"/>
          <p:nvPr/>
        </p:nvPicPr>
        <p:blipFill rotWithShape="1">
          <a:blip r:embed="rId5">
            <a:alphaModFix/>
          </a:blip>
          <a:srcRect b="27752" l="78976" r="1377" t="68580"/>
          <a:stretch/>
        </p:blipFill>
        <p:spPr>
          <a:xfrm>
            <a:off x="7925625" y="2891400"/>
            <a:ext cx="683976" cy="10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0db0560116_0_5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Backlight Control</a:t>
            </a:r>
            <a:endParaRPr/>
          </a:p>
        </p:txBody>
      </p:sp>
      <p:sp>
        <p:nvSpPr>
          <p:cNvPr id="216" name="Google Shape;216;g10db0560116_0_5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217" name="Google Shape;217;g10db0560116_0_56"/>
          <p:cNvPicPr preferRelativeResize="0"/>
          <p:nvPr/>
        </p:nvPicPr>
        <p:blipFill rotWithShape="1">
          <a:blip r:embed="rId3">
            <a:alphaModFix/>
          </a:blip>
          <a:srcRect b="48426" l="45561" r="9336" t="23275"/>
          <a:stretch/>
        </p:blipFill>
        <p:spPr>
          <a:xfrm>
            <a:off x="990387" y="1621837"/>
            <a:ext cx="1460125" cy="834350"/>
          </a:xfrm>
          <a:prstGeom prst="rect">
            <a:avLst/>
          </a:prstGeom>
          <a:noFill/>
          <a:ln>
            <a:noFill/>
          </a:ln>
        </p:spPr>
      </p:pic>
      <p:pic>
        <p:nvPicPr>
          <p:cNvPr id="218" name="Google Shape;218;g10db0560116_0_56"/>
          <p:cNvPicPr preferRelativeResize="0"/>
          <p:nvPr/>
        </p:nvPicPr>
        <p:blipFill rotWithShape="1">
          <a:blip r:embed="rId4">
            <a:alphaModFix/>
          </a:blip>
          <a:srcRect b="75642" l="47053" r="8171" t="3186"/>
          <a:stretch/>
        </p:blipFill>
        <p:spPr>
          <a:xfrm>
            <a:off x="3205275" y="1621832"/>
            <a:ext cx="1460126" cy="802156"/>
          </a:xfrm>
          <a:prstGeom prst="rect">
            <a:avLst/>
          </a:prstGeom>
          <a:noFill/>
          <a:ln>
            <a:noFill/>
          </a:ln>
        </p:spPr>
      </p:pic>
      <p:pic>
        <p:nvPicPr>
          <p:cNvPr id="219" name="Google Shape;219;g10db0560116_0_56"/>
          <p:cNvPicPr preferRelativeResize="0"/>
          <p:nvPr/>
        </p:nvPicPr>
        <p:blipFill rotWithShape="1">
          <a:blip r:embed="rId3">
            <a:alphaModFix/>
          </a:blip>
          <a:srcRect b="75334" l="11470" r="66056" t="19069"/>
          <a:stretch/>
        </p:blipFill>
        <p:spPr>
          <a:xfrm>
            <a:off x="1356675" y="2671562"/>
            <a:ext cx="727525" cy="165000"/>
          </a:xfrm>
          <a:prstGeom prst="rect">
            <a:avLst/>
          </a:prstGeom>
          <a:noFill/>
          <a:ln>
            <a:noFill/>
          </a:ln>
        </p:spPr>
      </p:pic>
      <p:pic>
        <p:nvPicPr>
          <p:cNvPr id="220" name="Google Shape;220;g10db0560116_0_56"/>
          <p:cNvPicPr preferRelativeResize="0"/>
          <p:nvPr/>
        </p:nvPicPr>
        <p:blipFill rotWithShape="1">
          <a:blip r:embed="rId3">
            <a:alphaModFix/>
          </a:blip>
          <a:srcRect b="13554" l="46206" r="8691" t="61943"/>
          <a:stretch/>
        </p:blipFill>
        <p:spPr>
          <a:xfrm>
            <a:off x="990375" y="3217175"/>
            <a:ext cx="1460125" cy="722425"/>
          </a:xfrm>
          <a:prstGeom prst="rect">
            <a:avLst/>
          </a:prstGeom>
          <a:noFill/>
          <a:ln>
            <a:noFill/>
          </a:ln>
        </p:spPr>
      </p:pic>
      <p:pic>
        <p:nvPicPr>
          <p:cNvPr id="221" name="Google Shape;221;g10db0560116_0_56"/>
          <p:cNvPicPr preferRelativeResize="0"/>
          <p:nvPr/>
        </p:nvPicPr>
        <p:blipFill rotWithShape="1">
          <a:blip r:embed="rId3">
            <a:alphaModFix/>
          </a:blip>
          <a:srcRect b="32870" l="11335" r="65258" t="61533"/>
          <a:stretch/>
        </p:blipFill>
        <p:spPr>
          <a:xfrm>
            <a:off x="1341575" y="4135673"/>
            <a:ext cx="757725" cy="165000"/>
          </a:xfrm>
          <a:prstGeom prst="rect">
            <a:avLst/>
          </a:prstGeom>
          <a:noFill/>
          <a:ln>
            <a:noFill/>
          </a:ln>
        </p:spPr>
      </p:pic>
      <p:pic>
        <p:nvPicPr>
          <p:cNvPr id="222" name="Google Shape;222;g10db0560116_0_56"/>
          <p:cNvPicPr preferRelativeResize="0"/>
          <p:nvPr/>
        </p:nvPicPr>
        <p:blipFill rotWithShape="1">
          <a:blip r:embed="rId4">
            <a:alphaModFix/>
          </a:blip>
          <a:srcRect b="93334" l="13508" r="64095" t="2826"/>
          <a:stretch/>
        </p:blipFill>
        <p:spPr>
          <a:xfrm>
            <a:off x="3614863" y="2668537"/>
            <a:ext cx="697000" cy="138825"/>
          </a:xfrm>
          <a:prstGeom prst="rect">
            <a:avLst/>
          </a:prstGeom>
          <a:noFill/>
          <a:ln>
            <a:noFill/>
          </a:ln>
        </p:spPr>
      </p:pic>
      <p:pic>
        <p:nvPicPr>
          <p:cNvPr id="223" name="Google Shape;223;g10db0560116_0_56"/>
          <p:cNvPicPr preferRelativeResize="0"/>
          <p:nvPr/>
        </p:nvPicPr>
        <p:blipFill rotWithShape="1">
          <a:blip r:embed="rId4">
            <a:alphaModFix/>
          </a:blip>
          <a:srcRect b="50258" l="48497" r="8998" t="29763"/>
          <a:stretch/>
        </p:blipFill>
        <p:spPr>
          <a:xfrm>
            <a:off x="5812763" y="1621836"/>
            <a:ext cx="1527764" cy="834350"/>
          </a:xfrm>
          <a:prstGeom prst="rect">
            <a:avLst/>
          </a:prstGeom>
          <a:noFill/>
          <a:ln>
            <a:noFill/>
          </a:ln>
        </p:spPr>
      </p:pic>
      <p:pic>
        <p:nvPicPr>
          <p:cNvPr id="224" name="Google Shape;224;g10db0560116_0_56"/>
          <p:cNvPicPr preferRelativeResize="0"/>
          <p:nvPr/>
        </p:nvPicPr>
        <p:blipFill rotWithShape="1">
          <a:blip r:embed="rId4">
            <a:alphaModFix/>
          </a:blip>
          <a:srcRect b="93334" l="13853" r="63751" t="2826"/>
          <a:stretch/>
        </p:blipFill>
        <p:spPr>
          <a:xfrm>
            <a:off x="6228150" y="2684636"/>
            <a:ext cx="697000" cy="138825"/>
          </a:xfrm>
          <a:prstGeom prst="rect">
            <a:avLst/>
          </a:prstGeom>
          <a:noFill/>
          <a:ln>
            <a:noFill/>
          </a:ln>
        </p:spPr>
      </p:pic>
      <p:pic>
        <p:nvPicPr>
          <p:cNvPr id="225" name="Google Shape;225;g10db0560116_0_56"/>
          <p:cNvPicPr preferRelativeResize="0"/>
          <p:nvPr/>
        </p:nvPicPr>
        <p:blipFill rotWithShape="1">
          <a:blip r:embed="rId4">
            <a:alphaModFix/>
          </a:blip>
          <a:srcRect b="26519" l="49657" r="9313" t="55255"/>
          <a:stretch/>
        </p:blipFill>
        <p:spPr>
          <a:xfrm>
            <a:off x="5827475" y="3235089"/>
            <a:ext cx="1498346" cy="773299"/>
          </a:xfrm>
          <a:prstGeom prst="rect">
            <a:avLst/>
          </a:prstGeom>
          <a:noFill/>
          <a:ln>
            <a:noFill/>
          </a:ln>
        </p:spPr>
      </p:pic>
      <p:pic>
        <p:nvPicPr>
          <p:cNvPr id="226" name="Google Shape;226;g10db0560116_0_56"/>
          <p:cNvPicPr preferRelativeResize="0"/>
          <p:nvPr/>
        </p:nvPicPr>
        <p:blipFill rotWithShape="1">
          <a:blip r:embed="rId4">
            <a:alphaModFix/>
          </a:blip>
          <a:srcRect b="40568" l="13551" r="62102" t="54868"/>
          <a:stretch/>
        </p:blipFill>
        <p:spPr>
          <a:xfrm>
            <a:off x="6197788" y="4149176"/>
            <a:ext cx="757725" cy="164999"/>
          </a:xfrm>
          <a:prstGeom prst="rect">
            <a:avLst/>
          </a:prstGeom>
          <a:noFill/>
          <a:ln>
            <a:noFill/>
          </a:ln>
        </p:spPr>
      </p:pic>
      <p:pic>
        <p:nvPicPr>
          <p:cNvPr id="227" name="Google Shape;227;g10db0560116_0_56"/>
          <p:cNvPicPr preferRelativeResize="0"/>
          <p:nvPr/>
        </p:nvPicPr>
        <p:blipFill rotWithShape="1">
          <a:blip r:embed="rId4">
            <a:alphaModFix/>
          </a:blip>
          <a:srcRect b="618" l="46242" r="6844" t="77996"/>
          <a:stretch/>
        </p:blipFill>
        <p:spPr>
          <a:xfrm>
            <a:off x="3199487" y="3201076"/>
            <a:ext cx="1527775" cy="809124"/>
          </a:xfrm>
          <a:prstGeom prst="rect">
            <a:avLst/>
          </a:prstGeom>
          <a:noFill/>
          <a:ln>
            <a:noFill/>
          </a:ln>
        </p:spPr>
      </p:pic>
      <p:pic>
        <p:nvPicPr>
          <p:cNvPr id="228" name="Google Shape;228;g10db0560116_0_56"/>
          <p:cNvPicPr preferRelativeResize="0"/>
          <p:nvPr/>
        </p:nvPicPr>
        <p:blipFill rotWithShape="1">
          <a:blip r:embed="rId4">
            <a:alphaModFix/>
          </a:blip>
          <a:srcRect b="17643" l="14063" r="63541" t="78517"/>
          <a:stretch/>
        </p:blipFill>
        <p:spPr>
          <a:xfrm>
            <a:off x="3614875" y="4133075"/>
            <a:ext cx="697000" cy="13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0db0560116_0_6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ANN Classification</a:t>
            </a:r>
            <a:endParaRPr/>
          </a:p>
        </p:txBody>
      </p:sp>
      <p:sp>
        <p:nvSpPr>
          <p:cNvPr id="234" name="Google Shape;234;g10db0560116_0_6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235" name="Google Shape;235;g10db0560116_0_62"/>
          <p:cNvPicPr preferRelativeResize="0"/>
          <p:nvPr/>
        </p:nvPicPr>
        <p:blipFill rotWithShape="1">
          <a:blip r:embed="rId3">
            <a:alphaModFix/>
          </a:blip>
          <a:srcRect b="0" l="0" r="0" t="0"/>
          <a:stretch/>
        </p:blipFill>
        <p:spPr>
          <a:xfrm>
            <a:off x="2047875" y="1637488"/>
            <a:ext cx="5048250"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1b2f7c518_0_19"/>
          <p:cNvSpPr/>
          <p:nvPr/>
        </p:nvSpPr>
        <p:spPr>
          <a:xfrm>
            <a:off x="3673950" y="587000"/>
            <a:ext cx="7944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d1b2f7c518_0_19"/>
          <p:cNvSpPr txBox="1"/>
          <p:nvPr>
            <p:ph type="title"/>
          </p:nvPr>
        </p:nvSpPr>
        <p:spPr>
          <a:xfrm>
            <a:off x="83985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ANN Regression</a:t>
            </a:r>
            <a:endParaRPr/>
          </a:p>
        </p:txBody>
      </p:sp>
      <p:sp>
        <p:nvSpPr>
          <p:cNvPr id="242" name="Google Shape;242;gd1b2f7c518_0_1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243" name="Google Shape;243;gd1b2f7c518_0_19"/>
          <p:cNvPicPr preferRelativeResize="0"/>
          <p:nvPr/>
        </p:nvPicPr>
        <p:blipFill>
          <a:blip r:embed="rId3">
            <a:alphaModFix/>
          </a:blip>
          <a:stretch>
            <a:fillRect/>
          </a:stretch>
        </p:blipFill>
        <p:spPr>
          <a:xfrm>
            <a:off x="1790700" y="1489388"/>
            <a:ext cx="5562600" cy="3095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e5ad1c6206_0_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249" name="Google Shape;249;ge5ad1c6206_0_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0" name="Google Shape;250;ge5ad1c6206_0_6"/>
          <p:cNvSpPr txBox="1"/>
          <p:nvPr/>
        </p:nvSpPr>
        <p:spPr>
          <a:xfrm>
            <a:off x="1037025" y="1548900"/>
            <a:ext cx="73356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System is running well but it still running partially</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Neural network model using DNN is running well for classification and not quiet well for regression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602050" y="1195675"/>
            <a:ext cx="7734900" cy="339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txBox="1"/>
          <p:nvPr>
            <p:ph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Outline</a:t>
            </a:r>
            <a:endParaRPr/>
          </a:p>
        </p:txBody>
      </p:sp>
      <p:sp>
        <p:nvSpPr>
          <p:cNvPr id="98" name="Google Shape;98;p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9" name="Google Shape;99;p2"/>
          <p:cNvSpPr txBox="1"/>
          <p:nvPr/>
        </p:nvSpPr>
        <p:spPr>
          <a:xfrm>
            <a:off x="852475" y="1287750"/>
            <a:ext cx="5487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01</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02</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03</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04</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05</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06</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07</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p:txBody>
      </p:sp>
      <p:sp>
        <p:nvSpPr>
          <p:cNvPr id="100" name="Google Shape;100;p2"/>
          <p:cNvSpPr txBox="1"/>
          <p:nvPr/>
        </p:nvSpPr>
        <p:spPr>
          <a:xfrm>
            <a:off x="1401175" y="1287750"/>
            <a:ext cx="5692500" cy="4410000"/>
          </a:xfrm>
          <a:prstGeom prst="rect">
            <a:avLst/>
          </a:prstGeom>
          <a:noFill/>
          <a:ln>
            <a:noFill/>
          </a:ln>
        </p:spPr>
        <p:txBody>
          <a:bodyPr anchorCtr="0" anchor="t" bIns="91425" lIns="91425" spcFirstLastPara="1" rIns="91425" wrap="square" tIns="91425">
            <a:spAutoFit/>
          </a:bodyPr>
          <a:lstStyle/>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Background of</a:t>
            </a: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The Study</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Purpose of The Study</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Problem Formulation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Scope and Limitation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Review of Literature</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System Design and Progress</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rPr b="1" lang="en" sz="1800">
                <a:latin typeface="Times New Roman"/>
                <a:ea typeface="Times New Roman"/>
                <a:cs typeface="Times New Roman"/>
                <a:sym typeface="Times New Roman"/>
              </a:rPr>
              <a:t>Progress Detail</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1b2f7c518_0_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Progress</a:t>
            </a:r>
            <a:endParaRPr/>
          </a:p>
        </p:txBody>
      </p:sp>
      <p:sp>
        <p:nvSpPr>
          <p:cNvPr id="256" name="Google Shape;256;gd1b2f7c518_0_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257" name="Google Shape;257;gd1b2f7c518_0_0"/>
          <p:cNvPicPr preferRelativeResize="0"/>
          <p:nvPr/>
        </p:nvPicPr>
        <p:blipFill rotWithShape="1">
          <a:blip r:embed="rId3">
            <a:alphaModFix/>
          </a:blip>
          <a:srcRect b="0" l="0" r="0" t="0"/>
          <a:stretch/>
        </p:blipFill>
        <p:spPr>
          <a:xfrm>
            <a:off x="152400" y="1368188"/>
            <a:ext cx="8839200" cy="30628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e5ad1c6206_0_59"/>
          <p:cNvSpPr txBox="1"/>
          <p:nvPr>
            <p:ph type="title"/>
          </p:nvPr>
        </p:nvSpPr>
        <p:spPr>
          <a:xfrm>
            <a:off x="1222900" y="2143038"/>
            <a:ext cx="6462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sz="4800"/>
              <a:t>Thankyou</a:t>
            </a:r>
            <a:endParaRPr sz="4800"/>
          </a:p>
        </p:txBody>
      </p:sp>
      <p:sp>
        <p:nvSpPr>
          <p:cNvPr id="263" name="Google Shape;263;ge5ad1c6206_0_5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6" name="Google Shape;106;p3"/>
          <p:cNvSpPr txBox="1"/>
          <p:nvPr>
            <p:ph idx="4294967295"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Background of The Study</a:t>
            </a:r>
            <a:endParaRPr/>
          </a:p>
        </p:txBody>
      </p:sp>
      <p:sp>
        <p:nvSpPr>
          <p:cNvPr id="107" name="Google Shape;107;p3"/>
          <p:cNvSpPr txBox="1"/>
          <p:nvPr/>
        </p:nvSpPr>
        <p:spPr>
          <a:xfrm>
            <a:off x="4279700" y="1204100"/>
            <a:ext cx="4449900" cy="3509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Algae need to be estimated as important water quality indicator in shrimp farm production.</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Usually, water quality is monitored based on water color on shrimp pond. The color  show alga content as qualitative data. Based on that, prediction amount of algae will be very useful for estimation water change periode on water quality control</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08" name="Google Shape;108;p3"/>
          <p:cNvPicPr preferRelativeResize="0"/>
          <p:nvPr/>
        </p:nvPicPr>
        <p:blipFill rotWithShape="1">
          <a:blip r:embed="rId3">
            <a:alphaModFix/>
          </a:blip>
          <a:srcRect b="0" l="0" r="0" t="0"/>
          <a:stretch/>
        </p:blipFill>
        <p:spPr>
          <a:xfrm>
            <a:off x="852475" y="1367129"/>
            <a:ext cx="3427225" cy="31833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e5a8915a7a_0_2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4" name="Google Shape;114;ge5a8915a7a_0_28"/>
          <p:cNvSpPr txBox="1"/>
          <p:nvPr>
            <p:ph idx="4294967295"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Purpose</a:t>
            </a:r>
            <a:endParaRPr/>
          </a:p>
        </p:txBody>
      </p:sp>
      <p:sp>
        <p:nvSpPr>
          <p:cNvPr id="115" name="Google Shape;115;ge5a8915a7a_0_28"/>
          <p:cNvSpPr txBox="1"/>
          <p:nvPr/>
        </p:nvSpPr>
        <p:spPr>
          <a:xfrm>
            <a:off x="842100" y="1204100"/>
            <a:ext cx="7459800" cy="27705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Create a device to estimate the Microorganism content, based on light absorption</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Implement Artifical Neural Network to predict alga content based data from device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5a8915a7a_0_3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1" name="Google Shape;121;ge5a8915a7a_0_34"/>
          <p:cNvSpPr txBox="1"/>
          <p:nvPr>
            <p:ph idx="4294967295"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Problem formulation</a:t>
            </a:r>
            <a:endParaRPr/>
          </a:p>
        </p:txBody>
      </p:sp>
      <p:sp>
        <p:nvSpPr>
          <p:cNvPr id="122" name="Google Shape;122;ge5a8915a7a_0_34"/>
          <p:cNvSpPr txBox="1"/>
          <p:nvPr/>
        </p:nvSpPr>
        <p:spPr>
          <a:xfrm>
            <a:off x="842100" y="1204100"/>
            <a:ext cx="7459800" cy="24012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5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How to create device for data collecting</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How to </a:t>
            </a:r>
            <a:r>
              <a:rPr lang="en" sz="2400">
                <a:latin typeface="Times New Roman"/>
                <a:ea typeface="Times New Roman"/>
                <a:cs typeface="Times New Roman"/>
                <a:sym typeface="Times New Roman"/>
              </a:rPr>
              <a:t>make</a:t>
            </a:r>
            <a:r>
              <a:rPr b="0" i="0" lang="en" sz="2400" u="none" cap="none" strike="noStrike">
                <a:solidFill>
                  <a:srgbClr val="000000"/>
                </a:solidFill>
                <a:latin typeface="Times New Roman"/>
                <a:ea typeface="Times New Roman"/>
                <a:cs typeface="Times New Roman"/>
                <a:sym typeface="Times New Roman"/>
              </a:rPr>
              <a:t> good model for predict the sample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e5a8915a7a_0_4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8" name="Google Shape;128;ge5a8915a7a_0_40"/>
          <p:cNvSpPr txBox="1"/>
          <p:nvPr>
            <p:ph idx="4294967295"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Scope and Limitation</a:t>
            </a:r>
            <a:endParaRPr/>
          </a:p>
        </p:txBody>
      </p:sp>
      <p:sp>
        <p:nvSpPr>
          <p:cNvPr id="129" name="Google Shape;129;ge5a8915a7a_0_40"/>
          <p:cNvSpPr txBox="1"/>
          <p:nvPr/>
        </p:nvSpPr>
        <p:spPr>
          <a:xfrm>
            <a:off x="842100" y="1204100"/>
            <a:ext cx="7459800" cy="11082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5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Data collecting from conditioned sample</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Prediction model is based data from prototype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1b2f7c518_0_3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5" name="Google Shape;135;gd1b2f7c518_0_34"/>
          <p:cNvSpPr txBox="1"/>
          <p:nvPr>
            <p:ph idx="4294967295" type="title"/>
          </p:nvPr>
        </p:nvSpPr>
        <p:spPr>
          <a:xfrm>
            <a:off x="852475" y="207388"/>
            <a:ext cx="7628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Literature review</a:t>
            </a:r>
            <a:endParaRPr/>
          </a:p>
        </p:txBody>
      </p:sp>
      <p:sp>
        <p:nvSpPr>
          <p:cNvPr id="136" name="Google Shape;136;gd1b2f7c518_0_34"/>
          <p:cNvSpPr txBox="1"/>
          <p:nvPr/>
        </p:nvSpPr>
        <p:spPr>
          <a:xfrm>
            <a:off x="981525" y="1250800"/>
            <a:ext cx="734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d1b2f7c518_0_34"/>
          <p:cNvSpPr txBox="1"/>
          <p:nvPr/>
        </p:nvSpPr>
        <p:spPr>
          <a:xfrm>
            <a:off x="852475" y="1250800"/>
            <a:ext cx="7726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I. Gunawan, B. S. B. Dewantara, A. E. Pratama, I. Puspitasari, T. A. Setya. (2019). A Study for Estimation of Bio Organism Content on Aquaculture Pond Based on Image Color and Light Intensity. International Electronics Symposium on Engineering Technology and Applications (IES-ETA). Surabaya, Indonesia, : doi:10.1109/ELECSYM.2019.8901544.</a:t>
            </a:r>
            <a:endParaRPr b="0" i="0" sz="1400" u="none" cap="none" strike="noStrike">
              <a:solidFill>
                <a:srgbClr val="000000"/>
              </a:solidFill>
              <a:latin typeface="Arial"/>
              <a:ea typeface="Arial"/>
              <a:cs typeface="Arial"/>
              <a:sym typeface="Arial"/>
            </a:endParaRPr>
          </a:p>
        </p:txBody>
      </p:sp>
      <p:sp>
        <p:nvSpPr>
          <p:cNvPr id="138" name="Google Shape;138;gd1b2f7c518_0_34"/>
          <p:cNvSpPr txBox="1"/>
          <p:nvPr/>
        </p:nvSpPr>
        <p:spPr>
          <a:xfrm>
            <a:off x="852475" y="2556325"/>
            <a:ext cx="7726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 Meiyanto, A. I. Gunawan, dan B. S. B. Dewantara. (2021, November). Studi Analisis Konsentrasi Warna Pada Cairan Pewarna Makanan Dengan Metode Pengukuran</a:t>
            </a:r>
            <a:r>
              <a:rPr b="0" i="1" lang="en" sz="1400" u="none" cap="none" strike="noStrike">
                <a:solidFill>
                  <a:srgbClr val="000000"/>
                </a:solidFill>
                <a:latin typeface="Arial"/>
                <a:ea typeface="Arial"/>
                <a:cs typeface="Arial"/>
                <a:sym typeface="Arial"/>
              </a:rPr>
              <a:t> Optical Density</a:t>
            </a:r>
            <a:r>
              <a:rPr b="0" i="0" lang="en" sz="1400" u="none" cap="none" strike="noStrike">
                <a:solidFill>
                  <a:srgbClr val="000000"/>
                </a:solidFill>
                <a:latin typeface="Arial"/>
                <a:ea typeface="Arial"/>
                <a:cs typeface="Arial"/>
                <a:sym typeface="Arial"/>
              </a:rPr>
              <a:t>. Briliant, Hal. 710-725.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5ad1c6206_0_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System Design</a:t>
            </a:r>
            <a:endParaRPr/>
          </a:p>
        </p:txBody>
      </p:sp>
      <p:pic>
        <p:nvPicPr>
          <p:cNvPr id="144" name="Google Shape;144;ge5ad1c6206_0_0"/>
          <p:cNvPicPr preferRelativeResize="0"/>
          <p:nvPr/>
        </p:nvPicPr>
        <p:blipFill rotWithShape="1">
          <a:blip r:embed="rId3">
            <a:alphaModFix/>
          </a:blip>
          <a:srcRect b="0" l="0" r="0" t="0"/>
          <a:stretch/>
        </p:blipFill>
        <p:spPr>
          <a:xfrm>
            <a:off x="1463263" y="1215802"/>
            <a:ext cx="6217475" cy="352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0db0560116_0_2"/>
          <p:cNvSpPr txBox="1"/>
          <p:nvPr>
            <p:ph type="title"/>
          </p:nvPr>
        </p:nvSpPr>
        <p:spPr>
          <a:xfrm>
            <a:off x="577175" y="214303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Flowchart </a:t>
            </a:r>
            <a:endParaRPr/>
          </a:p>
        </p:txBody>
      </p:sp>
      <p:sp>
        <p:nvSpPr>
          <p:cNvPr id="150" name="Google Shape;150;g10db0560116_0_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51" name="Google Shape;151;g10db0560116_0_2"/>
          <p:cNvPicPr preferRelativeResize="0"/>
          <p:nvPr/>
        </p:nvPicPr>
        <p:blipFill rotWithShape="1">
          <a:blip r:embed="rId3">
            <a:alphaModFix/>
          </a:blip>
          <a:srcRect b="0" l="0" r="0" t="0"/>
          <a:stretch/>
        </p:blipFill>
        <p:spPr>
          <a:xfrm>
            <a:off x="3925537" y="0"/>
            <a:ext cx="3606137" cy="5010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