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1.xml" ContentType="application/vnd.openxmlformats-officedocument.themeOverr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2.xml" ContentType="application/vnd.openxmlformats-officedocument.themeOverr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3.xml" ContentType="application/vnd.openxmlformats-officedocument.themeOverr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14.xml" ContentType="application/vnd.openxmlformats-officedocument.themeOverr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15.xml" ContentType="application/vnd.openxmlformats-officedocument.themeOverr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16.xml" ContentType="application/vnd.openxmlformats-officedocument.themeOverr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heme/themeOverride17.xml" ContentType="application/vnd.openxmlformats-officedocument.themeOverr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heme/themeOverride18.xml" ContentType="application/vnd.openxmlformats-officedocument.themeOverr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heme/themeOverride19.xml" ContentType="application/vnd.openxmlformats-officedocument.themeOverr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heme/themeOverride20.xml" ContentType="application/vnd.openxmlformats-officedocument.themeOverr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heme/themeOverride21.xml" ContentType="application/vnd.openxmlformats-officedocument.themeOverride+xml"/>
  <Override PartName="/ppt/charts/chart22.xml" ContentType="application/vnd.openxmlformats-officedocument.drawingml.chart+xml"/>
  <Override PartName="/ppt/theme/themeOverride22.xml" ContentType="application/vnd.openxmlformats-officedocument.themeOverride+xml"/>
  <Override PartName="/ppt/charts/chart23.xml" ContentType="application/vnd.openxmlformats-officedocument.drawingml.chart+xml"/>
  <Override PartName="/ppt/charts/style22.xml" ContentType="application/vnd.ms-office.chartstyle+xml"/>
  <Override PartName="/ppt/charts/colors22.xml" ContentType="application/vnd.ms-office.chartcolorstyle+xml"/>
  <Override PartName="/ppt/theme/themeOverride23.xml" ContentType="application/vnd.openxmlformats-officedocument.themeOverride+xml"/>
  <Override PartName="/ppt/charts/chart24.xml" ContentType="application/vnd.openxmlformats-officedocument.drawingml.chart+xml"/>
  <Override PartName="/ppt/charts/style23.xml" ContentType="application/vnd.ms-office.chartstyle+xml"/>
  <Override PartName="/ppt/charts/colors23.xml" ContentType="application/vnd.ms-office.chartcolorstyle+xml"/>
  <Override PartName="/ppt/theme/themeOverride24.xml" ContentType="application/vnd.openxmlformats-officedocument.themeOverride+xml"/>
  <Override PartName="/ppt/charts/chart25.xml" ContentType="application/vnd.openxmlformats-officedocument.drawingml.chart+xml"/>
  <Override PartName="/ppt/charts/style24.xml" ContentType="application/vnd.ms-office.chartstyle+xml"/>
  <Override PartName="/ppt/charts/colors24.xml" ContentType="application/vnd.ms-office.chartcolorstyle+xml"/>
  <Override PartName="/ppt/theme/themeOverride25.xml" ContentType="application/vnd.openxmlformats-officedocument.themeOverride+xml"/>
  <Override PartName="/ppt/charts/chart26.xml" ContentType="application/vnd.openxmlformats-officedocument.drawingml.chart+xml"/>
  <Override PartName="/ppt/charts/style25.xml" ContentType="application/vnd.ms-office.chartstyle+xml"/>
  <Override PartName="/ppt/charts/colors25.xml" ContentType="application/vnd.ms-office.chartcolorstyle+xml"/>
  <Override PartName="/ppt/theme/themeOverride26.xml" ContentType="application/vnd.openxmlformats-officedocument.themeOverride+xml"/>
  <Override PartName="/ppt/charts/chart27.xml" ContentType="application/vnd.openxmlformats-officedocument.drawingml.chart+xml"/>
  <Override PartName="/ppt/charts/style26.xml" ContentType="application/vnd.ms-office.chartstyle+xml"/>
  <Override PartName="/ppt/charts/colors26.xml" ContentType="application/vnd.ms-office.chartcolorstyle+xml"/>
  <Override PartName="/ppt/theme/themeOverride27.xml" ContentType="application/vnd.openxmlformats-officedocument.themeOverride+xml"/>
  <Override PartName="/ppt/charts/chart28.xml" ContentType="application/vnd.openxmlformats-officedocument.drawingml.chart+xml"/>
  <Override PartName="/ppt/charts/style27.xml" ContentType="application/vnd.ms-office.chartstyle+xml"/>
  <Override PartName="/ppt/charts/colors27.xml" ContentType="application/vnd.ms-office.chartcolorstyle+xml"/>
  <Override PartName="/ppt/theme/themeOverride28.xml" ContentType="application/vnd.openxmlformats-officedocument.themeOverride+xml"/>
  <Override PartName="/ppt/charts/chart29.xml" ContentType="application/vnd.openxmlformats-officedocument.drawingml.chart+xml"/>
  <Override PartName="/ppt/charts/style28.xml" ContentType="application/vnd.ms-office.chartstyle+xml"/>
  <Override PartName="/ppt/charts/colors28.xml" ContentType="application/vnd.ms-office.chartcolorstyle+xml"/>
  <Override PartName="/ppt/theme/themeOverride29.xml" ContentType="application/vnd.openxmlformats-officedocument.themeOverride+xml"/>
  <Override PartName="/ppt/charts/chart30.xml" ContentType="application/vnd.openxmlformats-officedocument.drawingml.chart+xml"/>
  <Override PartName="/ppt/charts/style29.xml" ContentType="application/vnd.ms-office.chartstyle+xml"/>
  <Override PartName="/ppt/charts/colors29.xml" ContentType="application/vnd.ms-office.chartcolorstyle+xml"/>
  <Override PartName="/ppt/theme/themeOverride30.xml" ContentType="application/vnd.openxmlformats-officedocument.themeOverride+xml"/>
  <Override PartName="/ppt/charts/chart31.xml" ContentType="application/vnd.openxmlformats-officedocument.drawingml.chart+xml"/>
  <Override PartName="/ppt/charts/style30.xml" ContentType="application/vnd.ms-office.chartstyle+xml"/>
  <Override PartName="/ppt/charts/colors30.xml" ContentType="application/vnd.ms-office.chartcolorstyle+xml"/>
  <Override PartName="/ppt/theme/themeOverride31.xml" ContentType="application/vnd.openxmlformats-officedocument.themeOverride+xml"/>
  <Override PartName="/ppt/charts/chart32.xml" ContentType="application/vnd.openxmlformats-officedocument.drawingml.chart+xml"/>
  <Override PartName="/ppt/charts/style31.xml" ContentType="application/vnd.ms-office.chartstyle+xml"/>
  <Override PartName="/ppt/charts/colors31.xml" ContentType="application/vnd.ms-office.chartcolorstyle+xml"/>
  <Override PartName="/ppt/theme/themeOverride32.xml" ContentType="application/vnd.openxmlformats-officedocument.themeOverride+xml"/>
  <Override PartName="/ppt/charts/chart33.xml" ContentType="application/vnd.openxmlformats-officedocument.drawingml.chart+xml"/>
  <Override PartName="/ppt/charts/style32.xml" ContentType="application/vnd.ms-office.chartstyle+xml"/>
  <Override PartName="/ppt/charts/colors32.xml" ContentType="application/vnd.ms-office.chartcolorstyle+xml"/>
  <Override PartName="/ppt/theme/themeOverride33.xml" ContentType="application/vnd.openxmlformats-officedocument.themeOverride+xml"/>
  <Override PartName="/ppt/charts/chart34.xml" ContentType="application/vnd.openxmlformats-officedocument.drawingml.chart+xml"/>
  <Override PartName="/ppt/charts/style33.xml" ContentType="application/vnd.ms-office.chartstyle+xml"/>
  <Override PartName="/ppt/charts/colors33.xml" ContentType="application/vnd.ms-office.chartcolorstyle+xml"/>
  <Override PartName="/ppt/theme/themeOverride34.xml" ContentType="application/vnd.openxmlformats-officedocument.themeOverride+xml"/>
  <Override PartName="/ppt/charts/chart35.xml" ContentType="application/vnd.openxmlformats-officedocument.drawingml.chart+xml"/>
  <Override PartName="/ppt/charts/style34.xml" ContentType="application/vnd.ms-office.chartstyle+xml"/>
  <Override PartName="/ppt/charts/colors34.xml" ContentType="application/vnd.ms-office.chartcolorstyle+xml"/>
  <Override PartName="/ppt/theme/themeOverride35.xml" ContentType="application/vnd.openxmlformats-officedocument.themeOverride+xml"/>
  <Override PartName="/ppt/notesSlides/notesSlide10.xml" ContentType="application/vnd.openxmlformats-officedocument.presentationml.notesSlide+xml"/>
  <Override PartName="/ppt/charts/chart36.xml" ContentType="application/vnd.openxmlformats-officedocument.drawingml.chart+xml"/>
  <Override PartName="/ppt/charts/style35.xml" ContentType="application/vnd.ms-office.chartstyle+xml"/>
  <Override PartName="/ppt/charts/colors35.xml" ContentType="application/vnd.ms-office.chartcolorstyle+xml"/>
  <Override PartName="/ppt/theme/themeOverride36.xml" ContentType="application/vnd.openxmlformats-officedocument.themeOverride+xml"/>
  <Override PartName="/ppt/charts/chart37.xml" ContentType="application/vnd.openxmlformats-officedocument.drawingml.chart+xml"/>
  <Override PartName="/ppt/charts/style36.xml" ContentType="application/vnd.ms-office.chartstyle+xml"/>
  <Override PartName="/ppt/charts/colors36.xml" ContentType="application/vnd.ms-office.chartcolorstyle+xml"/>
  <Override PartName="/ppt/theme/themeOverride37.xml" ContentType="application/vnd.openxmlformats-officedocument.themeOverride+xml"/>
  <Override PartName="/ppt/charts/chart38.xml" ContentType="application/vnd.openxmlformats-officedocument.drawingml.chart+xml"/>
  <Override PartName="/ppt/charts/style37.xml" ContentType="application/vnd.ms-office.chartstyle+xml"/>
  <Override PartName="/ppt/charts/colors37.xml" ContentType="application/vnd.ms-office.chartcolorstyle+xml"/>
  <Override PartName="/ppt/theme/themeOverride38.xml" ContentType="application/vnd.openxmlformats-officedocument.themeOverride+xml"/>
  <Override PartName="/ppt/charts/chart39.xml" ContentType="application/vnd.openxmlformats-officedocument.drawingml.chart+xml"/>
  <Override PartName="/ppt/charts/style38.xml" ContentType="application/vnd.ms-office.chartstyle+xml"/>
  <Override PartName="/ppt/charts/colors38.xml" ContentType="application/vnd.ms-office.chartcolorstyle+xml"/>
  <Override PartName="/ppt/theme/themeOverride39.xml" ContentType="application/vnd.openxmlformats-officedocument.themeOverride+xml"/>
  <Override PartName="/ppt/charts/chart40.xml" ContentType="application/vnd.openxmlformats-officedocument.drawingml.chart+xml"/>
  <Override PartName="/ppt/charts/style39.xml" ContentType="application/vnd.ms-office.chartstyle+xml"/>
  <Override PartName="/ppt/charts/colors39.xml" ContentType="application/vnd.ms-office.chartcolorstyle+xml"/>
  <Override PartName="/ppt/theme/themeOverride40.xml" ContentType="application/vnd.openxmlformats-officedocument.themeOverride+xml"/>
  <Override PartName="/ppt/charts/chart41.xml" ContentType="application/vnd.openxmlformats-officedocument.drawingml.chart+xml"/>
  <Override PartName="/ppt/charts/style40.xml" ContentType="application/vnd.ms-office.chartstyle+xml"/>
  <Override PartName="/ppt/charts/colors40.xml" ContentType="application/vnd.ms-office.chartcolorstyle+xml"/>
  <Override PartName="/ppt/theme/themeOverride41.xml" ContentType="application/vnd.openxmlformats-officedocument.themeOverride+xml"/>
  <Override PartName="/ppt/charts/chart42.xml" ContentType="application/vnd.openxmlformats-officedocument.drawingml.chart+xml"/>
  <Override PartName="/ppt/charts/style41.xml" ContentType="application/vnd.ms-office.chartstyle+xml"/>
  <Override PartName="/ppt/charts/colors41.xml" ContentType="application/vnd.ms-office.chartcolorstyle+xml"/>
  <Override PartName="/ppt/theme/themeOverride42.xml" ContentType="application/vnd.openxmlformats-officedocument.themeOverride+xml"/>
  <Override PartName="/ppt/charts/chart43.xml" ContentType="application/vnd.openxmlformats-officedocument.drawingml.chart+xml"/>
  <Override PartName="/ppt/charts/style42.xml" ContentType="application/vnd.ms-office.chartstyle+xml"/>
  <Override PartName="/ppt/charts/colors42.xml" ContentType="application/vnd.ms-office.chartcolorstyle+xml"/>
  <Override PartName="/ppt/theme/themeOverride43.xml" ContentType="application/vnd.openxmlformats-officedocument.themeOverride+xml"/>
  <Override PartName="/ppt/charts/chart44.xml" ContentType="application/vnd.openxmlformats-officedocument.drawingml.chart+xml"/>
  <Override PartName="/ppt/charts/style43.xml" ContentType="application/vnd.ms-office.chartstyle+xml"/>
  <Override PartName="/ppt/charts/colors43.xml" ContentType="application/vnd.ms-office.chartcolorstyle+xml"/>
  <Override PartName="/ppt/theme/themeOverride44.xml" ContentType="application/vnd.openxmlformats-officedocument.themeOverride+xml"/>
  <Override PartName="/ppt/charts/chart45.xml" ContentType="application/vnd.openxmlformats-officedocument.drawingml.chart+xml"/>
  <Override PartName="/ppt/charts/style44.xml" ContentType="application/vnd.ms-office.chartstyle+xml"/>
  <Override PartName="/ppt/charts/colors44.xml" ContentType="application/vnd.ms-office.chartcolorstyle+xml"/>
  <Override PartName="/ppt/theme/themeOverride45.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77" r:id="rId11"/>
    <p:sldId id="278" r:id="rId12"/>
    <p:sldId id="279" r:id="rId13"/>
    <p:sldId id="301" r:id="rId14"/>
    <p:sldId id="302" r:id="rId15"/>
    <p:sldId id="303" r:id="rId16"/>
    <p:sldId id="280" r:id="rId17"/>
    <p:sldId id="304" r:id="rId18"/>
    <p:sldId id="281" r:id="rId19"/>
    <p:sldId id="295" r:id="rId20"/>
    <p:sldId id="296" r:id="rId21"/>
    <p:sldId id="283" r:id="rId22"/>
    <p:sldId id="297" r:id="rId23"/>
    <p:sldId id="298" r:id="rId24"/>
    <p:sldId id="284" r:id="rId25"/>
    <p:sldId id="299" r:id="rId26"/>
    <p:sldId id="300" r:id="rId27"/>
    <p:sldId id="285" r:id="rId28"/>
    <p:sldId id="305" r:id="rId29"/>
    <p:sldId id="288" r:id="rId30"/>
    <p:sldId id="307" r:id="rId31"/>
    <p:sldId id="310" r:id="rId32"/>
    <p:sldId id="289" r:id="rId33"/>
    <p:sldId id="308" r:id="rId34"/>
    <p:sldId id="311" r:id="rId35"/>
    <p:sldId id="290" r:id="rId36"/>
    <p:sldId id="309" r:id="rId37"/>
    <p:sldId id="312" r:id="rId38"/>
    <p:sldId id="287" r:id="rId39"/>
    <p:sldId id="306" r:id="rId40"/>
    <p:sldId id="291" r:id="rId41"/>
    <p:sldId id="313" r:id="rId42"/>
    <p:sldId id="314" r:id="rId43"/>
    <p:sldId id="316" r:id="rId44"/>
    <p:sldId id="315" r:id="rId45"/>
    <p:sldId id="317" r:id="rId46"/>
    <p:sldId id="292" r:id="rId47"/>
    <p:sldId id="293" r:id="rId48"/>
    <p:sldId id="318" r:id="rId49"/>
    <p:sldId id="294" r:id="rId50"/>
    <p:sldId id="319" r:id="rId51"/>
    <p:sldId id="320" r:id="rId52"/>
    <p:sldId id="274" r:id="rId53"/>
    <p:sldId id="276" r:id="rId5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gSrggaHz1RAdUFzeK6MaqFgR5s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7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hp\Documents\PA\Code\data\Pewarna_Campuran_2_asli_air_inggris.xlsx"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C:\Users\hp\Documents\PA\Code\data\Pewarna_Campuran_Tanpa_Campuran_inggris.xlsx" TargetMode="Externa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file:///C:\Users\hp\Documents\PA\Code\data\Pewarna_Campuran_Tanpa_Campuran_inggris.xlsx" TargetMode="External"/></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file:///C:\Users\hp\Documents\PA\Code\data\Pewarna_Campuran_Tanpa_Campuran_inggris.xlsx" TargetMode="Externa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oleObject" Target="file:///C:\Users\hp\Documents\PA\Code\data\Pewarna_Campuran_Tanpa_Campuran_inggris.xlsx" TargetMode="Externa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4.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oleObject" Target="file:///C:\Users\hp\Documents\PA\Code\data\Pewarna_Campuran_Tanpa_Campuran_inggris.xlsx" TargetMode="External"/></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15.xm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oleObject" Target="file:///C:\Users\hp\Documents\PA\Code\data\Pewarna_Campuran_Tanpa_Campuran_inggris.xlsx" TargetMode="External"/></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16.xm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oleObject" Target="file:///C:\Users\hp\Documents\PA\Code\data\Pewarna_Campuran_Tanpa_Campuran_inggris.xlsx" TargetMode="External"/></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17.xml"/><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oleObject" Target="file:///C:\Users\hp\Documents\PA\Code\data\Pewarna_Campuran_Tanpa_Campuran_inggris.xlsx" TargetMode="External"/></Relationships>
</file>

<file path=ppt/charts/_rels/chart18.xml.rels><?xml version="1.0" encoding="UTF-8" standalone="yes"?>
<Relationships xmlns="http://schemas.openxmlformats.org/package/2006/relationships"><Relationship Id="rId3" Type="http://schemas.openxmlformats.org/officeDocument/2006/relationships/themeOverride" Target="../theme/themeOverride18.xml"/><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oleObject" Target="file:///C:\Users\hp\Documents\PA\Code\data\Pewarna_Campuran_Tanpa_Campuran_inggris.xlsx" TargetMode="External"/></Relationships>
</file>

<file path=ppt/charts/_rels/chart19.xml.rels><?xml version="1.0" encoding="UTF-8" standalone="yes"?>
<Relationships xmlns="http://schemas.openxmlformats.org/package/2006/relationships"><Relationship Id="rId3" Type="http://schemas.openxmlformats.org/officeDocument/2006/relationships/themeOverride" Target="../theme/themeOverride19.xml"/><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oleObject" Target="file:///C:\Users\hp\Documents\PA\Code\data\Pewarna_Campuran_Tanpa_Campuran_inggris.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hp\Documents\PA\Code\data\Pewarna_Campuran_2_asli_air_inggris.xlsx" TargetMode="External"/></Relationships>
</file>

<file path=ppt/charts/_rels/chart20.xml.rels><?xml version="1.0" encoding="UTF-8" standalone="yes"?>
<Relationships xmlns="http://schemas.openxmlformats.org/package/2006/relationships"><Relationship Id="rId3" Type="http://schemas.openxmlformats.org/officeDocument/2006/relationships/themeOverride" Target="../theme/themeOverride20.xml"/><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oleObject" Target="file:///C:\Users\hp\Documents\PA\Code\data\Pewarna_Campuran_Tanpa_Campuran_inggris.xlsx" TargetMode="External"/></Relationships>
</file>

<file path=ppt/charts/_rels/chart21.xml.rels><?xml version="1.0" encoding="UTF-8" standalone="yes"?>
<Relationships xmlns="http://schemas.openxmlformats.org/package/2006/relationships"><Relationship Id="rId3" Type="http://schemas.openxmlformats.org/officeDocument/2006/relationships/themeOverride" Target="../theme/themeOverride21.xml"/><Relationship Id="rId2" Type="http://schemas.microsoft.com/office/2011/relationships/chartColorStyle" Target="colors21.xml"/><Relationship Id="rId1" Type="http://schemas.microsoft.com/office/2011/relationships/chartStyle" Target="style21.xml"/><Relationship Id="rId4" Type="http://schemas.openxmlformats.org/officeDocument/2006/relationships/oleObject" Target="file:///C:\Users\hp\Documents\PA\Code\data\Pewarna_Campuran_Merah_Hijau.xlsx" TargetMode="External"/></Relationships>
</file>

<file path=ppt/charts/_rels/chart22.xml.rels><?xml version="1.0" encoding="UTF-8" standalone="yes"?>
<Relationships xmlns="http://schemas.openxmlformats.org/package/2006/relationships"><Relationship Id="rId2" Type="http://schemas.openxmlformats.org/officeDocument/2006/relationships/oleObject" Target="file:///C:\Users\hp\Documents\PA\Code\data\Pewarna_Campuran_Merah_Hijau.xlsx" TargetMode="External"/><Relationship Id="rId1" Type="http://schemas.openxmlformats.org/officeDocument/2006/relationships/themeOverride" Target="../theme/themeOverride22.xml"/></Relationships>
</file>

<file path=ppt/charts/_rels/chart23.xml.rels><?xml version="1.0" encoding="UTF-8" standalone="yes"?>
<Relationships xmlns="http://schemas.openxmlformats.org/package/2006/relationships"><Relationship Id="rId3" Type="http://schemas.openxmlformats.org/officeDocument/2006/relationships/themeOverride" Target="../theme/themeOverride23.xml"/><Relationship Id="rId2" Type="http://schemas.microsoft.com/office/2011/relationships/chartColorStyle" Target="colors22.xml"/><Relationship Id="rId1" Type="http://schemas.microsoft.com/office/2011/relationships/chartStyle" Target="style22.xml"/><Relationship Id="rId4" Type="http://schemas.openxmlformats.org/officeDocument/2006/relationships/oleObject" Target="file:///C:\Users\hp\Documents\PA\Code\data\Pewarna_Campuran_Merah_Hijau.xlsx" TargetMode="External"/></Relationships>
</file>

<file path=ppt/charts/_rels/chart24.xml.rels><?xml version="1.0" encoding="UTF-8" standalone="yes"?>
<Relationships xmlns="http://schemas.openxmlformats.org/package/2006/relationships"><Relationship Id="rId3" Type="http://schemas.openxmlformats.org/officeDocument/2006/relationships/themeOverride" Target="../theme/themeOverride24.xml"/><Relationship Id="rId2" Type="http://schemas.microsoft.com/office/2011/relationships/chartColorStyle" Target="colors23.xml"/><Relationship Id="rId1" Type="http://schemas.microsoft.com/office/2011/relationships/chartStyle" Target="style23.xml"/><Relationship Id="rId4" Type="http://schemas.openxmlformats.org/officeDocument/2006/relationships/oleObject" Target="file:///C:\Users\hp\Documents\PA\Code\data\Pewarna_Campuran_Merah_Hijau.xlsx" TargetMode="External"/></Relationships>
</file>

<file path=ppt/charts/_rels/chart25.xml.rels><?xml version="1.0" encoding="UTF-8" standalone="yes"?>
<Relationships xmlns="http://schemas.openxmlformats.org/package/2006/relationships"><Relationship Id="rId3" Type="http://schemas.openxmlformats.org/officeDocument/2006/relationships/themeOverride" Target="../theme/themeOverride25.xml"/><Relationship Id="rId2" Type="http://schemas.microsoft.com/office/2011/relationships/chartColorStyle" Target="colors24.xml"/><Relationship Id="rId1" Type="http://schemas.microsoft.com/office/2011/relationships/chartStyle" Target="style24.xml"/><Relationship Id="rId4" Type="http://schemas.openxmlformats.org/officeDocument/2006/relationships/oleObject" Target="file:///C:\Users\hp\Documents\PA\Code\data\Pewarna_Campuran_Merah_Hijau.xlsx" TargetMode="External"/></Relationships>
</file>

<file path=ppt/charts/_rels/chart26.xml.rels><?xml version="1.0" encoding="UTF-8" standalone="yes"?>
<Relationships xmlns="http://schemas.openxmlformats.org/package/2006/relationships"><Relationship Id="rId3" Type="http://schemas.openxmlformats.org/officeDocument/2006/relationships/themeOverride" Target="../theme/themeOverride26.xml"/><Relationship Id="rId2" Type="http://schemas.microsoft.com/office/2011/relationships/chartColorStyle" Target="colors25.xml"/><Relationship Id="rId1" Type="http://schemas.microsoft.com/office/2011/relationships/chartStyle" Target="style25.xml"/><Relationship Id="rId4" Type="http://schemas.openxmlformats.org/officeDocument/2006/relationships/oleObject" Target="file:///C:\Users\hp\Documents\PA\Code\data\Pewarna_Campuran_Merah_Biru.xlsx" TargetMode="External"/></Relationships>
</file>

<file path=ppt/charts/_rels/chart27.xml.rels><?xml version="1.0" encoding="UTF-8" standalone="yes"?>
<Relationships xmlns="http://schemas.openxmlformats.org/package/2006/relationships"><Relationship Id="rId3" Type="http://schemas.openxmlformats.org/officeDocument/2006/relationships/themeOverride" Target="../theme/themeOverride27.xml"/><Relationship Id="rId2" Type="http://schemas.microsoft.com/office/2011/relationships/chartColorStyle" Target="colors26.xml"/><Relationship Id="rId1" Type="http://schemas.microsoft.com/office/2011/relationships/chartStyle" Target="style26.xml"/><Relationship Id="rId4" Type="http://schemas.openxmlformats.org/officeDocument/2006/relationships/oleObject" Target="file:///C:\Users\hp\Documents\PA\Code\data\Pewarna_Campuran_Merah_Biru.xlsx" TargetMode="External"/></Relationships>
</file>

<file path=ppt/charts/_rels/chart28.xml.rels><?xml version="1.0" encoding="UTF-8" standalone="yes"?>
<Relationships xmlns="http://schemas.openxmlformats.org/package/2006/relationships"><Relationship Id="rId3" Type="http://schemas.openxmlformats.org/officeDocument/2006/relationships/themeOverride" Target="../theme/themeOverride28.xml"/><Relationship Id="rId2" Type="http://schemas.microsoft.com/office/2011/relationships/chartColorStyle" Target="colors27.xml"/><Relationship Id="rId1" Type="http://schemas.microsoft.com/office/2011/relationships/chartStyle" Target="style27.xml"/><Relationship Id="rId4" Type="http://schemas.openxmlformats.org/officeDocument/2006/relationships/oleObject" Target="file:///C:\Users\hp\Documents\PA\Code\data\Pewarna_Campuran_Merah_Biru.xlsx" TargetMode="External"/></Relationships>
</file>

<file path=ppt/charts/_rels/chart29.xml.rels><?xml version="1.0" encoding="UTF-8" standalone="yes"?>
<Relationships xmlns="http://schemas.openxmlformats.org/package/2006/relationships"><Relationship Id="rId3" Type="http://schemas.openxmlformats.org/officeDocument/2006/relationships/themeOverride" Target="../theme/themeOverride29.xml"/><Relationship Id="rId2" Type="http://schemas.microsoft.com/office/2011/relationships/chartColorStyle" Target="colors28.xml"/><Relationship Id="rId1" Type="http://schemas.microsoft.com/office/2011/relationships/chartStyle" Target="style28.xml"/><Relationship Id="rId4" Type="http://schemas.openxmlformats.org/officeDocument/2006/relationships/oleObject" Target="file:///C:\Users\hp\Documents\PA\Code\data\Pewarna_Campuran_Merah_Biru.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hp\Documents\PA\Code\data\Pewarna_Campuran_2_asli_air_inggris.xlsx" TargetMode="External"/></Relationships>
</file>

<file path=ppt/charts/_rels/chart30.xml.rels><?xml version="1.0" encoding="UTF-8" standalone="yes"?>
<Relationships xmlns="http://schemas.openxmlformats.org/package/2006/relationships"><Relationship Id="rId3" Type="http://schemas.openxmlformats.org/officeDocument/2006/relationships/themeOverride" Target="../theme/themeOverride30.xml"/><Relationship Id="rId2" Type="http://schemas.microsoft.com/office/2011/relationships/chartColorStyle" Target="colors29.xml"/><Relationship Id="rId1" Type="http://schemas.microsoft.com/office/2011/relationships/chartStyle" Target="style29.xml"/><Relationship Id="rId4" Type="http://schemas.openxmlformats.org/officeDocument/2006/relationships/oleObject" Target="file:///C:\Users\hp\Documents\PA\Code\data\Pewarna_Campuran_Merah_Biru.xlsx" TargetMode="External"/></Relationships>
</file>

<file path=ppt/charts/_rels/chart31.xml.rels><?xml version="1.0" encoding="UTF-8" standalone="yes"?>
<Relationships xmlns="http://schemas.openxmlformats.org/package/2006/relationships"><Relationship Id="rId3" Type="http://schemas.openxmlformats.org/officeDocument/2006/relationships/themeOverride" Target="../theme/themeOverride31.xml"/><Relationship Id="rId2" Type="http://schemas.microsoft.com/office/2011/relationships/chartColorStyle" Target="colors30.xml"/><Relationship Id="rId1" Type="http://schemas.microsoft.com/office/2011/relationships/chartStyle" Target="style30.xml"/><Relationship Id="rId4" Type="http://schemas.openxmlformats.org/officeDocument/2006/relationships/oleObject" Target="file:///C:\Users\hp\Documents\PA\Code\data\Pewarna_Campuran_Hijau_Biru.xlsx" TargetMode="External"/></Relationships>
</file>

<file path=ppt/charts/_rels/chart32.xml.rels><?xml version="1.0" encoding="UTF-8" standalone="yes"?>
<Relationships xmlns="http://schemas.openxmlformats.org/package/2006/relationships"><Relationship Id="rId3" Type="http://schemas.openxmlformats.org/officeDocument/2006/relationships/themeOverride" Target="../theme/themeOverride32.xml"/><Relationship Id="rId2" Type="http://schemas.microsoft.com/office/2011/relationships/chartColorStyle" Target="colors31.xml"/><Relationship Id="rId1" Type="http://schemas.microsoft.com/office/2011/relationships/chartStyle" Target="style31.xml"/><Relationship Id="rId4" Type="http://schemas.openxmlformats.org/officeDocument/2006/relationships/oleObject" Target="file:///C:\Users\hp\Documents\PA\Code\data\Pewarna_Campuran_Hijau_Biru.xlsx" TargetMode="External"/></Relationships>
</file>

<file path=ppt/charts/_rels/chart33.xml.rels><?xml version="1.0" encoding="UTF-8" standalone="yes"?>
<Relationships xmlns="http://schemas.openxmlformats.org/package/2006/relationships"><Relationship Id="rId3" Type="http://schemas.openxmlformats.org/officeDocument/2006/relationships/themeOverride" Target="../theme/themeOverride33.xml"/><Relationship Id="rId2" Type="http://schemas.microsoft.com/office/2011/relationships/chartColorStyle" Target="colors32.xml"/><Relationship Id="rId1" Type="http://schemas.microsoft.com/office/2011/relationships/chartStyle" Target="style32.xml"/><Relationship Id="rId4" Type="http://schemas.openxmlformats.org/officeDocument/2006/relationships/oleObject" Target="file:///C:\Users\hp\Documents\PA\Code\data\Pewarna_Campuran_Hijau_Biru.xlsx" TargetMode="External"/></Relationships>
</file>

<file path=ppt/charts/_rels/chart34.xml.rels><?xml version="1.0" encoding="UTF-8" standalone="yes"?>
<Relationships xmlns="http://schemas.openxmlformats.org/package/2006/relationships"><Relationship Id="rId3" Type="http://schemas.openxmlformats.org/officeDocument/2006/relationships/themeOverride" Target="../theme/themeOverride34.xml"/><Relationship Id="rId2" Type="http://schemas.microsoft.com/office/2011/relationships/chartColorStyle" Target="colors33.xml"/><Relationship Id="rId1" Type="http://schemas.microsoft.com/office/2011/relationships/chartStyle" Target="style33.xml"/><Relationship Id="rId4" Type="http://schemas.openxmlformats.org/officeDocument/2006/relationships/oleObject" Target="file:///C:\Users\hp\Documents\PA\Code\data\Pewarna_Campuran_Hijau_Biru.xlsx" TargetMode="External"/></Relationships>
</file>

<file path=ppt/charts/_rels/chart35.xml.rels><?xml version="1.0" encoding="UTF-8" standalone="yes"?>
<Relationships xmlns="http://schemas.openxmlformats.org/package/2006/relationships"><Relationship Id="rId3" Type="http://schemas.openxmlformats.org/officeDocument/2006/relationships/themeOverride" Target="../theme/themeOverride35.xml"/><Relationship Id="rId2" Type="http://schemas.microsoft.com/office/2011/relationships/chartColorStyle" Target="colors34.xml"/><Relationship Id="rId1" Type="http://schemas.microsoft.com/office/2011/relationships/chartStyle" Target="style34.xml"/><Relationship Id="rId4" Type="http://schemas.openxmlformats.org/officeDocument/2006/relationships/oleObject" Target="file:///C:\Users\hp\Documents\PA\Code\data\Pewarna_Campuran_Hijau_Biru.xlsx" TargetMode="External"/></Relationships>
</file>

<file path=ppt/charts/_rels/chart36.xml.rels><?xml version="1.0" encoding="UTF-8" standalone="yes"?>
<Relationships xmlns="http://schemas.openxmlformats.org/package/2006/relationships"><Relationship Id="rId3" Type="http://schemas.openxmlformats.org/officeDocument/2006/relationships/themeOverride" Target="../theme/themeOverride36.xml"/><Relationship Id="rId2" Type="http://schemas.microsoft.com/office/2011/relationships/chartColorStyle" Target="colors35.xml"/><Relationship Id="rId1" Type="http://schemas.microsoft.com/office/2011/relationships/chartStyle" Target="style35.xml"/><Relationship Id="rId4" Type="http://schemas.openxmlformats.org/officeDocument/2006/relationships/oleObject" Target="file:///C:\Users\hp\Documents\PA\Code\data\Pewarna_Campuran_3_asli.xlsx" TargetMode="External"/></Relationships>
</file>

<file path=ppt/charts/_rels/chart37.xml.rels><?xml version="1.0" encoding="UTF-8" standalone="yes"?>
<Relationships xmlns="http://schemas.openxmlformats.org/package/2006/relationships"><Relationship Id="rId3" Type="http://schemas.openxmlformats.org/officeDocument/2006/relationships/themeOverride" Target="../theme/themeOverride37.xml"/><Relationship Id="rId2" Type="http://schemas.microsoft.com/office/2011/relationships/chartColorStyle" Target="colors36.xml"/><Relationship Id="rId1" Type="http://schemas.microsoft.com/office/2011/relationships/chartStyle" Target="style36.xml"/><Relationship Id="rId4" Type="http://schemas.openxmlformats.org/officeDocument/2006/relationships/oleObject" Target="file:///C:\Users\hp\Documents\PA\Code\data\Pewarna_Campuran_3_asli.xlsx" TargetMode="External"/></Relationships>
</file>

<file path=ppt/charts/_rels/chart38.xml.rels><?xml version="1.0" encoding="UTF-8" standalone="yes"?>
<Relationships xmlns="http://schemas.openxmlformats.org/package/2006/relationships"><Relationship Id="rId3" Type="http://schemas.openxmlformats.org/officeDocument/2006/relationships/themeOverride" Target="../theme/themeOverride38.xml"/><Relationship Id="rId2" Type="http://schemas.microsoft.com/office/2011/relationships/chartColorStyle" Target="colors37.xml"/><Relationship Id="rId1" Type="http://schemas.microsoft.com/office/2011/relationships/chartStyle" Target="style37.xml"/><Relationship Id="rId4" Type="http://schemas.openxmlformats.org/officeDocument/2006/relationships/oleObject" Target="file:///C:\Users\hp\Documents\PA\Code\data\Pewarna_Campuran_3_asli.xlsx" TargetMode="External"/></Relationships>
</file>

<file path=ppt/charts/_rels/chart39.xml.rels><?xml version="1.0" encoding="UTF-8" standalone="yes"?>
<Relationships xmlns="http://schemas.openxmlformats.org/package/2006/relationships"><Relationship Id="rId3" Type="http://schemas.openxmlformats.org/officeDocument/2006/relationships/themeOverride" Target="../theme/themeOverride39.xml"/><Relationship Id="rId2" Type="http://schemas.microsoft.com/office/2011/relationships/chartColorStyle" Target="colors38.xml"/><Relationship Id="rId1" Type="http://schemas.microsoft.com/office/2011/relationships/chartStyle" Target="style38.xml"/><Relationship Id="rId4" Type="http://schemas.openxmlformats.org/officeDocument/2006/relationships/oleObject" Target="file:///C:\Users\hp\Documents\PA\Code\data\Pewarna_Campuran_3_asli.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hp\Documents\PA\Code\data\Pewarna_Campuran_2_asli_air_inggris.xlsx" TargetMode="External"/></Relationships>
</file>

<file path=ppt/charts/_rels/chart40.xml.rels><?xml version="1.0" encoding="UTF-8" standalone="yes"?>
<Relationships xmlns="http://schemas.openxmlformats.org/package/2006/relationships"><Relationship Id="rId3" Type="http://schemas.openxmlformats.org/officeDocument/2006/relationships/themeOverride" Target="../theme/themeOverride40.xml"/><Relationship Id="rId2" Type="http://schemas.microsoft.com/office/2011/relationships/chartColorStyle" Target="colors39.xml"/><Relationship Id="rId1" Type="http://schemas.microsoft.com/office/2011/relationships/chartStyle" Target="style39.xml"/><Relationship Id="rId4" Type="http://schemas.openxmlformats.org/officeDocument/2006/relationships/oleObject" Target="file:///C:\Users\hp\Documents\PA\Code\data\Pewarna_Campuran_3_asli.xlsx" TargetMode="External"/></Relationships>
</file>

<file path=ppt/charts/_rels/chart41.xml.rels><?xml version="1.0" encoding="UTF-8" standalone="yes"?>
<Relationships xmlns="http://schemas.openxmlformats.org/package/2006/relationships"><Relationship Id="rId3" Type="http://schemas.openxmlformats.org/officeDocument/2006/relationships/themeOverride" Target="../theme/themeOverride41.xml"/><Relationship Id="rId2" Type="http://schemas.microsoft.com/office/2011/relationships/chartColorStyle" Target="colors40.xml"/><Relationship Id="rId1" Type="http://schemas.microsoft.com/office/2011/relationships/chartStyle" Target="style40.xml"/><Relationship Id="rId4" Type="http://schemas.openxmlformats.org/officeDocument/2006/relationships/oleObject" Target="file:///C:\Users\hp\Documents\PA\Code\data\Pewarna_Campuran_3_asli.xlsx" TargetMode="External"/></Relationships>
</file>

<file path=ppt/charts/_rels/chart42.xml.rels><?xml version="1.0" encoding="UTF-8" standalone="yes"?>
<Relationships xmlns="http://schemas.openxmlformats.org/package/2006/relationships"><Relationship Id="rId3" Type="http://schemas.openxmlformats.org/officeDocument/2006/relationships/themeOverride" Target="../theme/themeOverride42.xml"/><Relationship Id="rId2" Type="http://schemas.microsoft.com/office/2011/relationships/chartColorStyle" Target="colors41.xml"/><Relationship Id="rId1" Type="http://schemas.microsoft.com/office/2011/relationships/chartStyle" Target="style41.xml"/><Relationship Id="rId4" Type="http://schemas.openxmlformats.org/officeDocument/2006/relationships/oleObject" Target="file:///C:\Users\hp\Documents\PA\Code\data\Pewarna_Campuran_3_asli.xlsx" TargetMode="External"/></Relationships>
</file>

<file path=ppt/charts/_rels/chart43.xml.rels><?xml version="1.0" encoding="UTF-8" standalone="yes"?>
<Relationships xmlns="http://schemas.openxmlformats.org/package/2006/relationships"><Relationship Id="rId3" Type="http://schemas.openxmlformats.org/officeDocument/2006/relationships/themeOverride" Target="../theme/themeOverride43.xml"/><Relationship Id="rId2" Type="http://schemas.microsoft.com/office/2011/relationships/chartColorStyle" Target="colors42.xml"/><Relationship Id="rId1" Type="http://schemas.microsoft.com/office/2011/relationships/chartStyle" Target="style42.xml"/><Relationship Id="rId4" Type="http://schemas.openxmlformats.org/officeDocument/2006/relationships/oleObject" Target="file:///C:\Users\hp\Documents\PA\Code\data\Pewarna_Campuran_3_asli.xlsx" TargetMode="External"/></Relationships>
</file>

<file path=ppt/charts/_rels/chart44.xml.rels><?xml version="1.0" encoding="UTF-8" standalone="yes"?>
<Relationships xmlns="http://schemas.openxmlformats.org/package/2006/relationships"><Relationship Id="rId3" Type="http://schemas.openxmlformats.org/officeDocument/2006/relationships/themeOverride" Target="../theme/themeOverride44.xml"/><Relationship Id="rId2" Type="http://schemas.microsoft.com/office/2011/relationships/chartColorStyle" Target="colors43.xml"/><Relationship Id="rId1" Type="http://schemas.microsoft.com/office/2011/relationships/chartStyle" Target="style43.xml"/><Relationship Id="rId4" Type="http://schemas.openxmlformats.org/officeDocument/2006/relationships/oleObject" Target="file:///C:\Users\hp\Documents\PA\Code\data\Pewarna_Campuran_3_asli.xlsx" TargetMode="External"/></Relationships>
</file>

<file path=ppt/charts/_rels/chart45.xml.rels><?xml version="1.0" encoding="UTF-8" standalone="yes"?>
<Relationships xmlns="http://schemas.openxmlformats.org/package/2006/relationships"><Relationship Id="rId3" Type="http://schemas.openxmlformats.org/officeDocument/2006/relationships/themeOverride" Target="../theme/themeOverride45.xml"/><Relationship Id="rId2" Type="http://schemas.microsoft.com/office/2011/relationships/chartColorStyle" Target="colors44.xml"/><Relationship Id="rId1" Type="http://schemas.microsoft.com/office/2011/relationships/chartStyle" Target="style44.xml"/><Relationship Id="rId4" Type="http://schemas.openxmlformats.org/officeDocument/2006/relationships/oleObject" Target="file:///C:\Users\hp\Documents\PA\Code\data\Pewarna_Campuran_3_asli.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hp\Documents\PA\Code\data\Pewarna_Campuran_2_asli_air_inggris.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hp\Documents\PA\Code\data\Pewarna_Campuran_Tanpa_Campuran_inggris.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C:\Users\hp\Documents\PA\Code\data\Pewarna_Campuran_Tanpa_Campuran_inggris.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C:\Users\hp\Documents\PA\Code\data\Pewarna_Campuran_Tanpa_Campuran_inggris.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C:\Users\hp\Documents\PA\Code\data\Pewarna_Campuran_Tanpa_Campuran_inggr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 from Water in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Pewarna_Campuran_2!$A$48</c:f>
              <c:strCache>
                <c:ptCount val="1"/>
                <c:pt idx="0">
                  <c:v>Mean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val>
            <c:numRef>
              <c:f>Pewarna_Campuran_2!$A$14:$A$16</c:f>
              <c:numCache>
                <c:formatCode>General</c:formatCode>
                <c:ptCount val="3"/>
                <c:pt idx="0">
                  <c:v>202</c:v>
                </c:pt>
                <c:pt idx="1">
                  <c:v>200</c:v>
                </c:pt>
                <c:pt idx="2">
                  <c:v>196</c:v>
                </c:pt>
              </c:numCache>
            </c:numRef>
          </c:val>
          <c:smooth val="0"/>
          <c:extLst>
            <c:ext xmlns:c16="http://schemas.microsoft.com/office/drawing/2014/chart" uri="{C3380CC4-5D6E-409C-BE32-E72D297353CC}">
              <c16:uniqueId val="{00000000-80B5-4D20-B470-E5C7B38C4BB4}"/>
            </c:ext>
          </c:extLst>
        </c:ser>
        <c:ser>
          <c:idx val="1"/>
          <c:order val="1"/>
          <c:tx>
            <c:strRef>
              <c:f>Pewarna_Campuran_2!$B$48</c:f>
              <c:strCache>
                <c:ptCount val="1"/>
                <c:pt idx="0">
                  <c:v>Mean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val>
            <c:numRef>
              <c:f>Pewarna_Campuran_2!$B$14:$B$16</c:f>
              <c:numCache>
                <c:formatCode>General</c:formatCode>
                <c:ptCount val="3"/>
                <c:pt idx="0">
                  <c:v>208</c:v>
                </c:pt>
                <c:pt idx="1">
                  <c:v>207</c:v>
                </c:pt>
                <c:pt idx="2">
                  <c:v>201</c:v>
                </c:pt>
              </c:numCache>
            </c:numRef>
          </c:val>
          <c:smooth val="0"/>
          <c:extLst>
            <c:ext xmlns:c16="http://schemas.microsoft.com/office/drawing/2014/chart" uri="{C3380CC4-5D6E-409C-BE32-E72D297353CC}">
              <c16:uniqueId val="{00000001-80B5-4D20-B470-E5C7B38C4BB4}"/>
            </c:ext>
          </c:extLst>
        </c:ser>
        <c:ser>
          <c:idx val="2"/>
          <c:order val="2"/>
          <c:tx>
            <c:strRef>
              <c:f>Pewarna_Campuran_2!$C$48</c:f>
              <c:strCache>
                <c:ptCount val="1"/>
                <c:pt idx="0">
                  <c:v>Mean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val>
            <c:numRef>
              <c:f>Pewarna_Campuran_2!$C$14:$C$16</c:f>
              <c:numCache>
                <c:formatCode>General</c:formatCode>
                <c:ptCount val="3"/>
                <c:pt idx="0">
                  <c:v>205</c:v>
                </c:pt>
                <c:pt idx="1">
                  <c:v>205</c:v>
                </c:pt>
                <c:pt idx="2">
                  <c:v>197</c:v>
                </c:pt>
              </c:numCache>
            </c:numRef>
          </c:val>
          <c:smooth val="0"/>
          <c:extLst>
            <c:ext xmlns:c16="http://schemas.microsoft.com/office/drawing/2014/chart" uri="{C3380CC4-5D6E-409C-BE32-E72D297353CC}">
              <c16:uniqueId val="{00000002-80B5-4D20-B470-E5C7B38C4BB4}"/>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 Data</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endParaRPr lang="en-US"/>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Sensor RGB Value from Red Food Colorant </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Pewarna_Campuran_2!$M$48</c:f>
              <c:strCache>
                <c:ptCount val="1"/>
                <c:pt idx="0">
                  <c:v>Sensor R</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Pewarna_Campuran_2!$P$49:$P$55</c:f>
              <c:strCache>
                <c:ptCount val="7"/>
                <c:pt idx="0">
                  <c:v>0%</c:v>
                </c:pt>
                <c:pt idx="1">
                  <c:v>5%</c:v>
                </c:pt>
                <c:pt idx="2">
                  <c:v>10%</c:v>
                </c:pt>
                <c:pt idx="3">
                  <c:v>25%</c:v>
                </c:pt>
                <c:pt idx="4">
                  <c:v>50%</c:v>
                </c:pt>
                <c:pt idx="5">
                  <c:v>100%</c:v>
                </c:pt>
                <c:pt idx="6">
                  <c:v>Pewarna Merah     Pewarna Biru</c:v>
                </c:pt>
              </c:strCache>
            </c:strRef>
          </c:cat>
          <c:val>
            <c:numRef>
              <c:f>Pewarna_Campuran_2!$M$49:$M$54</c:f>
              <c:numCache>
                <c:formatCode>General</c:formatCode>
                <c:ptCount val="6"/>
                <c:pt idx="0">
                  <c:v>80</c:v>
                </c:pt>
                <c:pt idx="1">
                  <c:v>100</c:v>
                </c:pt>
                <c:pt idx="2">
                  <c:v>103</c:v>
                </c:pt>
                <c:pt idx="3">
                  <c:v>109</c:v>
                </c:pt>
                <c:pt idx="4">
                  <c:v>123</c:v>
                </c:pt>
                <c:pt idx="5">
                  <c:v>132</c:v>
                </c:pt>
              </c:numCache>
            </c:numRef>
          </c:val>
          <c:smooth val="0"/>
          <c:extLst>
            <c:ext xmlns:c16="http://schemas.microsoft.com/office/drawing/2014/chart" uri="{C3380CC4-5D6E-409C-BE32-E72D297353CC}">
              <c16:uniqueId val="{00000000-7103-46C7-BCF9-51ECAD4D83EA}"/>
            </c:ext>
          </c:extLst>
        </c:ser>
        <c:ser>
          <c:idx val="1"/>
          <c:order val="1"/>
          <c:tx>
            <c:strRef>
              <c:f>Pewarna_Campuran_2!$N$48</c:f>
              <c:strCache>
                <c:ptCount val="1"/>
                <c:pt idx="0">
                  <c:v>Sensor G</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Pewarna_Campuran_2!$P$49:$P$55</c:f>
              <c:strCache>
                <c:ptCount val="7"/>
                <c:pt idx="0">
                  <c:v>0%</c:v>
                </c:pt>
                <c:pt idx="1">
                  <c:v>5%</c:v>
                </c:pt>
                <c:pt idx="2">
                  <c:v>10%</c:v>
                </c:pt>
                <c:pt idx="3">
                  <c:v>25%</c:v>
                </c:pt>
                <c:pt idx="4">
                  <c:v>50%</c:v>
                </c:pt>
                <c:pt idx="5">
                  <c:v>100%</c:v>
                </c:pt>
                <c:pt idx="6">
                  <c:v>Pewarna Merah     Pewarna Biru</c:v>
                </c:pt>
              </c:strCache>
            </c:strRef>
          </c:cat>
          <c:val>
            <c:numRef>
              <c:f>Pewarna_Campuran_2!$N$49:$N$54</c:f>
              <c:numCache>
                <c:formatCode>General</c:formatCode>
                <c:ptCount val="6"/>
                <c:pt idx="0">
                  <c:v>92</c:v>
                </c:pt>
                <c:pt idx="1">
                  <c:v>74</c:v>
                </c:pt>
                <c:pt idx="2">
                  <c:v>72</c:v>
                </c:pt>
                <c:pt idx="3">
                  <c:v>63</c:v>
                </c:pt>
                <c:pt idx="4">
                  <c:v>50</c:v>
                </c:pt>
                <c:pt idx="5">
                  <c:v>44</c:v>
                </c:pt>
              </c:numCache>
            </c:numRef>
          </c:val>
          <c:smooth val="0"/>
          <c:extLst>
            <c:ext xmlns:c16="http://schemas.microsoft.com/office/drawing/2014/chart" uri="{C3380CC4-5D6E-409C-BE32-E72D297353CC}">
              <c16:uniqueId val="{00000001-7103-46C7-BCF9-51ECAD4D83EA}"/>
            </c:ext>
          </c:extLst>
        </c:ser>
        <c:ser>
          <c:idx val="2"/>
          <c:order val="2"/>
          <c:tx>
            <c:strRef>
              <c:f>Pewarna_Campuran_2!$O$48</c:f>
              <c:strCache>
                <c:ptCount val="1"/>
                <c:pt idx="0">
                  <c:v>Sensor B</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Pewarna_Campuran_2!$P$49:$P$55</c:f>
              <c:strCache>
                <c:ptCount val="7"/>
                <c:pt idx="0">
                  <c:v>0%</c:v>
                </c:pt>
                <c:pt idx="1">
                  <c:v>5%</c:v>
                </c:pt>
                <c:pt idx="2">
                  <c:v>10%</c:v>
                </c:pt>
                <c:pt idx="3">
                  <c:v>25%</c:v>
                </c:pt>
                <c:pt idx="4">
                  <c:v>50%</c:v>
                </c:pt>
                <c:pt idx="5">
                  <c:v>100%</c:v>
                </c:pt>
                <c:pt idx="6">
                  <c:v>Pewarna Merah     Pewarna Biru</c:v>
                </c:pt>
              </c:strCache>
            </c:strRef>
          </c:cat>
          <c:val>
            <c:numRef>
              <c:f>Pewarna_Campuran_2!$O$49:$O$54</c:f>
              <c:numCache>
                <c:formatCode>General</c:formatCode>
                <c:ptCount val="6"/>
                <c:pt idx="0">
                  <c:v>90</c:v>
                </c:pt>
                <c:pt idx="1">
                  <c:v>87</c:v>
                </c:pt>
                <c:pt idx="2">
                  <c:v>83</c:v>
                </c:pt>
                <c:pt idx="3">
                  <c:v>87</c:v>
                </c:pt>
                <c:pt idx="4">
                  <c:v>88</c:v>
                </c:pt>
                <c:pt idx="5">
                  <c:v>84</c:v>
                </c:pt>
              </c:numCache>
            </c:numRef>
          </c:val>
          <c:smooth val="0"/>
          <c:extLst>
            <c:ext xmlns:c16="http://schemas.microsoft.com/office/drawing/2014/chart" uri="{C3380CC4-5D6E-409C-BE32-E72D297353CC}">
              <c16:uniqueId val="{00000002-7103-46C7-BCF9-51ECAD4D83EA}"/>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 </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 from Green Food Colorant in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Pewarna_Campuran_2!$A$79</c:f>
              <c:strCache>
                <c:ptCount val="1"/>
                <c:pt idx="0">
                  <c:v>Mean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numRef>
              <c:f>Pewarna_Campuran_2!$P$80:$P$85</c:f>
              <c:numCache>
                <c:formatCode>0%</c:formatCode>
                <c:ptCount val="6"/>
                <c:pt idx="0">
                  <c:v>0</c:v>
                </c:pt>
                <c:pt idx="1">
                  <c:v>0.05</c:v>
                </c:pt>
                <c:pt idx="2">
                  <c:v>0.1</c:v>
                </c:pt>
                <c:pt idx="3">
                  <c:v>0.25</c:v>
                </c:pt>
                <c:pt idx="4">
                  <c:v>0.5</c:v>
                </c:pt>
                <c:pt idx="5">
                  <c:v>1</c:v>
                </c:pt>
              </c:numCache>
            </c:numRef>
          </c:cat>
          <c:val>
            <c:numRef>
              <c:f>Pewarna_Campuran_2!$A$80:$A$85</c:f>
              <c:numCache>
                <c:formatCode>General</c:formatCode>
                <c:ptCount val="6"/>
                <c:pt idx="0">
                  <c:v>0</c:v>
                </c:pt>
                <c:pt idx="1">
                  <c:v>60</c:v>
                </c:pt>
                <c:pt idx="2">
                  <c:v>95</c:v>
                </c:pt>
                <c:pt idx="3">
                  <c:v>0</c:v>
                </c:pt>
                <c:pt idx="4">
                  <c:v>0</c:v>
                </c:pt>
                <c:pt idx="5">
                  <c:v>0</c:v>
                </c:pt>
              </c:numCache>
            </c:numRef>
          </c:val>
          <c:smooth val="0"/>
          <c:extLst>
            <c:ext xmlns:c16="http://schemas.microsoft.com/office/drawing/2014/chart" uri="{C3380CC4-5D6E-409C-BE32-E72D297353CC}">
              <c16:uniqueId val="{00000000-947E-4BA8-A968-ABADF2FB7E66}"/>
            </c:ext>
          </c:extLst>
        </c:ser>
        <c:ser>
          <c:idx val="1"/>
          <c:order val="1"/>
          <c:tx>
            <c:strRef>
              <c:f>Pewarna_Campuran_2!$B$79</c:f>
              <c:strCache>
                <c:ptCount val="1"/>
                <c:pt idx="0">
                  <c:v>Mean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numRef>
              <c:f>Pewarna_Campuran_2!$P$80:$P$85</c:f>
              <c:numCache>
                <c:formatCode>0%</c:formatCode>
                <c:ptCount val="6"/>
                <c:pt idx="0">
                  <c:v>0</c:v>
                </c:pt>
                <c:pt idx="1">
                  <c:v>0.05</c:v>
                </c:pt>
                <c:pt idx="2">
                  <c:v>0.1</c:v>
                </c:pt>
                <c:pt idx="3">
                  <c:v>0.25</c:v>
                </c:pt>
                <c:pt idx="4">
                  <c:v>0.5</c:v>
                </c:pt>
                <c:pt idx="5">
                  <c:v>1</c:v>
                </c:pt>
              </c:numCache>
            </c:numRef>
          </c:cat>
          <c:val>
            <c:numRef>
              <c:f>Pewarna_Campuran_2!$B$80:$B$85</c:f>
              <c:numCache>
                <c:formatCode>General</c:formatCode>
                <c:ptCount val="6"/>
                <c:pt idx="0">
                  <c:v>236</c:v>
                </c:pt>
                <c:pt idx="1">
                  <c:v>190</c:v>
                </c:pt>
                <c:pt idx="2">
                  <c:v>215</c:v>
                </c:pt>
                <c:pt idx="3">
                  <c:v>249</c:v>
                </c:pt>
                <c:pt idx="4">
                  <c:v>237</c:v>
                </c:pt>
                <c:pt idx="5">
                  <c:v>246</c:v>
                </c:pt>
              </c:numCache>
            </c:numRef>
          </c:val>
          <c:smooth val="0"/>
          <c:extLst>
            <c:ext xmlns:c16="http://schemas.microsoft.com/office/drawing/2014/chart" uri="{C3380CC4-5D6E-409C-BE32-E72D297353CC}">
              <c16:uniqueId val="{00000001-947E-4BA8-A968-ABADF2FB7E66}"/>
            </c:ext>
          </c:extLst>
        </c:ser>
        <c:ser>
          <c:idx val="2"/>
          <c:order val="2"/>
          <c:tx>
            <c:strRef>
              <c:f>Pewarna_Campuran_2!$C$79</c:f>
              <c:strCache>
                <c:ptCount val="1"/>
                <c:pt idx="0">
                  <c:v>Mean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numRef>
              <c:f>Pewarna_Campuran_2!$P$80:$P$85</c:f>
              <c:numCache>
                <c:formatCode>0%</c:formatCode>
                <c:ptCount val="6"/>
                <c:pt idx="0">
                  <c:v>0</c:v>
                </c:pt>
                <c:pt idx="1">
                  <c:v>0.05</c:v>
                </c:pt>
                <c:pt idx="2">
                  <c:v>0.1</c:v>
                </c:pt>
                <c:pt idx="3">
                  <c:v>0.25</c:v>
                </c:pt>
                <c:pt idx="4">
                  <c:v>0.5</c:v>
                </c:pt>
                <c:pt idx="5">
                  <c:v>1</c:v>
                </c:pt>
              </c:numCache>
            </c:numRef>
          </c:cat>
          <c:val>
            <c:numRef>
              <c:f>Pewarna_Campuran_2!$C$80:$C$85</c:f>
              <c:numCache>
                <c:formatCode>General</c:formatCode>
                <c:ptCount val="6"/>
                <c:pt idx="0">
                  <c:v>252</c:v>
                </c:pt>
                <c:pt idx="1">
                  <c:v>100</c:v>
                </c:pt>
                <c:pt idx="2">
                  <c:v>129</c:v>
                </c:pt>
                <c:pt idx="3">
                  <c:v>111</c:v>
                </c:pt>
                <c:pt idx="4">
                  <c:v>81</c:v>
                </c:pt>
                <c:pt idx="5">
                  <c:v>65</c:v>
                </c:pt>
              </c:numCache>
            </c:numRef>
          </c:val>
          <c:smooth val="0"/>
          <c:extLst>
            <c:ext xmlns:c16="http://schemas.microsoft.com/office/drawing/2014/chart" uri="{C3380CC4-5D6E-409C-BE32-E72D297353CC}">
              <c16:uniqueId val="{00000002-947E-4BA8-A968-ABADF2FB7E66}"/>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 </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from</a:t>
            </a:r>
            <a:r>
              <a:rPr lang="en-US" baseline="0"/>
              <a:t> </a:t>
            </a:r>
            <a:r>
              <a:rPr lang="en-US"/>
              <a:t>Green Food Colorant in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Pewarna_Campuran_2!$D$79</c:f>
              <c:strCache>
                <c:ptCount val="1"/>
                <c:pt idx="0">
                  <c:v>Max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numRef>
              <c:f>Pewarna_Campuran_2!$P$80:$P$85</c:f>
              <c:numCache>
                <c:formatCode>0%</c:formatCode>
                <c:ptCount val="6"/>
                <c:pt idx="0">
                  <c:v>0</c:v>
                </c:pt>
                <c:pt idx="1">
                  <c:v>0.05</c:v>
                </c:pt>
                <c:pt idx="2">
                  <c:v>0.1</c:v>
                </c:pt>
                <c:pt idx="3">
                  <c:v>0.25</c:v>
                </c:pt>
                <c:pt idx="4">
                  <c:v>0.5</c:v>
                </c:pt>
                <c:pt idx="5">
                  <c:v>1</c:v>
                </c:pt>
              </c:numCache>
            </c:numRef>
          </c:cat>
          <c:val>
            <c:numRef>
              <c:f>Pewarna_Campuran_2!$D$80:$D$85</c:f>
              <c:numCache>
                <c:formatCode>General</c:formatCode>
                <c:ptCount val="6"/>
                <c:pt idx="0">
                  <c:v>0</c:v>
                </c:pt>
                <c:pt idx="1">
                  <c:v>65</c:v>
                </c:pt>
                <c:pt idx="2">
                  <c:v>95</c:v>
                </c:pt>
                <c:pt idx="3">
                  <c:v>0</c:v>
                </c:pt>
                <c:pt idx="4">
                  <c:v>0</c:v>
                </c:pt>
                <c:pt idx="5">
                  <c:v>0</c:v>
                </c:pt>
              </c:numCache>
            </c:numRef>
          </c:val>
          <c:smooth val="0"/>
          <c:extLst>
            <c:ext xmlns:c16="http://schemas.microsoft.com/office/drawing/2014/chart" uri="{C3380CC4-5D6E-409C-BE32-E72D297353CC}">
              <c16:uniqueId val="{00000000-5062-46DC-87F3-D9D954169704}"/>
            </c:ext>
          </c:extLst>
        </c:ser>
        <c:ser>
          <c:idx val="1"/>
          <c:order val="1"/>
          <c:tx>
            <c:strRef>
              <c:f>Pewarna_Campuran_2!$E$79</c:f>
              <c:strCache>
                <c:ptCount val="1"/>
                <c:pt idx="0">
                  <c:v>Max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numRef>
              <c:f>Pewarna_Campuran_2!$P$80:$P$85</c:f>
              <c:numCache>
                <c:formatCode>0%</c:formatCode>
                <c:ptCount val="6"/>
                <c:pt idx="0">
                  <c:v>0</c:v>
                </c:pt>
                <c:pt idx="1">
                  <c:v>0.05</c:v>
                </c:pt>
                <c:pt idx="2">
                  <c:v>0.1</c:v>
                </c:pt>
                <c:pt idx="3">
                  <c:v>0.25</c:v>
                </c:pt>
                <c:pt idx="4">
                  <c:v>0.5</c:v>
                </c:pt>
                <c:pt idx="5">
                  <c:v>1</c:v>
                </c:pt>
              </c:numCache>
            </c:numRef>
          </c:cat>
          <c:val>
            <c:numRef>
              <c:f>Pewarna_Campuran_2!$E$80:$E$85</c:f>
              <c:numCache>
                <c:formatCode>General</c:formatCode>
                <c:ptCount val="6"/>
                <c:pt idx="0">
                  <c:v>245</c:v>
                </c:pt>
                <c:pt idx="1">
                  <c:v>187</c:v>
                </c:pt>
                <c:pt idx="2">
                  <c:v>218</c:v>
                </c:pt>
                <c:pt idx="3">
                  <c:v>255</c:v>
                </c:pt>
                <c:pt idx="4">
                  <c:v>245</c:v>
                </c:pt>
                <c:pt idx="5">
                  <c:v>248</c:v>
                </c:pt>
              </c:numCache>
            </c:numRef>
          </c:val>
          <c:smooth val="0"/>
          <c:extLst>
            <c:ext xmlns:c16="http://schemas.microsoft.com/office/drawing/2014/chart" uri="{C3380CC4-5D6E-409C-BE32-E72D297353CC}">
              <c16:uniqueId val="{00000001-5062-46DC-87F3-D9D954169704}"/>
            </c:ext>
          </c:extLst>
        </c:ser>
        <c:ser>
          <c:idx val="2"/>
          <c:order val="2"/>
          <c:tx>
            <c:strRef>
              <c:f>Pewarna_Campuran_2!$F$79</c:f>
              <c:strCache>
                <c:ptCount val="1"/>
                <c:pt idx="0">
                  <c:v>Max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numRef>
              <c:f>Pewarna_Campuran_2!$P$80:$P$85</c:f>
              <c:numCache>
                <c:formatCode>0%</c:formatCode>
                <c:ptCount val="6"/>
                <c:pt idx="0">
                  <c:v>0</c:v>
                </c:pt>
                <c:pt idx="1">
                  <c:v>0.05</c:v>
                </c:pt>
                <c:pt idx="2">
                  <c:v>0.1</c:v>
                </c:pt>
                <c:pt idx="3">
                  <c:v>0.25</c:v>
                </c:pt>
                <c:pt idx="4">
                  <c:v>0.5</c:v>
                </c:pt>
                <c:pt idx="5">
                  <c:v>1</c:v>
                </c:pt>
              </c:numCache>
            </c:numRef>
          </c:cat>
          <c:val>
            <c:numRef>
              <c:f>Pewarna_Campuran_2!$F$80:$F$85</c:f>
              <c:numCache>
                <c:formatCode>General</c:formatCode>
                <c:ptCount val="6"/>
                <c:pt idx="0">
                  <c:v>255</c:v>
                </c:pt>
                <c:pt idx="1">
                  <c:v>106</c:v>
                </c:pt>
                <c:pt idx="2">
                  <c:v>132</c:v>
                </c:pt>
                <c:pt idx="3">
                  <c:v>119</c:v>
                </c:pt>
                <c:pt idx="4">
                  <c:v>81</c:v>
                </c:pt>
                <c:pt idx="5">
                  <c:v>66</c:v>
                </c:pt>
              </c:numCache>
            </c:numRef>
          </c:val>
          <c:smooth val="0"/>
          <c:extLst>
            <c:ext xmlns:c16="http://schemas.microsoft.com/office/drawing/2014/chart" uri="{C3380CC4-5D6E-409C-BE32-E72D297353CC}">
              <c16:uniqueId val="{00000002-5062-46DC-87F3-D9D954169704}"/>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 </a:t>
                </a:r>
              </a:p>
              <a:p>
                <a:pPr algn="ctr" rtl="0">
                  <a:defRPr/>
                </a:pP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endParaRPr lang="en-US"/>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 from Green Food Colorant in Camera Image</a:t>
            </a:r>
          </a:p>
        </c:rich>
      </c:tx>
      <c:layout>
        <c:manualLayout>
          <c:xMode val="edge"/>
          <c:yMode val="edge"/>
          <c:x val="0.15049999999999999"/>
          <c:y val="2.7777777777777776E-2"/>
        </c:manualLayout>
      </c:layout>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Pewarna_Campuran_2!$G$79</c:f>
              <c:strCache>
                <c:ptCount val="1"/>
                <c:pt idx="0">
                  <c:v>Mean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numRef>
              <c:f>Pewarna_Campuran_2!$P$80:$P$85</c:f>
              <c:numCache>
                <c:formatCode>0%</c:formatCode>
                <c:ptCount val="6"/>
                <c:pt idx="0">
                  <c:v>0</c:v>
                </c:pt>
                <c:pt idx="1">
                  <c:v>0.05</c:v>
                </c:pt>
                <c:pt idx="2">
                  <c:v>0.1</c:v>
                </c:pt>
                <c:pt idx="3">
                  <c:v>0.25</c:v>
                </c:pt>
                <c:pt idx="4">
                  <c:v>0.5</c:v>
                </c:pt>
                <c:pt idx="5">
                  <c:v>1</c:v>
                </c:pt>
              </c:numCache>
            </c:numRef>
          </c:cat>
          <c:val>
            <c:numRef>
              <c:f>Pewarna_Campuran_2!$G$80:$G$85</c:f>
              <c:numCache>
                <c:formatCode>General</c:formatCode>
                <c:ptCount val="6"/>
                <c:pt idx="0">
                  <c:v>63</c:v>
                </c:pt>
                <c:pt idx="1">
                  <c:v>117</c:v>
                </c:pt>
                <c:pt idx="2">
                  <c:v>118</c:v>
                </c:pt>
                <c:pt idx="3">
                  <c:v>81</c:v>
                </c:pt>
                <c:pt idx="4">
                  <c:v>62</c:v>
                </c:pt>
                <c:pt idx="5">
                  <c:v>51</c:v>
                </c:pt>
              </c:numCache>
            </c:numRef>
          </c:val>
          <c:smooth val="0"/>
          <c:extLst>
            <c:ext xmlns:c16="http://schemas.microsoft.com/office/drawing/2014/chart" uri="{C3380CC4-5D6E-409C-BE32-E72D297353CC}">
              <c16:uniqueId val="{00000000-9FFE-4CF1-8F8A-CCBD4D054EBD}"/>
            </c:ext>
          </c:extLst>
        </c:ser>
        <c:ser>
          <c:idx val="1"/>
          <c:order val="1"/>
          <c:tx>
            <c:strRef>
              <c:f>Pewarna_Campuran_2!$H$79</c:f>
              <c:strCache>
                <c:ptCount val="1"/>
                <c:pt idx="0">
                  <c:v>Mean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numRef>
              <c:f>Pewarna_Campuran_2!$P$80:$P$85</c:f>
              <c:numCache>
                <c:formatCode>0%</c:formatCode>
                <c:ptCount val="6"/>
                <c:pt idx="0">
                  <c:v>0</c:v>
                </c:pt>
                <c:pt idx="1">
                  <c:v>0.05</c:v>
                </c:pt>
                <c:pt idx="2">
                  <c:v>0.1</c:v>
                </c:pt>
                <c:pt idx="3">
                  <c:v>0.25</c:v>
                </c:pt>
                <c:pt idx="4">
                  <c:v>0.5</c:v>
                </c:pt>
                <c:pt idx="5">
                  <c:v>1</c:v>
                </c:pt>
              </c:numCache>
            </c:numRef>
          </c:cat>
          <c:val>
            <c:numRef>
              <c:f>Pewarna_Campuran_2!$H$80:$H$85</c:f>
              <c:numCache>
                <c:formatCode>General</c:formatCode>
                <c:ptCount val="6"/>
                <c:pt idx="0">
                  <c:v>84</c:v>
                </c:pt>
                <c:pt idx="1">
                  <c:v>124</c:v>
                </c:pt>
                <c:pt idx="2">
                  <c:v>124</c:v>
                </c:pt>
                <c:pt idx="3">
                  <c:v>112</c:v>
                </c:pt>
                <c:pt idx="4">
                  <c:v>100</c:v>
                </c:pt>
                <c:pt idx="5">
                  <c:v>73</c:v>
                </c:pt>
              </c:numCache>
            </c:numRef>
          </c:val>
          <c:smooth val="0"/>
          <c:extLst>
            <c:ext xmlns:c16="http://schemas.microsoft.com/office/drawing/2014/chart" uri="{C3380CC4-5D6E-409C-BE32-E72D297353CC}">
              <c16:uniqueId val="{00000001-9FFE-4CF1-8F8A-CCBD4D054EBD}"/>
            </c:ext>
          </c:extLst>
        </c:ser>
        <c:ser>
          <c:idx val="2"/>
          <c:order val="2"/>
          <c:tx>
            <c:strRef>
              <c:f>Pewarna_Campuran_2!$I$79</c:f>
              <c:strCache>
                <c:ptCount val="1"/>
                <c:pt idx="0">
                  <c:v>Mean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numRef>
              <c:f>Pewarna_Campuran_2!$P$80:$P$85</c:f>
              <c:numCache>
                <c:formatCode>0%</c:formatCode>
                <c:ptCount val="6"/>
                <c:pt idx="0">
                  <c:v>0</c:v>
                </c:pt>
                <c:pt idx="1">
                  <c:v>0.05</c:v>
                </c:pt>
                <c:pt idx="2">
                  <c:v>0.1</c:v>
                </c:pt>
                <c:pt idx="3">
                  <c:v>0.25</c:v>
                </c:pt>
                <c:pt idx="4">
                  <c:v>0.5</c:v>
                </c:pt>
                <c:pt idx="5">
                  <c:v>1</c:v>
                </c:pt>
              </c:numCache>
            </c:numRef>
          </c:cat>
          <c:val>
            <c:numRef>
              <c:f>Pewarna_Campuran_2!$I$80:$I$85</c:f>
              <c:numCache>
                <c:formatCode>General</c:formatCode>
                <c:ptCount val="6"/>
                <c:pt idx="0">
                  <c:v>57</c:v>
                </c:pt>
                <c:pt idx="1">
                  <c:v>89</c:v>
                </c:pt>
                <c:pt idx="2">
                  <c:v>89</c:v>
                </c:pt>
                <c:pt idx="3">
                  <c:v>60</c:v>
                </c:pt>
                <c:pt idx="4">
                  <c:v>50</c:v>
                </c:pt>
                <c:pt idx="5">
                  <c:v>33</c:v>
                </c:pt>
              </c:numCache>
            </c:numRef>
          </c:val>
          <c:smooth val="0"/>
          <c:extLst>
            <c:ext xmlns:c16="http://schemas.microsoft.com/office/drawing/2014/chart" uri="{C3380CC4-5D6E-409C-BE32-E72D297353CC}">
              <c16:uniqueId val="{00000002-9FFE-4CF1-8F8A-CCBD4D054EBD}"/>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 </a:t>
                </a:r>
              </a:p>
              <a:p>
                <a:pPr algn="ctr" rtl="0">
                  <a:defRPr/>
                </a:pP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endParaRPr lang="en-US"/>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from Green Food Colorant in Camera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Pewarna_Campuran_2!$J$79</c:f>
              <c:strCache>
                <c:ptCount val="1"/>
                <c:pt idx="0">
                  <c:v>Max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numRef>
              <c:f>Pewarna_Campuran_2!$P$80:$P$85</c:f>
              <c:numCache>
                <c:formatCode>0%</c:formatCode>
                <c:ptCount val="6"/>
                <c:pt idx="0">
                  <c:v>0</c:v>
                </c:pt>
                <c:pt idx="1">
                  <c:v>0.05</c:v>
                </c:pt>
                <c:pt idx="2">
                  <c:v>0.1</c:v>
                </c:pt>
                <c:pt idx="3">
                  <c:v>0.25</c:v>
                </c:pt>
                <c:pt idx="4">
                  <c:v>0.5</c:v>
                </c:pt>
                <c:pt idx="5">
                  <c:v>1</c:v>
                </c:pt>
              </c:numCache>
            </c:numRef>
          </c:cat>
          <c:val>
            <c:numRef>
              <c:f>Pewarna_Campuran_2!$J$80:$J$85</c:f>
              <c:numCache>
                <c:formatCode>General</c:formatCode>
                <c:ptCount val="6"/>
                <c:pt idx="0">
                  <c:v>57</c:v>
                </c:pt>
                <c:pt idx="1">
                  <c:v>127</c:v>
                </c:pt>
                <c:pt idx="2">
                  <c:v>128</c:v>
                </c:pt>
                <c:pt idx="3">
                  <c:v>92</c:v>
                </c:pt>
                <c:pt idx="4">
                  <c:v>65</c:v>
                </c:pt>
                <c:pt idx="5">
                  <c:v>51</c:v>
                </c:pt>
              </c:numCache>
            </c:numRef>
          </c:val>
          <c:smooth val="0"/>
          <c:extLst>
            <c:ext xmlns:c16="http://schemas.microsoft.com/office/drawing/2014/chart" uri="{C3380CC4-5D6E-409C-BE32-E72D297353CC}">
              <c16:uniqueId val="{00000000-7A79-45E0-8344-96FB1D540453}"/>
            </c:ext>
          </c:extLst>
        </c:ser>
        <c:ser>
          <c:idx val="1"/>
          <c:order val="1"/>
          <c:tx>
            <c:strRef>
              <c:f>Pewarna_Campuran_2!$K$79</c:f>
              <c:strCache>
                <c:ptCount val="1"/>
                <c:pt idx="0">
                  <c:v>Max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numRef>
              <c:f>Pewarna_Campuran_2!$P$80:$P$85</c:f>
              <c:numCache>
                <c:formatCode>0%</c:formatCode>
                <c:ptCount val="6"/>
                <c:pt idx="0">
                  <c:v>0</c:v>
                </c:pt>
                <c:pt idx="1">
                  <c:v>0.05</c:v>
                </c:pt>
                <c:pt idx="2">
                  <c:v>0.1</c:v>
                </c:pt>
                <c:pt idx="3">
                  <c:v>0.25</c:v>
                </c:pt>
                <c:pt idx="4">
                  <c:v>0.5</c:v>
                </c:pt>
                <c:pt idx="5">
                  <c:v>1</c:v>
                </c:pt>
              </c:numCache>
            </c:numRef>
          </c:cat>
          <c:val>
            <c:numRef>
              <c:f>Pewarna_Campuran_2!$K$80:$K$85</c:f>
              <c:numCache>
                <c:formatCode>General</c:formatCode>
                <c:ptCount val="6"/>
                <c:pt idx="0">
                  <c:v>159</c:v>
                </c:pt>
                <c:pt idx="1">
                  <c:v>169</c:v>
                </c:pt>
                <c:pt idx="2">
                  <c:v>170</c:v>
                </c:pt>
                <c:pt idx="3">
                  <c:v>156</c:v>
                </c:pt>
                <c:pt idx="4">
                  <c:v>141</c:v>
                </c:pt>
                <c:pt idx="5">
                  <c:v>73</c:v>
                </c:pt>
              </c:numCache>
            </c:numRef>
          </c:val>
          <c:smooth val="0"/>
          <c:extLst>
            <c:ext xmlns:c16="http://schemas.microsoft.com/office/drawing/2014/chart" uri="{C3380CC4-5D6E-409C-BE32-E72D297353CC}">
              <c16:uniqueId val="{00000001-7A79-45E0-8344-96FB1D540453}"/>
            </c:ext>
          </c:extLst>
        </c:ser>
        <c:ser>
          <c:idx val="2"/>
          <c:order val="2"/>
          <c:tx>
            <c:strRef>
              <c:f>Pewarna_Campuran_2!$L$79</c:f>
              <c:strCache>
                <c:ptCount val="1"/>
                <c:pt idx="0">
                  <c:v>Max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numRef>
              <c:f>Pewarna_Campuran_2!$P$80:$P$85</c:f>
              <c:numCache>
                <c:formatCode>0%</c:formatCode>
                <c:ptCount val="6"/>
                <c:pt idx="0">
                  <c:v>0</c:v>
                </c:pt>
                <c:pt idx="1">
                  <c:v>0.05</c:v>
                </c:pt>
                <c:pt idx="2">
                  <c:v>0.1</c:v>
                </c:pt>
                <c:pt idx="3">
                  <c:v>0.25</c:v>
                </c:pt>
                <c:pt idx="4">
                  <c:v>0.5</c:v>
                </c:pt>
                <c:pt idx="5">
                  <c:v>1</c:v>
                </c:pt>
              </c:numCache>
            </c:numRef>
          </c:cat>
          <c:val>
            <c:numRef>
              <c:f>Pewarna_Campuran_2!$L$80:$L$85</c:f>
              <c:numCache>
                <c:formatCode>General</c:formatCode>
                <c:ptCount val="6"/>
                <c:pt idx="0">
                  <c:v>19</c:v>
                </c:pt>
                <c:pt idx="1">
                  <c:v>63</c:v>
                </c:pt>
                <c:pt idx="2">
                  <c:v>61</c:v>
                </c:pt>
                <c:pt idx="3">
                  <c:v>31</c:v>
                </c:pt>
                <c:pt idx="4">
                  <c:v>23</c:v>
                </c:pt>
                <c:pt idx="5">
                  <c:v>33</c:v>
                </c:pt>
              </c:numCache>
            </c:numRef>
          </c:val>
          <c:smooth val="0"/>
          <c:extLst>
            <c:ext xmlns:c16="http://schemas.microsoft.com/office/drawing/2014/chart" uri="{C3380CC4-5D6E-409C-BE32-E72D297353CC}">
              <c16:uniqueId val="{00000002-7A79-45E0-8344-96FB1D540453}"/>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 </a:t>
                </a:r>
              </a:p>
              <a:p>
                <a:pPr algn="ctr" rtl="0">
                  <a:defRPr/>
                </a:pP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endParaRPr lang="en-US"/>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Sensor RGB Value from Green Food Colorant </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Pewarna_Campuran_2!$M$79</c:f>
              <c:strCache>
                <c:ptCount val="1"/>
                <c:pt idx="0">
                  <c:v>Sensor R</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numRef>
              <c:f>Pewarna_Campuran_2!$P$80:$P$85</c:f>
              <c:numCache>
                <c:formatCode>0%</c:formatCode>
                <c:ptCount val="6"/>
                <c:pt idx="0">
                  <c:v>0</c:v>
                </c:pt>
                <c:pt idx="1">
                  <c:v>0.05</c:v>
                </c:pt>
                <c:pt idx="2">
                  <c:v>0.1</c:v>
                </c:pt>
                <c:pt idx="3">
                  <c:v>0.25</c:v>
                </c:pt>
                <c:pt idx="4">
                  <c:v>0.5</c:v>
                </c:pt>
                <c:pt idx="5">
                  <c:v>1</c:v>
                </c:pt>
              </c:numCache>
            </c:numRef>
          </c:cat>
          <c:val>
            <c:numRef>
              <c:f>Pewarna_Campuran_2!$M$80:$M$85</c:f>
              <c:numCache>
                <c:formatCode>General</c:formatCode>
                <c:ptCount val="6"/>
                <c:pt idx="0">
                  <c:v>38</c:v>
                </c:pt>
                <c:pt idx="1">
                  <c:v>64</c:v>
                </c:pt>
                <c:pt idx="2">
                  <c:v>88</c:v>
                </c:pt>
                <c:pt idx="3">
                  <c:v>69</c:v>
                </c:pt>
                <c:pt idx="4">
                  <c:v>61</c:v>
                </c:pt>
                <c:pt idx="5">
                  <c:v>64</c:v>
                </c:pt>
              </c:numCache>
            </c:numRef>
          </c:val>
          <c:smooth val="0"/>
          <c:extLst>
            <c:ext xmlns:c16="http://schemas.microsoft.com/office/drawing/2014/chart" uri="{C3380CC4-5D6E-409C-BE32-E72D297353CC}">
              <c16:uniqueId val="{00000000-6FCC-4CCF-85D4-2E682FCE01FA}"/>
            </c:ext>
          </c:extLst>
        </c:ser>
        <c:ser>
          <c:idx val="1"/>
          <c:order val="1"/>
          <c:tx>
            <c:strRef>
              <c:f>Pewarna_Campuran_2!$N$79</c:f>
              <c:strCache>
                <c:ptCount val="1"/>
                <c:pt idx="0">
                  <c:v>Sensor G</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numRef>
              <c:f>Pewarna_Campuran_2!$P$80:$P$85</c:f>
              <c:numCache>
                <c:formatCode>0%</c:formatCode>
                <c:ptCount val="6"/>
                <c:pt idx="0">
                  <c:v>0</c:v>
                </c:pt>
                <c:pt idx="1">
                  <c:v>0.05</c:v>
                </c:pt>
                <c:pt idx="2">
                  <c:v>0.1</c:v>
                </c:pt>
                <c:pt idx="3">
                  <c:v>0.25</c:v>
                </c:pt>
                <c:pt idx="4">
                  <c:v>0.5</c:v>
                </c:pt>
                <c:pt idx="5">
                  <c:v>1</c:v>
                </c:pt>
              </c:numCache>
            </c:numRef>
          </c:cat>
          <c:val>
            <c:numRef>
              <c:f>Pewarna_Campuran_2!$N$80:$N$85</c:f>
              <c:numCache>
                <c:formatCode>General</c:formatCode>
                <c:ptCount val="6"/>
                <c:pt idx="0">
                  <c:v>113</c:v>
                </c:pt>
                <c:pt idx="1">
                  <c:v>128</c:v>
                </c:pt>
                <c:pt idx="2">
                  <c:v>90</c:v>
                </c:pt>
                <c:pt idx="3">
                  <c:v>112</c:v>
                </c:pt>
                <c:pt idx="4">
                  <c:v>123</c:v>
                </c:pt>
                <c:pt idx="5">
                  <c:v>116</c:v>
                </c:pt>
              </c:numCache>
            </c:numRef>
          </c:val>
          <c:smooth val="0"/>
          <c:extLst>
            <c:ext xmlns:c16="http://schemas.microsoft.com/office/drawing/2014/chart" uri="{C3380CC4-5D6E-409C-BE32-E72D297353CC}">
              <c16:uniqueId val="{00000001-6FCC-4CCF-85D4-2E682FCE01FA}"/>
            </c:ext>
          </c:extLst>
        </c:ser>
        <c:ser>
          <c:idx val="2"/>
          <c:order val="2"/>
          <c:tx>
            <c:strRef>
              <c:f>Pewarna_Campuran_2!$O$79</c:f>
              <c:strCache>
                <c:ptCount val="1"/>
                <c:pt idx="0">
                  <c:v>Sensor B</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numRef>
              <c:f>Pewarna_Campuran_2!$P$80:$P$85</c:f>
              <c:numCache>
                <c:formatCode>0%</c:formatCode>
                <c:ptCount val="6"/>
                <c:pt idx="0">
                  <c:v>0</c:v>
                </c:pt>
                <c:pt idx="1">
                  <c:v>0.05</c:v>
                </c:pt>
                <c:pt idx="2">
                  <c:v>0.1</c:v>
                </c:pt>
                <c:pt idx="3">
                  <c:v>0.25</c:v>
                </c:pt>
                <c:pt idx="4">
                  <c:v>0.5</c:v>
                </c:pt>
                <c:pt idx="5">
                  <c:v>1</c:v>
                </c:pt>
              </c:numCache>
            </c:numRef>
          </c:cat>
          <c:val>
            <c:numRef>
              <c:f>Pewarna_Campuran_2!$O$80:$O$85</c:f>
              <c:numCache>
                <c:formatCode>General</c:formatCode>
                <c:ptCount val="6"/>
                <c:pt idx="0">
                  <c:v>116</c:v>
                </c:pt>
                <c:pt idx="1">
                  <c:v>64</c:v>
                </c:pt>
                <c:pt idx="2">
                  <c:v>82</c:v>
                </c:pt>
                <c:pt idx="3">
                  <c:v>77</c:v>
                </c:pt>
                <c:pt idx="4">
                  <c:v>74</c:v>
                </c:pt>
                <c:pt idx="5">
                  <c:v>72</c:v>
                </c:pt>
              </c:numCache>
            </c:numRef>
          </c:val>
          <c:smooth val="0"/>
          <c:extLst>
            <c:ext xmlns:c16="http://schemas.microsoft.com/office/drawing/2014/chart" uri="{C3380CC4-5D6E-409C-BE32-E72D297353CC}">
              <c16:uniqueId val="{00000002-6FCC-4CCF-85D4-2E682FCE01FA}"/>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 </a:t>
                </a:r>
              </a:p>
              <a:p>
                <a:pPr algn="ctr" rtl="0">
                  <a:defRPr/>
                </a:pP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a:t>
            </a:r>
            <a:r>
              <a:rPr lang="en-US" baseline="0"/>
              <a:t> from</a:t>
            </a:r>
            <a:r>
              <a:rPr lang="en-US"/>
              <a:t> Blue Food Colorant in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Pewarna_Campuran_2!$A$110</c:f>
              <c:strCache>
                <c:ptCount val="1"/>
                <c:pt idx="0">
                  <c:v>Mean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numRef>
              <c:f>Pewarna_Campuran_2!$P$111:$P$116</c:f>
              <c:numCache>
                <c:formatCode>0%</c:formatCode>
                <c:ptCount val="6"/>
                <c:pt idx="0">
                  <c:v>0</c:v>
                </c:pt>
                <c:pt idx="1">
                  <c:v>0.05</c:v>
                </c:pt>
                <c:pt idx="2">
                  <c:v>0.1</c:v>
                </c:pt>
                <c:pt idx="3">
                  <c:v>0.25</c:v>
                </c:pt>
                <c:pt idx="4">
                  <c:v>0.5</c:v>
                </c:pt>
                <c:pt idx="5">
                  <c:v>1</c:v>
                </c:pt>
              </c:numCache>
            </c:numRef>
          </c:cat>
          <c:val>
            <c:numRef>
              <c:f>Pewarna_Campuran_2!$A$111:$A$116</c:f>
              <c:numCache>
                <c:formatCode>General</c:formatCode>
                <c:ptCount val="6"/>
                <c:pt idx="0">
                  <c:v>0</c:v>
                </c:pt>
                <c:pt idx="1">
                  <c:v>0</c:v>
                </c:pt>
                <c:pt idx="2">
                  <c:v>0</c:v>
                </c:pt>
                <c:pt idx="3">
                  <c:v>0</c:v>
                </c:pt>
                <c:pt idx="4">
                  <c:v>0</c:v>
                </c:pt>
                <c:pt idx="5">
                  <c:v>0</c:v>
                </c:pt>
              </c:numCache>
            </c:numRef>
          </c:val>
          <c:smooth val="0"/>
          <c:extLst>
            <c:ext xmlns:c16="http://schemas.microsoft.com/office/drawing/2014/chart" uri="{C3380CC4-5D6E-409C-BE32-E72D297353CC}">
              <c16:uniqueId val="{00000000-F1D4-41AB-A4B9-9825144C3102}"/>
            </c:ext>
          </c:extLst>
        </c:ser>
        <c:ser>
          <c:idx val="1"/>
          <c:order val="1"/>
          <c:tx>
            <c:strRef>
              <c:f>Pewarna_Campuran_2!$B$110</c:f>
              <c:strCache>
                <c:ptCount val="1"/>
                <c:pt idx="0">
                  <c:v>Mean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numRef>
              <c:f>Pewarna_Campuran_2!$P$111:$P$116</c:f>
              <c:numCache>
                <c:formatCode>0%</c:formatCode>
                <c:ptCount val="6"/>
                <c:pt idx="0">
                  <c:v>0</c:v>
                </c:pt>
                <c:pt idx="1">
                  <c:v>0.05</c:v>
                </c:pt>
                <c:pt idx="2">
                  <c:v>0.1</c:v>
                </c:pt>
                <c:pt idx="3">
                  <c:v>0.25</c:v>
                </c:pt>
                <c:pt idx="4">
                  <c:v>0.5</c:v>
                </c:pt>
                <c:pt idx="5">
                  <c:v>1</c:v>
                </c:pt>
              </c:numCache>
            </c:numRef>
          </c:cat>
          <c:val>
            <c:numRef>
              <c:f>Pewarna_Campuran_2!$B$111:$B$116</c:f>
              <c:numCache>
                <c:formatCode>General</c:formatCode>
                <c:ptCount val="6"/>
                <c:pt idx="0">
                  <c:v>231</c:v>
                </c:pt>
                <c:pt idx="1">
                  <c:v>237</c:v>
                </c:pt>
                <c:pt idx="2">
                  <c:v>181</c:v>
                </c:pt>
                <c:pt idx="3">
                  <c:v>157</c:v>
                </c:pt>
                <c:pt idx="4">
                  <c:v>127</c:v>
                </c:pt>
                <c:pt idx="5">
                  <c:v>242</c:v>
                </c:pt>
              </c:numCache>
            </c:numRef>
          </c:val>
          <c:smooth val="0"/>
          <c:extLst>
            <c:ext xmlns:c16="http://schemas.microsoft.com/office/drawing/2014/chart" uri="{C3380CC4-5D6E-409C-BE32-E72D297353CC}">
              <c16:uniqueId val="{00000001-F1D4-41AB-A4B9-9825144C3102}"/>
            </c:ext>
          </c:extLst>
        </c:ser>
        <c:ser>
          <c:idx val="2"/>
          <c:order val="2"/>
          <c:tx>
            <c:strRef>
              <c:f>Pewarna_Campuran_2!$C$110</c:f>
              <c:strCache>
                <c:ptCount val="1"/>
                <c:pt idx="0">
                  <c:v>Mean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numRef>
              <c:f>Pewarna_Campuran_2!$P$111:$P$116</c:f>
              <c:numCache>
                <c:formatCode>0%</c:formatCode>
                <c:ptCount val="6"/>
                <c:pt idx="0">
                  <c:v>0</c:v>
                </c:pt>
                <c:pt idx="1">
                  <c:v>0.05</c:v>
                </c:pt>
                <c:pt idx="2">
                  <c:v>0.1</c:v>
                </c:pt>
                <c:pt idx="3">
                  <c:v>0.25</c:v>
                </c:pt>
                <c:pt idx="4">
                  <c:v>0.5</c:v>
                </c:pt>
                <c:pt idx="5">
                  <c:v>1</c:v>
                </c:pt>
              </c:numCache>
            </c:numRef>
          </c:cat>
          <c:val>
            <c:numRef>
              <c:f>Pewarna_Campuran_2!$C$111:$C$116</c:f>
              <c:numCache>
                <c:formatCode>General</c:formatCode>
                <c:ptCount val="6"/>
                <c:pt idx="0">
                  <c:v>253</c:v>
                </c:pt>
                <c:pt idx="1">
                  <c:v>252</c:v>
                </c:pt>
                <c:pt idx="2">
                  <c:v>236</c:v>
                </c:pt>
                <c:pt idx="3">
                  <c:v>244</c:v>
                </c:pt>
                <c:pt idx="4">
                  <c:v>253</c:v>
                </c:pt>
                <c:pt idx="5">
                  <c:v>254</c:v>
                </c:pt>
              </c:numCache>
            </c:numRef>
          </c:val>
          <c:smooth val="0"/>
          <c:extLst>
            <c:ext xmlns:c16="http://schemas.microsoft.com/office/drawing/2014/chart" uri="{C3380CC4-5D6E-409C-BE32-E72D297353CC}">
              <c16:uniqueId val="{00000002-F1D4-41AB-A4B9-9825144C3102}"/>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 </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from Blue Food Colorant in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Pewarna_Campuran_2!$D$110</c:f>
              <c:strCache>
                <c:ptCount val="1"/>
                <c:pt idx="0">
                  <c:v>Max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numRef>
              <c:f>Pewarna_Campuran_2!$P$111:$P$116</c:f>
              <c:numCache>
                <c:formatCode>0%</c:formatCode>
                <c:ptCount val="6"/>
                <c:pt idx="0">
                  <c:v>0</c:v>
                </c:pt>
                <c:pt idx="1">
                  <c:v>0.05</c:v>
                </c:pt>
                <c:pt idx="2">
                  <c:v>0.1</c:v>
                </c:pt>
                <c:pt idx="3">
                  <c:v>0.25</c:v>
                </c:pt>
                <c:pt idx="4">
                  <c:v>0.5</c:v>
                </c:pt>
                <c:pt idx="5">
                  <c:v>1</c:v>
                </c:pt>
              </c:numCache>
            </c:numRef>
          </c:cat>
          <c:val>
            <c:numRef>
              <c:f>Pewarna_Campuran_2!$D$111:$D$116</c:f>
              <c:numCache>
                <c:formatCode>General</c:formatCode>
                <c:ptCount val="6"/>
                <c:pt idx="0">
                  <c:v>0</c:v>
                </c:pt>
                <c:pt idx="1">
                  <c:v>0</c:v>
                </c:pt>
                <c:pt idx="2">
                  <c:v>0</c:v>
                </c:pt>
                <c:pt idx="3">
                  <c:v>0</c:v>
                </c:pt>
                <c:pt idx="4">
                  <c:v>0</c:v>
                </c:pt>
                <c:pt idx="5">
                  <c:v>0</c:v>
                </c:pt>
              </c:numCache>
            </c:numRef>
          </c:val>
          <c:smooth val="0"/>
          <c:extLst>
            <c:ext xmlns:c16="http://schemas.microsoft.com/office/drawing/2014/chart" uri="{C3380CC4-5D6E-409C-BE32-E72D297353CC}">
              <c16:uniqueId val="{00000000-07A0-41DF-BBA5-47B5335DC470}"/>
            </c:ext>
          </c:extLst>
        </c:ser>
        <c:ser>
          <c:idx val="1"/>
          <c:order val="1"/>
          <c:tx>
            <c:strRef>
              <c:f>Pewarna_Campuran_2!$E$110</c:f>
              <c:strCache>
                <c:ptCount val="1"/>
                <c:pt idx="0">
                  <c:v>Max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numRef>
              <c:f>Pewarna_Campuran_2!$P$111:$P$116</c:f>
              <c:numCache>
                <c:formatCode>0%</c:formatCode>
                <c:ptCount val="6"/>
                <c:pt idx="0">
                  <c:v>0</c:v>
                </c:pt>
                <c:pt idx="1">
                  <c:v>0.05</c:v>
                </c:pt>
                <c:pt idx="2">
                  <c:v>0.1</c:v>
                </c:pt>
                <c:pt idx="3">
                  <c:v>0.25</c:v>
                </c:pt>
                <c:pt idx="4">
                  <c:v>0.5</c:v>
                </c:pt>
                <c:pt idx="5">
                  <c:v>1</c:v>
                </c:pt>
              </c:numCache>
            </c:numRef>
          </c:cat>
          <c:val>
            <c:numRef>
              <c:f>Pewarna_Campuran_2!$E$111:$E$116</c:f>
              <c:numCache>
                <c:formatCode>General</c:formatCode>
                <c:ptCount val="6"/>
                <c:pt idx="0">
                  <c:v>233</c:v>
                </c:pt>
                <c:pt idx="1">
                  <c:v>255</c:v>
                </c:pt>
                <c:pt idx="2">
                  <c:v>204</c:v>
                </c:pt>
                <c:pt idx="3">
                  <c:v>161</c:v>
                </c:pt>
                <c:pt idx="4">
                  <c:v>127</c:v>
                </c:pt>
                <c:pt idx="5">
                  <c:v>243</c:v>
                </c:pt>
              </c:numCache>
            </c:numRef>
          </c:val>
          <c:smooth val="0"/>
          <c:extLst>
            <c:ext xmlns:c16="http://schemas.microsoft.com/office/drawing/2014/chart" uri="{C3380CC4-5D6E-409C-BE32-E72D297353CC}">
              <c16:uniqueId val="{00000001-07A0-41DF-BBA5-47B5335DC470}"/>
            </c:ext>
          </c:extLst>
        </c:ser>
        <c:ser>
          <c:idx val="2"/>
          <c:order val="2"/>
          <c:tx>
            <c:strRef>
              <c:f>Pewarna_Campuran_2!$F$110</c:f>
              <c:strCache>
                <c:ptCount val="1"/>
                <c:pt idx="0">
                  <c:v>Max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numRef>
              <c:f>Pewarna_Campuran_2!$P$111:$P$116</c:f>
              <c:numCache>
                <c:formatCode>0%</c:formatCode>
                <c:ptCount val="6"/>
                <c:pt idx="0">
                  <c:v>0</c:v>
                </c:pt>
                <c:pt idx="1">
                  <c:v>0.05</c:v>
                </c:pt>
                <c:pt idx="2">
                  <c:v>0.1</c:v>
                </c:pt>
                <c:pt idx="3">
                  <c:v>0.25</c:v>
                </c:pt>
                <c:pt idx="4">
                  <c:v>0.5</c:v>
                </c:pt>
                <c:pt idx="5">
                  <c:v>1</c:v>
                </c:pt>
              </c:numCache>
            </c:numRef>
          </c:cat>
          <c:val>
            <c:numRef>
              <c:f>Pewarna_Campuran_2!$F$111:$F$116</c:f>
              <c:numCache>
                <c:formatCode>General</c:formatCode>
                <c:ptCount val="6"/>
                <c:pt idx="0">
                  <c:v>255</c:v>
                </c:pt>
                <c:pt idx="1">
                  <c:v>255</c:v>
                </c:pt>
                <c:pt idx="2">
                  <c:v>255</c:v>
                </c:pt>
                <c:pt idx="3">
                  <c:v>255</c:v>
                </c:pt>
                <c:pt idx="4">
                  <c:v>255</c:v>
                </c:pt>
                <c:pt idx="5">
                  <c:v>255</c:v>
                </c:pt>
              </c:numCache>
            </c:numRef>
          </c:val>
          <c:smooth val="0"/>
          <c:extLst>
            <c:ext xmlns:c16="http://schemas.microsoft.com/office/drawing/2014/chart" uri="{C3380CC4-5D6E-409C-BE32-E72D297353CC}">
              <c16:uniqueId val="{00000002-07A0-41DF-BBA5-47B5335DC470}"/>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 </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 from Blue Food Colorant in Camera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Pewarna_Campuran_2!$G$110</c:f>
              <c:strCache>
                <c:ptCount val="1"/>
                <c:pt idx="0">
                  <c:v>Mean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numRef>
              <c:f>Pewarna_Campuran_2!$P$111:$P$116</c:f>
              <c:numCache>
                <c:formatCode>0%</c:formatCode>
                <c:ptCount val="6"/>
                <c:pt idx="0">
                  <c:v>0</c:v>
                </c:pt>
                <c:pt idx="1">
                  <c:v>0.05</c:v>
                </c:pt>
                <c:pt idx="2">
                  <c:v>0.1</c:v>
                </c:pt>
                <c:pt idx="3">
                  <c:v>0.25</c:v>
                </c:pt>
                <c:pt idx="4">
                  <c:v>0.5</c:v>
                </c:pt>
                <c:pt idx="5">
                  <c:v>1</c:v>
                </c:pt>
              </c:numCache>
            </c:numRef>
          </c:cat>
          <c:val>
            <c:numRef>
              <c:f>Pewarna_Campuran_2!$G$111:$G$116</c:f>
              <c:numCache>
                <c:formatCode>General</c:formatCode>
                <c:ptCount val="6"/>
                <c:pt idx="0">
                  <c:v>60</c:v>
                </c:pt>
                <c:pt idx="1">
                  <c:v>83</c:v>
                </c:pt>
                <c:pt idx="2">
                  <c:v>79</c:v>
                </c:pt>
                <c:pt idx="3">
                  <c:v>62</c:v>
                </c:pt>
                <c:pt idx="4">
                  <c:v>35</c:v>
                </c:pt>
                <c:pt idx="5">
                  <c:v>34</c:v>
                </c:pt>
              </c:numCache>
            </c:numRef>
          </c:val>
          <c:smooth val="0"/>
          <c:extLst>
            <c:ext xmlns:c16="http://schemas.microsoft.com/office/drawing/2014/chart" uri="{C3380CC4-5D6E-409C-BE32-E72D297353CC}">
              <c16:uniqueId val="{00000000-CC5C-4DB4-AF64-4DF247058CDA}"/>
            </c:ext>
          </c:extLst>
        </c:ser>
        <c:ser>
          <c:idx val="1"/>
          <c:order val="1"/>
          <c:tx>
            <c:strRef>
              <c:f>Pewarna_Campuran_2!$H$110</c:f>
              <c:strCache>
                <c:ptCount val="1"/>
                <c:pt idx="0">
                  <c:v>Mean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numRef>
              <c:f>Pewarna_Campuran_2!$P$111:$P$116</c:f>
              <c:numCache>
                <c:formatCode>0%</c:formatCode>
                <c:ptCount val="6"/>
                <c:pt idx="0">
                  <c:v>0</c:v>
                </c:pt>
                <c:pt idx="1">
                  <c:v>0.05</c:v>
                </c:pt>
                <c:pt idx="2">
                  <c:v>0.1</c:v>
                </c:pt>
                <c:pt idx="3">
                  <c:v>0.25</c:v>
                </c:pt>
                <c:pt idx="4">
                  <c:v>0.5</c:v>
                </c:pt>
                <c:pt idx="5">
                  <c:v>1</c:v>
                </c:pt>
              </c:numCache>
            </c:numRef>
          </c:cat>
          <c:val>
            <c:numRef>
              <c:f>Pewarna_Campuran_2!$H$111:$H$116</c:f>
              <c:numCache>
                <c:formatCode>General</c:formatCode>
                <c:ptCount val="6"/>
                <c:pt idx="0">
                  <c:v>82</c:v>
                </c:pt>
                <c:pt idx="1">
                  <c:v>106</c:v>
                </c:pt>
                <c:pt idx="2">
                  <c:v>107</c:v>
                </c:pt>
                <c:pt idx="3">
                  <c:v>97</c:v>
                </c:pt>
                <c:pt idx="4">
                  <c:v>78</c:v>
                </c:pt>
                <c:pt idx="5">
                  <c:v>54</c:v>
                </c:pt>
              </c:numCache>
            </c:numRef>
          </c:val>
          <c:smooth val="0"/>
          <c:extLst>
            <c:ext xmlns:c16="http://schemas.microsoft.com/office/drawing/2014/chart" uri="{C3380CC4-5D6E-409C-BE32-E72D297353CC}">
              <c16:uniqueId val="{00000001-CC5C-4DB4-AF64-4DF247058CDA}"/>
            </c:ext>
          </c:extLst>
        </c:ser>
        <c:ser>
          <c:idx val="2"/>
          <c:order val="2"/>
          <c:tx>
            <c:strRef>
              <c:f>Pewarna_Campuran_2!$I$110</c:f>
              <c:strCache>
                <c:ptCount val="1"/>
                <c:pt idx="0">
                  <c:v>Mean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numRef>
              <c:f>Pewarna_Campuran_2!$P$111:$P$116</c:f>
              <c:numCache>
                <c:formatCode>0%</c:formatCode>
                <c:ptCount val="6"/>
                <c:pt idx="0">
                  <c:v>0</c:v>
                </c:pt>
                <c:pt idx="1">
                  <c:v>0.05</c:v>
                </c:pt>
                <c:pt idx="2">
                  <c:v>0.1</c:v>
                </c:pt>
                <c:pt idx="3">
                  <c:v>0.25</c:v>
                </c:pt>
                <c:pt idx="4">
                  <c:v>0.5</c:v>
                </c:pt>
                <c:pt idx="5">
                  <c:v>1</c:v>
                </c:pt>
              </c:numCache>
            </c:numRef>
          </c:cat>
          <c:val>
            <c:numRef>
              <c:f>Pewarna_Campuran_2!$I$111:$I$116</c:f>
              <c:numCache>
                <c:formatCode>General</c:formatCode>
                <c:ptCount val="6"/>
                <c:pt idx="0">
                  <c:v>58</c:v>
                </c:pt>
                <c:pt idx="1">
                  <c:v>80</c:v>
                </c:pt>
                <c:pt idx="2">
                  <c:v>79</c:v>
                </c:pt>
                <c:pt idx="3">
                  <c:v>75</c:v>
                </c:pt>
                <c:pt idx="4">
                  <c:v>66</c:v>
                </c:pt>
                <c:pt idx="5">
                  <c:v>43</c:v>
                </c:pt>
              </c:numCache>
            </c:numRef>
          </c:val>
          <c:smooth val="0"/>
          <c:extLst>
            <c:ext xmlns:c16="http://schemas.microsoft.com/office/drawing/2014/chart" uri="{C3380CC4-5D6E-409C-BE32-E72D297353CC}">
              <c16:uniqueId val="{00000002-CC5C-4DB4-AF64-4DF247058CDA}"/>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 </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endParaRPr lang="en-US"/>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from Blue Food Colorant in Camera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Pewarna_Campuran_2!$J$110</c:f>
              <c:strCache>
                <c:ptCount val="1"/>
                <c:pt idx="0">
                  <c:v>Max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numRef>
              <c:f>Pewarna_Campuran_2!$P$111:$P$116</c:f>
              <c:numCache>
                <c:formatCode>0%</c:formatCode>
                <c:ptCount val="6"/>
                <c:pt idx="0">
                  <c:v>0</c:v>
                </c:pt>
                <c:pt idx="1">
                  <c:v>0.05</c:v>
                </c:pt>
                <c:pt idx="2">
                  <c:v>0.1</c:v>
                </c:pt>
                <c:pt idx="3">
                  <c:v>0.25</c:v>
                </c:pt>
                <c:pt idx="4">
                  <c:v>0.5</c:v>
                </c:pt>
                <c:pt idx="5">
                  <c:v>1</c:v>
                </c:pt>
              </c:numCache>
            </c:numRef>
          </c:cat>
          <c:val>
            <c:numRef>
              <c:f>Pewarna_Campuran_2!$J$111:$J$116</c:f>
              <c:numCache>
                <c:formatCode>General</c:formatCode>
                <c:ptCount val="6"/>
                <c:pt idx="0">
                  <c:v>57</c:v>
                </c:pt>
                <c:pt idx="1">
                  <c:v>93</c:v>
                </c:pt>
                <c:pt idx="2">
                  <c:v>78</c:v>
                </c:pt>
                <c:pt idx="3">
                  <c:v>73</c:v>
                </c:pt>
                <c:pt idx="4">
                  <c:v>43</c:v>
                </c:pt>
                <c:pt idx="5">
                  <c:v>34</c:v>
                </c:pt>
              </c:numCache>
            </c:numRef>
          </c:val>
          <c:smooth val="0"/>
          <c:extLst>
            <c:ext xmlns:c16="http://schemas.microsoft.com/office/drawing/2014/chart" uri="{C3380CC4-5D6E-409C-BE32-E72D297353CC}">
              <c16:uniqueId val="{00000000-FD74-4E80-9ED5-9F0AFE6D958B}"/>
            </c:ext>
          </c:extLst>
        </c:ser>
        <c:ser>
          <c:idx val="1"/>
          <c:order val="1"/>
          <c:tx>
            <c:strRef>
              <c:f>Pewarna_Campuran_2!$K$110</c:f>
              <c:strCache>
                <c:ptCount val="1"/>
                <c:pt idx="0">
                  <c:v>Max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numRef>
              <c:f>Pewarna_Campuran_2!$P$111:$P$116</c:f>
              <c:numCache>
                <c:formatCode>0%</c:formatCode>
                <c:ptCount val="6"/>
                <c:pt idx="0">
                  <c:v>0</c:v>
                </c:pt>
                <c:pt idx="1">
                  <c:v>0.05</c:v>
                </c:pt>
                <c:pt idx="2">
                  <c:v>0.1</c:v>
                </c:pt>
                <c:pt idx="3">
                  <c:v>0.25</c:v>
                </c:pt>
                <c:pt idx="4">
                  <c:v>0.5</c:v>
                </c:pt>
                <c:pt idx="5">
                  <c:v>1</c:v>
                </c:pt>
              </c:numCache>
            </c:numRef>
          </c:cat>
          <c:val>
            <c:numRef>
              <c:f>Pewarna_Campuran_2!$K$111:$K$116</c:f>
              <c:numCache>
                <c:formatCode>General</c:formatCode>
                <c:ptCount val="6"/>
                <c:pt idx="0">
                  <c:v>159</c:v>
                </c:pt>
                <c:pt idx="1">
                  <c:v>149</c:v>
                </c:pt>
                <c:pt idx="2">
                  <c:v>149</c:v>
                </c:pt>
                <c:pt idx="3">
                  <c:v>141</c:v>
                </c:pt>
                <c:pt idx="4">
                  <c:v>124</c:v>
                </c:pt>
                <c:pt idx="5">
                  <c:v>54</c:v>
                </c:pt>
              </c:numCache>
            </c:numRef>
          </c:val>
          <c:smooth val="0"/>
          <c:extLst>
            <c:ext xmlns:c16="http://schemas.microsoft.com/office/drawing/2014/chart" uri="{C3380CC4-5D6E-409C-BE32-E72D297353CC}">
              <c16:uniqueId val="{00000001-FD74-4E80-9ED5-9F0AFE6D958B}"/>
            </c:ext>
          </c:extLst>
        </c:ser>
        <c:ser>
          <c:idx val="2"/>
          <c:order val="2"/>
          <c:tx>
            <c:strRef>
              <c:f>Pewarna_Campuran_2!$L$110</c:f>
              <c:strCache>
                <c:ptCount val="1"/>
                <c:pt idx="0">
                  <c:v>Max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numRef>
              <c:f>Pewarna_Campuran_2!$P$111:$P$116</c:f>
              <c:numCache>
                <c:formatCode>0%</c:formatCode>
                <c:ptCount val="6"/>
                <c:pt idx="0">
                  <c:v>0</c:v>
                </c:pt>
                <c:pt idx="1">
                  <c:v>0.05</c:v>
                </c:pt>
                <c:pt idx="2">
                  <c:v>0.1</c:v>
                </c:pt>
                <c:pt idx="3">
                  <c:v>0.25</c:v>
                </c:pt>
                <c:pt idx="4">
                  <c:v>0.5</c:v>
                </c:pt>
                <c:pt idx="5">
                  <c:v>1</c:v>
                </c:pt>
              </c:numCache>
            </c:numRef>
          </c:cat>
          <c:val>
            <c:numRef>
              <c:f>Pewarna_Campuran_2!$L$111:$L$116</c:f>
              <c:numCache>
                <c:formatCode>General</c:formatCode>
                <c:ptCount val="6"/>
                <c:pt idx="0">
                  <c:v>19</c:v>
                </c:pt>
                <c:pt idx="1">
                  <c:v>47</c:v>
                </c:pt>
                <c:pt idx="2">
                  <c:v>39</c:v>
                </c:pt>
                <c:pt idx="3">
                  <c:v>43</c:v>
                </c:pt>
                <c:pt idx="4">
                  <c:v>18</c:v>
                </c:pt>
                <c:pt idx="5">
                  <c:v>43</c:v>
                </c:pt>
              </c:numCache>
            </c:numRef>
          </c:val>
          <c:smooth val="0"/>
          <c:extLst>
            <c:ext xmlns:c16="http://schemas.microsoft.com/office/drawing/2014/chart" uri="{C3380CC4-5D6E-409C-BE32-E72D297353CC}">
              <c16:uniqueId val="{00000002-FD74-4E80-9ED5-9F0AFE6D958B}"/>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 </a:t>
                </a:r>
              </a:p>
              <a:p>
                <a:pPr algn="ctr" rtl="0">
                  <a:defRPr/>
                </a:pP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from Water in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Pewarna_Campuran_2!$D$48</c:f>
              <c:strCache>
                <c:ptCount val="1"/>
                <c:pt idx="0">
                  <c:v>Max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val>
            <c:numRef>
              <c:f>Pewarna_Campuran_2!$D$14:$D$16</c:f>
              <c:numCache>
                <c:formatCode>General</c:formatCode>
                <c:ptCount val="3"/>
                <c:pt idx="0">
                  <c:v>206</c:v>
                </c:pt>
                <c:pt idx="1">
                  <c:v>206</c:v>
                </c:pt>
                <c:pt idx="2">
                  <c:v>200</c:v>
                </c:pt>
              </c:numCache>
            </c:numRef>
          </c:val>
          <c:smooth val="0"/>
          <c:extLst>
            <c:ext xmlns:c16="http://schemas.microsoft.com/office/drawing/2014/chart" uri="{C3380CC4-5D6E-409C-BE32-E72D297353CC}">
              <c16:uniqueId val="{00000000-24F4-4EEA-ABCD-11F8E8184566}"/>
            </c:ext>
          </c:extLst>
        </c:ser>
        <c:ser>
          <c:idx val="1"/>
          <c:order val="1"/>
          <c:tx>
            <c:strRef>
              <c:f>Pewarna_Campuran_2!$E$48</c:f>
              <c:strCache>
                <c:ptCount val="1"/>
                <c:pt idx="0">
                  <c:v>Max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val>
            <c:numRef>
              <c:f>Pewarna_Campuran_2!$E$14:$E$16</c:f>
              <c:numCache>
                <c:formatCode>General</c:formatCode>
                <c:ptCount val="3"/>
                <c:pt idx="0">
                  <c:v>209</c:v>
                </c:pt>
                <c:pt idx="1">
                  <c:v>210</c:v>
                </c:pt>
                <c:pt idx="2">
                  <c:v>203</c:v>
                </c:pt>
              </c:numCache>
            </c:numRef>
          </c:val>
          <c:smooth val="0"/>
          <c:extLst>
            <c:ext xmlns:c16="http://schemas.microsoft.com/office/drawing/2014/chart" uri="{C3380CC4-5D6E-409C-BE32-E72D297353CC}">
              <c16:uniqueId val="{00000001-24F4-4EEA-ABCD-11F8E8184566}"/>
            </c:ext>
          </c:extLst>
        </c:ser>
        <c:ser>
          <c:idx val="2"/>
          <c:order val="2"/>
          <c:tx>
            <c:strRef>
              <c:f>Pewarna_Campuran_2!$F$48</c:f>
              <c:strCache>
                <c:ptCount val="1"/>
                <c:pt idx="0">
                  <c:v>Max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val>
            <c:numRef>
              <c:f>Pewarna_Campuran_2!$F$14:$F$16</c:f>
              <c:numCache>
                <c:formatCode>General</c:formatCode>
                <c:ptCount val="3"/>
                <c:pt idx="0">
                  <c:v>209</c:v>
                </c:pt>
                <c:pt idx="1">
                  <c:v>210</c:v>
                </c:pt>
                <c:pt idx="2">
                  <c:v>199</c:v>
                </c:pt>
              </c:numCache>
            </c:numRef>
          </c:val>
          <c:smooth val="0"/>
          <c:extLst>
            <c:ext xmlns:c16="http://schemas.microsoft.com/office/drawing/2014/chart" uri="{C3380CC4-5D6E-409C-BE32-E72D297353CC}">
              <c16:uniqueId val="{00000002-24F4-4EEA-ABCD-11F8E8184566}"/>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 Data</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Sensor RGB Value from Blue Food Colorant</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Pewarna_Campuran_2!$M$110</c:f>
              <c:strCache>
                <c:ptCount val="1"/>
                <c:pt idx="0">
                  <c:v>Sensor R</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numRef>
              <c:f>Pewarna_Campuran_2!$P$111:$P$116</c:f>
              <c:numCache>
                <c:formatCode>0%</c:formatCode>
                <c:ptCount val="6"/>
                <c:pt idx="0">
                  <c:v>0</c:v>
                </c:pt>
                <c:pt idx="1">
                  <c:v>0.05</c:v>
                </c:pt>
                <c:pt idx="2">
                  <c:v>0.1</c:v>
                </c:pt>
                <c:pt idx="3">
                  <c:v>0.25</c:v>
                </c:pt>
                <c:pt idx="4">
                  <c:v>0.5</c:v>
                </c:pt>
                <c:pt idx="5">
                  <c:v>1</c:v>
                </c:pt>
              </c:numCache>
            </c:numRef>
          </c:cat>
          <c:val>
            <c:numRef>
              <c:f>Pewarna_Campuran_2!$M$111:$M$116</c:f>
              <c:numCache>
                <c:formatCode>General</c:formatCode>
                <c:ptCount val="6"/>
                <c:pt idx="0">
                  <c:v>37</c:v>
                </c:pt>
                <c:pt idx="1">
                  <c:v>51</c:v>
                </c:pt>
                <c:pt idx="2">
                  <c:v>53</c:v>
                </c:pt>
                <c:pt idx="3">
                  <c:v>36</c:v>
                </c:pt>
                <c:pt idx="4">
                  <c:v>21</c:v>
                </c:pt>
                <c:pt idx="5">
                  <c:v>19</c:v>
                </c:pt>
              </c:numCache>
            </c:numRef>
          </c:val>
          <c:smooth val="0"/>
          <c:extLst>
            <c:ext xmlns:c16="http://schemas.microsoft.com/office/drawing/2014/chart" uri="{C3380CC4-5D6E-409C-BE32-E72D297353CC}">
              <c16:uniqueId val="{00000000-2B05-4501-92BD-E3A2E4761002}"/>
            </c:ext>
          </c:extLst>
        </c:ser>
        <c:ser>
          <c:idx val="1"/>
          <c:order val="1"/>
          <c:tx>
            <c:strRef>
              <c:f>Pewarna_Campuran_2!$N$110</c:f>
              <c:strCache>
                <c:ptCount val="1"/>
                <c:pt idx="0">
                  <c:v>Sensor G</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numRef>
              <c:f>Pewarna_Campuran_2!$P$111:$P$116</c:f>
              <c:numCache>
                <c:formatCode>0%</c:formatCode>
                <c:ptCount val="6"/>
                <c:pt idx="0">
                  <c:v>0</c:v>
                </c:pt>
                <c:pt idx="1">
                  <c:v>0.05</c:v>
                </c:pt>
                <c:pt idx="2">
                  <c:v>0.1</c:v>
                </c:pt>
                <c:pt idx="3">
                  <c:v>0.25</c:v>
                </c:pt>
                <c:pt idx="4">
                  <c:v>0.5</c:v>
                </c:pt>
                <c:pt idx="5">
                  <c:v>1</c:v>
                </c:pt>
              </c:numCache>
            </c:numRef>
          </c:cat>
          <c:val>
            <c:numRef>
              <c:f>Pewarna_Campuran_2!$N$111:$N$116</c:f>
              <c:numCache>
                <c:formatCode>General</c:formatCode>
                <c:ptCount val="6"/>
                <c:pt idx="0">
                  <c:v>110</c:v>
                </c:pt>
                <c:pt idx="1">
                  <c:v>100</c:v>
                </c:pt>
                <c:pt idx="2">
                  <c:v>103</c:v>
                </c:pt>
                <c:pt idx="3">
                  <c:v>111</c:v>
                </c:pt>
                <c:pt idx="4">
                  <c:v>110</c:v>
                </c:pt>
                <c:pt idx="5">
                  <c:v>114</c:v>
                </c:pt>
              </c:numCache>
            </c:numRef>
          </c:val>
          <c:smooth val="0"/>
          <c:extLst>
            <c:ext xmlns:c16="http://schemas.microsoft.com/office/drawing/2014/chart" uri="{C3380CC4-5D6E-409C-BE32-E72D297353CC}">
              <c16:uniqueId val="{00000001-2B05-4501-92BD-E3A2E4761002}"/>
            </c:ext>
          </c:extLst>
        </c:ser>
        <c:ser>
          <c:idx val="2"/>
          <c:order val="2"/>
          <c:tx>
            <c:strRef>
              <c:f>Pewarna_Campuran_2!$O$110</c:f>
              <c:strCache>
                <c:ptCount val="1"/>
                <c:pt idx="0">
                  <c:v>Sensor B</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numRef>
              <c:f>Pewarna_Campuran_2!$P$111:$P$116</c:f>
              <c:numCache>
                <c:formatCode>0%</c:formatCode>
                <c:ptCount val="6"/>
                <c:pt idx="0">
                  <c:v>0</c:v>
                </c:pt>
                <c:pt idx="1">
                  <c:v>0.05</c:v>
                </c:pt>
                <c:pt idx="2">
                  <c:v>0.1</c:v>
                </c:pt>
                <c:pt idx="3">
                  <c:v>0.25</c:v>
                </c:pt>
                <c:pt idx="4">
                  <c:v>0.5</c:v>
                </c:pt>
                <c:pt idx="5">
                  <c:v>1</c:v>
                </c:pt>
              </c:numCache>
            </c:numRef>
          </c:cat>
          <c:val>
            <c:numRef>
              <c:f>Pewarna_Campuran_2!$O$111:$O$116</c:f>
              <c:numCache>
                <c:formatCode>General</c:formatCode>
                <c:ptCount val="6"/>
                <c:pt idx="0">
                  <c:v>110</c:v>
                </c:pt>
                <c:pt idx="1">
                  <c:v>106</c:v>
                </c:pt>
                <c:pt idx="2">
                  <c:v>106</c:v>
                </c:pt>
                <c:pt idx="3">
                  <c:v>111</c:v>
                </c:pt>
                <c:pt idx="4">
                  <c:v>123</c:v>
                </c:pt>
                <c:pt idx="5">
                  <c:v>126</c:v>
                </c:pt>
              </c:numCache>
            </c:numRef>
          </c:val>
          <c:smooth val="0"/>
          <c:extLst>
            <c:ext xmlns:c16="http://schemas.microsoft.com/office/drawing/2014/chart" uri="{C3380CC4-5D6E-409C-BE32-E72D297353CC}">
              <c16:uniqueId val="{00000002-2B05-4501-92BD-E3A2E4761002}"/>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 </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endParaRPr lang="en-US"/>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a:t>
            </a:r>
            <a:r>
              <a:rPr lang="en-US" baseline="0"/>
              <a:t> Value from Red and Green Mixture Food Colorant Histogram Microscope</a:t>
            </a:r>
            <a:endParaRPr lang="en-US"/>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Pewarna_Campuran_2!$A$48</c:f>
              <c:strCache>
                <c:ptCount val="1"/>
                <c:pt idx="0">
                  <c:v>Mean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Pewarna_Campuran_2!$A$49:$A$54</c:f>
              <c:numCache>
                <c:formatCode>General</c:formatCode>
                <c:ptCount val="6"/>
                <c:pt idx="0">
                  <c:v>0</c:v>
                </c:pt>
                <c:pt idx="1">
                  <c:v>22</c:v>
                </c:pt>
                <c:pt idx="2">
                  <c:v>92</c:v>
                </c:pt>
                <c:pt idx="3">
                  <c:v>163</c:v>
                </c:pt>
                <c:pt idx="4">
                  <c:v>254</c:v>
                </c:pt>
                <c:pt idx="5">
                  <c:v>254</c:v>
                </c:pt>
              </c:numCache>
            </c:numRef>
          </c:val>
          <c:smooth val="0"/>
          <c:extLst>
            <c:ext xmlns:c16="http://schemas.microsoft.com/office/drawing/2014/chart" uri="{C3380CC4-5D6E-409C-BE32-E72D297353CC}">
              <c16:uniqueId val="{00000000-0D4A-4D1C-BD05-9050D57CB248}"/>
            </c:ext>
          </c:extLst>
        </c:ser>
        <c:ser>
          <c:idx val="1"/>
          <c:order val="1"/>
          <c:tx>
            <c:strRef>
              <c:f>Pewarna_Campuran_2!$B$48</c:f>
              <c:strCache>
                <c:ptCount val="1"/>
                <c:pt idx="0">
                  <c:v>Mean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Pewarna_Campuran_2!$B$49:$B$54</c:f>
              <c:numCache>
                <c:formatCode>General</c:formatCode>
                <c:ptCount val="6"/>
                <c:pt idx="0">
                  <c:v>246</c:v>
                </c:pt>
                <c:pt idx="1">
                  <c:v>227</c:v>
                </c:pt>
                <c:pt idx="2">
                  <c:v>140</c:v>
                </c:pt>
                <c:pt idx="3">
                  <c:v>174</c:v>
                </c:pt>
                <c:pt idx="4">
                  <c:v>135</c:v>
                </c:pt>
                <c:pt idx="5">
                  <c:v>138</c:v>
                </c:pt>
              </c:numCache>
            </c:numRef>
          </c:val>
          <c:smooth val="0"/>
          <c:extLst>
            <c:ext xmlns:c16="http://schemas.microsoft.com/office/drawing/2014/chart" uri="{C3380CC4-5D6E-409C-BE32-E72D297353CC}">
              <c16:uniqueId val="{00000001-0D4A-4D1C-BD05-9050D57CB248}"/>
            </c:ext>
          </c:extLst>
        </c:ser>
        <c:ser>
          <c:idx val="2"/>
          <c:order val="2"/>
          <c:tx>
            <c:strRef>
              <c:f>Pewarna_Campuran_2!$C$48</c:f>
              <c:strCache>
                <c:ptCount val="1"/>
                <c:pt idx="0">
                  <c:v>Mean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Pewarna_Campuran_2!$C$49:$C$54</c:f>
              <c:numCache>
                <c:formatCode>General</c:formatCode>
                <c:ptCount val="6"/>
                <c:pt idx="0">
                  <c:v>65</c:v>
                </c:pt>
                <c:pt idx="1">
                  <c:v>65</c:v>
                </c:pt>
                <c:pt idx="2">
                  <c:v>41</c:v>
                </c:pt>
                <c:pt idx="3">
                  <c:v>53</c:v>
                </c:pt>
                <c:pt idx="4">
                  <c:v>89</c:v>
                </c:pt>
                <c:pt idx="5">
                  <c:v>101</c:v>
                </c:pt>
              </c:numCache>
            </c:numRef>
          </c:val>
          <c:smooth val="0"/>
          <c:extLst>
            <c:ext xmlns:c16="http://schemas.microsoft.com/office/drawing/2014/chart" uri="{C3380CC4-5D6E-409C-BE32-E72D297353CC}">
              <c16:uniqueId val="{00000002-0D4A-4D1C-BD05-9050D57CB248}"/>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Konsentrasi</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Nilai</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050" b="0" i="0" baseline="0">
                <a:effectLst/>
              </a:rPr>
              <a:t>Mean Histogram Value from Red and Green Mixture Food Colorant  Microscope Image</a:t>
            </a:r>
            <a:endParaRPr lang="en-US" sz="1050">
              <a:effectLst/>
            </a:endParaRPr>
          </a:p>
        </c:rich>
      </c:tx>
      <c:overlay val="0"/>
      <c:spPr>
        <a:noFill/>
        <a:ln>
          <a:noFill/>
        </a:ln>
        <a:effectLst/>
      </c:spPr>
    </c:title>
    <c:autoTitleDeleted val="0"/>
    <c:plotArea>
      <c:layout/>
      <c:lineChart>
        <c:grouping val="standard"/>
        <c:varyColors val="0"/>
        <c:ser>
          <c:idx val="3"/>
          <c:order val="0"/>
          <c:tx>
            <c:strRef>
              <c:f>Pewarna_Campuran_2!$D$48</c:f>
              <c:strCache>
                <c:ptCount val="1"/>
                <c:pt idx="0">
                  <c:v>Max R Mik</c:v>
                </c:pt>
              </c:strCache>
            </c:strRef>
          </c:tx>
          <c:spPr>
            <a:ln>
              <a:solidFill>
                <a:srgbClr val="FF0000"/>
              </a:solidFill>
            </a:ln>
          </c:spP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Pewarna_Campuran_2!$D$49:$D$54</c:f>
              <c:numCache>
                <c:formatCode>General</c:formatCode>
                <c:ptCount val="6"/>
                <c:pt idx="0">
                  <c:v>0</c:v>
                </c:pt>
                <c:pt idx="1">
                  <c:v>24</c:v>
                </c:pt>
                <c:pt idx="2">
                  <c:v>92</c:v>
                </c:pt>
                <c:pt idx="3">
                  <c:v>176</c:v>
                </c:pt>
                <c:pt idx="4">
                  <c:v>255</c:v>
                </c:pt>
                <c:pt idx="5">
                  <c:v>255</c:v>
                </c:pt>
              </c:numCache>
            </c:numRef>
          </c:val>
          <c:smooth val="0"/>
          <c:extLst>
            <c:ext xmlns:c16="http://schemas.microsoft.com/office/drawing/2014/chart" uri="{C3380CC4-5D6E-409C-BE32-E72D297353CC}">
              <c16:uniqueId val="{00000000-AF11-4BD8-B488-4B2AB4762138}"/>
            </c:ext>
          </c:extLst>
        </c:ser>
        <c:ser>
          <c:idx val="4"/>
          <c:order val="1"/>
          <c:tx>
            <c:strRef>
              <c:f>Pewarna_Campuran_2!$E$48</c:f>
              <c:strCache>
                <c:ptCount val="1"/>
                <c:pt idx="0">
                  <c:v>Max G Mik</c:v>
                </c:pt>
              </c:strCache>
            </c:strRef>
          </c:tx>
          <c:spPr>
            <a:ln>
              <a:solidFill>
                <a:srgbClr val="00B050"/>
              </a:solidFill>
            </a:ln>
          </c:spP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Pewarna_Campuran_2!$E$49:$E$54</c:f>
              <c:numCache>
                <c:formatCode>General</c:formatCode>
                <c:ptCount val="6"/>
                <c:pt idx="0">
                  <c:v>248</c:v>
                </c:pt>
                <c:pt idx="1">
                  <c:v>235</c:v>
                </c:pt>
                <c:pt idx="2">
                  <c:v>140</c:v>
                </c:pt>
                <c:pt idx="3">
                  <c:v>175</c:v>
                </c:pt>
                <c:pt idx="4">
                  <c:v>143</c:v>
                </c:pt>
                <c:pt idx="5">
                  <c:v>143</c:v>
                </c:pt>
              </c:numCache>
            </c:numRef>
          </c:val>
          <c:smooth val="0"/>
          <c:extLst>
            <c:ext xmlns:c16="http://schemas.microsoft.com/office/drawing/2014/chart" uri="{C3380CC4-5D6E-409C-BE32-E72D297353CC}">
              <c16:uniqueId val="{00000001-AF11-4BD8-B488-4B2AB4762138}"/>
            </c:ext>
          </c:extLst>
        </c:ser>
        <c:ser>
          <c:idx val="5"/>
          <c:order val="2"/>
          <c:tx>
            <c:strRef>
              <c:f>Pewarna_Campuran_2!$F$48</c:f>
              <c:strCache>
                <c:ptCount val="1"/>
                <c:pt idx="0">
                  <c:v>Max B Mik</c:v>
                </c:pt>
              </c:strCache>
            </c:strRef>
          </c:tx>
          <c:spPr>
            <a:ln>
              <a:solidFill>
                <a:srgbClr val="0070C0"/>
              </a:solidFill>
            </a:ln>
          </c:spP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Pewarna_Campuran_2!$F$49:$F$54</c:f>
              <c:numCache>
                <c:formatCode>General</c:formatCode>
                <c:ptCount val="6"/>
                <c:pt idx="0">
                  <c:v>66</c:v>
                </c:pt>
                <c:pt idx="1">
                  <c:v>69</c:v>
                </c:pt>
                <c:pt idx="2">
                  <c:v>41</c:v>
                </c:pt>
                <c:pt idx="3">
                  <c:v>54</c:v>
                </c:pt>
                <c:pt idx="4">
                  <c:v>88</c:v>
                </c:pt>
                <c:pt idx="5">
                  <c:v>103</c:v>
                </c:pt>
              </c:numCache>
            </c:numRef>
          </c:val>
          <c:smooth val="0"/>
          <c:extLst>
            <c:ext xmlns:c16="http://schemas.microsoft.com/office/drawing/2014/chart" uri="{C3380CC4-5D6E-409C-BE32-E72D297353CC}">
              <c16:uniqueId val="{00000002-AF11-4BD8-B488-4B2AB4762138}"/>
            </c:ext>
          </c:extLst>
        </c:ser>
        <c:ser>
          <c:idx val="0"/>
          <c:order val="3"/>
          <c:tx>
            <c:strRef>
              <c:f>Pewarna_Campuran_2!$A$48</c:f>
              <c:strCache>
                <c:ptCount val="1"/>
                <c:pt idx="0">
                  <c:v>Mean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Pewarna_Campuran_2!$A$49:$A$54</c:f>
              <c:numCache>
                <c:formatCode>General</c:formatCode>
                <c:ptCount val="6"/>
                <c:pt idx="0">
                  <c:v>0</c:v>
                </c:pt>
                <c:pt idx="1">
                  <c:v>22</c:v>
                </c:pt>
                <c:pt idx="2">
                  <c:v>92</c:v>
                </c:pt>
                <c:pt idx="3">
                  <c:v>163</c:v>
                </c:pt>
                <c:pt idx="4">
                  <c:v>254</c:v>
                </c:pt>
                <c:pt idx="5">
                  <c:v>254</c:v>
                </c:pt>
              </c:numCache>
            </c:numRef>
          </c:val>
          <c:smooth val="0"/>
          <c:extLst>
            <c:ext xmlns:c16="http://schemas.microsoft.com/office/drawing/2014/chart" uri="{C3380CC4-5D6E-409C-BE32-E72D297353CC}">
              <c16:uniqueId val="{00000003-AF11-4BD8-B488-4B2AB4762138}"/>
            </c:ext>
          </c:extLst>
        </c:ser>
        <c:ser>
          <c:idx val="1"/>
          <c:order val="4"/>
          <c:tx>
            <c:strRef>
              <c:f>Pewarna_Campuran_2!$B$48</c:f>
              <c:strCache>
                <c:ptCount val="1"/>
                <c:pt idx="0">
                  <c:v>Mean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Pewarna_Campuran_2!$B$49:$B$54</c:f>
              <c:numCache>
                <c:formatCode>General</c:formatCode>
                <c:ptCount val="6"/>
                <c:pt idx="0">
                  <c:v>246</c:v>
                </c:pt>
                <c:pt idx="1">
                  <c:v>227</c:v>
                </c:pt>
                <c:pt idx="2">
                  <c:v>140</c:v>
                </c:pt>
                <c:pt idx="3">
                  <c:v>174</c:v>
                </c:pt>
                <c:pt idx="4">
                  <c:v>135</c:v>
                </c:pt>
                <c:pt idx="5">
                  <c:v>138</c:v>
                </c:pt>
              </c:numCache>
            </c:numRef>
          </c:val>
          <c:smooth val="0"/>
          <c:extLst>
            <c:ext xmlns:c16="http://schemas.microsoft.com/office/drawing/2014/chart" uri="{C3380CC4-5D6E-409C-BE32-E72D297353CC}">
              <c16:uniqueId val="{00000004-AF11-4BD8-B488-4B2AB4762138}"/>
            </c:ext>
          </c:extLst>
        </c:ser>
        <c:ser>
          <c:idx val="2"/>
          <c:order val="5"/>
          <c:tx>
            <c:strRef>
              <c:f>Pewarna_Campuran_2!$C$48</c:f>
              <c:strCache>
                <c:ptCount val="1"/>
                <c:pt idx="0">
                  <c:v>Mean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Pewarna_Campuran_2!$C$49:$C$54</c:f>
              <c:numCache>
                <c:formatCode>General</c:formatCode>
                <c:ptCount val="6"/>
                <c:pt idx="0">
                  <c:v>65</c:v>
                </c:pt>
                <c:pt idx="1">
                  <c:v>65</c:v>
                </c:pt>
                <c:pt idx="2">
                  <c:v>41</c:v>
                </c:pt>
                <c:pt idx="3">
                  <c:v>53</c:v>
                </c:pt>
                <c:pt idx="4">
                  <c:v>89</c:v>
                </c:pt>
                <c:pt idx="5">
                  <c:v>101</c:v>
                </c:pt>
              </c:numCache>
            </c:numRef>
          </c:val>
          <c:smooth val="0"/>
          <c:extLst>
            <c:ext xmlns:c16="http://schemas.microsoft.com/office/drawing/2014/chart" uri="{C3380CC4-5D6E-409C-BE32-E72D297353CC}">
              <c16:uniqueId val="{00000005-AF11-4BD8-B488-4B2AB4762138}"/>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900" b="0" i="0" u="none" strike="noStrike" baseline="0">
                    <a:effectLst/>
                  </a:rPr>
                  <a:t>Concentration</a:t>
                </a:r>
                <a:endParaRPr lang="en-US"/>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900" b="0" i="0" u="none" strike="noStrike" baseline="0">
                    <a:effectLst/>
                  </a:rPr>
                  <a:t>Value</a:t>
                </a:r>
                <a:endParaRPr lang="en-US"/>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txPr>
    <a:bodyPr/>
    <a:lstStyle/>
    <a:p>
      <a:pPr>
        <a:defRPr sz="900">
          <a:latin typeface="Times New Roman" panose="02020603050405020304" pitchFamily="18" charset="0"/>
          <a:cs typeface="Times New Roman" panose="02020603050405020304" pitchFamily="18" charset="0"/>
        </a:defRPr>
      </a:pPr>
      <a:endParaRPr lang="en-US"/>
    </a:p>
  </c:txPr>
  <c:externalData r:id="rId2">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050" b="0" i="0" baseline="0">
                <a:effectLst/>
              </a:rPr>
              <a:t>Mean Histogram Value from Red and Green Mixture Food Colorant  Camera Image</a:t>
            </a:r>
            <a:endParaRPr lang="en-US" sz="1050">
              <a:effectLst/>
            </a:endParaRP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Pewarna_Campuran_2!$G$48</c:f>
              <c:strCache>
                <c:ptCount val="1"/>
                <c:pt idx="0">
                  <c:v>Mean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Pewarna_Campuran_2!$P$49:$P$54</c:f>
              <c:strCache>
                <c:ptCount val="6"/>
                <c:pt idx="0">
                  <c:v>100%    0%</c:v>
                </c:pt>
                <c:pt idx="1">
                  <c:v>80%    20%</c:v>
                </c:pt>
                <c:pt idx="2">
                  <c:v>60%    40%</c:v>
                </c:pt>
                <c:pt idx="3">
                  <c:v>40%    60%</c:v>
                </c:pt>
                <c:pt idx="4">
                  <c:v>20%    80%</c:v>
                </c:pt>
                <c:pt idx="5">
                  <c:v>0%    100%</c:v>
                </c:pt>
              </c:strCache>
            </c:strRef>
          </c:cat>
          <c:val>
            <c:numRef>
              <c:f>Pewarna_Campuran_2!$G$49:$G$54</c:f>
              <c:numCache>
                <c:formatCode>General</c:formatCode>
                <c:ptCount val="6"/>
                <c:pt idx="0">
                  <c:v>51</c:v>
                </c:pt>
                <c:pt idx="1">
                  <c:v>86</c:v>
                </c:pt>
                <c:pt idx="2">
                  <c:v>104</c:v>
                </c:pt>
                <c:pt idx="3">
                  <c:v>96</c:v>
                </c:pt>
                <c:pt idx="4">
                  <c:v>109</c:v>
                </c:pt>
                <c:pt idx="5">
                  <c:v>92</c:v>
                </c:pt>
              </c:numCache>
            </c:numRef>
          </c:val>
          <c:smooth val="0"/>
          <c:extLst>
            <c:ext xmlns:c16="http://schemas.microsoft.com/office/drawing/2014/chart" uri="{C3380CC4-5D6E-409C-BE32-E72D297353CC}">
              <c16:uniqueId val="{00000000-2AD7-4140-B507-6B6524456FDA}"/>
            </c:ext>
          </c:extLst>
        </c:ser>
        <c:ser>
          <c:idx val="1"/>
          <c:order val="1"/>
          <c:tx>
            <c:strRef>
              <c:f>Pewarna_Campuran_2!$H$48</c:f>
              <c:strCache>
                <c:ptCount val="1"/>
                <c:pt idx="0">
                  <c:v>Mean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Pewarna_Campuran_2!$P$49:$P$54</c:f>
              <c:strCache>
                <c:ptCount val="6"/>
                <c:pt idx="0">
                  <c:v>100%    0%</c:v>
                </c:pt>
                <c:pt idx="1">
                  <c:v>80%    20%</c:v>
                </c:pt>
                <c:pt idx="2">
                  <c:v>60%    40%</c:v>
                </c:pt>
                <c:pt idx="3">
                  <c:v>40%    60%</c:v>
                </c:pt>
                <c:pt idx="4">
                  <c:v>20%    80%</c:v>
                </c:pt>
                <c:pt idx="5">
                  <c:v>0%    100%</c:v>
                </c:pt>
              </c:strCache>
            </c:strRef>
          </c:cat>
          <c:val>
            <c:numRef>
              <c:f>Pewarna_Campuran_2!$H$49:$H$54</c:f>
              <c:numCache>
                <c:formatCode>General</c:formatCode>
                <c:ptCount val="6"/>
                <c:pt idx="0">
                  <c:v>73</c:v>
                </c:pt>
                <c:pt idx="1">
                  <c:v>91</c:v>
                </c:pt>
                <c:pt idx="2">
                  <c:v>100</c:v>
                </c:pt>
                <c:pt idx="3">
                  <c:v>92</c:v>
                </c:pt>
                <c:pt idx="4">
                  <c:v>97</c:v>
                </c:pt>
                <c:pt idx="5">
                  <c:v>65</c:v>
                </c:pt>
              </c:numCache>
            </c:numRef>
          </c:val>
          <c:smooth val="0"/>
          <c:extLst>
            <c:ext xmlns:c16="http://schemas.microsoft.com/office/drawing/2014/chart" uri="{C3380CC4-5D6E-409C-BE32-E72D297353CC}">
              <c16:uniqueId val="{00000001-2AD7-4140-B507-6B6524456FDA}"/>
            </c:ext>
          </c:extLst>
        </c:ser>
        <c:ser>
          <c:idx val="2"/>
          <c:order val="2"/>
          <c:tx>
            <c:strRef>
              <c:f>Pewarna_Campuran_2!$I$48</c:f>
              <c:strCache>
                <c:ptCount val="1"/>
                <c:pt idx="0">
                  <c:v>Mean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Pewarna_Campuran_2!$P$49:$P$54</c:f>
              <c:strCache>
                <c:ptCount val="6"/>
                <c:pt idx="0">
                  <c:v>100%    0%</c:v>
                </c:pt>
                <c:pt idx="1">
                  <c:v>80%    20%</c:v>
                </c:pt>
                <c:pt idx="2">
                  <c:v>60%    40%</c:v>
                </c:pt>
                <c:pt idx="3">
                  <c:v>40%    60%</c:v>
                </c:pt>
                <c:pt idx="4">
                  <c:v>20%    80%</c:v>
                </c:pt>
                <c:pt idx="5">
                  <c:v>0%    100%</c:v>
                </c:pt>
              </c:strCache>
            </c:strRef>
          </c:cat>
          <c:val>
            <c:numRef>
              <c:f>Pewarna_Campuran_2!$I$49:$I$54</c:f>
              <c:numCache>
                <c:formatCode>General</c:formatCode>
                <c:ptCount val="6"/>
                <c:pt idx="0">
                  <c:v>33</c:v>
                </c:pt>
                <c:pt idx="1">
                  <c:v>51</c:v>
                </c:pt>
                <c:pt idx="2">
                  <c:v>61</c:v>
                </c:pt>
                <c:pt idx="3">
                  <c:v>54</c:v>
                </c:pt>
                <c:pt idx="4">
                  <c:v>63</c:v>
                </c:pt>
                <c:pt idx="5">
                  <c:v>46</c:v>
                </c:pt>
              </c:numCache>
            </c:numRef>
          </c:val>
          <c:smooth val="0"/>
          <c:extLst>
            <c:ext xmlns:c16="http://schemas.microsoft.com/office/drawing/2014/chart" uri="{C3380CC4-5D6E-409C-BE32-E72D297353CC}">
              <c16:uniqueId val="{00000002-2AD7-4140-B507-6B6524456FDA}"/>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900" b="0" i="0" u="none" strike="noStrike" baseline="0">
                    <a:effectLst/>
                  </a:rPr>
                  <a:t>Concentration</a:t>
                </a:r>
                <a:endParaRPr lang="en-US"/>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900" b="0" i="0" u="none" strike="noStrike" baseline="0">
                    <a:effectLst/>
                  </a:rPr>
                  <a:t>Value</a:t>
                </a:r>
                <a:endParaRPr lang="en-US"/>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050" b="0" i="0" baseline="0">
                <a:effectLst/>
              </a:rPr>
              <a:t>Max Histogram Value from Red and Green Mixture Food Colorant  Camera Image</a:t>
            </a:r>
            <a:endParaRPr lang="en-US" sz="1050">
              <a:effectLst/>
            </a:endParaRP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Pewarna_Campuran_2!$J$48</c:f>
              <c:strCache>
                <c:ptCount val="1"/>
                <c:pt idx="0">
                  <c:v>Max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Pewarna_Campuran_2!$P$49:$P$54</c:f>
              <c:strCache>
                <c:ptCount val="6"/>
                <c:pt idx="0">
                  <c:v>100%    0%</c:v>
                </c:pt>
                <c:pt idx="1">
                  <c:v>80%    20%</c:v>
                </c:pt>
                <c:pt idx="2">
                  <c:v>60%    40%</c:v>
                </c:pt>
                <c:pt idx="3">
                  <c:v>40%    60%</c:v>
                </c:pt>
                <c:pt idx="4">
                  <c:v>20%    80%</c:v>
                </c:pt>
                <c:pt idx="5">
                  <c:v>0%    100%</c:v>
                </c:pt>
              </c:strCache>
            </c:strRef>
          </c:cat>
          <c:val>
            <c:numRef>
              <c:f>Pewarna_Campuran_2!$J$49:$J$54</c:f>
              <c:numCache>
                <c:formatCode>General</c:formatCode>
                <c:ptCount val="6"/>
                <c:pt idx="0">
                  <c:v>57</c:v>
                </c:pt>
                <c:pt idx="1">
                  <c:v>103</c:v>
                </c:pt>
                <c:pt idx="2">
                  <c:v>123</c:v>
                </c:pt>
                <c:pt idx="3">
                  <c:v>96</c:v>
                </c:pt>
                <c:pt idx="4">
                  <c:v>133</c:v>
                </c:pt>
                <c:pt idx="5">
                  <c:v>103</c:v>
                </c:pt>
              </c:numCache>
            </c:numRef>
          </c:val>
          <c:smooth val="0"/>
          <c:extLst>
            <c:ext xmlns:c16="http://schemas.microsoft.com/office/drawing/2014/chart" uri="{C3380CC4-5D6E-409C-BE32-E72D297353CC}">
              <c16:uniqueId val="{00000000-A6C1-4176-B854-4AAAD0198C1B}"/>
            </c:ext>
          </c:extLst>
        </c:ser>
        <c:ser>
          <c:idx val="1"/>
          <c:order val="1"/>
          <c:tx>
            <c:strRef>
              <c:f>Pewarna_Campuran_2!$K$48</c:f>
              <c:strCache>
                <c:ptCount val="1"/>
                <c:pt idx="0">
                  <c:v>Max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Pewarna_Campuran_2!$P$49:$P$54</c:f>
              <c:strCache>
                <c:ptCount val="6"/>
                <c:pt idx="0">
                  <c:v>100%    0%</c:v>
                </c:pt>
                <c:pt idx="1">
                  <c:v>80%    20%</c:v>
                </c:pt>
                <c:pt idx="2">
                  <c:v>60%    40%</c:v>
                </c:pt>
                <c:pt idx="3">
                  <c:v>40%    60%</c:v>
                </c:pt>
                <c:pt idx="4">
                  <c:v>20%    80%</c:v>
                </c:pt>
                <c:pt idx="5">
                  <c:v>0%    100%</c:v>
                </c:pt>
              </c:strCache>
            </c:strRef>
          </c:cat>
          <c:val>
            <c:numRef>
              <c:f>Pewarna_Campuran_2!$K$49:$K$54</c:f>
              <c:numCache>
                <c:formatCode>General</c:formatCode>
                <c:ptCount val="6"/>
                <c:pt idx="0">
                  <c:v>117</c:v>
                </c:pt>
                <c:pt idx="1">
                  <c:v>161</c:v>
                </c:pt>
                <c:pt idx="2">
                  <c:v>133</c:v>
                </c:pt>
                <c:pt idx="3">
                  <c:v>92</c:v>
                </c:pt>
                <c:pt idx="4">
                  <c:v>127</c:v>
                </c:pt>
                <c:pt idx="5">
                  <c:v>85</c:v>
                </c:pt>
              </c:numCache>
            </c:numRef>
          </c:val>
          <c:smooth val="0"/>
          <c:extLst>
            <c:ext xmlns:c16="http://schemas.microsoft.com/office/drawing/2014/chart" uri="{C3380CC4-5D6E-409C-BE32-E72D297353CC}">
              <c16:uniqueId val="{00000001-A6C1-4176-B854-4AAAD0198C1B}"/>
            </c:ext>
          </c:extLst>
        </c:ser>
        <c:ser>
          <c:idx val="2"/>
          <c:order val="2"/>
          <c:tx>
            <c:strRef>
              <c:f>Pewarna_Campuran_2!$L$48</c:f>
              <c:strCache>
                <c:ptCount val="1"/>
                <c:pt idx="0">
                  <c:v>Max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Pewarna_Campuran_2!$P$49:$P$54</c:f>
              <c:strCache>
                <c:ptCount val="6"/>
                <c:pt idx="0">
                  <c:v>100%    0%</c:v>
                </c:pt>
                <c:pt idx="1">
                  <c:v>80%    20%</c:v>
                </c:pt>
                <c:pt idx="2">
                  <c:v>60%    40%</c:v>
                </c:pt>
                <c:pt idx="3">
                  <c:v>40%    60%</c:v>
                </c:pt>
                <c:pt idx="4">
                  <c:v>20%    80%</c:v>
                </c:pt>
                <c:pt idx="5">
                  <c:v>0%    100%</c:v>
                </c:pt>
              </c:strCache>
            </c:strRef>
          </c:cat>
          <c:val>
            <c:numRef>
              <c:f>Pewarna_Campuran_2!$L$49:$L$54</c:f>
              <c:numCache>
                <c:formatCode>General</c:formatCode>
                <c:ptCount val="6"/>
                <c:pt idx="0">
                  <c:v>16</c:v>
                </c:pt>
                <c:pt idx="1">
                  <c:v>54</c:v>
                </c:pt>
                <c:pt idx="2">
                  <c:v>56</c:v>
                </c:pt>
                <c:pt idx="3">
                  <c:v>54</c:v>
                </c:pt>
                <c:pt idx="4">
                  <c:v>67</c:v>
                </c:pt>
                <c:pt idx="5">
                  <c:v>43</c:v>
                </c:pt>
              </c:numCache>
            </c:numRef>
          </c:val>
          <c:smooth val="0"/>
          <c:extLst>
            <c:ext xmlns:c16="http://schemas.microsoft.com/office/drawing/2014/chart" uri="{C3380CC4-5D6E-409C-BE32-E72D297353CC}">
              <c16:uniqueId val="{00000002-A6C1-4176-B854-4AAAD0198C1B}"/>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900" b="0" i="0" u="none" strike="noStrike" baseline="0">
                    <a:effectLst/>
                  </a:rPr>
                  <a:t>Concentration</a:t>
                </a:r>
                <a:endParaRPr lang="en-US"/>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900" b="0" i="0" u="none" strike="noStrike" baseline="0">
                    <a:effectLst/>
                  </a:rPr>
                  <a:t>Value</a:t>
                </a:r>
                <a:endParaRPr lang="en-US"/>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050" b="0" i="0" baseline="0">
                <a:effectLst/>
              </a:rPr>
              <a:t>Sensor RGB Value from Red and Green Mixture Food Colorant  </a:t>
            </a:r>
            <a:endParaRPr lang="en-US" sz="1050">
              <a:effectLst/>
            </a:endParaRP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Pewarna_Campuran_2!$M$48</c:f>
              <c:strCache>
                <c:ptCount val="1"/>
                <c:pt idx="0">
                  <c:v>Sensor R</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Pewarna_Campuran_2!$M$49:$M$54</c:f>
              <c:numCache>
                <c:formatCode>General</c:formatCode>
                <c:ptCount val="6"/>
                <c:pt idx="0">
                  <c:v>64</c:v>
                </c:pt>
                <c:pt idx="1">
                  <c:v>72</c:v>
                </c:pt>
                <c:pt idx="2">
                  <c:v>85</c:v>
                </c:pt>
                <c:pt idx="3">
                  <c:v>88</c:v>
                </c:pt>
                <c:pt idx="4">
                  <c:v>98</c:v>
                </c:pt>
                <c:pt idx="5">
                  <c:v>134</c:v>
                </c:pt>
              </c:numCache>
            </c:numRef>
          </c:val>
          <c:smooth val="0"/>
          <c:extLst>
            <c:ext xmlns:c16="http://schemas.microsoft.com/office/drawing/2014/chart" uri="{C3380CC4-5D6E-409C-BE32-E72D297353CC}">
              <c16:uniqueId val="{00000000-E2DF-4039-8A00-48FA19B808DE}"/>
            </c:ext>
          </c:extLst>
        </c:ser>
        <c:ser>
          <c:idx val="1"/>
          <c:order val="1"/>
          <c:tx>
            <c:strRef>
              <c:f>Pewarna_Campuran_2!$N$48</c:f>
              <c:strCache>
                <c:ptCount val="1"/>
                <c:pt idx="0">
                  <c:v>Sensor G</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Pewarna_Campuran_2!$N$49:$N$54</c:f>
              <c:numCache>
                <c:formatCode>General</c:formatCode>
                <c:ptCount val="6"/>
                <c:pt idx="0">
                  <c:v>116</c:v>
                </c:pt>
                <c:pt idx="1">
                  <c:v>106</c:v>
                </c:pt>
                <c:pt idx="2">
                  <c:v>89</c:v>
                </c:pt>
                <c:pt idx="3">
                  <c:v>88</c:v>
                </c:pt>
                <c:pt idx="4">
                  <c:v>78</c:v>
                </c:pt>
                <c:pt idx="5">
                  <c:v>44</c:v>
                </c:pt>
              </c:numCache>
            </c:numRef>
          </c:val>
          <c:smooth val="0"/>
          <c:extLst>
            <c:ext xmlns:c16="http://schemas.microsoft.com/office/drawing/2014/chart" uri="{C3380CC4-5D6E-409C-BE32-E72D297353CC}">
              <c16:uniqueId val="{00000001-E2DF-4039-8A00-48FA19B808DE}"/>
            </c:ext>
          </c:extLst>
        </c:ser>
        <c:ser>
          <c:idx val="2"/>
          <c:order val="2"/>
          <c:tx>
            <c:strRef>
              <c:f>Pewarna_Campuran_2!$O$48</c:f>
              <c:strCache>
                <c:ptCount val="1"/>
                <c:pt idx="0">
                  <c:v>Sensor B</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Pewarna_Campuran_2!$O$49:$O$54</c:f>
              <c:numCache>
                <c:formatCode>General</c:formatCode>
                <c:ptCount val="6"/>
                <c:pt idx="0">
                  <c:v>72</c:v>
                </c:pt>
                <c:pt idx="1">
                  <c:v>81</c:v>
                </c:pt>
                <c:pt idx="2">
                  <c:v>81</c:v>
                </c:pt>
                <c:pt idx="3">
                  <c:v>83</c:v>
                </c:pt>
                <c:pt idx="4">
                  <c:v>86</c:v>
                </c:pt>
                <c:pt idx="5">
                  <c:v>81</c:v>
                </c:pt>
              </c:numCache>
            </c:numRef>
          </c:val>
          <c:smooth val="0"/>
          <c:extLst>
            <c:ext xmlns:c16="http://schemas.microsoft.com/office/drawing/2014/chart" uri="{C3380CC4-5D6E-409C-BE32-E72D297353CC}">
              <c16:uniqueId val="{00000002-E2DF-4039-8A00-48FA19B808DE}"/>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900" b="0" i="0" u="none" strike="noStrike" baseline="0">
                    <a:effectLst/>
                  </a:rPr>
                  <a:t>Concentration</a:t>
                </a:r>
                <a:endParaRPr lang="en-US"/>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900" b="0" i="0" u="none" strike="noStrike" baseline="0">
                    <a:effectLst/>
                  </a:rPr>
                  <a:t>Value</a:t>
                </a:r>
                <a:endParaRPr lang="en-US"/>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 from Red and Blue Mixture Food Colorant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Pewarna_Campuran_2!$A$48</c:f>
              <c:strCache>
                <c:ptCount val="1"/>
                <c:pt idx="0">
                  <c:v>Mean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Pewarna_Campuran_2!$A$49:$A$54</c:f>
              <c:numCache>
                <c:formatCode>General</c:formatCode>
                <c:ptCount val="6"/>
                <c:pt idx="0">
                  <c:v>0</c:v>
                </c:pt>
                <c:pt idx="1">
                  <c:v>0</c:v>
                </c:pt>
                <c:pt idx="2">
                  <c:v>52</c:v>
                </c:pt>
                <c:pt idx="3">
                  <c:v>56</c:v>
                </c:pt>
                <c:pt idx="4">
                  <c:v>251</c:v>
                </c:pt>
                <c:pt idx="5">
                  <c:v>254</c:v>
                </c:pt>
              </c:numCache>
            </c:numRef>
          </c:val>
          <c:smooth val="0"/>
          <c:extLst>
            <c:ext xmlns:c16="http://schemas.microsoft.com/office/drawing/2014/chart" uri="{C3380CC4-5D6E-409C-BE32-E72D297353CC}">
              <c16:uniqueId val="{00000000-36DD-4CBC-946A-D311A10A8007}"/>
            </c:ext>
          </c:extLst>
        </c:ser>
        <c:ser>
          <c:idx val="1"/>
          <c:order val="1"/>
          <c:tx>
            <c:strRef>
              <c:f>Pewarna_Campuran_2!$B$48</c:f>
              <c:strCache>
                <c:ptCount val="1"/>
                <c:pt idx="0">
                  <c:v>Mean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Pewarna_Campuran_2!$B$49:$B$54</c:f>
              <c:numCache>
                <c:formatCode>General</c:formatCode>
                <c:ptCount val="6"/>
                <c:pt idx="0">
                  <c:v>228</c:v>
                </c:pt>
                <c:pt idx="1">
                  <c:v>227</c:v>
                </c:pt>
                <c:pt idx="2">
                  <c:v>140</c:v>
                </c:pt>
                <c:pt idx="3">
                  <c:v>174</c:v>
                </c:pt>
                <c:pt idx="4">
                  <c:v>135</c:v>
                </c:pt>
                <c:pt idx="5">
                  <c:v>138</c:v>
                </c:pt>
              </c:numCache>
            </c:numRef>
          </c:val>
          <c:smooth val="0"/>
          <c:extLst>
            <c:ext xmlns:c16="http://schemas.microsoft.com/office/drawing/2014/chart" uri="{C3380CC4-5D6E-409C-BE32-E72D297353CC}">
              <c16:uniqueId val="{00000001-36DD-4CBC-946A-D311A10A8007}"/>
            </c:ext>
          </c:extLst>
        </c:ser>
        <c:ser>
          <c:idx val="2"/>
          <c:order val="2"/>
          <c:tx>
            <c:strRef>
              <c:f>Pewarna_Campuran_2!$C$48</c:f>
              <c:strCache>
                <c:ptCount val="1"/>
                <c:pt idx="0">
                  <c:v>Mean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Pewarna_Campuran_2!$C$49:$C$54</c:f>
              <c:numCache>
                <c:formatCode>General</c:formatCode>
                <c:ptCount val="6"/>
                <c:pt idx="0">
                  <c:v>254</c:v>
                </c:pt>
                <c:pt idx="1">
                  <c:v>65</c:v>
                </c:pt>
                <c:pt idx="2">
                  <c:v>41</c:v>
                </c:pt>
                <c:pt idx="3">
                  <c:v>53</c:v>
                </c:pt>
                <c:pt idx="4">
                  <c:v>89</c:v>
                </c:pt>
                <c:pt idx="5">
                  <c:v>101</c:v>
                </c:pt>
              </c:numCache>
            </c:numRef>
          </c:val>
          <c:smooth val="0"/>
          <c:extLst>
            <c:ext xmlns:c16="http://schemas.microsoft.com/office/drawing/2014/chart" uri="{C3380CC4-5D6E-409C-BE32-E72D297353CC}">
              <c16:uniqueId val="{00000002-36DD-4CBC-946A-D311A10A8007}"/>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from Red and Blue Mixture Food Colorant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Pewarna_Campuran_2!$D$48</c:f>
              <c:strCache>
                <c:ptCount val="1"/>
                <c:pt idx="0">
                  <c:v>Max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Pewarna_Campuran_2!$D$49:$D$54</c:f>
              <c:numCache>
                <c:formatCode>General</c:formatCode>
                <c:ptCount val="6"/>
                <c:pt idx="0">
                  <c:v>0</c:v>
                </c:pt>
                <c:pt idx="1">
                  <c:v>24</c:v>
                </c:pt>
                <c:pt idx="2">
                  <c:v>92</c:v>
                </c:pt>
                <c:pt idx="3">
                  <c:v>176</c:v>
                </c:pt>
                <c:pt idx="4">
                  <c:v>255</c:v>
                </c:pt>
                <c:pt idx="5">
                  <c:v>255</c:v>
                </c:pt>
              </c:numCache>
            </c:numRef>
          </c:val>
          <c:smooth val="0"/>
          <c:extLst>
            <c:ext xmlns:c16="http://schemas.microsoft.com/office/drawing/2014/chart" uri="{C3380CC4-5D6E-409C-BE32-E72D297353CC}">
              <c16:uniqueId val="{00000000-9F31-4BBD-9832-8DD24D500590}"/>
            </c:ext>
          </c:extLst>
        </c:ser>
        <c:ser>
          <c:idx val="1"/>
          <c:order val="1"/>
          <c:tx>
            <c:strRef>
              <c:f>Pewarna_Campuran_2!$E$48</c:f>
              <c:strCache>
                <c:ptCount val="1"/>
                <c:pt idx="0">
                  <c:v>Max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Pewarna_Campuran_2!$E$49:$E$54</c:f>
              <c:numCache>
                <c:formatCode>General</c:formatCode>
                <c:ptCount val="6"/>
                <c:pt idx="0">
                  <c:v>229</c:v>
                </c:pt>
                <c:pt idx="1">
                  <c:v>235</c:v>
                </c:pt>
                <c:pt idx="2">
                  <c:v>140</c:v>
                </c:pt>
                <c:pt idx="3">
                  <c:v>175</c:v>
                </c:pt>
                <c:pt idx="4">
                  <c:v>143</c:v>
                </c:pt>
                <c:pt idx="5">
                  <c:v>143</c:v>
                </c:pt>
              </c:numCache>
            </c:numRef>
          </c:val>
          <c:smooth val="0"/>
          <c:extLst>
            <c:ext xmlns:c16="http://schemas.microsoft.com/office/drawing/2014/chart" uri="{C3380CC4-5D6E-409C-BE32-E72D297353CC}">
              <c16:uniqueId val="{00000001-9F31-4BBD-9832-8DD24D500590}"/>
            </c:ext>
          </c:extLst>
        </c:ser>
        <c:ser>
          <c:idx val="2"/>
          <c:order val="2"/>
          <c:tx>
            <c:strRef>
              <c:f>Pewarna_Campuran_2!$F$48</c:f>
              <c:strCache>
                <c:ptCount val="1"/>
                <c:pt idx="0">
                  <c:v>Max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Pewarna_Campuran_2!$F$49:$F$54</c:f>
              <c:numCache>
                <c:formatCode>General</c:formatCode>
                <c:ptCount val="6"/>
                <c:pt idx="0">
                  <c:v>255</c:v>
                </c:pt>
                <c:pt idx="1">
                  <c:v>69</c:v>
                </c:pt>
                <c:pt idx="2">
                  <c:v>41</c:v>
                </c:pt>
                <c:pt idx="3">
                  <c:v>54</c:v>
                </c:pt>
                <c:pt idx="4">
                  <c:v>88</c:v>
                </c:pt>
                <c:pt idx="5">
                  <c:v>103</c:v>
                </c:pt>
              </c:numCache>
            </c:numRef>
          </c:val>
          <c:smooth val="0"/>
          <c:extLst>
            <c:ext xmlns:c16="http://schemas.microsoft.com/office/drawing/2014/chart" uri="{C3380CC4-5D6E-409C-BE32-E72D297353CC}">
              <c16:uniqueId val="{00000002-9F31-4BBD-9832-8DD24D500590}"/>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a:t>
                </a:r>
              </a:p>
              <a:p>
                <a:pPr algn="ctr" rtl="0">
                  <a:defRPr/>
                </a:pP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r>
                  <a:rPr lang="en-US"/>
                  <a:t> </a:t>
                </a:r>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 from Red and Blue Mixture Food Colorant  Camera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Pewarna_Campuran_2!$G$48</c:f>
              <c:strCache>
                <c:ptCount val="1"/>
                <c:pt idx="0">
                  <c:v>Mean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Pewarna_Campuran_2!$P$49:$P$54</c:f>
              <c:strCache>
                <c:ptCount val="6"/>
                <c:pt idx="0">
                  <c:v>100%    0%</c:v>
                </c:pt>
                <c:pt idx="1">
                  <c:v>80%    20%</c:v>
                </c:pt>
                <c:pt idx="2">
                  <c:v>60%    40%</c:v>
                </c:pt>
                <c:pt idx="3">
                  <c:v>40%    60%</c:v>
                </c:pt>
                <c:pt idx="4">
                  <c:v>20%    80%</c:v>
                </c:pt>
                <c:pt idx="5">
                  <c:v>0%    100%</c:v>
                </c:pt>
              </c:strCache>
            </c:strRef>
          </c:cat>
          <c:val>
            <c:numRef>
              <c:f>Pewarna_Campuran_2!$G$49:$G$54</c:f>
              <c:numCache>
                <c:formatCode>General</c:formatCode>
                <c:ptCount val="6"/>
                <c:pt idx="0">
                  <c:v>66</c:v>
                </c:pt>
                <c:pt idx="1">
                  <c:v>86</c:v>
                </c:pt>
                <c:pt idx="2">
                  <c:v>104</c:v>
                </c:pt>
                <c:pt idx="3">
                  <c:v>96</c:v>
                </c:pt>
                <c:pt idx="4">
                  <c:v>109</c:v>
                </c:pt>
                <c:pt idx="5">
                  <c:v>92</c:v>
                </c:pt>
              </c:numCache>
            </c:numRef>
          </c:val>
          <c:smooth val="0"/>
          <c:extLst>
            <c:ext xmlns:c16="http://schemas.microsoft.com/office/drawing/2014/chart" uri="{C3380CC4-5D6E-409C-BE32-E72D297353CC}">
              <c16:uniqueId val="{00000000-8F43-4FAD-9CE1-B87BE09272DB}"/>
            </c:ext>
          </c:extLst>
        </c:ser>
        <c:ser>
          <c:idx val="1"/>
          <c:order val="1"/>
          <c:tx>
            <c:strRef>
              <c:f>Pewarna_Campuran_2!$H$48</c:f>
              <c:strCache>
                <c:ptCount val="1"/>
                <c:pt idx="0">
                  <c:v>Mean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Pewarna_Campuran_2!$P$49:$P$54</c:f>
              <c:strCache>
                <c:ptCount val="6"/>
                <c:pt idx="0">
                  <c:v>100%    0%</c:v>
                </c:pt>
                <c:pt idx="1">
                  <c:v>80%    20%</c:v>
                </c:pt>
                <c:pt idx="2">
                  <c:v>60%    40%</c:v>
                </c:pt>
                <c:pt idx="3">
                  <c:v>40%    60%</c:v>
                </c:pt>
                <c:pt idx="4">
                  <c:v>20%    80%</c:v>
                </c:pt>
                <c:pt idx="5">
                  <c:v>0%    100%</c:v>
                </c:pt>
              </c:strCache>
            </c:strRef>
          </c:cat>
          <c:val>
            <c:numRef>
              <c:f>Pewarna_Campuran_2!$H$49:$H$54</c:f>
              <c:numCache>
                <c:formatCode>General</c:formatCode>
                <c:ptCount val="6"/>
                <c:pt idx="0">
                  <c:v>84</c:v>
                </c:pt>
                <c:pt idx="1">
                  <c:v>91</c:v>
                </c:pt>
                <c:pt idx="2">
                  <c:v>100</c:v>
                </c:pt>
                <c:pt idx="3">
                  <c:v>92</c:v>
                </c:pt>
                <c:pt idx="4">
                  <c:v>97</c:v>
                </c:pt>
                <c:pt idx="5">
                  <c:v>65</c:v>
                </c:pt>
              </c:numCache>
            </c:numRef>
          </c:val>
          <c:smooth val="0"/>
          <c:extLst>
            <c:ext xmlns:c16="http://schemas.microsoft.com/office/drawing/2014/chart" uri="{C3380CC4-5D6E-409C-BE32-E72D297353CC}">
              <c16:uniqueId val="{00000001-8F43-4FAD-9CE1-B87BE09272DB}"/>
            </c:ext>
          </c:extLst>
        </c:ser>
        <c:ser>
          <c:idx val="2"/>
          <c:order val="2"/>
          <c:tx>
            <c:strRef>
              <c:f>Pewarna_Campuran_2!$I$48</c:f>
              <c:strCache>
                <c:ptCount val="1"/>
                <c:pt idx="0">
                  <c:v>Mean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Pewarna_Campuran_2!$P$49:$P$54</c:f>
              <c:strCache>
                <c:ptCount val="6"/>
                <c:pt idx="0">
                  <c:v>100%    0%</c:v>
                </c:pt>
                <c:pt idx="1">
                  <c:v>80%    20%</c:v>
                </c:pt>
                <c:pt idx="2">
                  <c:v>60%    40%</c:v>
                </c:pt>
                <c:pt idx="3">
                  <c:v>40%    60%</c:v>
                </c:pt>
                <c:pt idx="4">
                  <c:v>20%    80%</c:v>
                </c:pt>
                <c:pt idx="5">
                  <c:v>0%    100%</c:v>
                </c:pt>
              </c:strCache>
            </c:strRef>
          </c:cat>
          <c:val>
            <c:numRef>
              <c:f>Pewarna_Campuran_2!$I$49:$I$54</c:f>
              <c:numCache>
                <c:formatCode>General</c:formatCode>
                <c:ptCount val="6"/>
                <c:pt idx="0">
                  <c:v>65</c:v>
                </c:pt>
                <c:pt idx="1">
                  <c:v>51</c:v>
                </c:pt>
                <c:pt idx="2">
                  <c:v>61</c:v>
                </c:pt>
                <c:pt idx="3">
                  <c:v>54</c:v>
                </c:pt>
                <c:pt idx="4">
                  <c:v>63</c:v>
                </c:pt>
                <c:pt idx="5">
                  <c:v>46</c:v>
                </c:pt>
              </c:numCache>
            </c:numRef>
          </c:val>
          <c:smooth val="0"/>
          <c:extLst>
            <c:ext xmlns:c16="http://schemas.microsoft.com/office/drawing/2014/chart" uri="{C3380CC4-5D6E-409C-BE32-E72D297353CC}">
              <c16:uniqueId val="{00000002-8F43-4FAD-9CE1-B87BE09272DB}"/>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a:t>
                </a:r>
              </a:p>
              <a:p>
                <a:pPr algn="ctr" rtl="0">
                  <a:defRPr/>
                </a:pP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endParaRPr lang="en-US"/>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from Red and Blue Mixture Food Colorant  Camera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Pewarna_Campuran_2!$J$48</c:f>
              <c:strCache>
                <c:ptCount val="1"/>
                <c:pt idx="0">
                  <c:v>Max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Pewarna_Campuran_2!$P$49:$P$54</c:f>
              <c:strCache>
                <c:ptCount val="6"/>
                <c:pt idx="0">
                  <c:v>100%    0%</c:v>
                </c:pt>
                <c:pt idx="1">
                  <c:v>80%    20%</c:v>
                </c:pt>
                <c:pt idx="2">
                  <c:v>60%    40%</c:v>
                </c:pt>
                <c:pt idx="3">
                  <c:v>40%    60%</c:v>
                </c:pt>
                <c:pt idx="4">
                  <c:v>20%    80%</c:v>
                </c:pt>
                <c:pt idx="5">
                  <c:v>0%    100%</c:v>
                </c:pt>
              </c:strCache>
            </c:strRef>
          </c:cat>
          <c:val>
            <c:numRef>
              <c:f>Pewarna_Campuran_2!$J$49:$J$54</c:f>
              <c:numCache>
                <c:formatCode>General</c:formatCode>
                <c:ptCount val="6"/>
                <c:pt idx="0">
                  <c:v>57</c:v>
                </c:pt>
                <c:pt idx="1">
                  <c:v>103</c:v>
                </c:pt>
                <c:pt idx="2">
                  <c:v>123</c:v>
                </c:pt>
                <c:pt idx="3">
                  <c:v>96</c:v>
                </c:pt>
                <c:pt idx="4">
                  <c:v>133</c:v>
                </c:pt>
                <c:pt idx="5">
                  <c:v>103</c:v>
                </c:pt>
              </c:numCache>
            </c:numRef>
          </c:val>
          <c:smooth val="0"/>
          <c:extLst>
            <c:ext xmlns:c16="http://schemas.microsoft.com/office/drawing/2014/chart" uri="{C3380CC4-5D6E-409C-BE32-E72D297353CC}">
              <c16:uniqueId val="{00000000-89D7-4827-AA2B-7807C068A3E4}"/>
            </c:ext>
          </c:extLst>
        </c:ser>
        <c:ser>
          <c:idx val="1"/>
          <c:order val="1"/>
          <c:tx>
            <c:strRef>
              <c:f>Pewarna_Campuran_2!$K$48</c:f>
              <c:strCache>
                <c:ptCount val="1"/>
                <c:pt idx="0">
                  <c:v>Max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Pewarna_Campuran_2!$P$49:$P$54</c:f>
              <c:strCache>
                <c:ptCount val="6"/>
                <c:pt idx="0">
                  <c:v>100%    0%</c:v>
                </c:pt>
                <c:pt idx="1">
                  <c:v>80%    20%</c:v>
                </c:pt>
                <c:pt idx="2">
                  <c:v>60%    40%</c:v>
                </c:pt>
                <c:pt idx="3">
                  <c:v>40%    60%</c:v>
                </c:pt>
                <c:pt idx="4">
                  <c:v>20%    80%</c:v>
                </c:pt>
                <c:pt idx="5">
                  <c:v>0%    100%</c:v>
                </c:pt>
              </c:strCache>
            </c:strRef>
          </c:cat>
          <c:val>
            <c:numRef>
              <c:f>Pewarna_Campuran_2!$K$49:$K$54</c:f>
              <c:numCache>
                <c:formatCode>General</c:formatCode>
                <c:ptCount val="6"/>
                <c:pt idx="0">
                  <c:v>159</c:v>
                </c:pt>
                <c:pt idx="1">
                  <c:v>161</c:v>
                </c:pt>
                <c:pt idx="2">
                  <c:v>133</c:v>
                </c:pt>
                <c:pt idx="3">
                  <c:v>92</c:v>
                </c:pt>
                <c:pt idx="4">
                  <c:v>127</c:v>
                </c:pt>
                <c:pt idx="5">
                  <c:v>85</c:v>
                </c:pt>
              </c:numCache>
            </c:numRef>
          </c:val>
          <c:smooth val="0"/>
          <c:extLst>
            <c:ext xmlns:c16="http://schemas.microsoft.com/office/drawing/2014/chart" uri="{C3380CC4-5D6E-409C-BE32-E72D297353CC}">
              <c16:uniqueId val="{00000001-89D7-4827-AA2B-7807C068A3E4}"/>
            </c:ext>
          </c:extLst>
        </c:ser>
        <c:ser>
          <c:idx val="2"/>
          <c:order val="2"/>
          <c:tx>
            <c:strRef>
              <c:f>Pewarna_Campuran_2!$L$48</c:f>
              <c:strCache>
                <c:ptCount val="1"/>
                <c:pt idx="0">
                  <c:v>Max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Pewarna_Campuran_2!$P$49:$P$54</c:f>
              <c:strCache>
                <c:ptCount val="6"/>
                <c:pt idx="0">
                  <c:v>100%    0%</c:v>
                </c:pt>
                <c:pt idx="1">
                  <c:v>80%    20%</c:v>
                </c:pt>
                <c:pt idx="2">
                  <c:v>60%    40%</c:v>
                </c:pt>
                <c:pt idx="3">
                  <c:v>40%    60%</c:v>
                </c:pt>
                <c:pt idx="4">
                  <c:v>20%    80%</c:v>
                </c:pt>
                <c:pt idx="5">
                  <c:v>0%    100%</c:v>
                </c:pt>
              </c:strCache>
            </c:strRef>
          </c:cat>
          <c:val>
            <c:numRef>
              <c:f>Pewarna_Campuran_2!$L$49:$L$54</c:f>
              <c:numCache>
                <c:formatCode>General</c:formatCode>
                <c:ptCount val="6"/>
                <c:pt idx="0">
                  <c:v>19</c:v>
                </c:pt>
                <c:pt idx="1">
                  <c:v>54</c:v>
                </c:pt>
                <c:pt idx="2">
                  <c:v>56</c:v>
                </c:pt>
                <c:pt idx="3">
                  <c:v>54</c:v>
                </c:pt>
                <c:pt idx="4">
                  <c:v>67</c:v>
                </c:pt>
                <c:pt idx="5">
                  <c:v>43</c:v>
                </c:pt>
              </c:numCache>
            </c:numRef>
          </c:val>
          <c:smooth val="0"/>
          <c:extLst>
            <c:ext xmlns:c16="http://schemas.microsoft.com/office/drawing/2014/chart" uri="{C3380CC4-5D6E-409C-BE32-E72D297353CC}">
              <c16:uniqueId val="{00000002-89D7-4827-AA2B-7807C068A3E4}"/>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a:t>
                </a:r>
              </a:p>
              <a:p>
                <a:pPr algn="ctr" rtl="0">
                  <a:defRPr/>
                </a:pP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endParaRPr lang="en-US"/>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 from Water in Camera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Pewarna_Campuran_2!$G$48</c:f>
              <c:strCache>
                <c:ptCount val="1"/>
                <c:pt idx="0">
                  <c:v>Mean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val>
            <c:numRef>
              <c:f>Pewarna_Campuran_2!$G$14:$G$16</c:f>
              <c:numCache>
                <c:formatCode>General</c:formatCode>
                <c:ptCount val="3"/>
                <c:pt idx="0">
                  <c:v>99</c:v>
                </c:pt>
                <c:pt idx="1">
                  <c:v>97</c:v>
                </c:pt>
                <c:pt idx="2">
                  <c:v>96</c:v>
                </c:pt>
              </c:numCache>
            </c:numRef>
          </c:val>
          <c:smooth val="0"/>
          <c:extLst>
            <c:ext xmlns:c16="http://schemas.microsoft.com/office/drawing/2014/chart" uri="{C3380CC4-5D6E-409C-BE32-E72D297353CC}">
              <c16:uniqueId val="{00000000-6BC2-4556-AA3D-528B65F0D26B}"/>
            </c:ext>
          </c:extLst>
        </c:ser>
        <c:ser>
          <c:idx val="1"/>
          <c:order val="1"/>
          <c:tx>
            <c:strRef>
              <c:f>Pewarna_Campuran_2!$H$48</c:f>
              <c:strCache>
                <c:ptCount val="1"/>
                <c:pt idx="0">
                  <c:v>Mean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val>
            <c:numRef>
              <c:f>Pewarna_Campuran_2!$H$14:$H$16</c:f>
              <c:numCache>
                <c:formatCode>General</c:formatCode>
                <c:ptCount val="3"/>
                <c:pt idx="0">
                  <c:v>93</c:v>
                </c:pt>
                <c:pt idx="1">
                  <c:v>94</c:v>
                </c:pt>
                <c:pt idx="2">
                  <c:v>93</c:v>
                </c:pt>
              </c:numCache>
            </c:numRef>
          </c:val>
          <c:smooth val="0"/>
          <c:extLst>
            <c:ext xmlns:c16="http://schemas.microsoft.com/office/drawing/2014/chart" uri="{C3380CC4-5D6E-409C-BE32-E72D297353CC}">
              <c16:uniqueId val="{00000001-6BC2-4556-AA3D-528B65F0D26B}"/>
            </c:ext>
          </c:extLst>
        </c:ser>
        <c:ser>
          <c:idx val="2"/>
          <c:order val="2"/>
          <c:tx>
            <c:strRef>
              <c:f>Pewarna_Campuran_2!$I$48</c:f>
              <c:strCache>
                <c:ptCount val="1"/>
                <c:pt idx="0">
                  <c:v>Mean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val>
            <c:numRef>
              <c:f>Pewarna_Campuran_2!$I$14:$I$16</c:f>
              <c:numCache>
                <c:formatCode>General</c:formatCode>
                <c:ptCount val="3"/>
                <c:pt idx="0">
                  <c:v>77</c:v>
                </c:pt>
                <c:pt idx="1">
                  <c:v>71</c:v>
                </c:pt>
                <c:pt idx="2">
                  <c:v>70</c:v>
                </c:pt>
              </c:numCache>
            </c:numRef>
          </c:val>
          <c:smooth val="0"/>
          <c:extLst>
            <c:ext xmlns:c16="http://schemas.microsoft.com/office/drawing/2014/chart" uri="{C3380CC4-5D6E-409C-BE32-E72D297353CC}">
              <c16:uniqueId val="{00000002-6BC2-4556-AA3D-528B65F0D26B}"/>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 Data</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Sensor RGB Value from Red and Blue Mixture Food Colorant </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Pewarna_Campuran_2!$M$48</c:f>
              <c:strCache>
                <c:ptCount val="1"/>
                <c:pt idx="0">
                  <c:v>Sensor R</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Pewarna_Campuran_2!$M$49:$M$54</c:f>
              <c:numCache>
                <c:formatCode>General</c:formatCode>
                <c:ptCount val="6"/>
                <c:pt idx="0">
                  <c:v>38</c:v>
                </c:pt>
                <c:pt idx="1">
                  <c:v>72</c:v>
                </c:pt>
                <c:pt idx="2">
                  <c:v>85</c:v>
                </c:pt>
                <c:pt idx="3">
                  <c:v>88</c:v>
                </c:pt>
                <c:pt idx="4">
                  <c:v>98</c:v>
                </c:pt>
                <c:pt idx="5">
                  <c:v>134</c:v>
                </c:pt>
              </c:numCache>
            </c:numRef>
          </c:val>
          <c:smooth val="0"/>
          <c:extLst>
            <c:ext xmlns:c16="http://schemas.microsoft.com/office/drawing/2014/chart" uri="{C3380CC4-5D6E-409C-BE32-E72D297353CC}">
              <c16:uniqueId val="{00000000-DB84-4467-87BF-65A8AC012FD8}"/>
            </c:ext>
          </c:extLst>
        </c:ser>
        <c:ser>
          <c:idx val="1"/>
          <c:order val="1"/>
          <c:tx>
            <c:strRef>
              <c:f>Pewarna_Campuran_2!$N$48</c:f>
              <c:strCache>
                <c:ptCount val="1"/>
                <c:pt idx="0">
                  <c:v>Sensor G</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Pewarna_Campuran_2!$N$49:$N$54</c:f>
              <c:numCache>
                <c:formatCode>General</c:formatCode>
                <c:ptCount val="6"/>
                <c:pt idx="0">
                  <c:v>108</c:v>
                </c:pt>
                <c:pt idx="1">
                  <c:v>106</c:v>
                </c:pt>
                <c:pt idx="2">
                  <c:v>89</c:v>
                </c:pt>
                <c:pt idx="3">
                  <c:v>88</c:v>
                </c:pt>
                <c:pt idx="4">
                  <c:v>78</c:v>
                </c:pt>
                <c:pt idx="5">
                  <c:v>44</c:v>
                </c:pt>
              </c:numCache>
            </c:numRef>
          </c:val>
          <c:smooth val="0"/>
          <c:extLst>
            <c:ext xmlns:c16="http://schemas.microsoft.com/office/drawing/2014/chart" uri="{C3380CC4-5D6E-409C-BE32-E72D297353CC}">
              <c16:uniqueId val="{00000001-DB84-4467-87BF-65A8AC012FD8}"/>
            </c:ext>
          </c:extLst>
        </c:ser>
        <c:ser>
          <c:idx val="2"/>
          <c:order val="2"/>
          <c:tx>
            <c:strRef>
              <c:f>Pewarna_Campuran_2!$O$48</c:f>
              <c:strCache>
                <c:ptCount val="1"/>
                <c:pt idx="0">
                  <c:v>Sensor B</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Pewarna_Campuran_2!$O$49:$O$54</c:f>
              <c:numCache>
                <c:formatCode>General</c:formatCode>
                <c:ptCount val="6"/>
                <c:pt idx="0">
                  <c:v>112</c:v>
                </c:pt>
                <c:pt idx="1">
                  <c:v>81</c:v>
                </c:pt>
                <c:pt idx="2">
                  <c:v>81</c:v>
                </c:pt>
                <c:pt idx="3">
                  <c:v>83</c:v>
                </c:pt>
                <c:pt idx="4">
                  <c:v>86</c:v>
                </c:pt>
                <c:pt idx="5">
                  <c:v>81</c:v>
                </c:pt>
              </c:numCache>
            </c:numRef>
          </c:val>
          <c:smooth val="0"/>
          <c:extLst>
            <c:ext xmlns:c16="http://schemas.microsoft.com/office/drawing/2014/chart" uri="{C3380CC4-5D6E-409C-BE32-E72D297353CC}">
              <c16:uniqueId val="{00000002-DB84-4467-87BF-65A8AC012FD8}"/>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a:t>
                </a:r>
              </a:p>
              <a:p>
                <a:pPr algn="ctr" rtl="0">
                  <a:defRPr/>
                </a:pP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endParaRPr lang="en-US"/>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 from Green and Blue Mixture Food Colorant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Pewarna_Campuran_2!$A$48</c:f>
              <c:strCache>
                <c:ptCount val="1"/>
                <c:pt idx="0">
                  <c:v>Mean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Pewarna_Campuran_2!$A$49:$A$54</c:f>
              <c:numCache>
                <c:formatCode>General</c:formatCode>
                <c:ptCount val="6"/>
                <c:pt idx="0">
                  <c:v>0</c:v>
                </c:pt>
                <c:pt idx="1">
                  <c:v>0</c:v>
                </c:pt>
                <c:pt idx="2">
                  <c:v>0</c:v>
                </c:pt>
                <c:pt idx="3">
                  <c:v>0</c:v>
                </c:pt>
                <c:pt idx="4">
                  <c:v>0</c:v>
                </c:pt>
                <c:pt idx="5">
                  <c:v>0</c:v>
                </c:pt>
              </c:numCache>
            </c:numRef>
          </c:val>
          <c:smooth val="0"/>
          <c:extLst>
            <c:ext xmlns:c16="http://schemas.microsoft.com/office/drawing/2014/chart" uri="{C3380CC4-5D6E-409C-BE32-E72D297353CC}">
              <c16:uniqueId val="{00000000-658A-4908-8B15-F0635F836BF2}"/>
            </c:ext>
          </c:extLst>
        </c:ser>
        <c:ser>
          <c:idx val="1"/>
          <c:order val="1"/>
          <c:tx>
            <c:strRef>
              <c:f>Pewarna_Campuran_2!$B$48</c:f>
              <c:strCache>
                <c:ptCount val="1"/>
                <c:pt idx="0">
                  <c:v>Mean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Pewarna_Campuran_2!$B$49:$B$54</c:f>
              <c:numCache>
                <c:formatCode>General</c:formatCode>
                <c:ptCount val="6"/>
                <c:pt idx="0">
                  <c:v>228</c:v>
                </c:pt>
                <c:pt idx="1">
                  <c:v>244</c:v>
                </c:pt>
                <c:pt idx="2">
                  <c:v>244</c:v>
                </c:pt>
                <c:pt idx="3">
                  <c:v>248</c:v>
                </c:pt>
                <c:pt idx="4">
                  <c:v>241</c:v>
                </c:pt>
                <c:pt idx="5">
                  <c:v>246</c:v>
                </c:pt>
              </c:numCache>
            </c:numRef>
          </c:val>
          <c:smooth val="0"/>
          <c:extLst>
            <c:ext xmlns:c16="http://schemas.microsoft.com/office/drawing/2014/chart" uri="{C3380CC4-5D6E-409C-BE32-E72D297353CC}">
              <c16:uniqueId val="{00000001-658A-4908-8B15-F0635F836BF2}"/>
            </c:ext>
          </c:extLst>
        </c:ser>
        <c:ser>
          <c:idx val="2"/>
          <c:order val="2"/>
          <c:tx>
            <c:strRef>
              <c:f>Pewarna_Campuran_2!$C$48</c:f>
              <c:strCache>
                <c:ptCount val="1"/>
                <c:pt idx="0">
                  <c:v>Mean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Pewarna_Campuran_2!$C$49:$C$54</c:f>
              <c:numCache>
                <c:formatCode>General</c:formatCode>
                <c:ptCount val="6"/>
                <c:pt idx="0">
                  <c:v>254</c:v>
                </c:pt>
                <c:pt idx="1">
                  <c:v>164</c:v>
                </c:pt>
                <c:pt idx="2">
                  <c:v>106</c:v>
                </c:pt>
                <c:pt idx="3">
                  <c:v>146</c:v>
                </c:pt>
                <c:pt idx="4">
                  <c:v>100</c:v>
                </c:pt>
                <c:pt idx="5">
                  <c:v>65</c:v>
                </c:pt>
              </c:numCache>
            </c:numRef>
          </c:val>
          <c:smooth val="0"/>
          <c:extLst>
            <c:ext xmlns:c16="http://schemas.microsoft.com/office/drawing/2014/chart" uri="{C3380CC4-5D6E-409C-BE32-E72D297353CC}">
              <c16:uniqueId val="{00000002-658A-4908-8B15-F0635F836BF2}"/>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from Green and Blue Mixture Food Colorant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Pewarna_Campuran_2!$D$48</c:f>
              <c:strCache>
                <c:ptCount val="1"/>
                <c:pt idx="0">
                  <c:v>Max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Pewarna_Campuran_2!$D$49:$D$54</c:f>
              <c:numCache>
                <c:formatCode>General</c:formatCode>
                <c:ptCount val="6"/>
                <c:pt idx="0">
                  <c:v>0</c:v>
                </c:pt>
                <c:pt idx="1">
                  <c:v>0</c:v>
                </c:pt>
                <c:pt idx="2">
                  <c:v>0</c:v>
                </c:pt>
                <c:pt idx="3">
                  <c:v>0</c:v>
                </c:pt>
                <c:pt idx="4">
                  <c:v>0</c:v>
                </c:pt>
                <c:pt idx="5">
                  <c:v>0</c:v>
                </c:pt>
              </c:numCache>
            </c:numRef>
          </c:val>
          <c:smooth val="0"/>
          <c:extLst>
            <c:ext xmlns:c16="http://schemas.microsoft.com/office/drawing/2014/chart" uri="{C3380CC4-5D6E-409C-BE32-E72D297353CC}">
              <c16:uniqueId val="{00000000-6092-475C-A75C-825B3CF5C832}"/>
            </c:ext>
          </c:extLst>
        </c:ser>
        <c:ser>
          <c:idx val="1"/>
          <c:order val="1"/>
          <c:tx>
            <c:strRef>
              <c:f>Pewarna_Campuran_2!$E$48</c:f>
              <c:strCache>
                <c:ptCount val="1"/>
                <c:pt idx="0">
                  <c:v>Max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Pewarna_Campuran_2!$E$49:$E$54</c:f>
              <c:numCache>
                <c:formatCode>General</c:formatCode>
                <c:ptCount val="6"/>
                <c:pt idx="0">
                  <c:v>229</c:v>
                </c:pt>
                <c:pt idx="1">
                  <c:v>250</c:v>
                </c:pt>
                <c:pt idx="2">
                  <c:v>251</c:v>
                </c:pt>
                <c:pt idx="3">
                  <c:v>255</c:v>
                </c:pt>
                <c:pt idx="4">
                  <c:v>255</c:v>
                </c:pt>
                <c:pt idx="5">
                  <c:v>248</c:v>
                </c:pt>
              </c:numCache>
            </c:numRef>
          </c:val>
          <c:smooth val="0"/>
          <c:extLst>
            <c:ext xmlns:c16="http://schemas.microsoft.com/office/drawing/2014/chart" uri="{C3380CC4-5D6E-409C-BE32-E72D297353CC}">
              <c16:uniqueId val="{00000001-6092-475C-A75C-825B3CF5C832}"/>
            </c:ext>
          </c:extLst>
        </c:ser>
        <c:ser>
          <c:idx val="2"/>
          <c:order val="2"/>
          <c:tx>
            <c:strRef>
              <c:f>Pewarna_Campuran_2!$F$48</c:f>
              <c:strCache>
                <c:ptCount val="1"/>
                <c:pt idx="0">
                  <c:v>Max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Pewarna_Campuran_2!$F$49:$F$54</c:f>
              <c:numCache>
                <c:formatCode>General</c:formatCode>
                <c:ptCount val="6"/>
                <c:pt idx="0">
                  <c:v>255</c:v>
                </c:pt>
                <c:pt idx="1">
                  <c:v>168</c:v>
                </c:pt>
                <c:pt idx="2">
                  <c:v>111</c:v>
                </c:pt>
                <c:pt idx="3">
                  <c:v>177</c:v>
                </c:pt>
                <c:pt idx="4">
                  <c:v>125</c:v>
                </c:pt>
                <c:pt idx="5">
                  <c:v>66</c:v>
                </c:pt>
              </c:numCache>
            </c:numRef>
          </c:val>
          <c:smooth val="0"/>
          <c:extLst>
            <c:ext xmlns:c16="http://schemas.microsoft.com/office/drawing/2014/chart" uri="{C3380CC4-5D6E-409C-BE32-E72D297353CC}">
              <c16:uniqueId val="{00000002-6092-475C-A75C-825B3CF5C832}"/>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a:t>
                </a:r>
              </a:p>
              <a:p>
                <a:pPr algn="ctr" rtl="0">
                  <a:defRPr/>
                </a:pP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r>
                  <a:rPr lang="en-US"/>
                  <a:t> </a:t>
                </a:r>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 from Green and Blue Mixture Food Colorant  Camera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Pewarna_Campuran_2!$G$48</c:f>
              <c:strCache>
                <c:ptCount val="1"/>
                <c:pt idx="0">
                  <c:v>Mean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Pewarna_Campuran_2!$P$49:$P$54</c:f>
              <c:strCache>
                <c:ptCount val="6"/>
                <c:pt idx="0">
                  <c:v>100%    0%</c:v>
                </c:pt>
                <c:pt idx="1">
                  <c:v>80%    20%</c:v>
                </c:pt>
                <c:pt idx="2">
                  <c:v>60%    40%</c:v>
                </c:pt>
                <c:pt idx="3">
                  <c:v>40%    60%</c:v>
                </c:pt>
                <c:pt idx="4">
                  <c:v>20%    80%</c:v>
                </c:pt>
                <c:pt idx="5">
                  <c:v>0%    100%</c:v>
                </c:pt>
              </c:strCache>
            </c:strRef>
          </c:cat>
          <c:val>
            <c:numRef>
              <c:f>Pewarna_Campuran_2!$G$49:$G$54</c:f>
              <c:numCache>
                <c:formatCode>General</c:formatCode>
                <c:ptCount val="6"/>
                <c:pt idx="0">
                  <c:v>66</c:v>
                </c:pt>
                <c:pt idx="1">
                  <c:v>71</c:v>
                </c:pt>
                <c:pt idx="2">
                  <c:v>79</c:v>
                </c:pt>
                <c:pt idx="3">
                  <c:v>76</c:v>
                </c:pt>
                <c:pt idx="4">
                  <c:v>81</c:v>
                </c:pt>
                <c:pt idx="5">
                  <c:v>51</c:v>
                </c:pt>
              </c:numCache>
            </c:numRef>
          </c:val>
          <c:smooth val="0"/>
          <c:extLst>
            <c:ext xmlns:c16="http://schemas.microsoft.com/office/drawing/2014/chart" uri="{C3380CC4-5D6E-409C-BE32-E72D297353CC}">
              <c16:uniqueId val="{00000000-BE91-4247-8F29-BA99236E237D}"/>
            </c:ext>
          </c:extLst>
        </c:ser>
        <c:ser>
          <c:idx val="1"/>
          <c:order val="1"/>
          <c:tx>
            <c:strRef>
              <c:f>Pewarna_Campuran_2!$H$48</c:f>
              <c:strCache>
                <c:ptCount val="1"/>
                <c:pt idx="0">
                  <c:v>Mean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Pewarna_Campuran_2!$P$49:$P$54</c:f>
              <c:strCache>
                <c:ptCount val="6"/>
                <c:pt idx="0">
                  <c:v>100%    0%</c:v>
                </c:pt>
                <c:pt idx="1">
                  <c:v>80%    20%</c:v>
                </c:pt>
                <c:pt idx="2">
                  <c:v>60%    40%</c:v>
                </c:pt>
                <c:pt idx="3">
                  <c:v>40%    60%</c:v>
                </c:pt>
                <c:pt idx="4">
                  <c:v>20%    80%</c:v>
                </c:pt>
                <c:pt idx="5">
                  <c:v>0%    100%</c:v>
                </c:pt>
              </c:strCache>
            </c:strRef>
          </c:cat>
          <c:val>
            <c:numRef>
              <c:f>Pewarna_Campuran_2!$H$49:$H$54</c:f>
              <c:numCache>
                <c:formatCode>General</c:formatCode>
                <c:ptCount val="6"/>
                <c:pt idx="0">
                  <c:v>84</c:v>
                </c:pt>
                <c:pt idx="1">
                  <c:v>110</c:v>
                </c:pt>
                <c:pt idx="2">
                  <c:v>109</c:v>
                </c:pt>
                <c:pt idx="3">
                  <c:v>108</c:v>
                </c:pt>
                <c:pt idx="4">
                  <c:v>110</c:v>
                </c:pt>
                <c:pt idx="5">
                  <c:v>73</c:v>
                </c:pt>
              </c:numCache>
            </c:numRef>
          </c:val>
          <c:smooth val="0"/>
          <c:extLst>
            <c:ext xmlns:c16="http://schemas.microsoft.com/office/drawing/2014/chart" uri="{C3380CC4-5D6E-409C-BE32-E72D297353CC}">
              <c16:uniqueId val="{00000001-BE91-4247-8F29-BA99236E237D}"/>
            </c:ext>
          </c:extLst>
        </c:ser>
        <c:ser>
          <c:idx val="2"/>
          <c:order val="2"/>
          <c:tx>
            <c:strRef>
              <c:f>Pewarna_Campuran_2!$I$48</c:f>
              <c:strCache>
                <c:ptCount val="1"/>
                <c:pt idx="0">
                  <c:v>Mean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Pewarna_Campuran_2!$P$49:$P$54</c:f>
              <c:strCache>
                <c:ptCount val="6"/>
                <c:pt idx="0">
                  <c:v>100%    0%</c:v>
                </c:pt>
                <c:pt idx="1">
                  <c:v>80%    20%</c:v>
                </c:pt>
                <c:pt idx="2">
                  <c:v>60%    40%</c:v>
                </c:pt>
                <c:pt idx="3">
                  <c:v>40%    60%</c:v>
                </c:pt>
                <c:pt idx="4">
                  <c:v>20%    80%</c:v>
                </c:pt>
                <c:pt idx="5">
                  <c:v>0%    100%</c:v>
                </c:pt>
              </c:strCache>
            </c:strRef>
          </c:cat>
          <c:val>
            <c:numRef>
              <c:f>Pewarna_Campuran_2!$I$49:$I$54</c:f>
              <c:numCache>
                <c:formatCode>General</c:formatCode>
                <c:ptCount val="6"/>
                <c:pt idx="0">
                  <c:v>65</c:v>
                </c:pt>
                <c:pt idx="1">
                  <c:v>64</c:v>
                </c:pt>
                <c:pt idx="2">
                  <c:v>62</c:v>
                </c:pt>
                <c:pt idx="3">
                  <c:v>61</c:v>
                </c:pt>
                <c:pt idx="4">
                  <c:v>61</c:v>
                </c:pt>
                <c:pt idx="5">
                  <c:v>33</c:v>
                </c:pt>
              </c:numCache>
            </c:numRef>
          </c:val>
          <c:smooth val="0"/>
          <c:extLst>
            <c:ext xmlns:c16="http://schemas.microsoft.com/office/drawing/2014/chart" uri="{C3380CC4-5D6E-409C-BE32-E72D297353CC}">
              <c16:uniqueId val="{00000002-BE91-4247-8F29-BA99236E237D}"/>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a:t>
                </a:r>
              </a:p>
              <a:p>
                <a:pPr algn="ctr" rtl="0">
                  <a:defRPr/>
                </a:pP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endParaRPr lang="en-US"/>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from Green and Blue Mixture Food Colorant  Camera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Pewarna_Campuran_2!$J$48</c:f>
              <c:strCache>
                <c:ptCount val="1"/>
                <c:pt idx="0">
                  <c:v>Max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Pewarna_Campuran_2!$P$49:$P$54</c:f>
              <c:strCache>
                <c:ptCount val="6"/>
                <c:pt idx="0">
                  <c:v>100%    0%</c:v>
                </c:pt>
                <c:pt idx="1">
                  <c:v>80%    20%</c:v>
                </c:pt>
                <c:pt idx="2">
                  <c:v>60%    40%</c:v>
                </c:pt>
                <c:pt idx="3">
                  <c:v>40%    60%</c:v>
                </c:pt>
                <c:pt idx="4">
                  <c:v>20%    80%</c:v>
                </c:pt>
                <c:pt idx="5">
                  <c:v>0%    100%</c:v>
                </c:pt>
              </c:strCache>
            </c:strRef>
          </c:cat>
          <c:val>
            <c:numRef>
              <c:f>Pewarna_Campuran_2!$J$49:$J$54</c:f>
              <c:numCache>
                <c:formatCode>General</c:formatCode>
                <c:ptCount val="6"/>
                <c:pt idx="0">
                  <c:v>57</c:v>
                </c:pt>
                <c:pt idx="1">
                  <c:v>96</c:v>
                </c:pt>
                <c:pt idx="2">
                  <c:v>102</c:v>
                </c:pt>
                <c:pt idx="3">
                  <c:v>99</c:v>
                </c:pt>
                <c:pt idx="4">
                  <c:v>105</c:v>
                </c:pt>
                <c:pt idx="5">
                  <c:v>57</c:v>
                </c:pt>
              </c:numCache>
            </c:numRef>
          </c:val>
          <c:smooth val="0"/>
          <c:extLst>
            <c:ext xmlns:c16="http://schemas.microsoft.com/office/drawing/2014/chart" uri="{C3380CC4-5D6E-409C-BE32-E72D297353CC}">
              <c16:uniqueId val="{00000000-9AEC-4EF3-9193-3B3EB8E3B18E}"/>
            </c:ext>
          </c:extLst>
        </c:ser>
        <c:ser>
          <c:idx val="1"/>
          <c:order val="1"/>
          <c:tx>
            <c:strRef>
              <c:f>Pewarna_Campuran_2!$K$48</c:f>
              <c:strCache>
                <c:ptCount val="1"/>
                <c:pt idx="0">
                  <c:v>Max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Pewarna_Campuran_2!$P$49:$P$54</c:f>
              <c:strCache>
                <c:ptCount val="6"/>
                <c:pt idx="0">
                  <c:v>100%    0%</c:v>
                </c:pt>
                <c:pt idx="1">
                  <c:v>80%    20%</c:v>
                </c:pt>
                <c:pt idx="2">
                  <c:v>60%    40%</c:v>
                </c:pt>
                <c:pt idx="3">
                  <c:v>40%    60%</c:v>
                </c:pt>
                <c:pt idx="4">
                  <c:v>20%    80%</c:v>
                </c:pt>
                <c:pt idx="5">
                  <c:v>0%    100%</c:v>
                </c:pt>
              </c:strCache>
            </c:strRef>
          </c:cat>
          <c:val>
            <c:numRef>
              <c:f>Pewarna_Campuran_2!$K$49:$K$54</c:f>
              <c:numCache>
                <c:formatCode>General</c:formatCode>
                <c:ptCount val="6"/>
                <c:pt idx="0">
                  <c:v>159</c:v>
                </c:pt>
                <c:pt idx="1">
                  <c:v>178</c:v>
                </c:pt>
                <c:pt idx="2">
                  <c:v>170</c:v>
                </c:pt>
                <c:pt idx="3">
                  <c:v>171</c:v>
                </c:pt>
                <c:pt idx="4">
                  <c:v>176</c:v>
                </c:pt>
                <c:pt idx="5">
                  <c:v>117</c:v>
                </c:pt>
              </c:numCache>
            </c:numRef>
          </c:val>
          <c:smooth val="0"/>
          <c:extLst>
            <c:ext xmlns:c16="http://schemas.microsoft.com/office/drawing/2014/chart" uri="{C3380CC4-5D6E-409C-BE32-E72D297353CC}">
              <c16:uniqueId val="{00000001-9AEC-4EF3-9193-3B3EB8E3B18E}"/>
            </c:ext>
          </c:extLst>
        </c:ser>
        <c:ser>
          <c:idx val="2"/>
          <c:order val="2"/>
          <c:tx>
            <c:strRef>
              <c:f>Pewarna_Campuran_2!$L$48</c:f>
              <c:strCache>
                <c:ptCount val="1"/>
                <c:pt idx="0">
                  <c:v>Max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Pewarna_Campuran_2!$P$49:$P$54</c:f>
              <c:strCache>
                <c:ptCount val="6"/>
                <c:pt idx="0">
                  <c:v>100%    0%</c:v>
                </c:pt>
                <c:pt idx="1">
                  <c:v>80%    20%</c:v>
                </c:pt>
                <c:pt idx="2">
                  <c:v>60%    40%</c:v>
                </c:pt>
                <c:pt idx="3">
                  <c:v>40%    60%</c:v>
                </c:pt>
                <c:pt idx="4">
                  <c:v>20%    80%</c:v>
                </c:pt>
                <c:pt idx="5">
                  <c:v>0%    100%</c:v>
                </c:pt>
              </c:strCache>
            </c:strRef>
          </c:cat>
          <c:val>
            <c:numRef>
              <c:f>Pewarna_Campuran_2!$L$49:$L$54</c:f>
              <c:numCache>
                <c:formatCode>General</c:formatCode>
                <c:ptCount val="6"/>
                <c:pt idx="0">
                  <c:v>19</c:v>
                </c:pt>
                <c:pt idx="1">
                  <c:v>43</c:v>
                </c:pt>
                <c:pt idx="2">
                  <c:v>44</c:v>
                </c:pt>
                <c:pt idx="3">
                  <c:v>39</c:v>
                </c:pt>
                <c:pt idx="4">
                  <c:v>117</c:v>
                </c:pt>
                <c:pt idx="5">
                  <c:v>16</c:v>
                </c:pt>
              </c:numCache>
            </c:numRef>
          </c:val>
          <c:smooth val="0"/>
          <c:extLst>
            <c:ext xmlns:c16="http://schemas.microsoft.com/office/drawing/2014/chart" uri="{C3380CC4-5D6E-409C-BE32-E72D297353CC}">
              <c16:uniqueId val="{00000002-9AEC-4EF3-9193-3B3EB8E3B18E}"/>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a:t>
                </a:r>
              </a:p>
              <a:p>
                <a:pPr algn="ctr" rtl="0">
                  <a:defRPr/>
                </a:pP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endParaRPr lang="en-US"/>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Sensor RGB Value from Green and Blue Mixture Food Colorant  </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Pewarna_Campuran_2!$M$48</c:f>
              <c:strCache>
                <c:ptCount val="1"/>
                <c:pt idx="0">
                  <c:v>Sensor R</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Pewarna_Campuran_2!$M$49:$M$54</c:f>
              <c:numCache>
                <c:formatCode>General</c:formatCode>
                <c:ptCount val="6"/>
                <c:pt idx="0">
                  <c:v>38</c:v>
                </c:pt>
                <c:pt idx="1">
                  <c:v>48</c:v>
                </c:pt>
                <c:pt idx="2">
                  <c:v>49</c:v>
                </c:pt>
                <c:pt idx="3">
                  <c:v>50</c:v>
                </c:pt>
                <c:pt idx="4">
                  <c:v>56</c:v>
                </c:pt>
                <c:pt idx="5">
                  <c:v>64</c:v>
                </c:pt>
              </c:numCache>
            </c:numRef>
          </c:val>
          <c:smooth val="0"/>
          <c:extLst>
            <c:ext xmlns:c16="http://schemas.microsoft.com/office/drawing/2014/chart" uri="{C3380CC4-5D6E-409C-BE32-E72D297353CC}">
              <c16:uniqueId val="{00000000-4D31-49C8-B7F3-B78EA4FB8900}"/>
            </c:ext>
          </c:extLst>
        </c:ser>
        <c:ser>
          <c:idx val="1"/>
          <c:order val="1"/>
          <c:tx>
            <c:strRef>
              <c:f>Pewarna_Campuran_2!$N$48</c:f>
              <c:strCache>
                <c:ptCount val="1"/>
                <c:pt idx="0">
                  <c:v>Sensor G</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Pewarna_Campuran_2!$N$49:$N$54</c:f>
              <c:numCache>
                <c:formatCode>General</c:formatCode>
                <c:ptCount val="6"/>
                <c:pt idx="0">
                  <c:v>108</c:v>
                </c:pt>
                <c:pt idx="1">
                  <c:v>114</c:v>
                </c:pt>
                <c:pt idx="2">
                  <c:v>119</c:v>
                </c:pt>
                <c:pt idx="3">
                  <c:v>120</c:v>
                </c:pt>
                <c:pt idx="4">
                  <c:v>121</c:v>
                </c:pt>
                <c:pt idx="5">
                  <c:v>116</c:v>
                </c:pt>
              </c:numCache>
            </c:numRef>
          </c:val>
          <c:smooth val="0"/>
          <c:extLst>
            <c:ext xmlns:c16="http://schemas.microsoft.com/office/drawing/2014/chart" uri="{C3380CC4-5D6E-409C-BE32-E72D297353CC}">
              <c16:uniqueId val="{00000001-4D31-49C8-B7F3-B78EA4FB8900}"/>
            </c:ext>
          </c:extLst>
        </c:ser>
        <c:ser>
          <c:idx val="2"/>
          <c:order val="2"/>
          <c:tx>
            <c:strRef>
              <c:f>Pewarna_Campuran_2!$O$48</c:f>
              <c:strCache>
                <c:ptCount val="1"/>
                <c:pt idx="0">
                  <c:v>Sensor B</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Pewarna_Campuran_2!$P$49:$P$55</c:f>
              <c:strCache>
                <c:ptCount val="7"/>
                <c:pt idx="0">
                  <c:v>100%    0%</c:v>
                </c:pt>
                <c:pt idx="1">
                  <c:v>80%    20%</c:v>
                </c:pt>
                <c:pt idx="2">
                  <c:v>60%    40%</c:v>
                </c:pt>
                <c:pt idx="3">
                  <c:v>40%    60%</c:v>
                </c:pt>
                <c:pt idx="4">
                  <c:v>20%    80%</c:v>
                </c:pt>
                <c:pt idx="5">
                  <c:v>0%    100%</c:v>
                </c:pt>
                <c:pt idx="6">
                  <c:v>Pewarna Merah     Pewarna Biru</c:v>
                </c:pt>
              </c:strCache>
            </c:strRef>
          </c:cat>
          <c:val>
            <c:numRef>
              <c:f>Pewarna_Campuran_2!$O$49:$O$54</c:f>
              <c:numCache>
                <c:formatCode>General</c:formatCode>
                <c:ptCount val="6"/>
                <c:pt idx="0">
                  <c:v>112</c:v>
                </c:pt>
                <c:pt idx="1">
                  <c:v>98</c:v>
                </c:pt>
                <c:pt idx="2">
                  <c:v>90</c:v>
                </c:pt>
                <c:pt idx="3">
                  <c:v>89</c:v>
                </c:pt>
                <c:pt idx="4">
                  <c:v>81</c:v>
                </c:pt>
                <c:pt idx="5">
                  <c:v>72</c:v>
                </c:pt>
              </c:numCache>
            </c:numRef>
          </c:val>
          <c:smooth val="0"/>
          <c:extLst>
            <c:ext xmlns:c16="http://schemas.microsoft.com/office/drawing/2014/chart" uri="{C3380CC4-5D6E-409C-BE32-E72D297353CC}">
              <c16:uniqueId val="{00000002-4D31-49C8-B7F3-B78EA4FB8900}"/>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a:t>
                </a:r>
              </a:p>
              <a:p>
                <a:pPr algn="ctr" rtl="0">
                  <a:defRPr/>
                </a:pP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endParaRPr lang="en-US"/>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 from Red Green, and Blue Mixture Food Colorant  Camera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Pewarna_Campuran_2!$A$1</c:f>
              <c:strCache>
                <c:ptCount val="1"/>
                <c:pt idx="0">
                  <c:v>Mean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val>
            <c:numRef>
              <c:f>Pewarna_Campuran_2!$A$2:$A$4</c:f>
              <c:numCache>
                <c:formatCode>General</c:formatCode>
                <c:ptCount val="3"/>
                <c:pt idx="0">
                  <c:v>0</c:v>
                </c:pt>
                <c:pt idx="1">
                  <c:v>0</c:v>
                </c:pt>
                <c:pt idx="2">
                  <c:v>0</c:v>
                </c:pt>
              </c:numCache>
            </c:numRef>
          </c:val>
          <c:smooth val="0"/>
          <c:extLst>
            <c:ext xmlns:c16="http://schemas.microsoft.com/office/drawing/2014/chart" uri="{C3380CC4-5D6E-409C-BE32-E72D297353CC}">
              <c16:uniqueId val="{00000000-8276-4978-965D-69B20CD38A8B}"/>
            </c:ext>
          </c:extLst>
        </c:ser>
        <c:ser>
          <c:idx val="1"/>
          <c:order val="1"/>
          <c:tx>
            <c:strRef>
              <c:f>Pewarna_Campuran_2!$B$1</c:f>
              <c:strCache>
                <c:ptCount val="1"/>
                <c:pt idx="0">
                  <c:v>Mean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val>
            <c:numRef>
              <c:f>Pewarna_Campuran_2!$B$2:$B$4</c:f>
              <c:numCache>
                <c:formatCode>General</c:formatCode>
                <c:ptCount val="3"/>
                <c:pt idx="0">
                  <c:v>153</c:v>
                </c:pt>
                <c:pt idx="1">
                  <c:v>148</c:v>
                </c:pt>
                <c:pt idx="2">
                  <c:v>152</c:v>
                </c:pt>
              </c:numCache>
            </c:numRef>
          </c:val>
          <c:smooth val="0"/>
          <c:extLst>
            <c:ext xmlns:c16="http://schemas.microsoft.com/office/drawing/2014/chart" uri="{C3380CC4-5D6E-409C-BE32-E72D297353CC}">
              <c16:uniqueId val="{00000001-8276-4978-965D-69B20CD38A8B}"/>
            </c:ext>
          </c:extLst>
        </c:ser>
        <c:ser>
          <c:idx val="2"/>
          <c:order val="2"/>
          <c:tx>
            <c:strRef>
              <c:f>Pewarna_Campuran_2!$C$1</c:f>
              <c:strCache>
                <c:ptCount val="1"/>
                <c:pt idx="0">
                  <c:v>Mean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dPt>
            <c:idx val="0"/>
            <c:marker>
              <c:symbol val="circle"/>
              <c:size val="5"/>
              <c:spPr>
                <a:solidFill>
                  <a:srgbClr val="0070C0"/>
                </a:solidFill>
                <a:ln w="9525">
                  <a:solidFill>
                    <a:srgbClr val="0070C0"/>
                  </a:solidFill>
                </a:ln>
                <a:effectLst/>
              </c:spPr>
            </c:marker>
            <c:bubble3D val="0"/>
            <c:spPr>
              <a:ln w="127000" cap="rnd">
                <a:solidFill>
                  <a:srgbClr val="0070C0"/>
                </a:solidFill>
                <a:round/>
              </a:ln>
              <a:effectLst/>
            </c:spPr>
            <c:extLst>
              <c:ext xmlns:c16="http://schemas.microsoft.com/office/drawing/2014/chart" uri="{C3380CC4-5D6E-409C-BE32-E72D297353CC}">
                <c16:uniqueId val="{00000003-8276-4978-965D-69B20CD38A8B}"/>
              </c:ext>
            </c:extLst>
          </c:dPt>
          <c:val>
            <c:numRef>
              <c:f>Pewarna_Campuran_2!$C$2:$C$4</c:f>
              <c:numCache>
                <c:formatCode>General</c:formatCode>
                <c:ptCount val="3"/>
                <c:pt idx="0">
                  <c:v>75</c:v>
                </c:pt>
                <c:pt idx="1">
                  <c:v>62</c:v>
                </c:pt>
                <c:pt idx="2">
                  <c:v>76</c:v>
                </c:pt>
              </c:numCache>
            </c:numRef>
          </c:val>
          <c:smooth val="0"/>
          <c:extLst>
            <c:ext xmlns:c16="http://schemas.microsoft.com/office/drawing/2014/chart" uri="{C3380CC4-5D6E-409C-BE32-E72D297353CC}">
              <c16:uniqueId val="{00000004-8276-4978-965D-69B20CD38A8B}"/>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  - th Data</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from Red Green, and Blue Mixture Food Colorant  Camera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Pewarna_Campuran_2!$D$1</c:f>
              <c:strCache>
                <c:ptCount val="1"/>
                <c:pt idx="0">
                  <c:v>Max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val>
            <c:numRef>
              <c:f>Pewarna_Campuran_2!$D$2:$D$4</c:f>
              <c:numCache>
                <c:formatCode>General</c:formatCode>
                <c:ptCount val="3"/>
                <c:pt idx="0">
                  <c:v>0</c:v>
                </c:pt>
                <c:pt idx="1">
                  <c:v>0</c:v>
                </c:pt>
                <c:pt idx="2">
                  <c:v>0</c:v>
                </c:pt>
              </c:numCache>
            </c:numRef>
          </c:val>
          <c:smooth val="0"/>
          <c:extLst>
            <c:ext xmlns:c16="http://schemas.microsoft.com/office/drawing/2014/chart" uri="{C3380CC4-5D6E-409C-BE32-E72D297353CC}">
              <c16:uniqueId val="{00000000-9096-41D3-9D99-E991E5A1F97F}"/>
            </c:ext>
          </c:extLst>
        </c:ser>
        <c:ser>
          <c:idx val="1"/>
          <c:order val="1"/>
          <c:tx>
            <c:strRef>
              <c:f>Pewarna_Campuran_2!$E$1</c:f>
              <c:strCache>
                <c:ptCount val="1"/>
                <c:pt idx="0">
                  <c:v>Max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val>
            <c:numRef>
              <c:f>Pewarna_Campuran_2!$E$2:$E$4</c:f>
              <c:numCache>
                <c:formatCode>General</c:formatCode>
                <c:ptCount val="3"/>
                <c:pt idx="0">
                  <c:v>166</c:v>
                </c:pt>
                <c:pt idx="1">
                  <c:v>164</c:v>
                </c:pt>
                <c:pt idx="2">
                  <c:v>166</c:v>
                </c:pt>
              </c:numCache>
            </c:numRef>
          </c:val>
          <c:smooth val="0"/>
          <c:extLst>
            <c:ext xmlns:c16="http://schemas.microsoft.com/office/drawing/2014/chart" uri="{C3380CC4-5D6E-409C-BE32-E72D297353CC}">
              <c16:uniqueId val="{00000001-9096-41D3-9D99-E991E5A1F97F}"/>
            </c:ext>
          </c:extLst>
        </c:ser>
        <c:ser>
          <c:idx val="2"/>
          <c:order val="2"/>
          <c:tx>
            <c:strRef>
              <c:f>Pewarna_Campuran_2!$F$1</c:f>
              <c:strCache>
                <c:ptCount val="1"/>
                <c:pt idx="0">
                  <c:v>Max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val>
            <c:numRef>
              <c:f>Pewarna_Campuran_2!$F$2:$F$4</c:f>
              <c:numCache>
                <c:formatCode>General</c:formatCode>
                <c:ptCount val="3"/>
                <c:pt idx="0">
                  <c:v>84</c:v>
                </c:pt>
                <c:pt idx="1">
                  <c:v>70</c:v>
                </c:pt>
                <c:pt idx="2">
                  <c:v>84</c:v>
                </c:pt>
              </c:numCache>
            </c:numRef>
          </c:val>
          <c:smooth val="0"/>
          <c:extLst>
            <c:ext xmlns:c16="http://schemas.microsoft.com/office/drawing/2014/chart" uri="{C3380CC4-5D6E-409C-BE32-E72D297353CC}">
              <c16:uniqueId val="{00000002-9096-41D3-9D99-E991E5A1F97F}"/>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  - th Data</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endParaRPr lang="en-US"/>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 from Red Green, and Blue Mixture Food Colorant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Pewarna_Campuran_2!$G$1</c:f>
              <c:strCache>
                <c:ptCount val="1"/>
                <c:pt idx="0">
                  <c:v>Mean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val>
            <c:numRef>
              <c:f>Pewarna_Campuran_2!$G$2:$G$4</c:f>
              <c:numCache>
                <c:formatCode>General</c:formatCode>
                <c:ptCount val="3"/>
                <c:pt idx="0">
                  <c:v>95</c:v>
                </c:pt>
                <c:pt idx="1">
                  <c:v>91</c:v>
                </c:pt>
                <c:pt idx="2">
                  <c:v>90</c:v>
                </c:pt>
              </c:numCache>
            </c:numRef>
          </c:val>
          <c:smooth val="0"/>
          <c:extLst>
            <c:ext xmlns:c16="http://schemas.microsoft.com/office/drawing/2014/chart" uri="{C3380CC4-5D6E-409C-BE32-E72D297353CC}">
              <c16:uniqueId val="{00000000-B99A-41B4-9639-BB8FA5F3C82A}"/>
            </c:ext>
          </c:extLst>
        </c:ser>
        <c:ser>
          <c:idx val="1"/>
          <c:order val="1"/>
          <c:tx>
            <c:strRef>
              <c:f>Pewarna_Campuran_2!$H$1</c:f>
              <c:strCache>
                <c:ptCount val="1"/>
                <c:pt idx="0">
                  <c:v>Mean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val>
            <c:numRef>
              <c:f>Pewarna_Campuran_2!$H$2:$H$4</c:f>
              <c:numCache>
                <c:formatCode>General</c:formatCode>
                <c:ptCount val="3"/>
                <c:pt idx="0">
                  <c:v>103</c:v>
                </c:pt>
                <c:pt idx="1">
                  <c:v>103</c:v>
                </c:pt>
                <c:pt idx="2">
                  <c:v>102</c:v>
                </c:pt>
              </c:numCache>
            </c:numRef>
          </c:val>
          <c:smooth val="0"/>
          <c:extLst>
            <c:ext xmlns:c16="http://schemas.microsoft.com/office/drawing/2014/chart" uri="{C3380CC4-5D6E-409C-BE32-E72D297353CC}">
              <c16:uniqueId val="{00000001-B99A-41B4-9639-BB8FA5F3C82A}"/>
            </c:ext>
          </c:extLst>
        </c:ser>
        <c:ser>
          <c:idx val="2"/>
          <c:order val="2"/>
          <c:tx>
            <c:strRef>
              <c:f>Pewarna_Campuran_2!$I$1</c:f>
              <c:strCache>
                <c:ptCount val="1"/>
                <c:pt idx="0">
                  <c:v>Mean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val>
            <c:numRef>
              <c:f>Pewarna_Campuran_2!$I$2:$I$4</c:f>
              <c:numCache>
                <c:formatCode>General</c:formatCode>
                <c:ptCount val="3"/>
                <c:pt idx="0">
                  <c:v>62</c:v>
                </c:pt>
                <c:pt idx="1">
                  <c:v>61</c:v>
                </c:pt>
                <c:pt idx="2">
                  <c:v>61</c:v>
                </c:pt>
              </c:numCache>
            </c:numRef>
          </c:val>
          <c:smooth val="0"/>
          <c:extLst>
            <c:ext xmlns:c16="http://schemas.microsoft.com/office/drawing/2014/chart" uri="{C3380CC4-5D6E-409C-BE32-E72D297353CC}">
              <c16:uniqueId val="{00000002-B99A-41B4-9639-BB8FA5F3C82A}"/>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  - th Data</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from Red Green, and Blue Mixture Food Colorant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Pewarna_Campuran_2!$J$1</c:f>
              <c:strCache>
                <c:ptCount val="1"/>
                <c:pt idx="0">
                  <c:v>Max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val>
            <c:numRef>
              <c:f>Pewarna_Campuran_2!$J$2:$J$4</c:f>
              <c:numCache>
                <c:formatCode>General</c:formatCode>
                <c:ptCount val="3"/>
                <c:pt idx="0">
                  <c:v>123</c:v>
                </c:pt>
                <c:pt idx="1">
                  <c:v>123</c:v>
                </c:pt>
                <c:pt idx="2">
                  <c:v>123</c:v>
                </c:pt>
              </c:numCache>
            </c:numRef>
          </c:val>
          <c:smooth val="0"/>
          <c:extLst>
            <c:ext xmlns:c16="http://schemas.microsoft.com/office/drawing/2014/chart" uri="{C3380CC4-5D6E-409C-BE32-E72D297353CC}">
              <c16:uniqueId val="{00000000-7557-4983-9964-11EC8671A027}"/>
            </c:ext>
          </c:extLst>
        </c:ser>
        <c:ser>
          <c:idx val="1"/>
          <c:order val="1"/>
          <c:tx>
            <c:strRef>
              <c:f>Pewarna_Campuran_2!$K$1</c:f>
              <c:strCache>
                <c:ptCount val="1"/>
                <c:pt idx="0">
                  <c:v>Max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val>
            <c:numRef>
              <c:f>Pewarna_Campuran_2!$K$2:$K$4</c:f>
              <c:numCache>
                <c:formatCode>General</c:formatCode>
                <c:ptCount val="3"/>
                <c:pt idx="0">
                  <c:v>133</c:v>
                </c:pt>
                <c:pt idx="1">
                  <c:v>133</c:v>
                </c:pt>
                <c:pt idx="2">
                  <c:v>133</c:v>
                </c:pt>
              </c:numCache>
            </c:numRef>
          </c:val>
          <c:smooth val="0"/>
          <c:extLst>
            <c:ext xmlns:c16="http://schemas.microsoft.com/office/drawing/2014/chart" uri="{C3380CC4-5D6E-409C-BE32-E72D297353CC}">
              <c16:uniqueId val="{00000001-7557-4983-9964-11EC8671A027}"/>
            </c:ext>
          </c:extLst>
        </c:ser>
        <c:ser>
          <c:idx val="2"/>
          <c:order val="2"/>
          <c:tx>
            <c:strRef>
              <c:f>Pewarna_Campuran_2!$L$1</c:f>
              <c:strCache>
                <c:ptCount val="1"/>
                <c:pt idx="0">
                  <c:v>Max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val>
            <c:numRef>
              <c:f>Pewarna_Campuran_2!$L$2:$L$4</c:f>
              <c:numCache>
                <c:formatCode>General</c:formatCode>
                <c:ptCount val="3"/>
                <c:pt idx="0">
                  <c:v>56</c:v>
                </c:pt>
                <c:pt idx="1">
                  <c:v>56</c:v>
                </c:pt>
                <c:pt idx="2">
                  <c:v>56</c:v>
                </c:pt>
              </c:numCache>
            </c:numRef>
          </c:val>
          <c:smooth val="0"/>
          <c:extLst>
            <c:ext xmlns:c16="http://schemas.microsoft.com/office/drawing/2014/chart" uri="{C3380CC4-5D6E-409C-BE32-E72D297353CC}">
              <c16:uniqueId val="{00000002-7557-4983-9964-11EC8671A027}"/>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  - th Data</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from Water in Camera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Pewarna_Campuran_2!$J$48</c:f>
              <c:strCache>
                <c:ptCount val="1"/>
                <c:pt idx="0">
                  <c:v>Max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val>
            <c:numRef>
              <c:f>Pewarna_Campuran_2!$J$14:$J$16</c:f>
              <c:numCache>
                <c:formatCode>General</c:formatCode>
                <c:ptCount val="3"/>
                <c:pt idx="0">
                  <c:v>148</c:v>
                </c:pt>
                <c:pt idx="1">
                  <c:v>148</c:v>
                </c:pt>
                <c:pt idx="2">
                  <c:v>148</c:v>
                </c:pt>
              </c:numCache>
            </c:numRef>
          </c:val>
          <c:smooth val="0"/>
          <c:extLst>
            <c:ext xmlns:c16="http://schemas.microsoft.com/office/drawing/2014/chart" uri="{C3380CC4-5D6E-409C-BE32-E72D297353CC}">
              <c16:uniqueId val="{00000000-F7FF-429B-B247-529D0C748335}"/>
            </c:ext>
          </c:extLst>
        </c:ser>
        <c:ser>
          <c:idx val="1"/>
          <c:order val="1"/>
          <c:tx>
            <c:strRef>
              <c:f>Pewarna_Campuran_2!$K$48</c:f>
              <c:strCache>
                <c:ptCount val="1"/>
                <c:pt idx="0">
                  <c:v>Max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val>
            <c:numRef>
              <c:f>Pewarna_Campuran_2!$K$14:$K$16</c:f>
              <c:numCache>
                <c:formatCode>General</c:formatCode>
                <c:ptCount val="3"/>
                <c:pt idx="0">
                  <c:v>196</c:v>
                </c:pt>
                <c:pt idx="1">
                  <c:v>196</c:v>
                </c:pt>
                <c:pt idx="2">
                  <c:v>196</c:v>
                </c:pt>
              </c:numCache>
            </c:numRef>
          </c:val>
          <c:smooth val="0"/>
          <c:extLst>
            <c:ext xmlns:c16="http://schemas.microsoft.com/office/drawing/2014/chart" uri="{C3380CC4-5D6E-409C-BE32-E72D297353CC}">
              <c16:uniqueId val="{00000001-F7FF-429B-B247-529D0C748335}"/>
            </c:ext>
          </c:extLst>
        </c:ser>
        <c:ser>
          <c:idx val="2"/>
          <c:order val="2"/>
          <c:tx>
            <c:strRef>
              <c:f>Pewarna_Campuran_2!$L$48</c:f>
              <c:strCache>
                <c:ptCount val="1"/>
                <c:pt idx="0">
                  <c:v>Max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val>
            <c:numRef>
              <c:f>Pewarna_Campuran_2!$L$14:$L$16</c:f>
              <c:numCache>
                <c:formatCode>General</c:formatCode>
                <c:ptCount val="3"/>
                <c:pt idx="0">
                  <c:v>76</c:v>
                </c:pt>
                <c:pt idx="1">
                  <c:v>76</c:v>
                </c:pt>
                <c:pt idx="2">
                  <c:v>76</c:v>
                </c:pt>
              </c:numCache>
            </c:numRef>
          </c:val>
          <c:smooth val="0"/>
          <c:extLst>
            <c:ext xmlns:c16="http://schemas.microsoft.com/office/drawing/2014/chart" uri="{C3380CC4-5D6E-409C-BE32-E72D297353CC}">
              <c16:uniqueId val="{00000002-F7FF-429B-B247-529D0C748335}"/>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 Data</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RGB Sensor Value from Red Green, and Blue Mixture Food Colorant  </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Pewarna_Campuran_2!$M$1</c:f>
              <c:strCache>
                <c:ptCount val="1"/>
                <c:pt idx="0">
                  <c:v>Sensor R</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val>
            <c:numRef>
              <c:f>Pewarna_Campuran_2!$M$2:$M$4</c:f>
              <c:numCache>
                <c:formatCode>General</c:formatCode>
                <c:ptCount val="3"/>
                <c:pt idx="0">
                  <c:v>75</c:v>
                </c:pt>
                <c:pt idx="1">
                  <c:v>76</c:v>
                </c:pt>
                <c:pt idx="2">
                  <c:v>75</c:v>
                </c:pt>
              </c:numCache>
            </c:numRef>
          </c:val>
          <c:smooth val="0"/>
          <c:extLst>
            <c:ext xmlns:c16="http://schemas.microsoft.com/office/drawing/2014/chart" uri="{C3380CC4-5D6E-409C-BE32-E72D297353CC}">
              <c16:uniqueId val="{00000000-3302-44E7-82AD-BA78CFBE1F15}"/>
            </c:ext>
          </c:extLst>
        </c:ser>
        <c:ser>
          <c:idx val="1"/>
          <c:order val="1"/>
          <c:tx>
            <c:strRef>
              <c:f>Pewarna_Campuran_2!$N$1</c:f>
              <c:strCache>
                <c:ptCount val="1"/>
                <c:pt idx="0">
                  <c:v>Sensor G</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val>
            <c:numRef>
              <c:f>Pewarna_Campuran_2!$N$2:$N$4</c:f>
              <c:numCache>
                <c:formatCode>General</c:formatCode>
                <c:ptCount val="3"/>
                <c:pt idx="0">
                  <c:v>94</c:v>
                </c:pt>
                <c:pt idx="1">
                  <c:v>94</c:v>
                </c:pt>
                <c:pt idx="2">
                  <c:v>94</c:v>
                </c:pt>
              </c:numCache>
            </c:numRef>
          </c:val>
          <c:smooth val="0"/>
          <c:extLst>
            <c:ext xmlns:c16="http://schemas.microsoft.com/office/drawing/2014/chart" uri="{C3380CC4-5D6E-409C-BE32-E72D297353CC}">
              <c16:uniqueId val="{00000001-3302-44E7-82AD-BA78CFBE1F15}"/>
            </c:ext>
          </c:extLst>
        </c:ser>
        <c:ser>
          <c:idx val="2"/>
          <c:order val="2"/>
          <c:tx>
            <c:strRef>
              <c:f>Pewarna_Campuran_2!$O$1</c:f>
              <c:strCache>
                <c:ptCount val="1"/>
                <c:pt idx="0">
                  <c:v>Sensor B</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val>
            <c:numRef>
              <c:f>Pewarna_Campuran_2!$O$2:$O$4</c:f>
              <c:numCache>
                <c:formatCode>General</c:formatCode>
                <c:ptCount val="3"/>
                <c:pt idx="0">
                  <c:v>90</c:v>
                </c:pt>
                <c:pt idx="1">
                  <c:v>89</c:v>
                </c:pt>
                <c:pt idx="2">
                  <c:v>90</c:v>
                </c:pt>
              </c:numCache>
            </c:numRef>
          </c:val>
          <c:smooth val="0"/>
          <c:extLst>
            <c:ext xmlns:c16="http://schemas.microsoft.com/office/drawing/2014/chart" uri="{C3380CC4-5D6E-409C-BE32-E72D297353CC}">
              <c16:uniqueId val="{00000002-3302-44E7-82AD-BA78CFBE1F15}"/>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  - th Data</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 from Red Green, and Blue Mixture Food Colorant  Camera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Pewarna_Campuran_2!$A$1</c:f>
              <c:strCache>
                <c:ptCount val="1"/>
                <c:pt idx="0">
                  <c:v>Mean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val>
            <c:numRef>
              <c:f>Pewarna_Campuran_2!$A$2:$A$4</c:f>
              <c:numCache>
                <c:formatCode>General</c:formatCode>
                <c:ptCount val="3"/>
                <c:pt idx="0">
                  <c:v>0</c:v>
                </c:pt>
                <c:pt idx="1">
                  <c:v>0</c:v>
                </c:pt>
                <c:pt idx="2">
                  <c:v>0</c:v>
                </c:pt>
              </c:numCache>
            </c:numRef>
          </c:val>
          <c:smooth val="0"/>
          <c:extLst>
            <c:ext xmlns:c16="http://schemas.microsoft.com/office/drawing/2014/chart" uri="{C3380CC4-5D6E-409C-BE32-E72D297353CC}">
              <c16:uniqueId val="{00000000-1730-43CB-9135-180971770480}"/>
            </c:ext>
          </c:extLst>
        </c:ser>
        <c:ser>
          <c:idx val="1"/>
          <c:order val="1"/>
          <c:tx>
            <c:strRef>
              <c:f>Pewarna_Campuran_2!$B$1</c:f>
              <c:strCache>
                <c:ptCount val="1"/>
                <c:pt idx="0">
                  <c:v>Mean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val>
            <c:numRef>
              <c:f>Pewarna_Campuran_2!$B$2:$B$4</c:f>
              <c:numCache>
                <c:formatCode>General</c:formatCode>
                <c:ptCount val="3"/>
                <c:pt idx="0">
                  <c:v>153</c:v>
                </c:pt>
                <c:pt idx="1">
                  <c:v>148</c:v>
                </c:pt>
                <c:pt idx="2">
                  <c:v>152</c:v>
                </c:pt>
              </c:numCache>
            </c:numRef>
          </c:val>
          <c:smooth val="0"/>
          <c:extLst>
            <c:ext xmlns:c16="http://schemas.microsoft.com/office/drawing/2014/chart" uri="{C3380CC4-5D6E-409C-BE32-E72D297353CC}">
              <c16:uniqueId val="{00000001-1730-43CB-9135-180971770480}"/>
            </c:ext>
          </c:extLst>
        </c:ser>
        <c:ser>
          <c:idx val="2"/>
          <c:order val="2"/>
          <c:tx>
            <c:strRef>
              <c:f>Pewarna_Campuran_2!$C$1</c:f>
              <c:strCache>
                <c:ptCount val="1"/>
                <c:pt idx="0">
                  <c:v>Mean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dPt>
            <c:idx val="0"/>
            <c:marker>
              <c:symbol val="circle"/>
              <c:size val="5"/>
              <c:spPr>
                <a:solidFill>
                  <a:srgbClr val="0070C0"/>
                </a:solidFill>
                <a:ln w="9525">
                  <a:solidFill>
                    <a:srgbClr val="0070C0"/>
                  </a:solidFill>
                </a:ln>
                <a:effectLst/>
              </c:spPr>
            </c:marker>
            <c:bubble3D val="0"/>
            <c:spPr>
              <a:ln w="127000" cap="rnd">
                <a:solidFill>
                  <a:srgbClr val="0070C0"/>
                </a:solidFill>
                <a:round/>
              </a:ln>
              <a:effectLst/>
            </c:spPr>
            <c:extLst>
              <c:ext xmlns:c16="http://schemas.microsoft.com/office/drawing/2014/chart" uri="{C3380CC4-5D6E-409C-BE32-E72D297353CC}">
                <c16:uniqueId val="{00000003-1730-43CB-9135-180971770480}"/>
              </c:ext>
            </c:extLst>
          </c:dPt>
          <c:val>
            <c:numRef>
              <c:f>Pewarna_Campuran_2!$C$2:$C$4</c:f>
              <c:numCache>
                <c:formatCode>General</c:formatCode>
                <c:ptCount val="3"/>
                <c:pt idx="0">
                  <c:v>75</c:v>
                </c:pt>
                <c:pt idx="1">
                  <c:v>62</c:v>
                </c:pt>
                <c:pt idx="2">
                  <c:v>76</c:v>
                </c:pt>
              </c:numCache>
            </c:numRef>
          </c:val>
          <c:smooth val="0"/>
          <c:extLst>
            <c:ext xmlns:c16="http://schemas.microsoft.com/office/drawing/2014/chart" uri="{C3380CC4-5D6E-409C-BE32-E72D297353CC}">
              <c16:uniqueId val="{00000004-1730-43CB-9135-180971770480}"/>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  - th Data</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from Red Green, and Blue Mixture Food Colorant  Camera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Pewarna_Campuran_2!$D$1</c:f>
              <c:strCache>
                <c:ptCount val="1"/>
                <c:pt idx="0">
                  <c:v>Max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val>
            <c:numRef>
              <c:f>Pewarna_Campuran_2!$D$2:$D$4</c:f>
              <c:numCache>
                <c:formatCode>General</c:formatCode>
                <c:ptCount val="3"/>
                <c:pt idx="0">
                  <c:v>0</c:v>
                </c:pt>
                <c:pt idx="1">
                  <c:v>0</c:v>
                </c:pt>
                <c:pt idx="2">
                  <c:v>0</c:v>
                </c:pt>
              </c:numCache>
            </c:numRef>
          </c:val>
          <c:smooth val="0"/>
          <c:extLst>
            <c:ext xmlns:c16="http://schemas.microsoft.com/office/drawing/2014/chart" uri="{C3380CC4-5D6E-409C-BE32-E72D297353CC}">
              <c16:uniqueId val="{00000000-CCDF-4F43-9165-B9CD139488DC}"/>
            </c:ext>
          </c:extLst>
        </c:ser>
        <c:ser>
          <c:idx val="1"/>
          <c:order val="1"/>
          <c:tx>
            <c:strRef>
              <c:f>Pewarna_Campuran_2!$E$1</c:f>
              <c:strCache>
                <c:ptCount val="1"/>
                <c:pt idx="0">
                  <c:v>Max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val>
            <c:numRef>
              <c:f>Pewarna_Campuran_2!$E$2:$E$4</c:f>
              <c:numCache>
                <c:formatCode>General</c:formatCode>
                <c:ptCount val="3"/>
                <c:pt idx="0">
                  <c:v>166</c:v>
                </c:pt>
                <c:pt idx="1">
                  <c:v>164</c:v>
                </c:pt>
                <c:pt idx="2">
                  <c:v>166</c:v>
                </c:pt>
              </c:numCache>
            </c:numRef>
          </c:val>
          <c:smooth val="0"/>
          <c:extLst>
            <c:ext xmlns:c16="http://schemas.microsoft.com/office/drawing/2014/chart" uri="{C3380CC4-5D6E-409C-BE32-E72D297353CC}">
              <c16:uniqueId val="{00000001-CCDF-4F43-9165-B9CD139488DC}"/>
            </c:ext>
          </c:extLst>
        </c:ser>
        <c:ser>
          <c:idx val="2"/>
          <c:order val="2"/>
          <c:tx>
            <c:strRef>
              <c:f>Pewarna_Campuran_2!$F$1</c:f>
              <c:strCache>
                <c:ptCount val="1"/>
                <c:pt idx="0">
                  <c:v>Max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val>
            <c:numRef>
              <c:f>Pewarna_Campuran_2!$F$2:$F$4</c:f>
              <c:numCache>
                <c:formatCode>General</c:formatCode>
                <c:ptCount val="3"/>
                <c:pt idx="0">
                  <c:v>84</c:v>
                </c:pt>
                <c:pt idx="1">
                  <c:v>70</c:v>
                </c:pt>
                <c:pt idx="2">
                  <c:v>84</c:v>
                </c:pt>
              </c:numCache>
            </c:numRef>
          </c:val>
          <c:smooth val="0"/>
          <c:extLst>
            <c:ext xmlns:c16="http://schemas.microsoft.com/office/drawing/2014/chart" uri="{C3380CC4-5D6E-409C-BE32-E72D297353CC}">
              <c16:uniqueId val="{00000002-CCDF-4F43-9165-B9CD139488DC}"/>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  - th Data</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a:p>
                <a:pPr algn="ctr" rtl="0">
                  <a:defRPr/>
                </a:pPr>
                <a:endParaRPr lang="en-US"/>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 from Red Green, and Blue Mixture Food Colorant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Pewarna_Campuran_2!$G$1</c:f>
              <c:strCache>
                <c:ptCount val="1"/>
                <c:pt idx="0">
                  <c:v>Mean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val>
            <c:numRef>
              <c:f>Pewarna_Campuran_2!$G$2:$G$4</c:f>
              <c:numCache>
                <c:formatCode>General</c:formatCode>
                <c:ptCount val="3"/>
                <c:pt idx="0">
                  <c:v>95</c:v>
                </c:pt>
                <c:pt idx="1">
                  <c:v>91</c:v>
                </c:pt>
                <c:pt idx="2">
                  <c:v>90</c:v>
                </c:pt>
              </c:numCache>
            </c:numRef>
          </c:val>
          <c:smooth val="0"/>
          <c:extLst>
            <c:ext xmlns:c16="http://schemas.microsoft.com/office/drawing/2014/chart" uri="{C3380CC4-5D6E-409C-BE32-E72D297353CC}">
              <c16:uniqueId val="{00000000-376F-4C17-BB69-48324772B31B}"/>
            </c:ext>
          </c:extLst>
        </c:ser>
        <c:ser>
          <c:idx val="1"/>
          <c:order val="1"/>
          <c:tx>
            <c:strRef>
              <c:f>Pewarna_Campuran_2!$H$1</c:f>
              <c:strCache>
                <c:ptCount val="1"/>
                <c:pt idx="0">
                  <c:v>Mean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val>
            <c:numRef>
              <c:f>Pewarna_Campuran_2!$H$2:$H$4</c:f>
              <c:numCache>
                <c:formatCode>General</c:formatCode>
                <c:ptCount val="3"/>
                <c:pt idx="0">
                  <c:v>103</c:v>
                </c:pt>
                <c:pt idx="1">
                  <c:v>103</c:v>
                </c:pt>
                <c:pt idx="2">
                  <c:v>102</c:v>
                </c:pt>
              </c:numCache>
            </c:numRef>
          </c:val>
          <c:smooth val="0"/>
          <c:extLst>
            <c:ext xmlns:c16="http://schemas.microsoft.com/office/drawing/2014/chart" uri="{C3380CC4-5D6E-409C-BE32-E72D297353CC}">
              <c16:uniqueId val="{00000001-376F-4C17-BB69-48324772B31B}"/>
            </c:ext>
          </c:extLst>
        </c:ser>
        <c:ser>
          <c:idx val="2"/>
          <c:order val="2"/>
          <c:tx>
            <c:strRef>
              <c:f>Pewarna_Campuran_2!$I$1</c:f>
              <c:strCache>
                <c:ptCount val="1"/>
                <c:pt idx="0">
                  <c:v>Mean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val>
            <c:numRef>
              <c:f>Pewarna_Campuran_2!$I$2:$I$4</c:f>
              <c:numCache>
                <c:formatCode>General</c:formatCode>
                <c:ptCount val="3"/>
                <c:pt idx="0">
                  <c:v>62</c:v>
                </c:pt>
                <c:pt idx="1">
                  <c:v>61</c:v>
                </c:pt>
                <c:pt idx="2">
                  <c:v>61</c:v>
                </c:pt>
              </c:numCache>
            </c:numRef>
          </c:val>
          <c:smooth val="0"/>
          <c:extLst>
            <c:ext xmlns:c16="http://schemas.microsoft.com/office/drawing/2014/chart" uri="{C3380CC4-5D6E-409C-BE32-E72D297353CC}">
              <c16:uniqueId val="{00000002-376F-4C17-BB69-48324772B31B}"/>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  - th Data</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from Red Green, and Blue Mixture Food Colorant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Pewarna_Campuran_2!$J$1</c:f>
              <c:strCache>
                <c:ptCount val="1"/>
                <c:pt idx="0">
                  <c:v>Max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val>
            <c:numRef>
              <c:f>Pewarna_Campuran_2!$J$2:$J$4</c:f>
              <c:numCache>
                <c:formatCode>General</c:formatCode>
                <c:ptCount val="3"/>
                <c:pt idx="0">
                  <c:v>123</c:v>
                </c:pt>
                <c:pt idx="1">
                  <c:v>123</c:v>
                </c:pt>
                <c:pt idx="2">
                  <c:v>123</c:v>
                </c:pt>
              </c:numCache>
            </c:numRef>
          </c:val>
          <c:smooth val="0"/>
          <c:extLst>
            <c:ext xmlns:c16="http://schemas.microsoft.com/office/drawing/2014/chart" uri="{C3380CC4-5D6E-409C-BE32-E72D297353CC}">
              <c16:uniqueId val="{00000000-CB80-4C7B-8863-D50DEC5D3D9B}"/>
            </c:ext>
          </c:extLst>
        </c:ser>
        <c:ser>
          <c:idx val="1"/>
          <c:order val="1"/>
          <c:tx>
            <c:strRef>
              <c:f>Pewarna_Campuran_2!$K$1</c:f>
              <c:strCache>
                <c:ptCount val="1"/>
                <c:pt idx="0">
                  <c:v>Max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val>
            <c:numRef>
              <c:f>Pewarna_Campuran_2!$K$2:$K$4</c:f>
              <c:numCache>
                <c:formatCode>General</c:formatCode>
                <c:ptCount val="3"/>
                <c:pt idx="0">
                  <c:v>133</c:v>
                </c:pt>
                <c:pt idx="1">
                  <c:v>133</c:v>
                </c:pt>
                <c:pt idx="2">
                  <c:v>133</c:v>
                </c:pt>
              </c:numCache>
            </c:numRef>
          </c:val>
          <c:smooth val="0"/>
          <c:extLst>
            <c:ext xmlns:c16="http://schemas.microsoft.com/office/drawing/2014/chart" uri="{C3380CC4-5D6E-409C-BE32-E72D297353CC}">
              <c16:uniqueId val="{00000001-CB80-4C7B-8863-D50DEC5D3D9B}"/>
            </c:ext>
          </c:extLst>
        </c:ser>
        <c:ser>
          <c:idx val="2"/>
          <c:order val="2"/>
          <c:tx>
            <c:strRef>
              <c:f>Pewarna_Campuran_2!$L$1</c:f>
              <c:strCache>
                <c:ptCount val="1"/>
                <c:pt idx="0">
                  <c:v>Max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val>
            <c:numRef>
              <c:f>Pewarna_Campuran_2!$L$2:$L$4</c:f>
              <c:numCache>
                <c:formatCode>General</c:formatCode>
                <c:ptCount val="3"/>
                <c:pt idx="0">
                  <c:v>56</c:v>
                </c:pt>
                <c:pt idx="1">
                  <c:v>56</c:v>
                </c:pt>
                <c:pt idx="2">
                  <c:v>56</c:v>
                </c:pt>
              </c:numCache>
            </c:numRef>
          </c:val>
          <c:smooth val="0"/>
          <c:extLst>
            <c:ext xmlns:c16="http://schemas.microsoft.com/office/drawing/2014/chart" uri="{C3380CC4-5D6E-409C-BE32-E72D297353CC}">
              <c16:uniqueId val="{00000002-CB80-4C7B-8863-D50DEC5D3D9B}"/>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  - th Data</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RGB Sensor Value from Red Green, and Blue Mixture Food Colorant  </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Pewarna_Campuran_2!$M$1</c:f>
              <c:strCache>
                <c:ptCount val="1"/>
                <c:pt idx="0">
                  <c:v>Sensor R</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val>
            <c:numRef>
              <c:f>Pewarna_Campuran_2!$M$2:$M$4</c:f>
              <c:numCache>
                <c:formatCode>General</c:formatCode>
                <c:ptCount val="3"/>
                <c:pt idx="0">
                  <c:v>75</c:v>
                </c:pt>
                <c:pt idx="1">
                  <c:v>76</c:v>
                </c:pt>
                <c:pt idx="2">
                  <c:v>75</c:v>
                </c:pt>
              </c:numCache>
            </c:numRef>
          </c:val>
          <c:smooth val="0"/>
          <c:extLst>
            <c:ext xmlns:c16="http://schemas.microsoft.com/office/drawing/2014/chart" uri="{C3380CC4-5D6E-409C-BE32-E72D297353CC}">
              <c16:uniqueId val="{00000000-E9EE-4978-80D3-84B4F93108C0}"/>
            </c:ext>
          </c:extLst>
        </c:ser>
        <c:ser>
          <c:idx val="1"/>
          <c:order val="1"/>
          <c:tx>
            <c:strRef>
              <c:f>Pewarna_Campuran_2!$N$1</c:f>
              <c:strCache>
                <c:ptCount val="1"/>
                <c:pt idx="0">
                  <c:v>Sensor G</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val>
            <c:numRef>
              <c:f>Pewarna_Campuran_2!$N$2:$N$4</c:f>
              <c:numCache>
                <c:formatCode>General</c:formatCode>
                <c:ptCount val="3"/>
                <c:pt idx="0">
                  <c:v>94</c:v>
                </c:pt>
                <c:pt idx="1">
                  <c:v>94</c:v>
                </c:pt>
                <c:pt idx="2">
                  <c:v>94</c:v>
                </c:pt>
              </c:numCache>
            </c:numRef>
          </c:val>
          <c:smooth val="0"/>
          <c:extLst>
            <c:ext xmlns:c16="http://schemas.microsoft.com/office/drawing/2014/chart" uri="{C3380CC4-5D6E-409C-BE32-E72D297353CC}">
              <c16:uniqueId val="{00000001-E9EE-4978-80D3-84B4F93108C0}"/>
            </c:ext>
          </c:extLst>
        </c:ser>
        <c:ser>
          <c:idx val="2"/>
          <c:order val="2"/>
          <c:tx>
            <c:strRef>
              <c:f>Pewarna_Campuran_2!$O$1</c:f>
              <c:strCache>
                <c:ptCount val="1"/>
                <c:pt idx="0">
                  <c:v>Sensor B</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val>
            <c:numRef>
              <c:f>Pewarna_Campuran_2!$O$2:$O$4</c:f>
              <c:numCache>
                <c:formatCode>General</c:formatCode>
                <c:ptCount val="3"/>
                <c:pt idx="0">
                  <c:v>90</c:v>
                </c:pt>
                <c:pt idx="1">
                  <c:v>89</c:v>
                </c:pt>
                <c:pt idx="2">
                  <c:v>90</c:v>
                </c:pt>
              </c:numCache>
            </c:numRef>
          </c:val>
          <c:smooth val="0"/>
          <c:extLst>
            <c:ext xmlns:c16="http://schemas.microsoft.com/office/drawing/2014/chart" uri="{C3380CC4-5D6E-409C-BE32-E72D297353CC}">
              <c16:uniqueId val="{00000002-E9EE-4978-80D3-84B4F93108C0}"/>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  - th Data</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Sensor RGB Value in Water </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Pewarna_Campuran_2!$M$48</c:f>
              <c:strCache>
                <c:ptCount val="1"/>
                <c:pt idx="0">
                  <c:v>Sensor R</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val>
            <c:numRef>
              <c:f>Pewarna_Campuran_2!$M$14:$M$16</c:f>
              <c:numCache>
                <c:formatCode>General</c:formatCode>
                <c:ptCount val="3"/>
                <c:pt idx="0">
                  <c:v>87</c:v>
                </c:pt>
                <c:pt idx="1">
                  <c:v>86</c:v>
                </c:pt>
                <c:pt idx="2">
                  <c:v>86</c:v>
                </c:pt>
              </c:numCache>
            </c:numRef>
          </c:val>
          <c:smooth val="0"/>
          <c:extLst>
            <c:ext xmlns:c16="http://schemas.microsoft.com/office/drawing/2014/chart" uri="{C3380CC4-5D6E-409C-BE32-E72D297353CC}">
              <c16:uniqueId val="{00000000-DC54-4D56-B1F9-1D790DCBF789}"/>
            </c:ext>
          </c:extLst>
        </c:ser>
        <c:ser>
          <c:idx val="1"/>
          <c:order val="1"/>
          <c:tx>
            <c:strRef>
              <c:f>Pewarna_Campuran_2!$N$48</c:f>
              <c:strCache>
                <c:ptCount val="1"/>
                <c:pt idx="0">
                  <c:v>Sensor G</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val>
            <c:numRef>
              <c:f>Pewarna_Campuran_2!$N$14:$N$16</c:f>
              <c:numCache>
                <c:formatCode>General</c:formatCode>
                <c:ptCount val="3"/>
                <c:pt idx="0">
                  <c:v>85</c:v>
                </c:pt>
                <c:pt idx="1">
                  <c:v>84</c:v>
                </c:pt>
                <c:pt idx="2">
                  <c:v>86</c:v>
                </c:pt>
              </c:numCache>
            </c:numRef>
          </c:val>
          <c:smooth val="0"/>
          <c:extLst>
            <c:ext xmlns:c16="http://schemas.microsoft.com/office/drawing/2014/chart" uri="{C3380CC4-5D6E-409C-BE32-E72D297353CC}">
              <c16:uniqueId val="{00000001-DC54-4D56-B1F9-1D790DCBF789}"/>
            </c:ext>
          </c:extLst>
        </c:ser>
        <c:ser>
          <c:idx val="2"/>
          <c:order val="2"/>
          <c:tx>
            <c:strRef>
              <c:f>Pewarna_Campuran_2!$O$48</c:f>
              <c:strCache>
                <c:ptCount val="1"/>
                <c:pt idx="0">
                  <c:v>Sensor B</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val>
            <c:numRef>
              <c:f>Pewarna_Campuran_2!$O$14:$O$16</c:f>
              <c:numCache>
                <c:formatCode>General</c:formatCode>
                <c:ptCount val="3"/>
                <c:pt idx="0">
                  <c:v>87</c:v>
                </c:pt>
                <c:pt idx="1">
                  <c:v>89</c:v>
                </c:pt>
                <c:pt idx="2">
                  <c:v>86</c:v>
                </c:pt>
              </c:numCache>
            </c:numRef>
          </c:val>
          <c:smooth val="0"/>
          <c:extLst>
            <c:ext xmlns:c16="http://schemas.microsoft.com/office/drawing/2014/chart" uri="{C3380CC4-5D6E-409C-BE32-E72D297353CC}">
              <c16:uniqueId val="{00000002-DC54-4D56-B1F9-1D790DCBF789}"/>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n Data</a:t>
                </a:r>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 from Red Food Colorant in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Pewarna_Campuran_2!$A$48</c:f>
              <c:strCache>
                <c:ptCount val="1"/>
                <c:pt idx="0">
                  <c:v>Mean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Pewarna_Campuran_2!$P$49:$P$55</c:f>
              <c:strCache>
                <c:ptCount val="7"/>
                <c:pt idx="0">
                  <c:v>0%</c:v>
                </c:pt>
                <c:pt idx="1">
                  <c:v>5%</c:v>
                </c:pt>
                <c:pt idx="2">
                  <c:v>10%</c:v>
                </c:pt>
                <c:pt idx="3">
                  <c:v>25%</c:v>
                </c:pt>
                <c:pt idx="4">
                  <c:v>50%</c:v>
                </c:pt>
                <c:pt idx="5">
                  <c:v>100%</c:v>
                </c:pt>
                <c:pt idx="6">
                  <c:v>Pewarna Merah     Pewarna Biru</c:v>
                </c:pt>
              </c:strCache>
            </c:strRef>
          </c:cat>
          <c:val>
            <c:numRef>
              <c:f>Pewarna_Campuran_2!$A$49:$A$54</c:f>
              <c:numCache>
                <c:formatCode>General</c:formatCode>
                <c:ptCount val="6"/>
                <c:pt idx="0">
                  <c:v>202</c:v>
                </c:pt>
                <c:pt idx="1">
                  <c:v>254</c:v>
                </c:pt>
                <c:pt idx="2">
                  <c:v>254</c:v>
                </c:pt>
                <c:pt idx="3">
                  <c:v>254</c:v>
                </c:pt>
                <c:pt idx="4">
                  <c:v>254</c:v>
                </c:pt>
                <c:pt idx="5">
                  <c:v>254</c:v>
                </c:pt>
              </c:numCache>
            </c:numRef>
          </c:val>
          <c:smooth val="0"/>
          <c:extLst>
            <c:ext xmlns:c16="http://schemas.microsoft.com/office/drawing/2014/chart" uri="{C3380CC4-5D6E-409C-BE32-E72D297353CC}">
              <c16:uniqueId val="{00000000-4679-4E34-BFC9-C2DFFB220F5F}"/>
            </c:ext>
          </c:extLst>
        </c:ser>
        <c:ser>
          <c:idx val="1"/>
          <c:order val="1"/>
          <c:tx>
            <c:strRef>
              <c:f>Pewarna_Campuran_2!$B$48</c:f>
              <c:strCache>
                <c:ptCount val="1"/>
                <c:pt idx="0">
                  <c:v>Mean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Pewarna_Campuran_2!$P$49:$P$55</c:f>
              <c:strCache>
                <c:ptCount val="7"/>
                <c:pt idx="0">
                  <c:v>0%</c:v>
                </c:pt>
                <c:pt idx="1">
                  <c:v>5%</c:v>
                </c:pt>
                <c:pt idx="2">
                  <c:v>10%</c:v>
                </c:pt>
                <c:pt idx="3">
                  <c:v>25%</c:v>
                </c:pt>
                <c:pt idx="4">
                  <c:v>50%</c:v>
                </c:pt>
                <c:pt idx="5">
                  <c:v>100%</c:v>
                </c:pt>
                <c:pt idx="6">
                  <c:v>Pewarna Merah     Pewarna Biru</c:v>
                </c:pt>
              </c:strCache>
            </c:strRef>
          </c:cat>
          <c:val>
            <c:numRef>
              <c:f>Pewarna_Campuran_2!$B$49:$B$54</c:f>
              <c:numCache>
                <c:formatCode>General</c:formatCode>
                <c:ptCount val="6"/>
                <c:pt idx="0">
                  <c:v>202</c:v>
                </c:pt>
                <c:pt idx="1">
                  <c:v>108</c:v>
                </c:pt>
                <c:pt idx="2">
                  <c:v>131</c:v>
                </c:pt>
                <c:pt idx="3">
                  <c:v>130</c:v>
                </c:pt>
                <c:pt idx="4">
                  <c:v>140</c:v>
                </c:pt>
                <c:pt idx="5">
                  <c:v>137</c:v>
                </c:pt>
              </c:numCache>
            </c:numRef>
          </c:val>
          <c:smooth val="0"/>
          <c:extLst>
            <c:ext xmlns:c16="http://schemas.microsoft.com/office/drawing/2014/chart" uri="{C3380CC4-5D6E-409C-BE32-E72D297353CC}">
              <c16:uniqueId val="{00000001-4679-4E34-BFC9-C2DFFB220F5F}"/>
            </c:ext>
          </c:extLst>
        </c:ser>
        <c:ser>
          <c:idx val="2"/>
          <c:order val="2"/>
          <c:tx>
            <c:strRef>
              <c:f>Pewarna_Campuran_2!$C$48</c:f>
              <c:strCache>
                <c:ptCount val="1"/>
                <c:pt idx="0">
                  <c:v>Mean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Pewarna_Campuran_2!$P$49:$P$55</c:f>
              <c:strCache>
                <c:ptCount val="7"/>
                <c:pt idx="0">
                  <c:v>0%</c:v>
                </c:pt>
                <c:pt idx="1">
                  <c:v>5%</c:v>
                </c:pt>
                <c:pt idx="2">
                  <c:v>10%</c:v>
                </c:pt>
                <c:pt idx="3">
                  <c:v>25%</c:v>
                </c:pt>
                <c:pt idx="4">
                  <c:v>50%</c:v>
                </c:pt>
                <c:pt idx="5">
                  <c:v>100%</c:v>
                </c:pt>
                <c:pt idx="6">
                  <c:v>Pewarna Merah     Pewarna Biru</c:v>
                </c:pt>
              </c:strCache>
            </c:strRef>
          </c:cat>
          <c:val>
            <c:numRef>
              <c:f>Pewarna_Campuran_2!$C$49:$C$54</c:f>
              <c:numCache>
                <c:formatCode>General</c:formatCode>
                <c:ptCount val="6"/>
                <c:pt idx="0">
                  <c:v>197</c:v>
                </c:pt>
                <c:pt idx="1">
                  <c:v>164</c:v>
                </c:pt>
                <c:pt idx="2">
                  <c:v>218</c:v>
                </c:pt>
                <c:pt idx="3">
                  <c:v>229</c:v>
                </c:pt>
                <c:pt idx="4">
                  <c:v>197</c:v>
                </c:pt>
                <c:pt idx="5">
                  <c:v>95</c:v>
                </c:pt>
              </c:numCache>
            </c:numRef>
          </c:val>
          <c:smooth val="0"/>
          <c:extLst>
            <c:ext xmlns:c16="http://schemas.microsoft.com/office/drawing/2014/chart" uri="{C3380CC4-5D6E-409C-BE32-E72D297353CC}">
              <c16:uniqueId val="{00000002-4679-4E34-BFC9-C2DFFB220F5F}"/>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 </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Red from Food Colorant in Microscope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Pewarna_Campuran_2!$D$48</c:f>
              <c:strCache>
                <c:ptCount val="1"/>
                <c:pt idx="0">
                  <c:v>Max R Mik</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strRef>
              <c:f>Pewarna_Campuran_2!$P$49:$P$55</c:f>
              <c:strCache>
                <c:ptCount val="7"/>
                <c:pt idx="0">
                  <c:v>0%</c:v>
                </c:pt>
                <c:pt idx="1">
                  <c:v>5%</c:v>
                </c:pt>
                <c:pt idx="2">
                  <c:v>10%</c:v>
                </c:pt>
                <c:pt idx="3">
                  <c:v>25%</c:v>
                </c:pt>
                <c:pt idx="4">
                  <c:v>50%</c:v>
                </c:pt>
                <c:pt idx="5">
                  <c:v>100%</c:v>
                </c:pt>
                <c:pt idx="6">
                  <c:v>Pewarna Merah     Pewarna Biru</c:v>
                </c:pt>
              </c:strCache>
            </c:strRef>
          </c:cat>
          <c:val>
            <c:numRef>
              <c:f>Pewarna_Campuran_2!$D$49:$D$54</c:f>
              <c:numCache>
                <c:formatCode>General</c:formatCode>
                <c:ptCount val="6"/>
                <c:pt idx="0">
                  <c:v>201</c:v>
                </c:pt>
                <c:pt idx="1">
                  <c:v>255</c:v>
                </c:pt>
                <c:pt idx="2">
                  <c:v>255</c:v>
                </c:pt>
                <c:pt idx="3">
                  <c:v>255</c:v>
                </c:pt>
                <c:pt idx="4">
                  <c:v>255</c:v>
                </c:pt>
                <c:pt idx="5">
                  <c:v>255</c:v>
                </c:pt>
              </c:numCache>
            </c:numRef>
          </c:val>
          <c:smooth val="0"/>
          <c:extLst>
            <c:ext xmlns:c16="http://schemas.microsoft.com/office/drawing/2014/chart" uri="{C3380CC4-5D6E-409C-BE32-E72D297353CC}">
              <c16:uniqueId val="{00000000-BED3-4891-A7BC-E2A3F76CB298}"/>
            </c:ext>
          </c:extLst>
        </c:ser>
        <c:ser>
          <c:idx val="1"/>
          <c:order val="1"/>
          <c:tx>
            <c:strRef>
              <c:f>Pewarna_Campuran_2!$E$48</c:f>
              <c:strCache>
                <c:ptCount val="1"/>
                <c:pt idx="0">
                  <c:v>Max G Mik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strRef>
              <c:f>Pewarna_Campuran_2!$P$49:$P$55</c:f>
              <c:strCache>
                <c:ptCount val="7"/>
                <c:pt idx="0">
                  <c:v>0%</c:v>
                </c:pt>
                <c:pt idx="1">
                  <c:v>5%</c:v>
                </c:pt>
                <c:pt idx="2">
                  <c:v>10%</c:v>
                </c:pt>
                <c:pt idx="3">
                  <c:v>25%</c:v>
                </c:pt>
                <c:pt idx="4">
                  <c:v>50%</c:v>
                </c:pt>
                <c:pt idx="5">
                  <c:v>100%</c:v>
                </c:pt>
                <c:pt idx="6">
                  <c:v>Pewarna Merah     Pewarna Biru</c:v>
                </c:pt>
              </c:strCache>
            </c:strRef>
          </c:cat>
          <c:val>
            <c:numRef>
              <c:f>Pewarna_Campuran_2!$E$49:$E$54</c:f>
              <c:numCache>
                <c:formatCode>General</c:formatCode>
                <c:ptCount val="6"/>
                <c:pt idx="0">
                  <c:v>208</c:v>
                </c:pt>
                <c:pt idx="1">
                  <c:v>112</c:v>
                </c:pt>
                <c:pt idx="2">
                  <c:v>136</c:v>
                </c:pt>
                <c:pt idx="3">
                  <c:v>132</c:v>
                </c:pt>
                <c:pt idx="4">
                  <c:v>141</c:v>
                </c:pt>
                <c:pt idx="5">
                  <c:v>135</c:v>
                </c:pt>
              </c:numCache>
            </c:numRef>
          </c:val>
          <c:smooth val="0"/>
          <c:extLst>
            <c:ext xmlns:c16="http://schemas.microsoft.com/office/drawing/2014/chart" uri="{C3380CC4-5D6E-409C-BE32-E72D297353CC}">
              <c16:uniqueId val="{00000001-BED3-4891-A7BC-E2A3F76CB298}"/>
            </c:ext>
          </c:extLst>
        </c:ser>
        <c:ser>
          <c:idx val="2"/>
          <c:order val="2"/>
          <c:tx>
            <c:strRef>
              <c:f>Pewarna_Campuran_2!$F$48</c:f>
              <c:strCache>
                <c:ptCount val="1"/>
                <c:pt idx="0">
                  <c:v>Max B Mik</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strRef>
              <c:f>Pewarna_Campuran_2!$P$49:$P$55</c:f>
              <c:strCache>
                <c:ptCount val="7"/>
                <c:pt idx="0">
                  <c:v>0%</c:v>
                </c:pt>
                <c:pt idx="1">
                  <c:v>5%</c:v>
                </c:pt>
                <c:pt idx="2">
                  <c:v>10%</c:v>
                </c:pt>
                <c:pt idx="3">
                  <c:v>25%</c:v>
                </c:pt>
                <c:pt idx="4">
                  <c:v>50%</c:v>
                </c:pt>
                <c:pt idx="5">
                  <c:v>100%</c:v>
                </c:pt>
                <c:pt idx="6">
                  <c:v>Pewarna Merah     Pewarna Biru</c:v>
                </c:pt>
              </c:strCache>
            </c:strRef>
          </c:cat>
          <c:val>
            <c:numRef>
              <c:f>Pewarna_Campuran_2!$F$49:$F$54</c:f>
              <c:numCache>
                <c:formatCode>General</c:formatCode>
                <c:ptCount val="6"/>
                <c:pt idx="0">
                  <c:v>203</c:v>
                </c:pt>
                <c:pt idx="1">
                  <c:v>173</c:v>
                </c:pt>
                <c:pt idx="2">
                  <c:v>233</c:v>
                </c:pt>
                <c:pt idx="3">
                  <c:v>228</c:v>
                </c:pt>
                <c:pt idx="4">
                  <c:v>200</c:v>
                </c:pt>
                <c:pt idx="5">
                  <c:v>98</c:v>
                </c:pt>
              </c:numCache>
            </c:numRef>
          </c:val>
          <c:smooth val="0"/>
          <c:extLst>
            <c:ext xmlns:c16="http://schemas.microsoft.com/office/drawing/2014/chart" uri="{C3380CC4-5D6E-409C-BE32-E72D297353CC}">
              <c16:uniqueId val="{00000002-BED3-4891-A7BC-E2A3F76CB298}"/>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 </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 </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Mean Histogram Value from Red Food Colorant in Camera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Pewarna_Campuran_2!$G$48</c:f>
              <c:strCache>
                <c:ptCount val="1"/>
                <c:pt idx="0">
                  <c:v>Mean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numRef>
              <c:f>Pewarna_Campuran_2!$P$49:$P$54</c:f>
              <c:numCache>
                <c:formatCode>0%</c:formatCode>
                <c:ptCount val="6"/>
                <c:pt idx="0">
                  <c:v>0</c:v>
                </c:pt>
                <c:pt idx="1">
                  <c:v>0.05</c:v>
                </c:pt>
                <c:pt idx="2">
                  <c:v>0.1</c:v>
                </c:pt>
                <c:pt idx="3">
                  <c:v>0.25</c:v>
                </c:pt>
                <c:pt idx="4">
                  <c:v>0.5</c:v>
                </c:pt>
                <c:pt idx="5">
                  <c:v>1</c:v>
                </c:pt>
              </c:numCache>
            </c:numRef>
          </c:cat>
          <c:val>
            <c:numRef>
              <c:f>Pewarna_Campuran_2!$G$49:$G$54</c:f>
              <c:numCache>
                <c:formatCode>General</c:formatCode>
                <c:ptCount val="6"/>
                <c:pt idx="0">
                  <c:v>148</c:v>
                </c:pt>
                <c:pt idx="1">
                  <c:v>142</c:v>
                </c:pt>
                <c:pt idx="2">
                  <c:v>142</c:v>
                </c:pt>
                <c:pt idx="3">
                  <c:v>139</c:v>
                </c:pt>
                <c:pt idx="4">
                  <c:v>136</c:v>
                </c:pt>
                <c:pt idx="5">
                  <c:v>89</c:v>
                </c:pt>
              </c:numCache>
            </c:numRef>
          </c:val>
          <c:smooth val="0"/>
          <c:extLst>
            <c:ext xmlns:c16="http://schemas.microsoft.com/office/drawing/2014/chart" uri="{C3380CC4-5D6E-409C-BE32-E72D297353CC}">
              <c16:uniqueId val="{00000000-F343-4407-A1E9-970A9860B82D}"/>
            </c:ext>
          </c:extLst>
        </c:ser>
        <c:ser>
          <c:idx val="1"/>
          <c:order val="1"/>
          <c:tx>
            <c:strRef>
              <c:f>Pewarna_Campuran_2!$H$48</c:f>
              <c:strCache>
                <c:ptCount val="1"/>
                <c:pt idx="0">
                  <c:v>Mean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numRef>
              <c:f>Pewarna_Campuran_2!$P$49:$P$54</c:f>
              <c:numCache>
                <c:formatCode>0%</c:formatCode>
                <c:ptCount val="6"/>
                <c:pt idx="0">
                  <c:v>0</c:v>
                </c:pt>
                <c:pt idx="1">
                  <c:v>0.05</c:v>
                </c:pt>
                <c:pt idx="2">
                  <c:v>0.1</c:v>
                </c:pt>
                <c:pt idx="3">
                  <c:v>0.25</c:v>
                </c:pt>
                <c:pt idx="4">
                  <c:v>0.5</c:v>
                </c:pt>
                <c:pt idx="5">
                  <c:v>1</c:v>
                </c:pt>
              </c:numCache>
            </c:numRef>
          </c:cat>
          <c:val>
            <c:numRef>
              <c:f>Pewarna_Campuran_2!$H$49:$H$54</c:f>
              <c:numCache>
                <c:formatCode>General</c:formatCode>
                <c:ptCount val="6"/>
                <c:pt idx="0">
                  <c:v>139</c:v>
                </c:pt>
                <c:pt idx="1">
                  <c:v>134</c:v>
                </c:pt>
                <c:pt idx="2">
                  <c:v>128</c:v>
                </c:pt>
                <c:pt idx="3">
                  <c:v>122</c:v>
                </c:pt>
                <c:pt idx="4">
                  <c:v>113</c:v>
                </c:pt>
                <c:pt idx="5">
                  <c:v>63</c:v>
                </c:pt>
              </c:numCache>
            </c:numRef>
          </c:val>
          <c:smooth val="0"/>
          <c:extLst>
            <c:ext xmlns:c16="http://schemas.microsoft.com/office/drawing/2014/chart" uri="{C3380CC4-5D6E-409C-BE32-E72D297353CC}">
              <c16:uniqueId val="{00000001-F343-4407-A1E9-970A9860B82D}"/>
            </c:ext>
          </c:extLst>
        </c:ser>
        <c:ser>
          <c:idx val="2"/>
          <c:order val="2"/>
          <c:tx>
            <c:strRef>
              <c:f>Pewarna_Campuran_2!$I$48</c:f>
              <c:strCache>
                <c:ptCount val="1"/>
                <c:pt idx="0">
                  <c:v>Mean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numRef>
              <c:f>Pewarna_Campuran_2!$P$49:$P$54</c:f>
              <c:numCache>
                <c:formatCode>0%</c:formatCode>
                <c:ptCount val="6"/>
                <c:pt idx="0">
                  <c:v>0</c:v>
                </c:pt>
                <c:pt idx="1">
                  <c:v>0.05</c:v>
                </c:pt>
                <c:pt idx="2">
                  <c:v>0.1</c:v>
                </c:pt>
                <c:pt idx="3">
                  <c:v>0.25</c:v>
                </c:pt>
                <c:pt idx="4">
                  <c:v>0.5</c:v>
                </c:pt>
                <c:pt idx="5">
                  <c:v>1</c:v>
                </c:pt>
              </c:numCache>
            </c:numRef>
          </c:cat>
          <c:val>
            <c:numRef>
              <c:f>Pewarna_Campuran_2!$I$49:$I$54</c:f>
              <c:numCache>
                <c:formatCode>General</c:formatCode>
                <c:ptCount val="6"/>
                <c:pt idx="0">
                  <c:v>114</c:v>
                </c:pt>
                <c:pt idx="1">
                  <c:v>111</c:v>
                </c:pt>
                <c:pt idx="2">
                  <c:v>104</c:v>
                </c:pt>
                <c:pt idx="3">
                  <c:v>102</c:v>
                </c:pt>
                <c:pt idx="4">
                  <c:v>97</c:v>
                </c:pt>
                <c:pt idx="5">
                  <c:v>44</c:v>
                </c:pt>
              </c:numCache>
            </c:numRef>
          </c:val>
          <c:smooth val="0"/>
          <c:extLst>
            <c:ext xmlns:c16="http://schemas.microsoft.com/office/drawing/2014/chart" uri="{C3380CC4-5D6E-409C-BE32-E72D297353CC}">
              <c16:uniqueId val="{00000002-F343-4407-A1E9-970A9860B82D}"/>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 </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Max Histogram Value from Red Food Colorant in Camera Image</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Pewarna_Campuran_2!$J$48</c:f>
              <c:strCache>
                <c:ptCount val="1"/>
                <c:pt idx="0">
                  <c:v>Max R Cam</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cat>
            <c:numRef>
              <c:f>Pewarna_Campuran_2!$P$49:$P$54</c:f>
              <c:numCache>
                <c:formatCode>0%</c:formatCode>
                <c:ptCount val="6"/>
                <c:pt idx="0">
                  <c:v>0</c:v>
                </c:pt>
                <c:pt idx="1">
                  <c:v>0.05</c:v>
                </c:pt>
                <c:pt idx="2">
                  <c:v>0.1</c:v>
                </c:pt>
                <c:pt idx="3">
                  <c:v>0.25</c:v>
                </c:pt>
                <c:pt idx="4">
                  <c:v>0.5</c:v>
                </c:pt>
                <c:pt idx="5">
                  <c:v>1</c:v>
                </c:pt>
              </c:numCache>
            </c:numRef>
          </c:cat>
          <c:val>
            <c:numRef>
              <c:f>Pewarna_Campuran_2!$J$49:$J$54</c:f>
              <c:numCache>
                <c:formatCode>General</c:formatCode>
                <c:ptCount val="6"/>
                <c:pt idx="0">
                  <c:v>148</c:v>
                </c:pt>
                <c:pt idx="1">
                  <c:v>145</c:v>
                </c:pt>
                <c:pt idx="2">
                  <c:v>147</c:v>
                </c:pt>
                <c:pt idx="3">
                  <c:v>148</c:v>
                </c:pt>
                <c:pt idx="4">
                  <c:v>145</c:v>
                </c:pt>
                <c:pt idx="5">
                  <c:v>89</c:v>
                </c:pt>
              </c:numCache>
            </c:numRef>
          </c:val>
          <c:smooth val="0"/>
          <c:extLst>
            <c:ext xmlns:c16="http://schemas.microsoft.com/office/drawing/2014/chart" uri="{C3380CC4-5D6E-409C-BE32-E72D297353CC}">
              <c16:uniqueId val="{00000000-B2FD-42E9-87C1-FA7308C4D8B9}"/>
            </c:ext>
          </c:extLst>
        </c:ser>
        <c:ser>
          <c:idx val="1"/>
          <c:order val="1"/>
          <c:tx>
            <c:strRef>
              <c:f>Pewarna_Campuran_2!$K$48</c:f>
              <c:strCache>
                <c:ptCount val="1"/>
                <c:pt idx="0">
                  <c:v>Max G Cam</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numRef>
              <c:f>Pewarna_Campuran_2!$P$49:$P$54</c:f>
              <c:numCache>
                <c:formatCode>0%</c:formatCode>
                <c:ptCount val="6"/>
                <c:pt idx="0">
                  <c:v>0</c:v>
                </c:pt>
                <c:pt idx="1">
                  <c:v>0.05</c:v>
                </c:pt>
                <c:pt idx="2">
                  <c:v>0.1</c:v>
                </c:pt>
                <c:pt idx="3">
                  <c:v>0.25</c:v>
                </c:pt>
                <c:pt idx="4">
                  <c:v>0.5</c:v>
                </c:pt>
                <c:pt idx="5">
                  <c:v>1</c:v>
                </c:pt>
              </c:numCache>
            </c:numRef>
          </c:cat>
          <c:val>
            <c:numRef>
              <c:f>Pewarna_Campuran_2!$K$49:$K$54</c:f>
              <c:numCache>
                <c:formatCode>General</c:formatCode>
                <c:ptCount val="6"/>
                <c:pt idx="0">
                  <c:v>139</c:v>
                </c:pt>
                <c:pt idx="1">
                  <c:v>178</c:v>
                </c:pt>
                <c:pt idx="2">
                  <c:v>171</c:v>
                </c:pt>
                <c:pt idx="3">
                  <c:v>158</c:v>
                </c:pt>
                <c:pt idx="4">
                  <c:v>150</c:v>
                </c:pt>
                <c:pt idx="5">
                  <c:v>63</c:v>
                </c:pt>
              </c:numCache>
            </c:numRef>
          </c:val>
          <c:smooth val="0"/>
          <c:extLst>
            <c:ext xmlns:c16="http://schemas.microsoft.com/office/drawing/2014/chart" uri="{C3380CC4-5D6E-409C-BE32-E72D297353CC}">
              <c16:uniqueId val="{00000001-B2FD-42E9-87C1-FA7308C4D8B9}"/>
            </c:ext>
          </c:extLst>
        </c:ser>
        <c:ser>
          <c:idx val="2"/>
          <c:order val="2"/>
          <c:tx>
            <c:strRef>
              <c:f>Pewarna_Campuran_2!$L$48</c:f>
              <c:strCache>
                <c:ptCount val="1"/>
                <c:pt idx="0">
                  <c:v>Max B Cam</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cat>
            <c:numRef>
              <c:f>Pewarna_Campuran_2!$P$49:$P$54</c:f>
              <c:numCache>
                <c:formatCode>0%</c:formatCode>
                <c:ptCount val="6"/>
                <c:pt idx="0">
                  <c:v>0</c:v>
                </c:pt>
                <c:pt idx="1">
                  <c:v>0.05</c:v>
                </c:pt>
                <c:pt idx="2">
                  <c:v>0.1</c:v>
                </c:pt>
                <c:pt idx="3">
                  <c:v>0.25</c:v>
                </c:pt>
                <c:pt idx="4">
                  <c:v>0.5</c:v>
                </c:pt>
                <c:pt idx="5">
                  <c:v>1</c:v>
                </c:pt>
              </c:numCache>
            </c:numRef>
          </c:cat>
          <c:val>
            <c:numRef>
              <c:f>Pewarna_Campuran_2!$L$49:$L$54</c:f>
              <c:numCache>
                <c:formatCode>General</c:formatCode>
                <c:ptCount val="6"/>
                <c:pt idx="0">
                  <c:v>114</c:v>
                </c:pt>
                <c:pt idx="1">
                  <c:v>87</c:v>
                </c:pt>
                <c:pt idx="2">
                  <c:v>87</c:v>
                </c:pt>
                <c:pt idx="3">
                  <c:v>89</c:v>
                </c:pt>
                <c:pt idx="4">
                  <c:v>83</c:v>
                </c:pt>
                <c:pt idx="5">
                  <c:v>44</c:v>
                </c:pt>
              </c:numCache>
            </c:numRef>
          </c:val>
          <c:smooth val="0"/>
          <c:extLst>
            <c:ext xmlns:c16="http://schemas.microsoft.com/office/drawing/2014/chart" uri="{C3380CC4-5D6E-409C-BE32-E72D297353CC}">
              <c16:uniqueId val="{00000002-B2FD-42E9-87C1-FA7308C4D8B9}"/>
            </c:ext>
          </c:extLst>
        </c:ser>
        <c:dLbls>
          <c:showLegendKey val="0"/>
          <c:showVal val="0"/>
          <c:showCatName val="0"/>
          <c:showSerName val="0"/>
          <c:showPercent val="0"/>
          <c:showBubbleSize val="0"/>
        </c:dLbls>
        <c:marker val="1"/>
        <c:smooth val="0"/>
        <c:axId val="1558340063"/>
        <c:axId val="1558327999"/>
      </c:lineChart>
      <c:catAx>
        <c:axId val="1558340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Concentration </a:t>
                </a:r>
              </a:p>
              <a:p>
                <a:pPr algn="ctr" rtl="0">
                  <a:defRPr/>
                </a:pPr>
                <a:endParaRPr lang="en-US"/>
              </a:p>
            </c:rich>
          </c:tx>
          <c:overlay val="0"/>
          <c:spPr>
            <a:noFill/>
            <a:ln>
              <a:noFill/>
            </a:ln>
            <a:effectLst/>
          </c:spPr>
          <c:txPr>
            <a:bodyPr rot="0" spcFirstLastPara="1" vertOverflow="ellipsis" vert="horz" wrap="square" anchor="ctr" anchorCtr="1"/>
            <a:lstStyle/>
            <a:p>
              <a:pPr algn="ctr" rtl="0">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27999"/>
        <c:crosses val="autoZero"/>
        <c:auto val="1"/>
        <c:lblAlgn val="ctr"/>
        <c:lblOffset val="100"/>
        <c:noMultiLvlLbl val="0"/>
      </c:catAx>
      <c:valAx>
        <c:axId val="155832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Value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58340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9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4218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e5ad1c620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ge5ad1c620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e5ad1c6206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e5ad1c6206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5a8915a7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e5a8915a7a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5a8915a7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e5a8915a7a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e5a8915a7a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e5a8915a7a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d1b2f7c518_0_3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d1b2f7c518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5ad1c6206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e5ad1c620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db056011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10db0560116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41"/>
          <p:cNvSpPr txBox="1">
            <a:spLocks noGrp="1"/>
          </p:cNvSpPr>
          <p:nvPr>
            <p:ph type="ctrTitle"/>
          </p:nvPr>
        </p:nvSpPr>
        <p:spPr>
          <a:xfrm>
            <a:off x="645225" y="2762725"/>
            <a:ext cx="6736500" cy="1159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400"/>
              <a:buNone/>
              <a:defRPr sz="4400">
                <a:solidFill>
                  <a:schemeClr val="dk2"/>
                </a:solidFill>
              </a:defRPr>
            </a:lvl1pPr>
            <a:lvl2pPr lvl="1" algn="l">
              <a:lnSpc>
                <a:spcPct val="100000"/>
              </a:lnSpc>
              <a:spcBef>
                <a:spcPts val="0"/>
              </a:spcBef>
              <a:spcAft>
                <a:spcPts val="0"/>
              </a:spcAft>
              <a:buClr>
                <a:schemeClr val="dk2"/>
              </a:buClr>
              <a:buSzPts val="4400"/>
              <a:buNone/>
              <a:defRPr sz="4400">
                <a:solidFill>
                  <a:schemeClr val="dk2"/>
                </a:solidFill>
              </a:defRPr>
            </a:lvl2pPr>
            <a:lvl3pPr lvl="2" algn="l">
              <a:lnSpc>
                <a:spcPct val="100000"/>
              </a:lnSpc>
              <a:spcBef>
                <a:spcPts val="0"/>
              </a:spcBef>
              <a:spcAft>
                <a:spcPts val="0"/>
              </a:spcAft>
              <a:buClr>
                <a:schemeClr val="dk2"/>
              </a:buClr>
              <a:buSzPts val="4400"/>
              <a:buNone/>
              <a:defRPr sz="4400">
                <a:solidFill>
                  <a:schemeClr val="dk2"/>
                </a:solidFill>
              </a:defRPr>
            </a:lvl3pPr>
            <a:lvl4pPr lvl="3" algn="l">
              <a:lnSpc>
                <a:spcPct val="100000"/>
              </a:lnSpc>
              <a:spcBef>
                <a:spcPts val="0"/>
              </a:spcBef>
              <a:spcAft>
                <a:spcPts val="0"/>
              </a:spcAft>
              <a:buClr>
                <a:schemeClr val="dk2"/>
              </a:buClr>
              <a:buSzPts val="4400"/>
              <a:buNone/>
              <a:defRPr sz="4400">
                <a:solidFill>
                  <a:schemeClr val="dk2"/>
                </a:solidFill>
              </a:defRPr>
            </a:lvl4pPr>
            <a:lvl5pPr lvl="4" algn="l">
              <a:lnSpc>
                <a:spcPct val="100000"/>
              </a:lnSpc>
              <a:spcBef>
                <a:spcPts val="0"/>
              </a:spcBef>
              <a:spcAft>
                <a:spcPts val="0"/>
              </a:spcAft>
              <a:buClr>
                <a:schemeClr val="dk2"/>
              </a:buClr>
              <a:buSzPts val="4400"/>
              <a:buNone/>
              <a:defRPr sz="4400">
                <a:solidFill>
                  <a:schemeClr val="dk2"/>
                </a:solidFill>
              </a:defRPr>
            </a:lvl5pPr>
            <a:lvl6pPr lvl="5" algn="l">
              <a:lnSpc>
                <a:spcPct val="100000"/>
              </a:lnSpc>
              <a:spcBef>
                <a:spcPts val="0"/>
              </a:spcBef>
              <a:spcAft>
                <a:spcPts val="0"/>
              </a:spcAft>
              <a:buClr>
                <a:schemeClr val="dk2"/>
              </a:buClr>
              <a:buSzPts val="4400"/>
              <a:buNone/>
              <a:defRPr sz="4400">
                <a:solidFill>
                  <a:schemeClr val="dk2"/>
                </a:solidFill>
              </a:defRPr>
            </a:lvl6pPr>
            <a:lvl7pPr lvl="6" algn="l">
              <a:lnSpc>
                <a:spcPct val="100000"/>
              </a:lnSpc>
              <a:spcBef>
                <a:spcPts val="0"/>
              </a:spcBef>
              <a:spcAft>
                <a:spcPts val="0"/>
              </a:spcAft>
              <a:buClr>
                <a:schemeClr val="dk2"/>
              </a:buClr>
              <a:buSzPts val="4400"/>
              <a:buNone/>
              <a:defRPr sz="4400">
                <a:solidFill>
                  <a:schemeClr val="dk2"/>
                </a:solidFill>
              </a:defRPr>
            </a:lvl7pPr>
            <a:lvl8pPr lvl="7" algn="l">
              <a:lnSpc>
                <a:spcPct val="100000"/>
              </a:lnSpc>
              <a:spcBef>
                <a:spcPts val="0"/>
              </a:spcBef>
              <a:spcAft>
                <a:spcPts val="0"/>
              </a:spcAft>
              <a:buClr>
                <a:schemeClr val="dk2"/>
              </a:buClr>
              <a:buSzPts val="4400"/>
              <a:buNone/>
              <a:defRPr sz="4400">
                <a:solidFill>
                  <a:schemeClr val="dk2"/>
                </a:solidFill>
              </a:defRPr>
            </a:lvl8pPr>
            <a:lvl9pPr lvl="8" algn="l">
              <a:lnSpc>
                <a:spcPct val="100000"/>
              </a:lnSpc>
              <a:spcBef>
                <a:spcPts val="0"/>
              </a:spcBef>
              <a:spcAft>
                <a:spcPts val="0"/>
              </a:spcAft>
              <a:buClr>
                <a:schemeClr val="dk2"/>
              </a:buClr>
              <a:buSzPts val="4400"/>
              <a:buNone/>
              <a:defRPr sz="4400">
                <a:solidFill>
                  <a:schemeClr val="dk2"/>
                </a:solidFill>
              </a:defRPr>
            </a:lvl9pPr>
          </a:lstStyle>
          <a:p>
            <a:endParaRPr/>
          </a:p>
        </p:txBody>
      </p:sp>
      <p:sp>
        <p:nvSpPr>
          <p:cNvPr id="11" name="Google Shape;11;p41"/>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41"/>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41"/>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41"/>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7"/>
        <p:cNvGrpSpPr/>
        <p:nvPr/>
      </p:nvGrpSpPr>
      <p:grpSpPr>
        <a:xfrm>
          <a:off x="0" y="0"/>
          <a:ext cx="0" cy="0"/>
          <a:chOff x="0" y="0"/>
          <a:chExt cx="0" cy="0"/>
        </a:xfrm>
      </p:grpSpPr>
      <p:sp>
        <p:nvSpPr>
          <p:cNvPr id="78" name="Google Shape;78;p5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5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5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5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50"/>
          <p:cNvSpPr txBox="1">
            <a:spLocks noGrp="1"/>
          </p:cNvSpPr>
          <p:nvPr>
            <p:ph type="body" idx="1"/>
          </p:nvPr>
        </p:nvSpPr>
        <p:spPr>
          <a:xfrm>
            <a:off x="893700" y="4649963"/>
            <a:ext cx="6462600" cy="350700"/>
          </a:xfrm>
          <a:prstGeom prst="rect">
            <a:avLst/>
          </a:prstGeom>
          <a:noFill/>
          <a:ln>
            <a:noFill/>
          </a:ln>
        </p:spPr>
        <p:txBody>
          <a:bodyPr spcFirstLastPara="1" wrap="square" lIns="91425" tIns="91425" rIns="91425" bIns="91425" anchor="b" anchorCtr="0">
            <a:noAutofit/>
          </a:bodyPr>
          <a:lstStyle>
            <a:lvl1pPr marL="457200" lvl="0" indent="-228600" algn="l">
              <a:lnSpc>
                <a:spcPct val="100000"/>
              </a:lnSpc>
              <a:spcBef>
                <a:spcPts val="360"/>
              </a:spcBef>
              <a:spcAft>
                <a:spcPts val="0"/>
              </a:spcAft>
              <a:buClr>
                <a:schemeClr val="dk2"/>
              </a:buClr>
              <a:buSzPts val="1400"/>
              <a:buNone/>
              <a:defRPr sz="1400">
                <a:solidFill>
                  <a:schemeClr val="dk2"/>
                </a:solidFill>
              </a:defRPr>
            </a:lvl1pPr>
          </a:lstStyle>
          <a:p>
            <a:endParaRPr/>
          </a:p>
        </p:txBody>
      </p:sp>
      <p:sp>
        <p:nvSpPr>
          <p:cNvPr id="83" name="Google Shape;83;p50"/>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5"/>
        <p:cNvGrpSpPr/>
        <p:nvPr/>
      </p:nvGrpSpPr>
      <p:grpSpPr>
        <a:xfrm>
          <a:off x="0" y="0"/>
          <a:ext cx="0" cy="0"/>
          <a:chOff x="0" y="0"/>
          <a:chExt cx="0" cy="0"/>
        </a:xfrm>
      </p:grpSpPr>
      <p:sp>
        <p:nvSpPr>
          <p:cNvPr id="16" name="Google Shape;16;p42"/>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42"/>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42"/>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42"/>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42"/>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1" name="Google Shape;21;p42"/>
          <p:cNvSpPr txBox="1">
            <a:spLocks noGrp="1"/>
          </p:cNvSpPr>
          <p:nvPr>
            <p:ph type="body" idx="1"/>
          </p:nvPr>
        </p:nvSpPr>
        <p:spPr>
          <a:xfrm>
            <a:off x="893625" y="1200150"/>
            <a:ext cx="3136800" cy="372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22" name="Google Shape;22;p42"/>
          <p:cNvSpPr txBox="1">
            <a:spLocks noGrp="1"/>
          </p:cNvSpPr>
          <p:nvPr>
            <p:ph type="body" idx="2"/>
          </p:nvPr>
        </p:nvSpPr>
        <p:spPr>
          <a:xfrm>
            <a:off x="4219456" y="1200150"/>
            <a:ext cx="3136800" cy="372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23" name="Google Shape;23;p42"/>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43"/>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43"/>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43"/>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3"/>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3"/>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Google Shape;31;p46"/>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32" name="Google Shape;32;p46"/>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Clr>
                <a:schemeClr val="accent6"/>
              </a:buClr>
              <a:buSzPts val="1800"/>
              <a:buChar char="▷"/>
              <a:defRPr>
                <a:solidFill>
                  <a:schemeClr val="dk1"/>
                </a:solidFill>
              </a:defRPr>
            </a:lvl1pPr>
            <a:lvl2pPr marL="914400" lvl="1" indent="-381000" algn="l">
              <a:lnSpc>
                <a:spcPct val="100000"/>
              </a:lnSpc>
              <a:spcBef>
                <a:spcPts val="0"/>
              </a:spcBef>
              <a:spcAft>
                <a:spcPts val="0"/>
              </a:spcAft>
              <a:buClr>
                <a:schemeClr val="dk1"/>
              </a:buClr>
              <a:buSzPts val="2400"/>
              <a:buChar char="○"/>
              <a:defRPr>
                <a:solidFill>
                  <a:schemeClr val="dk1"/>
                </a:solidFill>
              </a:defRPr>
            </a:lvl2pPr>
            <a:lvl3pPr marL="1371600" lvl="2" indent="-381000" algn="l">
              <a:lnSpc>
                <a:spcPct val="100000"/>
              </a:lnSpc>
              <a:spcBef>
                <a:spcPts val="0"/>
              </a:spcBef>
              <a:spcAft>
                <a:spcPts val="0"/>
              </a:spcAft>
              <a:buClr>
                <a:schemeClr val="dk1"/>
              </a:buClr>
              <a:buSzPts val="2400"/>
              <a:buChar char="■"/>
              <a:defRPr>
                <a:solidFill>
                  <a:schemeClr val="dk1"/>
                </a:solidFill>
              </a:defRPr>
            </a:lvl3pPr>
            <a:lvl4pPr marL="1828800" lvl="3" indent="-381000" algn="l">
              <a:lnSpc>
                <a:spcPct val="100000"/>
              </a:lnSpc>
              <a:spcBef>
                <a:spcPts val="0"/>
              </a:spcBef>
              <a:spcAft>
                <a:spcPts val="0"/>
              </a:spcAft>
              <a:buClr>
                <a:schemeClr val="dk1"/>
              </a:buClr>
              <a:buSzPts val="2400"/>
              <a:buChar char="●"/>
              <a:defRPr>
                <a:solidFill>
                  <a:schemeClr val="dk1"/>
                </a:solidFill>
              </a:defRPr>
            </a:lvl4pPr>
            <a:lvl5pPr marL="2286000" lvl="4" indent="-381000" algn="l">
              <a:lnSpc>
                <a:spcPct val="100000"/>
              </a:lnSpc>
              <a:spcBef>
                <a:spcPts val="0"/>
              </a:spcBef>
              <a:spcAft>
                <a:spcPts val="0"/>
              </a:spcAft>
              <a:buClr>
                <a:schemeClr val="dk1"/>
              </a:buClr>
              <a:buSzPts val="2400"/>
              <a:buChar char="○"/>
              <a:defRPr>
                <a:solidFill>
                  <a:schemeClr val="dk1"/>
                </a:solidFill>
              </a:defRPr>
            </a:lvl5pPr>
            <a:lvl6pPr marL="2743200" lvl="5" indent="-381000" algn="l">
              <a:lnSpc>
                <a:spcPct val="100000"/>
              </a:lnSpc>
              <a:spcBef>
                <a:spcPts val="0"/>
              </a:spcBef>
              <a:spcAft>
                <a:spcPts val="0"/>
              </a:spcAft>
              <a:buClr>
                <a:schemeClr val="dk1"/>
              </a:buClr>
              <a:buSzPts val="2400"/>
              <a:buChar char="■"/>
              <a:defRPr>
                <a:solidFill>
                  <a:schemeClr val="dk1"/>
                </a:solidFill>
              </a:defRPr>
            </a:lvl6pPr>
            <a:lvl7pPr marL="3200400" lvl="6" indent="-381000" algn="l">
              <a:lnSpc>
                <a:spcPct val="100000"/>
              </a:lnSpc>
              <a:spcBef>
                <a:spcPts val="0"/>
              </a:spcBef>
              <a:spcAft>
                <a:spcPts val="0"/>
              </a:spcAft>
              <a:buClr>
                <a:schemeClr val="dk1"/>
              </a:buClr>
              <a:buSzPts val="2400"/>
              <a:buChar char="●"/>
              <a:defRPr>
                <a:solidFill>
                  <a:schemeClr val="dk1"/>
                </a:solidFill>
              </a:defRPr>
            </a:lvl7pPr>
            <a:lvl8pPr marL="3657600" lvl="7" indent="-381000" algn="l">
              <a:lnSpc>
                <a:spcPct val="100000"/>
              </a:lnSpc>
              <a:spcBef>
                <a:spcPts val="0"/>
              </a:spcBef>
              <a:spcAft>
                <a:spcPts val="0"/>
              </a:spcAft>
              <a:buClr>
                <a:schemeClr val="dk1"/>
              </a:buClr>
              <a:buSzPts val="2400"/>
              <a:buChar char="○"/>
              <a:defRPr>
                <a:solidFill>
                  <a:schemeClr val="dk1"/>
                </a:solidFill>
              </a:defRPr>
            </a:lvl8pPr>
            <a:lvl9pPr marL="4114800" lvl="8" indent="-381000" algn="l">
              <a:lnSpc>
                <a:spcPct val="100000"/>
              </a:lnSpc>
              <a:spcBef>
                <a:spcPts val="0"/>
              </a:spcBef>
              <a:spcAft>
                <a:spcPts val="0"/>
              </a:spcAft>
              <a:buClr>
                <a:schemeClr val="dk1"/>
              </a:buClr>
              <a:buSzPts val="2400"/>
              <a:buChar char="■"/>
              <a:defRPr>
                <a:solidFill>
                  <a:schemeClr val="dk1"/>
                </a:solidFill>
              </a:defRPr>
            </a:lvl9pPr>
          </a:lstStyle>
          <a:p>
            <a:endParaRPr/>
          </a:p>
        </p:txBody>
      </p:sp>
      <p:sp>
        <p:nvSpPr>
          <p:cNvPr id="33" name="Google Shape;33;p4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4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6"/>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8"/>
        <p:cNvGrpSpPr/>
        <p:nvPr/>
      </p:nvGrpSpPr>
      <p:grpSpPr>
        <a:xfrm>
          <a:off x="0" y="0"/>
          <a:ext cx="0" cy="0"/>
          <a:chOff x="0" y="0"/>
          <a:chExt cx="0" cy="0"/>
        </a:xfrm>
      </p:grpSpPr>
      <p:sp>
        <p:nvSpPr>
          <p:cNvPr id="39" name="Google Shape;39;p44"/>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44"/>
          <p:cNvSpPr txBox="1">
            <a:spLocks noGrp="1"/>
          </p:cNvSpPr>
          <p:nvPr>
            <p:ph type="ctrTitle"/>
          </p:nvPr>
        </p:nvSpPr>
        <p:spPr>
          <a:xfrm>
            <a:off x="685800" y="1583342"/>
            <a:ext cx="7772400" cy="1159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41" name="Google Shape;41;p44"/>
          <p:cNvSpPr txBox="1">
            <a:spLocks noGrp="1"/>
          </p:cNvSpPr>
          <p:nvPr>
            <p:ph type="subTitle" idx="1"/>
          </p:nvPr>
        </p:nvSpPr>
        <p:spPr>
          <a:xfrm>
            <a:off x="685800" y="2840053"/>
            <a:ext cx="7772400" cy="7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2400"/>
              <a:buNone/>
              <a:defRPr sz="2400" b="1">
                <a:solidFill>
                  <a:schemeClr val="lt1"/>
                </a:solidFill>
              </a:defRPr>
            </a:lvl1pPr>
            <a:lvl2pPr lvl="1" algn="ctr">
              <a:lnSpc>
                <a:spcPct val="100000"/>
              </a:lnSpc>
              <a:spcBef>
                <a:spcPts val="0"/>
              </a:spcBef>
              <a:spcAft>
                <a:spcPts val="0"/>
              </a:spcAft>
              <a:buClr>
                <a:schemeClr val="lt1"/>
              </a:buClr>
              <a:buSzPts val="2400"/>
              <a:buNone/>
              <a:defRPr b="1">
                <a:solidFill>
                  <a:schemeClr val="lt1"/>
                </a:solidFill>
              </a:defRPr>
            </a:lvl2pPr>
            <a:lvl3pPr lvl="2" algn="ctr">
              <a:lnSpc>
                <a:spcPct val="100000"/>
              </a:lnSpc>
              <a:spcBef>
                <a:spcPts val="0"/>
              </a:spcBef>
              <a:spcAft>
                <a:spcPts val="0"/>
              </a:spcAft>
              <a:buClr>
                <a:schemeClr val="lt1"/>
              </a:buClr>
              <a:buSzPts val="2400"/>
              <a:buNone/>
              <a:defRPr b="1">
                <a:solidFill>
                  <a:schemeClr val="lt1"/>
                </a:solidFill>
              </a:defRPr>
            </a:lvl3pPr>
            <a:lvl4pPr lvl="3" algn="ctr">
              <a:lnSpc>
                <a:spcPct val="100000"/>
              </a:lnSpc>
              <a:spcBef>
                <a:spcPts val="0"/>
              </a:spcBef>
              <a:spcAft>
                <a:spcPts val="0"/>
              </a:spcAft>
              <a:buClr>
                <a:schemeClr val="lt1"/>
              </a:buClr>
              <a:buSzPts val="2400"/>
              <a:buNone/>
              <a:defRPr sz="2400" b="1">
                <a:solidFill>
                  <a:schemeClr val="lt1"/>
                </a:solidFill>
              </a:defRPr>
            </a:lvl4pPr>
            <a:lvl5pPr lvl="4" algn="ctr">
              <a:lnSpc>
                <a:spcPct val="100000"/>
              </a:lnSpc>
              <a:spcBef>
                <a:spcPts val="0"/>
              </a:spcBef>
              <a:spcAft>
                <a:spcPts val="0"/>
              </a:spcAft>
              <a:buClr>
                <a:schemeClr val="lt1"/>
              </a:buClr>
              <a:buSzPts val="2400"/>
              <a:buNone/>
              <a:defRPr sz="2400" b="1">
                <a:solidFill>
                  <a:schemeClr val="lt1"/>
                </a:solidFill>
              </a:defRPr>
            </a:lvl5pPr>
            <a:lvl6pPr lvl="5" algn="ctr">
              <a:lnSpc>
                <a:spcPct val="100000"/>
              </a:lnSpc>
              <a:spcBef>
                <a:spcPts val="0"/>
              </a:spcBef>
              <a:spcAft>
                <a:spcPts val="0"/>
              </a:spcAft>
              <a:buClr>
                <a:schemeClr val="lt1"/>
              </a:buClr>
              <a:buSzPts val="2400"/>
              <a:buNone/>
              <a:defRPr sz="2400" b="1">
                <a:solidFill>
                  <a:schemeClr val="lt1"/>
                </a:solidFill>
              </a:defRPr>
            </a:lvl6pPr>
            <a:lvl7pPr lvl="6" algn="ctr">
              <a:lnSpc>
                <a:spcPct val="100000"/>
              </a:lnSpc>
              <a:spcBef>
                <a:spcPts val="0"/>
              </a:spcBef>
              <a:spcAft>
                <a:spcPts val="0"/>
              </a:spcAft>
              <a:buClr>
                <a:schemeClr val="lt1"/>
              </a:buClr>
              <a:buSzPts val="2400"/>
              <a:buNone/>
              <a:defRPr sz="2400" b="1">
                <a:solidFill>
                  <a:schemeClr val="lt1"/>
                </a:solidFill>
              </a:defRPr>
            </a:lvl7pPr>
            <a:lvl8pPr lvl="7" algn="ctr">
              <a:lnSpc>
                <a:spcPct val="100000"/>
              </a:lnSpc>
              <a:spcBef>
                <a:spcPts val="0"/>
              </a:spcBef>
              <a:spcAft>
                <a:spcPts val="0"/>
              </a:spcAft>
              <a:buClr>
                <a:schemeClr val="lt1"/>
              </a:buClr>
              <a:buSzPts val="2400"/>
              <a:buNone/>
              <a:defRPr sz="2400" b="1">
                <a:solidFill>
                  <a:schemeClr val="lt1"/>
                </a:solidFill>
              </a:defRPr>
            </a:lvl8pPr>
            <a:lvl9pPr lvl="8" algn="ctr">
              <a:lnSpc>
                <a:spcPct val="100000"/>
              </a:lnSpc>
              <a:spcBef>
                <a:spcPts val="0"/>
              </a:spcBef>
              <a:spcAft>
                <a:spcPts val="0"/>
              </a:spcAft>
              <a:buClr>
                <a:schemeClr val="lt1"/>
              </a:buClr>
              <a:buSzPts val="2400"/>
              <a:buNone/>
              <a:defRPr sz="2400" b="1">
                <a:solidFill>
                  <a:schemeClr val="lt1"/>
                </a:solidFill>
              </a:defRPr>
            </a:lvl9pPr>
          </a:lstStyle>
          <a:p>
            <a:endParaRPr/>
          </a:p>
        </p:txBody>
      </p:sp>
      <p:sp>
        <p:nvSpPr>
          <p:cNvPr id="42" name="Google Shape;42;p44"/>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4"/>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44"/>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4"/>
          <p:cNvSpPr txBox="1">
            <a:spLocks noGrp="1"/>
          </p:cNvSpPr>
          <p:nvPr>
            <p:ph type="sldNum" idx="12"/>
          </p:nvPr>
        </p:nvSpPr>
        <p:spPr>
          <a:xfrm>
            <a:off x="-125" y="4830281"/>
            <a:ext cx="9144000" cy="3135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6"/>
        <p:cNvGrpSpPr/>
        <p:nvPr/>
      </p:nvGrpSpPr>
      <p:grpSpPr>
        <a:xfrm>
          <a:off x="0" y="0"/>
          <a:ext cx="0" cy="0"/>
          <a:chOff x="0" y="0"/>
          <a:chExt cx="0" cy="0"/>
        </a:xfrm>
      </p:grpSpPr>
      <p:sp>
        <p:nvSpPr>
          <p:cNvPr id="47" name="Google Shape;47;p45"/>
          <p:cNvSpPr txBox="1">
            <a:spLocks noGrp="1"/>
          </p:cNvSpPr>
          <p:nvPr>
            <p:ph type="body" idx="1"/>
          </p:nvPr>
        </p:nvSpPr>
        <p:spPr>
          <a:xfrm>
            <a:off x="1710425" y="2161800"/>
            <a:ext cx="5723700" cy="819900"/>
          </a:xfrm>
          <a:prstGeom prst="rect">
            <a:avLst/>
          </a:prstGeom>
          <a:noFill/>
          <a:ln>
            <a:noFill/>
          </a:ln>
        </p:spPr>
        <p:txBody>
          <a:bodyPr spcFirstLastPara="1" wrap="square" lIns="91425" tIns="91425" rIns="91425" bIns="91425" anchor="t" anchorCtr="0">
            <a:noAutofit/>
          </a:bodyPr>
          <a:lstStyle>
            <a:lvl1pPr marL="457200" lvl="0" indent="-381000" algn="ctr">
              <a:lnSpc>
                <a:spcPct val="100000"/>
              </a:lnSpc>
              <a:spcBef>
                <a:spcPts val="600"/>
              </a:spcBef>
              <a:spcAft>
                <a:spcPts val="0"/>
              </a:spcAft>
              <a:buSzPts val="2400"/>
              <a:buChar char="▷"/>
              <a:defRPr i="1"/>
            </a:lvl1pPr>
            <a:lvl2pPr marL="914400" lvl="1" indent="-381000" algn="ctr">
              <a:lnSpc>
                <a:spcPct val="100000"/>
              </a:lnSpc>
              <a:spcBef>
                <a:spcPts val="0"/>
              </a:spcBef>
              <a:spcAft>
                <a:spcPts val="0"/>
              </a:spcAft>
              <a:buSzPts val="2400"/>
              <a:buChar char="○"/>
              <a:defRPr i="1"/>
            </a:lvl2pPr>
            <a:lvl3pPr marL="1371600" lvl="2" indent="-381000" algn="ctr">
              <a:lnSpc>
                <a:spcPct val="100000"/>
              </a:lnSpc>
              <a:spcBef>
                <a:spcPts val="0"/>
              </a:spcBef>
              <a:spcAft>
                <a:spcPts val="0"/>
              </a:spcAft>
              <a:buSzPts val="2400"/>
              <a:buChar char="■"/>
              <a:defRPr i="1"/>
            </a:lvl3pPr>
            <a:lvl4pPr marL="1828800" lvl="3" indent="-381000" algn="ctr">
              <a:lnSpc>
                <a:spcPct val="100000"/>
              </a:lnSpc>
              <a:spcBef>
                <a:spcPts val="0"/>
              </a:spcBef>
              <a:spcAft>
                <a:spcPts val="0"/>
              </a:spcAft>
              <a:buSzPts val="2400"/>
              <a:buChar char="●"/>
              <a:defRPr i="1"/>
            </a:lvl4pPr>
            <a:lvl5pPr marL="2286000" lvl="4" indent="-381000" algn="ctr">
              <a:lnSpc>
                <a:spcPct val="100000"/>
              </a:lnSpc>
              <a:spcBef>
                <a:spcPts val="0"/>
              </a:spcBef>
              <a:spcAft>
                <a:spcPts val="0"/>
              </a:spcAft>
              <a:buSzPts val="2400"/>
              <a:buChar char="○"/>
              <a:defRPr i="1"/>
            </a:lvl5pPr>
            <a:lvl6pPr marL="2743200" lvl="5" indent="-381000" algn="ctr">
              <a:lnSpc>
                <a:spcPct val="100000"/>
              </a:lnSpc>
              <a:spcBef>
                <a:spcPts val="0"/>
              </a:spcBef>
              <a:spcAft>
                <a:spcPts val="0"/>
              </a:spcAft>
              <a:buSzPts val="2400"/>
              <a:buChar char="■"/>
              <a:defRPr i="1"/>
            </a:lvl6pPr>
            <a:lvl7pPr marL="3200400" lvl="6" indent="-381000" algn="ctr">
              <a:lnSpc>
                <a:spcPct val="100000"/>
              </a:lnSpc>
              <a:spcBef>
                <a:spcPts val="0"/>
              </a:spcBef>
              <a:spcAft>
                <a:spcPts val="0"/>
              </a:spcAft>
              <a:buSzPts val="2400"/>
              <a:buChar char="●"/>
              <a:defRPr i="1"/>
            </a:lvl7pPr>
            <a:lvl8pPr marL="3657600" lvl="7" indent="-381000" algn="ctr">
              <a:lnSpc>
                <a:spcPct val="100000"/>
              </a:lnSpc>
              <a:spcBef>
                <a:spcPts val="0"/>
              </a:spcBef>
              <a:spcAft>
                <a:spcPts val="0"/>
              </a:spcAft>
              <a:buSzPts val="2400"/>
              <a:buChar char="○"/>
              <a:defRPr i="1"/>
            </a:lvl8pPr>
            <a:lvl9pPr marL="4114800" lvl="8" indent="-381000" algn="ctr">
              <a:lnSpc>
                <a:spcPct val="100000"/>
              </a:lnSpc>
              <a:spcBef>
                <a:spcPts val="0"/>
              </a:spcBef>
              <a:spcAft>
                <a:spcPts val="0"/>
              </a:spcAft>
              <a:buSzPts val="2400"/>
              <a:buChar char="■"/>
              <a:defRPr i="1"/>
            </a:lvl9pPr>
          </a:lstStyle>
          <a:p>
            <a:endParaRPr/>
          </a:p>
        </p:txBody>
      </p:sp>
      <p:sp>
        <p:nvSpPr>
          <p:cNvPr id="48" name="Google Shape;48;p45"/>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 sz="9600" b="1" i="0" u="none" strike="noStrike" cap="none">
                <a:solidFill>
                  <a:schemeClr val="accent6"/>
                </a:solidFill>
                <a:latin typeface="Arial"/>
                <a:ea typeface="Arial"/>
                <a:cs typeface="Arial"/>
                <a:sym typeface="Arial"/>
              </a:rPr>
              <a:t>“</a:t>
            </a:r>
            <a:endParaRPr sz="9600" b="1" i="0" u="none" strike="noStrike" cap="none">
              <a:solidFill>
                <a:schemeClr val="accent6"/>
              </a:solidFill>
              <a:latin typeface="Arial"/>
              <a:ea typeface="Arial"/>
              <a:cs typeface="Arial"/>
              <a:sym typeface="Arial"/>
            </a:endParaRPr>
          </a:p>
        </p:txBody>
      </p:sp>
      <p:sp>
        <p:nvSpPr>
          <p:cNvPr id="49" name="Google Shape;49;p45"/>
          <p:cNvSpPr/>
          <p:nvPr/>
        </p:nvSpPr>
        <p:spPr>
          <a:xfrm>
            <a:off x="5723283" y="1599675"/>
            <a:ext cx="17103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45"/>
          <p:cNvSpPr/>
          <p:nvPr/>
        </p:nvSpPr>
        <p:spPr>
          <a:xfrm>
            <a:off x="7434177" y="1599675"/>
            <a:ext cx="17103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45"/>
          <p:cNvSpPr/>
          <p:nvPr/>
        </p:nvSpPr>
        <p:spPr>
          <a:xfrm>
            <a:off x="0" y="1599675"/>
            <a:ext cx="17103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45"/>
          <p:cNvSpPr/>
          <p:nvPr/>
        </p:nvSpPr>
        <p:spPr>
          <a:xfrm>
            <a:off x="1710425" y="1599675"/>
            <a:ext cx="1710300" cy="77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45"/>
          <p:cNvSpPr txBox="1">
            <a:spLocks noGrp="1"/>
          </p:cNvSpPr>
          <p:nvPr>
            <p:ph type="sldNum" idx="12"/>
          </p:nvPr>
        </p:nvSpPr>
        <p:spPr>
          <a:xfrm>
            <a:off x="-125" y="4830281"/>
            <a:ext cx="9144000" cy="3135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54"/>
        <p:cNvGrpSpPr/>
        <p:nvPr/>
      </p:nvGrpSpPr>
      <p:grpSpPr>
        <a:xfrm>
          <a:off x="0" y="0"/>
          <a:ext cx="0" cy="0"/>
          <a:chOff x="0" y="0"/>
          <a:chExt cx="0" cy="0"/>
        </a:xfrm>
      </p:grpSpPr>
      <p:sp>
        <p:nvSpPr>
          <p:cNvPr id="55" name="Google Shape;55;p47"/>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47"/>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47"/>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47"/>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7"/>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60"/>
        <p:cNvGrpSpPr/>
        <p:nvPr/>
      </p:nvGrpSpPr>
      <p:grpSpPr>
        <a:xfrm>
          <a:off x="0" y="0"/>
          <a:ext cx="0" cy="0"/>
          <a:chOff x="0" y="0"/>
          <a:chExt cx="0" cy="0"/>
        </a:xfrm>
      </p:grpSpPr>
      <p:sp>
        <p:nvSpPr>
          <p:cNvPr id="61" name="Google Shape;61;p48"/>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48"/>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48"/>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48"/>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48"/>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66" name="Google Shape;66;p48"/>
          <p:cNvSpPr txBox="1">
            <a:spLocks noGrp="1"/>
          </p:cNvSpPr>
          <p:nvPr>
            <p:ph type="body" idx="1"/>
          </p:nvPr>
        </p:nvSpPr>
        <p:spPr>
          <a:xfrm>
            <a:off x="893700" y="1200150"/>
            <a:ext cx="2371200" cy="3725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17500" algn="l">
              <a:lnSpc>
                <a:spcPct val="100000"/>
              </a:lnSpc>
              <a:spcBef>
                <a:spcPts val="0"/>
              </a:spcBef>
              <a:spcAft>
                <a:spcPts val="0"/>
              </a:spcAft>
              <a:buSzPts val="1400"/>
              <a:buChar char="■"/>
              <a:defRPr sz="1400"/>
            </a:lvl6pPr>
            <a:lvl7pPr marL="3200400" lvl="6" indent="-317500" algn="l">
              <a:lnSpc>
                <a:spcPct val="100000"/>
              </a:lnSpc>
              <a:spcBef>
                <a:spcPts val="0"/>
              </a:spcBef>
              <a:spcAft>
                <a:spcPts val="0"/>
              </a:spcAft>
              <a:buSzPts val="1400"/>
              <a:buChar char="●"/>
              <a:defRPr sz="1400"/>
            </a:lvl7pPr>
            <a:lvl8pPr marL="3657600" lvl="7" indent="-317500" algn="l">
              <a:lnSpc>
                <a:spcPct val="100000"/>
              </a:lnSpc>
              <a:spcBef>
                <a:spcPts val="0"/>
              </a:spcBef>
              <a:spcAft>
                <a:spcPts val="0"/>
              </a:spcAft>
              <a:buSzPts val="1400"/>
              <a:buChar char="○"/>
              <a:defRPr sz="1400"/>
            </a:lvl8pPr>
            <a:lvl9pPr marL="4114800" lvl="8" indent="-317500" algn="l">
              <a:lnSpc>
                <a:spcPct val="100000"/>
              </a:lnSpc>
              <a:spcBef>
                <a:spcPts val="0"/>
              </a:spcBef>
              <a:spcAft>
                <a:spcPts val="0"/>
              </a:spcAft>
              <a:buSzPts val="1400"/>
              <a:buChar char="■"/>
              <a:defRPr sz="1400"/>
            </a:lvl9pPr>
          </a:lstStyle>
          <a:p>
            <a:endParaRPr/>
          </a:p>
        </p:txBody>
      </p:sp>
      <p:sp>
        <p:nvSpPr>
          <p:cNvPr id="67" name="Google Shape;67;p48"/>
          <p:cNvSpPr txBox="1">
            <a:spLocks noGrp="1"/>
          </p:cNvSpPr>
          <p:nvPr>
            <p:ph type="body" idx="2"/>
          </p:nvPr>
        </p:nvSpPr>
        <p:spPr>
          <a:xfrm>
            <a:off x="3386404" y="1200150"/>
            <a:ext cx="2371200" cy="3725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17500" algn="l">
              <a:lnSpc>
                <a:spcPct val="100000"/>
              </a:lnSpc>
              <a:spcBef>
                <a:spcPts val="0"/>
              </a:spcBef>
              <a:spcAft>
                <a:spcPts val="0"/>
              </a:spcAft>
              <a:buSzPts val="1400"/>
              <a:buChar char="■"/>
              <a:defRPr sz="1400"/>
            </a:lvl6pPr>
            <a:lvl7pPr marL="3200400" lvl="6" indent="-317500" algn="l">
              <a:lnSpc>
                <a:spcPct val="100000"/>
              </a:lnSpc>
              <a:spcBef>
                <a:spcPts val="0"/>
              </a:spcBef>
              <a:spcAft>
                <a:spcPts val="0"/>
              </a:spcAft>
              <a:buSzPts val="1400"/>
              <a:buChar char="●"/>
              <a:defRPr sz="1400"/>
            </a:lvl7pPr>
            <a:lvl8pPr marL="3657600" lvl="7" indent="-317500" algn="l">
              <a:lnSpc>
                <a:spcPct val="100000"/>
              </a:lnSpc>
              <a:spcBef>
                <a:spcPts val="0"/>
              </a:spcBef>
              <a:spcAft>
                <a:spcPts val="0"/>
              </a:spcAft>
              <a:buSzPts val="1400"/>
              <a:buChar char="○"/>
              <a:defRPr sz="1400"/>
            </a:lvl8pPr>
            <a:lvl9pPr marL="4114800" lvl="8" indent="-317500" algn="l">
              <a:lnSpc>
                <a:spcPct val="100000"/>
              </a:lnSpc>
              <a:spcBef>
                <a:spcPts val="0"/>
              </a:spcBef>
              <a:spcAft>
                <a:spcPts val="0"/>
              </a:spcAft>
              <a:buSzPts val="1400"/>
              <a:buChar char="■"/>
              <a:defRPr sz="1400"/>
            </a:lvl9pPr>
          </a:lstStyle>
          <a:p>
            <a:endParaRPr/>
          </a:p>
        </p:txBody>
      </p:sp>
      <p:sp>
        <p:nvSpPr>
          <p:cNvPr id="68" name="Google Shape;68;p48"/>
          <p:cNvSpPr txBox="1">
            <a:spLocks noGrp="1"/>
          </p:cNvSpPr>
          <p:nvPr>
            <p:ph type="body" idx="3"/>
          </p:nvPr>
        </p:nvSpPr>
        <p:spPr>
          <a:xfrm>
            <a:off x="5879107" y="1200150"/>
            <a:ext cx="2371200" cy="3725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17500" algn="l">
              <a:lnSpc>
                <a:spcPct val="100000"/>
              </a:lnSpc>
              <a:spcBef>
                <a:spcPts val="0"/>
              </a:spcBef>
              <a:spcAft>
                <a:spcPts val="0"/>
              </a:spcAft>
              <a:buSzPts val="1400"/>
              <a:buChar char="■"/>
              <a:defRPr sz="1400"/>
            </a:lvl6pPr>
            <a:lvl7pPr marL="3200400" lvl="6" indent="-317500" algn="l">
              <a:lnSpc>
                <a:spcPct val="100000"/>
              </a:lnSpc>
              <a:spcBef>
                <a:spcPts val="0"/>
              </a:spcBef>
              <a:spcAft>
                <a:spcPts val="0"/>
              </a:spcAft>
              <a:buSzPts val="1400"/>
              <a:buChar char="●"/>
              <a:defRPr sz="1400"/>
            </a:lvl7pPr>
            <a:lvl8pPr marL="3657600" lvl="7" indent="-317500" algn="l">
              <a:lnSpc>
                <a:spcPct val="100000"/>
              </a:lnSpc>
              <a:spcBef>
                <a:spcPts val="0"/>
              </a:spcBef>
              <a:spcAft>
                <a:spcPts val="0"/>
              </a:spcAft>
              <a:buSzPts val="1400"/>
              <a:buChar char="○"/>
              <a:defRPr sz="1400"/>
            </a:lvl8pPr>
            <a:lvl9pPr marL="4114800" lvl="8" indent="-317500" algn="l">
              <a:lnSpc>
                <a:spcPct val="100000"/>
              </a:lnSpc>
              <a:spcBef>
                <a:spcPts val="0"/>
              </a:spcBef>
              <a:spcAft>
                <a:spcPts val="0"/>
              </a:spcAft>
              <a:buSzPts val="1400"/>
              <a:buChar char="■"/>
              <a:defRPr sz="1400"/>
            </a:lvl9pPr>
          </a:lstStyle>
          <a:p>
            <a:endParaRPr/>
          </a:p>
        </p:txBody>
      </p:sp>
      <p:sp>
        <p:nvSpPr>
          <p:cNvPr id="69" name="Google Shape;69;p48"/>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49"/>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49"/>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49"/>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49"/>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49"/>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76" name="Google Shape;76;p49"/>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40"/>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accent6"/>
              </a:buClr>
              <a:buSzPts val="3200"/>
              <a:buFont typeface="Arial"/>
              <a:buNone/>
              <a:defRPr sz="3200" b="0" i="0" u="none" strike="noStrike" cap="none">
                <a:solidFill>
                  <a:schemeClr val="accent6"/>
                </a:solidFill>
                <a:latin typeface="Arial"/>
                <a:ea typeface="Arial"/>
                <a:cs typeface="Arial"/>
                <a:sym typeface="Arial"/>
              </a:defRPr>
            </a:lvl1pPr>
            <a:lvl2pPr marR="0" lvl="1" algn="l" rtl="0">
              <a:lnSpc>
                <a:spcPct val="100000"/>
              </a:lnSpc>
              <a:spcBef>
                <a:spcPts val="0"/>
              </a:spcBef>
              <a:spcAft>
                <a:spcPts val="0"/>
              </a:spcAft>
              <a:buClr>
                <a:schemeClr val="accent6"/>
              </a:buClr>
              <a:buSzPts val="3200"/>
              <a:buFont typeface="Arial"/>
              <a:buNone/>
              <a:defRPr sz="3200" b="0" i="0" u="none" strike="noStrike" cap="none">
                <a:solidFill>
                  <a:schemeClr val="accent6"/>
                </a:solidFill>
                <a:latin typeface="Arial"/>
                <a:ea typeface="Arial"/>
                <a:cs typeface="Arial"/>
                <a:sym typeface="Arial"/>
              </a:defRPr>
            </a:lvl2pPr>
            <a:lvl3pPr marR="0" lvl="2" algn="l" rtl="0">
              <a:lnSpc>
                <a:spcPct val="100000"/>
              </a:lnSpc>
              <a:spcBef>
                <a:spcPts val="0"/>
              </a:spcBef>
              <a:spcAft>
                <a:spcPts val="0"/>
              </a:spcAft>
              <a:buClr>
                <a:schemeClr val="accent6"/>
              </a:buClr>
              <a:buSzPts val="3200"/>
              <a:buFont typeface="Arial"/>
              <a:buNone/>
              <a:defRPr sz="3200" b="0" i="0" u="none" strike="noStrike" cap="none">
                <a:solidFill>
                  <a:schemeClr val="accent6"/>
                </a:solidFill>
                <a:latin typeface="Arial"/>
                <a:ea typeface="Arial"/>
                <a:cs typeface="Arial"/>
                <a:sym typeface="Arial"/>
              </a:defRPr>
            </a:lvl3pPr>
            <a:lvl4pPr marR="0" lvl="3" algn="l" rtl="0">
              <a:lnSpc>
                <a:spcPct val="100000"/>
              </a:lnSpc>
              <a:spcBef>
                <a:spcPts val="0"/>
              </a:spcBef>
              <a:spcAft>
                <a:spcPts val="0"/>
              </a:spcAft>
              <a:buClr>
                <a:schemeClr val="accent6"/>
              </a:buClr>
              <a:buSzPts val="3200"/>
              <a:buFont typeface="Arial"/>
              <a:buNone/>
              <a:defRPr sz="3200" b="0" i="0" u="none" strike="noStrike" cap="none">
                <a:solidFill>
                  <a:schemeClr val="accent6"/>
                </a:solidFill>
                <a:latin typeface="Arial"/>
                <a:ea typeface="Arial"/>
                <a:cs typeface="Arial"/>
                <a:sym typeface="Arial"/>
              </a:defRPr>
            </a:lvl4pPr>
            <a:lvl5pPr marR="0" lvl="4" algn="l" rtl="0">
              <a:lnSpc>
                <a:spcPct val="100000"/>
              </a:lnSpc>
              <a:spcBef>
                <a:spcPts val="0"/>
              </a:spcBef>
              <a:spcAft>
                <a:spcPts val="0"/>
              </a:spcAft>
              <a:buClr>
                <a:schemeClr val="accent6"/>
              </a:buClr>
              <a:buSzPts val="3200"/>
              <a:buFont typeface="Arial"/>
              <a:buNone/>
              <a:defRPr sz="3200" b="0" i="0" u="none" strike="noStrike" cap="none">
                <a:solidFill>
                  <a:schemeClr val="accent6"/>
                </a:solidFill>
                <a:latin typeface="Arial"/>
                <a:ea typeface="Arial"/>
                <a:cs typeface="Arial"/>
                <a:sym typeface="Arial"/>
              </a:defRPr>
            </a:lvl5pPr>
            <a:lvl6pPr marR="0" lvl="5" algn="l" rtl="0">
              <a:lnSpc>
                <a:spcPct val="100000"/>
              </a:lnSpc>
              <a:spcBef>
                <a:spcPts val="0"/>
              </a:spcBef>
              <a:spcAft>
                <a:spcPts val="0"/>
              </a:spcAft>
              <a:buClr>
                <a:schemeClr val="accent6"/>
              </a:buClr>
              <a:buSzPts val="3200"/>
              <a:buFont typeface="Arial"/>
              <a:buNone/>
              <a:defRPr sz="3200" b="0" i="0" u="none" strike="noStrike" cap="none">
                <a:solidFill>
                  <a:schemeClr val="accent6"/>
                </a:solidFill>
                <a:latin typeface="Arial"/>
                <a:ea typeface="Arial"/>
                <a:cs typeface="Arial"/>
                <a:sym typeface="Arial"/>
              </a:defRPr>
            </a:lvl6pPr>
            <a:lvl7pPr marR="0" lvl="6" algn="l" rtl="0">
              <a:lnSpc>
                <a:spcPct val="100000"/>
              </a:lnSpc>
              <a:spcBef>
                <a:spcPts val="0"/>
              </a:spcBef>
              <a:spcAft>
                <a:spcPts val="0"/>
              </a:spcAft>
              <a:buClr>
                <a:schemeClr val="accent6"/>
              </a:buClr>
              <a:buSzPts val="3200"/>
              <a:buFont typeface="Arial"/>
              <a:buNone/>
              <a:defRPr sz="3200" b="0" i="0" u="none" strike="noStrike" cap="none">
                <a:solidFill>
                  <a:schemeClr val="accent6"/>
                </a:solidFill>
                <a:latin typeface="Arial"/>
                <a:ea typeface="Arial"/>
                <a:cs typeface="Arial"/>
                <a:sym typeface="Arial"/>
              </a:defRPr>
            </a:lvl7pPr>
            <a:lvl8pPr marR="0" lvl="7" algn="l" rtl="0">
              <a:lnSpc>
                <a:spcPct val="100000"/>
              </a:lnSpc>
              <a:spcBef>
                <a:spcPts val="0"/>
              </a:spcBef>
              <a:spcAft>
                <a:spcPts val="0"/>
              </a:spcAft>
              <a:buClr>
                <a:schemeClr val="accent6"/>
              </a:buClr>
              <a:buSzPts val="3200"/>
              <a:buFont typeface="Arial"/>
              <a:buNone/>
              <a:defRPr sz="3200" b="0" i="0" u="none" strike="noStrike" cap="none">
                <a:solidFill>
                  <a:schemeClr val="accent6"/>
                </a:solidFill>
                <a:latin typeface="Arial"/>
                <a:ea typeface="Arial"/>
                <a:cs typeface="Arial"/>
                <a:sym typeface="Arial"/>
              </a:defRPr>
            </a:lvl8pPr>
            <a:lvl9pPr marR="0" lvl="8" algn="l" rtl="0">
              <a:lnSpc>
                <a:spcPct val="100000"/>
              </a:lnSpc>
              <a:spcBef>
                <a:spcPts val="0"/>
              </a:spcBef>
              <a:spcAft>
                <a:spcPts val="0"/>
              </a:spcAft>
              <a:buClr>
                <a:schemeClr val="accent6"/>
              </a:buClr>
              <a:buSzPts val="3200"/>
              <a:buFont typeface="Arial"/>
              <a:buNone/>
              <a:defRPr sz="3200" b="0" i="0" u="none" strike="noStrike" cap="none">
                <a:solidFill>
                  <a:schemeClr val="accent6"/>
                </a:solidFill>
                <a:latin typeface="Arial"/>
                <a:ea typeface="Arial"/>
                <a:cs typeface="Arial"/>
                <a:sym typeface="Arial"/>
              </a:defRPr>
            </a:lvl9pPr>
          </a:lstStyle>
          <a:p>
            <a:endParaRPr/>
          </a:p>
        </p:txBody>
      </p:sp>
      <p:sp>
        <p:nvSpPr>
          <p:cNvPr id="7" name="Google Shape;7;p40"/>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chemeClr val="accent6"/>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8" name="Google Shape;8;p40"/>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 Id="rId4" Type="http://schemas.openxmlformats.org/officeDocument/2006/relationships/chart" Target="../charts/char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4.xml"/><Relationship Id="rId4" Type="http://schemas.openxmlformats.org/officeDocument/2006/relationships/chart" Target="../charts/char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4.xml"/><Relationship Id="rId4" Type="http://schemas.openxmlformats.org/officeDocument/2006/relationships/chart" Target="../charts/char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4.xml"/><Relationship Id="rId4" Type="http://schemas.openxmlformats.org/officeDocument/2006/relationships/chart" Target="../charts/char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4.xml"/><Relationship Id="rId4" Type="http://schemas.openxmlformats.org/officeDocument/2006/relationships/chart" Target="../charts/char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chart" Target="../charts/chart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chart" Target="../charts/chart28.xml"/><Relationship Id="rId1" Type="http://schemas.openxmlformats.org/officeDocument/2006/relationships/slideLayout" Target="../slideLayouts/slideLayout4.xml"/><Relationship Id="rId4" Type="http://schemas.openxmlformats.org/officeDocument/2006/relationships/chart" Target="../charts/char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chart" Target="../charts/chart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chart" Target="../charts/chart33.xml"/><Relationship Id="rId1" Type="http://schemas.openxmlformats.org/officeDocument/2006/relationships/slideLayout" Target="../slideLayouts/slideLayout4.xml"/><Relationship Id="rId4" Type="http://schemas.openxmlformats.org/officeDocument/2006/relationships/chart" Target="../charts/chart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chart" Target="../charts/chart36.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2.xml.rels><?xml version="1.0" encoding="UTF-8" standalone="yes"?>
<Relationships xmlns="http://schemas.openxmlformats.org/package/2006/relationships"><Relationship Id="rId3" Type="http://schemas.openxmlformats.org/officeDocument/2006/relationships/chart" Target="../charts/chart39.xml"/><Relationship Id="rId2" Type="http://schemas.openxmlformats.org/officeDocument/2006/relationships/chart" Target="../charts/chart38.xml"/><Relationship Id="rId1" Type="http://schemas.openxmlformats.org/officeDocument/2006/relationships/slideLayout" Target="../slideLayouts/slideLayout4.xml"/><Relationship Id="rId5" Type="http://schemas.openxmlformats.org/officeDocument/2006/relationships/image" Target="../media/image7.jpg"/><Relationship Id="rId4" Type="http://schemas.openxmlformats.org/officeDocument/2006/relationships/chart" Target="../charts/chart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chart" Target="../charts/chart41.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45.xml.rels><?xml version="1.0" encoding="UTF-8" standalone="yes"?>
<Relationships xmlns="http://schemas.openxmlformats.org/package/2006/relationships"><Relationship Id="rId3" Type="http://schemas.openxmlformats.org/officeDocument/2006/relationships/chart" Target="../charts/chart44.xml"/><Relationship Id="rId2" Type="http://schemas.openxmlformats.org/officeDocument/2006/relationships/chart" Target="../charts/chart43.xml"/><Relationship Id="rId1" Type="http://schemas.openxmlformats.org/officeDocument/2006/relationships/slideLayout" Target="../slideLayouts/slideLayout4.xml"/><Relationship Id="rId5" Type="http://schemas.openxmlformats.org/officeDocument/2006/relationships/image" Target="../media/image9.jpg"/><Relationship Id="rId4" Type="http://schemas.openxmlformats.org/officeDocument/2006/relationships/chart" Target="../charts/chart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490500" y="1113675"/>
            <a:ext cx="8163000" cy="1159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400"/>
              <a:buNone/>
            </a:pPr>
            <a:r>
              <a:rPr lang="en" sz="3600"/>
              <a:t>Prediksi Mikroorganisme pada Tambak Udang berbasis Neural Network</a:t>
            </a:r>
            <a:endParaRPr sz="3600"/>
          </a:p>
        </p:txBody>
      </p:sp>
      <p:sp>
        <p:nvSpPr>
          <p:cNvPr id="89" name="Google Shape;89;p1"/>
          <p:cNvSpPr txBox="1"/>
          <p:nvPr/>
        </p:nvSpPr>
        <p:spPr>
          <a:xfrm>
            <a:off x="490500" y="2593275"/>
            <a:ext cx="4109700" cy="29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Times New Roman"/>
                <a:ea typeface="Times New Roman"/>
                <a:cs typeface="Times New Roman"/>
                <a:sym typeface="Times New Roman"/>
              </a:rPr>
              <a:t>Advisor 1 :</a:t>
            </a:r>
            <a:endParaRPr sz="14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Times New Roman"/>
                <a:ea typeface="Times New Roman"/>
                <a:cs typeface="Times New Roman"/>
                <a:sym typeface="Times New Roman"/>
              </a:rPr>
              <a:t>Dr. Setiawardhana, S.T, M.T. </a:t>
            </a:r>
            <a:endParaRPr sz="14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Times New Roman"/>
                <a:ea typeface="Times New Roman"/>
                <a:cs typeface="Times New Roman"/>
                <a:sym typeface="Times New Roman"/>
              </a:rPr>
              <a:t>NIP. 197708242 00501 1 001</a:t>
            </a:r>
            <a:endParaRPr sz="14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Times New Roman"/>
                <a:ea typeface="Times New Roman"/>
                <a:cs typeface="Times New Roman"/>
                <a:sym typeface="Times New Roman"/>
              </a:rPr>
              <a:t>Advisor 2 :</a:t>
            </a:r>
            <a:endParaRPr sz="14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Times New Roman"/>
                <a:ea typeface="Times New Roman"/>
                <a:cs typeface="Times New Roman"/>
                <a:sym typeface="Times New Roman"/>
              </a:rPr>
              <a:t>Dr. Eng. Bima Sena Bayu Dewantara, S.ST, M.T.</a:t>
            </a:r>
            <a:endParaRPr sz="14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Times New Roman"/>
                <a:ea typeface="Times New Roman"/>
                <a:cs typeface="Times New Roman"/>
                <a:sym typeface="Times New Roman"/>
              </a:rPr>
              <a:t>NIP. 197612151 99903 1 003</a:t>
            </a:r>
            <a:endParaRPr sz="14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Times New Roman"/>
                <a:ea typeface="Times New Roman"/>
                <a:cs typeface="Times New Roman"/>
                <a:sym typeface="Times New Roman"/>
              </a:rPr>
              <a:t>Advisor 3 :</a:t>
            </a:r>
            <a:endParaRPr sz="14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Times New Roman"/>
                <a:ea typeface="Times New Roman"/>
                <a:cs typeface="Times New Roman"/>
                <a:sym typeface="Times New Roman"/>
              </a:rPr>
              <a:t>Dr. Eng. Agus Indra Gunawan, S.T, M.Sc</a:t>
            </a:r>
            <a:endParaRPr sz="1400" b="1"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Times New Roman"/>
                <a:ea typeface="Times New Roman"/>
                <a:cs typeface="Times New Roman"/>
                <a:sym typeface="Times New Roman"/>
              </a:rPr>
              <a:t>NIP. 197608212 00112 1 002</a:t>
            </a:r>
            <a:endParaRPr sz="1400" b="1"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1000"/>
              </a:spcBef>
              <a:spcAft>
                <a:spcPts val="1000"/>
              </a:spcAft>
              <a:buClr>
                <a:srgbClr val="000000"/>
              </a:buClr>
              <a:buSzPts val="1200"/>
              <a:buFont typeface="Arial"/>
              <a:buNone/>
            </a:pPr>
            <a:endParaRPr sz="1200" b="1" i="0" u="none" strike="noStrike" cap="none">
              <a:solidFill>
                <a:srgbClr val="000000"/>
              </a:solidFill>
              <a:latin typeface="Times New Roman"/>
              <a:ea typeface="Times New Roman"/>
              <a:cs typeface="Times New Roman"/>
              <a:sym typeface="Times New Roman"/>
            </a:endParaRPr>
          </a:p>
        </p:txBody>
      </p:sp>
      <p:sp>
        <p:nvSpPr>
          <p:cNvPr id="90" name="Google Shape;90;p1"/>
          <p:cNvSpPr txBox="1"/>
          <p:nvPr/>
        </p:nvSpPr>
        <p:spPr>
          <a:xfrm>
            <a:off x="6007300" y="314100"/>
            <a:ext cx="26463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Times New Roman"/>
                <a:ea typeface="Times New Roman"/>
                <a:cs typeface="Times New Roman"/>
                <a:sym typeface="Times New Roman"/>
              </a:rPr>
              <a:t>Muhammad Wafiq Kamaluddin (2210181042)</a:t>
            </a:r>
            <a:endParaRPr sz="1400" b="0" i="0" u="none" strike="noStrike" cap="none">
              <a:solidFill>
                <a:srgbClr val="000000"/>
              </a:solidFill>
              <a:latin typeface="Times New Roman"/>
              <a:ea typeface="Times New Roman"/>
              <a:cs typeface="Times New Roman"/>
              <a:sym typeface="Times New Roman"/>
            </a:endParaRPr>
          </a:p>
        </p:txBody>
      </p:sp>
      <p:pic>
        <p:nvPicPr>
          <p:cNvPr id="91" name="Google Shape;91;p1"/>
          <p:cNvPicPr preferRelativeResize="0"/>
          <p:nvPr/>
        </p:nvPicPr>
        <p:blipFill rotWithShape="1">
          <a:blip r:embed="rId3">
            <a:alphaModFix/>
          </a:blip>
          <a:srcRect/>
          <a:stretch/>
        </p:blipFill>
        <p:spPr>
          <a:xfrm>
            <a:off x="5095425" y="2761575"/>
            <a:ext cx="3558175" cy="2290325"/>
          </a:xfrm>
          <a:prstGeom prst="rect">
            <a:avLst/>
          </a:prstGeom>
          <a:noFill/>
          <a:ln w="9525" cap="flat" cmpd="sng">
            <a:solidFill>
              <a:schemeClr val="dk2"/>
            </a:solidFill>
            <a:prstDash val="solid"/>
            <a:bevel/>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CBBC-BAAE-D71C-46E2-2116CA9FE641}"/>
              </a:ext>
            </a:extLst>
          </p:cNvPr>
          <p:cNvSpPr>
            <a:spLocks noGrp="1"/>
          </p:cNvSpPr>
          <p:nvPr>
            <p:ph type="title"/>
          </p:nvPr>
        </p:nvSpPr>
        <p:spPr/>
        <p:txBody>
          <a:bodyPr/>
          <a:lstStyle/>
          <a:p>
            <a:r>
              <a:rPr lang="en-US" dirty="0"/>
              <a:t>Prototype Design</a:t>
            </a:r>
          </a:p>
        </p:txBody>
      </p:sp>
      <p:sp>
        <p:nvSpPr>
          <p:cNvPr id="4" name="Slide Number Placeholder 3">
            <a:extLst>
              <a:ext uri="{FF2B5EF4-FFF2-40B4-BE49-F238E27FC236}">
                <a16:creationId xmlns:a16="http://schemas.microsoft.com/office/drawing/2014/main" id="{1A970925-F086-7D7B-481B-09B0A8EB6C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5" name="Picture 4">
            <a:extLst>
              <a:ext uri="{FF2B5EF4-FFF2-40B4-BE49-F238E27FC236}">
                <a16:creationId xmlns:a16="http://schemas.microsoft.com/office/drawing/2014/main" id="{FA1482AA-4683-1E98-D3AA-9CD01C678AF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8614" y="1215788"/>
            <a:ext cx="5500400" cy="3576874"/>
          </a:xfrm>
          <a:prstGeom prst="rect">
            <a:avLst/>
          </a:prstGeom>
          <a:noFill/>
          <a:ln>
            <a:noFill/>
          </a:ln>
        </p:spPr>
      </p:pic>
    </p:spTree>
    <p:extLst>
      <p:ext uri="{BB962C8B-B14F-4D97-AF65-F5344CB8AC3E}">
        <p14:creationId xmlns:p14="http://schemas.microsoft.com/office/powerpoint/2010/main" val="2013931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1FC51-7FE4-9C43-9A29-8C1C70105EB4}"/>
              </a:ext>
            </a:extLst>
          </p:cNvPr>
          <p:cNvSpPr>
            <a:spLocks noGrp="1"/>
          </p:cNvSpPr>
          <p:nvPr>
            <p:ph type="title"/>
          </p:nvPr>
        </p:nvSpPr>
        <p:spPr/>
        <p:txBody>
          <a:bodyPr/>
          <a:lstStyle/>
          <a:p>
            <a:r>
              <a:rPr lang="en-US" dirty="0"/>
              <a:t>Prototype</a:t>
            </a:r>
          </a:p>
        </p:txBody>
      </p:sp>
      <p:sp>
        <p:nvSpPr>
          <p:cNvPr id="4" name="Slide Number Placeholder 3">
            <a:extLst>
              <a:ext uri="{FF2B5EF4-FFF2-40B4-BE49-F238E27FC236}">
                <a16:creationId xmlns:a16="http://schemas.microsoft.com/office/drawing/2014/main" id="{EC3B9A6D-3329-7DD2-DEED-4158BD37C4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8" name="Picture 7">
            <a:extLst>
              <a:ext uri="{FF2B5EF4-FFF2-40B4-BE49-F238E27FC236}">
                <a16:creationId xmlns:a16="http://schemas.microsoft.com/office/drawing/2014/main" id="{73B9220C-96FB-5F7A-FC05-82455B91FA9D}"/>
              </a:ext>
            </a:extLst>
          </p:cNvPr>
          <p:cNvPicPr>
            <a:picLocks noChangeAspect="1"/>
          </p:cNvPicPr>
          <p:nvPr/>
        </p:nvPicPr>
        <p:blipFill rotWithShape="1">
          <a:blip r:embed="rId2"/>
          <a:srcRect l="2846" t="4335" r="352" b="11690"/>
          <a:stretch/>
        </p:blipFill>
        <p:spPr>
          <a:xfrm>
            <a:off x="2118731" y="1446635"/>
            <a:ext cx="4906537" cy="3192271"/>
          </a:xfrm>
          <a:prstGeom prst="rect">
            <a:avLst/>
          </a:prstGeom>
        </p:spPr>
      </p:pic>
    </p:spTree>
    <p:extLst>
      <p:ext uri="{BB962C8B-B14F-4D97-AF65-F5344CB8AC3E}">
        <p14:creationId xmlns:p14="http://schemas.microsoft.com/office/powerpoint/2010/main" val="2767814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7F93-6402-55D0-C335-766DBB7C19EE}"/>
              </a:ext>
            </a:extLst>
          </p:cNvPr>
          <p:cNvSpPr>
            <a:spLocks noGrp="1"/>
          </p:cNvSpPr>
          <p:nvPr>
            <p:ph type="title"/>
          </p:nvPr>
        </p:nvSpPr>
        <p:spPr>
          <a:xfrm>
            <a:off x="1340700" y="2143050"/>
            <a:ext cx="6462600" cy="857400"/>
          </a:xfrm>
        </p:spPr>
        <p:txBody>
          <a:bodyPr/>
          <a:lstStyle/>
          <a:p>
            <a:pPr algn="ctr"/>
            <a:r>
              <a:rPr lang="en-US" dirty="0"/>
              <a:t>Data</a:t>
            </a:r>
          </a:p>
        </p:txBody>
      </p:sp>
      <p:sp>
        <p:nvSpPr>
          <p:cNvPr id="4" name="Slide Number Placeholder 3">
            <a:extLst>
              <a:ext uri="{FF2B5EF4-FFF2-40B4-BE49-F238E27FC236}">
                <a16:creationId xmlns:a16="http://schemas.microsoft.com/office/drawing/2014/main" id="{17A99DB2-2E38-1ABA-5E24-217F1EEF7B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812860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3C03-3D19-6F92-A141-7C5DBA80BD0B}"/>
              </a:ext>
            </a:extLst>
          </p:cNvPr>
          <p:cNvSpPr>
            <a:spLocks noGrp="1"/>
          </p:cNvSpPr>
          <p:nvPr>
            <p:ph type="title"/>
          </p:nvPr>
        </p:nvSpPr>
        <p:spPr>
          <a:xfrm>
            <a:off x="1340700" y="2143050"/>
            <a:ext cx="6462600" cy="857400"/>
          </a:xfrm>
        </p:spPr>
        <p:txBody>
          <a:bodyPr/>
          <a:lstStyle/>
          <a:p>
            <a:pPr algn="ctr"/>
            <a:r>
              <a:rPr lang="en-US" dirty="0"/>
              <a:t>Water</a:t>
            </a:r>
          </a:p>
        </p:txBody>
      </p:sp>
      <p:sp>
        <p:nvSpPr>
          <p:cNvPr id="4" name="Slide Number Placeholder 3">
            <a:extLst>
              <a:ext uri="{FF2B5EF4-FFF2-40B4-BE49-F238E27FC236}">
                <a16:creationId xmlns:a16="http://schemas.microsoft.com/office/drawing/2014/main" id="{9E185A09-D142-C860-FB61-574BD2FD70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714030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057E420-7D00-0D19-E0F1-00959DE8EA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graphicFrame>
        <p:nvGraphicFramePr>
          <p:cNvPr id="5" name="Chart 4">
            <a:extLst>
              <a:ext uri="{FF2B5EF4-FFF2-40B4-BE49-F238E27FC236}">
                <a16:creationId xmlns:a16="http://schemas.microsoft.com/office/drawing/2014/main" id="{B95C5D01-8AB0-EB5B-D589-4FE3888DF475}"/>
              </a:ext>
            </a:extLst>
          </p:cNvPr>
          <p:cNvGraphicFramePr>
            <a:graphicFrameLocks/>
          </p:cNvGraphicFramePr>
          <p:nvPr>
            <p:extLst>
              <p:ext uri="{D42A27DB-BD31-4B8C-83A1-F6EECF244321}">
                <p14:modId xmlns:p14="http://schemas.microsoft.com/office/powerpoint/2010/main" val="322214475"/>
              </p:ext>
            </p:extLst>
          </p:nvPr>
        </p:nvGraphicFramePr>
        <p:xfrm>
          <a:off x="349281" y="1354014"/>
          <a:ext cx="4111207" cy="24354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DF7A40A4-BE56-FCD7-7B13-212E816C3690}"/>
              </a:ext>
            </a:extLst>
          </p:cNvPr>
          <p:cNvGraphicFramePr>
            <a:graphicFrameLocks/>
          </p:cNvGraphicFramePr>
          <p:nvPr>
            <p:extLst>
              <p:ext uri="{D42A27DB-BD31-4B8C-83A1-F6EECF244321}">
                <p14:modId xmlns:p14="http://schemas.microsoft.com/office/powerpoint/2010/main" val="406624788"/>
              </p:ext>
            </p:extLst>
          </p:nvPr>
        </p:nvGraphicFramePr>
        <p:xfrm>
          <a:off x="4683514" y="1354013"/>
          <a:ext cx="4111207" cy="24354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7804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A21B3B-16A5-349A-8738-9D8D801D29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graphicFrame>
        <p:nvGraphicFramePr>
          <p:cNvPr id="5" name="Chart 4">
            <a:extLst>
              <a:ext uri="{FF2B5EF4-FFF2-40B4-BE49-F238E27FC236}">
                <a16:creationId xmlns:a16="http://schemas.microsoft.com/office/drawing/2014/main" id="{825F27AC-69D6-EB44-1767-936F6D23915E}"/>
              </a:ext>
            </a:extLst>
          </p:cNvPr>
          <p:cNvGraphicFramePr>
            <a:graphicFrameLocks/>
          </p:cNvGraphicFramePr>
          <p:nvPr>
            <p:extLst>
              <p:ext uri="{D42A27DB-BD31-4B8C-83A1-F6EECF244321}">
                <p14:modId xmlns:p14="http://schemas.microsoft.com/office/powerpoint/2010/main" val="10417870"/>
              </p:ext>
            </p:extLst>
          </p:nvPr>
        </p:nvGraphicFramePr>
        <p:xfrm>
          <a:off x="312110" y="260199"/>
          <a:ext cx="3947656" cy="23294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3CF6120C-BF7E-21AA-E574-DBD07AD72FA4}"/>
              </a:ext>
            </a:extLst>
          </p:cNvPr>
          <p:cNvGraphicFramePr>
            <a:graphicFrameLocks/>
          </p:cNvGraphicFramePr>
          <p:nvPr>
            <p:extLst>
              <p:ext uri="{D42A27DB-BD31-4B8C-83A1-F6EECF244321}">
                <p14:modId xmlns:p14="http://schemas.microsoft.com/office/powerpoint/2010/main" val="1191206662"/>
              </p:ext>
            </p:extLst>
          </p:nvPr>
        </p:nvGraphicFramePr>
        <p:xfrm>
          <a:off x="4884236" y="260199"/>
          <a:ext cx="3947656" cy="23294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52FD226E-AA12-8D7C-A925-558079B36E62}"/>
              </a:ext>
            </a:extLst>
          </p:cNvPr>
          <p:cNvGraphicFramePr>
            <a:graphicFrameLocks/>
          </p:cNvGraphicFramePr>
          <p:nvPr>
            <p:extLst>
              <p:ext uri="{D42A27DB-BD31-4B8C-83A1-F6EECF244321}">
                <p14:modId xmlns:p14="http://schemas.microsoft.com/office/powerpoint/2010/main" val="64939847"/>
              </p:ext>
            </p:extLst>
          </p:nvPr>
        </p:nvGraphicFramePr>
        <p:xfrm>
          <a:off x="2598173" y="2589651"/>
          <a:ext cx="3947656" cy="232945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27074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0C09-954F-8147-DBCF-23FAB46F6026}"/>
              </a:ext>
            </a:extLst>
          </p:cNvPr>
          <p:cNvSpPr>
            <a:spLocks noGrp="1"/>
          </p:cNvSpPr>
          <p:nvPr>
            <p:ph type="title"/>
          </p:nvPr>
        </p:nvSpPr>
        <p:spPr>
          <a:xfrm>
            <a:off x="1340700" y="2143050"/>
            <a:ext cx="6462600" cy="857400"/>
          </a:xfrm>
        </p:spPr>
        <p:txBody>
          <a:bodyPr/>
          <a:lstStyle/>
          <a:p>
            <a:pPr algn="ctr"/>
            <a:r>
              <a:rPr lang="en-US" dirty="0"/>
              <a:t>Single Food Coloring</a:t>
            </a:r>
          </a:p>
        </p:txBody>
      </p:sp>
      <p:sp>
        <p:nvSpPr>
          <p:cNvPr id="4" name="Slide Number Placeholder 3">
            <a:extLst>
              <a:ext uri="{FF2B5EF4-FFF2-40B4-BE49-F238E27FC236}">
                <a16:creationId xmlns:a16="http://schemas.microsoft.com/office/drawing/2014/main" id="{B589C216-EB51-2A45-CAAA-B3C2C76253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2986080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A6809-FB78-AC28-2814-DAEA540B218D}"/>
              </a:ext>
            </a:extLst>
          </p:cNvPr>
          <p:cNvSpPr>
            <a:spLocks noGrp="1"/>
          </p:cNvSpPr>
          <p:nvPr>
            <p:ph type="title"/>
          </p:nvPr>
        </p:nvSpPr>
        <p:spPr/>
        <p:txBody>
          <a:bodyPr/>
          <a:lstStyle/>
          <a:p>
            <a:r>
              <a:rPr lang="en-US" dirty="0"/>
              <a:t>Sample Composition</a:t>
            </a:r>
          </a:p>
        </p:txBody>
      </p:sp>
      <p:sp>
        <p:nvSpPr>
          <p:cNvPr id="4" name="Slide Number Placeholder 3">
            <a:extLst>
              <a:ext uri="{FF2B5EF4-FFF2-40B4-BE49-F238E27FC236}">
                <a16:creationId xmlns:a16="http://schemas.microsoft.com/office/drawing/2014/main" id="{5646A726-1151-38DC-60A3-DAEB75D035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graphicFrame>
        <p:nvGraphicFramePr>
          <p:cNvPr id="3" name="Table 2">
            <a:extLst>
              <a:ext uri="{FF2B5EF4-FFF2-40B4-BE49-F238E27FC236}">
                <a16:creationId xmlns:a16="http://schemas.microsoft.com/office/drawing/2014/main" id="{B917E6B9-CFE1-F084-2280-AE9A43EBB2BF}"/>
              </a:ext>
            </a:extLst>
          </p:cNvPr>
          <p:cNvGraphicFramePr>
            <a:graphicFrameLocks noGrp="1"/>
          </p:cNvGraphicFramePr>
          <p:nvPr>
            <p:extLst>
              <p:ext uri="{D42A27DB-BD31-4B8C-83A1-F6EECF244321}">
                <p14:modId xmlns:p14="http://schemas.microsoft.com/office/powerpoint/2010/main" val="2732726863"/>
              </p:ext>
            </p:extLst>
          </p:nvPr>
        </p:nvGraphicFramePr>
        <p:xfrm>
          <a:off x="2408574" y="1639506"/>
          <a:ext cx="4326852" cy="2642562"/>
        </p:xfrm>
        <a:graphic>
          <a:graphicData uri="http://schemas.openxmlformats.org/drawingml/2006/table">
            <a:tbl>
              <a:tblPr firstRow="1" firstCol="1" bandRow="1">
                <a:tableStyleId>{5C22544A-7EE6-4342-B048-85BDC9FD1C3A}</a:tableStyleId>
              </a:tblPr>
              <a:tblGrid>
                <a:gridCol w="1906708">
                  <a:extLst>
                    <a:ext uri="{9D8B030D-6E8A-4147-A177-3AD203B41FA5}">
                      <a16:colId xmlns:a16="http://schemas.microsoft.com/office/drawing/2014/main" val="688143298"/>
                    </a:ext>
                  </a:extLst>
                </a:gridCol>
                <a:gridCol w="2420144">
                  <a:extLst>
                    <a:ext uri="{9D8B030D-6E8A-4147-A177-3AD203B41FA5}">
                      <a16:colId xmlns:a16="http://schemas.microsoft.com/office/drawing/2014/main" val="3109685916"/>
                    </a:ext>
                  </a:extLst>
                </a:gridCol>
              </a:tblGrid>
              <a:tr h="284938">
                <a:tc>
                  <a:txBody>
                    <a:bodyPr/>
                    <a:lstStyle/>
                    <a:p>
                      <a:pPr marL="0" marR="0" algn="ctr">
                        <a:lnSpc>
                          <a:spcPct val="150000"/>
                        </a:lnSpc>
                        <a:spcBef>
                          <a:spcPts val="0"/>
                        </a:spcBef>
                        <a:spcAft>
                          <a:spcPts val="0"/>
                        </a:spcAft>
                      </a:pPr>
                      <a:r>
                        <a:rPr lang="en-US" sz="1000" dirty="0">
                          <a:effectLst/>
                        </a:rPr>
                        <a:t>Concentration</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dirty="0">
                          <a:effectLst/>
                        </a:rPr>
                        <a:t>Composition</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882684523"/>
                  </a:ext>
                </a:extLst>
              </a:tr>
              <a:tr h="284938">
                <a:tc>
                  <a:txBody>
                    <a:bodyPr/>
                    <a:lstStyle/>
                    <a:p>
                      <a:pPr marL="0" marR="0" algn="ctr">
                        <a:lnSpc>
                          <a:spcPct val="150000"/>
                        </a:lnSpc>
                        <a:spcBef>
                          <a:spcPts val="0"/>
                        </a:spcBef>
                        <a:spcAft>
                          <a:spcPts val="0"/>
                        </a:spcAft>
                      </a:pPr>
                      <a:r>
                        <a:rPr lang="en-US" sz="1000" dirty="0">
                          <a:effectLst/>
                        </a:rPr>
                        <a:t>0 % Food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4 ml air</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633008284"/>
                  </a:ext>
                </a:extLst>
              </a:tr>
              <a:tr h="608936">
                <a:tc>
                  <a:txBody>
                    <a:bodyPr/>
                    <a:lstStyle/>
                    <a:p>
                      <a:pPr marL="0" marR="0" algn="ctr">
                        <a:lnSpc>
                          <a:spcPct val="150000"/>
                        </a:lnSpc>
                        <a:spcBef>
                          <a:spcPts val="0"/>
                        </a:spcBef>
                        <a:spcAft>
                          <a:spcPts val="0"/>
                        </a:spcAft>
                      </a:pPr>
                      <a:r>
                        <a:rPr lang="en-US" sz="1000" dirty="0">
                          <a:effectLst/>
                        </a:rPr>
                        <a:t>5 % Food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dirty="0">
                          <a:effectLst/>
                        </a:rPr>
                        <a:t>0.2 ml Food Colorant + 3.8 ml water</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244459907"/>
                  </a:ext>
                </a:extLst>
              </a:tr>
              <a:tr h="608936">
                <a:tc>
                  <a:txBody>
                    <a:bodyPr/>
                    <a:lstStyle/>
                    <a:p>
                      <a:pPr marL="0" marR="0" algn="ctr">
                        <a:lnSpc>
                          <a:spcPct val="150000"/>
                        </a:lnSpc>
                        <a:spcBef>
                          <a:spcPts val="0"/>
                        </a:spcBef>
                        <a:spcAft>
                          <a:spcPts val="0"/>
                        </a:spcAft>
                      </a:pPr>
                      <a:r>
                        <a:rPr lang="en-US" sz="1000" dirty="0">
                          <a:effectLst/>
                        </a:rPr>
                        <a:t>10 % Food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dirty="0">
                          <a:effectLst/>
                        </a:rPr>
                        <a:t>0.4 ml Food Colorant + 3.6 ml water</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061327566"/>
                  </a:ext>
                </a:extLst>
              </a:tr>
              <a:tr h="284938">
                <a:tc>
                  <a:txBody>
                    <a:bodyPr/>
                    <a:lstStyle/>
                    <a:p>
                      <a:pPr marL="0" marR="0" algn="ctr">
                        <a:lnSpc>
                          <a:spcPct val="150000"/>
                        </a:lnSpc>
                        <a:spcBef>
                          <a:spcPts val="0"/>
                        </a:spcBef>
                        <a:spcAft>
                          <a:spcPts val="0"/>
                        </a:spcAft>
                      </a:pPr>
                      <a:r>
                        <a:rPr lang="en-US" sz="1000" dirty="0">
                          <a:effectLst/>
                        </a:rPr>
                        <a:t>25 % Food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dirty="0">
                          <a:effectLst/>
                        </a:rPr>
                        <a:t>1 ml Food Colorant + 3 ml water</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486292764"/>
                  </a:ext>
                </a:extLst>
              </a:tr>
              <a:tr h="284938">
                <a:tc>
                  <a:txBody>
                    <a:bodyPr/>
                    <a:lstStyle/>
                    <a:p>
                      <a:pPr marL="0" marR="0" algn="ctr">
                        <a:lnSpc>
                          <a:spcPct val="150000"/>
                        </a:lnSpc>
                        <a:spcBef>
                          <a:spcPts val="0"/>
                        </a:spcBef>
                        <a:spcAft>
                          <a:spcPts val="0"/>
                        </a:spcAft>
                      </a:pPr>
                      <a:r>
                        <a:rPr lang="en-US" sz="1000" dirty="0">
                          <a:effectLst/>
                        </a:rPr>
                        <a:t>50 % Food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dirty="0">
                          <a:effectLst/>
                        </a:rPr>
                        <a:t>2 ml Food Colorant + 2 ml water</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270909948"/>
                  </a:ext>
                </a:extLst>
              </a:tr>
              <a:tr h="284938">
                <a:tc>
                  <a:txBody>
                    <a:bodyPr/>
                    <a:lstStyle/>
                    <a:p>
                      <a:pPr marL="0" marR="0" algn="ctr">
                        <a:lnSpc>
                          <a:spcPct val="150000"/>
                        </a:lnSpc>
                        <a:spcBef>
                          <a:spcPts val="0"/>
                        </a:spcBef>
                        <a:spcAft>
                          <a:spcPts val="0"/>
                        </a:spcAft>
                      </a:pPr>
                      <a:r>
                        <a:rPr lang="en-US" sz="1000" dirty="0">
                          <a:effectLst/>
                        </a:rPr>
                        <a:t>100 % Food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dirty="0">
                          <a:effectLst/>
                        </a:rPr>
                        <a:t>4 ml Food Colorant </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02996551"/>
                  </a:ext>
                </a:extLst>
              </a:tr>
            </a:tbl>
          </a:graphicData>
        </a:graphic>
      </p:graphicFrame>
    </p:spTree>
    <p:extLst>
      <p:ext uri="{BB962C8B-B14F-4D97-AF65-F5344CB8AC3E}">
        <p14:creationId xmlns:p14="http://schemas.microsoft.com/office/powerpoint/2010/main" val="1524884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D661D-157E-9A14-C7EE-2F9058FDAC92}"/>
              </a:ext>
            </a:extLst>
          </p:cNvPr>
          <p:cNvSpPr>
            <a:spLocks noGrp="1"/>
          </p:cNvSpPr>
          <p:nvPr>
            <p:ph type="title"/>
          </p:nvPr>
        </p:nvSpPr>
        <p:spPr>
          <a:xfrm>
            <a:off x="1340700" y="2143050"/>
            <a:ext cx="6462600" cy="857400"/>
          </a:xfrm>
        </p:spPr>
        <p:txBody>
          <a:bodyPr/>
          <a:lstStyle/>
          <a:p>
            <a:pPr algn="ctr"/>
            <a:r>
              <a:rPr lang="en-US" dirty="0"/>
              <a:t>Single Red Colorant</a:t>
            </a:r>
          </a:p>
        </p:txBody>
      </p:sp>
      <p:sp>
        <p:nvSpPr>
          <p:cNvPr id="4" name="Slide Number Placeholder 3">
            <a:extLst>
              <a:ext uri="{FF2B5EF4-FFF2-40B4-BE49-F238E27FC236}">
                <a16:creationId xmlns:a16="http://schemas.microsoft.com/office/drawing/2014/main" id="{0B88C98F-DCFF-1E16-7F9B-C815C9D22F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3239038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5C8751F-083C-ED65-7E5E-AC269B683B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graphicFrame>
        <p:nvGraphicFramePr>
          <p:cNvPr id="11" name="Chart 10">
            <a:extLst>
              <a:ext uri="{FF2B5EF4-FFF2-40B4-BE49-F238E27FC236}">
                <a16:creationId xmlns:a16="http://schemas.microsoft.com/office/drawing/2014/main" id="{CB03AF8F-CB22-A501-1446-4B4E8C83D749}"/>
              </a:ext>
            </a:extLst>
          </p:cNvPr>
          <p:cNvGraphicFramePr>
            <a:graphicFrameLocks/>
          </p:cNvGraphicFramePr>
          <p:nvPr>
            <p:extLst>
              <p:ext uri="{D42A27DB-BD31-4B8C-83A1-F6EECF244321}">
                <p14:modId xmlns:p14="http://schemas.microsoft.com/office/powerpoint/2010/main" val="1674135627"/>
              </p:ext>
            </p:extLst>
          </p:nvPr>
        </p:nvGraphicFramePr>
        <p:xfrm>
          <a:off x="585304" y="1475446"/>
          <a:ext cx="3808278" cy="21926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7BA3BE34-3B92-57AA-32A5-E3538BFE6160}"/>
              </a:ext>
            </a:extLst>
          </p:cNvPr>
          <p:cNvGraphicFramePr>
            <a:graphicFrameLocks/>
          </p:cNvGraphicFramePr>
          <p:nvPr>
            <p:extLst>
              <p:ext uri="{D42A27DB-BD31-4B8C-83A1-F6EECF244321}">
                <p14:modId xmlns:p14="http://schemas.microsoft.com/office/powerpoint/2010/main" val="791139480"/>
              </p:ext>
            </p:extLst>
          </p:nvPr>
        </p:nvGraphicFramePr>
        <p:xfrm>
          <a:off x="4750420" y="1475446"/>
          <a:ext cx="3808278" cy="219260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92773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p:nvPr/>
        </p:nvSpPr>
        <p:spPr>
          <a:xfrm>
            <a:off x="602050" y="1195675"/>
            <a:ext cx="7734900" cy="339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
          <p:cNvSpPr txBox="1">
            <a:spLocks noGrp="1"/>
          </p:cNvSpPr>
          <p:nvPr>
            <p:ph type="title"/>
          </p:nvPr>
        </p:nvSpPr>
        <p:spPr>
          <a:xfrm>
            <a:off x="852475" y="207388"/>
            <a:ext cx="7628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a:t>Outline</a:t>
            </a:r>
            <a:endParaRPr/>
          </a:p>
        </p:txBody>
      </p:sp>
      <p:sp>
        <p:nvSpPr>
          <p:cNvPr id="98" name="Google Shape;98;p2"/>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a:t>
            </a:fld>
            <a:endParaRPr/>
          </a:p>
        </p:txBody>
      </p:sp>
      <p:sp>
        <p:nvSpPr>
          <p:cNvPr id="99" name="Google Shape;99;p2"/>
          <p:cNvSpPr txBox="1"/>
          <p:nvPr/>
        </p:nvSpPr>
        <p:spPr>
          <a:xfrm>
            <a:off x="847776" y="1674326"/>
            <a:ext cx="548700" cy="2677626"/>
          </a:xfrm>
          <a:prstGeom prst="rect">
            <a:avLst/>
          </a:prstGeom>
          <a:noFill/>
          <a:ln>
            <a:noFill/>
          </a:ln>
        </p:spPr>
        <p:txBody>
          <a:bodyPr spcFirstLastPara="1" wrap="square" lIns="91425" tIns="91425" rIns="91425" bIns="91425" anchor="t" anchorCtr="0">
            <a:spAutoFit/>
          </a:bodyPr>
          <a:lstStyle/>
          <a:p>
            <a:pPr marL="0" marR="0" lvl="0" indent="0" algn="l" rtl="0">
              <a:lnSpc>
                <a:spcPct val="75000"/>
              </a:lnSpc>
              <a:spcBef>
                <a:spcPts val="0"/>
              </a:spcBef>
              <a:spcAft>
                <a:spcPts val="0"/>
              </a:spcAft>
              <a:buClr>
                <a:srgbClr val="000000"/>
              </a:buClr>
              <a:buSzPts val="1800"/>
              <a:buFont typeface="Arial"/>
              <a:buNone/>
            </a:pPr>
            <a:r>
              <a:rPr lang="en" sz="1800" b="1" i="0" u="none" strike="noStrike" cap="none" dirty="0">
                <a:solidFill>
                  <a:srgbClr val="000000"/>
                </a:solidFill>
                <a:latin typeface="Times New Roman"/>
                <a:ea typeface="Times New Roman"/>
                <a:cs typeface="Times New Roman"/>
                <a:sym typeface="Times New Roman"/>
              </a:rPr>
              <a:t>01</a:t>
            </a: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r>
              <a:rPr lang="en" sz="1800" b="1" i="0" u="none" strike="noStrike" cap="none" dirty="0">
                <a:solidFill>
                  <a:srgbClr val="000000"/>
                </a:solidFill>
                <a:latin typeface="Times New Roman"/>
                <a:ea typeface="Times New Roman"/>
                <a:cs typeface="Times New Roman"/>
                <a:sym typeface="Times New Roman"/>
              </a:rPr>
              <a:t>02</a:t>
            </a: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r>
              <a:rPr lang="en" sz="1800" b="1" i="0" u="none" strike="noStrike" cap="none" dirty="0">
                <a:solidFill>
                  <a:srgbClr val="000000"/>
                </a:solidFill>
                <a:latin typeface="Times New Roman"/>
                <a:ea typeface="Times New Roman"/>
                <a:cs typeface="Times New Roman"/>
                <a:sym typeface="Times New Roman"/>
              </a:rPr>
              <a:t>03</a:t>
            </a: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r>
              <a:rPr lang="en" sz="1800" b="1" i="0" u="none" strike="noStrike" cap="none" dirty="0">
                <a:solidFill>
                  <a:srgbClr val="000000"/>
                </a:solidFill>
                <a:latin typeface="Times New Roman"/>
                <a:ea typeface="Times New Roman"/>
                <a:cs typeface="Times New Roman"/>
                <a:sym typeface="Times New Roman"/>
              </a:rPr>
              <a:t>04</a:t>
            </a: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r>
              <a:rPr lang="en" sz="1800" b="1" i="0" u="none" strike="noStrike" cap="none" dirty="0">
                <a:solidFill>
                  <a:srgbClr val="000000"/>
                </a:solidFill>
                <a:latin typeface="Times New Roman"/>
                <a:ea typeface="Times New Roman"/>
                <a:cs typeface="Times New Roman"/>
                <a:sym typeface="Times New Roman"/>
              </a:rPr>
              <a:t>05</a:t>
            </a: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r>
              <a:rPr lang="en" sz="1800" b="1" i="0" u="none" strike="noStrike" cap="none" dirty="0">
                <a:solidFill>
                  <a:srgbClr val="000000"/>
                </a:solidFill>
                <a:latin typeface="Times New Roman"/>
                <a:ea typeface="Times New Roman"/>
                <a:cs typeface="Times New Roman"/>
                <a:sym typeface="Times New Roman"/>
              </a:rPr>
              <a:t>06</a:t>
            </a: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dirty="0">
              <a:solidFill>
                <a:srgbClr val="000000"/>
              </a:solidFill>
              <a:latin typeface="Times New Roman"/>
              <a:ea typeface="Times New Roman"/>
              <a:cs typeface="Times New Roman"/>
              <a:sym typeface="Times New Roman"/>
            </a:endParaRPr>
          </a:p>
        </p:txBody>
      </p:sp>
      <p:sp>
        <p:nvSpPr>
          <p:cNvPr id="100" name="Google Shape;100;p2"/>
          <p:cNvSpPr txBox="1"/>
          <p:nvPr/>
        </p:nvSpPr>
        <p:spPr>
          <a:xfrm>
            <a:off x="1401175" y="1674326"/>
            <a:ext cx="5692500" cy="4201120"/>
          </a:xfrm>
          <a:prstGeom prst="rect">
            <a:avLst/>
          </a:prstGeom>
          <a:noFill/>
          <a:ln>
            <a:noFill/>
          </a:ln>
        </p:spPr>
        <p:txBody>
          <a:bodyPr spcFirstLastPara="1" wrap="square" lIns="91425" tIns="91425" rIns="91425" bIns="91425" anchor="t" anchorCtr="0">
            <a:spAutoFit/>
          </a:bodyPr>
          <a:lstStyle/>
          <a:p>
            <a:pPr marL="0" marR="0" lvl="0" indent="0" algn="l" rtl="0">
              <a:lnSpc>
                <a:spcPct val="75000"/>
              </a:lnSpc>
              <a:spcBef>
                <a:spcPts val="0"/>
              </a:spcBef>
              <a:spcAft>
                <a:spcPts val="0"/>
              </a:spcAft>
              <a:buClr>
                <a:srgbClr val="000000"/>
              </a:buClr>
              <a:buSzPts val="1800"/>
              <a:buFont typeface="Arial"/>
              <a:buNone/>
            </a:pPr>
            <a:r>
              <a:rPr lang="en" sz="1800" b="1" i="0" u="none" strike="noStrike" cap="none" dirty="0">
                <a:solidFill>
                  <a:srgbClr val="000000"/>
                </a:solidFill>
                <a:latin typeface="Times New Roman"/>
                <a:ea typeface="Times New Roman"/>
                <a:cs typeface="Times New Roman"/>
                <a:sym typeface="Times New Roman"/>
              </a:rPr>
              <a:t>Background of</a:t>
            </a:r>
            <a:r>
              <a:rPr lang="en" sz="1800" b="0" i="0" u="none" strike="noStrike" cap="none" dirty="0">
                <a:solidFill>
                  <a:srgbClr val="000000"/>
                </a:solidFill>
                <a:latin typeface="Times New Roman"/>
                <a:ea typeface="Times New Roman"/>
                <a:cs typeface="Times New Roman"/>
                <a:sym typeface="Times New Roman"/>
              </a:rPr>
              <a:t> </a:t>
            </a:r>
            <a:r>
              <a:rPr lang="en" sz="1800" b="1" i="0" u="none" strike="noStrike" cap="none" dirty="0">
                <a:solidFill>
                  <a:srgbClr val="000000"/>
                </a:solidFill>
                <a:latin typeface="Times New Roman"/>
                <a:ea typeface="Times New Roman"/>
                <a:cs typeface="Times New Roman"/>
                <a:sym typeface="Times New Roman"/>
              </a:rPr>
              <a:t>The Study</a:t>
            </a: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r>
              <a:rPr lang="en" sz="1800" b="1" i="0" u="none" strike="noStrike" cap="none" dirty="0">
                <a:solidFill>
                  <a:srgbClr val="000000"/>
                </a:solidFill>
                <a:latin typeface="Times New Roman"/>
                <a:ea typeface="Times New Roman"/>
                <a:cs typeface="Times New Roman"/>
                <a:sym typeface="Times New Roman"/>
              </a:rPr>
              <a:t>Purpose of The Study</a:t>
            </a: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r>
              <a:rPr lang="en" sz="1800" b="1" i="0" u="none" strike="noStrike" cap="none" dirty="0">
                <a:solidFill>
                  <a:srgbClr val="000000"/>
                </a:solidFill>
                <a:latin typeface="Times New Roman"/>
                <a:ea typeface="Times New Roman"/>
                <a:cs typeface="Times New Roman"/>
                <a:sym typeface="Times New Roman"/>
              </a:rPr>
              <a:t>Problem Formulation</a:t>
            </a: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r>
              <a:rPr lang="en" sz="1800" b="1" i="0" u="none" strike="noStrike" cap="none" dirty="0">
                <a:solidFill>
                  <a:srgbClr val="000000"/>
                </a:solidFill>
                <a:latin typeface="Times New Roman"/>
                <a:ea typeface="Times New Roman"/>
                <a:cs typeface="Times New Roman"/>
                <a:sym typeface="Times New Roman"/>
              </a:rPr>
              <a:t>Scope and Limitation</a:t>
            </a: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r>
              <a:rPr lang="en" sz="1800" b="1" i="0" u="none" strike="noStrike" cap="none" dirty="0">
                <a:solidFill>
                  <a:srgbClr val="000000"/>
                </a:solidFill>
                <a:latin typeface="Times New Roman"/>
                <a:ea typeface="Times New Roman"/>
                <a:cs typeface="Times New Roman"/>
                <a:sym typeface="Times New Roman"/>
              </a:rPr>
              <a:t>Review of Literature</a:t>
            </a: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r>
              <a:rPr lang="en" sz="1800" b="1" i="0" u="none" strike="noStrike" cap="none" dirty="0">
                <a:solidFill>
                  <a:srgbClr val="000000"/>
                </a:solidFill>
                <a:latin typeface="Times New Roman"/>
                <a:ea typeface="Times New Roman"/>
                <a:cs typeface="Times New Roman"/>
                <a:sym typeface="Times New Roman"/>
              </a:rPr>
              <a:t>System Design and Progress</a:t>
            </a: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1800"/>
              <a:buFont typeface="Arial"/>
              <a:buNone/>
            </a:pP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2400"/>
              <a:buFont typeface="Arial"/>
              <a:buNone/>
            </a:pPr>
            <a:endParaRPr sz="2400" b="1" i="0" u="none" strike="noStrike" cap="none" dirty="0">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2400"/>
              <a:buFont typeface="Arial"/>
              <a:buNone/>
            </a:pPr>
            <a:endParaRPr sz="2400" b="1" i="0" u="none" strike="noStrike" cap="none" dirty="0">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2400"/>
              <a:buFont typeface="Arial"/>
              <a:buNone/>
            </a:pPr>
            <a:endParaRPr sz="2400" b="1" i="0" u="none" strike="noStrike" cap="none" dirty="0">
              <a:solidFill>
                <a:srgbClr val="000000"/>
              </a:solidFill>
              <a:latin typeface="Times New Roman"/>
              <a:ea typeface="Times New Roman"/>
              <a:cs typeface="Times New Roman"/>
              <a:sym typeface="Times New Roman"/>
            </a:endParaRPr>
          </a:p>
          <a:p>
            <a:pPr marL="0" marR="0" lvl="0" indent="0" algn="l" rtl="0">
              <a:lnSpc>
                <a:spcPct val="75000"/>
              </a:lnSpc>
              <a:spcBef>
                <a:spcPts val="0"/>
              </a:spcBef>
              <a:spcAft>
                <a:spcPts val="0"/>
              </a:spcAft>
              <a:buClr>
                <a:srgbClr val="000000"/>
              </a:buClr>
              <a:buSzPts val="2400"/>
              <a:buFont typeface="Arial"/>
              <a:buNone/>
            </a:pPr>
            <a:endParaRPr sz="2400" b="1"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598F62-D3A3-5B70-D217-1085B8130A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graphicFrame>
        <p:nvGraphicFramePr>
          <p:cNvPr id="8" name="Chart 7">
            <a:extLst>
              <a:ext uri="{FF2B5EF4-FFF2-40B4-BE49-F238E27FC236}">
                <a16:creationId xmlns:a16="http://schemas.microsoft.com/office/drawing/2014/main" id="{D11D2455-565F-5D99-BE13-AC2B810D4EA7}"/>
              </a:ext>
            </a:extLst>
          </p:cNvPr>
          <p:cNvGraphicFramePr>
            <a:graphicFrameLocks/>
          </p:cNvGraphicFramePr>
          <p:nvPr>
            <p:extLst>
              <p:ext uri="{D42A27DB-BD31-4B8C-83A1-F6EECF244321}">
                <p14:modId xmlns:p14="http://schemas.microsoft.com/office/powerpoint/2010/main" val="2051562408"/>
              </p:ext>
            </p:extLst>
          </p:nvPr>
        </p:nvGraphicFramePr>
        <p:xfrm>
          <a:off x="126685" y="267629"/>
          <a:ext cx="3776241" cy="25085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35037B3F-7D4B-B6FD-9566-3E7400BB4009}"/>
              </a:ext>
            </a:extLst>
          </p:cNvPr>
          <p:cNvGraphicFramePr>
            <a:graphicFrameLocks/>
          </p:cNvGraphicFramePr>
          <p:nvPr>
            <p:extLst>
              <p:ext uri="{D42A27DB-BD31-4B8C-83A1-F6EECF244321}">
                <p14:modId xmlns:p14="http://schemas.microsoft.com/office/powerpoint/2010/main" val="631587757"/>
              </p:ext>
            </p:extLst>
          </p:nvPr>
        </p:nvGraphicFramePr>
        <p:xfrm>
          <a:off x="5241074" y="267629"/>
          <a:ext cx="3776241" cy="25085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82420217-3772-732F-911E-4DD2CEF38FA4}"/>
              </a:ext>
            </a:extLst>
          </p:cNvPr>
          <p:cNvGraphicFramePr>
            <a:graphicFrameLocks/>
          </p:cNvGraphicFramePr>
          <p:nvPr>
            <p:extLst>
              <p:ext uri="{D42A27DB-BD31-4B8C-83A1-F6EECF244321}">
                <p14:modId xmlns:p14="http://schemas.microsoft.com/office/powerpoint/2010/main" val="3455563360"/>
              </p:ext>
            </p:extLst>
          </p:nvPr>
        </p:nvGraphicFramePr>
        <p:xfrm>
          <a:off x="2683879" y="2367309"/>
          <a:ext cx="3776241" cy="25085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74204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D661D-157E-9A14-C7EE-2F9058FDAC92}"/>
              </a:ext>
            </a:extLst>
          </p:cNvPr>
          <p:cNvSpPr>
            <a:spLocks noGrp="1"/>
          </p:cNvSpPr>
          <p:nvPr>
            <p:ph type="title"/>
          </p:nvPr>
        </p:nvSpPr>
        <p:spPr>
          <a:xfrm>
            <a:off x="1340700" y="2143050"/>
            <a:ext cx="6462600" cy="857400"/>
          </a:xfrm>
        </p:spPr>
        <p:txBody>
          <a:bodyPr/>
          <a:lstStyle/>
          <a:p>
            <a:pPr algn="ctr"/>
            <a:r>
              <a:rPr lang="en-US" dirty="0"/>
              <a:t>Single Green Colorant</a:t>
            </a:r>
          </a:p>
        </p:txBody>
      </p:sp>
      <p:sp>
        <p:nvSpPr>
          <p:cNvPr id="4" name="Slide Number Placeholder 3">
            <a:extLst>
              <a:ext uri="{FF2B5EF4-FFF2-40B4-BE49-F238E27FC236}">
                <a16:creationId xmlns:a16="http://schemas.microsoft.com/office/drawing/2014/main" id="{0B88C98F-DCFF-1E16-7F9B-C815C9D22F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1141553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707100-91E3-18F1-EFA7-9E71956147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graphicFrame>
        <p:nvGraphicFramePr>
          <p:cNvPr id="7" name="Chart 6">
            <a:extLst>
              <a:ext uri="{FF2B5EF4-FFF2-40B4-BE49-F238E27FC236}">
                <a16:creationId xmlns:a16="http://schemas.microsoft.com/office/drawing/2014/main" id="{68CD0E54-5FCE-816A-A6C4-F4904463D677}"/>
              </a:ext>
            </a:extLst>
          </p:cNvPr>
          <p:cNvGraphicFramePr>
            <a:graphicFrameLocks/>
          </p:cNvGraphicFramePr>
          <p:nvPr>
            <p:extLst>
              <p:ext uri="{D42A27DB-BD31-4B8C-83A1-F6EECF244321}">
                <p14:modId xmlns:p14="http://schemas.microsoft.com/office/powerpoint/2010/main" val="3898600949"/>
              </p:ext>
            </p:extLst>
          </p:nvPr>
        </p:nvGraphicFramePr>
        <p:xfrm>
          <a:off x="463352" y="1392156"/>
          <a:ext cx="3736941" cy="23591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EA5DBA70-C7CE-7057-A1A0-B0ABC0C97994}"/>
              </a:ext>
            </a:extLst>
          </p:cNvPr>
          <p:cNvGraphicFramePr>
            <a:graphicFrameLocks/>
          </p:cNvGraphicFramePr>
          <p:nvPr>
            <p:extLst>
              <p:ext uri="{D42A27DB-BD31-4B8C-83A1-F6EECF244321}">
                <p14:modId xmlns:p14="http://schemas.microsoft.com/office/powerpoint/2010/main" val="772004096"/>
              </p:ext>
            </p:extLst>
          </p:nvPr>
        </p:nvGraphicFramePr>
        <p:xfrm>
          <a:off x="4943709" y="1392156"/>
          <a:ext cx="3736941" cy="23591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45211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756E2B-2B64-C3F1-C7EF-56A0BBE468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graphicFrame>
        <p:nvGraphicFramePr>
          <p:cNvPr id="8" name="Chart 7">
            <a:extLst>
              <a:ext uri="{FF2B5EF4-FFF2-40B4-BE49-F238E27FC236}">
                <a16:creationId xmlns:a16="http://schemas.microsoft.com/office/drawing/2014/main" id="{C884FA46-65BB-C835-3EAD-78D586C8A2D8}"/>
              </a:ext>
            </a:extLst>
          </p:cNvPr>
          <p:cNvGraphicFramePr>
            <a:graphicFrameLocks/>
          </p:cNvGraphicFramePr>
          <p:nvPr>
            <p:extLst>
              <p:ext uri="{D42A27DB-BD31-4B8C-83A1-F6EECF244321}">
                <p14:modId xmlns:p14="http://schemas.microsoft.com/office/powerpoint/2010/main" val="3604228499"/>
              </p:ext>
            </p:extLst>
          </p:nvPr>
        </p:nvGraphicFramePr>
        <p:xfrm>
          <a:off x="111510" y="170985"/>
          <a:ext cx="3821153" cy="25647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D0D204B3-B1B0-2E6C-FE2C-5C55348E919C}"/>
              </a:ext>
            </a:extLst>
          </p:cNvPr>
          <p:cNvGraphicFramePr>
            <a:graphicFrameLocks/>
          </p:cNvGraphicFramePr>
          <p:nvPr>
            <p:extLst>
              <p:ext uri="{D42A27DB-BD31-4B8C-83A1-F6EECF244321}">
                <p14:modId xmlns:p14="http://schemas.microsoft.com/office/powerpoint/2010/main" val="44148670"/>
              </p:ext>
            </p:extLst>
          </p:nvPr>
        </p:nvGraphicFramePr>
        <p:xfrm>
          <a:off x="5208122" y="170985"/>
          <a:ext cx="3821153" cy="25647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F9469490-3932-F9C6-A143-1E52B9E1748C}"/>
              </a:ext>
            </a:extLst>
          </p:cNvPr>
          <p:cNvGraphicFramePr>
            <a:graphicFrameLocks/>
          </p:cNvGraphicFramePr>
          <p:nvPr>
            <p:extLst>
              <p:ext uri="{D42A27DB-BD31-4B8C-83A1-F6EECF244321}">
                <p14:modId xmlns:p14="http://schemas.microsoft.com/office/powerpoint/2010/main" val="4016300640"/>
              </p:ext>
            </p:extLst>
          </p:nvPr>
        </p:nvGraphicFramePr>
        <p:xfrm>
          <a:off x="2661423" y="2445652"/>
          <a:ext cx="3821153" cy="256478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24977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D661D-157E-9A14-C7EE-2F9058FDAC92}"/>
              </a:ext>
            </a:extLst>
          </p:cNvPr>
          <p:cNvSpPr>
            <a:spLocks noGrp="1"/>
          </p:cNvSpPr>
          <p:nvPr>
            <p:ph type="title"/>
          </p:nvPr>
        </p:nvSpPr>
        <p:spPr>
          <a:xfrm>
            <a:off x="1340700" y="2143050"/>
            <a:ext cx="6462600" cy="857400"/>
          </a:xfrm>
        </p:spPr>
        <p:txBody>
          <a:bodyPr/>
          <a:lstStyle/>
          <a:p>
            <a:pPr algn="ctr"/>
            <a:r>
              <a:rPr lang="en-US" dirty="0"/>
              <a:t>Single Blue Colorant</a:t>
            </a:r>
          </a:p>
        </p:txBody>
      </p:sp>
      <p:sp>
        <p:nvSpPr>
          <p:cNvPr id="4" name="Slide Number Placeholder 3">
            <a:extLst>
              <a:ext uri="{FF2B5EF4-FFF2-40B4-BE49-F238E27FC236}">
                <a16:creationId xmlns:a16="http://schemas.microsoft.com/office/drawing/2014/main" id="{0B88C98F-DCFF-1E16-7F9B-C815C9D22F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1846133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1A07FA-98E9-AF46-0A5A-99D8D36BCF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graphicFrame>
        <p:nvGraphicFramePr>
          <p:cNvPr id="7" name="Chart 6">
            <a:extLst>
              <a:ext uri="{FF2B5EF4-FFF2-40B4-BE49-F238E27FC236}">
                <a16:creationId xmlns:a16="http://schemas.microsoft.com/office/drawing/2014/main" id="{3FE7F43B-0014-27AE-5206-2BBD4E5CE97A}"/>
              </a:ext>
            </a:extLst>
          </p:cNvPr>
          <p:cNvGraphicFramePr>
            <a:graphicFrameLocks/>
          </p:cNvGraphicFramePr>
          <p:nvPr>
            <p:extLst>
              <p:ext uri="{D42A27DB-BD31-4B8C-83A1-F6EECF244321}">
                <p14:modId xmlns:p14="http://schemas.microsoft.com/office/powerpoint/2010/main" val="2874407162"/>
              </p:ext>
            </p:extLst>
          </p:nvPr>
        </p:nvGraphicFramePr>
        <p:xfrm>
          <a:off x="574866" y="1302947"/>
          <a:ext cx="3736940" cy="253760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47CB14EB-CC6D-C12F-D443-DB53F8352FDD}"/>
              </a:ext>
            </a:extLst>
          </p:cNvPr>
          <p:cNvGraphicFramePr>
            <a:graphicFrameLocks/>
          </p:cNvGraphicFramePr>
          <p:nvPr>
            <p:extLst>
              <p:ext uri="{D42A27DB-BD31-4B8C-83A1-F6EECF244321}">
                <p14:modId xmlns:p14="http://schemas.microsoft.com/office/powerpoint/2010/main" val="453648387"/>
              </p:ext>
            </p:extLst>
          </p:nvPr>
        </p:nvGraphicFramePr>
        <p:xfrm>
          <a:off x="4832194" y="1302946"/>
          <a:ext cx="3736940" cy="253760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38144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B51243-DB85-DD08-4827-E7A33D0AFE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graphicFrame>
        <p:nvGraphicFramePr>
          <p:cNvPr id="8" name="Chart 7">
            <a:extLst>
              <a:ext uri="{FF2B5EF4-FFF2-40B4-BE49-F238E27FC236}">
                <a16:creationId xmlns:a16="http://schemas.microsoft.com/office/drawing/2014/main" id="{C65F4AC3-F345-F415-4C65-1B51053EF508}"/>
              </a:ext>
            </a:extLst>
          </p:cNvPr>
          <p:cNvGraphicFramePr>
            <a:graphicFrameLocks/>
          </p:cNvGraphicFramePr>
          <p:nvPr>
            <p:extLst>
              <p:ext uri="{D42A27DB-BD31-4B8C-83A1-F6EECF244321}">
                <p14:modId xmlns:p14="http://schemas.microsoft.com/office/powerpoint/2010/main" val="936547353"/>
              </p:ext>
            </p:extLst>
          </p:nvPr>
        </p:nvGraphicFramePr>
        <p:xfrm>
          <a:off x="191292" y="252762"/>
          <a:ext cx="3979264" cy="24558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A278E98D-A6D2-3646-A802-55024EB6F891}"/>
              </a:ext>
            </a:extLst>
          </p:cNvPr>
          <p:cNvGraphicFramePr>
            <a:graphicFrameLocks/>
          </p:cNvGraphicFramePr>
          <p:nvPr>
            <p:extLst>
              <p:ext uri="{D42A27DB-BD31-4B8C-83A1-F6EECF244321}">
                <p14:modId xmlns:p14="http://schemas.microsoft.com/office/powerpoint/2010/main" val="121974705"/>
              </p:ext>
            </p:extLst>
          </p:nvPr>
        </p:nvGraphicFramePr>
        <p:xfrm>
          <a:off x="4973446" y="252762"/>
          <a:ext cx="3979264" cy="24558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F7D93965-633B-F0E5-5FA6-D4337AE0F04C}"/>
              </a:ext>
            </a:extLst>
          </p:cNvPr>
          <p:cNvGraphicFramePr>
            <a:graphicFrameLocks/>
          </p:cNvGraphicFramePr>
          <p:nvPr>
            <p:extLst>
              <p:ext uri="{D42A27DB-BD31-4B8C-83A1-F6EECF244321}">
                <p14:modId xmlns:p14="http://schemas.microsoft.com/office/powerpoint/2010/main" val="2802762952"/>
              </p:ext>
            </p:extLst>
          </p:nvPr>
        </p:nvGraphicFramePr>
        <p:xfrm>
          <a:off x="2582369" y="2434906"/>
          <a:ext cx="3979264" cy="245583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49706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0C09-954F-8147-DBCF-23FAB46F6026}"/>
              </a:ext>
            </a:extLst>
          </p:cNvPr>
          <p:cNvSpPr>
            <a:spLocks noGrp="1"/>
          </p:cNvSpPr>
          <p:nvPr>
            <p:ph type="title"/>
          </p:nvPr>
        </p:nvSpPr>
        <p:spPr>
          <a:xfrm>
            <a:off x="1340700" y="2143050"/>
            <a:ext cx="6462600" cy="857400"/>
          </a:xfrm>
        </p:spPr>
        <p:txBody>
          <a:bodyPr/>
          <a:lstStyle/>
          <a:p>
            <a:pPr algn="ctr"/>
            <a:r>
              <a:rPr lang="en-US" dirty="0"/>
              <a:t> Double Food Coloring Mixture</a:t>
            </a:r>
          </a:p>
        </p:txBody>
      </p:sp>
      <p:sp>
        <p:nvSpPr>
          <p:cNvPr id="4" name="Slide Number Placeholder 3">
            <a:extLst>
              <a:ext uri="{FF2B5EF4-FFF2-40B4-BE49-F238E27FC236}">
                <a16:creationId xmlns:a16="http://schemas.microsoft.com/office/drawing/2014/main" id="{B589C216-EB51-2A45-CAAA-B3C2C76253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2663571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A6809-FB78-AC28-2814-DAEA540B218D}"/>
              </a:ext>
            </a:extLst>
          </p:cNvPr>
          <p:cNvSpPr>
            <a:spLocks noGrp="1"/>
          </p:cNvSpPr>
          <p:nvPr>
            <p:ph type="title"/>
          </p:nvPr>
        </p:nvSpPr>
        <p:spPr/>
        <p:txBody>
          <a:bodyPr/>
          <a:lstStyle/>
          <a:p>
            <a:r>
              <a:rPr lang="en-US" dirty="0"/>
              <a:t>Sample Composition</a:t>
            </a:r>
          </a:p>
        </p:txBody>
      </p:sp>
      <p:sp>
        <p:nvSpPr>
          <p:cNvPr id="4" name="Slide Number Placeholder 3">
            <a:extLst>
              <a:ext uri="{FF2B5EF4-FFF2-40B4-BE49-F238E27FC236}">
                <a16:creationId xmlns:a16="http://schemas.microsoft.com/office/drawing/2014/main" id="{5646A726-1151-38DC-60A3-DAEB75D035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graphicFrame>
        <p:nvGraphicFramePr>
          <p:cNvPr id="3" name="Table 2">
            <a:extLst>
              <a:ext uri="{FF2B5EF4-FFF2-40B4-BE49-F238E27FC236}">
                <a16:creationId xmlns:a16="http://schemas.microsoft.com/office/drawing/2014/main" id="{1B83AE1C-B6DC-20E6-80B6-31FFE8C75B68}"/>
              </a:ext>
            </a:extLst>
          </p:cNvPr>
          <p:cNvGraphicFramePr>
            <a:graphicFrameLocks noGrp="1"/>
          </p:cNvGraphicFramePr>
          <p:nvPr>
            <p:extLst>
              <p:ext uri="{D42A27DB-BD31-4B8C-83A1-F6EECF244321}">
                <p14:modId xmlns:p14="http://schemas.microsoft.com/office/powerpoint/2010/main" val="1303641041"/>
              </p:ext>
            </p:extLst>
          </p:nvPr>
        </p:nvGraphicFramePr>
        <p:xfrm>
          <a:off x="2698089" y="1565193"/>
          <a:ext cx="3747821" cy="3002917"/>
        </p:xfrm>
        <a:graphic>
          <a:graphicData uri="http://schemas.openxmlformats.org/drawingml/2006/table">
            <a:tbl>
              <a:tblPr firstRow="1" firstCol="1" bandRow="1">
                <a:tableStyleId>{5C22544A-7EE6-4342-B048-85BDC9FD1C3A}</a:tableStyleId>
              </a:tblPr>
              <a:tblGrid>
                <a:gridCol w="1873570">
                  <a:extLst>
                    <a:ext uri="{9D8B030D-6E8A-4147-A177-3AD203B41FA5}">
                      <a16:colId xmlns:a16="http://schemas.microsoft.com/office/drawing/2014/main" val="2990120003"/>
                    </a:ext>
                  </a:extLst>
                </a:gridCol>
                <a:gridCol w="1874251">
                  <a:extLst>
                    <a:ext uri="{9D8B030D-6E8A-4147-A177-3AD203B41FA5}">
                      <a16:colId xmlns:a16="http://schemas.microsoft.com/office/drawing/2014/main" val="3630797208"/>
                    </a:ext>
                  </a:extLst>
                </a:gridCol>
              </a:tblGrid>
              <a:tr h="217249">
                <a:tc>
                  <a:txBody>
                    <a:bodyPr/>
                    <a:lstStyle/>
                    <a:p>
                      <a:pPr marL="0" marR="0" algn="ctr">
                        <a:lnSpc>
                          <a:spcPct val="150000"/>
                        </a:lnSpc>
                        <a:spcBef>
                          <a:spcPts val="0"/>
                        </a:spcBef>
                        <a:spcAft>
                          <a:spcPts val="0"/>
                        </a:spcAft>
                      </a:pPr>
                      <a:r>
                        <a:rPr lang="en-US" sz="1000" dirty="0">
                          <a:effectLst/>
                        </a:rPr>
                        <a:t>Concentration</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dirty="0">
                          <a:effectLst/>
                        </a:rPr>
                        <a:t>Composition</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96967362"/>
                  </a:ext>
                </a:extLst>
              </a:tr>
              <a:tr h="464278">
                <a:tc>
                  <a:txBody>
                    <a:bodyPr/>
                    <a:lstStyle/>
                    <a:p>
                      <a:pPr marL="0" marR="0" algn="ctr">
                        <a:lnSpc>
                          <a:spcPct val="150000"/>
                        </a:lnSpc>
                        <a:spcBef>
                          <a:spcPts val="0"/>
                        </a:spcBef>
                        <a:spcAft>
                          <a:spcPts val="0"/>
                        </a:spcAft>
                      </a:pPr>
                      <a:r>
                        <a:rPr lang="en-US" sz="1000" dirty="0">
                          <a:effectLst/>
                        </a:rPr>
                        <a:t>100 % First Colorant</a:t>
                      </a:r>
                      <a:endParaRPr lang="en-US" sz="1100" dirty="0">
                        <a:effectLst/>
                      </a:endParaRPr>
                    </a:p>
                    <a:p>
                      <a:pPr marL="0" marR="0" algn="ctr">
                        <a:lnSpc>
                          <a:spcPct val="150000"/>
                        </a:lnSpc>
                        <a:spcBef>
                          <a:spcPts val="0"/>
                        </a:spcBef>
                        <a:spcAft>
                          <a:spcPts val="0"/>
                        </a:spcAft>
                      </a:pPr>
                      <a:r>
                        <a:rPr lang="en-US" sz="1000" dirty="0">
                          <a:effectLst/>
                        </a:rPr>
                        <a:t>0 % Second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dirty="0">
                          <a:effectLst/>
                        </a:rPr>
                        <a:t>4 ml </a:t>
                      </a:r>
                      <a:r>
                        <a:rPr lang="en-US" sz="1100" dirty="0">
                          <a:effectLst/>
                        </a:rPr>
                        <a:t>Second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176496418"/>
                  </a:ext>
                </a:extLst>
              </a:tr>
              <a:tr h="464278">
                <a:tc>
                  <a:txBody>
                    <a:bodyPr/>
                    <a:lstStyle/>
                    <a:p>
                      <a:pPr marL="0" marR="0" algn="ctr">
                        <a:lnSpc>
                          <a:spcPct val="150000"/>
                        </a:lnSpc>
                        <a:spcBef>
                          <a:spcPts val="0"/>
                        </a:spcBef>
                        <a:spcAft>
                          <a:spcPts val="0"/>
                        </a:spcAft>
                      </a:pPr>
                      <a:r>
                        <a:rPr lang="en-US" sz="1000" dirty="0">
                          <a:effectLst/>
                        </a:rPr>
                        <a:t>80 % First Colorant</a:t>
                      </a:r>
                      <a:endParaRPr lang="en-US" sz="1100" dirty="0">
                        <a:effectLst/>
                      </a:endParaRPr>
                    </a:p>
                    <a:p>
                      <a:pPr marL="0" marR="0" algn="ctr">
                        <a:lnSpc>
                          <a:spcPct val="150000"/>
                        </a:lnSpc>
                        <a:spcBef>
                          <a:spcPts val="0"/>
                        </a:spcBef>
                        <a:spcAft>
                          <a:spcPts val="0"/>
                        </a:spcAft>
                      </a:pPr>
                      <a:r>
                        <a:rPr lang="en-US" sz="1000" dirty="0">
                          <a:effectLst/>
                        </a:rPr>
                        <a:t>20 % Second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dirty="0">
                          <a:effectLst/>
                        </a:rPr>
                        <a:t>0.8 ml First Colorant + 3.2 ml Second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905876226"/>
                  </a:ext>
                </a:extLst>
              </a:tr>
              <a:tr h="464278">
                <a:tc>
                  <a:txBody>
                    <a:bodyPr/>
                    <a:lstStyle/>
                    <a:p>
                      <a:pPr marL="0" marR="0" algn="ctr">
                        <a:lnSpc>
                          <a:spcPct val="150000"/>
                        </a:lnSpc>
                        <a:spcBef>
                          <a:spcPts val="0"/>
                        </a:spcBef>
                        <a:spcAft>
                          <a:spcPts val="0"/>
                        </a:spcAft>
                      </a:pPr>
                      <a:r>
                        <a:rPr lang="en-US" sz="1000" dirty="0">
                          <a:effectLst/>
                        </a:rPr>
                        <a:t>60 % First Colorant</a:t>
                      </a:r>
                      <a:endParaRPr lang="en-US" sz="1100" dirty="0">
                        <a:effectLst/>
                      </a:endParaRPr>
                    </a:p>
                    <a:p>
                      <a:pPr marL="0" marR="0" algn="ctr">
                        <a:lnSpc>
                          <a:spcPct val="150000"/>
                        </a:lnSpc>
                        <a:spcBef>
                          <a:spcPts val="0"/>
                        </a:spcBef>
                        <a:spcAft>
                          <a:spcPts val="0"/>
                        </a:spcAft>
                      </a:pPr>
                      <a:r>
                        <a:rPr lang="en-US" sz="1000" dirty="0">
                          <a:effectLst/>
                        </a:rPr>
                        <a:t>40 % Second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dirty="0">
                          <a:effectLst/>
                        </a:rPr>
                        <a:t>1.6 ml First Colorant  + 2.4 ml Second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103649774"/>
                  </a:ext>
                </a:extLst>
              </a:tr>
              <a:tr h="464278">
                <a:tc>
                  <a:txBody>
                    <a:bodyPr/>
                    <a:lstStyle/>
                    <a:p>
                      <a:pPr marL="0" marR="0" algn="ctr">
                        <a:lnSpc>
                          <a:spcPct val="150000"/>
                        </a:lnSpc>
                        <a:spcBef>
                          <a:spcPts val="0"/>
                        </a:spcBef>
                        <a:spcAft>
                          <a:spcPts val="0"/>
                        </a:spcAft>
                      </a:pPr>
                      <a:r>
                        <a:rPr lang="en-US" sz="1000" dirty="0">
                          <a:effectLst/>
                        </a:rPr>
                        <a:t>40 % First Colorant</a:t>
                      </a:r>
                      <a:endParaRPr lang="en-US" sz="1100" dirty="0">
                        <a:effectLst/>
                      </a:endParaRPr>
                    </a:p>
                    <a:p>
                      <a:pPr marL="0" marR="0" algn="ctr">
                        <a:lnSpc>
                          <a:spcPct val="150000"/>
                        </a:lnSpc>
                        <a:spcBef>
                          <a:spcPts val="0"/>
                        </a:spcBef>
                        <a:spcAft>
                          <a:spcPts val="0"/>
                        </a:spcAft>
                      </a:pPr>
                      <a:r>
                        <a:rPr lang="en-US" sz="1000" dirty="0">
                          <a:effectLst/>
                        </a:rPr>
                        <a:t>60 % Second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dirty="0">
                          <a:effectLst/>
                        </a:rPr>
                        <a:t>2.4 ml First Colorant  + 1.6 ml Second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992882553"/>
                  </a:ext>
                </a:extLst>
              </a:tr>
              <a:tr h="464278">
                <a:tc>
                  <a:txBody>
                    <a:bodyPr/>
                    <a:lstStyle/>
                    <a:p>
                      <a:pPr marL="0" marR="0" algn="ctr">
                        <a:lnSpc>
                          <a:spcPct val="150000"/>
                        </a:lnSpc>
                        <a:spcBef>
                          <a:spcPts val="0"/>
                        </a:spcBef>
                        <a:spcAft>
                          <a:spcPts val="0"/>
                        </a:spcAft>
                      </a:pPr>
                      <a:r>
                        <a:rPr lang="en-US" sz="1000" dirty="0">
                          <a:effectLst/>
                        </a:rPr>
                        <a:t>20 % First Colorant</a:t>
                      </a:r>
                      <a:endParaRPr lang="en-US" sz="1100" dirty="0">
                        <a:effectLst/>
                      </a:endParaRPr>
                    </a:p>
                    <a:p>
                      <a:pPr marL="0" marR="0" algn="ctr">
                        <a:lnSpc>
                          <a:spcPct val="150000"/>
                        </a:lnSpc>
                        <a:spcBef>
                          <a:spcPts val="0"/>
                        </a:spcBef>
                        <a:spcAft>
                          <a:spcPts val="0"/>
                        </a:spcAft>
                      </a:pPr>
                      <a:r>
                        <a:rPr lang="en-US" sz="1000" dirty="0">
                          <a:effectLst/>
                        </a:rPr>
                        <a:t>80 % Second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dirty="0">
                          <a:effectLst/>
                        </a:rPr>
                        <a:t>3.2 ml First Colorant  + 0.8 ml Second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7060452"/>
                  </a:ext>
                </a:extLst>
              </a:tr>
              <a:tr h="464278">
                <a:tc>
                  <a:txBody>
                    <a:bodyPr/>
                    <a:lstStyle/>
                    <a:p>
                      <a:pPr marL="0" marR="0" algn="ctr">
                        <a:lnSpc>
                          <a:spcPct val="150000"/>
                        </a:lnSpc>
                        <a:spcBef>
                          <a:spcPts val="0"/>
                        </a:spcBef>
                        <a:spcAft>
                          <a:spcPts val="0"/>
                        </a:spcAft>
                      </a:pPr>
                      <a:r>
                        <a:rPr lang="en-US" sz="1000" dirty="0">
                          <a:effectLst/>
                        </a:rPr>
                        <a:t>0 % First Colorant</a:t>
                      </a:r>
                      <a:endParaRPr lang="en-US" sz="1100" dirty="0">
                        <a:effectLst/>
                      </a:endParaRPr>
                    </a:p>
                    <a:p>
                      <a:pPr marL="0" marR="0" algn="ctr">
                        <a:lnSpc>
                          <a:spcPct val="150000"/>
                        </a:lnSpc>
                        <a:spcBef>
                          <a:spcPts val="0"/>
                        </a:spcBef>
                        <a:spcAft>
                          <a:spcPts val="0"/>
                        </a:spcAft>
                      </a:pPr>
                      <a:r>
                        <a:rPr lang="en-US" sz="1000">
                          <a:effectLst/>
                        </a:rPr>
                        <a:t>100 </a:t>
                      </a:r>
                      <a:r>
                        <a:rPr lang="en-US" sz="1000" dirty="0">
                          <a:effectLst/>
                        </a:rPr>
                        <a:t>% Second Colorant</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dirty="0">
                          <a:effectLst/>
                        </a:rPr>
                        <a:t>4 ml First Colorant  </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249154977"/>
                  </a:ext>
                </a:extLst>
              </a:tr>
            </a:tbl>
          </a:graphicData>
        </a:graphic>
      </p:graphicFrame>
    </p:spTree>
    <p:extLst>
      <p:ext uri="{BB962C8B-B14F-4D97-AF65-F5344CB8AC3E}">
        <p14:creationId xmlns:p14="http://schemas.microsoft.com/office/powerpoint/2010/main" val="821700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D661D-157E-9A14-C7EE-2F9058FDAC92}"/>
              </a:ext>
            </a:extLst>
          </p:cNvPr>
          <p:cNvSpPr>
            <a:spLocks noGrp="1"/>
          </p:cNvSpPr>
          <p:nvPr>
            <p:ph type="title"/>
          </p:nvPr>
        </p:nvSpPr>
        <p:spPr>
          <a:xfrm>
            <a:off x="1340700" y="2143050"/>
            <a:ext cx="6462600" cy="857400"/>
          </a:xfrm>
        </p:spPr>
        <p:txBody>
          <a:bodyPr/>
          <a:lstStyle/>
          <a:p>
            <a:pPr algn="ctr"/>
            <a:r>
              <a:rPr lang="en-US" dirty="0"/>
              <a:t>Red and Green</a:t>
            </a:r>
          </a:p>
        </p:txBody>
      </p:sp>
      <p:sp>
        <p:nvSpPr>
          <p:cNvPr id="4" name="Slide Number Placeholder 3">
            <a:extLst>
              <a:ext uri="{FF2B5EF4-FFF2-40B4-BE49-F238E27FC236}">
                <a16:creationId xmlns:a16="http://schemas.microsoft.com/office/drawing/2014/main" id="{0B88C98F-DCFF-1E16-7F9B-C815C9D22F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1391134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3</a:t>
            </a:fld>
            <a:endParaRPr/>
          </a:p>
        </p:txBody>
      </p:sp>
      <p:sp>
        <p:nvSpPr>
          <p:cNvPr id="106" name="Google Shape;106;p3"/>
          <p:cNvSpPr txBox="1">
            <a:spLocks noGrp="1"/>
          </p:cNvSpPr>
          <p:nvPr>
            <p:ph type="title" idx="4294967295"/>
          </p:nvPr>
        </p:nvSpPr>
        <p:spPr>
          <a:xfrm>
            <a:off x="852475" y="207388"/>
            <a:ext cx="7628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dirty="0"/>
              <a:t>Background of The Study</a:t>
            </a:r>
            <a:endParaRPr dirty="0"/>
          </a:p>
        </p:txBody>
      </p:sp>
      <p:sp>
        <p:nvSpPr>
          <p:cNvPr id="5" name="Rectangle 3">
            <a:extLst>
              <a:ext uri="{FF2B5EF4-FFF2-40B4-BE49-F238E27FC236}">
                <a16:creationId xmlns:a16="http://schemas.microsoft.com/office/drawing/2014/main" id="{9D755F8A-3CAA-68B8-1C9F-1936F565315F}"/>
              </a:ext>
            </a:extLst>
          </p:cNvPr>
          <p:cNvSpPr>
            <a:spLocks noChangeArrowheads="1"/>
          </p:cNvSpPr>
          <p:nvPr/>
        </p:nvSpPr>
        <p:spPr bwMode="auto">
          <a:xfrm>
            <a:off x="663425" y="1359282"/>
            <a:ext cx="7817150" cy="288925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0" tIns="-9522" rIns="0" bIns="-952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100" dirty="0">
                <a:solidFill>
                  <a:schemeClr val="tx2">
                    <a:lumMod val="10000"/>
                  </a:schemeClr>
                </a:solidFill>
                <a:latin typeface="Times New Roman" panose="02020603050405020304" pitchFamily="18" charset="0"/>
                <a:cs typeface="Times New Roman" panose="02020603050405020304" pitchFamily="18" charset="0"/>
              </a:rPr>
              <a:t>I</a:t>
            </a:r>
            <a:r>
              <a:rPr kumimoji="0" lang="en-US" altLang="en-US" sz="21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n aquaculture, especially shrimp ponds, we need to pay attention to the environment where the cultivation is in order to obtain maximum result. Water quality is one of the most important things to pay attention to. In fact, the most important factor in water quality is the oxygen content, which affects the pH value. Often this level is influenced by aquatic bio-organisms, especially algae. Algae monitoring can be done by looking at the color of the water. This is where the idea for the study of water quality came from. It is hoped that this tool will be able to monitor algae as in a lab test</a:t>
            </a:r>
            <a:r>
              <a:rPr kumimoji="0" lang="en-US" altLang="en-US" sz="6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540BA38-2380-D81A-3723-090AEE29BD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graphicFrame>
        <p:nvGraphicFramePr>
          <p:cNvPr id="6" name="Chart 5">
            <a:extLst>
              <a:ext uri="{FF2B5EF4-FFF2-40B4-BE49-F238E27FC236}">
                <a16:creationId xmlns:a16="http://schemas.microsoft.com/office/drawing/2014/main" id="{CB03AF8F-CB22-A501-1446-4B4E8C83D749}"/>
              </a:ext>
            </a:extLst>
          </p:cNvPr>
          <p:cNvGraphicFramePr>
            <a:graphicFrameLocks/>
          </p:cNvGraphicFramePr>
          <p:nvPr>
            <p:extLst>
              <p:ext uri="{D42A27DB-BD31-4B8C-83A1-F6EECF244321}">
                <p14:modId xmlns:p14="http://schemas.microsoft.com/office/powerpoint/2010/main" val="2659540375"/>
              </p:ext>
            </p:extLst>
          </p:nvPr>
        </p:nvGraphicFramePr>
        <p:xfrm>
          <a:off x="354844" y="1343834"/>
          <a:ext cx="4217156" cy="24558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7BA3BE34-3B92-57AA-32A5-E3538BFE6160}"/>
              </a:ext>
            </a:extLst>
          </p:cNvPr>
          <p:cNvGraphicFramePr>
            <a:graphicFrameLocks/>
          </p:cNvGraphicFramePr>
          <p:nvPr>
            <p:extLst>
              <p:ext uri="{D42A27DB-BD31-4B8C-83A1-F6EECF244321}">
                <p14:modId xmlns:p14="http://schemas.microsoft.com/office/powerpoint/2010/main" val="4244323971"/>
              </p:ext>
            </p:extLst>
          </p:nvPr>
        </p:nvGraphicFramePr>
        <p:xfrm>
          <a:off x="4572000" y="1410166"/>
          <a:ext cx="4217156" cy="24558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34808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956F32-D45C-F854-DE97-AC69767A04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graphicFrame>
        <p:nvGraphicFramePr>
          <p:cNvPr id="5" name="Chart 4">
            <a:extLst>
              <a:ext uri="{FF2B5EF4-FFF2-40B4-BE49-F238E27FC236}">
                <a16:creationId xmlns:a16="http://schemas.microsoft.com/office/drawing/2014/main" id="{D11D2455-565F-5D99-BE13-AC2B810D4EA7}"/>
              </a:ext>
            </a:extLst>
          </p:cNvPr>
          <p:cNvGraphicFramePr>
            <a:graphicFrameLocks/>
          </p:cNvGraphicFramePr>
          <p:nvPr>
            <p:extLst>
              <p:ext uri="{D42A27DB-BD31-4B8C-83A1-F6EECF244321}">
                <p14:modId xmlns:p14="http://schemas.microsoft.com/office/powerpoint/2010/main" val="110483365"/>
              </p:ext>
            </p:extLst>
          </p:nvPr>
        </p:nvGraphicFramePr>
        <p:xfrm>
          <a:off x="277110" y="237893"/>
          <a:ext cx="4294890" cy="25278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35037B3F-7D4B-B6FD-9566-3E7400BB4009}"/>
              </a:ext>
            </a:extLst>
          </p:cNvPr>
          <p:cNvGraphicFramePr>
            <a:graphicFrameLocks/>
          </p:cNvGraphicFramePr>
          <p:nvPr>
            <p:extLst>
              <p:ext uri="{D42A27DB-BD31-4B8C-83A1-F6EECF244321}">
                <p14:modId xmlns:p14="http://schemas.microsoft.com/office/powerpoint/2010/main" val="126368255"/>
              </p:ext>
            </p:extLst>
          </p:nvPr>
        </p:nvGraphicFramePr>
        <p:xfrm>
          <a:off x="4572000" y="237893"/>
          <a:ext cx="4294890" cy="25278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82420217-3772-732F-911E-4DD2CEF38FA4}"/>
              </a:ext>
            </a:extLst>
          </p:cNvPr>
          <p:cNvGraphicFramePr>
            <a:graphicFrameLocks/>
          </p:cNvGraphicFramePr>
          <p:nvPr>
            <p:extLst>
              <p:ext uri="{D42A27DB-BD31-4B8C-83A1-F6EECF244321}">
                <p14:modId xmlns:p14="http://schemas.microsoft.com/office/powerpoint/2010/main" val="1762224462"/>
              </p:ext>
            </p:extLst>
          </p:nvPr>
        </p:nvGraphicFramePr>
        <p:xfrm>
          <a:off x="2424555" y="2615648"/>
          <a:ext cx="4294890" cy="252785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48675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D661D-157E-9A14-C7EE-2F9058FDAC92}"/>
              </a:ext>
            </a:extLst>
          </p:cNvPr>
          <p:cNvSpPr>
            <a:spLocks noGrp="1"/>
          </p:cNvSpPr>
          <p:nvPr>
            <p:ph type="title"/>
          </p:nvPr>
        </p:nvSpPr>
        <p:spPr>
          <a:xfrm>
            <a:off x="1340700" y="2143050"/>
            <a:ext cx="6462600" cy="857400"/>
          </a:xfrm>
        </p:spPr>
        <p:txBody>
          <a:bodyPr/>
          <a:lstStyle/>
          <a:p>
            <a:pPr algn="ctr"/>
            <a:r>
              <a:rPr lang="en-US" dirty="0"/>
              <a:t>Red and Blue</a:t>
            </a:r>
          </a:p>
        </p:txBody>
      </p:sp>
      <p:sp>
        <p:nvSpPr>
          <p:cNvPr id="4" name="Slide Number Placeholder 3">
            <a:extLst>
              <a:ext uri="{FF2B5EF4-FFF2-40B4-BE49-F238E27FC236}">
                <a16:creationId xmlns:a16="http://schemas.microsoft.com/office/drawing/2014/main" id="{0B88C98F-DCFF-1E16-7F9B-C815C9D22F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883021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D651086-4DF9-B864-30FD-061EA077E2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graphicFrame>
        <p:nvGraphicFramePr>
          <p:cNvPr id="5" name="Chart 4">
            <a:extLst>
              <a:ext uri="{FF2B5EF4-FFF2-40B4-BE49-F238E27FC236}">
                <a16:creationId xmlns:a16="http://schemas.microsoft.com/office/drawing/2014/main" id="{CB03AF8F-CB22-A501-1446-4B4E8C83D749}"/>
              </a:ext>
            </a:extLst>
          </p:cNvPr>
          <p:cNvGraphicFramePr>
            <a:graphicFrameLocks/>
          </p:cNvGraphicFramePr>
          <p:nvPr>
            <p:extLst>
              <p:ext uri="{D42A27DB-BD31-4B8C-83A1-F6EECF244321}">
                <p14:modId xmlns:p14="http://schemas.microsoft.com/office/powerpoint/2010/main" val="2623418134"/>
              </p:ext>
            </p:extLst>
          </p:nvPr>
        </p:nvGraphicFramePr>
        <p:xfrm>
          <a:off x="259480" y="1284016"/>
          <a:ext cx="4312520" cy="25754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7BA3BE34-3B92-57AA-32A5-E3538BFE6160}"/>
              </a:ext>
            </a:extLst>
          </p:cNvPr>
          <p:cNvGraphicFramePr>
            <a:graphicFrameLocks/>
          </p:cNvGraphicFramePr>
          <p:nvPr>
            <p:extLst>
              <p:ext uri="{D42A27DB-BD31-4B8C-83A1-F6EECF244321}">
                <p14:modId xmlns:p14="http://schemas.microsoft.com/office/powerpoint/2010/main" val="1875424227"/>
              </p:ext>
            </p:extLst>
          </p:nvPr>
        </p:nvGraphicFramePr>
        <p:xfrm>
          <a:off x="4572000" y="1284016"/>
          <a:ext cx="4312520" cy="25754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20182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FD3D4C-9DE5-9B0A-320F-EE45138E81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graphicFrame>
        <p:nvGraphicFramePr>
          <p:cNvPr id="5" name="Chart 4">
            <a:extLst>
              <a:ext uri="{FF2B5EF4-FFF2-40B4-BE49-F238E27FC236}">
                <a16:creationId xmlns:a16="http://schemas.microsoft.com/office/drawing/2014/main" id="{D11D2455-565F-5D99-BE13-AC2B810D4EA7}"/>
              </a:ext>
            </a:extLst>
          </p:cNvPr>
          <p:cNvGraphicFramePr>
            <a:graphicFrameLocks/>
          </p:cNvGraphicFramePr>
          <p:nvPr>
            <p:extLst>
              <p:ext uri="{D42A27DB-BD31-4B8C-83A1-F6EECF244321}">
                <p14:modId xmlns:p14="http://schemas.microsoft.com/office/powerpoint/2010/main" val="3856078054"/>
              </p:ext>
            </p:extLst>
          </p:nvPr>
        </p:nvGraphicFramePr>
        <p:xfrm>
          <a:off x="132398" y="289931"/>
          <a:ext cx="4038158" cy="24126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35037B3F-7D4B-B6FD-9566-3E7400BB4009}"/>
              </a:ext>
            </a:extLst>
          </p:cNvPr>
          <p:cNvGraphicFramePr>
            <a:graphicFrameLocks/>
          </p:cNvGraphicFramePr>
          <p:nvPr>
            <p:extLst>
              <p:ext uri="{D42A27DB-BD31-4B8C-83A1-F6EECF244321}">
                <p14:modId xmlns:p14="http://schemas.microsoft.com/office/powerpoint/2010/main" val="3072946944"/>
              </p:ext>
            </p:extLst>
          </p:nvPr>
        </p:nvGraphicFramePr>
        <p:xfrm>
          <a:off x="4973444" y="289931"/>
          <a:ext cx="4038158" cy="24126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82420217-3772-732F-911E-4DD2CEF38FA4}"/>
              </a:ext>
            </a:extLst>
          </p:cNvPr>
          <p:cNvGraphicFramePr>
            <a:graphicFrameLocks/>
          </p:cNvGraphicFramePr>
          <p:nvPr>
            <p:extLst>
              <p:ext uri="{D42A27DB-BD31-4B8C-83A1-F6EECF244321}">
                <p14:modId xmlns:p14="http://schemas.microsoft.com/office/powerpoint/2010/main" val="1822176561"/>
              </p:ext>
            </p:extLst>
          </p:nvPr>
        </p:nvGraphicFramePr>
        <p:xfrm>
          <a:off x="2552921" y="2440964"/>
          <a:ext cx="4038159" cy="241260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4155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D661D-157E-9A14-C7EE-2F9058FDAC92}"/>
              </a:ext>
            </a:extLst>
          </p:cNvPr>
          <p:cNvSpPr>
            <a:spLocks noGrp="1"/>
          </p:cNvSpPr>
          <p:nvPr>
            <p:ph type="title"/>
          </p:nvPr>
        </p:nvSpPr>
        <p:spPr>
          <a:xfrm>
            <a:off x="1340700" y="2143050"/>
            <a:ext cx="6462600" cy="857400"/>
          </a:xfrm>
        </p:spPr>
        <p:txBody>
          <a:bodyPr/>
          <a:lstStyle/>
          <a:p>
            <a:pPr algn="ctr"/>
            <a:r>
              <a:rPr lang="en-US" dirty="0"/>
              <a:t>Green and Blue</a:t>
            </a:r>
          </a:p>
        </p:txBody>
      </p:sp>
      <p:sp>
        <p:nvSpPr>
          <p:cNvPr id="4" name="Slide Number Placeholder 3">
            <a:extLst>
              <a:ext uri="{FF2B5EF4-FFF2-40B4-BE49-F238E27FC236}">
                <a16:creationId xmlns:a16="http://schemas.microsoft.com/office/drawing/2014/main" id="{0B88C98F-DCFF-1E16-7F9B-C815C9D22F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Tree>
    <p:extLst>
      <p:ext uri="{BB962C8B-B14F-4D97-AF65-F5344CB8AC3E}">
        <p14:creationId xmlns:p14="http://schemas.microsoft.com/office/powerpoint/2010/main" val="3397742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1B2973-D6C3-4B47-D4FB-4F90AD9D4E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graphicFrame>
        <p:nvGraphicFramePr>
          <p:cNvPr id="5" name="Chart 4">
            <a:extLst>
              <a:ext uri="{FF2B5EF4-FFF2-40B4-BE49-F238E27FC236}">
                <a16:creationId xmlns:a16="http://schemas.microsoft.com/office/drawing/2014/main" id="{CB03AF8F-CB22-A501-1446-4B4E8C83D749}"/>
              </a:ext>
            </a:extLst>
          </p:cNvPr>
          <p:cNvGraphicFramePr>
            <a:graphicFrameLocks/>
          </p:cNvGraphicFramePr>
          <p:nvPr>
            <p:extLst>
              <p:ext uri="{D42A27DB-BD31-4B8C-83A1-F6EECF244321}">
                <p14:modId xmlns:p14="http://schemas.microsoft.com/office/powerpoint/2010/main" val="3722156741"/>
              </p:ext>
            </p:extLst>
          </p:nvPr>
        </p:nvGraphicFramePr>
        <p:xfrm>
          <a:off x="534542" y="1313752"/>
          <a:ext cx="4037458" cy="25159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7BA3BE34-3B92-57AA-32A5-E3538BFE6160}"/>
              </a:ext>
            </a:extLst>
          </p:cNvPr>
          <p:cNvGraphicFramePr>
            <a:graphicFrameLocks/>
          </p:cNvGraphicFramePr>
          <p:nvPr>
            <p:extLst>
              <p:ext uri="{D42A27DB-BD31-4B8C-83A1-F6EECF244321}">
                <p14:modId xmlns:p14="http://schemas.microsoft.com/office/powerpoint/2010/main" val="2326234900"/>
              </p:ext>
            </p:extLst>
          </p:nvPr>
        </p:nvGraphicFramePr>
        <p:xfrm>
          <a:off x="4572000" y="1313752"/>
          <a:ext cx="4037458" cy="25159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39518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76F19E3-4C46-6F3E-B05F-343A04EEC2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graphicFrame>
        <p:nvGraphicFramePr>
          <p:cNvPr id="6" name="Chart 5">
            <a:extLst>
              <a:ext uri="{FF2B5EF4-FFF2-40B4-BE49-F238E27FC236}">
                <a16:creationId xmlns:a16="http://schemas.microsoft.com/office/drawing/2014/main" id="{D11D2455-565F-5D99-BE13-AC2B810D4EA7}"/>
              </a:ext>
            </a:extLst>
          </p:cNvPr>
          <p:cNvGraphicFramePr>
            <a:graphicFrameLocks/>
          </p:cNvGraphicFramePr>
          <p:nvPr>
            <p:extLst>
              <p:ext uri="{D42A27DB-BD31-4B8C-83A1-F6EECF244321}">
                <p14:modId xmlns:p14="http://schemas.microsoft.com/office/powerpoint/2010/main" val="148937221"/>
              </p:ext>
            </p:extLst>
          </p:nvPr>
        </p:nvGraphicFramePr>
        <p:xfrm>
          <a:off x="0" y="0"/>
          <a:ext cx="4506906" cy="27166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35037B3F-7D4B-B6FD-9566-3E7400BB4009}"/>
              </a:ext>
            </a:extLst>
          </p:cNvPr>
          <p:cNvGraphicFramePr>
            <a:graphicFrameLocks/>
          </p:cNvGraphicFramePr>
          <p:nvPr>
            <p:extLst>
              <p:ext uri="{D42A27DB-BD31-4B8C-83A1-F6EECF244321}">
                <p14:modId xmlns:p14="http://schemas.microsoft.com/office/powerpoint/2010/main" val="2994656421"/>
              </p:ext>
            </p:extLst>
          </p:nvPr>
        </p:nvGraphicFramePr>
        <p:xfrm>
          <a:off x="4569452" y="-1"/>
          <a:ext cx="4504868" cy="271661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82420217-3772-732F-911E-4DD2CEF38FA4}"/>
              </a:ext>
            </a:extLst>
          </p:cNvPr>
          <p:cNvGraphicFramePr>
            <a:graphicFrameLocks/>
          </p:cNvGraphicFramePr>
          <p:nvPr>
            <p:extLst>
              <p:ext uri="{D42A27DB-BD31-4B8C-83A1-F6EECF244321}">
                <p14:modId xmlns:p14="http://schemas.microsoft.com/office/powerpoint/2010/main" val="247824853"/>
              </p:ext>
            </p:extLst>
          </p:nvPr>
        </p:nvGraphicFramePr>
        <p:xfrm>
          <a:off x="2314470" y="2295592"/>
          <a:ext cx="4509963" cy="271484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88394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0C09-954F-8147-DBCF-23FAB46F6026}"/>
              </a:ext>
            </a:extLst>
          </p:cNvPr>
          <p:cNvSpPr>
            <a:spLocks noGrp="1"/>
          </p:cNvSpPr>
          <p:nvPr>
            <p:ph type="title"/>
          </p:nvPr>
        </p:nvSpPr>
        <p:spPr>
          <a:xfrm>
            <a:off x="1340700" y="2143050"/>
            <a:ext cx="6462600" cy="857400"/>
          </a:xfrm>
        </p:spPr>
        <p:txBody>
          <a:bodyPr/>
          <a:lstStyle/>
          <a:p>
            <a:pPr algn="ctr"/>
            <a:r>
              <a:rPr lang="en-US" dirty="0"/>
              <a:t>Triple Food Coloring Mixture</a:t>
            </a:r>
          </a:p>
        </p:txBody>
      </p:sp>
      <p:sp>
        <p:nvSpPr>
          <p:cNvPr id="4" name="Slide Number Placeholder 3">
            <a:extLst>
              <a:ext uri="{FF2B5EF4-FFF2-40B4-BE49-F238E27FC236}">
                <a16:creationId xmlns:a16="http://schemas.microsoft.com/office/drawing/2014/main" id="{B589C216-EB51-2A45-CAAA-B3C2C76253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Tree>
    <p:extLst>
      <p:ext uri="{BB962C8B-B14F-4D97-AF65-F5344CB8AC3E}">
        <p14:creationId xmlns:p14="http://schemas.microsoft.com/office/powerpoint/2010/main" val="1538556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A6809-FB78-AC28-2814-DAEA540B218D}"/>
              </a:ext>
            </a:extLst>
          </p:cNvPr>
          <p:cNvSpPr>
            <a:spLocks noGrp="1"/>
          </p:cNvSpPr>
          <p:nvPr>
            <p:ph type="title"/>
          </p:nvPr>
        </p:nvSpPr>
        <p:spPr>
          <a:xfrm>
            <a:off x="187456" y="2001334"/>
            <a:ext cx="6462600" cy="857400"/>
          </a:xfrm>
        </p:spPr>
        <p:txBody>
          <a:bodyPr/>
          <a:lstStyle/>
          <a:p>
            <a:r>
              <a:rPr lang="en-US" sz="2800" dirty="0"/>
              <a:t>Sample Composition</a:t>
            </a:r>
          </a:p>
        </p:txBody>
      </p:sp>
      <p:sp>
        <p:nvSpPr>
          <p:cNvPr id="4" name="Slide Number Placeholder 3">
            <a:extLst>
              <a:ext uri="{FF2B5EF4-FFF2-40B4-BE49-F238E27FC236}">
                <a16:creationId xmlns:a16="http://schemas.microsoft.com/office/drawing/2014/main" id="{5646A726-1151-38DC-60A3-DAEB75D035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graphicFrame>
        <p:nvGraphicFramePr>
          <p:cNvPr id="3" name="Table 2">
            <a:extLst>
              <a:ext uri="{FF2B5EF4-FFF2-40B4-BE49-F238E27FC236}">
                <a16:creationId xmlns:a16="http://schemas.microsoft.com/office/drawing/2014/main" id="{353B70CF-F432-C150-3AEA-855D744342D7}"/>
              </a:ext>
            </a:extLst>
          </p:cNvPr>
          <p:cNvGraphicFramePr>
            <a:graphicFrameLocks noGrp="1"/>
          </p:cNvGraphicFramePr>
          <p:nvPr>
            <p:extLst>
              <p:ext uri="{D42A27DB-BD31-4B8C-83A1-F6EECF244321}">
                <p14:modId xmlns:p14="http://schemas.microsoft.com/office/powerpoint/2010/main" val="491992670"/>
              </p:ext>
            </p:extLst>
          </p:nvPr>
        </p:nvGraphicFramePr>
        <p:xfrm>
          <a:off x="4736881" y="387525"/>
          <a:ext cx="3826349" cy="4368449"/>
        </p:xfrm>
        <a:graphic>
          <a:graphicData uri="http://schemas.openxmlformats.org/drawingml/2006/table">
            <a:tbl>
              <a:tblPr firstRow="1" firstCol="1" bandRow="1">
                <a:tableStyleId>{5C22544A-7EE6-4342-B048-85BDC9FD1C3A}</a:tableStyleId>
              </a:tblPr>
              <a:tblGrid>
                <a:gridCol w="1623573">
                  <a:extLst>
                    <a:ext uri="{9D8B030D-6E8A-4147-A177-3AD203B41FA5}">
                      <a16:colId xmlns:a16="http://schemas.microsoft.com/office/drawing/2014/main" val="2661341705"/>
                    </a:ext>
                  </a:extLst>
                </a:gridCol>
                <a:gridCol w="2202776">
                  <a:extLst>
                    <a:ext uri="{9D8B030D-6E8A-4147-A177-3AD203B41FA5}">
                      <a16:colId xmlns:a16="http://schemas.microsoft.com/office/drawing/2014/main" val="2326839557"/>
                    </a:ext>
                  </a:extLst>
                </a:gridCol>
              </a:tblGrid>
              <a:tr h="182750">
                <a:tc>
                  <a:txBody>
                    <a:bodyPr/>
                    <a:lstStyle/>
                    <a:p>
                      <a:pPr marL="0" marR="0" algn="ctr">
                        <a:lnSpc>
                          <a:spcPct val="150000"/>
                        </a:lnSpc>
                        <a:spcBef>
                          <a:spcPts val="0"/>
                        </a:spcBef>
                        <a:spcAft>
                          <a:spcPts val="0"/>
                        </a:spcAft>
                      </a:pPr>
                      <a:r>
                        <a:rPr lang="en-US" sz="700" dirty="0">
                          <a:effectLst/>
                        </a:rPr>
                        <a:t>Concentration</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tc>
                  <a:txBody>
                    <a:bodyPr/>
                    <a:lstStyle/>
                    <a:p>
                      <a:pPr marL="0" marR="0" algn="ctr">
                        <a:lnSpc>
                          <a:spcPct val="150000"/>
                        </a:lnSpc>
                        <a:spcBef>
                          <a:spcPts val="0"/>
                        </a:spcBef>
                        <a:spcAft>
                          <a:spcPts val="0"/>
                        </a:spcAft>
                      </a:pPr>
                      <a:r>
                        <a:rPr lang="en-US" sz="700" dirty="0">
                          <a:effectLst/>
                        </a:rPr>
                        <a:t>Composition</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extLst>
                  <a:ext uri="{0D108BD9-81ED-4DB2-BD59-A6C34878D82A}">
                    <a16:rowId xmlns:a16="http://schemas.microsoft.com/office/drawing/2014/main" val="342860466"/>
                  </a:ext>
                </a:extLst>
              </a:tr>
              <a:tr h="597957">
                <a:tc>
                  <a:txBody>
                    <a:bodyPr/>
                    <a:lstStyle/>
                    <a:p>
                      <a:pPr marL="0" marR="0" algn="ctr">
                        <a:lnSpc>
                          <a:spcPct val="150000"/>
                        </a:lnSpc>
                        <a:spcBef>
                          <a:spcPts val="0"/>
                        </a:spcBef>
                        <a:spcAft>
                          <a:spcPts val="0"/>
                        </a:spcAft>
                      </a:pPr>
                      <a:r>
                        <a:rPr lang="en-US" sz="700" dirty="0">
                          <a:effectLst/>
                        </a:rPr>
                        <a:t>20 % Red Colorant</a:t>
                      </a:r>
                      <a:endParaRPr lang="en-US" sz="800" dirty="0">
                        <a:effectLst/>
                      </a:endParaRPr>
                    </a:p>
                    <a:p>
                      <a:pPr marL="0" marR="0" algn="ctr">
                        <a:lnSpc>
                          <a:spcPct val="150000"/>
                        </a:lnSpc>
                        <a:spcBef>
                          <a:spcPts val="0"/>
                        </a:spcBef>
                        <a:spcAft>
                          <a:spcPts val="0"/>
                        </a:spcAft>
                      </a:pPr>
                      <a:r>
                        <a:rPr lang="en-US" sz="700" dirty="0">
                          <a:effectLst/>
                        </a:rPr>
                        <a:t>60 % Green Colorant</a:t>
                      </a:r>
                      <a:endParaRPr lang="en-US" sz="800" dirty="0">
                        <a:effectLst/>
                      </a:endParaRPr>
                    </a:p>
                    <a:p>
                      <a:pPr marL="0" marR="0" algn="ctr">
                        <a:lnSpc>
                          <a:spcPct val="150000"/>
                        </a:lnSpc>
                        <a:spcBef>
                          <a:spcPts val="0"/>
                        </a:spcBef>
                        <a:spcAft>
                          <a:spcPts val="0"/>
                        </a:spcAft>
                      </a:pPr>
                      <a:r>
                        <a:rPr lang="en-US" sz="700" dirty="0">
                          <a:effectLst/>
                        </a:rPr>
                        <a:t>20 % Blue Colorant</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tc>
                  <a:txBody>
                    <a:bodyPr/>
                    <a:lstStyle/>
                    <a:p>
                      <a:pPr marL="0" marR="0" algn="ctr">
                        <a:lnSpc>
                          <a:spcPct val="150000"/>
                        </a:lnSpc>
                        <a:spcBef>
                          <a:spcPts val="0"/>
                        </a:spcBef>
                        <a:spcAft>
                          <a:spcPts val="0"/>
                        </a:spcAft>
                      </a:pPr>
                      <a:r>
                        <a:rPr lang="en-US" sz="700" dirty="0">
                          <a:effectLst/>
                        </a:rPr>
                        <a:t>0.8 ml Red Colorant + 2.4 ml Green Colorant + 0.8 ml Blue Colorant</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extLst>
                  <a:ext uri="{0D108BD9-81ED-4DB2-BD59-A6C34878D82A}">
                    <a16:rowId xmlns:a16="http://schemas.microsoft.com/office/drawing/2014/main" val="3839454295"/>
                  </a:ext>
                </a:extLst>
              </a:tr>
              <a:tr h="597957">
                <a:tc>
                  <a:txBody>
                    <a:bodyPr/>
                    <a:lstStyle/>
                    <a:p>
                      <a:pPr marL="0" marR="0" algn="ctr">
                        <a:lnSpc>
                          <a:spcPct val="150000"/>
                        </a:lnSpc>
                        <a:spcBef>
                          <a:spcPts val="0"/>
                        </a:spcBef>
                        <a:spcAft>
                          <a:spcPts val="0"/>
                        </a:spcAft>
                      </a:pPr>
                      <a:r>
                        <a:rPr lang="en-US" sz="700" dirty="0">
                          <a:effectLst/>
                        </a:rPr>
                        <a:t>20 % Red Colorant</a:t>
                      </a:r>
                      <a:endParaRPr lang="en-US" sz="800" dirty="0">
                        <a:effectLst/>
                      </a:endParaRPr>
                    </a:p>
                    <a:p>
                      <a:pPr marL="0" marR="0" algn="ctr">
                        <a:lnSpc>
                          <a:spcPct val="150000"/>
                        </a:lnSpc>
                        <a:spcBef>
                          <a:spcPts val="0"/>
                        </a:spcBef>
                        <a:spcAft>
                          <a:spcPts val="0"/>
                        </a:spcAft>
                      </a:pPr>
                      <a:r>
                        <a:rPr lang="en-US" sz="700" dirty="0">
                          <a:effectLst/>
                        </a:rPr>
                        <a:t>40 % Green Colorant</a:t>
                      </a:r>
                      <a:endParaRPr lang="en-US" sz="800" dirty="0">
                        <a:effectLst/>
                      </a:endParaRPr>
                    </a:p>
                    <a:p>
                      <a:pPr marL="0" marR="0" algn="ctr">
                        <a:lnSpc>
                          <a:spcPct val="150000"/>
                        </a:lnSpc>
                        <a:spcBef>
                          <a:spcPts val="0"/>
                        </a:spcBef>
                        <a:spcAft>
                          <a:spcPts val="0"/>
                        </a:spcAft>
                      </a:pPr>
                      <a:r>
                        <a:rPr lang="en-US" sz="700" dirty="0">
                          <a:effectLst/>
                        </a:rPr>
                        <a:t>40 % Blue Colorant</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tc>
                  <a:txBody>
                    <a:bodyPr/>
                    <a:lstStyle/>
                    <a:p>
                      <a:pPr marL="0" marR="0" algn="ctr">
                        <a:lnSpc>
                          <a:spcPct val="150000"/>
                        </a:lnSpc>
                        <a:spcBef>
                          <a:spcPts val="0"/>
                        </a:spcBef>
                        <a:spcAft>
                          <a:spcPts val="0"/>
                        </a:spcAft>
                      </a:pPr>
                      <a:r>
                        <a:rPr lang="en-US" sz="700" dirty="0">
                          <a:effectLst/>
                        </a:rPr>
                        <a:t>0.8 ml Red Colorant + 1.6 ml Green Colorant + 1.6 ml Blue Colorant</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extLst>
                  <a:ext uri="{0D108BD9-81ED-4DB2-BD59-A6C34878D82A}">
                    <a16:rowId xmlns:a16="http://schemas.microsoft.com/office/drawing/2014/main" val="2271079817"/>
                  </a:ext>
                </a:extLst>
              </a:tr>
              <a:tr h="597957">
                <a:tc>
                  <a:txBody>
                    <a:bodyPr/>
                    <a:lstStyle/>
                    <a:p>
                      <a:pPr marL="0" marR="0" algn="ctr">
                        <a:lnSpc>
                          <a:spcPct val="150000"/>
                        </a:lnSpc>
                        <a:spcBef>
                          <a:spcPts val="0"/>
                        </a:spcBef>
                        <a:spcAft>
                          <a:spcPts val="0"/>
                        </a:spcAft>
                      </a:pPr>
                      <a:r>
                        <a:rPr lang="en-US" sz="700" dirty="0">
                          <a:effectLst/>
                        </a:rPr>
                        <a:t>20 % Red Colorant</a:t>
                      </a:r>
                      <a:endParaRPr lang="en-US" sz="800" dirty="0">
                        <a:effectLst/>
                      </a:endParaRPr>
                    </a:p>
                    <a:p>
                      <a:pPr marL="0" marR="0" algn="ctr">
                        <a:lnSpc>
                          <a:spcPct val="150000"/>
                        </a:lnSpc>
                        <a:spcBef>
                          <a:spcPts val="0"/>
                        </a:spcBef>
                        <a:spcAft>
                          <a:spcPts val="0"/>
                        </a:spcAft>
                      </a:pPr>
                      <a:r>
                        <a:rPr lang="en-US" sz="700" dirty="0">
                          <a:effectLst/>
                        </a:rPr>
                        <a:t>20 % Green Colorant</a:t>
                      </a:r>
                      <a:endParaRPr lang="en-US" sz="800" dirty="0">
                        <a:effectLst/>
                      </a:endParaRPr>
                    </a:p>
                    <a:p>
                      <a:pPr marL="0" marR="0" algn="ctr">
                        <a:lnSpc>
                          <a:spcPct val="150000"/>
                        </a:lnSpc>
                        <a:spcBef>
                          <a:spcPts val="0"/>
                        </a:spcBef>
                        <a:spcAft>
                          <a:spcPts val="0"/>
                        </a:spcAft>
                      </a:pPr>
                      <a:r>
                        <a:rPr lang="en-US" sz="700" dirty="0">
                          <a:effectLst/>
                        </a:rPr>
                        <a:t>60 % Blue Colorant</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tc>
                  <a:txBody>
                    <a:bodyPr/>
                    <a:lstStyle/>
                    <a:p>
                      <a:pPr marL="0" marR="0" algn="ctr">
                        <a:lnSpc>
                          <a:spcPct val="150000"/>
                        </a:lnSpc>
                        <a:spcBef>
                          <a:spcPts val="0"/>
                        </a:spcBef>
                        <a:spcAft>
                          <a:spcPts val="0"/>
                        </a:spcAft>
                      </a:pPr>
                      <a:r>
                        <a:rPr lang="en-US" sz="700" dirty="0">
                          <a:effectLst/>
                        </a:rPr>
                        <a:t>0.8 ml Red Colorant + 0.8 ml Green Colorant + 2.4 ml Blue Colorant</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extLst>
                  <a:ext uri="{0D108BD9-81ED-4DB2-BD59-A6C34878D82A}">
                    <a16:rowId xmlns:a16="http://schemas.microsoft.com/office/drawing/2014/main" val="2175719113"/>
                  </a:ext>
                </a:extLst>
              </a:tr>
              <a:tr h="597957">
                <a:tc>
                  <a:txBody>
                    <a:bodyPr/>
                    <a:lstStyle/>
                    <a:p>
                      <a:pPr marL="0" marR="0" algn="ctr">
                        <a:lnSpc>
                          <a:spcPct val="150000"/>
                        </a:lnSpc>
                        <a:spcBef>
                          <a:spcPts val="0"/>
                        </a:spcBef>
                        <a:spcAft>
                          <a:spcPts val="0"/>
                        </a:spcAft>
                      </a:pPr>
                      <a:r>
                        <a:rPr lang="en-US" sz="700" dirty="0">
                          <a:effectLst/>
                        </a:rPr>
                        <a:t>40 % Red Colorant</a:t>
                      </a:r>
                      <a:endParaRPr lang="en-US" sz="800" dirty="0">
                        <a:effectLst/>
                      </a:endParaRPr>
                    </a:p>
                    <a:p>
                      <a:pPr marL="0" marR="0" algn="ctr">
                        <a:lnSpc>
                          <a:spcPct val="150000"/>
                        </a:lnSpc>
                        <a:spcBef>
                          <a:spcPts val="0"/>
                        </a:spcBef>
                        <a:spcAft>
                          <a:spcPts val="0"/>
                        </a:spcAft>
                      </a:pPr>
                      <a:r>
                        <a:rPr lang="en-US" sz="700" dirty="0">
                          <a:effectLst/>
                        </a:rPr>
                        <a:t>40 % Green Colorant</a:t>
                      </a:r>
                      <a:endParaRPr lang="en-US" sz="800" dirty="0">
                        <a:effectLst/>
                      </a:endParaRPr>
                    </a:p>
                    <a:p>
                      <a:pPr marL="0" marR="0" algn="ctr">
                        <a:lnSpc>
                          <a:spcPct val="150000"/>
                        </a:lnSpc>
                        <a:spcBef>
                          <a:spcPts val="0"/>
                        </a:spcBef>
                        <a:spcAft>
                          <a:spcPts val="0"/>
                        </a:spcAft>
                      </a:pPr>
                      <a:r>
                        <a:rPr lang="en-US" sz="700" dirty="0">
                          <a:effectLst/>
                        </a:rPr>
                        <a:t>20 % Blue Colorant</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tc>
                  <a:txBody>
                    <a:bodyPr/>
                    <a:lstStyle/>
                    <a:p>
                      <a:pPr marL="0" marR="0" algn="ctr">
                        <a:lnSpc>
                          <a:spcPct val="150000"/>
                        </a:lnSpc>
                        <a:spcBef>
                          <a:spcPts val="0"/>
                        </a:spcBef>
                        <a:spcAft>
                          <a:spcPts val="0"/>
                        </a:spcAft>
                      </a:pPr>
                      <a:r>
                        <a:rPr lang="en-US" sz="700" dirty="0">
                          <a:effectLst/>
                        </a:rPr>
                        <a:t>1.6 ml Red Colorant + 1.6 ml Green Colorant + 0.8 ml Blue Colorant</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extLst>
                  <a:ext uri="{0D108BD9-81ED-4DB2-BD59-A6C34878D82A}">
                    <a16:rowId xmlns:a16="http://schemas.microsoft.com/office/drawing/2014/main" val="1622974229"/>
                  </a:ext>
                </a:extLst>
              </a:tr>
              <a:tr h="597957">
                <a:tc>
                  <a:txBody>
                    <a:bodyPr/>
                    <a:lstStyle/>
                    <a:p>
                      <a:pPr marL="0" marR="0" algn="ctr">
                        <a:lnSpc>
                          <a:spcPct val="150000"/>
                        </a:lnSpc>
                        <a:spcBef>
                          <a:spcPts val="0"/>
                        </a:spcBef>
                        <a:spcAft>
                          <a:spcPts val="0"/>
                        </a:spcAft>
                      </a:pPr>
                      <a:r>
                        <a:rPr lang="en-US" sz="700" dirty="0">
                          <a:effectLst/>
                        </a:rPr>
                        <a:t>40 % Red Colorant</a:t>
                      </a:r>
                      <a:endParaRPr lang="en-US" sz="800" dirty="0">
                        <a:effectLst/>
                      </a:endParaRPr>
                    </a:p>
                    <a:p>
                      <a:pPr marL="0" marR="0" algn="ctr">
                        <a:lnSpc>
                          <a:spcPct val="150000"/>
                        </a:lnSpc>
                        <a:spcBef>
                          <a:spcPts val="0"/>
                        </a:spcBef>
                        <a:spcAft>
                          <a:spcPts val="0"/>
                        </a:spcAft>
                      </a:pPr>
                      <a:r>
                        <a:rPr lang="en-US" sz="700" dirty="0">
                          <a:effectLst/>
                        </a:rPr>
                        <a:t>20 % Green Colorant</a:t>
                      </a:r>
                      <a:endParaRPr lang="en-US" sz="800" dirty="0">
                        <a:effectLst/>
                      </a:endParaRPr>
                    </a:p>
                    <a:p>
                      <a:pPr marL="0" marR="0" algn="ctr">
                        <a:lnSpc>
                          <a:spcPct val="150000"/>
                        </a:lnSpc>
                        <a:spcBef>
                          <a:spcPts val="0"/>
                        </a:spcBef>
                        <a:spcAft>
                          <a:spcPts val="0"/>
                        </a:spcAft>
                      </a:pPr>
                      <a:r>
                        <a:rPr lang="en-US" sz="700" dirty="0">
                          <a:effectLst/>
                        </a:rPr>
                        <a:t>40 % Blue Colorant</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tc>
                  <a:txBody>
                    <a:bodyPr/>
                    <a:lstStyle/>
                    <a:p>
                      <a:pPr marL="0" marR="0" algn="ctr">
                        <a:lnSpc>
                          <a:spcPct val="150000"/>
                        </a:lnSpc>
                        <a:spcBef>
                          <a:spcPts val="0"/>
                        </a:spcBef>
                        <a:spcAft>
                          <a:spcPts val="0"/>
                        </a:spcAft>
                      </a:pPr>
                      <a:r>
                        <a:rPr lang="en-US" sz="700" dirty="0">
                          <a:effectLst/>
                        </a:rPr>
                        <a:t>1.6 ml Red Colorant + 0.8 ml Green Colorant + 1.6 ml Blue Colorant</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extLst>
                  <a:ext uri="{0D108BD9-81ED-4DB2-BD59-A6C34878D82A}">
                    <a16:rowId xmlns:a16="http://schemas.microsoft.com/office/drawing/2014/main" val="3671633676"/>
                  </a:ext>
                </a:extLst>
              </a:tr>
              <a:tr h="597957">
                <a:tc>
                  <a:txBody>
                    <a:bodyPr/>
                    <a:lstStyle/>
                    <a:p>
                      <a:pPr marL="0" marR="0" algn="ctr">
                        <a:lnSpc>
                          <a:spcPct val="150000"/>
                        </a:lnSpc>
                        <a:spcBef>
                          <a:spcPts val="0"/>
                        </a:spcBef>
                        <a:spcAft>
                          <a:spcPts val="0"/>
                        </a:spcAft>
                      </a:pPr>
                      <a:r>
                        <a:rPr lang="en-US" sz="700" dirty="0">
                          <a:effectLst/>
                        </a:rPr>
                        <a:t>60 % Red Colorant</a:t>
                      </a:r>
                      <a:endParaRPr lang="en-US" sz="800" dirty="0">
                        <a:effectLst/>
                      </a:endParaRPr>
                    </a:p>
                    <a:p>
                      <a:pPr marL="0" marR="0" algn="ctr">
                        <a:lnSpc>
                          <a:spcPct val="150000"/>
                        </a:lnSpc>
                        <a:spcBef>
                          <a:spcPts val="0"/>
                        </a:spcBef>
                        <a:spcAft>
                          <a:spcPts val="0"/>
                        </a:spcAft>
                      </a:pPr>
                      <a:r>
                        <a:rPr lang="en-US" sz="700" dirty="0">
                          <a:effectLst/>
                        </a:rPr>
                        <a:t>20 % Green Colorant</a:t>
                      </a:r>
                      <a:endParaRPr lang="en-US" sz="800" dirty="0">
                        <a:effectLst/>
                      </a:endParaRPr>
                    </a:p>
                    <a:p>
                      <a:pPr marL="0" marR="0" algn="ctr">
                        <a:lnSpc>
                          <a:spcPct val="150000"/>
                        </a:lnSpc>
                        <a:spcBef>
                          <a:spcPts val="0"/>
                        </a:spcBef>
                        <a:spcAft>
                          <a:spcPts val="0"/>
                        </a:spcAft>
                      </a:pPr>
                      <a:r>
                        <a:rPr lang="en-US" sz="700" dirty="0">
                          <a:effectLst/>
                        </a:rPr>
                        <a:t>20 % Blue Colorant</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tc>
                  <a:txBody>
                    <a:bodyPr/>
                    <a:lstStyle/>
                    <a:p>
                      <a:pPr marL="0" marR="0" algn="ctr">
                        <a:lnSpc>
                          <a:spcPct val="150000"/>
                        </a:lnSpc>
                        <a:spcBef>
                          <a:spcPts val="0"/>
                        </a:spcBef>
                        <a:spcAft>
                          <a:spcPts val="0"/>
                        </a:spcAft>
                      </a:pPr>
                      <a:r>
                        <a:rPr lang="en-US" sz="700" dirty="0">
                          <a:effectLst/>
                        </a:rPr>
                        <a:t>2.4 ml Red Colorant + 0.8 ml Green Colorant + 0.8 ml Blue Colorant</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extLst>
                  <a:ext uri="{0D108BD9-81ED-4DB2-BD59-A6C34878D82A}">
                    <a16:rowId xmlns:a16="http://schemas.microsoft.com/office/drawing/2014/main" val="2733301929"/>
                  </a:ext>
                </a:extLst>
              </a:tr>
              <a:tr h="597957">
                <a:tc>
                  <a:txBody>
                    <a:bodyPr/>
                    <a:lstStyle/>
                    <a:p>
                      <a:pPr marL="0" marR="0" algn="ctr">
                        <a:lnSpc>
                          <a:spcPct val="150000"/>
                        </a:lnSpc>
                        <a:spcBef>
                          <a:spcPts val="0"/>
                        </a:spcBef>
                        <a:spcAft>
                          <a:spcPts val="0"/>
                        </a:spcAft>
                      </a:pPr>
                      <a:r>
                        <a:rPr lang="en-US" sz="700" dirty="0">
                          <a:effectLst/>
                        </a:rPr>
                        <a:t>33 % Red Colorant</a:t>
                      </a:r>
                      <a:endParaRPr lang="en-US" sz="800" dirty="0">
                        <a:effectLst/>
                      </a:endParaRPr>
                    </a:p>
                    <a:p>
                      <a:pPr marL="0" marR="0" algn="ctr">
                        <a:lnSpc>
                          <a:spcPct val="150000"/>
                        </a:lnSpc>
                        <a:spcBef>
                          <a:spcPts val="0"/>
                        </a:spcBef>
                        <a:spcAft>
                          <a:spcPts val="0"/>
                        </a:spcAft>
                      </a:pPr>
                      <a:r>
                        <a:rPr lang="en-US" sz="700" dirty="0">
                          <a:effectLst/>
                        </a:rPr>
                        <a:t>33 % Green Colorant</a:t>
                      </a:r>
                      <a:endParaRPr lang="en-US" sz="800" dirty="0">
                        <a:effectLst/>
                      </a:endParaRPr>
                    </a:p>
                    <a:p>
                      <a:pPr marL="0" marR="0" algn="ctr">
                        <a:lnSpc>
                          <a:spcPct val="150000"/>
                        </a:lnSpc>
                        <a:spcBef>
                          <a:spcPts val="0"/>
                        </a:spcBef>
                        <a:spcAft>
                          <a:spcPts val="0"/>
                        </a:spcAft>
                      </a:pPr>
                      <a:r>
                        <a:rPr lang="en-US" sz="700" dirty="0">
                          <a:effectLst/>
                        </a:rPr>
                        <a:t>33 % Blue Colorant</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tc>
                  <a:txBody>
                    <a:bodyPr/>
                    <a:lstStyle/>
                    <a:p>
                      <a:pPr marL="0" marR="0" algn="ctr">
                        <a:lnSpc>
                          <a:spcPct val="150000"/>
                        </a:lnSpc>
                        <a:spcBef>
                          <a:spcPts val="0"/>
                        </a:spcBef>
                        <a:spcAft>
                          <a:spcPts val="0"/>
                        </a:spcAft>
                      </a:pPr>
                      <a:r>
                        <a:rPr lang="en-US" sz="700" dirty="0">
                          <a:effectLst/>
                        </a:rPr>
                        <a:t>1.3 ml Red Colorant + 1.3 ml Green Colorant + 1.3 ml Blue</a:t>
                      </a:r>
                    </a:p>
                    <a:p>
                      <a:pPr marL="0" marR="0" algn="ctr">
                        <a:lnSpc>
                          <a:spcPct val="150000"/>
                        </a:lnSpc>
                        <a:spcBef>
                          <a:spcPts val="0"/>
                        </a:spcBef>
                        <a:spcAft>
                          <a:spcPts val="0"/>
                        </a:spcAft>
                      </a:pPr>
                      <a:r>
                        <a:rPr lang="en-US" sz="700" dirty="0">
                          <a:effectLst/>
                        </a:rPr>
                        <a:t> Colorant</a:t>
                      </a:r>
                      <a:endParaRPr lang="en-US" sz="800" dirty="0">
                        <a:effectLst/>
                        <a:latin typeface="Times New Roman" panose="02020603050405020304" pitchFamily="18" charset="0"/>
                        <a:ea typeface="SimSun" panose="02010600030101010101" pitchFamily="2" charset="-122"/>
                        <a:cs typeface="Calibri" panose="020F0502020204030204" pitchFamily="34" charset="0"/>
                      </a:endParaRPr>
                    </a:p>
                  </a:txBody>
                  <a:tcPr marL="50653" marR="50653" marT="0" marB="0"/>
                </a:tc>
                <a:extLst>
                  <a:ext uri="{0D108BD9-81ED-4DB2-BD59-A6C34878D82A}">
                    <a16:rowId xmlns:a16="http://schemas.microsoft.com/office/drawing/2014/main" val="243494472"/>
                  </a:ext>
                </a:extLst>
              </a:tr>
            </a:tbl>
          </a:graphicData>
        </a:graphic>
      </p:graphicFrame>
    </p:spTree>
    <p:extLst>
      <p:ext uri="{BB962C8B-B14F-4D97-AF65-F5344CB8AC3E}">
        <p14:creationId xmlns:p14="http://schemas.microsoft.com/office/powerpoint/2010/main" val="170342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e5a8915a7a_0_28"/>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4</a:t>
            </a:fld>
            <a:endParaRPr/>
          </a:p>
        </p:txBody>
      </p:sp>
      <p:sp>
        <p:nvSpPr>
          <p:cNvPr id="114" name="Google Shape;114;ge5a8915a7a_0_28"/>
          <p:cNvSpPr txBox="1">
            <a:spLocks noGrp="1"/>
          </p:cNvSpPr>
          <p:nvPr>
            <p:ph type="title" idx="4294967295"/>
          </p:nvPr>
        </p:nvSpPr>
        <p:spPr>
          <a:xfrm>
            <a:off x="852475" y="207388"/>
            <a:ext cx="7628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a:t>Purpose</a:t>
            </a:r>
            <a:endParaRPr/>
          </a:p>
        </p:txBody>
      </p:sp>
      <p:sp>
        <p:nvSpPr>
          <p:cNvPr id="115" name="Google Shape;115;ge5a8915a7a_0_28"/>
          <p:cNvSpPr txBox="1"/>
          <p:nvPr/>
        </p:nvSpPr>
        <p:spPr>
          <a:xfrm>
            <a:off x="936625" y="1271010"/>
            <a:ext cx="7459800" cy="923299"/>
          </a:xfrm>
          <a:prstGeom prst="rect">
            <a:avLst/>
          </a:prstGeom>
          <a:noFill/>
          <a:ln>
            <a:noFill/>
          </a:ln>
        </p:spPr>
        <p:txBody>
          <a:bodyPr spcFirstLastPara="1" wrap="square" lIns="91425" tIns="91425" rIns="91425" bIns="91425" anchor="t" anchorCtr="0">
            <a:spAutoFit/>
          </a:bodyPr>
          <a:lstStyle/>
          <a:p>
            <a:pPr marL="457200" marR="0" lvl="0" indent="-381000" algn="l" rtl="0">
              <a:lnSpc>
                <a:spcPct val="100000"/>
              </a:lnSpc>
              <a:spcBef>
                <a:spcPts val="0"/>
              </a:spcBef>
              <a:spcAft>
                <a:spcPts val="0"/>
              </a:spcAft>
              <a:buClr>
                <a:srgbClr val="000000"/>
              </a:buClr>
              <a:buSzPts val="2400"/>
              <a:buFont typeface="Times New Roman"/>
              <a:buChar char="●"/>
            </a:pPr>
            <a:r>
              <a:rPr lang="en-GB" sz="2400" b="0" i="0" u="none" strike="noStrike" cap="none" dirty="0">
                <a:solidFill>
                  <a:srgbClr val="000000"/>
                </a:solidFill>
                <a:latin typeface="Times New Roman"/>
                <a:ea typeface="Times New Roman"/>
                <a:cs typeface="Times New Roman"/>
                <a:sym typeface="Times New Roman"/>
              </a:rPr>
              <a:t>Creating a tool to record data on samples</a:t>
            </a:r>
          </a:p>
          <a:p>
            <a:pPr marL="457200" marR="0" lvl="0" indent="-381000" algn="l" rtl="0">
              <a:lnSpc>
                <a:spcPct val="100000"/>
              </a:lnSpc>
              <a:spcBef>
                <a:spcPts val="0"/>
              </a:spcBef>
              <a:spcAft>
                <a:spcPts val="0"/>
              </a:spcAft>
              <a:buClr>
                <a:srgbClr val="000000"/>
              </a:buClr>
              <a:buSzPts val="2400"/>
              <a:buFont typeface="Times New Roman"/>
              <a:buChar char="●"/>
            </a:pPr>
            <a:r>
              <a:rPr lang="en-GB" sz="2400" dirty="0">
                <a:latin typeface="Times New Roman"/>
                <a:ea typeface="Times New Roman"/>
                <a:cs typeface="Times New Roman"/>
                <a:sym typeface="Times New Roman"/>
              </a:rPr>
              <a:t>C</a:t>
            </a:r>
            <a:r>
              <a:rPr lang="en-GB" sz="2400" b="0" i="0" u="none" strike="noStrike" cap="none" dirty="0">
                <a:solidFill>
                  <a:srgbClr val="000000"/>
                </a:solidFill>
                <a:latin typeface="Times New Roman"/>
                <a:ea typeface="Times New Roman"/>
                <a:cs typeface="Times New Roman"/>
                <a:sym typeface="Times New Roman"/>
              </a:rPr>
              <a:t>reate a prediction system based on recorded data</a:t>
            </a:r>
            <a:endParaRPr sz="2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D661D-157E-9A14-C7EE-2F9058FDAC92}"/>
              </a:ext>
            </a:extLst>
          </p:cNvPr>
          <p:cNvSpPr>
            <a:spLocks noGrp="1"/>
          </p:cNvSpPr>
          <p:nvPr>
            <p:ph type="title"/>
          </p:nvPr>
        </p:nvSpPr>
        <p:spPr>
          <a:xfrm>
            <a:off x="1340700" y="2143050"/>
            <a:ext cx="6462600" cy="857400"/>
          </a:xfrm>
        </p:spPr>
        <p:txBody>
          <a:bodyPr/>
          <a:lstStyle/>
          <a:p>
            <a:pPr algn="ctr"/>
            <a:r>
              <a:rPr lang="en-US" dirty="0"/>
              <a:t>Red (20 %) Green (20 %) and Blue(60 %)</a:t>
            </a:r>
          </a:p>
        </p:txBody>
      </p:sp>
      <p:sp>
        <p:nvSpPr>
          <p:cNvPr id="4" name="Slide Number Placeholder 3">
            <a:extLst>
              <a:ext uri="{FF2B5EF4-FFF2-40B4-BE49-F238E27FC236}">
                <a16:creationId xmlns:a16="http://schemas.microsoft.com/office/drawing/2014/main" id="{0B88C98F-DCFF-1E16-7F9B-C815C9D22F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Tree>
    <p:extLst>
      <p:ext uri="{BB962C8B-B14F-4D97-AF65-F5344CB8AC3E}">
        <p14:creationId xmlns:p14="http://schemas.microsoft.com/office/powerpoint/2010/main" val="202291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66D069C-46DE-1BED-6409-E72D37A221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graphicFrame>
        <p:nvGraphicFramePr>
          <p:cNvPr id="5" name="Chart 4">
            <a:extLst>
              <a:ext uri="{FF2B5EF4-FFF2-40B4-BE49-F238E27FC236}">
                <a16:creationId xmlns:a16="http://schemas.microsoft.com/office/drawing/2014/main" id="{97FF2346-F102-ED5E-656A-870FE89E9233}"/>
              </a:ext>
            </a:extLst>
          </p:cNvPr>
          <p:cNvGraphicFramePr>
            <a:graphicFrameLocks/>
          </p:cNvGraphicFramePr>
          <p:nvPr>
            <p:extLst>
              <p:ext uri="{D42A27DB-BD31-4B8C-83A1-F6EECF244321}">
                <p14:modId xmlns:p14="http://schemas.microsoft.com/office/powerpoint/2010/main" val="1838612150"/>
              </p:ext>
            </p:extLst>
          </p:nvPr>
        </p:nvGraphicFramePr>
        <p:xfrm>
          <a:off x="324617" y="1492197"/>
          <a:ext cx="3474232" cy="21591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A1B37F2F-56C1-C295-7BEA-FF154A1BBFBA}"/>
              </a:ext>
            </a:extLst>
          </p:cNvPr>
          <p:cNvGraphicFramePr>
            <a:graphicFrameLocks/>
          </p:cNvGraphicFramePr>
          <p:nvPr>
            <p:extLst>
              <p:ext uri="{D42A27DB-BD31-4B8C-83A1-F6EECF244321}">
                <p14:modId xmlns:p14="http://schemas.microsoft.com/office/powerpoint/2010/main" val="3831235032"/>
              </p:ext>
            </p:extLst>
          </p:nvPr>
        </p:nvGraphicFramePr>
        <p:xfrm>
          <a:off x="5280692" y="1492196"/>
          <a:ext cx="3474233" cy="2159105"/>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7">
            <a:extLst>
              <a:ext uri="{FF2B5EF4-FFF2-40B4-BE49-F238E27FC236}">
                <a16:creationId xmlns:a16="http://schemas.microsoft.com/office/drawing/2014/main" id="{4D314F97-6B45-7419-B408-492D1CA81C84}"/>
              </a:ext>
            </a:extLst>
          </p:cNvPr>
          <p:cNvPicPr>
            <a:picLocks noChangeAspect="1"/>
          </p:cNvPicPr>
          <p:nvPr/>
        </p:nvPicPr>
        <p:blipFill>
          <a:blip r:embed="rId4"/>
          <a:stretch>
            <a:fillRect/>
          </a:stretch>
        </p:blipFill>
        <p:spPr>
          <a:xfrm>
            <a:off x="4425470" y="1358382"/>
            <a:ext cx="228600" cy="2800350"/>
          </a:xfrm>
          <a:prstGeom prst="rect">
            <a:avLst/>
          </a:prstGeom>
        </p:spPr>
      </p:pic>
      <p:sp>
        <p:nvSpPr>
          <p:cNvPr id="9" name="TextBox 8">
            <a:extLst>
              <a:ext uri="{FF2B5EF4-FFF2-40B4-BE49-F238E27FC236}">
                <a16:creationId xmlns:a16="http://schemas.microsoft.com/office/drawing/2014/main" id="{B3A0AD29-2DBA-E6D4-8DAC-371F71B3E0FA}"/>
              </a:ext>
            </a:extLst>
          </p:cNvPr>
          <p:cNvSpPr txBox="1"/>
          <p:nvPr/>
        </p:nvSpPr>
        <p:spPr>
          <a:xfrm>
            <a:off x="3920049" y="817757"/>
            <a:ext cx="1138453" cy="307777"/>
          </a:xfrm>
          <a:prstGeom prst="rect">
            <a:avLst/>
          </a:prstGeom>
          <a:noFill/>
        </p:spPr>
        <p:txBody>
          <a:bodyPr wrap="none" rtlCol="0">
            <a:spAutoFit/>
          </a:bodyPr>
          <a:lstStyle/>
          <a:p>
            <a:r>
              <a:rPr lang="en-GB" dirty="0">
                <a:latin typeface="Times New Roman" panose="02020603050405020304" pitchFamily="18" charset="0"/>
                <a:cs typeface="Times New Roman" panose="02020603050405020304" pitchFamily="18" charset="0"/>
              </a:rPr>
              <a:t>Image Result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6076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638F62-DFC9-EEF4-92A3-69A8F0337D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graphicFrame>
        <p:nvGraphicFramePr>
          <p:cNvPr id="5" name="Chart 4">
            <a:extLst>
              <a:ext uri="{FF2B5EF4-FFF2-40B4-BE49-F238E27FC236}">
                <a16:creationId xmlns:a16="http://schemas.microsoft.com/office/drawing/2014/main" id="{D4454EA6-747C-92DA-FF98-C4D822DB4BBF}"/>
              </a:ext>
            </a:extLst>
          </p:cNvPr>
          <p:cNvGraphicFramePr>
            <a:graphicFrameLocks/>
          </p:cNvGraphicFramePr>
          <p:nvPr>
            <p:extLst>
              <p:ext uri="{D42A27DB-BD31-4B8C-83A1-F6EECF244321}">
                <p14:modId xmlns:p14="http://schemas.microsoft.com/office/powerpoint/2010/main" val="3740341202"/>
              </p:ext>
            </p:extLst>
          </p:nvPr>
        </p:nvGraphicFramePr>
        <p:xfrm>
          <a:off x="389075" y="251210"/>
          <a:ext cx="3437061" cy="24059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E92DB20B-154F-6F28-D7D9-DA5C5E5C9BA4}"/>
              </a:ext>
            </a:extLst>
          </p:cNvPr>
          <p:cNvGraphicFramePr>
            <a:graphicFrameLocks/>
          </p:cNvGraphicFramePr>
          <p:nvPr>
            <p:extLst>
              <p:ext uri="{D42A27DB-BD31-4B8C-83A1-F6EECF244321}">
                <p14:modId xmlns:p14="http://schemas.microsoft.com/office/powerpoint/2010/main" val="405034941"/>
              </p:ext>
            </p:extLst>
          </p:nvPr>
        </p:nvGraphicFramePr>
        <p:xfrm>
          <a:off x="5317864" y="251210"/>
          <a:ext cx="3437061" cy="24059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1528432A-3BAD-CD4C-A93C-CB4A7FA5260F}"/>
              </a:ext>
            </a:extLst>
          </p:cNvPr>
          <p:cNvGraphicFramePr>
            <a:graphicFrameLocks/>
          </p:cNvGraphicFramePr>
          <p:nvPr>
            <p:extLst>
              <p:ext uri="{D42A27DB-BD31-4B8C-83A1-F6EECF244321}">
                <p14:modId xmlns:p14="http://schemas.microsoft.com/office/powerpoint/2010/main" val="1448355532"/>
              </p:ext>
            </p:extLst>
          </p:nvPr>
        </p:nvGraphicFramePr>
        <p:xfrm>
          <a:off x="2579120" y="2657191"/>
          <a:ext cx="3437061" cy="2405982"/>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826E8217-3CD4-B54B-12CC-C61A27DAF2DE}"/>
              </a:ext>
            </a:extLst>
          </p:cNvPr>
          <p:cNvSpPr txBox="1"/>
          <p:nvPr/>
        </p:nvSpPr>
        <p:spPr>
          <a:xfrm>
            <a:off x="4002773" y="297745"/>
            <a:ext cx="1138453" cy="307777"/>
          </a:xfrm>
          <a:prstGeom prst="rect">
            <a:avLst/>
          </a:prstGeom>
          <a:noFill/>
        </p:spPr>
        <p:txBody>
          <a:bodyPr wrap="none" rtlCol="0">
            <a:spAutoFit/>
          </a:bodyPr>
          <a:lstStyle/>
          <a:p>
            <a:r>
              <a:rPr lang="en-GB" dirty="0">
                <a:latin typeface="Times New Roman" panose="02020603050405020304" pitchFamily="18" charset="0"/>
                <a:cs typeface="Times New Roman" panose="02020603050405020304" pitchFamily="18" charset="0"/>
              </a:rPr>
              <a:t>Image Result</a:t>
            </a:r>
            <a:endParaRPr lang="en-US"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3174B9E6-E861-203E-19A5-F4B2937398C1}"/>
              </a:ext>
            </a:extLst>
          </p:cNvPr>
          <p:cNvPicPr>
            <a:picLocks noChangeAspect="1"/>
          </p:cNvPicPr>
          <p:nvPr/>
        </p:nvPicPr>
        <p:blipFill>
          <a:blip r:embed="rId5"/>
          <a:stretch>
            <a:fillRect/>
          </a:stretch>
        </p:blipFill>
        <p:spPr>
          <a:xfrm>
            <a:off x="4494423" y="690963"/>
            <a:ext cx="155153" cy="1795346"/>
          </a:xfrm>
          <a:prstGeom prst="rect">
            <a:avLst/>
          </a:prstGeom>
        </p:spPr>
      </p:pic>
    </p:spTree>
    <p:extLst>
      <p:ext uri="{BB962C8B-B14F-4D97-AF65-F5344CB8AC3E}">
        <p14:creationId xmlns:p14="http://schemas.microsoft.com/office/powerpoint/2010/main" val="121256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D661D-157E-9A14-C7EE-2F9058FDAC92}"/>
              </a:ext>
            </a:extLst>
          </p:cNvPr>
          <p:cNvSpPr>
            <a:spLocks noGrp="1"/>
          </p:cNvSpPr>
          <p:nvPr>
            <p:ph type="title"/>
          </p:nvPr>
        </p:nvSpPr>
        <p:spPr>
          <a:xfrm>
            <a:off x="1340700" y="2143050"/>
            <a:ext cx="6462600" cy="857400"/>
          </a:xfrm>
        </p:spPr>
        <p:txBody>
          <a:bodyPr/>
          <a:lstStyle/>
          <a:p>
            <a:pPr algn="ctr"/>
            <a:r>
              <a:rPr lang="en-US" dirty="0"/>
              <a:t>Red (40 %) Green (40 %) and Blue(20 %)</a:t>
            </a:r>
          </a:p>
        </p:txBody>
      </p:sp>
      <p:sp>
        <p:nvSpPr>
          <p:cNvPr id="4" name="Slide Number Placeholder 3">
            <a:extLst>
              <a:ext uri="{FF2B5EF4-FFF2-40B4-BE49-F238E27FC236}">
                <a16:creationId xmlns:a16="http://schemas.microsoft.com/office/drawing/2014/main" id="{0B88C98F-DCFF-1E16-7F9B-C815C9D22F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Tree>
    <p:extLst>
      <p:ext uri="{BB962C8B-B14F-4D97-AF65-F5344CB8AC3E}">
        <p14:creationId xmlns:p14="http://schemas.microsoft.com/office/powerpoint/2010/main" val="16783619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5C6681-8DCB-1A25-ADAF-A0EBF25A3C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graphicFrame>
        <p:nvGraphicFramePr>
          <p:cNvPr id="5" name="Chart 4">
            <a:extLst>
              <a:ext uri="{FF2B5EF4-FFF2-40B4-BE49-F238E27FC236}">
                <a16:creationId xmlns:a16="http://schemas.microsoft.com/office/drawing/2014/main" id="{97FF2346-F102-ED5E-656A-870FE89E9233}"/>
              </a:ext>
            </a:extLst>
          </p:cNvPr>
          <p:cNvGraphicFramePr>
            <a:graphicFrameLocks/>
          </p:cNvGraphicFramePr>
          <p:nvPr>
            <p:extLst>
              <p:ext uri="{D42A27DB-BD31-4B8C-83A1-F6EECF244321}">
                <p14:modId xmlns:p14="http://schemas.microsoft.com/office/powerpoint/2010/main" val="531997100"/>
              </p:ext>
            </p:extLst>
          </p:nvPr>
        </p:nvGraphicFramePr>
        <p:xfrm>
          <a:off x="389075" y="1435529"/>
          <a:ext cx="3800844" cy="227243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A1B37F2F-56C1-C295-7BEA-FF154A1BBFBA}"/>
              </a:ext>
            </a:extLst>
          </p:cNvPr>
          <p:cNvGraphicFramePr>
            <a:graphicFrameLocks/>
          </p:cNvGraphicFramePr>
          <p:nvPr>
            <p:extLst>
              <p:ext uri="{D42A27DB-BD31-4B8C-83A1-F6EECF244321}">
                <p14:modId xmlns:p14="http://schemas.microsoft.com/office/powerpoint/2010/main" val="1533663021"/>
              </p:ext>
            </p:extLst>
          </p:nvPr>
        </p:nvGraphicFramePr>
        <p:xfrm>
          <a:off x="4954081" y="1435530"/>
          <a:ext cx="3800844" cy="2272439"/>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B318D807-2034-0518-C5FA-538747A7F432}"/>
              </a:ext>
            </a:extLst>
          </p:cNvPr>
          <p:cNvSpPr txBox="1"/>
          <p:nvPr/>
        </p:nvSpPr>
        <p:spPr>
          <a:xfrm>
            <a:off x="4002773" y="929269"/>
            <a:ext cx="1138453" cy="307777"/>
          </a:xfrm>
          <a:prstGeom prst="rect">
            <a:avLst/>
          </a:prstGeom>
          <a:noFill/>
        </p:spPr>
        <p:txBody>
          <a:bodyPr wrap="none" rtlCol="0">
            <a:spAutoFit/>
          </a:bodyPr>
          <a:lstStyle/>
          <a:p>
            <a:r>
              <a:rPr lang="en-GB" dirty="0">
                <a:latin typeface="Times New Roman" panose="02020603050405020304" pitchFamily="18" charset="0"/>
                <a:cs typeface="Times New Roman" panose="02020603050405020304" pitchFamily="18" charset="0"/>
              </a:rPr>
              <a:t>Image Result</a:t>
            </a:r>
            <a:endParaRPr lang="en-US"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AAEDE2ED-122C-4375-B703-55EBBCBD784C}"/>
              </a:ext>
            </a:extLst>
          </p:cNvPr>
          <p:cNvPicPr>
            <a:picLocks noChangeAspect="1"/>
          </p:cNvPicPr>
          <p:nvPr/>
        </p:nvPicPr>
        <p:blipFill>
          <a:blip r:embed="rId4"/>
          <a:stretch>
            <a:fillRect/>
          </a:stretch>
        </p:blipFill>
        <p:spPr>
          <a:xfrm>
            <a:off x="4455377" y="1560709"/>
            <a:ext cx="233246" cy="2857264"/>
          </a:xfrm>
          <a:prstGeom prst="rect">
            <a:avLst/>
          </a:prstGeom>
        </p:spPr>
      </p:pic>
    </p:spTree>
    <p:extLst>
      <p:ext uri="{BB962C8B-B14F-4D97-AF65-F5344CB8AC3E}">
        <p14:creationId xmlns:p14="http://schemas.microsoft.com/office/powerpoint/2010/main" val="19320895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C86595-4219-EA6A-0597-427EC4F6D6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graphicFrame>
        <p:nvGraphicFramePr>
          <p:cNvPr id="5" name="Chart 4">
            <a:extLst>
              <a:ext uri="{FF2B5EF4-FFF2-40B4-BE49-F238E27FC236}">
                <a16:creationId xmlns:a16="http://schemas.microsoft.com/office/drawing/2014/main" id="{D4454EA6-747C-92DA-FF98-C4D822DB4BBF}"/>
              </a:ext>
            </a:extLst>
          </p:cNvPr>
          <p:cNvGraphicFramePr>
            <a:graphicFrameLocks/>
          </p:cNvGraphicFramePr>
          <p:nvPr>
            <p:extLst>
              <p:ext uri="{D42A27DB-BD31-4B8C-83A1-F6EECF244321}">
                <p14:modId xmlns:p14="http://schemas.microsoft.com/office/powerpoint/2010/main" val="1164027125"/>
              </p:ext>
            </p:extLst>
          </p:nvPr>
        </p:nvGraphicFramePr>
        <p:xfrm>
          <a:off x="83771" y="59474"/>
          <a:ext cx="3806283" cy="24871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E92DB20B-154F-6F28-D7D9-DA5C5E5C9BA4}"/>
              </a:ext>
            </a:extLst>
          </p:cNvPr>
          <p:cNvGraphicFramePr>
            <a:graphicFrameLocks/>
          </p:cNvGraphicFramePr>
          <p:nvPr>
            <p:extLst>
              <p:ext uri="{D42A27DB-BD31-4B8C-83A1-F6EECF244321}">
                <p14:modId xmlns:p14="http://schemas.microsoft.com/office/powerpoint/2010/main" val="2270811394"/>
              </p:ext>
            </p:extLst>
          </p:nvPr>
        </p:nvGraphicFramePr>
        <p:xfrm>
          <a:off x="5040351" y="47438"/>
          <a:ext cx="3806283" cy="24871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1528432A-3BAD-CD4C-A93C-CB4A7FA5260F}"/>
              </a:ext>
            </a:extLst>
          </p:cNvPr>
          <p:cNvGraphicFramePr>
            <a:graphicFrameLocks/>
          </p:cNvGraphicFramePr>
          <p:nvPr>
            <p:extLst>
              <p:ext uri="{D42A27DB-BD31-4B8C-83A1-F6EECF244321}">
                <p14:modId xmlns:p14="http://schemas.microsoft.com/office/powerpoint/2010/main" val="372051230"/>
              </p:ext>
            </p:extLst>
          </p:nvPr>
        </p:nvGraphicFramePr>
        <p:xfrm>
          <a:off x="2520176" y="2448201"/>
          <a:ext cx="3890054" cy="2687865"/>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60F7D96E-D68B-4802-FDAA-57E6943623AE}"/>
              </a:ext>
            </a:extLst>
          </p:cNvPr>
          <p:cNvSpPr txBox="1"/>
          <p:nvPr/>
        </p:nvSpPr>
        <p:spPr>
          <a:xfrm>
            <a:off x="4002773" y="200723"/>
            <a:ext cx="1138453" cy="307777"/>
          </a:xfrm>
          <a:prstGeom prst="rect">
            <a:avLst/>
          </a:prstGeom>
          <a:noFill/>
        </p:spPr>
        <p:txBody>
          <a:bodyPr wrap="none" rtlCol="0">
            <a:spAutoFit/>
          </a:bodyPr>
          <a:lstStyle/>
          <a:p>
            <a:r>
              <a:rPr lang="en-GB" dirty="0">
                <a:latin typeface="Times New Roman" panose="02020603050405020304" pitchFamily="18" charset="0"/>
                <a:cs typeface="Times New Roman" panose="02020603050405020304" pitchFamily="18" charset="0"/>
              </a:rPr>
              <a:t>Image Result</a:t>
            </a: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60E8950-D52A-1173-8CBF-83A07A4B01BF}"/>
              </a:ext>
            </a:extLst>
          </p:cNvPr>
          <p:cNvPicPr>
            <a:picLocks noChangeAspect="1"/>
          </p:cNvPicPr>
          <p:nvPr/>
        </p:nvPicPr>
        <p:blipFill>
          <a:blip r:embed="rId5"/>
          <a:stretch>
            <a:fillRect/>
          </a:stretch>
        </p:blipFill>
        <p:spPr>
          <a:xfrm>
            <a:off x="4495795" y="596570"/>
            <a:ext cx="152407" cy="1763561"/>
          </a:xfrm>
          <a:prstGeom prst="rect">
            <a:avLst/>
          </a:prstGeom>
        </p:spPr>
      </p:pic>
    </p:spTree>
    <p:extLst>
      <p:ext uri="{BB962C8B-B14F-4D97-AF65-F5344CB8AC3E}">
        <p14:creationId xmlns:p14="http://schemas.microsoft.com/office/powerpoint/2010/main" val="24022116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2BFEB-A9B5-C91D-01E9-111F52F079D4}"/>
              </a:ext>
            </a:extLst>
          </p:cNvPr>
          <p:cNvSpPr>
            <a:spLocks noGrp="1"/>
          </p:cNvSpPr>
          <p:nvPr>
            <p:ph type="title"/>
          </p:nvPr>
        </p:nvSpPr>
        <p:spPr>
          <a:xfrm>
            <a:off x="1340700" y="2143050"/>
            <a:ext cx="6462600" cy="857400"/>
          </a:xfrm>
        </p:spPr>
        <p:txBody>
          <a:bodyPr/>
          <a:lstStyle/>
          <a:p>
            <a:pPr algn="ctr"/>
            <a:r>
              <a:rPr lang="en-US" dirty="0"/>
              <a:t>ANN</a:t>
            </a:r>
          </a:p>
        </p:txBody>
      </p:sp>
      <p:sp>
        <p:nvSpPr>
          <p:cNvPr id="4" name="Slide Number Placeholder 3">
            <a:extLst>
              <a:ext uri="{FF2B5EF4-FFF2-40B4-BE49-F238E27FC236}">
                <a16:creationId xmlns:a16="http://schemas.microsoft.com/office/drawing/2014/main" id="{D90901E8-B7A7-7E11-3716-4863022946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Tree>
    <p:extLst>
      <p:ext uri="{BB962C8B-B14F-4D97-AF65-F5344CB8AC3E}">
        <p14:creationId xmlns:p14="http://schemas.microsoft.com/office/powerpoint/2010/main" val="22099089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7CF4B-BD77-4AED-1522-656BF308FB9A}"/>
              </a:ext>
            </a:extLst>
          </p:cNvPr>
          <p:cNvSpPr>
            <a:spLocks noGrp="1"/>
          </p:cNvSpPr>
          <p:nvPr>
            <p:ph type="title"/>
          </p:nvPr>
        </p:nvSpPr>
        <p:spPr>
          <a:xfrm>
            <a:off x="1340700" y="2143050"/>
            <a:ext cx="6462600" cy="857400"/>
          </a:xfrm>
        </p:spPr>
        <p:txBody>
          <a:bodyPr/>
          <a:lstStyle/>
          <a:p>
            <a:pPr algn="ctr"/>
            <a:r>
              <a:rPr lang="en-US" dirty="0"/>
              <a:t>ANN Model and Result</a:t>
            </a:r>
          </a:p>
        </p:txBody>
      </p:sp>
      <p:sp>
        <p:nvSpPr>
          <p:cNvPr id="4" name="Slide Number Placeholder 3">
            <a:extLst>
              <a:ext uri="{FF2B5EF4-FFF2-40B4-BE49-F238E27FC236}">
                <a16:creationId xmlns:a16="http://schemas.microsoft.com/office/drawing/2014/main" id="{9D6AA515-1814-5634-CAA1-5470F3B90E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spTree>
    <p:extLst>
      <p:ext uri="{BB962C8B-B14F-4D97-AF65-F5344CB8AC3E}">
        <p14:creationId xmlns:p14="http://schemas.microsoft.com/office/powerpoint/2010/main" val="12046772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781FC-02FC-5564-EC55-2CF059AF5E66}"/>
              </a:ext>
            </a:extLst>
          </p:cNvPr>
          <p:cNvSpPr>
            <a:spLocks noGrp="1"/>
          </p:cNvSpPr>
          <p:nvPr>
            <p:ph type="title"/>
          </p:nvPr>
        </p:nvSpPr>
        <p:spPr/>
        <p:txBody>
          <a:bodyPr/>
          <a:lstStyle/>
          <a:p>
            <a:r>
              <a:rPr lang="en-GB" dirty="0"/>
              <a:t>Model</a:t>
            </a:r>
            <a:endParaRPr lang="en-US" dirty="0"/>
          </a:p>
        </p:txBody>
      </p:sp>
      <p:sp>
        <p:nvSpPr>
          <p:cNvPr id="4" name="Slide Number Placeholder 3">
            <a:extLst>
              <a:ext uri="{FF2B5EF4-FFF2-40B4-BE49-F238E27FC236}">
                <a16:creationId xmlns:a16="http://schemas.microsoft.com/office/drawing/2014/main" id="{E342EB0E-53D5-2837-6604-7E9D26AD48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graphicFrame>
        <p:nvGraphicFramePr>
          <p:cNvPr id="5" name="Table 4">
            <a:extLst>
              <a:ext uri="{FF2B5EF4-FFF2-40B4-BE49-F238E27FC236}">
                <a16:creationId xmlns:a16="http://schemas.microsoft.com/office/drawing/2014/main" id="{FDAD3D9F-66BD-D36E-4366-72E5F2B921B7}"/>
              </a:ext>
            </a:extLst>
          </p:cNvPr>
          <p:cNvGraphicFramePr>
            <a:graphicFrameLocks noGrp="1"/>
          </p:cNvGraphicFramePr>
          <p:nvPr>
            <p:extLst>
              <p:ext uri="{D42A27DB-BD31-4B8C-83A1-F6EECF244321}">
                <p14:modId xmlns:p14="http://schemas.microsoft.com/office/powerpoint/2010/main" val="2824864432"/>
              </p:ext>
            </p:extLst>
          </p:nvPr>
        </p:nvGraphicFramePr>
        <p:xfrm>
          <a:off x="2824797" y="1709308"/>
          <a:ext cx="3494405" cy="2612330"/>
        </p:xfrm>
        <a:graphic>
          <a:graphicData uri="http://schemas.openxmlformats.org/drawingml/2006/table">
            <a:tbl>
              <a:tblPr firstRow="1" firstCol="1" bandRow="1">
                <a:tableStyleId>{5C22544A-7EE6-4342-B048-85BDC9FD1C3A}</a:tableStyleId>
              </a:tblPr>
              <a:tblGrid>
                <a:gridCol w="396875">
                  <a:extLst>
                    <a:ext uri="{9D8B030D-6E8A-4147-A177-3AD203B41FA5}">
                      <a16:colId xmlns:a16="http://schemas.microsoft.com/office/drawing/2014/main" val="2454002382"/>
                    </a:ext>
                  </a:extLst>
                </a:gridCol>
                <a:gridCol w="1932305">
                  <a:extLst>
                    <a:ext uri="{9D8B030D-6E8A-4147-A177-3AD203B41FA5}">
                      <a16:colId xmlns:a16="http://schemas.microsoft.com/office/drawing/2014/main" val="302635283"/>
                    </a:ext>
                  </a:extLst>
                </a:gridCol>
                <a:gridCol w="1165225">
                  <a:extLst>
                    <a:ext uri="{9D8B030D-6E8A-4147-A177-3AD203B41FA5}">
                      <a16:colId xmlns:a16="http://schemas.microsoft.com/office/drawing/2014/main" val="3928962171"/>
                    </a:ext>
                  </a:extLst>
                </a:gridCol>
              </a:tblGrid>
              <a:tr h="0">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No</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Parameter</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Value</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4837922"/>
                  </a:ext>
                </a:extLst>
              </a:tr>
              <a:tr h="0">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400" dirty="0">
                          <a:effectLst/>
                          <a:latin typeface="Times New Roman" panose="02020603050405020304" pitchFamily="18" charset="0"/>
                          <a:ea typeface="SimSun" panose="02010600030101010101" pitchFamily="2" charset="-122"/>
                          <a:cs typeface="Times New Roman" panose="02020603050405020304" pitchFamily="18" charset="0"/>
                        </a:rPr>
                        <a:t>Number of neurons in the input layer</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15</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14488202"/>
                  </a:ext>
                </a:extLst>
              </a:tr>
              <a:tr h="0">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Number of hidden layers</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94447104"/>
                  </a:ext>
                </a:extLst>
              </a:tr>
              <a:tr h="0">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400" dirty="0">
                          <a:effectLst/>
                          <a:latin typeface="Times New Roman" panose="02020603050405020304" pitchFamily="18" charset="0"/>
                          <a:cs typeface="Times New Roman" panose="02020603050405020304" pitchFamily="18" charset="0"/>
                        </a:rPr>
                        <a:t>Number of neurons in the output layer</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69456569"/>
                  </a:ext>
                </a:extLst>
              </a:tr>
              <a:tr h="0">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Epoch</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250</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06442156"/>
                  </a:ext>
                </a:extLst>
              </a:tr>
              <a:tr h="0">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Learning rate</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0,0004</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67648261"/>
                  </a:ext>
                </a:extLst>
              </a:tr>
              <a:tr h="0">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6. </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Normalization</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400"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es</a:t>
                      </a:r>
                    </a:p>
                  </a:txBody>
                  <a:tcPr marL="68580" marR="68580" marT="0" marB="0"/>
                </a:tc>
                <a:extLst>
                  <a:ext uri="{0D108BD9-81ED-4DB2-BD59-A6C34878D82A}">
                    <a16:rowId xmlns:a16="http://schemas.microsoft.com/office/drawing/2014/main" val="3569591518"/>
                  </a:ext>
                </a:extLst>
              </a:tr>
            </a:tbl>
          </a:graphicData>
        </a:graphic>
      </p:graphicFrame>
    </p:spTree>
    <p:extLst>
      <p:ext uri="{BB962C8B-B14F-4D97-AF65-F5344CB8AC3E}">
        <p14:creationId xmlns:p14="http://schemas.microsoft.com/office/powerpoint/2010/main" val="36406340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4AF31-D51A-AEFD-B74D-8E4D857A74F7}"/>
              </a:ext>
            </a:extLst>
          </p:cNvPr>
          <p:cNvSpPr>
            <a:spLocks noGrp="1"/>
          </p:cNvSpPr>
          <p:nvPr>
            <p:ph type="title"/>
          </p:nvPr>
        </p:nvSpPr>
        <p:spPr>
          <a:xfrm>
            <a:off x="893700" y="172699"/>
            <a:ext cx="6462600" cy="857400"/>
          </a:xfrm>
        </p:spPr>
        <p:txBody>
          <a:bodyPr/>
          <a:lstStyle/>
          <a:p>
            <a:r>
              <a:rPr lang="en-US" dirty="0"/>
              <a:t>Result</a:t>
            </a:r>
          </a:p>
        </p:txBody>
      </p:sp>
      <p:sp>
        <p:nvSpPr>
          <p:cNvPr id="4" name="Slide Number Placeholder 3">
            <a:extLst>
              <a:ext uri="{FF2B5EF4-FFF2-40B4-BE49-F238E27FC236}">
                <a16:creationId xmlns:a16="http://schemas.microsoft.com/office/drawing/2014/main" id="{86BDAAC4-543F-CC3C-EBC7-DA94BF1230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graphicFrame>
        <p:nvGraphicFramePr>
          <p:cNvPr id="3" name="Table 2">
            <a:extLst>
              <a:ext uri="{FF2B5EF4-FFF2-40B4-BE49-F238E27FC236}">
                <a16:creationId xmlns:a16="http://schemas.microsoft.com/office/drawing/2014/main" id="{116C18F3-1A09-50A7-985B-1146C4424B1D}"/>
              </a:ext>
            </a:extLst>
          </p:cNvPr>
          <p:cNvGraphicFramePr>
            <a:graphicFrameLocks noGrp="1"/>
          </p:cNvGraphicFramePr>
          <p:nvPr>
            <p:extLst>
              <p:ext uri="{D42A27DB-BD31-4B8C-83A1-F6EECF244321}">
                <p14:modId xmlns:p14="http://schemas.microsoft.com/office/powerpoint/2010/main" val="3408793624"/>
              </p:ext>
            </p:extLst>
          </p:nvPr>
        </p:nvGraphicFramePr>
        <p:xfrm>
          <a:off x="512485" y="1098670"/>
          <a:ext cx="3933136" cy="3737525"/>
        </p:xfrm>
        <a:graphic>
          <a:graphicData uri="http://schemas.openxmlformats.org/drawingml/2006/table">
            <a:tbl>
              <a:tblPr firstRow="1" firstCol="1" bandRow="1">
                <a:tableStyleId>{5C22544A-7EE6-4342-B048-85BDC9FD1C3A}</a:tableStyleId>
              </a:tblPr>
              <a:tblGrid>
                <a:gridCol w="344988">
                  <a:extLst>
                    <a:ext uri="{9D8B030D-6E8A-4147-A177-3AD203B41FA5}">
                      <a16:colId xmlns:a16="http://schemas.microsoft.com/office/drawing/2014/main" val="2739379979"/>
                    </a:ext>
                  </a:extLst>
                </a:gridCol>
                <a:gridCol w="344988">
                  <a:extLst>
                    <a:ext uri="{9D8B030D-6E8A-4147-A177-3AD203B41FA5}">
                      <a16:colId xmlns:a16="http://schemas.microsoft.com/office/drawing/2014/main" val="2311732831"/>
                    </a:ext>
                  </a:extLst>
                </a:gridCol>
                <a:gridCol w="344988">
                  <a:extLst>
                    <a:ext uri="{9D8B030D-6E8A-4147-A177-3AD203B41FA5}">
                      <a16:colId xmlns:a16="http://schemas.microsoft.com/office/drawing/2014/main" val="1651926819"/>
                    </a:ext>
                  </a:extLst>
                </a:gridCol>
                <a:gridCol w="398222">
                  <a:extLst>
                    <a:ext uri="{9D8B030D-6E8A-4147-A177-3AD203B41FA5}">
                      <a16:colId xmlns:a16="http://schemas.microsoft.com/office/drawing/2014/main" val="2719307176"/>
                    </a:ext>
                  </a:extLst>
                </a:gridCol>
                <a:gridCol w="398222">
                  <a:extLst>
                    <a:ext uri="{9D8B030D-6E8A-4147-A177-3AD203B41FA5}">
                      <a16:colId xmlns:a16="http://schemas.microsoft.com/office/drawing/2014/main" val="1477155598"/>
                    </a:ext>
                  </a:extLst>
                </a:gridCol>
                <a:gridCol w="453531">
                  <a:extLst>
                    <a:ext uri="{9D8B030D-6E8A-4147-A177-3AD203B41FA5}">
                      <a16:colId xmlns:a16="http://schemas.microsoft.com/office/drawing/2014/main" val="204899625"/>
                    </a:ext>
                  </a:extLst>
                </a:gridCol>
                <a:gridCol w="453531">
                  <a:extLst>
                    <a:ext uri="{9D8B030D-6E8A-4147-A177-3AD203B41FA5}">
                      <a16:colId xmlns:a16="http://schemas.microsoft.com/office/drawing/2014/main" val="253433458"/>
                    </a:ext>
                  </a:extLst>
                </a:gridCol>
                <a:gridCol w="398222">
                  <a:extLst>
                    <a:ext uri="{9D8B030D-6E8A-4147-A177-3AD203B41FA5}">
                      <a16:colId xmlns:a16="http://schemas.microsoft.com/office/drawing/2014/main" val="2977014506"/>
                    </a:ext>
                  </a:extLst>
                </a:gridCol>
                <a:gridCol w="398222">
                  <a:extLst>
                    <a:ext uri="{9D8B030D-6E8A-4147-A177-3AD203B41FA5}">
                      <a16:colId xmlns:a16="http://schemas.microsoft.com/office/drawing/2014/main" val="3769306915"/>
                    </a:ext>
                  </a:extLst>
                </a:gridCol>
                <a:gridCol w="398222">
                  <a:extLst>
                    <a:ext uri="{9D8B030D-6E8A-4147-A177-3AD203B41FA5}">
                      <a16:colId xmlns:a16="http://schemas.microsoft.com/office/drawing/2014/main" val="3385303764"/>
                    </a:ext>
                  </a:extLst>
                </a:gridCol>
              </a:tblGrid>
              <a:tr h="199762">
                <a:tc rowSpan="3">
                  <a:txBody>
                    <a:bodyPr/>
                    <a:lstStyle/>
                    <a:p>
                      <a:pPr marL="0" marR="0" algn="ctr">
                        <a:lnSpc>
                          <a:spcPct val="150000"/>
                        </a:lnSpc>
                        <a:spcBef>
                          <a:spcPts val="0"/>
                        </a:spcBef>
                        <a:spcAft>
                          <a:spcPts val="0"/>
                        </a:spcAft>
                      </a:pPr>
                      <a:r>
                        <a:rPr lang="en-US" sz="1000">
                          <a:effectLst/>
                        </a:rPr>
                        <a:t> </a:t>
                      </a:r>
                      <a:endParaRPr lang="en-US" sz="1100">
                        <a:effectLst/>
                      </a:endParaRPr>
                    </a:p>
                    <a:p>
                      <a:pPr marL="0" marR="0" algn="ctr">
                        <a:lnSpc>
                          <a:spcPct val="150000"/>
                        </a:lnSpc>
                        <a:spcBef>
                          <a:spcPts val="0"/>
                        </a:spcBef>
                        <a:spcAft>
                          <a:spcPts val="0"/>
                        </a:spcAft>
                      </a:pPr>
                      <a:r>
                        <a:rPr lang="en-US" sz="1000">
                          <a:effectLst/>
                        </a:rPr>
                        <a:t>No</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gridSpan="9">
                  <a:txBody>
                    <a:bodyPr/>
                    <a:lstStyle/>
                    <a:p>
                      <a:pPr marL="0" marR="0" algn="ctr">
                        <a:lnSpc>
                          <a:spcPct val="150000"/>
                        </a:lnSpc>
                        <a:spcBef>
                          <a:spcPts val="0"/>
                        </a:spcBef>
                        <a:spcAft>
                          <a:spcPts val="0"/>
                        </a:spcAft>
                      </a:pPr>
                      <a:r>
                        <a:rPr lang="en-US" sz="1000" dirty="0">
                          <a:effectLst/>
                        </a:rPr>
                        <a:t>Sample Concentration Content (%)</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36708014"/>
                  </a:ext>
                </a:extLst>
              </a:tr>
              <a:tr h="199762">
                <a:tc vMerge="1">
                  <a:txBody>
                    <a:bodyPr/>
                    <a:lstStyle/>
                    <a:p>
                      <a:endParaRPr lang="en-US"/>
                    </a:p>
                  </a:txBody>
                  <a:tcPr/>
                </a:tc>
                <a:tc gridSpan="3">
                  <a:txBody>
                    <a:bodyPr/>
                    <a:lstStyle/>
                    <a:p>
                      <a:pPr marL="0" marR="0" algn="ctr">
                        <a:lnSpc>
                          <a:spcPct val="150000"/>
                        </a:lnSpc>
                        <a:spcBef>
                          <a:spcPts val="0"/>
                        </a:spcBef>
                        <a:spcAft>
                          <a:spcPts val="0"/>
                        </a:spcAft>
                      </a:pPr>
                      <a:r>
                        <a:rPr lang="en-US" sz="1000" dirty="0">
                          <a:effectLst/>
                        </a:rPr>
                        <a:t>Actual </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lnSpc>
                          <a:spcPct val="150000"/>
                        </a:lnSpc>
                        <a:spcBef>
                          <a:spcPts val="0"/>
                        </a:spcBef>
                        <a:spcAft>
                          <a:spcPts val="0"/>
                        </a:spcAft>
                      </a:pPr>
                      <a:r>
                        <a:rPr lang="en-US" sz="1000" dirty="0">
                          <a:effectLst/>
                        </a:rPr>
                        <a:t>Prediction</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lnSpc>
                          <a:spcPct val="150000"/>
                        </a:lnSpc>
                        <a:spcBef>
                          <a:spcPts val="0"/>
                        </a:spcBef>
                        <a:spcAft>
                          <a:spcPts val="0"/>
                        </a:spcAft>
                      </a:pPr>
                      <a:r>
                        <a:rPr lang="en-US" sz="1000">
                          <a:effectLst/>
                        </a:rPr>
                        <a:t>Absolute error</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24933232"/>
                  </a:ext>
                </a:extLst>
              </a:tr>
              <a:tr h="199762">
                <a:tc vMerge="1">
                  <a:txBody>
                    <a:bodyPr/>
                    <a:lstStyle/>
                    <a:p>
                      <a:endParaRPr lang="en-US"/>
                    </a:p>
                  </a:txBody>
                  <a:tcPr/>
                </a:tc>
                <a:tc>
                  <a:txBody>
                    <a:bodyPr/>
                    <a:lstStyle/>
                    <a:p>
                      <a:pPr marL="0" marR="0" algn="ctr">
                        <a:lnSpc>
                          <a:spcPct val="150000"/>
                        </a:lnSpc>
                        <a:spcBef>
                          <a:spcPts val="0"/>
                        </a:spcBef>
                        <a:spcAft>
                          <a:spcPts val="0"/>
                        </a:spcAft>
                      </a:pPr>
                      <a:r>
                        <a:rPr lang="en-US" sz="1000">
                          <a:effectLst/>
                        </a:rPr>
                        <a:t>R</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G</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B</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R</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G</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B</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R</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G</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B</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85415025"/>
                  </a:ext>
                </a:extLst>
              </a:tr>
              <a:tr h="341540">
                <a:tc>
                  <a:txBody>
                    <a:bodyPr/>
                    <a:lstStyle/>
                    <a:p>
                      <a:pPr marL="0" marR="0" algn="ctr">
                        <a:lnSpc>
                          <a:spcPct val="150000"/>
                        </a:lnSpc>
                        <a:spcBef>
                          <a:spcPts val="0"/>
                        </a:spcBef>
                        <a:spcAft>
                          <a:spcPts val="0"/>
                        </a:spcAft>
                      </a:pPr>
                      <a:r>
                        <a:rPr lang="en-US" sz="1000">
                          <a:effectLst/>
                        </a:rPr>
                        <a:t>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-2.16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0.25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2.16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0.25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060299587"/>
                  </a:ext>
                </a:extLst>
              </a:tr>
              <a:tr h="341540">
                <a:tc>
                  <a:txBody>
                    <a:bodyPr/>
                    <a:lstStyle/>
                    <a:p>
                      <a:pPr marL="0" marR="0" algn="ctr">
                        <a:lnSpc>
                          <a:spcPct val="150000"/>
                        </a:lnSpc>
                        <a:spcBef>
                          <a:spcPts val="0"/>
                        </a:spcBef>
                        <a:spcAft>
                          <a:spcPts val="0"/>
                        </a:spcAft>
                      </a:pPr>
                      <a:r>
                        <a:rPr lang="en-US" sz="1000">
                          <a:effectLst/>
                        </a:rPr>
                        <a:t>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-0.31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1.16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101.04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0.31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1.16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65175191"/>
                  </a:ext>
                </a:extLst>
              </a:tr>
              <a:tr h="341540">
                <a:tc>
                  <a:txBody>
                    <a:bodyPr/>
                    <a:lstStyle/>
                    <a:p>
                      <a:pPr marL="0" marR="0" algn="ctr">
                        <a:lnSpc>
                          <a:spcPct val="150000"/>
                        </a:lnSpc>
                        <a:spcBef>
                          <a:spcPts val="0"/>
                        </a:spcBef>
                        <a:spcAft>
                          <a:spcPts val="0"/>
                        </a:spcAft>
                      </a:pPr>
                      <a:r>
                        <a:rPr lang="en-US" sz="1000">
                          <a:effectLst/>
                        </a:rPr>
                        <a:t>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80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12.97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81.67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-1.90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7.03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1.67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1.90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742178761"/>
                  </a:ext>
                </a:extLst>
              </a:tr>
              <a:tr h="341540">
                <a:tc>
                  <a:txBody>
                    <a:bodyPr/>
                    <a:lstStyle/>
                    <a:p>
                      <a:pPr marL="0" marR="0" algn="ctr">
                        <a:lnSpc>
                          <a:spcPct val="150000"/>
                        </a:lnSpc>
                        <a:spcBef>
                          <a:spcPts val="0"/>
                        </a:spcBef>
                        <a:spcAft>
                          <a:spcPts val="0"/>
                        </a:spcAft>
                      </a:pPr>
                      <a:r>
                        <a:rPr lang="en-US" sz="1000">
                          <a:effectLst/>
                        </a:rPr>
                        <a:t>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60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40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-3.02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36.32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65.39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3.02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23.68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25.39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234256035"/>
                  </a:ext>
                </a:extLst>
              </a:tr>
              <a:tr h="341540">
                <a:tc>
                  <a:txBody>
                    <a:bodyPr/>
                    <a:lstStyle/>
                    <a:p>
                      <a:pPr marL="0" marR="0" algn="ctr">
                        <a:lnSpc>
                          <a:spcPct val="150000"/>
                        </a:lnSpc>
                        <a:spcBef>
                          <a:spcPts val="0"/>
                        </a:spcBef>
                        <a:spcAft>
                          <a:spcPts val="0"/>
                        </a:spcAft>
                      </a:pPr>
                      <a:r>
                        <a:rPr lang="en-US" sz="1000">
                          <a:effectLst/>
                        </a:rPr>
                        <a:t>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80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65.55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-6.96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14.65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14.45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6.96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5.35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985391184"/>
                  </a:ext>
                </a:extLst>
              </a:tr>
              <a:tr h="341540">
                <a:tc>
                  <a:txBody>
                    <a:bodyPr/>
                    <a:lstStyle/>
                    <a:p>
                      <a:pPr marL="0" marR="0" algn="ctr">
                        <a:lnSpc>
                          <a:spcPct val="150000"/>
                        </a:lnSpc>
                        <a:spcBef>
                          <a:spcPts val="0"/>
                        </a:spcBef>
                        <a:spcAft>
                          <a:spcPts val="0"/>
                        </a:spcAft>
                      </a:pPr>
                      <a:r>
                        <a:rPr lang="en-US" sz="1000">
                          <a:effectLst/>
                        </a:rPr>
                        <a:t>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40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40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39.18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38.59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21.16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0.82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1.41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1.16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959786466"/>
                  </a:ext>
                </a:extLst>
              </a:tr>
              <a:tr h="341540">
                <a:tc>
                  <a:txBody>
                    <a:bodyPr/>
                    <a:lstStyle/>
                    <a:p>
                      <a:pPr marL="0" marR="0" algn="ctr">
                        <a:lnSpc>
                          <a:spcPct val="150000"/>
                        </a:lnSpc>
                        <a:spcBef>
                          <a:spcPts val="0"/>
                        </a:spcBef>
                        <a:spcAft>
                          <a:spcPts val="0"/>
                        </a:spcAft>
                      </a:pPr>
                      <a:r>
                        <a:rPr lang="en-US" sz="1000">
                          <a:effectLst/>
                        </a:rPr>
                        <a:t>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33.3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33.3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33.3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33.05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30.17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31.76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0.25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3.13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1.54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028360713"/>
                  </a:ext>
                </a:extLst>
              </a:tr>
              <a:tr h="341540">
                <a:tc>
                  <a:txBody>
                    <a:bodyPr/>
                    <a:lstStyle/>
                    <a:p>
                      <a:pPr marL="0" marR="0" algn="ctr">
                        <a:lnSpc>
                          <a:spcPct val="150000"/>
                        </a:lnSpc>
                        <a:spcBef>
                          <a:spcPts val="0"/>
                        </a:spcBef>
                        <a:spcAft>
                          <a:spcPts val="0"/>
                        </a:spcAft>
                      </a:pPr>
                      <a:r>
                        <a:rPr lang="en-US" sz="1000">
                          <a:effectLst/>
                        </a:rPr>
                        <a:t>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18.76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0.19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-0.22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1.24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0.19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0.22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9898774"/>
                  </a:ext>
                </a:extLst>
              </a:tr>
              <a:tr h="199762">
                <a:tc>
                  <a:txBody>
                    <a:bodyPr/>
                    <a:lstStyle/>
                    <a:p>
                      <a:pPr marL="0" marR="0" algn="ctr">
                        <a:lnSpc>
                          <a:spcPct val="150000"/>
                        </a:lnSpc>
                        <a:spcBef>
                          <a:spcPts val="0"/>
                        </a:spcBef>
                        <a:spcAft>
                          <a:spcPts val="0"/>
                        </a:spcAft>
                      </a:pPr>
                      <a:r>
                        <a:rPr lang="en-US" sz="1000">
                          <a:effectLst/>
                        </a:rPr>
                        <a:t>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0.05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17.21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-0.09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0.05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2.79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0.09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280241563"/>
                  </a:ext>
                </a:extLst>
              </a:tr>
              <a:tr h="199762">
                <a:tc>
                  <a:txBody>
                    <a:bodyPr/>
                    <a:lstStyle/>
                    <a:p>
                      <a:pPr marL="0" marR="0" algn="ctr">
                        <a:lnSpc>
                          <a:spcPct val="150000"/>
                        </a:lnSpc>
                        <a:spcBef>
                          <a:spcPts val="0"/>
                        </a:spcBef>
                        <a:spcAft>
                          <a:spcPts val="0"/>
                        </a:spcAft>
                      </a:pPr>
                      <a:r>
                        <a:rPr lang="en-US" sz="1000">
                          <a:effectLst/>
                        </a:rPr>
                        <a:t>10.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1.13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12.93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1.13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dirty="0">
                          <a:effectLst/>
                        </a:rPr>
                        <a:t>2.93</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37788660"/>
                  </a:ext>
                </a:extLst>
              </a:tr>
            </a:tbl>
          </a:graphicData>
        </a:graphic>
      </p:graphicFrame>
      <p:graphicFrame>
        <p:nvGraphicFramePr>
          <p:cNvPr id="5" name="Table 4">
            <a:extLst>
              <a:ext uri="{FF2B5EF4-FFF2-40B4-BE49-F238E27FC236}">
                <a16:creationId xmlns:a16="http://schemas.microsoft.com/office/drawing/2014/main" id="{D5EC56B3-E074-3F13-1957-609487A40D3D}"/>
              </a:ext>
            </a:extLst>
          </p:cNvPr>
          <p:cNvGraphicFramePr>
            <a:graphicFrameLocks noGrp="1"/>
          </p:cNvGraphicFramePr>
          <p:nvPr>
            <p:extLst>
              <p:ext uri="{D42A27DB-BD31-4B8C-83A1-F6EECF244321}">
                <p14:modId xmlns:p14="http://schemas.microsoft.com/office/powerpoint/2010/main" val="540147691"/>
              </p:ext>
            </p:extLst>
          </p:nvPr>
        </p:nvGraphicFramePr>
        <p:xfrm>
          <a:off x="5159297" y="1339465"/>
          <a:ext cx="3122813" cy="3273422"/>
        </p:xfrm>
        <a:graphic>
          <a:graphicData uri="http://schemas.openxmlformats.org/drawingml/2006/table">
            <a:tbl>
              <a:tblPr firstRow="1" firstCol="1" bandRow="1">
                <a:tableStyleId>{5C22544A-7EE6-4342-B048-85BDC9FD1C3A}</a:tableStyleId>
              </a:tblPr>
              <a:tblGrid>
                <a:gridCol w="586656">
                  <a:extLst>
                    <a:ext uri="{9D8B030D-6E8A-4147-A177-3AD203B41FA5}">
                      <a16:colId xmlns:a16="http://schemas.microsoft.com/office/drawing/2014/main" val="3130256154"/>
                    </a:ext>
                  </a:extLst>
                </a:gridCol>
                <a:gridCol w="676910">
                  <a:extLst>
                    <a:ext uri="{9D8B030D-6E8A-4147-A177-3AD203B41FA5}">
                      <a16:colId xmlns:a16="http://schemas.microsoft.com/office/drawing/2014/main" val="3153627416"/>
                    </a:ext>
                  </a:extLst>
                </a:gridCol>
                <a:gridCol w="676910">
                  <a:extLst>
                    <a:ext uri="{9D8B030D-6E8A-4147-A177-3AD203B41FA5}">
                      <a16:colId xmlns:a16="http://schemas.microsoft.com/office/drawing/2014/main" val="1946805774"/>
                    </a:ext>
                  </a:extLst>
                </a:gridCol>
                <a:gridCol w="630279">
                  <a:extLst>
                    <a:ext uri="{9D8B030D-6E8A-4147-A177-3AD203B41FA5}">
                      <a16:colId xmlns:a16="http://schemas.microsoft.com/office/drawing/2014/main" val="911044776"/>
                    </a:ext>
                  </a:extLst>
                </a:gridCol>
                <a:gridCol w="552058">
                  <a:extLst>
                    <a:ext uri="{9D8B030D-6E8A-4147-A177-3AD203B41FA5}">
                      <a16:colId xmlns:a16="http://schemas.microsoft.com/office/drawing/2014/main" val="2432576144"/>
                    </a:ext>
                  </a:extLst>
                </a:gridCol>
              </a:tblGrid>
              <a:tr h="249176">
                <a:tc rowSpan="2">
                  <a:txBody>
                    <a:bodyPr/>
                    <a:lstStyle/>
                    <a:p>
                      <a:pPr marL="0" marR="0" algn="ctr">
                        <a:lnSpc>
                          <a:spcPct val="150000"/>
                        </a:lnSpc>
                        <a:spcBef>
                          <a:spcPts val="0"/>
                        </a:spcBef>
                        <a:spcAft>
                          <a:spcPts val="0"/>
                        </a:spcAft>
                      </a:pPr>
                      <a:r>
                        <a:rPr lang="en-US" sz="800">
                          <a:effectLst/>
                        </a:rPr>
                        <a:t> </a:t>
                      </a:r>
                      <a:endParaRPr lang="en-US" sz="1100">
                        <a:effectLst/>
                      </a:endParaRPr>
                    </a:p>
                    <a:p>
                      <a:pPr marL="0" marR="0" algn="ctr">
                        <a:lnSpc>
                          <a:spcPct val="150000"/>
                        </a:lnSpc>
                        <a:spcBef>
                          <a:spcPts val="0"/>
                        </a:spcBef>
                        <a:spcAft>
                          <a:spcPts val="0"/>
                        </a:spcAft>
                      </a:pPr>
                      <a:r>
                        <a:rPr lang="en-US" sz="800">
                          <a:effectLst/>
                        </a:rPr>
                        <a:t>No</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gridSpan="3">
                  <a:txBody>
                    <a:bodyPr/>
                    <a:lstStyle/>
                    <a:p>
                      <a:pPr marL="0" marR="0" algn="ctr">
                        <a:lnSpc>
                          <a:spcPct val="150000"/>
                        </a:lnSpc>
                        <a:spcBef>
                          <a:spcPts val="0"/>
                        </a:spcBef>
                        <a:spcAft>
                          <a:spcPts val="0"/>
                        </a:spcAft>
                      </a:pPr>
                      <a:r>
                        <a:rPr lang="en-US" sz="800">
                          <a:effectLst/>
                        </a:rPr>
                        <a:t>Absolute error</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hMerge="1">
                  <a:txBody>
                    <a:bodyPr/>
                    <a:lstStyle/>
                    <a:p>
                      <a:endParaRPr lang="en-US"/>
                    </a:p>
                  </a:txBody>
                  <a:tcPr/>
                </a:tc>
                <a:tc hMerge="1">
                  <a:txBody>
                    <a:bodyPr/>
                    <a:lstStyle/>
                    <a:p>
                      <a:endParaRPr lang="en-US"/>
                    </a:p>
                  </a:txBody>
                  <a:tcPr/>
                </a:tc>
                <a:tc rowSpan="2">
                  <a:txBody>
                    <a:bodyPr/>
                    <a:lstStyle/>
                    <a:p>
                      <a:pPr marL="0" marR="0" algn="ctr">
                        <a:lnSpc>
                          <a:spcPct val="150000"/>
                        </a:lnSpc>
                        <a:spcBef>
                          <a:spcPts val="0"/>
                        </a:spcBef>
                        <a:spcAft>
                          <a:spcPts val="0"/>
                        </a:spcAft>
                      </a:pPr>
                      <a:r>
                        <a:rPr lang="en-US" sz="800" dirty="0">
                          <a:effectLst/>
                        </a:rPr>
                        <a:t>Sample Error</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356904351"/>
                  </a:ext>
                </a:extLst>
              </a:tr>
              <a:tr h="283310">
                <a:tc vMerge="1">
                  <a:txBody>
                    <a:bodyPr/>
                    <a:lstStyle/>
                    <a:p>
                      <a:endParaRPr lang="en-US"/>
                    </a:p>
                  </a:txBody>
                  <a:tcPr/>
                </a:tc>
                <a:tc>
                  <a:txBody>
                    <a:bodyPr/>
                    <a:lstStyle/>
                    <a:p>
                      <a:pPr marL="0" marR="0" algn="ctr">
                        <a:lnSpc>
                          <a:spcPct val="150000"/>
                        </a:lnSpc>
                        <a:spcBef>
                          <a:spcPts val="0"/>
                        </a:spcBef>
                        <a:spcAft>
                          <a:spcPts val="0"/>
                        </a:spcAft>
                      </a:pPr>
                      <a:r>
                        <a:rPr lang="en-US" sz="800">
                          <a:effectLst/>
                        </a:rPr>
                        <a:t>R</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800">
                          <a:effectLst/>
                        </a:rPr>
                        <a:t>G</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800">
                          <a:effectLst/>
                        </a:rPr>
                        <a:t>B</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vMerge="1">
                  <a:txBody>
                    <a:bodyPr/>
                    <a:lstStyle/>
                    <a:p>
                      <a:endParaRPr lang="en-US"/>
                    </a:p>
                  </a:txBody>
                  <a:tcPr/>
                </a:tc>
                <a:extLst>
                  <a:ext uri="{0D108BD9-81ED-4DB2-BD59-A6C34878D82A}">
                    <a16:rowId xmlns:a16="http://schemas.microsoft.com/office/drawing/2014/main" val="3279893690"/>
                  </a:ext>
                </a:extLst>
              </a:tr>
              <a:tr h="249176">
                <a:tc>
                  <a:txBody>
                    <a:bodyPr/>
                    <a:lstStyle/>
                    <a:p>
                      <a:pPr marL="0" marR="0" algn="ctr">
                        <a:lnSpc>
                          <a:spcPct val="150000"/>
                        </a:lnSpc>
                        <a:spcBef>
                          <a:spcPts val="0"/>
                        </a:spcBef>
                        <a:spcAft>
                          <a:spcPts val="0"/>
                        </a:spcAft>
                      </a:pPr>
                      <a:r>
                        <a:rPr lang="en-US" sz="800">
                          <a:effectLst/>
                        </a:rPr>
                        <a:t>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2.16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0.25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1.15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477521649"/>
                  </a:ext>
                </a:extLst>
              </a:tr>
              <a:tr h="249176">
                <a:tc>
                  <a:txBody>
                    <a:bodyPr/>
                    <a:lstStyle/>
                    <a:p>
                      <a:pPr marL="0" marR="0" algn="ctr">
                        <a:lnSpc>
                          <a:spcPct val="150000"/>
                        </a:lnSpc>
                        <a:spcBef>
                          <a:spcPts val="0"/>
                        </a:spcBef>
                        <a:spcAft>
                          <a:spcPts val="0"/>
                        </a:spcAft>
                      </a:pPr>
                      <a:r>
                        <a:rPr lang="en-US" sz="800">
                          <a:effectLst/>
                        </a:rPr>
                        <a:t>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0.31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1.16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0.83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364915789"/>
                  </a:ext>
                </a:extLst>
              </a:tr>
              <a:tr h="249176">
                <a:tc>
                  <a:txBody>
                    <a:bodyPr/>
                    <a:lstStyle/>
                    <a:p>
                      <a:pPr marL="0" marR="0" algn="ctr">
                        <a:lnSpc>
                          <a:spcPct val="150000"/>
                        </a:lnSpc>
                        <a:spcBef>
                          <a:spcPts val="0"/>
                        </a:spcBef>
                        <a:spcAft>
                          <a:spcPts val="0"/>
                        </a:spcAft>
                      </a:pPr>
                      <a:r>
                        <a:rPr lang="en-US" sz="800">
                          <a:effectLst/>
                        </a:rPr>
                        <a:t>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7.03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1.67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1.90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3.54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580789987"/>
                  </a:ext>
                </a:extLst>
              </a:tr>
              <a:tr h="249176">
                <a:tc>
                  <a:txBody>
                    <a:bodyPr/>
                    <a:lstStyle/>
                    <a:p>
                      <a:pPr marL="0" marR="0" algn="ctr">
                        <a:lnSpc>
                          <a:spcPct val="150000"/>
                        </a:lnSpc>
                        <a:spcBef>
                          <a:spcPts val="0"/>
                        </a:spcBef>
                        <a:spcAft>
                          <a:spcPts val="0"/>
                        </a:spcAft>
                      </a:pPr>
                      <a:r>
                        <a:rPr lang="en-US" sz="800">
                          <a:effectLst/>
                        </a:rPr>
                        <a:t>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3.02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23.68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25.39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17.37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201428483"/>
                  </a:ext>
                </a:extLst>
              </a:tr>
              <a:tr h="249176">
                <a:tc>
                  <a:txBody>
                    <a:bodyPr/>
                    <a:lstStyle/>
                    <a:p>
                      <a:pPr marL="0" marR="0" algn="ctr">
                        <a:lnSpc>
                          <a:spcPct val="150000"/>
                        </a:lnSpc>
                        <a:spcBef>
                          <a:spcPts val="0"/>
                        </a:spcBef>
                        <a:spcAft>
                          <a:spcPts val="0"/>
                        </a:spcAft>
                      </a:pPr>
                      <a:r>
                        <a:rPr lang="en-US" sz="800">
                          <a:effectLst/>
                        </a:rPr>
                        <a:t>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14.45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6.96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5.35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8.92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281564110"/>
                  </a:ext>
                </a:extLst>
              </a:tr>
              <a:tr h="249176">
                <a:tc>
                  <a:txBody>
                    <a:bodyPr/>
                    <a:lstStyle/>
                    <a:p>
                      <a:pPr marL="0" marR="0" algn="ctr">
                        <a:lnSpc>
                          <a:spcPct val="150000"/>
                        </a:lnSpc>
                        <a:spcBef>
                          <a:spcPts val="0"/>
                        </a:spcBef>
                        <a:spcAft>
                          <a:spcPts val="0"/>
                        </a:spcAft>
                      </a:pPr>
                      <a:r>
                        <a:rPr lang="en-US" sz="800">
                          <a:effectLst/>
                        </a:rPr>
                        <a:t>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0.82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1.41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1.16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1.13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688651409"/>
                  </a:ext>
                </a:extLst>
              </a:tr>
              <a:tr h="249176">
                <a:tc>
                  <a:txBody>
                    <a:bodyPr/>
                    <a:lstStyle/>
                    <a:p>
                      <a:pPr marL="0" marR="0" algn="ctr">
                        <a:lnSpc>
                          <a:spcPct val="150000"/>
                        </a:lnSpc>
                        <a:spcBef>
                          <a:spcPts val="0"/>
                        </a:spcBef>
                        <a:spcAft>
                          <a:spcPts val="0"/>
                        </a:spcAft>
                      </a:pPr>
                      <a:r>
                        <a:rPr lang="en-US" sz="800">
                          <a:effectLst/>
                        </a:rPr>
                        <a:t>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0.25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3.13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1.54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1.64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752348187"/>
                  </a:ext>
                </a:extLst>
              </a:tr>
              <a:tr h="249176">
                <a:tc>
                  <a:txBody>
                    <a:bodyPr/>
                    <a:lstStyle/>
                    <a:p>
                      <a:pPr marL="0" marR="0" algn="ctr">
                        <a:lnSpc>
                          <a:spcPct val="150000"/>
                        </a:lnSpc>
                        <a:spcBef>
                          <a:spcPts val="0"/>
                        </a:spcBef>
                        <a:spcAft>
                          <a:spcPts val="0"/>
                        </a:spcAft>
                      </a:pPr>
                      <a:r>
                        <a:rPr lang="en-US" sz="800">
                          <a:effectLst/>
                        </a:rPr>
                        <a:t>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1.24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0.19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0.22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0.55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51918727"/>
                  </a:ext>
                </a:extLst>
              </a:tr>
              <a:tr h="249176">
                <a:tc>
                  <a:txBody>
                    <a:bodyPr/>
                    <a:lstStyle/>
                    <a:p>
                      <a:pPr marL="0" marR="0" algn="ctr">
                        <a:lnSpc>
                          <a:spcPct val="150000"/>
                        </a:lnSpc>
                        <a:spcBef>
                          <a:spcPts val="0"/>
                        </a:spcBef>
                        <a:spcAft>
                          <a:spcPts val="0"/>
                        </a:spcAft>
                      </a:pPr>
                      <a:r>
                        <a:rPr lang="en-US" sz="800">
                          <a:effectLst/>
                        </a:rPr>
                        <a:t>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0.05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2.79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0.09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0.98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770401172"/>
                  </a:ext>
                </a:extLst>
              </a:tr>
              <a:tr h="249176">
                <a:tc>
                  <a:txBody>
                    <a:bodyPr/>
                    <a:lstStyle/>
                    <a:p>
                      <a:pPr marL="0" marR="0" algn="ctr">
                        <a:lnSpc>
                          <a:spcPct val="150000"/>
                        </a:lnSpc>
                        <a:spcBef>
                          <a:spcPts val="0"/>
                        </a:spcBef>
                        <a:spcAft>
                          <a:spcPts val="0"/>
                        </a:spcAft>
                      </a:pPr>
                      <a:r>
                        <a:rPr lang="en-US" sz="800">
                          <a:effectLst/>
                        </a:rPr>
                        <a:t>10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1.13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2.93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1.70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938110572"/>
                  </a:ext>
                </a:extLst>
              </a:tr>
              <a:tr h="249176">
                <a:tc gridSpan="4">
                  <a:txBody>
                    <a:bodyPr/>
                    <a:lstStyle/>
                    <a:p>
                      <a:pPr marL="0" marR="0" algn="ctr">
                        <a:lnSpc>
                          <a:spcPct val="150000"/>
                        </a:lnSpc>
                        <a:spcBef>
                          <a:spcPts val="0"/>
                        </a:spcBef>
                        <a:spcAft>
                          <a:spcPts val="0"/>
                        </a:spcAft>
                      </a:pPr>
                      <a:r>
                        <a:rPr lang="en-GB" sz="800" dirty="0">
                          <a:effectLst/>
                        </a:rPr>
                        <a:t>Mean Error</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50000"/>
                        </a:lnSpc>
                        <a:spcBef>
                          <a:spcPts val="0"/>
                        </a:spcBef>
                        <a:spcAft>
                          <a:spcPts val="0"/>
                        </a:spcAft>
                      </a:pPr>
                      <a:r>
                        <a:rPr lang="en-GB" sz="800" dirty="0">
                          <a:effectLst/>
                          <a:latin typeface="Times New Roman" panose="02020603050405020304" pitchFamily="18" charset="0"/>
                          <a:ea typeface="SimSun" panose="02010600030101010101" pitchFamily="2" charset="-122"/>
                          <a:cs typeface="Calibri" panose="020F0502020204030204" pitchFamily="34" charset="0"/>
                        </a:rPr>
                        <a:t>3.78</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690060092"/>
                  </a:ext>
                </a:extLst>
              </a:tr>
            </a:tbl>
          </a:graphicData>
        </a:graphic>
      </p:graphicFrame>
    </p:spTree>
    <p:extLst>
      <p:ext uri="{BB962C8B-B14F-4D97-AF65-F5344CB8AC3E}">
        <p14:creationId xmlns:p14="http://schemas.microsoft.com/office/powerpoint/2010/main" val="3028244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e5a8915a7a_0_34"/>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5</a:t>
            </a:fld>
            <a:endParaRPr/>
          </a:p>
        </p:txBody>
      </p:sp>
      <p:sp>
        <p:nvSpPr>
          <p:cNvPr id="121" name="Google Shape;121;ge5a8915a7a_0_34"/>
          <p:cNvSpPr txBox="1">
            <a:spLocks noGrp="1"/>
          </p:cNvSpPr>
          <p:nvPr>
            <p:ph type="title" idx="4294967295"/>
          </p:nvPr>
        </p:nvSpPr>
        <p:spPr>
          <a:xfrm>
            <a:off x="852475" y="207388"/>
            <a:ext cx="7628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a:t>Problem formulation</a:t>
            </a:r>
            <a:endParaRPr/>
          </a:p>
        </p:txBody>
      </p:sp>
      <p:sp>
        <p:nvSpPr>
          <p:cNvPr id="122" name="Google Shape;122;ge5a8915a7a_0_34"/>
          <p:cNvSpPr txBox="1"/>
          <p:nvPr/>
        </p:nvSpPr>
        <p:spPr>
          <a:xfrm>
            <a:off x="842100" y="1204100"/>
            <a:ext cx="7459800" cy="24012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150000"/>
              </a:lnSpc>
              <a:spcBef>
                <a:spcPts val="0"/>
              </a:spcBef>
              <a:spcAft>
                <a:spcPts val="0"/>
              </a:spcAft>
              <a:buClr>
                <a:srgbClr val="000000"/>
              </a:buClr>
              <a:buSzPts val="2400"/>
              <a:buFont typeface="Times New Roman"/>
              <a:buChar char="●"/>
            </a:pPr>
            <a:r>
              <a:rPr lang="en" sz="2400" b="0" i="0" u="none" strike="noStrike" cap="none" dirty="0">
                <a:solidFill>
                  <a:srgbClr val="000000"/>
                </a:solidFill>
                <a:latin typeface="Times New Roman"/>
                <a:ea typeface="Times New Roman"/>
                <a:cs typeface="Times New Roman"/>
                <a:sym typeface="Times New Roman"/>
              </a:rPr>
              <a:t>How to create device for data sensing and collecting</a:t>
            </a:r>
            <a:endParaRPr sz="2400" b="0" i="0" u="none" strike="noStrike" cap="none" dirty="0">
              <a:solidFill>
                <a:srgbClr val="000000"/>
              </a:solidFill>
              <a:latin typeface="Times New Roman"/>
              <a:ea typeface="Times New Roman"/>
              <a:cs typeface="Times New Roman"/>
              <a:sym typeface="Times New Roman"/>
            </a:endParaRPr>
          </a:p>
          <a:p>
            <a:pPr marL="457200" marR="0" lvl="0" indent="-381000" algn="l" rtl="0">
              <a:lnSpc>
                <a:spcPct val="150000"/>
              </a:lnSpc>
              <a:spcBef>
                <a:spcPts val="0"/>
              </a:spcBef>
              <a:spcAft>
                <a:spcPts val="0"/>
              </a:spcAft>
              <a:buClr>
                <a:srgbClr val="000000"/>
              </a:buClr>
              <a:buSzPts val="2400"/>
              <a:buFont typeface="Times New Roman"/>
              <a:buChar char="●"/>
            </a:pPr>
            <a:r>
              <a:rPr lang="en" sz="2400" b="0" i="0" u="none" strike="noStrike" cap="none" dirty="0">
                <a:solidFill>
                  <a:srgbClr val="000000"/>
                </a:solidFill>
                <a:latin typeface="Times New Roman"/>
                <a:ea typeface="Times New Roman"/>
                <a:cs typeface="Times New Roman"/>
                <a:sym typeface="Times New Roman"/>
              </a:rPr>
              <a:t>How to </a:t>
            </a:r>
            <a:r>
              <a:rPr lang="en" sz="2400" dirty="0">
                <a:latin typeface="Times New Roman"/>
                <a:ea typeface="Times New Roman"/>
                <a:cs typeface="Times New Roman"/>
                <a:sym typeface="Times New Roman"/>
              </a:rPr>
              <a:t>make</a:t>
            </a:r>
            <a:r>
              <a:rPr lang="en" sz="2400" b="0" i="0" u="none" strike="noStrike" cap="none" dirty="0">
                <a:solidFill>
                  <a:srgbClr val="000000"/>
                </a:solidFill>
                <a:latin typeface="Times New Roman"/>
                <a:ea typeface="Times New Roman"/>
                <a:cs typeface="Times New Roman"/>
                <a:sym typeface="Times New Roman"/>
              </a:rPr>
              <a:t> good model for predict the sample</a:t>
            </a:r>
            <a:endParaRPr sz="24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781FC-02FC-5564-EC55-2CF059AF5E66}"/>
              </a:ext>
            </a:extLst>
          </p:cNvPr>
          <p:cNvSpPr>
            <a:spLocks noGrp="1"/>
          </p:cNvSpPr>
          <p:nvPr>
            <p:ph type="title"/>
          </p:nvPr>
        </p:nvSpPr>
        <p:spPr/>
        <p:txBody>
          <a:bodyPr/>
          <a:lstStyle/>
          <a:p>
            <a:r>
              <a:rPr lang="en-GB" dirty="0"/>
              <a:t>Model</a:t>
            </a:r>
            <a:endParaRPr lang="en-US" dirty="0"/>
          </a:p>
        </p:txBody>
      </p:sp>
      <p:sp>
        <p:nvSpPr>
          <p:cNvPr id="4" name="Slide Number Placeholder 3">
            <a:extLst>
              <a:ext uri="{FF2B5EF4-FFF2-40B4-BE49-F238E27FC236}">
                <a16:creationId xmlns:a16="http://schemas.microsoft.com/office/drawing/2014/main" id="{E342EB0E-53D5-2837-6604-7E9D26AD48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graphicFrame>
        <p:nvGraphicFramePr>
          <p:cNvPr id="3" name="Table 2">
            <a:extLst>
              <a:ext uri="{FF2B5EF4-FFF2-40B4-BE49-F238E27FC236}">
                <a16:creationId xmlns:a16="http://schemas.microsoft.com/office/drawing/2014/main" id="{7D2F8842-EA66-8012-0BDE-B4DFCC7C7859}"/>
              </a:ext>
            </a:extLst>
          </p:cNvPr>
          <p:cNvGraphicFramePr>
            <a:graphicFrameLocks noGrp="1"/>
          </p:cNvGraphicFramePr>
          <p:nvPr>
            <p:extLst>
              <p:ext uri="{D42A27DB-BD31-4B8C-83A1-F6EECF244321}">
                <p14:modId xmlns:p14="http://schemas.microsoft.com/office/powerpoint/2010/main" val="3712172377"/>
              </p:ext>
            </p:extLst>
          </p:nvPr>
        </p:nvGraphicFramePr>
        <p:xfrm>
          <a:off x="2326383" y="1687172"/>
          <a:ext cx="4491234" cy="2623005"/>
        </p:xfrm>
        <a:graphic>
          <a:graphicData uri="http://schemas.openxmlformats.org/drawingml/2006/table">
            <a:tbl>
              <a:tblPr firstRow="1" firstCol="1" bandRow="1">
                <a:tableStyleId>{5C22544A-7EE6-4342-B048-85BDC9FD1C3A}</a:tableStyleId>
              </a:tblPr>
              <a:tblGrid>
                <a:gridCol w="510089">
                  <a:extLst>
                    <a:ext uri="{9D8B030D-6E8A-4147-A177-3AD203B41FA5}">
                      <a16:colId xmlns:a16="http://schemas.microsoft.com/office/drawing/2014/main" val="1245680387"/>
                    </a:ext>
                  </a:extLst>
                </a:gridCol>
                <a:gridCol w="2483523">
                  <a:extLst>
                    <a:ext uri="{9D8B030D-6E8A-4147-A177-3AD203B41FA5}">
                      <a16:colId xmlns:a16="http://schemas.microsoft.com/office/drawing/2014/main" val="3200133931"/>
                    </a:ext>
                  </a:extLst>
                </a:gridCol>
                <a:gridCol w="1497622">
                  <a:extLst>
                    <a:ext uri="{9D8B030D-6E8A-4147-A177-3AD203B41FA5}">
                      <a16:colId xmlns:a16="http://schemas.microsoft.com/office/drawing/2014/main" val="3975890086"/>
                    </a:ext>
                  </a:extLst>
                </a:gridCol>
              </a:tblGrid>
              <a:tr h="283199">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No</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Parameter</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Nilai</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12888868"/>
                  </a:ext>
                </a:extLst>
              </a:tr>
              <a:tr h="283199">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400" dirty="0">
                          <a:effectLst/>
                          <a:latin typeface="Times New Roman" panose="02020603050405020304" pitchFamily="18" charset="0"/>
                          <a:ea typeface="SimSun" panose="02010600030101010101" pitchFamily="2" charset="-122"/>
                          <a:cs typeface="Times New Roman" panose="02020603050405020304" pitchFamily="18" charset="0"/>
                        </a:rPr>
                        <a:t>Number of neurons in the input layer</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15</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71667222"/>
                  </a:ext>
                </a:extLst>
              </a:tr>
              <a:tr h="283199">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Number of hidden layers</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15</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76843565"/>
                  </a:ext>
                </a:extLst>
              </a:tr>
              <a:tr h="605220">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GB" sz="1400" dirty="0">
                          <a:effectLst/>
                          <a:latin typeface="Times New Roman" panose="02020603050405020304" pitchFamily="18" charset="0"/>
                          <a:cs typeface="Times New Roman" panose="02020603050405020304" pitchFamily="18" charset="0"/>
                        </a:rPr>
                        <a:t>Number of neurons in the output layer</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29451262"/>
                  </a:ext>
                </a:extLst>
              </a:tr>
              <a:tr h="283199">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Epoch</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300</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85263880"/>
                  </a:ext>
                </a:extLst>
              </a:tr>
              <a:tr h="283199">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Learning rate</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0,001</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28284737"/>
                  </a:ext>
                </a:extLst>
              </a:tr>
              <a:tr h="283199">
                <a:tc>
                  <a:txBody>
                    <a:bodyPr/>
                    <a:lstStyle/>
                    <a:p>
                      <a:pPr marL="0" marR="0" algn="ctr">
                        <a:lnSpc>
                          <a:spcPct val="150000"/>
                        </a:lnSpc>
                        <a:spcBef>
                          <a:spcPts val="0"/>
                        </a:spcBef>
                        <a:spcAft>
                          <a:spcPts val="0"/>
                        </a:spcAft>
                      </a:pPr>
                      <a:r>
                        <a:rPr lang="en-US" sz="1400">
                          <a:effectLst/>
                          <a:latin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Normalization</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No</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72625545"/>
                  </a:ext>
                </a:extLst>
              </a:tr>
            </a:tbl>
          </a:graphicData>
        </a:graphic>
      </p:graphicFrame>
    </p:spTree>
    <p:extLst>
      <p:ext uri="{BB962C8B-B14F-4D97-AF65-F5344CB8AC3E}">
        <p14:creationId xmlns:p14="http://schemas.microsoft.com/office/powerpoint/2010/main" val="298470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4AF31-D51A-AEFD-B74D-8E4D857A74F7}"/>
              </a:ext>
            </a:extLst>
          </p:cNvPr>
          <p:cNvSpPr>
            <a:spLocks noGrp="1"/>
          </p:cNvSpPr>
          <p:nvPr>
            <p:ph type="title"/>
          </p:nvPr>
        </p:nvSpPr>
        <p:spPr>
          <a:xfrm>
            <a:off x="499690" y="-15616"/>
            <a:ext cx="6462600" cy="671546"/>
          </a:xfrm>
        </p:spPr>
        <p:txBody>
          <a:bodyPr/>
          <a:lstStyle/>
          <a:p>
            <a:r>
              <a:rPr lang="en-US" dirty="0"/>
              <a:t>Result</a:t>
            </a:r>
          </a:p>
        </p:txBody>
      </p:sp>
      <p:sp>
        <p:nvSpPr>
          <p:cNvPr id="4" name="Slide Number Placeholder 3">
            <a:extLst>
              <a:ext uri="{FF2B5EF4-FFF2-40B4-BE49-F238E27FC236}">
                <a16:creationId xmlns:a16="http://schemas.microsoft.com/office/drawing/2014/main" id="{86BDAAC4-543F-CC3C-EBC7-DA94BF1230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graphicFrame>
        <p:nvGraphicFramePr>
          <p:cNvPr id="6" name="Table 5">
            <a:extLst>
              <a:ext uri="{FF2B5EF4-FFF2-40B4-BE49-F238E27FC236}">
                <a16:creationId xmlns:a16="http://schemas.microsoft.com/office/drawing/2014/main" id="{06E1B30D-1552-A80F-3E58-17C8189DB259}"/>
              </a:ext>
            </a:extLst>
          </p:cNvPr>
          <p:cNvGraphicFramePr>
            <a:graphicFrameLocks noGrp="1"/>
          </p:cNvGraphicFramePr>
          <p:nvPr>
            <p:extLst>
              <p:ext uri="{D42A27DB-BD31-4B8C-83A1-F6EECF244321}">
                <p14:modId xmlns:p14="http://schemas.microsoft.com/office/powerpoint/2010/main" val="3435152847"/>
              </p:ext>
            </p:extLst>
          </p:nvPr>
        </p:nvGraphicFramePr>
        <p:xfrm>
          <a:off x="499690" y="837627"/>
          <a:ext cx="4161520" cy="3859306"/>
        </p:xfrm>
        <a:graphic>
          <a:graphicData uri="http://schemas.openxmlformats.org/drawingml/2006/table">
            <a:tbl>
              <a:tblPr firstRow="1" firstCol="1" bandRow="1">
                <a:tableStyleId>{5C22544A-7EE6-4342-B048-85BDC9FD1C3A}</a:tableStyleId>
              </a:tblPr>
              <a:tblGrid>
                <a:gridCol w="365020">
                  <a:extLst>
                    <a:ext uri="{9D8B030D-6E8A-4147-A177-3AD203B41FA5}">
                      <a16:colId xmlns:a16="http://schemas.microsoft.com/office/drawing/2014/main" val="4205312675"/>
                    </a:ext>
                  </a:extLst>
                </a:gridCol>
                <a:gridCol w="365020">
                  <a:extLst>
                    <a:ext uri="{9D8B030D-6E8A-4147-A177-3AD203B41FA5}">
                      <a16:colId xmlns:a16="http://schemas.microsoft.com/office/drawing/2014/main" val="4033771732"/>
                    </a:ext>
                  </a:extLst>
                </a:gridCol>
                <a:gridCol w="365020">
                  <a:extLst>
                    <a:ext uri="{9D8B030D-6E8A-4147-A177-3AD203B41FA5}">
                      <a16:colId xmlns:a16="http://schemas.microsoft.com/office/drawing/2014/main" val="521539028"/>
                    </a:ext>
                  </a:extLst>
                </a:gridCol>
                <a:gridCol w="421346">
                  <a:extLst>
                    <a:ext uri="{9D8B030D-6E8A-4147-A177-3AD203B41FA5}">
                      <a16:colId xmlns:a16="http://schemas.microsoft.com/office/drawing/2014/main" val="2438690326"/>
                    </a:ext>
                  </a:extLst>
                </a:gridCol>
                <a:gridCol w="421346">
                  <a:extLst>
                    <a:ext uri="{9D8B030D-6E8A-4147-A177-3AD203B41FA5}">
                      <a16:colId xmlns:a16="http://schemas.microsoft.com/office/drawing/2014/main" val="4049991512"/>
                    </a:ext>
                  </a:extLst>
                </a:gridCol>
                <a:gridCol w="479865">
                  <a:extLst>
                    <a:ext uri="{9D8B030D-6E8A-4147-A177-3AD203B41FA5}">
                      <a16:colId xmlns:a16="http://schemas.microsoft.com/office/drawing/2014/main" val="1582873958"/>
                    </a:ext>
                  </a:extLst>
                </a:gridCol>
                <a:gridCol w="479865">
                  <a:extLst>
                    <a:ext uri="{9D8B030D-6E8A-4147-A177-3AD203B41FA5}">
                      <a16:colId xmlns:a16="http://schemas.microsoft.com/office/drawing/2014/main" val="2543669601"/>
                    </a:ext>
                  </a:extLst>
                </a:gridCol>
                <a:gridCol w="421346">
                  <a:extLst>
                    <a:ext uri="{9D8B030D-6E8A-4147-A177-3AD203B41FA5}">
                      <a16:colId xmlns:a16="http://schemas.microsoft.com/office/drawing/2014/main" val="104651343"/>
                    </a:ext>
                  </a:extLst>
                </a:gridCol>
                <a:gridCol w="421346">
                  <a:extLst>
                    <a:ext uri="{9D8B030D-6E8A-4147-A177-3AD203B41FA5}">
                      <a16:colId xmlns:a16="http://schemas.microsoft.com/office/drawing/2014/main" val="1521752708"/>
                    </a:ext>
                  </a:extLst>
                </a:gridCol>
                <a:gridCol w="421346">
                  <a:extLst>
                    <a:ext uri="{9D8B030D-6E8A-4147-A177-3AD203B41FA5}">
                      <a16:colId xmlns:a16="http://schemas.microsoft.com/office/drawing/2014/main" val="1251596338"/>
                    </a:ext>
                  </a:extLst>
                </a:gridCol>
              </a:tblGrid>
              <a:tr h="180829">
                <a:tc rowSpan="3">
                  <a:txBody>
                    <a:bodyPr/>
                    <a:lstStyle/>
                    <a:p>
                      <a:pPr marL="0" marR="0" algn="ctr">
                        <a:lnSpc>
                          <a:spcPct val="150000"/>
                        </a:lnSpc>
                        <a:spcBef>
                          <a:spcPts val="0"/>
                        </a:spcBef>
                        <a:spcAft>
                          <a:spcPts val="0"/>
                        </a:spcAft>
                      </a:pPr>
                      <a:r>
                        <a:rPr lang="en-US" sz="1000" dirty="0">
                          <a:effectLst/>
                        </a:rPr>
                        <a:t> </a:t>
                      </a:r>
                      <a:endParaRPr lang="en-US" sz="1100" dirty="0">
                        <a:effectLst/>
                      </a:endParaRPr>
                    </a:p>
                    <a:p>
                      <a:pPr marL="0" marR="0" algn="ctr">
                        <a:lnSpc>
                          <a:spcPct val="150000"/>
                        </a:lnSpc>
                        <a:spcBef>
                          <a:spcPts val="0"/>
                        </a:spcBef>
                        <a:spcAft>
                          <a:spcPts val="0"/>
                        </a:spcAft>
                      </a:pPr>
                      <a:r>
                        <a:rPr lang="en-US" sz="1000" dirty="0">
                          <a:effectLst/>
                        </a:rPr>
                        <a:t>No</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gridSpan="9">
                  <a:txBody>
                    <a:bodyPr/>
                    <a:lstStyle/>
                    <a:p>
                      <a:pPr marL="0" marR="0" algn="ctr">
                        <a:lnSpc>
                          <a:spcPct val="150000"/>
                        </a:lnSpc>
                        <a:spcBef>
                          <a:spcPts val="0"/>
                        </a:spcBef>
                        <a:spcAft>
                          <a:spcPts val="0"/>
                        </a:spcAft>
                      </a:pPr>
                      <a:r>
                        <a:rPr lang="en-US" sz="1000" dirty="0">
                          <a:effectLst/>
                        </a:rPr>
                        <a:t>Sample Concentration Content (%)</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68813480"/>
                  </a:ext>
                </a:extLst>
              </a:tr>
              <a:tr h="180829">
                <a:tc vMerge="1">
                  <a:txBody>
                    <a:bodyPr/>
                    <a:lstStyle/>
                    <a:p>
                      <a:endParaRPr lang="en-US"/>
                    </a:p>
                  </a:txBody>
                  <a:tcPr/>
                </a:tc>
                <a:tc gridSpan="3">
                  <a:txBody>
                    <a:bodyPr/>
                    <a:lstStyle/>
                    <a:p>
                      <a:pPr marL="0" marR="0" algn="ctr">
                        <a:lnSpc>
                          <a:spcPct val="150000"/>
                        </a:lnSpc>
                        <a:spcBef>
                          <a:spcPts val="0"/>
                        </a:spcBef>
                        <a:spcAft>
                          <a:spcPts val="0"/>
                        </a:spcAft>
                      </a:pPr>
                      <a:r>
                        <a:rPr lang="en-US" sz="1000" dirty="0">
                          <a:effectLst/>
                        </a:rPr>
                        <a:t>Actual</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lnSpc>
                          <a:spcPct val="150000"/>
                        </a:lnSpc>
                        <a:spcBef>
                          <a:spcPts val="0"/>
                        </a:spcBef>
                        <a:spcAft>
                          <a:spcPts val="0"/>
                        </a:spcAft>
                      </a:pPr>
                      <a:r>
                        <a:rPr lang="en-US" sz="1000" dirty="0">
                          <a:effectLst/>
                        </a:rPr>
                        <a:t>Prediction</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lnSpc>
                          <a:spcPct val="150000"/>
                        </a:lnSpc>
                        <a:spcBef>
                          <a:spcPts val="0"/>
                        </a:spcBef>
                        <a:spcAft>
                          <a:spcPts val="0"/>
                        </a:spcAft>
                      </a:pPr>
                      <a:r>
                        <a:rPr lang="en-US" sz="1000">
                          <a:effectLst/>
                        </a:rPr>
                        <a:t>Absolute error</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48520568"/>
                  </a:ext>
                </a:extLst>
              </a:tr>
              <a:tr h="180829">
                <a:tc vMerge="1">
                  <a:txBody>
                    <a:bodyPr/>
                    <a:lstStyle/>
                    <a:p>
                      <a:endParaRPr lang="en-US"/>
                    </a:p>
                  </a:txBody>
                  <a:tcPr/>
                </a:tc>
                <a:tc>
                  <a:txBody>
                    <a:bodyPr/>
                    <a:lstStyle/>
                    <a:p>
                      <a:pPr marL="0" marR="0" algn="ctr">
                        <a:lnSpc>
                          <a:spcPct val="150000"/>
                        </a:lnSpc>
                        <a:spcBef>
                          <a:spcPts val="0"/>
                        </a:spcBef>
                        <a:spcAft>
                          <a:spcPts val="0"/>
                        </a:spcAft>
                      </a:pPr>
                      <a:r>
                        <a:rPr lang="en-US" sz="1000">
                          <a:effectLst/>
                        </a:rPr>
                        <a:t>R</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G</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B</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R</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dirty="0">
                          <a:effectLst/>
                        </a:rPr>
                        <a:t>G</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B</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R</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G</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1000">
                          <a:effectLst/>
                        </a:rPr>
                        <a:t>B</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453088812"/>
                  </a:ext>
                </a:extLst>
              </a:tr>
              <a:tr h="309169">
                <a:tc>
                  <a:txBody>
                    <a:bodyPr/>
                    <a:lstStyle/>
                    <a:p>
                      <a:pPr marL="0" marR="0" algn="ctr">
                        <a:lnSpc>
                          <a:spcPct val="150000"/>
                        </a:lnSpc>
                        <a:spcBef>
                          <a:spcPts val="0"/>
                        </a:spcBef>
                        <a:spcAft>
                          <a:spcPts val="0"/>
                        </a:spcAft>
                      </a:pPr>
                      <a:r>
                        <a:rPr lang="en-US" sz="1000">
                          <a:effectLst/>
                        </a:rPr>
                        <a:t>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-4.17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3.46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-0.30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4.17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3.46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0.30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757412489"/>
                  </a:ext>
                </a:extLst>
              </a:tr>
              <a:tr h="309169">
                <a:tc>
                  <a:txBody>
                    <a:bodyPr/>
                    <a:lstStyle/>
                    <a:p>
                      <a:pPr marL="0" marR="0" algn="ctr">
                        <a:lnSpc>
                          <a:spcPct val="150000"/>
                        </a:lnSpc>
                        <a:spcBef>
                          <a:spcPts val="0"/>
                        </a:spcBef>
                        <a:spcAft>
                          <a:spcPts val="0"/>
                        </a:spcAft>
                      </a:pPr>
                      <a:r>
                        <a:rPr lang="en-US" sz="1000">
                          <a:effectLst/>
                        </a:rPr>
                        <a:t>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-4.44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-0.22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96.55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4.44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0.22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3.45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59832214"/>
                  </a:ext>
                </a:extLst>
              </a:tr>
              <a:tr h="309169">
                <a:tc>
                  <a:txBody>
                    <a:bodyPr/>
                    <a:lstStyle/>
                    <a:p>
                      <a:pPr marL="0" marR="0" algn="ctr">
                        <a:lnSpc>
                          <a:spcPct val="150000"/>
                        </a:lnSpc>
                        <a:spcBef>
                          <a:spcPts val="0"/>
                        </a:spcBef>
                        <a:spcAft>
                          <a:spcPts val="0"/>
                        </a:spcAft>
                      </a:pPr>
                      <a:r>
                        <a:rPr lang="en-US" sz="1000">
                          <a:effectLst/>
                        </a:rPr>
                        <a:t>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80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18.98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83.83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1.31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3.83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1.31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546661581"/>
                  </a:ext>
                </a:extLst>
              </a:tr>
              <a:tr h="473662">
                <a:tc>
                  <a:txBody>
                    <a:bodyPr/>
                    <a:lstStyle/>
                    <a:p>
                      <a:pPr marL="0" marR="0" algn="ctr">
                        <a:lnSpc>
                          <a:spcPct val="150000"/>
                        </a:lnSpc>
                        <a:spcBef>
                          <a:spcPts val="0"/>
                        </a:spcBef>
                        <a:spcAft>
                          <a:spcPts val="0"/>
                        </a:spcAft>
                      </a:pPr>
                      <a:r>
                        <a:rPr lang="en-US" sz="1000">
                          <a:effectLst/>
                        </a:rPr>
                        <a:t>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60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40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-10.98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21.52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68.48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10.98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38.48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28.48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755331995"/>
                  </a:ext>
                </a:extLst>
              </a:tr>
              <a:tr h="309169">
                <a:tc>
                  <a:txBody>
                    <a:bodyPr/>
                    <a:lstStyle/>
                    <a:p>
                      <a:pPr marL="0" marR="0" algn="ctr">
                        <a:lnSpc>
                          <a:spcPct val="150000"/>
                        </a:lnSpc>
                        <a:spcBef>
                          <a:spcPts val="0"/>
                        </a:spcBef>
                        <a:spcAft>
                          <a:spcPts val="0"/>
                        </a:spcAft>
                      </a:pPr>
                      <a:r>
                        <a:rPr lang="en-US" sz="1000">
                          <a:effectLst/>
                        </a:rPr>
                        <a:t>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80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76.70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-0.70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17.75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3.30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0.70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2.25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68760392"/>
                  </a:ext>
                </a:extLst>
              </a:tr>
              <a:tr h="309169">
                <a:tc>
                  <a:txBody>
                    <a:bodyPr/>
                    <a:lstStyle/>
                    <a:p>
                      <a:pPr marL="0" marR="0" algn="ctr">
                        <a:lnSpc>
                          <a:spcPct val="150000"/>
                        </a:lnSpc>
                        <a:spcBef>
                          <a:spcPts val="0"/>
                        </a:spcBef>
                        <a:spcAft>
                          <a:spcPts val="0"/>
                        </a:spcAft>
                      </a:pPr>
                      <a:r>
                        <a:rPr lang="en-US" sz="1000">
                          <a:effectLst/>
                        </a:rPr>
                        <a:t>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40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40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40.71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40.92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21.41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0.71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0.92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1.41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604748571"/>
                  </a:ext>
                </a:extLst>
              </a:tr>
              <a:tr h="309169">
                <a:tc>
                  <a:txBody>
                    <a:bodyPr/>
                    <a:lstStyle/>
                    <a:p>
                      <a:pPr marL="0" marR="0" algn="ctr">
                        <a:lnSpc>
                          <a:spcPct val="150000"/>
                        </a:lnSpc>
                        <a:spcBef>
                          <a:spcPts val="0"/>
                        </a:spcBef>
                        <a:spcAft>
                          <a:spcPts val="0"/>
                        </a:spcAft>
                      </a:pPr>
                      <a:r>
                        <a:rPr lang="en-US" sz="1000">
                          <a:effectLst/>
                        </a:rPr>
                        <a:t>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33.3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33.3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33.3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26.52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19.19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40.35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6.78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14.11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7.05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211720007"/>
                  </a:ext>
                </a:extLst>
              </a:tr>
              <a:tr h="309169">
                <a:tc>
                  <a:txBody>
                    <a:bodyPr/>
                    <a:lstStyle/>
                    <a:p>
                      <a:pPr marL="0" marR="0" algn="ctr">
                        <a:lnSpc>
                          <a:spcPct val="150000"/>
                        </a:lnSpc>
                        <a:spcBef>
                          <a:spcPts val="0"/>
                        </a:spcBef>
                        <a:spcAft>
                          <a:spcPts val="0"/>
                        </a:spcAft>
                      </a:pPr>
                      <a:r>
                        <a:rPr lang="en-US" sz="1000">
                          <a:effectLst/>
                        </a:rPr>
                        <a:t>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14.65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0.47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0.53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5.35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0.47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0.53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272675777"/>
                  </a:ext>
                </a:extLst>
              </a:tr>
              <a:tr h="309169">
                <a:tc>
                  <a:txBody>
                    <a:bodyPr/>
                    <a:lstStyle/>
                    <a:p>
                      <a:pPr marL="0" marR="0" algn="ctr">
                        <a:lnSpc>
                          <a:spcPct val="150000"/>
                        </a:lnSpc>
                        <a:spcBef>
                          <a:spcPts val="0"/>
                        </a:spcBef>
                        <a:spcAft>
                          <a:spcPts val="0"/>
                        </a:spcAft>
                      </a:pPr>
                      <a:r>
                        <a:rPr lang="en-US" sz="1000">
                          <a:effectLst/>
                        </a:rPr>
                        <a:t>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-0.03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16.22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-1.54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0.03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3.78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1.54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11323237"/>
                  </a:ext>
                </a:extLst>
              </a:tr>
              <a:tr h="309169">
                <a:tc>
                  <a:txBody>
                    <a:bodyPr/>
                    <a:lstStyle/>
                    <a:p>
                      <a:pPr marL="0" marR="0" algn="ctr">
                        <a:lnSpc>
                          <a:spcPct val="150000"/>
                        </a:lnSpc>
                        <a:spcBef>
                          <a:spcPts val="0"/>
                        </a:spcBef>
                        <a:spcAft>
                          <a:spcPts val="0"/>
                        </a:spcAft>
                      </a:pPr>
                      <a:r>
                        <a:rPr lang="en-US" sz="1000">
                          <a:effectLst/>
                        </a:rPr>
                        <a:t>10.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-3.08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0.65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11.48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3.08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0.65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dirty="0">
                          <a:effectLst/>
                        </a:rPr>
                        <a:t>1.48</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42721997"/>
                  </a:ext>
                </a:extLst>
              </a:tr>
            </a:tbl>
          </a:graphicData>
        </a:graphic>
      </p:graphicFrame>
      <p:graphicFrame>
        <p:nvGraphicFramePr>
          <p:cNvPr id="7" name="Table 6">
            <a:extLst>
              <a:ext uri="{FF2B5EF4-FFF2-40B4-BE49-F238E27FC236}">
                <a16:creationId xmlns:a16="http://schemas.microsoft.com/office/drawing/2014/main" id="{8A4E1198-3C88-72F9-B910-5B8B637D8346}"/>
              </a:ext>
            </a:extLst>
          </p:cNvPr>
          <p:cNvGraphicFramePr>
            <a:graphicFrameLocks noGrp="1"/>
          </p:cNvGraphicFramePr>
          <p:nvPr>
            <p:extLst>
              <p:ext uri="{D42A27DB-BD31-4B8C-83A1-F6EECF244321}">
                <p14:modId xmlns:p14="http://schemas.microsoft.com/office/powerpoint/2010/main" val="24997374"/>
              </p:ext>
            </p:extLst>
          </p:nvPr>
        </p:nvGraphicFramePr>
        <p:xfrm>
          <a:off x="4916742" y="1736573"/>
          <a:ext cx="3818379" cy="2543320"/>
        </p:xfrm>
        <a:graphic>
          <a:graphicData uri="http://schemas.openxmlformats.org/drawingml/2006/table">
            <a:tbl>
              <a:tblPr firstRow="1" firstCol="1" bandRow="1">
                <a:tableStyleId>{5C22544A-7EE6-4342-B048-85BDC9FD1C3A}</a:tableStyleId>
              </a:tblPr>
              <a:tblGrid>
                <a:gridCol w="717325">
                  <a:extLst>
                    <a:ext uri="{9D8B030D-6E8A-4147-A177-3AD203B41FA5}">
                      <a16:colId xmlns:a16="http://schemas.microsoft.com/office/drawing/2014/main" val="3677374057"/>
                    </a:ext>
                  </a:extLst>
                </a:gridCol>
                <a:gridCol w="827683">
                  <a:extLst>
                    <a:ext uri="{9D8B030D-6E8A-4147-A177-3AD203B41FA5}">
                      <a16:colId xmlns:a16="http://schemas.microsoft.com/office/drawing/2014/main" val="3033832730"/>
                    </a:ext>
                  </a:extLst>
                </a:gridCol>
                <a:gridCol w="827683">
                  <a:extLst>
                    <a:ext uri="{9D8B030D-6E8A-4147-A177-3AD203B41FA5}">
                      <a16:colId xmlns:a16="http://schemas.microsoft.com/office/drawing/2014/main" val="4069345771"/>
                    </a:ext>
                  </a:extLst>
                </a:gridCol>
                <a:gridCol w="770666">
                  <a:extLst>
                    <a:ext uri="{9D8B030D-6E8A-4147-A177-3AD203B41FA5}">
                      <a16:colId xmlns:a16="http://schemas.microsoft.com/office/drawing/2014/main" val="3307141830"/>
                    </a:ext>
                  </a:extLst>
                </a:gridCol>
                <a:gridCol w="675022">
                  <a:extLst>
                    <a:ext uri="{9D8B030D-6E8A-4147-A177-3AD203B41FA5}">
                      <a16:colId xmlns:a16="http://schemas.microsoft.com/office/drawing/2014/main" val="2135128568"/>
                    </a:ext>
                  </a:extLst>
                </a:gridCol>
              </a:tblGrid>
              <a:tr h="193600">
                <a:tc rowSpan="2">
                  <a:txBody>
                    <a:bodyPr/>
                    <a:lstStyle/>
                    <a:p>
                      <a:pPr marL="0" marR="0" algn="ctr">
                        <a:lnSpc>
                          <a:spcPct val="150000"/>
                        </a:lnSpc>
                        <a:spcBef>
                          <a:spcPts val="0"/>
                        </a:spcBef>
                        <a:spcAft>
                          <a:spcPts val="0"/>
                        </a:spcAft>
                      </a:pPr>
                      <a:r>
                        <a:rPr lang="en-US" sz="800">
                          <a:effectLst/>
                        </a:rPr>
                        <a:t> </a:t>
                      </a:r>
                      <a:endParaRPr lang="en-US" sz="1100">
                        <a:effectLst/>
                      </a:endParaRPr>
                    </a:p>
                    <a:p>
                      <a:pPr marL="0" marR="0" algn="ctr">
                        <a:lnSpc>
                          <a:spcPct val="150000"/>
                        </a:lnSpc>
                        <a:spcBef>
                          <a:spcPts val="0"/>
                        </a:spcBef>
                        <a:spcAft>
                          <a:spcPts val="0"/>
                        </a:spcAft>
                      </a:pPr>
                      <a:r>
                        <a:rPr lang="en-US" sz="800">
                          <a:effectLst/>
                        </a:rPr>
                        <a:t>No</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gridSpan="3">
                  <a:txBody>
                    <a:bodyPr/>
                    <a:lstStyle/>
                    <a:p>
                      <a:pPr marL="0" marR="0" algn="ctr">
                        <a:lnSpc>
                          <a:spcPct val="150000"/>
                        </a:lnSpc>
                        <a:spcBef>
                          <a:spcPts val="0"/>
                        </a:spcBef>
                        <a:spcAft>
                          <a:spcPts val="0"/>
                        </a:spcAft>
                      </a:pPr>
                      <a:r>
                        <a:rPr lang="en-US" sz="800">
                          <a:effectLst/>
                        </a:rPr>
                        <a:t>Absolute error</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hMerge="1">
                  <a:txBody>
                    <a:bodyPr/>
                    <a:lstStyle/>
                    <a:p>
                      <a:endParaRPr lang="en-US"/>
                    </a:p>
                  </a:txBody>
                  <a:tcPr/>
                </a:tc>
                <a:tc hMerge="1">
                  <a:txBody>
                    <a:bodyPr/>
                    <a:lstStyle/>
                    <a:p>
                      <a:endParaRPr lang="en-US"/>
                    </a:p>
                  </a:txBody>
                  <a:tcPr/>
                </a:tc>
                <a:tc rowSpan="2">
                  <a:txBody>
                    <a:bodyPr/>
                    <a:lstStyle/>
                    <a:p>
                      <a:pPr marL="0" marR="0" algn="ctr">
                        <a:lnSpc>
                          <a:spcPct val="150000"/>
                        </a:lnSpc>
                        <a:spcBef>
                          <a:spcPts val="0"/>
                        </a:spcBef>
                        <a:spcAft>
                          <a:spcPts val="0"/>
                        </a:spcAft>
                      </a:pPr>
                      <a:r>
                        <a:rPr lang="en-US" sz="800" dirty="0">
                          <a:effectLst/>
                        </a:rPr>
                        <a:t>Sample Error</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22615371"/>
                  </a:ext>
                </a:extLst>
              </a:tr>
              <a:tr h="220120">
                <a:tc vMerge="1">
                  <a:txBody>
                    <a:bodyPr/>
                    <a:lstStyle/>
                    <a:p>
                      <a:endParaRPr lang="en-US"/>
                    </a:p>
                  </a:txBody>
                  <a:tcPr/>
                </a:tc>
                <a:tc>
                  <a:txBody>
                    <a:bodyPr/>
                    <a:lstStyle/>
                    <a:p>
                      <a:pPr marL="0" marR="0" algn="ctr">
                        <a:lnSpc>
                          <a:spcPct val="150000"/>
                        </a:lnSpc>
                        <a:spcBef>
                          <a:spcPts val="0"/>
                        </a:spcBef>
                        <a:spcAft>
                          <a:spcPts val="0"/>
                        </a:spcAft>
                      </a:pPr>
                      <a:r>
                        <a:rPr lang="en-US" sz="800">
                          <a:effectLst/>
                        </a:rPr>
                        <a:t>R</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800">
                          <a:effectLst/>
                        </a:rPr>
                        <a:t>G</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en-US" sz="800">
                          <a:effectLst/>
                        </a:rPr>
                        <a:t>B</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vMerge="1">
                  <a:txBody>
                    <a:bodyPr/>
                    <a:lstStyle/>
                    <a:p>
                      <a:endParaRPr lang="en-US"/>
                    </a:p>
                  </a:txBody>
                  <a:tcPr/>
                </a:tc>
                <a:extLst>
                  <a:ext uri="{0D108BD9-81ED-4DB2-BD59-A6C34878D82A}">
                    <a16:rowId xmlns:a16="http://schemas.microsoft.com/office/drawing/2014/main" val="240532254"/>
                  </a:ext>
                </a:extLst>
              </a:tr>
              <a:tr h="193600">
                <a:tc>
                  <a:txBody>
                    <a:bodyPr/>
                    <a:lstStyle/>
                    <a:p>
                      <a:pPr marL="0" marR="0" algn="ctr">
                        <a:lnSpc>
                          <a:spcPct val="150000"/>
                        </a:lnSpc>
                        <a:spcBef>
                          <a:spcPts val="0"/>
                        </a:spcBef>
                        <a:spcAft>
                          <a:spcPts val="0"/>
                        </a:spcAft>
                      </a:pPr>
                      <a:r>
                        <a:rPr lang="en-US" sz="800">
                          <a:effectLst/>
                        </a:rPr>
                        <a:t>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4.17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3.46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0.30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2.64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018445332"/>
                  </a:ext>
                </a:extLst>
              </a:tr>
              <a:tr h="193600">
                <a:tc>
                  <a:txBody>
                    <a:bodyPr/>
                    <a:lstStyle/>
                    <a:p>
                      <a:pPr marL="0" marR="0" algn="ctr">
                        <a:lnSpc>
                          <a:spcPct val="150000"/>
                        </a:lnSpc>
                        <a:spcBef>
                          <a:spcPts val="0"/>
                        </a:spcBef>
                        <a:spcAft>
                          <a:spcPts val="0"/>
                        </a:spcAft>
                      </a:pPr>
                      <a:r>
                        <a:rPr lang="en-US" sz="800">
                          <a:effectLst/>
                        </a:rPr>
                        <a:t>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4.44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0.22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3.45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2.70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998956246"/>
                  </a:ext>
                </a:extLst>
              </a:tr>
              <a:tr h="193600">
                <a:tc>
                  <a:txBody>
                    <a:bodyPr/>
                    <a:lstStyle/>
                    <a:p>
                      <a:pPr marL="0" marR="0" algn="ctr">
                        <a:lnSpc>
                          <a:spcPct val="150000"/>
                        </a:lnSpc>
                        <a:spcBef>
                          <a:spcPts val="0"/>
                        </a:spcBef>
                        <a:spcAft>
                          <a:spcPts val="0"/>
                        </a:spcAft>
                      </a:pPr>
                      <a:r>
                        <a:rPr lang="en-US" sz="800">
                          <a:effectLst/>
                        </a:rPr>
                        <a:t>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3.83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1.31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2.05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269332210"/>
                  </a:ext>
                </a:extLst>
              </a:tr>
              <a:tr h="193600">
                <a:tc>
                  <a:txBody>
                    <a:bodyPr/>
                    <a:lstStyle/>
                    <a:p>
                      <a:pPr marL="0" marR="0" algn="ctr">
                        <a:lnSpc>
                          <a:spcPct val="150000"/>
                        </a:lnSpc>
                        <a:spcBef>
                          <a:spcPts val="0"/>
                        </a:spcBef>
                        <a:spcAft>
                          <a:spcPts val="0"/>
                        </a:spcAft>
                      </a:pPr>
                      <a:r>
                        <a:rPr lang="en-US" sz="800">
                          <a:effectLst/>
                        </a:rPr>
                        <a:t>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10.98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38.48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28.48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25.98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066664173"/>
                  </a:ext>
                </a:extLst>
              </a:tr>
              <a:tr h="193600">
                <a:tc>
                  <a:txBody>
                    <a:bodyPr/>
                    <a:lstStyle/>
                    <a:p>
                      <a:pPr marL="0" marR="0" algn="ctr">
                        <a:lnSpc>
                          <a:spcPct val="150000"/>
                        </a:lnSpc>
                        <a:spcBef>
                          <a:spcPts val="0"/>
                        </a:spcBef>
                        <a:spcAft>
                          <a:spcPts val="0"/>
                        </a:spcAft>
                      </a:pPr>
                      <a:r>
                        <a:rPr lang="en-US" sz="800">
                          <a:effectLst/>
                        </a:rPr>
                        <a:t>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3.30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0.70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2.25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2.08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355299512"/>
                  </a:ext>
                </a:extLst>
              </a:tr>
              <a:tr h="193600">
                <a:tc>
                  <a:txBody>
                    <a:bodyPr/>
                    <a:lstStyle/>
                    <a:p>
                      <a:pPr marL="0" marR="0" algn="ctr">
                        <a:lnSpc>
                          <a:spcPct val="150000"/>
                        </a:lnSpc>
                        <a:spcBef>
                          <a:spcPts val="0"/>
                        </a:spcBef>
                        <a:spcAft>
                          <a:spcPts val="0"/>
                        </a:spcAft>
                      </a:pPr>
                      <a:r>
                        <a:rPr lang="en-US" sz="800">
                          <a:effectLst/>
                        </a:rPr>
                        <a:t>6</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0.71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0.92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1.41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1.01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540098062"/>
                  </a:ext>
                </a:extLst>
              </a:tr>
              <a:tr h="193600">
                <a:tc>
                  <a:txBody>
                    <a:bodyPr/>
                    <a:lstStyle/>
                    <a:p>
                      <a:pPr marL="0" marR="0" algn="ctr">
                        <a:lnSpc>
                          <a:spcPct val="150000"/>
                        </a:lnSpc>
                        <a:spcBef>
                          <a:spcPts val="0"/>
                        </a:spcBef>
                        <a:spcAft>
                          <a:spcPts val="0"/>
                        </a:spcAft>
                      </a:pPr>
                      <a:r>
                        <a:rPr lang="en-US" sz="800">
                          <a:effectLst/>
                        </a:rPr>
                        <a:t>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6.78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14.11</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7.05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9.32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930864809"/>
                  </a:ext>
                </a:extLst>
              </a:tr>
              <a:tr h="193600">
                <a:tc>
                  <a:txBody>
                    <a:bodyPr/>
                    <a:lstStyle/>
                    <a:p>
                      <a:pPr marL="0" marR="0" algn="ctr">
                        <a:lnSpc>
                          <a:spcPct val="150000"/>
                        </a:lnSpc>
                        <a:spcBef>
                          <a:spcPts val="0"/>
                        </a:spcBef>
                        <a:spcAft>
                          <a:spcPts val="0"/>
                        </a:spcAft>
                      </a:pPr>
                      <a:r>
                        <a:rPr lang="en-US" sz="800">
                          <a:effectLst/>
                        </a:rPr>
                        <a:t>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5.35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0.47</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dirty="0">
                          <a:effectLst/>
                        </a:rPr>
                        <a:t>0.53</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2.12</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68190075"/>
                  </a:ext>
                </a:extLst>
              </a:tr>
              <a:tr h="193600">
                <a:tc>
                  <a:txBody>
                    <a:bodyPr/>
                    <a:lstStyle/>
                    <a:p>
                      <a:pPr marL="0" marR="0" algn="ctr">
                        <a:lnSpc>
                          <a:spcPct val="150000"/>
                        </a:lnSpc>
                        <a:spcBef>
                          <a:spcPts val="0"/>
                        </a:spcBef>
                        <a:spcAft>
                          <a:spcPts val="0"/>
                        </a:spcAft>
                      </a:pPr>
                      <a:r>
                        <a:rPr lang="en-US" sz="800">
                          <a:effectLst/>
                        </a:rPr>
                        <a:t>9</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0.03</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3.78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1.54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1.78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08871163"/>
                  </a:ext>
                </a:extLst>
              </a:tr>
              <a:tr h="193600">
                <a:tc>
                  <a:txBody>
                    <a:bodyPr/>
                    <a:lstStyle/>
                    <a:p>
                      <a:pPr marL="0" marR="0" algn="ctr">
                        <a:lnSpc>
                          <a:spcPct val="150000"/>
                        </a:lnSpc>
                        <a:spcBef>
                          <a:spcPts val="0"/>
                        </a:spcBef>
                        <a:spcAft>
                          <a:spcPts val="0"/>
                        </a:spcAft>
                      </a:pPr>
                      <a:r>
                        <a:rPr lang="en-US" sz="800">
                          <a:effectLst/>
                        </a:rPr>
                        <a:t>10</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3.08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0.65</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1.48</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a:txBody>
                    <a:bodyPr/>
                    <a:lstStyle/>
                    <a:p>
                      <a:pPr marL="0" marR="0" algn="ctr">
                        <a:lnSpc>
                          <a:spcPct val="150000"/>
                        </a:lnSpc>
                        <a:spcBef>
                          <a:spcPts val="0"/>
                        </a:spcBef>
                        <a:spcAft>
                          <a:spcPts val="0"/>
                        </a:spcAft>
                      </a:pPr>
                      <a:r>
                        <a:rPr lang="id-ID" sz="800">
                          <a:effectLst/>
                        </a:rPr>
                        <a:t>1.74</a:t>
                      </a:r>
                      <a:endParaRPr lang="en-US" sz="110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324428249"/>
                  </a:ext>
                </a:extLst>
              </a:tr>
              <a:tr h="193600">
                <a:tc gridSpan="4">
                  <a:txBody>
                    <a:bodyPr/>
                    <a:lstStyle/>
                    <a:p>
                      <a:pPr marL="0" marR="0" algn="ctr">
                        <a:lnSpc>
                          <a:spcPct val="150000"/>
                        </a:lnSpc>
                        <a:spcBef>
                          <a:spcPts val="0"/>
                        </a:spcBef>
                        <a:spcAft>
                          <a:spcPts val="0"/>
                        </a:spcAft>
                      </a:pPr>
                      <a:r>
                        <a:rPr lang="en-GB" sz="800" dirty="0">
                          <a:effectLst/>
                        </a:rPr>
                        <a:t>Mean Error</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50000"/>
                        </a:lnSpc>
                        <a:spcBef>
                          <a:spcPts val="0"/>
                        </a:spcBef>
                        <a:spcAft>
                          <a:spcPts val="0"/>
                        </a:spcAft>
                      </a:pPr>
                      <a:r>
                        <a:rPr lang="en-GB" sz="800" dirty="0">
                          <a:effectLst/>
                        </a:rPr>
                        <a:t>5.14</a:t>
                      </a:r>
                      <a:endParaRPr lang="en-US" sz="1100" dirty="0">
                        <a:effectLst/>
                        <a:latin typeface="Times New Roman" panose="02020603050405020304" pitchFamily="18" charset="0"/>
                        <a:ea typeface="SimSu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261318016"/>
                  </a:ext>
                </a:extLst>
              </a:tr>
            </a:tbl>
          </a:graphicData>
        </a:graphic>
      </p:graphicFrame>
    </p:spTree>
    <p:extLst>
      <p:ext uri="{BB962C8B-B14F-4D97-AF65-F5344CB8AC3E}">
        <p14:creationId xmlns:p14="http://schemas.microsoft.com/office/powerpoint/2010/main" val="14043223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e5ad1c6206_0_6"/>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dirty="0"/>
              <a:t>Conclusion</a:t>
            </a:r>
            <a:endParaRPr dirty="0"/>
          </a:p>
        </p:txBody>
      </p:sp>
      <p:sp>
        <p:nvSpPr>
          <p:cNvPr id="249" name="Google Shape;249;ge5ad1c6206_0_6"/>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52</a:t>
            </a:fld>
            <a:endParaRPr/>
          </a:p>
        </p:txBody>
      </p:sp>
      <p:sp>
        <p:nvSpPr>
          <p:cNvPr id="2" name="TextBox 1">
            <a:extLst>
              <a:ext uri="{FF2B5EF4-FFF2-40B4-BE49-F238E27FC236}">
                <a16:creationId xmlns:a16="http://schemas.microsoft.com/office/drawing/2014/main" id="{F181C6FA-6982-14A1-DDDE-3E021EDA558A}"/>
              </a:ext>
            </a:extLst>
          </p:cNvPr>
          <p:cNvSpPr txBox="1"/>
          <p:nvPr/>
        </p:nvSpPr>
        <p:spPr>
          <a:xfrm>
            <a:off x="808291" y="1652585"/>
            <a:ext cx="7527417" cy="2585323"/>
          </a:xfrm>
          <a:prstGeom prst="rect">
            <a:avLst/>
          </a:prstGeom>
          <a:noFill/>
        </p:spPr>
        <p:txBody>
          <a:bodyPr wrap="square" rtlCol="0">
            <a:spAutoFit/>
          </a:bodyPr>
          <a:lstStyle/>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Prototype is already be used for monitoring and retrieving data</a:t>
            </a:r>
          </a:p>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The data obtained from food colorant have appropriate values ​​between the concentration and the graphic form of the single red and green colorant. Meanwhile, for the blue colorant and the mixed colorant, the data obtained is still not in accordance with the graphic form, which has a difference with the number of concentration settings.</a:t>
            </a:r>
          </a:p>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The first model with a simple layer architecture and using normalization has better predictive results than the model with a complex layer architecture with an error value of 3.78 compared to 5.14.</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e5ad1c6206_0_59"/>
          <p:cNvSpPr txBox="1">
            <a:spLocks noGrp="1"/>
          </p:cNvSpPr>
          <p:nvPr>
            <p:ph type="title"/>
          </p:nvPr>
        </p:nvSpPr>
        <p:spPr>
          <a:xfrm>
            <a:off x="1222900" y="2143038"/>
            <a:ext cx="6462600" cy="857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200"/>
              <a:buNone/>
            </a:pPr>
            <a:r>
              <a:rPr lang="en" sz="4800"/>
              <a:t>Thankyou</a:t>
            </a:r>
            <a:endParaRPr sz="4800"/>
          </a:p>
        </p:txBody>
      </p:sp>
      <p:sp>
        <p:nvSpPr>
          <p:cNvPr id="263" name="Google Shape;263;ge5ad1c6206_0_59"/>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53</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e5a8915a7a_0_40"/>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6</a:t>
            </a:fld>
            <a:endParaRPr/>
          </a:p>
        </p:txBody>
      </p:sp>
      <p:sp>
        <p:nvSpPr>
          <p:cNvPr id="128" name="Google Shape;128;ge5a8915a7a_0_40"/>
          <p:cNvSpPr txBox="1">
            <a:spLocks noGrp="1"/>
          </p:cNvSpPr>
          <p:nvPr>
            <p:ph type="title" idx="4294967295"/>
          </p:nvPr>
        </p:nvSpPr>
        <p:spPr>
          <a:xfrm>
            <a:off x="852475" y="207388"/>
            <a:ext cx="7628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dirty="0"/>
              <a:t>Scope and Limitation</a:t>
            </a:r>
            <a:endParaRPr dirty="0"/>
          </a:p>
        </p:txBody>
      </p:sp>
      <p:sp>
        <p:nvSpPr>
          <p:cNvPr id="129" name="Google Shape;129;ge5a8915a7a_0_40"/>
          <p:cNvSpPr txBox="1"/>
          <p:nvPr/>
        </p:nvSpPr>
        <p:spPr>
          <a:xfrm>
            <a:off x="842100" y="1441995"/>
            <a:ext cx="7459800" cy="2400627"/>
          </a:xfrm>
          <a:prstGeom prst="rect">
            <a:avLst/>
          </a:prstGeom>
          <a:noFill/>
          <a:ln>
            <a:noFill/>
          </a:ln>
        </p:spPr>
        <p:txBody>
          <a:bodyPr spcFirstLastPara="1" wrap="square" lIns="91425" tIns="91425" rIns="91425" bIns="91425" anchor="t" anchorCtr="0">
            <a:spAutoFit/>
          </a:bodyPr>
          <a:lstStyle/>
          <a:p>
            <a:pPr marL="457200" marR="0" lvl="0" indent="-381000" algn="just" rtl="0">
              <a:lnSpc>
                <a:spcPct val="150000"/>
              </a:lnSpc>
              <a:spcBef>
                <a:spcPts val="0"/>
              </a:spcBef>
              <a:spcAft>
                <a:spcPts val="0"/>
              </a:spcAft>
              <a:buClr>
                <a:srgbClr val="000000"/>
              </a:buClr>
              <a:buSzPts val="2400"/>
              <a:buFont typeface="Times New Roman"/>
              <a:buChar char="●"/>
            </a:pPr>
            <a:r>
              <a:rPr lang="en-GB" sz="2400" dirty="0">
                <a:latin typeface="Times New Roman"/>
                <a:ea typeface="Times New Roman"/>
                <a:cs typeface="Times New Roman"/>
                <a:sym typeface="Times New Roman"/>
              </a:rPr>
              <a:t>S</a:t>
            </a:r>
            <a:r>
              <a:rPr lang="en-GB" sz="2400" b="0" i="0" u="none" strike="noStrike" cap="none" dirty="0">
                <a:solidFill>
                  <a:srgbClr val="000000"/>
                </a:solidFill>
                <a:latin typeface="Times New Roman"/>
                <a:ea typeface="Times New Roman"/>
                <a:cs typeface="Times New Roman"/>
                <a:sym typeface="Times New Roman"/>
              </a:rPr>
              <a:t>ample is conditioned data whose concentration level is known.</a:t>
            </a:r>
          </a:p>
          <a:p>
            <a:pPr marL="457200" marR="0" lvl="0" indent="-381000" algn="just" rtl="0">
              <a:lnSpc>
                <a:spcPct val="150000"/>
              </a:lnSpc>
              <a:spcBef>
                <a:spcPts val="0"/>
              </a:spcBef>
              <a:spcAft>
                <a:spcPts val="0"/>
              </a:spcAft>
              <a:buClr>
                <a:srgbClr val="000000"/>
              </a:buClr>
              <a:buSzPts val="2400"/>
              <a:buFont typeface="Times New Roman"/>
              <a:buChar char="●"/>
            </a:pPr>
            <a:r>
              <a:rPr lang="en-GB" sz="2400" dirty="0">
                <a:latin typeface="Times New Roman"/>
                <a:ea typeface="Times New Roman"/>
                <a:cs typeface="Times New Roman"/>
                <a:sym typeface="Times New Roman"/>
              </a:rPr>
              <a:t>M</a:t>
            </a:r>
            <a:r>
              <a:rPr lang="en-GB" sz="2400" b="0" i="0" u="none" strike="noStrike" cap="none" dirty="0">
                <a:solidFill>
                  <a:srgbClr val="000000"/>
                </a:solidFill>
                <a:latin typeface="Times New Roman"/>
                <a:ea typeface="Times New Roman"/>
                <a:cs typeface="Times New Roman"/>
                <a:sym typeface="Times New Roman"/>
              </a:rPr>
              <a:t>odel is created from the data recorded from the device</a:t>
            </a:r>
            <a:endParaRPr sz="2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d1b2f7c518_0_34"/>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7</a:t>
            </a:fld>
            <a:endParaRPr/>
          </a:p>
        </p:txBody>
      </p:sp>
      <p:sp>
        <p:nvSpPr>
          <p:cNvPr id="135" name="Google Shape;135;gd1b2f7c518_0_34"/>
          <p:cNvSpPr txBox="1">
            <a:spLocks noGrp="1"/>
          </p:cNvSpPr>
          <p:nvPr>
            <p:ph type="title" idx="4294967295"/>
          </p:nvPr>
        </p:nvSpPr>
        <p:spPr>
          <a:xfrm>
            <a:off x="852475" y="207388"/>
            <a:ext cx="7628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a:t>Literature review</a:t>
            </a:r>
            <a:endParaRPr/>
          </a:p>
        </p:txBody>
      </p:sp>
      <p:sp>
        <p:nvSpPr>
          <p:cNvPr id="136" name="Google Shape;136;gd1b2f7c518_0_34"/>
          <p:cNvSpPr txBox="1"/>
          <p:nvPr/>
        </p:nvSpPr>
        <p:spPr>
          <a:xfrm>
            <a:off x="981525" y="1250800"/>
            <a:ext cx="7343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gd1b2f7c518_0_34"/>
          <p:cNvSpPr txBox="1"/>
          <p:nvPr/>
        </p:nvSpPr>
        <p:spPr>
          <a:xfrm>
            <a:off x="852475" y="1250800"/>
            <a:ext cx="77265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 I. Gunawan, B. S. B. Dewantara, A. E. Pratama, I. Puspitasari, T. A. Setya. (2019). A Study for Estimation of Bio Organism Content on Aquaculture Pond Based on Image Color and Light Intensity. International Electronics Symposium on Engineering Technology and Applications (IES-ETA). Surabaya, Indonesia, : doi:10.1109/ELECSYM.2019.8901544.</a:t>
            </a:r>
            <a:endParaRPr sz="1400" b="0" i="0" u="none" strike="noStrike" cap="none">
              <a:solidFill>
                <a:srgbClr val="000000"/>
              </a:solidFill>
              <a:latin typeface="Arial"/>
              <a:ea typeface="Arial"/>
              <a:cs typeface="Arial"/>
              <a:sym typeface="Arial"/>
            </a:endParaRPr>
          </a:p>
        </p:txBody>
      </p:sp>
      <p:sp>
        <p:nvSpPr>
          <p:cNvPr id="138" name="Google Shape;138;gd1b2f7c518_0_34"/>
          <p:cNvSpPr txBox="1"/>
          <p:nvPr/>
        </p:nvSpPr>
        <p:spPr>
          <a:xfrm>
            <a:off x="852475" y="2556325"/>
            <a:ext cx="77265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O. Meiyanto, A. I. Gunawan, dan B. S. B. Dewantara. (2021, November). Studi Analisis Konsentrasi Warna Pada Cairan Pewarna Makanan Dengan Metode Pengukuran</a:t>
            </a:r>
            <a:r>
              <a:rPr lang="en" sz="1400" b="0" i="1" u="none" strike="noStrike" cap="none">
                <a:solidFill>
                  <a:srgbClr val="000000"/>
                </a:solidFill>
                <a:latin typeface="Arial"/>
                <a:ea typeface="Arial"/>
                <a:cs typeface="Arial"/>
                <a:sym typeface="Arial"/>
              </a:rPr>
              <a:t> Optical Density</a:t>
            </a:r>
            <a:r>
              <a:rPr lang="en" sz="1400" b="0" i="0" u="none" strike="noStrike" cap="none">
                <a:solidFill>
                  <a:srgbClr val="000000"/>
                </a:solidFill>
                <a:latin typeface="Arial"/>
                <a:ea typeface="Arial"/>
                <a:cs typeface="Arial"/>
                <a:sym typeface="Arial"/>
              </a:rPr>
              <a:t>. Briliant, Hal. 710-725.</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e5ad1c6206_0_0"/>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a:t>System Design</a:t>
            </a:r>
            <a:endParaRPr/>
          </a:p>
        </p:txBody>
      </p:sp>
      <p:pic>
        <p:nvPicPr>
          <p:cNvPr id="144" name="Google Shape;144;ge5ad1c6206_0_0"/>
          <p:cNvPicPr preferRelativeResize="0"/>
          <p:nvPr/>
        </p:nvPicPr>
        <p:blipFill rotWithShape="1">
          <a:blip r:embed="rId3">
            <a:alphaModFix/>
          </a:blip>
          <a:srcRect/>
          <a:stretch/>
        </p:blipFill>
        <p:spPr>
          <a:xfrm>
            <a:off x="1463263" y="1215802"/>
            <a:ext cx="6217475" cy="3520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10db0560116_0_2"/>
          <p:cNvSpPr txBox="1">
            <a:spLocks noGrp="1"/>
          </p:cNvSpPr>
          <p:nvPr>
            <p:ph type="title"/>
          </p:nvPr>
        </p:nvSpPr>
        <p:spPr>
          <a:xfrm>
            <a:off x="577175" y="2143038"/>
            <a:ext cx="64626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a:t>Flowchart </a:t>
            </a:r>
            <a:endParaRPr/>
          </a:p>
        </p:txBody>
      </p:sp>
      <p:sp>
        <p:nvSpPr>
          <p:cNvPr id="150" name="Google Shape;150;g10db0560116_0_2"/>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9</a:t>
            </a:fld>
            <a:endParaRPr/>
          </a:p>
        </p:txBody>
      </p:sp>
      <p:pic>
        <p:nvPicPr>
          <p:cNvPr id="5" name="Picture 4">
            <a:extLst>
              <a:ext uri="{FF2B5EF4-FFF2-40B4-BE49-F238E27FC236}">
                <a16:creationId xmlns:a16="http://schemas.microsoft.com/office/drawing/2014/main" id="{A30C4220-2A3C-1677-CC11-CC9DBBB354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8475" y="396664"/>
            <a:ext cx="3662842" cy="4350148"/>
          </a:xfrm>
          <a:prstGeom prst="rect">
            <a:avLst/>
          </a:prstGeom>
        </p:spPr>
      </p:pic>
      <p:sp>
        <p:nvSpPr>
          <p:cNvPr id="2" name="TextBox 1">
            <a:extLst>
              <a:ext uri="{FF2B5EF4-FFF2-40B4-BE49-F238E27FC236}">
                <a16:creationId xmlns:a16="http://schemas.microsoft.com/office/drawing/2014/main" id="{708310FD-2D87-AEC7-3D60-AA9939CF650B}"/>
              </a:ext>
            </a:extLst>
          </p:cNvPr>
          <p:cNvSpPr txBox="1"/>
          <p:nvPr/>
        </p:nvSpPr>
        <p:spPr>
          <a:xfrm>
            <a:off x="6408234" y="4029307"/>
            <a:ext cx="391454" cy="246221"/>
          </a:xfrm>
          <a:prstGeom prst="rect">
            <a:avLst/>
          </a:prstGeom>
          <a:solidFill>
            <a:schemeClr val="accent1">
              <a:lumMod val="40000"/>
              <a:lumOff val="60000"/>
            </a:schemeClr>
          </a:solidFill>
        </p:spPr>
        <p:txBody>
          <a:bodyPr wrap="none" rtlCol="0">
            <a:spAutoFit/>
          </a:bodyPr>
          <a:lstStyle/>
          <a:p>
            <a:r>
              <a:rPr lang="en-US" sz="1000" dirty="0">
                <a:latin typeface="Times New Roman" panose="02020603050405020304" pitchFamily="18" charset="0"/>
                <a:cs typeface="Times New Roman" panose="02020603050405020304" pitchFamily="18" charset="0"/>
              </a:rPr>
              <a:t>End</a:t>
            </a:r>
          </a:p>
        </p:txBody>
      </p:sp>
      <p:sp>
        <p:nvSpPr>
          <p:cNvPr id="3" name="Rectangle 2">
            <a:extLst>
              <a:ext uri="{FF2B5EF4-FFF2-40B4-BE49-F238E27FC236}">
                <a16:creationId xmlns:a16="http://schemas.microsoft.com/office/drawing/2014/main" id="{8816478C-0AD5-8BE9-7583-1A2F1015763A}"/>
              </a:ext>
            </a:extLst>
          </p:cNvPr>
          <p:cNvSpPr/>
          <p:nvPr/>
        </p:nvSpPr>
        <p:spPr>
          <a:xfrm>
            <a:off x="6777024" y="1487277"/>
            <a:ext cx="200722" cy="8921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99AA868-5E22-E4D6-A5EA-D2BACF4727C9}"/>
              </a:ext>
            </a:extLst>
          </p:cNvPr>
          <p:cNvSpPr txBox="1"/>
          <p:nvPr/>
        </p:nvSpPr>
        <p:spPr>
          <a:xfrm>
            <a:off x="6669228" y="1409737"/>
            <a:ext cx="446049" cy="253654"/>
          </a:xfrm>
          <a:prstGeom prst="rect">
            <a:avLst/>
          </a:prstGeom>
          <a:noFill/>
          <a:ln>
            <a:noFill/>
          </a:ln>
        </p:spPr>
        <p:txBody>
          <a:bodyPr wrap="square" rtlCol="0">
            <a:spAutoFit/>
          </a:bodyPr>
          <a:lstStyle/>
          <a:p>
            <a:r>
              <a:rPr lang="en-US" sz="1000" dirty="0">
                <a:latin typeface="Times New Roman" panose="02020603050405020304" pitchFamily="18" charset="0"/>
                <a:cs typeface="Times New Roman" panose="02020603050405020304" pitchFamily="18" charset="0"/>
              </a:rPr>
              <a:t>and</a:t>
            </a:r>
          </a:p>
        </p:txBody>
      </p:sp>
    </p:spTree>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2385</TotalTime>
  <Words>2106</Words>
  <Application>Microsoft Office PowerPoint</Application>
  <PresentationFormat>On-screen Show (16:9)</PresentationFormat>
  <Paragraphs>736</Paragraphs>
  <Slides>53</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53</vt:i4>
      </vt:variant>
    </vt:vector>
  </HeadingPairs>
  <TitlesOfParts>
    <vt:vector size="56" baseType="lpstr">
      <vt:lpstr>Arial</vt:lpstr>
      <vt:lpstr>Times New Roman</vt:lpstr>
      <vt:lpstr>Antonio template</vt:lpstr>
      <vt:lpstr>Prediksi Mikroorganisme pada Tambak Udang berbasis Neural Network</vt:lpstr>
      <vt:lpstr>Outline</vt:lpstr>
      <vt:lpstr>Background of The Study</vt:lpstr>
      <vt:lpstr>Purpose</vt:lpstr>
      <vt:lpstr>Problem formulation</vt:lpstr>
      <vt:lpstr>Scope and Limitation</vt:lpstr>
      <vt:lpstr>Literature review</vt:lpstr>
      <vt:lpstr>System Design</vt:lpstr>
      <vt:lpstr>Flowchart </vt:lpstr>
      <vt:lpstr>Prototype Design</vt:lpstr>
      <vt:lpstr>Prototype</vt:lpstr>
      <vt:lpstr>Data</vt:lpstr>
      <vt:lpstr>Water</vt:lpstr>
      <vt:lpstr>PowerPoint Presentation</vt:lpstr>
      <vt:lpstr>PowerPoint Presentation</vt:lpstr>
      <vt:lpstr>Single Food Coloring</vt:lpstr>
      <vt:lpstr>Sample Composition</vt:lpstr>
      <vt:lpstr>Single Red Colorant</vt:lpstr>
      <vt:lpstr>PowerPoint Presentation</vt:lpstr>
      <vt:lpstr>PowerPoint Presentation</vt:lpstr>
      <vt:lpstr>Single Green Colorant</vt:lpstr>
      <vt:lpstr>PowerPoint Presentation</vt:lpstr>
      <vt:lpstr>PowerPoint Presentation</vt:lpstr>
      <vt:lpstr>Single Blue Colorant</vt:lpstr>
      <vt:lpstr>PowerPoint Presentation</vt:lpstr>
      <vt:lpstr>PowerPoint Presentation</vt:lpstr>
      <vt:lpstr> Double Food Coloring Mixture</vt:lpstr>
      <vt:lpstr>Sample Composition</vt:lpstr>
      <vt:lpstr>Red and Green</vt:lpstr>
      <vt:lpstr>PowerPoint Presentation</vt:lpstr>
      <vt:lpstr>PowerPoint Presentation</vt:lpstr>
      <vt:lpstr>Red and Blue</vt:lpstr>
      <vt:lpstr>PowerPoint Presentation</vt:lpstr>
      <vt:lpstr>PowerPoint Presentation</vt:lpstr>
      <vt:lpstr>Green and Blue</vt:lpstr>
      <vt:lpstr>PowerPoint Presentation</vt:lpstr>
      <vt:lpstr>PowerPoint Presentation</vt:lpstr>
      <vt:lpstr>Triple Food Coloring Mixture</vt:lpstr>
      <vt:lpstr>Sample Composition</vt:lpstr>
      <vt:lpstr>Red (20 %) Green (20 %) and Blue(60 %)</vt:lpstr>
      <vt:lpstr>PowerPoint Presentation</vt:lpstr>
      <vt:lpstr>PowerPoint Presentation</vt:lpstr>
      <vt:lpstr>Red (40 %) Green (40 %) and Blue(20 %)</vt:lpstr>
      <vt:lpstr>PowerPoint Presentation</vt:lpstr>
      <vt:lpstr>PowerPoint Presentation</vt:lpstr>
      <vt:lpstr>ANN</vt:lpstr>
      <vt:lpstr>ANN Model and Result</vt:lpstr>
      <vt:lpstr>Model</vt:lpstr>
      <vt:lpstr>Result</vt:lpstr>
      <vt:lpstr>Model</vt:lpstr>
      <vt:lpstr>Result</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Prediksi Mikroorganisme pada Tambak Udang berbasis Neural Network</dc:title>
  <dc:creator>user</dc:creator>
  <cp:lastModifiedBy>Wafiq Kamaluddin</cp:lastModifiedBy>
  <cp:revision>85</cp:revision>
  <dcterms:modified xsi:type="dcterms:W3CDTF">2022-07-12T00:41:55Z</dcterms:modified>
</cp:coreProperties>
</file>