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8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EBBA-AADE-41F4-AD17-973FFF2EC411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Feri</a:t>
            </a:r>
            <a:r>
              <a:rPr lang="en-US" dirty="0" smtClean="0"/>
              <a:t> </a:t>
            </a:r>
            <a:r>
              <a:rPr lang="en-US" dirty="0" err="1" smtClean="0"/>
              <a:t>Agustina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 smtClean="0"/>
          </a:p>
          <a:p>
            <a:r>
              <a:rPr lang="en-US" dirty="0" smtClean="0"/>
              <a:t>081 32 66 11 168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linked list kosong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4770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8674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head</a:t>
            </a: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66294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91400" y="2438400"/>
            <a:ext cx="381000" cy="533400"/>
            <a:chOff x="3312" y="3648"/>
            <a:chExt cx="240" cy="336"/>
          </a:xfrm>
        </p:grpSpPr>
        <p:sp>
          <p:nvSpPr>
            <p:cNvPr id="138247" name="Line 7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8" name="Line 8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9" name="Line 9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0" name="Line 10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1524000" y="2362200"/>
            <a:ext cx="3962400" cy="2819400"/>
          </a:xfrm>
          <a:prstGeom prst="rect">
            <a:avLst/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Linked List yang masih kosong dinyatakan dengan pointer head = NULL.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Ingat bahwa head menunjuk ke node pertama linked list. Jika list kosong node pertama tidak ada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head</a:t>
            </a:r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6553200" y="5181600"/>
            <a:ext cx="8382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239000" y="5181600"/>
            <a:ext cx="381000" cy="533400"/>
            <a:chOff x="3312" y="3648"/>
            <a:chExt cx="240" cy="336"/>
          </a:xfrm>
        </p:grpSpPr>
        <p:sp>
          <p:nvSpPr>
            <p:cNvPr id="138255" name="Line 15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6" name="Line 16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8" name="Line 18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Contoh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600200" y="1676400"/>
            <a:ext cx="4191000" cy="48006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#include &lt;stdlib.h&gt;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struct Node {</a:t>
            </a:r>
            <a:b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</a:br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char data;</a:t>
            </a:r>
            <a:b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</a:br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Node *next;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};</a:t>
            </a:r>
          </a:p>
          <a:p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int main ( ) {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Node *head;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Node *p;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 = (Node*) malloc(sizeof(Node));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p-&gt;data = 'a';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(A)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head = p;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(B)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 = (Node*) malloc(sizeof(Node));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p-&gt;data = 'b';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(C)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…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1905000"/>
            <a:ext cx="3048000" cy="1066800"/>
            <a:chOff x="3792" y="1200"/>
            <a:chExt cx="1920" cy="672"/>
          </a:xfrm>
        </p:grpSpPr>
        <p:sp>
          <p:nvSpPr>
            <p:cNvPr id="139269" name="Rectangle 5"/>
            <p:cNvSpPr>
              <a:spLocks noChangeArrowheads="1"/>
            </p:cNvSpPr>
            <p:nvPr/>
          </p:nvSpPr>
          <p:spPr bwMode="auto">
            <a:xfrm>
              <a:off x="4512" y="153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0" name="Rectangle 6"/>
            <p:cNvSpPr>
              <a:spLocks noChangeArrowheads="1"/>
            </p:cNvSpPr>
            <p:nvPr/>
          </p:nvSpPr>
          <p:spPr bwMode="auto">
            <a:xfrm>
              <a:off x="4320" y="1584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39271" name="Line 7"/>
            <p:cNvSpPr>
              <a:spLocks noChangeShapeType="1"/>
            </p:cNvSpPr>
            <p:nvPr/>
          </p:nvSpPr>
          <p:spPr bwMode="auto">
            <a:xfrm>
              <a:off x="4608" y="1632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2" name="Rectangle 8"/>
            <p:cNvSpPr>
              <a:spLocks noChangeArrowheads="1"/>
            </p:cNvSpPr>
            <p:nvPr/>
          </p:nvSpPr>
          <p:spPr bwMode="auto">
            <a:xfrm>
              <a:off x="3792" y="1200"/>
              <a:ext cx="28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mic Sans MS" pitchFamily="66" charset="0"/>
                  <a:ea typeface="MS PMincho" pitchFamily="18" charset="-128"/>
                </a:rPr>
                <a:t>(A)</a:t>
              </a:r>
            </a:p>
          </p:txBody>
        </p:sp>
        <p:sp>
          <p:nvSpPr>
            <p:cNvPr id="139273" name="Rectangle 9"/>
            <p:cNvSpPr>
              <a:spLocks noChangeArrowheads="1"/>
            </p:cNvSpPr>
            <p:nvPr/>
          </p:nvSpPr>
          <p:spPr bwMode="auto">
            <a:xfrm>
              <a:off x="4992" y="153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39274" name="Rectangle 10"/>
            <p:cNvSpPr>
              <a:spLocks noChangeArrowheads="1"/>
            </p:cNvSpPr>
            <p:nvPr/>
          </p:nvSpPr>
          <p:spPr bwMode="auto">
            <a:xfrm>
              <a:off x="5184" y="153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275" name="Line 11"/>
            <p:cNvSpPr>
              <a:spLocks noChangeShapeType="1"/>
            </p:cNvSpPr>
            <p:nvPr/>
          </p:nvSpPr>
          <p:spPr bwMode="auto">
            <a:xfrm>
              <a:off x="5280" y="1632"/>
              <a:ext cx="240" cy="9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5568" y="1680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277" name="Rectangle 13"/>
            <p:cNvSpPr>
              <a:spLocks noChangeArrowheads="1"/>
            </p:cNvSpPr>
            <p:nvPr/>
          </p:nvSpPr>
          <p:spPr bwMode="auto">
            <a:xfrm>
              <a:off x="4512" y="1200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Rectangle 14"/>
            <p:cNvSpPr>
              <a:spLocks noChangeArrowheads="1"/>
            </p:cNvSpPr>
            <p:nvPr/>
          </p:nvSpPr>
          <p:spPr bwMode="auto">
            <a:xfrm>
              <a:off x="4176" y="1248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head</a:t>
              </a:r>
            </a:p>
          </p:txBody>
        </p:sp>
        <p:sp>
          <p:nvSpPr>
            <p:cNvPr id="139279" name="Line 15"/>
            <p:cNvSpPr>
              <a:spLocks noChangeShapeType="1"/>
            </p:cNvSpPr>
            <p:nvPr/>
          </p:nvSpPr>
          <p:spPr bwMode="auto">
            <a:xfrm>
              <a:off x="4608" y="1296"/>
              <a:ext cx="336" cy="4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0" name="Rectangle 16"/>
            <p:cNvSpPr>
              <a:spLocks noChangeArrowheads="1"/>
            </p:cNvSpPr>
            <p:nvPr/>
          </p:nvSpPr>
          <p:spPr bwMode="auto">
            <a:xfrm>
              <a:off x="4944" y="1248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019800" y="3505200"/>
            <a:ext cx="3048000" cy="838200"/>
            <a:chOff x="3792" y="2304"/>
            <a:chExt cx="1920" cy="528"/>
          </a:xfrm>
        </p:grpSpPr>
        <p:sp>
          <p:nvSpPr>
            <p:cNvPr id="139282" name="Rectangle 18"/>
            <p:cNvSpPr>
              <a:spLocks noChangeArrowheads="1"/>
            </p:cNvSpPr>
            <p:nvPr/>
          </p:nvSpPr>
          <p:spPr bwMode="auto">
            <a:xfrm>
              <a:off x="4512" y="2640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3" name="Rectangle 19"/>
            <p:cNvSpPr>
              <a:spLocks noChangeArrowheads="1"/>
            </p:cNvSpPr>
            <p:nvPr/>
          </p:nvSpPr>
          <p:spPr bwMode="auto">
            <a:xfrm>
              <a:off x="4320" y="2688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39284" name="Line 20"/>
            <p:cNvSpPr>
              <a:spLocks noChangeShapeType="1"/>
            </p:cNvSpPr>
            <p:nvPr/>
          </p:nvSpPr>
          <p:spPr bwMode="auto">
            <a:xfrm flipV="1">
              <a:off x="4608" y="2496"/>
              <a:ext cx="336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3792" y="2304"/>
              <a:ext cx="28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mic Sans MS" pitchFamily="66" charset="0"/>
                  <a:ea typeface="MS PMincho" pitchFamily="18" charset="-128"/>
                </a:rPr>
                <a:t>(B)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4992" y="230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5184" y="230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288" name="Line 24"/>
            <p:cNvSpPr>
              <a:spLocks noChangeShapeType="1"/>
            </p:cNvSpPr>
            <p:nvPr/>
          </p:nvSpPr>
          <p:spPr bwMode="auto">
            <a:xfrm>
              <a:off x="5280" y="2400"/>
              <a:ext cx="240" cy="9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9" name="Rectangle 25"/>
            <p:cNvSpPr>
              <a:spLocks noChangeArrowheads="1"/>
            </p:cNvSpPr>
            <p:nvPr/>
          </p:nvSpPr>
          <p:spPr bwMode="auto">
            <a:xfrm>
              <a:off x="5568" y="2448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290" name="Rectangle 26"/>
            <p:cNvSpPr>
              <a:spLocks noChangeArrowheads="1"/>
            </p:cNvSpPr>
            <p:nvPr/>
          </p:nvSpPr>
          <p:spPr bwMode="auto">
            <a:xfrm>
              <a:off x="4512" y="230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1" name="Rectangle 27"/>
            <p:cNvSpPr>
              <a:spLocks noChangeArrowheads="1"/>
            </p:cNvSpPr>
            <p:nvPr/>
          </p:nvSpPr>
          <p:spPr bwMode="auto">
            <a:xfrm>
              <a:off x="4176" y="2352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head</a:t>
              </a:r>
            </a:p>
          </p:txBody>
        </p:sp>
        <p:sp>
          <p:nvSpPr>
            <p:cNvPr id="139292" name="Line 28"/>
            <p:cNvSpPr>
              <a:spLocks noChangeShapeType="1"/>
            </p:cNvSpPr>
            <p:nvPr/>
          </p:nvSpPr>
          <p:spPr bwMode="auto">
            <a:xfrm>
              <a:off x="4608" y="2400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019800" y="4876800"/>
            <a:ext cx="3048000" cy="1066800"/>
            <a:chOff x="3792" y="2208"/>
            <a:chExt cx="1920" cy="672"/>
          </a:xfrm>
        </p:grpSpPr>
        <p:sp>
          <p:nvSpPr>
            <p:cNvPr id="139294" name="Rectangle 30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5" name="Rectangle 31"/>
            <p:cNvSpPr>
              <a:spLocks noChangeArrowheads="1"/>
            </p:cNvSpPr>
            <p:nvPr/>
          </p:nvSpPr>
          <p:spPr bwMode="auto">
            <a:xfrm>
              <a:off x="4320" y="2592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39296" name="Line 32"/>
            <p:cNvSpPr>
              <a:spLocks noChangeShapeType="1"/>
            </p:cNvSpPr>
            <p:nvPr/>
          </p:nvSpPr>
          <p:spPr bwMode="auto">
            <a:xfrm flipV="1">
              <a:off x="4608" y="2640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7" name="Rectangle 33"/>
            <p:cNvSpPr>
              <a:spLocks noChangeArrowheads="1"/>
            </p:cNvSpPr>
            <p:nvPr/>
          </p:nvSpPr>
          <p:spPr bwMode="auto">
            <a:xfrm>
              <a:off x="3792" y="2208"/>
              <a:ext cx="28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mic Sans MS" pitchFamily="66" charset="0"/>
                  <a:ea typeface="MS PMincho" pitchFamily="18" charset="-128"/>
                </a:rPr>
                <a:t>(C)</a:t>
              </a:r>
            </a:p>
          </p:txBody>
        </p:sp>
        <p:sp>
          <p:nvSpPr>
            <p:cNvPr id="139298" name="Rectangle 34"/>
            <p:cNvSpPr>
              <a:spLocks noChangeArrowheads="1"/>
            </p:cNvSpPr>
            <p:nvPr/>
          </p:nvSpPr>
          <p:spPr bwMode="auto">
            <a:xfrm>
              <a:off x="4992" y="220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39299" name="Rectangle 35"/>
            <p:cNvSpPr>
              <a:spLocks noChangeArrowheads="1"/>
            </p:cNvSpPr>
            <p:nvPr/>
          </p:nvSpPr>
          <p:spPr bwMode="auto">
            <a:xfrm>
              <a:off x="5184" y="220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00" name="Line 36"/>
            <p:cNvSpPr>
              <a:spLocks noChangeShapeType="1"/>
            </p:cNvSpPr>
            <p:nvPr/>
          </p:nvSpPr>
          <p:spPr bwMode="auto">
            <a:xfrm>
              <a:off x="5280" y="2304"/>
              <a:ext cx="240" cy="9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1" name="Rectangle 37"/>
            <p:cNvSpPr>
              <a:spLocks noChangeArrowheads="1"/>
            </p:cNvSpPr>
            <p:nvPr/>
          </p:nvSpPr>
          <p:spPr bwMode="auto">
            <a:xfrm>
              <a:off x="5568" y="2352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02" name="Rectangle 38"/>
            <p:cNvSpPr>
              <a:spLocks noChangeArrowheads="1"/>
            </p:cNvSpPr>
            <p:nvPr/>
          </p:nvSpPr>
          <p:spPr bwMode="auto">
            <a:xfrm>
              <a:off x="4512" y="220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3" name="Rectangle 39"/>
            <p:cNvSpPr>
              <a:spLocks noChangeArrowheads="1"/>
            </p:cNvSpPr>
            <p:nvPr/>
          </p:nvSpPr>
          <p:spPr bwMode="auto">
            <a:xfrm>
              <a:off x="4176" y="2256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head</a:t>
              </a:r>
            </a:p>
          </p:txBody>
        </p:sp>
        <p:sp>
          <p:nvSpPr>
            <p:cNvPr id="139304" name="Line 40"/>
            <p:cNvSpPr>
              <a:spLocks noChangeShapeType="1"/>
            </p:cNvSpPr>
            <p:nvPr/>
          </p:nvSpPr>
          <p:spPr bwMode="auto">
            <a:xfrm>
              <a:off x="4608" y="2304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5" name="Rectangle 41"/>
            <p:cNvSpPr>
              <a:spLocks noChangeArrowheads="1"/>
            </p:cNvSpPr>
            <p:nvPr/>
          </p:nvSpPr>
          <p:spPr bwMode="auto">
            <a:xfrm>
              <a:off x="4992" y="254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139306" name="Rectangle 42"/>
            <p:cNvSpPr>
              <a:spLocks noChangeArrowheads="1"/>
            </p:cNvSpPr>
            <p:nvPr/>
          </p:nvSpPr>
          <p:spPr bwMode="auto">
            <a:xfrm>
              <a:off x="5184" y="254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07" name="Line 43"/>
            <p:cNvSpPr>
              <a:spLocks noChangeShapeType="1"/>
            </p:cNvSpPr>
            <p:nvPr/>
          </p:nvSpPr>
          <p:spPr bwMode="auto">
            <a:xfrm>
              <a:off x="5280" y="2640"/>
              <a:ext cx="240" cy="9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8" name="Rectangle 44"/>
            <p:cNvSpPr>
              <a:spLocks noChangeArrowheads="1"/>
            </p:cNvSpPr>
            <p:nvPr/>
          </p:nvSpPr>
          <p:spPr bwMode="auto">
            <a:xfrm>
              <a:off x="5568" y="2688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1600200" y="1676400"/>
            <a:ext cx="4191000" cy="27432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…  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(C)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head-&gt;next = p;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(D)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 = (Node*) malloc(sizeof(Node));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p-&gt;data = 'c';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(E)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head-&gt;next-&gt;next = p;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p-&gt;next = NULL;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(F)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…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}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Contoh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1676400"/>
            <a:ext cx="3048000" cy="1066800"/>
            <a:chOff x="3792" y="2208"/>
            <a:chExt cx="1920" cy="672"/>
          </a:xfrm>
        </p:grpSpPr>
        <p:sp>
          <p:nvSpPr>
            <p:cNvPr id="140293" name="Rectangle 5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4" name="Rectangle 6"/>
            <p:cNvSpPr>
              <a:spLocks noChangeArrowheads="1"/>
            </p:cNvSpPr>
            <p:nvPr/>
          </p:nvSpPr>
          <p:spPr bwMode="auto">
            <a:xfrm>
              <a:off x="4320" y="2592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 flipV="1">
              <a:off x="4608" y="2640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3792" y="2208"/>
              <a:ext cx="28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mic Sans MS" pitchFamily="66" charset="0"/>
                  <a:ea typeface="MS PMincho" pitchFamily="18" charset="-128"/>
                </a:rPr>
                <a:t>(C)</a:t>
              </a:r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4992" y="220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5184" y="220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299" name="Line 11"/>
            <p:cNvSpPr>
              <a:spLocks noChangeShapeType="1"/>
            </p:cNvSpPr>
            <p:nvPr/>
          </p:nvSpPr>
          <p:spPr bwMode="auto">
            <a:xfrm>
              <a:off x="5280" y="2304"/>
              <a:ext cx="240" cy="9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Rectangle 12"/>
            <p:cNvSpPr>
              <a:spLocks noChangeArrowheads="1"/>
            </p:cNvSpPr>
            <p:nvPr/>
          </p:nvSpPr>
          <p:spPr bwMode="auto">
            <a:xfrm>
              <a:off x="5568" y="2352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4512" y="220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2" name="Rectangle 14"/>
            <p:cNvSpPr>
              <a:spLocks noChangeArrowheads="1"/>
            </p:cNvSpPr>
            <p:nvPr/>
          </p:nvSpPr>
          <p:spPr bwMode="auto">
            <a:xfrm>
              <a:off x="4176" y="2256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head</a:t>
              </a:r>
            </a:p>
          </p:txBody>
        </p:sp>
        <p:sp>
          <p:nvSpPr>
            <p:cNvPr id="140303" name="Line 15"/>
            <p:cNvSpPr>
              <a:spLocks noChangeShapeType="1"/>
            </p:cNvSpPr>
            <p:nvPr/>
          </p:nvSpPr>
          <p:spPr bwMode="auto">
            <a:xfrm>
              <a:off x="4608" y="2304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4992" y="254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5184" y="254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06" name="Line 18"/>
            <p:cNvSpPr>
              <a:spLocks noChangeShapeType="1"/>
            </p:cNvSpPr>
            <p:nvPr/>
          </p:nvSpPr>
          <p:spPr bwMode="auto">
            <a:xfrm>
              <a:off x="5280" y="2640"/>
              <a:ext cx="240" cy="9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5568" y="2688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19800" y="2971800"/>
            <a:ext cx="3048000" cy="1066800"/>
            <a:chOff x="3792" y="2928"/>
            <a:chExt cx="1920" cy="672"/>
          </a:xfrm>
        </p:grpSpPr>
        <p:sp>
          <p:nvSpPr>
            <p:cNvPr id="140309" name="Rectangle 21"/>
            <p:cNvSpPr>
              <a:spLocks noChangeArrowheads="1"/>
            </p:cNvSpPr>
            <p:nvPr/>
          </p:nvSpPr>
          <p:spPr bwMode="auto">
            <a:xfrm>
              <a:off x="4512" y="326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0" name="Rectangle 22"/>
            <p:cNvSpPr>
              <a:spLocks noChangeArrowheads="1"/>
            </p:cNvSpPr>
            <p:nvPr/>
          </p:nvSpPr>
          <p:spPr bwMode="auto">
            <a:xfrm>
              <a:off x="4320" y="3312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40311" name="Line 23"/>
            <p:cNvSpPr>
              <a:spLocks noChangeShapeType="1"/>
            </p:cNvSpPr>
            <p:nvPr/>
          </p:nvSpPr>
          <p:spPr bwMode="auto">
            <a:xfrm flipV="1">
              <a:off x="4608" y="3360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2" name="Rectangle 24"/>
            <p:cNvSpPr>
              <a:spLocks noChangeArrowheads="1"/>
            </p:cNvSpPr>
            <p:nvPr/>
          </p:nvSpPr>
          <p:spPr bwMode="auto">
            <a:xfrm>
              <a:off x="3792" y="2928"/>
              <a:ext cx="28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mic Sans MS" pitchFamily="66" charset="0"/>
                  <a:ea typeface="MS PMincho" pitchFamily="18" charset="-128"/>
                </a:rPr>
                <a:t>(D)</a:t>
              </a:r>
            </a:p>
          </p:txBody>
        </p:sp>
        <p:sp>
          <p:nvSpPr>
            <p:cNvPr id="140313" name="Rectangle 25"/>
            <p:cNvSpPr>
              <a:spLocks noChangeArrowheads="1"/>
            </p:cNvSpPr>
            <p:nvPr/>
          </p:nvSpPr>
          <p:spPr bwMode="auto">
            <a:xfrm>
              <a:off x="4992" y="292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40314" name="Rectangle 26"/>
            <p:cNvSpPr>
              <a:spLocks noChangeArrowheads="1"/>
            </p:cNvSpPr>
            <p:nvPr/>
          </p:nvSpPr>
          <p:spPr bwMode="auto">
            <a:xfrm>
              <a:off x="5184" y="292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15" name="Line 27"/>
            <p:cNvSpPr>
              <a:spLocks noChangeShapeType="1"/>
            </p:cNvSpPr>
            <p:nvPr/>
          </p:nvSpPr>
          <p:spPr bwMode="auto">
            <a:xfrm flipH="1">
              <a:off x="5088" y="3024"/>
              <a:ext cx="192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6" name="Rectangle 28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7" name="Rectangle 29"/>
            <p:cNvSpPr>
              <a:spLocks noChangeArrowheads="1"/>
            </p:cNvSpPr>
            <p:nvPr/>
          </p:nvSpPr>
          <p:spPr bwMode="auto">
            <a:xfrm>
              <a:off x="4176" y="2976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head</a:t>
              </a:r>
            </a:p>
          </p:txBody>
        </p:sp>
        <p:sp>
          <p:nvSpPr>
            <p:cNvPr id="140318" name="Line 30"/>
            <p:cNvSpPr>
              <a:spLocks noChangeShapeType="1"/>
            </p:cNvSpPr>
            <p:nvPr/>
          </p:nvSpPr>
          <p:spPr bwMode="auto">
            <a:xfrm>
              <a:off x="4608" y="3024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9" name="Rectangle 31"/>
            <p:cNvSpPr>
              <a:spLocks noChangeArrowheads="1"/>
            </p:cNvSpPr>
            <p:nvPr/>
          </p:nvSpPr>
          <p:spPr bwMode="auto">
            <a:xfrm>
              <a:off x="4992" y="326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140320" name="Rectangle 32"/>
            <p:cNvSpPr>
              <a:spLocks noChangeArrowheads="1"/>
            </p:cNvSpPr>
            <p:nvPr/>
          </p:nvSpPr>
          <p:spPr bwMode="auto">
            <a:xfrm>
              <a:off x="5184" y="3264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21" name="Line 33"/>
            <p:cNvSpPr>
              <a:spLocks noChangeShapeType="1"/>
            </p:cNvSpPr>
            <p:nvPr/>
          </p:nvSpPr>
          <p:spPr bwMode="auto">
            <a:xfrm>
              <a:off x="5280" y="3360"/>
              <a:ext cx="240" cy="9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2" name="Rectangle 34"/>
            <p:cNvSpPr>
              <a:spLocks noChangeArrowheads="1"/>
            </p:cNvSpPr>
            <p:nvPr/>
          </p:nvSpPr>
          <p:spPr bwMode="auto">
            <a:xfrm>
              <a:off x="5568" y="3408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524000" y="4953000"/>
            <a:ext cx="4724400" cy="914400"/>
            <a:chOff x="1104" y="3456"/>
            <a:chExt cx="2976" cy="576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72" y="3840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2880" y="3888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 flipV="1">
              <a:off x="3168" y="3648"/>
              <a:ext cx="288" cy="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7" name="Rectangle 39"/>
            <p:cNvSpPr>
              <a:spLocks noChangeArrowheads="1"/>
            </p:cNvSpPr>
            <p:nvPr/>
          </p:nvSpPr>
          <p:spPr bwMode="auto">
            <a:xfrm>
              <a:off x="1104" y="3456"/>
              <a:ext cx="28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mic Sans MS" pitchFamily="66" charset="0"/>
                  <a:ea typeface="MS PMincho" pitchFamily="18" charset="-128"/>
                </a:rPr>
                <a:t>(F)</a:t>
              </a:r>
            </a:p>
          </p:txBody>
        </p:sp>
        <p:sp>
          <p:nvSpPr>
            <p:cNvPr id="140328" name="Rectangle 40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40329" name="Rectangle 41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2592" y="3552"/>
              <a:ext cx="28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Rectangle 43"/>
            <p:cNvSpPr>
              <a:spLocks noChangeArrowheads="1"/>
            </p:cNvSpPr>
            <p:nvPr/>
          </p:nvSpPr>
          <p:spPr bwMode="auto">
            <a:xfrm>
              <a:off x="1824" y="345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2" name="Rectangle 44"/>
            <p:cNvSpPr>
              <a:spLocks noChangeArrowheads="1"/>
            </p:cNvSpPr>
            <p:nvPr/>
          </p:nvSpPr>
          <p:spPr bwMode="auto">
            <a:xfrm>
              <a:off x="1488" y="3504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head</a:t>
              </a:r>
            </a:p>
          </p:txBody>
        </p:sp>
        <p:sp>
          <p:nvSpPr>
            <p:cNvPr id="140333" name="Line 45"/>
            <p:cNvSpPr>
              <a:spLocks noChangeShapeType="1"/>
            </p:cNvSpPr>
            <p:nvPr/>
          </p:nvSpPr>
          <p:spPr bwMode="auto">
            <a:xfrm>
              <a:off x="1920" y="3552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4" name="Rectangle 46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140335" name="Rectangle 47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36" name="Line 48"/>
            <p:cNvSpPr>
              <a:spLocks noChangeShapeType="1"/>
            </p:cNvSpPr>
            <p:nvPr/>
          </p:nvSpPr>
          <p:spPr bwMode="auto">
            <a:xfrm>
              <a:off x="3168" y="3552"/>
              <a:ext cx="28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7" name="Rectangle 49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c</a:t>
              </a:r>
            </a:p>
          </p:txBody>
        </p:sp>
        <p:sp>
          <p:nvSpPr>
            <p:cNvPr id="140338" name="Rectangle 50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3744" y="3552"/>
              <a:ext cx="336" cy="240"/>
              <a:chOff x="3744" y="3552"/>
              <a:chExt cx="336" cy="240"/>
            </a:xfrm>
          </p:grpSpPr>
          <p:sp>
            <p:nvSpPr>
              <p:cNvPr id="140340" name="Line 52"/>
              <p:cNvSpPr>
                <a:spLocks noChangeShapeType="1"/>
              </p:cNvSpPr>
              <p:nvPr/>
            </p:nvSpPr>
            <p:spPr bwMode="auto">
              <a:xfrm>
                <a:off x="3744" y="3552"/>
                <a:ext cx="240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53"/>
              <p:cNvGrpSpPr>
                <a:grpSpLocks/>
              </p:cNvGrpSpPr>
              <p:nvPr/>
            </p:nvGrpSpPr>
            <p:grpSpPr bwMode="auto">
              <a:xfrm>
                <a:off x="3936" y="3552"/>
                <a:ext cx="144" cy="240"/>
                <a:chOff x="3312" y="3648"/>
                <a:chExt cx="240" cy="336"/>
              </a:xfrm>
            </p:grpSpPr>
            <p:sp>
              <p:nvSpPr>
                <p:cNvPr id="140342" name="Line 54"/>
                <p:cNvSpPr>
                  <a:spLocks noChangeShapeType="1"/>
                </p:cNvSpPr>
                <p:nvPr/>
              </p:nvSpPr>
              <p:spPr bwMode="auto">
                <a:xfrm>
                  <a:off x="3420" y="3648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43" name="Line 55"/>
                <p:cNvSpPr>
                  <a:spLocks noChangeShapeType="1"/>
                </p:cNvSpPr>
                <p:nvPr/>
              </p:nvSpPr>
              <p:spPr bwMode="auto">
                <a:xfrm>
                  <a:off x="3312" y="3888"/>
                  <a:ext cx="240" cy="0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44" name="Line 56"/>
                <p:cNvSpPr>
                  <a:spLocks noChangeShapeType="1"/>
                </p:cNvSpPr>
                <p:nvPr/>
              </p:nvSpPr>
              <p:spPr bwMode="auto">
                <a:xfrm>
                  <a:off x="3360" y="3936"/>
                  <a:ext cx="144" cy="0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45" name="Line 57"/>
                <p:cNvSpPr>
                  <a:spLocks noChangeShapeType="1"/>
                </p:cNvSpPr>
                <p:nvPr/>
              </p:nvSpPr>
              <p:spPr bwMode="auto">
                <a:xfrm>
                  <a:off x="3408" y="3984"/>
                  <a:ext cx="48" cy="0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019800" y="4343400"/>
            <a:ext cx="3048000" cy="1600200"/>
            <a:chOff x="3792" y="2736"/>
            <a:chExt cx="1920" cy="1008"/>
          </a:xfrm>
        </p:grpSpPr>
        <p:sp>
          <p:nvSpPr>
            <p:cNvPr id="140347" name="Rectangle 59"/>
            <p:cNvSpPr>
              <a:spLocks noChangeArrowheads="1"/>
            </p:cNvSpPr>
            <p:nvPr/>
          </p:nvSpPr>
          <p:spPr bwMode="auto">
            <a:xfrm>
              <a:off x="4512" y="340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8" name="Rectangle 60"/>
            <p:cNvSpPr>
              <a:spLocks noChangeArrowheads="1"/>
            </p:cNvSpPr>
            <p:nvPr/>
          </p:nvSpPr>
          <p:spPr bwMode="auto">
            <a:xfrm>
              <a:off x="4320" y="3456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40349" name="Line 61"/>
            <p:cNvSpPr>
              <a:spLocks noChangeShapeType="1"/>
            </p:cNvSpPr>
            <p:nvPr/>
          </p:nvSpPr>
          <p:spPr bwMode="auto">
            <a:xfrm flipV="1">
              <a:off x="4608" y="3504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50" name="Rectangle 62"/>
            <p:cNvSpPr>
              <a:spLocks noChangeArrowheads="1"/>
            </p:cNvSpPr>
            <p:nvPr/>
          </p:nvSpPr>
          <p:spPr bwMode="auto">
            <a:xfrm>
              <a:off x="3792" y="2736"/>
              <a:ext cx="28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mic Sans MS" pitchFamily="66" charset="0"/>
                  <a:ea typeface="MS PMincho" pitchFamily="18" charset="-128"/>
                </a:rPr>
                <a:t>(E)</a:t>
              </a:r>
            </a:p>
          </p:txBody>
        </p:sp>
        <p:sp>
          <p:nvSpPr>
            <p:cNvPr id="140351" name="Rectangle 63"/>
            <p:cNvSpPr>
              <a:spLocks noChangeArrowheads="1"/>
            </p:cNvSpPr>
            <p:nvPr/>
          </p:nvSpPr>
          <p:spPr bwMode="auto">
            <a:xfrm>
              <a:off x="4992" y="273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40352" name="Rectangle 64"/>
            <p:cNvSpPr>
              <a:spLocks noChangeArrowheads="1"/>
            </p:cNvSpPr>
            <p:nvPr/>
          </p:nvSpPr>
          <p:spPr bwMode="auto">
            <a:xfrm>
              <a:off x="5184" y="273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53" name="Line 65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54" name="Rectangle 66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55" name="Rectangle 67"/>
            <p:cNvSpPr>
              <a:spLocks noChangeArrowheads="1"/>
            </p:cNvSpPr>
            <p:nvPr/>
          </p:nvSpPr>
          <p:spPr bwMode="auto">
            <a:xfrm>
              <a:off x="4176" y="2784"/>
              <a:ext cx="192" cy="1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head</a:t>
              </a:r>
            </a:p>
          </p:txBody>
        </p:sp>
        <p:sp>
          <p:nvSpPr>
            <p:cNvPr id="140356" name="Line 68"/>
            <p:cNvSpPr>
              <a:spLocks noChangeShapeType="1"/>
            </p:cNvSpPr>
            <p:nvPr/>
          </p:nvSpPr>
          <p:spPr bwMode="auto">
            <a:xfrm>
              <a:off x="4608" y="2832"/>
              <a:ext cx="3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57" name="Rectangle 69"/>
            <p:cNvSpPr>
              <a:spLocks noChangeArrowheads="1"/>
            </p:cNvSpPr>
            <p:nvPr/>
          </p:nvSpPr>
          <p:spPr bwMode="auto">
            <a:xfrm>
              <a:off x="4992" y="3072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140358" name="Rectangle 70"/>
            <p:cNvSpPr>
              <a:spLocks noChangeArrowheads="1"/>
            </p:cNvSpPr>
            <p:nvPr/>
          </p:nvSpPr>
          <p:spPr bwMode="auto">
            <a:xfrm>
              <a:off x="5184" y="3072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59" name="Line 71"/>
            <p:cNvSpPr>
              <a:spLocks noChangeShapeType="1"/>
            </p:cNvSpPr>
            <p:nvPr/>
          </p:nvSpPr>
          <p:spPr bwMode="auto">
            <a:xfrm>
              <a:off x="5280" y="3168"/>
              <a:ext cx="240" cy="9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0" name="Rectangle 72"/>
            <p:cNvSpPr>
              <a:spLocks noChangeArrowheads="1"/>
            </p:cNvSpPr>
            <p:nvPr/>
          </p:nvSpPr>
          <p:spPr bwMode="auto">
            <a:xfrm>
              <a:off x="5568" y="3216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61" name="Rectangle 73"/>
            <p:cNvSpPr>
              <a:spLocks noChangeArrowheads="1"/>
            </p:cNvSpPr>
            <p:nvPr/>
          </p:nvSpPr>
          <p:spPr bwMode="auto">
            <a:xfrm>
              <a:off x="4992" y="340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Arial" charset="0"/>
                  <a:ea typeface="新細明體" pitchFamily="18" charset="-120"/>
                </a:rPr>
                <a:t>c</a:t>
              </a:r>
            </a:p>
          </p:txBody>
        </p:sp>
        <p:sp>
          <p:nvSpPr>
            <p:cNvPr id="140362" name="Rectangle 74"/>
            <p:cNvSpPr>
              <a:spLocks noChangeArrowheads="1"/>
            </p:cNvSpPr>
            <p:nvPr/>
          </p:nvSpPr>
          <p:spPr bwMode="auto">
            <a:xfrm>
              <a:off x="5184" y="3408"/>
              <a:ext cx="19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0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0363" name="Line 75"/>
            <p:cNvSpPr>
              <a:spLocks noChangeShapeType="1"/>
            </p:cNvSpPr>
            <p:nvPr/>
          </p:nvSpPr>
          <p:spPr bwMode="auto">
            <a:xfrm>
              <a:off x="5280" y="3504"/>
              <a:ext cx="240" cy="9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4" name="Rectangle 76"/>
            <p:cNvSpPr>
              <a:spLocks noChangeArrowheads="1"/>
            </p:cNvSpPr>
            <p:nvPr/>
          </p:nvSpPr>
          <p:spPr bwMode="auto">
            <a:xfrm>
              <a:off x="5568" y="3552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800">
                  <a:latin typeface="Arial" charset="0"/>
                  <a:ea typeface="新細明體" pitchFamily="18" charset="-120"/>
                </a:rPr>
                <a:t>?</a:t>
              </a:r>
              <a:endParaRPr kumimoji="1" lang="en-US" altLang="zh-TW" sz="2000">
                <a:latin typeface="Arial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Latihan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590800" y="1676400"/>
            <a:ext cx="5105400" cy="44196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…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int main ( ) {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Node *head = NULL;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Node *p;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 = (Node*) malloc(sizeof(Node));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 -&gt;data = 'a'; 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(A)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p-&gt;next = (Node*) malloc(sizeof(Node));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p-&gt;next-&gt;data = 'b'; 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p-&gt;next-&gt;next = NULL; 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(B)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head = (Node*) malloc(sizeof(Node));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head-&gt;data = 'c';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head-&gt;next = p;  </a:t>
            </a:r>
            <a:r>
              <a:rPr kumimoji="1" lang="en-US" altLang="zh-TW" sz="2000">
                <a:solidFill>
                  <a:srgbClr val="CC0000"/>
                </a:solidFill>
                <a:latin typeface="Comic Sans MS" pitchFamily="66" charset="0"/>
                <a:ea typeface="MS PMincho" pitchFamily="18" charset="-128"/>
              </a:rPr>
              <a:t>(C)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…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}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4114800" y="9906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Gambar diagramnya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Alokasi Simpul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001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NODEPTR getnode(int d){</a:t>
            </a:r>
          </a:p>
          <a:p>
            <a:pPr>
              <a:spcBef>
                <a:spcPct val="50000"/>
              </a:spcBef>
            </a:pPr>
            <a:r>
              <a:rPr lang="en-US"/>
              <a:t>	NODEPTR p ;</a:t>
            </a:r>
          </a:p>
          <a:p>
            <a:pPr>
              <a:spcBef>
                <a:spcPct val="50000"/>
              </a:spcBef>
            </a:pPr>
            <a:r>
              <a:rPr lang="en-US"/>
              <a:t>	p = (NODEPTR) malloc(sizeof(struct node));</a:t>
            </a:r>
          </a:p>
          <a:p>
            <a:pPr>
              <a:spcBef>
                <a:spcPct val="50000"/>
              </a:spcBef>
            </a:pPr>
            <a:r>
              <a:rPr lang="en-US"/>
              <a:t>	p-&gt;info = d ;</a:t>
            </a:r>
          </a:p>
          <a:p>
            <a:pPr>
              <a:spcBef>
                <a:spcPct val="50000"/>
              </a:spcBef>
            </a:pPr>
            <a:r>
              <a:rPr lang="en-US"/>
              <a:t>	p-&gt;next = NULL ;</a:t>
            </a:r>
          </a:p>
          <a:p>
            <a:pPr>
              <a:spcBef>
                <a:spcPct val="50000"/>
              </a:spcBef>
            </a:pPr>
            <a:r>
              <a:rPr lang="en-US"/>
              <a:t>	return(p);</a:t>
            </a:r>
          </a:p>
          <a:p>
            <a:pPr>
              <a:spcBef>
                <a:spcPct val="50000"/>
              </a:spcBef>
            </a:pPr>
            <a:r>
              <a:rPr lang="en-US"/>
              <a:t>}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3429000" y="4953000"/>
          <a:ext cx="5105400" cy="1620838"/>
        </p:xfrm>
        <a:graphic>
          <a:graphicData uri="http://schemas.openxmlformats.org/presentationml/2006/ole">
            <p:oleObj spid="_x0000_s3074" name="Bitmap Image" r:id="rId3" imgW="2610214" imgH="828791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Membebaskan memori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64770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void free_node(NODEPTR p)</a:t>
            </a:r>
          </a:p>
          <a:p>
            <a:pPr>
              <a:spcBef>
                <a:spcPct val="50000"/>
              </a:spcBef>
            </a:pPr>
            <a:r>
              <a:rPr lang="en-US" sz="2800"/>
              <a:t>{	free(p);</a:t>
            </a:r>
          </a:p>
          <a:p>
            <a:pPr>
              <a:spcBef>
                <a:spcPct val="50000"/>
              </a:spcBef>
            </a:pPr>
            <a:r>
              <a:rPr lang="en-US" sz="2800"/>
              <a:t>	p = NULL ;</a:t>
            </a:r>
          </a:p>
          <a:p>
            <a:pPr>
              <a:spcBef>
                <a:spcPct val="50000"/>
              </a:spcBef>
            </a:pPr>
            <a:r>
              <a:rPr lang="en-US" sz="2800"/>
              <a:t>}</a:t>
            </a:r>
          </a:p>
          <a:p>
            <a:pPr>
              <a:spcBef>
                <a:spcPct val="50000"/>
              </a:spcBef>
            </a:pPr>
            <a:endParaRPr lang="en-US" sz="2800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648200" y="2743200"/>
          <a:ext cx="3241675" cy="3352800"/>
        </p:xfrm>
        <a:graphic>
          <a:graphicData uri="http://schemas.openxmlformats.org/presentationml/2006/ole">
            <p:oleObj spid="_x0000_s4098" name="Bitmap Image" r:id="rId3" imgW="1380952" imgH="142894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Penelurusan linked list , 1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724400" y="1981200"/>
            <a:ext cx="5334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>
            <a:off x="2971800" y="2209800"/>
            <a:ext cx="381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286000" y="20574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latin typeface="Arial" charset="0"/>
                <a:ea typeface="新細明體" pitchFamily="18" charset="-120"/>
              </a:rPr>
              <a:t>head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5257800" y="19812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5410200" y="2209800"/>
            <a:ext cx="685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6096000" y="1981200"/>
            <a:ext cx="5334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latin typeface="Arial" charset="0"/>
                <a:ea typeface="新細明體" pitchFamily="18" charset="-120"/>
              </a:rPr>
              <a:t>c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6629400" y="19812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>
            <a:off x="6781800" y="2209800"/>
            <a:ext cx="533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162800" y="2209800"/>
            <a:ext cx="381000" cy="533400"/>
            <a:chOff x="3312" y="3648"/>
            <a:chExt cx="240" cy="336"/>
          </a:xfrm>
        </p:grpSpPr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4" name="Line 14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5" name="Line 15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3352800" y="1981200"/>
            <a:ext cx="5334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latin typeface="Arial" charset="0"/>
                <a:ea typeface="新細明體" pitchFamily="18" charset="-120"/>
              </a:rPr>
              <a:t>a</a:t>
            </a:r>
          </a:p>
        </p:txBody>
      </p:sp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3886200" y="19812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657600" y="2438400"/>
            <a:ext cx="304800" cy="762000"/>
            <a:chOff x="2304" y="1536"/>
            <a:chExt cx="192" cy="480"/>
          </a:xfrm>
        </p:grpSpPr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 flipH="1" flipV="1">
              <a:off x="2400" y="153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0" name="Rectangle 20"/>
            <p:cNvSpPr>
              <a:spLocks noChangeArrowheads="1"/>
            </p:cNvSpPr>
            <p:nvPr/>
          </p:nvSpPr>
          <p:spPr bwMode="auto">
            <a:xfrm>
              <a:off x="2304" y="1824"/>
              <a:ext cx="19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</p:grpSp>
      <p:sp>
        <p:nvSpPr>
          <p:cNvPr id="148501" name="Line 21"/>
          <p:cNvSpPr>
            <a:spLocks noChangeShapeType="1"/>
          </p:cNvSpPr>
          <p:nvPr/>
        </p:nvSpPr>
        <p:spPr bwMode="auto">
          <a:xfrm flipV="1">
            <a:off x="4038600" y="2209800"/>
            <a:ext cx="685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2362200" y="3505200"/>
            <a:ext cx="4495800" cy="2286000"/>
          </a:xfrm>
          <a:prstGeom prst="rect">
            <a:avLst/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Pointer p menunjuk ke node saat ini. Setelah pemrosesan, p menunjuk ke node berikutnya </a:t>
            </a:r>
          </a:p>
          <a:p>
            <a:endParaRPr kumimoji="1" lang="en-US" altLang="zh-TW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 = p-&gt;next;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953000" y="2438400"/>
            <a:ext cx="304800" cy="762000"/>
            <a:chOff x="2304" y="1536"/>
            <a:chExt cx="192" cy="480"/>
          </a:xfrm>
        </p:grpSpPr>
        <p:sp>
          <p:nvSpPr>
            <p:cNvPr id="148504" name="Line 24"/>
            <p:cNvSpPr>
              <a:spLocks noChangeShapeType="1"/>
            </p:cNvSpPr>
            <p:nvPr/>
          </p:nvSpPr>
          <p:spPr bwMode="auto">
            <a:xfrm flipH="1" flipV="1">
              <a:off x="2400" y="153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5" name="Rectangle 25"/>
            <p:cNvSpPr>
              <a:spLocks noChangeArrowheads="1"/>
            </p:cNvSpPr>
            <p:nvPr/>
          </p:nvSpPr>
          <p:spPr bwMode="auto">
            <a:xfrm>
              <a:off x="2304" y="1824"/>
              <a:ext cx="19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324600" y="2438400"/>
            <a:ext cx="304800" cy="762000"/>
            <a:chOff x="2304" y="1536"/>
            <a:chExt cx="192" cy="480"/>
          </a:xfrm>
        </p:grpSpPr>
        <p:sp>
          <p:nvSpPr>
            <p:cNvPr id="148507" name="Line 27"/>
            <p:cNvSpPr>
              <a:spLocks noChangeShapeType="1"/>
            </p:cNvSpPr>
            <p:nvPr/>
          </p:nvSpPr>
          <p:spPr bwMode="auto">
            <a:xfrm flipH="1" flipV="1">
              <a:off x="2400" y="153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8" name="Rectangle 28"/>
            <p:cNvSpPr>
              <a:spLocks noChangeArrowheads="1"/>
            </p:cNvSpPr>
            <p:nvPr/>
          </p:nvSpPr>
          <p:spPr bwMode="auto">
            <a:xfrm>
              <a:off x="2304" y="1824"/>
              <a:ext cx="19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Penelurusan linked list, 2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1676400" y="3124200"/>
            <a:ext cx="3429000" cy="2057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p = head;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while (p!=NULL) {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  printf(</a:t>
            </a:r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"</a:t>
            </a:r>
            <a:r>
              <a:rPr kumimoji="1" lang="en-US" altLang="zh-TW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%c</a:t>
            </a:r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"</a:t>
            </a:r>
            <a:r>
              <a:rPr kumimoji="1" lang="en-US" altLang="zh-TW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, p-&gt;data);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  p = p-&gt;next;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}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4724400" y="1981200"/>
            <a:ext cx="5334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b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2971800" y="2209800"/>
            <a:ext cx="381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2286000" y="20574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head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5257800" y="19812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5410200" y="2209800"/>
            <a:ext cx="685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6096000" y="1981200"/>
            <a:ext cx="5334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c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6629400" y="19812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6781800" y="2209800"/>
            <a:ext cx="533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62800" y="2209800"/>
            <a:ext cx="381000" cy="533400"/>
            <a:chOff x="3312" y="3648"/>
            <a:chExt cx="240" cy="336"/>
          </a:xfrm>
        </p:grpSpPr>
        <p:sp>
          <p:nvSpPr>
            <p:cNvPr id="149517" name="Line 13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8" name="Line 14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3352800" y="1981200"/>
            <a:ext cx="5334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886200" y="19812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4038600" y="2209800"/>
            <a:ext cx="685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2438400" y="4953000"/>
            <a:ext cx="2590800" cy="12192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Pastikan program menangani linked list kosong</a:t>
            </a: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5029200" y="2971800"/>
            <a:ext cx="3581400" cy="1600200"/>
          </a:xfrm>
          <a:prstGeom prst="rect">
            <a:avLst/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Dimulai dari node pertama (ditunjuk oleh head) Lakukan looping sampai p menunjuk ke NULL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6019800" y="4876800"/>
            <a:ext cx="1905000" cy="1676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p = head;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while (p) {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  …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  p = p-&gt;next;</a:t>
            </a:r>
          </a:p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細明體" pitchFamily="49" charset="-120"/>
              </a:rPr>
              <a:t> }</a:t>
            </a:r>
            <a:endParaRPr kumimoji="1" lang="en-US" altLang="zh-TW" sz="20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pada Linked List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219200" y="2362200"/>
            <a:ext cx="57150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en-GB" altLang="ja-JP" sz="2800">
                <a:latin typeface="Arial" charset="0"/>
                <a:ea typeface="ＭＳ Ｐゴシック" charset="-128"/>
              </a:rPr>
              <a:t> menambahkan node (insert) 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GB" altLang="ja-JP" sz="2800">
                <a:latin typeface="Arial" charset="0"/>
                <a:ea typeface="ＭＳ Ｐゴシック" charset="-128"/>
              </a:rPr>
              <a:t> menghapus node (delete).</a:t>
            </a:r>
          </a:p>
          <a:p>
            <a:pPr>
              <a:spcBef>
                <a:spcPct val="50000"/>
              </a:spcBef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Insert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90600" y="2057400"/>
            <a:ext cx="784860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latin typeface="Arial" charset="0"/>
                <a:ea typeface="ＭＳ Ｐゴシック" charset="-128"/>
              </a:rPr>
              <a:t>insert sebagai node awal (head) dari linked list</a:t>
            </a:r>
          </a:p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latin typeface="Arial" charset="0"/>
                <a:ea typeface="ＭＳ Ｐゴシック" charset="-128"/>
              </a:rPr>
              <a:t>insert setelah node tertentu</a:t>
            </a:r>
          </a:p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latin typeface="Arial" charset="0"/>
                <a:ea typeface="ＭＳ Ｐゴシック" charset="-128"/>
              </a:rPr>
              <a:t>insert sebelum node tertentu</a:t>
            </a:r>
          </a:p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latin typeface="Arial" charset="0"/>
                <a:ea typeface="ＭＳ Ｐゴシック" charset="-128"/>
              </a:rPr>
              <a:t>insert sebagai node  akhir (tail) dari linked list</a:t>
            </a:r>
          </a:p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0"/>
            <a:ext cx="7772400" cy="1470025"/>
          </a:xfrm>
        </p:spPr>
        <p:txBody>
          <a:bodyPr/>
          <a:lstStyle/>
          <a:p>
            <a:r>
              <a:rPr lang="en-US" dirty="0" smtClean="0"/>
              <a:t>MATERI </a:t>
            </a:r>
            <a:r>
              <a:rPr lang="en-US" smtClean="0"/>
              <a:t>:: TYPE DATA DINAMIS – SINGLE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7924800" cy="4648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32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Insert sebagai node awal (head) dari linked list</a:t>
            </a:r>
            <a:endParaRPr lang="en-US" sz="3200">
              <a:solidFill>
                <a:schemeClr val="tx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6172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void insertashead(NODEPTR insert)</a:t>
            </a:r>
          </a:p>
          <a:p>
            <a:pPr>
              <a:spcBef>
                <a:spcPct val="50000"/>
              </a:spcBef>
            </a:pPr>
            <a:r>
              <a:rPr lang="en-US"/>
              <a:t>{</a:t>
            </a:r>
          </a:p>
          <a:p>
            <a:pPr>
              <a:spcBef>
                <a:spcPct val="50000"/>
              </a:spcBef>
            </a:pPr>
            <a:r>
              <a:rPr lang="en-US"/>
              <a:t>	insert-&gt;next=head;</a:t>
            </a:r>
          </a:p>
          <a:p>
            <a:pPr>
              <a:spcBef>
                <a:spcPct val="50000"/>
              </a:spcBef>
            </a:pPr>
            <a:r>
              <a:rPr lang="en-US"/>
              <a:t>	head = insert;</a:t>
            </a:r>
          </a:p>
          <a:p>
            <a:pPr>
              <a:spcBef>
                <a:spcPct val="50000"/>
              </a:spcBef>
            </a:pPr>
            <a:r>
              <a:rPr lang="en-US"/>
              <a:t>}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5943600" y="2819400"/>
          <a:ext cx="2819400" cy="768350"/>
        </p:xfrm>
        <a:graphic>
          <a:graphicData uri="http://schemas.openxmlformats.org/presentationml/2006/ole">
            <p:oleObj spid="_x0000_s5122" name="Bitmap Image" r:id="rId3" imgW="1542857" imgH="485586" progId="Paint.Picture">
              <p:embed/>
            </p:oleObj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6934200" y="3810000"/>
          <a:ext cx="1752600" cy="1074738"/>
        </p:xfrm>
        <a:graphic>
          <a:graphicData uri="http://schemas.openxmlformats.org/presentationml/2006/ole">
            <p:oleObj spid="_x0000_s5123" name="Bitmap Image" r:id="rId4" imgW="905001" imgH="714286" progId="Paint.Picture">
              <p:embed/>
            </p:oleObj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1371600" y="4800600"/>
          <a:ext cx="2133600" cy="1828800"/>
        </p:xfrm>
        <a:graphic>
          <a:graphicData uri="http://schemas.openxmlformats.org/presentationml/2006/ole">
            <p:oleObj spid="_x0000_s5124" name="Bitmap Image" r:id="rId5" imgW="1400000" imgH="1200318" progId="Paint.Picture">
              <p:embed/>
            </p:oleObj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038600" y="5257800"/>
          <a:ext cx="3810000" cy="1338263"/>
        </p:xfrm>
        <a:graphic>
          <a:graphicData uri="http://schemas.openxmlformats.org/presentationml/2006/ole">
            <p:oleObj spid="_x0000_s5125" name="Bitmap Image" r:id="rId6" imgW="2142857" imgH="752381" progId="Paint.Picture">
              <p:embed/>
            </p:oleObj>
          </a:graphicData>
        </a:graphic>
      </p:graphicFrame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5867400" y="2090738"/>
            <a:ext cx="2895600" cy="30384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Kondisi Awal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685800" y="49530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114800" y="48768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1371600" y="30480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1371600" y="36576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28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Insert sebagai node  akhir (tail)</a:t>
            </a:r>
            <a:endParaRPr lang="en-US" sz="28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066800" y="1889125"/>
            <a:ext cx="6858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void insertastail(NODEPTR insert)</a:t>
            </a:r>
          </a:p>
          <a:p>
            <a:pPr>
              <a:spcBef>
                <a:spcPct val="50000"/>
              </a:spcBef>
            </a:pPr>
            <a:r>
              <a:rPr lang="en-US" sz="2000"/>
              <a:t>{	if (head==NULL){</a:t>
            </a:r>
          </a:p>
          <a:p>
            <a:pPr>
              <a:spcBef>
                <a:spcPct val="50000"/>
              </a:spcBef>
            </a:pPr>
            <a:r>
              <a:rPr lang="en-US" sz="2000"/>
              <a:t>		head = insert ;</a:t>
            </a:r>
          </a:p>
          <a:p>
            <a:pPr>
              <a:spcBef>
                <a:spcPct val="50000"/>
              </a:spcBef>
            </a:pPr>
            <a:r>
              <a:rPr lang="en-US" sz="2000"/>
              <a:t>		tail = head ;</a:t>
            </a:r>
          </a:p>
          <a:p>
            <a:pPr>
              <a:spcBef>
                <a:spcPct val="50000"/>
              </a:spcBef>
            </a:pPr>
            <a:r>
              <a:rPr lang="en-US" sz="2000"/>
              <a:t>	}</a:t>
            </a:r>
          </a:p>
          <a:p>
            <a:pPr>
              <a:spcBef>
                <a:spcPct val="50000"/>
              </a:spcBef>
            </a:pPr>
            <a:r>
              <a:rPr lang="en-US" sz="2000"/>
              <a:t>	else</a:t>
            </a:r>
          </a:p>
          <a:p>
            <a:pPr>
              <a:spcBef>
                <a:spcPct val="50000"/>
              </a:spcBef>
            </a:pPr>
            <a:r>
              <a:rPr lang="en-US" sz="2000"/>
              <a:t>	{	tail-&gt;next = insert ;</a:t>
            </a:r>
          </a:p>
          <a:p>
            <a:pPr>
              <a:spcBef>
                <a:spcPct val="50000"/>
              </a:spcBef>
            </a:pPr>
            <a:r>
              <a:rPr lang="en-US" sz="2000"/>
              <a:t>		tail = tail-&gt;next ;</a:t>
            </a:r>
          </a:p>
          <a:p>
            <a:pPr>
              <a:spcBef>
                <a:spcPct val="50000"/>
              </a:spcBef>
            </a:pPr>
            <a:r>
              <a:rPr lang="en-US" sz="2000"/>
              <a:t>	}</a:t>
            </a:r>
          </a:p>
          <a:p>
            <a:pPr>
              <a:spcBef>
                <a:spcPct val="50000"/>
              </a:spcBef>
            </a:pPr>
            <a:r>
              <a:rPr lang="en-US" sz="2000"/>
              <a:t>}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graphicFrame>
        <p:nvGraphicFramePr>
          <p:cNvPr id="151552" name="Object 0"/>
          <p:cNvGraphicFramePr>
            <a:graphicFrameLocks noChangeAspect="1"/>
          </p:cNvGraphicFramePr>
          <p:nvPr/>
        </p:nvGraphicFramePr>
        <p:xfrm>
          <a:off x="6248400" y="2286000"/>
          <a:ext cx="1981200" cy="1012825"/>
        </p:xfrm>
        <a:graphic>
          <a:graphicData uri="http://schemas.openxmlformats.org/presentationml/2006/ole">
            <p:oleObj spid="_x0000_s6146" name="Bitmap Image" r:id="rId3" imgW="876190" imgH="447856" progId="Paint.Picture">
              <p:embed/>
            </p:oleObj>
          </a:graphicData>
        </a:graphic>
      </p:graphicFrame>
      <p:graphicFrame>
        <p:nvGraphicFramePr>
          <p:cNvPr id="151553" name="Object 1"/>
          <p:cNvGraphicFramePr>
            <a:graphicFrameLocks noChangeAspect="1"/>
          </p:cNvGraphicFramePr>
          <p:nvPr/>
        </p:nvGraphicFramePr>
        <p:xfrm>
          <a:off x="5867400" y="3276600"/>
          <a:ext cx="2819400" cy="1562100"/>
        </p:xfrm>
        <a:graphic>
          <a:graphicData uri="http://schemas.openxmlformats.org/presentationml/2006/ole">
            <p:oleObj spid="_x0000_s6147" name="Bitmap Image" r:id="rId4" imgW="1495634" imgH="828791" progId="Paint.Picture">
              <p:embed/>
            </p:oleObj>
          </a:graphicData>
        </a:graphic>
      </p:graphicFrame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5791200" y="5049838"/>
          <a:ext cx="3352800" cy="1808162"/>
        </p:xfrm>
        <a:graphic>
          <a:graphicData uri="http://schemas.openxmlformats.org/presentationml/2006/ole">
            <p:oleObj spid="_x0000_s6148" name="Bitmap Image" r:id="rId5" imgW="1571844" imgH="847843" progId="Paint.Picture">
              <p:embed/>
            </p:oleObj>
          </a:graphicData>
        </a:graphic>
      </p:graphicFrame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172200" y="1676400"/>
            <a:ext cx="21336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Kondisi Awal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V="1">
            <a:off x="4267200" y="2133600"/>
            <a:ext cx="190500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 type="diamond" w="med" len="med"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6019800" y="33528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6096000" y="48006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438400" y="27432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2438400" y="32766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28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Insert sebagai node  akhir (tail)</a:t>
            </a:r>
            <a:endParaRPr lang="en-US" sz="28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828800" y="2438400"/>
          <a:ext cx="2819400" cy="1470025"/>
        </p:xfrm>
        <a:graphic>
          <a:graphicData uri="http://schemas.openxmlformats.org/presentationml/2006/ole">
            <p:oleObj spid="_x0000_s7170" name="Bitmap Image" r:id="rId3" imgW="1533739" imgH="800212" progId="Paint.Picture">
              <p:embed/>
            </p:oleObj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4495800" y="2438400"/>
          <a:ext cx="4343400" cy="1447800"/>
        </p:xfrm>
        <a:graphic>
          <a:graphicData uri="http://schemas.openxmlformats.org/presentationml/2006/ole">
            <p:oleObj spid="_x0000_s7171" name="Bitmap Image" r:id="rId4" imgW="2172003" imgH="714286" progId="Paint.Picture">
              <p:embed/>
            </p:oleObj>
          </a:graphicData>
        </a:graphic>
      </p:graphicFrame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3400" y="4038600"/>
            <a:ext cx="2743200" cy="8826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1. tail-&gt;next = insert ;</a:t>
            </a:r>
          </a:p>
          <a:p>
            <a:pPr>
              <a:spcBef>
                <a:spcPct val="50000"/>
              </a:spcBef>
            </a:pPr>
            <a:r>
              <a:rPr lang="en-US" sz="2000"/>
              <a:t>2. tail = tail-&gt;next ;</a:t>
            </a:r>
            <a:endParaRPr lang="en-US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457200" y="2133600"/>
          <a:ext cx="2286000" cy="661988"/>
        </p:xfrm>
        <a:graphic>
          <a:graphicData uri="http://schemas.openxmlformats.org/presentationml/2006/ole">
            <p:oleObj spid="_x0000_s7172" name="Bitmap Image" r:id="rId5" imgW="1448002" imgH="419048" progId="Paint.Picture">
              <p:embed/>
            </p:oleObj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3733800" y="4419600"/>
          <a:ext cx="4114800" cy="1395413"/>
        </p:xfrm>
        <a:graphic>
          <a:graphicData uri="http://schemas.openxmlformats.org/presentationml/2006/ole">
            <p:oleObj spid="_x0000_s7173" name="Bitmap Image" r:id="rId6" imgW="2161905" imgH="733333" progId="Paint.Picture">
              <p:embed/>
            </p:oleObj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990600" y="5410200"/>
          <a:ext cx="4114800" cy="1371600"/>
        </p:xfrm>
        <a:graphic>
          <a:graphicData uri="http://schemas.openxmlformats.org/presentationml/2006/ole">
            <p:oleObj spid="_x0000_s7174" name="Bitmap Image" r:id="rId7" imgW="2172003" imgH="724001" progId="Paint.Picture">
              <p:embed/>
            </p:oleObj>
          </a:graphicData>
        </a:graphic>
      </p:graphicFrame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572000" y="1905000"/>
            <a:ext cx="21336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Kondisi Awal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5943600" y="38862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457200" y="57150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32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Insert setelah node tertentu</a:t>
            </a:r>
            <a:endParaRPr lang="en-US" sz="32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70104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void insertafternode(int x, NODEPTR insert)</a:t>
            </a:r>
          </a:p>
          <a:p>
            <a:pPr>
              <a:spcBef>
                <a:spcPct val="50000"/>
              </a:spcBef>
            </a:pPr>
            <a:r>
              <a:rPr lang="en-US"/>
              <a:t>{	NODEPTR after ;</a:t>
            </a:r>
          </a:p>
          <a:p>
            <a:pPr>
              <a:spcBef>
                <a:spcPct val="50000"/>
              </a:spcBef>
            </a:pPr>
            <a:r>
              <a:rPr lang="en-US"/>
              <a:t>	after = head;</a:t>
            </a:r>
          </a:p>
          <a:p>
            <a:pPr>
              <a:spcBef>
                <a:spcPct val="50000"/>
              </a:spcBef>
            </a:pPr>
            <a:r>
              <a:rPr lang="en-US"/>
              <a:t>	while (after-&gt;info != x) </a:t>
            </a:r>
          </a:p>
          <a:p>
            <a:pPr>
              <a:spcBef>
                <a:spcPct val="50000"/>
              </a:spcBef>
            </a:pPr>
            <a:r>
              <a:rPr lang="en-US"/>
              <a:t>		after = after-&gt;next;		</a:t>
            </a:r>
          </a:p>
          <a:p>
            <a:pPr>
              <a:spcBef>
                <a:spcPct val="50000"/>
              </a:spcBef>
            </a:pPr>
            <a:r>
              <a:rPr lang="en-US"/>
              <a:t>	insert-&gt;next = after-&gt;next;</a:t>
            </a:r>
          </a:p>
          <a:p>
            <a:pPr>
              <a:spcBef>
                <a:spcPct val="50000"/>
              </a:spcBef>
            </a:pPr>
            <a:r>
              <a:rPr lang="en-US"/>
              <a:t>	after-&gt;next = insert;</a:t>
            </a:r>
          </a:p>
          <a:p>
            <a:pPr>
              <a:spcBef>
                <a:spcPct val="50000"/>
              </a:spcBef>
            </a:pPr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838200" y="838200"/>
          <a:ext cx="8001000" cy="2228850"/>
        </p:xfrm>
        <a:graphic>
          <a:graphicData uri="http://schemas.openxmlformats.org/presentationml/2006/ole">
            <p:oleObj spid="_x0000_s8194" name="Bitmap Image" r:id="rId3" imgW="4086795" imgH="1343212" progId="Paint.Picture">
              <p:embed/>
            </p:oleObj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1143000" y="3276600"/>
          <a:ext cx="7239000" cy="3309938"/>
        </p:xfrm>
        <a:graphic>
          <a:graphicData uri="http://schemas.openxmlformats.org/presentationml/2006/ole">
            <p:oleObj spid="_x0000_s8195" name="Bitmap Image" r:id="rId4" imgW="4001058" imgH="1828571" progId="Paint.Picture">
              <p:embed/>
            </p:oleObj>
          </a:graphicData>
        </a:graphic>
      </p:graphicFrame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457200" y="22098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33400" y="41910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066800" y="762000"/>
          <a:ext cx="7239000" cy="2489200"/>
        </p:xfrm>
        <a:graphic>
          <a:graphicData uri="http://schemas.openxmlformats.org/presentationml/2006/ole">
            <p:oleObj spid="_x0000_s9218" name="Bitmap Image" r:id="rId3" imgW="4238095" imgH="1457143" progId="Paint.Picture">
              <p:embed/>
            </p:oleObj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914400" y="3429000"/>
          <a:ext cx="7620000" cy="2808288"/>
        </p:xfrm>
        <a:graphic>
          <a:graphicData uri="http://schemas.openxmlformats.org/presentationml/2006/ole">
            <p:oleObj spid="_x0000_s9219" name="Bitmap Image" r:id="rId4" imgW="4238095" imgH="1561905" progId="Paint.Picture">
              <p:embed/>
            </p:oleObj>
          </a:graphicData>
        </a:graphic>
      </p:graphicFrame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609600" y="23622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685800" y="45720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32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Insert sebelum node tertentu</a:t>
            </a:r>
            <a:endParaRPr lang="en-US" sz="32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7848600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void insertbeforenode(int x, NODEPTR insert)</a:t>
            </a:r>
          </a:p>
          <a:p>
            <a:pPr>
              <a:spcBef>
                <a:spcPct val="50000"/>
              </a:spcBef>
            </a:pPr>
            <a:r>
              <a:rPr lang="en-US" sz="1600"/>
              <a:t>{	NODEPTR before, prevbefore;</a:t>
            </a:r>
          </a:p>
          <a:p>
            <a:pPr>
              <a:spcBef>
                <a:spcPct val="50000"/>
              </a:spcBef>
            </a:pPr>
            <a:r>
              <a:rPr lang="en-US" sz="1600"/>
              <a:t>	if (head-&gt;info == x)</a:t>
            </a:r>
          </a:p>
          <a:p>
            <a:pPr>
              <a:spcBef>
                <a:spcPct val="50000"/>
              </a:spcBef>
            </a:pPr>
            <a:r>
              <a:rPr lang="en-US" sz="1600"/>
              <a:t>		insertashead(insert);</a:t>
            </a:r>
          </a:p>
          <a:p>
            <a:pPr>
              <a:spcBef>
                <a:spcPct val="50000"/>
              </a:spcBef>
            </a:pPr>
            <a:r>
              <a:rPr lang="en-US" sz="1600"/>
              <a:t>	else</a:t>
            </a:r>
          </a:p>
          <a:p>
            <a:pPr>
              <a:spcBef>
                <a:spcPct val="50000"/>
              </a:spcBef>
            </a:pPr>
            <a:r>
              <a:rPr lang="en-US" sz="1600"/>
              <a:t>	{	before = head;</a:t>
            </a:r>
          </a:p>
          <a:p>
            <a:pPr>
              <a:spcBef>
                <a:spcPct val="50000"/>
              </a:spcBef>
            </a:pPr>
            <a:r>
              <a:rPr lang="en-US" sz="1600"/>
              <a:t>		do</a:t>
            </a:r>
          </a:p>
          <a:p>
            <a:pPr>
              <a:spcBef>
                <a:spcPct val="50000"/>
              </a:spcBef>
            </a:pPr>
            <a:r>
              <a:rPr lang="en-US" sz="1600"/>
              <a:t>		{	prevbefore = before;</a:t>
            </a:r>
          </a:p>
          <a:p>
            <a:pPr>
              <a:spcBef>
                <a:spcPct val="50000"/>
              </a:spcBef>
            </a:pPr>
            <a:r>
              <a:rPr lang="en-US" sz="1600"/>
              <a:t>			before = before-&gt;next;</a:t>
            </a:r>
          </a:p>
          <a:p>
            <a:pPr>
              <a:spcBef>
                <a:spcPct val="50000"/>
              </a:spcBef>
            </a:pPr>
            <a:r>
              <a:rPr lang="en-US" sz="1600"/>
              <a:t>		}while (before-&gt;info != x);</a:t>
            </a:r>
          </a:p>
          <a:p>
            <a:pPr>
              <a:spcBef>
                <a:spcPct val="50000"/>
              </a:spcBef>
            </a:pPr>
            <a:r>
              <a:rPr lang="en-US" sz="1600"/>
              <a:t>		insert-&gt;next = before;</a:t>
            </a:r>
          </a:p>
          <a:p>
            <a:pPr>
              <a:spcBef>
                <a:spcPct val="50000"/>
              </a:spcBef>
            </a:pPr>
            <a:r>
              <a:rPr lang="en-US" sz="1600"/>
              <a:t>		prevbefore-&gt;next = insert;</a:t>
            </a:r>
          </a:p>
          <a:p>
            <a:pPr>
              <a:spcBef>
                <a:spcPct val="50000"/>
              </a:spcBef>
            </a:pPr>
            <a:r>
              <a:rPr lang="en-US" sz="1600"/>
              <a:t>	}</a:t>
            </a:r>
          </a:p>
          <a:p>
            <a:pPr>
              <a:spcBef>
                <a:spcPct val="50000"/>
              </a:spcBef>
            </a:pPr>
            <a:r>
              <a:rPr lang="en-US" sz="1600"/>
              <a:t>}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15000" y="2133600"/>
            <a:ext cx="2971800" cy="103505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Jika data yang dicari berada pada awal Linked List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886200" y="2895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5867400" y="3733800"/>
            <a:ext cx="2971800" cy="103505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Jika data yang dicari tidak berada pada awal Linked List</a:t>
            </a: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3962400" y="3657600"/>
            <a:ext cx="1828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1066800" y="609600"/>
          <a:ext cx="6477000" cy="2163763"/>
        </p:xfrm>
        <a:graphic>
          <a:graphicData uri="http://schemas.openxmlformats.org/presentationml/2006/ole">
            <p:oleObj spid="_x0000_s10242" name="Bitmap Image" r:id="rId3" imgW="4133333" imgH="1380952" progId="Paint.Picture">
              <p:embed/>
            </p:oleObj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1295400" y="2895600"/>
          <a:ext cx="6858000" cy="3698875"/>
        </p:xfrm>
        <a:graphic>
          <a:graphicData uri="http://schemas.openxmlformats.org/presentationml/2006/ole">
            <p:oleObj spid="_x0000_s10243" name="Bitmap Image" r:id="rId4" imgW="3866667" imgH="2085714" progId="Paint.Picture">
              <p:embed/>
            </p:oleObj>
          </a:graphicData>
        </a:graphic>
      </p:graphicFrame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7200" y="29718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2576" name="Object 0"/>
          <p:cNvGraphicFramePr>
            <a:graphicFrameLocks noChangeAspect="1"/>
          </p:cNvGraphicFramePr>
          <p:nvPr/>
        </p:nvGraphicFramePr>
        <p:xfrm>
          <a:off x="1143000" y="609600"/>
          <a:ext cx="7162800" cy="2403475"/>
        </p:xfrm>
        <a:graphic>
          <a:graphicData uri="http://schemas.openxmlformats.org/presentationml/2006/ole">
            <p:oleObj spid="_x0000_s11266" name="Bitmap Image" r:id="rId3" imgW="4200000" imgH="1409897" progId="Paint.Picture">
              <p:embed/>
            </p:oleObj>
          </a:graphicData>
        </a:graphic>
      </p:graphicFrame>
      <p:graphicFrame>
        <p:nvGraphicFramePr>
          <p:cNvPr id="152577" name="Object 1"/>
          <p:cNvGraphicFramePr>
            <a:graphicFrameLocks noChangeAspect="1"/>
          </p:cNvGraphicFramePr>
          <p:nvPr/>
        </p:nvGraphicFramePr>
        <p:xfrm>
          <a:off x="1066800" y="3429000"/>
          <a:ext cx="7239000" cy="2565400"/>
        </p:xfrm>
        <a:graphic>
          <a:graphicData uri="http://schemas.openxmlformats.org/presentationml/2006/ole">
            <p:oleObj spid="_x0000_s11267" name="Bitmap Image" r:id="rId4" imgW="4057143" imgH="1438095" progId="Paint.Picture">
              <p:embed/>
            </p:oleObj>
          </a:graphicData>
        </a:graphic>
      </p:graphicFrame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533400" y="3505200"/>
            <a:ext cx="381000" cy="48577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Delete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792480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latin typeface="Times New Roman" pitchFamily="18" charset="0"/>
                <a:ea typeface="ＭＳ Ｐゴシック" charset="-128"/>
              </a:rPr>
              <a:t> </a:t>
            </a:r>
            <a:r>
              <a:rPr lang="en-GB" altLang="ja-JP" sz="2800">
                <a:latin typeface="Arial" charset="0"/>
                <a:ea typeface="ＭＳ Ｐゴシック" charset="-128"/>
              </a:rPr>
              <a:t>delete sebagai simpul pertama(head) dari linked list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latin typeface="Times New Roman" pitchFamily="18" charset="0"/>
                <a:ea typeface="ＭＳ Ｐゴシック" charset="-128"/>
              </a:rPr>
              <a:t>  </a:t>
            </a:r>
            <a:r>
              <a:rPr lang="en-GB" altLang="ja-JP" sz="2800">
                <a:latin typeface="Arial" charset="0"/>
                <a:ea typeface="ＭＳ Ｐゴシック" charset="-128"/>
              </a:rPr>
              <a:t>delete pada simpul tertentu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latin typeface="Times New Roman" pitchFamily="18" charset="0"/>
                <a:ea typeface="ＭＳ Ｐゴシック" charset="-128"/>
              </a:rPr>
              <a:t>  </a:t>
            </a:r>
            <a:r>
              <a:rPr lang="en-GB" altLang="ja-JP" sz="2800">
                <a:latin typeface="Arial" charset="0"/>
                <a:ea typeface="ＭＳ Ｐゴシック" charset="-128"/>
              </a:rPr>
              <a:t>delete simpul terakhir</a:t>
            </a:r>
          </a:p>
          <a:p>
            <a:pPr>
              <a:spcBef>
                <a:spcPct val="50000"/>
              </a:spcBef>
            </a:pPr>
            <a:endParaRPr lang="en-GB" altLang="ja-JP" sz="2800">
              <a:latin typeface="Arial" charset="0"/>
              <a:ea typeface="ＭＳ Ｐゴシック" charset="-128"/>
            </a:endParaRP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Linked List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438400" y="19812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3048000" y="1981200"/>
            <a:ext cx="6858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tom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2590800" y="2171700"/>
            <a:ext cx="4572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2057400" y="1981200"/>
            <a:ext cx="3048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p1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3733800" y="1981200"/>
            <a:ext cx="9144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macao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4648200" y="1981200"/>
            <a:ext cx="4572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10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5105400" y="19812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3733800" y="2743200"/>
            <a:ext cx="6858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mary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4419600" y="2743200"/>
            <a:ext cx="9144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taipa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5334000" y="2743200"/>
            <a:ext cx="4572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14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4419600" y="3505200"/>
            <a:ext cx="6858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john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5105400" y="3505200"/>
            <a:ext cx="9144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macao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6019800" y="3505200"/>
            <a:ext cx="4572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22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6477000" y="35052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5105400" y="4267200"/>
            <a:ext cx="6858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ann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5791200" y="4267200"/>
            <a:ext cx="9144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macao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6705600" y="4267200"/>
            <a:ext cx="4572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18</a:t>
            </a:r>
            <a:endParaRPr kumimoji="1" lang="en-US" altLang="zh-TW" sz="2000">
              <a:latin typeface="Arial" charset="0"/>
              <a:ea typeface="新細明體" pitchFamily="18" charset="-120"/>
            </a:endParaRPr>
          </a:p>
        </p:txBody>
      </p:sp>
      <p:sp>
        <p:nvSpPr>
          <p:cNvPr id="146452" name="Rectangle 20"/>
          <p:cNvSpPr>
            <a:spLocks noChangeArrowheads="1"/>
          </p:cNvSpPr>
          <p:nvPr/>
        </p:nvSpPr>
        <p:spPr bwMode="auto">
          <a:xfrm>
            <a:off x="5791200" y="27432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7162800" y="42672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76600" y="2209800"/>
            <a:ext cx="2362200" cy="763588"/>
            <a:chOff x="2064" y="1392"/>
            <a:chExt cx="1488" cy="481"/>
          </a:xfrm>
        </p:grpSpPr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3312" y="1392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6" name="Line 24"/>
            <p:cNvSpPr>
              <a:spLocks noChangeShapeType="1"/>
            </p:cNvSpPr>
            <p:nvPr/>
          </p:nvSpPr>
          <p:spPr bwMode="auto">
            <a:xfrm>
              <a:off x="2064" y="1872"/>
              <a:ext cx="288" cy="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7" name="Line 25"/>
            <p:cNvSpPr>
              <a:spLocks noChangeShapeType="1"/>
            </p:cNvSpPr>
            <p:nvPr/>
          </p:nvSpPr>
          <p:spPr bwMode="auto">
            <a:xfrm>
              <a:off x="2064" y="1632"/>
              <a:ext cx="148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8" name="Line 26"/>
            <p:cNvSpPr>
              <a:spLocks noChangeShapeType="1"/>
            </p:cNvSpPr>
            <p:nvPr/>
          </p:nvSpPr>
          <p:spPr bwMode="auto">
            <a:xfrm>
              <a:off x="3552" y="1392"/>
              <a:ext cx="0" cy="24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9" name="Line 27"/>
            <p:cNvSpPr>
              <a:spLocks noChangeShapeType="1"/>
            </p:cNvSpPr>
            <p:nvPr/>
          </p:nvSpPr>
          <p:spPr bwMode="auto">
            <a:xfrm>
              <a:off x="2064" y="1632"/>
              <a:ext cx="0" cy="24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62400" y="2970213"/>
            <a:ext cx="2362200" cy="763587"/>
            <a:chOff x="2064" y="1392"/>
            <a:chExt cx="1488" cy="481"/>
          </a:xfrm>
        </p:grpSpPr>
        <p:sp>
          <p:nvSpPr>
            <p:cNvPr id="146461" name="Line 29"/>
            <p:cNvSpPr>
              <a:spLocks noChangeShapeType="1"/>
            </p:cNvSpPr>
            <p:nvPr/>
          </p:nvSpPr>
          <p:spPr bwMode="auto">
            <a:xfrm>
              <a:off x="3312" y="1392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2" name="Line 30"/>
            <p:cNvSpPr>
              <a:spLocks noChangeShapeType="1"/>
            </p:cNvSpPr>
            <p:nvPr/>
          </p:nvSpPr>
          <p:spPr bwMode="auto">
            <a:xfrm>
              <a:off x="2064" y="1872"/>
              <a:ext cx="288" cy="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3" name="Line 31"/>
            <p:cNvSpPr>
              <a:spLocks noChangeShapeType="1"/>
            </p:cNvSpPr>
            <p:nvPr/>
          </p:nvSpPr>
          <p:spPr bwMode="auto">
            <a:xfrm>
              <a:off x="2064" y="1632"/>
              <a:ext cx="148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4" name="Line 32"/>
            <p:cNvSpPr>
              <a:spLocks noChangeShapeType="1"/>
            </p:cNvSpPr>
            <p:nvPr/>
          </p:nvSpPr>
          <p:spPr bwMode="auto">
            <a:xfrm>
              <a:off x="3552" y="1392"/>
              <a:ext cx="0" cy="24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2064" y="1632"/>
              <a:ext cx="0" cy="24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648200" y="3733800"/>
            <a:ext cx="2362200" cy="763588"/>
            <a:chOff x="2064" y="1392"/>
            <a:chExt cx="1488" cy="481"/>
          </a:xfrm>
        </p:grpSpPr>
        <p:sp>
          <p:nvSpPr>
            <p:cNvPr id="146467" name="Line 35"/>
            <p:cNvSpPr>
              <a:spLocks noChangeShapeType="1"/>
            </p:cNvSpPr>
            <p:nvPr/>
          </p:nvSpPr>
          <p:spPr bwMode="auto">
            <a:xfrm>
              <a:off x="3312" y="1392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2064" y="1872"/>
              <a:ext cx="288" cy="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9" name="Line 37"/>
            <p:cNvSpPr>
              <a:spLocks noChangeShapeType="1"/>
            </p:cNvSpPr>
            <p:nvPr/>
          </p:nvSpPr>
          <p:spPr bwMode="auto">
            <a:xfrm>
              <a:off x="2064" y="1632"/>
              <a:ext cx="148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Line 38"/>
            <p:cNvSpPr>
              <a:spLocks noChangeShapeType="1"/>
            </p:cNvSpPr>
            <p:nvPr/>
          </p:nvSpPr>
          <p:spPr bwMode="auto">
            <a:xfrm>
              <a:off x="3552" y="1392"/>
              <a:ext cx="0" cy="24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>
              <a:off x="2064" y="1632"/>
              <a:ext cx="0" cy="24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72" name="Line 40"/>
          <p:cNvSpPr>
            <a:spLocks noChangeShapeType="1"/>
          </p:cNvSpPr>
          <p:nvPr/>
        </p:nvSpPr>
        <p:spPr bwMode="auto">
          <a:xfrm>
            <a:off x="7315200" y="4495800"/>
            <a:ext cx="4572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620000" y="4495800"/>
            <a:ext cx="381000" cy="533400"/>
            <a:chOff x="3312" y="3648"/>
            <a:chExt cx="240" cy="336"/>
          </a:xfrm>
        </p:grpSpPr>
        <p:sp>
          <p:nvSpPr>
            <p:cNvPr id="146474" name="Line 42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5" name="Line 43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6" name="Line 44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7" name="Line 45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81200" y="5105400"/>
            <a:ext cx="5257800" cy="914400"/>
          </a:xfrm>
          <a:prstGeom prst="rect">
            <a:avLst/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Salah satu cara adalah menghubungkan semua record student dengan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b="1">
                <a:latin typeface="Arial" charset="0"/>
                <a:ea typeface="ＭＳ Ｐゴシック" charset="-128"/>
              </a:rPr>
              <a:t>Penghapusan Node Pertama</a:t>
            </a:r>
            <a:endParaRPr lang="en-US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7543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ea typeface="ＭＳ Ｐゴシック" charset="-128"/>
              </a:rPr>
              <a:t>Pointer first diarahkan pada data ke-2</a:t>
            </a:r>
            <a:endParaRPr lang="en-US" altLang="ja-JP" sz="2800">
              <a:ea typeface="ＭＳ Ｐゴシック" charset="-128"/>
            </a:endParaRPr>
          </a:p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ea typeface="ＭＳ Ｐゴシック" charset="-128"/>
              </a:rPr>
              <a:t>Pointer p diarahkan pada data ke-1</a:t>
            </a:r>
            <a:endParaRPr lang="en-US" altLang="ja-JP" sz="2800">
              <a:ea typeface="ＭＳ Ｐゴシック" charset="-128"/>
            </a:endParaRPr>
          </a:p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GB" altLang="ja-JP" sz="2800">
                <a:latin typeface="Arial" charset="0"/>
                <a:ea typeface="ＭＳ Ｐゴシック" charset="-128"/>
              </a:rPr>
              <a:t>Bebaskan pointer p (secara otomatis data ke-1 terhapus)</a:t>
            </a:r>
            <a:r>
              <a:rPr lang="en-US" altLang="ja-JP" sz="2800">
                <a:ea typeface="ＭＳ Ｐゴシック" charset="-128"/>
              </a:rPr>
              <a:t> 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b="1">
                <a:latin typeface="Arial" charset="0"/>
                <a:ea typeface="ＭＳ Ｐゴシック" charset="-128"/>
              </a:rPr>
              <a:t>Penghapusan Node Pertama</a:t>
            </a:r>
            <a:r>
              <a:rPr lang="en-US" altLang="ja-JP">
                <a:ea typeface="ＭＳ Ｐゴシック" charset="-128"/>
              </a:rPr>
              <a:t> </a:t>
            </a:r>
            <a:endParaRPr lang="en-US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143000" y="1981200"/>
          <a:ext cx="7010400" cy="4572000"/>
        </p:xfrm>
        <a:graphic>
          <a:graphicData uri="http://schemas.openxmlformats.org/presentationml/2006/ole">
            <p:oleObj spid="_x0000_s12290" name="Bitmap Image" r:id="rId3" imgW="3495238" imgH="297142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b="1">
                <a:latin typeface="Arial" charset="0"/>
                <a:ea typeface="ＭＳ Ｐゴシック" charset="-128"/>
              </a:rPr>
              <a:t>Penghapusan Simpul Terakhir</a:t>
            </a:r>
            <a:endParaRPr lang="en-US" b="1">
              <a:latin typeface="Arial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70104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altLang="ja-JP" sz="2800">
                <a:ea typeface="ＭＳ Ｐゴシック" charset="-128"/>
              </a:rPr>
              <a:t>Telusuri simpul s/d first-&gt;next = NULL</a:t>
            </a:r>
            <a:endParaRPr lang="en-US" altLang="ja-JP" sz="2800">
              <a:ea typeface="ＭＳ Ｐゴシック" charset="-128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altLang="ja-JP" sz="2800">
                <a:ea typeface="ＭＳ Ｐゴシック" charset="-128"/>
              </a:rPr>
              <a:t>Arahkan pointer p ke first</a:t>
            </a:r>
            <a:endParaRPr lang="en-US" altLang="ja-JP" sz="2800">
              <a:ea typeface="ＭＳ Ｐゴシック" charset="-128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altLang="ja-JP" sz="2800">
                <a:ea typeface="ＭＳ Ｐゴシック" charset="-128"/>
              </a:rPr>
              <a:t>Bebaskan pointer p-&gt;next (Simpul Terakhir)</a:t>
            </a:r>
            <a:endParaRPr lang="en-US" altLang="ja-JP" sz="2800">
              <a:ea typeface="ＭＳ Ｐゴシック" charset="-128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altLang="ja-JP" sz="2800">
                <a:ea typeface="ＭＳ Ｐゴシック" charset="-128"/>
              </a:rPr>
              <a:t>Arahkan p-&gt;next ke NULL</a:t>
            </a:r>
            <a:endParaRPr lang="en-US" altLang="ja-JP" sz="28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0" name="Object 0"/>
          <p:cNvGraphicFramePr>
            <a:graphicFrameLocks noChangeAspect="1"/>
          </p:cNvGraphicFramePr>
          <p:nvPr/>
        </p:nvGraphicFramePr>
        <p:xfrm>
          <a:off x="1295400" y="533400"/>
          <a:ext cx="6324600" cy="6127750"/>
        </p:xfrm>
        <a:graphic>
          <a:graphicData uri="http://schemas.openxmlformats.org/presentationml/2006/ole">
            <p:oleObj spid="_x0000_s13314" name="Bitmap Image" r:id="rId3" imgW="3657143" imgH="3543795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Penghapusan pada Node Tertentu – Data di Tengah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676400"/>
            <a:ext cx="7924800" cy="4953000"/>
            <a:chOff x="3545" y="2361"/>
            <a:chExt cx="5827" cy="4058"/>
          </a:xfrm>
        </p:grpSpPr>
        <p:sp>
          <p:nvSpPr>
            <p:cNvPr id="123908" name="Rectangle 4"/>
            <p:cNvSpPr>
              <a:spLocks noChangeArrowheads="1"/>
            </p:cNvSpPr>
            <p:nvPr/>
          </p:nvSpPr>
          <p:spPr bwMode="auto">
            <a:xfrm>
              <a:off x="7850" y="2507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909" name="Rectangle 5"/>
            <p:cNvSpPr>
              <a:spLocks noChangeArrowheads="1"/>
            </p:cNvSpPr>
            <p:nvPr/>
          </p:nvSpPr>
          <p:spPr bwMode="auto">
            <a:xfrm>
              <a:off x="8390" y="2507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>
              <a:off x="8498" y="2672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1" name="Text Box 7"/>
            <p:cNvSpPr txBox="1">
              <a:spLocks noChangeArrowheads="1"/>
            </p:cNvSpPr>
            <p:nvPr/>
          </p:nvSpPr>
          <p:spPr bwMode="auto">
            <a:xfrm>
              <a:off x="3545" y="2536"/>
              <a:ext cx="78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23912" name="Line 8"/>
            <p:cNvSpPr>
              <a:spLocks noChangeShapeType="1"/>
            </p:cNvSpPr>
            <p:nvPr/>
          </p:nvSpPr>
          <p:spPr bwMode="auto">
            <a:xfrm flipV="1">
              <a:off x="4325" y="268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3" name="Line 9"/>
            <p:cNvSpPr>
              <a:spLocks noChangeShapeType="1"/>
            </p:cNvSpPr>
            <p:nvPr/>
          </p:nvSpPr>
          <p:spPr bwMode="auto">
            <a:xfrm>
              <a:off x="8900" y="2671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4" name="Line 10"/>
            <p:cNvSpPr>
              <a:spLocks noChangeShapeType="1"/>
            </p:cNvSpPr>
            <p:nvPr/>
          </p:nvSpPr>
          <p:spPr bwMode="auto">
            <a:xfrm>
              <a:off x="8795" y="2986"/>
              <a:ext cx="255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4715" y="2527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16" name="Rectangle 12"/>
            <p:cNvSpPr>
              <a:spLocks noChangeArrowheads="1"/>
            </p:cNvSpPr>
            <p:nvPr/>
          </p:nvSpPr>
          <p:spPr bwMode="auto">
            <a:xfrm>
              <a:off x="5255" y="2527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 rot="5380795" flipV="1">
              <a:off x="5542" y="2493"/>
              <a:ext cx="10" cy="3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8" name="Rectangle 14"/>
            <p:cNvSpPr>
              <a:spLocks noChangeArrowheads="1"/>
            </p:cNvSpPr>
            <p:nvPr/>
          </p:nvSpPr>
          <p:spPr bwMode="auto">
            <a:xfrm>
              <a:off x="6800" y="2510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19" name="Rectangle 15"/>
            <p:cNvSpPr>
              <a:spLocks noChangeArrowheads="1"/>
            </p:cNvSpPr>
            <p:nvPr/>
          </p:nvSpPr>
          <p:spPr bwMode="auto">
            <a:xfrm>
              <a:off x="7340" y="2510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 rot="5380795" flipV="1">
              <a:off x="7631" y="2475"/>
              <a:ext cx="1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1" name="Rectangle 17"/>
            <p:cNvSpPr>
              <a:spLocks noChangeArrowheads="1"/>
            </p:cNvSpPr>
            <p:nvPr/>
          </p:nvSpPr>
          <p:spPr bwMode="auto">
            <a:xfrm>
              <a:off x="5760" y="2520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6300" y="2520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 rot="5380795" flipV="1">
              <a:off x="6591" y="2485"/>
              <a:ext cx="1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4" name="Oval 20"/>
            <p:cNvSpPr>
              <a:spLocks noChangeArrowheads="1"/>
            </p:cNvSpPr>
            <p:nvPr/>
          </p:nvSpPr>
          <p:spPr bwMode="auto">
            <a:xfrm>
              <a:off x="5555" y="2361"/>
              <a:ext cx="1100" cy="69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5760" y="4320"/>
              <a:ext cx="78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23926" name="Rectangle 22"/>
            <p:cNvSpPr>
              <a:spLocks noChangeArrowheads="1"/>
            </p:cNvSpPr>
            <p:nvPr/>
          </p:nvSpPr>
          <p:spPr bwMode="auto">
            <a:xfrm>
              <a:off x="7905" y="3600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927" name="Rectangle 23"/>
            <p:cNvSpPr>
              <a:spLocks noChangeArrowheads="1"/>
            </p:cNvSpPr>
            <p:nvPr/>
          </p:nvSpPr>
          <p:spPr bwMode="auto">
            <a:xfrm>
              <a:off x="8445" y="3600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8" name="Line 24"/>
            <p:cNvSpPr>
              <a:spLocks noChangeShapeType="1"/>
            </p:cNvSpPr>
            <p:nvPr/>
          </p:nvSpPr>
          <p:spPr bwMode="auto">
            <a:xfrm>
              <a:off x="8553" y="3764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3600" y="3628"/>
              <a:ext cx="78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23930" name="Line 26"/>
            <p:cNvSpPr>
              <a:spLocks noChangeShapeType="1"/>
            </p:cNvSpPr>
            <p:nvPr/>
          </p:nvSpPr>
          <p:spPr bwMode="auto">
            <a:xfrm flipV="1">
              <a:off x="4380" y="3779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1" name="Line 27"/>
            <p:cNvSpPr>
              <a:spLocks noChangeShapeType="1"/>
            </p:cNvSpPr>
            <p:nvPr/>
          </p:nvSpPr>
          <p:spPr bwMode="auto">
            <a:xfrm>
              <a:off x="8955" y="3763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8850" y="4079"/>
              <a:ext cx="255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3" name="Rectangle 29"/>
            <p:cNvSpPr>
              <a:spLocks noChangeArrowheads="1"/>
            </p:cNvSpPr>
            <p:nvPr/>
          </p:nvSpPr>
          <p:spPr bwMode="auto">
            <a:xfrm>
              <a:off x="4770" y="3619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34" name="Rectangle 30"/>
            <p:cNvSpPr>
              <a:spLocks noChangeArrowheads="1"/>
            </p:cNvSpPr>
            <p:nvPr/>
          </p:nvSpPr>
          <p:spPr bwMode="auto">
            <a:xfrm>
              <a:off x="5310" y="3619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5" name="Line 31"/>
            <p:cNvSpPr>
              <a:spLocks noChangeShapeType="1"/>
            </p:cNvSpPr>
            <p:nvPr/>
          </p:nvSpPr>
          <p:spPr bwMode="auto">
            <a:xfrm rot="5380795" flipV="1">
              <a:off x="5615" y="3564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6" name="Rectangle 32"/>
            <p:cNvSpPr>
              <a:spLocks noChangeArrowheads="1"/>
            </p:cNvSpPr>
            <p:nvPr/>
          </p:nvSpPr>
          <p:spPr bwMode="auto">
            <a:xfrm>
              <a:off x="6855" y="3603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37" name="Rectangle 33"/>
            <p:cNvSpPr>
              <a:spLocks noChangeArrowheads="1"/>
            </p:cNvSpPr>
            <p:nvPr/>
          </p:nvSpPr>
          <p:spPr bwMode="auto">
            <a:xfrm>
              <a:off x="7395" y="3603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8" name="Line 34"/>
            <p:cNvSpPr>
              <a:spLocks noChangeShapeType="1"/>
            </p:cNvSpPr>
            <p:nvPr/>
          </p:nvSpPr>
          <p:spPr bwMode="auto">
            <a:xfrm rot="5380795" flipV="1">
              <a:off x="7686" y="3567"/>
              <a:ext cx="1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9" name="Line 35"/>
            <p:cNvSpPr>
              <a:spLocks noChangeShapeType="1"/>
            </p:cNvSpPr>
            <p:nvPr/>
          </p:nvSpPr>
          <p:spPr bwMode="auto">
            <a:xfrm flipV="1">
              <a:off x="6120" y="39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40" name="Rectangle 36"/>
            <p:cNvSpPr>
              <a:spLocks noChangeArrowheads="1"/>
            </p:cNvSpPr>
            <p:nvPr/>
          </p:nvSpPr>
          <p:spPr bwMode="auto">
            <a:xfrm>
              <a:off x="5805" y="3612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41" name="Rectangle 37"/>
            <p:cNvSpPr>
              <a:spLocks noChangeArrowheads="1"/>
            </p:cNvSpPr>
            <p:nvPr/>
          </p:nvSpPr>
          <p:spPr bwMode="auto">
            <a:xfrm>
              <a:off x="6345" y="3612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42" name="Line 38"/>
            <p:cNvSpPr>
              <a:spLocks noChangeShapeType="1"/>
            </p:cNvSpPr>
            <p:nvPr/>
          </p:nvSpPr>
          <p:spPr bwMode="auto">
            <a:xfrm rot="5380795" flipV="1">
              <a:off x="6636" y="3577"/>
              <a:ext cx="1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43" name="Text Box 39"/>
            <p:cNvSpPr txBox="1">
              <a:spLocks noChangeArrowheads="1"/>
            </p:cNvSpPr>
            <p:nvPr/>
          </p:nvSpPr>
          <p:spPr bwMode="auto">
            <a:xfrm>
              <a:off x="5870" y="5560"/>
              <a:ext cx="78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23944" name="Rectangle 40"/>
            <p:cNvSpPr>
              <a:spLocks noChangeArrowheads="1"/>
            </p:cNvSpPr>
            <p:nvPr/>
          </p:nvSpPr>
          <p:spPr bwMode="auto">
            <a:xfrm>
              <a:off x="7005" y="4916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45" name="Rectangle 41"/>
            <p:cNvSpPr>
              <a:spLocks noChangeArrowheads="1"/>
            </p:cNvSpPr>
            <p:nvPr/>
          </p:nvSpPr>
          <p:spPr bwMode="auto">
            <a:xfrm>
              <a:off x="7545" y="4916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3600" y="4860"/>
              <a:ext cx="78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23947" name="Line 43"/>
            <p:cNvSpPr>
              <a:spLocks noChangeShapeType="1"/>
            </p:cNvSpPr>
            <p:nvPr/>
          </p:nvSpPr>
          <p:spPr bwMode="auto">
            <a:xfrm flipV="1">
              <a:off x="4500" y="504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48" name="Rectangle 44"/>
            <p:cNvSpPr>
              <a:spLocks noChangeArrowheads="1"/>
            </p:cNvSpPr>
            <p:nvPr/>
          </p:nvSpPr>
          <p:spPr bwMode="auto">
            <a:xfrm>
              <a:off x="8100" y="4860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949" name="Rectangle 45"/>
            <p:cNvSpPr>
              <a:spLocks noChangeArrowheads="1"/>
            </p:cNvSpPr>
            <p:nvPr/>
          </p:nvSpPr>
          <p:spPr bwMode="auto">
            <a:xfrm>
              <a:off x="8640" y="4860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0" name="Line 46"/>
            <p:cNvSpPr>
              <a:spLocks noChangeShapeType="1"/>
            </p:cNvSpPr>
            <p:nvPr/>
          </p:nvSpPr>
          <p:spPr bwMode="auto">
            <a:xfrm rot="5380795" flipV="1">
              <a:off x="7942" y="4838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1" name="Rectangle 47"/>
            <p:cNvSpPr>
              <a:spLocks noChangeArrowheads="1"/>
            </p:cNvSpPr>
            <p:nvPr/>
          </p:nvSpPr>
          <p:spPr bwMode="auto">
            <a:xfrm>
              <a:off x="5955" y="4919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52" name="Rectangle 48"/>
            <p:cNvSpPr>
              <a:spLocks noChangeArrowheads="1"/>
            </p:cNvSpPr>
            <p:nvPr/>
          </p:nvSpPr>
          <p:spPr bwMode="auto">
            <a:xfrm>
              <a:off x="6495" y="4919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3" name="Line 49"/>
            <p:cNvSpPr>
              <a:spLocks noChangeShapeType="1"/>
            </p:cNvSpPr>
            <p:nvPr/>
          </p:nvSpPr>
          <p:spPr bwMode="auto">
            <a:xfrm rot="5380795" flipV="1">
              <a:off x="6796" y="4983"/>
              <a:ext cx="1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4" name="Line 50"/>
            <p:cNvSpPr>
              <a:spLocks noChangeShapeType="1"/>
            </p:cNvSpPr>
            <p:nvPr/>
          </p:nvSpPr>
          <p:spPr bwMode="auto">
            <a:xfrm flipV="1">
              <a:off x="6245" y="52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5" name="Rectangle 51"/>
            <p:cNvSpPr>
              <a:spLocks noChangeArrowheads="1"/>
            </p:cNvSpPr>
            <p:nvPr/>
          </p:nvSpPr>
          <p:spPr bwMode="auto">
            <a:xfrm>
              <a:off x="4905" y="4928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56" name="Rectangle 52"/>
            <p:cNvSpPr>
              <a:spLocks noChangeArrowheads="1"/>
            </p:cNvSpPr>
            <p:nvPr/>
          </p:nvSpPr>
          <p:spPr bwMode="auto">
            <a:xfrm>
              <a:off x="5445" y="4928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7" name="Line 53"/>
            <p:cNvSpPr>
              <a:spLocks noChangeShapeType="1"/>
            </p:cNvSpPr>
            <p:nvPr/>
          </p:nvSpPr>
          <p:spPr bwMode="auto">
            <a:xfrm rot="5380795" flipV="1">
              <a:off x="5676" y="4952"/>
              <a:ext cx="0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8" name="Line 54"/>
            <p:cNvSpPr>
              <a:spLocks noChangeShapeType="1"/>
            </p:cNvSpPr>
            <p:nvPr/>
          </p:nvSpPr>
          <p:spPr bwMode="auto">
            <a:xfrm flipV="1">
              <a:off x="5800" y="4690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9" name="Line 55"/>
            <p:cNvSpPr>
              <a:spLocks noChangeShapeType="1"/>
            </p:cNvSpPr>
            <p:nvPr/>
          </p:nvSpPr>
          <p:spPr bwMode="auto">
            <a:xfrm>
              <a:off x="5800" y="4680"/>
              <a:ext cx="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0" name="Line 56"/>
            <p:cNvSpPr>
              <a:spLocks noChangeShapeType="1"/>
            </p:cNvSpPr>
            <p:nvPr/>
          </p:nvSpPr>
          <p:spPr bwMode="auto">
            <a:xfrm>
              <a:off x="6800" y="4680"/>
              <a:ext cx="0" cy="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1" name="Line 57"/>
            <p:cNvSpPr>
              <a:spLocks noChangeShapeType="1"/>
            </p:cNvSpPr>
            <p:nvPr/>
          </p:nvSpPr>
          <p:spPr bwMode="auto">
            <a:xfrm>
              <a:off x="6800" y="498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2" name="Rectangle 58"/>
            <p:cNvSpPr>
              <a:spLocks noChangeArrowheads="1"/>
            </p:cNvSpPr>
            <p:nvPr/>
          </p:nvSpPr>
          <p:spPr bwMode="auto">
            <a:xfrm>
              <a:off x="6855" y="5940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963" name="Rectangle 59"/>
            <p:cNvSpPr>
              <a:spLocks noChangeArrowheads="1"/>
            </p:cNvSpPr>
            <p:nvPr/>
          </p:nvSpPr>
          <p:spPr bwMode="auto">
            <a:xfrm>
              <a:off x="7395" y="5940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4" name="Line 60"/>
            <p:cNvSpPr>
              <a:spLocks noChangeShapeType="1"/>
            </p:cNvSpPr>
            <p:nvPr/>
          </p:nvSpPr>
          <p:spPr bwMode="auto">
            <a:xfrm>
              <a:off x="7503" y="6105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5" name="Text Box 61"/>
            <p:cNvSpPr txBox="1">
              <a:spLocks noChangeArrowheads="1"/>
            </p:cNvSpPr>
            <p:nvPr/>
          </p:nvSpPr>
          <p:spPr bwMode="auto">
            <a:xfrm>
              <a:off x="3600" y="5954"/>
              <a:ext cx="78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23966" name="Line 62"/>
            <p:cNvSpPr>
              <a:spLocks noChangeShapeType="1"/>
            </p:cNvSpPr>
            <p:nvPr/>
          </p:nvSpPr>
          <p:spPr bwMode="auto">
            <a:xfrm flipV="1">
              <a:off x="4380" y="610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7" name="Line 63"/>
            <p:cNvSpPr>
              <a:spLocks noChangeShapeType="1"/>
            </p:cNvSpPr>
            <p:nvPr/>
          </p:nvSpPr>
          <p:spPr bwMode="auto">
            <a:xfrm>
              <a:off x="7905" y="6104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8" name="Line 64"/>
            <p:cNvSpPr>
              <a:spLocks noChangeShapeType="1"/>
            </p:cNvSpPr>
            <p:nvPr/>
          </p:nvSpPr>
          <p:spPr bwMode="auto">
            <a:xfrm>
              <a:off x="7800" y="6419"/>
              <a:ext cx="255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9" name="Rectangle 65"/>
            <p:cNvSpPr>
              <a:spLocks noChangeArrowheads="1"/>
            </p:cNvSpPr>
            <p:nvPr/>
          </p:nvSpPr>
          <p:spPr bwMode="auto">
            <a:xfrm>
              <a:off x="5805" y="5943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70" name="Rectangle 66"/>
            <p:cNvSpPr>
              <a:spLocks noChangeArrowheads="1"/>
            </p:cNvSpPr>
            <p:nvPr/>
          </p:nvSpPr>
          <p:spPr bwMode="auto">
            <a:xfrm>
              <a:off x="6345" y="5943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71" name="Line 67"/>
            <p:cNvSpPr>
              <a:spLocks noChangeShapeType="1"/>
            </p:cNvSpPr>
            <p:nvPr/>
          </p:nvSpPr>
          <p:spPr bwMode="auto">
            <a:xfrm rot="5380795" flipV="1">
              <a:off x="6636" y="5908"/>
              <a:ext cx="1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72" name="Rectangle 68"/>
            <p:cNvSpPr>
              <a:spLocks noChangeArrowheads="1"/>
            </p:cNvSpPr>
            <p:nvPr/>
          </p:nvSpPr>
          <p:spPr bwMode="auto">
            <a:xfrm>
              <a:off x="4750" y="5953"/>
              <a:ext cx="54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73" name="Rectangle 69"/>
            <p:cNvSpPr>
              <a:spLocks noChangeArrowheads="1"/>
            </p:cNvSpPr>
            <p:nvPr/>
          </p:nvSpPr>
          <p:spPr bwMode="auto">
            <a:xfrm>
              <a:off x="5290" y="5953"/>
              <a:ext cx="195" cy="3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74" name="Line 70"/>
            <p:cNvSpPr>
              <a:spLocks noChangeShapeType="1"/>
            </p:cNvSpPr>
            <p:nvPr/>
          </p:nvSpPr>
          <p:spPr bwMode="auto">
            <a:xfrm rot="5380795" flipV="1">
              <a:off x="5581" y="5918"/>
              <a:ext cx="1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75" name="Line 71"/>
            <p:cNvSpPr>
              <a:spLocks noChangeShapeType="1"/>
            </p:cNvSpPr>
            <p:nvPr/>
          </p:nvSpPr>
          <p:spPr bwMode="auto">
            <a:xfrm>
              <a:off x="8820" y="5040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76" name="Line 72"/>
            <p:cNvSpPr>
              <a:spLocks noChangeShapeType="1"/>
            </p:cNvSpPr>
            <p:nvPr/>
          </p:nvSpPr>
          <p:spPr bwMode="auto">
            <a:xfrm>
              <a:off x="9222" y="5039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77" name="Line 73"/>
            <p:cNvSpPr>
              <a:spLocks noChangeShapeType="1"/>
            </p:cNvSpPr>
            <p:nvPr/>
          </p:nvSpPr>
          <p:spPr bwMode="auto">
            <a:xfrm>
              <a:off x="9117" y="5355"/>
              <a:ext cx="255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457200" y="712788"/>
            <a:ext cx="8686800" cy="61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void del_node(int data)</a:t>
            </a:r>
          </a:p>
          <a:p>
            <a:pPr>
              <a:spcBef>
                <a:spcPct val="50000"/>
              </a:spcBef>
            </a:pPr>
            <a:r>
              <a:rPr lang="en-US" sz="1800"/>
              <a:t>{	NODEPTR del, beforedel ;</a:t>
            </a:r>
          </a:p>
          <a:p>
            <a:pPr>
              <a:spcBef>
                <a:spcPct val="50000"/>
              </a:spcBef>
            </a:pPr>
            <a:r>
              <a:rPr lang="en-US" sz="1800"/>
              <a:t>	del = head ;</a:t>
            </a:r>
          </a:p>
          <a:p>
            <a:pPr>
              <a:spcBef>
                <a:spcPct val="50000"/>
              </a:spcBef>
            </a:pPr>
            <a:r>
              <a:rPr lang="en-US" sz="1800"/>
              <a:t>	beforedel = del ;</a:t>
            </a:r>
          </a:p>
          <a:p>
            <a:pPr>
              <a:spcBef>
                <a:spcPct val="50000"/>
              </a:spcBef>
            </a:pPr>
            <a:r>
              <a:rPr lang="en-US" sz="1800"/>
              <a:t>	if (del-&gt;info == data )</a:t>
            </a:r>
          </a:p>
          <a:p>
            <a:pPr>
              <a:spcBef>
                <a:spcPct val="50000"/>
              </a:spcBef>
            </a:pPr>
            <a:r>
              <a:rPr lang="en-US" sz="1800"/>
              <a:t>	{	if (del-&gt;next == NULL) </a:t>
            </a:r>
          </a:p>
          <a:p>
            <a:pPr>
              <a:spcBef>
                <a:spcPct val="50000"/>
              </a:spcBef>
            </a:pPr>
            <a:r>
              <a:rPr lang="en-US" sz="1800"/>
              <a:t>		{   head = NULL ;</a:t>
            </a:r>
          </a:p>
          <a:p>
            <a:pPr>
              <a:spcBef>
                <a:spcPct val="50000"/>
              </a:spcBef>
            </a:pPr>
            <a:r>
              <a:rPr lang="en-US" sz="1800"/>
              <a:t>		    free_node(del);	</a:t>
            </a:r>
          </a:p>
          <a:p>
            <a:pPr>
              <a:spcBef>
                <a:spcPct val="50000"/>
              </a:spcBef>
            </a:pPr>
            <a:r>
              <a:rPr lang="en-US" sz="1800"/>
              <a:t>		}</a:t>
            </a:r>
          </a:p>
          <a:p>
            <a:pPr>
              <a:spcBef>
                <a:spcPct val="50000"/>
              </a:spcBef>
            </a:pPr>
            <a:r>
              <a:rPr lang="en-US" sz="1800"/>
              <a:t>		else</a:t>
            </a:r>
          </a:p>
          <a:p>
            <a:pPr>
              <a:spcBef>
                <a:spcPct val="50000"/>
              </a:spcBef>
            </a:pPr>
            <a:r>
              <a:rPr lang="en-US" sz="1800"/>
              <a:t>		{	head = head -&gt; next ;</a:t>
            </a:r>
          </a:p>
          <a:p>
            <a:pPr>
              <a:spcBef>
                <a:spcPct val="50000"/>
              </a:spcBef>
            </a:pPr>
            <a:r>
              <a:rPr lang="en-US" sz="1800"/>
              <a:t>			free_node(del);</a:t>
            </a:r>
          </a:p>
          <a:p>
            <a:pPr>
              <a:spcBef>
                <a:spcPct val="50000"/>
              </a:spcBef>
            </a:pPr>
            <a:r>
              <a:rPr lang="en-US" sz="1800"/>
              <a:t>		}</a:t>
            </a:r>
          </a:p>
          <a:p>
            <a:pPr>
              <a:spcBef>
                <a:spcPct val="50000"/>
              </a:spcBef>
            </a:pPr>
            <a:r>
              <a:rPr lang="en-US" sz="1800"/>
              <a:t>	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5029200" y="914400"/>
            <a:ext cx="3886200" cy="73025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jika data yang akan dihapus berada pada awal Linked List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953000" y="1905000"/>
            <a:ext cx="3886200" cy="103505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jika data yang akan dihapus berada pada awal Linked List dan hanya ada satu data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4876800" y="3352800"/>
            <a:ext cx="3962400" cy="133985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jika data yang akan dihapus berada pada awal Linked List dan Linked List lebih dari satu data</a:t>
            </a: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V="1">
            <a:off x="3352800" y="1371600"/>
            <a:ext cx="137160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43434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 flipV="1">
            <a:off x="3200400" y="4648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8763000" cy="738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	else</a:t>
            </a:r>
          </a:p>
          <a:p>
            <a:pPr>
              <a:spcBef>
                <a:spcPct val="50000"/>
              </a:spcBef>
            </a:pPr>
            <a:r>
              <a:rPr lang="en-US" sz="1800"/>
              <a:t>	{  	while(del-&gt;info != data)</a:t>
            </a:r>
          </a:p>
          <a:p>
            <a:pPr>
              <a:spcBef>
                <a:spcPct val="50000"/>
              </a:spcBef>
            </a:pPr>
            <a:r>
              <a:rPr lang="en-US" sz="1800"/>
              <a:t>		{</a:t>
            </a:r>
          </a:p>
          <a:p>
            <a:pPr>
              <a:spcBef>
                <a:spcPct val="50000"/>
              </a:spcBef>
            </a:pPr>
            <a:r>
              <a:rPr lang="en-US" sz="1800"/>
              <a:t>		beforedel = del ;</a:t>
            </a:r>
          </a:p>
          <a:p>
            <a:pPr>
              <a:spcBef>
                <a:spcPct val="50000"/>
              </a:spcBef>
            </a:pPr>
            <a:r>
              <a:rPr lang="en-US" sz="1800"/>
              <a:t>		del=del-&gt;next;</a:t>
            </a:r>
          </a:p>
          <a:p>
            <a:pPr>
              <a:spcBef>
                <a:spcPct val="50000"/>
              </a:spcBef>
            </a:pPr>
            <a:r>
              <a:rPr lang="en-US" sz="1800"/>
              <a:t>		}</a:t>
            </a:r>
          </a:p>
          <a:p>
            <a:pPr>
              <a:spcBef>
                <a:spcPct val="50000"/>
              </a:spcBef>
            </a:pPr>
            <a:r>
              <a:rPr lang="en-US" sz="1800"/>
              <a:t>		if (del-&gt;next == NULL)</a:t>
            </a:r>
          </a:p>
          <a:p>
            <a:pPr>
              <a:spcBef>
                <a:spcPct val="50000"/>
              </a:spcBef>
            </a:pPr>
            <a:r>
              <a:rPr lang="en-US" sz="1800"/>
              <a:t>		{</a:t>
            </a:r>
          </a:p>
          <a:p>
            <a:pPr>
              <a:spcBef>
                <a:spcPct val="50000"/>
              </a:spcBef>
            </a:pPr>
            <a:r>
              <a:rPr lang="en-US" sz="1800"/>
              <a:t>			beforedel-&gt;next=NULL;</a:t>
            </a:r>
          </a:p>
          <a:p>
            <a:pPr>
              <a:spcBef>
                <a:spcPct val="50000"/>
              </a:spcBef>
            </a:pPr>
            <a:r>
              <a:rPr lang="en-US" sz="1800"/>
              <a:t>			free_node(del);</a:t>
            </a:r>
          </a:p>
          <a:p>
            <a:pPr>
              <a:spcBef>
                <a:spcPct val="50000"/>
              </a:spcBef>
            </a:pPr>
            <a:r>
              <a:rPr lang="en-US" sz="1800"/>
              <a:t>		}</a:t>
            </a:r>
          </a:p>
          <a:p>
            <a:pPr>
              <a:spcBef>
                <a:spcPct val="50000"/>
              </a:spcBef>
            </a:pPr>
            <a:r>
              <a:rPr lang="en-US" sz="1800"/>
              <a:t>		else</a:t>
            </a:r>
          </a:p>
          <a:p>
            <a:pPr>
              <a:spcBef>
                <a:spcPct val="50000"/>
              </a:spcBef>
            </a:pPr>
            <a:r>
              <a:rPr lang="en-US" sz="1800"/>
              <a:t>		{</a:t>
            </a:r>
          </a:p>
          <a:p>
            <a:pPr>
              <a:spcBef>
                <a:spcPct val="50000"/>
              </a:spcBef>
            </a:pPr>
            <a:r>
              <a:rPr lang="en-US" sz="1800"/>
              <a:t>			beforedel-&gt;next = del-&gt;next;</a:t>
            </a:r>
          </a:p>
          <a:p>
            <a:pPr>
              <a:spcBef>
                <a:spcPct val="50000"/>
              </a:spcBef>
            </a:pPr>
            <a:r>
              <a:rPr lang="en-US" sz="1800"/>
              <a:t>			free_node(del);</a:t>
            </a:r>
          </a:p>
          <a:p>
            <a:pPr>
              <a:spcBef>
                <a:spcPct val="50000"/>
              </a:spcBef>
            </a:pPr>
            <a:r>
              <a:rPr lang="en-US" sz="1800"/>
              <a:t>		}</a:t>
            </a:r>
          </a:p>
          <a:p>
            <a:pPr>
              <a:spcBef>
                <a:spcPct val="50000"/>
              </a:spcBef>
            </a:pPr>
            <a:r>
              <a:rPr lang="en-US" sz="1800"/>
              <a:t>	}</a:t>
            </a:r>
          </a:p>
          <a:p>
            <a:pPr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4953000" y="304800"/>
            <a:ext cx="3886200" cy="66992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jika data yang akan dihapus bukan pada awal Linked List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4953000" y="1219200"/>
            <a:ext cx="3886200" cy="66992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untuk mencari data yang akan dihapus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5257800" y="2590800"/>
            <a:ext cx="3886200" cy="66992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Jika data yg akan dihapus pada akhir Linked List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4953000" y="4572000"/>
            <a:ext cx="3886200" cy="66992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Jika data yg akan dihapus bukan pada akhir Linked List</a:t>
            </a:r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2971800" y="3810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>
            <a:off x="3048000" y="10668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4800600" y="2895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971800" y="49530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458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b="1" i="1">
                <a:latin typeface="Arial" charset="0"/>
                <a:cs typeface="Times New Roman" pitchFamily="18" charset="0"/>
              </a:rPr>
              <a:t> Single linked list</a:t>
            </a:r>
            <a:r>
              <a:rPr lang="en-GB" b="1">
                <a:latin typeface="Arial" charset="0"/>
                <a:cs typeface="Times New Roman" pitchFamily="18" charset="0"/>
              </a:rPr>
              <a:t> atau linked list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b="1">
                <a:latin typeface="Arial" charset="0"/>
                <a:cs typeface="Times New Roman" pitchFamily="18" charset="0"/>
              </a:rPr>
              <a:t> Tiap elemen terdiri dari dua bagian, yaitu sebuah data dan sebuah pointer yang disebut dengan pointer </a:t>
            </a:r>
            <a:r>
              <a:rPr lang="en-GB" b="1" i="1">
                <a:latin typeface="Arial" charset="0"/>
                <a:cs typeface="Times New Roman" pitchFamily="18" charset="0"/>
              </a:rPr>
              <a:t>next</a:t>
            </a:r>
            <a:r>
              <a:rPr lang="en-GB" b="1">
                <a:latin typeface="Arial" charset="0"/>
                <a:cs typeface="Times New Roman" pitchFamily="18" charset="0"/>
              </a:rPr>
              <a:t>. </a:t>
            </a:r>
            <a:endParaRPr lang="en-US" b="1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990600" y="3733800"/>
          <a:ext cx="7239000" cy="2439988"/>
        </p:xfrm>
        <a:graphic>
          <a:graphicData uri="http://schemas.openxmlformats.org/presentationml/2006/ole">
            <p:oleObj spid="_x0000_s1026" name="Bitmap Image" r:id="rId3" imgW="4009524" imgH="1352381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762000" y="1905000"/>
            <a:ext cx="78486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Blip>
                <a:blip r:embed="rId3"/>
              </a:buBlip>
            </a:pPr>
            <a:r>
              <a:rPr lang="en-GB" altLang="ja-JP" sz="2900">
                <a:latin typeface="Arial" charset="0"/>
                <a:ea typeface="ＭＳ Ｐゴシック" charset="-128"/>
              </a:rPr>
              <a:t>linked list terpencar-pencar di memori </a:t>
            </a:r>
          </a:p>
          <a:p>
            <a:pPr algn="just">
              <a:buFontTx/>
              <a:buBlip>
                <a:blip r:embed="rId3"/>
              </a:buBlip>
            </a:pPr>
            <a:r>
              <a:rPr lang="en-GB" altLang="ja-JP" sz="2900">
                <a:latin typeface="Arial" charset="0"/>
                <a:ea typeface="ＭＳ Ｐゴシック" charset="-128"/>
              </a:rPr>
              <a:t>Pointer dari elemen ke elemen berarti sebagai penjamin bahwa semua elemen dapat diakses.</a:t>
            </a:r>
          </a:p>
          <a:p>
            <a:pPr eaLnBrk="0" hangingPunct="0"/>
            <a:endParaRPr lang="en-GB" altLang="ja-JP" sz="5400"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609600" y="3810000"/>
          <a:ext cx="8153400" cy="2808288"/>
        </p:xfrm>
        <a:graphic>
          <a:graphicData uri="http://schemas.openxmlformats.org/presentationml/2006/ole">
            <p:oleObj spid="_x0000_s2050" name="Bitmap Image" r:id="rId4" imgW="4839375" imgH="1666667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Representasi Simpul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0010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struct node{</a:t>
            </a:r>
          </a:p>
          <a:p>
            <a:pPr>
              <a:spcBef>
                <a:spcPct val="50000"/>
              </a:spcBef>
            </a:pPr>
            <a:r>
              <a:rPr lang="en-US" sz="2800"/>
              <a:t>	int info ;</a:t>
            </a:r>
          </a:p>
          <a:p>
            <a:pPr>
              <a:spcBef>
                <a:spcPct val="50000"/>
              </a:spcBef>
            </a:pPr>
            <a:r>
              <a:rPr lang="en-US" sz="2800"/>
              <a:t>	struct node *next ;</a:t>
            </a:r>
          </a:p>
          <a:p>
            <a:pPr>
              <a:spcBef>
                <a:spcPct val="50000"/>
              </a:spcBef>
            </a:pPr>
            <a:r>
              <a:rPr lang="en-US" sz="2800"/>
              <a:t>} ;</a:t>
            </a:r>
          </a:p>
          <a:p>
            <a:pPr>
              <a:spcBef>
                <a:spcPct val="50000"/>
              </a:spcBef>
            </a:pPr>
            <a:r>
              <a:rPr lang="en-US" sz="2800"/>
              <a:t>typedef struct node *NODEPTR;</a:t>
            </a:r>
          </a:p>
          <a:p>
            <a:pPr>
              <a:spcBef>
                <a:spcPct val="50000"/>
              </a:spcBef>
            </a:pPr>
            <a:r>
              <a:rPr lang="en-US" sz="2800"/>
              <a:t>NODEPTR head , tail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Linked List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25908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5052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b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657600" y="1676400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*head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19812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head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42672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4419600" y="2438400"/>
            <a:ext cx="1066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4864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c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62484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64008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1676400" y="3429000"/>
            <a:ext cx="3048000" cy="2438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struct Node {</a:t>
            </a:r>
            <a:b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</a:br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char data;</a:t>
            </a:r>
            <a:b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</a:br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Node *next;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};</a:t>
            </a:r>
          </a:p>
          <a:p>
            <a:endParaRPr kumimoji="1" lang="en-US" altLang="zh-TW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Node *head;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162800" y="2438400"/>
            <a:ext cx="381000" cy="533400"/>
            <a:chOff x="3312" y="3648"/>
            <a:chExt cx="240" cy="336"/>
          </a:xfrm>
        </p:grpSpPr>
        <p:sp>
          <p:nvSpPr>
            <p:cNvPr id="135183" name="Line 15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4" name="Line 16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5" name="Line 17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6" name="Line 18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3429000" y="2133600"/>
            <a:ext cx="12192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Linked List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25908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5052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b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9812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head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42672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4419600" y="2438400"/>
            <a:ext cx="1066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4864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c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62484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64008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1676400" y="3429000"/>
            <a:ext cx="3048000" cy="2438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struct Node {</a:t>
            </a:r>
            <a:b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</a:br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char data;</a:t>
            </a:r>
            <a:b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</a:br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Node *next;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};</a:t>
            </a:r>
          </a:p>
          <a:p>
            <a:endParaRPr kumimoji="1" lang="en-US" altLang="zh-TW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Node *head;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162800" y="2438400"/>
            <a:ext cx="381000" cy="533400"/>
            <a:chOff x="3312" y="3648"/>
            <a:chExt cx="240" cy="336"/>
          </a:xfrm>
        </p:grpSpPr>
        <p:sp>
          <p:nvSpPr>
            <p:cNvPr id="136206" name="Line 14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5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6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7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3429000" y="2133600"/>
            <a:ext cx="7620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4267200" y="2133600"/>
            <a:ext cx="457200" cy="609600"/>
          </a:xfrm>
          <a:prstGeom prst="rect">
            <a:avLst/>
          </a:prstGeom>
          <a:noFill/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5410200" y="2133600"/>
            <a:ext cx="7620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6248400" y="2133600"/>
            <a:ext cx="457200" cy="609600"/>
          </a:xfrm>
          <a:prstGeom prst="rect">
            <a:avLst/>
          </a:prstGeom>
          <a:noFill/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4" name="AutoShape 22"/>
          <p:cNvSpPr>
            <a:spLocks/>
          </p:cNvSpPr>
          <p:nvPr/>
        </p:nvSpPr>
        <p:spPr bwMode="auto">
          <a:xfrm>
            <a:off x="6553200" y="3076575"/>
            <a:ext cx="2057400" cy="379413"/>
          </a:xfrm>
          <a:prstGeom prst="borderCallout2">
            <a:avLst>
              <a:gd name="adj1" fmla="val 30125"/>
              <a:gd name="adj2" fmla="val -3704"/>
              <a:gd name="adj3" fmla="val 30125"/>
              <a:gd name="adj4" fmla="val -6713"/>
              <a:gd name="adj5" fmla="val -80333"/>
              <a:gd name="adj6" fmla="val -9801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kumimoji="1" lang="en-US" altLang="zh-TW" sz="18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head-&gt;next-&gt;next</a:t>
            </a:r>
          </a:p>
        </p:txBody>
      </p:sp>
      <p:sp>
        <p:nvSpPr>
          <p:cNvPr id="136215" name="AutoShape 23"/>
          <p:cNvSpPr>
            <a:spLocks/>
          </p:cNvSpPr>
          <p:nvPr/>
        </p:nvSpPr>
        <p:spPr bwMode="auto">
          <a:xfrm>
            <a:off x="5181600" y="3632200"/>
            <a:ext cx="1371600" cy="379413"/>
          </a:xfrm>
          <a:prstGeom prst="borderCallout2">
            <a:avLst>
              <a:gd name="adj1" fmla="val 30125"/>
              <a:gd name="adj2" fmla="val -5556"/>
              <a:gd name="adj3" fmla="val 30125"/>
              <a:gd name="adj4" fmla="val -12616"/>
              <a:gd name="adj5" fmla="val -227616"/>
              <a:gd name="adj6" fmla="val -53588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kumimoji="1" lang="en-US" altLang="zh-TW" sz="18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head-&gt;next</a:t>
            </a:r>
          </a:p>
        </p:txBody>
      </p:sp>
      <p:sp>
        <p:nvSpPr>
          <p:cNvPr id="136216" name="AutoShape 24"/>
          <p:cNvSpPr>
            <a:spLocks/>
          </p:cNvSpPr>
          <p:nvPr/>
        </p:nvSpPr>
        <p:spPr bwMode="auto">
          <a:xfrm>
            <a:off x="6248400" y="1628775"/>
            <a:ext cx="2133600" cy="379413"/>
          </a:xfrm>
          <a:prstGeom prst="borderCallout2">
            <a:avLst>
              <a:gd name="adj1" fmla="val 30125"/>
              <a:gd name="adj2" fmla="val -3569"/>
              <a:gd name="adj3" fmla="val 30125"/>
              <a:gd name="adj4" fmla="val -14287"/>
              <a:gd name="adj5" fmla="val 118412"/>
              <a:gd name="adj6" fmla="val -25000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kumimoji="1" lang="en-US" altLang="zh-TW" sz="18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head-&gt;next-&gt;data</a:t>
            </a:r>
          </a:p>
        </p:txBody>
      </p:sp>
      <p:sp>
        <p:nvSpPr>
          <p:cNvPr id="136217" name="AutoShape 25"/>
          <p:cNvSpPr>
            <a:spLocks/>
          </p:cNvSpPr>
          <p:nvPr/>
        </p:nvSpPr>
        <p:spPr bwMode="auto">
          <a:xfrm>
            <a:off x="4114800" y="1552575"/>
            <a:ext cx="1447800" cy="379413"/>
          </a:xfrm>
          <a:prstGeom prst="borderCallout2">
            <a:avLst>
              <a:gd name="adj1" fmla="val 30125"/>
              <a:gd name="adj2" fmla="val -5264"/>
              <a:gd name="adj3" fmla="val 30125"/>
              <a:gd name="adj4" fmla="val -19296"/>
              <a:gd name="adj5" fmla="val 137657"/>
              <a:gd name="adj6" fmla="val -33333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kumimoji="1" lang="en-US" altLang="zh-TW" sz="18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head-&gt;data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Linked List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5908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5052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b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812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head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42672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4419600" y="2438400"/>
            <a:ext cx="1066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54864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c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62484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64008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62800" y="2438400"/>
            <a:ext cx="381000" cy="533400"/>
            <a:chOff x="3312" y="3648"/>
            <a:chExt cx="240" cy="336"/>
          </a:xfrm>
        </p:grpSpPr>
        <p:sp>
          <p:nvSpPr>
            <p:cNvPr id="137229" name="Line 13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1" name="Line 15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2" name="Line 16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5410200" y="2133600"/>
            <a:ext cx="7620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4" name="Rectangle 18"/>
          <p:cNvSpPr>
            <a:spLocks noChangeArrowheads="1"/>
          </p:cNvSpPr>
          <p:nvPr/>
        </p:nvSpPr>
        <p:spPr bwMode="auto">
          <a:xfrm>
            <a:off x="4876800" y="16764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5029200" y="1905000"/>
            <a:ext cx="381000" cy="3810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4572000" y="1752600"/>
            <a:ext cx="304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p</a:t>
            </a:r>
          </a:p>
        </p:txBody>
      </p:sp>
      <p:sp>
        <p:nvSpPr>
          <p:cNvPr id="137237" name="AutoShape 21"/>
          <p:cNvSpPr>
            <a:spLocks/>
          </p:cNvSpPr>
          <p:nvPr/>
        </p:nvSpPr>
        <p:spPr bwMode="auto">
          <a:xfrm>
            <a:off x="4343400" y="2895600"/>
            <a:ext cx="1066800" cy="409575"/>
          </a:xfrm>
          <a:prstGeom prst="borderCallout2">
            <a:avLst>
              <a:gd name="adj1" fmla="val 27907"/>
              <a:gd name="adj2" fmla="val 107144"/>
              <a:gd name="adj3" fmla="val 27907"/>
              <a:gd name="adj4" fmla="val 120833"/>
              <a:gd name="adj5" fmla="val -14343"/>
              <a:gd name="adj6" fmla="val 134671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p-&gt;data</a:t>
            </a:r>
          </a:p>
        </p:txBody>
      </p:sp>
      <p:sp>
        <p:nvSpPr>
          <p:cNvPr id="137238" name="AutoShape 22"/>
          <p:cNvSpPr>
            <a:spLocks/>
          </p:cNvSpPr>
          <p:nvPr/>
        </p:nvSpPr>
        <p:spPr bwMode="auto">
          <a:xfrm>
            <a:off x="7239000" y="1647825"/>
            <a:ext cx="1066800" cy="409575"/>
          </a:xfrm>
          <a:prstGeom prst="borderCallout2">
            <a:avLst>
              <a:gd name="adj1" fmla="val 27907"/>
              <a:gd name="adj2" fmla="val -7144"/>
              <a:gd name="adj3" fmla="val 27907"/>
              <a:gd name="adj4" fmla="val -35120"/>
              <a:gd name="adj5" fmla="val 108528"/>
              <a:gd name="adj6" fmla="val -63097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p-&gt;next</a:t>
            </a:r>
          </a:p>
        </p:txBody>
      </p:sp>
      <p:sp>
        <p:nvSpPr>
          <p:cNvPr id="137239" name="Rectangle 23"/>
          <p:cNvSpPr>
            <a:spLocks noChangeArrowheads="1"/>
          </p:cNvSpPr>
          <p:nvPr/>
        </p:nvSpPr>
        <p:spPr bwMode="auto">
          <a:xfrm>
            <a:off x="6248400" y="2133600"/>
            <a:ext cx="457200" cy="609600"/>
          </a:xfrm>
          <a:prstGeom prst="rect">
            <a:avLst/>
          </a:prstGeom>
          <a:noFill/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0" name="AutoShape 24"/>
          <p:cNvSpPr>
            <a:spLocks/>
          </p:cNvSpPr>
          <p:nvPr/>
        </p:nvSpPr>
        <p:spPr bwMode="auto">
          <a:xfrm>
            <a:off x="3733800" y="3733800"/>
            <a:ext cx="4114800" cy="835025"/>
          </a:xfrm>
          <a:prstGeom prst="borderCallout2">
            <a:avLst>
              <a:gd name="adj1" fmla="val 9523"/>
              <a:gd name="adj2" fmla="val 87963"/>
              <a:gd name="adj3" fmla="val 9523"/>
              <a:gd name="adj4" fmla="val 87963"/>
              <a:gd name="adj5" fmla="val -93519"/>
              <a:gd name="adj6" fmla="val 87963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Pointer berikutnya dari node paling akhir = NULL</a:t>
            </a:r>
          </a:p>
        </p:txBody>
      </p:sp>
      <p:sp>
        <p:nvSpPr>
          <p:cNvPr id="137241" name="AutoShape 25"/>
          <p:cNvSpPr>
            <a:spLocks/>
          </p:cNvSpPr>
          <p:nvPr/>
        </p:nvSpPr>
        <p:spPr bwMode="auto">
          <a:xfrm>
            <a:off x="2286000" y="4800600"/>
            <a:ext cx="2971800" cy="1200150"/>
          </a:xfrm>
          <a:prstGeom prst="borderCallout2">
            <a:avLst>
              <a:gd name="adj1" fmla="val 9523"/>
              <a:gd name="adj2" fmla="val -2565"/>
              <a:gd name="adj3" fmla="val 9523"/>
              <a:gd name="adj4" fmla="val -4861"/>
              <a:gd name="adj5" fmla="val -184259"/>
              <a:gd name="adj6" fmla="val -7157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Node pertama ditunjuk oleh pointer yang disebut head</a:t>
            </a:r>
          </a:p>
        </p:txBody>
      </p:sp>
      <p:sp>
        <p:nvSpPr>
          <p:cNvPr id="137242" name="Rectangle 26"/>
          <p:cNvSpPr>
            <a:spLocks noChangeArrowheads="1"/>
          </p:cNvSpPr>
          <p:nvPr/>
        </p:nvSpPr>
        <p:spPr bwMode="auto">
          <a:xfrm>
            <a:off x="3048000" y="1600200"/>
            <a:ext cx="1371600" cy="228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p=head-&gt;next;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889</Words>
  <Application>Microsoft Office PowerPoint</Application>
  <PresentationFormat>On-screen Show (4:3)</PresentationFormat>
  <Paragraphs>348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Bitmap Image</vt:lpstr>
      <vt:lpstr>STRUKTUR DATA</vt:lpstr>
      <vt:lpstr>MATERI :: TYPE DATA DINAMIS – SINGLE LINKED LIST</vt:lpstr>
      <vt:lpstr>Linked List</vt:lpstr>
      <vt:lpstr>Linked List</vt:lpstr>
      <vt:lpstr>Linked List</vt:lpstr>
      <vt:lpstr>Representasi Simpul</vt:lpstr>
      <vt:lpstr>Linked List</vt:lpstr>
      <vt:lpstr>Linked List</vt:lpstr>
      <vt:lpstr>Linked List</vt:lpstr>
      <vt:lpstr>linked list kosong</vt:lpstr>
      <vt:lpstr>Contoh</vt:lpstr>
      <vt:lpstr>Contoh</vt:lpstr>
      <vt:lpstr>Latihan</vt:lpstr>
      <vt:lpstr>Alokasi Simpul</vt:lpstr>
      <vt:lpstr>Membebaskan memori</vt:lpstr>
      <vt:lpstr>Penelurusan linked list , 1</vt:lpstr>
      <vt:lpstr>Penelurusan linked list, 2</vt:lpstr>
      <vt:lpstr>Operasi pada Linked List</vt:lpstr>
      <vt:lpstr>Operasi Insert</vt:lpstr>
      <vt:lpstr>Insert sebagai node awal (head) dari linked list</vt:lpstr>
      <vt:lpstr>Insert sebagai node  akhir (tail)</vt:lpstr>
      <vt:lpstr>Insert sebagai node  akhir (tail)</vt:lpstr>
      <vt:lpstr>Insert setelah node tertentu</vt:lpstr>
      <vt:lpstr>Slide 24</vt:lpstr>
      <vt:lpstr>Slide 25</vt:lpstr>
      <vt:lpstr>Insert sebelum node tertentu</vt:lpstr>
      <vt:lpstr>Slide 27</vt:lpstr>
      <vt:lpstr>Slide 28</vt:lpstr>
      <vt:lpstr>Operasi Delete</vt:lpstr>
      <vt:lpstr>Penghapusan Node Pertama</vt:lpstr>
      <vt:lpstr>Penghapusan Node Pertama </vt:lpstr>
      <vt:lpstr>Penghapusan Simpul Terakhir</vt:lpstr>
      <vt:lpstr>Slide 33</vt:lpstr>
      <vt:lpstr>Penghapusan pada Node Tertentu – Data di Tengah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feri</dc:creator>
  <cp:lastModifiedBy>feri</cp:lastModifiedBy>
  <cp:revision>20</cp:revision>
  <dcterms:created xsi:type="dcterms:W3CDTF">2018-08-29T00:47:10Z</dcterms:created>
  <dcterms:modified xsi:type="dcterms:W3CDTF">2018-08-31T01:34:21Z</dcterms:modified>
</cp:coreProperties>
</file>