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40" d="100"/>
          <a:sy n="40" d="100"/>
        </p:scale>
        <p:origin x="-1386"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82EBBA-AADE-41F4-AD17-973FFF2EC411}"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2EBBA-AADE-41F4-AD17-973FFF2EC411}"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2EBBA-AADE-41F4-AD17-973FFF2EC411}"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82EBBA-AADE-41F4-AD17-973FFF2EC411}"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2EBBA-AADE-41F4-AD17-973FFF2EC411}" type="datetimeFigureOut">
              <a:rPr lang="en-US" smtClean="0"/>
              <a:pPr/>
              <a:t>8/30/2018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82EBBA-AADE-41F4-AD17-973FFF2EC411}"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82EBBA-AADE-41F4-AD17-973FFF2EC411}" type="datetimeFigureOut">
              <a:rPr lang="en-US" smtClean="0"/>
              <a:pPr/>
              <a:t>8/30/2018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82EBBA-AADE-41F4-AD17-973FFF2EC411}" type="datetimeFigureOut">
              <a:rPr lang="en-US" smtClean="0"/>
              <a:pPr/>
              <a:t>8/30/2018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2EBBA-AADE-41F4-AD17-973FFF2EC411}" type="datetimeFigureOut">
              <a:rPr lang="en-US" smtClean="0"/>
              <a:pPr/>
              <a:t>8/30/2018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2EBBA-AADE-41F4-AD17-973FFF2EC411}"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2EBBA-AADE-41F4-AD17-973FFF2EC411}" type="datetimeFigureOut">
              <a:rPr lang="en-US" smtClean="0"/>
              <a:pPr/>
              <a:t>8/30/2018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197CD-E457-44C4-AD4F-240793780F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2EBBA-AADE-41F4-AD17-973FFF2EC411}" type="datetimeFigureOut">
              <a:rPr lang="en-US" smtClean="0"/>
              <a:pPr/>
              <a:t>8/30/2018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197CD-E457-44C4-AD4F-240793780F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STRUKTUR DATA</a:t>
            </a:r>
            <a:endParaRPr lang="en-US" dirty="0"/>
          </a:p>
        </p:txBody>
      </p:sp>
      <p:sp>
        <p:nvSpPr>
          <p:cNvPr id="3" name="Subtitle 2"/>
          <p:cNvSpPr>
            <a:spLocks noGrp="1"/>
          </p:cNvSpPr>
          <p:nvPr>
            <p:ph type="subTitle" idx="1"/>
          </p:nvPr>
        </p:nvSpPr>
        <p:spPr/>
        <p:txBody>
          <a:bodyPr/>
          <a:lstStyle/>
          <a:p>
            <a:r>
              <a:rPr lang="en-US" dirty="0" err="1" smtClean="0"/>
              <a:t>Feri</a:t>
            </a:r>
            <a:r>
              <a:rPr lang="en-US" dirty="0" smtClean="0"/>
              <a:t> </a:t>
            </a:r>
            <a:r>
              <a:rPr lang="en-US" dirty="0" err="1" smtClean="0"/>
              <a:t>Agustina</a:t>
            </a:r>
            <a:r>
              <a:rPr lang="en-US" dirty="0" smtClean="0"/>
              <a:t>, </a:t>
            </a:r>
            <a:r>
              <a:rPr lang="en-US" dirty="0" err="1" smtClean="0"/>
              <a:t>M.Kom</a:t>
            </a:r>
            <a:endParaRPr lang="en-US" dirty="0" smtClean="0"/>
          </a:p>
          <a:p>
            <a:r>
              <a:rPr lang="en-US" dirty="0" smtClean="0"/>
              <a:t>081 32 66 11 168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en-GB" smtClean="0"/>
          </a:p>
        </p:txBody>
      </p:sp>
      <p:pic>
        <p:nvPicPr>
          <p:cNvPr id="11267" name="Picture 3"/>
          <p:cNvPicPr>
            <a:picLocks noChangeAspect="1" noChangeArrowheads="1"/>
          </p:cNvPicPr>
          <p:nvPr>
            <p:ph type="body" idx="1"/>
          </p:nvPr>
        </p:nvPicPr>
        <p:blipFill>
          <a:blip r:embed="rId2"/>
          <a:srcRect/>
          <a:stretch>
            <a:fillRect/>
          </a:stretch>
        </p:blipFill>
        <p:spPr>
          <a:xfrm>
            <a:off x="250825" y="333375"/>
            <a:ext cx="8713788" cy="61912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600" b="1" smtClean="0"/>
              <a:t>SLLNC MENGGUNAKAN HEAD</a:t>
            </a:r>
            <a:r>
              <a:rPr lang="en-US" sz="3600" smtClean="0"/>
              <a:t> </a:t>
            </a:r>
          </a:p>
        </p:txBody>
      </p:sp>
      <p:sp>
        <p:nvSpPr>
          <p:cNvPr id="12291" name="Rectangle 3"/>
          <p:cNvSpPr>
            <a:spLocks noGrp="1" noChangeArrowheads="1"/>
          </p:cNvSpPr>
          <p:nvPr>
            <p:ph type="body" idx="1"/>
          </p:nvPr>
        </p:nvSpPr>
        <p:spPr/>
        <p:txBody>
          <a:bodyPr/>
          <a:lstStyle/>
          <a:p>
            <a:pPr>
              <a:lnSpc>
                <a:spcPct val="80000"/>
              </a:lnSpc>
            </a:pPr>
            <a:r>
              <a:rPr lang="en-US" sz="2400" smtClean="0"/>
              <a:t>Dibutuhkan satu buah variabel pointer: </a:t>
            </a:r>
            <a:r>
              <a:rPr lang="en-US" sz="2400" b="1" smtClean="0"/>
              <a:t>head</a:t>
            </a:r>
          </a:p>
          <a:p>
            <a:pPr>
              <a:lnSpc>
                <a:spcPct val="80000"/>
              </a:lnSpc>
            </a:pPr>
            <a:r>
              <a:rPr lang="en-US" sz="2400" smtClean="0"/>
              <a:t>Head akan selalu menunjuk pada </a:t>
            </a:r>
            <a:r>
              <a:rPr lang="en-US" sz="2400" b="1" smtClean="0"/>
              <a:t>node pertama</a:t>
            </a:r>
          </a:p>
          <a:p>
            <a:pPr>
              <a:lnSpc>
                <a:spcPct val="80000"/>
              </a:lnSpc>
            </a:pPr>
            <a:endParaRPr lang="en-US" sz="2400" smtClean="0"/>
          </a:p>
          <a:p>
            <a:pPr>
              <a:lnSpc>
                <a:spcPct val="80000"/>
              </a:lnSpc>
            </a:pPr>
            <a:endParaRPr lang="en-US" sz="2400" smtClean="0"/>
          </a:p>
          <a:p>
            <a:pPr>
              <a:lnSpc>
                <a:spcPct val="80000"/>
              </a:lnSpc>
              <a:buFontTx/>
              <a:buNone/>
            </a:pPr>
            <a:endParaRPr lang="en-US" sz="2400" u="sng" smtClean="0"/>
          </a:p>
          <a:p>
            <a:pPr>
              <a:lnSpc>
                <a:spcPct val="80000"/>
              </a:lnSpc>
              <a:buFontTx/>
              <a:buNone/>
            </a:pPr>
            <a:r>
              <a:rPr lang="en-US" sz="2400" u="sng" smtClean="0"/>
              <a:t>Deklarasi Pointer Penunjuk Kepala Single Linked List</a:t>
            </a:r>
            <a:endParaRPr lang="en-US" sz="2400" smtClean="0"/>
          </a:p>
          <a:p>
            <a:pPr>
              <a:lnSpc>
                <a:spcPct val="80000"/>
              </a:lnSpc>
            </a:pPr>
            <a:r>
              <a:rPr lang="en-US" sz="2400" smtClean="0"/>
              <a:t>Manipulasi linked list tidak bisa dilakukan langsung ke node yang dituju, melainkan harus menggunakan suatu pointer penunjuk ke node pertama dalam linked list (dalam hal ini adalah head).  Deklarasinya sebagai berikut:</a:t>
            </a:r>
          </a:p>
          <a:p>
            <a:pPr>
              <a:lnSpc>
                <a:spcPct val="80000"/>
              </a:lnSpc>
            </a:pPr>
            <a:r>
              <a:rPr lang="en-US" sz="2400" b="1" smtClean="0">
                <a:latin typeface="Courier" pitchFamily="49" charset="0"/>
              </a:rPr>
              <a:t>TNode *head;</a:t>
            </a:r>
          </a:p>
          <a:p>
            <a:pPr>
              <a:lnSpc>
                <a:spcPct val="80000"/>
              </a:lnSpc>
            </a:pPr>
            <a:endParaRPr lang="en-US" sz="2400" b="1" smtClean="0">
              <a:latin typeface="Courier" pitchFamily="49" charset="0"/>
            </a:endParaRPr>
          </a:p>
        </p:txBody>
      </p:sp>
      <p:pic>
        <p:nvPicPr>
          <p:cNvPr id="12292" name="Picture 4"/>
          <p:cNvPicPr>
            <a:picLocks noChangeAspect="1" noChangeArrowheads="1"/>
          </p:cNvPicPr>
          <p:nvPr/>
        </p:nvPicPr>
        <p:blipFill>
          <a:blip r:embed="rId2"/>
          <a:srcRect/>
          <a:stretch>
            <a:fillRect/>
          </a:stretch>
        </p:blipFill>
        <p:spPr bwMode="auto">
          <a:xfrm>
            <a:off x="827088" y="2708275"/>
            <a:ext cx="4067175" cy="9620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SLLNC menggunakan Head</a:t>
            </a:r>
          </a:p>
        </p:txBody>
      </p:sp>
      <p:sp>
        <p:nvSpPr>
          <p:cNvPr id="13315" name="AutoShape 3"/>
          <p:cNvSpPr>
            <a:spLocks noChangeAspect="1" noChangeArrowheads="1"/>
          </p:cNvSpPr>
          <p:nvPr>
            <p:ph type="body" idx="1"/>
          </p:nvPr>
        </p:nvSpPr>
        <p:spPr>
          <a:xfrm>
            <a:off x="457200" y="1916113"/>
            <a:ext cx="8435975" cy="4635500"/>
          </a:xfrm>
        </p:spPr>
        <p:txBody>
          <a:bodyPr/>
          <a:lstStyle/>
          <a:p>
            <a:pPr>
              <a:lnSpc>
                <a:spcPct val="90000"/>
              </a:lnSpc>
              <a:buFontTx/>
              <a:buNone/>
            </a:pPr>
            <a:r>
              <a:rPr lang="en-US" sz="2400" u="sng" smtClean="0"/>
              <a:t>Fungsi Inisialisasi Single LinkedList</a:t>
            </a:r>
            <a:endParaRPr lang="en-US" sz="2400" b="1" smtClean="0"/>
          </a:p>
          <a:p>
            <a:pPr>
              <a:lnSpc>
                <a:spcPct val="90000"/>
              </a:lnSpc>
              <a:buFontTx/>
              <a:buNone/>
            </a:pPr>
            <a:r>
              <a:rPr lang="en-US" sz="2400" b="1" smtClean="0">
                <a:latin typeface="Courier" pitchFamily="49" charset="0"/>
              </a:rPr>
              <a:t>	</a:t>
            </a:r>
            <a:r>
              <a:rPr lang="en-US" sz="1800" b="1" smtClean="0">
                <a:latin typeface="Courier" pitchFamily="49" charset="0"/>
              </a:rPr>
              <a:t>void init(){</a:t>
            </a:r>
          </a:p>
          <a:p>
            <a:pPr lvl="1">
              <a:lnSpc>
                <a:spcPct val="90000"/>
              </a:lnSpc>
              <a:buFontTx/>
              <a:buNone/>
            </a:pPr>
            <a:r>
              <a:rPr lang="en-US" sz="1800" b="1" smtClean="0">
                <a:latin typeface="Courier" pitchFamily="49" charset="0"/>
              </a:rPr>
              <a:t>	head = NULL;</a:t>
            </a:r>
          </a:p>
          <a:p>
            <a:pPr>
              <a:lnSpc>
                <a:spcPct val="90000"/>
              </a:lnSpc>
              <a:buFontTx/>
              <a:buNone/>
            </a:pPr>
            <a:r>
              <a:rPr lang="en-US" sz="1800" b="1" smtClean="0">
                <a:latin typeface="Courier" pitchFamily="49" charset="0"/>
              </a:rPr>
              <a:t>	}</a:t>
            </a:r>
          </a:p>
          <a:p>
            <a:pPr>
              <a:lnSpc>
                <a:spcPct val="90000"/>
              </a:lnSpc>
              <a:buFontTx/>
              <a:buNone/>
            </a:pPr>
            <a:r>
              <a:rPr lang="en-US" sz="2400" u="sng" smtClean="0"/>
              <a:t>Function untuk mengetahui kosong tidaknya Single </a:t>
            </a:r>
          </a:p>
          <a:p>
            <a:pPr>
              <a:lnSpc>
                <a:spcPct val="90000"/>
              </a:lnSpc>
              <a:buFontTx/>
              <a:buNone/>
            </a:pPr>
            <a:r>
              <a:rPr lang="en-US" sz="2400" u="sng" smtClean="0"/>
              <a:t>LinkedList</a:t>
            </a:r>
            <a:endParaRPr lang="en-US" sz="2400" smtClean="0"/>
          </a:p>
          <a:p>
            <a:pPr>
              <a:lnSpc>
                <a:spcPct val="90000"/>
              </a:lnSpc>
            </a:pPr>
            <a:r>
              <a:rPr lang="en-US" sz="2400" smtClean="0"/>
              <a:t>Jika pointer head tidak menunjuk pada suatu node maka kosong</a:t>
            </a:r>
            <a:endParaRPr lang="en-US" sz="2400" b="1" smtClean="0"/>
          </a:p>
          <a:p>
            <a:pPr>
              <a:lnSpc>
                <a:spcPct val="90000"/>
              </a:lnSpc>
              <a:buFontTx/>
              <a:buNone/>
            </a:pPr>
            <a:endParaRPr lang="en-US" sz="1400" b="1" smtClean="0">
              <a:latin typeface="Courier" pitchFamily="49" charset="0"/>
            </a:endParaRPr>
          </a:p>
          <a:p>
            <a:pPr>
              <a:lnSpc>
                <a:spcPct val="90000"/>
              </a:lnSpc>
              <a:buFontTx/>
              <a:buNone/>
            </a:pPr>
            <a:r>
              <a:rPr lang="en-US" sz="1600" b="1" smtClean="0">
                <a:latin typeface="Courier" pitchFamily="49" charset="0"/>
              </a:rPr>
              <a:t>int isEmpty(){</a:t>
            </a:r>
          </a:p>
          <a:p>
            <a:pPr>
              <a:lnSpc>
                <a:spcPct val="90000"/>
              </a:lnSpc>
              <a:buFontTx/>
              <a:buNone/>
            </a:pPr>
            <a:r>
              <a:rPr lang="en-US" sz="1600" b="1" smtClean="0">
                <a:latin typeface="Courier" pitchFamily="49" charset="0"/>
              </a:rPr>
              <a:t>	if(head == NULL) return 1;</a:t>
            </a:r>
          </a:p>
          <a:p>
            <a:pPr>
              <a:lnSpc>
                <a:spcPct val="90000"/>
              </a:lnSpc>
              <a:buFontTx/>
              <a:buNone/>
            </a:pPr>
            <a:r>
              <a:rPr lang="en-US" sz="1600" b="1" smtClean="0">
                <a:latin typeface="Courier" pitchFamily="49" charset="0"/>
              </a:rPr>
              <a:t>	else return 0;</a:t>
            </a:r>
          </a:p>
          <a:p>
            <a:pPr>
              <a:lnSpc>
                <a:spcPct val="90000"/>
              </a:lnSpc>
              <a:buFontTx/>
              <a:buNone/>
            </a:pPr>
            <a:r>
              <a:rPr lang="en-US" sz="1600" b="1" smtClean="0">
                <a:latin typeface="Courier" pitchFamily="49" charset="0"/>
              </a:rPr>
              <a:t>}</a:t>
            </a:r>
          </a:p>
          <a:p>
            <a:pPr>
              <a:lnSpc>
                <a:spcPct val="90000"/>
              </a:lnSpc>
              <a:buFontTx/>
              <a:buNone/>
            </a:pPr>
            <a:endParaRPr lang="en-US" sz="1600" b="1" smtClean="0">
              <a:latin typeface="Courier" pitchFamily="49" charset="0"/>
            </a:endParaRPr>
          </a:p>
        </p:txBody>
      </p:sp>
      <p:pic>
        <p:nvPicPr>
          <p:cNvPr id="13316" name="Picture 5"/>
          <p:cNvPicPr>
            <a:picLocks noChangeAspect="1" noChangeArrowheads="1"/>
          </p:cNvPicPr>
          <p:nvPr/>
        </p:nvPicPr>
        <p:blipFill>
          <a:blip r:embed="rId2"/>
          <a:srcRect/>
          <a:stretch>
            <a:fillRect/>
          </a:stretch>
        </p:blipFill>
        <p:spPr bwMode="auto">
          <a:xfrm>
            <a:off x="5795963" y="2060575"/>
            <a:ext cx="1800225" cy="115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SLLNC dengan HEAD</a:t>
            </a:r>
          </a:p>
        </p:txBody>
      </p:sp>
      <p:sp>
        <p:nvSpPr>
          <p:cNvPr id="14339" name="Rectangle 3"/>
          <p:cNvSpPr>
            <a:spLocks noGrp="1" noChangeArrowheads="1"/>
          </p:cNvSpPr>
          <p:nvPr>
            <p:ph type="body" idx="1"/>
          </p:nvPr>
        </p:nvSpPr>
        <p:spPr>
          <a:xfrm>
            <a:off x="457200" y="1885950"/>
            <a:ext cx="8178800" cy="4567238"/>
          </a:xfrm>
        </p:spPr>
        <p:txBody>
          <a:bodyPr/>
          <a:lstStyle/>
          <a:p>
            <a:pPr>
              <a:buFontTx/>
              <a:buNone/>
            </a:pPr>
            <a:r>
              <a:rPr lang="en-US" sz="2800" u="sng" smtClean="0"/>
              <a:t>Penambahan data di depan</a:t>
            </a:r>
            <a:endParaRPr lang="en-US" sz="2800" smtClean="0"/>
          </a:p>
          <a:p>
            <a:r>
              <a:rPr lang="en-US" sz="2800" smtClean="0"/>
              <a:t>Penambahan node baru akan dikaitan di node </a:t>
            </a:r>
            <a:r>
              <a:rPr lang="en-US" sz="2800" b="1" smtClean="0"/>
              <a:t>paling depan, </a:t>
            </a:r>
            <a:r>
              <a:rPr lang="en-US" sz="2800" smtClean="0"/>
              <a:t>namun pada saat pertama kali (data masih kosong), maka penambahan data dilakukan dengan cara: node head ditunjukkan ke node baru tersebut.</a:t>
            </a:r>
          </a:p>
          <a:p>
            <a:r>
              <a:rPr lang="en-US" sz="2800" smtClean="0"/>
              <a:t>Pada prinsipnya adalah mengkaitkan node baru dengan head, kemudian head akan menunjuk pada data baru tersebut sehingga head akan tetap selalu menjadi data terdepan.</a:t>
            </a:r>
          </a:p>
          <a:p>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SLLNC dengan HEAD</a:t>
            </a:r>
          </a:p>
        </p:txBody>
      </p:sp>
      <p:sp>
        <p:nvSpPr>
          <p:cNvPr id="15363" name="Rectangle 3"/>
          <p:cNvSpPr>
            <a:spLocks noGrp="1" noChangeArrowheads="1"/>
          </p:cNvSpPr>
          <p:nvPr>
            <p:ph type="body" idx="1"/>
          </p:nvPr>
        </p:nvSpPr>
        <p:spPr>
          <a:xfrm>
            <a:off x="457200" y="1885950"/>
            <a:ext cx="8178800" cy="4638675"/>
          </a:xfrm>
        </p:spPr>
        <p:txBody>
          <a:bodyPr/>
          <a:lstStyle/>
          <a:p>
            <a:pPr>
              <a:lnSpc>
                <a:spcPct val="90000"/>
              </a:lnSpc>
              <a:buFontTx/>
              <a:buNone/>
            </a:pPr>
            <a:r>
              <a:rPr lang="en-US" sz="1800" b="1" smtClean="0">
                <a:latin typeface="Courier" pitchFamily="49" charset="0"/>
              </a:rPr>
              <a:t>	void insertDepan(int databaru){</a:t>
            </a:r>
          </a:p>
          <a:p>
            <a:pPr>
              <a:lnSpc>
                <a:spcPct val="90000"/>
              </a:lnSpc>
              <a:buFontTx/>
              <a:buNone/>
            </a:pPr>
            <a:r>
              <a:rPr lang="en-US" sz="1800" b="1" smtClean="0">
                <a:latin typeface="Courier" pitchFamily="49" charset="0"/>
              </a:rPr>
              <a:t>	  TNode *baru;</a:t>
            </a:r>
          </a:p>
          <a:p>
            <a:pPr>
              <a:lnSpc>
                <a:spcPct val="90000"/>
              </a:lnSpc>
              <a:buFontTx/>
              <a:buNone/>
            </a:pPr>
            <a:r>
              <a:rPr lang="en-US" sz="1800" b="1" smtClean="0">
                <a:latin typeface="Courier" pitchFamily="49" charset="0"/>
              </a:rPr>
              <a:t>	  baru = new TNode;</a:t>
            </a:r>
          </a:p>
          <a:p>
            <a:pPr>
              <a:lnSpc>
                <a:spcPct val="90000"/>
              </a:lnSpc>
              <a:buFontTx/>
              <a:buNone/>
            </a:pPr>
            <a:r>
              <a:rPr lang="en-US" sz="1800" b="1" smtClean="0">
                <a:latin typeface="Courier" pitchFamily="49" charset="0"/>
              </a:rPr>
              <a:t>	  baru-&gt;data = databaru;</a:t>
            </a:r>
          </a:p>
          <a:p>
            <a:pPr>
              <a:lnSpc>
                <a:spcPct val="90000"/>
              </a:lnSpc>
              <a:buFontTx/>
              <a:buNone/>
            </a:pPr>
            <a:r>
              <a:rPr lang="en-US" sz="1800" b="1" smtClean="0">
                <a:latin typeface="Courier" pitchFamily="49" charset="0"/>
              </a:rPr>
              <a:t>	  baru-&gt;next = NULL;</a:t>
            </a:r>
          </a:p>
          <a:p>
            <a:pPr>
              <a:lnSpc>
                <a:spcPct val="90000"/>
              </a:lnSpc>
              <a:buFontTx/>
              <a:buNone/>
            </a:pPr>
            <a:r>
              <a:rPr lang="en-US" sz="1800" b="1" smtClean="0">
                <a:latin typeface="Courier" pitchFamily="49" charset="0"/>
              </a:rPr>
              <a:t>	  if(isEmpty()==1){</a:t>
            </a:r>
          </a:p>
          <a:p>
            <a:pPr>
              <a:lnSpc>
                <a:spcPct val="90000"/>
              </a:lnSpc>
              <a:buFontTx/>
              <a:buNone/>
            </a:pPr>
            <a:r>
              <a:rPr lang="en-US" sz="1800" b="1" smtClean="0">
                <a:latin typeface="Courier" pitchFamily="49" charset="0"/>
              </a:rPr>
              <a:t>	 	head=baru;</a:t>
            </a:r>
          </a:p>
          <a:p>
            <a:pPr>
              <a:lnSpc>
                <a:spcPct val="90000"/>
              </a:lnSpc>
              <a:buFontTx/>
              <a:buNone/>
            </a:pPr>
            <a:r>
              <a:rPr lang="en-US" sz="1800" b="1" smtClean="0">
                <a:latin typeface="Courier" pitchFamily="49" charset="0"/>
              </a:rPr>
              <a:t>	 	head-&gt;next = NULL;</a:t>
            </a:r>
          </a:p>
          <a:p>
            <a:pPr>
              <a:lnSpc>
                <a:spcPct val="90000"/>
              </a:lnSpc>
              <a:buFontTx/>
              <a:buNone/>
            </a:pPr>
            <a:r>
              <a:rPr lang="en-US" sz="1800" b="1" smtClean="0">
                <a:latin typeface="Courier" pitchFamily="49" charset="0"/>
              </a:rPr>
              <a:t>	  }</a:t>
            </a:r>
          </a:p>
          <a:p>
            <a:pPr>
              <a:lnSpc>
                <a:spcPct val="90000"/>
              </a:lnSpc>
              <a:buFontTx/>
              <a:buNone/>
            </a:pPr>
            <a:r>
              <a:rPr lang="en-US" sz="1800" b="1" smtClean="0">
                <a:latin typeface="Courier" pitchFamily="49" charset="0"/>
              </a:rPr>
              <a:t>	  else {</a:t>
            </a:r>
          </a:p>
          <a:p>
            <a:pPr>
              <a:lnSpc>
                <a:spcPct val="90000"/>
              </a:lnSpc>
              <a:buFontTx/>
              <a:buNone/>
            </a:pPr>
            <a:r>
              <a:rPr lang="en-US" sz="1800" b="1" smtClean="0">
                <a:latin typeface="Courier" pitchFamily="49" charset="0"/>
              </a:rPr>
              <a:t>		baru-&gt;next = head;</a:t>
            </a:r>
          </a:p>
          <a:p>
            <a:pPr>
              <a:lnSpc>
                <a:spcPct val="90000"/>
              </a:lnSpc>
              <a:buFontTx/>
              <a:buNone/>
            </a:pPr>
            <a:r>
              <a:rPr lang="en-US" sz="1800" b="1" smtClean="0">
                <a:latin typeface="Courier" pitchFamily="49" charset="0"/>
              </a:rPr>
              <a:t>		head = baru;</a:t>
            </a:r>
          </a:p>
          <a:p>
            <a:pPr>
              <a:lnSpc>
                <a:spcPct val="90000"/>
              </a:lnSpc>
              <a:buFontTx/>
              <a:buNone/>
            </a:pPr>
            <a:r>
              <a:rPr lang="en-US" sz="1800" b="1" smtClean="0">
                <a:latin typeface="Courier" pitchFamily="49" charset="0"/>
              </a:rPr>
              <a:t>	  }</a:t>
            </a:r>
          </a:p>
          <a:p>
            <a:pPr>
              <a:lnSpc>
                <a:spcPct val="90000"/>
              </a:lnSpc>
              <a:buFontTx/>
              <a:buNone/>
            </a:pPr>
            <a:r>
              <a:rPr lang="en-US" sz="1800" b="1" smtClean="0">
                <a:latin typeface="Courier" pitchFamily="49" charset="0"/>
              </a:rPr>
              <a:t>	  printf(”Data masuk\n”);</a:t>
            </a:r>
          </a:p>
          <a:p>
            <a:pPr>
              <a:lnSpc>
                <a:spcPct val="90000"/>
              </a:lnSpc>
              <a:buFontTx/>
              <a:buNone/>
            </a:pPr>
            <a:r>
              <a:rPr lang="en-US" sz="1800" b="1" smtClean="0">
                <a:latin typeface="Courier" pitchFamily="49" charset="0"/>
              </a:rPr>
              <a:t>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SLLNC dengan HEAD</a:t>
            </a:r>
          </a:p>
        </p:txBody>
      </p:sp>
      <p:pic>
        <p:nvPicPr>
          <p:cNvPr id="16387" name="Picture 4"/>
          <p:cNvPicPr>
            <a:picLocks noChangeAspect="1" noChangeArrowheads="1"/>
          </p:cNvPicPr>
          <p:nvPr/>
        </p:nvPicPr>
        <p:blipFill>
          <a:blip r:embed="rId2"/>
          <a:srcRect/>
          <a:stretch>
            <a:fillRect/>
          </a:stretch>
        </p:blipFill>
        <p:spPr bwMode="auto">
          <a:xfrm>
            <a:off x="250825" y="1844675"/>
            <a:ext cx="3041650" cy="1944688"/>
          </a:xfrm>
          <a:prstGeom prst="rect">
            <a:avLst/>
          </a:prstGeom>
          <a:noFill/>
          <a:ln w="9525">
            <a:noFill/>
            <a:miter lim="800000"/>
            <a:headEnd/>
            <a:tailEnd/>
          </a:ln>
          <a:effectLst/>
        </p:spPr>
      </p:pic>
      <p:pic>
        <p:nvPicPr>
          <p:cNvPr id="16388" name="Picture 5"/>
          <p:cNvPicPr>
            <a:picLocks noChangeAspect="1" noChangeArrowheads="1"/>
          </p:cNvPicPr>
          <p:nvPr/>
        </p:nvPicPr>
        <p:blipFill>
          <a:blip r:embed="rId3"/>
          <a:srcRect/>
          <a:stretch>
            <a:fillRect/>
          </a:stretch>
        </p:blipFill>
        <p:spPr bwMode="auto">
          <a:xfrm>
            <a:off x="3635375" y="2060575"/>
            <a:ext cx="5113338" cy="41052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SLLNC dengan Head</a:t>
            </a:r>
          </a:p>
        </p:txBody>
      </p:sp>
      <p:sp>
        <p:nvSpPr>
          <p:cNvPr id="17411" name="Rectangle 3"/>
          <p:cNvSpPr>
            <a:spLocks noGrp="1" noChangeArrowheads="1"/>
          </p:cNvSpPr>
          <p:nvPr>
            <p:ph type="body" idx="1"/>
          </p:nvPr>
        </p:nvSpPr>
        <p:spPr/>
        <p:txBody>
          <a:bodyPr/>
          <a:lstStyle/>
          <a:p>
            <a:pPr>
              <a:buFontTx/>
              <a:buNone/>
            </a:pPr>
            <a:r>
              <a:rPr lang="en-US" sz="2800" u="sng" smtClean="0"/>
              <a:t>Penambahan data di belakang</a:t>
            </a:r>
            <a:endParaRPr lang="en-US" sz="2800" smtClean="0"/>
          </a:p>
          <a:p>
            <a:r>
              <a:rPr lang="en-US" sz="2800" smtClean="0"/>
              <a:t>Penambahan data dilakukan </a:t>
            </a:r>
            <a:r>
              <a:rPr lang="en-US" sz="2800" b="1" smtClean="0"/>
              <a:t>di belakang</a:t>
            </a:r>
            <a:r>
              <a:rPr lang="en-US" sz="2800" smtClean="0"/>
              <a:t>, namun pada saat pertama kali, node langsung ditunjuk oleh head.</a:t>
            </a:r>
          </a:p>
          <a:p>
            <a:r>
              <a:rPr lang="en-US" sz="2800" smtClean="0"/>
              <a:t>Penambahan di belakang lebih sulit karena kita membutuhkan pointer bantu untuk mengetahui node terbelakang, kemudian setelah itu, dikaitkan dengan node baru.  </a:t>
            </a:r>
            <a:r>
              <a:rPr lang="de-DE" sz="2800" smtClean="0"/>
              <a:t>Untuk mengetahui data terbelakang perlu digunakan perulangan.</a:t>
            </a:r>
            <a:endParaRPr lang="en-US" sz="28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smtClean="0"/>
              <a:t>SLLNC dengan HEAD</a:t>
            </a:r>
          </a:p>
        </p:txBody>
      </p:sp>
      <p:sp>
        <p:nvSpPr>
          <p:cNvPr id="18435" name="Rectangle 3"/>
          <p:cNvSpPr>
            <a:spLocks noGrp="1" noChangeArrowheads="1"/>
          </p:cNvSpPr>
          <p:nvPr>
            <p:ph type="body" idx="1"/>
          </p:nvPr>
        </p:nvSpPr>
        <p:spPr>
          <a:xfrm>
            <a:off x="457200" y="1885950"/>
            <a:ext cx="8178800" cy="4711700"/>
          </a:xfrm>
        </p:spPr>
        <p:txBody>
          <a:bodyPr/>
          <a:lstStyle/>
          <a:p>
            <a:pPr lvl="1">
              <a:lnSpc>
                <a:spcPct val="80000"/>
              </a:lnSpc>
              <a:buFontTx/>
              <a:buNone/>
            </a:pPr>
            <a:r>
              <a:rPr lang="de-DE" sz="1600" b="1" smtClean="0">
                <a:latin typeface="Courier" pitchFamily="49" charset="0"/>
              </a:rPr>
              <a:t>void insertBelakang (int databaru){</a:t>
            </a:r>
          </a:p>
          <a:p>
            <a:pPr lvl="1">
              <a:lnSpc>
                <a:spcPct val="80000"/>
              </a:lnSpc>
              <a:buFontTx/>
              <a:buNone/>
            </a:pPr>
            <a:r>
              <a:rPr lang="de-DE" sz="1600" b="1" smtClean="0">
                <a:latin typeface="Courier" pitchFamily="49" charset="0"/>
              </a:rPr>
              <a:t>  TNode *baru,*bantu;</a:t>
            </a:r>
          </a:p>
          <a:p>
            <a:pPr lvl="1">
              <a:lnSpc>
                <a:spcPct val="80000"/>
              </a:lnSpc>
              <a:buFontTx/>
              <a:buNone/>
            </a:pPr>
            <a:r>
              <a:rPr lang="de-DE" sz="1600" b="1" smtClean="0">
                <a:latin typeface="Courier" pitchFamily="49" charset="0"/>
              </a:rPr>
              <a:t>  baru = new TNode;</a:t>
            </a:r>
          </a:p>
          <a:p>
            <a:pPr lvl="1">
              <a:lnSpc>
                <a:spcPct val="80000"/>
              </a:lnSpc>
              <a:buFontTx/>
              <a:buNone/>
            </a:pPr>
            <a:r>
              <a:rPr lang="de-DE" sz="1600" b="1" smtClean="0">
                <a:latin typeface="Courier" pitchFamily="49" charset="0"/>
              </a:rPr>
              <a:t>  </a:t>
            </a:r>
            <a:r>
              <a:rPr lang="en-US" sz="1600" b="1" smtClean="0">
                <a:latin typeface="Courier" pitchFamily="49" charset="0"/>
              </a:rPr>
              <a:t>baru-&gt;data = databaru;</a:t>
            </a:r>
          </a:p>
          <a:p>
            <a:pPr lvl="1">
              <a:lnSpc>
                <a:spcPct val="80000"/>
              </a:lnSpc>
              <a:buFontTx/>
              <a:buNone/>
            </a:pPr>
            <a:r>
              <a:rPr lang="en-US" sz="1600" b="1" smtClean="0">
                <a:latin typeface="Courier" pitchFamily="49" charset="0"/>
              </a:rPr>
              <a:t>  baru-&gt;next = NULL;</a:t>
            </a:r>
          </a:p>
          <a:p>
            <a:pPr lvl="1">
              <a:lnSpc>
                <a:spcPct val="80000"/>
              </a:lnSpc>
              <a:buFontTx/>
              <a:buNone/>
            </a:pPr>
            <a:r>
              <a:rPr lang="en-US" sz="1600" b="1" smtClean="0">
                <a:latin typeface="Courier" pitchFamily="49" charset="0"/>
              </a:rPr>
              <a:t>  if(isEmpty()==1){</a:t>
            </a:r>
          </a:p>
          <a:p>
            <a:pPr lvl="1">
              <a:lnSpc>
                <a:spcPct val="80000"/>
              </a:lnSpc>
              <a:buFontTx/>
              <a:buNone/>
            </a:pPr>
            <a:r>
              <a:rPr lang="en-US" sz="1600" b="1" smtClean="0">
                <a:latin typeface="Courier" pitchFamily="49" charset="0"/>
              </a:rPr>
              <a:t>    head=baru;</a:t>
            </a:r>
          </a:p>
          <a:p>
            <a:pPr lvl="1">
              <a:lnSpc>
                <a:spcPct val="80000"/>
              </a:lnSpc>
              <a:buFontTx/>
              <a:buNone/>
            </a:pPr>
            <a:r>
              <a:rPr lang="en-US" sz="1600" b="1" smtClean="0">
                <a:latin typeface="Courier" pitchFamily="49" charset="0"/>
              </a:rPr>
              <a:t>    head-&gt;next = NULL;</a:t>
            </a:r>
          </a:p>
          <a:p>
            <a:pPr lvl="1">
              <a:lnSpc>
                <a:spcPct val="80000"/>
              </a:lnSpc>
              <a:buFontTx/>
              <a:buNone/>
            </a:pPr>
            <a:r>
              <a:rPr lang="en-US" sz="1600" b="1" smtClean="0">
                <a:latin typeface="Courier" pitchFamily="49" charset="0"/>
              </a:rPr>
              <a:t>  }</a:t>
            </a:r>
          </a:p>
          <a:p>
            <a:pPr lvl="1">
              <a:lnSpc>
                <a:spcPct val="80000"/>
              </a:lnSpc>
              <a:buFontTx/>
              <a:buNone/>
            </a:pPr>
            <a:r>
              <a:rPr lang="en-US" sz="1600" b="1" smtClean="0">
                <a:latin typeface="Courier" pitchFamily="49" charset="0"/>
              </a:rPr>
              <a:t>  else {</a:t>
            </a:r>
          </a:p>
          <a:p>
            <a:pPr lvl="1">
              <a:lnSpc>
                <a:spcPct val="80000"/>
              </a:lnSpc>
              <a:buFontTx/>
              <a:buNone/>
            </a:pPr>
            <a:r>
              <a:rPr lang="en-US" sz="1600" b="1" smtClean="0">
                <a:latin typeface="Courier" pitchFamily="49" charset="0"/>
              </a:rPr>
              <a:t>    bantu=head;</a:t>
            </a:r>
          </a:p>
          <a:p>
            <a:pPr lvl="1">
              <a:lnSpc>
                <a:spcPct val="80000"/>
              </a:lnSpc>
              <a:buFontTx/>
              <a:buNone/>
            </a:pPr>
            <a:r>
              <a:rPr lang="en-US" sz="1600" b="1" smtClean="0">
                <a:latin typeface="Courier" pitchFamily="49" charset="0"/>
              </a:rPr>
              <a:t>    while(bantu-&gt;next!=NULL){</a:t>
            </a:r>
          </a:p>
          <a:p>
            <a:pPr lvl="1">
              <a:lnSpc>
                <a:spcPct val="80000"/>
              </a:lnSpc>
              <a:buFontTx/>
              <a:buNone/>
            </a:pPr>
            <a:r>
              <a:rPr lang="en-US" sz="1600" b="1" smtClean="0">
                <a:latin typeface="Courier" pitchFamily="49" charset="0"/>
              </a:rPr>
              <a:t>	 	bantu=bantu-&gt;next;</a:t>
            </a:r>
          </a:p>
          <a:p>
            <a:pPr lvl="1">
              <a:lnSpc>
                <a:spcPct val="80000"/>
              </a:lnSpc>
              <a:buFontTx/>
              <a:buNone/>
            </a:pPr>
            <a:r>
              <a:rPr lang="en-US" sz="1600" b="1" smtClean="0">
                <a:latin typeface="Courier" pitchFamily="49" charset="0"/>
              </a:rPr>
              <a:t>    }</a:t>
            </a:r>
          </a:p>
          <a:p>
            <a:pPr lvl="1">
              <a:lnSpc>
                <a:spcPct val="80000"/>
              </a:lnSpc>
              <a:buFontTx/>
              <a:buNone/>
            </a:pPr>
            <a:r>
              <a:rPr lang="en-US" sz="1600" b="1" smtClean="0">
                <a:latin typeface="Courier" pitchFamily="49" charset="0"/>
              </a:rPr>
              <a:t>    bantu-&gt;next = baru;</a:t>
            </a:r>
          </a:p>
          <a:p>
            <a:pPr lvl="1">
              <a:lnSpc>
                <a:spcPct val="80000"/>
              </a:lnSpc>
              <a:buFontTx/>
              <a:buNone/>
            </a:pPr>
            <a:r>
              <a:rPr lang="en-US" sz="1600" b="1" smtClean="0">
                <a:latin typeface="Courier" pitchFamily="49" charset="0"/>
              </a:rPr>
              <a:t>  }</a:t>
            </a:r>
          </a:p>
          <a:p>
            <a:pPr lvl="1">
              <a:lnSpc>
                <a:spcPct val="80000"/>
              </a:lnSpc>
              <a:buFontTx/>
              <a:buNone/>
            </a:pPr>
            <a:r>
              <a:rPr lang="en-US" sz="1600" b="1" smtClean="0">
                <a:latin typeface="Courier" pitchFamily="49" charset="0"/>
              </a:rPr>
              <a:t>  printf("Data masuk\n“);</a:t>
            </a:r>
          </a:p>
          <a:p>
            <a:pPr lvl="1">
              <a:lnSpc>
                <a:spcPct val="80000"/>
              </a:lnSpc>
              <a:buFontTx/>
              <a:buNone/>
            </a:pPr>
            <a:r>
              <a:rPr lang="en-US" sz="1600" b="1" smtClean="0">
                <a:latin typeface="Courier"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SLLNC dengan HEAD</a:t>
            </a:r>
          </a:p>
        </p:txBody>
      </p:sp>
      <p:pic>
        <p:nvPicPr>
          <p:cNvPr id="19459" name="Picture 4"/>
          <p:cNvPicPr>
            <a:picLocks noChangeAspect="1" noChangeArrowheads="1"/>
          </p:cNvPicPr>
          <p:nvPr/>
        </p:nvPicPr>
        <p:blipFill>
          <a:blip r:embed="rId2"/>
          <a:srcRect/>
          <a:stretch>
            <a:fillRect/>
          </a:stretch>
        </p:blipFill>
        <p:spPr bwMode="auto">
          <a:xfrm>
            <a:off x="539750" y="1844675"/>
            <a:ext cx="8064500" cy="47529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SLLNC dengan HEAD</a:t>
            </a:r>
          </a:p>
        </p:txBody>
      </p:sp>
      <p:pic>
        <p:nvPicPr>
          <p:cNvPr id="20483" name="Picture 4"/>
          <p:cNvPicPr>
            <a:picLocks noChangeAspect="1" noChangeArrowheads="1"/>
          </p:cNvPicPr>
          <p:nvPr/>
        </p:nvPicPr>
        <p:blipFill>
          <a:blip r:embed="rId2"/>
          <a:srcRect/>
          <a:stretch>
            <a:fillRect/>
          </a:stretch>
        </p:blipFill>
        <p:spPr bwMode="auto">
          <a:xfrm>
            <a:off x="684213" y="2492375"/>
            <a:ext cx="4143375" cy="2457450"/>
          </a:xfrm>
          <a:prstGeom prst="rect">
            <a:avLst/>
          </a:prstGeom>
          <a:noFill/>
          <a:ln w="9525">
            <a:noFill/>
            <a:miter lim="800000"/>
            <a:headEnd/>
            <a:tailEnd/>
          </a:ln>
          <a:effectLst/>
        </p:spPr>
      </p:pic>
      <p:pic>
        <p:nvPicPr>
          <p:cNvPr id="20484" name="Picture 5"/>
          <p:cNvPicPr>
            <a:picLocks noChangeAspect="1" noChangeArrowheads="1"/>
          </p:cNvPicPr>
          <p:nvPr/>
        </p:nvPicPr>
        <p:blipFill>
          <a:blip r:embed="rId3"/>
          <a:srcRect/>
          <a:stretch>
            <a:fillRect/>
          </a:stretch>
        </p:blipFill>
        <p:spPr bwMode="auto">
          <a:xfrm>
            <a:off x="611188" y="2133600"/>
            <a:ext cx="4152900" cy="228600"/>
          </a:xfrm>
          <a:prstGeom prst="rect">
            <a:avLst/>
          </a:prstGeom>
          <a:noFill/>
          <a:ln w="9525">
            <a:noFill/>
            <a:miter lim="800000"/>
            <a:headEnd/>
            <a:tailEnd/>
          </a:ln>
          <a:effectLst/>
        </p:spPr>
      </p:pic>
      <p:sp>
        <p:nvSpPr>
          <p:cNvPr id="20485" name="Rectangle 6"/>
          <p:cNvSpPr>
            <a:spLocks noChangeArrowheads="1"/>
          </p:cNvSpPr>
          <p:nvPr/>
        </p:nvSpPr>
        <p:spPr bwMode="auto">
          <a:xfrm>
            <a:off x="755650" y="5157788"/>
            <a:ext cx="4349750" cy="366712"/>
          </a:xfrm>
          <a:prstGeom prst="rect">
            <a:avLst/>
          </a:prstGeom>
          <a:noFill/>
          <a:ln w="9525">
            <a:noFill/>
            <a:miter lim="800000"/>
            <a:headEnd/>
            <a:tailEnd/>
          </a:ln>
          <a:effectLst/>
        </p:spPr>
        <p:txBody>
          <a:bodyPr wrap="none" anchor="ctr">
            <a:spAutoFit/>
          </a:bodyPr>
          <a:lstStyle/>
          <a:p>
            <a:pPr algn="just" eaLnBrk="1" hangingPunct="1"/>
            <a:r>
              <a:rPr lang="en-US"/>
              <a:t>“Bagaimana dengan penambahan di tengah?”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0"/>
            <a:ext cx="7772400" cy="1470025"/>
          </a:xfrm>
        </p:spPr>
        <p:txBody>
          <a:bodyPr/>
          <a:lstStyle/>
          <a:p>
            <a:r>
              <a:rPr lang="en-US" dirty="0" smtClean="0"/>
              <a:t>MATERI </a:t>
            </a:r>
            <a:r>
              <a:rPr lang="en-US" smtClean="0"/>
              <a:t>:: TYPE DATA DINAMIS – SINGLE LINKED LIST</a:t>
            </a:r>
            <a:endParaRPr lang="en-US" dirty="0"/>
          </a:p>
        </p:txBody>
      </p:sp>
      <p:sp>
        <p:nvSpPr>
          <p:cNvPr id="3" name="Subtitle 2"/>
          <p:cNvSpPr>
            <a:spLocks noGrp="1"/>
          </p:cNvSpPr>
          <p:nvPr>
            <p:ph type="subTitle" idx="1"/>
          </p:nvPr>
        </p:nvSpPr>
        <p:spPr>
          <a:xfrm>
            <a:off x="609600" y="1828800"/>
            <a:ext cx="7924800" cy="4648200"/>
          </a:xfrm>
        </p:spPr>
        <p:txBody>
          <a:bodyPr>
            <a:normAutofit/>
          </a:bodyPr>
          <a:lstStyle/>
          <a:p>
            <a:pPr algn="l"/>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SLLNC dengan HEAD</a:t>
            </a:r>
          </a:p>
        </p:txBody>
      </p:sp>
      <p:sp>
        <p:nvSpPr>
          <p:cNvPr id="21507" name="Rectangle 3"/>
          <p:cNvSpPr>
            <a:spLocks noGrp="1" noChangeArrowheads="1"/>
          </p:cNvSpPr>
          <p:nvPr>
            <p:ph type="body" idx="1"/>
          </p:nvPr>
        </p:nvSpPr>
        <p:spPr/>
        <p:txBody>
          <a:bodyPr/>
          <a:lstStyle/>
          <a:p>
            <a:pPr>
              <a:lnSpc>
                <a:spcPct val="80000"/>
              </a:lnSpc>
              <a:buFontTx/>
              <a:buNone/>
            </a:pPr>
            <a:r>
              <a:rPr lang="en-US" sz="1800" b="1" smtClean="0">
                <a:latin typeface="Courier" pitchFamily="49" charset="0"/>
              </a:rPr>
              <a:t>	void tampil(){</a:t>
            </a:r>
          </a:p>
          <a:p>
            <a:pPr>
              <a:lnSpc>
                <a:spcPct val="80000"/>
              </a:lnSpc>
              <a:buFontTx/>
              <a:buNone/>
            </a:pPr>
            <a:r>
              <a:rPr lang="en-US" sz="1800" b="1" smtClean="0">
                <a:latin typeface="Courier" pitchFamily="49" charset="0"/>
              </a:rPr>
              <a:t>		TNode *bantu;</a:t>
            </a:r>
          </a:p>
          <a:p>
            <a:pPr>
              <a:lnSpc>
                <a:spcPct val="80000"/>
              </a:lnSpc>
              <a:buFontTx/>
              <a:buNone/>
            </a:pPr>
            <a:r>
              <a:rPr lang="en-US" sz="1800" b="1" smtClean="0">
                <a:latin typeface="Courier" pitchFamily="49" charset="0"/>
              </a:rPr>
              <a:t>		bantu = head;</a:t>
            </a:r>
          </a:p>
          <a:p>
            <a:pPr>
              <a:lnSpc>
                <a:spcPct val="80000"/>
              </a:lnSpc>
              <a:buFontTx/>
              <a:buNone/>
            </a:pPr>
            <a:r>
              <a:rPr lang="en-US" sz="1800" b="1" smtClean="0">
                <a:latin typeface="Courier" pitchFamily="49" charset="0"/>
              </a:rPr>
              <a:t>		if(isEmpty()==0){</a:t>
            </a:r>
          </a:p>
          <a:p>
            <a:pPr>
              <a:lnSpc>
                <a:spcPct val="80000"/>
              </a:lnSpc>
              <a:buFontTx/>
              <a:buNone/>
            </a:pPr>
            <a:r>
              <a:rPr lang="en-US" sz="1800" b="1" smtClean="0">
                <a:latin typeface="Courier" pitchFamily="49" charset="0"/>
              </a:rPr>
              <a:t>			while(bantu!=NULL){</a:t>
            </a:r>
          </a:p>
          <a:p>
            <a:pPr>
              <a:lnSpc>
                <a:spcPct val="80000"/>
              </a:lnSpc>
              <a:buFontTx/>
              <a:buNone/>
            </a:pPr>
            <a:r>
              <a:rPr lang="en-US" sz="1800" b="1" smtClean="0">
                <a:latin typeface="Courier" pitchFamily="49" charset="0"/>
              </a:rPr>
              <a:t>				cout&lt;&lt;bantu-&gt;data&lt;&lt;" ";</a:t>
            </a:r>
          </a:p>
          <a:p>
            <a:pPr>
              <a:lnSpc>
                <a:spcPct val="80000"/>
              </a:lnSpc>
              <a:buFontTx/>
              <a:buNone/>
            </a:pPr>
            <a:r>
              <a:rPr lang="en-US" sz="1800" b="1" smtClean="0">
                <a:latin typeface="Courier" pitchFamily="49" charset="0"/>
              </a:rPr>
              <a:t>				bantu=bantu-&gt;next;</a:t>
            </a:r>
          </a:p>
          <a:p>
            <a:pPr>
              <a:lnSpc>
                <a:spcPct val="80000"/>
              </a:lnSpc>
              <a:buFontTx/>
              <a:buNone/>
            </a:pPr>
            <a:r>
              <a:rPr lang="en-US" sz="1800" b="1" smtClean="0">
                <a:latin typeface="Courier" pitchFamily="49" charset="0"/>
              </a:rPr>
              <a:t>			}</a:t>
            </a:r>
          </a:p>
          <a:p>
            <a:pPr>
              <a:lnSpc>
                <a:spcPct val="80000"/>
              </a:lnSpc>
              <a:buFontTx/>
              <a:buNone/>
            </a:pPr>
            <a:r>
              <a:rPr lang="en-US" sz="1800" b="1" smtClean="0">
                <a:latin typeface="Courier" pitchFamily="49" charset="0"/>
              </a:rPr>
              <a:t>			printf(“\n”);</a:t>
            </a:r>
          </a:p>
          <a:p>
            <a:pPr>
              <a:lnSpc>
                <a:spcPct val="80000"/>
              </a:lnSpc>
              <a:buFontTx/>
              <a:buNone/>
            </a:pPr>
            <a:r>
              <a:rPr lang="en-US" sz="1800" b="1" smtClean="0">
                <a:latin typeface="Courier" pitchFamily="49" charset="0"/>
              </a:rPr>
              <a:t>		} else printf(“Masih kosong\n“);</a:t>
            </a:r>
          </a:p>
          <a:p>
            <a:pPr>
              <a:lnSpc>
                <a:spcPct val="80000"/>
              </a:lnSpc>
              <a:buFontTx/>
              <a:buNone/>
            </a:pPr>
            <a:r>
              <a:rPr lang="en-US" sz="1800" b="1" smtClean="0">
                <a:latin typeface="Courier" pitchFamily="49" charset="0"/>
              </a:rPr>
              <a:t>	}</a:t>
            </a:r>
          </a:p>
        </p:txBody>
      </p:sp>
      <p:pic>
        <p:nvPicPr>
          <p:cNvPr id="21508" name="Picture 4"/>
          <p:cNvPicPr>
            <a:picLocks noChangeAspect="1" noChangeArrowheads="1"/>
          </p:cNvPicPr>
          <p:nvPr/>
        </p:nvPicPr>
        <p:blipFill>
          <a:blip r:embed="rId2"/>
          <a:srcRect/>
          <a:stretch>
            <a:fillRect/>
          </a:stretch>
        </p:blipFill>
        <p:spPr bwMode="auto">
          <a:xfrm>
            <a:off x="539750" y="4941888"/>
            <a:ext cx="7416800" cy="136683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de-DE" sz="3200" b="1" smtClean="0"/>
              <a:t/>
            </a:r>
            <a:br>
              <a:rPr lang="de-DE" sz="3200" b="1" smtClean="0"/>
            </a:br>
            <a:r>
              <a:rPr lang="de-DE" sz="3200" b="1" smtClean="0"/>
              <a:t>SLLNC dengan HEAD</a:t>
            </a:r>
            <a:endParaRPr lang="en-US" b="1" smtClean="0"/>
          </a:p>
        </p:txBody>
      </p:sp>
      <p:sp>
        <p:nvSpPr>
          <p:cNvPr id="22531" name="Rectangle 3"/>
          <p:cNvSpPr>
            <a:spLocks noGrp="1" noChangeArrowheads="1"/>
          </p:cNvSpPr>
          <p:nvPr>
            <p:ph type="body" idx="1"/>
          </p:nvPr>
        </p:nvSpPr>
        <p:spPr/>
        <p:txBody>
          <a:bodyPr/>
          <a:lstStyle/>
          <a:p>
            <a:pPr>
              <a:lnSpc>
                <a:spcPct val="80000"/>
              </a:lnSpc>
            </a:pPr>
            <a:r>
              <a:rPr lang="en-US" sz="2400" smtClean="0"/>
              <a:t>Function di atas digunakan untuk menampilkan semua isi list, di mana linked list ditelusuri satu-persatu dari awal node sampai akhir node.  Penelusuran ini dilakukan dengan menggunakan suatu pointer bantu, karena pada prinsipnya pointer head yang menjadi tanda awal list tidak boleh berubah/berganti posisi.</a:t>
            </a:r>
          </a:p>
          <a:p>
            <a:pPr>
              <a:lnSpc>
                <a:spcPct val="80000"/>
              </a:lnSpc>
            </a:pPr>
            <a:r>
              <a:rPr lang="en-US" sz="2400" smtClean="0"/>
              <a:t>Penelusuran dilakukan terus sampai node terakhir ditemukan menunjuk ke nilai NULL.  Jika tidak NULL, maka node bantu akan berpindah ke node selanjutnya dan membaca isi datanya dengan menggunakan field next sehingga dapat saling berkait.</a:t>
            </a:r>
          </a:p>
          <a:p>
            <a:pPr>
              <a:lnSpc>
                <a:spcPct val="80000"/>
              </a:lnSpc>
            </a:pPr>
            <a:r>
              <a:rPr lang="en-US" sz="2400" smtClean="0"/>
              <a:t>Jika head masih NULL berarti data masih kosong!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2800" b="1" smtClean="0"/>
              <a:t>SLLNC dengan HEAD</a:t>
            </a:r>
          </a:p>
        </p:txBody>
      </p:sp>
      <p:sp>
        <p:nvSpPr>
          <p:cNvPr id="23555" name="Rectangle 3"/>
          <p:cNvSpPr>
            <a:spLocks noGrp="1" noChangeArrowheads="1"/>
          </p:cNvSpPr>
          <p:nvPr>
            <p:ph type="body" idx="1"/>
          </p:nvPr>
        </p:nvSpPr>
        <p:spPr/>
        <p:txBody>
          <a:bodyPr/>
          <a:lstStyle/>
          <a:p>
            <a:pPr>
              <a:lnSpc>
                <a:spcPct val="80000"/>
              </a:lnSpc>
              <a:buFontTx/>
              <a:buNone/>
            </a:pPr>
            <a:r>
              <a:rPr lang="en-US" sz="1400" u="sng" smtClean="0"/>
              <a:t>Function untuk menghapus data terdepan</a:t>
            </a:r>
            <a:endParaRPr lang="en-US" sz="1400" b="1" smtClean="0"/>
          </a:p>
          <a:p>
            <a:pPr>
              <a:lnSpc>
                <a:spcPct val="80000"/>
              </a:lnSpc>
              <a:buFontTx/>
              <a:buNone/>
            </a:pPr>
            <a:r>
              <a:rPr lang="en-US" sz="1400" b="1" smtClean="0">
                <a:latin typeface="Courier" pitchFamily="49" charset="0"/>
              </a:rPr>
              <a:t>void hapusDepan (){</a:t>
            </a:r>
          </a:p>
          <a:p>
            <a:pPr>
              <a:lnSpc>
                <a:spcPct val="80000"/>
              </a:lnSpc>
              <a:buFontTx/>
              <a:buNone/>
            </a:pPr>
            <a:r>
              <a:rPr lang="en-US" sz="1400" b="1" smtClean="0">
                <a:latin typeface="Courier" pitchFamily="49" charset="0"/>
              </a:rPr>
              <a:t>	TNode *hapus;</a:t>
            </a:r>
          </a:p>
          <a:p>
            <a:pPr>
              <a:lnSpc>
                <a:spcPct val="80000"/>
              </a:lnSpc>
              <a:buFontTx/>
              <a:buNone/>
            </a:pPr>
            <a:r>
              <a:rPr lang="en-US" sz="1400" b="1" smtClean="0">
                <a:latin typeface="Courier" pitchFamily="49" charset="0"/>
              </a:rPr>
              <a:t>	int d;</a:t>
            </a:r>
          </a:p>
          <a:p>
            <a:pPr>
              <a:lnSpc>
                <a:spcPct val="80000"/>
              </a:lnSpc>
              <a:buFontTx/>
              <a:buNone/>
            </a:pPr>
            <a:r>
              <a:rPr lang="en-US" sz="1400" b="1" smtClean="0">
                <a:latin typeface="Courier" pitchFamily="49" charset="0"/>
              </a:rPr>
              <a:t>	if (isEmpty()==0){</a:t>
            </a:r>
          </a:p>
          <a:p>
            <a:pPr>
              <a:lnSpc>
                <a:spcPct val="80000"/>
              </a:lnSpc>
              <a:buFontTx/>
              <a:buNone/>
            </a:pPr>
            <a:r>
              <a:rPr lang="en-US" sz="1400" b="1" smtClean="0">
                <a:latin typeface="Courier" pitchFamily="49" charset="0"/>
              </a:rPr>
              <a:t>	 if(head-&gt;next != NULL){</a:t>
            </a:r>
          </a:p>
          <a:p>
            <a:pPr>
              <a:lnSpc>
                <a:spcPct val="80000"/>
              </a:lnSpc>
              <a:buFontTx/>
              <a:buNone/>
            </a:pPr>
            <a:r>
              <a:rPr lang="en-US" sz="1400" b="1" smtClean="0">
                <a:latin typeface="Courier" pitchFamily="49" charset="0"/>
              </a:rPr>
              <a:t>		hapus = head;</a:t>
            </a:r>
          </a:p>
          <a:p>
            <a:pPr>
              <a:lnSpc>
                <a:spcPct val="80000"/>
              </a:lnSpc>
              <a:buFontTx/>
              <a:buNone/>
            </a:pPr>
            <a:r>
              <a:rPr lang="en-US" sz="1400" b="1" smtClean="0">
                <a:latin typeface="Courier" pitchFamily="49" charset="0"/>
              </a:rPr>
              <a:t>		d = hapus-&gt;data;</a:t>
            </a:r>
          </a:p>
          <a:p>
            <a:pPr>
              <a:lnSpc>
                <a:spcPct val="80000"/>
              </a:lnSpc>
              <a:buFontTx/>
              <a:buNone/>
            </a:pPr>
            <a:r>
              <a:rPr lang="en-US" sz="1400" b="1" smtClean="0">
                <a:latin typeface="Courier" pitchFamily="49" charset="0"/>
              </a:rPr>
              <a:t>		head = head-&gt;next;</a:t>
            </a:r>
          </a:p>
          <a:p>
            <a:pPr>
              <a:lnSpc>
                <a:spcPct val="80000"/>
              </a:lnSpc>
              <a:buFontTx/>
              <a:buNone/>
            </a:pPr>
            <a:r>
              <a:rPr lang="en-US" sz="1400" b="1" smtClean="0">
                <a:latin typeface="Courier" pitchFamily="49" charset="0"/>
              </a:rPr>
              <a:t>		delete hapus;</a:t>
            </a:r>
          </a:p>
          <a:p>
            <a:pPr>
              <a:lnSpc>
                <a:spcPct val="80000"/>
              </a:lnSpc>
              <a:buFontTx/>
              <a:buNone/>
            </a:pPr>
            <a:r>
              <a:rPr lang="en-US" sz="1400" b="1" smtClean="0">
                <a:latin typeface="Courier" pitchFamily="49" charset="0"/>
              </a:rPr>
              <a:t>	 } else {</a:t>
            </a:r>
          </a:p>
          <a:p>
            <a:pPr>
              <a:lnSpc>
                <a:spcPct val="80000"/>
              </a:lnSpc>
              <a:buFontTx/>
              <a:buNone/>
            </a:pPr>
            <a:r>
              <a:rPr lang="en-US" sz="1400" b="1" smtClean="0">
                <a:latin typeface="Courier" pitchFamily="49" charset="0"/>
              </a:rPr>
              <a:t>		d = head-&gt;data;</a:t>
            </a:r>
          </a:p>
          <a:p>
            <a:pPr>
              <a:lnSpc>
                <a:spcPct val="80000"/>
              </a:lnSpc>
              <a:buFontTx/>
              <a:buNone/>
            </a:pPr>
            <a:r>
              <a:rPr lang="en-US" sz="1400" b="1" smtClean="0">
                <a:latin typeface="Courier" pitchFamily="49" charset="0"/>
              </a:rPr>
              <a:t>		head = NULL;</a:t>
            </a:r>
          </a:p>
          <a:p>
            <a:pPr>
              <a:lnSpc>
                <a:spcPct val="80000"/>
              </a:lnSpc>
              <a:buFontTx/>
              <a:buNone/>
            </a:pPr>
            <a:r>
              <a:rPr lang="en-US" sz="1400" b="1" smtClean="0">
                <a:latin typeface="Courier" pitchFamily="49" charset="0"/>
              </a:rPr>
              <a:t>	 }</a:t>
            </a:r>
          </a:p>
          <a:p>
            <a:pPr>
              <a:lnSpc>
                <a:spcPct val="80000"/>
              </a:lnSpc>
              <a:buFontTx/>
              <a:buNone/>
            </a:pPr>
            <a:r>
              <a:rPr lang="en-US" sz="1400" b="1" smtClean="0">
                <a:latin typeface="Courier" pitchFamily="49" charset="0"/>
              </a:rPr>
              <a:t>	 printf(“%d terhapus\n“,d);</a:t>
            </a:r>
          </a:p>
          <a:p>
            <a:pPr>
              <a:lnSpc>
                <a:spcPct val="80000"/>
              </a:lnSpc>
              <a:buFontTx/>
              <a:buNone/>
            </a:pPr>
            <a:r>
              <a:rPr lang="en-US" sz="1400" b="1" smtClean="0">
                <a:latin typeface="Courier" pitchFamily="49" charset="0"/>
              </a:rPr>
              <a:t>	} else cout&lt;&lt;"Masih kosong\n";</a:t>
            </a:r>
          </a:p>
          <a:p>
            <a:pPr>
              <a:lnSpc>
                <a:spcPct val="80000"/>
              </a:lnSpc>
              <a:buFontTx/>
              <a:buNone/>
            </a:pPr>
            <a:r>
              <a:rPr lang="en-US" sz="1400" b="1" smtClean="0">
                <a:latin typeface="Courier" pitchFamily="49" charset="0"/>
              </a:rPr>
              <a:t>}</a:t>
            </a:r>
            <a:endParaRPr lang="de-DE" sz="1400" b="1" smtClean="0">
              <a:latin typeface="Courier" pitchFamily="49" charset="0"/>
            </a:endParaRPr>
          </a:p>
        </p:txBody>
      </p:sp>
      <p:pic>
        <p:nvPicPr>
          <p:cNvPr id="23556" name="Picture 20"/>
          <p:cNvPicPr>
            <a:picLocks noChangeAspect="1" noChangeArrowheads="1"/>
          </p:cNvPicPr>
          <p:nvPr/>
        </p:nvPicPr>
        <p:blipFill>
          <a:blip r:embed="rId2"/>
          <a:srcRect/>
          <a:stretch>
            <a:fillRect/>
          </a:stretch>
        </p:blipFill>
        <p:spPr bwMode="auto">
          <a:xfrm>
            <a:off x="4356100" y="3500438"/>
            <a:ext cx="4171950" cy="133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SLLNC dengan HEAD</a:t>
            </a:r>
          </a:p>
        </p:txBody>
      </p:sp>
      <p:sp>
        <p:nvSpPr>
          <p:cNvPr id="24579" name="Rectangle 3"/>
          <p:cNvSpPr>
            <a:spLocks noGrp="1" noChangeArrowheads="1"/>
          </p:cNvSpPr>
          <p:nvPr>
            <p:ph type="body" idx="1"/>
          </p:nvPr>
        </p:nvSpPr>
        <p:spPr/>
        <p:txBody>
          <a:bodyPr/>
          <a:lstStyle/>
          <a:p>
            <a:pPr>
              <a:lnSpc>
                <a:spcPct val="80000"/>
              </a:lnSpc>
            </a:pPr>
            <a:r>
              <a:rPr lang="en-US" sz="2000" smtClean="0"/>
              <a:t>Function di atas akan menghapus data </a:t>
            </a:r>
            <a:r>
              <a:rPr lang="en-US" sz="2000" b="1" smtClean="0"/>
              <a:t>teratas (pertama)</a:t>
            </a:r>
            <a:r>
              <a:rPr lang="en-US" sz="2000" smtClean="0"/>
              <a:t> yang ditunjuk oleh head pada linked list</a:t>
            </a:r>
          </a:p>
          <a:p>
            <a:pPr>
              <a:lnSpc>
                <a:spcPct val="80000"/>
              </a:lnSpc>
            </a:pPr>
            <a:r>
              <a:rPr lang="en-US" sz="2000" smtClean="0"/>
              <a:t>Penghapusan node tidak boleh dilakukan jika keadaan node sedang ditunjuk oleh pointer, maka harus dilakukan penggunakan suatu pointer lain yang digunakan untuk menunjuk node yang akan dihapus, misalnya pointer hapus dan barulah kemudian menghapus pointer hapus dengan menggunakan perintah delete.</a:t>
            </a:r>
          </a:p>
          <a:p>
            <a:pPr>
              <a:lnSpc>
                <a:spcPct val="80000"/>
              </a:lnSpc>
            </a:pPr>
            <a:r>
              <a:rPr lang="en-US" sz="2000" smtClean="0"/>
              <a:t>Sebelum data terdepan dihapus, head harus ditunjukkan ke node sesudahnya terlebih dahulu agar list tidak putus, sehingga node setelah head lama akan menjadi head baru (data terdepan yang baru).</a:t>
            </a:r>
          </a:p>
          <a:p>
            <a:pPr>
              <a:lnSpc>
                <a:spcPct val="80000"/>
              </a:lnSpc>
            </a:pPr>
            <a:r>
              <a:rPr lang="en-US" sz="2000" smtClean="0"/>
              <a:t>Jika head masih NULL maka berarti data masih kosong!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smtClean="0"/>
              <a:t>SLLNC dengan HEAD</a:t>
            </a:r>
          </a:p>
        </p:txBody>
      </p:sp>
      <p:sp>
        <p:nvSpPr>
          <p:cNvPr id="25603" name="Rectangle 6"/>
          <p:cNvSpPr>
            <a:spLocks noGrp="1" noChangeArrowheads="1"/>
          </p:cNvSpPr>
          <p:nvPr>
            <p:ph type="body" idx="1"/>
          </p:nvPr>
        </p:nvSpPr>
        <p:spPr>
          <a:xfrm>
            <a:off x="457200" y="1885950"/>
            <a:ext cx="8178800" cy="4783138"/>
          </a:xfrm>
        </p:spPr>
        <p:txBody>
          <a:bodyPr/>
          <a:lstStyle/>
          <a:p>
            <a:pPr>
              <a:lnSpc>
                <a:spcPct val="80000"/>
              </a:lnSpc>
              <a:buFontTx/>
              <a:buNone/>
            </a:pPr>
            <a:r>
              <a:rPr lang="en-US" sz="1400" b="1" smtClean="0">
                <a:latin typeface="Arial" charset="0"/>
              </a:rPr>
              <a:t>Hapus Belakang</a:t>
            </a:r>
          </a:p>
          <a:p>
            <a:pPr>
              <a:lnSpc>
                <a:spcPct val="80000"/>
              </a:lnSpc>
              <a:buFontTx/>
              <a:buNone/>
            </a:pPr>
            <a:r>
              <a:rPr lang="en-US" sz="1400" b="1" smtClean="0">
                <a:latin typeface="Courier" pitchFamily="49" charset="0"/>
              </a:rPr>
              <a:t>void hapusBelakang(){</a:t>
            </a:r>
          </a:p>
          <a:p>
            <a:pPr>
              <a:lnSpc>
                <a:spcPct val="80000"/>
              </a:lnSpc>
              <a:buFontTx/>
              <a:buNone/>
            </a:pPr>
            <a:r>
              <a:rPr lang="en-US" sz="1400" b="1" smtClean="0">
                <a:latin typeface="Courier" pitchFamily="49" charset="0"/>
              </a:rPr>
              <a:t>	TNode *hapus,*bantu;</a:t>
            </a:r>
          </a:p>
          <a:p>
            <a:pPr>
              <a:lnSpc>
                <a:spcPct val="80000"/>
              </a:lnSpc>
              <a:buFontTx/>
              <a:buNone/>
            </a:pPr>
            <a:r>
              <a:rPr lang="en-US" sz="1400" b="1" smtClean="0">
                <a:latin typeface="Courier" pitchFamily="49" charset="0"/>
              </a:rPr>
              <a:t>	int d;</a:t>
            </a:r>
          </a:p>
          <a:p>
            <a:pPr>
              <a:lnSpc>
                <a:spcPct val="80000"/>
              </a:lnSpc>
              <a:buFontTx/>
              <a:buNone/>
            </a:pPr>
            <a:r>
              <a:rPr lang="en-US" sz="1400" b="1" smtClean="0">
                <a:latin typeface="Courier" pitchFamily="49" charset="0"/>
              </a:rPr>
              <a:t>	if (isEmpty()==0){</a:t>
            </a:r>
          </a:p>
          <a:p>
            <a:pPr>
              <a:lnSpc>
                <a:spcPct val="80000"/>
              </a:lnSpc>
              <a:buFontTx/>
              <a:buNone/>
            </a:pPr>
            <a:r>
              <a:rPr lang="en-US" sz="1400" b="1" smtClean="0">
                <a:latin typeface="Courier" pitchFamily="49" charset="0"/>
              </a:rPr>
              <a:t>	 if(head-&gt;next != NULL){</a:t>
            </a:r>
          </a:p>
          <a:p>
            <a:pPr>
              <a:lnSpc>
                <a:spcPct val="80000"/>
              </a:lnSpc>
              <a:buFontTx/>
              <a:buNone/>
            </a:pPr>
            <a:r>
              <a:rPr lang="en-US" sz="1400" b="1" smtClean="0">
                <a:latin typeface="Courier" pitchFamily="49" charset="0"/>
              </a:rPr>
              <a:t>		bantu = head;</a:t>
            </a:r>
          </a:p>
          <a:p>
            <a:pPr>
              <a:lnSpc>
                <a:spcPct val="80000"/>
              </a:lnSpc>
              <a:buFontTx/>
              <a:buNone/>
            </a:pPr>
            <a:r>
              <a:rPr lang="en-US" sz="1400" b="1" smtClean="0">
                <a:latin typeface="Courier" pitchFamily="49" charset="0"/>
              </a:rPr>
              <a:t>		while(bantu-&gt;next-&gt;next!=NULL){		  </a:t>
            </a:r>
          </a:p>
          <a:p>
            <a:pPr>
              <a:lnSpc>
                <a:spcPct val="80000"/>
              </a:lnSpc>
              <a:buFontTx/>
              <a:buNone/>
            </a:pPr>
            <a:r>
              <a:rPr lang="en-US" sz="1400" b="1" smtClean="0">
                <a:latin typeface="Courier" pitchFamily="49" charset="0"/>
              </a:rPr>
              <a:t>		  bantu = bantu-&gt;next;</a:t>
            </a:r>
          </a:p>
          <a:p>
            <a:pPr>
              <a:lnSpc>
                <a:spcPct val="80000"/>
              </a:lnSpc>
              <a:buFontTx/>
              <a:buNone/>
            </a:pPr>
            <a:r>
              <a:rPr lang="en-US" sz="1400" b="1" smtClean="0">
                <a:latin typeface="Courier" pitchFamily="49" charset="0"/>
              </a:rPr>
              <a:t>		}</a:t>
            </a:r>
          </a:p>
          <a:p>
            <a:pPr>
              <a:lnSpc>
                <a:spcPct val="80000"/>
              </a:lnSpc>
              <a:buFontTx/>
              <a:buNone/>
            </a:pPr>
            <a:r>
              <a:rPr lang="en-US" sz="1400" b="1" smtClean="0">
                <a:latin typeface="Courier" pitchFamily="49" charset="0"/>
              </a:rPr>
              <a:t>		hapus = bantu-&gt;next;</a:t>
            </a:r>
          </a:p>
          <a:p>
            <a:pPr>
              <a:lnSpc>
                <a:spcPct val="80000"/>
              </a:lnSpc>
              <a:buFontTx/>
              <a:buNone/>
            </a:pPr>
            <a:r>
              <a:rPr lang="en-US" sz="1400" b="1" smtClean="0">
                <a:latin typeface="Courier" pitchFamily="49" charset="0"/>
              </a:rPr>
              <a:t>		d = hapus-&gt;data;</a:t>
            </a:r>
          </a:p>
          <a:p>
            <a:pPr>
              <a:lnSpc>
                <a:spcPct val="80000"/>
              </a:lnSpc>
              <a:buFontTx/>
              <a:buNone/>
            </a:pPr>
            <a:r>
              <a:rPr lang="en-US" sz="1400" b="1" smtClean="0">
                <a:latin typeface="Courier" pitchFamily="49" charset="0"/>
              </a:rPr>
              <a:t>      		bantu-&gt;next = NULL;</a:t>
            </a:r>
          </a:p>
          <a:p>
            <a:pPr>
              <a:lnSpc>
                <a:spcPct val="80000"/>
              </a:lnSpc>
              <a:buFontTx/>
              <a:buNone/>
            </a:pPr>
            <a:r>
              <a:rPr lang="en-US" sz="1400" b="1" smtClean="0">
                <a:latin typeface="Courier" pitchFamily="49" charset="0"/>
              </a:rPr>
              <a:t>		delete hapus;</a:t>
            </a:r>
          </a:p>
          <a:p>
            <a:pPr>
              <a:lnSpc>
                <a:spcPct val="80000"/>
              </a:lnSpc>
              <a:buFontTx/>
              <a:buNone/>
            </a:pPr>
            <a:r>
              <a:rPr lang="en-US" sz="1400" b="1" smtClean="0">
                <a:latin typeface="Courier" pitchFamily="49" charset="0"/>
              </a:rPr>
              <a:t>	 } else {</a:t>
            </a:r>
          </a:p>
          <a:p>
            <a:pPr>
              <a:lnSpc>
                <a:spcPct val="80000"/>
              </a:lnSpc>
              <a:buFontTx/>
              <a:buNone/>
            </a:pPr>
            <a:r>
              <a:rPr lang="en-US" sz="1400" b="1" smtClean="0">
                <a:latin typeface="Courier" pitchFamily="49" charset="0"/>
              </a:rPr>
              <a:t>		d = head-&gt;data;</a:t>
            </a:r>
          </a:p>
          <a:p>
            <a:pPr>
              <a:lnSpc>
                <a:spcPct val="80000"/>
              </a:lnSpc>
              <a:buFontTx/>
              <a:buNone/>
            </a:pPr>
            <a:r>
              <a:rPr lang="en-US" sz="1400" b="1" smtClean="0">
                <a:latin typeface="Courier" pitchFamily="49" charset="0"/>
              </a:rPr>
              <a:t>		head = NULL;</a:t>
            </a:r>
          </a:p>
          <a:p>
            <a:pPr>
              <a:lnSpc>
                <a:spcPct val="80000"/>
              </a:lnSpc>
              <a:buFontTx/>
              <a:buNone/>
            </a:pPr>
            <a:r>
              <a:rPr lang="en-US" sz="1400" b="1" smtClean="0">
                <a:latin typeface="Courier" pitchFamily="49" charset="0"/>
              </a:rPr>
              <a:t>	 }</a:t>
            </a:r>
          </a:p>
          <a:p>
            <a:pPr>
              <a:lnSpc>
                <a:spcPct val="80000"/>
              </a:lnSpc>
              <a:buFontTx/>
              <a:buNone/>
            </a:pPr>
            <a:r>
              <a:rPr lang="en-US" sz="1400" b="1" smtClean="0">
                <a:latin typeface="Courier" pitchFamily="49" charset="0"/>
              </a:rPr>
              <a:t>	 printf(“%d terhapus\n“,d);</a:t>
            </a:r>
          </a:p>
          <a:p>
            <a:pPr>
              <a:lnSpc>
                <a:spcPct val="80000"/>
              </a:lnSpc>
              <a:buFontTx/>
              <a:buNone/>
            </a:pPr>
            <a:r>
              <a:rPr lang="en-US" sz="1400" b="1" smtClean="0">
                <a:latin typeface="Courier" pitchFamily="49" charset="0"/>
              </a:rPr>
              <a:t>	} else printf(“Masih kosong\n“);</a:t>
            </a:r>
          </a:p>
          <a:p>
            <a:pPr>
              <a:lnSpc>
                <a:spcPct val="80000"/>
              </a:lnSpc>
              <a:buFontTx/>
              <a:buNone/>
            </a:pPr>
            <a:r>
              <a:rPr lang="en-US" sz="1400" b="1" smtClean="0">
                <a:latin typeface="Courier"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b="1" smtClean="0"/>
              <a:t>SLLNC dengan HEAD</a:t>
            </a:r>
          </a:p>
        </p:txBody>
      </p:sp>
      <p:sp>
        <p:nvSpPr>
          <p:cNvPr id="26627" name="Rectangle 5"/>
          <p:cNvSpPr>
            <a:spLocks noGrp="1" noChangeArrowheads="1"/>
          </p:cNvSpPr>
          <p:nvPr>
            <p:ph type="body" idx="1"/>
          </p:nvPr>
        </p:nvSpPr>
        <p:spPr/>
        <p:txBody>
          <a:bodyPr/>
          <a:lstStyle/>
          <a:p>
            <a:r>
              <a:rPr lang="en-US" sz="2400" smtClean="0"/>
              <a:t>Membutuhkan pointer bantu dan hapus.</a:t>
            </a:r>
          </a:p>
          <a:p>
            <a:r>
              <a:rPr lang="en-US" sz="2400" smtClean="0"/>
              <a:t>Pointer hapus digunakan untuk menunjuk node yang akan dihapus, dan pointer bantu digunakan untuk menunjuk node sebelum node yang dihapus yang kemudian selanjutnya akan menjadi node terakhir.</a:t>
            </a:r>
            <a:endParaRPr lang="de-DE" sz="2400" smtClean="0"/>
          </a:p>
          <a:p>
            <a:r>
              <a:rPr lang="de-DE" sz="2400" smtClean="0"/>
              <a:t>Pointer bantu akan digunakan untuk menunjuk ke nilai NULL.</a:t>
            </a:r>
          </a:p>
          <a:p>
            <a:r>
              <a:rPr lang="de-DE" sz="2400" smtClean="0"/>
              <a:t>Pointer bantu akan selalu bergerak sampai sebelum node yang akan dihapus, baru kemudian pointer hapus diletakkan setelah pointer bantu.  </a:t>
            </a:r>
            <a:r>
              <a:rPr lang="en-US" sz="2400" smtClean="0"/>
              <a:t>Setelah itu pointer hapus akan dihapus, pointe bantu akan menunjuk ke NULL.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b="1" smtClean="0"/>
              <a:t>SLLNC dengan HEAD</a:t>
            </a:r>
          </a:p>
        </p:txBody>
      </p:sp>
      <p:pic>
        <p:nvPicPr>
          <p:cNvPr id="27651" name="Picture 3"/>
          <p:cNvPicPr>
            <a:picLocks noChangeAspect="1" noChangeArrowheads="1"/>
          </p:cNvPicPr>
          <p:nvPr>
            <p:ph type="body" idx="1"/>
          </p:nvPr>
        </p:nvPicPr>
        <p:blipFill>
          <a:blip r:embed="rId2"/>
          <a:srcRect/>
          <a:stretch>
            <a:fillRect/>
          </a:stretch>
        </p:blipFill>
        <p:spPr>
          <a:xfrm>
            <a:off x="457200" y="1885950"/>
            <a:ext cx="8178800" cy="4351338"/>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SLLNC dengan HEAD</a:t>
            </a:r>
          </a:p>
        </p:txBody>
      </p:sp>
      <p:sp>
        <p:nvSpPr>
          <p:cNvPr id="28675" name="Rectangle 3"/>
          <p:cNvSpPr>
            <a:spLocks noGrp="1" noChangeArrowheads="1"/>
          </p:cNvSpPr>
          <p:nvPr>
            <p:ph type="body" idx="1"/>
          </p:nvPr>
        </p:nvSpPr>
        <p:spPr/>
        <p:txBody>
          <a:bodyPr/>
          <a:lstStyle/>
          <a:p>
            <a:pPr marL="609600" indent="-609600">
              <a:lnSpc>
                <a:spcPct val="80000"/>
              </a:lnSpc>
              <a:buFontTx/>
              <a:buNone/>
            </a:pPr>
            <a:r>
              <a:rPr lang="en-US" sz="2400" u="sng" smtClean="0"/>
              <a:t>Function untuk menghapus semua elemen Linked List</a:t>
            </a:r>
            <a:endParaRPr lang="en-US" sz="2400" b="1" smtClean="0"/>
          </a:p>
          <a:p>
            <a:pPr marL="609600" indent="-609600">
              <a:lnSpc>
                <a:spcPct val="80000"/>
              </a:lnSpc>
              <a:buFontTx/>
              <a:buNone/>
            </a:pPr>
            <a:r>
              <a:rPr lang="en-US" sz="2400" b="1" smtClean="0">
                <a:latin typeface="Courier" pitchFamily="49" charset="0"/>
              </a:rPr>
              <a:t>void clear(){</a:t>
            </a:r>
          </a:p>
          <a:p>
            <a:pPr marL="609600" indent="-609600">
              <a:lnSpc>
                <a:spcPct val="80000"/>
              </a:lnSpc>
              <a:buFontTx/>
              <a:buNone/>
            </a:pPr>
            <a:r>
              <a:rPr lang="en-US" sz="2400" b="1" smtClean="0">
                <a:latin typeface="Courier" pitchFamily="49" charset="0"/>
              </a:rPr>
              <a:t>	TNode *bantu,*hapus;</a:t>
            </a:r>
          </a:p>
          <a:p>
            <a:pPr marL="609600" indent="-609600">
              <a:lnSpc>
                <a:spcPct val="80000"/>
              </a:lnSpc>
              <a:buFontTx/>
              <a:buNone/>
            </a:pPr>
            <a:r>
              <a:rPr lang="en-US" sz="2400" b="1" smtClean="0">
                <a:latin typeface="Courier" pitchFamily="49" charset="0"/>
              </a:rPr>
              <a:t>	bantu = head;</a:t>
            </a:r>
          </a:p>
          <a:p>
            <a:pPr marL="609600" indent="-609600">
              <a:lnSpc>
                <a:spcPct val="80000"/>
              </a:lnSpc>
              <a:buFontTx/>
              <a:buNone/>
            </a:pPr>
            <a:r>
              <a:rPr lang="en-US" sz="2400" b="1" smtClean="0">
                <a:latin typeface="Courier" pitchFamily="49" charset="0"/>
              </a:rPr>
              <a:t>	while(bantu!=NULL){</a:t>
            </a:r>
          </a:p>
          <a:p>
            <a:pPr marL="609600" indent="-609600">
              <a:lnSpc>
                <a:spcPct val="80000"/>
              </a:lnSpc>
              <a:buFontTx/>
              <a:buNone/>
            </a:pPr>
            <a:r>
              <a:rPr lang="en-US" sz="2400" b="1" smtClean="0">
                <a:latin typeface="Courier" pitchFamily="49" charset="0"/>
              </a:rPr>
              <a:t>		hapus = bantu;</a:t>
            </a:r>
          </a:p>
          <a:p>
            <a:pPr marL="609600" indent="-609600">
              <a:lnSpc>
                <a:spcPct val="80000"/>
              </a:lnSpc>
              <a:buFontTx/>
              <a:buNone/>
            </a:pPr>
            <a:r>
              <a:rPr lang="en-US" sz="2400" b="1" smtClean="0">
                <a:latin typeface="Courier" pitchFamily="49" charset="0"/>
              </a:rPr>
              <a:t>		bantu = bantu-&gt;next;</a:t>
            </a:r>
          </a:p>
          <a:p>
            <a:pPr marL="609600" indent="-609600">
              <a:lnSpc>
                <a:spcPct val="80000"/>
              </a:lnSpc>
              <a:buFontTx/>
              <a:buNone/>
            </a:pPr>
            <a:r>
              <a:rPr lang="en-US" sz="2400" b="1" smtClean="0">
                <a:latin typeface="Courier" pitchFamily="49" charset="0"/>
              </a:rPr>
              <a:t>		delete hapus;</a:t>
            </a:r>
          </a:p>
          <a:p>
            <a:pPr marL="609600" indent="-609600">
              <a:lnSpc>
                <a:spcPct val="80000"/>
              </a:lnSpc>
              <a:buFontTx/>
              <a:buNone/>
            </a:pPr>
            <a:r>
              <a:rPr lang="en-US" sz="2400" b="1" smtClean="0">
                <a:latin typeface="Courier" pitchFamily="49" charset="0"/>
              </a:rPr>
              <a:t>	}</a:t>
            </a:r>
          </a:p>
          <a:p>
            <a:pPr marL="609600" indent="-609600">
              <a:lnSpc>
                <a:spcPct val="80000"/>
              </a:lnSpc>
              <a:buFontTx/>
              <a:buNone/>
            </a:pPr>
            <a:r>
              <a:rPr lang="en-US" sz="2400" b="1" smtClean="0">
                <a:latin typeface="Courier" pitchFamily="49" charset="0"/>
              </a:rPr>
              <a:t>	head = NULL;	</a:t>
            </a:r>
          </a:p>
          <a:p>
            <a:pPr marL="609600" indent="-609600">
              <a:lnSpc>
                <a:spcPct val="80000"/>
              </a:lnSpc>
              <a:buFontTx/>
              <a:buNone/>
            </a:pPr>
            <a:r>
              <a:rPr lang="en-US" sz="2400" b="1" smtClean="0">
                <a:latin typeface="Courier"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3600" smtClean="0"/>
              <a:t>SLLNC dengan HEAD &amp; TAIL</a:t>
            </a:r>
          </a:p>
        </p:txBody>
      </p:sp>
      <p:sp>
        <p:nvSpPr>
          <p:cNvPr id="29699" name="Rectangle 3"/>
          <p:cNvSpPr>
            <a:spLocks noGrp="1" noChangeArrowheads="1"/>
          </p:cNvSpPr>
          <p:nvPr>
            <p:ph type="body" idx="1"/>
          </p:nvPr>
        </p:nvSpPr>
        <p:spPr/>
        <p:txBody>
          <a:bodyPr/>
          <a:lstStyle/>
          <a:p>
            <a:r>
              <a:rPr lang="en-US" smtClean="0"/>
              <a:t>Dibutuhkan dua buah variabel pointer: </a:t>
            </a:r>
            <a:r>
              <a:rPr lang="en-US" b="1" smtClean="0"/>
              <a:t>head</a:t>
            </a:r>
            <a:r>
              <a:rPr lang="en-US" smtClean="0"/>
              <a:t> dan </a:t>
            </a:r>
            <a:r>
              <a:rPr lang="en-US" b="1" smtClean="0"/>
              <a:t>tail</a:t>
            </a:r>
          </a:p>
          <a:p>
            <a:r>
              <a:rPr lang="en-US" smtClean="0"/>
              <a:t>Head akan selalu menunjuk pada node </a:t>
            </a:r>
            <a:r>
              <a:rPr lang="en-US" b="1" smtClean="0"/>
              <a:t>pertama</a:t>
            </a:r>
            <a:r>
              <a:rPr lang="en-US" smtClean="0"/>
              <a:t>, sedangkan tail akan selalu menunjuk pada node </a:t>
            </a:r>
            <a:r>
              <a:rPr lang="en-US" b="1" smtClean="0"/>
              <a:t>terakhir</a:t>
            </a:r>
            <a:r>
              <a:rPr lang="en-US" smtClean="0"/>
              <a:t>.</a:t>
            </a:r>
          </a:p>
        </p:txBody>
      </p:sp>
      <p:pic>
        <p:nvPicPr>
          <p:cNvPr id="29700" name="Picture 4"/>
          <p:cNvPicPr>
            <a:picLocks noChangeAspect="1" noChangeArrowheads="1"/>
          </p:cNvPicPr>
          <p:nvPr/>
        </p:nvPicPr>
        <p:blipFill>
          <a:blip r:embed="rId2"/>
          <a:srcRect/>
          <a:stretch>
            <a:fillRect/>
          </a:stretch>
        </p:blipFill>
        <p:spPr bwMode="auto">
          <a:xfrm>
            <a:off x="900113" y="4652963"/>
            <a:ext cx="4314825" cy="10858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600" smtClean="0"/>
              <a:t>SLLNC dengan HEAD &amp; TAIL</a:t>
            </a:r>
          </a:p>
        </p:txBody>
      </p:sp>
      <p:sp>
        <p:nvSpPr>
          <p:cNvPr id="30723" name="Rectangle 3"/>
          <p:cNvSpPr>
            <a:spLocks noGrp="1" noChangeArrowheads="1"/>
          </p:cNvSpPr>
          <p:nvPr>
            <p:ph type="body" idx="1"/>
          </p:nvPr>
        </p:nvSpPr>
        <p:spPr/>
        <p:txBody>
          <a:bodyPr/>
          <a:lstStyle/>
          <a:p>
            <a:pPr>
              <a:lnSpc>
                <a:spcPct val="80000"/>
              </a:lnSpc>
              <a:buFontTx/>
              <a:buNone/>
            </a:pPr>
            <a:r>
              <a:rPr lang="en-US" sz="2000" u="sng" smtClean="0"/>
              <a:t>Inisialisasi LinkedList</a:t>
            </a:r>
            <a:endParaRPr lang="en-US" sz="2000" smtClean="0"/>
          </a:p>
          <a:p>
            <a:pPr>
              <a:lnSpc>
                <a:spcPct val="80000"/>
              </a:lnSpc>
              <a:buFontTx/>
              <a:buNone/>
            </a:pPr>
            <a:r>
              <a:rPr lang="en-US" sz="2000" smtClean="0">
                <a:latin typeface="Courier" pitchFamily="49" charset="0"/>
              </a:rPr>
              <a:t>TNode *head, *tail;</a:t>
            </a:r>
          </a:p>
          <a:p>
            <a:pPr>
              <a:lnSpc>
                <a:spcPct val="80000"/>
              </a:lnSpc>
              <a:buFontTx/>
              <a:buNone/>
            </a:pPr>
            <a:endParaRPr lang="en-US" sz="2000" smtClean="0">
              <a:latin typeface="Courier" pitchFamily="49" charset="0"/>
            </a:endParaRPr>
          </a:p>
          <a:p>
            <a:pPr>
              <a:lnSpc>
                <a:spcPct val="80000"/>
              </a:lnSpc>
              <a:buFontTx/>
              <a:buNone/>
            </a:pPr>
            <a:r>
              <a:rPr lang="en-US" sz="2000" u="sng" smtClean="0"/>
              <a:t>Fungsi Inisialisasi LinkedList</a:t>
            </a:r>
            <a:endParaRPr lang="en-US" sz="2000" b="1" smtClean="0"/>
          </a:p>
          <a:p>
            <a:pPr>
              <a:lnSpc>
                <a:spcPct val="80000"/>
              </a:lnSpc>
              <a:buFontTx/>
              <a:buNone/>
            </a:pPr>
            <a:r>
              <a:rPr lang="en-US" sz="2000" b="1" smtClean="0">
                <a:latin typeface="Courier" pitchFamily="49" charset="0"/>
              </a:rPr>
              <a:t>void</a:t>
            </a:r>
            <a:r>
              <a:rPr lang="en-US" sz="2000" smtClean="0">
                <a:latin typeface="Courier" pitchFamily="49" charset="0"/>
              </a:rPr>
              <a:t> init(){</a:t>
            </a:r>
          </a:p>
          <a:p>
            <a:pPr lvl="1">
              <a:lnSpc>
                <a:spcPct val="80000"/>
              </a:lnSpc>
              <a:buFontTx/>
              <a:buNone/>
            </a:pPr>
            <a:r>
              <a:rPr lang="en-US" sz="1800" smtClean="0">
                <a:latin typeface="Courier" pitchFamily="49" charset="0"/>
              </a:rPr>
              <a:t>head = NULL;</a:t>
            </a:r>
          </a:p>
          <a:p>
            <a:pPr lvl="1">
              <a:lnSpc>
                <a:spcPct val="80000"/>
              </a:lnSpc>
              <a:buFontTx/>
              <a:buNone/>
            </a:pPr>
            <a:r>
              <a:rPr lang="en-US" sz="1800" smtClean="0">
                <a:latin typeface="Courier" pitchFamily="49" charset="0"/>
              </a:rPr>
              <a:t>tail = NULL;</a:t>
            </a:r>
          </a:p>
          <a:p>
            <a:pPr>
              <a:lnSpc>
                <a:spcPct val="80000"/>
              </a:lnSpc>
              <a:buFontTx/>
              <a:buNone/>
            </a:pPr>
            <a:r>
              <a:rPr lang="en-US" sz="2000" smtClean="0">
                <a:latin typeface="Courier" pitchFamily="49" charset="0"/>
              </a:rPr>
              <a:t>}</a:t>
            </a:r>
            <a:endParaRPr lang="en-US" sz="2000" u="sng" smtClean="0">
              <a:latin typeface="Courier" pitchFamily="49" charset="0"/>
            </a:endParaRPr>
          </a:p>
          <a:p>
            <a:pPr>
              <a:lnSpc>
                <a:spcPct val="80000"/>
              </a:lnSpc>
              <a:buFontTx/>
              <a:buNone/>
            </a:pPr>
            <a:r>
              <a:rPr lang="en-US" sz="2000" u="sng" smtClean="0"/>
              <a:t>Function untuk mengetahui kosong tidaknya LinkedList</a:t>
            </a:r>
            <a:endParaRPr lang="en-US" sz="2000" b="1" smtClean="0"/>
          </a:p>
          <a:p>
            <a:pPr>
              <a:lnSpc>
                <a:spcPct val="80000"/>
              </a:lnSpc>
              <a:buFontTx/>
              <a:buNone/>
            </a:pPr>
            <a:r>
              <a:rPr lang="en-US" sz="2000" b="1" smtClean="0">
                <a:latin typeface="Courier" pitchFamily="49" charset="0"/>
              </a:rPr>
              <a:t>int</a:t>
            </a:r>
            <a:r>
              <a:rPr lang="en-US" sz="2000" smtClean="0">
                <a:latin typeface="Courier" pitchFamily="49" charset="0"/>
              </a:rPr>
              <a:t> isEmpty(){</a:t>
            </a:r>
          </a:p>
          <a:p>
            <a:pPr>
              <a:lnSpc>
                <a:spcPct val="80000"/>
              </a:lnSpc>
              <a:buFontTx/>
              <a:buNone/>
            </a:pPr>
            <a:r>
              <a:rPr lang="en-US" sz="2000" smtClean="0">
                <a:latin typeface="Courier" pitchFamily="49" charset="0"/>
              </a:rPr>
              <a:t>	if(tail == NULL) return 1;</a:t>
            </a:r>
          </a:p>
          <a:p>
            <a:pPr>
              <a:lnSpc>
                <a:spcPct val="80000"/>
              </a:lnSpc>
              <a:buFontTx/>
              <a:buNone/>
            </a:pPr>
            <a:r>
              <a:rPr lang="en-US" sz="2000" smtClean="0">
                <a:latin typeface="Courier" pitchFamily="49" charset="0"/>
              </a:rPr>
              <a:t>	else return 0;</a:t>
            </a:r>
          </a:p>
          <a:p>
            <a:pPr>
              <a:lnSpc>
                <a:spcPct val="80000"/>
              </a:lnSpc>
              <a:buFontTx/>
              <a:buNone/>
            </a:pPr>
            <a:r>
              <a:rPr lang="en-US" sz="2000" smtClean="0">
                <a:latin typeface="Courier"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b="1" smtClean="0"/>
              <a:t>History of Linked List</a:t>
            </a:r>
          </a:p>
        </p:txBody>
      </p:sp>
      <p:sp>
        <p:nvSpPr>
          <p:cNvPr id="4099" name="Rectangle 3"/>
          <p:cNvSpPr>
            <a:spLocks noGrp="1" noChangeArrowheads="1"/>
          </p:cNvSpPr>
          <p:nvPr>
            <p:ph type="body" idx="1"/>
          </p:nvPr>
        </p:nvSpPr>
        <p:spPr>
          <a:xfrm>
            <a:off x="457200" y="1885950"/>
            <a:ext cx="8178800" cy="4711700"/>
          </a:xfrm>
        </p:spPr>
        <p:txBody>
          <a:bodyPr/>
          <a:lstStyle/>
          <a:p>
            <a:r>
              <a:rPr lang="de-DE" sz="2800" smtClean="0"/>
              <a:t>Dikembangkan tahun 1955-1956 oleh </a:t>
            </a:r>
            <a:r>
              <a:rPr lang="en-US" sz="2800" smtClean="0"/>
              <a:t>Allen Newell, Cliff Shaw dan Herbert Simon di RAND Corporation sebagai struktur data utama untuk bahasa Information Processing Language (IPL).  </a:t>
            </a:r>
          </a:p>
          <a:p>
            <a:pPr lvl="1"/>
            <a:r>
              <a:rPr lang="en-US" sz="2400" smtClean="0"/>
              <a:t>IPL dibuat untuk mengembangkan program </a:t>
            </a:r>
            <a:r>
              <a:rPr lang="en-US" sz="2400" i="1" smtClean="0"/>
              <a:t>artificial intelligence</a:t>
            </a:r>
            <a:r>
              <a:rPr lang="en-US" sz="2400" smtClean="0"/>
              <a:t>, seperti pembuatan Chess Solver.  </a:t>
            </a:r>
          </a:p>
          <a:p>
            <a:r>
              <a:rPr lang="en-US" sz="2800" smtClean="0"/>
              <a:t>Victor Yngve di Massachusetts Institute of Technology (MIT) juga menggunakan linked list pada natural language processing dan machine transitions pada bahasa pemrograman COMMIT.</a:t>
            </a:r>
            <a:endParaRPr lang="de-DE" sz="2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600" smtClean="0"/>
              <a:t>SLLNC dengan HEAD &amp; TAIL</a:t>
            </a:r>
          </a:p>
        </p:txBody>
      </p:sp>
      <p:sp>
        <p:nvSpPr>
          <p:cNvPr id="31747" name="Rectangle 3"/>
          <p:cNvSpPr>
            <a:spLocks noGrp="1" noChangeArrowheads="1"/>
          </p:cNvSpPr>
          <p:nvPr>
            <p:ph type="body" idx="1"/>
          </p:nvPr>
        </p:nvSpPr>
        <p:spPr/>
        <p:txBody>
          <a:bodyPr/>
          <a:lstStyle/>
          <a:p>
            <a:pPr>
              <a:lnSpc>
                <a:spcPct val="80000"/>
              </a:lnSpc>
              <a:buFontTx/>
              <a:buNone/>
            </a:pPr>
            <a:r>
              <a:rPr lang="en-US" sz="1600" u="sng" smtClean="0"/>
              <a:t>Pengkaitan node baru ke linked list di depan</a:t>
            </a:r>
            <a:endParaRPr lang="en-US" sz="1600" smtClean="0"/>
          </a:p>
          <a:p>
            <a:pPr>
              <a:lnSpc>
                <a:spcPct val="80000"/>
              </a:lnSpc>
              <a:buFontTx/>
              <a:buNone/>
            </a:pPr>
            <a:r>
              <a:rPr lang="en-US" sz="1600" smtClean="0"/>
              <a:t>Penambahan data baru di depan akan selalu menjadi head.</a:t>
            </a:r>
            <a:endParaRPr lang="en-US" sz="1600" b="1" smtClean="0"/>
          </a:p>
          <a:p>
            <a:pPr>
              <a:lnSpc>
                <a:spcPct val="80000"/>
              </a:lnSpc>
              <a:buFontTx/>
              <a:buNone/>
            </a:pPr>
            <a:r>
              <a:rPr lang="en-US" sz="1600" b="1" smtClean="0">
                <a:latin typeface="Courier" pitchFamily="49" charset="0"/>
              </a:rPr>
              <a:t>void insertDepan(int databaru){</a:t>
            </a:r>
          </a:p>
          <a:p>
            <a:pPr>
              <a:lnSpc>
                <a:spcPct val="80000"/>
              </a:lnSpc>
              <a:buFontTx/>
              <a:buNone/>
            </a:pPr>
            <a:r>
              <a:rPr lang="en-US" sz="1600" b="1" smtClean="0">
                <a:latin typeface="Courier" pitchFamily="49" charset="0"/>
              </a:rPr>
              <a:t>  TNode *baru;</a:t>
            </a:r>
          </a:p>
          <a:p>
            <a:pPr>
              <a:lnSpc>
                <a:spcPct val="80000"/>
              </a:lnSpc>
              <a:buFontTx/>
              <a:buNone/>
            </a:pPr>
            <a:r>
              <a:rPr lang="en-US" sz="1600" b="1" smtClean="0">
                <a:latin typeface="Courier" pitchFamily="49" charset="0"/>
              </a:rPr>
              <a:t>  baru = new TNode;</a:t>
            </a:r>
          </a:p>
          <a:p>
            <a:pPr>
              <a:lnSpc>
                <a:spcPct val="80000"/>
              </a:lnSpc>
              <a:buFontTx/>
              <a:buNone/>
            </a:pPr>
            <a:r>
              <a:rPr lang="en-US" sz="1600" b="1" smtClean="0">
                <a:latin typeface="Courier" pitchFamily="49" charset="0"/>
              </a:rPr>
              <a:t>  baru-&gt;data = databaru;</a:t>
            </a:r>
          </a:p>
          <a:p>
            <a:pPr>
              <a:lnSpc>
                <a:spcPct val="80000"/>
              </a:lnSpc>
              <a:buFontTx/>
              <a:buNone/>
            </a:pPr>
            <a:r>
              <a:rPr lang="en-US" sz="1600" b="1" smtClean="0">
                <a:latin typeface="Courier" pitchFamily="49" charset="0"/>
              </a:rPr>
              <a:t>  baru-&gt;next = NULL;</a:t>
            </a:r>
          </a:p>
          <a:p>
            <a:pPr>
              <a:lnSpc>
                <a:spcPct val="80000"/>
              </a:lnSpc>
              <a:buFontTx/>
              <a:buNone/>
            </a:pPr>
            <a:r>
              <a:rPr lang="en-US" sz="1600" b="1" smtClean="0">
                <a:latin typeface="Courier" pitchFamily="49" charset="0"/>
              </a:rPr>
              <a:t>  if(isEmpty()==1){</a:t>
            </a:r>
          </a:p>
          <a:p>
            <a:pPr lvl="1">
              <a:lnSpc>
                <a:spcPct val="80000"/>
              </a:lnSpc>
              <a:buFontTx/>
              <a:buNone/>
            </a:pPr>
            <a:r>
              <a:rPr lang="en-US" sz="1400" b="1" smtClean="0">
                <a:latin typeface="Courier" pitchFamily="49" charset="0"/>
              </a:rPr>
              <a:t>head=tail=baru;</a:t>
            </a:r>
          </a:p>
          <a:p>
            <a:pPr lvl="1">
              <a:lnSpc>
                <a:spcPct val="80000"/>
              </a:lnSpc>
              <a:buFontTx/>
              <a:buNone/>
            </a:pPr>
            <a:r>
              <a:rPr lang="en-US" sz="1400" b="1" smtClean="0">
                <a:latin typeface="Courier" pitchFamily="49" charset="0"/>
              </a:rPr>
              <a:t>tail-&gt;next=NULL;</a:t>
            </a:r>
          </a:p>
          <a:p>
            <a:pPr>
              <a:lnSpc>
                <a:spcPct val="80000"/>
              </a:lnSpc>
              <a:buFontTx/>
              <a:buNone/>
            </a:pPr>
            <a:r>
              <a:rPr lang="en-US" sz="1600" b="1" smtClean="0">
                <a:latin typeface="Courier" pitchFamily="49" charset="0"/>
              </a:rPr>
              <a:t>	}</a:t>
            </a:r>
          </a:p>
          <a:p>
            <a:pPr>
              <a:lnSpc>
                <a:spcPct val="80000"/>
              </a:lnSpc>
              <a:buFontTx/>
              <a:buNone/>
            </a:pPr>
            <a:r>
              <a:rPr lang="en-US" sz="1600" b="1" smtClean="0">
                <a:latin typeface="Courier" pitchFamily="49" charset="0"/>
              </a:rPr>
              <a:t>  else {</a:t>
            </a:r>
          </a:p>
          <a:p>
            <a:pPr>
              <a:lnSpc>
                <a:spcPct val="80000"/>
              </a:lnSpc>
              <a:buFontTx/>
              <a:buNone/>
            </a:pPr>
            <a:r>
              <a:rPr lang="en-US" sz="1600" b="1" smtClean="0">
                <a:latin typeface="Courier" pitchFamily="49" charset="0"/>
              </a:rPr>
              <a:t>	baru-&gt;next = head;</a:t>
            </a:r>
          </a:p>
          <a:p>
            <a:pPr>
              <a:lnSpc>
                <a:spcPct val="80000"/>
              </a:lnSpc>
              <a:buFontTx/>
              <a:buNone/>
            </a:pPr>
            <a:r>
              <a:rPr lang="en-US" sz="1600" b="1" smtClean="0">
                <a:latin typeface="Courier" pitchFamily="49" charset="0"/>
              </a:rPr>
              <a:t>	head = baru;</a:t>
            </a:r>
          </a:p>
          <a:p>
            <a:pPr>
              <a:lnSpc>
                <a:spcPct val="80000"/>
              </a:lnSpc>
              <a:buFontTx/>
              <a:buNone/>
            </a:pPr>
            <a:r>
              <a:rPr lang="en-US" sz="1600" b="1" smtClean="0">
                <a:latin typeface="Courier" pitchFamily="49" charset="0"/>
              </a:rPr>
              <a:t>  }</a:t>
            </a:r>
          </a:p>
          <a:p>
            <a:pPr>
              <a:lnSpc>
                <a:spcPct val="80000"/>
              </a:lnSpc>
              <a:buFontTx/>
              <a:buNone/>
            </a:pPr>
            <a:r>
              <a:rPr lang="en-US" sz="1600" b="1" smtClean="0">
                <a:latin typeface="Courier" pitchFamily="49" charset="0"/>
              </a:rPr>
              <a:t>  printf(”Data masuk\n”);</a:t>
            </a:r>
          </a:p>
          <a:p>
            <a:pPr>
              <a:lnSpc>
                <a:spcPct val="80000"/>
              </a:lnSpc>
              <a:buFontTx/>
              <a:buNone/>
            </a:pPr>
            <a:r>
              <a:rPr lang="en-US" sz="1600" b="1" smtClean="0">
                <a:latin typeface="Courier"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600" smtClean="0"/>
              <a:t>SLLNC dengan HEAD &amp; TAIL</a:t>
            </a:r>
          </a:p>
        </p:txBody>
      </p:sp>
      <p:pic>
        <p:nvPicPr>
          <p:cNvPr id="32771" name="Picture 3"/>
          <p:cNvPicPr>
            <a:picLocks noChangeAspect="1" noChangeArrowheads="1"/>
          </p:cNvPicPr>
          <p:nvPr>
            <p:ph type="body" idx="1"/>
          </p:nvPr>
        </p:nvPicPr>
        <p:blipFill>
          <a:blip r:embed="rId2"/>
          <a:srcRect/>
          <a:stretch>
            <a:fillRect/>
          </a:stretch>
        </p:blip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3600" smtClean="0"/>
              <a:t>SLLNC dengan HEAD &amp; TAIL</a:t>
            </a:r>
          </a:p>
        </p:txBody>
      </p:sp>
      <p:sp>
        <p:nvSpPr>
          <p:cNvPr id="33795" name="Rectangle 3"/>
          <p:cNvSpPr>
            <a:spLocks noGrp="1" noChangeArrowheads="1"/>
          </p:cNvSpPr>
          <p:nvPr>
            <p:ph type="body" idx="1"/>
          </p:nvPr>
        </p:nvSpPr>
        <p:spPr>
          <a:xfrm>
            <a:off x="457200" y="1885950"/>
            <a:ext cx="8178800" cy="4783138"/>
          </a:xfrm>
        </p:spPr>
        <p:txBody>
          <a:bodyPr/>
          <a:lstStyle/>
          <a:p>
            <a:pPr>
              <a:lnSpc>
                <a:spcPct val="80000"/>
              </a:lnSpc>
              <a:buFontTx/>
              <a:buNone/>
            </a:pPr>
            <a:r>
              <a:rPr lang="en-US" sz="1800" u="sng" smtClean="0"/>
              <a:t>Penambahan Data di belakang</a:t>
            </a:r>
            <a:endParaRPr lang="en-US" sz="1800" smtClean="0"/>
          </a:p>
          <a:p>
            <a:pPr>
              <a:lnSpc>
                <a:spcPct val="80000"/>
              </a:lnSpc>
              <a:buFontTx/>
              <a:buNone/>
            </a:pPr>
            <a:r>
              <a:rPr lang="de-DE" sz="1800" b="1" smtClean="0">
                <a:latin typeface="Courier" pitchFamily="49" charset="0"/>
              </a:rPr>
              <a:t>void tambahBelakang(int databaru){</a:t>
            </a:r>
          </a:p>
          <a:p>
            <a:pPr>
              <a:lnSpc>
                <a:spcPct val="80000"/>
              </a:lnSpc>
              <a:buFontTx/>
              <a:buNone/>
            </a:pPr>
            <a:r>
              <a:rPr lang="de-DE" sz="1800" b="1" smtClean="0">
                <a:latin typeface="Courier" pitchFamily="49" charset="0"/>
              </a:rPr>
              <a:t>	TNode *baru,*bantu;</a:t>
            </a:r>
          </a:p>
          <a:p>
            <a:pPr>
              <a:lnSpc>
                <a:spcPct val="80000"/>
              </a:lnSpc>
              <a:buFontTx/>
              <a:buNone/>
            </a:pPr>
            <a:r>
              <a:rPr lang="de-DE" sz="1800" b="1" smtClean="0">
                <a:latin typeface="Courier" pitchFamily="49" charset="0"/>
              </a:rPr>
              <a:t>	</a:t>
            </a:r>
            <a:r>
              <a:rPr lang="en-US" sz="1800" b="1" smtClean="0">
                <a:latin typeface="Courier" pitchFamily="49" charset="0"/>
              </a:rPr>
              <a:t>baru = new TNode;</a:t>
            </a:r>
          </a:p>
          <a:p>
            <a:pPr>
              <a:lnSpc>
                <a:spcPct val="80000"/>
              </a:lnSpc>
              <a:buFontTx/>
              <a:buNone/>
            </a:pPr>
            <a:r>
              <a:rPr lang="en-US" sz="1800" b="1" smtClean="0">
                <a:latin typeface="Courier" pitchFamily="49" charset="0"/>
              </a:rPr>
              <a:t>	baru-&gt;data = databaru;</a:t>
            </a:r>
          </a:p>
          <a:p>
            <a:pPr>
              <a:lnSpc>
                <a:spcPct val="80000"/>
              </a:lnSpc>
              <a:buFontTx/>
              <a:buNone/>
            </a:pPr>
            <a:r>
              <a:rPr lang="en-US" sz="1800" b="1" smtClean="0">
                <a:latin typeface="Courier" pitchFamily="49" charset="0"/>
              </a:rPr>
              <a:t>	baru-&gt;next = NULL;</a:t>
            </a:r>
          </a:p>
          <a:p>
            <a:pPr>
              <a:lnSpc>
                <a:spcPct val="80000"/>
              </a:lnSpc>
              <a:buFontTx/>
              <a:buNone/>
            </a:pPr>
            <a:r>
              <a:rPr lang="en-US" sz="1800" b="1" smtClean="0">
                <a:latin typeface="Courier" pitchFamily="49" charset="0"/>
              </a:rPr>
              <a:t>	if(isEmpty()==1){</a:t>
            </a:r>
          </a:p>
          <a:p>
            <a:pPr>
              <a:lnSpc>
                <a:spcPct val="80000"/>
              </a:lnSpc>
              <a:buFontTx/>
              <a:buNone/>
            </a:pPr>
            <a:r>
              <a:rPr lang="en-US" sz="1800" b="1" smtClean="0">
                <a:latin typeface="Courier" pitchFamily="49" charset="0"/>
              </a:rPr>
              <a:t>	 head=baru;</a:t>
            </a:r>
          </a:p>
          <a:p>
            <a:pPr>
              <a:lnSpc>
                <a:spcPct val="80000"/>
              </a:lnSpc>
              <a:buFontTx/>
              <a:buNone/>
            </a:pPr>
            <a:r>
              <a:rPr lang="en-US" sz="1800" b="1" smtClean="0">
                <a:latin typeface="Courier" pitchFamily="49" charset="0"/>
              </a:rPr>
              <a:t>	 tail=baru;</a:t>
            </a:r>
          </a:p>
          <a:p>
            <a:pPr>
              <a:lnSpc>
                <a:spcPct val="80000"/>
              </a:lnSpc>
              <a:buFontTx/>
              <a:buNone/>
            </a:pPr>
            <a:r>
              <a:rPr lang="en-US" sz="1800" b="1" smtClean="0">
                <a:latin typeface="Courier" pitchFamily="49" charset="0"/>
              </a:rPr>
              <a:t>	 tail-&gt;next = NULL;</a:t>
            </a:r>
          </a:p>
          <a:p>
            <a:pPr>
              <a:lnSpc>
                <a:spcPct val="80000"/>
              </a:lnSpc>
              <a:buFontTx/>
              <a:buNone/>
            </a:pPr>
            <a:r>
              <a:rPr lang="en-US" sz="1800" b="1" smtClean="0">
                <a:latin typeface="Courier" pitchFamily="49" charset="0"/>
              </a:rPr>
              <a:t>	}</a:t>
            </a:r>
          </a:p>
          <a:p>
            <a:pPr>
              <a:lnSpc>
                <a:spcPct val="80000"/>
              </a:lnSpc>
              <a:buFontTx/>
              <a:buNone/>
            </a:pPr>
            <a:r>
              <a:rPr lang="en-US" sz="1800" b="1" smtClean="0">
                <a:latin typeface="Courier" pitchFamily="49" charset="0"/>
              </a:rPr>
              <a:t>	else {</a:t>
            </a:r>
          </a:p>
          <a:p>
            <a:pPr>
              <a:lnSpc>
                <a:spcPct val="80000"/>
              </a:lnSpc>
              <a:buFontTx/>
              <a:buNone/>
            </a:pPr>
            <a:r>
              <a:rPr lang="en-US" sz="1800" b="1" smtClean="0">
                <a:latin typeface="Courier" pitchFamily="49" charset="0"/>
              </a:rPr>
              <a:t>		tail-&gt;next = baru;</a:t>
            </a:r>
          </a:p>
          <a:p>
            <a:pPr>
              <a:lnSpc>
                <a:spcPct val="80000"/>
              </a:lnSpc>
              <a:buFontTx/>
              <a:buNone/>
            </a:pPr>
            <a:r>
              <a:rPr lang="en-US" sz="1800" b="1" smtClean="0">
                <a:latin typeface="Courier" pitchFamily="49" charset="0"/>
              </a:rPr>
              <a:t>		tail=baru;</a:t>
            </a:r>
          </a:p>
          <a:p>
            <a:pPr>
              <a:lnSpc>
                <a:spcPct val="80000"/>
              </a:lnSpc>
              <a:buFontTx/>
              <a:buNone/>
            </a:pPr>
            <a:r>
              <a:rPr lang="en-US" sz="1800" b="1" smtClean="0">
                <a:latin typeface="Courier" pitchFamily="49" charset="0"/>
              </a:rPr>
              <a:t>	} </a:t>
            </a:r>
          </a:p>
          <a:p>
            <a:pPr>
              <a:lnSpc>
                <a:spcPct val="80000"/>
              </a:lnSpc>
              <a:buFontTx/>
              <a:buNone/>
            </a:pPr>
            <a:r>
              <a:rPr lang="en-US" sz="1800" b="1" smtClean="0">
                <a:latin typeface="Courier" pitchFamily="49" charset="0"/>
              </a:rPr>
              <a:t>	printf("Data masuk\n“);</a:t>
            </a:r>
          </a:p>
          <a:p>
            <a:pPr>
              <a:lnSpc>
                <a:spcPct val="80000"/>
              </a:lnSpc>
              <a:buFontTx/>
              <a:buNone/>
            </a:pPr>
            <a:r>
              <a:rPr lang="en-US" sz="1800" b="1" smtClean="0">
                <a:latin typeface="Courier"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600" smtClean="0"/>
              <a:t>SLLNC dengan HEAD &amp; TAIL</a:t>
            </a:r>
          </a:p>
        </p:txBody>
      </p:sp>
      <p:pic>
        <p:nvPicPr>
          <p:cNvPr id="34819" name="Picture 5"/>
          <p:cNvPicPr>
            <a:picLocks noChangeAspect="1" noChangeArrowheads="1"/>
          </p:cNvPicPr>
          <p:nvPr/>
        </p:nvPicPr>
        <p:blipFill>
          <a:blip r:embed="rId2"/>
          <a:srcRect/>
          <a:stretch>
            <a:fillRect/>
          </a:stretch>
        </p:blipFill>
        <p:spPr bwMode="auto">
          <a:xfrm>
            <a:off x="539750" y="1700213"/>
            <a:ext cx="3448050" cy="3819525"/>
          </a:xfrm>
          <a:prstGeom prst="rect">
            <a:avLst/>
          </a:prstGeom>
          <a:noFill/>
          <a:ln w="9525">
            <a:noFill/>
            <a:miter lim="800000"/>
            <a:headEnd/>
            <a:tailEnd/>
          </a:ln>
          <a:effectLst/>
        </p:spPr>
      </p:pic>
      <p:pic>
        <p:nvPicPr>
          <p:cNvPr id="34820" name="Picture 6"/>
          <p:cNvPicPr>
            <a:picLocks noChangeAspect="1" noChangeArrowheads="1"/>
          </p:cNvPicPr>
          <p:nvPr/>
        </p:nvPicPr>
        <p:blipFill>
          <a:blip r:embed="rId3"/>
          <a:srcRect/>
          <a:stretch>
            <a:fillRect/>
          </a:stretch>
        </p:blipFill>
        <p:spPr bwMode="auto">
          <a:xfrm>
            <a:off x="4284663" y="1989138"/>
            <a:ext cx="3816350" cy="17621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600" smtClean="0"/>
              <a:t>SLLNC dengan HEAD &amp; TAIL</a:t>
            </a:r>
          </a:p>
        </p:txBody>
      </p:sp>
      <p:sp>
        <p:nvSpPr>
          <p:cNvPr id="35843" name="Rectangle 3"/>
          <p:cNvSpPr>
            <a:spLocks noGrp="1" noChangeArrowheads="1"/>
          </p:cNvSpPr>
          <p:nvPr>
            <p:ph type="body" idx="1"/>
          </p:nvPr>
        </p:nvSpPr>
        <p:spPr/>
        <p:txBody>
          <a:bodyPr/>
          <a:lstStyle/>
          <a:p>
            <a:pPr>
              <a:lnSpc>
                <a:spcPct val="80000"/>
              </a:lnSpc>
            </a:pPr>
            <a:r>
              <a:rPr lang="en-US" sz="1600" smtClean="0"/>
              <a:t>Kelebihan dari Single Linked List dengan Head &amp; Tail adalah pada penambahan data di belakang, hanya dibutuhkan tail yang mengikat node baru saja tanpa harus menggunakan perulangan pointer bantu.</a:t>
            </a:r>
            <a:endParaRPr lang="en-US" sz="1600" u="sng" smtClean="0"/>
          </a:p>
          <a:p>
            <a:pPr>
              <a:lnSpc>
                <a:spcPct val="80000"/>
              </a:lnSpc>
              <a:buFontTx/>
              <a:buNone/>
            </a:pPr>
            <a:endParaRPr lang="en-US" sz="1600" u="sng" smtClean="0"/>
          </a:p>
          <a:p>
            <a:pPr>
              <a:lnSpc>
                <a:spcPct val="80000"/>
              </a:lnSpc>
              <a:buFontTx/>
              <a:buNone/>
            </a:pPr>
            <a:r>
              <a:rPr lang="en-US" sz="1600" u="sng" smtClean="0"/>
              <a:t>Function untuk menampilkan isi linked list:</a:t>
            </a:r>
            <a:endParaRPr lang="en-US" sz="1600" b="1" smtClean="0"/>
          </a:p>
          <a:p>
            <a:pPr>
              <a:lnSpc>
                <a:spcPct val="80000"/>
              </a:lnSpc>
              <a:buFontTx/>
              <a:buNone/>
            </a:pPr>
            <a:r>
              <a:rPr lang="en-US" sz="1600" b="1" smtClean="0">
                <a:latin typeface="Courier" pitchFamily="49" charset="0"/>
              </a:rPr>
              <a:t>void tampil(){</a:t>
            </a:r>
          </a:p>
          <a:p>
            <a:pPr>
              <a:lnSpc>
                <a:spcPct val="80000"/>
              </a:lnSpc>
              <a:buFontTx/>
              <a:buNone/>
            </a:pPr>
            <a:r>
              <a:rPr lang="en-US" sz="1600" b="1" smtClean="0">
                <a:latin typeface="Courier" pitchFamily="49" charset="0"/>
              </a:rPr>
              <a:t>	TNode *bantu;</a:t>
            </a:r>
          </a:p>
          <a:p>
            <a:pPr>
              <a:lnSpc>
                <a:spcPct val="80000"/>
              </a:lnSpc>
              <a:buFontTx/>
              <a:buNone/>
            </a:pPr>
            <a:r>
              <a:rPr lang="en-US" sz="1600" b="1" smtClean="0">
                <a:latin typeface="Courier" pitchFamily="49" charset="0"/>
              </a:rPr>
              <a:t>	bantu = head;</a:t>
            </a:r>
          </a:p>
          <a:p>
            <a:pPr>
              <a:lnSpc>
                <a:spcPct val="80000"/>
              </a:lnSpc>
              <a:buFontTx/>
              <a:buNone/>
            </a:pPr>
            <a:r>
              <a:rPr lang="en-US" sz="1600" b="1" smtClean="0">
                <a:latin typeface="Courier" pitchFamily="49" charset="0"/>
              </a:rPr>
              <a:t>	if(isEmpty()==0){</a:t>
            </a:r>
          </a:p>
          <a:p>
            <a:pPr>
              <a:lnSpc>
                <a:spcPct val="80000"/>
              </a:lnSpc>
              <a:buFontTx/>
              <a:buNone/>
            </a:pPr>
            <a:r>
              <a:rPr lang="en-US" sz="1600" b="1" smtClean="0">
                <a:latin typeface="Courier" pitchFamily="49" charset="0"/>
              </a:rPr>
              <a:t>		while(bantu!=NULL){</a:t>
            </a:r>
          </a:p>
          <a:p>
            <a:pPr>
              <a:lnSpc>
                <a:spcPct val="80000"/>
              </a:lnSpc>
              <a:buFontTx/>
              <a:buNone/>
            </a:pPr>
            <a:r>
              <a:rPr lang="en-US" sz="1600" b="1" smtClean="0">
                <a:latin typeface="Courier" pitchFamily="49" charset="0"/>
              </a:rPr>
              <a:t>			printf(“%d\n”,bantu-&gt;data);</a:t>
            </a:r>
          </a:p>
          <a:p>
            <a:pPr>
              <a:lnSpc>
                <a:spcPct val="80000"/>
              </a:lnSpc>
              <a:buFontTx/>
              <a:buNone/>
            </a:pPr>
            <a:r>
              <a:rPr lang="en-US" sz="1600" b="1" smtClean="0">
                <a:latin typeface="Courier" pitchFamily="49" charset="0"/>
              </a:rPr>
              <a:t>			bantu=bantu-&gt;next;</a:t>
            </a:r>
          </a:p>
          <a:p>
            <a:pPr>
              <a:lnSpc>
                <a:spcPct val="80000"/>
              </a:lnSpc>
              <a:buFontTx/>
              <a:buNone/>
            </a:pPr>
            <a:r>
              <a:rPr lang="en-US" sz="1600" b="1" smtClean="0">
                <a:latin typeface="Courier" pitchFamily="49" charset="0"/>
              </a:rPr>
              <a:t>		}</a:t>
            </a:r>
          </a:p>
          <a:p>
            <a:pPr>
              <a:lnSpc>
                <a:spcPct val="80000"/>
              </a:lnSpc>
              <a:buFontTx/>
              <a:buNone/>
            </a:pPr>
            <a:r>
              <a:rPr lang="en-US" sz="1600" b="1" smtClean="0">
                <a:latin typeface="Courier" pitchFamily="49" charset="0"/>
              </a:rPr>
              <a:t>		printf(“\n”);</a:t>
            </a:r>
          </a:p>
          <a:p>
            <a:pPr>
              <a:lnSpc>
                <a:spcPct val="80000"/>
              </a:lnSpc>
              <a:buFontTx/>
              <a:buNone/>
            </a:pPr>
            <a:r>
              <a:rPr lang="en-US" sz="1600" b="1" smtClean="0">
                <a:latin typeface="Courier" pitchFamily="49" charset="0"/>
              </a:rPr>
              <a:t>	} else printf(“Masih kosong\n“);</a:t>
            </a:r>
          </a:p>
          <a:p>
            <a:pPr>
              <a:lnSpc>
                <a:spcPct val="80000"/>
              </a:lnSpc>
              <a:buFontTx/>
              <a:buNone/>
            </a:pPr>
            <a:r>
              <a:rPr lang="en-US" sz="1600" b="1" smtClean="0">
                <a:latin typeface="Courier" pitchFamily="49" charset="0"/>
              </a:rPr>
              <a:t>}</a:t>
            </a:r>
          </a:p>
        </p:txBody>
      </p:sp>
      <p:pic>
        <p:nvPicPr>
          <p:cNvPr id="35844" name="Picture 5"/>
          <p:cNvPicPr>
            <a:picLocks noChangeAspect="1" noChangeArrowheads="1"/>
          </p:cNvPicPr>
          <p:nvPr/>
        </p:nvPicPr>
        <p:blipFill>
          <a:blip r:embed="rId2"/>
          <a:srcRect/>
          <a:stretch>
            <a:fillRect/>
          </a:stretch>
        </p:blipFill>
        <p:spPr bwMode="auto">
          <a:xfrm>
            <a:off x="3924300" y="5661025"/>
            <a:ext cx="4305300" cy="7620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600" smtClean="0"/>
              <a:t>SLLNC dengan HEAD &amp; TAIL</a:t>
            </a:r>
          </a:p>
        </p:txBody>
      </p:sp>
      <p:sp>
        <p:nvSpPr>
          <p:cNvPr id="36867" name="AutoShape 3"/>
          <p:cNvSpPr>
            <a:spLocks noChangeAspect="1" noChangeArrowheads="1"/>
          </p:cNvSpPr>
          <p:nvPr>
            <p:ph type="body" idx="1"/>
          </p:nvPr>
        </p:nvSpPr>
        <p:spPr/>
        <p:txBody>
          <a:bodyPr/>
          <a:lstStyle/>
          <a:p>
            <a:pPr>
              <a:lnSpc>
                <a:spcPct val="80000"/>
              </a:lnSpc>
            </a:pPr>
            <a:r>
              <a:rPr lang="en-US" sz="1400" u="sng" smtClean="0"/>
              <a:t>Function untuk menghapus data di depan</a:t>
            </a:r>
            <a:endParaRPr lang="en-US" sz="1400" b="1" smtClean="0"/>
          </a:p>
          <a:p>
            <a:pPr>
              <a:lnSpc>
                <a:spcPct val="80000"/>
              </a:lnSpc>
              <a:buFontTx/>
              <a:buNone/>
            </a:pPr>
            <a:r>
              <a:rPr lang="en-US" sz="1400" b="1" smtClean="0">
                <a:latin typeface="Courier" pitchFamily="49" charset="0"/>
              </a:rPr>
              <a:t>void</a:t>
            </a:r>
            <a:r>
              <a:rPr lang="en-US" sz="1400" smtClean="0">
                <a:latin typeface="Courier" pitchFamily="49" charset="0"/>
              </a:rPr>
              <a:t> hapusDepan(){</a:t>
            </a:r>
          </a:p>
          <a:p>
            <a:pPr>
              <a:lnSpc>
                <a:spcPct val="80000"/>
              </a:lnSpc>
              <a:buFontTx/>
              <a:buNone/>
            </a:pPr>
            <a:r>
              <a:rPr lang="en-US" sz="1400" smtClean="0">
                <a:latin typeface="Courier" pitchFamily="49" charset="0"/>
              </a:rPr>
              <a:t>	TNode *hapus;</a:t>
            </a:r>
          </a:p>
          <a:p>
            <a:pPr>
              <a:lnSpc>
                <a:spcPct val="80000"/>
              </a:lnSpc>
              <a:buFontTx/>
              <a:buNone/>
            </a:pPr>
            <a:r>
              <a:rPr lang="en-US" sz="1400" smtClean="0">
                <a:latin typeface="Courier" pitchFamily="49" charset="0"/>
              </a:rPr>
              <a:t>	int d;</a:t>
            </a:r>
          </a:p>
          <a:p>
            <a:pPr>
              <a:lnSpc>
                <a:spcPct val="80000"/>
              </a:lnSpc>
              <a:buFontTx/>
              <a:buNone/>
            </a:pPr>
            <a:r>
              <a:rPr lang="en-US" sz="1400" smtClean="0">
                <a:latin typeface="Courier" pitchFamily="49" charset="0"/>
              </a:rPr>
              <a:t>	if (isEmpty()==0){</a:t>
            </a:r>
          </a:p>
          <a:p>
            <a:pPr>
              <a:lnSpc>
                <a:spcPct val="80000"/>
              </a:lnSpc>
              <a:buFontTx/>
              <a:buNone/>
            </a:pPr>
            <a:r>
              <a:rPr lang="en-US" sz="1400" smtClean="0">
                <a:latin typeface="Courier" pitchFamily="49" charset="0"/>
              </a:rPr>
              <a:t>		if(head!=tail){</a:t>
            </a:r>
          </a:p>
          <a:p>
            <a:pPr>
              <a:lnSpc>
                <a:spcPct val="80000"/>
              </a:lnSpc>
              <a:buFontTx/>
              <a:buNone/>
            </a:pPr>
            <a:r>
              <a:rPr lang="en-US" sz="1400" smtClean="0">
                <a:latin typeface="Courier" pitchFamily="49" charset="0"/>
              </a:rPr>
              <a:t>		  hapus = head;</a:t>
            </a:r>
          </a:p>
          <a:p>
            <a:pPr>
              <a:lnSpc>
                <a:spcPct val="80000"/>
              </a:lnSpc>
              <a:buFontTx/>
              <a:buNone/>
            </a:pPr>
            <a:r>
              <a:rPr lang="en-US" sz="1400" smtClean="0">
                <a:latin typeface="Courier" pitchFamily="49" charset="0"/>
              </a:rPr>
              <a:t>		  d = hapus-&gt;data;</a:t>
            </a:r>
          </a:p>
          <a:p>
            <a:pPr>
              <a:lnSpc>
                <a:spcPct val="80000"/>
              </a:lnSpc>
              <a:buFontTx/>
              <a:buNone/>
            </a:pPr>
            <a:r>
              <a:rPr lang="en-US" sz="1400" smtClean="0">
                <a:latin typeface="Courier" pitchFamily="49" charset="0"/>
              </a:rPr>
              <a:t>		  head = head-&gt;next;</a:t>
            </a:r>
          </a:p>
          <a:p>
            <a:pPr>
              <a:lnSpc>
                <a:spcPct val="80000"/>
              </a:lnSpc>
              <a:buFontTx/>
              <a:buNone/>
            </a:pPr>
            <a:r>
              <a:rPr lang="en-US" sz="1400" smtClean="0">
                <a:latin typeface="Courier" pitchFamily="49" charset="0"/>
              </a:rPr>
              <a:t>		  delete hapus;</a:t>
            </a:r>
          </a:p>
          <a:p>
            <a:pPr>
              <a:lnSpc>
                <a:spcPct val="80000"/>
              </a:lnSpc>
              <a:buFontTx/>
              <a:buNone/>
            </a:pPr>
            <a:r>
              <a:rPr lang="en-US" sz="1400" smtClean="0">
                <a:latin typeface="Courier" pitchFamily="49" charset="0"/>
              </a:rPr>
              <a:t>		} else {</a:t>
            </a:r>
          </a:p>
          <a:p>
            <a:pPr>
              <a:lnSpc>
                <a:spcPct val="80000"/>
              </a:lnSpc>
              <a:buFontTx/>
              <a:buNone/>
            </a:pPr>
            <a:r>
              <a:rPr lang="en-US" sz="1400" smtClean="0">
                <a:latin typeface="Courier" pitchFamily="49" charset="0"/>
              </a:rPr>
              <a:t>		  d = tail-&gt;data;</a:t>
            </a:r>
          </a:p>
          <a:p>
            <a:pPr>
              <a:lnSpc>
                <a:spcPct val="80000"/>
              </a:lnSpc>
              <a:buFontTx/>
              <a:buNone/>
            </a:pPr>
            <a:r>
              <a:rPr lang="en-US" sz="1400" smtClean="0">
                <a:latin typeface="Courier" pitchFamily="49" charset="0"/>
              </a:rPr>
              <a:t>		  head=tail=NULL;</a:t>
            </a:r>
          </a:p>
          <a:p>
            <a:pPr>
              <a:lnSpc>
                <a:spcPct val="80000"/>
              </a:lnSpc>
              <a:buFontTx/>
              <a:buNone/>
            </a:pPr>
            <a:r>
              <a:rPr lang="en-US" sz="1400" smtClean="0">
                <a:latin typeface="Courier" pitchFamily="49" charset="0"/>
              </a:rPr>
              <a:t>		}</a:t>
            </a:r>
          </a:p>
          <a:p>
            <a:pPr>
              <a:lnSpc>
                <a:spcPct val="80000"/>
              </a:lnSpc>
              <a:buFontTx/>
              <a:buNone/>
            </a:pPr>
            <a:r>
              <a:rPr lang="en-US" sz="1400" smtClean="0">
                <a:latin typeface="Courier" pitchFamily="49" charset="0"/>
              </a:rPr>
              <a:t>		printf(“%d terhapus\n“,d);</a:t>
            </a:r>
          </a:p>
          <a:p>
            <a:pPr>
              <a:lnSpc>
                <a:spcPct val="80000"/>
              </a:lnSpc>
              <a:buFontTx/>
              <a:buNone/>
            </a:pPr>
            <a:r>
              <a:rPr lang="en-US" sz="1400" smtClean="0">
                <a:latin typeface="Courier" pitchFamily="49" charset="0"/>
              </a:rPr>
              <a:t>	} else printf("Masih kosong\n“);</a:t>
            </a:r>
          </a:p>
          <a:p>
            <a:pPr>
              <a:lnSpc>
                <a:spcPct val="80000"/>
              </a:lnSpc>
              <a:buFontTx/>
              <a:buNone/>
            </a:pPr>
            <a:r>
              <a:rPr lang="en-US" sz="1400" smtClean="0">
                <a:latin typeface="Courier" pitchFamily="49" charset="0"/>
              </a:rPr>
              <a:t>}</a:t>
            </a:r>
          </a:p>
        </p:txBody>
      </p:sp>
      <p:pic>
        <p:nvPicPr>
          <p:cNvPr id="36868" name="Picture 5"/>
          <p:cNvPicPr>
            <a:picLocks noChangeAspect="1" noChangeArrowheads="1"/>
          </p:cNvPicPr>
          <p:nvPr/>
        </p:nvPicPr>
        <p:blipFill>
          <a:blip r:embed="rId2"/>
          <a:srcRect/>
          <a:stretch>
            <a:fillRect/>
          </a:stretch>
        </p:blipFill>
        <p:spPr bwMode="auto">
          <a:xfrm>
            <a:off x="4932363" y="1844675"/>
            <a:ext cx="3779837" cy="35623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600" smtClean="0"/>
              <a:t>SLLNC dengan HEAD &amp; TAIL</a:t>
            </a:r>
          </a:p>
        </p:txBody>
      </p:sp>
      <p:sp>
        <p:nvSpPr>
          <p:cNvPr id="37891" name="Rectangle 3"/>
          <p:cNvSpPr>
            <a:spLocks noGrp="1" noChangeArrowheads="1"/>
          </p:cNvSpPr>
          <p:nvPr>
            <p:ph type="body" idx="1"/>
          </p:nvPr>
        </p:nvSpPr>
        <p:spPr/>
        <p:txBody>
          <a:bodyPr/>
          <a:lstStyle/>
          <a:p>
            <a:pPr>
              <a:lnSpc>
                <a:spcPct val="90000"/>
              </a:lnSpc>
            </a:pPr>
            <a:r>
              <a:rPr lang="en-US" sz="2400" smtClean="0"/>
              <a:t>Function di atas akan menghapus data </a:t>
            </a:r>
            <a:r>
              <a:rPr lang="en-US" sz="2400" b="1" smtClean="0"/>
              <a:t>terdepan (pertama)</a:t>
            </a:r>
            <a:r>
              <a:rPr lang="en-US" sz="2400" smtClean="0"/>
              <a:t> yang ditunjuk oleh head pada linked list</a:t>
            </a:r>
          </a:p>
          <a:p>
            <a:pPr>
              <a:lnSpc>
                <a:spcPct val="90000"/>
              </a:lnSpc>
            </a:pPr>
            <a:r>
              <a:rPr lang="en-US" sz="2400" smtClean="0"/>
              <a:t>Penghapusan node tidak boleh dilakukan jika keadaan node sedang ditunjuk oleh pointer, maka harus dilakukan penunjukkan terlebih dahulu dengan pointer hapus pada head, kemudian dilakukan pergeseran head ke node berikutnya sehingga data setelah head menjadi head baru,  kemudian menghapus pointer hapus dengan menggunakan perintah delete.</a:t>
            </a:r>
          </a:p>
          <a:p>
            <a:pPr>
              <a:lnSpc>
                <a:spcPct val="90000"/>
              </a:lnSpc>
            </a:pPr>
            <a:r>
              <a:rPr lang="en-US" sz="2400" smtClean="0"/>
              <a:t>Jika tail masih NULL maka berarti list masih kosong!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600" smtClean="0"/>
              <a:t>SLLNC dengan HEAD &amp; TAIL</a:t>
            </a:r>
          </a:p>
        </p:txBody>
      </p:sp>
      <p:sp>
        <p:nvSpPr>
          <p:cNvPr id="38915" name="Rectangle 3"/>
          <p:cNvSpPr>
            <a:spLocks noGrp="1" noChangeArrowheads="1"/>
          </p:cNvSpPr>
          <p:nvPr>
            <p:ph type="body" idx="1"/>
          </p:nvPr>
        </p:nvSpPr>
        <p:spPr>
          <a:xfrm>
            <a:off x="457200" y="1885950"/>
            <a:ext cx="8178800" cy="4638675"/>
          </a:xfrm>
        </p:spPr>
        <p:txBody>
          <a:bodyPr/>
          <a:lstStyle/>
          <a:p>
            <a:pPr>
              <a:lnSpc>
                <a:spcPct val="80000"/>
              </a:lnSpc>
              <a:buFontTx/>
              <a:buNone/>
            </a:pPr>
            <a:r>
              <a:rPr lang="en-US" sz="1200" u="sng" smtClean="0"/>
              <a:t>Function untuk menghapus data di belakang:</a:t>
            </a:r>
          </a:p>
          <a:p>
            <a:pPr>
              <a:lnSpc>
                <a:spcPct val="80000"/>
              </a:lnSpc>
              <a:buFontTx/>
              <a:buNone/>
            </a:pPr>
            <a:endParaRPr lang="en-US" sz="1200" smtClean="0"/>
          </a:p>
          <a:p>
            <a:pPr>
              <a:lnSpc>
                <a:spcPct val="80000"/>
              </a:lnSpc>
              <a:buFontTx/>
              <a:buNone/>
            </a:pPr>
            <a:r>
              <a:rPr lang="en-US" sz="1200" b="1" smtClean="0">
                <a:latin typeface="Courier" pitchFamily="49" charset="0"/>
              </a:rPr>
              <a:t>void</a:t>
            </a:r>
            <a:r>
              <a:rPr lang="en-US" sz="1200" smtClean="0">
                <a:latin typeface="Courier" pitchFamily="49" charset="0"/>
              </a:rPr>
              <a:t> hapusBelakang(){</a:t>
            </a:r>
          </a:p>
          <a:p>
            <a:pPr>
              <a:lnSpc>
                <a:spcPct val="80000"/>
              </a:lnSpc>
              <a:buFontTx/>
              <a:buNone/>
            </a:pPr>
            <a:r>
              <a:rPr lang="en-US" sz="1200" smtClean="0">
                <a:latin typeface="Courier" pitchFamily="49" charset="0"/>
              </a:rPr>
              <a:t>	TNode *bantu,*hapus;</a:t>
            </a:r>
          </a:p>
          <a:p>
            <a:pPr>
              <a:lnSpc>
                <a:spcPct val="80000"/>
              </a:lnSpc>
              <a:buFontTx/>
              <a:buNone/>
            </a:pPr>
            <a:r>
              <a:rPr lang="en-US" sz="1200" smtClean="0">
                <a:latin typeface="Courier" pitchFamily="49" charset="0"/>
              </a:rPr>
              <a:t>	int d;</a:t>
            </a:r>
          </a:p>
          <a:p>
            <a:pPr>
              <a:lnSpc>
                <a:spcPct val="80000"/>
              </a:lnSpc>
              <a:buFontTx/>
              <a:buNone/>
            </a:pPr>
            <a:r>
              <a:rPr lang="en-US" sz="1200" smtClean="0">
                <a:latin typeface="Courier" pitchFamily="49" charset="0"/>
              </a:rPr>
              <a:t>	if (isEmpty()==0){</a:t>
            </a:r>
          </a:p>
          <a:p>
            <a:pPr>
              <a:lnSpc>
                <a:spcPct val="80000"/>
              </a:lnSpc>
              <a:buFontTx/>
              <a:buNone/>
            </a:pPr>
            <a:r>
              <a:rPr lang="en-US" sz="1200" smtClean="0">
                <a:latin typeface="Courier" pitchFamily="49" charset="0"/>
              </a:rPr>
              <a:t>		bantu = head;</a:t>
            </a:r>
          </a:p>
          <a:p>
            <a:pPr>
              <a:lnSpc>
                <a:spcPct val="80000"/>
              </a:lnSpc>
              <a:buFontTx/>
              <a:buNone/>
            </a:pPr>
            <a:r>
              <a:rPr lang="en-US" sz="1200" smtClean="0">
                <a:latin typeface="Courier" pitchFamily="49" charset="0"/>
              </a:rPr>
              <a:t>		if(head!=tail){</a:t>
            </a:r>
          </a:p>
          <a:p>
            <a:pPr>
              <a:lnSpc>
                <a:spcPct val="80000"/>
              </a:lnSpc>
              <a:buFontTx/>
              <a:buNone/>
            </a:pPr>
            <a:r>
              <a:rPr lang="en-US" sz="1200" smtClean="0">
                <a:latin typeface="Courier" pitchFamily="49" charset="0"/>
              </a:rPr>
              <a:t>			while(bantu-&gt;next!=tail){</a:t>
            </a:r>
          </a:p>
          <a:p>
            <a:pPr>
              <a:lnSpc>
                <a:spcPct val="80000"/>
              </a:lnSpc>
              <a:buFontTx/>
              <a:buNone/>
            </a:pPr>
            <a:r>
              <a:rPr lang="en-US" sz="1200" smtClean="0">
                <a:latin typeface="Courier" pitchFamily="49" charset="0"/>
              </a:rPr>
              <a:t>				bantu = bantu-&gt;next;</a:t>
            </a:r>
          </a:p>
          <a:p>
            <a:pPr>
              <a:lnSpc>
                <a:spcPct val="80000"/>
              </a:lnSpc>
              <a:buFontTx/>
              <a:buNone/>
            </a:pPr>
            <a:r>
              <a:rPr lang="en-US" sz="1200" smtClean="0">
                <a:latin typeface="Courier" pitchFamily="49" charset="0"/>
              </a:rPr>
              <a:t>			}</a:t>
            </a:r>
          </a:p>
          <a:p>
            <a:pPr>
              <a:lnSpc>
                <a:spcPct val="80000"/>
              </a:lnSpc>
              <a:buFontTx/>
              <a:buNone/>
            </a:pPr>
            <a:r>
              <a:rPr lang="en-US" sz="1200" smtClean="0">
                <a:latin typeface="Courier" pitchFamily="49" charset="0"/>
              </a:rPr>
              <a:t>			hapus = tail;</a:t>
            </a:r>
          </a:p>
          <a:p>
            <a:pPr>
              <a:lnSpc>
                <a:spcPct val="80000"/>
              </a:lnSpc>
              <a:buFontTx/>
              <a:buNone/>
            </a:pPr>
            <a:r>
              <a:rPr lang="en-US" sz="1200" smtClean="0">
                <a:latin typeface="Courier" pitchFamily="49" charset="0"/>
              </a:rPr>
              <a:t>			tail=bantu;</a:t>
            </a:r>
          </a:p>
          <a:p>
            <a:pPr>
              <a:lnSpc>
                <a:spcPct val="80000"/>
              </a:lnSpc>
              <a:buFontTx/>
              <a:buNone/>
            </a:pPr>
            <a:r>
              <a:rPr lang="en-US" sz="1200" smtClean="0">
                <a:latin typeface="Courier" pitchFamily="49" charset="0"/>
              </a:rPr>
              <a:t>			d = hapus-&gt;data;</a:t>
            </a:r>
          </a:p>
          <a:p>
            <a:pPr>
              <a:lnSpc>
                <a:spcPct val="80000"/>
              </a:lnSpc>
              <a:buFontTx/>
              <a:buNone/>
            </a:pPr>
            <a:r>
              <a:rPr lang="en-US" sz="1200" smtClean="0">
                <a:latin typeface="Courier" pitchFamily="49" charset="0"/>
              </a:rPr>
              <a:t>			delete hapus;</a:t>
            </a:r>
          </a:p>
          <a:p>
            <a:pPr>
              <a:lnSpc>
                <a:spcPct val="80000"/>
              </a:lnSpc>
              <a:buFontTx/>
              <a:buNone/>
            </a:pPr>
            <a:r>
              <a:rPr lang="en-US" sz="1200" smtClean="0">
                <a:latin typeface="Courier" pitchFamily="49" charset="0"/>
              </a:rPr>
              <a:t>			tail-&gt;next = NULL;</a:t>
            </a:r>
          </a:p>
          <a:p>
            <a:pPr>
              <a:lnSpc>
                <a:spcPct val="80000"/>
              </a:lnSpc>
              <a:buFontTx/>
              <a:buNone/>
            </a:pPr>
            <a:r>
              <a:rPr lang="en-US" sz="1200" smtClean="0">
                <a:latin typeface="Courier" pitchFamily="49" charset="0"/>
              </a:rPr>
              <a:t>		}else {</a:t>
            </a:r>
          </a:p>
          <a:p>
            <a:pPr>
              <a:lnSpc>
                <a:spcPct val="80000"/>
              </a:lnSpc>
              <a:buFontTx/>
              <a:buNone/>
            </a:pPr>
            <a:r>
              <a:rPr lang="en-US" sz="1200" smtClean="0">
                <a:latin typeface="Courier" pitchFamily="49" charset="0"/>
              </a:rPr>
              <a:t>			d = tail-&gt;data;</a:t>
            </a:r>
          </a:p>
          <a:p>
            <a:pPr>
              <a:lnSpc>
                <a:spcPct val="80000"/>
              </a:lnSpc>
              <a:buFontTx/>
              <a:buNone/>
            </a:pPr>
            <a:r>
              <a:rPr lang="en-US" sz="1200" smtClean="0">
                <a:latin typeface="Courier" pitchFamily="49" charset="0"/>
              </a:rPr>
              <a:t>			head=tail=NULL;</a:t>
            </a:r>
          </a:p>
          <a:p>
            <a:pPr>
              <a:lnSpc>
                <a:spcPct val="80000"/>
              </a:lnSpc>
              <a:buFontTx/>
              <a:buNone/>
            </a:pPr>
            <a:r>
              <a:rPr lang="en-US" sz="1200" smtClean="0">
                <a:latin typeface="Courier" pitchFamily="49" charset="0"/>
              </a:rPr>
              <a:t>		}</a:t>
            </a:r>
          </a:p>
          <a:p>
            <a:pPr>
              <a:lnSpc>
                <a:spcPct val="80000"/>
              </a:lnSpc>
              <a:buFontTx/>
              <a:buNone/>
            </a:pPr>
            <a:r>
              <a:rPr lang="en-US" sz="1200" smtClean="0">
                <a:latin typeface="Courier" pitchFamily="49" charset="0"/>
              </a:rPr>
              <a:t>		cout&lt;&lt;d&lt;&lt;" terhapus\n";</a:t>
            </a:r>
          </a:p>
          <a:p>
            <a:pPr>
              <a:lnSpc>
                <a:spcPct val="80000"/>
              </a:lnSpc>
              <a:buFontTx/>
              <a:buNone/>
            </a:pPr>
            <a:r>
              <a:rPr lang="en-US" sz="1200" smtClean="0">
                <a:latin typeface="Courier" pitchFamily="49" charset="0"/>
              </a:rPr>
              <a:t>	} else cout&lt;&lt;"Masih kosong\n";</a:t>
            </a:r>
          </a:p>
          <a:p>
            <a:pPr>
              <a:lnSpc>
                <a:spcPct val="80000"/>
              </a:lnSpc>
              <a:buFontTx/>
              <a:buNone/>
            </a:pPr>
            <a:r>
              <a:rPr lang="en-US" sz="1200" smtClean="0">
                <a:latin typeface="Courier" pitchFamily="49"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600" smtClean="0"/>
              <a:t>SLLNC dengan HEAD &amp; TAIL</a:t>
            </a:r>
          </a:p>
        </p:txBody>
      </p:sp>
      <p:sp>
        <p:nvSpPr>
          <p:cNvPr id="39939" name="Rectangle 3"/>
          <p:cNvSpPr>
            <a:spLocks noChangeAspect="1" noChangeArrowheads="1"/>
          </p:cNvSpPr>
          <p:nvPr>
            <p:ph type="body" idx="1"/>
          </p:nvPr>
        </p:nvSpPr>
        <p:spPr/>
        <p:txBody>
          <a:bodyPr/>
          <a:lstStyle/>
          <a:p>
            <a:endParaRPr lang="en-GB" smtClean="0"/>
          </a:p>
        </p:txBody>
      </p:sp>
      <p:pic>
        <p:nvPicPr>
          <p:cNvPr id="39940" name="Picture 4"/>
          <p:cNvPicPr>
            <a:picLocks noChangeAspect="1" noChangeArrowheads="1"/>
          </p:cNvPicPr>
          <p:nvPr/>
        </p:nvPicPr>
        <p:blipFill>
          <a:blip r:embed="rId2"/>
          <a:srcRect/>
          <a:stretch>
            <a:fillRect/>
          </a:stretch>
        </p:blipFill>
        <p:spPr bwMode="auto">
          <a:xfrm>
            <a:off x="539750" y="1989138"/>
            <a:ext cx="4543425" cy="2390775"/>
          </a:xfrm>
          <a:prstGeom prst="rect">
            <a:avLst/>
          </a:prstGeom>
          <a:noFill/>
          <a:ln w="9525">
            <a:noFill/>
            <a:miter lim="800000"/>
            <a:headEnd/>
            <a:tailEnd/>
          </a:ln>
          <a:effectLst/>
        </p:spPr>
      </p:pic>
      <p:pic>
        <p:nvPicPr>
          <p:cNvPr id="39941" name="Picture 5"/>
          <p:cNvPicPr>
            <a:picLocks noChangeAspect="1" noChangeArrowheads="1"/>
          </p:cNvPicPr>
          <p:nvPr/>
        </p:nvPicPr>
        <p:blipFill>
          <a:blip r:embed="rId3"/>
          <a:srcRect/>
          <a:stretch>
            <a:fillRect/>
          </a:stretch>
        </p:blipFill>
        <p:spPr bwMode="auto">
          <a:xfrm>
            <a:off x="971550" y="4652963"/>
            <a:ext cx="2876550" cy="105727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600" smtClean="0"/>
              <a:t>SLLNC dengan HEAD &amp; TAIL</a:t>
            </a:r>
          </a:p>
        </p:txBody>
      </p:sp>
      <p:sp>
        <p:nvSpPr>
          <p:cNvPr id="40963" name="Rectangle 3"/>
          <p:cNvSpPr>
            <a:spLocks noGrp="1" noChangeArrowheads="1"/>
          </p:cNvSpPr>
          <p:nvPr>
            <p:ph type="body" idx="1"/>
          </p:nvPr>
        </p:nvSpPr>
        <p:spPr/>
        <p:txBody>
          <a:bodyPr/>
          <a:lstStyle/>
          <a:p>
            <a:pPr>
              <a:lnSpc>
                <a:spcPct val="80000"/>
              </a:lnSpc>
            </a:pPr>
            <a:r>
              <a:rPr lang="en-US" sz="2400" smtClean="0"/>
              <a:t>Function di atas akan menghapus data </a:t>
            </a:r>
            <a:r>
              <a:rPr lang="en-US" sz="2400" b="1" smtClean="0"/>
              <a:t>terbelakang (terakhir)</a:t>
            </a:r>
            <a:r>
              <a:rPr lang="en-US" sz="2400" smtClean="0"/>
              <a:t> yang ditunjuk oleh tail pada linked list</a:t>
            </a:r>
          </a:p>
          <a:p>
            <a:pPr>
              <a:lnSpc>
                <a:spcPct val="80000"/>
              </a:lnSpc>
            </a:pPr>
            <a:r>
              <a:rPr lang="en-US" sz="2400" smtClean="0"/>
              <a:t>Penghapusan node tidak boleh dilakukan jika keadaan node sedang ditunjuk oleh pointer, maka harus dilakukan penunjukkan terlebih dahulu dengan variabel hapus pada tail, kemudian dibutuhkan pointer bantu untuk membantu pergeseran dari head ke node berikutnya sampai sebelum tail, sehingga tail dapat ditunjukkan ke bantu tersebut, dan bantu tersebut akan menjadi tail yang baru.  Setelah itu hapus pointer hapus dengan menggunakan perintah delete.</a:t>
            </a:r>
          </a:p>
          <a:p>
            <a:pPr>
              <a:lnSpc>
                <a:spcPct val="80000"/>
              </a:lnSpc>
            </a:pPr>
            <a:r>
              <a:rPr lang="en-US" sz="2400" smtClean="0"/>
              <a:t>Jika tail masih NULL maka berarti list masih kosong!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Linked List</a:t>
            </a:r>
          </a:p>
        </p:txBody>
      </p:sp>
      <p:sp>
        <p:nvSpPr>
          <p:cNvPr id="5123" name="Rectangle 3"/>
          <p:cNvSpPr>
            <a:spLocks noGrp="1" noChangeArrowheads="1"/>
          </p:cNvSpPr>
          <p:nvPr>
            <p:ph type="body" idx="1"/>
          </p:nvPr>
        </p:nvSpPr>
        <p:spPr/>
        <p:txBody>
          <a:bodyPr/>
          <a:lstStyle/>
          <a:p>
            <a:pPr>
              <a:lnSpc>
                <a:spcPct val="80000"/>
              </a:lnSpc>
            </a:pPr>
            <a:r>
              <a:rPr lang="de-DE" sz="2800" smtClean="0"/>
              <a:t>Linked List adalah salah satu bentuk struktur data, berisi kumpulan data (node) yang </a:t>
            </a:r>
            <a:r>
              <a:rPr lang="de-DE" sz="2800" b="1" smtClean="0"/>
              <a:t>tersusun</a:t>
            </a:r>
            <a:r>
              <a:rPr lang="de-DE" sz="2800" smtClean="0"/>
              <a:t> secara sekuensial, </a:t>
            </a:r>
            <a:r>
              <a:rPr lang="de-DE" sz="2800" b="1" smtClean="0"/>
              <a:t>saling sambung-menyambung, dinamis</a:t>
            </a:r>
            <a:r>
              <a:rPr lang="de-DE" sz="2800" smtClean="0"/>
              <a:t> dan </a:t>
            </a:r>
            <a:r>
              <a:rPr lang="de-DE" sz="2800" b="1" smtClean="0"/>
              <a:t>terbatas</a:t>
            </a:r>
            <a:r>
              <a:rPr lang="de-DE" sz="2800" smtClean="0"/>
              <a:t>.</a:t>
            </a:r>
          </a:p>
          <a:p>
            <a:pPr>
              <a:lnSpc>
                <a:spcPct val="80000"/>
              </a:lnSpc>
            </a:pPr>
            <a:r>
              <a:rPr lang="de-DE" sz="2800" smtClean="0"/>
              <a:t>Linked List sering disebut juga Senarai Berantai</a:t>
            </a:r>
          </a:p>
          <a:p>
            <a:pPr>
              <a:lnSpc>
                <a:spcPct val="80000"/>
              </a:lnSpc>
            </a:pPr>
            <a:r>
              <a:rPr lang="de-DE" sz="2800" smtClean="0"/>
              <a:t>Linked List saling terhubung dengan bantuan variabel pointer</a:t>
            </a:r>
          </a:p>
          <a:p>
            <a:pPr>
              <a:lnSpc>
                <a:spcPct val="80000"/>
              </a:lnSpc>
            </a:pPr>
            <a:r>
              <a:rPr lang="de-DE" sz="2800" smtClean="0"/>
              <a:t>Masing-masing data dalam Linked List disebut dengan node (simpul) yang menempati alokasi memori secara dinamis dan biasanya berupa struct yang terdiri dari beberapa field.</a:t>
            </a:r>
            <a:endParaRPr lang="en-US" sz="2800" smtClean="0"/>
          </a:p>
          <a:p>
            <a:pPr>
              <a:lnSpc>
                <a:spcPct val="80000"/>
              </a:lnSpc>
            </a:pPr>
            <a:endParaRPr lang="en-US" sz="28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600" smtClean="0"/>
              <a:t>SLLNC dengan HEAD &amp; TAIL</a:t>
            </a:r>
          </a:p>
        </p:txBody>
      </p:sp>
      <p:sp>
        <p:nvSpPr>
          <p:cNvPr id="41987" name="Rectangle 3"/>
          <p:cNvSpPr>
            <a:spLocks noGrp="1" noChangeArrowheads="1"/>
          </p:cNvSpPr>
          <p:nvPr>
            <p:ph type="body" idx="1"/>
          </p:nvPr>
        </p:nvSpPr>
        <p:spPr/>
        <p:txBody>
          <a:bodyPr/>
          <a:lstStyle/>
          <a:p>
            <a:pPr>
              <a:lnSpc>
                <a:spcPct val="80000"/>
              </a:lnSpc>
              <a:buFontTx/>
              <a:buNone/>
            </a:pPr>
            <a:r>
              <a:rPr lang="en-US" sz="2000" u="sng" smtClean="0"/>
              <a:t>Function untuk menghapus semua elemen LinkedList</a:t>
            </a:r>
            <a:endParaRPr lang="en-US" sz="2000" b="1" smtClean="0"/>
          </a:p>
          <a:p>
            <a:pPr>
              <a:lnSpc>
                <a:spcPct val="80000"/>
              </a:lnSpc>
              <a:buFontTx/>
              <a:buNone/>
            </a:pPr>
            <a:r>
              <a:rPr lang="en-US" sz="2000" b="1" smtClean="0">
                <a:latin typeface="Courier" pitchFamily="49" charset="0"/>
              </a:rPr>
              <a:t>void</a:t>
            </a:r>
            <a:r>
              <a:rPr lang="en-US" sz="2000" smtClean="0">
                <a:latin typeface="Courier" pitchFamily="49" charset="0"/>
              </a:rPr>
              <a:t> clear(){</a:t>
            </a:r>
          </a:p>
          <a:p>
            <a:pPr>
              <a:lnSpc>
                <a:spcPct val="80000"/>
              </a:lnSpc>
              <a:buFontTx/>
              <a:buNone/>
            </a:pPr>
            <a:r>
              <a:rPr lang="en-US" sz="2000" smtClean="0">
                <a:latin typeface="Courier" pitchFamily="49" charset="0"/>
              </a:rPr>
              <a:t>	TNode *bantu,*hapus;</a:t>
            </a:r>
          </a:p>
          <a:p>
            <a:pPr>
              <a:lnSpc>
                <a:spcPct val="80000"/>
              </a:lnSpc>
              <a:buFontTx/>
              <a:buNone/>
            </a:pPr>
            <a:r>
              <a:rPr lang="en-US" sz="2000" smtClean="0">
                <a:latin typeface="Courier" pitchFamily="49" charset="0"/>
              </a:rPr>
              <a:t>	bantu = head;</a:t>
            </a:r>
          </a:p>
          <a:p>
            <a:pPr>
              <a:lnSpc>
                <a:spcPct val="80000"/>
              </a:lnSpc>
              <a:buFontTx/>
              <a:buNone/>
            </a:pPr>
            <a:r>
              <a:rPr lang="en-US" sz="2000" smtClean="0">
                <a:latin typeface="Courier" pitchFamily="49" charset="0"/>
              </a:rPr>
              <a:t>	while(bantu!=NULL){</a:t>
            </a:r>
          </a:p>
          <a:p>
            <a:pPr>
              <a:lnSpc>
                <a:spcPct val="80000"/>
              </a:lnSpc>
              <a:buFontTx/>
              <a:buNone/>
            </a:pPr>
            <a:r>
              <a:rPr lang="en-US" sz="2000" smtClean="0">
                <a:latin typeface="Courier" pitchFamily="49" charset="0"/>
              </a:rPr>
              <a:t>		hapus = bantu;</a:t>
            </a:r>
          </a:p>
          <a:p>
            <a:pPr>
              <a:lnSpc>
                <a:spcPct val="80000"/>
              </a:lnSpc>
              <a:buFontTx/>
              <a:buNone/>
            </a:pPr>
            <a:r>
              <a:rPr lang="en-US" sz="2000" smtClean="0">
                <a:latin typeface="Courier" pitchFamily="49" charset="0"/>
              </a:rPr>
              <a:t>		bantu = bantu-&gt;next;</a:t>
            </a:r>
          </a:p>
          <a:p>
            <a:pPr>
              <a:lnSpc>
                <a:spcPct val="80000"/>
              </a:lnSpc>
              <a:buFontTx/>
              <a:buNone/>
            </a:pPr>
            <a:r>
              <a:rPr lang="en-US" sz="2000" smtClean="0">
                <a:latin typeface="Courier" pitchFamily="49" charset="0"/>
              </a:rPr>
              <a:t>		delete hapus;</a:t>
            </a:r>
          </a:p>
          <a:p>
            <a:pPr>
              <a:lnSpc>
                <a:spcPct val="80000"/>
              </a:lnSpc>
              <a:buFontTx/>
              <a:buNone/>
            </a:pPr>
            <a:r>
              <a:rPr lang="en-US" sz="2000" smtClean="0">
                <a:latin typeface="Courier" pitchFamily="49" charset="0"/>
              </a:rPr>
              <a:t>	}</a:t>
            </a:r>
          </a:p>
          <a:p>
            <a:pPr>
              <a:lnSpc>
                <a:spcPct val="80000"/>
              </a:lnSpc>
              <a:buFontTx/>
              <a:buNone/>
            </a:pPr>
            <a:r>
              <a:rPr lang="en-US" sz="2000" smtClean="0">
                <a:latin typeface="Courier" pitchFamily="49" charset="0"/>
              </a:rPr>
              <a:t>	head = NULL;</a:t>
            </a:r>
          </a:p>
          <a:p>
            <a:pPr>
              <a:lnSpc>
                <a:spcPct val="80000"/>
              </a:lnSpc>
              <a:buFontTx/>
              <a:buNone/>
            </a:pPr>
            <a:r>
              <a:rPr lang="en-US" sz="2000" smtClean="0">
                <a:latin typeface="Courier" pitchFamily="49" charset="0"/>
              </a:rPr>
              <a:t>	tail = NULL;	</a:t>
            </a:r>
          </a:p>
          <a:p>
            <a:pPr>
              <a:lnSpc>
                <a:spcPct val="80000"/>
              </a:lnSpc>
              <a:buFontTx/>
              <a:buNone/>
            </a:pPr>
            <a:r>
              <a:rPr lang="en-US" sz="2000" smtClean="0">
                <a:latin typeface="Courier" pitchFamily="49"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NEXT …</a:t>
            </a:r>
          </a:p>
        </p:txBody>
      </p:sp>
      <p:sp>
        <p:nvSpPr>
          <p:cNvPr id="43011" name="Rectangle 3"/>
          <p:cNvSpPr>
            <a:spLocks noGrp="1" noChangeArrowheads="1"/>
          </p:cNvSpPr>
          <p:nvPr>
            <p:ph type="body" idx="1"/>
          </p:nvPr>
        </p:nvSpPr>
        <p:spPr/>
        <p:txBody>
          <a:bodyPr/>
          <a:lstStyle/>
          <a:p>
            <a:pPr>
              <a:lnSpc>
                <a:spcPct val="80000"/>
              </a:lnSpc>
              <a:buFontTx/>
              <a:buNone/>
            </a:pPr>
            <a:r>
              <a:rPr lang="en-US" sz="2000" b="1" u="sng" smtClean="0"/>
              <a:t>SOAL LATIHAN</a:t>
            </a:r>
            <a:endParaRPr lang="en-US" sz="2000" smtClean="0"/>
          </a:p>
          <a:p>
            <a:pPr>
              <a:lnSpc>
                <a:spcPct val="80000"/>
              </a:lnSpc>
            </a:pPr>
            <a:r>
              <a:rPr lang="en-US" sz="2000" smtClean="0"/>
              <a:t>Buatlah program lengkap dari semua algoritma dan function di atas dalam bentuk menu untuk menambah data, melihat data, dan menghapus data!</a:t>
            </a:r>
          </a:p>
          <a:p>
            <a:pPr>
              <a:lnSpc>
                <a:spcPct val="80000"/>
              </a:lnSpc>
            </a:pPr>
            <a:r>
              <a:rPr lang="en-US" sz="2000" smtClean="0"/>
              <a:t>Buatlah function tambahan yang berguna untuk mencari data yang ada dalam linked list baik secara ber-Head maupun ber-Head dan Tail!</a:t>
            </a:r>
          </a:p>
          <a:p>
            <a:pPr>
              <a:lnSpc>
                <a:spcPct val="80000"/>
              </a:lnSpc>
            </a:pPr>
            <a:r>
              <a:rPr lang="en-US" sz="2000" smtClean="0"/>
              <a:t>Buatlah function untuk menghapus data tertentu dalam linked list!</a:t>
            </a:r>
          </a:p>
          <a:p>
            <a:pPr>
              <a:lnSpc>
                <a:spcPct val="80000"/>
              </a:lnSpc>
            </a:pPr>
            <a:r>
              <a:rPr lang="en-US" sz="2000" smtClean="0"/>
              <a:t>Buatlah penyisipan node setelah atau sebelum data tertentu.</a:t>
            </a:r>
            <a:endParaRPr lang="en-US" sz="2000" b="1" u="sng" smtClean="0"/>
          </a:p>
          <a:p>
            <a:pPr>
              <a:lnSpc>
                <a:spcPct val="80000"/>
              </a:lnSpc>
              <a:buFontTx/>
              <a:buNone/>
            </a:pPr>
            <a:endParaRPr lang="en-US" sz="2000" b="1" u="sng" smtClean="0"/>
          </a:p>
          <a:p>
            <a:pPr>
              <a:lnSpc>
                <a:spcPct val="80000"/>
              </a:lnSpc>
              <a:buFontTx/>
              <a:buNone/>
            </a:pPr>
            <a:r>
              <a:rPr lang="en-US" sz="2000" b="1" u="sng" smtClean="0"/>
              <a:t>NEXT</a:t>
            </a:r>
            <a:endParaRPr lang="en-US" sz="2000" smtClean="0"/>
          </a:p>
          <a:p>
            <a:pPr>
              <a:lnSpc>
                <a:spcPct val="80000"/>
              </a:lnSpc>
            </a:pPr>
            <a:r>
              <a:rPr lang="en-US" sz="2000" smtClean="0"/>
              <a:t>Single Linked List Circular (SLLC) dengan head &amp; tail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Array VS Linked List</a:t>
            </a:r>
          </a:p>
        </p:txBody>
      </p:sp>
      <p:pic>
        <p:nvPicPr>
          <p:cNvPr id="6147" name="Picture 3"/>
          <p:cNvPicPr>
            <a:picLocks noChangeAspect="1" noChangeArrowheads="1"/>
          </p:cNvPicPr>
          <p:nvPr>
            <p:ph type="body" idx="1"/>
          </p:nvPr>
        </p:nvPicPr>
        <p:blipFill>
          <a:blip r:embed="rId2"/>
          <a:srcRect/>
          <a:stretch>
            <a:fillRect/>
          </a:stretch>
        </p:blipFill>
        <p:spPr>
          <a:xfrm>
            <a:off x="457200" y="1844675"/>
            <a:ext cx="8178800" cy="453707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de-DE" sz="3600" b="1" smtClean="0"/>
              <a:t>Bentuk Node Single Linked List non Circular</a:t>
            </a:r>
            <a:endParaRPr lang="en-US" sz="3600" b="1" smtClean="0"/>
          </a:p>
        </p:txBody>
      </p:sp>
      <p:sp>
        <p:nvSpPr>
          <p:cNvPr id="7171" name="AutoShape 3"/>
          <p:cNvSpPr>
            <a:spLocks noChangeAspect="1" noChangeArrowheads="1"/>
          </p:cNvSpPr>
          <p:nvPr>
            <p:ph type="body" idx="1"/>
          </p:nvPr>
        </p:nvSpPr>
        <p:spPr/>
        <p:txBody>
          <a:bodyPr/>
          <a:lstStyle/>
          <a:p>
            <a:pPr>
              <a:buFontTx/>
              <a:buNone/>
            </a:pPr>
            <a:r>
              <a:rPr lang="de-DE" sz="2000" b="1" smtClean="0"/>
              <a:t>Pengertian:</a:t>
            </a:r>
            <a:endParaRPr lang="de-DE" sz="2000" smtClean="0"/>
          </a:p>
          <a:p>
            <a:r>
              <a:rPr lang="de-DE" sz="2000" smtClean="0"/>
              <a:t>Single : artinya field pointer-nya hanya satu buah saja dan satu arah serta pada akhir node, pointernya menunjuk NULL</a:t>
            </a:r>
          </a:p>
          <a:p>
            <a:r>
              <a:rPr lang="de-DE" sz="2000" smtClean="0"/>
              <a:t>Linked List : artinya node-node tersebut saling terhubung satu sama lain.</a:t>
            </a:r>
          </a:p>
          <a:p>
            <a:endParaRPr lang="de-DE" sz="2000" smtClean="0"/>
          </a:p>
          <a:p>
            <a:endParaRPr lang="de-DE" sz="2000" smtClean="0"/>
          </a:p>
          <a:p>
            <a:endParaRPr lang="de-DE" sz="2000" smtClean="0"/>
          </a:p>
          <a:p>
            <a:endParaRPr lang="en-US" sz="2000" smtClean="0"/>
          </a:p>
          <a:p>
            <a:r>
              <a:rPr lang="en-US" sz="2000" smtClean="0"/>
              <a:t>Setiap node pada linked list mempunyai field yang berisi pointer ke node berikutnya, dan juga memiliki field yang berisi data.</a:t>
            </a:r>
          </a:p>
          <a:p>
            <a:r>
              <a:rPr lang="en-US" sz="2000" smtClean="0"/>
              <a:t>Node terakhir akan menunjuk ke NULL yang akan digunakan sebagai kondisi berhenti pada saat pembacaan isi linked list.</a:t>
            </a:r>
          </a:p>
        </p:txBody>
      </p:sp>
      <p:pic>
        <p:nvPicPr>
          <p:cNvPr id="7172" name="Picture 7"/>
          <p:cNvPicPr>
            <a:picLocks noChangeAspect="1" noChangeArrowheads="1"/>
          </p:cNvPicPr>
          <p:nvPr/>
        </p:nvPicPr>
        <p:blipFill>
          <a:blip r:embed="rId2"/>
          <a:srcRect/>
          <a:stretch>
            <a:fillRect/>
          </a:stretch>
        </p:blipFill>
        <p:spPr bwMode="auto">
          <a:xfrm>
            <a:off x="5940425" y="1125538"/>
            <a:ext cx="2343150" cy="990600"/>
          </a:xfrm>
          <a:prstGeom prst="rect">
            <a:avLst/>
          </a:prstGeom>
          <a:noFill/>
          <a:ln w="9525">
            <a:noFill/>
            <a:miter lim="800000"/>
            <a:headEnd/>
            <a:tailEnd/>
          </a:ln>
          <a:effectLst/>
        </p:spPr>
      </p:pic>
      <p:pic>
        <p:nvPicPr>
          <p:cNvPr id="7173" name="Picture 8"/>
          <p:cNvPicPr>
            <a:picLocks noChangeAspect="1" noChangeArrowheads="1"/>
          </p:cNvPicPr>
          <p:nvPr/>
        </p:nvPicPr>
        <p:blipFill>
          <a:blip r:embed="rId3"/>
          <a:srcRect/>
          <a:stretch>
            <a:fillRect/>
          </a:stretch>
        </p:blipFill>
        <p:spPr bwMode="auto">
          <a:xfrm>
            <a:off x="755650" y="3789363"/>
            <a:ext cx="4162425" cy="11144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sz="3600" b="1" smtClean="0"/>
              <a:t>Pembuatan Single Linked List</a:t>
            </a:r>
            <a:r>
              <a:rPr lang="en-US" sz="3600" smtClean="0"/>
              <a:t> non Circular (1)</a:t>
            </a:r>
          </a:p>
        </p:txBody>
      </p:sp>
      <p:sp>
        <p:nvSpPr>
          <p:cNvPr id="8195" name="Rectangle 4"/>
          <p:cNvSpPr>
            <a:spLocks noGrp="1" noChangeArrowheads="1"/>
          </p:cNvSpPr>
          <p:nvPr>
            <p:ph type="body" idx="1"/>
          </p:nvPr>
        </p:nvSpPr>
        <p:spPr>
          <a:xfrm>
            <a:off x="457200" y="1885950"/>
            <a:ext cx="8178800" cy="4711700"/>
          </a:xfrm>
        </p:spPr>
        <p:txBody>
          <a:bodyPr/>
          <a:lstStyle/>
          <a:p>
            <a:pPr>
              <a:lnSpc>
                <a:spcPct val="80000"/>
              </a:lnSpc>
              <a:buFontTx/>
              <a:buNone/>
            </a:pPr>
            <a:r>
              <a:rPr lang="en-US" sz="2800" smtClean="0"/>
              <a:t>Deklarasi Node</a:t>
            </a:r>
          </a:p>
          <a:p>
            <a:pPr>
              <a:lnSpc>
                <a:spcPct val="80000"/>
              </a:lnSpc>
              <a:buFontTx/>
              <a:buNone/>
            </a:pPr>
            <a:r>
              <a:rPr lang="en-US" sz="1400" smtClean="0">
                <a:latin typeface="Courier" pitchFamily="49" charset="0"/>
              </a:rPr>
              <a:t>	</a:t>
            </a:r>
          </a:p>
          <a:p>
            <a:pPr>
              <a:lnSpc>
                <a:spcPct val="80000"/>
              </a:lnSpc>
              <a:buFontTx/>
              <a:buNone/>
            </a:pPr>
            <a:r>
              <a:rPr lang="en-US" sz="1600" b="1" smtClean="0">
                <a:latin typeface="Courier" pitchFamily="49" charset="0"/>
              </a:rPr>
              <a:t>	typedef struct TNode{</a:t>
            </a:r>
          </a:p>
          <a:p>
            <a:pPr>
              <a:lnSpc>
                <a:spcPct val="80000"/>
              </a:lnSpc>
              <a:buFontTx/>
              <a:buNone/>
            </a:pPr>
            <a:r>
              <a:rPr lang="en-US" sz="1600" b="1" smtClean="0">
                <a:latin typeface="Courier" pitchFamily="49" charset="0"/>
              </a:rPr>
              <a:t>		int data;</a:t>
            </a:r>
          </a:p>
          <a:p>
            <a:pPr>
              <a:lnSpc>
                <a:spcPct val="80000"/>
              </a:lnSpc>
              <a:buFontTx/>
              <a:buNone/>
            </a:pPr>
            <a:r>
              <a:rPr lang="en-US" sz="1600" b="1" smtClean="0">
                <a:latin typeface="Courier" pitchFamily="49" charset="0"/>
              </a:rPr>
              <a:t>		TNode *next;</a:t>
            </a:r>
          </a:p>
          <a:p>
            <a:pPr>
              <a:lnSpc>
                <a:spcPct val="80000"/>
              </a:lnSpc>
              <a:buFontTx/>
              <a:buNone/>
            </a:pPr>
            <a:r>
              <a:rPr lang="en-US" sz="1600" b="1" smtClean="0">
                <a:latin typeface="Courier" pitchFamily="49" charset="0"/>
              </a:rPr>
              <a:t>	};</a:t>
            </a:r>
          </a:p>
          <a:p>
            <a:pPr>
              <a:lnSpc>
                <a:spcPct val="80000"/>
              </a:lnSpc>
              <a:buFontTx/>
              <a:buNone/>
            </a:pPr>
            <a:endParaRPr lang="en-US" sz="1600" b="1" smtClean="0">
              <a:latin typeface="Courier" pitchFamily="49" charset="0"/>
            </a:endParaRPr>
          </a:p>
          <a:p>
            <a:pPr>
              <a:lnSpc>
                <a:spcPct val="80000"/>
              </a:lnSpc>
              <a:buFontTx/>
              <a:buNone/>
            </a:pPr>
            <a:r>
              <a:rPr lang="en-US" sz="2800" u="sng" smtClean="0"/>
              <a:t>Penjelasan</a:t>
            </a:r>
            <a:r>
              <a:rPr lang="en-US" sz="2800" smtClean="0"/>
              <a:t>:</a:t>
            </a:r>
          </a:p>
          <a:p>
            <a:pPr>
              <a:lnSpc>
                <a:spcPct val="80000"/>
              </a:lnSpc>
            </a:pPr>
            <a:r>
              <a:rPr lang="en-US" sz="2800" smtClean="0"/>
              <a:t>Pembuatan struct bernama TNode yang berisi 2 field, yaitu field data bertipe integer dan field </a:t>
            </a:r>
            <a:r>
              <a:rPr lang="en-US" sz="2800" b="1" smtClean="0"/>
              <a:t>next</a:t>
            </a:r>
            <a:r>
              <a:rPr lang="en-US" sz="2800" smtClean="0"/>
              <a:t> yang bertipe pointer dari TNode</a:t>
            </a:r>
          </a:p>
          <a:p>
            <a:pPr>
              <a:lnSpc>
                <a:spcPct val="80000"/>
              </a:lnSpc>
            </a:pPr>
            <a:r>
              <a:rPr lang="en-US" sz="2800" smtClean="0"/>
              <a:t>Setelah pembuatan struct, buat variabel head yang bertipe pointer dari TNode yang berguna sebagai kepala linked list.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de-DE" sz="3600" b="1" smtClean="0"/>
              <a:t>Pembuatan Single Linked List non Circular (2)</a:t>
            </a:r>
            <a:endParaRPr lang="en-US" sz="3600" b="1" smtClean="0"/>
          </a:p>
        </p:txBody>
      </p:sp>
      <p:sp>
        <p:nvSpPr>
          <p:cNvPr id="9219" name="Rectangle 6"/>
          <p:cNvSpPr>
            <a:spLocks noGrp="1" noChangeArrowheads="1"/>
          </p:cNvSpPr>
          <p:nvPr>
            <p:ph type="body" idx="1"/>
          </p:nvPr>
        </p:nvSpPr>
        <p:spPr/>
        <p:txBody>
          <a:bodyPr/>
          <a:lstStyle/>
          <a:p>
            <a:pPr>
              <a:lnSpc>
                <a:spcPct val="90000"/>
              </a:lnSpc>
            </a:pPr>
            <a:r>
              <a:rPr lang="en-US" smtClean="0"/>
              <a:t>Digunakan keyword </a:t>
            </a:r>
            <a:r>
              <a:rPr lang="en-US" b="1" smtClean="0"/>
              <a:t>new</a:t>
            </a:r>
            <a:r>
              <a:rPr lang="en-US" smtClean="0"/>
              <a:t> yang berarti mempersiapkan sebuah node baru berserta alokasi memorinya, kemudian node tersebut diisi data dan pointer nextnya ditunjuk ke NULL.</a:t>
            </a:r>
          </a:p>
          <a:p>
            <a:pPr>
              <a:lnSpc>
                <a:spcPct val="90000"/>
              </a:lnSpc>
              <a:buFontTx/>
              <a:buNone/>
            </a:pPr>
            <a:r>
              <a:rPr lang="en-US" sz="2400" b="1" smtClean="0">
                <a:latin typeface="Courier" pitchFamily="49" charset="0"/>
              </a:rPr>
              <a:t>TNode *baru;</a:t>
            </a:r>
          </a:p>
          <a:p>
            <a:pPr>
              <a:lnSpc>
                <a:spcPct val="90000"/>
              </a:lnSpc>
              <a:buFontTx/>
              <a:buNone/>
            </a:pPr>
            <a:r>
              <a:rPr lang="en-US" sz="2400" b="1" smtClean="0">
                <a:latin typeface="Courier" pitchFamily="49" charset="0"/>
              </a:rPr>
              <a:t>baru = new TNode;</a:t>
            </a:r>
          </a:p>
          <a:p>
            <a:pPr>
              <a:lnSpc>
                <a:spcPct val="90000"/>
              </a:lnSpc>
              <a:buFontTx/>
              <a:buNone/>
            </a:pPr>
            <a:r>
              <a:rPr lang="en-US" sz="2400" b="1" smtClean="0">
                <a:latin typeface="Courier" pitchFamily="49" charset="0"/>
              </a:rPr>
              <a:t>baru-&gt;data = databaru;</a:t>
            </a:r>
          </a:p>
          <a:p>
            <a:pPr>
              <a:lnSpc>
                <a:spcPct val="90000"/>
              </a:lnSpc>
              <a:buFontTx/>
              <a:buNone/>
            </a:pPr>
            <a:r>
              <a:rPr lang="en-US" sz="2400" b="1" smtClean="0">
                <a:latin typeface="Courier" pitchFamily="49" charset="0"/>
              </a:rPr>
              <a:t>baru-&gt;next = NULL;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Cara lain alokasi pointer</a:t>
            </a:r>
          </a:p>
        </p:txBody>
      </p:sp>
      <p:sp>
        <p:nvSpPr>
          <p:cNvPr id="10243" name="Rectangle 3"/>
          <p:cNvSpPr>
            <a:spLocks noGrp="1" noChangeArrowheads="1"/>
          </p:cNvSpPr>
          <p:nvPr>
            <p:ph type="body" idx="1"/>
          </p:nvPr>
        </p:nvSpPr>
        <p:spPr/>
        <p:txBody>
          <a:bodyPr/>
          <a:lstStyle/>
          <a:p>
            <a:r>
              <a:rPr lang="en-US" smtClean="0"/>
              <a:t>Menggunakan alokasi memori secara manual</a:t>
            </a:r>
          </a:p>
          <a:p>
            <a:r>
              <a:rPr lang="en-US" smtClean="0"/>
              <a:t>Menggunakan header </a:t>
            </a:r>
            <a:r>
              <a:rPr lang="en-US" b="1" smtClean="0"/>
              <a:t>stdlib.h</a:t>
            </a:r>
            <a:r>
              <a:rPr lang="en-US" smtClean="0"/>
              <a:t> atau </a:t>
            </a:r>
            <a:r>
              <a:rPr lang="en-US" b="1" smtClean="0"/>
              <a:t>malloc.h</a:t>
            </a:r>
          </a:p>
          <a:p>
            <a:r>
              <a:rPr lang="en-US" smtClean="0"/>
              <a:t>Menggunakan fungsi:</a:t>
            </a:r>
          </a:p>
          <a:p>
            <a:pPr>
              <a:buFontTx/>
              <a:buNone/>
            </a:pPr>
            <a:r>
              <a:rPr lang="en-US" b="1" smtClean="0"/>
              <a:t>	&lt;pointer type&gt;</a:t>
            </a:r>
            <a:r>
              <a:rPr lang="en-US" smtClean="0"/>
              <a:t> *</a:t>
            </a:r>
            <a:r>
              <a:rPr lang="en-US" b="1" smtClean="0"/>
              <a:t>malloc(int size);</a:t>
            </a:r>
          </a:p>
          <a:p>
            <a:endParaRPr lang="en-US"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1440</Words>
  <Application>Microsoft Office PowerPoint</Application>
  <PresentationFormat>On-screen Show (4:3)</PresentationFormat>
  <Paragraphs>337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STRUKTUR DATA</vt:lpstr>
      <vt:lpstr>MATERI :: TYPE DATA DINAMIS – SINGLE LINKED LIST</vt:lpstr>
      <vt:lpstr>History of Linked List</vt:lpstr>
      <vt:lpstr>Linked List</vt:lpstr>
      <vt:lpstr>Array VS Linked List</vt:lpstr>
      <vt:lpstr>Bentuk Node Single Linked List non Circular</vt:lpstr>
      <vt:lpstr>Pembuatan Single Linked List non Circular (1)</vt:lpstr>
      <vt:lpstr>Pembuatan Single Linked List non Circular (2)</vt:lpstr>
      <vt:lpstr>Cara lain alokasi pointer</vt:lpstr>
      <vt:lpstr>Slide 10</vt:lpstr>
      <vt:lpstr>SLLNC MENGGUNAKAN HEAD </vt:lpstr>
      <vt:lpstr>SLLNC menggunakan Head</vt:lpstr>
      <vt:lpstr>SLLNC dengan HEAD</vt:lpstr>
      <vt:lpstr>SLLNC dengan HEAD</vt:lpstr>
      <vt:lpstr>SLLNC dengan HEAD</vt:lpstr>
      <vt:lpstr>SLLNC dengan Head</vt:lpstr>
      <vt:lpstr>SLLNC dengan HEAD</vt:lpstr>
      <vt:lpstr>SLLNC dengan HEAD</vt:lpstr>
      <vt:lpstr>SLLNC dengan HEAD</vt:lpstr>
      <vt:lpstr>SLLNC dengan HEAD</vt:lpstr>
      <vt:lpstr> SLLNC dengan HEAD</vt:lpstr>
      <vt:lpstr>SLLNC dengan HEAD</vt:lpstr>
      <vt:lpstr>SLLNC dengan HEAD</vt:lpstr>
      <vt:lpstr>SLLNC dengan HEAD</vt:lpstr>
      <vt:lpstr>SLLNC dengan HEAD</vt:lpstr>
      <vt:lpstr>SLLNC dengan HEAD</vt:lpstr>
      <vt:lpstr>SLLNC dengan HEAD</vt:lpstr>
      <vt:lpstr>SLLNC dengan HEAD &amp; TAIL</vt:lpstr>
      <vt:lpstr>SLLNC dengan HEAD &amp; TAIL</vt:lpstr>
      <vt:lpstr>SLLNC dengan HEAD &amp; TAIL</vt:lpstr>
      <vt:lpstr>SLLNC dengan HEAD &amp; TAIL</vt:lpstr>
      <vt:lpstr>SLLNC dengan HEAD &amp; TAIL</vt:lpstr>
      <vt:lpstr>SLLNC dengan HEAD &amp; TAIL</vt:lpstr>
      <vt:lpstr>SLLNC dengan HEAD &amp; TAIL</vt:lpstr>
      <vt:lpstr>SLLNC dengan HEAD &amp; TAIL</vt:lpstr>
      <vt:lpstr>SLLNC dengan HEAD &amp; TAIL</vt:lpstr>
      <vt:lpstr>SLLNC dengan HEAD &amp; TAIL</vt:lpstr>
      <vt:lpstr>SLLNC dengan HEAD &amp; TAIL</vt:lpstr>
      <vt:lpstr>SLLNC dengan HEAD &amp; TAIL</vt:lpstr>
      <vt:lpstr>SLLNC dengan HEAD &amp; TAIL</vt:lpstr>
      <vt:lpstr>NEXT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STRUKTUR DATA</dc:title>
  <dc:creator>feri</dc:creator>
  <cp:lastModifiedBy>feri</cp:lastModifiedBy>
  <cp:revision>19</cp:revision>
  <dcterms:created xsi:type="dcterms:W3CDTF">2018-08-29T00:47:10Z</dcterms:created>
  <dcterms:modified xsi:type="dcterms:W3CDTF">2018-08-31T01:30:00Z</dcterms:modified>
</cp:coreProperties>
</file>