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8" r:id="rId3"/>
    <p:sldId id="262" r:id="rId4"/>
    <p:sldId id="263" r:id="rId5"/>
    <p:sldId id="257" r:id="rId6"/>
    <p:sldId id="260" r:id="rId7"/>
    <p:sldId id="259" r:id="rId8"/>
    <p:sldId id="261" r:id="rId9"/>
    <p:sldId id="265" r:id="rId10"/>
    <p:sldId id="264" r:id="rId11"/>
    <p:sldId id="266" r:id="rId12"/>
    <p:sldId id="267" r:id="rId13"/>
    <p:sldId id="269" r:id="rId14"/>
    <p:sldId id="268" r:id="rId15"/>
    <p:sldId id="277" r:id="rId16"/>
    <p:sldId id="283" r:id="rId17"/>
    <p:sldId id="284" r:id="rId18"/>
    <p:sldId id="282" r:id="rId19"/>
    <p:sldId id="270" r:id="rId20"/>
    <p:sldId id="272" r:id="rId21"/>
    <p:sldId id="271" r:id="rId22"/>
    <p:sldId id="278" r:id="rId23"/>
    <p:sldId id="279" r:id="rId24"/>
    <p:sldId id="273" r:id="rId25"/>
    <p:sldId id="274" r:id="rId26"/>
    <p:sldId id="275" r:id="rId27"/>
    <p:sldId id="276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8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15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1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5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31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7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9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8A1F-88F0-46AF-8404-ABF612A078E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F4D8-8160-485A-BFA3-2E8D35B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5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72687" cy="3329581"/>
          </a:xfrm>
        </p:spPr>
        <p:txBody>
          <a:bodyPr/>
          <a:lstStyle/>
          <a:p>
            <a:pPr algn="ctr"/>
            <a:r>
              <a:rPr lang="en-US" sz="5000" dirty="0" smtClean="0">
                <a:latin typeface="Algerian" panose="04020705040A02060702" pitchFamily="82" charset="0"/>
              </a:rPr>
              <a:t>EEE 312 Project:</a:t>
            </a:r>
            <a:br>
              <a:rPr lang="en-US" sz="5000" dirty="0" smtClean="0">
                <a:latin typeface="Algerian" panose="04020705040A02060702" pitchFamily="82" charset="0"/>
              </a:rPr>
            </a:br>
            <a:r>
              <a:rPr lang="en-US" sz="5000" dirty="0" smtClean="0">
                <a:latin typeface="Algerian" panose="04020705040A02060702" pitchFamily="82" charset="0"/>
              </a:rPr>
              <a:t> Brain Tumor Detection and Segmentation from MRI </a:t>
            </a:r>
            <a:r>
              <a:rPr lang="en-US" sz="5000" dirty="0" err="1" smtClean="0">
                <a:latin typeface="Algerian" panose="04020705040A02060702" pitchFamily="82" charset="0"/>
              </a:rPr>
              <a:t>ImageS</a:t>
            </a:r>
            <a:r>
              <a:rPr lang="en-US" dirty="0" smtClean="0">
                <a:latin typeface="Algerian" panose="04020705040A02060702" pitchFamily="82" charset="0"/>
              </a:rPr>
              <a:t>.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3808"/>
            <a:ext cx="10353761" cy="1326321"/>
          </a:xfrm>
        </p:spPr>
        <p:txBody>
          <a:bodyPr/>
          <a:lstStyle/>
          <a:p>
            <a:pPr algn="ctr"/>
            <a:r>
              <a:rPr lang="en-US" dirty="0" smtClean="0"/>
              <a:t>Sample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564" y="1344052"/>
            <a:ext cx="9938587" cy="50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845" y="-409440"/>
            <a:ext cx="8494989" cy="1853248"/>
          </a:xfrm>
        </p:spPr>
        <p:txBody>
          <a:bodyPr/>
          <a:lstStyle/>
          <a:p>
            <a:pPr algn="ctr"/>
            <a:r>
              <a:rPr lang="en-US" dirty="0" smtClean="0"/>
              <a:t>Sample 3 ( No Tumor 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3" y="1037231"/>
            <a:ext cx="5676754" cy="57047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947" y="1037231"/>
            <a:ext cx="5398055" cy="570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84" y="95536"/>
            <a:ext cx="6366490" cy="66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Challenging Detection….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Blurry &amp; Grainy Image</a:t>
            </a:r>
          </a:p>
          <a:p>
            <a:endParaRPr lang="en-US" sz="3000" dirty="0" smtClean="0"/>
          </a:p>
          <a:p>
            <a:r>
              <a:rPr lang="en-US" sz="3000" dirty="0" smtClean="0"/>
              <a:t>Small Tumor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5810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2787"/>
            <a:ext cx="9404723" cy="1400530"/>
          </a:xfrm>
        </p:spPr>
        <p:txBody>
          <a:bodyPr/>
          <a:lstStyle/>
          <a:p>
            <a:r>
              <a:rPr lang="en-US" dirty="0" smtClean="0"/>
              <a:t>Blurry&amp; Grainy Image…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56" y="963261"/>
            <a:ext cx="4309636" cy="56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Anisotropic Diffusion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0781"/>
            <a:ext cx="8946541" cy="4195481"/>
          </a:xfrm>
        </p:spPr>
        <p:txBody>
          <a:bodyPr/>
          <a:lstStyle/>
          <a:p>
            <a:r>
              <a:rPr lang="en-US" sz="3500" dirty="0"/>
              <a:t>S</a:t>
            </a:r>
            <a:r>
              <a:rPr lang="en-US" sz="3500" dirty="0" smtClean="0"/>
              <a:t>hape-adapted </a:t>
            </a:r>
            <a:r>
              <a:rPr lang="en-US" sz="3500" dirty="0"/>
              <a:t>smoothing </a:t>
            </a:r>
            <a:r>
              <a:rPr lang="en-US" sz="3500" dirty="0" smtClean="0"/>
              <a:t>:</a:t>
            </a:r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produces a family of parameterized images, but each resulting image is a combination between the original image and a filter that depends on the local content of the original image. As a consequence, anisotropic diffusion is a </a:t>
            </a:r>
            <a:r>
              <a:rPr lang="en-US" i="1" dirty="0"/>
              <a:t>non-linear</a:t>
            </a:r>
            <a:r>
              <a:rPr lang="en-US" dirty="0"/>
              <a:t> and </a:t>
            </a:r>
            <a:r>
              <a:rPr lang="en-US" i="1" dirty="0"/>
              <a:t>space-variant</a:t>
            </a:r>
            <a:r>
              <a:rPr lang="en-US" dirty="0"/>
              <a:t> transformation of the original image</a:t>
            </a:r>
            <a:r>
              <a:rPr lang="en-US" dirty="0" smtClean="0"/>
              <a:t>.</a:t>
            </a:r>
          </a:p>
          <a:p>
            <a:r>
              <a:rPr lang="en-US" sz="3500" dirty="0" err="1"/>
              <a:t>Anisoptropic</a:t>
            </a:r>
            <a:r>
              <a:rPr lang="en-US" sz="3500" dirty="0"/>
              <a:t> Filter blurs the images without removing any 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Convolution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0  1  0 			0  0  0</a:t>
            </a:r>
          </a:p>
          <a:p>
            <a:pPr marL="0" indent="0">
              <a:buNone/>
            </a:pPr>
            <a:r>
              <a:rPr lang="en-US" dirty="0"/>
              <a:t>North = </a:t>
            </a:r>
            <a:r>
              <a:rPr lang="en-US" dirty="0" smtClean="0"/>
              <a:t>0 -1  0		  </a:t>
            </a:r>
            <a:r>
              <a:rPr lang="en-US" dirty="0"/>
              <a:t>East = 	</a:t>
            </a:r>
            <a:r>
              <a:rPr lang="en-US" dirty="0" smtClean="0"/>
              <a:t>0 -1  1		………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  0  0			0  0 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0  0  1</a:t>
            </a:r>
            <a:r>
              <a:rPr lang="en-US" dirty="0"/>
              <a:t>		</a:t>
            </a:r>
            <a:r>
              <a:rPr lang="en-US" dirty="0" smtClean="0"/>
              <a:t>	1  </a:t>
            </a:r>
            <a:r>
              <a:rPr lang="en-US" dirty="0"/>
              <a:t>0  0</a:t>
            </a:r>
          </a:p>
          <a:p>
            <a:pPr marL="0" indent="0">
              <a:buNone/>
            </a:pPr>
            <a:r>
              <a:rPr lang="en-US" dirty="0" smtClean="0"/>
              <a:t>North-East = 	0 -1  0	North-west </a:t>
            </a:r>
            <a:r>
              <a:rPr lang="en-US" dirty="0"/>
              <a:t>= 	0 -1  </a:t>
            </a:r>
            <a:r>
              <a:rPr lang="en-US" dirty="0" smtClean="0"/>
              <a:t>0	………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0  0  0			0  0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9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173707"/>
                <a:ext cx="10353762" cy="4617493"/>
              </a:xfrm>
            </p:spPr>
            <p:txBody>
              <a:bodyPr>
                <a:noAutofit/>
              </a:bodyPr>
              <a:lstStyle/>
              <a:p>
                <a:r>
                  <a:rPr lang="en-US" sz="2500" b="0" dirty="0" smtClean="0">
                    <a:ea typeface="Cambria Math" panose="02040503050406030204" pitchFamily="18" charset="0"/>
                  </a:rPr>
                  <a:t>Anisotropic diffusion is defined as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500" dirty="0" smtClean="0">
                  <a:latin typeface="Tempus Sans ITC" panose="04020404030D07020202" pitchFamily="82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500" dirty="0" smtClean="0"/>
                  <a:t>Where c(</a:t>
                </a:r>
                <a:r>
                  <a:rPr lang="en-US" sz="2500" dirty="0" err="1" smtClean="0"/>
                  <a:t>x,y,t</a:t>
                </a:r>
                <a:r>
                  <a:rPr lang="en-US" sz="2500" dirty="0" smtClean="0"/>
                  <a:t>) is the diffusion coefficient . It controls the rate of diffusion and is chosen as to preserve edges in the image . The diffusion co-efficient proposed  by the pioneering </a:t>
                </a:r>
                <a:r>
                  <a:rPr lang="en-US" sz="2500" dirty="0" err="1" smtClean="0"/>
                  <a:t>Perona</a:t>
                </a:r>
                <a:r>
                  <a:rPr lang="en-US" sz="2500" dirty="0" smtClean="0"/>
                  <a:t>-Malik paper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173707"/>
                <a:ext cx="10353762" cy="4617493"/>
              </a:xfrm>
              <a:blipFill rotWithShape="0">
                <a:blip r:embed="rId2"/>
                <a:stretch>
                  <a:fillRect l="-1060" t="-661" b="-8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496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87" y="659635"/>
            <a:ext cx="5074796" cy="5440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52718"/>
            <a:ext cx="4400216" cy="579568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46327" y="3166280"/>
            <a:ext cx="14356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534606"/>
            <a:ext cx="101155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Submitted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107" y="1853248"/>
            <a:ext cx="7961746" cy="43951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Celia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Shahnaz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</a:t>
            </a: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EEE, BUET</a:t>
            </a:r>
          </a:p>
          <a:p>
            <a:pPr marL="0" indent="0" algn="ctr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Arnab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Bhattacharjee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</a:t>
            </a: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EEE, BUET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28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54112" y="77251"/>
            <a:ext cx="9395741" cy="1000922"/>
          </a:xfrm>
        </p:spPr>
        <p:txBody>
          <a:bodyPr/>
          <a:lstStyle/>
          <a:p>
            <a:r>
              <a:rPr lang="en-US" dirty="0" smtClean="0"/>
              <a:t>Small Tumor…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54" y="870781"/>
            <a:ext cx="5440695" cy="57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2593"/>
            <a:ext cx="10816980" cy="63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Tumor Border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Library functions for morphological operation were used to segment the binary image &amp; detect the tumor area.</a:t>
            </a:r>
          </a:p>
          <a:p>
            <a:r>
              <a:rPr lang="en-US" sz="3000" dirty="0" smtClean="0"/>
              <a:t>The Binary image was eroded, </a:t>
            </a:r>
            <a:r>
              <a:rPr lang="en-US" sz="3000" dirty="0" err="1" smtClean="0"/>
              <a:t>i.e</a:t>
            </a:r>
            <a:r>
              <a:rPr lang="en-US" sz="3000" dirty="0" smtClean="0"/>
              <a:t>, all the points in the neighborhood of a  black point was turned black.</a:t>
            </a:r>
          </a:p>
          <a:p>
            <a:r>
              <a:rPr lang="en-US" sz="3000" dirty="0" smtClean="0"/>
              <a:t>Finally we get the border by subtracting the eroded image from original binary image</a:t>
            </a:r>
          </a:p>
        </p:txBody>
      </p:sp>
    </p:spTree>
    <p:extLst>
      <p:ext uri="{BB962C8B-B14F-4D97-AF65-F5344CB8AC3E}">
        <p14:creationId xmlns:p14="http://schemas.microsoft.com/office/powerpoint/2010/main" val="267525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038" y="3026006"/>
            <a:ext cx="3448404" cy="3695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4" y="1028382"/>
            <a:ext cx="3994128" cy="4285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895" y="1028382"/>
            <a:ext cx="4043008" cy="4282712"/>
          </a:xfrm>
          <a:prstGeom prst="rect">
            <a:avLst/>
          </a:prstGeom>
        </p:spPr>
      </p:pic>
      <p:sp>
        <p:nvSpPr>
          <p:cNvPr id="8" name="Left-Right-Up Arrow 7"/>
          <p:cNvSpPr/>
          <p:nvPr/>
        </p:nvSpPr>
        <p:spPr>
          <a:xfrm rot="10800000">
            <a:off x="4931116" y="1812304"/>
            <a:ext cx="2316969" cy="1172758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Comings…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May give false positive if the section of bones are too thick</a:t>
            </a:r>
          </a:p>
          <a:p>
            <a:endParaRPr lang="en-US" sz="3000" dirty="0" smtClean="0"/>
          </a:p>
          <a:p>
            <a:r>
              <a:rPr lang="en-US" sz="3000" dirty="0" smtClean="0"/>
              <a:t>May give false negative if the tumor image is hollow, </a:t>
            </a:r>
            <a:r>
              <a:rPr lang="en-US" sz="3000" dirty="0" err="1" smtClean="0"/>
              <a:t>i.e</a:t>
            </a:r>
            <a:r>
              <a:rPr lang="en-US" sz="3000" dirty="0" smtClean="0"/>
              <a:t>, density of tumor is low.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523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523875"/>
            <a:ext cx="4295775" cy="58102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884689" y="1555845"/>
            <a:ext cx="2661314" cy="14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density tumor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19091914">
            <a:off x="6078995" y="3611826"/>
            <a:ext cx="3406470" cy="2848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547161" y="5504933"/>
            <a:ext cx="3074510" cy="2342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03117" y="4472092"/>
            <a:ext cx="2661314" cy="14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Thick bone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79458"/>
            <a:ext cx="10790713" cy="62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improvement…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process can be extended to 3D image</a:t>
            </a:r>
          </a:p>
          <a:p>
            <a:r>
              <a:rPr lang="en-US" sz="3000" dirty="0" smtClean="0"/>
              <a:t>The proper anatomical position may be detected</a:t>
            </a:r>
          </a:p>
          <a:p>
            <a:r>
              <a:rPr lang="en-US" sz="3000" dirty="0" smtClean="0"/>
              <a:t>Fixed thresholds were used. Machine Learning may be implemented to train the system dynamically change the thresholds.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646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to the Society: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Medical image processing is the most </a:t>
            </a:r>
            <a:r>
              <a:rPr lang="en-US" b="1" dirty="0" smtClean="0"/>
              <a:t>challenging and </a:t>
            </a:r>
            <a:r>
              <a:rPr lang="en-US" b="1" dirty="0"/>
              <a:t>emerging field now a days. Processing of MRI images is </a:t>
            </a:r>
            <a:r>
              <a:rPr lang="en-US" b="1" dirty="0" smtClean="0"/>
              <a:t>one of </a:t>
            </a:r>
            <a:r>
              <a:rPr lang="en-US" b="1" dirty="0"/>
              <a:t>the part of this field</a:t>
            </a:r>
            <a:r>
              <a:rPr lang="en-US" b="1" dirty="0" smtClean="0"/>
              <a:t>. This code makes MRI image analysis accessible to more people who need not have to be specialist on MRI imaging. 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MRI imaging is less harmful than X-ray . It is less attenuated by bones. This project can make MRI image processing and tumor detection process faster and cheaper.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8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a lot 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</a:t>
            </a:r>
          </a:p>
          <a:p>
            <a:pPr algn="ctr"/>
            <a:endParaRPr lang="en-US" sz="3000" dirty="0"/>
          </a:p>
          <a:p>
            <a:pPr algn="ctr"/>
            <a:r>
              <a:rPr lang="en-US" sz="3000" i="1" dirty="0" err="1" smtClean="0"/>
              <a:t>Dr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Ceila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Shahnaz</a:t>
            </a:r>
            <a:r>
              <a:rPr lang="en-US" sz="3000" i="1" dirty="0" smtClean="0"/>
              <a:t> </a:t>
            </a:r>
            <a:r>
              <a:rPr lang="en-US" sz="3000" i="1" dirty="0"/>
              <a:t> </a:t>
            </a:r>
            <a:r>
              <a:rPr lang="en-US" sz="3000" i="1" dirty="0" smtClean="0"/>
              <a:t>Madam and </a:t>
            </a:r>
          </a:p>
          <a:p>
            <a:pPr algn="ctr"/>
            <a:r>
              <a:rPr lang="en-US" sz="3000" i="1" dirty="0" err="1" smtClean="0"/>
              <a:t>Arnab</a:t>
            </a:r>
            <a:r>
              <a:rPr lang="en-US" sz="3000" i="1" dirty="0" smtClean="0"/>
              <a:t> Sir …….</a:t>
            </a:r>
          </a:p>
        </p:txBody>
      </p:sp>
    </p:spTree>
    <p:extLst>
      <p:ext uri="{BB962C8B-B14F-4D97-AF65-F5344CB8AC3E}">
        <p14:creationId xmlns:p14="http://schemas.microsoft.com/office/powerpoint/2010/main" val="140995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Submitted </a:t>
            </a:r>
            <a:r>
              <a:rPr lang="en-US" dirty="0" smtClean="0"/>
              <a:t>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NO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5</a:t>
            </a:r>
          </a:p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Sadman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Sakib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Ahbab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( 1306002 )</a:t>
            </a:r>
          </a:p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S.M.Saiduzzaman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( 1306005 )</a:t>
            </a:r>
          </a:p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Shakib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Mahmood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( 1306009 )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Nabil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Zulfiqar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Zisan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( 1306020 ) </a:t>
            </a:r>
          </a:p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Ashfaqur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 ( 1306023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6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/>
              <a:t>Objectives……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76459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2" y="1853248"/>
            <a:ext cx="7866211" cy="439515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objectives of our project: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500" dirty="0" smtClean="0"/>
              <a:t>1) To detect if there is a tumor in a given MRI Image</a:t>
            </a:r>
          </a:p>
          <a:p>
            <a:pPr algn="ctr"/>
            <a:r>
              <a:rPr lang="en-US" sz="2500" dirty="0" smtClean="0"/>
              <a:t>&amp;</a:t>
            </a:r>
          </a:p>
          <a:p>
            <a:pPr algn="ctr"/>
            <a:r>
              <a:rPr lang="en-US" sz="2500" dirty="0" smtClean="0"/>
              <a:t>2) If there is, specify the location of the tumor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3250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Algorithm……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035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734" y="1384177"/>
            <a:ext cx="3475513" cy="1480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Taking an MRI 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19633" y="1312653"/>
            <a:ext cx="3475513" cy="1480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Filtering the image using an </a:t>
            </a:r>
            <a:r>
              <a:rPr lang="en-US" b="1" dirty="0" smtClean="0">
                <a:solidFill>
                  <a:schemeClr val="bg1"/>
                </a:solidFill>
              </a:rPr>
              <a:t>Anisotropic diffusion </a:t>
            </a:r>
            <a:r>
              <a:rPr lang="en-US" dirty="0" smtClean="0">
                <a:solidFill>
                  <a:schemeClr val="bg1"/>
                </a:solidFill>
              </a:rPr>
              <a:t>Filter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43532" y="1212819"/>
            <a:ext cx="3475513" cy="1480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Processing </a:t>
            </a:r>
            <a:r>
              <a:rPr lang="en-US" dirty="0">
                <a:solidFill>
                  <a:schemeClr val="bg1"/>
                </a:solidFill>
              </a:rPr>
              <a:t>the image in details  using morphological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operation 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43531" y="3721114"/>
            <a:ext cx="3475513" cy="2147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Confirmation of tumor based on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density and area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05985" y="3930556"/>
            <a:ext cx="3475513" cy="2033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If  </a:t>
            </a:r>
            <a:r>
              <a:rPr lang="en-US" dirty="0">
                <a:solidFill>
                  <a:schemeClr val="bg1"/>
                </a:solidFill>
              </a:rPr>
              <a:t>no tumor, ending of  processing image, but if there, estimating the tumor location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734" y="3742679"/>
            <a:ext cx="3475513" cy="2125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Segmentation of the tumor in the image by a particular border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3387364" y="830975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7539316" y="700435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flipH="1">
            <a:off x="11096180" y="2693348"/>
            <a:ext cx="822864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7781632" y="5342801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5400000">
            <a:off x="3345796" y="5402625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 </a:t>
            </a:r>
            <a:r>
              <a:rPr lang="en-US" sz="4000" dirty="0" smtClean="0"/>
              <a:t>  Figures  of Simulation Output…..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39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05" y="1473958"/>
            <a:ext cx="9533159" cy="46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322</TotalTime>
  <Words>488</Words>
  <Application>Microsoft Office PowerPoint</Application>
  <PresentationFormat>Widescreen</PresentationFormat>
  <Paragraphs>84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Algerian</vt:lpstr>
      <vt:lpstr>Arial</vt:lpstr>
      <vt:lpstr>Bookman Old Style</vt:lpstr>
      <vt:lpstr>Cambria Math</vt:lpstr>
      <vt:lpstr>Rockwell</vt:lpstr>
      <vt:lpstr>Tempus Sans ITC</vt:lpstr>
      <vt:lpstr>Times New Roman</vt:lpstr>
      <vt:lpstr>Damask</vt:lpstr>
      <vt:lpstr>EEE 312 Project:  Brain Tumor Detection and Segmentation from MRI ImageS.</vt:lpstr>
      <vt:lpstr>Project Submitted to:</vt:lpstr>
      <vt:lpstr>Project Submitted by: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1</vt:lpstr>
      <vt:lpstr>Sample 2</vt:lpstr>
      <vt:lpstr>Sample 3 ( No Tumor )</vt:lpstr>
      <vt:lpstr>PowerPoint Presentation</vt:lpstr>
      <vt:lpstr>Challenging Detection….</vt:lpstr>
      <vt:lpstr>Blurry&amp; Grainy Image…</vt:lpstr>
      <vt:lpstr>Solution: Anisotropic Diffusion Filter</vt:lpstr>
      <vt:lpstr>Gaussian Convolution matrix</vt:lpstr>
      <vt:lpstr>PowerPoint Presentation</vt:lpstr>
      <vt:lpstr>PowerPoint Presentation</vt:lpstr>
      <vt:lpstr>PowerPoint Presentation</vt:lpstr>
      <vt:lpstr>Small Tumor…</vt:lpstr>
      <vt:lpstr>PowerPoint Presentation</vt:lpstr>
      <vt:lpstr>Detecting Tumor Border </vt:lpstr>
      <vt:lpstr>PowerPoint Presentation</vt:lpstr>
      <vt:lpstr>Short Comings…</vt:lpstr>
      <vt:lpstr>PowerPoint Presentation</vt:lpstr>
      <vt:lpstr>PowerPoint Presentation</vt:lpstr>
      <vt:lpstr>Scope of improvement…</vt:lpstr>
      <vt:lpstr>Service to the Society:</vt:lpstr>
      <vt:lpstr>Thanks a lot 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312: Brain Tumor Detection and Segmentation from MRI ImageS.</dc:title>
  <dc:creator>5000 Series</dc:creator>
  <cp:lastModifiedBy>5000 Series</cp:lastModifiedBy>
  <cp:revision>36</cp:revision>
  <dcterms:created xsi:type="dcterms:W3CDTF">2017-07-12T18:31:02Z</dcterms:created>
  <dcterms:modified xsi:type="dcterms:W3CDTF">2017-07-17T06:54:21Z</dcterms:modified>
</cp:coreProperties>
</file>