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4586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D043B-0848-4296-B346-804F16812758}"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423933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342188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2940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849777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2745208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327825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0629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281051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24446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249337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D043B-0848-4296-B346-804F16812758}"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172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2D043B-0848-4296-B346-804F16812758}"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345678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246423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5455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2D043B-0848-4296-B346-804F16812758}" type="datetimeFigureOut">
              <a:rPr lang="en-US" smtClean="0"/>
              <a:t>3/3/2025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10513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D043B-0848-4296-B346-804F16812758}"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2B6BD-432D-41E3-811C-0F298671316C}" type="slidenum">
              <a:rPr lang="en-US" smtClean="0"/>
              <a:t>‹#›</a:t>
            </a:fld>
            <a:endParaRPr lang="en-US"/>
          </a:p>
        </p:txBody>
      </p:sp>
    </p:spTree>
    <p:extLst>
      <p:ext uri="{BB962C8B-B14F-4D97-AF65-F5344CB8AC3E}">
        <p14:creationId xmlns:p14="http://schemas.microsoft.com/office/powerpoint/2010/main" val="19600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2D043B-0848-4296-B346-804F16812758}" type="datetimeFigureOut">
              <a:rPr lang="en-US" smtClean="0"/>
              <a:t>3/3/2025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B2B6BD-432D-41E3-811C-0F298671316C}" type="slidenum">
              <a:rPr lang="en-US" smtClean="0"/>
              <a:t>‹#›</a:t>
            </a:fld>
            <a:endParaRPr lang="en-US"/>
          </a:p>
        </p:txBody>
      </p:sp>
    </p:spTree>
    <p:extLst>
      <p:ext uri="{BB962C8B-B14F-4D97-AF65-F5344CB8AC3E}">
        <p14:creationId xmlns:p14="http://schemas.microsoft.com/office/powerpoint/2010/main" val="3750808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B1C3-5671-415E-B363-093C60A43F6B}"/>
              </a:ext>
            </a:extLst>
          </p:cNvPr>
          <p:cNvSpPr>
            <a:spLocks noGrp="1"/>
          </p:cNvSpPr>
          <p:nvPr>
            <p:ph type="ctrTitle"/>
          </p:nvPr>
        </p:nvSpPr>
        <p:spPr>
          <a:xfrm>
            <a:off x="1619189" y="2110154"/>
            <a:ext cx="9212934" cy="2231129"/>
          </a:xfrm>
        </p:spPr>
        <p:txBody>
          <a:bodyPr/>
          <a:lstStyle/>
          <a:p>
            <a:r>
              <a:rPr lang="en-US" dirty="0"/>
              <a:t>Data analysis in marketing context</a:t>
            </a:r>
          </a:p>
        </p:txBody>
      </p:sp>
      <p:sp>
        <p:nvSpPr>
          <p:cNvPr id="3" name="Subtitle 2">
            <a:extLst>
              <a:ext uri="{FF2B5EF4-FFF2-40B4-BE49-F238E27FC236}">
                <a16:creationId xmlns:a16="http://schemas.microsoft.com/office/drawing/2014/main" id="{57D5D337-367F-4F6C-9ACE-6940817CE6CA}"/>
              </a:ext>
            </a:extLst>
          </p:cNvPr>
          <p:cNvSpPr>
            <a:spLocks noGrp="1"/>
          </p:cNvSpPr>
          <p:nvPr>
            <p:ph type="subTitle" idx="1"/>
          </p:nvPr>
        </p:nvSpPr>
        <p:spPr>
          <a:xfrm>
            <a:off x="8259140" y="5115005"/>
            <a:ext cx="2952811" cy="1102916"/>
          </a:xfrm>
        </p:spPr>
        <p:txBody>
          <a:bodyPr>
            <a:noAutofit/>
          </a:bodyPr>
          <a:lstStyle/>
          <a:p>
            <a:r>
              <a:rPr lang="en-US" sz="2800" dirty="0"/>
              <a:t>Data analyst</a:t>
            </a:r>
          </a:p>
          <a:p>
            <a:r>
              <a:rPr lang="en-US" sz="2800" dirty="0"/>
              <a:t>Wageeh hella</a:t>
            </a:r>
          </a:p>
        </p:txBody>
      </p:sp>
      <p:pic>
        <p:nvPicPr>
          <p:cNvPr id="5" name="Picture 4">
            <a:extLst>
              <a:ext uri="{FF2B5EF4-FFF2-40B4-BE49-F238E27FC236}">
                <a16:creationId xmlns:a16="http://schemas.microsoft.com/office/drawing/2014/main" id="{FBE436B0-C69E-433B-83D7-3658D7F58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8" y="0"/>
            <a:ext cx="1869827" cy="1869827"/>
          </a:xfrm>
          <a:prstGeom prst="rect">
            <a:avLst/>
          </a:prstGeom>
        </p:spPr>
      </p:pic>
    </p:spTree>
    <p:extLst>
      <p:ext uri="{BB962C8B-B14F-4D97-AF65-F5344CB8AC3E}">
        <p14:creationId xmlns:p14="http://schemas.microsoft.com/office/powerpoint/2010/main" val="368980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B7E4-8701-4951-881B-E4B4B38FC4E8}"/>
              </a:ext>
            </a:extLst>
          </p:cNvPr>
          <p:cNvSpPr>
            <a:spLocks noGrp="1"/>
          </p:cNvSpPr>
          <p:nvPr>
            <p:ph type="title"/>
          </p:nvPr>
        </p:nvSpPr>
        <p:spPr/>
        <p:txBody>
          <a:bodyPr/>
          <a:lstStyle/>
          <a:p>
            <a:r>
              <a:rPr lang="en-US" b="0" i="0" dirty="0">
                <a:solidFill>
                  <a:srgbClr val="E8EAED"/>
                </a:solidFill>
                <a:effectLst/>
                <a:latin typeface="Arial" panose="020B0604020202020204" pitchFamily="34" charset="0"/>
              </a:rPr>
              <a:t>6. What is the best marketing channel? </a:t>
            </a:r>
            <a:br>
              <a:rPr lang="en-US" dirty="0">
                <a:solidFill>
                  <a:srgbClr val="E8EAED"/>
                </a:solidFill>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C60053AD-23F5-4A1E-855B-C18CEC308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472" y="1654517"/>
            <a:ext cx="4628271" cy="4628271"/>
          </a:xfrm>
        </p:spPr>
      </p:pic>
      <p:sp>
        <p:nvSpPr>
          <p:cNvPr id="6" name="TextBox 5">
            <a:extLst>
              <a:ext uri="{FF2B5EF4-FFF2-40B4-BE49-F238E27FC236}">
                <a16:creationId xmlns:a16="http://schemas.microsoft.com/office/drawing/2014/main" id="{CF79262C-9796-41A4-8C54-6B6097C81630}"/>
              </a:ext>
            </a:extLst>
          </p:cNvPr>
          <p:cNvSpPr txBox="1"/>
          <p:nvPr/>
        </p:nvSpPr>
        <p:spPr>
          <a:xfrm>
            <a:off x="760528" y="1869232"/>
            <a:ext cx="1491176" cy="1323439"/>
          </a:xfrm>
          <a:prstGeom prst="rect">
            <a:avLst/>
          </a:prstGeom>
          <a:noFill/>
        </p:spPr>
        <p:txBody>
          <a:bodyPr wrap="square" rtlCol="0">
            <a:spAutoFit/>
          </a:bodyPr>
          <a:lstStyle/>
          <a:p>
            <a:r>
              <a:rPr lang="en-US" sz="8000" dirty="0">
                <a:solidFill>
                  <a:schemeClr val="bg2">
                    <a:lumMod val="40000"/>
                    <a:lumOff val="60000"/>
                  </a:schemeClr>
                </a:solidFill>
              </a:rPr>
              <a:t>TV</a:t>
            </a:r>
          </a:p>
        </p:txBody>
      </p:sp>
      <p:sp>
        <p:nvSpPr>
          <p:cNvPr id="7" name="TextBox 6">
            <a:extLst>
              <a:ext uri="{FF2B5EF4-FFF2-40B4-BE49-F238E27FC236}">
                <a16:creationId xmlns:a16="http://schemas.microsoft.com/office/drawing/2014/main" id="{1A6EE68E-E683-40D8-B986-B535A461E74C}"/>
              </a:ext>
            </a:extLst>
          </p:cNvPr>
          <p:cNvSpPr txBox="1"/>
          <p:nvPr/>
        </p:nvSpPr>
        <p:spPr>
          <a:xfrm>
            <a:off x="913398" y="3208655"/>
            <a:ext cx="3868614" cy="523220"/>
          </a:xfrm>
          <a:prstGeom prst="rect">
            <a:avLst/>
          </a:prstGeom>
          <a:noFill/>
        </p:spPr>
        <p:txBody>
          <a:bodyPr wrap="square" rtlCol="0">
            <a:spAutoFit/>
          </a:bodyPr>
          <a:lstStyle/>
          <a:p>
            <a:r>
              <a:rPr lang="en-US" sz="2800" dirty="0"/>
              <a:t>Is the best channel</a:t>
            </a:r>
          </a:p>
        </p:txBody>
      </p:sp>
    </p:spTree>
    <p:extLst>
      <p:ext uri="{BB962C8B-B14F-4D97-AF65-F5344CB8AC3E}">
        <p14:creationId xmlns:p14="http://schemas.microsoft.com/office/powerpoint/2010/main" val="233402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93B0-36AF-4599-A193-A053D6F238A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26496A07-F2E0-4B0B-941D-0A56F995C1DA}"/>
              </a:ext>
            </a:extLst>
          </p:cNvPr>
          <p:cNvSpPr>
            <a:spLocks noGrp="1"/>
          </p:cNvSpPr>
          <p:nvPr>
            <p:ph idx="1"/>
          </p:nvPr>
        </p:nvSpPr>
        <p:spPr/>
        <p:txBody>
          <a:bodyPr>
            <a:normAutofit fontScale="92500" lnSpcReduction="20000"/>
          </a:bodyPr>
          <a:lstStyle/>
          <a:p>
            <a:r>
              <a:rPr lang="en-US" sz="2800" dirty="0">
                <a:latin typeface="ui-sans-serif"/>
              </a:rPr>
              <a:t>Invest on Marketing for  TV channel As it’s the highest revenue channel </a:t>
            </a:r>
          </a:p>
          <a:p>
            <a:r>
              <a:rPr lang="en-US" sz="3200" dirty="0">
                <a:latin typeface="ui-sans-serif"/>
              </a:rPr>
              <a:t> </a:t>
            </a:r>
            <a:r>
              <a:rPr lang="en-US" sz="2800" dirty="0">
                <a:latin typeface="ui-sans-serif"/>
              </a:rPr>
              <a:t>Create special offers and packages for family Because it is the category that provides the most revenue</a:t>
            </a:r>
          </a:p>
          <a:p>
            <a:r>
              <a:rPr lang="en-US" sz="3200" dirty="0">
                <a:latin typeface="ui-sans-serif"/>
              </a:rPr>
              <a:t>Reduce marketing via </a:t>
            </a:r>
            <a:r>
              <a:rPr lang="en-US" sz="3200" b="1" dirty="0">
                <a:solidFill>
                  <a:schemeClr val="accent3">
                    <a:lumMod val="60000"/>
                    <a:lumOff val="40000"/>
                  </a:schemeClr>
                </a:solidFill>
                <a:latin typeface="ui-sans-serif"/>
              </a:rPr>
              <a:t>radio or email or billboard because they offer less return on expenditure</a:t>
            </a:r>
          </a:p>
          <a:p>
            <a:r>
              <a:rPr lang="en-US" sz="3200" dirty="0">
                <a:latin typeface="ui-sans-serif"/>
              </a:rPr>
              <a:t>Invest on Marketing for  social media channel special company 29 </a:t>
            </a:r>
            <a:r>
              <a:rPr lang="en-US" sz="3200" dirty="0">
                <a:latin typeface="+mj-lt"/>
              </a:rPr>
              <a:t> </a:t>
            </a:r>
            <a:r>
              <a:rPr lang="en-US" sz="3200" b="1" dirty="0">
                <a:solidFill>
                  <a:schemeClr val="accent3">
                    <a:lumMod val="60000"/>
                    <a:lumOff val="40000"/>
                  </a:schemeClr>
                </a:solidFill>
                <a:latin typeface="+mj-lt"/>
              </a:rPr>
              <a:t>which </a:t>
            </a:r>
            <a:r>
              <a:rPr lang="en-US" sz="3200" b="1" i="0" dirty="0">
                <a:solidFill>
                  <a:schemeClr val="accent3">
                    <a:lumMod val="60000"/>
                    <a:lumOff val="40000"/>
                  </a:schemeClr>
                </a:solidFill>
                <a:effectLst/>
                <a:latin typeface="Arial" panose="020B0604020202020204" pitchFamily="34" charset="0"/>
              </a:rPr>
              <a:t>As it is for every expenditure $1 offers a return of $14</a:t>
            </a:r>
            <a:endParaRPr lang="en-US" sz="3200" b="1" dirty="0">
              <a:solidFill>
                <a:schemeClr val="accent3">
                  <a:lumMod val="60000"/>
                  <a:lumOff val="40000"/>
                </a:schemeClr>
              </a:solidFill>
              <a:latin typeface="Arial" panose="020B0604020202020204" pitchFamily="34" charset="0"/>
            </a:endParaRPr>
          </a:p>
          <a:p>
            <a:r>
              <a:rPr kumimoji="0" lang="en-US" altLang="en-US" sz="3200" b="0" i="0" u="none" strike="noStrike" cap="none" normalizeH="0" baseline="0" dirty="0">
                <a:ln>
                  <a:noFill/>
                </a:ln>
                <a:solidFill>
                  <a:schemeClr val="bg2">
                    <a:lumMod val="40000"/>
                    <a:lumOff val="60000"/>
                  </a:schemeClr>
                </a:solidFill>
                <a:effectLst/>
                <a:latin typeface="Arial" panose="020B0604020202020204" pitchFamily="34" charset="0"/>
              </a:rPr>
              <a:t>Increase marketing on January for more revenue</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3200" b="0" i="0" dirty="0">
              <a:solidFill>
                <a:schemeClr val="bg2">
                  <a:lumMod val="40000"/>
                  <a:lumOff val="60000"/>
                </a:schemeClr>
              </a:solidFill>
              <a:effectLst/>
              <a:latin typeface="Arial" panose="020B0604020202020204" pitchFamily="34" charset="0"/>
            </a:endParaRPr>
          </a:p>
          <a:p>
            <a:endParaRPr lang="en-US" sz="3200" b="1" i="0" dirty="0">
              <a:solidFill>
                <a:srgbClr val="0D0D0D"/>
              </a:solidFill>
              <a:effectLst/>
              <a:latin typeface="ui-sans-serif"/>
            </a:endParaRPr>
          </a:p>
          <a:p>
            <a:endParaRPr lang="en-US" sz="3200" dirty="0"/>
          </a:p>
          <a:p>
            <a:endParaRPr lang="en-US" dirty="0"/>
          </a:p>
        </p:txBody>
      </p:sp>
      <p:sp>
        <p:nvSpPr>
          <p:cNvPr id="7" name="Rectangle 4">
            <a:extLst>
              <a:ext uri="{FF2B5EF4-FFF2-40B4-BE49-F238E27FC236}">
                <a16:creationId xmlns:a16="http://schemas.microsoft.com/office/drawing/2014/main" id="{F835EE03-EBD8-4762-8DF0-300255384576}"/>
              </a:ext>
            </a:extLst>
          </p:cNvPr>
          <p:cNvSpPr>
            <a:spLocks noChangeArrowheads="1"/>
          </p:cNvSpPr>
          <p:nvPr/>
        </p:nvSpPr>
        <p:spPr bwMode="auto">
          <a:xfrm>
            <a:off x="1294227" y="1374841"/>
            <a:ext cx="65" cy="241744"/>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12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08DC2-FE00-417D-BB4A-540BDA1F1875}"/>
              </a:ext>
            </a:extLst>
          </p:cNvPr>
          <p:cNvSpPr>
            <a:spLocks noGrp="1"/>
          </p:cNvSpPr>
          <p:nvPr>
            <p:ph idx="1"/>
          </p:nvPr>
        </p:nvSpPr>
        <p:spPr>
          <a:xfrm>
            <a:off x="3888717" y="2788437"/>
            <a:ext cx="4200208" cy="999771"/>
          </a:xfrm>
        </p:spPr>
        <p:txBody>
          <a:bodyPr>
            <a:normAutofit/>
          </a:bodyPr>
          <a:lstStyle/>
          <a:p>
            <a:pPr marL="0" indent="0">
              <a:buNone/>
            </a:pPr>
            <a:r>
              <a:rPr lang="en-US" sz="5400" dirty="0"/>
              <a:t>Thank you!!</a:t>
            </a:r>
          </a:p>
        </p:txBody>
      </p:sp>
    </p:spTree>
    <p:extLst>
      <p:ext uri="{BB962C8B-B14F-4D97-AF65-F5344CB8AC3E}">
        <p14:creationId xmlns:p14="http://schemas.microsoft.com/office/powerpoint/2010/main" val="199969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AFDF-C438-446D-B423-7FA321992FF5}"/>
              </a:ext>
            </a:extLst>
          </p:cNvPr>
          <p:cNvSpPr>
            <a:spLocks noGrp="1"/>
          </p:cNvSpPr>
          <p:nvPr>
            <p:ph type="title"/>
          </p:nvPr>
        </p:nvSpPr>
        <p:spPr/>
        <p:txBody>
          <a:bodyPr/>
          <a:lstStyle/>
          <a:p>
            <a:r>
              <a:rPr lang="en-US" sz="4400" dirty="0">
                <a:solidFill>
                  <a:schemeClr val="tx1">
                    <a:lumMod val="95000"/>
                  </a:schemeClr>
                </a:solidFill>
                <a:cs typeface="29LT Bukra Semi Wide Ultra-Bold"/>
                <a:rtl/>
              </a:rPr>
              <a:t>The Business Problem </a:t>
            </a:r>
            <a:br>
              <a:rPr lang="ar-EG" sz="4400" dirty="0">
                <a:solidFill>
                  <a:srgbClr val="106679"/>
                </a:solidFill>
                <a:cs typeface="29LT Bukra Semi Wide Ultra-Bold"/>
                <a:rtl/>
              </a:rPr>
            </a:br>
            <a:endParaRPr lang="en-US" dirty="0"/>
          </a:p>
        </p:txBody>
      </p:sp>
      <p:sp>
        <p:nvSpPr>
          <p:cNvPr id="3" name="Content Placeholder 2">
            <a:extLst>
              <a:ext uri="{FF2B5EF4-FFF2-40B4-BE49-F238E27FC236}">
                <a16:creationId xmlns:a16="http://schemas.microsoft.com/office/drawing/2014/main" id="{F132E35B-FEFE-48FF-AEF0-C055519311CA}"/>
              </a:ext>
            </a:extLst>
          </p:cNvPr>
          <p:cNvSpPr>
            <a:spLocks noGrp="1"/>
          </p:cNvSpPr>
          <p:nvPr>
            <p:ph idx="1"/>
          </p:nvPr>
        </p:nvSpPr>
        <p:spPr>
          <a:xfrm>
            <a:off x="1117379" y="2249553"/>
            <a:ext cx="9236442" cy="3194331"/>
          </a:xfrm>
        </p:spPr>
        <p:txBody>
          <a:bodyPr/>
          <a:lstStyle/>
          <a:p>
            <a:pPr marL="0" indent="0">
              <a:buNone/>
            </a:pPr>
            <a:r>
              <a:rPr lang="en-US" sz="2400" dirty="0">
                <a:latin typeface="+mj-lt"/>
              </a:rPr>
              <a:t>Anjum Hotel has been running various marketing campaigns to increase room bookings and enhance brand visibility. </a:t>
            </a:r>
            <a:br>
              <a:rPr lang="en-US" sz="2400" dirty="0">
                <a:latin typeface="+mj-lt"/>
              </a:rPr>
            </a:br>
            <a:br>
              <a:rPr lang="en-US" sz="2400" dirty="0">
                <a:latin typeface="+mj-lt"/>
              </a:rPr>
            </a:br>
            <a:r>
              <a:rPr lang="en-US" sz="2400" dirty="0">
                <a:latin typeface="+mj-lt"/>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endParaRPr lang="ar-EG" sz="2400" dirty="0">
              <a:solidFill>
                <a:srgbClr val="000000"/>
              </a:solidFill>
              <a:latin typeface="+mj-lt"/>
              <a:cs typeface="29LT Bukra Light"/>
              <a:rtl/>
            </a:endParaRPr>
          </a:p>
          <a:p>
            <a:endParaRPr lang="en-US" dirty="0"/>
          </a:p>
        </p:txBody>
      </p:sp>
    </p:spTree>
    <p:extLst>
      <p:ext uri="{BB962C8B-B14F-4D97-AF65-F5344CB8AC3E}">
        <p14:creationId xmlns:p14="http://schemas.microsoft.com/office/powerpoint/2010/main" val="80432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C701-69B3-48D9-ACC1-ED4877BD66E7}"/>
              </a:ext>
            </a:extLst>
          </p:cNvPr>
          <p:cNvSpPr>
            <a:spLocks noGrp="1"/>
          </p:cNvSpPr>
          <p:nvPr>
            <p:ph type="title"/>
          </p:nvPr>
        </p:nvSpPr>
        <p:spPr/>
        <p:txBody>
          <a:bodyPr/>
          <a:lstStyle/>
          <a:p>
            <a:r>
              <a:rPr lang="en-US" sz="4400" dirty="0">
                <a:solidFill>
                  <a:schemeClr val="tx1">
                    <a:lumMod val="95000"/>
                  </a:schemeClr>
                </a:solidFill>
                <a:cs typeface="29LT Bukra Semi Wide Ultra-Bold"/>
                <a:rtl/>
              </a:rPr>
              <a:t>Objective:</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2F5AA7B4-02A9-474C-9299-559CF63C4CD5}"/>
              </a:ext>
            </a:extLst>
          </p:cNvPr>
          <p:cNvSpPr>
            <a:spLocks noGrp="1"/>
          </p:cNvSpPr>
          <p:nvPr>
            <p:ph idx="1"/>
          </p:nvPr>
        </p:nvSpPr>
        <p:spPr/>
        <p:txBody>
          <a:bodyPr>
            <a:normAutofit/>
          </a:bodyPr>
          <a:lstStyle/>
          <a:p>
            <a:r>
              <a:rPr lang="en-US" sz="3200" dirty="0"/>
              <a:t>To analyze the effectiveness of different marketing campaigns and channels, determine which ones drive the most bookings and revenue, and provide data-driven recommendations to optimize future marketing efforts.</a:t>
            </a:r>
          </a:p>
        </p:txBody>
      </p:sp>
    </p:spTree>
    <p:extLst>
      <p:ext uri="{BB962C8B-B14F-4D97-AF65-F5344CB8AC3E}">
        <p14:creationId xmlns:p14="http://schemas.microsoft.com/office/powerpoint/2010/main" val="33383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F8F9-878E-4654-B2EE-C71A88B701E4}"/>
              </a:ext>
            </a:extLst>
          </p:cNvPr>
          <p:cNvSpPr>
            <a:spLocks noGrp="1"/>
          </p:cNvSpPr>
          <p:nvPr>
            <p:ph type="title"/>
          </p:nvPr>
        </p:nvSpPr>
        <p:spPr/>
        <p:txBody>
          <a:bodyPr/>
          <a:lstStyle/>
          <a:p>
            <a:r>
              <a:rPr lang="en-US" dirty="0"/>
              <a:t>Study of hotel marketing report</a:t>
            </a:r>
          </a:p>
        </p:txBody>
      </p:sp>
      <p:sp>
        <p:nvSpPr>
          <p:cNvPr id="3" name="Content Placeholder 2">
            <a:extLst>
              <a:ext uri="{FF2B5EF4-FFF2-40B4-BE49-F238E27FC236}">
                <a16:creationId xmlns:a16="http://schemas.microsoft.com/office/drawing/2014/main" id="{E6EF7720-5821-46FA-ABA8-167E37AEBCFC}"/>
              </a:ext>
            </a:extLst>
          </p:cNvPr>
          <p:cNvSpPr>
            <a:spLocks noGrp="1"/>
          </p:cNvSpPr>
          <p:nvPr>
            <p:ph idx="1"/>
          </p:nvPr>
        </p:nvSpPr>
        <p:spPr/>
        <p:txBody>
          <a:bodyPr/>
          <a:lstStyle/>
          <a:p>
            <a:pPr>
              <a:buFont typeface="Wingdings" panose="05000000000000000000" pitchFamily="2" charset="2"/>
              <a:buChar char="q"/>
            </a:pPr>
            <a:r>
              <a:rPr lang="en-US" b="0" i="0" dirty="0">
                <a:solidFill>
                  <a:srgbClr val="E8EAED"/>
                </a:solidFill>
                <a:effectLst/>
                <a:latin typeface="Arial" panose="020B0604020202020204" pitchFamily="34" charset="0"/>
              </a:rPr>
              <a:t>1. Which company had the highest revenues and lowest spending?</a:t>
            </a:r>
          </a:p>
          <a:p>
            <a:pPr>
              <a:buFont typeface="Wingdings" panose="05000000000000000000" pitchFamily="2" charset="2"/>
              <a:buChar char="q"/>
            </a:pPr>
            <a:r>
              <a:rPr lang="en-US" b="0" i="0" dirty="0">
                <a:solidFill>
                  <a:srgbClr val="E8EAED"/>
                </a:solidFill>
                <a:effectLst/>
                <a:latin typeface="Arial" panose="020B0604020202020204" pitchFamily="34" charset="0"/>
              </a:rPr>
              <a:t>2. Which channel got the most booking, clicks and impressions?</a:t>
            </a:r>
          </a:p>
          <a:p>
            <a:pPr>
              <a:buFont typeface="Wingdings" panose="05000000000000000000" pitchFamily="2" charset="2"/>
              <a:buChar char="q"/>
            </a:pPr>
            <a:r>
              <a:rPr lang="en-US" b="0" i="0" dirty="0">
                <a:solidFill>
                  <a:srgbClr val="E8EAED"/>
                </a:solidFill>
                <a:effectLst/>
                <a:latin typeface="Arial" panose="020B0604020202020204" pitchFamily="34" charset="0"/>
              </a:rPr>
              <a:t>3. Which category provides the most revenue?</a:t>
            </a:r>
          </a:p>
          <a:p>
            <a:pPr>
              <a:buFont typeface="Wingdings" panose="05000000000000000000" pitchFamily="2" charset="2"/>
              <a:buChar char="q"/>
            </a:pPr>
            <a:r>
              <a:rPr lang="en-US" b="0" i="0" dirty="0">
                <a:solidFill>
                  <a:srgbClr val="E8EAED"/>
                </a:solidFill>
                <a:effectLst/>
                <a:latin typeface="Arial" panose="020B0604020202020204" pitchFamily="34" charset="0"/>
              </a:rPr>
              <a:t>4. Which company provided the lowest revenue and highest spending?</a:t>
            </a:r>
          </a:p>
          <a:p>
            <a:pPr>
              <a:buFont typeface="Wingdings" panose="05000000000000000000" pitchFamily="2" charset="2"/>
              <a:buChar char="q"/>
            </a:pPr>
            <a:r>
              <a:rPr lang="en-US" b="0" i="0" dirty="0">
                <a:solidFill>
                  <a:srgbClr val="E8EAED"/>
                </a:solidFill>
                <a:effectLst/>
                <a:latin typeface="Arial" panose="020B0604020202020204" pitchFamily="34" charset="0"/>
              </a:rPr>
              <a:t>5. What was the period during which revenues were high?</a:t>
            </a:r>
            <a:endParaRPr lang="ar-EG" b="0" i="0" dirty="0">
              <a:solidFill>
                <a:srgbClr val="E8EAED"/>
              </a:solidFill>
              <a:effectLst/>
              <a:latin typeface="Arial" panose="020B0604020202020204" pitchFamily="34" charset="0"/>
            </a:endParaRPr>
          </a:p>
          <a:p>
            <a:pPr>
              <a:buFont typeface="Wingdings" panose="05000000000000000000" pitchFamily="2" charset="2"/>
              <a:buChar char="q"/>
            </a:pPr>
            <a:r>
              <a:rPr lang="en-US" b="0" i="0" dirty="0">
                <a:solidFill>
                  <a:srgbClr val="E8EAED"/>
                </a:solidFill>
                <a:effectLst/>
                <a:latin typeface="Arial" panose="020B0604020202020204" pitchFamily="34" charset="0"/>
              </a:rPr>
              <a:t>6. What is the best marketing channel? </a:t>
            </a:r>
            <a:endParaRPr lang="en-US" dirty="0">
              <a:solidFill>
                <a:srgbClr val="E8EAED"/>
              </a:solidFill>
              <a:latin typeface="Arial" panose="020B0604020202020204" pitchFamily="34" charset="0"/>
            </a:endParaRPr>
          </a:p>
          <a:p>
            <a:pPr>
              <a:buFont typeface="Wingdings" panose="05000000000000000000" pitchFamily="2" charset="2"/>
              <a:buChar char="q"/>
            </a:pPr>
            <a:endParaRPr lang="ar-EG" dirty="0">
              <a:solidFill>
                <a:srgbClr val="E8EAED"/>
              </a:solidFill>
              <a:latin typeface="Arial" panose="020B0604020202020204" pitchFamily="34" charset="0"/>
            </a:endParaRPr>
          </a:p>
        </p:txBody>
      </p:sp>
    </p:spTree>
    <p:extLst>
      <p:ext uri="{BB962C8B-B14F-4D97-AF65-F5344CB8AC3E}">
        <p14:creationId xmlns:p14="http://schemas.microsoft.com/office/powerpoint/2010/main" val="375156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6199-DC18-4C9C-8B8E-0FFDC08550FF}"/>
              </a:ext>
            </a:extLst>
          </p:cNvPr>
          <p:cNvSpPr>
            <a:spLocks noGrp="1"/>
          </p:cNvSpPr>
          <p:nvPr>
            <p:ph type="title"/>
          </p:nvPr>
        </p:nvSpPr>
        <p:spPr/>
        <p:txBody>
          <a:bodyPr/>
          <a:lstStyle/>
          <a:p>
            <a:r>
              <a:rPr lang="en-US" b="0" i="0" dirty="0">
                <a:solidFill>
                  <a:srgbClr val="E8EAED"/>
                </a:solidFill>
                <a:effectLst/>
                <a:latin typeface="Arial" panose="020B0604020202020204" pitchFamily="34" charset="0"/>
              </a:rPr>
              <a:t>1. Which company had the highest revenues and lowest spending?</a:t>
            </a:r>
            <a:br>
              <a:rPr lang="en-US" b="0" i="0" dirty="0">
                <a:solidFill>
                  <a:srgbClr val="E8EAED"/>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6B2AD1B-019B-4D7A-A3F2-2A5350FFC977}"/>
              </a:ext>
            </a:extLst>
          </p:cNvPr>
          <p:cNvSpPr>
            <a:spLocks noGrp="1"/>
          </p:cNvSpPr>
          <p:nvPr>
            <p:ph idx="1"/>
          </p:nvPr>
        </p:nvSpPr>
        <p:spPr>
          <a:xfrm>
            <a:off x="646111" y="2326203"/>
            <a:ext cx="9180171" cy="2205594"/>
          </a:xfrm>
        </p:spPr>
        <p:txBody>
          <a:bodyPr>
            <a:normAutofit fontScale="92500" lnSpcReduction="10000"/>
          </a:bodyPr>
          <a:lstStyle/>
          <a:p>
            <a:r>
              <a:rPr lang="en-US" sz="3000" dirty="0">
                <a:solidFill>
                  <a:schemeClr val="bg2">
                    <a:lumMod val="40000"/>
                    <a:lumOff val="60000"/>
                  </a:schemeClr>
                </a:solidFill>
                <a:latin typeface="+mj-lt"/>
              </a:rPr>
              <a:t>the highest company return on investment (ROI) is company 29 which </a:t>
            </a:r>
            <a:r>
              <a:rPr lang="en-US" sz="3000" b="0" i="0" dirty="0">
                <a:solidFill>
                  <a:schemeClr val="bg2">
                    <a:lumMod val="40000"/>
                    <a:lumOff val="60000"/>
                  </a:schemeClr>
                </a:solidFill>
                <a:effectLst/>
                <a:latin typeface="Arial" panose="020B0604020202020204" pitchFamily="34" charset="0"/>
              </a:rPr>
              <a:t>As it is for every expenditure $1 offers a return of $14</a:t>
            </a:r>
            <a:r>
              <a:rPr lang="ar-EG" sz="3000" b="0" i="0" dirty="0">
                <a:solidFill>
                  <a:schemeClr val="bg2">
                    <a:lumMod val="40000"/>
                    <a:lumOff val="60000"/>
                  </a:schemeClr>
                </a:solidFill>
                <a:effectLst/>
                <a:latin typeface="Arial" panose="020B0604020202020204" pitchFamily="34" charset="0"/>
              </a:rPr>
              <a:t> </a:t>
            </a:r>
            <a:r>
              <a:rPr lang="en-US" sz="3000" b="0" i="0" dirty="0">
                <a:solidFill>
                  <a:schemeClr val="bg2">
                    <a:lumMod val="40000"/>
                    <a:lumOff val="60000"/>
                  </a:schemeClr>
                </a:solidFill>
                <a:effectLst/>
                <a:latin typeface="Arial" panose="020B0604020202020204" pitchFamily="34" charset="0"/>
              </a:rPr>
              <a:t>Through the social media channel</a:t>
            </a:r>
            <a:br>
              <a:rPr lang="en-US" dirty="0"/>
            </a:br>
            <a:br>
              <a:rPr lang="en-US" dirty="0"/>
            </a:br>
            <a:endParaRPr lang="en-US" dirty="0"/>
          </a:p>
        </p:txBody>
      </p:sp>
    </p:spTree>
    <p:extLst>
      <p:ext uri="{BB962C8B-B14F-4D97-AF65-F5344CB8AC3E}">
        <p14:creationId xmlns:p14="http://schemas.microsoft.com/office/powerpoint/2010/main" val="171554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CF5A-24E0-42A9-A4C7-6D60786BC543}"/>
              </a:ext>
            </a:extLst>
          </p:cNvPr>
          <p:cNvSpPr>
            <a:spLocks noGrp="1"/>
          </p:cNvSpPr>
          <p:nvPr>
            <p:ph type="title"/>
          </p:nvPr>
        </p:nvSpPr>
        <p:spPr/>
        <p:txBody>
          <a:bodyPr/>
          <a:lstStyle/>
          <a:p>
            <a:r>
              <a:rPr lang="en-US" b="0" i="0" dirty="0">
                <a:solidFill>
                  <a:srgbClr val="E8EAED"/>
                </a:solidFill>
                <a:effectLst/>
                <a:latin typeface="Arial" panose="020B0604020202020204" pitchFamily="34" charset="0"/>
              </a:rPr>
              <a:t>2. Which channel got the most views, clicks and impressions?</a:t>
            </a:r>
            <a:br>
              <a:rPr lang="en-US" b="0" i="0" dirty="0">
                <a:solidFill>
                  <a:srgbClr val="E8EAED"/>
                </a:solidFill>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80ABAD53-613F-45AF-8448-16972CF76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28" y="2112532"/>
            <a:ext cx="3929864" cy="3682182"/>
          </a:xfrm>
        </p:spPr>
      </p:pic>
      <p:pic>
        <p:nvPicPr>
          <p:cNvPr id="7" name="Picture 6">
            <a:extLst>
              <a:ext uri="{FF2B5EF4-FFF2-40B4-BE49-F238E27FC236}">
                <a16:creationId xmlns:a16="http://schemas.microsoft.com/office/drawing/2014/main" id="{86FD40D9-CC97-4364-94D3-9E841ADA0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039" y="2112531"/>
            <a:ext cx="3865200" cy="3682183"/>
          </a:xfrm>
          <a:prstGeom prst="rect">
            <a:avLst/>
          </a:prstGeom>
        </p:spPr>
      </p:pic>
      <p:pic>
        <p:nvPicPr>
          <p:cNvPr id="9" name="Picture 8">
            <a:extLst>
              <a:ext uri="{FF2B5EF4-FFF2-40B4-BE49-F238E27FC236}">
                <a16:creationId xmlns:a16="http://schemas.microsoft.com/office/drawing/2014/main" id="{4824305B-8163-47B5-B51B-4426D45B4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8739" y="2112533"/>
            <a:ext cx="3645553" cy="3682182"/>
          </a:xfrm>
          <a:prstGeom prst="rect">
            <a:avLst/>
          </a:prstGeom>
        </p:spPr>
      </p:pic>
    </p:spTree>
    <p:extLst>
      <p:ext uri="{BB962C8B-B14F-4D97-AF65-F5344CB8AC3E}">
        <p14:creationId xmlns:p14="http://schemas.microsoft.com/office/powerpoint/2010/main" val="339582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363-A458-4041-A174-91CB914F0DC6}"/>
              </a:ext>
            </a:extLst>
          </p:cNvPr>
          <p:cNvSpPr>
            <a:spLocks noGrp="1"/>
          </p:cNvSpPr>
          <p:nvPr>
            <p:ph type="title"/>
          </p:nvPr>
        </p:nvSpPr>
        <p:spPr/>
        <p:txBody>
          <a:bodyPr/>
          <a:lstStyle/>
          <a:p>
            <a:r>
              <a:rPr lang="en-US" b="0" i="0" dirty="0">
                <a:solidFill>
                  <a:srgbClr val="E8EAED"/>
                </a:solidFill>
                <a:effectLst/>
                <a:latin typeface="Arial" panose="020B0604020202020204" pitchFamily="34" charset="0"/>
              </a:rPr>
              <a:t>3. Which category provides the most revenue?</a:t>
            </a:r>
            <a:br>
              <a:rPr lang="en-US" b="0" i="0" dirty="0">
                <a:solidFill>
                  <a:srgbClr val="E8EAED"/>
                </a:solidFill>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51DF647E-AA97-4247-987D-F33382C00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098" y="2293034"/>
            <a:ext cx="5949604" cy="3376246"/>
          </a:xfrm>
        </p:spPr>
      </p:pic>
    </p:spTree>
    <p:extLst>
      <p:ext uri="{BB962C8B-B14F-4D97-AF65-F5344CB8AC3E}">
        <p14:creationId xmlns:p14="http://schemas.microsoft.com/office/powerpoint/2010/main" val="95975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AC6C-B3F2-4CF8-8B66-B6D284877963}"/>
              </a:ext>
            </a:extLst>
          </p:cNvPr>
          <p:cNvSpPr>
            <a:spLocks noGrp="1"/>
          </p:cNvSpPr>
          <p:nvPr>
            <p:ph type="title"/>
          </p:nvPr>
        </p:nvSpPr>
        <p:spPr/>
        <p:txBody>
          <a:bodyPr/>
          <a:lstStyle/>
          <a:p>
            <a:r>
              <a:rPr lang="en-US" b="0" i="0" dirty="0">
                <a:solidFill>
                  <a:srgbClr val="E8EAED"/>
                </a:solidFill>
                <a:effectLst/>
                <a:latin typeface="Arial" panose="020B0604020202020204" pitchFamily="34" charset="0"/>
              </a:rPr>
              <a:t>4. Which company provided the lowest revenue and highest spending?</a:t>
            </a:r>
            <a:br>
              <a:rPr lang="en-US" b="0" i="0" dirty="0">
                <a:solidFill>
                  <a:srgbClr val="E8EAED"/>
                </a:solidFill>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9DA7F504-6B24-4210-83FF-65CC7615D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4533" y="2307100"/>
            <a:ext cx="4260834" cy="3651453"/>
          </a:xfrm>
        </p:spPr>
      </p:pic>
    </p:spTree>
    <p:extLst>
      <p:ext uri="{BB962C8B-B14F-4D97-AF65-F5344CB8AC3E}">
        <p14:creationId xmlns:p14="http://schemas.microsoft.com/office/powerpoint/2010/main" val="291896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87FC-20BD-4751-98F4-A57C63CCA17F}"/>
              </a:ext>
            </a:extLst>
          </p:cNvPr>
          <p:cNvSpPr>
            <a:spLocks noGrp="1"/>
          </p:cNvSpPr>
          <p:nvPr>
            <p:ph type="title"/>
          </p:nvPr>
        </p:nvSpPr>
        <p:spPr>
          <a:xfrm>
            <a:off x="632043" y="248865"/>
            <a:ext cx="9404723" cy="1400530"/>
          </a:xfrm>
        </p:spPr>
        <p:txBody>
          <a:bodyPr/>
          <a:lstStyle/>
          <a:p>
            <a:r>
              <a:rPr lang="en-US" b="0" i="0" dirty="0">
                <a:solidFill>
                  <a:srgbClr val="E8EAED"/>
                </a:solidFill>
                <a:effectLst/>
                <a:latin typeface="Arial" panose="020B0604020202020204" pitchFamily="34" charset="0"/>
              </a:rPr>
              <a:t>5. What was the period during which revenues were high?</a:t>
            </a:r>
            <a:br>
              <a:rPr lang="ar-EG" b="0" i="0" dirty="0">
                <a:solidFill>
                  <a:srgbClr val="E8EAED"/>
                </a:solidFill>
                <a:effectLst/>
                <a:latin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EDF13296-97C4-4FB6-A9E5-5388F8873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1853248"/>
            <a:ext cx="8461054" cy="4755887"/>
          </a:xfrm>
        </p:spPr>
      </p:pic>
    </p:spTree>
    <p:extLst>
      <p:ext uri="{BB962C8B-B14F-4D97-AF65-F5344CB8AC3E}">
        <p14:creationId xmlns:p14="http://schemas.microsoft.com/office/powerpoint/2010/main" val="3503015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4258</TotalTime>
  <Words>374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29LT Bukra Semi Wide Ultra-Bold</vt:lpstr>
      <vt:lpstr>Arial</vt:lpstr>
      <vt:lpstr>Century Gothic</vt:lpstr>
      <vt:lpstr>ui-sans-serif</vt:lpstr>
      <vt:lpstr>Wingdings</vt:lpstr>
      <vt:lpstr>Wingdings 3</vt:lpstr>
      <vt:lpstr>Ion</vt:lpstr>
      <vt:lpstr>Data analysis in marketing context</vt:lpstr>
      <vt:lpstr>The Business Problem  </vt:lpstr>
      <vt:lpstr>Objective:</vt:lpstr>
      <vt:lpstr>Study of hotel marketing report</vt:lpstr>
      <vt:lpstr>1. Which company had the highest revenues and lowest spending? </vt:lpstr>
      <vt:lpstr>2. Which channel got the most views, clicks and impressions? </vt:lpstr>
      <vt:lpstr>3. Which category provides the most revenue? </vt:lpstr>
      <vt:lpstr>4. Which company provided the lowest revenue and highest spending? </vt:lpstr>
      <vt:lpstr>5. What was the period during which revenues were high? </vt:lpstr>
      <vt:lpstr>6. What is the best marketing channel?  </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in marketing context</dc:title>
  <dc:creator>wageeh hella</dc:creator>
  <cp:lastModifiedBy>Wageeh Hella</cp:lastModifiedBy>
  <cp:revision>12</cp:revision>
  <dcterms:created xsi:type="dcterms:W3CDTF">2024-09-22T03:14:56Z</dcterms:created>
  <dcterms:modified xsi:type="dcterms:W3CDTF">2025-03-03T11:36:07Z</dcterms:modified>
</cp:coreProperties>
</file>