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4" r:id="rId4"/>
    <p:sldId id="277" r:id="rId5"/>
    <p:sldId id="272" r:id="rId6"/>
    <p:sldId id="279" r:id="rId7"/>
    <p:sldId id="275" r:id="rId8"/>
    <p:sldId id="278" r:id="rId9"/>
    <p:sldId id="276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78" y="114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dley.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it-is-needlessly-difficult-to-count-rows-using-dplyr/" TargetMode="External"/><Relationship Id="rId2" Type="http://schemas.openxmlformats.org/officeDocument/2006/relationships/hyperlink" Target="https://github.com/WinVector/Examples/blob/master/dplyr/dplyrQuiz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understanding-data-table-rolling-joi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hyperlink" Target="https://cran.r-project.org/web/packages/dply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dplyr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1304611"/>
          </a:xfrm>
        </p:spPr>
        <p:txBody>
          <a:bodyPr/>
          <a:lstStyle/>
          <a:p>
            <a:r>
              <a:rPr lang="en-GB" dirty="0"/>
              <a:t>Efficient </a:t>
            </a:r>
            <a:r>
              <a:rPr lang="en-GB" dirty="0" err="1"/>
              <a:t>data.frame</a:t>
            </a:r>
            <a:r>
              <a:rPr lang="en-GB" dirty="0"/>
              <a:t> manipulation with </a:t>
            </a:r>
            <a:r>
              <a:rPr lang="en-GB" dirty="0" err="1"/>
              <a:t>dplyr</a:t>
            </a:r>
            <a:r>
              <a:rPr lang="en-GB" dirty="0"/>
              <a:t> and </a:t>
            </a:r>
            <a:r>
              <a:rPr lang="en-GB" dirty="0" err="1"/>
              <a:t>data.table</a:t>
            </a:r>
            <a:endParaRPr lang="en-GB" dirty="0"/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476508" y="2049703"/>
            <a:ext cx="8447087" cy="371475"/>
          </a:xfrm>
        </p:spPr>
        <p:txBody>
          <a:bodyPr/>
          <a:lstStyle/>
          <a:p>
            <a:r>
              <a:rPr lang="en-GB" dirty="0" smtClean="0"/>
              <a:t>2019-04-15 Benjamin Brede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32915"/>
          <a:stretch/>
        </p:blipFill>
        <p:spPr/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endParaRPr lang="en-GB" dirty="0"/>
          </a:p>
          <a:p>
            <a:r>
              <a:rPr lang="en-GB" dirty="0" smtClean="0"/>
              <a:t>Operation chaining</a:t>
            </a:r>
          </a:p>
          <a:p>
            <a:endParaRPr lang="en-GB" dirty="0"/>
          </a:p>
          <a:p>
            <a:r>
              <a:rPr lang="en-GB" dirty="0" smtClean="0"/>
              <a:t>(Dis-)Advantages</a:t>
            </a:r>
          </a:p>
          <a:p>
            <a:pPr lvl="1"/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Background - </a:t>
            </a:r>
            <a:r>
              <a:rPr lang="en-GB" dirty="0" err="1" smtClean="0"/>
              <a:t>dplyr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Part of the </a:t>
            </a:r>
            <a:r>
              <a:rPr lang="en-GB" dirty="0" err="1"/>
              <a:t>TidyVerse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driven by Hadley Wickham (</a:t>
            </a:r>
            <a:r>
              <a:rPr lang="en-GB" dirty="0">
                <a:hlinkClick r:id="rId2"/>
              </a:rPr>
              <a:t>http://hadley.nz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 (</a:t>
            </a:r>
            <a:r>
              <a:rPr lang="en-GB" dirty="0" err="1" smtClean="0"/>
              <a:t>RStudio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Common interface to table </a:t>
            </a:r>
            <a:r>
              <a:rPr lang="en-GB" dirty="0" err="1" smtClean="0"/>
              <a:t>backends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data.frames</a:t>
            </a:r>
            <a:r>
              <a:rPr lang="en-GB" dirty="0" smtClean="0"/>
              <a:t> (memory)</a:t>
            </a:r>
          </a:p>
          <a:p>
            <a:pPr lvl="1"/>
            <a:r>
              <a:rPr lang="en-GB" dirty="0" smtClean="0"/>
              <a:t>SQLite DBs (via </a:t>
            </a:r>
            <a:r>
              <a:rPr lang="en-GB" dirty="0" err="1" smtClean="0"/>
              <a:t>dbplyr</a:t>
            </a:r>
            <a:r>
              <a:rPr lang="en-GB" dirty="0" smtClean="0"/>
              <a:t> and </a:t>
            </a:r>
            <a:r>
              <a:rPr lang="en-GB" dirty="0" err="1" smtClean="0"/>
              <a:t>RSQLite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Spark (</a:t>
            </a:r>
            <a:r>
              <a:rPr lang="en-GB" dirty="0" err="1" smtClean="0"/>
              <a:t>Sparklyr</a:t>
            </a:r>
            <a:r>
              <a:rPr lang="en-GB" dirty="0" smtClean="0"/>
              <a:t>)</a:t>
            </a:r>
          </a:p>
          <a:p>
            <a:r>
              <a:rPr lang="en-GB" dirty="0" smtClean="0"/>
              <a:t>Functionality in verbs: mutate, select, filter etc.</a:t>
            </a:r>
          </a:p>
          <a:p>
            <a:r>
              <a:rPr lang="en-GB" dirty="0" smtClean="0"/>
              <a:t>Piping makes code more readable (via </a:t>
            </a:r>
            <a:r>
              <a:rPr lang="en-GB" dirty="0" err="1" smtClean="0"/>
              <a:t>magrittr</a:t>
            </a:r>
            <a:r>
              <a:rPr lang="en-GB" dirty="0" smtClean="0"/>
              <a:t> package)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0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Experiences – </a:t>
            </a:r>
            <a:r>
              <a:rPr lang="en-GB" dirty="0" err="1" smtClean="0"/>
              <a:t>dplyr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422873"/>
            <a:ext cx="8521188" cy="4089600"/>
          </a:xfrm>
        </p:spPr>
        <p:txBody>
          <a:bodyPr/>
          <a:lstStyle/>
          <a:p>
            <a:r>
              <a:rPr lang="en-GB" dirty="0" smtClean="0"/>
              <a:t>Compact code &amp; good overview</a:t>
            </a:r>
          </a:p>
          <a:p>
            <a:r>
              <a:rPr lang="en-GB" dirty="0"/>
              <a:t>Generally fast operations </a:t>
            </a:r>
            <a:r>
              <a:rPr lang="en-GB" dirty="0" smtClean="0"/>
              <a:t>(much code in C++ in background) (</a:t>
            </a:r>
            <a:r>
              <a:rPr lang="en-GB" dirty="0"/>
              <a:t>if you avoid unnecessary complex queries)</a:t>
            </a:r>
          </a:p>
          <a:p>
            <a:r>
              <a:rPr lang="en-GB" dirty="0"/>
              <a:t>Would even say: if task can be solved with </a:t>
            </a:r>
            <a:r>
              <a:rPr lang="en-GB" dirty="0" err="1"/>
              <a:t>dplyr</a:t>
            </a:r>
            <a:r>
              <a:rPr lang="en-GB" dirty="0"/>
              <a:t>::</a:t>
            </a:r>
            <a:r>
              <a:rPr lang="en-GB" dirty="0" err="1"/>
              <a:t>group_by</a:t>
            </a:r>
            <a:r>
              <a:rPr lang="en-GB" dirty="0"/>
              <a:t> prefer over apply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Experiences – </a:t>
            </a:r>
            <a:r>
              <a:rPr lang="en-GB" dirty="0" err="1" smtClean="0"/>
              <a:t>dplyr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422873"/>
            <a:ext cx="8521188" cy="4089600"/>
          </a:xfrm>
        </p:spPr>
        <p:txBody>
          <a:bodyPr/>
          <a:lstStyle/>
          <a:p>
            <a:r>
              <a:rPr lang="en-GB" dirty="0" smtClean="0"/>
              <a:t>Name clashes with other packages: select, filter</a:t>
            </a:r>
          </a:p>
          <a:p>
            <a:r>
              <a:rPr lang="en-GB" dirty="0" smtClean="0"/>
              <a:t>Irregularities </a:t>
            </a:r>
            <a:r>
              <a:rPr lang="en-GB" dirty="0" smtClean="0"/>
              <a:t>for interfaces (e.g. SQLite), listed by </a:t>
            </a:r>
            <a:r>
              <a:rPr lang="en-GB" dirty="0"/>
              <a:t>John Mount (</a:t>
            </a:r>
            <a:r>
              <a:rPr lang="en-GB" dirty="0" err="1"/>
              <a:t>WinVector</a:t>
            </a:r>
            <a:r>
              <a:rPr lang="en-GB" dirty="0" smtClean="0"/>
              <a:t>):</a:t>
            </a:r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 inferno (predicting expression values)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github.com/WinVector/Examples/blob/master/dplyr/dplyrQuiz.md</a:t>
            </a:r>
            <a:endParaRPr lang="en-GB" dirty="0" smtClean="0"/>
          </a:p>
          <a:p>
            <a:pPr lvl="1"/>
            <a:r>
              <a:rPr lang="en-GB" dirty="0"/>
              <a:t>Number of records in external </a:t>
            </a:r>
            <a:r>
              <a:rPr lang="en-GB" dirty="0" smtClean="0"/>
              <a:t>sources</a:t>
            </a:r>
            <a:r>
              <a:rPr lang="en-GB" dirty="0">
                <a:hlinkClick r:id="rId3"/>
              </a:rPr>
              <a:t/>
            </a:r>
            <a:br>
              <a:rPr lang="en-GB" dirty="0">
                <a:hlinkClick r:id="rId3"/>
              </a:rPr>
            </a:br>
            <a:r>
              <a:rPr lang="en-GB" dirty="0">
                <a:hlinkClick r:id="rId3"/>
              </a:rPr>
              <a:t>https://www.r-bloggers.com/it-is-needlessly-difficult-to-count-rows-using-dplyr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4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/>
              <a:t>Experiences – </a:t>
            </a:r>
            <a:r>
              <a:rPr lang="en-GB" dirty="0" err="1"/>
              <a:t>dplyr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For the code later: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4" y="2393856"/>
            <a:ext cx="6962775" cy="2733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6142" y="5203024"/>
            <a:ext cx="732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http://www.sqlitetutorial.net/sqlite-window-functions/</a:t>
            </a:r>
          </a:p>
        </p:txBody>
      </p:sp>
    </p:spTree>
    <p:extLst>
      <p:ext uri="{BB962C8B-B14F-4D97-AF65-F5344CB8AC3E}">
        <p14:creationId xmlns:p14="http://schemas.microsoft.com/office/powerpoint/2010/main" val="40381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Background – </a:t>
            </a:r>
            <a:r>
              <a:rPr lang="en-GB" dirty="0" err="1" smtClean="0"/>
              <a:t>data.table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Big data in R</a:t>
            </a:r>
          </a:p>
          <a:p>
            <a:r>
              <a:rPr lang="en-GB" dirty="0" smtClean="0"/>
              <a:t>Avoid copy/replace method for common R objects &gt; </a:t>
            </a:r>
            <a:r>
              <a:rPr lang="en-GB" dirty="0" err="1" smtClean="0"/>
              <a:t>data.tables</a:t>
            </a:r>
            <a:r>
              <a:rPr lang="en-GB" dirty="0" smtClean="0"/>
              <a:t> are pointers (more similar to C)</a:t>
            </a:r>
          </a:p>
          <a:p>
            <a:r>
              <a:rPr lang="en-GB" dirty="0" smtClean="0"/>
              <a:t>Syntax leaning towards 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Experiences – </a:t>
            </a:r>
            <a:r>
              <a:rPr lang="en-GB" dirty="0" err="1" smtClean="0"/>
              <a:t>data.table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Syntax more cryptic than </a:t>
            </a:r>
            <a:r>
              <a:rPr lang="en-GB" dirty="0" err="1" smtClean="0"/>
              <a:t>dplyr</a:t>
            </a:r>
            <a:r>
              <a:rPr lang="en-GB" dirty="0" smtClean="0"/>
              <a:t>, e.g.:</a:t>
            </a:r>
            <a:br>
              <a:rPr lang="en-GB" dirty="0" smtClean="0"/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data1[data2]</a:t>
            </a:r>
            <a:r>
              <a:rPr lang="en-GB" dirty="0" smtClean="0"/>
              <a:t> &gt; this is a join</a:t>
            </a:r>
          </a:p>
          <a:p>
            <a:r>
              <a:rPr lang="en-GB" dirty="0" smtClean="0"/>
              <a:t>Some features undocumented/hard to find, e.g. </a:t>
            </a:r>
            <a:r>
              <a:rPr lang="en-GB" dirty="0"/>
              <a:t>rolling joins</a:t>
            </a:r>
            <a:br>
              <a:rPr lang="en-GB" dirty="0"/>
            </a:br>
            <a:r>
              <a:rPr lang="en-GB" dirty="0">
                <a:hlinkClick r:id="rId2"/>
              </a:rPr>
              <a:t>https://www.r-bloggers.com/understanding-data-table-rolling-joins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136509"/>
            <a:ext cx="8521188" cy="408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dirty="0" err="1" smtClean="0"/>
              <a:t>dplyr</a:t>
            </a:r>
            <a:r>
              <a:rPr lang="en-GB" sz="16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overview:</a:t>
            </a:r>
            <a:br>
              <a:rPr lang="en-GB" sz="1600" dirty="0" smtClean="0"/>
            </a:br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://cran.r-project.org/web/packages/dplyr</a:t>
            </a:r>
            <a:r>
              <a:rPr lang="en-GB" sz="1600" dirty="0" smtClean="0">
                <a:hlinkClick r:id="rId2"/>
              </a:rPr>
              <a:t>/</a:t>
            </a:r>
            <a:r>
              <a:rPr lang="en-GB" sz="1600" dirty="0" smtClean="0"/>
              <a:t> 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Introduction: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>
                <a:hlinkClick r:id="rId3"/>
              </a:rPr>
              <a:t>https://</a:t>
            </a:r>
            <a:r>
              <a:rPr lang="en-GB" sz="1600" dirty="0" smtClean="0">
                <a:hlinkClick r:id="rId3"/>
              </a:rPr>
              <a:t>cran.r-project.org/web/packages/dplyr/vignettes/dplyr.html</a:t>
            </a:r>
            <a:endParaRPr lang="en-GB" sz="1600" dirty="0" smtClean="0"/>
          </a:p>
          <a:p>
            <a:pPr lvl="1">
              <a:lnSpc>
                <a:spcPct val="100000"/>
              </a:lnSpc>
            </a:pPr>
            <a:r>
              <a:rPr lang="en-GB" sz="1600" dirty="0">
                <a:hlinkClick r:id="rId4"/>
              </a:rPr>
              <a:t>https://dplyr.tidyverse.org</a:t>
            </a:r>
            <a:r>
              <a:rPr lang="en-GB" sz="1600" dirty="0" smtClean="0">
                <a:hlinkClick r:id="rId4"/>
              </a:rPr>
              <a:t>/</a:t>
            </a:r>
            <a:endParaRPr lang="en-GB" sz="1600" dirty="0" smtClean="0"/>
          </a:p>
          <a:p>
            <a:pPr>
              <a:lnSpc>
                <a:spcPct val="100000"/>
              </a:lnSpc>
            </a:pPr>
            <a:r>
              <a:rPr lang="en-GB" sz="1600" dirty="0" err="1" smtClean="0"/>
              <a:t>data.table</a:t>
            </a:r>
            <a:r>
              <a:rPr lang="en-GB" sz="1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Introduction: </a:t>
            </a:r>
            <a:br>
              <a:rPr lang="en-GB" sz="1600" dirty="0" smtClean="0"/>
            </a:br>
            <a:r>
              <a:rPr lang="en-GB" sz="1600" dirty="0" smtClean="0">
                <a:hlinkClick r:id="rId5"/>
              </a:rPr>
              <a:t>https</a:t>
            </a:r>
            <a:r>
              <a:rPr lang="en-GB" sz="1600" dirty="0">
                <a:hlinkClick r:id="rId5"/>
              </a:rPr>
              <a:t>://</a:t>
            </a:r>
            <a:r>
              <a:rPr lang="en-GB" sz="1600" dirty="0" smtClean="0">
                <a:hlinkClick r:id="rId5"/>
              </a:rPr>
              <a:t>cran.r-project.org/web/packages/data.table/vignettes/datatable-intro.html</a:t>
            </a:r>
            <a:r>
              <a:rPr lang="en-GB" sz="1600" dirty="0" smtClean="0"/>
              <a:t> 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R and Big Data (2 day PE&amp;RC course, in development)</a:t>
            </a:r>
          </a:p>
          <a:p>
            <a:pPr>
              <a:lnSpc>
                <a:spcPct val="100000"/>
              </a:lnSpc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0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24150</TotalTime>
  <Words>167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Wingdings</vt:lpstr>
      <vt:lpstr>WUR</vt:lpstr>
      <vt:lpstr>Efficient data.frame manipulation with dplyr and data.table</vt:lpstr>
      <vt:lpstr>Overview</vt:lpstr>
      <vt:lpstr>Background - dplyr</vt:lpstr>
      <vt:lpstr>Experiences – dplyr</vt:lpstr>
      <vt:lpstr>Experiences – dplyr</vt:lpstr>
      <vt:lpstr>Experiences – dplyr</vt:lpstr>
      <vt:lpstr>Background – data.table</vt:lpstr>
      <vt:lpstr>Experiences – data.table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Brede, Benjamin</cp:lastModifiedBy>
  <cp:revision>307</cp:revision>
  <dcterms:created xsi:type="dcterms:W3CDTF">2011-09-29T08:30:03Z</dcterms:created>
  <dcterms:modified xsi:type="dcterms:W3CDTF">2019-04-15T13:32:44Z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