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0" r:id="rId6"/>
    <p:sldId id="277" r:id="rId7"/>
    <p:sldId id="259" r:id="rId8"/>
    <p:sldId id="261" r:id="rId9"/>
    <p:sldId id="258" r:id="rId10"/>
    <p:sldId id="264" r:id="rId11"/>
    <p:sldId id="267" r:id="rId12"/>
    <p:sldId id="270" r:id="rId13"/>
    <p:sldId id="265" r:id="rId14"/>
    <p:sldId id="266" r:id="rId15"/>
    <p:sldId id="278" r:id="rId16"/>
    <p:sldId id="271" r:id="rId17"/>
    <p:sldId id="273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1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65" autoAdjust="0"/>
  </p:normalViewPr>
  <p:slideViewPr>
    <p:cSldViewPr snapToGrid="0">
      <p:cViewPr varScale="1">
        <p:scale>
          <a:sx n="86" d="100"/>
          <a:sy n="86" d="100"/>
        </p:scale>
        <p:origin x="1186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3D777-3A2D-4864-9A1D-7D8C63FBCBF8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18374-846A-40FB-8BCB-45941FCB5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91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endParaRPr lang="en-US" dirty="0"/>
          </a:p>
          <a:p>
            <a:r>
              <a:rPr lang="en-US" dirty="0"/>
              <a:t>Presenters</a:t>
            </a:r>
          </a:p>
          <a:p>
            <a:endParaRPr lang="en-US" dirty="0"/>
          </a:p>
          <a:p>
            <a:r>
              <a:rPr lang="en-US" dirty="0"/>
              <a:t>Topic</a:t>
            </a:r>
          </a:p>
          <a:p>
            <a:endParaRPr lang="en-US" dirty="0"/>
          </a:p>
          <a:p>
            <a:r>
              <a:rPr lang="en-US" dirty="0"/>
              <a:t>A bit about myself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Started using it early in my PhD</a:t>
            </a:r>
          </a:p>
          <a:p>
            <a:pPr marL="171450" indent="-171450">
              <a:buFontTx/>
              <a:buChar char="-"/>
            </a:pPr>
            <a:r>
              <a:rPr lang="en-US" dirty="0"/>
              <a:t>Now finished writing the first paper with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Happy with it, some drawbacks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Now I would like to show you a bit more about what Rmarkdown is and what the pro’s and con’s 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8374-846A-40FB-8BCB-45941FCB5B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32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science we build on what others do. But can we trust that?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 70% of researchers have tried and failed to reproduce another scientist's experiments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than half have failed to reproduce their own experiments.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8374-846A-40FB-8BCB-45941FCB5B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3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did with someone’s paper</a:t>
            </a:r>
          </a:p>
          <a:p>
            <a:endParaRPr lang="en-US" dirty="0"/>
          </a:p>
          <a:p>
            <a:r>
              <a:rPr lang="en-US" dirty="0"/>
              <a:t>But it can also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8374-846A-40FB-8BCB-45941FCB5B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99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outputs possible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8374-846A-40FB-8BCB-45941FCB5B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9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Knitr</a:t>
            </a:r>
            <a:r>
              <a:rPr lang="en-US" dirty="0"/>
              <a:t> package, installed with Rmarkdown, takes care of the r code </a:t>
            </a:r>
          </a:p>
          <a:p>
            <a:endParaRPr lang="en-US" dirty="0"/>
          </a:p>
          <a:p>
            <a:r>
              <a:rPr lang="en-US" dirty="0" err="1"/>
              <a:t>Knitr</a:t>
            </a:r>
            <a:r>
              <a:rPr lang="en-US" dirty="0"/>
              <a:t> converts code chunks to text and markdown tags. </a:t>
            </a:r>
          </a:p>
          <a:p>
            <a:endParaRPr lang="en-US" dirty="0"/>
          </a:p>
          <a:p>
            <a:r>
              <a:rPr lang="en-US" dirty="0"/>
              <a:t>Markdown, </a:t>
            </a:r>
            <a:r>
              <a:rPr lang="en-US" dirty="0" err="1"/>
              <a:t>pandoc</a:t>
            </a:r>
            <a:r>
              <a:rPr lang="en-US" dirty="0"/>
              <a:t> takes care of the text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Programming language: R (but others are also allowed)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18374-846A-40FB-8BCB-45941FCB5B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8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7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6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1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4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4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6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6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1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57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D7639-CF06-4A50-BAA0-1F0103D01DFA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5342-5650-4990-B27E-43B17B3D9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happygitwithr.com/new-github-first.html" TargetMode="External"/><Relationship Id="rId13" Type="http://schemas.openxmlformats.org/officeDocument/2006/relationships/hyperlink" Target="https://www.datacamp.com/home" TargetMode="External"/><Relationship Id="rId3" Type="http://schemas.openxmlformats.org/officeDocument/2006/relationships/hyperlink" Target="https://rmarkdown.rstudio.com/index.html" TargetMode="External"/><Relationship Id="rId7" Type="http://schemas.openxmlformats.org/officeDocument/2006/relationships/hyperlink" Target="https://crsh.github.io/papaja_man/" TargetMode="External"/><Relationship Id="rId12" Type="http://schemas.openxmlformats.org/officeDocument/2006/relationships/hyperlink" Target="https://paulvanderlaken.com/2017/08/10/r-resources-cheatsheets-tutorials-books/" TargetMode="External"/><Relationship Id="rId17" Type="http://schemas.openxmlformats.org/officeDocument/2006/relationships/image" Target="../media/image16.png"/><Relationship Id="rId2" Type="http://schemas.openxmlformats.org/officeDocument/2006/relationships/hyperlink" Target="https://www.youtube.com/watch?v=s3JldKoA0zw" TargetMode="Externa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rsh/papaja" TargetMode="External"/><Relationship Id="rId11" Type="http://schemas.openxmlformats.org/officeDocument/2006/relationships/hyperlink" Target="https://github.com/ropenscilabs/gramr" TargetMode="External"/><Relationship Id="rId5" Type="http://schemas.openxmlformats.org/officeDocument/2006/relationships/hyperlink" Target="https://github.com/crsh/citr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github.com/citation-style-language/csl-editor/wiki/User-guide-for-the-CSL-Editor" TargetMode="External"/><Relationship Id="rId4" Type="http://schemas.openxmlformats.org/officeDocument/2006/relationships/hyperlink" Target="https://bookdown.org/yihui/rmarkdown/" TargetMode="External"/><Relationship Id="rId9" Type="http://schemas.openxmlformats.org/officeDocument/2006/relationships/hyperlink" Target="https://editor.citationstyles.org/about/" TargetMode="External"/><Relationship Id="rId14" Type="http://schemas.openxmlformats.org/officeDocument/2006/relationships/hyperlink" Target="https://pixabay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vmiller.com/blog/2016/02/svm-r-markdown-manuscript/" TargetMode="External"/><Relationship Id="rId7" Type="http://schemas.openxmlformats.org/officeDocument/2006/relationships/hyperlink" Target="https://francoisbirgand.github.io/tutorial-RMarkdown_instructions.html" TargetMode="External"/><Relationship Id="rId2" Type="http://schemas.openxmlformats.org/officeDocument/2006/relationships/hyperlink" Target="https://bookdown.org/yihui/bookdown/get-star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knitr" TargetMode="External"/><Relationship Id="rId5" Type="http://schemas.openxmlformats.org/officeDocument/2006/relationships/hyperlink" Target="https://rosannavanhespenresearch.wordpress.com/category/writing-your-thesis-with-r-markdown/" TargetMode="External"/><Relationship Id="rId4" Type="http://schemas.openxmlformats.org/officeDocument/2006/relationships/hyperlink" Target="https://haozhu233.github.io/kableExtra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4393"/>
            <a:ext cx="9144000" cy="2387600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Rmarkdown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9746"/>
            <a:ext cx="9144000" cy="1080083"/>
          </a:xfrm>
        </p:spPr>
        <p:txBody>
          <a:bodyPr/>
          <a:lstStyle/>
          <a:p>
            <a:r>
              <a:rPr lang="en-GB" dirty="0"/>
              <a:t>R-users meeting</a:t>
            </a:r>
          </a:p>
          <a:p>
            <a:r>
              <a:rPr lang="en-US" sz="1200" dirty="0"/>
              <a:t>1</a:t>
            </a:r>
            <a:r>
              <a:rPr lang="en-GB" sz="1200" dirty="0"/>
              <a:t>7-09-2019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96" y="216130"/>
            <a:ext cx="3062010" cy="35487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B702C0-B7EE-4C57-8500-B1C5565EDD14}"/>
              </a:ext>
            </a:extLst>
          </p:cNvPr>
          <p:cNvSpPr txBox="1">
            <a:spLocks/>
          </p:cNvSpPr>
          <p:nvPr/>
        </p:nvSpPr>
        <p:spPr>
          <a:xfrm>
            <a:off x="-249697" y="-7854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Writing scientific manuscripts with: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7295CA-FD65-4474-A72B-2CCB4823236E}"/>
              </a:ext>
            </a:extLst>
          </p:cNvPr>
          <p:cNvCxnSpPr/>
          <p:nvPr/>
        </p:nvCxnSpPr>
        <p:spPr>
          <a:xfrm>
            <a:off x="4766553" y="4698460"/>
            <a:ext cx="2655651" cy="0"/>
          </a:xfrm>
          <a:prstGeom prst="line">
            <a:avLst/>
          </a:prstGeom>
          <a:ln w="15875">
            <a:solidFill>
              <a:srgbClr val="A5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A8F5C0-9CCA-4711-8636-F23FAB27E883}"/>
              </a:ext>
            </a:extLst>
          </p:cNvPr>
          <p:cNvCxnSpPr/>
          <p:nvPr/>
        </p:nvCxnSpPr>
        <p:spPr>
          <a:xfrm>
            <a:off x="4768174" y="5843082"/>
            <a:ext cx="2655651" cy="0"/>
          </a:xfrm>
          <a:prstGeom prst="line">
            <a:avLst/>
          </a:prstGeom>
          <a:ln w="15875">
            <a:solidFill>
              <a:srgbClr val="A5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4EC3D6-BC7B-4CA0-A230-BAA89EAE8F32}"/>
              </a:ext>
            </a:extLst>
          </p:cNvPr>
          <p:cNvSpPr txBox="1"/>
          <p:nvPr/>
        </p:nvSpPr>
        <p:spPr>
          <a:xfrm>
            <a:off x="3456156" y="6308250"/>
            <a:ext cx="52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Presenters: </a:t>
            </a:r>
            <a:r>
              <a:rPr lang="en-US" dirty="0"/>
              <a:t>Gustavo Togeiro De Alckmin, Pieter Dekker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8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20608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Reproducibility</a:t>
            </a:r>
          </a:p>
          <a:p>
            <a:endParaRPr lang="en-GB" dirty="0"/>
          </a:p>
          <a:p>
            <a:r>
              <a:rPr lang="en-GB" dirty="0"/>
              <a:t>Full integration of text, data analysis and graphics</a:t>
            </a:r>
          </a:p>
          <a:p>
            <a:pPr lvl="1"/>
            <a:r>
              <a:rPr lang="en-GB" dirty="0"/>
              <a:t>No copy – pasting</a:t>
            </a:r>
          </a:p>
          <a:p>
            <a:endParaRPr lang="en-GB" dirty="0"/>
          </a:p>
          <a:p>
            <a:r>
              <a:rPr lang="en-GB" dirty="0"/>
              <a:t>Easy to share </a:t>
            </a:r>
            <a:r>
              <a:rPr lang="en-GB" dirty="0">
                <a:sym typeface="Wingdings" panose="05000000000000000000" pitchFamily="2" charset="2"/>
              </a:rPr>
              <a:t> reproducible</a:t>
            </a:r>
            <a:endParaRPr lang="en-GB" dirty="0"/>
          </a:p>
          <a:p>
            <a:endParaRPr lang="en-GB" dirty="0"/>
          </a:p>
          <a:p>
            <a:r>
              <a:rPr lang="en-GB" dirty="0"/>
              <a:t>Easy to make changes </a:t>
            </a:r>
          </a:p>
          <a:p>
            <a:endParaRPr lang="en-GB" dirty="0"/>
          </a:p>
          <a:p>
            <a:r>
              <a:rPr lang="en-GB" dirty="0"/>
              <a:t>Easy to export to different formats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Focus on the writing process</a:t>
            </a:r>
          </a:p>
        </p:txBody>
      </p:sp>
      <p:pic>
        <p:nvPicPr>
          <p:cNvPr id="4" name="Picture 2" descr="Advantages and Disadvantages of Hiring a Property Manag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0" t="17226" r="51419" b="9528"/>
          <a:stretch/>
        </p:blipFill>
        <p:spPr bwMode="auto">
          <a:xfrm>
            <a:off x="8556172" y="365125"/>
            <a:ext cx="3442996" cy="395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5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Lack of support by scientific journals</a:t>
            </a:r>
          </a:p>
          <a:p>
            <a:endParaRPr lang="en-GB" sz="2200" dirty="0"/>
          </a:p>
          <a:p>
            <a:r>
              <a:rPr lang="en-GB" sz="2200" dirty="0"/>
              <a:t>You need to convince co-authors of using Git, or: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Creating complex tables can be quite a challenge</a:t>
            </a:r>
          </a:p>
          <a:p>
            <a:pPr lvl="1"/>
            <a:r>
              <a:rPr lang="en-GB" sz="2200" dirty="0"/>
              <a:t>To .</a:t>
            </a:r>
            <a:r>
              <a:rPr lang="en-GB" sz="2200" dirty="0" err="1"/>
              <a:t>docx</a:t>
            </a:r>
            <a:r>
              <a:rPr lang="en-GB" sz="2200" dirty="0"/>
              <a:t> </a:t>
            </a:r>
            <a:r>
              <a:rPr lang="en-GB" sz="2200" dirty="0">
                <a:sym typeface="Wingdings" panose="05000000000000000000" pitchFamily="2" charset="2"/>
              </a:rPr>
              <a:t></a:t>
            </a:r>
            <a:r>
              <a:rPr lang="en-GB" sz="2200" dirty="0"/>
              <a:t> </a:t>
            </a:r>
            <a:r>
              <a:rPr lang="en-GB" sz="2200" dirty="0" err="1"/>
              <a:t>flextable</a:t>
            </a:r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Use another method for track change</a:t>
            </a:r>
          </a:p>
          <a:p>
            <a:pPr lvl="2"/>
            <a:r>
              <a:rPr lang="en-GB" sz="2200" dirty="0"/>
              <a:t>Overleaf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4098" name="Picture 2" descr="Advantages and Disadvantages of Hiring a Property Manag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1" t="17226" r="12897" b="11613"/>
          <a:stretch/>
        </p:blipFill>
        <p:spPr bwMode="auto">
          <a:xfrm>
            <a:off x="8182948" y="709126"/>
            <a:ext cx="3666930" cy="409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4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F81A0-553D-4CC9-92C4-DD9E912B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8" y="578571"/>
            <a:ext cx="10742984" cy="57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0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286" y="1825625"/>
            <a:ext cx="4813570" cy="173111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err="1"/>
              <a:t>Addins</a:t>
            </a:r>
            <a:endParaRPr lang="en-GB" sz="2000" dirty="0"/>
          </a:p>
          <a:p>
            <a:pPr lvl="1"/>
            <a:r>
              <a:rPr lang="en-GB" sz="2000" dirty="0"/>
              <a:t>remedy        </a:t>
            </a:r>
            <a:r>
              <a:rPr lang="en-GB" sz="2000" dirty="0">
                <a:sym typeface="Wingdings" panose="05000000000000000000" pitchFamily="2" charset="2"/>
              </a:rPr>
              <a:t> shortcuts</a:t>
            </a:r>
          </a:p>
          <a:p>
            <a:pPr lvl="1"/>
            <a:r>
              <a:rPr lang="en-GB" sz="2000" dirty="0" err="1">
                <a:sym typeface="Wingdings" panose="05000000000000000000" pitchFamily="2" charset="2"/>
              </a:rPr>
              <a:t>gramr</a:t>
            </a:r>
            <a:r>
              <a:rPr lang="en-GB" sz="2000" dirty="0">
                <a:sym typeface="Wingdings" panose="05000000000000000000" pitchFamily="2" charset="2"/>
              </a:rPr>
              <a:t>            writing checks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wordcount   count words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781656" y="2438468"/>
            <a:ext cx="39430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```{r child = "</a:t>
            </a:r>
            <a:r>
              <a:rPr lang="en-GB" dirty="0" err="1"/>
              <a:t>introduction.Rmd</a:t>
            </a:r>
            <a:r>
              <a:rPr lang="en-GB" dirty="0"/>
              <a:t>"}</a:t>
            </a:r>
          </a:p>
          <a:p>
            <a:r>
              <a:rPr lang="en-GB" dirty="0"/>
              <a:t>```</a:t>
            </a:r>
          </a:p>
          <a:p>
            <a:endParaRPr lang="en-GB" dirty="0"/>
          </a:p>
          <a:p>
            <a:r>
              <a:rPr lang="en-GB" dirty="0"/>
              <a:t>```{r child = "</a:t>
            </a:r>
            <a:r>
              <a:rPr lang="en-GB" dirty="0" err="1"/>
              <a:t>method.Rmd</a:t>
            </a:r>
            <a:r>
              <a:rPr lang="en-GB" dirty="0"/>
              <a:t>"}</a:t>
            </a:r>
          </a:p>
          <a:p>
            <a:r>
              <a:rPr lang="en-GB" dirty="0"/>
              <a:t>```</a:t>
            </a:r>
          </a:p>
          <a:p>
            <a:endParaRPr lang="en-GB" dirty="0"/>
          </a:p>
          <a:p>
            <a:r>
              <a:rPr lang="en-GB" dirty="0"/>
              <a:t>```{r child = "</a:t>
            </a:r>
            <a:r>
              <a:rPr lang="en-GB" dirty="0" err="1"/>
              <a:t>results.Rmd</a:t>
            </a:r>
            <a:r>
              <a:rPr lang="en-GB" dirty="0"/>
              <a:t>"}</a:t>
            </a:r>
          </a:p>
          <a:p>
            <a:r>
              <a:rPr lang="en-GB" dirty="0"/>
              <a:t>```</a:t>
            </a:r>
          </a:p>
          <a:p>
            <a:endParaRPr lang="en-GB" dirty="0"/>
          </a:p>
          <a:p>
            <a:r>
              <a:rPr lang="en-GB" dirty="0"/>
              <a:t>```{r child = "</a:t>
            </a:r>
            <a:r>
              <a:rPr lang="en-GB" dirty="0" err="1"/>
              <a:t>discussion.Rmd</a:t>
            </a:r>
            <a:r>
              <a:rPr lang="en-GB" dirty="0"/>
              <a:t>"}</a:t>
            </a:r>
          </a:p>
          <a:p>
            <a:r>
              <a:rPr lang="en-GB" dirty="0"/>
              <a:t>```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1656" y="1825625"/>
            <a:ext cx="1947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Split a 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6286" y="36739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/>
              <a:t>Best practices</a:t>
            </a:r>
          </a:p>
          <a:p>
            <a:endParaRPr lang="en-GB" sz="1600" dirty="0"/>
          </a:p>
          <a:p>
            <a:r>
              <a:rPr lang="en-GB" sz="1600" dirty="0"/>
              <a:t>Load all R packages in the first code chunk</a:t>
            </a:r>
          </a:p>
          <a:p>
            <a:r>
              <a:rPr lang="en-GB" sz="1600" dirty="0"/>
              <a:t>Do not include </a:t>
            </a:r>
            <a:r>
              <a:rPr lang="en-GB" sz="1600" dirty="0" err="1"/>
              <a:t>install.packages</a:t>
            </a:r>
            <a:r>
              <a:rPr lang="en-GB" sz="1600" dirty="0"/>
              <a:t>()</a:t>
            </a:r>
          </a:p>
          <a:p>
            <a:r>
              <a:rPr lang="en-GB" sz="1600" dirty="0"/>
              <a:t>Set a seed for random number generators (e.g., </a:t>
            </a:r>
            <a:r>
              <a:rPr lang="en-GB" sz="1600" dirty="0" err="1"/>
              <a:t>set.seed</a:t>
            </a:r>
            <a:r>
              <a:rPr lang="en-GB" sz="1600" dirty="0"/>
              <a:t>())</a:t>
            </a:r>
          </a:p>
          <a:p>
            <a:r>
              <a:rPr lang="en-GB" sz="1600" dirty="0"/>
              <a:t>Never use </a:t>
            </a:r>
            <a:r>
              <a:rPr lang="en-GB" sz="1600" dirty="0" err="1"/>
              <a:t>setwd</a:t>
            </a:r>
            <a:r>
              <a:rPr lang="en-GB" sz="1600" dirty="0"/>
              <a:t>()!</a:t>
            </a:r>
          </a:p>
          <a:p>
            <a:r>
              <a:rPr lang="en-GB" sz="1600" dirty="0"/>
              <a:t>Use relative paths or load files from a permanent location</a:t>
            </a:r>
          </a:p>
          <a:p>
            <a:r>
              <a:rPr lang="en-GB" sz="1600" dirty="0"/>
              <a:t>Use meaningful chunk names</a:t>
            </a:r>
          </a:p>
          <a:p>
            <a:r>
              <a:rPr lang="en-GB" sz="1600" dirty="0"/>
              <a:t>Keep R code close to the corresponding prose</a:t>
            </a:r>
          </a:p>
          <a:p>
            <a:r>
              <a:rPr lang="en-GB" sz="1600" dirty="0"/>
              <a:t>Document R and R-package versions (e.g., </a:t>
            </a:r>
            <a:r>
              <a:rPr lang="en-GB" sz="1600" dirty="0" err="1"/>
              <a:t>devtools</a:t>
            </a:r>
            <a:r>
              <a:rPr lang="en-GB" sz="1600" dirty="0"/>
              <a:t>::</a:t>
            </a:r>
            <a:r>
              <a:rPr lang="en-GB" sz="1600" dirty="0" err="1"/>
              <a:t>session_info</a:t>
            </a:r>
            <a:r>
              <a:rPr lang="en-GB" sz="1600" dirty="0"/>
              <a:t>())</a:t>
            </a:r>
          </a:p>
          <a:p>
            <a:r>
              <a:rPr lang="en-GB" sz="1600" dirty="0"/>
              <a:t>Make sure you can knit without errors before going home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96F71D-C767-4D88-9737-4899C08213A3}"/>
              </a:ext>
            </a:extLst>
          </p:cNvPr>
          <p:cNvCxnSpPr>
            <a:cxnSpLocks/>
          </p:cNvCxnSpPr>
          <p:nvPr/>
        </p:nvCxnSpPr>
        <p:spPr>
          <a:xfrm>
            <a:off x="1215957" y="3429000"/>
            <a:ext cx="5476673" cy="0"/>
          </a:xfrm>
          <a:prstGeom prst="line">
            <a:avLst/>
          </a:prstGeom>
          <a:ln w="15875">
            <a:solidFill>
              <a:srgbClr val="A5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16EA4-CDA2-4FE6-ABD0-5BE82C6A6931}"/>
              </a:ext>
            </a:extLst>
          </p:cNvPr>
          <p:cNvCxnSpPr>
            <a:cxnSpLocks/>
          </p:cNvCxnSpPr>
          <p:nvPr/>
        </p:nvCxnSpPr>
        <p:spPr>
          <a:xfrm>
            <a:off x="7232045" y="1797409"/>
            <a:ext cx="0" cy="3753061"/>
          </a:xfrm>
          <a:prstGeom prst="line">
            <a:avLst/>
          </a:prstGeom>
          <a:ln w="15875">
            <a:solidFill>
              <a:srgbClr val="A5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8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Reproducible workflow video</a:t>
            </a:r>
          </a:p>
          <a:p>
            <a:pPr lvl="1"/>
            <a:r>
              <a:rPr lang="en-GB" dirty="0">
                <a:hlinkClick r:id="rId2"/>
              </a:rPr>
              <a:t>https://www.youtube.com/watch?v=s3JldKoA0zw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R packages, </a:t>
            </a:r>
            <a:r>
              <a:rPr lang="en-GB" dirty="0" err="1"/>
              <a:t>addins</a:t>
            </a:r>
            <a:r>
              <a:rPr lang="en-GB" dirty="0"/>
              <a:t> and more</a:t>
            </a:r>
          </a:p>
          <a:p>
            <a:pPr lvl="1"/>
            <a:r>
              <a:rPr lang="en-GB" dirty="0"/>
              <a:t>R markdown </a:t>
            </a:r>
            <a:r>
              <a:rPr lang="en-GB" dirty="0">
                <a:sym typeface="Wingdings" panose="05000000000000000000" pitchFamily="2" charset="2"/>
              </a:rPr>
              <a:t> (</a:t>
            </a:r>
            <a:r>
              <a:rPr lang="en-GB" dirty="0">
                <a:sym typeface="Wingdings" panose="05000000000000000000" pitchFamily="2" charset="2"/>
                <a:hlinkClick r:id="rId3"/>
              </a:rPr>
              <a:t>source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>
                <a:sym typeface="Wingdings" panose="05000000000000000000" pitchFamily="2" charset="2"/>
                <a:hlinkClick r:id="rId4"/>
              </a:rPr>
              <a:t>manual</a:t>
            </a:r>
            <a:r>
              <a:rPr lang="en-GB" dirty="0">
                <a:sym typeface="Wingdings" panose="05000000000000000000" pitchFamily="2" charset="2"/>
              </a:rPr>
              <a:t>)</a:t>
            </a:r>
            <a:endParaRPr lang="en-GB" dirty="0"/>
          </a:p>
          <a:p>
            <a:pPr lvl="1"/>
            <a:r>
              <a:rPr lang="en-GB" dirty="0" err="1"/>
              <a:t>citr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insert references (</a:t>
            </a:r>
            <a:r>
              <a:rPr lang="en-GB" dirty="0">
                <a:sym typeface="Wingdings" panose="05000000000000000000" pitchFamily="2" charset="2"/>
                <a:hlinkClick r:id="rId5"/>
              </a:rPr>
              <a:t>source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papaja</a:t>
            </a:r>
            <a:r>
              <a:rPr lang="en-GB" dirty="0">
                <a:sym typeface="Wingdings" panose="05000000000000000000" pitchFamily="2" charset="2"/>
              </a:rPr>
              <a:t>  APA manuscripts in R markdown (</a:t>
            </a:r>
            <a:r>
              <a:rPr lang="en-GB" dirty="0">
                <a:sym typeface="Wingdings" panose="05000000000000000000" pitchFamily="2" charset="2"/>
                <a:hlinkClick r:id="rId6"/>
              </a:rPr>
              <a:t>source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>
                <a:sym typeface="Wingdings" panose="05000000000000000000" pitchFamily="2" charset="2"/>
                <a:hlinkClick r:id="rId7"/>
              </a:rPr>
              <a:t>manual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GB" dirty="0"/>
              <a:t>GitHub </a:t>
            </a:r>
            <a:r>
              <a:rPr lang="en-GB" dirty="0">
                <a:sym typeface="Wingdings" panose="05000000000000000000" pitchFamily="2" charset="2"/>
              </a:rPr>
              <a:t> version control with </a:t>
            </a:r>
            <a:r>
              <a:rPr lang="en-GB" dirty="0" err="1">
                <a:sym typeface="Wingdings" panose="05000000000000000000" pitchFamily="2" charset="2"/>
              </a:rPr>
              <a:t>rmarkdown</a:t>
            </a:r>
            <a:r>
              <a:rPr lang="en-GB" dirty="0">
                <a:sym typeface="Wingdings" panose="05000000000000000000" pitchFamily="2" charset="2"/>
              </a:rPr>
              <a:t> (</a:t>
            </a:r>
            <a:r>
              <a:rPr lang="en-GB" dirty="0">
                <a:sym typeface="Wingdings" panose="05000000000000000000" pitchFamily="2" charset="2"/>
                <a:hlinkClick r:id="rId8"/>
              </a:rPr>
              <a:t>manual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CSL editor  edit citation style .</a:t>
            </a:r>
            <a:r>
              <a:rPr lang="en-GB" dirty="0" err="1">
                <a:sym typeface="Wingdings" panose="05000000000000000000" pitchFamily="2" charset="2"/>
              </a:rPr>
              <a:t>csl</a:t>
            </a:r>
            <a:r>
              <a:rPr lang="en-GB" dirty="0">
                <a:sym typeface="Wingdings" panose="05000000000000000000" pitchFamily="2" charset="2"/>
              </a:rPr>
              <a:t> files (</a:t>
            </a:r>
            <a:r>
              <a:rPr lang="en-GB" dirty="0">
                <a:sym typeface="Wingdings" panose="05000000000000000000" pitchFamily="2" charset="2"/>
                <a:hlinkClick r:id="rId9"/>
              </a:rPr>
              <a:t>source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>
                <a:sym typeface="Wingdings" panose="05000000000000000000" pitchFamily="2" charset="2"/>
                <a:hlinkClick r:id="rId10"/>
              </a:rPr>
              <a:t>manual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GB" dirty="0" err="1"/>
              <a:t>gramr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addin</a:t>
            </a:r>
            <a:r>
              <a:rPr lang="en-GB" dirty="0">
                <a:sym typeface="Wingdings" panose="05000000000000000000" pitchFamily="2" charset="2"/>
              </a:rPr>
              <a:t> to check for grammar issues (</a:t>
            </a:r>
            <a:r>
              <a:rPr lang="en-GB" dirty="0">
                <a:sym typeface="Wingdings" panose="05000000000000000000" pitchFamily="2" charset="2"/>
                <a:hlinkClick r:id="rId11"/>
              </a:rPr>
              <a:t>source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List with many free R resources (</a:t>
            </a:r>
            <a:r>
              <a:rPr lang="en-GB" dirty="0">
                <a:sym typeface="Wingdings" panose="05000000000000000000" pitchFamily="2" charset="2"/>
                <a:hlinkClick r:id="rId12"/>
              </a:rPr>
              <a:t>source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GB" dirty="0" err="1"/>
              <a:t>Datacamp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nice online R courses (</a:t>
            </a:r>
            <a:r>
              <a:rPr lang="en-GB" dirty="0">
                <a:sym typeface="Wingdings" panose="05000000000000000000" pitchFamily="2" charset="2"/>
                <a:hlinkClick r:id="rId13"/>
              </a:rPr>
              <a:t>source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GB" dirty="0"/>
          </a:p>
          <a:p>
            <a:r>
              <a:rPr lang="en-GB" dirty="0"/>
              <a:t>Pictures</a:t>
            </a:r>
          </a:p>
          <a:p>
            <a:pPr lvl="1"/>
            <a:r>
              <a:rPr lang="en-GB" dirty="0" err="1"/>
              <a:t>pixabay</a:t>
            </a:r>
            <a:r>
              <a:rPr lang="en-GB" dirty="0"/>
              <a:t> (</a:t>
            </a:r>
            <a:r>
              <a:rPr lang="en-GB" dirty="0">
                <a:hlinkClick r:id="rId14"/>
              </a:rPr>
              <a:t>source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4" name="Picture 2" descr="knitr.png">
            <a:extLst>
              <a:ext uri="{FF2B5EF4-FFF2-40B4-BE49-F238E27FC236}">
                <a16:creationId xmlns:a16="http://schemas.microsoft.com/office/drawing/2014/main" id="{AFED85F7-7029-44BB-9CB9-6CC7B4F8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249" y="4498737"/>
            <a:ext cx="1741369" cy="201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Studio.png">
            <a:extLst>
              <a:ext uri="{FF2B5EF4-FFF2-40B4-BE49-F238E27FC236}">
                <a16:creationId xmlns:a16="http://schemas.microsoft.com/office/drawing/2014/main" id="{8220A7A1-71A8-4585-8F19-7544EA945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02" y="2770768"/>
            <a:ext cx="1933144" cy="224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7F010-CF3D-4E07-A2E2-D02991A0EC2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34" y="4498737"/>
            <a:ext cx="1745664" cy="20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1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D710-31EB-4B5A-8B50-2D44E5DE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&amp; useful links: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70FC-439E-4DDD-A73A-403C0E2B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Bookdown</a:t>
            </a:r>
            <a:endParaRPr lang="en-US" dirty="0"/>
          </a:p>
          <a:p>
            <a:r>
              <a:rPr lang="en-AU" dirty="0">
                <a:hlinkClick r:id="rId3"/>
              </a:rPr>
              <a:t>An R Markdown Template for Academic Manuscripts</a:t>
            </a:r>
            <a:endParaRPr lang="en-AU" dirty="0"/>
          </a:p>
          <a:p>
            <a:r>
              <a:rPr lang="en-AU" dirty="0" err="1">
                <a:hlinkClick r:id="rId4"/>
              </a:rPr>
              <a:t>KableExtra</a:t>
            </a:r>
            <a:endParaRPr lang="en-AU" dirty="0"/>
          </a:p>
          <a:p>
            <a:r>
              <a:rPr lang="en-AU" dirty="0">
                <a:hlinkClick r:id="rId5"/>
              </a:rPr>
              <a:t>Writing your thesis with R Markdown</a:t>
            </a:r>
            <a:endParaRPr lang="en-AU" dirty="0"/>
          </a:p>
          <a:p>
            <a:r>
              <a:rPr lang="en-AU" dirty="0" err="1">
                <a:hlinkClick r:id="rId6" action="ppaction://hlinkfile"/>
              </a:rPr>
              <a:t>Knitr</a:t>
            </a:r>
            <a:endParaRPr lang="en-AU" dirty="0"/>
          </a:p>
          <a:p>
            <a:r>
              <a:rPr lang="en-AU" dirty="0">
                <a:hlinkClick r:id="rId7"/>
              </a:rPr>
              <a:t>Crash Course on </a:t>
            </a:r>
            <a:r>
              <a:rPr lang="en-AU" dirty="0" err="1">
                <a:hlinkClick r:id="rId7"/>
              </a:rPr>
              <a:t>Rmarkdown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13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Would you like to have this in the introduction week?</a:t>
            </a:r>
          </a:p>
          <a:p>
            <a:endParaRPr lang="en-GB" dirty="0"/>
          </a:p>
          <a:p>
            <a:r>
              <a:rPr lang="en-US" dirty="0"/>
              <a:t>Any solutions for track change?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9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there a reproducibility crisis in science?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2930"/>
          <a:stretch/>
        </p:blipFill>
        <p:spPr>
          <a:xfrm>
            <a:off x="3118674" y="1922702"/>
            <a:ext cx="5954651" cy="4402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38D5B-F77B-4C5E-BD57-622887B3E966}"/>
              </a:ext>
            </a:extLst>
          </p:cNvPr>
          <p:cNvSpPr txBox="1"/>
          <p:nvPr/>
        </p:nvSpPr>
        <p:spPr>
          <a:xfrm>
            <a:off x="8204176" y="6376143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Baker, 2016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6763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1A92-B006-4452-905C-F93F5539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“reproducible research”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A1EB-7030-4638-9511-1D53E672D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649" y="2120630"/>
            <a:ext cx="8892702" cy="1325563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the idea that data analyses, and more generally, scientific claims, are published with their data and software code so that others may verify the findings and build upon them.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80B1-F66F-4657-9C23-55229FA35343}"/>
              </a:ext>
            </a:extLst>
          </p:cNvPr>
          <p:cNvSpPr txBox="1"/>
          <p:nvPr/>
        </p:nvSpPr>
        <p:spPr>
          <a:xfrm>
            <a:off x="1382949" y="4737370"/>
            <a:ext cx="4776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Helps us to reproduce figures etc. in revisions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Makes it easy to start from the current state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Simplifies comparison of methods and results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chance on mistakes due to </a:t>
            </a:r>
            <a:r>
              <a:rPr lang="en-US" dirty="0" err="1"/>
              <a:t>ctrl+c</a:t>
            </a:r>
            <a:r>
              <a:rPr lang="en-US" dirty="0"/>
              <a:t>, </a:t>
            </a:r>
            <a:r>
              <a:rPr lang="en-US" dirty="0" err="1"/>
              <a:t>ctrl+v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0DB38-FCB9-4E00-A7E9-79F46FFE1B28}"/>
              </a:ext>
            </a:extLst>
          </p:cNvPr>
          <p:cNvSpPr txBox="1"/>
          <p:nvPr/>
        </p:nvSpPr>
        <p:spPr>
          <a:xfrm>
            <a:off x="1517515" y="4309354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Importance: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3D158-0F15-4FF5-BD92-088AF5170F65}"/>
              </a:ext>
            </a:extLst>
          </p:cNvPr>
          <p:cNvSpPr txBox="1"/>
          <p:nvPr/>
        </p:nvSpPr>
        <p:spPr>
          <a:xfrm>
            <a:off x="6987228" y="4737370"/>
            <a:ext cx="3955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Data analyses become more complex</a:t>
            </a:r>
          </a:p>
          <a:p>
            <a:pPr marL="285750" indent="-285750">
              <a:buFontTx/>
              <a:buChar char="-"/>
            </a:pPr>
            <a:r>
              <a:rPr lang="en-US" dirty="0"/>
              <a:t>Larger datasets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Sophisticated computations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DB64-DBA7-4F9F-A611-8F560A957235}"/>
              </a:ext>
            </a:extLst>
          </p:cNvPr>
          <p:cNvSpPr txBox="1"/>
          <p:nvPr/>
        </p:nvSpPr>
        <p:spPr>
          <a:xfrm>
            <a:off x="7121794" y="4309354"/>
            <a:ext cx="233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importance: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BD9DFA-86A4-4FDD-9045-F8AAEE8C39BD}"/>
              </a:ext>
            </a:extLst>
          </p:cNvPr>
          <p:cNvCxnSpPr>
            <a:cxnSpLocks/>
          </p:cNvCxnSpPr>
          <p:nvPr/>
        </p:nvCxnSpPr>
        <p:spPr>
          <a:xfrm>
            <a:off x="1420350" y="3861881"/>
            <a:ext cx="9387080" cy="0"/>
          </a:xfrm>
          <a:prstGeom prst="line">
            <a:avLst/>
          </a:prstGeom>
          <a:ln w="15875">
            <a:solidFill>
              <a:srgbClr val="A51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1097"/>
            <a:ext cx="5005647" cy="3715865"/>
          </a:xfrm>
        </p:spPr>
        <p:txBody>
          <a:bodyPr>
            <a:normAutofit/>
          </a:bodyPr>
          <a:lstStyle/>
          <a:p>
            <a:r>
              <a:rPr lang="en-GB" sz="2400" dirty="0"/>
              <a:t>Download the data</a:t>
            </a:r>
          </a:p>
          <a:p>
            <a:r>
              <a:rPr lang="en-GB" sz="2400" dirty="0"/>
              <a:t>Figure out what is what</a:t>
            </a:r>
          </a:p>
          <a:p>
            <a:r>
              <a:rPr lang="en-GB" sz="2400" dirty="0"/>
              <a:t>Find the software</a:t>
            </a:r>
          </a:p>
          <a:p>
            <a:r>
              <a:rPr lang="en-GB" sz="2400" dirty="0"/>
              <a:t>Figure out how they did it</a:t>
            </a:r>
          </a:p>
          <a:p>
            <a:r>
              <a:rPr lang="en-GB" sz="2400" dirty="0"/>
              <a:t>Try to reproduce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63" y="3167293"/>
            <a:ext cx="3375878" cy="2377473"/>
          </a:xfrm>
          <a:prstGeom prst="rect">
            <a:avLst/>
          </a:prstGeom>
        </p:spPr>
      </p:pic>
      <p:pic>
        <p:nvPicPr>
          <p:cNvPr id="1026" name="Picture 2" descr="File:SPSS logo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64" y="852113"/>
            <a:ext cx="1202060" cy="12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O.NET Excel: Excel ADO.NET Provider - CData Softwa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04" y="188708"/>
            <a:ext cx="1678397" cy="167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scot Server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157" y="609600"/>
            <a:ext cx="1489457" cy="180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2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Text and code together</a:t>
            </a:r>
          </a:p>
          <a:p>
            <a:r>
              <a:rPr lang="en-GB" sz="2400" dirty="0"/>
              <a:t>Load data and compute results</a:t>
            </a:r>
          </a:p>
          <a:p>
            <a:r>
              <a:rPr lang="en-GB" sz="2400" dirty="0"/>
              <a:t>Format with presentation code</a:t>
            </a:r>
          </a:p>
          <a:p>
            <a:r>
              <a:rPr lang="en-GB" sz="2400" dirty="0"/>
              <a:t>Describe what is going on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DC3E1-C3C2-47FA-A440-4BECF139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116" y="1690688"/>
            <a:ext cx="6113025" cy="5032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193EFF-587D-4561-BB3A-93DF63D4FF53}"/>
              </a:ext>
            </a:extLst>
          </p:cNvPr>
          <p:cNvSpPr/>
          <p:nvPr/>
        </p:nvSpPr>
        <p:spPr>
          <a:xfrm>
            <a:off x="1665051" y="4737769"/>
            <a:ext cx="25372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- In-text code</a:t>
            </a:r>
          </a:p>
          <a:p>
            <a:pPr lvl="1"/>
            <a:r>
              <a:rPr lang="en-US" sz="2400" dirty="0"/>
              <a:t>- Equations</a:t>
            </a:r>
          </a:p>
          <a:p>
            <a:pPr lvl="1"/>
            <a:r>
              <a:rPr lang="en-US" sz="2400" dirty="0"/>
              <a:t>- Graphics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4816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51" y="1078268"/>
            <a:ext cx="4670367" cy="4703490"/>
          </a:xfrm>
        </p:spPr>
      </p:pic>
      <p:sp>
        <p:nvSpPr>
          <p:cNvPr id="7" name="TextBox 6"/>
          <p:cNvSpPr txBox="1"/>
          <p:nvPr/>
        </p:nvSpPr>
        <p:spPr>
          <a:xfrm>
            <a:off x="2846503" y="3240595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Dashboard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8595" y="4858428"/>
            <a:ext cx="113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Slideshow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2668" y="5892131"/>
            <a:ext cx="144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Website/blog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6503" y="1439116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document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3597" y="597224"/>
            <a:ext cx="308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Books, long documents, theses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5728" y="1439116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PDF document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61529" y="3240595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Tufte</a:t>
            </a:r>
            <a:r>
              <a:rPr lang="en-GB" dirty="0"/>
              <a:t>-style document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0403" y="48584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19517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render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1711" y="3610777"/>
            <a:ext cx="1753986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.Rmd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3072" y="3610777"/>
            <a:ext cx="1753986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.md</a:t>
            </a:r>
          </a:p>
        </p:txBody>
      </p:sp>
      <p:sp>
        <p:nvSpPr>
          <p:cNvPr id="7" name="Rectangle 6"/>
          <p:cNvSpPr/>
          <p:nvPr/>
        </p:nvSpPr>
        <p:spPr>
          <a:xfrm>
            <a:off x="9599814" y="3610777"/>
            <a:ext cx="1753986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.docx</a:t>
            </a:r>
          </a:p>
        </p:txBody>
      </p:sp>
      <p:sp>
        <p:nvSpPr>
          <p:cNvPr id="8" name="Rectangle 7"/>
          <p:cNvSpPr/>
          <p:nvPr/>
        </p:nvSpPr>
        <p:spPr>
          <a:xfrm>
            <a:off x="9599814" y="1951435"/>
            <a:ext cx="1753986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9599814" y="5270119"/>
            <a:ext cx="1753986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.pdf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4119" y="5270119"/>
            <a:ext cx="1753986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.tex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2295697" y="4113697"/>
            <a:ext cx="15073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8" idx="1"/>
          </p:cNvCxnSpPr>
          <p:nvPr/>
        </p:nvCxnSpPr>
        <p:spPr>
          <a:xfrm rot="5400000" flipH="1" flipV="1">
            <a:off x="6561728" y="572692"/>
            <a:ext cx="1156422" cy="4919749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7424" y="1974859"/>
            <a:ext cx="118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markdown</a:t>
            </a:r>
          </a:p>
        </p:txBody>
      </p: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5557058" y="4113697"/>
            <a:ext cx="404275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98446" y="363513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pandoc</a:t>
            </a:r>
          </a:p>
        </p:txBody>
      </p:sp>
      <p:cxnSp>
        <p:nvCxnSpPr>
          <p:cNvPr id="24" name="Elbow Connector 23"/>
          <p:cNvCxnSpPr>
            <a:stCxn id="6" idx="2"/>
            <a:endCxn id="10" idx="1"/>
          </p:cNvCxnSpPr>
          <p:nvPr/>
        </p:nvCxnSpPr>
        <p:spPr>
          <a:xfrm rot="16200000" flipH="1">
            <a:off x="4908881" y="4387801"/>
            <a:ext cx="1156422" cy="1614054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75253" y="527011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pandoc</a:t>
            </a:r>
          </a:p>
        </p:txBody>
      </p:sp>
      <p:cxnSp>
        <p:nvCxnSpPr>
          <p:cNvPr id="26" name="Straight Arrow Connector 25"/>
          <p:cNvCxnSpPr>
            <a:stCxn id="10" idx="3"/>
            <a:endCxn id="9" idx="1"/>
          </p:cNvCxnSpPr>
          <p:nvPr/>
        </p:nvCxnSpPr>
        <p:spPr>
          <a:xfrm>
            <a:off x="8048105" y="5773039"/>
            <a:ext cx="155170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67959" y="5270119"/>
            <a:ext cx="51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480" y="3181739"/>
            <a:ext cx="158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Text &amp; code chunks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03072" y="2967334"/>
            <a:ext cx="1753986" cy="523220"/>
          </a:xfrm>
          <a:prstGeom prst="rect">
            <a:avLst/>
          </a:prstGeom>
          <a:solidFill>
            <a:srgbClr val="FFFFFF">
              <a:alpha val="78039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Text with calculated and visualized results</a:t>
            </a:r>
          </a:p>
        </p:txBody>
      </p:sp>
      <p:pic>
        <p:nvPicPr>
          <p:cNvPr id="21" name="Picture 2" descr="knitr.png">
            <a:extLst>
              <a:ext uri="{FF2B5EF4-FFF2-40B4-BE49-F238E27FC236}">
                <a16:creationId xmlns:a16="http://schemas.microsoft.com/office/drawing/2014/main" id="{BF9CCCDE-0913-4A64-8739-38547ECC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98" y="2566845"/>
            <a:ext cx="1117573" cy="12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38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Essentials: </a:t>
            </a:r>
            <a:r>
              <a:rPr lang="en-GB" dirty="0" err="1"/>
              <a:t>citr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8159" cy="4351338"/>
          </a:xfrm>
        </p:spPr>
        <p:txBody>
          <a:bodyPr>
            <a:normAutofit/>
          </a:bodyPr>
          <a:lstStyle/>
          <a:p>
            <a:r>
              <a:rPr lang="en-GB" sz="2400" dirty="0"/>
              <a:t>Referencing made easy</a:t>
            </a:r>
          </a:p>
          <a:p>
            <a:endParaRPr lang="en-US" sz="2400" dirty="0"/>
          </a:p>
          <a:p>
            <a:r>
              <a:rPr lang="en-US" sz="2400" dirty="0"/>
              <a:t>C</a:t>
            </a:r>
            <a:r>
              <a:rPr lang="en-GB" sz="2400" dirty="0" err="1"/>
              <a:t>itation</a:t>
            </a:r>
            <a:r>
              <a:rPr lang="en-GB" sz="2400" dirty="0"/>
              <a:t> style with .</a:t>
            </a:r>
            <a:r>
              <a:rPr lang="en-GB" sz="2400" dirty="0" err="1"/>
              <a:t>csl</a:t>
            </a:r>
            <a:endParaRPr lang="en-GB" sz="2400" dirty="0"/>
          </a:p>
          <a:p>
            <a:endParaRPr lang="en-GB" sz="2400" dirty="0"/>
          </a:p>
        </p:txBody>
      </p:sp>
      <p:pic>
        <p:nvPicPr>
          <p:cNvPr id="6146" name="Picture 2" descr="https://raw.githubusercontent.com/crsh/citr/master/tools/images/addin_demo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49" y="365125"/>
            <a:ext cx="6097966" cy="54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8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Essentials: journal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24" t="677" r="607" b="884"/>
          <a:stretch/>
        </p:blipFill>
        <p:spPr>
          <a:xfrm>
            <a:off x="6515235" y="2105420"/>
            <a:ext cx="5004262" cy="395685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14153" y="2635135"/>
            <a:ext cx="52271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papaja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includes functions (</a:t>
            </a:r>
            <a:r>
              <a:rPr lang="en-GB" sz="2400" dirty="0" err="1">
                <a:sym typeface="Wingdings" panose="05000000000000000000" pitchFamily="2" charset="2"/>
              </a:rPr>
              <a:t>apa_table</a:t>
            </a:r>
            <a:r>
              <a:rPr lang="en-GB" sz="2400" dirty="0">
                <a:sym typeface="Wingdings" panose="05000000000000000000" pitchFamily="2" charset="2"/>
              </a:rPr>
              <a:t>)</a:t>
            </a:r>
          </a:p>
          <a:p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400" dirty="0" err="1">
                <a:sym typeface="Wingdings" panose="05000000000000000000" pitchFamily="2" charset="2"/>
              </a:rPr>
              <a:t>rticles</a:t>
            </a:r>
            <a:r>
              <a:rPr lang="en-GB" sz="2400" dirty="0">
                <a:sym typeface="Wingdings" panose="05000000000000000000" pitchFamily="2" charset="2"/>
              </a:rPr>
              <a:t>  many different journals</a:t>
            </a:r>
          </a:p>
          <a:p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400" dirty="0" err="1"/>
              <a:t>papeR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3116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D30BE7BC0BEB4596660B454D3DB1EE" ma:contentTypeVersion="8" ma:contentTypeDescription="Een nieuw document maken." ma:contentTypeScope="" ma:versionID="6324e4972764206c8dee0663e737f00a">
  <xsd:schema xmlns:xsd="http://www.w3.org/2001/XMLSchema" xmlns:xs="http://www.w3.org/2001/XMLSchema" xmlns:p="http://schemas.microsoft.com/office/2006/metadata/properties" xmlns:ns3="20f0fc68-38c1-4eab-8809-7d954658bcc8" targetNamespace="http://schemas.microsoft.com/office/2006/metadata/properties" ma:root="true" ma:fieldsID="a9affa4e01c88acfe7793c32843e2d76" ns3:_="">
    <xsd:import namespace="20f0fc68-38c1-4eab-8809-7d954658bc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f0fc68-38c1-4eab-8809-7d954658b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99D2F-1554-4DF9-BBCC-57E452D22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f0fc68-38c1-4eab-8809-7d954658bc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38D490-E269-4372-8854-2DB64087D283}">
  <ds:schemaRefs>
    <ds:schemaRef ds:uri="http://schemas.openxmlformats.org/package/2006/metadata/core-properties"/>
    <ds:schemaRef ds:uri="http://schemas.microsoft.com/office/2006/documentManagement/types"/>
    <ds:schemaRef ds:uri="20f0fc68-38c1-4eab-8809-7d954658bcc8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BA40335-11A6-42C6-B6A1-B91DE4CC6E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765</Words>
  <Application>Microsoft Office PowerPoint</Application>
  <PresentationFormat>Widescreen</PresentationFormat>
  <Paragraphs>176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 Rmarkdown</vt:lpstr>
      <vt:lpstr>Is there a reproducibility crisis in science?</vt:lpstr>
      <vt:lpstr>Define: “reproducible research”</vt:lpstr>
      <vt:lpstr>Reality</vt:lpstr>
      <vt:lpstr>Literate programming</vt:lpstr>
      <vt:lpstr>PowerPoint Presentation</vt:lpstr>
      <vt:lpstr>Compile and render</vt:lpstr>
      <vt:lpstr>Essentials: citr</vt:lpstr>
      <vt:lpstr>Essentials: journal templates</vt:lpstr>
      <vt:lpstr>Advantages</vt:lpstr>
      <vt:lpstr>Disadvantages</vt:lpstr>
      <vt:lpstr>PowerPoint Presentation</vt:lpstr>
      <vt:lpstr>Tips &amp; tricks</vt:lpstr>
      <vt:lpstr>Sources</vt:lpstr>
      <vt:lpstr>Demonstration &amp; useful links:</vt:lpstr>
      <vt:lpstr>Questions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Rmarkdown</dc:title>
  <dc:creator>Dekker, Pieter</dc:creator>
  <cp:lastModifiedBy>Gustavo Togeiro de Alckmin</cp:lastModifiedBy>
  <cp:revision>41</cp:revision>
  <dcterms:created xsi:type="dcterms:W3CDTF">2019-08-23T06:31:30Z</dcterms:created>
  <dcterms:modified xsi:type="dcterms:W3CDTF">2019-09-18T14:55:59Z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0x010100B2D30BE7BC0BEB4596660B454D3DB1EE</vt:lpwstr>
  </property>
</Properties>
</file>