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Franklin Gothic" pitchFamily="2" charset="0"/>
      <p:bold r:id="rId12"/>
    </p:embeddedFont>
    <p:embeddedFont>
      <p:font typeface="Libre Franklin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 /><Relationship Id="rId13" Type="http://schemas.openxmlformats.org/officeDocument/2006/relationships/font" Target="fonts/font6.fntdata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notesMaster" Target="notesMasters/notesMaster1.xml" /><Relationship Id="rId12" Type="http://schemas.openxmlformats.org/officeDocument/2006/relationships/font" Target="fonts/font5.fntdata" /><Relationship Id="rId17" Type="http://customschemas.google.com/relationships/presentationmetadata" Target="metadata" /><Relationship Id="rId2" Type="http://schemas.openxmlformats.org/officeDocument/2006/relationships/slide" Target="slides/slide1.xml" /><Relationship Id="rId16" Type="http://schemas.openxmlformats.org/officeDocument/2006/relationships/font" Target="fonts/font9.fntdata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font" Target="fonts/font4.fntdata" /><Relationship Id="rId5" Type="http://schemas.openxmlformats.org/officeDocument/2006/relationships/slide" Target="slides/slide4.xml" /><Relationship Id="rId15" Type="http://schemas.openxmlformats.org/officeDocument/2006/relationships/font" Target="fonts/font8.fntdata" /><Relationship Id="rId10" Type="http://schemas.openxmlformats.org/officeDocument/2006/relationships/font" Target="fonts/font3.fntdata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font" Target="fonts/font2.fntdata" /><Relationship Id="rId14" Type="http://schemas.openxmlformats.org/officeDocument/2006/relationships/font" Target="fonts/font7.fntdata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400288" y="1365309"/>
            <a:ext cx="6944112" cy="5344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r>
              <a:rPr lang="en-US" b="1" i="0" dirty="0">
                <a:solidFill>
                  <a:srgbClr val="212529"/>
                </a:solidFill>
                <a:effectLst/>
                <a:latin typeface="montserratregular"/>
              </a:rPr>
              <a:t>Ministry of Micro, Small and Medium Enterprises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IN" b="1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IN" b="1" i="0" dirty="0">
                <a:solidFill>
                  <a:srgbClr val="212529"/>
                </a:solidFill>
                <a:effectLst/>
                <a:latin typeface="montserratregular"/>
              </a:rPr>
              <a:t>1396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b="1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 b="1" i="0" dirty="0">
                <a:solidFill>
                  <a:srgbClr val="212529"/>
                </a:solidFill>
                <a:effectLst/>
                <a:latin typeface="montserratregular"/>
              </a:rPr>
              <a:t>Developing Virtual Reality based solutions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b="1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latin typeface="Franklin Gothic"/>
                <a:ea typeface="Franklin Gothic"/>
                <a:cs typeface="Franklin Gothic"/>
                <a:sym typeface="Franklin Gothic"/>
              </a:rPr>
              <a:t>Team Name:  </a:t>
            </a:r>
            <a:r>
              <a:rPr lang="en-US" b="1" dirty="0">
                <a:solidFill>
                  <a:schemeClr val="tx1"/>
                </a:solidFill>
                <a:latin typeface="montserratregular"/>
                <a:ea typeface="Franklin Gothic"/>
                <a:cs typeface="Franklin Gothic"/>
                <a:sym typeface="Franklin Gothic"/>
              </a:rPr>
              <a:t>WE-VR</a:t>
            </a:r>
            <a:endParaRPr b="1" dirty="0">
              <a:solidFill>
                <a:schemeClr val="tx1"/>
              </a:solidFill>
              <a:latin typeface="montserratregular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b="1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b="1" dirty="0">
                <a:solidFill>
                  <a:schemeClr val="tx1"/>
                </a:solidFill>
                <a:latin typeface="montserratregular"/>
                <a:ea typeface="Franklin Gothic"/>
                <a:cs typeface="Franklin Gothic"/>
                <a:sym typeface="Franklin Gothic"/>
              </a:rPr>
              <a:t>Sahil Sharma</a:t>
            </a:r>
            <a:endParaRPr b="1" dirty="0">
              <a:solidFill>
                <a:schemeClr val="tx1"/>
              </a:solidFill>
              <a:latin typeface="montserratregular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b="1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 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b="1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b="1" i="0" dirty="0">
                <a:solidFill>
                  <a:schemeClr val="tx1"/>
                </a:solidFill>
                <a:effectLst/>
                <a:latin typeface="montserratregular"/>
              </a:rPr>
              <a:t>IPS Academy, Institute of Engineering &amp; Science</a:t>
            </a:r>
            <a:endParaRPr b="1" dirty="0">
              <a:solidFill>
                <a:schemeClr val="tx1"/>
              </a:solidFill>
              <a:latin typeface="montserratregular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b="1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latin typeface="Franklin Gothic"/>
                <a:ea typeface="Franklin Gothic"/>
                <a:cs typeface="Franklin Gothic"/>
                <a:sym typeface="Franklin Gothic"/>
              </a:rPr>
              <a:t>Theme Name:</a:t>
            </a:r>
            <a:endParaRPr b="1" dirty="0"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23631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2289363"/>
            <a:ext cx="6024054" cy="418763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sym typeface="Franklin Gothic"/>
              </a:rPr>
              <a:t>IDEA/SOLUTION/PROTOTYPE: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ClrTx/>
              <a:buSzPts val="1800"/>
              <a:buFont typeface="Wingdings" panose="05000000000000000000" pitchFamily="2" charset="2"/>
              <a:buChar char="Ø"/>
            </a:pPr>
            <a:r>
              <a:rPr lang="en-US" sz="1400" dirty="0">
                <a:latin typeface="Libre Franklin" pitchFamily="2" charset="0"/>
              </a:rPr>
              <a:t>Employs </a:t>
            </a:r>
            <a:r>
              <a:rPr lang="en-US" sz="1400" b="1" dirty="0">
                <a:latin typeface="Libre Franklin" pitchFamily="2" charset="0"/>
              </a:rPr>
              <a:t>virtual reality and argument reality technology </a:t>
            </a:r>
            <a:r>
              <a:rPr lang="en-US" sz="1400" dirty="0">
                <a:latin typeface="Libre Franklin" pitchFamily="2" charset="0"/>
              </a:rPr>
              <a:t>to replicate diverse </a:t>
            </a:r>
            <a:r>
              <a:rPr lang="en-US" sz="1400" b="1" dirty="0">
                <a:latin typeface="Libre Franklin" pitchFamily="2" charset="0"/>
              </a:rPr>
              <a:t>emergency situations</a:t>
            </a:r>
            <a:r>
              <a:rPr lang="en-US" sz="1400" dirty="0">
                <a:latin typeface="Libre Franklin" pitchFamily="2" charset="0"/>
              </a:rPr>
              <a:t> like fire hazard,</a:t>
            </a:r>
            <a:r>
              <a:rPr lang="en-US" sz="140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</a:t>
            </a:r>
            <a:r>
              <a:rPr lang="en-US" sz="1400" b="1" i="0" dirty="0">
                <a:solidFill>
                  <a:srgbClr val="212529"/>
                </a:solidFill>
                <a:effectLst/>
                <a:latin typeface="Libre Franklin" pitchFamily="2" charset="0"/>
              </a:rPr>
              <a:t>CBRN</a:t>
            </a:r>
            <a:r>
              <a:rPr lang="en-US" sz="140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(Chemical, Biological, Radiological, and Nuclear) emergency situation</a:t>
            </a:r>
            <a:r>
              <a:rPr lang="en-US" sz="1400" dirty="0">
                <a:latin typeface="Libre Franklin" pitchFamily="2" charset="0"/>
              </a:rPr>
              <a:t>. 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ClrTx/>
              <a:buSzPts val="1800"/>
              <a:buFont typeface="Wingdings" panose="05000000000000000000" pitchFamily="2" charset="2"/>
              <a:buChar char="Ø"/>
            </a:pPr>
            <a:r>
              <a:rPr lang="en-IN" sz="1400" kern="100" dirty="0">
                <a:effectLst/>
                <a:latin typeface="Libre Frankli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Designed to </a:t>
            </a:r>
            <a:r>
              <a:rPr lang="en-IN" sz="1400" b="1" kern="100" dirty="0">
                <a:effectLst/>
                <a:latin typeface="Libre Frankli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effectively train</a:t>
            </a:r>
            <a:r>
              <a:rPr lang="en-IN" sz="1400" kern="100" dirty="0">
                <a:effectLst/>
                <a:latin typeface="Libre Frankli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medical </a:t>
            </a:r>
            <a:r>
              <a:rPr lang="en-US" sz="1400" i="0" dirty="0">
                <a:effectLst/>
                <a:latin typeface="Libre Franklin" pitchFamily="2" charset="0"/>
              </a:rPr>
              <a:t>practitioner , Para Medical Staff</a:t>
            </a:r>
            <a:r>
              <a:rPr lang="en-IN" sz="1400" kern="100" dirty="0">
                <a:effectLst/>
                <a:latin typeface="Libre Frankli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Fire Engineer or </a:t>
            </a:r>
            <a:r>
              <a:rPr lang="en-IN" sz="1400" kern="100" dirty="0">
                <a:latin typeface="Libre Frankli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Fire Fighter </a:t>
            </a:r>
            <a:r>
              <a:rPr lang="en-IN" sz="1400" kern="100" dirty="0">
                <a:effectLst/>
                <a:latin typeface="Libre Frankli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NDRF personnel for CBRN emergencies.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ClrTx/>
              <a:buSzPts val="1800"/>
              <a:buFont typeface="Wingdings" panose="05000000000000000000" pitchFamily="2" charset="2"/>
              <a:buChar char="Ø"/>
            </a:pPr>
            <a:r>
              <a:rPr lang="en-IN" sz="1400" dirty="0">
                <a:effectLst/>
                <a:latin typeface="Libre Frankli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Provides </a:t>
            </a:r>
            <a:r>
              <a:rPr lang="en-IN" sz="1400" b="1" dirty="0">
                <a:effectLst/>
                <a:latin typeface="Libre Frankli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real-life experiences</a:t>
            </a:r>
            <a:r>
              <a:rPr lang="en-IN" sz="1400" dirty="0">
                <a:effectLst/>
                <a:latin typeface="Libre Frankli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ClrTx/>
              <a:buSzPts val="1800"/>
              <a:buFont typeface="Wingdings" panose="05000000000000000000" pitchFamily="2" charset="2"/>
              <a:buChar char="Ø"/>
            </a:pPr>
            <a:r>
              <a:rPr lang="en-IN" sz="1400" dirty="0">
                <a:effectLst/>
                <a:latin typeface="Libre Frankli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Involves specialized software and equipment for </a:t>
            </a:r>
            <a:r>
              <a:rPr lang="en-IN" sz="1400" b="1" dirty="0">
                <a:effectLst/>
                <a:latin typeface="Libre Frankli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interaction with virtual objects.</a:t>
            </a:r>
            <a:endParaRPr lang="en-IN" sz="1400" b="1" kern="100" dirty="0">
              <a:effectLst/>
              <a:latin typeface="Libre Franklin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ClrTx/>
              <a:buSzPts val="1800"/>
            </a:pPr>
            <a:r>
              <a:rPr lang="en-US" sz="1400" b="1" dirty="0">
                <a:latin typeface="Libre Franklin" pitchFamily="2" charset="0"/>
              </a:rPr>
              <a:t> </a:t>
            </a:r>
          </a:p>
          <a:p>
            <a:pPr marL="0" indent="0">
              <a:spcBef>
                <a:spcPts val="0"/>
              </a:spcBef>
              <a:buClrTx/>
              <a:buSzPts val="1800"/>
            </a:pPr>
            <a:endParaRPr lang="en-US" dirty="0">
              <a:latin typeface="Libre Franklin" pitchFamily="2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sz="1400"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0" name="Google Shape;220;p2"/>
          <p:cNvSpPr>
            <a:spLocks noGrp="1"/>
          </p:cNvSpPr>
          <p:nvPr>
            <p:ph type="pic" idx="2"/>
          </p:nvPr>
        </p:nvSpPr>
        <p:spPr>
          <a:xfrm>
            <a:off x="7378575" y="144261"/>
            <a:ext cx="4689138" cy="345154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IN" dirty="0"/>
          </a:p>
        </p:txBody>
      </p:sp>
      <p:sp>
        <p:nvSpPr>
          <p:cNvPr id="221" name="Google Shape;221;p2"/>
          <p:cNvSpPr txBox="1"/>
          <p:nvPr/>
        </p:nvSpPr>
        <p:spPr>
          <a:xfrm>
            <a:off x="7378575" y="2118476"/>
            <a:ext cx="468913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Add process flow chart or simulated image of prototype or any relevant image related to your idea</a:t>
            </a:r>
            <a:endParaRPr dirty="0"/>
          </a:p>
        </p:txBody>
      </p:sp>
      <p:sp>
        <p:nvSpPr>
          <p:cNvPr id="222" name="Google Shape;222;p2"/>
          <p:cNvSpPr txBox="1"/>
          <p:nvPr/>
        </p:nvSpPr>
        <p:spPr>
          <a:xfrm>
            <a:off x="7378575" y="3820782"/>
            <a:ext cx="4689138" cy="303721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TECHNOLOGY STACK</a:t>
            </a: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: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450" b="1" dirty="0">
                <a:solidFill>
                  <a:schemeClr val="dk1"/>
                </a:solidFill>
                <a:latin typeface="Libre Franklin"/>
                <a:sym typeface="Libre Franklin"/>
              </a:rPr>
              <a:t>1.Unreal Engine : AR Development and VR Development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450" b="1" dirty="0">
                <a:solidFill>
                  <a:schemeClr val="dk1"/>
                </a:solidFill>
                <a:latin typeface="Libre Franklin"/>
                <a:sym typeface="Libre Franklin"/>
              </a:rPr>
              <a:t>2.Unity with AR Foundation : AR and VR Development (For Android and iOS)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450" b="1" dirty="0">
                <a:solidFill>
                  <a:schemeClr val="dk1"/>
                </a:solidFill>
                <a:latin typeface="Libre Franklin"/>
                <a:sym typeface="Libre Franklin"/>
              </a:rPr>
              <a:t>3.WebXR : AR/VR Experience for web browser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450" b="1" dirty="0">
                <a:solidFill>
                  <a:schemeClr val="dk1"/>
                </a:solidFill>
                <a:latin typeface="Libre Franklin"/>
                <a:sym typeface="Libre Franklin"/>
              </a:rPr>
              <a:t> 4.Wwise : implementing 3-D spatial audio in VR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450" b="1" dirty="0">
                <a:solidFill>
                  <a:schemeClr val="dk1"/>
                </a:solidFill>
                <a:latin typeface="Libre Franklin"/>
                <a:sym typeface="Libre Franklin"/>
              </a:rPr>
              <a:t>5.FMOD Studio : interactive and dynamic audio in VR</a:t>
            </a:r>
            <a:endParaRPr sz="145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 USE CASES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 err="1"/>
              <a:t>Defence</a:t>
            </a:r>
            <a:r>
              <a:rPr lang="en-US" b="1" dirty="0"/>
              <a:t> Sector</a:t>
            </a:r>
            <a:r>
              <a:rPr lang="en-US" dirty="0"/>
              <a:t>-</a:t>
            </a:r>
            <a:r>
              <a:rPr lang="en-IN" sz="1600" kern="100" dirty="0">
                <a:effectLst/>
                <a:latin typeface="Libre Frankli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Effectively train NDRF personnel for CBRN emergencies.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b="1" kern="100" dirty="0">
                <a:latin typeface="Libre Frankli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Medical Sector- </a:t>
            </a:r>
            <a:r>
              <a:rPr lang="en-US" kern="100" dirty="0">
                <a:latin typeface="Libre Frankli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Assist medical students and professionals in practicing surgical procedures, patient diagnoses, and emergency response in a risk-free VR environment. 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/>
              <a:t>Factory Training</a:t>
            </a:r>
            <a:r>
              <a:rPr lang="en-US" dirty="0"/>
              <a:t>: Train factory workers in assembly line operations, equipment maintenance, and safety protocols in a virtual factory environment.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/>
              <a:t>Scientific Research</a:t>
            </a:r>
            <a:r>
              <a:rPr lang="en-US" dirty="0"/>
              <a:t>: Enable researchers to visualize complex data and conduct experiments in virtual labs, accelerating scientific discovery.</a:t>
            </a:r>
            <a:endParaRPr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450" b="1" dirty="0">
                <a:solidFill>
                  <a:schemeClr val="dk1"/>
                </a:solidFill>
                <a:latin typeface="Libre Franklin"/>
                <a:sym typeface="Libre Franklin"/>
              </a:rPr>
              <a:t>Highly Secured Standalone System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450" b="1" dirty="0"/>
              <a:t>Cross Device Support- Works perfectly even for feature phones , iOS as well as Android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450" b="1" dirty="0"/>
              <a:t> Work with or without internet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 Sahil Sharma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</a:t>
            </a:r>
            <a:r>
              <a:rPr lang="en-US" sz="1200" dirty="0" err="1"/>
              <a:t>B.Tech</a:t>
            </a:r>
            <a:r>
              <a:rPr lang="en-US" sz="1200" dirty="0"/>
              <a:t> 			Stream : CSE-IT			Year : II year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</a:t>
            </a:r>
            <a:r>
              <a:rPr lang="en-US" sz="1200" b="1" dirty="0" err="1">
                <a:solidFill>
                  <a:srgbClr val="5D7C3F"/>
                </a:solidFill>
              </a:rPr>
              <a:t>Hemanshu</a:t>
            </a:r>
            <a:r>
              <a:rPr lang="en-US" sz="1200" b="1" dirty="0">
                <a:solidFill>
                  <a:srgbClr val="5D7C3F"/>
                </a:solidFill>
              </a:rPr>
              <a:t> </a:t>
            </a:r>
            <a:r>
              <a:rPr lang="en-US" sz="1200" b="1" dirty="0" err="1">
                <a:solidFill>
                  <a:srgbClr val="5D7C3F"/>
                </a:solidFill>
              </a:rPr>
              <a:t>Bhande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</a:t>
            </a:r>
            <a:r>
              <a:rPr lang="en-US" sz="1200" dirty="0" err="1"/>
              <a:t>B.Tech</a:t>
            </a:r>
            <a:r>
              <a:rPr lang="en-US" sz="1200" dirty="0"/>
              <a:t> 			Stream :EEE			                            Year : II year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Priyanka Jaiswal</a:t>
            </a:r>
            <a:endParaRPr lang="en-US" dirty="0"/>
          </a:p>
          <a:p>
            <a:pPr marL="0" indent="0">
              <a:buSzPts val="1200"/>
            </a:pPr>
            <a:r>
              <a:rPr lang="en-US" sz="1200" dirty="0"/>
              <a:t>Branch : </a:t>
            </a:r>
            <a:r>
              <a:rPr lang="en-US" sz="1200" dirty="0" err="1"/>
              <a:t>B.Tech</a:t>
            </a:r>
            <a:r>
              <a:rPr lang="en-US" sz="1200" dirty="0"/>
              <a:t> 			Stream :CSE-AIML			Year : II year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Ali Badshah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</a:t>
            </a:r>
            <a:r>
              <a:rPr lang="en-US" sz="1200" dirty="0" err="1"/>
              <a:t>B.Tech</a:t>
            </a:r>
            <a:r>
              <a:rPr lang="en-US" sz="1200" dirty="0"/>
              <a:t> 			Stream :CSE-IT			Year : II year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</a:t>
            </a:r>
            <a:r>
              <a:rPr lang="en-US" sz="1200" b="1" dirty="0" err="1">
                <a:solidFill>
                  <a:srgbClr val="5D7C3F"/>
                </a:solidFill>
              </a:rPr>
              <a:t>Tejas</a:t>
            </a:r>
            <a:r>
              <a:rPr lang="en-US" sz="1200" b="1" dirty="0">
                <a:solidFill>
                  <a:srgbClr val="5D7C3F"/>
                </a:solidFill>
              </a:rPr>
              <a:t> Upadhyay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</a:t>
            </a:r>
            <a:r>
              <a:rPr lang="en-US" sz="1200" dirty="0" err="1"/>
              <a:t>B.Tech</a:t>
            </a:r>
            <a:r>
              <a:rPr lang="en-US" sz="1200" dirty="0"/>
              <a:t> 			Stream : CSE-			Year : II year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Kartik Soni</a:t>
            </a:r>
            <a:endParaRPr dirty="0"/>
          </a:p>
          <a:p>
            <a:pPr marL="0" indent="0">
              <a:buSzPts val="1200"/>
            </a:pPr>
            <a:r>
              <a:rPr lang="en-US" sz="1200" dirty="0"/>
              <a:t>Branch : </a:t>
            </a:r>
            <a:r>
              <a:rPr lang="en-US" sz="1200" dirty="0" err="1"/>
              <a:t>B.Tech</a:t>
            </a:r>
            <a:r>
              <a:rPr lang="en-US" sz="1200" dirty="0"/>
              <a:t> 			Stream  :CSE-AIML			Year : II year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 		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2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		 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Important Pointers</a:t>
            </a:r>
            <a:endParaRPr/>
          </a:p>
        </p:txBody>
      </p:sp>
      <p:sp>
        <p:nvSpPr>
          <p:cNvPr id="244" name="Google Shape;244;p5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Please ensure below pointers are met while  </a:t>
            </a:r>
            <a:endParaRPr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10572561" cy="392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Kindly keep the maximum slides limit to 4 pages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All the topics should be utilized for description of your idea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Try to avoid paragraphs and post your idea in points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Keep your explanation precisely and easy to understand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Idea should be unique and novel. If it has a business potential more weightage will be given. 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Apart from this PPT abstract of your idea will be asked separately while submitting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need to save the file in PDF and upload the same on portal. No PPT, Word Doc or any other format will be supported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can delete this slide (Important Pointers) when you upload the details of your idea on SIH portal.</a:t>
            </a:r>
            <a:endParaRPr/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703</Words>
  <Application>Microsoft Office PowerPoint</Application>
  <PresentationFormat>Widescreen</PresentationFormat>
  <Paragraphs>67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Theme1</vt:lpstr>
      <vt:lpstr>Basic Details of the Team and Problem Statement</vt:lpstr>
      <vt:lpstr>Idea/Approach Details</vt:lpstr>
      <vt:lpstr>Idea/Approach Details</vt:lpstr>
      <vt:lpstr>Team Member Details </vt:lpstr>
      <vt:lpstr>Important Pointers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Sahil Sharma</cp:lastModifiedBy>
  <cp:revision>4</cp:revision>
  <dcterms:created xsi:type="dcterms:W3CDTF">2022-02-11T07:14:46Z</dcterms:created>
  <dcterms:modified xsi:type="dcterms:W3CDTF">2023-09-23T07:12:13Z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