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1"/>
  </p:notesMasterIdLst>
  <p:sldIdLst>
    <p:sldId id="256" r:id="rId2"/>
    <p:sldId id="257" r:id="rId3"/>
    <p:sldId id="258" r:id="rId4"/>
    <p:sldId id="259" r:id="rId5"/>
    <p:sldId id="265" r:id="rId6"/>
    <p:sldId id="266"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Morrison" initials="AM" lastIdx="1" clrIdx="0">
    <p:extLst>
      <p:ext uri="{19B8F6BF-5375-455C-9EA6-DF929625EA0E}">
        <p15:presenceInfo xmlns:p15="http://schemas.microsoft.com/office/powerpoint/2012/main" userId="bb47b42230f96b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3747" autoAdjust="0"/>
  </p:normalViewPr>
  <p:slideViewPr>
    <p:cSldViewPr snapToGrid="0">
      <p:cViewPr varScale="1">
        <p:scale>
          <a:sx n="54" d="100"/>
          <a:sy n="54" d="100"/>
        </p:scale>
        <p:origin x="179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20DFB9-43D1-40EB-94F3-AC56EA96756D}" type="doc">
      <dgm:prSet loTypeId="urn:microsoft.com/office/officeart/2016/7/layout/BasicLinearProcessNumbered" loCatId="process" qsTypeId="urn:microsoft.com/office/officeart/2005/8/quickstyle/simple2" qsCatId="simple" csTypeId="urn:microsoft.com/office/officeart/2005/8/colors/ColorSchemeForSuggestions" csCatId="other" phldr="1"/>
      <dgm:spPr/>
      <dgm:t>
        <a:bodyPr/>
        <a:lstStyle/>
        <a:p>
          <a:endParaRPr lang="en-US"/>
        </a:p>
      </dgm:t>
    </dgm:pt>
    <dgm:pt modelId="{1C83D2DB-6546-4C10-A3E4-51F7567DCB06}">
      <dgm:prSet/>
      <dgm:spPr/>
      <dgm:t>
        <a:bodyPr/>
        <a:lstStyle/>
        <a:p>
          <a:pPr algn="ctr"/>
          <a:r>
            <a:rPr lang="en-US" dirty="0"/>
            <a:t>No comprehensive platform for diagnostic data</a:t>
          </a:r>
        </a:p>
      </dgm:t>
    </dgm:pt>
    <dgm:pt modelId="{352941E6-F2A1-413D-8F40-5B76D38C393A}" type="parTrans" cxnId="{7FF103C2-429D-4B23-9048-917557A7D788}">
      <dgm:prSet/>
      <dgm:spPr/>
      <dgm:t>
        <a:bodyPr/>
        <a:lstStyle/>
        <a:p>
          <a:endParaRPr lang="en-US"/>
        </a:p>
      </dgm:t>
    </dgm:pt>
    <dgm:pt modelId="{E85F690C-1481-4894-A094-4BC503052C6D}" type="sibTrans" cxnId="{7FF103C2-429D-4B23-9048-917557A7D788}">
      <dgm:prSet phldrT="1" phldr="0"/>
      <dgm:spPr/>
      <dgm:t>
        <a:bodyPr/>
        <a:lstStyle/>
        <a:p>
          <a:r>
            <a:rPr lang="en-US"/>
            <a:t>1</a:t>
          </a:r>
        </a:p>
      </dgm:t>
    </dgm:pt>
    <dgm:pt modelId="{DFED45CD-E76F-49E0-B876-3540AFA0030E}">
      <dgm:prSet/>
      <dgm:spPr/>
      <dgm:t>
        <a:bodyPr/>
        <a:lstStyle/>
        <a:p>
          <a:pPr algn="ctr"/>
          <a:r>
            <a:rPr lang="en-US" dirty="0"/>
            <a:t>Node failure </a:t>
          </a:r>
        </a:p>
        <a:p>
          <a:pPr algn="ctr"/>
          <a:r>
            <a:rPr lang="en-US" dirty="0"/>
            <a:t>= </a:t>
          </a:r>
        </a:p>
        <a:p>
          <a:pPr algn="ctr"/>
          <a:r>
            <a:rPr lang="en-US" dirty="0"/>
            <a:t>difficult to diagnose</a:t>
          </a:r>
        </a:p>
      </dgm:t>
    </dgm:pt>
    <dgm:pt modelId="{ECCCC0F6-1AA2-429A-A8C2-54A8BF6A0FAF}" type="parTrans" cxnId="{B8167F75-13F0-45BE-A12A-2754534475BA}">
      <dgm:prSet/>
      <dgm:spPr/>
      <dgm:t>
        <a:bodyPr/>
        <a:lstStyle/>
        <a:p>
          <a:endParaRPr lang="en-US"/>
        </a:p>
      </dgm:t>
    </dgm:pt>
    <dgm:pt modelId="{4A09C13C-BCAC-480D-9B1A-6C8346C43BA2}" type="sibTrans" cxnId="{B8167F75-13F0-45BE-A12A-2754534475BA}">
      <dgm:prSet phldrT="2" phldr="0"/>
      <dgm:spPr/>
      <dgm:t>
        <a:bodyPr/>
        <a:lstStyle/>
        <a:p>
          <a:r>
            <a:rPr lang="en-US"/>
            <a:t>2</a:t>
          </a:r>
        </a:p>
      </dgm:t>
    </dgm:pt>
    <dgm:pt modelId="{6CCFC99E-5559-4FCD-8D96-C0D0A6435A2E}">
      <dgm:prSet/>
      <dgm:spPr/>
      <dgm:t>
        <a:bodyPr/>
        <a:lstStyle/>
        <a:p>
          <a:pPr algn="ctr"/>
          <a:r>
            <a:rPr lang="en-US" dirty="0"/>
            <a:t>Time, resources, and man power are needed to find and fix problems</a:t>
          </a:r>
        </a:p>
      </dgm:t>
    </dgm:pt>
    <dgm:pt modelId="{723D5719-AB59-4E59-B452-7ACE1B70C738}" type="parTrans" cxnId="{2FE5FA08-4FBD-4946-829A-60B5D32B0AB5}">
      <dgm:prSet/>
      <dgm:spPr/>
      <dgm:t>
        <a:bodyPr/>
        <a:lstStyle/>
        <a:p>
          <a:endParaRPr lang="en-US"/>
        </a:p>
      </dgm:t>
    </dgm:pt>
    <dgm:pt modelId="{451C2547-D00A-416E-AADA-C35535EE7D6A}" type="sibTrans" cxnId="{2FE5FA08-4FBD-4946-829A-60B5D32B0AB5}">
      <dgm:prSet phldrT="3" phldr="0"/>
      <dgm:spPr/>
      <dgm:t>
        <a:bodyPr/>
        <a:lstStyle/>
        <a:p>
          <a:r>
            <a:rPr lang="en-US" dirty="0"/>
            <a:t>3</a:t>
          </a:r>
        </a:p>
      </dgm:t>
    </dgm:pt>
    <dgm:pt modelId="{CF895F26-C18A-4AE0-8965-0A25D19579C4}" type="pres">
      <dgm:prSet presAssocID="{6720DFB9-43D1-40EB-94F3-AC56EA96756D}" presName="Name0" presStyleCnt="0">
        <dgm:presLayoutVars>
          <dgm:animLvl val="lvl"/>
          <dgm:resizeHandles val="exact"/>
        </dgm:presLayoutVars>
      </dgm:prSet>
      <dgm:spPr/>
    </dgm:pt>
    <dgm:pt modelId="{E9947273-6A3A-4448-97AA-5DFECA6877A4}" type="pres">
      <dgm:prSet presAssocID="{1C83D2DB-6546-4C10-A3E4-51F7567DCB06}" presName="compositeNode" presStyleCnt="0">
        <dgm:presLayoutVars>
          <dgm:bulletEnabled val="1"/>
        </dgm:presLayoutVars>
      </dgm:prSet>
      <dgm:spPr/>
    </dgm:pt>
    <dgm:pt modelId="{9BF0129B-9CCA-4B3E-9190-C481C23F087A}" type="pres">
      <dgm:prSet presAssocID="{1C83D2DB-6546-4C10-A3E4-51F7567DCB06}" presName="bgRect" presStyleLbl="bgAccFollowNode1" presStyleIdx="0" presStyleCnt="3"/>
      <dgm:spPr/>
    </dgm:pt>
    <dgm:pt modelId="{E3A54FDA-FAB1-43A1-B062-5DE58237A803}" type="pres">
      <dgm:prSet presAssocID="{E85F690C-1481-4894-A094-4BC503052C6D}" presName="sibTransNodeCircle" presStyleLbl="alignNode1" presStyleIdx="0" presStyleCnt="6">
        <dgm:presLayoutVars>
          <dgm:chMax val="0"/>
          <dgm:bulletEnabled/>
        </dgm:presLayoutVars>
      </dgm:prSet>
      <dgm:spPr/>
    </dgm:pt>
    <dgm:pt modelId="{43D5C244-E7E3-4666-ACE3-7E7172666CBC}" type="pres">
      <dgm:prSet presAssocID="{1C83D2DB-6546-4C10-A3E4-51F7567DCB06}" presName="bottomLine" presStyleLbl="alignNode1" presStyleIdx="1" presStyleCnt="6">
        <dgm:presLayoutVars/>
      </dgm:prSet>
      <dgm:spPr/>
    </dgm:pt>
    <dgm:pt modelId="{D99EC57C-D01F-4A59-994D-4261B2C8EF31}" type="pres">
      <dgm:prSet presAssocID="{1C83D2DB-6546-4C10-A3E4-51F7567DCB06}" presName="nodeText" presStyleLbl="bgAccFollowNode1" presStyleIdx="0" presStyleCnt="3">
        <dgm:presLayoutVars>
          <dgm:bulletEnabled val="1"/>
        </dgm:presLayoutVars>
      </dgm:prSet>
      <dgm:spPr/>
    </dgm:pt>
    <dgm:pt modelId="{C997DC6F-55C7-4D50-9157-2B8D1CBA704C}" type="pres">
      <dgm:prSet presAssocID="{E85F690C-1481-4894-A094-4BC503052C6D}" presName="sibTrans" presStyleCnt="0"/>
      <dgm:spPr/>
    </dgm:pt>
    <dgm:pt modelId="{576A88FE-79B6-4E64-9188-71434CB3ACFA}" type="pres">
      <dgm:prSet presAssocID="{DFED45CD-E76F-49E0-B876-3540AFA0030E}" presName="compositeNode" presStyleCnt="0">
        <dgm:presLayoutVars>
          <dgm:bulletEnabled val="1"/>
        </dgm:presLayoutVars>
      </dgm:prSet>
      <dgm:spPr/>
    </dgm:pt>
    <dgm:pt modelId="{A4530A34-4411-4725-AFBD-4A201EA9BF2E}" type="pres">
      <dgm:prSet presAssocID="{DFED45CD-E76F-49E0-B876-3540AFA0030E}" presName="bgRect" presStyleLbl="bgAccFollowNode1" presStyleIdx="1" presStyleCnt="3"/>
      <dgm:spPr/>
    </dgm:pt>
    <dgm:pt modelId="{17DC1342-CD85-4C08-A35D-A2E63771F966}" type="pres">
      <dgm:prSet presAssocID="{4A09C13C-BCAC-480D-9B1A-6C8346C43BA2}" presName="sibTransNodeCircle" presStyleLbl="alignNode1" presStyleIdx="2" presStyleCnt="6">
        <dgm:presLayoutVars>
          <dgm:chMax val="0"/>
          <dgm:bulletEnabled/>
        </dgm:presLayoutVars>
      </dgm:prSet>
      <dgm:spPr/>
    </dgm:pt>
    <dgm:pt modelId="{C7230797-9AC3-4674-B790-A86B2B433150}" type="pres">
      <dgm:prSet presAssocID="{DFED45CD-E76F-49E0-B876-3540AFA0030E}" presName="bottomLine" presStyleLbl="alignNode1" presStyleIdx="3" presStyleCnt="6">
        <dgm:presLayoutVars/>
      </dgm:prSet>
      <dgm:spPr/>
    </dgm:pt>
    <dgm:pt modelId="{0E5D6203-6115-4756-9AA6-834A5ED0400F}" type="pres">
      <dgm:prSet presAssocID="{DFED45CD-E76F-49E0-B876-3540AFA0030E}" presName="nodeText" presStyleLbl="bgAccFollowNode1" presStyleIdx="1" presStyleCnt="3">
        <dgm:presLayoutVars>
          <dgm:bulletEnabled val="1"/>
        </dgm:presLayoutVars>
      </dgm:prSet>
      <dgm:spPr/>
    </dgm:pt>
    <dgm:pt modelId="{454C4E48-16FB-4FAF-864E-CE6C539ADC79}" type="pres">
      <dgm:prSet presAssocID="{4A09C13C-BCAC-480D-9B1A-6C8346C43BA2}" presName="sibTrans" presStyleCnt="0"/>
      <dgm:spPr/>
    </dgm:pt>
    <dgm:pt modelId="{2D22E705-EFC8-411B-B483-6D570D315C65}" type="pres">
      <dgm:prSet presAssocID="{6CCFC99E-5559-4FCD-8D96-C0D0A6435A2E}" presName="compositeNode" presStyleCnt="0">
        <dgm:presLayoutVars>
          <dgm:bulletEnabled val="1"/>
        </dgm:presLayoutVars>
      </dgm:prSet>
      <dgm:spPr/>
    </dgm:pt>
    <dgm:pt modelId="{A2F44103-3908-4DF7-8113-32DCBA34A5FD}" type="pres">
      <dgm:prSet presAssocID="{6CCFC99E-5559-4FCD-8D96-C0D0A6435A2E}" presName="bgRect" presStyleLbl="bgAccFollowNode1" presStyleIdx="2" presStyleCnt="3"/>
      <dgm:spPr/>
    </dgm:pt>
    <dgm:pt modelId="{1071F3B4-4F4D-4CDA-AC90-D37EFB751804}" type="pres">
      <dgm:prSet presAssocID="{451C2547-D00A-416E-AADA-C35535EE7D6A}" presName="sibTransNodeCircle" presStyleLbl="alignNode1" presStyleIdx="4" presStyleCnt="6">
        <dgm:presLayoutVars>
          <dgm:chMax val="0"/>
          <dgm:bulletEnabled/>
        </dgm:presLayoutVars>
      </dgm:prSet>
      <dgm:spPr/>
    </dgm:pt>
    <dgm:pt modelId="{82CEA6D8-1D2E-47D1-B608-224D09FBC344}" type="pres">
      <dgm:prSet presAssocID="{6CCFC99E-5559-4FCD-8D96-C0D0A6435A2E}" presName="bottomLine" presStyleLbl="alignNode1" presStyleIdx="5" presStyleCnt="6">
        <dgm:presLayoutVars/>
      </dgm:prSet>
      <dgm:spPr/>
    </dgm:pt>
    <dgm:pt modelId="{D7133565-DF59-4975-A05B-9CDB69476B59}" type="pres">
      <dgm:prSet presAssocID="{6CCFC99E-5559-4FCD-8D96-C0D0A6435A2E}" presName="nodeText" presStyleLbl="bgAccFollowNode1" presStyleIdx="2" presStyleCnt="3">
        <dgm:presLayoutVars>
          <dgm:bulletEnabled val="1"/>
        </dgm:presLayoutVars>
      </dgm:prSet>
      <dgm:spPr/>
    </dgm:pt>
  </dgm:ptLst>
  <dgm:cxnLst>
    <dgm:cxn modelId="{2FE5FA08-4FBD-4946-829A-60B5D32B0AB5}" srcId="{6720DFB9-43D1-40EB-94F3-AC56EA96756D}" destId="{6CCFC99E-5559-4FCD-8D96-C0D0A6435A2E}" srcOrd="2" destOrd="0" parTransId="{723D5719-AB59-4E59-B452-7ACE1B70C738}" sibTransId="{451C2547-D00A-416E-AADA-C35535EE7D6A}"/>
    <dgm:cxn modelId="{6AF3CA39-98B4-4D64-8B71-7358266730A4}" type="presOf" srcId="{DFED45CD-E76F-49E0-B876-3540AFA0030E}" destId="{0E5D6203-6115-4756-9AA6-834A5ED0400F}" srcOrd="1" destOrd="0" presId="urn:microsoft.com/office/officeart/2016/7/layout/BasicLinearProcessNumbered"/>
    <dgm:cxn modelId="{B8167F75-13F0-45BE-A12A-2754534475BA}" srcId="{6720DFB9-43D1-40EB-94F3-AC56EA96756D}" destId="{DFED45CD-E76F-49E0-B876-3540AFA0030E}" srcOrd="1" destOrd="0" parTransId="{ECCCC0F6-1AA2-429A-A8C2-54A8BF6A0FAF}" sibTransId="{4A09C13C-BCAC-480D-9B1A-6C8346C43BA2}"/>
    <dgm:cxn modelId="{CE0A9A56-BB1D-44A2-80A5-50798B62CFA2}" type="presOf" srcId="{1C83D2DB-6546-4C10-A3E4-51F7567DCB06}" destId="{D99EC57C-D01F-4A59-994D-4261B2C8EF31}" srcOrd="1" destOrd="0" presId="urn:microsoft.com/office/officeart/2016/7/layout/BasicLinearProcessNumbered"/>
    <dgm:cxn modelId="{6EFA3A9A-F0D0-49D7-BA2F-03E2891A9ABA}" type="presOf" srcId="{6720DFB9-43D1-40EB-94F3-AC56EA96756D}" destId="{CF895F26-C18A-4AE0-8965-0A25D19579C4}" srcOrd="0" destOrd="0" presId="urn:microsoft.com/office/officeart/2016/7/layout/BasicLinearProcessNumbered"/>
    <dgm:cxn modelId="{E264F1BA-74C8-46A5-AC87-CE282BF2ABCE}" type="presOf" srcId="{6CCFC99E-5559-4FCD-8D96-C0D0A6435A2E}" destId="{A2F44103-3908-4DF7-8113-32DCBA34A5FD}" srcOrd="0" destOrd="0" presId="urn:microsoft.com/office/officeart/2016/7/layout/BasicLinearProcessNumbered"/>
    <dgm:cxn modelId="{5ABC57C0-FBE0-4F9F-9A55-6C1A1C1693B3}" type="presOf" srcId="{6CCFC99E-5559-4FCD-8D96-C0D0A6435A2E}" destId="{D7133565-DF59-4975-A05B-9CDB69476B59}" srcOrd="1" destOrd="0" presId="urn:microsoft.com/office/officeart/2016/7/layout/BasicLinearProcessNumbered"/>
    <dgm:cxn modelId="{7FF103C2-429D-4B23-9048-917557A7D788}" srcId="{6720DFB9-43D1-40EB-94F3-AC56EA96756D}" destId="{1C83D2DB-6546-4C10-A3E4-51F7567DCB06}" srcOrd="0" destOrd="0" parTransId="{352941E6-F2A1-413D-8F40-5B76D38C393A}" sibTransId="{E85F690C-1481-4894-A094-4BC503052C6D}"/>
    <dgm:cxn modelId="{C16269CB-28B2-403F-851A-0783F1070EC9}" type="presOf" srcId="{4A09C13C-BCAC-480D-9B1A-6C8346C43BA2}" destId="{17DC1342-CD85-4C08-A35D-A2E63771F966}" srcOrd="0" destOrd="0" presId="urn:microsoft.com/office/officeart/2016/7/layout/BasicLinearProcessNumbered"/>
    <dgm:cxn modelId="{D84875D6-5ABF-48E0-B619-8A528C894660}" type="presOf" srcId="{451C2547-D00A-416E-AADA-C35535EE7D6A}" destId="{1071F3B4-4F4D-4CDA-AC90-D37EFB751804}" srcOrd="0" destOrd="0" presId="urn:microsoft.com/office/officeart/2016/7/layout/BasicLinearProcessNumbered"/>
    <dgm:cxn modelId="{842B56DF-4B68-4259-B87A-33FD78EA9664}" type="presOf" srcId="{E85F690C-1481-4894-A094-4BC503052C6D}" destId="{E3A54FDA-FAB1-43A1-B062-5DE58237A803}" srcOrd="0" destOrd="0" presId="urn:microsoft.com/office/officeart/2016/7/layout/BasicLinearProcessNumbered"/>
    <dgm:cxn modelId="{E915BDEA-89BE-437B-9867-1B4B3DD1BBE0}" type="presOf" srcId="{DFED45CD-E76F-49E0-B876-3540AFA0030E}" destId="{A4530A34-4411-4725-AFBD-4A201EA9BF2E}" srcOrd="0" destOrd="0" presId="urn:microsoft.com/office/officeart/2016/7/layout/BasicLinearProcessNumbered"/>
    <dgm:cxn modelId="{C43D9AF9-2094-4A2A-8C1D-E612BFEBC724}" type="presOf" srcId="{1C83D2DB-6546-4C10-A3E4-51F7567DCB06}" destId="{9BF0129B-9CCA-4B3E-9190-C481C23F087A}" srcOrd="0" destOrd="0" presId="urn:microsoft.com/office/officeart/2016/7/layout/BasicLinearProcessNumbered"/>
    <dgm:cxn modelId="{0105F07A-6546-455C-AC4B-26F8549CB869}" type="presParOf" srcId="{CF895F26-C18A-4AE0-8965-0A25D19579C4}" destId="{E9947273-6A3A-4448-97AA-5DFECA6877A4}" srcOrd="0" destOrd="0" presId="urn:microsoft.com/office/officeart/2016/7/layout/BasicLinearProcessNumbered"/>
    <dgm:cxn modelId="{B6CB2657-60CE-456B-BD65-FC330C5A754B}" type="presParOf" srcId="{E9947273-6A3A-4448-97AA-5DFECA6877A4}" destId="{9BF0129B-9CCA-4B3E-9190-C481C23F087A}" srcOrd="0" destOrd="0" presId="urn:microsoft.com/office/officeart/2016/7/layout/BasicLinearProcessNumbered"/>
    <dgm:cxn modelId="{29BF9872-67FD-4B5A-891A-6256C4CD20E4}" type="presParOf" srcId="{E9947273-6A3A-4448-97AA-5DFECA6877A4}" destId="{E3A54FDA-FAB1-43A1-B062-5DE58237A803}" srcOrd="1" destOrd="0" presId="urn:microsoft.com/office/officeart/2016/7/layout/BasicLinearProcessNumbered"/>
    <dgm:cxn modelId="{40CD6B09-8DAB-461B-A42B-5812DC34F612}" type="presParOf" srcId="{E9947273-6A3A-4448-97AA-5DFECA6877A4}" destId="{43D5C244-E7E3-4666-ACE3-7E7172666CBC}" srcOrd="2" destOrd="0" presId="urn:microsoft.com/office/officeart/2016/7/layout/BasicLinearProcessNumbered"/>
    <dgm:cxn modelId="{0E2A18C1-769C-46BC-8531-8AE576ABC8A8}" type="presParOf" srcId="{E9947273-6A3A-4448-97AA-5DFECA6877A4}" destId="{D99EC57C-D01F-4A59-994D-4261B2C8EF31}" srcOrd="3" destOrd="0" presId="urn:microsoft.com/office/officeart/2016/7/layout/BasicLinearProcessNumbered"/>
    <dgm:cxn modelId="{65E5FA57-1E9E-4727-B7D6-E67B75CF07F1}" type="presParOf" srcId="{CF895F26-C18A-4AE0-8965-0A25D19579C4}" destId="{C997DC6F-55C7-4D50-9157-2B8D1CBA704C}" srcOrd="1" destOrd="0" presId="urn:microsoft.com/office/officeart/2016/7/layout/BasicLinearProcessNumbered"/>
    <dgm:cxn modelId="{86FA1C9E-DFAB-441E-B9B2-D90BC006982A}" type="presParOf" srcId="{CF895F26-C18A-4AE0-8965-0A25D19579C4}" destId="{576A88FE-79B6-4E64-9188-71434CB3ACFA}" srcOrd="2" destOrd="0" presId="urn:microsoft.com/office/officeart/2016/7/layout/BasicLinearProcessNumbered"/>
    <dgm:cxn modelId="{40E1826B-37B0-4AFC-972E-7FBF9CBE7FB4}" type="presParOf" srcId="{576A88FE-79B6-4E64-9188-71434CB3ACFA}" destId="{A4530A34-4411-4725-AFBD-4A201EA9BF2E}" srcOrd="0" destOrd="0" presId="urn:microsoft.com/office/officeart/2016/7/layout/BasicLinearProcessNumbered"/>
    <dgm:cxn modelId="{FEE666B5-8732-4956-B30F-A43364AAF382}" type="presParOf" srcId="{576A88FE-79B6-4E64-9188-71434CB3ACFA}" destId="{17DC1342-CD85-4C08-A35D-A2E63771F966}" srcOrd="1" destOrd="0" presId="urn:microsoft.com/office/officeart/2016/7/layout/BasicLinearProcessNumbered"/>
    <dgm:cxn modelId="{B7191F7F-CFD8-4BF8-97E9-8C1EB6A4F9E8}" type="presParOf" srcId="{576A88FE-79B6-4E64-9188-71434CB3ACFA}" destId="{C7230797-9AC3-4674-B790-A86B2B433150}" srcOrd="2" destOrd="0" presId="urn:microsoft.com/office/officeart/2016/7/layout/BasicLinearProcessNumbered"/>
    <dgm:cxn modelId="{264D0874-2584-4FA1-89F9-533496B3341A}" type="presParOf" srcId="{576A88FE-79B6-4E64-9188-71434CB3ACFA}" destId="{0E5D6203-6115-4756-9AA6-834A5ED0400F}" srcOrd="3" destOrd="0" presId="urn:microsoft.com/office/officeart/2016/7/layout/BasicLinearProcessNumbered"/>
    <dgm:cxn modelId="{93D7EE83-5BC7-4C6F-8E89-70DED89B6C25}" type="presParOf" srcId="{CF895F26-C18A-4AE0-8965-0A25D19579C4}" destId="{454C4E48-16FB-4FAF-864E-CE6C539ADC79}" srcOrd="3" destOrd="0" presId="urn:microsoft.com/office/officeart/2016/7/layout/BasicLinearProcessNumbered"/>
    <dgm:cxn modelId="{CB525DCE-9F82-466A-8639-BD007CC1DF9D}" type="presParOf" srcId="{CF895F26-C18A-4AE0-8965-0A25D19579C4}" destId="{2D22E705-EFC8-411B-B483-6D570D315C65}" srcOrd="4" destOrd="0" presId="urn:microsoft.com/office/officeart/2016/7/layout/BasicLinearProcessNumbered"/>
    <dgm:cxn modelId="{F6A7322C-DADB-4B69-AF79-B85D1FC48D05}" type="presParOf" srcId="{2D22E705-EFC8-411B-B483-6D570D315C65}" destId="{A2F44103-3908-4DF7-8113-32DCBA34A5FD}" srcOrd="0" destOrd="0" presId="urn:microsoft.com/office/officeart/2016/7/layout/BasicLinearProcessNumbered"/>
    <dgm:cxn modelId="{F0647C14-655B-40C6-9479-2882166A70D3}" type="presParOf" srcId="{2D22E705-EFC8-411B-B483-6D570D315C65}" destId="{1071F3B4-4F4D-4CDA-AC90-D37EFB751804}" srcOrd="1" destOrd="0" presId="urn:microsoft.com/office/officeart/2016/7/layout/BasicLinearProcessNumbered"/>
    <dgm:cxn modelId="{F4B81321-9908-4F11-B16D-8B22BF360B6E}" type="presParOf" srcId="{2D22E705-EFC8-411B-B483-6D570D315C65}" destId="{82CEA6D8-1D2E-47D1-B608-224D09FBC344}" srcOrd="2" destOrd="0" presId="urn:microsoft.com/office/officeart/2016/7/layout/BasicLinearProcessNumbered"/>
    <dgm:cxn modelId="{3DFE4B40-F3E5-4326-980D-36E51375163A}" type="presParOf" srcId="{2D22E705-EFC8-411B-B483-6D570D315C65}" destId="{D7133565-DF59-4975-A05B-9CDB69476B5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0AB917-60FF-4708-91AC-DB2514A5C2D6}" type="doc">
      <dgm:prSet loTypeId="urn:microsoft.com/office/officeart/2016/7/layout/LinearBlockProcessNumbered" loCatId="process" qsTypeId="urn:microsoft.com/office/officeart/2005/8/quickstyle/simple1" qsCatId="simple" csTypeId="urn:microsoft.com/office/officeart/2005/8/colors/accent0_2" csCatId="mainScheme" phldr="1"/>
      <dgm:spPr/>
      <dgm:t>
        <a:bodyPr/>
        <a:lstStyle/>
        <a:p>
          <a:endParaRPr lang="en-US"/>
        </a:p>
      </dgm:t>
    </dgm:pt>
    <dgm:pt modelId="{DD7060F2-C237-412E-B4AA-73BB7E6D047D}">
      <dgm:prSet/>
      <dgm:spPr/>
      <dgm:t>
        <a:bodyPr/>
        <a:lstStyle/>
        <a:p>
          <a:pPr algn="ctr"/>
          <a:r>
            <a:rPr lang="en-US" dirty="0"/>
            <a:t>Data Aggregation</a:t>
          </a:r>
        </a:p>
      </dgm:t>
    </dgm:pt>
    <dgm:pt modelId="{CE0C9930-9A01-41D6-BB75-B39FEAD93409}" type="parTrans" cxnId="{FE87A16C-8E94-4A96-84E0-F5960C2E73E1}">
      <dgm:prSet/>
      <dgm:spPr/>
      <dgm:t>
        <a:bodyPr/>
        <a:lstStyle/>
        <a:p>
          <a:endParaRPr lang="en-US"/>
        </a:p>
      </dgm:t>
    </dgm:pt>
    <dgm:pt modelId="{E939BEF2-22BA-450D-8BA1-46C5F948280D}" type="sibTrans" cxnId="{FE87A16C-8E94-4A96-84E0-F5960C2E73E1}">
      <dgm:prSet phldrT="01" phldr="0"/>
      <dgm:spPr/>
      <dgm:t>
        <a:bodyPr/>
        <a:lstStyle/>
        <a:p>
          <a:r>
            <a:rPr lang="en-US"/>
            <a:t>01</a:t>
          </a:r>
        </a:p>
      </dgm:t>
    </dgm:pt>
    <dgm:pt modelId="{01EE34A8-B6D6-4ECD-8999-301709E8B22B}">
      <dgm:prSet/>
      <dgm:spPr/>
      <dgm:t>
        <a:bodyPr/>
        <a:lstStyle/>
        <a:p>
          <a:pPr algn="ctr"/>
          <a:r>
            <a:rPr lang="en-US" dirty="0"/>
            <a:t>Data Transmittance </a:t>
          </a:r>
        </a:p>
      </dgm:t>
    </dgm:pt>
    <dgm:pt modelId="{C3640E1A-99E3-4725-A9B7-FCAE060BD34F}" type="parTrans" cxnId="{FF4A0190-2A9F-49A9-A631-8FD29CE3D8A8}">
      <dgm:prSet/>
      <dgm:spPr/>
      <dgm:t>
        <a:bodyPr/>
        <a:lstStyle/>
        <a:p>
          <a:endParaRPr lang="en-US"/>
        </a:p>
      </dgm:t>
    </dgm:pt>
    <dgm:pt modelId="{7E8C1D97-AB18-4E1F-94F9-193818ECDA2A}" type="sibTrans" cxnId="{FF4A0190-2A9F-49A9-A631-8FD29CE3D8A8}">
      <dgm:prSet phldrT="02" phldr="0"/>
      <dgm:spPr/>
      <dgm:t>
        <a:bodyPr/>
        <a:lstStyle/>
        <a:p>
          <a:r>
            <a:rPr lang="en-US"/>
            <a:t>02</a:t>
          </a:r>
        </a:p>
      </dgm:t>
    </dgm:pt>
    <dgm:pt modelId="{5E8336F1-DAEE-47E5-9139-89A003B1BDCB}">
      <dgm:prSet/>
      <dgm:spPr/>
      <dgm:t>
        <a:bodyPr/>
        <a:lstStyle/>
        <a:p>
          <a:pPr algn="ctr"/>
          <a:r>
            <a:rPr lang="en-US" dirty="0"/>
            <a:t>Web App</a:t>
          </a:r>
        </a:p>
      </dgm:t>
    </dgm:pt>
    <dgm:pt modelId="{6065B9B2-DD4B-4524-8981-D01F5F291E06}" type="parTrans" cxnId="{FD059989-9362-47B4-8259-E64753FC3A3D}">
      <dgm:prSet/>
      <dgm:spPr/>
      <dgm:t>
        <a:bodyPr/>
        <a:lstStyle/>
        <a:p>
          <a:endParaRPr lang="en-US"/>
        </a:p>
      </dgm:t>
    </dgm:pt>
    <dgm:pt modelId="{8B2DC7F7-1099-4EE6-A860-790D9D5FF746}" type="sibTrans" cxnId="{FD059989-9362-47B4-8259-E64753FC3A3D}">
      <dgm:prSet phldrT="03" phldr="0"/>
      <dgm:spPr/>
      <dgm:t>
        <a:bodyPr/>
        <a:lstStyle/>
        <a:p>
          <a:r>
            <a:rPr lang="en-US"/>
            <a:t>03</a:t>
          </a:r>
        </a:p>
      </dgm:t>
    </dgm:pt>
    <dgm:pt modelId="{EEFF6D82-1466-46DE-B77B-93008328312F}" type="pres">
      <dgm:prSet presAssocID="{BE0AB917-60FF-4708-91AC-DB2514A5C2D6}" presName="Name0" presStyleCnt="0">
        <dgm:presLayoutVars>
          <dgm:animLvl val="lvl"/>
          <dgm:resizeHandles val="exact"/>
        </dgm:presLayoutVars>
      </dgm:prSet>
      <dgm:spPr/>
    </dgm:pt>
    <dgm:pt modelId="{4EA75D34-7279-4D5D-9452-E49E4B21B258}" type="pres">
      <dgm:prSet presAssocID="{DD7060F2-C237-412E-B4AA-73BB7E6D047D}" presName="compositeNode" presStyleCnt="0">
        <dgm:presLayoutVars>
          <dgm:bulletEnabled val="1"/>
        </dgm:presLayoutVars>
      </dgm:prSet>
      <dgm:spPr/>
    </dgm:pt>
    <dgm:pt modelId="{68627E90-F7C5-47E6-A242-C3D5D0D9BCBC}" type="pres">
      <dgm:prSet presAssocID="{DD7060F2-C237-412E-B4AA-73BB7E6D047D}" presName="bgRect" presStyleLbl="alignNode1" presStyleIdx="0" presStyleCnt="3"/>
      <dgm:spPr/>
    </dgm:pt>
    <dgm:pt modelId="{5F33A2FB-A8BC-4469-BAC5-D8845EA50DA9}" type="pres">
      <dgm:prSet presAssocID="{E939BEF2-22BA-450D-8BA1-46C5F948280D}" presName="sibTransNodeRect" presStyleLbl="alignNode1" presStyleIdx="0" presStyleCnt="3">
        <dgm:presLayoutVars>
          <dgm:chMax val="0"/>
          <dgm:bulletEnabled val="1"/>
        </dgm:presLayoutVars>
      </dgm:prSet>
      <dgm:spPr/>
    </dgm:pt>
    <dgm:pt modelId="{06E17B60-936C-4B2C-8DE1-1C1EEC4BD80F}" type="pres">
      <dgm:prSet presAssocID="{DD7060F2-C237-412E-B4AA-73BB7E6D047D}" presName="nodeRect" presStyleLbl="alignNode1" presStyleIdx="0" presStyleCnt="3">
        <dgm:presLayoutVars>
          <dgm:bulletEnabled val="1"/>
        </dgm:presLayoutVars>
      </dgm:prSet>
      <dgm:spPr/>
    </dgm:pt>
    <dgm:pt modelId="{9612B0BD-197E-43F4-A0E3-FEF12C7B07E0}" type="pres">
      <dgm:prSet presAssocID="{E939BEF2-22BA-450D-8BA1-46C5F948280D}" presName="sibTrans" presStyleCnt="0"/>
      <dgm:spPr/>
    </dgm:pt>
    <dgm:pt modelId="{A9DA3F90-F2FF-42CE-A385-296DDA3A5078}" type="pres">
      <dgm:prSet presAssocID="{01EE34A8-B6D6-4ECD-8999-301709E8B22B}" presName="compositeNode" presStyleCnt="0">
        <dgm:presLayoutVars>
          <dgm:bulletEnabled val="1"/>
        </dgm:presLayoutVars>
      </dgm:prSet>
      <dgm:spPr/>
    </dgm:pt>
    <dgm:pt modelId="{8011AC27-2053-4231-8828-F6AAA86AFCB2}" type="pres">
      <dgm:prSet presAssocID="{01EE34A8-B6D6-4ECD-8999-301709E8B22B}" presName="bgRect" presStyleLbl="alignNode1" presStyleIdx="1" presStyleCnt="3"/>
      <dgm:spPr/>
    </dgm:pt>
    <dgm:pt modelId="{142E8F33-E28A-40A0-A622-A9B5B54ED6C1}" type="pres">
      <dgm:prSet presAssocID="{7E8C1D97-AB18-4E1F-94F9-193818ECDA2A}" presName="sibTransNodeRect" presStyleLbl="alignNode1" presStyleIdx="1" presStyleCnt="3">
        <dgm:presLayoutVars>
          <dgm:chMax val="0"/>
          <dgm:bulletEnabled val="1"/>
        </dgm:presLayoutVars>
      </dgm:prSet>
      <dgm:spPr/>
    </dgm:pt>
    <dgm:pt modelId="{EC1D866A-DECD-4AC5-BEA3-644C43A230E4}" type="pres">
      <dgm:prSet presAssocID="{01EE34A8-B6D6-4ECD-8999-301709E8B22B}" presName="nodeRect" presStyleLbl="alignNode1" presStyleIdx="1" presStyleCnt="3">
        <dgm:presLayoutVars>
          <dgm:bulletEnabled val="1"/>
        </dgm:presLayoutVars>
      </dgm:prSet>
      <dgm:spPr/>
    </dgm:pt>
    <dgm:pt modelId="{D2B48670-1ABC-4E5D-9F3A-F4CB86FF741D}" type="pres">
      <dgm:prSet presAssocID="{7E8C1D97-AB18-4E1F-94F9-193818ECDA2A}" presName="sibTrans" presStyleCnt="0"/>
      <dgm:spPr/>
    </dgm:pt>
    <dgm:pt modelId="{A212A32C-6655-43CF-8BF1-335EF20C912F}" type="pres">
      <dgm:prSet presAssocID="{5E8336F1-DAEE-47E5-9139-89A003B1BDCB}" presName="compositeNode" presStyleCnt="0">
        <dgm:presLayoutVars>
          <dgm:bulletEnabled val="1"/>
        </dgm:presLayoutVars>
      </dgm:prSet>
      <dgm:spPr/>
    </dgm:pt>
    <dgm:pt modelId="{539D4B12-A19F-41B3-9F56-C62E5958B64B}" type="pres">
      <dgm:prSet presAssocID="{5E8336F1-DAEE-47E5-9139-89A003B1BDCB}" presName="bgRect" presStyleLbl="alignNode1" presStyleIdx="2" presStyleCnt="3"/>
      <dgm:spPr/>
    </dgm:pt>
    <dgm:pt modelId="{47D48E12-7F83-4E4F-9989-AE5DD8B26486}" type="pres">
      <dgm:prSet presAssocID="{8B2DC7F7-1099-4EE6-A860-790D9D5FF746}" presName="sibTransNodeRect" presStyleLbl="alignNode1" presStyleIdx="2" presStyleCnt="3">
        <dgm:presLayoutVars>
          <dgm:chMax val="0"/>
          <dgm:bulletEnabled val="1"/>
        </dgm:presLayoutVars>
      </dgm:prSet>
      <dgm:spPr/>
    </dgm:pt>
    <dgm:pt modelId="{BEF4F7E0-11FE-4C57-8BFA-83FD71263950}" type="pres">
      <dgm:prSet presAssocID="{5E8336F1-DAEE-47E5-9139-89A003B1BDCB}" presName="nodeRect" presStyleLbl="alignNode1" presStyleIdx="2" presStyleCnt="3">
        <dgm:presLayoutVars>
          <dgm:bulletEnabled val="1"/>
        </dgm:presLayoutVars>
      </dgm:prSet>
      <dgm:spPr/>
    </dgm:pt>
  </dgm:ptLst>
  <dgm:cxnLst>
    <dgm:cxn modelId="{B27BD121-122D-4E41-BFEB-CDD33A56DB6F}" type="presOf" srcId="{DD7060F2-C237-412E-B4AA-73BB7E6D047D}" destId="{06E17B60-936C-4B2C-8DE1-1C1EEC4BD80F}" srcOrd="1" destOrd="0" presId="urn:microsoft.com/office/officeart/2016/7/layout/LinearBlockProcessNumbered"/>
    <dgm:cxn modelId="{FE87A16C-8E94-4A96-84E0-F5960C2E73E1}" srcId="{BE0AB917-60FF-4708-91AC-DB2514A5C2D6}" destId="{DD7060F2-C237-412E-B4AA-73BB7E6D047D}" srcOrd="0" destOrd="0" parTransId="{CE0C9930-9A01-41D6-BB75-B39FEAD93409}" sibTransId="{E939BEF2-22BA-450D-8BA1-46C5F948280D}"/>
    <dgm:cxn modelId="{5011CC6F-C27F-4106-85C9-5DD00F3AB9D6}" type="presOf" srcId="{5E8336F1-DAEE-47E5-9139-89A003B1BDCB}" destId="{BEF4F7E0-11FE-4C57-8BFA-83FD71263950}" srcOrd="1" destOrd="0" presId="urn:microsoft.com/office/officeart/2016/7/layout/LinearBlockProcessNumbered"/>
    <dgm:cxn modelId="{81DFF879-94B3-4878-96CD-A4E3ED250A94}" type="presOf" srcId="{7E8C1D97-AB18-4E1F-94F9-193818ECDA2A}" destId="{142E8F33-E28A-40A0-A622-A9B5B54ED6C1}" srcOrd="0" destOrd="0" presId="urn:microsoft.com/office/officeart/2016/7/layout/LinearBlockProcessNumbered"/>
    <dgm:cxn modelId="{FD059989-9362-47B4-8259-E64753FC3A3D}" srcId="{BE0AB917-60FF-4708-91AC-DB2514A5C2D6}" destId="{5E8336F1-DAEE-47E5-9139-89A003B1BDCB}" srcOrd="2" destOrd="0" parTransId="{6065B9B2-DD4B-4524-8981-D01F5F291E06}" sibTransId="{8B2DC7F7-1099-4EE6-A860-790D9D5FF746}"/>
    <dgm:cxn modelId="{FF4A0190-2A9F-49A9-A631-8FD29CE3D8A8}" srcId="{BE0AB917-60FF-4708-91AC-DB2514A5C2D6}" destId="{01EE34A8-B6D6-4ECD-8999-301709E8B22B}" srcOrd="1" destOrd="0" parTransId="{C3640E1A-99E3-4725-A9B7-FCAE060BD34F}" sibTransId="{7E8C1D97-AB18-4E1F-94F9-193818ECDA2A}"/>
    <dgm:cxn modelId="{53962B99-2F59-4BA6-A83F-7D5828894109}" type="presOf" srcId="{BE0AB917-60FF-4708-91AC-DB2514A5C2D6}" destId="{EEFF6D82-1466-46DE-B77B-93008328312F}" srcOrd="0" destOrd="0" presId="urn:microsoft.com/office/officeart/2016/7/layout/LinearBlockProcessNumbered"/>
    <dgm:cxn modelId="{24AAFD9A-8BAB-4BB9-AC74-37B1E9CC3B98}" type="presOf" srcId="{8B2DC7F7-1099-4EE6-A860-790D9D5FF746}" destId="{47D48E12-7F83-4E4F-9989-AE5DD8B26486}" srcOrd="0" destOrd="0" presId="urn:microsoft.com/office/officeart/2016/7/layout/LinearBlockProcessNumbered"/>
    <dgm:cxn modelId="{6E8C00A2-0018-4362-83F3-A3C617CD3D69}" type="presOf" srcId="{5E8336F1-DAEE-47E5-9139-89A003B1BDCB}" destId="{539D4B12-A19F-41B3-9F56-C62E5958B64B}" srcOrd="0" destOrd="0" presId="urn:microsoft.com/office/officeart/2016/7/layout/LinearBlockProcessNumbered"/>
    <dgm:cxn modelId="{2F5A0CCB-3EDB-4AC8-A525-8FDA76C7CF2A}" type="presOf" srcId="{01EE34A8-B6D6-4ECD-8999-301709E8B22B}" destId="{EC1D866A-DECD-4AC5-BEA3-644C43A230E4}" srcOrd="1" destOrd="0" presId="urn:microsoft.com/office/officeart/2016/7/layout/LinearBlockProcessNumbered"/>
    <dgm:cxn modelId="{2F818BE2-058D-4EE1-9FB5-080E9642EED7}" type="presOf" srcId="{01EE34A8-B6D6-4ECD-8999-301709E8B22B}" destId="{8011AC27-2053-4231-8828-F6AAA86AFCB2}" srcOrd="0" destOrd="0" presId="urn:microsoft.com/office/officeart/2016/7/layout/LinearBlockProcessNumbered"/>
    <dgm:cxn modelId="{D30EB4EF-534D-4357-81A2-BEDE4784B278}" type="presOf" srcId="{E939BEF2-22BA-450D-8BA1-46C5F948280D}" destId="{5F33A2FB-A8BC-4469-BAC5-D8845EA50DA9}" srcOrd="0" destOrd="0" presId="urn:microsoft.com/office/officeart/2016/7/layout/LinearBlockProcessNumbered"/>
    <dgm:cxn modelId="{D02AFBFE-87C3-44A7-88F3-0C5896BE0F24}" type="presOf" srcId="{DD7060F2-C237-412E-B4AA-73BB7E6D047D}" destId="{68627E90-F7C5-47E6-A242-C3D5D0D9BCBC}" srcOrd="0" destOrd="0" presId="urn:microsoft.com/office/officeart/2016/7/layout/LinearBlockProcessNumbered"/>
    <dgm:cxn modelId="{E9EF8E59-FED2-40B0-B2D0-7530147F6D47}" type="presParOf" srcId="{EEFF6D82-1466-46DE-B77B-93008328312F}" destId="{4EA75D34-7279-4D5D-9452-E49E4B21B258}" srcOrd="0" destOrd="0" presId="urn:microsoft.com/office/officeart/2016/7/layout/LinearBlockProcessNumbered"/>
    <dgm:cxn modelId="{CDFBCACD-F1B0-42D0-B57D-4FAD80DDCBC9}" type="presParOf" srcId="{4EA75D34-7279-4D5D-9452-E49E4B21B258}" destId="{68627E90-F7C5-47E6-A242-C3D5D0D9BCBC}" srcOrd="0" destOrd="0" presId="urn:microsoft.com/office/officeart/2016/7/layout/LinearBlockProcessNumbered"/>
    <dgm:cxn modelId="{61884622-F486-471D-9B57-7FF6343BB826}" type="presParOf" srcId="{4EA75D34-7279-4D5D-9452-E49E4B21B258}" destId="{5F33A2FB-A8BC-4469-BAC5-D8845EA50DA9}" srcOrd="1" destOrd="0" presId="urn:microsoft.com/office/officeart/2016/7/layout/LinearBlockProcessNumbered"/>
    <dgm:cxn modelId="{49C610CC-A205-45B2-8987-F0F8D660F2D8}" type="presParOf" srcId="{4EA75D34-7279-4D5D-9452-E49E4B21B258}" destId="{06E17B60-936C-4B2C-8DE1-1C1EEC4BD80F}" srcOrd="2" destOrd="0" presId="urn:microsoft.com/office/officeart/2016/7/layout/LinearBlockProcessNumbered"/>
    <dgm:cxn modelId="{C2F10BFE-33E9-4F91-A056-312B9810B5F3}" type="presParOf" srcId="{EEFF6D82-1466-46DE-B77B-93008328312F}" destId="{9612B0BD-197E-43F4-A0E3-FEF12C7B07E0}" srcOrd="1" destOrd="0" presId="urn:microsoft.com/office/officeart/2016/7/layout/LinearBlockProcessNumbered"/>
    <dgm:cxn modelId="{F91220E2-4D60-400A-AF5D-BC98B8206073}" type="presParOf" srcId="{EEFF6D82-1466-46DE-B77B-93008328312F}" destId="{A9DA3F90-F2FF-42CE-A385-296DDA3A5078}" srcOrd="2" destOrd="0" presId="urn:microsoft.com/office/officeart/2016/7/layout/LinearBlockProcessNumbered"/>
    <dgm:cxn modelId="{3B4ABA3D-5B71-488E-8F35-2F1F11D58A4B}" type="presParOf" srcId="{A9DA3F90-F2FF-42CE-A385-296DDA3A5078}" destId="{8011AC27-2053-4231-8828-F6AAA86AFCB2}" srcOrd="0" destOrd="0" presId="urn:microsoft.com/office/officeart/2016/7/layout/LinearBlockProcessNumbered"/>
    <dgm:cxn modelId="{B437CB8C-E57C-4A03-A303-FAF3022096CD}" type="presParOf" srcId="{A9DA3F90-F2FF-42CE-A385-296DDA3A5078}" destId="{142E8F33-E28A-40A0-A622-A9B5B54ED6C1}" srcOrd="1" destOrd="0" presId="urn:microsoft.com/office/officeart/2016/7/layout/LinearBlockProcessNumbered"/>
    <dgm:cxn modelId="{F5F882BD-EDEA-4845-8E10-9FAA06FC6C93}" type="presParOf" srcId="{A9DA3F90-F2FF-42CE-A385-296DDA3A5078}" destId="{EC1D866A-DECD-4AC5-BEA3-644C43A230E4}" srcOrd="2" destOrd="0" presId="urn:microsoft.com/office/officeart/2016/7/layout/LinearBlockProcessNumbered"/>
    <dgm:cxn modelId="{407CCF24-9D77-42E0-9D0F-FCC1E325F50C}" type="presParOf" srcId="{EEFF6D82-1466-46DE-B77B-93008328312F}" destId="{D2B48670-1ABC-4E5D-9F3A-F4CB86FF741D}" srcOrd="3" destOrd="0" presId="urn:microsoft.com/office/officeart/2016/7/layout/LinearBlockProcessNumbered"/>
    <dgm:cxn modelId="{C874587E-5644-4EC2-98CF-2B1F46F9DCDF}" type="presParOf" srcId="{EEFF6D82-1466-46DE-B77B-93008328312F}" destId="{A212A32C-6655-43CF-8BF1-335EF20C912F}" srcOrd="4" destOrd="0" presId="urn:microsoft.com/office/officeart/2016/7/layout/LinearBlockProcessNumbered"/>
    <dgm:cxn modelId="{9F71B381-D9A3-4068-85CA-56686C16D482}" type="presParOf" srcId="{A212A32C-6655-43CF-8BF1-335EF20C912F}" destId="{539D4B12-A19F-41B3-9F56-C62E5958B64B}" srcOrd="0" destOrd="0" presId="urn:microsoft.com/office/officeart/2016/7/layout/LinearBlockProcessNumbered"/>
    <dgm:cxn modelId="{14CCF664-A0DA-4AAC-BE2D-2FFC978063AC}" type="presParOf" srcId="{A212A32C-6655-43CF-8BF1-335EF20C912F}" destId="{47D48E12-7F83-4E4F-9989-AE5DD8B26486}" srcOrd="1" destOrd="0" presId="urn:microsoft.com/office/officeart/2016/7/layout/LinearBlockProcessNumbered"/>
    <dgm:cxn modelId="{C0C10666-F341-44CE-B56F-E17CB91BE48F}" type="presParOf" srcId="{A212A32C-6655-43CF-8BF1-335EF20C912F}" destId="{BEF4F7E0-11FE-4C57-8BFA-83FD7126395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0129B-9CCA-4B3E-9190-C481C23F087A}">
      <dsp:nvSpPr>
        <dsp:cNvPr id="0" name=""/>
        <dsp:cNvSpPr/>
      </dsp:nvSpPr>
      <dsp:spPr>
        <a:xfrm>
          <a:off x="0" y="0"/>
          <a:ext cx="3057425" cy="329862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8369" tIns="330200" rIns="238369" bIns="330200" numCol="1" spcCol="1270" anchor="t" anchorCtr="0">
          <a:noAutofit/>
        </a:bodyPr>
        <a:lstStyle/>
        <a:p>
          <a:pPr marL="0" lvl="0" indent="0" algn="ctr" defTabSz="1022350">
            <a:lnSpc>
              <a:spcPct val="90000"/>
            </a:lnSpc>
            <a:spcBef>
              <a:spcPct val="0"/>
            </a:spcBef>
            <a:spcAft>
              <a:spcPct val="35000"/>
            </a:spcAft>
            <a:buNone/>
          </a:pPr>
          <a:r>
            <a:rPr lang="en-US" sz="2300" kern="1200" dirty="0"/>
            <a:t>No comprehensive platform for diagnostic data</a:t>
          </a:r>
        </a:p>
      </dsp:txBody>
      <dsp:txXfrm>
        <a:off x="0" y="1253478"/>
        <a:ext cx="3057425" cy="1979176"/>
      </dsp:txXfrm>
    </dsp:sp>
    <dsp:sp modelId="{E3A54FDA-FAB1-43A1-B062-5DE58237A803}">
      <dsp:nvSpPr>
        <dsp:cNvPr id="0" name=""/>
        <dsp:cNvSpPr/>
      </dsp:nvSpPr>
      <dsp:spPr>
        <a:xfrm>
          <a:off x="1033918" y="329862"/>
          <a:ext cx="989588" cy="98958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152" tIns="12700" rIns="7715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8840" y="474784"/>
        <a:ext cx="699744" cy="699744"/>
      </dsp:txXfrm>
    </dsp:sp>
    <dsp:sp modelId="{43D5C244-E7E3-4666-ACE3-7E7172666CBC}">
      <dsp:nvSpPr>
        <dsp:cNvPr id="0" name=""/>
        <dsp:cNvSpPr/>
      </dsp:nvSpPr>
      <dsp:spPr>
        <a:xfrm>
          <a:off x="0" y="3298555"/>
          <a:ext cx="305742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4530A34-4411-4725-AFBD-4A201EA9BF2E}">
      <dsp:nvSpPr>
        <dsp:cNvPr id="0" name=""/>
        <dsp:cNvSpPr/>
      </dsp:nvSpPr>
      <dsp:spPr>
        <a:xfrm>
          <a:off x="3363168" y="0"/>
          <a:ext cx="3057425" cy="329862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8369" tIns="330200" rIns="238369" bIns="330200" numCol="1" spcCol="1270" anchor="t" anchorCtr="0">
          <a:noAutofit/>
        </a:bodyPr>
        <a:lstStyle/>
        <a:p>
          <a:pPr marL="0" lvl="0" indent="0" algn="ctr" defTabSz="1022350">
            <a:lnSpc>
              <a:spcPct val="90000"/>
            </a:lnSpc>
            <a:spcBef>
              <a:spcPct val="0"/>
            </a:spcBef>
            <a:spcAft>
              <a:spcPct val="35000"/>
            </a:spcAft>
            <a:buNone/>
          </a:pPr>
          <a:r>
            <a:rPr lang="en-US" sz="2300" kern="1200" dirty="0"/>
            <a:t>Node failure </a:t>
          </a:r>
        </a:p>
        <a:p>
          <a:pPr marL="0" lvl="0" indent="0" algn="ctr" defTabSz="1022350">
            <a:lnSpc>
              <a:spcPct val="90000"/>
            </a:lnSpc>
            <a:spcBef>
              <a:spcPct val="0"/>
            </a:spcBef>
            <a:spcAft>
              <a:spcPct val="35000"/>
            </a:spcAft>
            <a:buNone/>
          </a:pPr>
          <a:r>
            <a:rPr lang="en-US" sz="2300" kern="1200" dirty="0"/>
            <a:t>= </a:t>
          </a:r>
        </a:p>
        <a:p>
          <a:pPr marL="0" lvl="0" indent="0" algn="ctr" defTabSz="1022350">
            <a:lnSpc>
              <a:spcPct val="90000"/>
            </a:lnSpc>
            <a:spcBef>
              <a:spcPct val="0"/>
            </a:spcBef>
            <a:spcAft>
              <a:spcPct val="35000"/>
            </a:spcAft>
            <a:buNone/>
          </a:pPr>
          <a:r>
            <a:rPr lang="en-US" sz="2300" kern="1200" dirty="0"/>
            <a:t>difficult to diagnose</a:t>
          </a:r>
        </a:p>
      </dsp:txBody>
      <dsp:txXfrm>
        <a:off x="3363168" y="1253478"/>
        <a:ext cx="3057425" cy="1979176"/>
      </dsp:txXfrm>
    </dsp:sp>
    <dsp:sp modelId="{17DC1342-CD85-4C08-A35D-A2E63771F966}">
      <dsp:nvSpPr>
        <dsp:cNvPr id="0" name=""/>
        <dsp:cNvSpPr/>
      </dsp:nvSpPr>
      <dsp:spPr>
        <a:xfrm>
          <a:off x="4397087" y="329862"/>
          <a:ext cx="989588" cy="98958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152" tIns="12700" rIns="7715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542009" y="474784"/>
        <a:ext cx="699744" cy="699744"/>
      </dsp:txXfrm>
    </dsp:sp>
    <dsp:sp modelId="{C7230797-9AC3-4674-B790-A86B2B433150}">
      <dsp:nvSpPr>
        <dsp:cNvPr id="0" name=""/>
        <dsp:cNvSpPr/>
      </dsp:nvSpPr>
      <dsp:spPr>
        <a:xfrm>
          <a:off x="3363168" y="3298555"/>
          <a:ext cx="305742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2F44103-3908-4DF7-8113-32DCBA34A5FD}">
      <dsp:nvSpPr>
        <dsp:cNvPr id="0" name=""/>
        <dsp:cNvSpPr/>
      </dsp:nvSpPr>
      <dsp:spPr>
        <a:xfrm>
          <a:off x="6726337" y="0"/>
          <a:ext cx="3057425" cy="329862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8369" tIns="330200" rIns="238369" bIns="330200" numCol="1" spcCol="1270" anchor="t" anchorCtr="0">
          <a:noAutofit/>
        </a:bodyPr>
        <a:lstStyle/>
        <a:p>
          <a:pPr marL="0" lvl="0" indent="0" algn="ctr" defTabSz="1022350">
            <a:lnSpc>
              <a:spcPct val="90000"/>
            </a:lnSpc>
            <a:spcBef>
              <a:spcPct val="0"/>
            </a:spcBef>
            <a:spcAft>
              <a:spcPct val="35000"/>
            </a:spcAft>
            <a:buNone/>
          </a:pPr>
          <a:r>
            <a:rPr lang="en-US" sz="2300" kern="1200" dirty="0"/>
            <a:t>Time, resources, and man power are needed to find and fix problems</a:t>
          </a:r>
        </a:p>
      </dsp:txBody>
      <dsp:txXfrm>
        <a:off x="6726337" y="1253478"/>
        <a:ext cx="3057425" cy="1979176"/>
      </dsp:txXfrm>
    </dsp:sp>
    <dsp:sp modelId="{1071F3B4-4F4D-4CDA-AC90-D37EFB751804}">
      <dsp:nvSpPr>
        <dsp:cNvPr id="0" name=""/>
        <dsp:cNvSpPr/>
      </dsp:nvSpPr>
      <dsp:spPr>
        <a:xfrm>
          <a:off x="7760255" y="329862"/>
          <a:ext cx="989588" cy="98958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152" tIns="12700" rIns="77152"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7905177" y="474784"/>
        <a:ext cx="699744" cy="699744"/>
      </dsp:txXfrm>
    </dsp:sp>
    <dsp:sp modelId="{82CEA6D8-1D2E-47D1-B608-224D09FBC344}">
      <dsp:nvSpPr>
        <dsp:cNvPr id="0" name=""/>
        <dsp:cNvSpPr/>
      </dsp:nvSpPr>
      <dsp:spPr>
        <a:xfrm>
          <a:off x="6726337" y="3298555"/>
          <a:ext cx="305742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27E90-F7C5-47E6-A242-C3D5D0D9BCBC}">
      <dsp:nvSpPr>
        <dsp:cNvPr id="0" name=""/>
        <dsp:cNvSpPr/>
      </dsp:nvSpPr>
      <dsp:spPr>
        <a:xfrm>
          <a:off x="764" y="0"/>
          <a:ext cx="3095643" cy="341620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781" tIns="0" rIns="305781" bIns="330200" numCol="1" spcCol="1270" anchor="t" anchorCtr="0">
          <a:noAutofit/>
        </a:bodyPr>
        <a:lstStyle/>
        <a:p>
          <a:pPr marL="0" lvl="0" indent="0" algn="ctr" defTabSz="1155700">
            <a:lnSpc>
              <a:spcPct val="90000"/>
            </a:lnSpc>
            <a:spcBef>
              <a:spcPct val="0"/>
            </a:spcBef>
            <a:spcAft>
              <a:spcPct val="35000"/>
            </a:spcAft>
            <a:buNone/>
          </a:pPr>
          <a:r>
            <a:rPr lang="en-US" sz="2600" kern="1200" dirty="0"/>
            <a:t>Data Aggregation</a:t>
          </a:r>
        </a:p>
      </dsp:txBody>
      <dsp:txXfrm>
        <a:off x="764" y="1366481"/>
        <a:ext cx="3095643" cy="2049723"/>
      </dsp:txXfrm>
    </dsp:sp>
    <dsp:sp modelId="{5F33A2FB-A8BC-4469-BAC5-D8845EA50DA9}">
      <dsp:nvSpPr>
        <dsp:cNvPr id="0" name=""/>
        <dsp:cNvSpPr/>
      </dsp:nvSpPr>
      <dsp:spPr>
        <a:xfrm>
          <a:off x="764" y="0"/>
          <a:ext cx="3095643" cy="136648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5781" tIns="165100" rIns="30578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64" y="0"/>
        <a:ext cx="3095643" cy="1366482"/>
      </dsp:txXfrm>
    </dsp:sp>
    <dsp:sp modelId="{8011AC27-2053-4231-8828-F6AAA86AFCB2}">
      <dsp:nvSpPr>
        <dsp:cNvPr id="0" name=""/>
        <dsp:cNvSpPr/>
      </dsp:nvSpPr>
      <dsp:spPr>
        <a:xfrm>
          <a:off x="3344059" y="0"/>
          <a:ext cx="3095643" cy="341620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781" tIns="0" rIns="305781" bIns="330200" numCol="1" spcCol="1270" anchor="t" anchorCtr="0">
          <a:noAutofit/>
        </a:bodyPr>
        <a:lstStyle/>
        <a:p>
          <a:pPr marL="0" lvl="0" indent="0" algn="ctr" defTabSz="1155700">
            <a:lnSpc>
              <a:spcPct val="90000"/>
            </a:lnSpc>
            <a:spcBef>
              <a:spcPct val="0"/>
            </a:spcBef>
            <a:spcAft>
              <a:spcPct val="35000"/>
            </a:spcAft>
            <a:buNone/>
          </a:pPr>
          <a:r>
            <a:rPr lang="en-US" sz="2600" kern="1200" dirty="0"/>
            <a:t>Data Transmittance </a:t>
          </a:r>
        </a:p>
      </dsp:txBody>
      <dsp:txXfrm>
        <a:off x="3344059" y="1366481"/>
        <a:ext cx="3095643" cy="2049723"/>
      </dsp:txXfrm>
    </dsp:sp>
    <dsp:sp modelId="{142E8F33-E28A-40A0-A622-A9B5B54ED6C1}">
      <dsp:nvSpPr>
        <dsp:cNvPr id="0" name=""/>
        <dsp:cNvSpPr/>
      </dsp:nvSpPr>
      <dsp:spPr>
        <a:xfrm>
          <a:off x="3344059" y="0"/>
          <a:ext cx="3095643" cy="136648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5781" tIns="165100" rIns="30578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344059" y="0"/>
        <a:ext cx="3095643" cy="1366482"/>
      </dsp:txXfrm>
    </dsp:sp>
    <dsp:sp modelId="{539D4B12-A19F-41B3-9F56-C62E5958B64B}">
      <dsp:nvSpPr>
        <dsp:cNvPr id="0" name=""/>
        <dsp:cNvSpPr/>
      </dsp:nvSpPr>
      <dsp:spPr>
        <a:xfrm>
          <a:off x="6687354" y="0"/>
          <a:ext cx="3095643" cy="3416205"/>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781" tIns="0" rIns="305781" bIns="330200" numCol="1" spcCol="1270" anchor="t" anchorCtr="0">
          <a:noAutofit/>
        </a:bodyPr>
        <a:lstStyle/>
        <a:p>
          <a:pPr marL="0" lvl="0" indent="0" algn="ctr" defTabSz="1155700">
            <a:lnSpc>
              <a:spcPct val="90000"/>
            </a:lnSpc>
            <a:spcBef>
              <a:spcPct val="0"/>
            </a:spcBef>
            <a:spcAft>
              <a:spcPct val="35000"/>
            </a:spcAft>
            <a:buNone/>
          </a:pPr>
          <a:r>
            <a:rPr lang="en-US" sz="2600" kern="1200" dirty="0"/>
            <a:t>Web App</a:t>
          </a:r>
        </a:p>
      </dsp:txBody>
      <dsp:txXfrm>
        <a:off x="6687354" y="1366481"/>
        <a:ext cx="3095643" cy="2049723"/>
      </dsp:txXfrm>
    </dsp:sp>
    <dsp:sp modelId="{47D48E12-7F83-4E4F-9989-AE5DD8B26486}">
      <dsp:nvSpPr>
        <dsp:cNvPr id="0" name=""/>
        <dsp:cNvSpPr/>
      </dsp:nvSpPr>
      <dsp:spPr>
        <a:xfrm>
          <a:off x="6687354" y="0"/>
          <a:ext cx="3095643" cy="136648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5781" tIns="165100" rIns="305781"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687354" y="0"/>
        <a:ext cx="3095643" cy="1366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47AA4-5064-4FB7-A49B-C36EF751A9DC}" type="datetimeFigureOut">
              <a:rPr lang="en-US" smtClean="0"/>
              <a:t>8/3/2017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68CD7-229C-47D6-A91D-92FB68A593AC}" type="slidenum">
              <a:rPr lang="en-US" smtClean="0"/>
              <a:t>‹#›</a:t>
            </a:fld>
            <a:endParaRPr lang="en-US"/>
          </a:p>
        </p:txBody>
      </p:sp>
    </p:spTree>
    <p:extLst>
      <p:ext uri="{BB962C8B-B14F-4D97-AF65-F5344CB8AC3E}">
        <p14:creationId xmlns:p14="http://schemas.microsoft.com/office/powerpoint/2010/main" val="3203552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a:t>
            </a:r>
            <a:r>
              <a:rPr lang="en-US" dirty="0"/>
              <a:t>he past 10 weeks I have worked closely with the</a:t>
            </a:r>
            <a:r>
              <a:rPr lang="en-US" baseline="0" dirty="0"/>
              <a:t> Waggle Team, a part of the Array of Things Project to research </a:t>
            </a:r>
            <a:r>
              <a:rPr lang="en-US" sz="1200" dirty="0"/>
              <a:t>System Data Aggregation for Linux-Based Applications culminating in</a:t>
            </a:r>
            <a:r>
              <a:rPr lang="en-US" sz="1200" baseline="0" dirty="0"/>
              <a:t> the creation of an API.</a:t>
            </a:r>
            <a:endParaRPr lang="en-US" dirty="0"/>
          </a:p>
        </p:txBody>
      </p:sp>
      <p:sp>
        <p:nvSpPr>
          <p:cNvPr id="4" name="Slide Number Placeholder 3"/>
          <p:cNvSpPr>
            <a:spLocks noGrp="1"/>
          </p:cNvSpPr>
          <p:nvPr>
            <p:ph type="sldNum" sz="quarter" idx="10"/>
          </p:nvPr>
        </p:nvSpPr>
        <p:spPr/>
        <p:txBody>
          <a:bodyPr/>
          <a:lstStyle/>
          <a:p>
            <a:fld id="{72B68CD7-229C-47D6-A91D-92FB68A593AC}" type="slidenum">
              <a:rPr lang="en-US" smtClean="0"/>
              <a:t>1</a:t>
            </a:fld>
            <a:endParaRPr lang="en-US"/>
          </a:p>
        </p:txBody>
      </p:sp>
    </p:spTree>
    <p:extLst>
      <p:ext uri="{BB962C8B-B14F-4D97-AF65-F5344CB8AC3E}">
        <p14:creationId xmlns:p14="http://schemas.microsoft.com/office/powerpoint/2010/main" val="70267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Array of Things project developed at Argonne National Laboratory was started to accomplish the task of urban sensing paired with data collection and analysis to obtain more accurate information concerning cities and certain wildlife areas. The project consists of  “…a network of interactive, modular sensor boxes” that are spread throughout a city, such as Chicago. These sensors, also called Nodes are placed on light poles and around a city, and are able to measure, record, and transmit data relating to the surrounding environment. The “brain” of the Nodes consist of two embedded single-board computers.</a:t>
            </a:r>
            <a:r>
              <a:rPr lang="en-US" baseline="0" dirty="0"/>
              <a:t> </a:t>
            </a:r>
            <a:r>
              <a:rPr lang="en-US" dirty="0"/>
              <a:t>These computers use the Linux Operating System, a free and open source software that allows developers to control and change core functionality of the machine.  </a:t>
            </a:r>
          </a:p>
        </p:txBody>
      </p:sp>
      <p:sp>
        <p:nvSpPr>
          <p:cNvPr id="4" name="Slide Number Placeholder 3"/>
          <p:cNvSpPr>
            <a:spLocks noGrp="1"/>
          </p:cNvSpPr>
          <p:nvPr>
            <p:ph type="sldNum" sz="quarter" idx="10"/>
          </p:nvPr>
        </p:nvSpPr>
        <p:spPr/>
        <p:txBody>
          <a:bodyPr/>
          <a:lstStyle/>
          <a:p>
            <a:fld id="{72B68CD7-229C-47D6-A91D-92FB68A593AC}" type="slidenum">
              <a:rPr lang="en-US" smtClean="0"/>
              <a:t>2</a:t>
            </a:fld>
            <a:endParaRPr lang="en-US"/>
          </a:p>
        </p:txBody>
      </p:sp>
    </p:spTree>
    <p:extLst>
      <p:ext uri="{BB962C8B-B14F-4D97-AF65-F5344CB8AC3E}">
        <p14:creationId xmlns:p14="http://schemas.microsoft.com/office/powerpoint/2010/main" val="1349874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the extensive software functionality of the Waggle Nodes, there was still a</a:t>
            </a:r>
            <a:r>
              <a:rPr lang="en-US" baseline="0" dirty="0"/>
              <a:t> need for a</a:t>
            </a:r>
            <a:r>
              <a:rPr lang="en-US" dirty="0"/>
              <a:t> platform to collect data related to the computer hardware and software itself. Although there are tools in place to find system metrics to diagnose problems, no comprehensive monitoring and recording of these metrics existed, and there was no easily accessible and readable aggregate list of these metrics. In the event of a Node failure, a singular developer would be required to investigate and diagnose a Node individually which requires time and resources. Using Linux command line tools and knowledge of computer systems, one developer could take a long time to diagnose a problem, in addition to the time needed to correct the issue. The</a:t>
            </a:r>
            <a:r>
              <a:rPr lang="en-US" baseline="0" dirty="0"/>
              <a:t> research project, therefore, focused</a:t>
            </a:r>
            <a:r>
              <a:rPr lang="en-US" dirty="0"/>
              <a:t> on the creation and implementation of a system software monitor checking important metrics relating to a Node at the hardware and software level and the aggregation of this Linux system data.</a:t>
            </a:r>
          </a:p>
        </p:txBody>
      </p:sp>
      <p:sp>
        <p:nvSpPr>
          <p:cNvPr id="4" name="Slide Number Placeholder 3"/>
          <p:cNvSpPr>
            <a:spLocks noGrp="1"/>
          </p:cNvSpPr>
          <p:nvPr>
            <p:ph type="sldNum" sz="quarter" idx="10"/>
          </p:nvPr>
        </p:nvSpPr>
        <p:spPr/>
        <p:txBody>
          <a:bodyPr/>
          <a:lstStyle/>
          <a:p>
            <a:fld id="{72B68CD7-229C-47D6-A91D-92FB68A593AC}" type="slidenum">
              <a:rPr lang="en-US" smtClean="0"/>
              <a:t>3</a:t>
            </a:fld>
            <a:endParaRPr lang="en-US"/>
          </a:p>
        </p:txBody>
      </p:sp>
    </p:spTree>
    <p:extLst>
      <p:ext uri="{BB962C8B-B14F-4D97-AF65-F5344CB8AC3E}">
        <p14:creationId xmlns:p14="http://schemas.microsoft.com/office/powerpoint/2010/main" val="356954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solution to the problem was to create an Application Programming Interface (API) consisting of three subsystems</a:t>
            </a:r>
            <a:r>
              <a:rPr lang="en-US" baseline="0" dirty="0"/>
              <a:t> </a:t>
            </a:r>
            <a:r>
              <a:rPr lang="en-US" dirty="0"/>
              <a:t>that could accomplish three tasks. These tasks were collection of diagnostic system data from a Linux based single-board computer, transmittance of this data to a remote database for storage and analysis, and presentation of the information to a human in an easily readable and accessible web page format. Advantages of this system would be that</a:t>
            </a:r>
            <a:r>
              <a:rPr lang="en-US" baseline="0" dirty="0"/>
              <a:t> t</a:t>
            </a:r>
            <a:r>
              <a:rPr lang="en-US" dirty="0"/>
              <a:t>he list of metrics related to the single-board computer would be in a central location, allowing information to become easily accessible and readable. In addition,</a:t>
            </a:r>
            <a:r>
              <a:rPr lang="en-US" baseline="0" dirty="0"/>
              <a:t> d</a:t>
            </a:r>
            <a:r>
              <a:rPr lang="en-US" dirty="0"/>
              <a:t>ue to the web page format of the information, users with little experience in the field of computers could diagnose issues, thus reducing time and resources needed to find and fix problems. In a larger sense, the simplification of reduction of problems in Nodes opens the Array of Things project to focus on other areas of improvement, as well as continuing to serve the cities with important data. Thus, the proposed API solution would be a step in correcting issues with Nodes at a hardware and software level, but also issues within cities that can be solved by implementing these Nodes.</a:t>
            </a:r>
          </a:p>
        </p:txBody>
      </p:sp>
      <p:sp>
        <p:nvSpPr>
          <p:cNvPr id="4" name="Slide Number Placeholder 3"/>
          <p:cNvSpPr>
            <a:spLocks noGrp="1"/>
          </p:cNvSpPr>
          <p:nvPr>
            <p:ph type="sldNum" sz="quarter" idx="10"/>
          </p:nvPr>
        </p:nvSpPr>
        <p:spPr/>
        <p:txBody>
          <a:bodyPr/>
          <a:lstStyle/>
          <a:p>
            <a:fld id="{72B68CD7-229C-47D6-A91D-92FB68A593AC}" type="slidenum">
              <a:rPr lang="en-US" smtClean="0"/>
              <a:t>4</a:t>
            </a:fld>
            <a:endParaRPr lang="en-US"/>
          </a:p>
        </p:txBody>
      </p:sp>
    </p:spTree>
    <p:extLst>
      <p:ext uri="{BB962C8B-B14F-4D97-AF65-F5344CB8AC3E}">
        <p14:creationId xmlns:p14="http://schemas.microsoft.com/office/powerpoint/2010/main" val="46458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flow of data in this API would start with the data aggregation subsystem in the Metric Module box which would collect the computer metrics. The data transmittance and web app subsystems, represented by the Send Data and Web App boxes, respectively, would be started by Linux system services on computer boot up. After boot up, each subsystem could then query the data aggregation subsystem for the computer metrics and use them according to their functionality. The data transmittance subsystem (Send</a:t>
            </a:r>
            <a:r>
              <a:rPr lang="en-US" baseline="0" dirty="0"/>
              <a:t> Data box</a:t>
            </a:r>
            <a:r>
              <a:rPr lang="en-US" dirty="0"/>
              <a:t>) would send the information to be stored in a remote database, and the web application</a:t>
            </a:r>
            <a:r>
              <a:rPr lang="en-US" baseline="0" dirty="0"/>
              <a:t> (Web App box)</a:t>
            </a:r>
            <a:r>
              <a:rPr lang="en-US" dirty="0"/>
              <a:t> would show the information on a web page for the local user.</a:t>
            </a:r>
          </a:p>
          <a:p>
            <a:endParaRPr lang="en-US" dirty="0"/>
          </a:p>
        </p:txBody>
      </p:sp>
      <p:sp>
        <p:nvSpPr>
          <p:cNvPr id="4" name="Slide Number Placeholder 3"/>
          <p:cNvSpPr>
            <a:spLocks noGrp="1"/>
          </p:cNvSpPr>
          <p:nvPr>
            <p:ph type="sldNum" sz="quarter" idx="10"/>
          </p:nvPr>
        </p:nvSpPr>
        <p:spPr/>
        <p:txBody>
          <a:bodyPr/>
          <a:lstStyle/>
          <a:p>
            <a:fld id="{72B68CD7-229C-47D6-A91D-92FB68A593AC}" type="slidenum">
              <a:rPr lang="en-US" smtClean="0"/>
              <a:t>5</a:t>
            </a:fld>
            <a:endParaRPr lang="en-US"/>
          </a:p>
        </p:txBody>
      </p:sp>
    </p:spTree>
    <p:extLst>
      <p:ext uri="{BB962C8B-B14F-4D97-AF65-F5344CB8AC3E}">
        <p14:creationId xmlns:p14="http://schemas.microsoft.com/office/powerpoint/2010/main" val="224714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a:t>
            </a:r>
            <a:r>
              <a:rPr lang="en-US" dirty="0"/>
              <a:t> subsystem of the API is the data</a:t>
            </a:r>
            <a:r>
              <a:rPr lang="en-US" baseline="0" dirty="0"/>
              <a:t> aggregation subsystem, which </a:t>
            </a:r>
            <a:r>
              <a:rPr lang="en-US" dirty="0"/>
              <a:t>would query the operating system for various</a:t>
            </a:r>
            <a:r>
              <a:rPr lang="en-US" baseline="0" dirty="0"/>
              <a:t> </a:t>
            </a:r>
            <a:r>
              <a:rPr lang="en-US" dirty="0"/>
              <a:t>metrics regarding the single-board computer. Some of these metrics included: memory information, disk (hard drive) usage and information, processor information, uptime of the computer, connected USB devices, running services, and uptime of services.</a:t>
            </a:r>
          </a:p>
          <a:p>
            <a:r>
              <a:rPr lang="en-US" dirty="0"/>
              <a:t>This subsystem contained a single Python file represented by the Metric Module</a:t>
            </a:r>
            <a:r>
              <a:rPr lang="en-US" baseline="0" dirty="0"/>
              <a:t> Box</a:t>
            </a:r>
            <a:r>
              <a:rPr lang="en-US" dirty="0"/>
              <a:t>. This file contained functions that held the capability to query the computer for the aforementioned metrics. In order to retrieve metrics, the Python file would employ two existing modules called </a:t>
            </a:r>
            <a:r>
              <a:rPr lang="en-US" dirty="0" err="1"/>
              <a:t>subprocess</a:t>
            </a:r>
            <a:r>
              <a:rPr lang="en-US" dirty="0"/>
              <a:t> and re (regular expression). The </a:t>
            </a:r>
            <a:r>
              <a:rPr lang="en-US" dirty="0" err="1"/>
              <a:t>subprocess</a:t>
            </a:r>
            <a:r>
              <a:rPr lang="en-US" dirty="0"/>
              <a:t> module could call Linux commands from the Python code, which simulated a user entering a command in to the Linux command line. In addition, the re module helped to parse the data that was retrieved using the </a:t>
            </a:r>
            <a:r>
              <a:rPr lang="en-US" dirty="0" err="1"/>
              <a:t>subprocess</a:t>
            </a:r>
            <a:r>
              <a:rPr lang="en-US" dirty="0"/>
              <a:t> module. Using regular expressions on the retrieved data strings allowed patterns in the data to be found for processing and detection of specific, vital parts of the retrieved information. The information was then packaged into a Python dictionary and formatted</a:t>
            </a:r>
            <a:r>
              <a:rPr lang="en-US" baseline="0" dirty="0"/>
              <a:t> as JSON for easy use by other subsystems.</a:t>
            </a:r>
            <a:endParaRPr lang="en-US" dirty="0"/>
          </a:p>
          <a:p>
            <a:endParaRPr lang="en-US" dirty="0"/>
          </a:p>
        </p:txBody>
      </p:sp>
      <p:sp>
        <p:nvSpPr>
          <p:cNvPr id="4" name="Slide Number Placeholder 3"/>
          <p:cNvSpPr>
            <a:spLocks noGrp="1"/>
          </p:cNvSpPr>
          <p:nvPr>
            <p:ph type="sldNum" sz="quarter" idx="10"/>
          </p:nvPr>
        </p:nvSpPr>
        <p:spPr/>
        <p:txBody>
          <a:bodyPr/>
          <a:lstStyle/>
          <a:p>
            <a:fld id="{72B68CD7-229C-47D6-A91D-92FB68A593AC}" type="slidenum">
              <a:rPr lang="en-US" smtClean="0"/>
              <a:t>6</a:t>
            </a:fld>
            <a:endParaRPr lang="en-US"/>
          </a:p>
        </p:txBody>
      </p:sp>
    </p:spTree>
    <p:extLst>
      <p:ext uri="{BB962C8B-B14F-4D97-AF65-F5344CB8AC3E}">
        <p14:creationId xmlns:p14="http://schemas.microsoft.com/office/powerpoint/2010/main" val="2612521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the data aggregation subsystem could be queried for information at any moment in time, it would only collect data when it was called. The Python file sendData.py, as represented by the Send</a:t>
            </a:r>
            <a:r>
              <a:rPr lang="en-US" sz="1200" kern="1200" baseline="0" dirty="0">
                <a:solidFill>
                  <a:schemeClr val="tx1"/>
                </a:solidFill>
                <a:effectLst/>
                <a:latin typeface="+mn-lt"/>
                <a:ea typeface="+mn-ea"/>
                <a:cs typeface="+mn-cs"/>
              </a:rPr>
              <a:t> Data box</a:t>
            </a:r>
            <a:r>
              <a:rPr lang="en-US" sz="1200" kern="1200" dirty="0">
                <a:solidFill>
                  <a:schemeClr val="tx1"/>
                </a:solidFill>
                <a:effectLst/>
                <a:latin typeface="+mn-lt"/>
                <a:ea typeface="+mn-ea"/>
                <a:cs typeface="+mn-cs"/>
              </a:rPr>
              <a:t> would be able to retrieve</a:t>
            </a:r>
            <a:r>
              <a:rPr lang="en-US" sz="1200" kern="1200" baseline="0" dirty="0">
                <a:solidFill>
                  <a:schemeClr val="tx1"/>
                </a:solidFill>
                <a:effectLst/>
                <a:latin typeface="+mn-lt"/>
                <a:ea typeface="+mn-ea"/>
                <a:cs typeface="+mn-cs"/>
              </a:rPr>
              <a:t> a Python di</a:t>
            </a:r>
            <a:r>
              <a:rPr lang="en-US" sz="1200" kern="1200" dirty="0">
                <a:solidFill>
                  <a:schemeClr val="tx1"/>
                </a:solidFill>
                <a:effectLst/>
                <a:latin typeface="+mn-lt"/>
                <a:ea typeface="+mn-ea"/>
                <a:cs typeface="+mn-cs"/>
              </a:rPr>
              <a:t>ctionary of the computer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metrics in JSON format from the data aggregation subsystem. The</a:t>
            </a:r>
            <a:r>
              <a:rPr lang="en-US" sz="1200" kern="1200" baseline="0" dirty="0">
                <a:solidFill>
                  <a:schemeClr val="tx1"/>
                </a:solidFill>
                <a:effectLst/>
                <a:latin typeface="+mn-lt"/>
                <a:ea typeface="+mn-ea"/>
                <a:cs typeface="+mn-cs"/>
              </a:rPr>
              <a:t> data transmittance </a:t>
            </a:r>
            <a:r>
              <a:rPr lang="en-US" sz="1200" kern="1200" dirty="0">
                <a:solidFill>
                  <a:schemeClr val="tx1"/>
                </a:solidFill>
                <a:effectLst/>
                <a:latin typeface="+mn-lt"/>
                <a:ea typeface="+mn-ea"/>
                <a:cs typeface="+mn-cs"/>
              </a:rPr>
              <a:t>subsystem’s pipeline begins when the service shown by the Call Send Data box starts the</a:t>
            </a:r>
            <a:r>
              <a:rPr lang="en-US" sz="1200" kern="1200" baseline="0" dirty="0">
                <a:solidFill>
                  <a:schemeClr val="tx1"/>
                </a:solidFill>
                <a:effectLst/>
                <a:latin typeface="+mn-lt"/>
                <a:ea typeface="+mn-ea"/>
                <a:cs typeface="+mn-cs"/>
              </a:rPr>
              <a:t> Send Data Box Python file at </a:t>
            </a:r>
            <a:r>
              <a:rPr lang="en-US" sz="1200" kern="1200" dirty="0">
                <a:solidFill>
                  <a:schemeClr val="tx1"/>
                </a:solidFill>
                <a:effectLst/>
                <a:latin typeface="+mn-lt"/>
                <a:ea typeface="+mn-ea"/>
                <a:cs typeface="+mn-cs"/>
              </a:rPr>
              <a:t>computer boot up. This</a:t>
            </a:r>
            <a:r>
              <a:rPr lang="en-US" sz="1200" kern="1200" baseline="0" dirty="0">
                <a:solidFill>
                  <a:schemeClr val="tx1"/>
                </a:solidFill>
                <a:effectLst/>
                <a:latin typeface="+mn-lt"/>
                <a:ea typeface="+mn-ea"/>
                <a:cs typeface="+mn-cs"/>
              </a:rPr>
              <a:t> Python file </a:t>
            </a:r>
            <a:r>
              <a:rPr lang="en-US" sz="1200" kern="1200" dirty="0">
                <a:solidFill>
                  <a:schemeClr val="tx1"/>
                </a:solidFill>
                <a:effectLst/>
                <a:latin typeface="+mn-lt"/>
                <a:ea typeface="+mn-ea"/>
                <a:cs typeface="+mn-cs"/>
              </a:rPr>
              <a:t>would then run continuously, communicating and sending the retrieved metrics over the network at a user specified</a:t>
            </a:r>
            <a:r>
              <a:rPr lang="en-US" sz="1200" kern="1200" baseline="0" dirty="0">
                <a:solidFill>
                  <a:schemeClr val="tx1"/>
                </a:solidFill>
                <a:effectLst/>
                <a:latin typeface="+mn-lt"/>
                <a:ea typeface="+mn-ea"/>
                <a:cs typeface="+mn-cs"/>
              </a:rPr>
              <a:t> time interval</a:t>
            </a:r>
            <a:r>
              <a:rPr lang="en-US" sz="1200" kern="1200" dirty="0">
                <a:solidFill>
                  <a:schemeClr val="tx1"/>
                </a:solidFill>
                <a:effectLst/>
                <a:latin typeface="+mn-lt"/>
                <a:ea typeface="+mn-ea"/>
                <a:cs typeface="+mn-cs"/>
              </a:rPr>
              <a:t> to a holding service called </a:t>
            </a:r>
            <a:r>
              <a:rPr lang="en-US" sz="1200" kern="1200" dirty="0" err="1">
                <a:solidFill>
                  <a:schemeClr val="tx1"/>
                </a:solidFill>
                <a:effectLst/>
                <a:latin typeface="+mn-lt"/>
                <a:ea typeface="+mn-ea"/>
                <a:cs typeface="+mn-cs"/>
              </a:rPr>
              <a:t>RabbitMQ</a:t>
            </a:r>
            <a:r>
              <a:rPr lang="en-US" sz="1200" kern="1200" dirty="0">
                <a:solidFill>
                  <a:schemeClr val="tx1"/>
                </a:solidFill>
                <a:effectLst/>
                <a:latin typeface="+mn-lt"/>
                <a:ea typeface="+mn-ea"/>
                <a:cs typeface="+mn-cs"/>
              </a:rPr>
              <a:t>. This service would then hold the data until software written by another project member would retrieve the information, delete it from the queue, and store it in the remote database. </a:t>
            </a:r>
          </a:p>
          <a:p>
            <a:endParaRPr lang="en-US" dirty="0"/>
          </a:p>
        </p:txBody>
      </p:sp>
      <p:sp>
        <p:nvSpPr>
          <p:cNvPr id="4" name="Slide Number Placeholder 3"/>
          <p:cNvSpPr>
            <a:spLocks noGrp="1"/>
          </p:cNvSpPr>
          <p:nvPr>
            <p:ph type="sldNum" sz="quarter" idx="10"/>
          </p:nvPr>
        </p:nvSpPr>
        <p:spPr/>
        <p:txBody>
          <a:bodyPr/>
          <a:lstStyle/>
          <a:p>
            <a:fld id="{72B68CD7-229C-47D6-A91D-92FB68A593AC}" type="slidenum">
              <a:rPr lang="en-US" smtClean="0"/>
              <a:t>7</a:t>
            </a:fld>
            <a:endParaRPr lang="en-US"/>
          </a:p>
        </p:txBody>
      </p:sp>
    </p:spTree>
    <p:extLst>
      <p:ext uri="{BB962C8B-B14F-4D97-AF65-F5344CB8AC3E}">
        <p14:creationId xmlns:p14="http://schemas.microsoft.com/office/powerpoint/2010/main" val="190179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subsystem that encompassed the web view of the aggregate data begins</a:t>
            </a:r>
            <a:r>
              <a:rPr lang="en-US" sz="1200" kern="1200" baseline="0" dirty="0">
                <a:solidFill>
                  <a:schemeClr val="tx1"/>
                </a:solidFill>
                <a:effectLst/>
                <a:latin typeface="+mn-lt"/>
                <a:ea typeface="+mn-ea"/>
                <a:cs typeface="+mn-cs"/>
              </a:rPr>
              <a:t> when </a:t>
            </a:r>
            <a:r>
              <a:rPr lang="en-US" sz="1200" kern="1200" dirty="0">
                <a:solidFill>
                  <a:schemeClr val="tx1"/>
                </a:solidFill>
                <a:effectLst/>
                <a:latin typeface="+mn-lt"/>
                <a:ea typeface="+mn-ea"/>
                <a:cs typeface="+mn-cs"/>
              </a:rPr>
              <a:t>the service represented the Initialize</a:t>
            </a:r>
            <a:r>
              <a:rPr lang="en-US" sz="1200" kern="1200" baseline="0" dirty="0">
                <a:solidFill>
                  <a:schemeClr val="tx1"/>
                </a:solidFill>
                <a:effectLst/>
                <a:latin typeface="+mn-lt"/>
                <a:ea typeface="+mn-ea"/>
                <a:cs typeface="+mn-cs"/>
              </a:rPr>
              <a:t> Web App box </a:t>
            </a:r>
            <a:r>
              <a:rPr lang="en-US" sz="1200" kern="1200" dirty="0">
                <a:solidFill>
                  <a:schemeClr val="tx1"/>
                </a:solidFill>
                <a:effectLst/>
                <a:latin typeface="+mn-lt"/>
                <a:ea typeface="+mn-ea"/>
                <a:cs typeface="+mn-cs"/>
              </a:rPr>
              <a:t>would enable the web application on computer boot up. The web application represented by the Web App</a:t>
            </a:r>
            <a:r>
              <a:rPr lang="en-US" sz="1200" kern="1200" baseline="0" dirty="0">
                <a:solidFill>
                  <a:schemeClr val="tx1"/>
                </a:solidFill>
                <a:effectLst/>
                <a:latin typeface="+mn-lt"/>
                <a:ea typeface="+mn-ea"/>
                <a:cs typeface="+mn-cs"/>
              </a:rPr>
              <a:t> box</a:t>
            </a:r>
            <a:r>
              <a:rPr lang="en-US" sz="1200" kern="1200" dirty="0">
                <a:solidFill>
                  <a:schemeClr val="tx1"/>
                </a:solidFill>
                <a:effectLst/>
                <a:latin typeface="+mn-lt"/>
                <a:ea typeface="+mn-ea"/>
                <a:cs typeface="+mn-cs"/>
              </a:rPr>
              <a:t> was written in the Python programming language, using a micro-framework for webpages called Flask. When started, the Python file would begin a server on the localhost network, i.e., itself, and would then serve web pages to a user connected to the network. HTML and CSS files were called from within the Python file to render the web pages. Using a web browser on the local network, a user could view the metrics gathered by the data aggregation subsystem on the served web pages.</a:t>
            </a:r>
            <a:endParaRPr lang="en-US" dirty="0"/>
          </a:p>
        </p:txBody>
      </p:sp>
      <p:sp>
        <p:nvSpPr>
          <p:cNvPr id="4" name="Slide Number Placeholder 3"/>
          <p:cNvSpPr>
            <a:spLocks noGrp="1"/>
          </p:cNvSpPr>
          <p:nvPr>
            <p:ph type="sldNum" sz="quarter" idx="10"/>
          </p:nvPr>
        </p:nvSpPr>
        <p:spPr/>
        <p:txBody>
          <a:bodyPr/>
          <a:lstStyle/>
          <a:p>
            <a:fld id="{72B68CD7-229C-47D6-A91D-92FB68A593AC}" type="slidenum">
              <a:rPr lang="en-US" smtClean="0"/>
              <a:t>8</a:t>
            </a:fld>
            <a:endParaRPr lang="en-US"/>
          </a:p>
        </p:txBody>
      </p:sp>
    </p:spTree>
    <p:extLst>
      <p:ext uri="{BB962C8B-B14F-4D97-AF65-F5344CB8AC3E}">
        <p14:creationId xmlns:p14="http://schemas.microsoft.com/office/powerpoint/2010/main" val="149368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the 10-week research project period, the proposed API solution of a system software monitor retrieving, sending, and</a:t>
            </a:r>
            <a:r>
              <a:rPr lang="en-US" baseline="0" dirty="0"/>
              <a:t> displaying </a:t>
            </a:r>
            <a:r>
              <a:rPr lang="en-US" dirty="0"/>
              <a:t>important computer metrics related</a:t>
            </a:r>
            <a:r>
              <a:rPr lang="en-US" baseline="0" dirty="0"/>
              <a:t> </a:t>
            </a:r>
            <a:r>
              <a:rPr lang="en-US" dirty="0"/>
              <a:t>to a Node was successfully accomplished. The implemented code of the three subsystems of the API were able to run on a Node, and each succeeded in completing the task that it had been designed to manage. The implications of this research project are both small-scale and large-scale. The constructed API simplifies the diagnostic process for developers and enables problems to be fixed earlier in</a:t>
            </a:r>
            <a:r>
              <a:rPr lang="en-US" baseline="0" dirty="0"/>
              <a:t> the development process</a:t>
            </a:r>
            <a:r>
              <a:rPr lang="en-US" dirty="0"/>
              <a:t>. In addition, it creates an aggregated location for the metrics it gathers to be viewed. Due to the addition of the API to Waggle Nodes, the over-arching Array of Things project goal of measuring and recording city data can be reached much quicker. The development of this API will enhance the capabilities of Node developers, propelling the project</a:t>
            </a:r>
            <a:r>
              <a:rPr lang="en-US" baseline="0" dirty="0"/>
              <a:t> </a:t>
            </a:r>
            <a:r>
              <a:rPr lang="en-US" dirty="0"/>
              <a:t>forward,</a:t>
            </a:r>
            <a:r>
              <a:rPr lang="en-US" baseline="0" dirty="0"/>
              <a:t> </a:t>
            </a:r>
            <a:r>
              <a:rPr lang="en-US" dirty="0"/>
              <a:t>thus allowing the information gathered by Nodes to have</a:t>
            </a:r>
            <a:r>
              <a:rPr lang="en-US" baseline="0" dirty="0"/>
              <a:t> a </a:t>
            </a:r>
            <a:r>
              <a:rPr lang="en-US" dirty="0"/>
              <a:t>positive impact on the served cities at a faster pace. </a:t>
            </a:r>
          </a:p>
        </p:txBody>
      </p:sp>
      <p:sp>
        <p:nvSpPr>
          <p:cNvPr id="4" name="Slide Number Placeholder 3"/>
          <p:cNvSpPr>
            <a:spLocks noGrp="1"/>
          </p:cNvSpPr>
          <p:nvPr>
            <p:ph type="sldNum" sz="quarter" idx="10"/>
          </p:nvPr>
        </p:nvSpPr>
        <p:spPr/>
        <p:txBody>
          <a:bodyPr/>
          <a:lstStyle/>
          <a:p>
            <a:fld id="{72B68CD7-229C-47D6-A91D-92FB68A593AC}" type="slidenum">
              <a:rPr lang="en-US" smtClean="0"/>
              <a:t>9</a:t>
            </a:fld>
            <a:endParaRPr lang="en-US"/>
          </a:p>
        </p:txBody>
      </p:sp>
    </p:spTree>
    <p:extLst>
      <p:ext uri="{BB962C8B-B14F-4D97-AF65-F5344CB8AC3E}">
        <p14:creationId xmlns:p14="http://schemas.microsoft.com/office/powerpoint/2010/main" val="290425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BBFAB9F-548B-4602-8F48-7276FB704723}" type="datetimeFigureOut">
              <a:rPr lang="en-US" smtClean="0"/>
              <a:t>8/3/2017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DA7054D-2703-498C-B0F1-FF3871A4CB9D}" type="slidenum">
              <a:rPr lang="en-US" smtClean="0"/>
              <a:t>‹#›</a:t>
            </a:fld>
            <a:endParaRPr lang="en-US"/>
          </a:p>
        </p:txBody>
      </p:sp>
    </p:spTree>
    <p:extLst>
      <p:ext uri="{BB962C8B-B14F-4D97-AF65-F5344CB8AC3E}">
        <p14:creationId xmlns:p14="http://schemas.microsoft.com/office/powerpoint/2010/main" val="212103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FAB9F-548B-4602-8F48-7276FB704723}"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7054D-2703-498C-B0F1-FF3871A4CB9D}" type="slidenum">
              <a:rPr lang="en-US" smtClean="0"/>
              <a:t>‹#›</a:t>
            </a:fld>
            <a:endParaRPr lang="en-US"/>
          </a:p>
        </p:txBody>
      </p:sp>
    </p:spTree>
    <p:extLst>
      <p:ext uri="{BB962C8B-B14F-4D97-AF65-F5344CB8AC3E}">
        <p14:creationId xmlns:p14="http://schemas.microsoft.com/office/powerpoint/2010/main" val="334964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BBFAB9F-548B-4602-8F48-7276FB704723}" type="datetimeFigureOut">
              <a:rPr lang="en-US" smtClean="0"/>
              <a:t>8/3/2017</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DA7054D-2703-498C-B0F1-FF3871A4CB9D}" type="slidenum">
              <a:rPr lang="en-US" smtClean="0"/>
              <a:t>‹#›</a:t>
            </a:fld>
            <a:endParaRPr lang="en-US"/>
          </a:p>
        </p:txBody>
      </p:sp>
    </p:spTree>
    <p:extLst>
      <p:ext uri="{BB962C8B-B14F-4D97-AF65-F5344CB8AC3E}">
        <p14:creationId xmlns:p14="http://schemas.microsoft.com/office/powerpoint/2010/main" val="194187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FAB9F-548B-4602-8F48-7276FB704723}"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7054D-2703-498C-B0F1-FF3871A4CB9D}" type="slidenum">
              <a:rPr lang="en-US" smtClean="0"/>
              <a:t>‹#›</a:t>
            </a:fld>
            <a:endParaRPr lang="en-US"/>
          </a:p>
        </p:txBody>
      </p:sp>
    </p:spTree>
    <p:extLst>
      <p:ext uri="{BB962C8B-B14F-4D97-AF65-F5344CB8AC3E}">
        <p14:creationId xmlns:p14="http://schemas.microsoft.com/office/powerpoint/2010/main" val="342959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ABBFAB9F-548B-4602-8F48-7276FB704723}" type="datetimeFigureOut">
              <a:rPr lang="en-US" smtClean="0"/>
              <a:t>8/3/2017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DA7054D-2703-498C-B0F1-FF3871A4CB9D}" type="slidenum">
              <a:rPr lang="en-US" smtClean="0"/>
              <a:t>‹#›</a:t>
            </a:fld>
            <a:endParaRPr lang="en-US"/>
          </a:p>
        </p:txBody>
      </p:sp>
    </p:spTree>
    <p:extLst>
      <p:ext uri="{BB962C8B-B14F-4D97-AF65-F5344CB8AC3E}">
        <p14:creationId xmlns:p14="http://schemas.microsoft.com/office/powerpoint/2010/main" val="21481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FAB9F-548B-4602-8F48-7276FB704723}"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7054D-2703-498C-B0F1-FF3871A4CB9D}" type="slidenum">
              <a:rPr lang="en-US" smtClean="0"/>
              <a:t>‹#›</a:t>
            </a:fld>
            <a:endParaRPr lang="en-US"/>
          </a:p>
        </p:txBody>
      </p:sp>
    </p:spTree>
    <p:extLst>
      <p:ext uri="{BB962C8B-B14F-4D97-AF65-F5344CB8AC3E}">
        <p14:creationId xmlns:p14="http://schemas.microsoft.com/office/powerpoint/2010/main" val="44918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FAB9F-548B-4602-8F48-7276FB704723}" type="datetimeFigureOut">
              <a:rPr lang="en-US" smtClean="0"/>
              <a:t>8/3/2017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A7054D-2703-498C-B0F1-FF3871A4CB9D}" type="slidenum">
              <a:rPr lang="en-US" smtClean="0"/>
              <a:t>‹#›</a:t>
            </a:fld>
            <a:endParaRPr lang="en-US"/>
          </a:p>
        </p:txBody>
      </p:sp>
    </p:spTree>
    <p:extLst>
      <p:ext uri="{BB962C8B-B14F-4D97-AF65-F5344CB8AC3E}">
        <p14:creationId xmlns:p14="http://schemas.microsoft.com/office/powerpoint/2010/main" val="9546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FAB9F-548B-4602-8F48-7276FB704723}" type="datetimeFigureOut">
              <a:rPr lang="en-US" smtClean="0"/>
              <a:t>8/3/2017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A7054D-2703-498C-B0F1-FF3871A4CB9D}" type="slidenum">
              <a:rPr lang="en-US" smtClean="0"/>
              <a:t>‹#›</a:t>
            </a:fld>
            <a:endParaRPr lang="en-US"/>
          </a:p>
        </p:txBody>
      </p:sp>
    </p:spTree>
    <p:extLst>
      <p:ext uri="{BB962C8B-B14F-4D97-AF65-F5344CB8AC3E}">
        <p14:creationId xmlns:p14="http://schemas.microsoft.com/office/powerpoint/2010/main" val="93898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FAB9F-548B-4602-8F48-7276FB704723}" type="datetimeFigureOut">
              <a:rPr lang="en-US" smtClean="0"/>
              <a:t>8/3/2017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A7054D-2703-498C-B0F1-FF3871A4CB9D}" type="slidenum">
              <a:rPr lang="en-US" smtClean="0"/>
              <a:t>‹#›</a:t>
            </a:fld>
            <a:endParaRPr lang="en-US"/>
          </a:p>
        </p:txBody>
      </p:sp>
    </p:spTree>
    <p:extLst>
      <p:ext uri="{BB962C8B-B14F-4D97-AF65-F5344CB8AC3E}">
        <p14:creationId xmlns:p14="http://schemas.microsoft.com/office/powerpoint/2010/main" val="238073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BFAB9F-548B-4602-8F48-7276FB704723}"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7054D-2703-498C-B0F1-FF3871A4CB9D}" type="slidenum">
              <a:rPr lang="en-US" smtClean="0"/>
              <a:t>‹#›</a:t>
            </a:fld>
            <a:endParaRPr lang="en-US"/>
          </a:p>
        </p:txBody>
      </p:sp>
    </p:spTree>
    <p:extLst>
      <p:ext uri="{BB962C8B-B14F-4D97-AF65-F5344CB8AC3E}">
        <p14:creationId xmlns:p14="http://schemas.microsoft.com/office/powerpoint/2010/main" val="353584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BFAB9F-548B-4602-8F48-7276FB704723}"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7054D-2703-498C-B0F1-FF3871A4CB9D}" type="slidenum">
              <a:rPr lang="en-US" smtClean="0"/>
              <a:t>‹#›</a:t>
            </a:fld>
            <a:endParaRPr lang="en-US"/>
          </a:p>
        </p:txBody>
      </p:sp>
    </p:spTree>
    <p:extLst>
      <p:ext uri="{BB962C8B-B14F-4D97-AF65-F5344CB8AC3E}">
        <p14:creationId xmlns:p14="http://schemas.microsoft.com/office/powerpoint/2010/main" val="155297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BBFAB9F-548B-4602-8F48-7276FB704723}" type="datetimeFigureOut">
              <a:rPr lang="en-US" smtClean="0"/>
              <a:t>8/3/2017</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DA7054D-2703-498C-B0F1-FF3871A4CB9D}" type="slidenum">
              <a:rPr lang="en-US" smtClean="0"/>
              <a:t>‹#›</a:t>
            </a:fld>
            <a:endParaRPr lang="en-US"/>
          </a:p>
        </p:txBody>
      </p:sp>
    </p:spTree>
    <p:extLst>
      <p:ext uri="{BB962C8B-B14F-4D97-AF65-F5344CB8AC3E}">
        <p14:creationId xmlns:p14="http://schemas.microsoft.com/office/powerpoint/2010/main" val="316232857"/>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System Data Aggregation for Linux-Based Applications</a:t>
            </a:r>
          </a:p>
        </p:txBody>
      </p:sp>
      <p:sp>
        <p:nvSpPr>
          <p:cNvPr id="3" name="Subtitle 2"/>
          <p:cNvSpPr>
            <a:spLocks noGrp="1"/>
          </p:cNvSpPr>
          <p:nvPr>
            <p:ph type="subTitle" idx="1"/>
          </p:nvPr>
        </p:nvSpPr>
        <p:spPr>
          <a:xfrm>
            <a:off x="342900" y="3915938"/>
            <a:ext cx="11506200" cy="1051350"/>
          </a:xfrm>
        </p:spPr>
        <p:txBody>
          <a:bodyPr/>
          <a:lstStyle/>
          <a:p>
            <a:r>
              <a:rPr lang="en-US" dirty="0"/>
              <a:t>or: Waggle Node Metrics API</a:t>
            </a:r>
          </a:p>
          <a:p>
            <a:r>
              <a:rPr lang="en-US" sz="1600" dirty="0"/>
              <a:t>Adam Morrison</a:t>
            </a:r>
          </a:p>
        </p:txBody>
      </p:sp>
    </p:spTree>
    <p:extLst>
      <p:ext uri="{BB962C8B-B14F-4D97-AF65-F5344CB8AC3E}">
        <p14:creationId xmlns:p14="http://schemas.microsoft.com/office/powerpoint/2010/main" val="344504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Picture 3" descr="https://news.uchicago.edu/sites/default/files/styles/embed_portrait/public/images/image/20160829/aot-node-1.JPG?itok=ZFcWHFFE"/>
          <p:cNvPicPr/>
          <p:nvPr/>
        </p:nvPicPr>
        <p:blipFill rotWithShape="1">
          <a:blip r:embed="rId3" cstate="print">
            <a:extLst>
              <a:ext uri="{28A0092B-C50C-407E-A947-70E740481C1C}">
                <a14:useLocalDpi xmlns:a14="http://schemas.microsoft.com/office/drawing/2010/main" val="0"/>
              </a:ext>
            </a:extLst>
          </a:blip>
          <a:srcRect t="6950" r="-5" b="10065"/>
          <a:stretch/>
        </p:blipFill>
        <p:spPr bwMode="auto">
          <a:xfrm>
            <a:off x="8786373" y="3155019"/>
            <a:ext cx="2919437" cy="3230117"/>
          </a:xfrm>
          <a:prstGeom prst="rect">
            <a:avLst/>
          </a:prstGeom>
          <a:noFill/>
        </p:spPr>
      </p:pic>
      <p:sp>
        <p:nvSpPr>
          <p:cNvPr id="8"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6374" y="496400"/>
            <a:ext cx="2919428" cy="2506218"/>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161" y="4176147"/>
            <a:ext cx="3535345" cy="22089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ttps://www.ci.uchicago.edu/sites/default/files/styles/news_block/public/in_the_news/aot-click-header.jpg?itok=wb6BAupu"/>
          <p:cNvPicPr/>
          <p:nvPr/>
        </p:nvPicPr>
        <p:blipFill rotWithShape="1">
          <a:blip r:embed="rId4" cstate="print">
            <a:extLst>
              <a:ext uri="{28A0092B-C50C-407E-A947-70E740481C1C}">
                <a14:useLocalDpi xmlns:a14="http://schemas.microsoft.com/office/drawing/2010/main" val="0"/>
              </a:ext>
            </a:extLst>
          </a:blip>
          <a:srcRect l="19494" r="45825" b="1"/>
          <a:stretch/>
        </p:blipFill>
        <p:spPr bwMode="auto">
          <a:xfrm>
            <a:off x="5097115" y="496400"/>
            <a:ext cx="3528391" cy="3509991"/>
          </a:xfrm>
          <a:prstGeom prst="rect">
            <a:avLst/>
          </a:prstGeom>
          <a:noFill/>
        </p:spPr>
      </p:pic>
      <p:sp>
        <p:nvSpPr>
          <p:cNvPr id="2" name="Title 1"/>
          <p:cNvSpPr>
            <a:spLocks noGrp="1"/>
          </p:cNvSpPr>
          <p:nvPr>
            <p:ph type="title"/>
          </p:nvPr>
        </p:nvSpPr>
        <p:spPr>
          <a:xfrm>
            <a:off x="634277" y="284176"/>
            <a:ext cx="3670874" cy="1508760"/>
          </a:xfrm>
        </p:spPr>
        <p:txBody>
          <a:bodyPr>
            <a:normAutofit/>
          </a:bodyPr>
          <a:lstStyle/>
          <a:p>
            <a:r>
              <a:rPr lang="en-US" sz="3700" err="1"/>
              <a:t>INtroduction</a:t>
            </a:r>
            <a:endParaRPr lang="en-US" sz="3700"/>
          </a:p>
        </p:txBody>
      </p:sp>
      <p:sp>
        <p:nvSpPr>
          <p:cNvPr id="3" name="Content Placeholder 2"/>
          <p:cNvSpPr>
            <a:spLocks noGrp="1"/>
          </p:cNvSpPr>
          <p:nvPr>
            <p:ph idx="1"/>
          </p:nvPr>
        </p:nvSpPr>
        <p:spPr>
          <a:xfrm>
            <a:off x="634277" y="2011680"/>
            <a:ext cx="3676678" cy="4206240"/>
          </a:xfrm>
        </p:spPr>
        <p:txBody>
          <a:bodyPr>
            <a:normAutofit/>
          </a:bodyPr>
          <a:lstStyle/>
          <a:p>
            <a:r>
              <a:rPr lang="en-US" sz="2000" dirty="0"/>
              <a:t>Need for more accurate information about cities</a:t>
            </a:r>
          </a:p>
          <a:p>
            <a:r>
              <a:rPr lang="en-US" sz="2000" dirty="0"/>
              <a:t>Waggle Project – Array of Things</a:t>
            </a:r>
          </a:p>
          <a:p>
            <a:r>
              <a:rPr lang="en-US" sz="2000" dirty="0"/>
              <a:t>Nodes – collect city data</a:t>
            </a:r>
          </a:p>
          <a:p>
            <a:r>
              <a:rPr lang="en-US" sz="2000" dirty="0"/>
              <a:t>Single-board computers running Linux</a:t>
            </a:r>
          </a:p>
        </p:txBody>
      </p:sp>
    </p:spTree>
    <p:extLst>
      <p:ext uri="{BB962C8B-B14F-4D97-AF65-F5344CB8AC3E}">
        <p14:creationId xmlns:p14="http://schemas.microsoft.com/office/powerpoint/2010/main" val="233601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4585560"/>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02919" y="4674398"/>
            <a:ext cx="9784080" cy="1508760"/>
          </a:xfrm>
        </p:spPr>
        <p:txBody>
          <a:bodyPr>
            <a:normAutofit/>
          </a:bodyPr>
          <a:lstStyle/>
          <a:p>
            <a:r>
              <a:rPr lang="en-US" dirty="0"/>
              <a:t>Problem</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515590130"/>
              </p:ext>
            </p:extLst>
          </p:nvPr>
        </p:nvGraphicFramePr>
        <p:xfrm>
          <a:off x="1203325" y="643466"/>
          <a:ext cx="9783763" cy="3298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13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057" y="284175"/>
            <a:ext cx="3339464" cy="1508760"/>
          </a:xfrm>
        </p:spPr>
        <p:txBody>
          <a:bodyPr>
            <a:normAutofit/>
          </a:bodyPr>
          <a:lstStyle/>
          <a:p>
            <a:r>
              <a:rPr lang="en-US" dirty="0"/>
              <a:t>Solution:</a:t>
            </a:r>
          </a:p>
        </p:txBody>
      </p:sp>
      <p:graphicFrame>
        <p:nvGraphicFramePr>
          <p:cNvPr id="18" name="Content Placeholder 2"/>
          <p:cNvGraphicFramePr>
            <a:graphicFrameLocks noGrp="1"/>
          </p:cNvGraphicFramePr>
          <p:nvPr>
            <p:ph idx="1"/>
            <p:extLst>
              <p:ext uri="{D42A27DB-BD31-4B8C-83A1-F6EECF244321}">
                <p14:modId xmlns:p14="http://schemas.microsoft.com/office/powerpoint/2010/main" val="2542563024"/>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995362" y="2253006"/>
            <a:ext cx="10215563" cy="3866807"/>
          </a:xfrm>
          <a:prstGeom prst="rect">
            <a:avLst/>
          </a:prstGeom>
          <a:noFill/>
          <a:ln w="76200">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extBox 3"/>
          <p:cNvSpPr txBox="1"/>
          <p:nvPr/>
        </p:nvSpPr>
        <p:spPr>
          <a:xfrm>
            <a:off x="6533108" y="564307"/>
            <a:ext cx="3105151" cy="1200329"/>
          </a:xfrm>
          <a:prstGeom prst="rect">
            <a:avLst/>
          </a:prstGeom>
          <a:noFill/>
        </p:spPr>
        <p:txBody>
          <a:bodyPr wrap="square" rtlCol="0">
            <a:spAutoFit/>
          </a:bodyPr>
          <a:lstStyle/>
          <a:p>
            <a:pPr algn="ctr"/>
            <a:r>
              <a:rPr lang="en-US" dirty="0"/>
              <a:t>An Application Programming Interface (API) was proposed</a:t>
            </a:r>
          </a:p>
          <a:p>
            <a:pPr algn="ctr"/>
            <a:r>
              <a:rPr lang="en-US" dirty="0"/>
              <a:t>that runs on a Node</a:t>
            </a:r>
          </a:p>
          <a:p>
            <a:endParaRPr lang="en-US" dirty="0"/>
          </a:p>
        </p:txBody>
      </p:sp>
    </p:spTree>
    <p:extLst>
      <p:ext uri="{BB962C8B-B14F-4D97-AF65-F5344CB8AC3E}">
        <p14:creationId xmlns:p14="http://schemas.microsoft.com/office/powerpoint/2010/main" val="278576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Pipeline</a:t>
            </a:r>
          </a:p>
        </p:txBody>
      </p:sp>
      <p:sp>
        <p:nvSpPr>
          <p:cNvPr id="3" name="Rectangle 2"/>
          <p:cNvSpPr/>
          <p:nvPr/>
        </p:nvSpPr>
        <p:spPr>
          <a:xfrm>
            <a:off x="856343" y="3987766"/>
            <a:ext cx="4356791" cy="2384611"/>
          </a:xfrm>
          <a:prstGeom prst="rect">
            <a:avLst/>
          </a:prstGeom>
          <a:solidFill>
            <a:schemeClr val="accent2">
              <a:lumMod val="20000"/>
              <a:lumOff val="80000"/>
            </a:schemeClr>
          </a:solidFill>
          <a:ln w="38100">
            <a:solidFill>
              <a:schemeClr val="accent2">
                <a:lumMod val="75000"/>
              </a:schemeClr>
            </a:solidFill>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Rectangle 3"/>
          <p:cNvSpPr/>
          <p:nvPr/>
        </p:nvSpPr>
        <p:spPr>
          <a:xfrm>
            <a:off x="1099607" y="4160583"/>
            <a:ext cx="1208475" cy="704179"/>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Initialize Web App</a:t>
            </a:r>
          </a:p>
        </p:txBody>
      </p:sp>
      <p:sp>
        <p:nvSpPr>
          <p:cNvPr id="5" name="Rectangle 4"/>
          <p:cNvSpPr/>
          <p:nvPr/>
        </p:nvSpPr>
        <p:spPr>
          <a:xfrm>
            <a:off x="1099607" y="5511438"/>
            <a:ext cx="1208475" cy="704179"/>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Call Send Data</a:t>
            </a:r>
          </a:p>
        </p:txBody>
      </p:sp>
      <p:sp>
        <p:nvSpPr>
          <p:cNvPr id="6" name="Rectangle 5"/>
          <p:cNvSpPr/>
          <p:nvPr/>
        </p:nvSpPr>
        <p:spPr>
          <a:xfrm>
            <a:off x="3356765" y="4164914"/>
            <a:ext cx="1566886" cy="880755"/>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Web App</a:t>
            </a:r>
          </a:p>
        </p:txBody>
      </p:sp>
      <p:sp>
        <p:nvSpPr>
          <p:cNvPr id="7" name="Rectangle 6"/>
          <p:cNvSpPr/>
          <p:nvPr/>
        </p:nvSpPr>
        <p:spPr>
          <a:xfrm>
            <a:off x="3356765" y="5334862"/>
            <a:ext cx="1566886" cy="880755"/>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Send Data</a:t>
            </a:r>
          </a:p>
        </p:txBody>
      </p:sp>
      <p:sp>
        <p:nvSpPr>
          <p:cNvPr id="8" name="Rectangle 7"/>
          <p:cNvSpPr/>
          <p:nvPr/>
        </p:nvSpPr>
        <p:spPr>
          <a:xfrm>
            <a:off x="6801072" y="4880247"/>
            <a:ext cx="1696308" cy="588157"/>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RabbitMQ</a:t>
            </a:r>
            <a:r>
              <a:rPr lang="en-US" dirty="0"/>
              <a:t> Queue</a:t>
            </a:r>
          </a:p>
        </p:txBody>
      </p:sp>
      <p:sp>
        <p:nvSpPr>
          <p:cNvPr id="9" name="Flowchart: Magnetic Disk 8"/>
          <p:cNvSpPr/>
          <p:nvPr/>
        </p:nvSpPr>
        <p:spPr>
          <a:xfrm>
            <a:off x="9900010" y="4160583"/>
            <a:ext cx="1272808" cy="1964139"/>
          </a:xfrm>
          <a:prstGeom prst="flowChartMagneticDisk">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Database</a:t>
            </a:r>
          </a:p>
        </p:txBody>
      </p:sp>
      <p:cxnSp>
        <p:nvCxnSpPr>
          <p:cNvPr id="10" name="Straight Arrow Connector 9"/>
          <p:cNvCxnSpPr/>
          <p:nvPr/>
        </p:nvCxnSpPr>
        <p:spPr>
          <a:xfrm>
            <a:off x="2410200" y="4540059"/>
            <a:ext cx="859260" cy="0"/>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2426282" y="5892766"/>
            <a:ext cx="827095" cy="0"/>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3313112" y="2229161"/>
            <a:ext cx="1654191" cy="1231453"/>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Website Representation of Data</a:t>
            </a:r>
          </a:p>
        </p:txBody>
      </p:sp>
      <p:cxnSp>
        <p:nvCxnSpPr>
          <p:cNvPr id="13" name="Connector: Elbow 12"/>
          <p:cNvCxnSpPr/>
          <p:nvPr/>
        </p:nvCxnSpPr>
        <p:spPr>
          <a:xfrm flipV="1">
            <a:off x="4992576" y="5206494"/>
            <a:ext cx="1709331" cy="657033"/>
          </a:xfrm>
          <a:prstGeom prst="bentConnector3">
            <a:avLst/>
          </a:prstGeom>
          <a:ln>
            <a:tailEnd type="triangle"/>
          </a:ln>
          <a:effectLst/>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V="1">
            <a:off x="4128721" y="3570684"/>
            <a:ext cx="0" cy="546801"/>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8596545" y="5174325"/>
            <a:ext cx="1193185" cy="0"/>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sp>
        <p:nvSpPr>
          <p:cNvPr id="16" name="Rectangle 15"/>
          <p:cNvSpPr/>
          <p:nvPr/>
        </p:nvSpPr>
        <p:spPr>
          <a:xfrm>
            <a:off x="9706264" y="2563528"/>
            <a:ext cx="1728465" cy="668737"/>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   = service file</a:t>
            </a:r>
          </a:p>
          <a:p>
            <a:pPr algn="ctr"/>
            <a:r>
              <a:rPr lang="en-US" dirty="0"/>
              <a:t>   = python file</a:t>
            </a:r>
          </a:p>
        </p:txBody>
      </p:sp>
      <p:sp>
        <p:nvSpPr>
          <p:cNvPr id="17" name="Rectangle 16"/>
          <p:cNvSpPr/>
          <p:nvPr/>
        </p:nvSpPr>
        <p:spPr>
          <a:xfrm>
            <a:off x="1125343" y="4186087"/>
            <a:ext cx="149336" cy="1240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1125343" y="5535167"/>
            <a:ext cx="149336" cy="1240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p:cNvSpPr/>
          <p:nvPr/>
        </p:nvSpPr>
        <p:spPr>
          <a:xfrm>
            <a:off x="9856356" y="2720288"/>
            <a:ext cx="149336" cy="1240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Isosceles Triangle 19"/>
          <p:cNvSpPr/>
          <p:nvPr/>
        </p:nvSpPr>
        <p:spPr>
          <a:xfrm>
            <a:off x="9833381" y="2960194"/>
            <a:ext cx="184947" cy="15622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Isosceles Triangle 20"/>
          <p:cNvSpPr/>
          <p:nvPr/>
        </p:nvSpPr>
        <p:spPr>
          <a:xfrm>
            <a:off x="3404998" y="5384636"/>
            <a:ext cx="184947" cy="15622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Isosceles Triangle 21"/>
          <p:cNvSpPr/>
          <p:nvPr/>
        </p:nvSpPr>
        <p:spPr>
          <a:xfrm>
            <a:off x="3404998" y="4214381"/>
            <a:ext cx="184947" cy="15622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p:cNvSpPr txBox="1"/>
          <p:nvPr/>
        </p:nvSpPr>
        <p:spPr>
          <a:xfrm>
            <a:off x="774971" y="3508740"/>
            <a:ext cx="1416008" cy="523220"/>
          </a:xfrm>
          <a:prstGeom prst="rect">
            <a:avLst/>
          </a:prstGeom>
          <a:noFill/>
        </p:spPr>
        <p:txBody>
          <a:bodyPr wrap="square" rtlCol="0">
            <a:spAutoFit/>
          </a:bodyPr>
          <a:lstStyle/>
          <a:p>
            <a:r>
              <a:rPr lang="en-US" sz="2800" u="sng" dirty="0"/>
              <a:t>Node</a:t>
            </a:r>
            <a:endParaRPr lang="en-US" u="sng" dirty="0"/>
          </a:p>
        </p:txBody>
      </p:sp>
      <p:sp>
        <p:nvSpPr>
          <p:cNvPr id="24" name="TextBox 23"/>
          <p:cNvSpPr txBox="1"/>
          <p:nvPr/>
        </p:nvSpPr>
        <p:spPr>
          <a:xfrm>
            <a:off x="3223510" y="1792936"/>
            <a:ext cx="1416008" cy="461665"/>
          </a:xfrm>
          <a:prstGeom prst="rect">
            <a:avLst/>
          </a:prstGeom>
          <a:noFill/>
        </p:spPr>
        <p:txBody>
          <a:bodyPr wrap="square" rtlCol="0">
            <a:spAutoFit/>
          </a:bodyPr>
          <a:lstStyle/>
          <a:p>
            <a:r>
              <a:rPr lang="en-US" sz="2400" u="sng" dirty="0"/>
              <a:t>Browser</a:t>
            </a:r>
            <a:endParaRPr lang="en-US" sz="1600" u="sng" dirty="0"/>
          </a:p>
        </p:txBody>
      </p:sp>
      <p:sp>
        <p:nvSpPr>
          <p:cNvPr id="25" name="Rectangle 24"/>
          <p:cNvSpPr/>
          <p:nvPr/>
        </p:nvSpPr>
        <p:spPr>
          <a:xfrm>
            <a:off x="1111747" y="5007909"/>
            <a:ext cx="1208475" cy="343596"/>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Metric Module</a:t>
            </a:r>
          </a:p>
        </p:txBody>
      </p:sp>
      <p:cxnSp>
        <p:nvCxnSpPr>
          <p:cNvPr id="26" name="Connector: Elbow 25"/>
          <p:cNvCxnSpPr/>
          <p:nvPr/>
        </p:nvCxnSpPr>
        <p:spPr>
          <a:xfrm flipV="1">
            <a:off x="2401594" y="4749766"/>
            <a:ext cx="867866" cy="376360"/>
          </a:xfrm>
          <a:prstGeom prst="bentConnector3">
            <a:avLst/>
          </a:prstGeom>
          <a:ln>
            <a:tailEnd type="triangle"/>
          </a:ln>
          <a:effectLst/>
        </p:spPr>
        <p:style>
          <a:lnRef idx="3">
            <a:schemeClr val="accent2"/>
          </a:lnRef>
          <a:fillRef idx="0">
            <a:schemeClr val="accent2"/>
          </a:fillRef>
          <a:effectRef idx="2">
            <a:schemeClr val="accent2"/>
          </a:effectRef>
          <a:fontRef idx="minor">
            <a:schemeClr val="tx1"/>
          </a:fontRef>
        </p:style>
      </p:cxnSp>
      <p:cxnSp>
        <p:nvCxnSpPr>
          <p:cNvPr id="27" name="Connector: Elbow 26"/>
          <p:cNvCxnSpPr/>
          <p:nvPr/>
        </p:nvCxnSpPr>
        <p:spPr>
          <a:xfrm>
            <a:off x="2407527" y="5256607"/>
            <a:ext cx="845850" cy="348545"/>
          </a:xfrm>
          <a:prstGeom prst="bentConnector3">
            <a:avLst/>
          </a:prstGeom>
          <a:ln>
            <a:tailEnd type="triangle"/>
          </a:ln>
          <a:effectLst/>
        </p:spPr>
        <p:style>
          <a:lnRef idx="3">
            <a:schemeClr val="accent2"/>
          </a:lnRef>
          <a:fillRef idx="0">
            <a:schemeClr val="accent2"/>
          </a:fillRef>
          <a:effectRef idx="2">
            <a:schemeClr val="accent2"/>
          </a:effectRef>
          <a:fontRef idx="minor">
            <a:schemeClr val="tx1"/>
          </a:fontRef>
        </p:style>
      </p:cxnSp>
      <p:sp>
        <p:nvSpPr>
          <p:cNvPr id="28" name="Isosceles Triangle 27"/>
          <p:cNvSpPr/>
          <p:nvPr/>
        </p:nvSpPr>
        <p:spPr>
          <a:xfrm>
            <a:off x="1163537" y="5050574"/>
            <a:ext cx="72947" cy="6768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Arrow: Curved Right 28"/>
          <p:cNvSpPr/>
          <p:nvPr/>
        </p:nvSpPr>
        <p:spPr>
          <a:xfrm>
            <a:off x="3880602" y="4732348"/>
            <a:ext cx="208693" cy="30480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0" name="Arrow: Curved Left 29"/>
          <p:cNvSpPr/>
          <p:nvPr/>
        </p:nvSpPr>
        <p:spPr>
          <a:xfrm rot="10800000" flipH="1">
            <a:off x="4124904" y="4703109"/>
            <a:ext cx="218264" cy="30480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1" name="Arrow: Curved Right 30"/>
          <p:cNvSpPr/>
          <p:nvPr/>
        </p:nvSpPr>
        <p:spPr>
          <a:xfrm>
            <a:off x="3880602" y="5901439"/>
            <a:ext cx="208693" cy="30480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2" name="Arrow: Curved Left 31"/>
          <p:cNvSpPr/>
          <p:nvPr/>
        </p:nvSpPr>
        <p:spPr>
          <a:xfrm rot="10800000" flipH="1">
            <a:off x="4124904" y="5872200"/>
            <a:ext cx="218264" cy="30480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111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Aggregation Subsystem</a:t>
            </a:r>
          </a:p>
        </p:txBody>
      </p:sp>
      <p:sp>
        <p:nvSpPr>
          <p:cNvPr id="3" name="Content Placeholder 2"/>
          <p:cNvSpPr>
            <a:spLocks noGrp="1"/>
          </p:cNvSpPr>
          <p:nvPr>
            <p:ph idx="1"/>
          </p:nvPr>
        </p:nvSpPr>
        <p:spPr/>
        <p:txBody>
          <a:bodyPr>
            <a:normAutofit/>
          </a:bodyPr>
          <a:lstStyle/>
          <a:p>
            <a:r>
              <a:rPr lang="en-US" sz="3600" dirty="0"/>
              <a:t>Queries the operating system for information</a:t>
            </a:r>
          </a:p>
          <a:p>
            <a:pPr marL="0" indent="0">
              <a:buNone/>
            </a:pPr>
            <a:endParaRPr lang="en-US" sz="3600" dirty="0"/>
          </a:p>
          <a:p>
            <a:r>
              <a:rPr lang="en-US" sz="3600" dirty="0"/>
              <a:t>Parses and packages the data</a:t>
            </a:r>
          </a:p>
          <a:p>
            <a:pPr marL="0" indent="0">
              <a:buNone/>
            </a:pPr>
            <a:endParaRPr lang="en-US" sz="3600" dirty="0"/>
          </a:p>
          <a:p>
            <a:r>
              <a:rPr lang="en-US" sz="3600" dirty="0"/>
              <a:t>Has data available to other subsystems</a:t>
            </a:r>
          </a:p>
        </p:txBody>
      </p:sp>
      <p:sp>
        <p:nvSpPr>
          <p:cNvPr id="4" name="Rectangle 3"/>
          <p:cNvSpPr/>
          <p:nvPr/>
        </p:nvSpPr>
        <p:spPr>
          <a:xfrm>
            <a:off x="8891767" y="3154680"/>
            <a:ext cx="2477273" cy="1111617"/>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Metric Module</a:t>
            </a:r>
          </a:p>
        </p:txBody>
      </p:sp>
      <p:sp>
        <p:nvSpPr>
          <p:cNvPr id="5" name="Isosceles Triangle 4"/>
          <p:cNvSpPr/>
          <p:nvPr/>
        </p:nvSpPr>
        <p:spPr>
          <a:xfrm>
            <a:off x="8966417" y="3291840"/>
            <a:ext cx="238543" cy="2001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14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transmittance subsystem</a:t>
            </a:r>
          </a:p>
        </p:txBody>
      </p:sp>
      <p:sp>
        <p:nvSpPr>
          <p:cNvPr id="3" name="Content Placeholder 2"/>
          <p:cNvSpPr>
            <a:spLocks noGrp="1"/>
          </p:cNvSpPr>
          <p:nvPr>
            <p:ph idx="1"/>
          </p:nvPr>
        </p:nvSpPr>
        <p:spPr/>
        <p:txBody>
          <a:bodyPr/>
          <a:lstStyle/>
          <a:p>
            <a:r>
              <a:rPr lang="en-US" dirty="0"/>
              <a:t>Retrieves data from data aggregation subsystem</a:t>
            </a:r>
          </a:p>
          <a:p>
            <a:r>
              <a:rPr lang="en-US" dirty="0"/>
              <a:t>Constantly retrieves and sends metrics to holding service</a:t>
            </a:r>
          </a:p>
          <a:p>
            <a:r>
              <a:rPr lang="en-US" dirty="0"/>
              <a:t>Data is retrieved from the holding service and stored in database</a:t>
            </a:r>
          </a:p>
        </p:txBody>
      </p:sp>
      <p:sp>
        <p:nvSpPr>
          <p:cNvPr id="4" name="Rectangle 3"/>
          <p:cNvSpPr/>
          <p:nvPr/>
        </p:nvSpPr>
        <p:spPr>
          <a:xfrm>
            <a:off x="1202919" y="3833309"/>
            <a:ext cx="4356791" cy="2384611"/>
          </a:xfrm>
          <a:prstGeom prst="rect">
            <a:avLst/>
          </a:prstGeom>
          <a:solidFill>
            <a:schemeClr val="accent2">
              <a:lumMod val="20000"/>
              <a:lumOff val="80000"/>
            </a:schemeClr>
          </a:solidFill>
          <a:ln w="38100">
            <a:solidFill>
              <a:schemeClr val="accent2">
                <a:lumMod val="75000"/>
              </a:schemeClr>
            </a:solidFill>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1446183" y="5356981"/>
            <a:ext cx="1208475" cy="704179"/>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Call Send Data</a:t>
            </a:r>
          </a:p>
        </p:txBody>
      </p:sp>
      <p:sp>
        <p:nvSpPr>
          <p:cNvPr id="6" name="Rectangle 5"/>
          <p:cNvSpPr/>
          <p:nvPr/>
        </p:nvSpPr>
        <p:spPr>
          <a:xfrm>
            <a:off x="3703341" y="5180405"/>
            <a:ext cx="1566886" cy="880755"/>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Send Data</a:t>
            </a:r>
          </a:p>
        </p:txBody>
      </p:sp>
      <p:sp>
        <p:nvSpPr>
          <p:cNvPr id="7" name="Rectangle 6"/>
          <p:cNvSpPr/>
          <p:nvPr/>
        </p:nvSpPr>
        <p:spPr>
          <a:xfrm>
            <a:off x="7147648" y="4725790"/>
            <a:ext cx="1696308" cy="588157"/>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RabbitMQ</a:t>
            </a:r>
            <a:r>
              <a:rPr lang="en-US" dirty="0"/>
              <a:t> Queue</a:t>
            </a:r>
          </a:p>
        </p:txBody>
      </p:sp>
      <p:sp>
        <p:nvSpPr>
          <p:cNvPr id="8" name="Flowchart: Magnetic Disk 7"/>
          <p:cNvSpPr/>
          <p:nvPr/>
        </p:nvSpPr>
        <p:spPr>
          <a:xfrm>
            <a:off x="10246586" y="4006126"/>
            <a:ext cx="1272808" cy="1964139"/>
          </a:xfrm>
          <a:prstGeom prst="flowChartMagneticDisk">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Database</a:t>
            </a:r>
          </a:p>
        </p:txBody>
      </p:sp>
      <p:cxnSp>
        <p:nvCxnSpPr>
          <p:cNvPr id="9" name="Straight Arrow Connector 8"/>
          <p:cNvCxnSpPr/>
          <p:nvPr/>
        </p:nvCxnSpPr>
        <p:spPr>
          <a:xfrm>
            <a:off x="2772858" y="5738309"/>
            <a:ext cx="827095" cy="0"/>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cxnSp>
        <p:nvCxnSpPr>
          <p:cNvPr id="10" name="Connector: Elbow 9"/>
          <p:cNvCxnSpPr/>
          <p:nvPr/>
        </p:nvCxnSpPr>
        <p:spPr>
          <a:xfrm flipV="1">
            <a:off x="5339152" y="5052037"/>
            <a:ext cx="1709331" cy="657033"/>
          </a:xfrm>
          <a:prstGeom prst="bentConnector3">
            <a:avLst/>
          </a:prstGeom>
          <a:ln>
            <a:tailEnd type="triangle"/>
          </a:ln>
          <a:effectLst/>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a:off x="8943121" y="5019868"/>
            <a:ext cx="1193185" cy="0"/>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1471919" y="5380710"/>
            <a:ext cx="149336" cy="1240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Isosceles Triangle 12"/>
          <p:cNvSpPr/>
          <p:nvPr/>
        </p:nvSpPr>
        <p:spPr>
          <a:xfrm>
            <a:off x="3751574" y="5230179"/>
            <a:ext cx="184947" cy="15622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1458323" y="4853452"/>
            <a:ext cx="1208475" cy="343596"/>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Metric Module</a:t>
            </a:r>
          </a:p>
        </p:txBody>
      </p:sp>
      <p:cxnSp>
        <p:nvCxnSpPr>
          <p:cNvPr id="15" name="Connector: Elbow 14"/>
          <p:cNvCxnSpPr/>
          <p:nvPr/>
        </p:nvCxnSpPr>
        <p:spPr>
          <a:xfrm>
            <a:off x="2754103" y="5102150"/>
            <a:ext cx="845850" cy="348545"/>
          </a:xfrm>
          <a:prstGeom prst="bentConnector3">
            <a:avLst/>
          </a:prstGeom>
          <a:ln>
            <a:tailEnd type="triangle"/>
          </a:ln>
          <a:effectLst/>
        </p:spPr>
        <p:style>
          <a:lnRef idx="3">
            <a:schemeClr val="accent2"/>
          </a:lnRef>
          <a:fillRef idx="0">
            <a:schemeClr val="accent2"/>
          </a:fillRef>
          <a:effectRef idx="2">
            <a:schemeClr val="accent2"/>
          </a:effectRef>
          <a:fontRef idx="minor">
            <a:schemeClr val="tx1"/>
          </a:fontRef>
        </p:style>
      </p:cxnSp>
      <p:sp>
        <p:nvSpPr>
          <p:cNvPr id="16" name="Arrow: Curved Right 15"/>
          <p:cNvSpPr/>
          <p:nvPr/>
        </p:nvSpPr>
        <p:spPr>
          <a:xfrm>
            <a:off x="4227178" y="5746982"/>
            <a:ext cx="208693" cy="30480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7" name="Arrow: Curved Left 16"/>
          <p:cNvSpPr/>
          <p:nvPr/>
        </p:nvSpPr>
        <p:spPr>
          <a:xfrm rot="10800000" flipH="1">
            <a:off x="4471480" y="5717743"/>
            <a:ext cx="218264" cy="30480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8" name="Isosceles Triangle 17"/>
          <p:cNvSpPr/>
          <p:nvPr/>
        </p:nvSpPr>
        <p:spPr>
          <a:xfrm>
            <a:off x="1510113" y="4900167"/>
            <a:ext cx="72947" cy="6768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9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subsystem</a:t>
            </a:r>
          </a:p>
        </p:txBody>
      </p:sp>
      <p:sp>
        <p:nvSpPr>
          <p:cNvPr id="3" name="Content Placeholder 2"/>
          <p:cNvSpPr>
            <a:spLocks noGrp="1"/>
          </p:cNvSpPr>
          <p:nvPr>
            <p:ph idx="1"/>
          </p:nvPr>
        </p:nvSpPr>
        <p:spPr/>
        <p:txBody>
          <a:bodyPr/>
          <a:lstStyle/>
          <a:p>
            <a:r>
              <a:rPr lang="en-US" dirty="0"/>
              <a:t>Retrieves data from data aggregation subsystem</a:t>
            </a:r>
          </a:p>
          <a:p>
            <a:r>
              <a:rPr lang="en-US" dirty="0"/>
              <a:t>Creates web server on a local network</a:t>
            </a:r>
          </a:p>
          <a:p>
            <a:r>
              <a:rPr lang="en-US" dirty="0"/>
              <a:t>Displays information on web pages to user</a:t>
            </a:r>
          </a:p>
        </p:txBody>
      </p:sp>
      <p:sp>
        <p:nvSpPr>
          <p:cNvPr id="4" name="Rectangle 3"/>
          <p:cNvSpPr/>
          <p:nvPr/>
        </p:nvSpPr>
        <p:spPr>
          <a:xfrm>
            <a:off x="7508603" y="4212556"/>
            <a:ext cx="4356791" cy="2384611"/>
          </a:xfrm>
          <a:prstGeom prst="rect">
            <a:avLst/>
          </a:prstGeom>
          <a:solidFill>
            <a:schemeClr val="accent2">
              <a:lumMod val="20000"/>
              <a:lumOff val="80000"/>
            </a:schemeClr>
          </a:solidFill>
          <a:ln w="38100">
            <a:solidFill>
              <a:schemeClr val="accent2">
                <a:lumMod val="75000"/>
              </a:schemeClr>
            </a:solidFill>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7751867" y="4385373"/>
            <a:ext cx="1208475" cy="704179"/>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Initialize Web App</a:t>
            </a:r>
          </a:p>
        </p:txBody>
      </p:sp>
      <p:sp>
        <p:nvSpPr>
          <p:cNvPr id="6" name="Rectangle 5"/>
          <p:cNvSpPr/>
          <p:nvPr/>
        </p:nvSpPr>
        <p:spPr>
          <a:xfrm>
            <a:off x="10009025" y="4389704"/>
            <a:ext cx="1566886" cy="880755"/>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Web App</a:t>
            </a:r>
          </a:p>
        </p:txBody>
      </p:sp>
      <p:cxnSp>
        <p:nvCxnSpPr>
          <p:cNvPr id="7" name="Straight Arrow Connector 6"/>
          <p:cNvCxnSpPr/>
          <p:nvPr/>
        </p:nvCxnSpPr>
        <p:spPr>
          <a:xfrm>
            <a:off x="9062460" y="4764849"/>
            <a:ext cx="859260" cy="0"/>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9965372" y="2453951"/>
            <a:ext cx="1654191" cy="1231453"/>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Website Representation of Data</a:t>
            </a:r>
          </a:p>
        </p:txBody>
      </p:sp>
      <p:cxnSp>
        <p:nvCxnSpPr>
          <p:cNvPr id="9" name="Straight Arrow Connector 8"/>
          <p:cNvCxnSpPr/>
          <p:nvPr/>
        </p:nvCxnSpPr>
        <p:spPr>
          <a:xfrm flipV="1">
            <a:off x="10780981" y="3795474"/>
            <a:ext cx="0" cy="546801"/>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7777603" y="4410877"/>
            <a:ext cx="149336" cy="1240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a:off x="10057258" y="4439171"/>
            <a:ext cx="184947" cy="15622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7764007" y="5232699"/>
            <a:ext cx="1208475" cy="343596"/>
          </a:xfrm>
          <a:prstGeom prst="rect">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Metric Module</a:t>
            </a:r>
          </a:p>
        </p:txBody>
      </p:sp>
      <p:cxnSp>
        <p:nvCxnSpPr>
          <p:cNvPr id="13" name="Connector: Elbow 12"/>
          <p:cNvCxnSpPr/>
          <p:nvPr/>
        </p:nvCxnSpPr>
        <p:spPr>
          <a:xfrm flipV="1">
            <a:off x="9053854" y="4974556"/>
            <a:ext cx="867866" cy="376360"/>
          </a:xfrm>
          <a:prstGeom prst="bentConnector3">
            <a:avLst/>
          </a:prstGeom>
          <a:ln>
            <a:tailEnd type="triangle"/>
          </a:ln>
          <a:effectLst/>
        </p:spPr>
        <p:style>
          <a:lnRef idx="3">
            <a:schemeClr val="accent2"/>
          </a:lnRef>
          <a:fillRef idx="0">
            <a:schemeClr val="accent2"/>
          </a:fillRef>
          <a:effectRef idx="2">
            <a:schemeClr val="accent2"/>
          </a:effectRef>
          <a:fontRef idx="minor">
            <a:schemeClr val="tx1"/>
          </a:fontRef>
        </p:style>
      </p:cxnSp>
      <p:sp>
        <p:nvSpPr>
          <p:cNvPr id="14" name="Isosceles Triangle 13"/>
          <p:cNvSpPr/>
          <p:nvPr/>
        </p:nvSpPr>
        <p:spPr>
          <a:xfrm>
            <a:off x="7815797" y="5275364"/>
            <a:ext cx="72947" cy="6768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80" y="3685404"/>
            <a:ext cx="4857285" cy="3075756"/>
          </a:xfrm>
          <a:prstGeom prst="rect">
            <a:avLst/>
          </a:prstGeom>
        </p:spPr>
      </p:pic>
    </p:spTree>
    <p:extLst>
      <p:ext uri="{BB962C8B-B14F-4D97-AF65-F5344CB8AC3E}">
        <p14:creationId xmlns:p14="http://schemas.microsoft.com/office/powerpoint/2010/main" val="302482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202919" y="2545080"/>
            <a:ext cx="9784080" cy="3276600"/>
          </a:xfrm>
        </p:spPr>
        <p:txBody>
          <a:bodyPr/>
          <a:lstStyle/>
          <a:p>
            <a:r>
              <a:rPr lang="en-US" sz="2800" dirty="0"/>
              <a:t>The API was created and worked as expected</a:t>
            </a:r>
          </a:p>
          <a:p>
            <a:pPr marL="0" indent="0">
              <a:buNone/>
            </a:pPr>
            <a:endParaRPr lang="en-US" sz="2800" dirty="0"/>
          </a:p>
          <a:p>
            <a:r>
              <a:rPr lang="en-US" sz="2800" dirty="0"/>
              <a:t>Three subsystems managed their respective functionalities</a:t>
            </a:r>
          </a:p>
          <a:p>
            <a:pPr marL="0" indent="0">
              <a:buNone/>
            </a:pPr>
            <a:endParaRPr lang="en-US" sz="2800" dirty="0"/>
          </a:p>
          <a:p>
            <a:r>
              <a:rPr lang="en-US" sz="2800" dirty="0"/>
              <a:t>Implications are both large-scale and small-scale</a:t>
            </a:r>
          </a:p>
          <a:p>
            <a:endParaRPr lang="en-US" dirty="0"/>
          </a:p>
        </p:txBody>
      </p:sp>
    </p:spTree>
    <p:extLst>
      <p:ext uri="{BB962C8B-B14F-4D97-AF65-F5344CB8AC3E}">
        <p14:creationId xmlns:p14="http://schemas.microsoft.com/office/powerpoint/2010/main" val="1116285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392</TotalTime>
  <Words>1621</Words>
  <Application>Microsoft Office PowerPoint</Application>
  <PresentationFormat>Widescreen</PresentationFormat>
  <Paragraphs>88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Wingdings</vt:lpstr>
      <vt:lpstr>Banded</vt:lpstr>
      <vt:lpstr>System Data Aggregation for Linux-Based Applications</vt:lpstr>
      <vt:lpstr>INtroduction</vt:lpstr>
      <vt:lpstr>Problem</vt:lpstr>
      <vt:lpstr>Solution:</vt:lpstr>
      <vt:lpstr>Data Pipeline</vt:lpstr>
      <vt:lpstr>Data Aggregation Subsystem</vt:lpstr>
      <vt:lpstr>Data transmittance subsystem</vt:lpstr>
      <vt:lpstr>Web app subsystem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Data Aggregation for Linux-Based Applications</dc:title>
  <dc:creator>Adam Morrison</dc:creator>
  <cp:lastModifiedBy>Adam Morrison</cp:lastModifiedBy>
  <cp:revision>46</cp:revision>
  <dcterms:created xsi:type="dcterms:W3CDTF">2017-07-31T14:08:34Z</dcterms:created>
  <dcterms:modified xsi:type="dcterms:W3CDTF">2017-08-03T19:25:53Z</dcterms:modified>
</cp:coreProperties>
</file>