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FA8E333-D4CC-4D30-AFAE-A57842B62215}">
  <a:tblStyle styleId="{1FA8E333-D4CC-4D30-AFAE-A57842B622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0210861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0210861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210861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210861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2108610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2108610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2108610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2108610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2108610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02108610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0d1821f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0d1821f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ecc9370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ecc9370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cc9370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cc9370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0100" y="2045550"/>
            <a:ext cx="8520600" cy="10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Qspin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556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A61C00"/>
                </a:solidFill>
              </a:rPr>
              <a:t>SmartPal</a:t>
            </a:r>
            <a:endParaRPr b="1" sz="3600">
              <a:solidFill>
                <a:srgbClr val="A61C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0" y="359245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Smarter yet not an Alien </a:t>
            </a:r>
            <a:r>
              <a:rPr i="1" lang="en"/>
              <a:t>assistant</a:t>
            </a:r>
            <a:r>
              <a:rPr i="1" lang="en"/>
              <a:t> for the Veteran Bharat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66475" y="15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200" y="295075"/>
            <a:ext cx="6101424" cy="45760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-62112" y="2287575"/>
            <a:ext cx="29523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Perfect blend of researchers, engineers and Entrepreneurs</a:t>
            </a:r>
            <a:endParaRPr b="1" sz="1800"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4973" l="19222" r="17526" t="6208"/>
          <a:stretch/>
        </p:blipFill>
        <p:spPr>
          <a:xfrm>
            <a:off x="805288" y="822550"/>
            <a:ext cx="1217475" cy="128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850" y="3811843"/>
            <a:ext cx="186441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26975" y="20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31200" y="1308075"/>
            <a:ext cx="5176500" cy="30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Char char="●"/>
            </a:pPr>
            <a:r>
              <a:rPr lang="en">
                <a:solidFill>
                  <a:srgbClr val="A61C00"/>
                </a:solidFill>
              </a:rPr>
              <a:t>Veterans</a:t>
            </a:r>
            <a:r>
              <a:rPr lang="en">
                <a:solidFill>
                  <a:srgbClr val="A61C00"/>
                </a:solidFill>
              </a:rPr>
              <a:t>/</a:t>
            </a:r>
            <a:r>
              <a:rPr lang="en">
                <a:solidFill>
                  <a:srgbClr val="A61C00"/>
                </a:solidFill>
              </a:rPr>
              <a:t>disabled</a:t>
            </a:r>
            <a:r>
              <a:rPr lang="en">
                <a:solidFill>
                  <a:srgbClr val="A61C00"/>
                </a:solidFill>
              </a:rPr>
              <a:t> people struggle to do basic actions - </a:t>
            </a:r>
            <a:r>
              <a:rPr b="1" lang="en">
                <a:solidFill>
                  <a:srgbClr val="A61C00"/>
                </a:solidFill>
              </a:rPr>
              <a:t>the action could be as simple as </a:t>
            </a:r>
            <a:r>
              <a:rPr b="1" lang="en">
                <a:solidFill>
                  <a:srgbClr val="A61C00"/>
                </a:solidFill>
              </a:rPr>
              <a:t>turning</a:t>
            </a:r>
            <a:r>
              <a:rPr b="1" lang="en">
                <a:solidFill>
                  <a:srgbClr val="A61C00"/>
                </a:solidFill>
              </a:rPr>
              <a:t> ON/OFF the Switch while going to washroom during the night.</a:t>
            </a:r>
            <a:endParaRPr b="1">
              <a:solidFill>
                <a:srgbClr val="A61C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Char char="●"/>
            </a:pPr>
            <a:r>
              <a:rPr b="1" lang="en">
                <a:solidFill>
                  <a:srgbClr val="A61C00"/>
                </a:solidFill>
              </a:rPr>
              <a:t>Sending updates</a:t>
            </a:r>
            <a:r>
              <a:rPr lang="en">
                <a:solidFill>
                  <a:srgbClr val="A61C00"/>
                </a:solidFill>
              </a:rPr>
              <a:t> about health to doctors or loved ones without much hassle</a:t>
            </a:r>
            <a:endParaRPr>
              <a:solidFill>
                <a:srgbClr val="A61C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Char char="●"/>
            </a:pPr>
            <a:r>
              <a:rPr b="1" lang="en">
                <a:solidFill>
                  <a:srgbClr val="A61C00"/>
                </a:solidFill>
              </a:rPr>
              <a:t>Sharing location</a:t>
            </a:r>
            <a:r>
              <a:rPr lang="en">
                <a:solidFill>
                  <a:srgbClr val="A61C00"/>
                </a:solidFill>
              </a:rPr>
              <a:t> with family members without a need of carrying a smartphone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22178" r="20094" t="0"/>
          <a:stretch/>
        </p:blipFill>
        <p:spPr>
          <a:xfrm>
            <a:off x="5482325" y="969300"/>
            <a:ext cx="3425000" cy="37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90675" y="21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SmartPal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26548" r="26874" t="0"/>
          <a:stretch/>
        </p:blipFill>
        <p:spPr>
          <a:xfrm>
            <a:off x="3113275" y="1024925"/>
            <a:ext cx="2487750" cy="33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5718250" y="714450"/>
            <a:ext cx="3331800" cy="42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Char char="●"/>
            </a:pPr>
            <a:r>
              <a:rPr lang="en">
                <a:solidFill>
                  <a:srgbClr val="A61C00"/>
                </a:solidFill>
              </a:rPr>
              <a:t>Live life without the hassle of using Smartphones</a:t>
            </a:r>
            <a:endParaRPr>
              <a:solidFill>
                <a:srgbClr val="A61C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1C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A61C00"/>
              </a:buClr>
              <a:buSzPts val="1800"/>
              <a:buChar char="●"/>
            </a:pPr>
            <a:r>
              <a:rPr lang="en">
                <a:solidFill>
                  <a:srgbClr val="A61C00"/>
                </a:solidFill>
              </a:rPr>
              <a:t>Tech embedded in daily use gadget</a:t>
            </a:r>
            <a:endParaRPr>
              <a:solidFill>
                <a:srgbClr val="A61C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1C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A61C00"/>
              </a:buClr>
              <a:buSzPts val="1800"/>
              <a:buChar char="●"/>
            </a:pPr>
            <a:r>
              <a:rPr lang="en">
                <a:solidFill>
                  <a:srgbClr val="A61C00"/>
                </a:solidFill>
              </a:rPr>
              <a:t>Control simple actions</a:t>
            </a:r>
            <a:endParaRPr>
              <a:solidFill>
                <a:srgbClr val="A61C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00"/>
              <a:buChar char="○"/>
            </a:pPr>
            <a:r>
              <a:rPr lang="en">
                <a:solidFill>
                  <a:srgbClr val="A61C00"/>
                </a:solidFill>
              </a:rPr>
              <a:t>Turn ON/OFF Switches</a:t>
            </a:r>
            <a:endParaRPr>
              <a:solidFill>
                <a:srgbClr val="A61C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00"/>
              <a:buChar char="○"/>
            </a:pPr>
            <a:r>
              <a:rPr lang="en">
                <a:solidFill>
                  <a:srgbClr val="A61C00"/>
                </a:solidFill>
              </a:rPr>
              <a:t>Communicate Heartrate</a:t>
            </a:r>
            <a:endParaRPr>
              <a:solidFill>
                <a:srgbClr val="A61C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00"/>
              <a:buChar char="○"/>
            </a:pPr>
            <a:r>
              <a:rPr lang="en">
                <a:solidFill>
                  <a:srgbClr val="A61C00"/>
                </a:solidFill>
              </a:rPr>
              <a:t>Update locations</a:t>
            </a:r>
            <a:endParaRPr>
              <a:solidFill>
                <a:srgbClr val="A61C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00"/>
              <a:buChar char="○"/>
            </a:pPr>
            <a:r>
              <a:rPr lang="en">
                <a:solidFill>
                  <a:srgbClr val="A61C00"/>
                </a:solidFill>
              </a:rPr>
              <a:t>Call for help with minimal effort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300" y="1038425"/>
            <a:ext cx="2487751" cy="3316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77000" y="146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 makes sense -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511350" y="1594925"/>
            <a:ext cx="7851900" cy="23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Char char="●"/>
            </a:pPr>
            <a:r>
              <a:rPr lang="en">
                <a:solidFill>
                  <a:srgbClr val="A61C00"/>
                </a:solidFill>
              </a:rPr>
              <a:t>It has no dependency on the mobile</a:t>
            </a:r>
            <a:endParaRPr>
              <a:solidFill>
                <a:srgbClr val="A61C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Char char="●"/>
            </a:pPr>
            <a:r>
              <a:rPr lang="en">
                <a:solidFill>
                  <a:srgbClr val="A61C00"/>
                </a:solidFill>
              </a:rPr>
              <a:t>It connects with the existing tool which is has been trusted for generations - The Stick!</a:t>
            </a:r>
            <a:endParaRPr>
              <a:solidFill>
                <a:srgbClr val="A61C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Char char="●"/>
            </a:pPr>
            <a:r>
              <a:rPr lang="en">
                <a:solidFill>
                  <a:srgbClr val="A61C00"/>
                </a:solidFill>
              </a:rPr>
              <a:t>It means carrying no extra responsibility</a:t>
            </a:r>
            <a:endParaRPr>
              <a:solidFill>
                <a:srgbClr val="A61C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Char char="●"/>
            </a:pPr>
            <a:r>
              <a:rPr lang="en">
                <a:solidFill>
                  <a:srgbClr val="A61C00"/>
                </a:solidFill>
              </a:rPr>
              <a:t>Doesn’t need two hands - which is a major drawback of all the </a:t>
            </a:r>
            <a:r>
              <a:rPr lang="en">
                <a:solidFill>
                  <a:srgbClr val="A61C00"/>
                </a:solidFill>
              </a:rPr>
              <a:t>smartphones</a:t>
            </a:r>
            <a:endParaRPr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77000" y="146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 makes sense -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25" y="943300"/>
            <a:ext cx="4175513" cy="32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43300"/>
            <a:ext cx="3812679" cy="36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90675" y="16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the system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18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Raspberry 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ESP module - (ESP8266)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Heart rate sensor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Gyro/Accelerometer - (MPU6050)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Capacitive sensor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15950" y="18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Likely pricing</a:t>
            </a:r>
            <a:endParaRPr/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275375" y="103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{1FA8E333-D4CC-4D30-AFAE-A57842B62215}</a:tableStyleId>
              </a:tblPr>
              <a:tblGrid>
                <a:gridCol w="1226775"/>
                <a:gridCol w="2181425"/>
                <a:gridCol w="1704125"/>
                <a:gridCol w="1704125"/>
                <a:gridCol w="1704125"/>
              </a:tblGrid>
              <a:tr h="64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Module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Cost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Installation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Final cost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Gain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76A5AF"/>
                    </a:solidFill>
                  </a:tcPr>
                </a:tc>
              </a:tr>
              <a:tr h="64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Location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5000.00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r>
                        <a:rPr b="1" lang="en"/>
                        <a:t>000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You can forget the way back home :)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8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Gesture control      (1 Switch)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8000.00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500.00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8500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Reducing risk of accidents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D7E6B"/>
                    </a:solidFill>
                  </a:tcPr>
                </a:tc>
              </a:tr>
              <a:tr h="64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Heart Rate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8000.00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8000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 need to go to doctor every week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64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Entire module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15000.00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500.00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15500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15950" y="21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</a:t>
            </a:r>
            <a:endParaRPr/>
          </a:p>
        </p:txBody>
      </p:sp>
      <p:graphicFrame>
        <p:nvGraphicFramePr>
          <p:cNvPr id="111" name="Google Shape;111;p21"/>
          <p:cNvGraphicFramePr/>
          <p:nvPr/>
        </p:nvGraphicFramePr>
        <p:xfrm>
          <a:off x="215950" y="108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{1FA8E333-D4CC-4D30-AFAE-A57842B62215}</a:tableStyleId>
              </a:tblPr>
              <a:tblGrid>
                <a:gridCol w="1245250"/>
                <a:gridCol w="1518850"/>
                <a:gridCol w="1587250"/>
                <a:gridCol w="1450450"/>
                <a:gridCol w="1450450"/>
                <a:gridCol w="1450450"/>
              </a:tblGrid>
              <a:tr h="46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Component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Component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Component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Component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Gain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76A5AF"/>
                    </a:solidFill>
                  </a:tcPr>
                </a:tc>
              </a:tr>
              <a:tr h="70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Switch ON/OFF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Gyro module </a:t>
                      </a:r>
                      <a:r>
                        <a:rPr b="1" lang="en"/>
                        <a:t>(300)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Server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(3000)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Wifi Switch </a:t>
                      </a:r>
                      <a:r>
                        <a:rPr b="1" lang="en"/>
                        <a:t>(1000)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Battery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(600)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Reducing risk of accidents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95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Heart rate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Heart rate sensor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(1000)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Server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(3000)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Battery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(600)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need to go to doctor </a:t>
                      </a:r>
                      <a:r>
                        <a:rPr lang="en"/>
                        <a:t>every week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95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Location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GPS + GSM module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(2000)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 SIM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(100)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Battery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(600)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can forget the way back home :)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