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94" r:id="rId3"/>
    <p:sldId id="276" r:id="rId4"/>
    <p:sldId id="287" r:id="rId5"/>
    <p:sldId id="282" r:id="rId6"/>
    <p:sldId id="275" r:id="rId7"/>
    <p:sldId id="268" r:id="rId8"/>
    <p:sldId id="295" r:id="rId9"/>
    <p:sldId id="265" r:id="rId10"/>
    <p:sldId id="281" r:id="rId11"/>
    <p:sldId id="288" r:id="rId12"/>
    <p:sldId id="283" r:id="rId13"/>
    <p:sldId id="284" r:id="rId14"/>
    <p:sldId id="277" r:id="rId15"/>
    <p:sldId id="272" r:id="rId16"/>
    <p:sldId id="292" r:id="rId17"/>
    <p:sldId id="271" r:id="rId18"/>
    <p:sldId id="273" r:id="rId19"/>
    <p:sldId id="269" r:id="rId20"/>
    <p:sldId id="289" r:id="rId21"/>
    <p:sldId id="274" r:id="rId22"/>
    <p:sldId id="290" r:id="rId23"/>
    <p:sldId id="280" r:id="rId24"/>
    <p:sldId id="291" r:id="rId25"/>
    <p:sldId id="293" r:id="rId26"/>
    <p:sldId id="27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43F"/>
    <a:srgbClr val="F7A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53CA-FE4F-4765-B0DD-4162DB93282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EFF-9720-4511-A55A-5F36CDC0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68266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542-9A30-4E29-AA01-78595DCE0BD4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A947-EEA3-483A-98D8-BE9434FC4800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11071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471-FC87-4D66-AD5E-4589409DA5A7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81A-25E8-4BC1-B510-E3F15FB6956E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4330" y="286603"/>
            <a:ext cx="11591578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330" y="1072660"/>
            <a:ext cx="5680710" cy="5134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662"/>
            <a:ext cx="5727988" cy="5134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8C0-B44F-4380-BAFA-C5D5EF128DE3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165" y="116005"/>
            <a:ext cx="11699922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370" y="975300"/>
            <a:ext cx="11699922" cy="52596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AB329-CA81-43EB-B674-21DEFD9388A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19162" y="890124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3" r:id="rId3"/>
    <p:sldLayoutId id="2147483674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37" y="1116624"/>
            <a:ext cx="7454825" cy="20222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Statewide Analysis of </a:t>
            </a:r>
            <a:b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54" y="3604847"/>
            <a:ext cx="3789484" cy="15981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Prepared By</a:t>
            </a:r>
            <a:r>
              <a:rPr lang="en-US" sz="1800" b="1" dirty="0"/>
              <a:t>: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Matt </a:t>
            </a:r>
            <a:r>
              <a:rPr lang="en-US" sz="1800" dirty="0" err="1">
                <a:solidFill>
                  <a:schemeClr val="accent2"/>
                </a:solidFill>
              </a:rPr>
              <a:t>Dardari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 err="1">
                <a:solidFill>
                  <a:schemeClr val="accent2"/>
                </a:solidFill>
              </a:rPr>
              <a:t>Preethika</a:t>
            </a:r>
            <a:r>
              <a:rPr lang="en-US" sz="1800" dirty="0">
                <a:solidFill>
                  <a:schemeClr val="accent2"/>
                </a:solidFill>
              </a:rPr>
              <a:t> Gajendran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Rashi Waghray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58A6-877C-4CDD-971B-9EE5679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D931-BE4D-4E5A-BEB3-CB2D701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A53-CCD4-4C80-A7B4-CCE364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0EB0-EF9A-42CE-8B2D-0FDF93B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F7EF-430F-4C94-87DC-36AB170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F3C24-AB71-44E6-A878-32E137252451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C09878-A45D-4FD1-9526-E847171FB064}"/>
              </a:ext>
            </a:extLst>
          </p:cNvPr>
          <p:cNvSpPr/>
          <p:nvPr/>
        </p:nvSpPr>
        <p:spPr>
          <a:xfrm>
            <a:off x="384810" y="906845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LOCALITY: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108(42%) </a:t>
            </a:r>
            <a:r>
              <a:rPr lang="en-US" altLang="en-US" b="1" dirty="0"/>
              <a:t>occur in </a:t>
            </a:r>
            <a:r>
              <a:rPr lang="en-US" altLang="en-US" b="1" dirty="0">
                <a:solidFill>
                  <a:schemeClr val="accent2"/>
                </a:solidFill>
              </a:rPr>
              <a:t>Urban Localities (&gt;70% Developed) </a:t>
            </a:r>
            <a:r>
              <a:rPr lang="en-US" altLang="en-US" b="1" dirty="0"/>
              <a:t>within the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9F65-B1A1-4630-8AFD-AC5128DA6529}"/>
              </a:ext>
            </a:extLst>
          </p:cNvPr>
          <p:cNvSpPr/>
          <p:nvPr/>
        </p:nvSpPr>
        <p:spPr>
          <a:xfrm>
            <a:off x="6129122" y="898625"/>
            <a:ext cx="573535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CRASH LOCATION: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195(75%) </a:t>
            </a:r>
            <a:r>
              <a:rPr lang="en-US" altLang="en-US" b="1" dirty="0"/>
              <a:t>took place at </a:t>
            </a:r>
            <a:r>
              <a:rPr lang="en-US" altLang="en-US" b="1" dirty="0">
                <a:solidFill>
                  <a:schemeClr val="accent2"/>
                </a:solidFill>
              </a:rPr>
              <a:t>Non-Intersections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2F8B6D-7CDF-42B8-BE3D-6D538C228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152827" y="2924343"/>
            <a:ext cx="5425441" cy="2641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890359-CA5A-4A49-A817-3F708E52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86" y="2768689"/>
            <a:ext cx="5183557" cy="3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D57E-5B17-40E8-91A1-5E532C9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D467D-E410-4C67-B1EF-E6B4F82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830B-EEAA-44C4-9593-F041F5D1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E73D-229C-4C2E-92A2-12F1F03C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3" y="2574416"/>
            <a:ext cx="5399969" cy="3193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F90A9F-93FD-4BA2-AA6B-B4628D40F1BD}"/>
              </a:ext>
            </a:extLst>
          </p:cNvPr>
          <p:cNvSpPr/>
          <p:nvPr/>
        </p:nvSpPr>
        <p:spPr>
          <a:xfrm>
            <a:off x="384810" y="85798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CLASS: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79(30%)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Local Streets </a:t>
            </a:r>
            <a:r>
              <a:rPr lang="en-US" altLang="en-US" b="1" dirty="0"/>
              <a:t>within the state</a:t>
            </a:r>
          </a:p>
        </p:txBody>
      </p:sp>
    </p:spTree>
    <p:extLst>
      <p:ext uri="{BB962C8B-B14F-4D97-AF65-F5344CB8AC3E}">
        <p14:creationId xmlns:p14="http://schemas.microsoft.com/office/powerpoint/2010/main" val="1385206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5634C-15AA-483E-8331-592AE721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850869"/>
            <a:ext cx="5371933" cy="3456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17651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38(15%)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172(66%)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48(19%)</a:t>
            </a:r>
            <a:endParaRPr lang="en-US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3242A-31B3-4C7B-9530-E3F75DD5C0C1}"/>
              </a:ext>
            </a:extLst>
          </p:cNvPr>
          <p:cNvSpPr/>
          <p:nvPr/>
        </p:nvSpPr>
        <p:spPr>
          <a:xfrm>
            <a:off x="6096000" y="917652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Motorists (&lt;20 years) – </a:t>
            </a:r>
            <a:r>
              <a:rPr lang="en-US" altLang="en-US" b="1" dirty="0">
                <a:solidFill>
                  <a:srgbClr val="F7AB3B"/>
                </a:solidFill>
              </a:rPr>
              <a:t>23(9%)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Motorists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179(69%)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Motorists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41(16%)</a:t>
            </a:r>
            <a:endParaRPr lang="en-US" alt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72F96A-5894-4637-B54A-0650BF036A3D}"/>
              </a:ext>
            </a:extLst>
          </p:cNvPr>
          <p:cNvCxnSpPr>
            <a:cxnSpLocks/>
          </p:cNvCxnSpPr>
          <p:nvPr/>
        </p:nvCxnSpPr>
        <p:spPr>
          <a:xfrm>
            <a:off x="5885348" y="100991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95077B-089B-4166-8C2B-CCAFA70D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4" y="2811625"/>
            <a:ext cx="5264211" cy="3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8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319617" y="902389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171(66%) </a:t>
            </a:r>
            <a:r>
              <a:rPr lang="en-US" b="1" dirty="0"/>
              <a:t>involved a </a:t>
            </a:r>
            <a:r>
              <a:rPr lang="en-US" b="1" dirty="0">
                <a:solidFill>
                  <a:schemeClr val="accent2"/>
                </a:solidFill>
              </a:rPr>
              <a:t>male motorist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894C-7A63-4AF8-BD1A-6C9759F10B96}"/>
              </a:ext>
            </a:extLst>
          </p:cNvPr>
          <p:cNvSpPr/>
          <p:nvPr/>
        </p:nvSpPr>
        <p:spPr>
          <a:xfrm>
            <a:off x="359022" y="896772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229(88%)</a:t>
            </a:r>
            <a:r>
              <a:rPr lang="en-US" b="1" dirty="0"/>
              <a:t> involved a </a:t>
            </a:r>
            <a:r>
              <a:rPr lang="en-US" b="1" dirty="0">
                <a:solidFill>
                  <a:schemeClr val="accent2"/>
                </a:solidFill>
              </a:rPr>
              <a:t>male biker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3FD58-448D-4C1A-98FB-D85C3002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9" y="2653268"/>
            <a:ext cx="4191475" cy="35997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B76EC-494C-432F-9B5A-916C3107F374}"/>
              </a:ext>
            </a:extLst>
          </p:cNvPr>
          <p:cNvCxnSpPr>
            <a:cxnSpLocks/>
          </p:cNvCxnSpPr>
          <p:nvPr/>
        </p:nvCxnSpPr>
        <p:spPr>
          <a:xfrm>
            <a:off x="5810976" y="103194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E2704F-3B11-4366-8A5E-B32156E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06" y="2680516"/>
            <a:ext cx="4269060" cy="32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bikers </a:t>
            </a:r>
            <a:r>
              <a:rPr lang="en-US" altLang="en-US" b="1" dirty="0">
                <a:solidFill>
                  <a:srgbClr val="F7AB3B"/>
                </a:solidFill>
              </a:rPr>
              <a:t>154(59%)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096000" y="984413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motorists </a:t>
            </a:r>
            <a:r>
              <a:rPr lang="en-US" altLang="en-US" b="1" dirty="0">
                <a:solidFill>
                  <a:srgbClr val="F7AB3B"/>
                </a:solidFill>
              </a:rPr>
              <a:t>161(62%)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r>
              <a:rPr lang="en-US" altLang="en-US" b="1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4C4F9-5EEF-4E9F-824A-41507FF2C7BF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5CE12F-8651-45D5-ACD4-D7D97B27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" y="2828610"/>
            <a:ext cx="5222759" cy="323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80D0B-A4B0-4C30-916C-155B83A1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751041"/>
            <a:ext cx="5420306" cy="33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68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7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1FFFA-8FE0-4E46-8D48-7D7889A9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E183D-507F-4E1D-93BB-DB872B1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A104-911E-48AA-921C-7221EAD20B80}"/>
              </a:ext>
            </a:extLst>
          </p:cNvPr>
          <p:cNvSpPr/>
          <p:nvPr/>
        </p:nvSpPr>
        <p:spPr>
          <a:xfrm>
            <a:off x="384808" y="910890"/>
            <a:ext cx="504883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185(71%)</a:t>
            </a:r>
            <a:r>
              <a:rPr lang="en-US" altLang="en-US" b="1" dirty="0">
                <a:solidFill>
                  <a:srgbClr val="F3843F"/>
                </a:solidFill>
              </a:rPr>
              <a:t>*</a:t>
            </a:r>
            <a:r>
              <a:rPr lang="en-US" altLang="en-US" b="1" dirty="0">
                <a:solidFill>
                  <a:srgbClr val="F7AB3B"/>
                </a:solidFill>
              </a:rPr>
              <a:t>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bikers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65(26%)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75559-3043-4211-84F3-940A965526E3}"/>
              </a:ext>
            </a:extLst>
          </p:cNvPr>
          <p:cNvSpPr/>
          <p:nvPr/>
        </p:nvSpPr>
        <p:spPr>
          <a:xfrm>
            <a:off x="6165358" y="910890"/>
            <a:ext cx="541847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motorists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25(10%)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9345C-D233-497B-9DEF-55B313AE59D6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41DDE-80CE-482A-93F2-A27E98CE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2983235"/>
            <a:ext cx="3367028" cy="3261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3B7A40-6AEC-40B7-A5F7-9A15D0C2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18" y="2788181"/>
            <a:ext cx="3827665" cy="3456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6E539-E7E1-4D82-A958-2751ECF41CF3}"/>
              </a:ext>
            </a:extLst>
          </p:cNvPr>
          <p:cNvSpPr/>
          <p:nvPr/>
        </p:nvSpPr>
        <p:spPr>
          <a:xfrm>
            <a:off x="0" y="6068397"/>
            <a:ext cx="3238387" cy="333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3843F"/>
                </a:solidFill>
              </a:rPr>
              <a:t>*Data discrepancies exists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498-46FE-44F7-A777-494A6EB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7CCD-3F2C-4977-9A6D-1C188F0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0F6D-E36A-44B2-9D94-FF4F8B5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59CB-F2FD-4212-9D6C-4CD695A4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4" y="2956460"/>
            <a:ext cx="6250142" cy="3240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5EA76-EE33-45EB-BD28-8788F5C3E7F2}"/>
              </a:ext>
            </a:extLst>
          </p:cNvPr>
          <p:cNvSpPr/>
          <p:nvPr/>
        </p:nvSpPr>
        <p:spPr>
          <a:xfrm>
            <a:off x="461412" y="919534"/>
            <a:ext cx="585406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TYPE OF MOTOR VEHICLE: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 about </a:t>
            </a:r>
            <a:r>
              <a:rPr lang="en-US" altLang="en-US" b="1" dirty="0">
                <a:solidFill>
                  <a:srgbClr val="F7AB3B"/>
                </a:solidFill>
              </a:rPr>
              <a:t>107(41%) </a:t>
            </a:r>
            <a:r>
              <a:rPr lang="en-US" altLang="en-US" b="1" dirty="0"/>
              <a:t>of the fatal crashes, the bikers had collided with a motorist riding a </a:t>
            </a:r>
            <a:r>
              <a:rPr lang="en-US" altLang="en-US" b="1" dirty="0">
                <a:solidFill>
                  <a:schemeClr val="accent2"/>
                </a:solidFill>
              </a:rPr>
              <a:t>Passenger Car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8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CA1-7034-4CA0-834E-4B4B164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87A43-4F08-4B77-A6CB-59AE3A9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C65D4-FF82-4BFA-ABF9-8C4B49D183FE}"/>
              </a:ext>
            </a:extLst>
          </p:cNvPr>
          <p:cNvSpPr/>
          <p:nvPr/>
        </p:nvSpPr>
        <p:spPr>
          <a:xfrm>
            <a:off x="315453" y="897044"/>
            <a:ext cx="5329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POSITION: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212(82%)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travel lanes</a:t>
            </a:r>
            <a:r>
              <a:rPr lang="en-US" altLang="en-US" b="1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CFB82-66D0-4344-A432-89A5959EFEEC}"/>
              </a:ext>
            </a:extLst>
          </p:cNvPr>
          <p:cNvSpPr/>
          <p:nvPr/>
        </p:nvSpPr>
        <p:spPr>
          <a:xfrm>
            <a:off x="6410325" y="901296"/>
            <a:ext cx="553558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DIRECTION: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direction of the traffic</a:t>
            </a:r>
            <a:r>
              <a:rPr lang="en-US" alt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BC87E-3AB7-4F75-8841-0F26DF130292}"/>
              </a:ext>
            </a:extLst>
          </p:cNvPr>
          <p:cNvCxnSpPr>
            <a:cxnSpLocks/>
          </p:cNvCxnSpPr>
          <p:nvPr/>
        </p:nvCxnSpPr>
        <p:spPr>
          <a:xfrm>
            <a:off x="6090865" y="1062829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4406B-3DDC-4A99-9ECA-B6DB7D03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" y="2905255"/>
            <a:ext cx="5965463" cy="338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06479-C689-458A-A63F-6D8A2F9C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43" y="2905255"/>
            <a:ext cx="4150091" cy="3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6593-555C-4BFD-978B-824CD5D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3423-62AF-47C1-9CD7-EE526EE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23012-D261-4ED3-BA67-D292BDC886FE}"/>
              </a:ext>
            </a:extLst>
          </p:cNvPr>
          <p:cNvSpPr/>
          <p:nvPr/>
        </p:nvSpPr>
        <p:spPr>
          <a:xfrm>
            <a:off x="384810" y="4069499"/>
            <a:ext cx="555456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TRAFFIC CONTROL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traffic control elements </a:t>
            </a:r>
            <a:r>
              <a:rPr lang="en-US" altLang="en-US" b="1" dirty="0"/>
              <a:t>at the crash site for</a:t>
            </a:r>
            <a:r>
              <a:rPr lang="en-US" altLang="en-US" b="1" dirty="0">
                <a:solidFill>
                  <a:srgbClr val="F7AB3B"/>
                </a:solidFill>
              </a:rPr>
              <a:t> 140(54%)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8C46E-C390-45EB-8AA6-BE85B3C8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27582"/>
            <a:ext cx="5210909" cy="27193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ADD1E7-FE49-4FE4-B606-409AF1C8BF62}"/>
              </a:ext>
            </a:extLst>
          </p:cNvPr>
          <p:cNvSpPr/>
          <p:nvPr/>
        </p:nvSpPr>
        <p:spPr>
          <a:xfrm>
            <a:off x="384810" y="1178455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ACTION AT TIME OF CRASH: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113(44%) </a:t>
            </a:r>
            <a:r>
              <a:rPr lang="en-US" altLang="en-US" b="1" dirty="0"/>
              <a:t>of the fatal crashes were due to a </a:t>
            </a:r>
            <a:r>
              <a:rPr lang="en-US" altLang="en-US" b="1" dirty="0">
                <a:solidFill>
                  <a:schemeClr val="accent2"/>
                </a:solidFill>
              </a:rPr>
              <a:t>motorist overtaking the bicyclist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7AF6C-969D-4E36-85CF-0AEBEF5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41" y="918971"/>
            <a:ext cx="6035268" cy="26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" y="33090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5330952" y="1780166"/>
            <a:ext cx="66600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0CF266-CBD6-4354-A79F-EEB4CA6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FED6C-74DB-4090-9264-916675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8E6009-7700-42EF-9777-409E29929F3D}"/>
              </a:ext>
            </a:extLst>
          </p:cNvPr>
          <p:cNvCxnSpPr>
            <a:cxnSpLocks/>
          </p:cNvCxnSpPr>
          <p:nvPr/>
        </p:nvCxnSpPr>
        <p:spPr>
          <a:xfrm>
            <a:off x="5673233" y="10335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590338-FB1B-47F8-909E-C86619A63D62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HIT AND RUN MOTORIST: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29(11%) </a:t>
            </a:r>
            <a:r>
              <a:rPr lang="en-US" altLang="en-US" b="1" dirty="0"/>
              <a:t>of the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Hit and Run scenarios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D00B2-375E-4503-A5A1-B5788779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1" y="2805271"/>
            <a:ext cx="3404314" cy="3312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D48C3-7D8F-424D-9DB5-1DBDAED404C4}"/>
              </a:ext>
            </a:extLst>
          </p:cNvPr>
          <p:cNvSpPr/>
          <p:nvPr/>
        </p:nvSpPr>
        <p:spPr>
          <a:xfrm>
            <a:off x="6021844" y="984413"/>
            <a:ext cx="583963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AMBULANCE DEPLOYMENT: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An </a:t>
            </a:r>
            <a:r>
              <a:rPr lang="en-US" altLang="en-US" b="1" dirty="0">
                <a:solidFill>
                  <a:schemeClr val="accent2"/>
                </a:solidFill>
              </a:rPr>
              <a:t>ambulance was deployed </a:t>
            </a:r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7AB3B"/>
                </a:solidFill>
              </a:rPr>
              <a:t>94%</a:t>
            </a:r>
            <a:r>
              <a:rPr lang="en-US" altLang="en-US" b="1" dirty="0"/>
              <a:t> of the crashes that resulted in fatalities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57D39-7E1F-4C78-9D4B-20FDC635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83" y="2762272"/>
            <a:ext cx="3637020" cy="31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6765-6C96-4724-954E-FD29DB31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D95F-48ED-4761-8D89-D7CE1AC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A62A8-359E-490F-B4DA-7BBE8405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667EAF-2C45-435E-A5CD-644145C4A02A}"/>
              </a:ext>
            </a:extLst>
          </p:cNvPr>
          <p:cNvGrpSpPr/>
          <p:nvPr/>
        </p:nvGrpSpPr>
        <p:grpSpPr>
          <a:xfrm>
            <a:off x="264472" y="966477"/>
            <a:ext cx="11695361" cy="792668"/>
            <a:chOff x="1652954" y="1089565"/>
            <a:chExt cx="9680331" cy="7926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D2930B-2CA5-468C-970E-C360D9C15016}"/>
                </a:ext>
              </a:extLst>
            </p:cNvPr>
            <p:cNvGrpSpPr/>
            <p:nvPr/>
          </p:nvGrpSpPr>
          <p:grpSpPr>
            <a:xfrm>
              <a:off x="1652954" y="1089565"/>
              <a:ext cx="9680331" cy="792668"/>
              <a:chOff x="0" y="-1"/>
              <a:chExt cx="11684145" cy="79266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58B134B-71A9-47DE-8676-7A4137D3C6A8}"/>
                  </a:ext>
                </a:extLst>
              </p:cNvPr>
              <p:cNvSpPr/>
              <p:nvPr/>
            </p:nvSpPr>
            <p:spPr>
              <a:xfrm>
                <a:off x="0" y="0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9C86FCEE-52F7-4E27-8A90-BDD8B3E578DB}"/>
                  </a:ext>
                </a:extLst>
              </p:cNvPr>
              <p:cNvSpPr txBox="1"/>
              <p:nvPr/>
            </p:nvSpPr>
            <p:spPr>
              <a:xfrm>
                <a:off x="1962850" y="-1"/>
                <a:ext cx="9721295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0" kern="1200" dirty="0">
                    <a:solidFill>
                      <a:schemeClr val="bg1"/>
                    </a:solidFill>
                  </a:rPr>
                  <a:t>Study Bicycle Crashes in North Carolina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B2DB4E-C231-4709-AEC6-343C7EAADBB4}"/>
                </a:ext>
              </a:extLst>
            </p:cNvPr>
            <p:cNvSpPr/>
            <p:nvPr/>
          </p:nvSpPr>
          <p:spPr>
            <a:xfrm>
              <a:off x="1789696" y="1224288"/>
              <a:ext cx="1455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7AB3B"/>
                  </a:solidFill>
                </a:rPr>
                <a:t>WHAT?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69255-0E35-4C17-8CFA-75428AFC772B}"/>
              </a:ext>
            </a:extLst>
          </p:cNvPr>
          <p:cNvGrpSpPr/>
          <p:nvPr/>
        </p:nvGrpSpPr>
        <p:grpSpPr>
          <a:xfrm>
            <a:off x="238123" y="1820714"/>
            <a:ext cx="11726573" cy="792667"/>
            <a:chOff x="1626605" y="2016954"/>
            <a:chExt cx="9663290" cy="7926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25CE9C-9859-40DE-B756-28328AB80888}"/>
                </a:ext>
              </a:extLst>
            </p:cNvPr>
            <p:cNvGrpSpPr/>
            <p:nvPr/>
          </p:nvGrpSpPr>
          <p:grpSpPr>
            <a:xfrm>
              <a:off x="1626605" y="2016954"/>
              <a:ext cx="9663290" cy="792667"/>
              <a:chOff x="0" y="871933"/>
              <a:chExt cx="11663577" cy="79266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F7D44B7-D037-4158-BB93-6F2272A44942}"/>
                  </a:ext>
                </a:extLst>
              </p:cNvPr>
              <p:cNvSpPr/>
              <p:nvPr/>
            </p:nvSpPr>
            <p:spPr>
              <a:xfrm>
                <a:off x="0" y="871933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04E9D419-9B9D-44CC-8D4E-249660D796F7}"/>
                  </a:ext>
                </a:extLst>
              </p:cNvPr>
              <p:cNvSpPr txBox="1"/>
              <p:nvPr/>
            </p:nvSpPr>
            <p:spPr>
              <a:xfrm>
                <a:off x="1962850" y="871933"/>
                <a:ext cx="9700726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</a:t>
                </a:r>
                <a:r>
                  <a:rPr lang="en-US" sz="2400" b="0" kern="1200" dirty="0"/>
                  <a:t> when most fatal crashes occur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AC1834-9FE1-41DC-B4B2-2B4E69CFB6E4}"/>
                </a:ext>
              </a:extLst>
            </p:cNvPr>
            <p:cNvSpPr/>
            <p:nvPr/>
          </p:nvSpPr>
          <p:spPr>
            <a:xfrm>
              <a:off x="1769782" y="2184110"/>
              <a:ext cx="101607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WHEN?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426DC-2E55-4590-B3D7-F498829241D3}"/>
              </a:ext>
            </a:extLst>
          </p:cNvPr>
          <p:cNvGrpSpPr/>
          <p:nvPr/>
        </p:nvGrpSpPr>
        <p:grpSpPr>
          <a:xfrm>
            <a:off x="207312" y="2681937"/>
            <a:ext cx="11738139" cy="792667"/>
            <a:chOff x="1599457" y="2906474"/>
            <a:chExt cx="9909873" cy="7926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B67439-0C68-4B84-92F7-1DC154C2E7A7}"/>
                </a:ext>
              </a:extLst>
            </p:cNvPr>
            <p:cNvGrpSpPr/>
            <p:nvPr/>
          </p:nvGrpSpPr>
          <p:grpSpPr>
            <a:xfrm>
              <a:off x="1599457" y="2906474"/>
              <a:ext cx="9909873" cy="792667"/>
              <a:chOff x="0" y="1743867"/>
              <a:chExt cx="11663577" cy="79266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7A53BA8-71C0-459D-A4B7-9BDAB96FE152}"/>
                  </a:ext>
                </a:extLst>
              </p:cNvPr>
              <p:cNvSpPr/>
              <p:nvPr/>
            </p:nvSpPr>
            <p:spPr>
              <a:xfrm>
                <a:off x="0" y="1743867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274E6DCA-1B82-4983-ABF4-9F1BD0A18706}"/>
                  </a:ext>
                </a:extLst>
              </p:cNvPr>
              <p:cNvSpPr txBox="1"/>
              <p:nvPr/>
            </p:nvSpPr>
            <p:spPr>
              <a:xfrm>
                <a:off x="2015218" y="1743867"/>
                <a:ext cx="9648358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 </a:t>
                </a:r>
                <a:r>
                  <a:rPr lang="en-US" sz="2400" kern="1200" dirty="0"/>
                  <a:t>where most fatal crashes occur  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ACED88-CFA5-4333-A97D-B1CC20D30AE8}"/>
                </a:ext>
              </a:extLst>
            </p:cNvPr>
            <p:cNvSpPr/>
            <p:nvPr/>
          </p:nvSpPr>
          <p:spPr>
            <a:xfrm>
              <a:off x="1792428" y="3062741"/>
              <a:ext cx="1134361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WHERE?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20678D-01B6-40A2-832B-E630435ACEDA}"/>
              </a:ext>
            </a:extLst>
          </p:cNvPr>
          <p:cNvGrpSpPr/>
          <p:nvPr/>
        </p:nvGrpSpPr>
        <p:grpSpPr>
          <a:xfrm>
            <a:off x="228359" y="3552210"/>
            <a:ext cx="11717549" cy="792667"/>
            <a:chOff x="1616841" y="3922186"/>
            <a:chExt cx="9892490" cy="7926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4B5BA6-184E-4BE3-93E3-A1F1DDBE3C14}"/>
                </a:ext>
              </a:extLst>
            </p:cNvPr>
            <p:cNvGrpSpPr/>
            <p:nvPr/>
          </p:nvGrpSpPr>
          <p:grpSpPr>
            <a:xfrm>
              <a:off x="1616841" y="3922186"/>
              <a:ext cx="9892490" cy="792667"/>
              <a:chOff x="0" y="2615801"/>
              <a:chExt cx="11663577" cy="79266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D240CB9-6C49-4734-83D2-2128E17193A3}"/>
                  </a:ext>
                </a:extLst>
              </p:cNvPr>
              <p:cNvSpPr/>
              <p:nvPr/>
            </p:nvSpPr>
            <p:spPr>
              <a:xfrm>
                <a:off x="0" y="2615801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ctangle: Rounded Corners 4">
                <a:extLst>
                  <a:ext uri="{FF2B5EF4-FFF2-40B4-BE49-F238E27FC236}">
                    <a16:creationId xmlns:a16="http://schemas.microsoft.com/office/drawing/2014/main" id="{067420EE-48F8-4D28-808A-F05173E0341B}"/>
                  </a:ext>
                </a:extLst>
              </p:cNvPr>
              <p:cNvSpPr txBox="1"/>
              <p:nvPr/>
            </p:nvSpPr>
            <p:spPr>
              <a:xfrm>
                <a:off x="1996734" y="2615801"/>
                <a:ext cx="9649340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Analyze who are </a:t>
                </a:r>
                <a:r>
                  <a:rPr lang="en-US" sz="2400" b="0" kern="1200" dirty="0"/>
                  <a:t>involved in the most fatal crashes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FA8467-6E21-41B1-B4B7-08AA27CA8C35}"/>
                </a:ext>
              </a:extLst>
            </p:cNvPr>
            <p:cNvSpPr/>
            <p:nvPr/>
          </p:nvSpPr>
          <p:spPr>
            <a:xfrm>
              <a:off x="1792428" y="4078453"/>
              <a:ext cx="931361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WHO?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27DB03-35F1-47F9-BDAF-2EA7900314D3}"/>
              </a:ext>
            </a:extLst>
          </p:cNvPr>
          <p:cNvGrpSpPr/>
          <p:nvPr/>
        </p:nvGrpSpPr>
        <p:grpSpPr>
          <a:xfrm>
            <a:off x="225968" y="4474390"/>
            <a:ext cx="11674773" cy="792667"/>
            <a:chOff x="225969" y="4547542"/>
            <a:chExt cx="10530930" cy="7926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BA642E-8CC7-4C08-B255-CC5AAFEF153D}"/>
                </a:ext>
              </a:extLst>
            </p:cNvPr>
            <p:cNvGrpSpPr/>
            <p:nvPr/>
          </p:nvGrpSpPr>
          <p:grpSpPr>
            <a:xfrm>
              <a:off x="225969" y="4547542"/>
              <a:ext cx="10530930" cy="792667"/>
              <a:chOff x="0" y="3478944"/>
              <a:chExt cx="11663577" cy="79266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4B39CEC-9192-4649-A900-2D87103121B6}"/>
                  </a:ext>
                </a:extLst>
              </p:cNvPr>
              <p:cNvSpPr/>
              <p:nvPr/>
            </p:nvSpPr>
            <p:spPr>
              <a:xfrm>
                <a:off x="0" y="3478944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4">
                <a:extLst>
                  <a:ext uri="{FF2B5EF4-FFF2-40B4-BE49-F238E27FC236}">
                    <a16:creationId xmlns:a16="http://schemas.microsoft.com/office/drawing/2014/main" id="{77BBFF99-0339-4AFC-BE80-9E7F4DD76431}"/>
                  </a:ext>
                </a:extLst>
              </p:cNvPr>
              <p:cNvSpPr txBox="1"/>
              <p:nvPr/>
            </p:nvSpPr>
            <p:spPr>
              <a:xfrm>
                <a:off x="2005494" y="3478944"/>
                <a:ext cx="9658082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 and analyze causes for fatal </a:t>
                </a:r>
                <a:r>
                  <a:rPr lang="en-US" sz="2400" b="0" kern="1200" dirty="0"/>
                  <a:t>crashes 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D66506-F579-4771-BA49-76B001EDCF25}"/>
                </a:ext>
              </a:extLst>
            </p:cNvPr>
            <p:cNvSpPr/>
            <p:nvPr/>
          </p:nvSpPr>
          <p:spPr>
            <a:xfrm>
              <a:off x="443220" y="4714668"/>
              <a:ext cx="9343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WHY?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B7CA34-130E-4397-833C-435F91D3D2EC}"/>
              </a:ext>
            </a:extLst>
          </p:cNvPr>
          <p:cNvGrpSpPr/>
          <p:nvPr/>
        </p:nvGrpSpPr>
        <p:grpSpPr>
          <a:xfrm>
            <a:off x="264471" y="5368448"/>
            <a:ext cx="11674773" cy="792667"/>
            <a:chOff x="264472" y="5441600"/>
            <a:chExt cx="10530930" cy="79266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80F852-E21B-45F8-B8AD-7303A5DC485D}"/>
                </a:ext>
              </a:extLst>
            </p:cNvPr>
            <p:cNvGrpSpPr/>
            <p:nvPr/>
          </p:nvGrpSpPr>
          <p:grpSpPr>
            <a:xfrm>
              <a:off x="264472" y="5441600"/>
              <a:ext cx="10530930" cy="792667"/>
              <a:chOff x="0" y="4359669"/>
              <a:chExt cx="11663577" cy="79266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1E95403-DF09-4A41-9F03-2B7DECF824C9}"/>
                  </a:ext>
                </a:extLst>
              </p:cNvPr>
              <p:cNvSpPr/>
              <p:nvPr/>
            </p:nvSpPr>
            <p:spPr>
              <a:xfrm>
                <a:off x="0" y="4359669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: Rounded Corners 4">
                <a:extLst>
                  <a:ext uri="{FF2B5EF4-FFF2-40B4-BE49-F238E27FC236}">
                    <a16:creationId xmlns:a16="http://schemas.microsoft.com/office/drawing/2014/main" id="{F0D52A64-EB1B-4D9E-9F57-4D43B7F644AF}"/>
                  </a:ext>
                </a:extLst>
              </p:cNvPr>
              <p:cNvSpPr txBox="1"/>
              <p:nvPr/>
            </p:nvSpPr>
            <p:spPr>
              <a:xfrm>
                <a:off x="1962850" y="4359669"/>
                <a:ext cx="9700726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0" kern="1200" dirty="0"/>
                  <a:t>Understand how fatal crashes can be avoided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10D3A5-4E7F-4A7C-BFC3-D094BFDB521E}"/>
                </a:ext>
              </a:extLst>
            </p:cNvPr>
            <p:cNvSpPr/>
            <p:nvPr/>
          </p:nvSpPr>
          <p:spPr>
            <a:xfrm>
              <a:off x="403946" y="5597867"/>
              <a:ext cx="99510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534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D005-CCCE-4EB0-9DD2-05BA740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B7DC0-EFD1-46C2-86A5-14B64EB1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528D-DEF2-4655-A7B7-1C672EF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429F-08DE-46CC-9768-E372C1CF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83" y="2809645"/>
            <a:ext cx="6223285" cy="3025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E5060A-5D5D-4D1F-9ED0-4E5060764503}"/>
              </a:ext>
            </a:extLst>
          </p:cNvPr>
          <p:cNvSpPr/>
          <p:nvPr/>
        </p:nvSpPr>
        <p:spPr>
          <a:xfrm>
            <a:off x="384810" y="928326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CHARACTERISTICS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193(75%) occurred on </a:t>
            </a:r>
            <a:r>
              <a:rPr lang="en-US" altLang="en-US" b="1" dirty="0">
                <a:solidFill>
                  <a:schemeClr val="accent2"/>
                </a:solidFill>
              </a:rPr>
              <a:t>Straight-Level roads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2608-30B1-4886-B423-A0EABE93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8" y="2891323"/>
            <a:ext cx="4822803" cy="2944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99F343-0D4D-4410-97F8-7AD70B1A1216}"/>
              </a:ext>
            </a:extLst>
          </p:cNvPr>
          <p:cNvSpPr/>
          <p:nvPr/>
        </p:nvSpPr>
        <p:spPr>
          <a:xfrm>
            <a:off x="6023890" y="904600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CONFIGURATION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200(77%)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Two-Way, Undivided roads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DE53E-9652-42CB-B1E8-3AD5ED84A833}"/>
              </a:ext>
            </a:extLst>
          </p:cNvPr>
          <p:cNvCxnSpPr>
            <a:cxnSpLocks/>
          </p:cNvCxnSpPr>
          <p:nvPr/>
        </p:nvCxnSpPr>
        <p:spPr>
          <a:xfrm>
            <a:off x="5876868" y="928326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81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E83A00-4CFD-4293-9DA5-E41D89C6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6" y="2611668"/>
            <a:ext cx="6502294" cy="338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802-539D-44B8-BB21-A1AC571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07BC-46D2-4A73-B44D-7D91428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57FB5-68C6-457F-A5CE-9ED4022FC008}"/>
              </a:ext>
            </a:extLst>
          </p:cNvPr>
          <p:cNvCxnSpPr>
            <a:cxnSpLocks/>
          </p:cNvCxnSpPr>
          <p:nvPr/>
        </p:nvCxnSpPr>
        <p:spPr>
          <a:xfrm>
            <a:off x="5696174" y="9084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B91B6-2118-43E7-8C4B-268971FAD8F6}"/>
              </a:ext>
            </a:extLst>
          </p:cNvPr>
          <p:cNvSpPr/>
          <p:nvPr/>
        </p:nvSpPr>
        <p:spPr>
          <a:xfrm>
            <a:off x="5873424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FEATURES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special features </a:t>
            </a:r>
            <a:r>
              <a:rPr lang="en-US" altLang="en-US" b="1" dirty="0"/>
              <a:t>at majority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178(67%)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7B24F2-22E7-49CC-B63C-F1FE6B0E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" y="2712343"/>
            <a:ext cx="5237991" cy="31338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DE627D-E90D-4086-BD96-A813DE738C48}"/>
              </a:ext>
            </a:extLst>
          </p:cNvPr>
          <p:cNvSpPr/>
          <p:nvPr/>
        </p:nvSpPr>
        <p:spPr>
          <a:xfrm>
            <a:off x="263200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SURFACE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153(59%)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smooth roads made of Asphalt</a:t>
            </a:r>
          </a:p>
        </p:txBody>
      </p:sp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D9D-7B78-495E-B246-89DCAF50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0F74-8D9C-4DA3-8C64-0E7B98D0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69307-FEFB-4F42-8458-A554937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271102-77E1-4066-8C8F-704F8DF5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7" y="2798495"/>
            <a:ext cx="4740925" cy="3193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AF65A6-47E9-4589-B052-369988BE00DC}"/>
              </a:ext>
            </a:extLst>
          </p:cNvPr>
          <p:cNvSpPr/>
          <p:nvPr/>
        </p:nvSpPr>
        <p:spPr>
          <a:xfrm>
            <a:off x="330757" y="912473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DEFECTS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defects in the road </a:t>
            </a:r>
            <a:r>
              <a:rPr lang="en-US" altLang="en-US" b="1" dirty="0"/>
              <a:t>at any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258(99.7%)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617E05-5DFF-469D-A40F-1500D7421EDB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36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61-A282-4A00-AE33-47EB70F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82AD0-06FC-4518-8423-607DE17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91B6-6289-4056-B5F2-D70DFFF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70F7-339B-48FD-9D3F-EFAB8EBC6E56}"/>
              </a:ext>
            </a:extLst>
          </p:cNvPr>
          <p:cNvSpPr/>
          <p:nvPr/>
        </p:nvSpPr>
        <p:spPr>
          <a:xfrm>
            <a:off x="384808" y="972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WEATHER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207(80%) </a:t>
            </a:r>
            <a:r>
              <a:rPr lang="en-US" altLang="en-US" b="1" dirty="0"/>
              <a:t>of the fatal crashes occurred in </a:t>
            </a:r>
            <a:r>
              <a:rPr lang="en-US" altLang="en-US" b="1" dirty="0">
                <a:solidFill>
                  <a:schemeClr val="accent2"/>
                </a:solidFill>
              </a:rPr>
              <a:t>clear weather </a:t>
            </a:r>
            <a:endParaRPr lang="en-US" alt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04FAE-F6B4-41F9-88B8-6D44EB4A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991"/>
            <a:ext cx="5934634" cy="28675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D4B721-6E21-480B-8A7A-F74D1CDBF980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000DE-520D-4726-BA4A-9896C629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7" y="2904885"/>
            <a:ext cx="5267645" cy="3044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127FC-DD2E-47B7-B415-63BA82C2B950}"/>
              </a:ext>
            </a:extLst>
          </p:cNvPr>
          <p:cNvSpPr/>
          <p:nvPr/>
        </p:nvSpPr>
        <p:spPr>
          <a:xfrm>
            <a:off x="6261247" y="908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235(91%) </a:t>
            </a:r>
            <a:r>
              <a:rPr lang="en-US" altLang="en-US" b="1" dirty="0"/>
              <a:t>of the fatal crashes occurred on </a:t>
            </a:r>
            <a:r>
              <a:rPr lang="en-US" altLang="en-US" b="1" dirty="0">
                <a:solidFill>
                  <a:schemeClr val="accent2"/>
                </a:solidFill>
              </a:rPr>
              <a:t>Dry roads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437656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A67D-B0C0-42CF-AC32-F174D58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BFED-2F9A-49FE-9540-E8665084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BE784-953A-4C17-8B40-DA40BD8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3E246-859C-4E76-8E00-02AF67FC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0" y="2750997"/>
            <a:ext cx="4739358" cy="313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39150-2FEE-40A3-9CBB-44137495ED8B}"/>
              </a:ext>
            </a:extLst>
          </p:cNvPr>
          <p:cNvSpPr/>
          <p:nvPr/>
        </p:nvSpPr>
        <p:spPr>
          <a:xfrm>
            <a:off x="626124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WORK ZONES: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None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259(100%) </a:t>
            </a:r>
            <a:r>
              <a:rPr lang="en-US" altLang="en-US" b="1" dirty="0"/>
              <a:t>occurred in </a:t>
            </a:r>
            <a:r>
              <a:rPr lang="en-US" altLang="en-US" b="1" dirty="0">
                <a:solidFill>
                  <a:schemeClr val="accent2"/>
                </a:solidFill>
              </a:rPr>
              <a:t>work zones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7F8641-5991-4032-925B-FB577743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70" y="2727161"/>
            <a:ext cx="4317892" cy="31452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07E2-F6B5-4AF0-A447-952ADA473891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4E792-1EB2-4174-9877-E3916673E162}"/>
              </a:ext>
            </a:extLst>
          </p:cNvPr>
          <p:cNvSpPr/>
          <p:nvPr/>
        </p:nvSpPr>
        <p:spPr>
          <a:xfrm>
            <a:off x="30635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SPEED LIMIT AT CRASH SITES: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113(44%) </a:t>
            </a:r>
            <a:r>
              <a:rPr lang="en-US" altLang="en-US" b="1" dirty="0"/>
              <a:t>occurred on roads with a </a:t>
            </a:r>
            <a:r>
              <a:rPr lang="en-US" altLang="en-US" b="1" dirty="0">
                <a:solidFill>
                  <a:schemeClr val="accent2"/>
                </a:solidFill>
              </a:rPr>
              <a:t>speed limit of 50-55 MPH</a:t>
            </a:r>
          </a:p>
        </p:txBody>
      </p:sp>
    </p:spTree>
    <p:extLst>
      <p:ext uri="{BB962C8B-B14F-4D97-AF65-F5344CB8AC3E}">
        <p14:creationId xmlns:p14="http://schemas.microsoft.com/office/powerpoint/2010/main" val="1470641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94638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CONCLUSION?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E5134-FF04-4C3E-AAC0-379BE34140B6}"/>
              </a:ext>
            </a:extLst>
          </p:cNvPr>
          <p:cNvSpPr/>
          <p:nvPr/>
        </p:nvSpPr>
        <p:spPr>
          <a:xfrm>
            <a:off x="336680" y="1200883"/>
            <a:ext cx="109532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prone to be involved in a FATAL crash while riding a bicycle if you are: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male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caucasian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adult (20-60 years) of age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Your chances of getting into a fatal crash </a:t>
            </a:r>
            <a:r>
              <a:rPr lang="en-US" altLang="en-US" b="1" dirty="0">
                <a:solidFill>
                  <a:srgbClr val="F7AB3B"/>
                </a:solidFill>
              </a:rPr>
              <a:t>worsen</a:t>
            </a:r>
            <a:r>
              <a:rPr lang="en-US" altLang="en-US" b="1" dirty="0"/>
              <a:t> if you: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go for a ride on a clear summer afternoon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in an urban neighborhood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while travelling in the travel lane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in the same direction as the traffic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on a local street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with no traffic controls</a:t>
            </a:r>
          </a:p>
        </p:txBody>
      </p:sp>
    </p:spTree>
    <p:extLst>
      <p:ext uri="{BB962C8B-B14F-4D97-AF65-F5344CB8AC3E}">
        <p14:creationId xmlns:p14="http://schemas.microsoft.com/office/powerpoint/2010/main" val="171470951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FEA-884A-441D-8059-B133F7B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Processes Employed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B07F-CBEA-45E4-96DE-4500BCA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68AA-81D4-49B2-ADF2-4789540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8C31-733E-430E-8952-DFF4FEF0EA21}"/>
              </a:ext>
            </a:extLst>
          </p:cNvPr>
          <p:cNvSpPr/>
          <p:nvPr/>
        </p:nvSpPr>
        <p:spPr>
          <a:xfrm>
            <a:off x="638184" y="1191233"/>
            <a:ext cx="103258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/>
              <a:t>Grouped similar values</a:t>
            </a:r>
            <a:r>
              <a:rPr lang="en-US" dirty="0"/>
              <a:t>: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Crash Group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Road Conditions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40AA6-D23F-4E8B-9417-C795F72FD141}"/>
              </a:ext>
            </a:extLst>
          </p:cNvPr>
          <p:cNvSpPr/>
          <p:nvPr/>
        </p:nvSpPr>
        <p:spPr>
          <a:xfrm>
            <a:off x="638184" y="2496100"/>
            <a:ext cx="7239723" cy="9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Grouped items into categories / sub-categories (Binning): 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 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83AF7-EB51-41AB-9617-F6F878F5ED71}"/>
              </a:ext>
            </a:extLst>
          </p:cNvPr>
          <p:cNvSpPr/>
          <p:nvPr/>
        </p:nvSpPr>
        <p:spPr>
          <a:xfrm>
            <a:off x="638183" y="3585138"/>
            <a:ext cx="70638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Filtering values across rows and columns as required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5260F-141B-4230-984F-540F76E517DF}"/>
              </a:ext>
            </a:extLst>
          </p:cNvPr>
          <p:cNvSpPr/>
          <p:nvPr/>
        </p:nvSpPr>
        <p:spPr>
          <a:xfrm>
            <a:off x="638183" y="4206221"/>
            <a:ext cx="72397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Dropped unknown/missing/unwanted values as required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CD95A-3679-411D-8A0A-ED5D09018103}"/>
              </a:ext>
            </a:extLst>
          </p:cNvPr>
          <p:cNvSpPr/>
          <p:nvPr/>
        </p:nvSpPr>
        <p:spPr>
          <a:xfrm>
            <a:off x="638185" y="4827304"/>
            <a:ext cx="6096000" cy="454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Renamed Column Headers</a:t>
            </a:r>
          </a:p>
        </p:txBody>
      </p:sp>
    </p:spTree>
    <p:extLst>
      <p:ext uri="{BB962C8B-B14F-4D97-AF65-F5344CB8AC3E}">
        <p14:creationId xmlns:p14="http://schemas.microsoft.com/office/powerpoint/2010/main" val="4011094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3090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5" y="1183299"/>
            <a:ext cx="11426337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Analyze effect of the following on fatalities: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Use of helmets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Distracted Bikers/Drivers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a study of non-fatal crashes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correlation studies to identify interdependencies between various causes and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5941162" y="2227782"/>
            <a:ext cx="0" cy="3469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CAF6F-039F-401D-AE22-7D54234D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64" y="2254013"/>
            <a:ext cx="5271310" cy="30282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/>
                </a:solidFill>
              </a:rPr>
              <a:t>WHAT’S INCLUDED IN THE DATASET: </a:t>
            </a:r>
            <a:endParaRPr lang="en-US" b="1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Police-reported bicycle collisions with pedestrians and motor vehicles</a:t>
            </a:r>
          </a:p>
          <a:p>
            <a:pPr marL="800100" lvl="1" indent="-342900" defTabSz="91440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Crashes occurred on: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public roadway network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public vehicular areas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private properties (</a:t>
            </a:r>
            <a:r>
              <a:rPr lang="en-US" dirty="0">
                <a:solidFill>
                  <a:schemeClr val="accent2"/>
                </a:solidFill>
              </a:rPr>
              <a:t>if reported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4F21B-81BB-45CC-A846-A1D0D2DF2681}"/>
              </a:ext>
            </a:extLst>
          </p:cNvPr>
          <p:cNvSpPr/>
          <p:nvPr/>
        </p:nvSpPr>
        <p:spPr>
          <a:xfrm>
            <a:off x="6250839" y="2227782"/>
            <a:ext cx="553279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3843F"/>
                </a:solidFill>
              </a:rPr>
              <a:t>EXCLUSIONS / LIMITATIONS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Fatality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Protective gear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88243-A053-4B47-BEC9-1E8000B770C3}"/>
              </a:ext>
            </a:extLst>
          </p:cNvPr>
          <p:cNvSpPr/>
          <p:nvPr/>
        </p:nvSpPr>
        <p:spPr>
          <a:xfrm>
            <a:off x="228600" y="984693"/>
            <a:ext cx="1164599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u="sng" dirty="0">
                <a:solidFill>
                  <a:schemeClr val="accent2"/>
                </a:solidFill>
              </a:rPr>
              <a:t>OBJECTIVE: </a:t>
            </a:r>
            <a:r>
              <a:rPr lang="en-US" sz="2000" b="1" dirty="0"/>
              <a:t>Study statewide bicycle crashes in North Carolina </a:t>
            </a:r>
            <a:r>
              <a:rPr lang="en-US" altLang="en-US" sz="2000" b="1" dirty="0"/>
              <a:t>from Jan 2007-Dec 2018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725B7-2A7F-4303-8DA3-F1286E096802}"/>
              </a:ext>
            </a:extLst>
          </p:cNvPr>
          <p:cNvSpPr/>
          <p:nvPr/>
        </p:nvSpPr>
        <p:spPr>
          <a:xfrm>
            <a:off x="228600" y="1492252"/>
            <a:ext cx="8381120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DATASET USED: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https://www.chapelhillopendata.org/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7665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469D90-A81B-4184-8FCD-A994EDF5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40" y="1147499"/>
            <a:ext cx="7198690" cy="3758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F1C11-A047-4243-878B-14D9D3B2BB15}"/>
              </a:ext>
            </a:extLst>
          </p:cNvPr>
          <p:cNvSpPr/>
          <p:nvPr/>
        </p:nvSpPr>
        <p:spPr>
          <a:xfrm>
            <a:off x="384810" y="895592"/>
            <a:ext cx="583311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11266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01E51-C703-404A-9325-6958C32CB2E3}"/>
              </a:ext>
            </a:extLst>
          </p:cNvPr>
          <p:cNvSpPr/>
          <p:nvPr/>
        </p:nvSpPr>
        <p:spPr>
          <a:xfrm>
            <a:off x="384810" y="4097064"/>
            <a:ext cx="6096000" cy="198374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FATALITY ANALYSIS: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FATAL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259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biker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250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motorist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pedestrian </a:t>
            </a:r>
            <a:r>
              <a:rPr lang="en-US" sz="1600" b="1" dirty="0"/>
              <a:t>– </a:t>
            </a:r>
            <a:r>
              <a:rPr lang="en-US" sz="1600" b="1" dirty="0">
                <a:solidFill>
                  <a:srgbClr val="F7AB3B"/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EAAC8-E02C-4125-A5C9-CF6620A7526A}"/>
              </a:ext>
            </a:extLst>
          </p:cNvPr>
          <p:cNvSpPr/>
          <p:nvPr/>
        </p:nvSpPr>
        <p:spPr>
          <a:xfrm>
            <a:off x="384810" y="1385030"/>
            <a:ext cx="6096000" cy="2676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CRASH SEVERITY ANALYSIS: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Minor Injuries – </a:t>
            </a:r>
            <a:r>
              <a:rPr lang="en-US" sz="1600" b="1" dirty="0">
                <a:solidFill>
                  <a:srgbClr val="F7AB3B"/>
                </a:solidFill>
              </a:rPr>
              <a:t>4696(42%) 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Possible Injuries 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4369(39%)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No Injury – </a:t>
            </a:r>
            <a:r>
              <a:rPr lang="en-US" sz="1600" b="1" dirty="0">
                <a:solidFill>
                  <a:srgbClr val="F7AB3B"/>
                </a:solidFill>
              </a:rPr>
              <a:t>1283(11%)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Serious Injury –</a:t>
            </a:r>
            <a:r>
              <a:rPr lang="en-US" sz="1600" b="1" dirty="0">
                <a:solidFill>
                  <a:srgbClr val="F7AB3B"/>
                </a:solidFill>
              </a:rPr>
              <a:t> 589(5.23%)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3843F"/>
                </a:solidFill>
              </a:rPr>
              <a:t>Killed</a:t>
            </a:r>
            <a:r>
              <a:rPr lang="en-US" sz="1600" b="1" dirty="0"/>
              <a:t> – </a:t>
            </a:r>
            <a:r>
              <a:rPr lang="en-US" sz="1600" b="1" dirty="0">
                <a:solidFill>
                  <a:srgbClr val="F7AB3B"/>
                </a:solidFill>
              </a:rPr>
              <a:t>259(2.3%)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Unknown – </a:t>
            </a:r>
            <a:r>
              <a:rPr lang="en-US" sz="1600" b="1" dirty="0">
                <a:solidFill>
                  <a:srgbClr val="F7AB3B"/>
                </a:solidFill>
              </a:rPr>
              <a:t>70(0.62%)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26903"/>
      </p:ext>
    </p:extLst>
  </p:cSld>
  <p:clrMapOvr>
    <a:masterClrMapping/>
  </p:clrMapOvr>
  <p:transition spd="slow" advTm="30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D01-A486-4B2E-94FB-B6D8D1E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C1FD5-4D40-458D-8D6B-D4F92EB7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B03D-84E9-4242-A3EF-A95C9D9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0FCB5-8F5D-403E-B7CE-67726EF3DACC}"/>
              </a:ext>
            </a:extLst>
          </p:cNvPr>
          <p:cNvSpPr/>
          <p:nvPr/>
        </p:nvSpPr>
        <p:spPr>
          <a:xfrm>
            <a:off x="225655" y="1001131"/>
            <a:ext cx="55044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YEARLY TREND: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30(12%) </a:t>
            </a:r>
            <a:r>
              <a:rPr lang="en-US" b="1" dirty="0"/>
              <a:t>occurred in </a:t>
            </a:r>
            <a:r>
              <a:rPr lang="en-US" b="1" dirty="0">
                <a:solidFill>
                  <a:schemeClr val="accent2"/>
                </a:solidFill>
              </a:rPr>
              <a:t>2017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Yearly</a:t>
            </a:r>
            <a:r>
              <a:rPr lang="en-US" b="1" dirty="0">
                <a:solidFill>
                  <a:schemeClr val="accent2"/>
                </a:solidFill>
              </a:rPr>
              <a:t> Average</a:t>
            </a:r>
            <a:r>
              <a:rPr lang="en-US" b="1" dirty="0"/>
              <a:t> = </a:t>
            </a:r>
            <a:r>
              <a:rPr lang="en-US" b="1" dirty="0">
                <a:solidFill>
                  <a:srgbClr val="F7AB3B"/>
                </a:solidFill>
              </a:rPr>
              <a:t>22 fatal crashes/year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ABA2A-76CB-410C-A680-DB43CDBC611C}"/>
              </a:ext>
            </a:extLst>
          </p:cNvPr>
          <p:cNvSpPr/>
          <p:nvPr/>
        </p:nvSpPr>
        <p:spPr>
          <a:xfrm>
            <a:off x="6096000" y="945659"/>
            <a:ext cx="584990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SEASONAL TREND:</a:t>
            </a:r>
            <a:endParaRPr lang="en-US" b="1" dirty="0"/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81(32%) </a:t>
            </a:r>
            <a:r>
              <a:rPr lang="en-US" b="1" dirty="0"/>
              <a:t>occur in the summer months </a:t>
            </a:r>
            <a:r>
              <a:rPr lang="en-US" b="1" dirty="0">
                <a:solidFill>
                  <a:schemeClr val="accent2"/>
                </a:solidFill>
              </a:rPr>
              <a:t>Jul – Sep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A74FC-0687-4E97-91A7-EE6BF2D7259D}"/>
              </a:ext>
            </a:extLst>
          </p:cNvPr>
          <p:cNvCxnSpPr>
            <a:cxnSpLocks/>
          </p:cNvCxnSpPr>
          <p:nvPr/>
        </p:nvCxnSpPr>
        <p:spPr>
          <a:xfrm>
            <a:off x="5986839" y="945659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A1FA4-A1A3-47C0-9E29-3599DFC3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" y="2721869"/>
            <a:ext cx="5685504" cy="3590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A1963-EFBB-4D41-8455-E9D27D5C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95" y="2875166"/>
            <a:ext cx="5793152" cy="34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4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ED73-DC58-45B3-A75E-2571813C754D}"/>
              </a:ext>
            </a:extLst>
          </p:cNvPr>
          <p:cNvSpPr/>
          <p:nvPr/>
        </p:nvSpPr>
        <p:spPr>
          <a:xfrm>
            <a:off x="266699" y="918465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DAY OF THE WEEK: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About half </a:t>
            </a:r>
            <a:r>
              <a:rPr lang="en-US" b="1" dirty="0">
                <a:solidFill>
                  <a:srgbClr val="F7AB3B"/>
                </a:solidFill>
              </a:rPr>
              <a:t>127(49%) </a:t>
            </a:r>
            <a:r>
              <a:rPr lang="en-US" b="1" dirty="0"/>
              <a:t>of the fatal crashes occur between </a:t>
            </a:r>
            <a:r>
              <a:rPr lang="en-US" b="1" dirty="0">
                <a:solidFill>
                  <a:schemeClr val="accent2"/>
                </a:solidFill>
              </a:rPr>
              <a:t>Thursday-Friday-Saturday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CF7F04-9E8B-41AC-B1FB-EAE95C9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01196-5E56-4698-AB79-F0CECDC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2E29D-E3E1-4A6A-A450-0836D0F4BBE4}"/>
              </a:ext>
            </a:extLst>
          </p:cNvPr>
          <p:cNvSpPr/>
          <p:nvPr/>
        </p:nvSpPr>
        <p:spPr>
          <a:xfrm>
            <a:off x="6484703" y="918465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TIME OF DAY: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More than a third of the fatal crashes </a:t>
            </a:r>
            <a:r>
              <a:rPr lang="en-US" b="1" dirty="0">
                <a:solidFill>
                  <a:srgbClr val="F7AB3B"/>
                </a:solidFill>
              </a:rPr>
              <a:t>91(36%)</a:t>
            </a:r>
            <a:r>
              <a:rPr lang="en-US" b="1" dirty="0"/>
              <a:t> occur in the </a:t>
            </a:r>
            <a:r>
              <a:rPr lang="en-US" b="1" dirty="0">
                <a:solidFill>
                  <a:schemeClr val="accent2"/>
                </a:solidFill>
              </a:rPr>
              <a:t>afternoon (12-4pm)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40971-F86F-40D1-B61C-A7D86196C427}"/>
              </a:ext>
            </a:extLst>
          </p:cNvPr>
          <p:cNvCxnSpPr>
            <a:cxnSpLocks/>
          </p:cNvCxnSpPr>
          <p:nvPr/>
        </p:nvCxnSpPr>
        <p:spPr>
          <a:xfrm>
            <a:off x="6096000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5DE553-92E7-41D8-A20E-57735829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" y="2617468"/>
            <a:ext cx="5944592" cy="3582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57727-10E2-42D7-89EA-D1C0127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630033"/>
            <a:ext cx="5867663" cy="3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6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10" y="948334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COUNTY: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Mecklenburg</a:t>
            </a:r>
            <a:r>
              <a:rPr lang="en-US" altLang="en-US" b="1" dirty="0"/>
              <a:t> county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22(8.5%) </a:t>
            </a:r>
            <a:r>
              <a:rPr lang="en-US" altLang="en-US" b="1" dirty="0"/>
              <a:t>in the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4086B-CF0F-4DEE-88F4-62ACA8483EEB}"/>
              </a:ext>
            </a:extLst>
          </p:cNvPr>
          <p:cNvSpPr/>
          <p:nvPr/>
        </p:nvSpPr>
        <p:spPr>
          <a:xfrm>
            <a:off x="6261001" y="90913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Charlotte</a:t>
            </a:r>
            <a:r>
              <a:rPr lang="en-US" altLang="en-US" b="1" dirty="0"/>
              <a:t>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20(8%) </a:t>
            </a:r>
            <a:r>
              <a:rPr lang="en-US" altLang="en-US" b="1" dirty="0"/>
              <a:t>in the state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FE2F7-0350-4778-8832-59A3B9455C79}"/>
              </a:ext>
            </a:extLst>
          </p:cNvPr>
          <p:cNvCxnSpPr>
            <a:cxnSpLocks/>
          </p:cNvCxnSpPr>
          <p:nvPr/>
        </p:nvCxnSpPr>
        <p:spPr>
          <a:xfrm>
            <a:off x="6060832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CBE963-2901-43D2-9FAA-08820828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8" y="2570152"/>
            <a:ext cx="5633832" cy="371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4667F-9344-4B66-BC6C-AFF1188F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01" y="2570152"/>
            <a:ext cx="5522871" cy="3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BEB9-A83E-4B76-BF84-6F931310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01344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COUNTY HOT SPOTS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9E2C3-469D-49D8-8968-2A26187E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E904-68AA-4AE9-972F-3FF45575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9913-8F48-4992-A0FE-36A1DD62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3" y="1238726"/>
            <a:ext cx="11501345" cy="4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CITY HOT SPOTS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1083601"/>
            <a:ext cx="11324492" cy="49770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AE3D-552B-4809-B632-09AF807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3ACF-8E5D-433A-9A35-FB69D5B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1459</Words>
  <Application>Microsoft Office PowerPoint</Application>
  <PresentationFormat>Widescreen</PresentationFormat>
  <Paragraphs>220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Bicycle Crash Analysis – WHAT? </vt:lpstr>
      <vt:lpstr>Bicycle Crash Analysis – WHAT? </vt:lpstr>
      <vt:lpstr>Bicycle Crash Fatality Analysis – WHEN? </vt:lpstr>
      <vt:lpstr>Bicycle Crash Fatality Analysis – WHEN?</vt:lpstr>
      <vt:lpstr>Bicycle Crash Fatality Analysis – WHERE?</vt:lpstr>
      <vt:lpstr>Bicycle Crash Analysis – COUNTY HOT SPOTS</vt:lpstr>
      <vt:lpstr>Bicycle Crash Fatality Analysis – CITY HOT SPOTS</vt:lpstr>
      <vt:lpstr>Bicycle Crash Fatality Analysis – WHERE?</vt:lpstr>
      <vt:lpstr>Bicycle Crash Fatality Analysis – WHERE?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CONCLUSION?</vt:lpstr>
      <vt:lpstr>Data Cleaning Processes Employed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133</cp:revision>
  <dcterms:created xsi:type="dcterms:W3CDTF">2020-04-15T00:18:02Z</dcterms:created>
  <dcterms:modified xsi:type="dcterms:W3CDTF">2020-04-17T20:54:01Z</dcterms:modified>
</cp:coreProperties>
</file>