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1"/>
  </p:notesMasterIdLst>
  <p:sldIdLst>
    <p:sldId id="256" r:id="rId2"/>
    <p:sldId id="266" r:id="rId3"/>
    <p:sldId id="276" r:id="rId4"/>
    <p:sldId id="287" r:id="rId5"/>
    <p:sldId id="282" r:id="rId6"/>
    <p:sldId id="275" r:id="rId7"/>
    <p:sldId id="268" r:id="rId8"/>
    <p:sldId id="265" r:id="rId9"/>
    <p:sldId id="281" r:id="rId10"/>
    <p:sldId id="288" r:id="rId11"/>
    <p:sldId id="283" r:id="rId12"/>
    <p:sldId id="284" r:id="rId13"/>
    <p:sldId id="277" r:id="rId14"/>
    <p:sldId id="272" r:id="rId15"/>
    <p:sldId id="292" r:id="rId16"/>
    <p:sldId id="271" r:id="rId17"/>
    <p:sldId id="273" r:id="rId18"/>
    <p:sldId id="269" r:id="rId19"/>
    <p:sldId id="289" r:id="rId20"/>
    <p:sldId id="274" r:id="rId21"/>
    <p:sldId id="290" r:id="rId22"/>
    <p:sldId id="280" r:id="rId23"/>
    <p:sldId id="291" r:id="rId24"/>
    <p:sldId id="279" r:id="rId25"/>
    <p:sldId id="293" r:id="rId26"/>
    <p:sldId id="278" r:id="rId27"/>
    <p:sldId id="270" r:id="rId28"/>
    <p:sldId id="286" r:id="rId29"/>
    <p:sldId id="285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AB3B"/>
    <a:srgbClr val="F384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FF42AC7-7A40-40F8-AB55-E5C0E200C9AD}" type="doc">
      <dgm:prSet loTypeId="urn:microsoft.com/office/officeart/2005/8/layout/vList4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6C90E241-A4D2-453A-834B-EA1A22CAA005}">
      <dgm:prSet phldrT="[Text]" custT="1"/>
      <dgm:spPr/>
      <dgm:t>
        <a:bodyPr/>
        <a:lstStyle/>
        <a:p>
          <a:r>
            <a:rPr lang="en-US" sz="2000" b="1" dirty="0">
              <a:solidFill>
                <a:srgbClr val="F7AB3B"/>
              </a:solidFill>
            </a:rPr>
            <a:t>WHAT?</a:t>
          </a:r>
          <a:r>
            <a:rPr lang="en-US" sz="2000" b="1" dirty="0">
              <a:solidFill>
                <a:schemeClr val="bg1"/>
              </a:solidFill>
            </a:rPr>
            <a:t>	</a:t>
          </a:r>
        </a:p>
        <a:p>
          <a:r>
            <a:rPr lang="en-US" sz="1900" b="0" dirty="0">
              <a:solidFill>
                <a:schemeClr val="bg1"/>
              </a:solidFill>
            </a:rPr>
            <a:t>Study Bicycle Crashes in North Carolina</a:t>
          </a:r>
        </a:p>
      </dgm:t>
    </dgm:pt>
    <dgm:pt modelId="{AE844346-2DBA-4FB5-87A3-D553142D009B}" type="parTrans" cxnId="{3753682B-5452-4181-813A-EBED37FD75B7}">
      <dgm:prSet/>
      <dgm:spPr/>
      <dgm:t>
        <a:bodyPr/>
        <a:lstStyle/>
        <a:p>
          <a:endParaRPr lang="en-US"/>
        </a:p>
      </dgm:t>
    </dgm:pt>
    <dgm:pt modelId="{AF753D08-FF87-4E69-9223-E3FDF1AFE8F1}" type="sibTrans" cxnId="{3753682B-5452-4181-813A-EBED37FD75B7}">
      <dgm:prSet/>
      <dgm:spPr/>
      <dgm:t>
        <a:bodyPr/>
        <a:lstStyle/>
        <a:p>
          <a:endParaRPr lang="en-US"/>
        </a:p>
      </dgm:t>
    </dgm:pt>
    <dgm:pt modelId="{4F2D2C6A-725E-4151-8F42-E3F12541DB64}">
      <dgm:prSet phldrT="[Text]" custT="1"/>
      <dgm:spPr/>
      <dgm:t>
        <a:bodyPr/>
        <a:lstStyle/>
        <a:p>
          <a:r>
            <a:rPr lang="en-US" sz="2000" b="1" dirty="0">
              <a:solidFill>
                <a:srgbClr val="F7AB3B"/>
              </a:solidFill>
            </a:rPr>
            <a:t>WHEN?</a:t>
          </a:r>
        </a:p>
        <a:p>
          <a:r>
            <a:rPr lang="en-US" sz="2000" b="0" dirty="0"/>
            <a:t>Analyze when most fatal crashes occur</a:t>
          </a:r>
        </a:p>
      </dgm:t>
    </dgm:pt>
    <dgm:pt modelId="{FDFE21CD-2F22-42B4-B351-562DE98A549E}" type="parTrans" cxnId="{D966AA42-CAC9-4182-A017-C0510450899F}">
      <dgm:prSet/>
      <dgm:spPr/>
      <dgm:t>
        <a:bodyPr/>
        <a:lstStyle/>
        <a:p>
          <a:endParaRPr lang="en-US"/>
        </a:p>
      </dgm:t>
    </dgm:pt>
    <dgm:pt modelId="{8FD519D8-34A9-4BC3-86BC-811726AE4FCC}" type="sibTrans" cxnId="{D966AA42-CAC9-4182-A017-C0510450899F}">
      <dgm:prSet/>
      <dgm:spPr/>
      <dgm:t>
        <a:bodyPr/>
        <a:lstStyle/>
        <a:p>
          <a:endParaRPr lang="en-US"/>
        </a:p>
      </dgm:t>
    </dgm:pt>
    <dgm:pt modelId="{526593A0-30A7-481D-B32B-086882923867}">
      <dgm:prSet phldrT="[Text]" custT="1"/>
      <dgm:spPr/>
      <dgm:t>
        <a:bodyPr/>
        <a:lstStyle/>
        <a:p>
          <a:r>
            <a:rPr lang="en-US" sz="2000" b="1" dirty="0">
              <a:solidFill>
                <a:srgbClr val="F7AB3B"/>
              </a:solidFill>
            </a:rPr>
            <a:t>WHERE?</a:t>
          </a:r>
        </a:p>
        <a:p>
          <a:r>
            <a:rPr lang="en-US" sz="1900" dirty="0"/>
            <a:t>Analyze where the most fatal crashes occur</a:t>
          </a:r>
        </a:p>
      </dgm:t>
    </dgm:pt>
    <dgm:pt modelId="{FDA90A0E-64AB-4A71-AF30-7B8ED0A610B8}" type="parTrans" cxnId="{02368DA9-6724-4100-B721-FE2701BBA5C8}">
      <dgm:prSet/>
      <dgm:spPr/>
      <dgm:t>
        <a:bodyPr/>
        <a:lstStyle/>
        <a:p>
          <a:endParaRPr lang="en-US"/>
        </a:p>
      </dgm:t>
    </dgm:pt>
    <dgm:pt modelId="{7E148578-0240-4CFC-982B-907139BE213C}" type="sibTrans" cxnId="{02368DA9-6724-4100-B721-FE2701BBA5C8}">
      <dgm:prSet/>
      <dgm:spPr/>
      <dgm:t>
        <a:bodyPr/>
        <a:lstStyle/>
        <a:p>
          <a:endParaRPr lang="en-US"/>
        </a:p>
      </dgm:t>
    </dgm:pt>
    <dgm:pt modelId="{AF93E9EA-06F7-4E28-8D2E-D88C9E26F731}">
      <dgm:prSet phldrT="[Text]"/>
      <dgm:spPr/>
      <dgm:t>
        <a:bodyPr/>
        <a:lstStyle/>
        <a:p>
          <a:r>
            <a:rPr lang="en-US" b="1" dirty="0">
              <a:solidFill>
                <a:srgbClr val="F7AB3B"/>
              </a:solidFill>
            </a:rPr>
            <a:t>WHO?</a:t>
          </a:r>
        </a:p>
        <a:p>
          <a:r>
            <a:rPr lang="en-US" b="0" dirty="0"/>
            <a:t>Analyze who is involved in fatal crashes</a:t>
          </a:r>
        </a:p>
      </dgm:t>
    </dgm:pt>
    <dgm:pt modelId="{E327FD81-FFF8-468E-B4E4-F3DD83CC3F49}" type="parTrans" cxnId="{914B3651-9256-45A4-B9C3-393F2EA64304}">
      <dgm:prSet/>
      <dgm:spPr/>
      <dgm:t>
        <a:bodyPr/>
        <a:lstStyle/>
        <a:p>
          <a:endParaRPr lang="en-US"/>
        </a:p>
      </dgm:t>
    </dgm:pt>
    <dgm:pt modelId="{079E2FB7-6DA5-451B-BCFF-7E1AFC464A43}" type="sibTrans" cxnId="{914B3651-9256-45A4-B9C3-393F2EA64304}">
      <dgm:prSet/>
      <dgm:spPr/>
      <dgm:t>
        <a:bodyPr/>
        <a:lstStyle/>
        <a:p>
          <a:endParaRPr lang="en-US"/>
        </a:p>
      </dgm:t>
    </dgm:pt>
    <dgm:pt modelId="{E96DB20C-4A6D-476B-AF9B-E5FDC30941D9}">
      <dgm:prSet phldrT="[Text]"/>
      <dgm:spPr/>
      <dgm:t>
        <a:bodyPr/>
        <a:lstStyle/>
        <a:p>
          <a:r>
            <a:rPr lang="en-US" b="1" dirty="0">
              <a:solidFill>
                <a:srgbClr val="F7AB3B"/>
              </a:solidFill>
            </a:rPr>
            <a:t>WHY?</a:t>
          </a:r>
        </a:p>
        <a:p>
          <a:r>
            <a:rPr lang="en-US" b="0" dirty="0"/>
            <a:t>Analyze why most fatal crashes occur</a:t>
          </a:r>
        </a:p>
      </dgm:t>
    </dgm:pt>
    <dgm:pt modelId="{B0FA4DB3-64EA-45C4-A5B1-0CA250570AA1}" type="parTrans" cxnId="{DE577600-B863-42FA-BD65-B0B1E23498F6}">
      <dgm:prSet/>
      <dgm:spPr/>
      <dgm:t>
        <a:bodyPr/>
        <a:lstStyle/>
        <a:p>
          <a:endParaRPr lang="en-US"/>
        </a:p>
      </dgm:t>
    </dgm:pt>
    <dgm:pt modelId="{62C34B55-59A2-4837-9BF2-E762D92A687D}" type="sibTrans" cxnId="{DE577600-B863-42FA-BD65-B0B1E23498F6}">
      <dgm:prSet/>
      <dgm:spPr/>
      <dgm:t>
        <a:bodyPr/>
        <a:lstStyle/>
        <a:p>
          <a:endParaRPr lang="en-US"/>
        </a:p>
      </dgm:t>
    </dgm:pt>
    <dgm:pt modelId="{DD7942DC-D3E5-44E7-A69F-3BED92C62157}">
      <dgm:prSet phldrT="[Text]"/>
      <dgm:spPr/>
      <dgm:t>
        <a:bodyPr/>
        <a:lstStyle/>
        <a:p>
          <a:r>
            <a:rPr lang="en-US" b="1" dirty="0">
              <a:solidFill>
                <a:srgbClr val="F7AB3B"/>
              </a:solidFill>
            </a:rPr>
            <a:t>HOW?</a:t>
          </a:r>
        </a:p>
        <a:p>
          <a:r>
            <a:rPr lang="en-US" b="0" dirty="0"/>
            <a:t>Understand how fatal crashes can be avoided</a:t>
          </a:r>
        </a:p>
      </dgm:t>
    </dgm:pt>
    <dgm:pt modelId="{F597F317-F9FD-4243-8C7A-41D02B171FFF}" type="parTrans" cxnId="{8339CE9B-C9B1-4A24-B78B-3DCA2DB8D990}">
      <dgm:prSet/>
      <dgm:spPr/>
      <dgm:t>
        <a:bodyPr/>
        <a:lstStyle/>
        <a:p>
          <a:endParaRPr lang="en-US"/>
        </a:p>
      </dgm:t>
    </dgm:pt>
    <dgm:pt modelId="{51DF747A-59B7-447B-80AD-A4D893FE18CC}" type="sibTrans" cxnId="{8339CE9B-C9B1-4A24-B78B-3DCA2DB8D990}">
      <dgm:prSet/>
      <dgm:spPr/>
      <dgm:t>
        <a:bodyPr/>
        <a:lstStyle/>
        <a:p>
          <a:endParaRPr lang="en-US"/>
        </a:p>
      </dgm:t>
    </dgm:pt>
    <dgm:pt modelId="{3FD507E6-A3AB-4852-B8D9-996280EEC422}" type="pres">
      <dgm:prSet presAssocID="{5FF42AC7-7A40-40F8-AB55-E5C0E200C9AD}" presName="linear" presStyleCnt="0">
        <dgm:presLayoutVars>
          <dgm:dir/>
          <dgm:resizeHandles val="exact"/>
        </dgm:presLayoutVars>
      </dgm:prSet>
      <dgm:spPr/>
    </dgm:pt>
    <dgm:pt modelId="{62AEE2FD-DB74-4909-93CC-4C8CD7CBE117}" type="pres">
      <dgm:prSet presAssocID="{6C90E241-A4D2-453A-834B-EA1A22CAA005}" presName="comp" presStyleCnt="0"/>
      <dgm:spPr/>
    </dgm:pt>
    <dgm:pt modelId="{EEAC46CF-0332-4AB2-A1FE-9A4B023235C4}" type="pres">
      <dgm:prSet presAssocID="{6C90E241-A4D2-453A-834B-EA1A22CAA005}" presName="box" presStyleLbl="node1" presStyleIdx="0" presStyleCnt="6"/>
      <dgm:spPr/>
    </dgm:pt>
    <dgm:pt modelId="{A7FD3DA1-349E-4CEB-AACC-32450B29C2C9}" type="pres">
      <dgm:prSet presAssocID="{6C90E241-A4D2-453A-834B-EA1A22CAA005}" presName="img" presStyleLbl="fgImgPlace1" presStyleIdx="0" presStyleCnt="6" custScaleX="98161" custScaleY="99615"/>
      <dgm:spPr>
        <a:blipFill rotWithShape="1">
          <a:blip xmlns:r="http://schemas.openxmlformats.org/officeDocument/2006/relationships" r:embed="rId1"/>
          <a:srcRect/>
          <a:stretch>
            <a:fillRect t="-52000" b="-52000"/>
          </a:stretch>
        </a:blipFill>
        <a:ln>
          <a:solidFill>
            <a:schemeClr val="bg1"/>
          </a:solidFill>
        </a:ln>
      </dgm:spPr>
    </dgm:pt>
    <dgm:pt modelId="{8A97F999-0DA6-4EC2-9D52-1B087E95BCA3}" type="pres">
      <dgm:prSet presAssocID="{6C90E241-A4D2-453A-834B-EA1A22CAA005}" presName="text" presStyleLbl="node1" presStyleIdx="0" presStyleCnt="6">
        <dgm:presLayoutVars>
          <dgm:bulletEnabled val="1"/>
        </dgm:presLayoutVars>
      </dgm:prSet>
      <dgm:spPr/>
    </dgm:pt>
    <dgm:pt modelId="{607B59C6-DD7F-4BBD-AF4E-06B796E30384}" type="pres">
      <dgm:prSet presAssocID="{AF753D08-FF87-4E69-9223-E3FDF1AFE8F1}" presName="spacer" presStyleCnt="0"/>
      <dgm:spPr/>
    </dgm:pt>
    <dgm:pt modelId="{34857078-0427-4F48-AEB1-01B0FBEB0EC4}" type="pres">
      <dgm:prSet presAssocID="{4F2D2C6A-725E-4151-8F42-E3F12541DB64}" presName="comp" presStyleCnt="0"/>
      <dgm:spPr/>
    </dgm:pt>
    <dgm:pt modelId="{8F791C50-9D6B-414F-8759-EB1C3F896B83}" type="pres">
      <dgm:prSet presAssocID="{4F2D2C6A-725E-4151-8F42-E3F12541DB64}" presName="box" presStyleLbl="node1" presStyleIdx="1" presStyleCnt="6" custLinFactNeighborX="-155"/>
      <dgm:spPr/>
    </dgm:pt>
    <dgm:pt modelId="{EDAEFC7B-EEA4-43A1-ADA8-8DAC3B1956D4}" type="pres">
      <dgm:prSet presAssocID="{4F2D2C6A-725E-4151-8F42-E3F12541DB64}" presName="img" presStyleLbl="fgImgPlace1" presStyleIdx="1" presStyleCnt="6"/>
      <dgm:spPr>
        <a:blipFill rotWithShape="1">
          <a:blip xmlns:r="http://schemas.openxmlformats.org/officeDocument/2006/relationships" r:embed="rId2"/>
          <a:srcRect/>
          <a:stretch>
            <a:fillRect t="-67000" b="-67000"/>
          </a:stretch>
        </a:blipFill>
        <a:ln>
          <a:solidFill>
            <a:schemeClr val="bg1"/>
          </a:solidFill>
        </a:ln>
      </dgm:spPr>
    </dgm:pt>
    <dgm:pt modelId="{50513CC4-90E4-453A-A547-43BC48822DC7}" type="pres">
      <dgm:prSet presAssocID="{4F2D2C6A-725E-4151-8F42-E3F12541DB64}" presName="text" presStyleLbl="node1" presStyleIdx="1" presStyleCnt="6">
        <dgm:presLayoutVars>
          <dgm:bulletEnabled val="1"/>
        </dgm:presLayoutVars>
      </dgm:prSet>
      <dgm:spPr/>
    </dgm:pt>
    <dgm:pt modelId="{DF2EEE8E-BE89-4BEF-9031-53E3598C071C}" type="pres">
      <dgm:prSet presAssocID="{8FD519D8-34A9-4BC3-86BC-811726AE4FCC}" presName="spacer" presStyleCnt="0"/>
      <dgm:spPr/>
    </dgm:pt>
    <dgm:pt modelId="{ACF561BC-A8BE-44DC-AB67-3928D1107762}" type="pres">
      <dgm:prSet presAssocID="{526593A0-30A7-481D-B32B-086882923867}" presName="comp" presStyleCnt="0"/>
      <dgm:spPr/>
    </dgm:pt>
    <dgm:pt modelId="{11F40A27-2FA4-4DEA-8D3D-CD0A5CEA44D5}" type="pres">
      <dgm:prSet presAssocID="{526593A0-30A7-481D-B32B-086882923867}" presName="box" presStyleLbl="node1" presStyleIdx="2" presStyleCnt="6"/>
      <dgm:spPr/>
    </dgm:pt>
    <dgm:pt modelId="{5FC4810F-DC5C-485D-B9EA-87C5CCC6E6FA}" type="pres">
      <dgm:prSet presAssocID="{526593A0-30A7-481D-B32B-086882923867}" presName="img" presStyleLbl="fgImgPlace1" presStyleIdx="2" presStyleCnt="6"/>
      <dgm:spPr>
        <a:blipFill rotWithShape="1">
          <a:blip xmlns:r="http://schemas.openxmlformats.org/officeDocument/2006/relationships" r:embed="rId3"/>
          <a:srcRect/>
          <a:stretch>
            <a:fillRect t="-20000" b="-20000"/>
          </a:stretch>
        </a:blipFill>
        <a:ln>
          <a:solidFill>
            <a:schemeClr val="bg1"/>
          </a:solidFill>
        </a:ln>
      </dgm:spPr>
    </dgm:pt>
    <dgm:pt modelId="{D2611461-1636-4263-8985-D2A910A30315}" type="pres">
      <dgm:prSet presAssocID="{526593A0-30A7-481D-B32B-086882923867}" presName="text" presStyleLbl="node1" presStyleIdx="2" presStyleCnt="6">
        <dgm:presLayoutVars>
          <dgm:bulletEnabled val="1"/>
        </dgm:presLayoutVars>
      </dgm:prSet>
      <dgm:spPr/>
    </dgm:pt>
    <dgm:pt modelId="{32EEDBBE-2BC5-41A0-AA94-9D21DBA3509C}" type="pres">
      <dgm:prSet presAssocID="{7E148578-0240-4CFC-982B-907139BE213C}" presName="spacer" presStyleCnt="0"/>
      <dgm:spPr/>
    </dgm:pt>
    <dgm:pt modelId="{FDA37035-BC97-4AD3-909C-6E96ECCF27C2}" type="pres">
      <dgm:prSet presAssocID="{AF93E9EA-06F7-4E28-8D2E-D88C9E26F731}" presName="comp" presStyleCnt="0"/>
      <dgm:spPr/>
    </dgm:pt>
    <dgm:pt modelId="{43CC0C3C-EAAA-4910-9141-87C3B07F6A4C}" type="pres">
      <dgm:prSet presAssocID="{AF93E9EA-06F7-4E28-8D2E-D88C9E26F731}" presName="box" presStyleLbl="node1" presStyleIdx="3" presStyleCnt="6"/>
      <dgm:spPr/>
    </dgm:pt>
    <dgm:pt modelId="{257EB30A-A75A-4391-B048-9FC42B410492}" type="pres">
      <dgm:prSet presAssocID="{AF93E9EA-06F7-4E28-8D2E-D88C9E26F731}" presName="img" presStyleLbl="fgImgPlace1" presStyleIdx="3" presStyleCnt="6"/>
      <dgm:spPr>
        <a:blipFill rotWithShape="1">
          <a:blip xmlns:r="http://schemas.openxmlformats.org/officeDocument/2006/relationships" r:embed="rId4"/>
          <a:srcRect/>
          <a:stretch>
            <a:fillRect t="-80000" b="-80000"/>
          </a:stretch>
        </a:blipFill>
        <a:ln>
          <a:solidFill>
            <a:schemeClr val="bg1"/>
          </a:solidFill>
        </a:ln>
      </dgm:spPr>
    </dgm:pt>
    <dgm:pt modelId="{BBE75992-6011-411B-8708-054A9753D02C}" type="pres">
      <dgm:prSet presAssocID="{AF93E9EA-06F7-4E28-8D2E-D88C9E26F731}" presName="text" presStyleLbl="node1" presStyleIdx="3" presStyleCnt="6">
        <dgm:presLayoutVars>
          <dgm:bulletEnabled val="1"/>
        </dgm:presLayoutVars>
      </dgm:prSet>
      <dgm:spPr/>
    </dgm:pt>
    <dgm:pt modelId="{FBBFC596-DABB-4B7D-A1AE-D7C0683E4F2D}" type="pres">
      <dgm:prSet presAssocID="{079E2FB7-6DA5-451B-BCFF-7E1AFC464A43}" presName="spacer" presStyleCnt="0"/>
      <dgm:spPr/>
    </dgm:pt>
    <dgm:pt modelId="{BF5D3A6A-E496-4AE9-8E43-FE7E8862CE72}" type="pres">
      <dgm:prSet presAssocID="{E96DB20C-4A6D-476B-AF9B-E5FDC30941D9}" presName="comp" presStyleCnt="0"/>
      <dgm:spPr/>
    </dgm:pt>
    <dgm:pt modelId="{B542A85D-6FBB-409E-856E-68FEA17C1221}" type="pres">
      <dgm:prSet presAssocID="{E96DB20C-4A6D-476B-AF9B-E5FDC30941D9}" presName="box" presStyleLbl="node1" presStyleIdx="4" presStyleCnt="6" custLinFactNeighborX="0" custLinFactNeighborY="-1109"/>
      <dgm:spPr/>
    </dgm:pt>
    <dgm:pt modelId="{3D3D22F7-3DE9-4581-8748-106272A6F75F}" type="pres">
      <dgm:prSet presAssocID="{E96DB20C-4A6D-476B-AF9B-E5FDC30941D9}" presName="img" presStyleLbl="fgImgPlace1" presStyleIdx="4" presStyleCnt="6"/>
      <dgm:spPr>
        <a:blipFill rotWithShape="1">
          <a:blip xmlns:r="http://schemas.openxmlformats.org/officeDocument/2006/relationships" r:embed="rId5"/>
          <a:srcRect/>
          <a:stretch>
            <a:fillRect t="-84000" b="-84000"/>
          </a:stretch>
        </a:blipFill>
        <a:ln>
          <a:solidFill>
            <a:schemeClr val="bg1"/>
          </a:solidFill>
        </a:ln>
      </dgm:spPr>
    </dgm:pt>
    <dgm:pt modelId="{B87CD65F-A101-4EC0-B8BF-A3059F3F4501}" type="pres">
      <dgm:prSet presAssocID="{E96DB20C-4A6D-476B-AF9B-E5FDC30941D9}" presName="text" presStyleLbl="node1" presStyleIdx="4" presStyleCnt="6">
        <dgm:presLayoutVars>
          <dgm:bulletEnabled val="1"/>
        </dgm:presLayoutVars>
      </dgm:prSet>
      <dgm:spPr/>
    </dgm:pt>
    <dgm:pt modelId="{A52DD17E-40B4-406B-9AFA-556C9CEC60EF}" type="pres">
      <dgm:prSet presAssocID="{62C34B55-59A2-4837-9BF2-E762D92A687D}" presName="spacer" presStyleCnt="0"/>
      <dgm:spPr/>
    </dgm:pt>
    <dgm:pt modelId="{9F503744-D070-4ED8-8604-4AA56A5947C3}" type="pres">
      <dgm:prSet presAssocID="{DD7942DC-D3E5-44E7-A69F-3BED92C62157}" presName="comp" presStyleCnt="0"/>
      <dgm:spPr/>
    </dgm:pt>
    <dgm:pt modelId="{2E92571D-E046-488A-A69F-4868B33764B9}" type="pres">
      <dgm:prSet presAssocID="{DD7942DC-D3E5-44E7-A69F-3BED92C62157}" presName="box" presStyleLbl="node1" presStyleIdx="5" presStyleCnt="6"/>
      <dgm:spPr/>
    </dgm:pt>
    <dgm:pt modelId="{CDBEC64A-89CA-4C3B-BA48-7293489382C0}" type="pres">
      <dgm:prSet presAssocID="{DD7942DC-D3E5-44E7-A69F-3BED92C62157}" presName="img" presStyleLbl="fgImgPlace1" presStyleIdx="5" presStyleCnt="6"/>
      <dgm:spPr>
        <a:blipFill rotWithShape="1">
          <a:blip xmlns:r="http://schemas.openxmlformats.org/officeDocument/2006/relationships" r:embed="rId6"/>
          <a:srcRect/>
          <a:stretch>
            <a:fillRect t="-65000" b="-65000"/>
          </a:stretch>
        </a:blipFill>
        <a:ln>
          <a:solidFill>
            <a:schemeClr val="bg1"/>
          </a:solidFill>
        </a:ln>
      </dgm:spPr>
    </dgm:pt>
    <dgm:pt modelId="{337796A2-45A9-4DFD-A127-E79C9B7DFF4B}" type="pres">
      <dgm:prSet presAssocID="{DD7942DC-D3E5-44E7-A69F-3BED92C62157}" presName="text" presStyleLbl="node1" presStyleIdx="5" presStyleCnt="6">
        <dgm:presLayoutVars>
          <dgm:bulletEnabled val="1"/>
        </dgm:presLayoutVars>
      </dgm:prSet>
      <dgm:spPr/>
    </dgm:pt>
  </dgm:ptLst>
  <dgm:cxnLst>
    <dgm:cxn modelId="{DE577600-B863-42FA-BD65-B0B1E23498F6}" srcId="{5FF42AC7-7A40-40F8-AB55-E5C0E200C9AD}" destId="{E96DB20C-4A6D-476B-AF9B-E5FDC30941D9}" srcOrd="4" destOrd="0" parTransId="{B0FA4DB3-64EA-45C4-A5B1-0CA250570AA1}" sibTransId="{62C34B55-59A2-4837-9BF2-E762D92A687D}"/>
    <dgm:cxn modelId="{70FC391C-FF1F-4B5D-8F66-A688F97EEB79}" type="presOf" srcId="{5FF42AC7-7A40-40F8-AB55-E5C0E200C9AD}" destId="{3FD507E6-A3AB-4852-B8D9-996280EEC422}" srcOrd="0" destOrd="0" presId="urn:microsoft.com/office/officeart/2005/8/layout/vList4"/>
    <dgm:cxn modelId="{3753682B-5452-4181-813A-EBED37FD75B7}" srcId="{5FF42AC7-7A40-40F8-AB55-E5C0E200C9AD}" destId="{6C90E241-A4D2-453A-834B-EA1A22CAA005}" srcOrd="0" destOrd="0" parTransId="{AE844346-2DBA-4FB5-87A3-D553142D009B}" sibTransId="{AF753D08-FF87-4E69-9223-E3FDF1AFE8F1}"/>
    <dgm:cxn modelId="{EBEC3939-1363-436B-BAE9-E75F27BDC047}" type="presOf" srcId="{4F2D2C6A-725E-4151-8F42-E3F12541DB64}" destId="{50513CC4-90E4-453A-A547-43BC48822DC7}" srcOrd="1" destOrd="0" presId="urn:microsoft.com/office/officeart/2005/8/layout/vList4"/>
    <dgm:cxn modelId="{E238395C-A32C-4C84-B46C-804D205E192E}" type="presOf" srcId="{AF93E9EA-06F7-4E28-8D2E-D88C9E26F731}" destId="{43CC0C3C-EAAA-4910-9141-87C3B07F6A4C}" srcOrd="0" destOrd="0" presId="urn:microsoft.com/office/officeart/2005/8/layout/vList4"/>
    <dgm:cxn modelId="{D966AA42-CAC9-4182-A017-C0510450899F}" srcId="{5FF42AC7-7A40-40F8-AB55-E5C0E200C9AD}" destId="{4F2D2C6A-725E-4151-8F42-E3F12541DB64}" srcOrd="1" destOrd="0" parTransId="{FDFE21CD-2F22-42B4-B351-562DE98A549E}" sibTransId="{8FD519D8-34A9-4BC3-86BC-811726AE4FCC}"/>
    <dgm:cxn modelId="{8B1A8149-9B00-4FEB-B38E-FB2B2653AE5F}" type="presOf" srcId="{E96DB20C-4A6D-476B-AF9B-E5FDC30941D9}" destId="{B542A85D-6FBB-409E-856E-68FEA17C1221}" srcOrd="0" destOrd="0" presId="urn:microsoft.com/office/officeart/2005/8/layout/vList4"/>
    <dgm:cxn modelId="{914B3651-9256-45A4-B9C3-393F2EA64304}" srcId="{5FF42AC7-7A40-40F8-AB55-E5C0E200C9AD}" destId="{AF93E9EA-06F7-4E28-8D2E-D88C9E26F731}" srcOrd="3" destOrd="0" parTransId="{E327FD81-FFF8-468E-B4E4-F3DD83CC3F49}" sibTransId="{079E2FB7-6DA5-451B-BCFF-7E1AFC464A43}"/>
    <dgm:cxn modelId="{603B3774-72DE-4C4D-9C16-08A2B032914F}" type="presOf" srcId="{DD7942DC-D3E5-44E7-A69F-3BED92C62157}" destId="{337796A2-45A9-4DFD-A127-E79C9B7DFF4B}" srcOrd="1" destOrd="0" presId="urn:microsoft.com/office/officeart/2005/8/layout/vList4"/>
    <dgm:cxn modelId="{88E57390-9F7D-40EA-949E-D1474C77E5B1}" type="presOf" srcId="{526593A0-30A7-481D-B32B-086882923867}" destId="{11F40A27-2FA4-4DEA-8D3D-CD0A5CEA44D5}" srcOrd="0" destOrd="0" presId="urn:microsoft.com/office/officeart/2005/8/layout/vList4"/>
    <dgm:cxn modelId="{8339CE9B-C9B1-4A24-B78B-3DCA2DB8D990}" srcId="{5FF42AC7-7A40-40F8-AB55-E5C0E200C9AD}" destId="{DD7942DC-D3E5-44E7-A69F-3BED92C62157}" srcOrd="5" destOrd="0" parTransId="{F597F317-F9FD-4243-8C7A-41D02B171FFF}" sibTransId="{51DF747A-59B7-447B-80AD-A4D893FE18CC}"/>
    <dgm:cxn modelId="{1453AAA1-094D-4F79-8207-5F254FD55FDD}" type="presOf" srcId="{526593A0-30A7-481D-B32B-086882923867}" destId="{D2611461-1636-4263-8985-D2A910A30315}" srcOrd="1" destOrd="0" presId="urn:microsoft.com/office/officeart/2005/8/layout/vList4"/>
    <dgm:cxn modelId="{11E8E6A3-914F-4D61-B8C3-4289E1309BC0}" type="presOf" srcId="{4F2D2C6A-725E-4151-8F42-E3F12541DB64}" destId="{8F791C50-9D6B-414F-8759-EB1C3F896B83}" srcOrd="0" destOrd="0" presId="urn:microsoft.com/office/officeart/2005/8/layout/vList4"/>
    <dgm:cxn modelId="{02368DA9-6724-4100-B721-FE2701BBA5C8}" srcId="{5FF42AC7-7A40-40F8-AB55-E5C0E200C9AD}" destId="{526593A0-30A7-481D-B32B-086882923867}" srcOrd="2" destOrd="0" parTransId="{FDA90A0E-64AB-4A71-AF30-7B8ED0A610B8}" sibTransId="{7E148578-0240-4CFC-982B-907139BE213C}"/>
    <dgm:cxn modelId="{0A4A72BC-0E5F-46F0-8141-92936686A480}" type="presOf" srcId="{DD7942DC-D3E5-44E7-A69F-3BED92C62157}" destId="{2E92571D-E046-488A-A69F-4868B33764B9}" srcOrd="0" destOrd="0" presId="urn:microsoft.com/office/officeart/2005/8/layout/vList4"/>
    <dgm:cxn modelId="{90F26BCD-CC32-48C9-BCF3-1551BDD23597}" type="presOf" srcId="{6C90E241-A4D2-453A-834B-EA1A22CAA005}" destId="{8A97F999-0DA6-4EC2-9D52-1B087E95BCA3}" srcOrd="1" destOrd="0" presId="urn:microsoft.com/office/officeart/2005/8/layout/vList4"/>
    <dgm:cxn modelId="{47BB9DD7-CF20-488E-B595-E0377066C792}" type="presOf" srcId="{E96DB20C-4A6D-476B-AF9B-E5FDC30941D9}" destId="{B87CD65F-A101-4EC0-B8BF-A3059F3F4501}" srcOrd="1" destOrd="0" presId="urn:microsoft.com/office/officeart/2005/8/layout/vList4"/>
    <dgm:cxn modelId="{3DEE40E1-53BA-4975-BC23-9CBC8532ADEE}" type="presOf" srcId="{6C90E241-A4D2-453A-834B-EA1A22CAA005}" destId="{EEAC46CF-0332-4AB2-A1FE-9A4B023235C4}" srcOrd="0" destOrd="0" presId="urn:microsoft.com/office/officeart/2005/8/layout/vList4"/>
    <dgm:cxn modelId="{A6BA21F9-3395-497B-AE26-FCD52A742BD9}" type="presOf" srcId="{AF93E9EA-06F7-4E28-8D2E-D88C9E26F731}" destId="{BBE75992-6011-411B-8708-054A9753D02C}" srcOrd="1" destOrd="0" presId="urn:microsoft.com/office/officeart/2005/8/layout/vList4"/>
    <dgm:cxn modelId="{D63D20E0-312A-43EE-AA0C-6A2CAEA11862}" type="presParOf" srcId="{3FD507E6-A3AB-4852-B8D9-996280EEC422}" destId="{62AEE2FD-DB74-4909-93CC-4C8CD7CBE117}" srcOrd="0" destOrd="0" presId="urn:microsoft.com/office/officeart/2005/8/layout/vList4"/>
    <dgm:cxn modelId="{7C731A2D-4272-4A3A-BA1D-16510962DAEF}" type="presParOf" srcId="{62AEE2FD-DB74-4909-93CC-4C8CD7CBE117}" destId="{EEAC46CF-0332-4AB2-A1FE-9A4B023235C4}" srcOrd="0" destOrd="0" presId="urn:microsoft.com/office/officeart/2005/8/layout/vList4"/>
    <dgm:cxn modelId="{2FF3CCA6-BEDA-4F4E-8FAB-6224C287B173}" type="presParOf" srcId="{62AEE2FD-DB74-4909-93CC-4C8CD7CBE117}" destId="{A7FD3DA1-349E-4CEB-AACC-32450B29C2C9}" srcOrd="1" destOrd="0" presId="urn:microsoft.com/office/officeart/2005/8/layout/vList4"/>
    <dgm:cxn modelId="{3EE43AFA-CA76-490E-861E-1E7ED8DAAB3D}" type="presParOf" srcId="{62AEE2FD-DB74-4909-93CC-4C8CD7CBE117}" destId="{8A97F999-0DA6-4EC2-9D52-1B087E95BCA3}" srcOrd="2" destOrd="0" presId="urn:microsoft.com/office/officeart/2005/8/layout/vList4"/>
    <dgm:cxn modelId="{09DC7FEC-204C-4C99-BD64-A91FEE511DF6}" type="presParOf" srcId="{3FD507E6-A3AB-4852-B8D9-996280EEC422}" destId="{607B59C6-DD7F-4BBD-AF4E-06B796E30384}" srcOrd="1" destOrd="0" presId="urn:microsoft.com/office/officeart/2005/8/layout/vList4"/>
    <dgm:cxn modelId="{CDEFC5D1-E161-416B-AFF5-81D074EA8A86}" type="presParOf" srcId="{3FD507E6-A3AB-4852-B8D9-996280EEC422}" destId="{34857078-0427-4F48-AEB1-01B0FBEB0EC4}" srcOrd="2" destOrd="0" presId="urn:microsoft.com/office/officeart/2005/8/layout/vList4"/>
    <dgm:cxn modelId="{1C6009C9-7D6C-4D0B-B21A-E88A66BD04C8}" type="presParOf" srcId="{34857078-0427-4F48-AEB1-01B0FBEB0EC4}" destId="{8F791C50-9D6B-414F-8759-EB1C3F896B83}" srcOrd="0" destOrd="0" presId="urn:microsoft.com/office/officeart/2005/8/layout/vList4"/>
    <dgm:cxn modelId="{24FACCEB-575E-4DA4-8196-884BEC4B75CA}" type="presParOf" srcId="{34857078-0427-4F48-AEB1-01B0FBEB0EC4}" destId="{EDAEFC7B-EEA4-43A1-ADA8-8DAC3B1956D4}" srcOrd="1" destOrd="0" presId="urn:microsoft.com/office/officeart/2005/8/layout/vList4"/>
    <dgm:cxn modelId="{F717704A-389F-4424-9271-FD5C4D892186}" type="presParOf" srcId="{34857078-0427-4F48-AEB1-01B0FBEB0EC4}" destId="{50513CC4-90E4-453A-A547-43BC48822DC7}" srcOrd="2" destOrd="0" presId="urn:microsoft.com/office/officeart/2005/8/layout/vList4"/>
    <dgm:cxn modelId="{5091B9E9-CF33-4B2A-82EC-0676C89E2EE6}" type="presParOf" srcId="{3FD507E6-A3AB-4852-B8D9-996280EEC422}" destId="{DF2EEE8E-BE89-4BEF-9031-53E3598C071C}" srcOrd="3" destOrd="0" presId="urn:microsoft.com/office/officeart/2005/8/layout/vList4"/>
    <dgm:cxn modelId="{B2E6970F-8A56-45A4-8EF7-D48049D1CC01}" type="presParOf" srcId="{3FD507E6-A3AB-4852-B8D9-996280EEC422}" destId="{ACF561BC-A8BE-44DC-AB67-3928D1107762}" srcOrd="4" destOrd="0" presId="urn:microsoft.com/office/officeart/2005/8/layout/vList4"/>
    <dgm:cxn modelId="{F821C298-A394-441D-A93E-455E799F1276}" type="presParOf" srcId="{ACF561BC-A8BE-44DC-AB67-3928D1107762}" destId="{11F40A27-2FA4-4DEA-8D3D-CD0A5CEA44D5}" srcOrd="0" destOrd="0" presId="urn:microsoft.com/office/officeart/2005/8/layout/vList4"/>
    <dgm:cxn modelId="{940A50E0-ACCC-4C1E-AAF6-95745A9BED44}" type="presParOf" srcId="{ACF561BC-A8BE-44DC-AB67-3928D1107762}" destId="{5FC4810F-DC5C-485D-B9EA-87C5CCC6E6FA}" srcOrd="1" destOrd="0" presId="urn:microsoft.com/office/officeart/2005/8/layout/vList4"/>
    <dgm:cxn modelId="{7892FEB9-CE0C-490E-83C7-7BCCFCA9A4EB}" type="presParOf" srcId="{ACF561BC-A8BE-44DC-AB67-3928D1107762}" destId="{D2611461-1636-4263-8985-D2A910A30315}" srcOrd="2" destOrd="0" presId="urn:microsoft.com/office/officeart/2005/8/layout/vList4"/>
    <dgm:cxn modelId="{8621E31D-FDD4-459D-A8C4-8F24F027CA32}" type="presParOf" srcId="{3FD507E6-A3AB-4852-B8D9-996280EEC422}" destId="{32EEDBBE-2BC5-41A0-AA94-9D21DBA3509C}" srcOrd="5" destOrd="0" presId="urn:microsoft.com/office/officeart/2005/8/layout/vList4"/>
    <dgm:cxn modelId="{8BD1ACAB-D9E5-4614-BE90-32E801A7E231}" type="presParOf" srcId="{3FD507E6-A3AB-4852-B8D9-996280EEC422}" destId="{FDA37035-BC97-4AD3-909C-6E96ECCF27C2}" srcOrd="6" destOrd="0" presId="urn:microsoft.com/office/officeart/2005/8/layout/vList4"/>
    <dgm:cxn modelId="{0F0E71B0-F38D-49DE-99B5-6CA4EFFCAF94}" type="presParOf" srcId="{FDA37035-BC97-4AD3-909C-6E96ECCF27C2}" destId="{43CC0C3C-EAAA-4910-9141-87C3B07F6A4C}" srcOrd="0" destOrd="0" presId="urn:microsoft.com/office/officeart/2005/8/layout/vList4"/>
    <dgm:cxn modelId="{2F194915-76BC-4D16-B1C2-B489D68D95CB}" type="presParOf" srcId="{FDA37035-BC97-4AD3-909C-6E96ECCF27C2}" destId="{257EB30A-A75A-4391-B048-9FC42B410492}" srcOrd="1" destOrd="0" presId="urn:microsoft.com/office/officeart/2005/8/layout/vList4"/>
    <dgm:cxn modelId="{E37F2DEC-0EA4-4229-B3C7-CB42D0322825}" type="presParOf" srcId="{FDA37035-BC97-4AD3-909C-6E96ECCF27C2}" destId="{BBE75992-6011-411B-8708-054A9753D02C}" srcOrd="2" destOrd="0" presId="urn:microsoft.com/office/officeart/2005/8/layout/vList4"/>
    <dgm:cxn modelId="{DBCFF0DE-359E-4C0B-B9C4-4EBC60F1666B}" type="presParOf" srcId="{3FD507E6-A3AB-4852-B8D9-996280EEC422}" destId="{FBBFC596-DABB-4B7D-A1AE-D7C0683E4F2D}" srcOrd="7" destOrd="0" presId="urn:microsoft.com/office/officeart/2005/8/layout/vList4"/>
    <dgm:cxn modelId="{0D6D0A08-4935-4B0D-AF2C-C272E45F0065}" type="presParOf" srcId="{3FD507E6-A3AB-4852-B8D9-996280EEC422}" destId="{BF5D3A6A-E496-4AE9-8E43-FE7E8862CE72}" srcOrd="8" destOrd="0" presId="urn:microsoft.com/office/officeart/2005/8/layout/vList4"/>
    <dgm:cxn modelId="{74973C62-C6C3-4D38-AAB7-B0A390C55046}" type="presParOf" srcId="{BF5D3A6A-E496-4AE9-8E43-FE7E8862CE72}" destId="{B542A85D-6FBB-409E-856E-68FEA17C1221}" srcOrd="0" destOrd="0" presId="urn:microsoft.com/office/officeart/2005/8/layout/vList4"/>
    <dgm:cxn modelId="{980E0939-CF0C-4F58-9103-8A0CF852FCF1}" type="presParOf" srcId="{BF5D3A6A-E496-4AE9-8E43-FE7E8862CE72}" destId="{3D3D22F7-3DE9-4581-8748-106272A6F75F}" srcOrd="1" destOrd="0" presId="urn:microsoft.com/office/officeart/2005/8/layout/vList4"/>
    <dgm:cxn modelId="{81E8CDCA-5BEB-4616-BC50-90FA478924EF}" type="presParOf" srcId="{BF5D3A6A-E496-4AE9-8E43-FE7E8862CE72}" destId="{B87CD65F-A101-4EC0-B8BF-A3059F3F4501}" srcOrd="2" destOrd="0" presId="urn:microsoft.com/office/officeart/2005/8/layout/vList4"/>
    <dgm:cxn modelId="{A148F14E-A33A-4BD6-A134-670C3D3D8841}" type="presParOf" srcId="{3FD507E6-A3AB-4852-B8D9-996280EEC422}" destId="{A52DD17E-40B4-406B-9AFA-556C9CEC60EF}" srcOrd="9" destOrd="0" presId="urn:microsoft.com/office/officeart/2005/8/layout/vList4"/>
    <dgm:cxn modelId="{57078373-04FB-41B9-885B-D20B590AB664}" type="presParOf" srcId="{3FD507E6-A3AB-4852-B8D9-996280EEC422}" destId="{9F503744-D070-4ED8-8604-4AA56A5947C3}" srcOrd="10" destOrd="0" presId="urn:microsoft.com/office/officeart/2005/8/layout/vList4"/>
    <dgm:cxn modelId="{1737B706-3AEA-4D70-A6D5-B64DFA2AA384}" type="presParOf" srcId="{9F503744-D070-4ED8-8604-4AA56A5947C3}" destId="{2E92571D-E046-488A-A69F-4868B33764B9}" srcOrd="0" destOrd="0" presId="urn:microsoft.com/office/officeart/2005/8/layout/vList4"/>
    <dgm:cxn modelId="{59E64B27-48A8-4E94-A5FE-0CD6F5D1D1BA}" type="presParOf" srcId="{9F503744-D070-4ED8-8604-4AA56A5947C3}" destId="{CDBEC64A-89CA-4C3B-BA48-7293489382C0}" srcOrd="1" destOrd="0" presId="urn:microsoft.com/office/officeart/2005/8/layout/vList4"/>
    <dgm:cxn modelId="{D7745FE8-5788-43BD-A378-CC8463AC228B}" type="presParOf" srcId="{9F503744-D070-4ED8-8604-4AA56A5947C3}" destId="{337796A2-45A9-4DFD-A127-E79C9B7DFF4B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AC46CF-0332-4AB2-A1FE-9A4B023235C4}">
      <dsp:nvSpPr>
        <dsp:cNvPr id="0" name=""/>
        <dsp:cNvSpPr/>
      </dsp:nvSpPr>
      <dsp:spPr>
        <a:xfrm>
          <a:off x="0" y="0"/>
          <a:ext cx="11663577" cy="79266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rgbClr val="F7AB3B"/>
              </a:solidFill>
            </a:rPr>
            <a:t>WHAT?</a:t>
          </a:r>
          <a:r>
            <a:rPr lang="en-US" sz="2000" b="1" kern="1200" dirty="0">
              <a:solidFill>
                <a:schemeClr val="bg1"/>
              </a:solidFill>
            </a:rPr>
            <a:t>	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kern="1200" dirty="0">
              <a:solidFill>
                <a:schemeClr val="bg1"/>
              </a:solidFill>
            </a:rPr>
            <a:t>Study Bicycle Crashes in North Carolina</a:t>
          </a:r>
        </a:p>
      </dsp:txBody>
      <dsp:txXfrm>
        <a:off x="2411982" y="0"/>
        <a:ext cx="9251594" cy="792667"/>
      </dsp:txXfrm>
    </dsp:sp>
    <dsp:sp modelId="{A7FD3DA1-349E-4CEB-AACC-32450B29C2C9}">
      <dsp:nvSpPr>
        <dsp:cNvPr id="0" name=""/>
        <dsp:cNvSpPr/>
      </dsp:nvSpPr>
      <dsp:spPr>
        <a:xfrm>
          <a:off x="100716" y="80487"/>
          <a:ext cx="2289816" cy="631692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/>
          <a:srcRect/>
          <a:stretch>
            <a:fillRect t="-52000" b="-52000"/>
          </a:stretch>
        </a:blipFill>
        <a:ln w="15875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791C50-9D6B-414F-8759-EB1C3F896B83}">
      <dsp:nvSpPr>
        <dsp:cNvPr id="0" name=""/>
        <dsp:cNvSpPr/>
      </dsp:nvSpPr>
      <dsp:spPr>
        <a:xfrm>
          <a:off x="0" y="871933"/>
          <a:ext cx="11663577" cy="79266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rgbClr val="F7AB3B"/>
              </a:solidFill>
            </a:rPr>
            <a:t>WHEN?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 dirty="0"/>
            <a:t>Analyze when most fatal crashes occur</a:t>
          </a:r>
        </a:p>
      </dsp:txBody>
      <dsp:txXfrm>
        <a:off x="2411982" y="871933"/>
        <a:ext cx="9251594" cy="792667"/>
      </dsp:txXfrm>
    </dsp:sp>
    <dsp:sp modelId="{EDAEFC7B-EEA4-43A1-ADA8-8DAC3B1956D4}">
      <dsp:nvSpPr>
        <dsp:cNvPr id="0" name=""/>
        <dsp:cNvSpPr/>
      </dsp:nvSpPr>
      <dsp:spPr>
        <a:xfrm>
          <a:off x="79266" y="951200"/>
          <a:ext cx="2332715" cy="634133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2"/>
          <a:srcRect/>
          <a:stretch>
            <a:fillRect t="-67000" b="-67000"/>
          </a:stretch>
        </a:blipFill>
        <a:ln w="15875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F40A27-2FA4-4DEA-8D3D-CD0A5CEA44D5}">
      <dsp:nvSpPr>
        <dsp:cNvPr id="0" name=""/>
        <dsp:cNvSpPr/>
      </dsp:nvSpPr>
      <dsp:spPr>
        <a:xfrm>
          <a:off x="0" y="1743867"/>
          <a:ext cx="11663577" cy="79266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rgbClr val="F7AB3B"/>
              </a:solidFill>
            </a:rPr>
            <a:t>WHERE?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Analyze where the most fatal crashes occur</a:t>
          </a:r>
        </a:p>
      </dsp:txBody>
      <dsp:txXfrm>
        <a:off x="2411982" y="1743867"/>
        <a:ext cx="9251594" cy="792667"/>
      </dsp:txXfrm>
    </dsp:sp>
    <dsp:sp modelId="{5FC4810F-DC5C-485D-B9EA-87C5CCC6E6FA}">
      <dsp:nvSpPr>
        <dsp:cNvPr id="0" name=""/>
        <dsp:cNvSpPr/>
      </dsp:nvSpPr>
      <dsp:spPr>
        <a:xfrm>
          <a:off x="79266" y="1823134"/>
          <a:ext cx="2332715" cy="634133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3"/>
          <a:srcRect/>
          <a:stretch>
            <a:fillRect t="-20000" b="-20000"/>
          </a:stretch>
        </a:blipFill>
        <a:ln w="15875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CC0C3C-EAAA-4910-9141-87C3B07F6A4C}">
      <dsp:nvSpPr>
        <dsp:cNvPr id="0" name=""/>
        <dsp:cNvSpPr/>
      </dsp:nvSpPr>
      <dsp:spPr>
        <a:xfrm>
          <a:off x="0" y="2615801"/>
          <a:ext cx="11663577" cy="79266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>
              <a:solidFill>
                <a:srgbClr val="F7AB3B"/>
              </a:solidFill>
            </a:rPr>
            <a:t>WHO?</a:t>
          </a:r>
        </a:p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kern="1200" dirty="0"/>
            <a:t>Analyze who is involved in fatal crashes</a:t>
          </a:r>
        </a:p>
      </dsp:txBody>
      <dsp:txXfrm>
        <a:off x="2411982" y="2615801"/>
        <a:ext cx="9251594" cy="792667"/>
      </dsp:txXfrm>
    </dsp:sp>
    <dsp:sp modelId="{257EB30A-A75A-4391-B048-9FC42B410492}">
      <dsp:nvSpPr>
        <dsp:cNvPr id="0" name=""/>
        <dsp:cNvSpPr/>
      </dsp:nvSpPr>
      <dsp:spPr>
        <a:xfrm>
          <a:off x="79266" y="2695068"/>
          <a:ext cx="2332715" cy="634133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4"/>
          <a:srcRect/>
          <a:stretch>
            <a:fillRect t="-80000" b="-80000"/>
          </a:stretch>
        </a:blipFill>
        <a:ln w="15875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42A85D-6FBB-409E-856E-68FEA17C1221}">
      <dsp:nvSpPr>
        <dsp:cNvPr id="0" name=""/>
        <dsp:cNvSpPr/>
      </dsp:nvSpPr>
      <dsp:spPr>
        <a:xfrm>
          <a:off x="0" y="3478944"/>
          <a:ext cx="11663577" cy="792667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>
              <a:solidFill>
                <a:srgbClr val="F7AB3B"/>
              </a:solidFill>
            </a:rPr>
            <a:t>WHY?</a:t>
          </a:r>
        </a:p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kern="1200" dirty="0"/>
            <a:t>Analyze why most fatal crashes occur</a:t>
          </a:r>
        </a:p>
      </dsp:txBody>
      <dsp:txXfrm>
        <a:off x="2411982" y="3478944"/>
        <a:ext cx="9251594" cy="792667"/>
      </dsp:txXfrm>
    </dsp:sp>
    <dsp:sp modelId="{3D3D22F7-3DE9-4581-8748-106272A6F75F}">
      <dsp:nvSpPr>
        <dsp:cNvPr id="0" name=""/>
        <dsp:cNvSpPr/>
      </dsp:nvSpPr>
      <dsp:spPr>
        <a:xfrm>
          <a:off x="79266" y="3567002"/>
          <a:ext cx="2332715" cy="634133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5"/>
          <a:srcRect/>
          <a:stretch>
            <a:fillRect t="-84000" b="-84000"/>
          </a:stretch>
        </a:blipFill>
        <a:ln w="15875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92571D-E046-488A-A69F-4868B33764B9}">
      <dsp:nvSpPr>
        <dsp:cNvPr id="0" name=""/>
        <dsp:cNvSpPr/>
      </dsp:nvSpPr>
      <dsp:spPr>
        <a:xfrm>
          <a:off x="0" y="4359669"/>
          <a:ext cx="11663577" cy="79266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>
              <a:solidFill>
                <a:srgbClr val="F7AB3B"/>
              </a:solidFill>
            </a:rPr>
            <a:t>HOW?</a:t>
          </a:r>
        </a:p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kern="1200" dirty="0"/>
            <a:t>Understand how fatal crashes can be avoided</a:t>
          </a:r>
        </a:p>
      </dsp:txBody>
      <dsp:txXfrm>
        <a:off x="2411982" y="4359669"/>
        <a:ext cx="9251594" cy="792667"/>
      </dsp:txXfrm>
    </dsp:sp>
    <dsp:sp modelId="{CDBEC64A-89CA-4C3B-BA48-7293489382C0}">
      <dsp:nvSpPr>
        <dsp:cNvPr id="0" name=""/>
        <dsp:cNvSpPr/>
      </dsp:nvSpPr>
      <dsp:spPr>
        <a:xfrm>
          <a:off x="79266" y="4438936"/>
          <a:ext cx="2332715" cy="634133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6"/>
          <a:srcRect/>
          <a:stretch>
            <a:fillRect t="-65000" b="-65000"/>
          </a:stretch>
        </a:blipFill>
        <a:ln w="15875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F253CA-FE4F-4765-B0DD-4162DB93282F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FB9EFF-9720-4511-A55A-5F36CDC0D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9791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810" y="68266"/>
            <a:ext cx="10058400" cy="7897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90542-9A30-4E29-AA01-78595DCE0BD4}" type="datetime1">
              <a:rPr lang="en-US" smtClean="0"/>
              <a:t>4/17/2020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Statewide Analysis of Bicycle Crashes in North Carolina (2007-2018)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254F6-2034-44F8-8A7C-C71F5A1DE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634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6A947-EEA3-483A-98D8-BE9434FC4800}" type="datetime1">
              <a:rPr lang="en-US" smtClean="0"/>
              <a:t>4/17/2020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Statewide Analysis of Bicycle Crashes in North Carolina (2007-2018)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254F6-2034-44F8-8A7C-C71F5A1DE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053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1611071"/>
            <a:ext cx="10058400" cy="2211137"/>
          </a:xfrm>
        </p:spPr>
        <p:txBody>
          <a:bodyPr anchor="ctr">
            <a:normAutofit/>
          </a:bodyPr>
          <a:lstStyle>
            <a:lvl1pPr algn="l">
              <a:lnSpc>
                <a:spcPct val="85000"/>
              </a:lnSpc>
              <a:defRPr sz="54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C4471-FC87-4D66-AD5E-4589409DA5A7}" type="datetime1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Statewide Analysis of Bicycle Crashes in North Carolina (2007-2018)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254F6-2034-44F8-8A7C-C71F5A1DE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997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DE81A-25E8-4BC1-B510-E3F15FB6956E}" type="datetime1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Statewide Analysis of Bicycle Crashes in North Carolina (2007-2018)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254F6-2034-44F8-8A7C-C71F5A1DE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483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54330" y="286603"/>
            <a:ext cx="11591578" cy="7023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4330" y="1072660"/>
            <a:ext cx="5680710" cy="513470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072662"/>
            <a:ext cx="5727988" cy="51347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BD8C0-B44F-4380-BAFA-C5D5EF128DE3}" type="datetime1">
              <a:rPr lang="en-US" smtClean="0"/>
              <a:t>4/17/2020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Statewide Analysis of Bicycle Crashes in North Carolina (2007-2018)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254F6-2034-44F8-8A7C-C71F5A1DE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721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97716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165" y="116005"/>
            <a:ext cx="11699922" cy="77067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0370" y="975300"/>
            <a:ext cx="11699922" cy="525962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4330" y="6459785"/>
            <a:ext cx="32152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66AB329-CA81-43EB-B674-21DEFD9388A4}" type="datetime1">
              <a:rPr lang="en-US" smtClean="0"/>
              <a:t>4/17/2020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Statewide Analysis of Bicycle Crashes in North Carolina (2007-2018)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3883" y="647883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C0254F6-2034-44F8-8A7C-C71F5A1DE8F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>
            <a:off x="319162" y="890124"/>
            <a:ext cx="11580495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347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73" r:id="rId3"/>
    <p:sldLayoutId id="2147483674" r:id="rId4"/>
    <p:sldLayoutId id="2147483676" r:id="rId5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sv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hapelhillopendata.org/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6D2C6-7F31-4D96-8BAE-F79E55A0F7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3037" y="1116624"/>
            <a:ext cx="7454825" cy="2022230"/>
          </a:xfrm>
        </p:spPr>
        <p:txBody>
          <a:bodyPr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600" b="1" dirty="0">
                <a:solidFill>
                  <a:schemeClr val="accent1"/>
                </a:solidFill>
                <a:latin typeface="Century Gothic" panose="020B0502020202020204" pitchFamily="34" charset="0"/>
              </a:rPr>
              <a:t>Statewide Analysis of </a:t>
            </a:r>
            <a:br>
              <a:rPr lang="en-US" sz="3600" b="1" dirty="0">
                <a:solidFill>
                  <a:schemeClr val="accent1"/>
                </a:solidFill>
                <a:latin typeface="Century Gothic" panose="020B0502020202020204" pitchFamily="34" charset="0"/>
              </a:rPr>
            </a:br>
            <a:r>
              <a:rPr lang="en-US" sz="3600" b="1" dirty="0">
                <a:solidFill>
                  <a:schemeClr val="accent1"/>
                </a:solidFill>
                <a:latin typeface="Century Gothic" panose="020B0502020202020204" pitchFamily="34" charset="0"/>
              </a:rPr>
              <a:t>Bicycle Crashes in North Carolina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8215CD-258A-46E6-97D9-79A395A0BD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7154" y="3604847"/>
            <a:ext cx="3789484" cy="1598121"/>
          </a:xfrm>
        </p:spPr>
        <p:txBody>
          <a:bodyPr>
            <a:noAutofit/>
          </a:bodyPr>
          <a:lstStyle/>
          <a:p>
            <a:r>
              <a:rPr lang="en-US" sz="1800" b="1" dirty="0">
                <a:latin typeface="+mn-lt"/>
              </a:rPr>
              <a:t>Prepared By</a:t>
            </a:r>
            <a:r>
              <a:rPr lang="en-US" sz="1800" b="1" dirty="0"/>
              <a:t>:</a:t>
            </a:r>
          </a:p>
          <a:p>
            <a:r>
              <a:rPr lang="en-US" sz="1800" dirty="0">
                <a:solidFill>
                  <a:schemeClr val="accent2"/>
                </a:solidFill>
              </a:rPr>
              <a:t>Matt </a:t>
            </a:r>
            <a:r>
              <a:rPr lang="en-US" sz="1800" dirty="0" err="1">
                <a:solidFill>
                  <a:schemeClr val="accent2"/>
                </a:solidFill>
              </a:rPr>
              <a:t>Dardari</a:t>
            </a:r>
            <a:endParaRPr lang="en-US" sz="1800" dirty="0">
              <a:solidFill>
                <a:schemeClr val="accent2"/>
              </a:solidFill>
            </a:endParaRPr>
          </a:p>
          <a:p>
            <a:r>
              <a:rPr lang="en-US" sz="1800" dirty="0" err="1">
                <a:solidFill>
                  <a:schemeClr val="accent2"/>
                </a:solidFill>
              </a:rPr>
              <a:t>Preethika</a:t>
            </a:r>
            <a:r>
              <a:rPr lang="en-US" sz="1800" dirty="0">
                <a:solidFill>
                  <a:schemeClr val="accent2"/>
                </a:solidFill>
              </a:rPr>
              <a:t> Gajendran</a:t>
            </a:r>
          </a:p>
          <a:p>
            <a:r>
              <a:rPr lang="en-US" sz="1800" dirty="0">
                <a:solidFill>
                  <a:schemeClr val="accent2"/>
                </a:solidFill>
              </a:rPr>
              <a:t>Rashi Waghray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B558A6-877C-4CDD-971B-9EE5679F0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Statewide Analysis of Bicycle Crashes in North Carolina (2007-2018)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27D931-BE4D-4E5A-BEB3-CB2D70132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254F6-2034-44F8-8A7C-C71F5A1DE8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56202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8D57E-5B17-40E8-91A1-5E532C939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Bicycle Crash Fatality Analysis – </a:t>
            </a:r>
            <a:r>
              <a:rPr lang="en-US" dirty="0">
                <a:solidFill>
                  <a:schemeClr val="accent2"/>
                </a:solidFill>
              </a:rPr>
              <a:t>WHERE?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8D467D-E410-4C67-B1EF-E6B4F8240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Statewide Analysis of Bicycle Crashes in North Carolina (2007-2018)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32830B-EEAA-44C4-9593-F041F5D1F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254F6-2034-44F8-8A7C-C71F5A1DE8FB}" type="slidenum">
              <a:rPr lang="en-US" smtClean="0"/>
              <a:t>10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12E73D-229C-4C2E-92A2-12F1F03CFD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810" y="3075578"/>
            <a:ext cx="4587638" cy="271295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FF90A9F-93FD-4BA2-AA6B-B4628D40F1BD}"/>
              </a:ext>
            </a:extLst>
          </p:cNvPr>
          <p:cNvSpPr/>
          <p:nvPr/>
        </p:nvSpPr>
        <p:spPr>
          <a:xfrm>
            <a:off x="384810" y="994765"/>
            <a:ext cx="5425441" cy="12852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b="1" u="sng" dirty="0">
                <a:solidFill>
                  <a:schemeClr val="accent2"/>
                </a:solidFill>
              </a:rPr>
              <a:t>ROAD CLASS: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/>
              <a:t>About </a:t>
            </a:r>
            <a:r>
              <a:rPr lang="en-US" altLang="en-US" b="1" dirty="0">
                <a:solidFill>
                  <a:srgbClr val="F7AB3B"/>
                </a:solidFill>
              </a:rPr>
              <a:t>79(30%) </a:t>
            </a:r>
            <a:r>
              <a:rPr lang="en-US" altLang="en-US" b="1" dirty="0"/>
              <a:t>occurred on </a:t>
            </a:r>
            <a:r>
              <a:rPr lang="en-US" altLang="en-US" b="1" dirty="0">
                <a:solidFill>
                  <a:schemeClr val="accent2"/>
                </a:solidFill>
              </a:rPr>
              <a:t>Local Streets </a:t>
            </a:r>
            <a:r>
              <a:rPr lang="en-US" altLang="en-US" b="1" dirty="0"/>
              <a:t>within the state</a:t>
            </a:r>
          </a:p>
        </p:txBody>
      </p:sp>
    </p:spTree>
    <p:extLst>
      <p:ext uri="{BB962C8B-B14F-4D97-AF65-F5344CB8AC3E}">
        <p14:creationId xmlns:p14="http://schemas.microsoft.com/office/powerpoint/2010/main" val="13852067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F25634C-15AA-483E-8331-592AE7216E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810" y="2850869"/>
            <a:ext cx="5371933" cy="345698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63447F3-B840-48E0-B367-4A011ACB0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810" y="68266"/>
            <a:ext cx="11561098" cy="789722"/>
          </a:xfrm>
        </p:spPr>
        <p:txBody>
          <a:bodyPr>
            <a:normAutofit/>
          </a:bodyPr>
          <a:lstStyle/>
          <a:p>
            <a:r>
              <a:rPr lang="en-US" dirty="0"/>
              <a:t>Bicycle Crash Fatality Analysis – </a:t>
            </a:r>
            <a:r>
              <a:rPr lang="en-US" dirty="0">
                <a:solidFill>
                  <a:schemeClr val="accent2"/>
                </a:solidFill>
              </a:rPr>
              <a:t>WHO?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797D13-BDD5-43B4-BE7A-A51BB4064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Statewide Analysis of Bicycle Crashes in North Carolina (2007-2018)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380151-7FAD-4B96-96D9-5CBFC70BB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254F6-2034-44F8-8A7C-C71F5A1DE8FB}" type="slidenum">
              <a:rPr lang="en-US" smtClean="0"/>
              <a:t>11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FF1912E-BAF7-4CFD-8729-701F63D07884}"/>
              </a:ext>
            </a:extLst>
          </p:cNvPr>
          <p:cNvSpPr/>
          <p:nvPr/>
        </p:nvSpPr>
        <p:spPr>
          <a:xfrm>
            <a:off x="384810" y="917651"/>
            <a:ext cx="5295021" cy="17007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b="1" u="sng" dirty="0">
                <a:solidFill>
                  <a:schemeClr val="accent2"/>
                </a:solidFill>
              </a:rPr>
              <a:t>BIKER AGE: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/>
              <a:t>Young Bikers (&lt;20 years) – </a:t>
            </a:r>
            <a:r>
              <a:rPr lang="en-US" altLang="en-US" b="1" dirty="0">
                <a:solidFill>
                  <a:srgbClr val="F7AB3B"/>
                </a:solidFill>
              </a:rPr>
              <a:t>38(15%)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schemeClr val="accent2"/>
                </a:solidFill>
              </a:rPr>
              <a:t>Adult Bikers </a:t>
            </a:r>
            <a:r>
              <a:rPr lang="en-US" altLang="en-US" b="1" dirty="0"/>
              <a:t>(20–60 years) – </a:t>
            </a:r>
            <a:r>
              <a:rPr lang="en-US" altLang="en-US" b="1" dirty="0">
                <a:solidFill>
                  <a:srgbClr val="F7AB3B"/>
                </a:solidFill>
              </a:rPr>
              <a:t>172(66%)</a:t>
            </a:r>
            <a:endParaRPr lang="en-US" altLang="en-US" b="1" dirty="0"/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/>
              <a:t>Elderly Bikers (&gt;60 years) – </a:t>
            </a:r>
            <a:r>
              <a:rPr lang="en-US" altLang="en-US" b="1" dirty="0">
                <a:solidFill>
                  <a:srgbClr val="F7AB3B"/>
                </a:solidFill>
              </a:rPr>
              <a:t>48(19%)</a:t>
            </a:r>
            <a:endParaRPr lang="en-US" altLang="en-US" b="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523242A-31B3-4C7B-9530-E3F75DD5C0C1}"/>
              </a:ext>
            </a:extLst>
          </p:cNvPr>
          <p:cNvSpPr/>
          <p:nvPr/>
        </p:nvSpPr>
        <p:spPr>
          <a:xfrm>
            <a:off x="6096000" y="917652"/>
            <a:ext cx="5295021" cy="17007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b="1" u="sng" dirty="0">
                <a:solidFill>
                  <a:schemeClr val="accent2"/>
                </a:solidFill>
              </a:rPr>
              <a:t>MOTORIST AGE: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/>
              <a:t>Young Bikers (&lt;20 years) – </a:t>
            </a:r>
            <a:r>
              <a:rPr lang="en-US" altLang="en-US" b="1" dirty="0">
                <a:solidFill>
                  <a:srgbClr val="F7AB3B"/>
                </a:solidFill>
              </a:rPr>
              <a:t>23(9%)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schemeClr val="accent2"/>
                </a:solidFill>
              </a:rPr>
              <a:t>Adult Bikers </a:t>
            </a:r>
            <a:r>
              <a:rPr lang="en-US" altLang="en-US" b="1" dirty="0"/>
              <a:t>(20–60 years) – </a:t>
            </a:r>
            <a:r>
              <a:rPr lang="en-US" altLang="en-US" b="1" dirty="0">
                <a:solidFill>
                  <a:srgbClr val="F7AB3B"/>
                </a:solidFill>
              </a:rPr>
              <a:t>179(69%)</a:t>
            </a:r>
            <a:endParaRPr lang="en-US" altLang="en-US" b="1" dirty="0"/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/>
              <a:t>Elderly Bikers (&gt;60 years) – </a:t>
            </a:r>
            <a:r>
              <a:rPr lang="en-US" altLang="en-US" b="1" dirty="0">
                <a:solidFill>
                  <a:srgbClr val="F7AB3B"/>
                </a:solidFill>
              </a:rPr>
              <a:t>41(16%)</a:t>
            </a:r>
            <a:endParaRPr lang="en-US" altLang="en-US" b="1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272F96A-5894-4637-B54A-0650BF036A3D}"/>
              </a:ext>
            </a:extLst>
          </p:cNvPr>
          <p:cNvCxnSpPr>
            <a:cxnSpLocks/>
          </p:cNvCxnSpPr>
          <p:nvPr/>
        </p:nvCxnSpPr>
        <p:spPr>
          <a:xfrm>
            <a:off x="5885348" y="1009918"/>
            <a:ext cx="5135" cy="508398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3695077B-089B-4166-8C2B-CCAFA70D70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7604" y="2811625"/>
            <a:ext cx="5264211" cy="3496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13850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447F3-B840-48E0-B367-4A011ACB0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810" y="68266"/>
            <a:ext cx="11561098" cy="789722"/>
          </a:xfrm>
        </p:spPr>
        <p:txBody>
          <a:bodyPr>
            <a:normAutofit/>
          </a:bodyPr>
          <a:lstStyle/>
          <a:p>
            <a:r>
              <a:rPr lang="en-US" dirty="0"/>
              <a:t>Bicycle Crash Fatality Analysis – </a:t>
            </a:r>
            <a:r>
              <a:rPr lang="en-US" dirty="0">
                <a:solidFill>
                  <a:schemeClr val="accent2"/>
                </a:solidFill>
              </a:rPr>
              <a:t>WHO?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797D13-BDD5-43B4-BE7A-A51BB4064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Statewide Analysis of Bicycle Crashes in North Carolina (2007-2018)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380151-7FAD-4B96-96D9-5CBFC70BB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254F6-2034-44F8-8A7C-C71F5A1DE8FB}" type="slidenum">
              <a:rPr lang="en-US" smtClean="0"/>
              <a:t>12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21DF9C7-81B1-4187-9F4C-A7DE5F24A4DD}"/>
              </a:ext>
            </a:extLst>
          </p:cNvPr>
          <p:cNvSpPr/>
          <p:nvPr/>
        </p:nvSpPr>
        <p:spPr>
          <a:xfrm>
            <a:off x="6319617" y="902389"/>
            <a:ext cx="5425441" cy="12852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b="1" u="sng" dirty="0">
                <a:solidFill>
                  <a:schemeClr val="accent2"/>
                </a:solidFill>
              </a:rPr>
              <a:t>MOTORIST GENDER: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dirty="0"/>
              <a:t>Majority of fatal crashes </a:t>
            </a:r>
            <a:r>
              <a:rPr lang="en-US" b="1" dirty="0">
                <a:solidFill>
                  <a:srgbClr val="F7AB3B"/>
                </a:solidFill>
              </a:rPr>
              <a:t>171(66%) </a:t>
            </a:r>
            <a:r>
              <a:rPr lang="en-US" b="1" dirty="0"/>
              <a:t>involved a </a:t>
            </a:r>
            <a:r>
              <a:rPr lang="en-US" b="1" dirty="0">
                <a:solidFill>
                  <a:schemeClr val="accent2"/>
                </a:solidFill>
              </a:rPr>
              <a:t>male motorist</a:t>
            </a:r>
            <a:endParaRPr lang="en-US" b="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692894C-7A63-4AF8-BD1A-6C9759F10B96}"/>
              </a:ext>
            </a:extLst>
          </p:cNvPr>
          <p:cNvSpPr/>
          <p:nvPr/>
        </p:nvSpPr>
        <p:spPr>
          <a:xfrm>
            <a:off x="359022" y="896772"/>
            <a:ext cx="5425441" cy="12852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b="1" u="sng" dirty="0">
                <a:solidFill>
                  <a:schemeClr val="accent2"/>
                </a:solidFill>
              </a:rPr>
              <a:t>BIKER GENDER: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dirty="0"/>
              <a:t>Majority of fatal crashes </a:t>
            </a:r>
            <a:r>
              <a:rPr lang="en-US" b="1" dirty="0">
                <a:solidFill>
                  <a:srgbClr val="F7AB3B"/>
                </a:solidFill>
              </a:rPr>
              <a:t>229(88%)</a:t>
            </a:r>
            <a:r>
              <a:rPr lang="en-US" b="1" dirty="0"/>
              <a:t> involved a </a:t>
            </a:r>
            <a:r>
              <a:rPr lang="en-US" b="1" dirty="0">
                <a:solidFill>
                  <a:schemeClr val="accent2"/>
                </a:solidFill>
              </a:rPr>
              <a:t>male biker</a:t>
            </a:r>
            <a:endParaRPr lang="en-US" b="1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3C3FD58-448D-4C1A-98FB-D85C3002A7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119" y="2653268"/>
            <a:ext cx="4191475" cy="3599737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F4B76EC-494C-432F-9B5A-916C3107F374}"/>
              </a:ext>
            </a:extLst>
          </p:cNvPr>
          <p:cNvCxnSpPr>
            <a:cxnSpLocks/>
          </p:cNvCxnSpPr>
          <p:nvPr/>
        </p:nvCxnSpPr>
        <p:spPr>
          <a:xfrm>
            <a:off x="5810976" y="917652"/>
            <a:ext cx="5135" cy="508398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4AE2704F-3B11-4366-8A5E-B32156EA6C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5606" y="2680516"/>
            <a:ext cx="4269060" cy="3267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34605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447F3-B840-48E0-B367-4A011ACB0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810" y="68266"/>
            <a:ext cx="11561098" cy="789722"/>
          </a:xfrm>
        </p:spPr>
        <p:txBody>
          <a:bodyPr>
            <a:normAutofit/>
          </a:bodyPr>
          <a:lstStyle/>
          <a:p>
            <a:r>
              <a:rPr lang="en-US" dirty="0"/>
              <a:t>Bicycle Crash Fatality Analysis – </a:t>
            </a:r>
            <a:r>
              <a:rPr lang="en-US" dirty="0">
                <a:solidFill>
                  <a:schemeClr val="accent2"/>
                </a:solidFill>
              </a:rPr>
              <a:t>WHO?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797D13-BDD5-43B4-BE7A-A51BB4064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Statewide Analysis of Bicycle Crashes in North Carolina (2007-2018)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380151-7FAD-4B96-96D9-5CBFC70BB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254F6-2034-44F8-8A7C-C71F5A1DE8FB}" type="slidenum">
              <a:rPr lang="en-US" smtClean="0"/>
              <a:t>13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FF1912E-BAF7-4CFD-8729-701F63D07884}"/>
              </a:ext>
            </a:extLst>
          </p:cNvPr>
          <p:cNvSpPr/>
          <p:nvPr/>
        </p:nvSpPr>
        <p:spPr>
          <a:xfrm>
            <a:off x="384810" y="984413"/>
            <a:ext cx="5295021" cy="12852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b="1" u="sng" dirty="0">
                <a:solidFill>
                  <a:schemeClr val="accent2"/>
                </a:solidFill>
              </a:rPr>
              <a:t>BIKER RACE: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/>
              <a:t>Majority of the bikers </a:t>
            </a:r>
            <a:r>
              <a:rPr lang="en-US" altLang="en-US" b="1" dirty="0">
                <a:solidFill>
                  <a:srgbClr val="F7AB3B"/>
                </a:solidFill>
              </a:rPr>
              <a:t>154(59%) </a:t>
            </a:r>
            <a:r>
              <a:rPr lang="en-US" altLang="en-US" b="1" dirty="0"/>
              <a:t>involved in fatal crashes were </a:t>
            </a:r>
            <a:r>
              <a:rPr lang="en-US" altLang="en-US" b="1" dirty="0">
                <a:solidFill>
                  <a:schemeClr val="accent2"/>
                </a:solidFill>
              </a:rPr>
              <a:t>Caucasians</a:t>
            </a:r>
            <a:endParaRPr lang="en-US" altLang="en-US" b="1" dirty="0">
              <a:solidFill>
                <a:srgbClr val="F7AB3B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21DF9C7-81B1-4187-9F4C-A7DE5F24A4DD}"/>
              </a:ext>
            </a:extLst>
          </p:cNvPr>
          <p:cNvSpPr/>
          <p:nvPr/>
        </p:nvSpPr>
        <p:spPr>
          <a:xfrm>
            <a:off x="6096000" y="984413"/>
            <a:ext cx="5425441" cy="12852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b="1" u="sng" dirty="0">
                <a:solidFill>
                  <a:schemeClr val="accent2"/>
                </a:solidFill>
              </a:rPr>
              <a:t>MOTORIST RACE: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/>
              <a:t>Majority of the motorists </a:t>
            </a:r>
            <a:r>
              <a:rPr lang="en-US" altLang="en-US" b="1" dirty="0">
                <a:solidFill>
                  <a:srgbClr val="F7AB3B"/>
                </a:solidFill>
              </a:rPr>
              <a:t>161(62%) </a:t>
            </a:r>
            <a:r>
              <a:rPr lang="en-US" altLang="en-US" b="1" dirty="0"/>
              <a:t>involved in fatal crashes were </a:t>
            </a:r>
            <a:r>
              <a:rPr lang="en-US" altLang="en-US" b="1" dirty="0">
                <a:solidFill>
                  <a:schemeClr val="accent2"/>
                </a:solidFill>
              </a:rPr>
              <a:t>Caucasians</a:t>
            </a:r>
            <a:r>
              <a:rPr lang="en-US" altLang="en-US" b="1" dirty="0"/>
              <a:t> 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A34C4F9-5EEF-4E9F-824A-41507FF2C7BF}"/>
              </a:ext>
            </a:extLst>
          </p:cNvPr>
          <p:cNvCxnSpPr>
            <a:cxnSpLocks/>
          </p:cNvCxnSpPr>
          <p:nvPr/>
        </p:nvCxnSpPr>
        <p:spPr>
          <a:xfrm>
            <a:off x="5810252" y="984413"/>
            <a:ext cx="5135" cy="508398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175CE12F-8651-45D5-ACD4-D7D97B2713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885" y="2828610"/>
            <a:ext cx="5222759" cy="323978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3C80D0B-A4B0-4C30-916C-155B83A197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5359" y="2751041"/>
            <a:ext cx="5420306" cy="3394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83688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30CD9-B867-4DAF-9751-FA117E803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809" y="68266"/>
            <a:ext cx="11561097" cy="789722"/>
          </a:xfrm>
        </p:spPr>
        <p:txBody>
          <a:bodyPr>
            <a:normAutofit/>
          </a:bodyPr>
          <a:lstStyle/>
          <a:p>
            <a:r>
              <a:rPr lang="en-US" dirty="0"/>
              <a:t>Bicycle Crash Fatality Analysis – </a:t>
            </a:r>
            <a:r>
              <a:rPr lang="en-US" dirty="0">
                <a:solidFill>
                  <a:schemeClr val="accent2"/>
                </a:solidFill>
              </a:rPr>
              <a:t>WHO?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261FFFA-8FE0-4E46-8D48-7D7889A9B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Statewide Analysis of Bicycle Crashes in North Carolina (2007-2018)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4EE183D-507F-4E1D-93BB-DB872B14C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254F6-2034-44F8-8A7C-C71F5A1DE8FB}" type="slidenum">
              <a:rPr lang="en-US" smtClean="0"/>
              <a:t>14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FAAA104-911E-48AA-921C-7221EAD20B80}"/>
              </a:ext>
            </a:extLst>
          </p:cNvPr>
          <p:cNvSpPr/>
          <p:nvPr/>
        </p:nvSpPr>
        <p:spPr>
          <a:xfrm>
            <a:off x="384808" y="910890"/>
            <a:ext cx="5048837" cy="17007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b="1" u="sng" dirty="0">
                <a:solidFill>
                  <a:schemeClr val="accent2"/>
                </a:solidFill>
              </a:rPr>
              <a:t>BIKER INTOXICATION: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/>
              <a:t>3/4</a:t>
            </a:r>
            <a:r>
              <a:rPr lang="en-US" altLang="en-US" b="1" baseline="30000" dirty="0"/>
              <a:t>th</a:t>
            </a:r>
            <a:r>
              <a:rPr lang="en-US" altLang="en-US" b="1" dirty="0"/>
              <a:t> of the fatal crashes </a:t>
            </a:r>
            <a:r>
              <a:rPr lang="en-US" altLang="en-US" b="1" dirty="0">
                <a:solidFill>
                  <a:srgbClr val="F7AB3B"/>
                </a:solidFill>
              </a:rPr>
              <a:t>185(71%)</a:t>
            </a:r>
            <a:r>
              <a:rPr lang="en-US" altLang="en-US" b="1" dirty="0">
                <a:solidFill>
                  <a:srgbClr val="F3843F"/>
                </a:solidFill>
              </a:rPr>
              <a:t>*</a:t>
            </a:r>
            <a:r>
              <a:rPr lang="en-US" altLang="en-US" b="1" dirty="0">
                <a:solidFill>
                  <a:srgbClr val="F7AB3B"/>
                </a:solidFill>
              </a:rPr>
              <a:t> </a:t>
            </a:r>
            <a:r>
              <a:rPr lang="en-US" altLang="en-US" b="1" dirty="0"/>
              <a:t>involved </a:t>
            </a:r>
            <a:r>
              <a:rPr lang="en-US" altLang="en-US" b="1" dirty="0">
                <a:solidFill>
                  <a:schemeClr val="accent2"/>
                </a:solidFill>
              </a:rPr>
              <a:t>non-intoxicated bikers </a:t>
            </a:r>
            <a:r>
              <a:rPr lang="en-US" altLang="en-US" b="1" dirty="0"/>
              <a:t>compared to </a:t>
            </a:r>
            <a:r>
              <a:rPr lang="en-US" altLang="en-US" b="1" dirty="0">
                <a:solidFill>
                  <a:srgbClr val="F7AB3B"/>
                </a:solidFill>
              </a:rPr>
              <a:t>65(26%) </a:t>
            </a:r>
            <a:r>
              <a:rPr lang="en-US" altLang="en-US" b="1" dirty="0">
                <a:solidFill>
                  <a:schemeClr val="accent2"/>
                </a:solidFill>
              </a:rPr>
              <a:t>intoxicated bikers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975559-3043-4211-84F3-940A965526E3}"/>
              </a:ext>
            </a:extLst>
          </p:cNvPr>
          <p:cNvSpPr/>
          <p:nvPr/>
        </p:nvSpPr>
        <p:spPr>
          <a:xfrm>
            <a:off x="6165358" y="910890"/>
            <a:ext cx="5418470" cy="17007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b="1" u="sng" dirty="0">
                <a:solidFill>
                  <a:schemeClr val="accent2"/>
                </a:solidFill>
              </a:rPr>
              <a:t>MOTORIST INTOXICATION: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/>
              <a:t>3/4</a:t>
            </a:r>
            <a:r>
              <a:rPr lang="en-US" altLang="en-US" b="1" baseline="30000" dirty="0"/>
              <a:t>th</a:t>
            </a:r>
            <a:r>
              <a:rPr lang="en-US" altLang="en-US" b="1" dirty="0"/>
              <a:t> of the fatal crashes </a:t>
            </a:r>
            <a:r>
              <a:rPr lang="en-US" altLang="en-US" b="1" dirty="0">
                <a:solidFill>
                  <a:srgbClr val="F7AB3B"/>
                </a:solidFill>
              </a:rPr>
              <a:t>202(78%) </a:t>
            </a:r>
            <a:r>
              <a:rPr lang="en-US" altLang="en-US" b="1" dirty="0"/>
              <a:t>involved </a:t>
            </a:r>
            <a:r>
              <a:rPr lang="en-US" altLang="en-US" b="1" dirty="0">
                <a:solidFill>
                  <a:schemeClr val="accent2"/>
                </a:solidFill>
              </a:rPr>
              <a:t>non-intoxicated motorists </a:t>
            </a:r>
            <a:r>
              <a:rPr lang="en-US" altLang="en-US" b="1" dirty="0"/>
              <a:t>compared to </a:t>
            </a:r>
            <a:r>
              <a:rPr lang="en-US" altLang="en-US" b="1" dirty="0">
                <a:solidFill>
                  <a:srgbClr val="F7AB3B"/>
                </a:solidFill>
              </a:rPr>
              <a:t>25(10%) </a:t>
            </a:r>
            <a:r>
              <a:rPr lang="en-US" altLang="en-US" b="1" dirty="0">
                <a:solidFill>
                  <a:schemeClr val="accent2"/>
                </a:solidFill>
              </a:rPr>
              <a:t>intoxicated motorists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979345C-D233-497B-9DEF-55B313AE59D6}"/>
              </a:ext>
            </a:extLst>
          </p:cNvPr>
          <p:cNvCxnSpPr>
            <a:cxnSpLocks/>
          </p:cNvCxnSpPr>
          <p:nvPr/>
        </p:nvCxnSpPr>
        <p:spPr>
          <a:xfrm>
            <a:off x="5810252" y="984413"/>
            <a:ext cx="5135" cy="508398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C6641DDE-80CE-482A-93F2-A27E98CE74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809" y="2983235"/>
            <a:ext cx="3367028" cy="326144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D3B7A40-6AEC-40B7-A5F7-9A15D0C2FF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6218" y="2788181"/>
            <a:ext cx="3827665" cy="345649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6A6E539-E7E1-4D82-A958-2751ECF41CF3}"/>
              </a:ext>
            </a:extLst>
          </p:cNvPr>
          <p:cNvSpPr/>
          <p:nvPr/>
        </p:nvSpPr>
        <p:spPr>
          <a:xfrm>
            <a:off x="0" y="6068397"/>
            <a:ext cx="3171061" cy="3336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200" b="1" dirty="0">
                <a:solidFill>
                  <a:srgbClr val="F3843F"/>
                </a:solidFill>
              </a:rPr>
              <a:t>*Data discrepancies exist in this analysis</a:t>
            </a:r>
          </a:p>
        </p:txBody>
      </p:sp>
    </p:spTree>
    <p:extLst>
      <p:ext uri="{BB962C8B-B14F-4D97-AF65-F5344CB8AC3E}">
        <p14:creationId xmlns:p14="http://schemas.microsoft.com/office/powerpoint/2010/main" val="323072531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D8498-46FE-44F7-A777-494A6EBB9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Bicycle Crash Fatality Analysis – </a:t>
            </a:r>
            <a:r>
              <a:rPr lang="en-US" dirty="0">
                <a:solidFill>
                  <a:schemeClr val="accent2"/>
                </a:solidFill>
              </a:rPr>
              <a:t>WHO?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127CCD-3F2C-4977-9A6D-1C188F002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Statewide Analysis of Bicycle Crashes in North Carolina (2007-2018)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B00F6D-E36A-44B2-9D94-FF4F8B503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254F6-2034-44F8-8A7C-C71F5A1DE8FB}" type="slidenum">
              <a:rPr lang="en-US" smtClean="0"/>
              <a:t>15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B659CB-F2FD-4212-9D6C-4CD695A4FB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374" y="2956460"/>
            <a:ext cx="6250142" cy="324081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8D5EA76-EE33-45EB-BD28-8788F5C3E7F2}"/>
              </a:ext>
            </a:extLst>
          </p:cNvPr>
          <p:cNvSpPr/>
          <p:nvPr/>
        </p:nvSpPr>
        <p:spPr>
          <a:xfrm>
            <a:off x="461412" y="919534"/>
            <a:ext cx="5854065" cy="12852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b="1" u="sng" dirty="0">
                <a:solidFill>
                  <a:schemeClr val="accent2"/>
                </a:solidFill>
              </a:rPr>
              <a:t>TYPE OF MOTOR VEHICLE: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/>
              <a:t>In about </a:t>
            </a:r>
            <a:r>
              <a:rPr lang="en-US" altLang="en-US" b="1" dirty="0">
                <a:solidFill>
                  <a:srgbClr val="F7AB3B"/>
                </a:solidFill>
              </a:rPr>
              <a:t>107(41%) </a:t>
            </a:r>
            <a:r>
              <a:rPr lang="en-US" altLang="en-US" b="1" dirty="0"/>
              <a:t>of the fatal crashes, the bikers had collided with a motorist riding a </a:t>
            </a:r>
            <a:r>
              <a:rPr lang="en-US" altLang="en-US" b="1" dirty="0">
                <a:solidFill>
                  <a:schemeClr val="accent2"/>
                </a:solidFill>
              </a:rPr>
              <a:t>Passenger Car</a:t>
            </a:r>
            <a:endParaRPr lang="en-US" altLang="en-US" b="1" dirty="0">
              <a:solidFill>
                <a:srgbClr val="F7AB3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90683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447F3-B840-48E0-B367-4A011ACB0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810" y="68266"/>
            <a:ext cx="11561098" cy="789722"/>
          </a:xfrm>
        </p:spPr>
        <p:txBody>
          <a:bodyPr>
            <a:normAutofit/>
          </a:bodyPr>
          <a:lstStyle/>
          <a:p>
            <a:r>
              <a:rPr lang="en-US" dirty="0"/>
              <a:t>Bicycle Crash Fatality Analysis – </a:t>
            </a:r>
            <a:r>
              <a:rPr lang="en-US" dirty="0">
                <a:solidFill>
                  <a:schemeClr val="accent2"/>
                </a:solidFill>
              </a:rPr>
              <a:t>WHY?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17ECA1-7034-4CA0-834E-4B4B164B1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Statewide Analysis of Bicycle Crashes in North Carolina (2007-2018)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F287A43-4F08-4B77-A6CB-59AE3A9F6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254F6-2034-44F8-8A7C-C71F5A1DE8FB}" type="slidenum">
              <a:rPr lang="en-US" smtClean="0"/>
              <a:t>16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3C65D4-FF82-4BFA-ABF9-8C4B49D183FE}"/>
              </a:ext>
            </a:extLst>
          </p:cNvPr>
          <p:cNvSpPr/>
          <p:nvPr/>
        </p:nvSpPr>
        <p:spPr>
          <a:xfrm>
            <a:off x="315453" y="897044"/>
            <a:ext cx="5329518" cy="17007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b="1" u="sng" dirty="0">
                <a:solidFill>
                  <a:schemeClr val="accent2"/>
                </a:solidFill>
              </a:rPr>
              <a:t>BICYCLE POSITION: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/>
              <a:t>Majority of fatal crashes </a:t>
            </a:r>
            <a:r>
              <a:rPr lang="en-US" altLang="en-US" b="1" dirty="0">
                <a:solidFill>
                  <a:srgbClr val="F7AB3B"/>
                </a:solidFill>
              </a:rPr>
              <a:t>212(82%) </a:t>
            </a:r>
            <a:r>
              <a:rPr lang="en-US" altLang="en-US" b="1" dirty="0"/>
              <a:t>occurred when the biker was riding the bicycle in the </a:t>
            </a:r>
            <a:r>
              <a:rPr lang="en-US" altLang="en-US" b="1" dirty="0">
                <a:solidFill>
                  <a:schemeClr val="accent2"/>
                </a:solidFill>
              </a:rPr>
              <a:t>travel lanes</a:t>
            </a:r>
            <a:r>
              <a:rPr lang="en-US" altLang="en-US" b="1" dirty="0"/>
              <a:t>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29CFB82-66D0-4344-A432-89A5959EFEEC}"/>
              </a:ext>
            </a:extLst>
          </p:cNvPr>
          <p:cNvSpPr/>
          <p:nvPr/>
        </p:nvSpPr>
        <p:spPr>
          <a:xfrm>
            <a:off x="6410325" y="901296"/>
            <a:ext cx="5535583" cy="17007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b="1" u="sng" dirty="0">
                <a:solidFill>
                  <a:schemeClr val="accent2"/>
                </a:solidFill>
              </a:rPr>
              <a:t>BICYCLE DIRECTION: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/>
              <a:t>Majority of fatal crashes </a:t>
            </a:r>
            <a:r>
              <a:rPr lang="en-US" altLang="en-US" b="1" dirty="0">
                <a:solidFill>
                  <a:srgbClr val="F7AB3B"/>
                </a:solidFill>
              </a:rPr>
              <a:t>202(78%) </a:t>
            </a:r>
            <a:r>
              <a:rPr lang="en-US" altLang="en-US" b="1" dirty="0"/>
              <a:t>occurred when the biker was riding the bicycle in the </a:t>
            </a:r>
            <a:r>
              <a:rPr lang="en-US" altLang="en-US" b="1" dirty="0">
                <a:solidFill>
                  <a:schemeClr val="accent2"/>
                </a:solidFill>
              </a:rPr>
              <a:t>direction of the traffic</a:t>
            </a:r>
            <a:r>
              <a:rPr lang="en-US" altLang="en-US" b="1" dirty="0"/>
              <a:t> 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72BC87E-3AB7-4F75-8841-0F26DF130292}"/>
              </a:ext>
            </a:extLst>
          </p:cNvPr>
          <p:cNvCxnSpPr>
            <a:cxnSpLocks/>
          </p:cNvCxnSpPr>
          <p:nvPr/>
        </p:nvCxnSpPr>
        <p:spPr>
          <a:xfrm>
            <a:off x="6090865" y="1062829"/>
            <a:ext cx="5135" cy="508398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C6A4406B-3DDC-4A99-9ECA-B6DB7D03C5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11" y="2905255"/>
            <a:ext cx="5965463" cy="338174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2B06479-C689-458A-A63F-6D8A2F9CE5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7843" y="2905255"/>
            <a:ext cx="4150091" cy="3241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46946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30CD9-B867-4DAF-9751-FA117E803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810" y="68266"/>
            <a:ext cx="11561098" cy="789722"/>
          </a:xfrm>
        </p:spPr>
        <p:txBody>
          <a:bodyPr>
            <a:normAutofit/>
          </a:bodyPr>
          <a:lstStyle/>
          <a:p>
            <a:r>
              <a:rPr lang="en-US" dirty="0"/>
              <a:t>Bicycle Crash Fatality Analysis – </a:t>
            </a:r>
            <a:r>
              <a:rPr lang="en-US" dirty="0">
                <a:solidFill>
                  <a:schemeClr val="accent2"/>
                </a:solidFill>
              </a:rPr>
              <a:t>WHY?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566593-555C-4BFD-978B-824CD5DFA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Statewide Analysis of Bicycle Crashes in North Carolina (2007-2018)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F13423-62AF-47C1-9CD7-EE526EE84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254F6-2034-44F8-8A7C-C71F5A1DE8FB}" type="slidenum">
              <a:rPr lang="en-US" smtClean="0"/>
              <a:t>17</a:t>
            </a:fld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5523012-D261-4ED3-BA67-D292BDC886FE}"/>
              </a:ext>
            </a:extLst>
          </p:cNvPr>
          <p:cNvSpPr/>
          <p:nvPr/>
        </p:nvSpPr>
        <p:spPr>
          <a:xfrm>
            <a:off x="6920360" y="885739"/>
            <a:ext cx="4970586" cy="17007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b="1" u="sng" dirty="0">
                <a:solidFill>
                  <a:schemeClr val="accent2"/>
                </a:solidFill>
              </a:rPr>
              <a:t>TRAFFIC CONTROL AT CRASH SITE: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/>
              <a:t>There were </a:t>
            </a:r>
            <a:r>
              <a:rPr lang="en-US" altLang="en-US" b="1" dirty="0">
                <a:solidFill>
                  <a:schemeClr val="accent2"/>
                </a:solidFill>
              </a:rPr>
              <a:t>no traffic control elements </a:t>
            </a:r>
            <a:r>
              <a:rPr lang="en-US" altLang="en-US" b="1" dirty="0"/>
              <a:t>at the crash site for</a:t>
            </a:r>
            <a:r>
              <a:rPr lang="en-US" altLang="en-US" b="1" dirty="0">
                <a:solidFill>
                  <a:srgbClr val="F7AB3B"/>
                </a:solidFill>
              </a:rPr>
              <a:t> 140(54%)</a:t>
            </a:r>
            <a:r>
              <a:rPr lang="en-US" altLang="en-US" b="1" dirty="0">
                <a:solidFill>
                  <a:schemeClr val="accent2"/>
                </a:solidFill>
              </a:rPr>
              <a:t> </a:t>
            </a:r>
            <a:r>
              <a:rPr lang="en-US" altLang="en-US" b="1" dirty="0"/>
              <a:t>of the fatal crashes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58C46E-C390-45EB-8AA6-BE85B3C898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6379" y="3338153"/>
            <a:ext cx="5338897" cy="278618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7ADD1E7-FE49-4FE4-B606-409AF1C8BF62}"/>
              </a:ext>
            </a:extLst>
          </p:cNvPr>
          <p:cNvSpPr/>
          <p:nvPr/>
        </p:nvSpPr>
        <p:spPr>
          <a:xfrm>
            <a:off x="301054" y="934746"/>
            <a:ext cx="4970586" cy="12852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b="1" u="sng" dirty="0">
                <a:solidFill>
                  <a:schemeClr val="accent2"/>
                </a:solidFill>
              </a:rPr>
              <a:t>ACTION AT TIME OF CRASH: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/>
              <a:t>About</a:t>
            </a:r>
            <a:r>
              <a:rPr lang="en-US" altLang="en-US" b="1" dirty="0">
                <a:solidFill>
                  <a:srgbClr val="F7AB3B"/>
                </a:solidFill>
              </a:rPr>
              <a:t> 113(44%) </a:t>
            </a:r>
            <a:r>
              <a:rPr lang="en-US" altLang="en-US" b="1" dirty="0"/>
              <a:t>of the fatal crashes were due to a </a:t>
            </a:r>
            <a:r>
              <a:rPr lang="en-US" altLang="en-US" b="1" dirty="0">
                <a:solidFill>
                  <a:schemeClr val="accent2"/>
                </a:solidFill>
              </a:rPr>
              <a:t>motorist overtaking the bicyclist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A87AF6C-969D-4E36-85CF-0AEBEF5BB5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413" y="3622431"/>
            <a:ext cx="5519287" cy="243498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2F749A3-B21B-4B53-82C8-CE7CB9FE5A65}"/>
              </a:ext>
            </a:extLst>
          </p:cNvPr>
          <p:cNvCxnSpPr>
            <a:cxnSpLocks/>
          </p:cNvCxnSpPr>
          <p:nvPr/>
        </p:nvCxnSpPr>
        <p:spPr>
          <a:xfrm>
            <a:off x="6160224" y="973427"/>
            <a:ext cx="5135" cy="508398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296823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447F3-B840-48E0-B367-4A011ACB0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517" y="33090"/>
            <a:ext cx="11530965" cy="789722"/>
          </a:xfrm>
        </p:spPr>
        <p:txBody>
          <a:bodyPr>
            <a:normAutofit/>
          </a:bodyPr>
          <a:lstStyle/>
          <a:p>
            <a:r>
              <a:rPr lang="en-US" dirty="0"/>
              <a:t>Bicycle Crash Fatality Analysis – </a:t>
            </a:r>
            <a:r>
              <a:rPr lang="en-US" dirty="0">
                <a:solidFill>
                  <a:schemeClr val="accent2"/>
                </a:solidFill>
              </a:rPr>
              <a:t>WHY?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1B10EBA-F906-44F6-B89D-C7A6DB5608E1}"/>
              </a:ext>
            </a:extLst>
          </p:cNvPr>
          <p:cNvSpPr/>
          <p:nvPr/>
        </p:nvSpPr>
        <p:spPr>
          <a:xfrm>
            <a:off x="5330952" y="1780166"/>
            <a:ext cx="6660083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b="1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250CF266-CBD6-4354-A79F-EEB4CA69F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Statewide Analysis of Bicycle Crashes in North Carolina (2007-2018)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1A3FED6C-74DB-4090-9264-9166755C5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254F6-2034-44F8-8A7C-C71F5A1DE8FB}" type="slidenum">
              <a:rPr lang="en-US" smtClean="0"/>
              <a:t>18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08E6009-7700-42EF-9777-409E29929F3D}"/>
              </a:ext>
            </a:extLst>
          </p:cNvPr>
          <p:cNvCxnSpPr>
            <a:cxnSpLocks/>
          </p:cNvCxnSpPr>
          <p:nvPr/>
        </p:nvCxnSpPr>
        <p:spPr>
          <a:xfrm>
            <a:off x="5673233" y="1033593"/>
            <a:ext cx="5135" cy="508398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C7590338-FB1B-47F8-909E-C86619A63D62}"/>
              </a:ext>
            </a:extLst>
          </p:cNvPr>
          <p:cNvSpPr/>
          <p:nvPr/>
        </p:nvSpPr>
        <p:spPr>
          <a:xfrm>
            <a:off x="384810" y="984413"/>
            <a:ext cx="5295021" cy="12852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b="1" u="sng" dirty="0">
                <a:solidFill>
                  <a:schemeClr val="accent2"/>
                </a:solidFill>
              </a:rPr>
              <a:t>HIT AND RUN MOTORIST: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/>
              <a:t>About </a:t>
            </a:r>
            <a:r>
              <a:rPr lang="en-US" altLang="en-US" b="1" dirty="0">
                <a:solidFill>
                  <a:srgbClr val="F7AB3B"/>
                </a:solidFill>
              </a:rPr>
              <a:t>29(11%) </a:t>
            </a:r>
            <a:r>
              <a:rPr lang="en-US" altLang="en-US" b="1" dirty="0"/>
              <a:t>of the fatal crashes were </a:t>
            </a:r>
            <a:r>
              <a:rPr lang="en-US" altLang="en-US" b="1" dirty="0">
                <a:solidFill>
                  <a:schemeClr val="accent2"/>
                </a:solidFill>
              </a:rPr>
              <a:t>Hit and Run scenarios</a:t>
            </a:r>
            <a:endParaRPr lang="en-US" altLang="en-US" b="1" dirty="0">
              <a:solidFill>
                <a:srgbClr val="F7AB3B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BD00B2-375E-4503-A5A1-B5788779DB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571" y="2805271"/>
            <a:ext cx="3404314" cy="331230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47D48C3-7D8F-424D-9DB5-1DBDAED404C4}"/>
              </a:ext>
            </a:extLst>
          </p:cNvPr>
          <p:cNvSpPr/>
          <p:nvPr/>
        </p:nvSpPr>
        <p:spPr>
          <a:xfrm>
            <a:off x="6021844" y="984413"/>
            <a:ext cx="5839638" cy="12852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b="1" u="sng" dirty="0">
                <a:solidFill>
                  <a:schemeClr val="accent2"/>
                </a:solidFill>
              </a:rPr>
              <a:t>AMBULANCE DEPLOYMENT: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/>
              <a:t>An </a:t>
            </a:r>
            <a:r>
              <a:rPr lang="en-US" altLang="en-US" b="1" dirty="0">
                <a:solidFill>
                  <a:schemeClr val="accent2"/>
                </a:solidFill>
              </a:rPr>
              <a:t>ambulance was deployed </a:t>
            </a:r>
            <a:r>
              <a:rPr lang="en-US" altLang="en-US" b="1" dirty="0"/>
              <a:t>for </a:t>
            </a:r>
            <a:r>
              <a:rPr lang="en-US" altLang="en-US" b="1" dirty="0">
                <a:solidFill>
                  <a:srgbClr val="F7AB3B"/>
                </a:solidFill>
              </a:rPr>
              <a:t>94%</a:t>
            </a:r>
            <a:r>
              <a:rPr lang="en-US" altLang="en-US" b="1" dirty="0"/>
              <a:t> of the crashes that resulted in fatalities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0257D39-7E1F-4C78-9D4B-20FDC635C3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2483" y="2762272"/>
            <a:ext cx="3637020" cy="3111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16208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DD005-CCCE-4EB0-9DD2-05BA74056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Bicycle Crash Fatality Analysis – </a:t>
            </a:r>
            <a:r>
              <a:rPr lang="en-US" dirty="0">
                <a:solidFill>
                  <a:schemeClr val="accent2"/>
                </a:solidFill>
              </a:rPr>
              <a:t>WHY?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8B7DC0-EFD1-46C2-86A5-14B64EB10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Statewide Analysis of Bicycle Crashes in North Carolina (2007-2018)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3F528D-DEF2-4655-A7B7-1C672EF10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254F6-2034-44F8-8A7C-C71F5A1DE8FB}" type="slidenum">
              <a:rPr lang="en-US" smtClean="0"/>
              <a:t>19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72429F-08DE-46CC-9768-E372C1CF42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5983" y="2809645"/>
            <a:ext cx="6223285" cy="302568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6E5060A-5D5D-4D1F-9ED0-4E5060764503}"/>
              </a:ext>
            </a:extLst>
          </p:cNvPr>
          <p:cNvSpPr/>
          <p:nvPr/>
        </p:nvSpPr>
        <p:spPr>
          <a:xfrm>
            <a:off x="384810" y="928326"/>
            <a:ext cx="5639080" cy="12852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b="1" u="sng" dirty="0">
                <a:solidFill>
                  <a:schemeClr val="accent2"/>
                </a:solidFill>
              </a:rPr>
              <a:t>ROAD CHARACTERISTICS AT CRASH SITE: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/>
              <a:t>3/4</a:t>
            </a:r>
            <a:r>
              <a:rPr lang="en-US" altLang="en-US" b="1" baseline="30000" dirty="0"/>
              <a:t>th</a:t>
            </a:r>
            <a:r>
              <a:rPr lang="en-US" altLang="en-US" b="1" dirty="0"/>
              <a:t> of the fatal crashes </a:t>
            </a:r>
            <a:r>
              <a:rPr lang="en-US" altLang="en-US" b="1" dirty="0">
                <a:solidFill>
                  <a:srgbClr val="F7AB3B"/>
                </a:solidFill>
              </a:rPr>
              <a:t>193(75%) occurred on </a:t>
            </a:r>
            <a:r>
              <a:rPr lang="en-US" altLang="en-US" b="1" dirty="0">
                <a:solidFill>
                  <a:schemeClr val="accent2"/>
                </a:solidFill>
              </a:rPr>
              <a:t>Straight-Level roads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E482608-30B1-4886-B423-A0EABE939E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948" y="2891323"/>
            <a:ext cx="4822803" cy="294400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999F343-0D4D-4410-97F8-7AD70B1A1216}"/>
              </a:ext>
            </a:extLst>
          </p:cNvPr>
          <p:cNvSpPr/>
          <p:nvPr/>
        </p:nvSpPr>
        <p:spPr>
          <a:xfrm>
            <a:off x="6023890" y="904600"/>
            <a:ext cx="5639080" cy="12852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b="1" u="sng" dirty="0">
                <a:solidFill>
                  <a:schemeClr val="accent2"/>
                </a:solidFill>
              </a:rPr>
              <a:t>ROAD CONFIGURATION AT CRASH SITE: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/>
              <a:t>3/4</a:t>
            </a:r>
            <a:r>
              <a:rPr lang="en-US" altLang="en-US" b="1" baseline="30000" dirty="0"/>
              <a:t>th</a:t>
            </a:r>
            <a:r>
              <a:rPr lang="en-US" altLang="en-US" b="1" dirty="0"/>
              <a:t> of the fatal crashes </a:t>
            </a:r>
            <a:r>
              <a:rPr lang="en-US" altLang="en-US" b="1" dirty="0">
                <a:solidFill>
                  <a:srgbClr val="F7AB3B"/>
                </a:solidFill>
              </a:rPr>
              <a:t>200(77%) </a:t>
            </a:r>
            <a:r>
              <a:rPr lang="en-US" altLang="en-US" b="1" dirty="0"/>
              <a:t>occurred on </a:t>
            </a:r>
            <a:r>
              <a:rPr lang="en-US" altLang="en-US" b="1" dirty="0">
                <a:solidFill>
                  <a:schemeClr val="accent2"/>
                </a:solidFill>
              </a:rPr>
              <a:t>Two-Way, Undivided roads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EADE53E-9652-42CB-B1E8-3AD5ED84A833}"/>
              </a:ext>
            </a:extLst>
          </p:cNvPr>
          <p:cNvCxnSpPr>
            <a:cxnSpLocks/>
          </p:cNvCxnSpPr>
          <p:nvPr/>
        </p:nvCxnSpPr>
        <p:spPr>
          <a:xfrm>
            <a:off x="5876868" y="928326"/>
            <a:ext cx="5135" cy="508398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0081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18036-B146-4AF9-83F9-71CB954FB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Project Objectives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87A3B8-D839-4EAF-B9F1-BD18818CD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Statewide Analysis of Bicycle Crashes in North Carolina (2007-2018)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C826F6-0593-49F8-BCBA-266B13B4C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254F6-2034-44F8-8A7C-C71F5A1DE8FB}" type="slidenum">
              <a:rPr lang="en-US" smtClean="0"/>
              <a:t>2</a:t>
            </a:fld>
            <a:endParaRPr lang="en-US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871E796C-B268-4088-96B3-5DFE8174546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6975907"/>
              </p:ext>
            </p:extLst>
          </p:nvPr>
        </p:nvGraphicFramePr>
        <p:xfrm>
          <a:off x="282330" y="975946"/>
          <a:ext cx="11663577" cy="51535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225880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 advClick="0" advTm="2000">
        <p159:morph option="byObject"/>
      </p:transition>
    </mc:Choice>
    <mc:Fallback>
      <p:transition spd="med" advClick="0" advTm="2000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91E83A00-4CFD-4293-9DA5-E41D89C6C7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9706" y="2611668"/>
            <a:ext cx="6502294" cy="338080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7230CD9-B867-4DAF-9751-FA117E803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810" y="68266"/>
            <a:ext cx="11561098" cy="789722"/>
          </a:xfrm>
        </p:spPr>
        <p:txBody>
          <a:bodyPr>
            <a:normAutofit/>
          </a:bodyPr>
          <a:lstStyle/>
          <a:p>
            <a:r>
              <a:rPr lang="en-US" dirty="0"/>
              <a:t>Bicycle Crash Fatality Analysis – </a:t>
            </a:r>
            <a:r>
              <a:rPr lang="en-US" dirty="0">
                <a:solidFill>
                  <a:schemeClr val="accent2"/>
                </a:solidFill>
              </a:rPr>
              <a:t>WHY?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9C0802-539D-44B8-BB21-A1AC5713E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Statewide Analysis of Bicycle Crashes in North Carolina (2007-2018)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6707BC-46D2-4A73-B44D-7D9142855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254F6-2034-44F8-8A7C-C71F5A1DE8FB}" type="slidenum">
              <a:rPr lang="en-US" smtClean="0"/>
              <a:t>20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1357FB5-68C6-457F-A5CE-9ED4022FC008}"/>
              </a:ext>
            </a:extLst>
          </p:cNvPr>
          <p:cNvCxnSpPr>
            <a:cxnSpLocks/>
          </p:cNvCxnSpPr>
          <p:nvPr/>
        </p:nvCxnSpPr>
        <p:spPr>
          <a:xfrm>
            <a:off x="5697020" y="954866"/>
            <a:ext cx="5135" cy="508398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658B91B6-2118-43E7-8C4B-268971FAD8F6}"/>
              </a:ext>
            </a:extLst>
          </p:cNvPr>
          <p:cNvSpPr/>
          <p:nvPr/>
        </p:nvSpPr>
        <p:spPr>
          <a:xfrm>
            <a:off x="5873424" y="874872"/>
            <a:ext cx="5271130" cy="12852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b="1" u="sng" dirty="0">
                <a:solidFill>
                  <a:schemeClr val="accent2"/>
                </a:solidFill>
              </a:rPr>
              <a:t>ROAD FEATURES AT CRASH SITE: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/>
              <a:t>There were </a:t>
            </a:r>
            <a:r>
              <a:rPr lang="en-US" altLang="en-US" b="1" dirty="0">
                <a:solidFill>
                  <a:schemeClr val="accent2"/>
                </a:solidFill>
              </a:rPr>
              <a:t>no special features </a:t>
            </a:r>
            <a:r>
              <a:rPr lang="en-US" altLang="en-US" b="1" dirty="0"/>
              <a:t>at majority of the fatal crash sites </a:t>
            </a:r>
            <a:r>
              <a:rPr lang="en-US" altLang="en-US" b="1" dirty="0">
                <a:solidFill>
                  <a:srgbClr val="F7AB3B"/>
                </a:solidFill>
              </a:rPr>
              <a:t>178(67%)</a:t>
            </a:r>
            <a:endParaRPr lang="en-US" altLang="en-US" b="1" dirty="0">
              <a:solidFill>
                <a:schemeClr val="accent2"/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37B24F2-22E7-49CC-B63C-F1FE6B0E54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809" y="2724034"/>
            <a:ext cx="5237991" cy="3133841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4EDE627D-E90D-4086-BD96-A813DE738C48}"/>
              </a:ext>
            </a:extLst>
          </p:cNvPr>
          <p:cNvSpPr/>
          <p:nvPr/>
        </p:nvSpPr>
        <p:spPr>
          <a:xfrm>
            <a:off x="263199" y="886563"/>
            <a:ext cx="5271130" cy="12852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b="1" u="sng" dirty="0">
                <a:solidFill>
                  <a:schemeClr val="accent2"/>
                </a:solidFill>
              </a:rPr>
              <a:t>ROAD SURFACE AT CRASH SITE: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/>
              <a:t>Most fatal crashes </a:t>
            </a:r>
            <a:r>
              <a:rPr lang="en-US" altLang="en-US" b="1" dirty="0">
                <a:solidFill>
                  <a:srgbClr val="F7AB3B"/>
                </a:solidFill>
              </a:rPr>
              <a:t>153(59%) </a:t>
            </a:r>
            <a:r>
              <a:rPr lang="en-US" altLang="en-US" b="1" dirty="0"/>
              <a:t>occurred on </a:t>
            </a:r>
            <a:r>
              <a:rPr lang="en-US" altLang="en-US" b="1" dirty="0">
                <a:solidFill>
                  <a:schemeClr val="accent2"/>
                </a:solidFill>
              </a:rPr>
              <a:t>smooth roads made of Asphalt</a:t>
            </a:r>
          </a:p>
        </p:txBody>
      </p:sp>
    </p:spTree>
    <p:extLst>
      <p:ext uri="{BB962C8B-B14F-4D97-AF65-F5344CB8AC3E}">
        <p14:creationId xmlns:p14="http://schemas.microsoft.com/office/powerpoint/2010/main" val="60596117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6ED9D-7B78-495E-B246-89DCAF50A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Bicycle Crash Fatality Analysis – </a:t>
            </a:r>
            <a:r>
              <a:rPr lang="en-US" dirty="0">
                <a:solidFill>
                  <a:schemeClr val="accent2"/>
                </a:solidFill>
              </a:rPr>
              <a:t>WHY?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840F74-8D9C-4DA3-8C64-0E7B98D0B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Statewide Analysis of Bicycle Crashes in North Carolina (2007-2018)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369307-FEFB-4F42-8458-A554937A8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254F6-2034-44F8-8A7C-C71F5A1DE8FB}" type="slidenum">
              <a:rPr lang="en-US" smtClean="0"/>
              <a:t>21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A271102-77E1-4066-8C8F-704F8DF591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757" y="2798495"/>
            <a:ext cx="4740925" cy="319398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DAF65A6-47E9-4589-B052-369988BE00DC}"/>
              </a:ext>
            </a:extLst>
          </p:cNvPr>
          <p:cNvSpPr/>
          <p:nvPr/>
        </p:nvSpPr>
        <p:spPr>
          <a:xfrm>
            <a:off x="330757" y="912473"/>
            <a:ext cx="5271130" cy="12852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b="1" u="sng" dirty="0">
                <a:solidFill>
                  <a:schemeClr val="accent2"/>
                </a:solidFill>
              </a:rPr>
              <a:t>ROAD DEFECTS AT CRASH SITE: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/>
              <a:t>There were </a:t>
            </a:r>
            <a:r>
              <a:rPr lang="en-US" altLang="en-US" b="1" dirty="0">
                <a:solidFill>
                  <a:schemeClr val="accent2"/>
                </a:solidFill>
              </a:rPr>
              <a:t>no defects in the road </a:t>
            </a:r>
            <a:r>
              <a:rPr lang="en-US" altLang="en-US" b="1" dirty="0"/>
              <a:t>at any of the fatal crash sites </a:t>
            </a:r>
            <a:r>
              <a:rPr lang="en-US" altLang="en-US" b="1" dirty="0">
                <a:solidFill>
                  <a:srgbClr val="F7AB3B"/>
                </a:solidFill>
              </a:rPr>
              <a:t>258(99.7%)</a:t>
            </a:r>
            <a:endParaRPr lang="en-US" altLang="en-US" b="1" dirty="0">
              <a:solidFill>
                <a:schemeClr val="accent2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1617E05-5DFF-469D-A40F-1500D7421EDB}"/>
              </a:ext>
            </a:extLst>
          </p:cNvPr>
          <p:cNvCxnSpPr>
            <a:cxnSpLocks/>
          </p:cNvCxnSpPr>
          <p:nvPr/>
        </p:nvCxnSpPr>
        <p:spPr>
          <a:xfrm>
            <a:off x="5925620" y="972434"/>
            <a:ext cx="5135" cy="508398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76364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EFF61-A282-4A00-AE33-47EB70FB2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810" y="68266"/>
            <a:ext cx="11561098" cy="789722"/>
          </a:xfrm>
        </p:spPr>
        <p:txBody>
          <a:bodyPr>
            <a:normAutofit/>
          </a:bodyPr>
          <a:lstStyle/>
          <a:p>
            <a:r>
              <a:rPr lang="en-US" dirty="0"/>
              <a:t>Bicycle Crash Fatality Analysis – </a:t>
            </a:r>
            <a:r>
              <a:rPr lang="en-US" dirty="0">
                <a:solidFill>
                  <a:schemeClr val="accent2"/>
                </a:solidFill>
              </a:rPr>
              <a:t>WHY?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F82AD0-06FC-4518-8423-607DE1791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Statewide Analysis of Bicycle Crashes in North Carolina (2007-2018)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0591B6-6289-4056-B5F2-D70DFFFFF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254F6-2034-44F8-8A7C-C71F5A1DE8FB}" type="slidenum">
              <a:rPr lang="en-US" smtClean="0"/>
              <a:t>22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B070F7-339B-48FD-9D3F-EFAB8EBC6E56}"/>
              </a:ext>
            </a:extLst>
          </p:cNvPr>
          <p:cNvSpPr/>
          <p:nvPr/>
        </p:nvSpPr>
        <p:spPr>
          <a:xfrm>
            <a:off x="384808" y="972434"/>
            <a:ext cx="5454017" cy="12852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b="1" u="sng" dirty="0">
                <a:solidFill>
                  <a:schemeClr val="accent2"/>
                </a:solidFill>
              </a:rPr>
              <a:t>WEATHER CONDITION: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srgbClr val="F7AB3B"/>
                </a:solidFill>
              </a:rPr>
              <a:t>207(80%) </a:t>
            </a:r>
            <a:r>
              <a:rPr lang="en-US" altLang="en-US" b="1" dirty="0"/>
              <a:t>of the fatal crashes occurred in </a:t>
            </a:r>
            <a:r>
              <a:rPr lang="en-US" altLang="en-US" b="1" dirty="0">
                <a:solidFill>
                  <a:schemeClr val="accent2"/>
                </a:solidFill>
              </a:rPr>
              <a:t>clear weather </a:t>
            </a:r>
            <a:endParaRPr lang="en-US" altLang="en-US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4604FAE-F6B4-41F9-88B8-6D44EB4A1E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17991"/>
            <a:ext cx="5934634" cy="2867575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FD4B721-6E21-480B-8A7A-F74D1CDBF980}"/>
              </a:ext>
            </a:extLst>
          </p:cNvPr>
          <p:cNvCxnSpPr>
            <a:cxnSpLocks/>
          </p:cNvCxnSpPr>
          <p:nvPr/>
        </p:nvCxnSpPr>
        <p:spPr>
          <a:xfrm>
            <a:off x="5925620" y="972434"/>
            <a:ext cx="5135" cy="508398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BA9000DE-520D-4726-BA4A-9896C629A4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1247" y="2904885"/>
            <a:ext cx="5267645" cy="3044681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6D3127FC-DD2E-47B7-B415-63BA82C2B950}"/>
              </a:ext>
            </a:extLst>
          </p:cNvPr>
          <p:cNvSpPr/>
          <p:nvPr/>
        </p:nvSpPr>
        <p:spPr>
          <a:xfrm>
            <a:off x="6261247" y="908434"/>
            <a:ext cx="5454017" cy="12852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b="1" u="sng" dirty="0">
                <a:solidFill>
                  <a:schemeClr val="accent2"/>
                </a:solidFill>
              </a:rPr>
              <a:t>ROAD CONDITION: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srgbClr val="F7AB3B"/>
                </a:solidFill>
              </a:rPr>
              <a:t>235(91%) </a:t>
            </a:r>
            <a:r>
              <a:rPr lang="en-US" altLang="en-US" b="1" dirty="0"/>
              <a:t>of the fatal crashes occurred on </a:t>
            </a:r>
            <a:r>
              <a:rPr lang="en-US" altLang="en-US" b="1" dirty="0">
                <a:solidFill>
                  <a:schemeClr val="accent2"/>
                </a:solidFill>
              </a:rPr>
              <a:t>Dry roads </a:t>
            </a:r>
            <a:endParaRPr lang="en-US" altLang="en-US" b="1" dirty="0"/>
          </a:p>
        </p:txBody>
      </p:sp>
    </p:spTree>
    <p:extLst>
      <p:ext uri="{BB962C8B-B14F-4D97-AF65-F5344CB8AC3E}">
        <p14:creationId xmlns:p14="http://schemas.microsoft.com/office/powerpoint/2010/main" val="343765607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8A67D-B0C0-42CF-AC32-F174D5897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Bicycle Crash Fatality Analysis – </a:t>
            </a:r>
            <a:r>
              <a:rPr lang="en-US" dirty="0">
                <a:solidFill>
                  <a:schemeClr val="accent2"/>
                </a:solidFill>
              </a:rPr>
              <a:t>WHY?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98BFED-2F9A-49FE-9540-E8665084E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Statewide Analysis of Bicycle Crashes in North Carolina (2007-2018)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FBE784-953A-4C17-8B40-DA40BD8B1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254F6-2034-44F8-8A7C-C71F5A1DE8FB}" type="slidenum">
              <a:rPr lang="en-US" smtClean="0"/>
              <a:t>23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763E246-859C-4E76-8E00-02AF67FC63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380" y="2750997"/>
            <a:ext cx="4739358" cy="313279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6839150-2FEE-40A3-9CBB-44137495ED8B}"/>
              </a:ext>
            </a:extLst>
          </p:cNvPr>
          <p:cNvSpPr/>
          <p:nvPr/>
        </p:nvSpPr>
        <p:spPr>
          <a:xfrm>
            <a:off x="6261247" y="912473"/>
            <a:ext cx="5454017" cy="12852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b="1" u="sng" dirty="0">
                <a:solidFill>
                  <a:schemeClr val="accent2"/>
                </a:solidFill>
              </a:rPr>
              <a:t>WORK ZONES: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/>
              <a:t>None of the fatal crashes </a:t>
            </a:r>
            <a:r>
              <a:rPr lang="en-US" altLang="en-US" b="1" dirty="0">
                <a:solidFill>
                  <a:srgbClr val="F7AB3B"/>
                </a:solidFill>
              </a:rPr>
              <a:t>259(100%) </a:t>
            </a:r>
            <a:r>
              <a:rPr lang="en-US" altLang="en-US" b="1" dirty="0"/>
              <a:t>occurred in </a:t>
            </a:r>
            <a:r>
              <a:rPr lang="en-US" altLang="en-US" b="1" dirty="0">
                <a:solidFill>
                  <a:schemeClr val="accent2"/>
                </a:solidFill>
              </a:rPr>
              <a:t>work zones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77F8641-5991-4032-925B-FB577743A6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6370" y="2727161"/>
            <a:ext cx="4317892" cy="3145243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8EA07E2-F6B5-4AF0-A447-952ADA473891}"/>
              </a:ext>
            </a:extLst>
          </p:cNvPr>
          <p:cNvCxnSpPr>
            <a:cxnSpLocks/>
          </p:cNvCxnSpPr>
          <p:nvPr/>
        </p:nvCxnSpPr>
        <p:spPr>
          <a:xfrm>
            <a:off x="5925620" y="972434"/>
            <a:ext cx="5135" cy="508398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1A34E792-1EB2-4174-9877-E3916673E162}"/>
              </a:ext>
            </a:extLst>
          </p:cNvPr>
          <p:cNvSpPr/>
          <p:nvPr/>
        </p:nvSpPr>
        <p:spPr>
          <a:xfrm>
            <a:off x="306357" y="912473"/>
            <a:ext cx="5454017" cy="12852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b="1" u="sng" dirty="0">
                <a:solidFill>
                  <a:schemeClr val="accent2"/>
                </a:solidFill>
              </a:rPr>
              <a:t>SPEED LIMIT AT CRASH SITES: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/>
              <a:t>Majority of the fatal crashes </a:t>
            </a:r>
            <a:r>
              <a:rPr lang="en-US" altLang="en-US" b="1" dirty="0">
                <a:solidFill>
                  <a:srgbClr val="F7AB3B"/>
                </a:solidFill>
              </a:rPr>
              <a:t>113(44%) </a:t>
            </a:r>
            <a:r>
              <a:rPr lang="en-US" altLang="en-US" b="1" dirty="0"/>
              <a:t>occurred on roads with a </a:t>
            </a:r>
            <a:r>
              <a:rPr lang="en-US" altLang="en-US" b="1" dirty="0">
                <a:solidFill>
                  <a:schemeClr val="accent2"/>
                </a:solidFill>
              </a:rPr>
              <a:t>speed limit of 50-55 MPH</a:t>
            </a:r>
          </a:p>
        </p:txBody>
      </p:sp>
    </p:spTree>
    <p:extLst>
      <p:ext uri="{BB962C8B-B14F-4D97-AF65-F5344CB8AC3E}">
        <p14:creationId xmlns:p14="http://schemas.microsoft.com/office/powerpoint/2010/main" val="14706410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447F3-B840-48E0-B367-4A011ACB0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224" y="94638"/>
            <a:ext cx="11597640" cy="789722"/>
          </a:xfrm>
        </p:spPr>
        <p:txBody>
          <a:bodyPr>
            <a:normAutofit/>
          </a:bodyPr>
          <a:lstStyle/>
          <a:p>
            <a:r>
              <a:rPr lang="en-US" dirty="0"/>
              <a:t>Bicycle Crash Fatality Analysis – </a:t>
            </a:r>
            <a:r>
              <a:rPr lang="en-US" dirty="0">
                <a:solidFill>
                  <a:schemeClr val="accent2"/>
                </a:solidFill>
              </a:rPr>
              <a:t>HOW?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33172F6-12ED-474F-8F37-F9B87F6ADC59}"/>
              </a:ext>
            </a:extLst>
          </p:cNvPr>
          <p:cNvSpPr/>
          <p:nvPr/>
        </p:nvSpPr>
        <p:spPr>
          <a:xfrm>
            <a:off x="276224" y="981076"/>
            <a:ext cx="11706225" cy="12852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b="1" u="sng" dirty="0">
                <a:solidFill>
                  <a:schemeClr val="accent2"/>
                </a:solidFill>
              </a:rPr>
              <a:t>HOW CAN WE AVOID FATAL CRASHES: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/>
              <a:t>	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/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F50B0A-E672-4B09-9F84-28291F7AC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Statewide Analysis of Bicycle Crashes in North Carolina (2007-2018)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F77547-47F4-418E-AC2F-FE54E532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254F6-2034-44F8-8A7C-C71F5A1DE8FB}" type="slidenum">
              <a:rPr lang="en-US" smtClean="0"/>
              <a:t>24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9E5134-FF04-4C3E-AAC0-379BE34140B6}"/>
              </a:ext>
            </a:extLst>
          </p:cNvPr>
          <p:cNvSpPr/>
          <p:nvPr/>
        </p:nvSpPr>
        <p:spPr>
          <a:xfrm>
            <a:off x="872439" y="3264112"/>
            <a:ext cx="9072592" cy="25317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/>
              <a:t>You are more prone to be involved in a FATAL crash while riding a bicycle if you:</a:t>
            </a:r>
          </a:p>
          <a:p>
            <a:pPr marL="285750" lvl="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en-US" altLang="en-US" b="1" dirty="0"/>
              <a:t>ARE:</a:t>
            </a: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en-US" altLang="en-US" b="1" dirty="0"/>
              <a:t>a </a:t>
            </a:r>
            <a:r>
              <a:rPr lang="en-US" altLang="en-US" b="1" dirty="0">
                <a:solidFill>
                  <a:srgbClr val="F7AB3B"/>
                </a:solidFill>
              </a:rPr>
              <a:t>Male </a:t>
            </a: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en-US" altLang="en-US" b="1" dirty="0">
                <a:solidFill>
                  <a:srgbClr val="F7AB3B"/>
                </a:solidFill>
              </a:rPr>
              <a:t>Caucasian </a:t>
            </a: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en-US" altLang="en-US" b="1" dirty="0">
                <a:solidFill>
                  <a:srgbClr val="F7AB3B"/>
                </a:solidFill>
              </a:rPr>
              <a:t>adult </a:t>
            </a:r>
            <a:r>
              <a:rPr lang="en-US" altLang="en-US" b="1" dirty="0"/>
              <a:t>between </a:t>
            </a:r>
            <a:r>
              <a:rPr lang="en-US" altLang="en-US" b="1" dirty="0">
                <a:solidFill>
                  <a:srgbClr val="F7AB3B"/>
                </a:solidFill>
              </a:rPr>
              <a:t>20-60 years of age </a:t>
            </a: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en-US" altLang="en-US" b="1" dirty="0"/>
              <a:t>riding a bicycle in a travel lane with traffic,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6FA34C6-3418-4407-A48A-34B9A36E3489}"/>
              </a:ext>
            </a:extLst>
          </p:cNvPr>
          <p:cNvSpPr/>
          <p:nvPr/>
        </p:nvSpPr>
        <p:spPr>
          <a:xfrm>
            <a:off x="483578" y="1534543"/>
            <a:ext cx="3719146" cy="12852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b="1" u="sng" dirty="0">
                <a:solidFill>
                  <a:schemeClr val="accent2"/>
                </a:solidFill>
              </a:rPr>
              <a:t>DO’S</a:t>
            </a:r>
          </a:p>
          <a:p>
            <a:pPr marL="285750" lvl="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altLang="en-US" b="1" dirty="0"/>
              <a:t>Ride in the bicycle lane</a:t>
            </a:r>
          </a:p>
          <a:p>
            <a:pPr marL="285750" lvl="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endParaRPr lang="en-US" altLang="en-US" b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EFBD3C-92E5-464E-95F4-13660385DCDA}"/>
              </a:ext>
            </a:extLst>
          </p:cNvPr>
          <p:cNvSpPr/>
          <p:nvPr/>
        </p:nvSpPr>
        <p:spPr>
          <a:xfrm>
            <a:off x="6783266" y="1353730"/>
            <a:ext cx="3719146" cy="21162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b="1" u="sng" dirty="0">
                <a:solidFill>
                  <a:schemeClr val="accent2"/>
                </a:solidFill>
              </a:rPr>
              <a:t>DONT’S</a:t>
            </a:r>
          </a:p>
          <a:p>
            <a:pPr marL="285750" lvl="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altLang="en-US" b="1" dirty="0"/>
              <a:t>- you are a </a:t>
            </a:r>
            <a:r>
              <a:rPr lang="en-US" altLang="en-US" b="1" dirty="0">
                <a:solidFill>
                  <a:srgbClr val="F7AB3B"/>
                </a:solidFill>
              </a:rPr>
              <a:t>Male Caucasian adult </a:t>
            </a:r>
            <a:r>
              <a:rPr lang="en-US" altLang="en-US" b="1" dirty="0"/>
              <a:t>between </a:t>
            </a:r>
            <a:r>
              <a:rPr lang="en-US" altLang="en-US" b="1" dirty="0">
                <a:solidFill>
                  <a:srgbClr val="F7AB3B"/>
                </a:solidFill>
              </a:rPr>
              <a:t>20-60 years of age </a:t>
            </a:r>
            <a:r>
              <a:rPr lang="en-US" altLang="en-US" b="1" dirty="0"/>
              <a:t>riding a bicycle in a travel lane with traffic,</a:t>
            </a:r>
          </a:p>
        </p:txBody>
      </p:sp>
    </p:spTree>
    <p:extLst>
      <p:ext uri="{BB962C8B-B14F-4D97-AF65-F5344CB8AC3E}">
        <p14:creationId xmlns:p14="http://schemas.microsoft.com/office/powerpoint/2010/main" val="220827519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447F3-B840-48E0-B367-4A011ACB0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224" y="94638"/>
            <a:ext cx="11597640" cy="789722"/>
          </a:xfrm>
        </p:spPr>
        <p:txBody>
          <a:bodyPr>
            <a:normAutofit/>
          </a:bodyPr>
          <a:lstStyle/>
          <a:p>
            <a:r>
              <a:rPr lang="en-US" dirty="0"/>
              <a:t>Bicycle Crash Fatality Analysis – </a:t>
            </a:r>
            <a:r>
              <a:rPr lang="en-US" dirty="0">
                <a:solidFill>
                  <a:schemeClr val="accent2"/>
                </a:solidFill>
              </a:rPr>
              <a:t>CONCLUSION?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F50B0A-E672-4B09-9F84-28291F7AC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Statewide Analysis of Bicycle Crashes in North Carolina (2007-2018)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F77547-47F4-418E-AC2F-FE54E532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254F6-2034-44F8-8A7C-C71F5A1DE8FB}" type="slidenum">
              <a:rPr lang="en-US" smtClean="0"/>
              <a:t>25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9E5134-FF04-4C3E-AAC0-379BE34140B6}"/>
              </a:ext>
            </a:extLst>
          </p:cNvPr>
          <p:cNvSpPr/>
          <p:nvPr/>
        </p:nvSpPr>
        <p:spPr>
          <a:xfrm>
            <a:off x="336680" y="884360"/>
            <a:ext cx="10953215" cy="35548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/>
              <a:t>You are more prone to be involved in a FATAL crash while riding a bicycle if you are: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en-US" altLang="en-US" b="1" dirty="0">
                <a:solidFill>
                  <a:srgbClr val="F7AB3B"/>
                </a:solidFill>
              </a:rPr>
              <a:t>male 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en-US" altLang="en-US" b="1" dirty="0">
                <a:solidFill>
                  <a:srgbClr val="F7AB3B"/>
                </a:solidFill>
              </a:rPr>
              <a:t>caucasian 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en-US" altLang="en-US" b="1" dirty="0">
                <a:solidFill>
                  <a:srgbClr val="F7AB3B"/>
                </a:solidFill>
              </a:rPr>
              <a:t>adult (20-60 years) of age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b="1" dirty="0"/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/>
              <a:t>Your chances of getting into a fatal crash </a:t>
            </a:r>
            <a:r>
              <a:rPr lang="en-US" altLang="en-US" b="1" dirty="0">
                <a:solidFill>
                  <a:srgbClr val="F7AB3B"/>
                </a:solidFill>
              </a:rPr>
              <a:t>worsen</a:t>
            </a:r>
            <a:r>
              <a:rPr lang="en-US" altLang="en-US" b="1" dirty="0"/>
              <a:t> if you: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b="1" dirty="0"/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en-US" altLang="en-US" b="1" dirty="0">
                <a:solidFill>
                  <a:srgbClr val="F7AB3B"/>
                </a:solidFill>
              </a:rPr>
              <a:t>ride in the travel lane 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en-US" altLang="en-US" b="1" dirty="0">
                <a:solidFill>
                  <a:srgbClr val="F7AB3B"/>
                </a:solidFill>
              </a:rPr>
              <a:t>with no road defects 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en-US" altLang="en-US" b="1" dirty="0">
                <a:solidFill>
                  <a:srgbClr val="F7AB3B"/>
                </a:solidFill>
              </a:rPr>
              <a:t>in the same direction as the traffic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en-US" altLang="en-US" b="1" dirty="0">
                <a:solidFill>
                  <a:srgbClr val="F7AB3B"/>
                </a:solidFill>
              </a:rPr>
              <a:t>on a local street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en-US" altLang="en-US" b="1" dirty="0">
                <a:solidFill>
                  <a:srgbClr val="F7AB3B"/>
                </a:solidFill>
              </a:rPr>
              <a:t>with no traffic controls</a:t>
            </a:r>
          </a:p>
        </p:txBody>
      </p:sp>
    </p:spTree>
    <p:extLst>
      <p:ext uri="{BB962C8B-B14F-4D97-AF65-F5344CB8AC3E}">
        <p14:creationId xmlns:p14="http://schemas.microsoft.com/office/powerpoint/2010/main" val="171470951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85FEA-884A-441D-8059-B133F7BD0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Cleaning Processes Employed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19B07F-CBEA-45E4-96DE-4500BCA99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Statewide Analysis of Bicycle Crashes in North Carolina (2007-2018)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7968AA-81D4-49B2-ADF2-4789540C2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254F6-2034-44F8-8A7C-C71F5A1DE8FB}" type="slidenum">
              <a:rPr lang="en-US" smtClean="0"/>
              <a:t>26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9938C31-733E-430E-8952-DFF4FEF0EA21}"/>
              </a:ext>
            </a:extLst>
          </p:cNvPr>
          <p:cNvSpPr/>
          <p:nvPr/>
        </p:nvSpPr>
        <p:spPr>
          <a:xfrm>
            <a:off x="638184" y="1191233"/>
            <a:ext cx="10325823" cy="4117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defTabSz="914400" fontAlgn="base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q"/>
            </a:pPr>
            <a:r>
              <a:rPr lang="en-US" b="1" dirty="0"/>
              <a:t>Grouped similar values</a:t>
            </a:r>
            <a:r>
              <a:rPr lang="en-US" dirty="0"/>
              <a:t>: </a:t>
            </a:r>
          </a:p>
          <a:p>
            <a:pPr marL="800100" lvl="1" indent="-342900" defTabSz="914400" fontAlgn="base">
              <a:spcBef>
                <a:spcPct val="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dirty="0"/>
              <a:t>Crash Group </a:t>
            </a:r>
          </a:p>
          <a:p>
            <a:pPr marL="800100" lvl="1" indent="-342900" defTabSz="914400" fontAlgn="base">
              <a:spcBef>
                <a:spcPct val="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dirty="0"/>
              <a:t>Road Conditions</a:t>
            </a:r>
          </a:p>
          <a:p>
            <a:pPr marL="342900" indent="-342900" defTabSz="914400" fontAlgn="base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q"/>
            </a:pPr>
            <a:r>
              <a:rPr lang="en-US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Grouped items into categories / sub-categories (Binning):</a:t>
            </a:r>
          </a:p>
          <a:p>
            <a:pPr marL="800100" lvl="1" indent="-342900" defTabSz="914400" fontAlgn="base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Time of Day</a:t>
            </a:r>
          </a:p>
          <a:p>
            <a:pPr marL="342900" indent="-342900" defTabSz="914400" fontAlgn="base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q"/>
            </a:pPr>
            <a:r>
              <a:rPr lang="en-US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Renamed Column Headers</a:t>
            </a:r>
          </a:p>
          <a:p>
            <a:pPr marL="342900" indent="-342900" defTabSz="914400" fontAlgn="base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q"/>
            </a:pPr>
            <a:r>
              <a:rPr lang="en-US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Dropped unknown/missing/unwanted values as required</a:t>
            </a:r>
          </a:p>
          <a:p>
            <a:pPr marL="800100" lvl="1" indent="-342900" defTabSz="914400" fontAlgn="base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§"/>
            </a:pPr>
            <a:endParaRPr lang="en-US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 defTabSz="914400" fontAlgn="base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§"/>
            </a:pPr>
            <a:endParaRPr lang="en-US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109407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447F3-B840-48E0-B367-4A011ACB0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225" y="33090"/>
            <a:ext cx="11597640" cy="78972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What Next?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33172F6-12ED-474F-8F37-F9B87F6ADC59}"/>
              </a:ext>
            </a:extLst>
          </p:cNvPr>
          <p:cNvSpPr/>
          <p:nvPr/>
        </p:nvSpPr>
        <p:spPr>
          <a:xfrm>
            <a:off x="276225" y="1183299"/>
            <a:ext cx="11426337" cy="23421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altLang="en-US" sz="2000" dirty="0"/>
              <a:t>Analyze effect of the following on fatalities:</a:t>
            </a: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altLang="en-US" sz="2000" dirty="0"/>
              <a:t>Use of helmets</a:t>
            </a: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altLang="en-US" sz="2000" dirty="0"/>
              <a:t>Distracted Bikers/Drivers</a:t>
            </a:r>
          </a:p>
          <a:p>
            <a:pPr marL="28575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altLang="en-US" sz="2000" dirty="0"/>
              <a:t>Perform a study of non-fatal crashes</a:t>
            </a:r>
          </a:p>
          <a:p>
            <a:pPr marL="285750" lvl="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altLang="en-US" sz="2000" dirty="0"/>
              <a:t>Perform correlation study to identify interdependencies between various factors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F50B0A-E672-4B09-9F84-28291F7AC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Statewide Analysis of Bicycle Crashes in North Carolina (2007-2018)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F77547-47F4-418E-AC2F-FE54E532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254F6-2034-44F8-8A7C-C71F5A1DE8F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37494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6237F-BE52-49F3-B02C-3DB55FD06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479" y="2486150"/>
            <a:ext cx="10058400" cy="789722"/>
          </a:xfrm>
        </p:spPr>
        <p:txBody>
          <a:bodyPr/>
          <a:lstStyle/>
          <a:p>
            <a:pPr algn="ctr"/>
            <a:r>
              <a:rPr lang="en-US" dirty="0"/>
              <a:t>Backup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D315CF-AA61-41AF-BED5-22049F8BD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Statewide Analysis of Bicycle Crashes in North Carolina (2007-2018)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E40692-42E5-447D-AC0A-59AAA7461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254F6-2034-44F8-8A7C-C71F5A1DE8F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44871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18036-B146-4AF9-83F9-71CB954FB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Project Objectives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87A3B8-D839-4EAF-B9F1-BD18818CD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Statewide Analysis of Bicycle Crashes in North Carolina (2007-2018)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C826F6-0593-49F8-BCBA-266B13B4C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254F6-2034-44F8-8A7C-C71F5A1DE8FB}" type="slidenum">
              <a:rPr lang="en-US" smtClean="0"/>
              <a:t>29</a:t>
            </a:fld>
            <a:endParaRPr lang="en-US"/>
          </a:p>
        </p:txBody>
      </p:sp>
      <p:pic>
        <p:nvPicPr>
          <p:cNvPr id="7" name="Graphic 6" descr="Bullseye">
            <a:extLst>
              <a:ext uri="{FF2B5EF4-FFF2-40B4-BE49-F238E27FC236}">
                <a16:creationId xmlns:a16="http://schemas.microsoft.com/office/drawing/2014/main" id="{0858DDCF-AE16-4AFE-83AC-B887B5E6C3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098" y="1785321"/>
            <a:ext cx="3094997" cy="309499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17F6DB9-4458-4809-9227-F26D78A0C6AB}"/>
              </a:ext>
            </a:extLst>
          </p:cNvPr>
          <p:cNvSpPr/>
          <p:nvPr/>
        </p:nvSpPr>
        <p:spPr>
          <a:xfrm>
            <a:off x="3183417" y="1204587"/>
            <a:ext cx="8762491" cy="4448826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/>
          <a:p>
            <a:pPr marL="457200" indent="-342900" defTabSz="914400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Study overall statewide bicycle crash patterns and trends in North Carolina.</a:t>
            </a:r>
          </a:p>
          <a:p>
            <a:pPr marL="457200" indent="-342900" defTabSz="914400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Perform descriptive  trend  analysis of crashes based on the following factors:</a:t>
            </a:r>
          </a:p>
          <a:p>
            <a:pPr marL="914400" lvl="1" indent="-342900" defTabSz="91440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Environmental factors</a:t>
            </a:r>
          </a:p>
          <a:p>
            <a:pPr marL="914400" lvl="1" indent="-342900" defTabSz="91440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Bicyclist-related factors</a:t>
            </a:r>
          </a:p>
          <a:p>
            <a:pPr marL="914400" lvl="1" indent="-342900" defTabSz="91440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Crash location</a:t>
            </a:r>
          </a:p>
          <a:p>
            <a:pPr marL="914400" lvl="1" indent="-342900" defTabSz="91440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Motorist / Motor Vehicle-related factors</a:t>
            </a:r>
          </a:p>
          <a:p>
            <a:pPr marL="914400" lvl="1" indent="-342900" defTabSz="91440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Roadway Characteristics</a:t>
            </a:r>
          </a:p>
          <a:p>
            <a:pPr marL="457200" indent="-342900" defTabSz="914400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Identify bicycle crash hot spots/cities within the state</a:t>
            </a:r>
          </a:p>
          <a:p>
            <a:pPr marL="457200" indent="-342900" defTabSz="914400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</a:rPr>
              <a:t>Identify danger zones based on crashes that resulted in fatalities</a:t>
            </a:r>
          </a:p>
        </p:txBody>
      </p:sp>
    </p:spTree>
    <p:extLst>
      <p:ext uri="{BB962C8B-B14F-4D97-AF65-F5344CB8AC3E}">
        <p14:creationId xmlns:p14="http://schemas.microsoft.com/office/powerpoint/2010/main" val="359125343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A65C1-AA00-447E-9B6E-CB1DE79FA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Bicycle Crash Analysis – </a:t>
            </a:r>
            <a:r>
              <a:rPr lang="en-US" dirty="0">
                <a:solidFill>
                  <a:schemeClr val="accent2"/>
                </a:solidFill>
              </a:rPr>
              <a:t>WHAT?</a:t>
            </a:r>
            <a:r>
              <a:rPr lang="en-US" dirty="0"/>
              <a:t> 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6825036-AB14-43FC-B503-29999E543B0D}"/>
              </a:ext>
            </a:extLst>
          </p:cNvPr>
          <p:cNvCxnSpPr>
            <a:cxnSpLocks/>
          </p:cNvCxnSpPr>
          <p:nvPr/>
        </p:nvCxnSpPr>
        <p:spPr>
          <a:xfrm>
            <a:off x="6011501" y="1816344"/>
            <a:ext cx="0" cy="424668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53D2EF-07DA-47DC-8873-F2ED1F259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Statewide Analysis of Bicycle Crashes in North Carolina (2007-2018)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E68738-BF2B-400C-A7E5-DFA66D518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254F6-2034-44F8-8A7C-C71F5A1DE8FB}" type="slidenum">
              <a:rPr lang="en-US" smtClean="0"/>
              <a:t>3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AFCAF6F-039F-401D-AE22-7D54234DE5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402" y="1816344"/>
            <a:ext cx="5778598" cy="3534119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0" tIns="45720" rIns="0" bIns="45720" numCol="1" rtlCol="0" anchorCtr="0" compatLnSpc="1">
            <a:prstTxWarp prst="textNoShape">
              <a:avLst/>
            </a:prstTxWarp>
            <a:noAutofit/>
          </a:bodyPr>
          <a:lstStyle/>
          <a:p>
            <a:pPr marL="342900" indent="-342900" defTabSz="914400" fontAlgn="base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accent2"/>
                </a:solidFill>
              </a:rPr>
              <a:t>WHAT’S INCLUDED IN THE DATASET: </a:t>
            </a:r>
            <a:endParaRPr lang="en-US" b="1" dirty="0">
              <a:solidFill>
                <a:schemeClr val="accent2"/>
              </a:solidFill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800100" lvl="1" indent="-342900" defTabSz="914400" fontAlgn="base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dirty="0"/>
              <a:t>Location: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u="sng" dirty="0">
                <a:solidFill>
                  <a:schemeClr val="accent2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https://www.chapelhillopendata.org/</a:t>
            </a:r>
            <a:r>
              <a:rPr lang="en-US" u="sng" dirty="0">
                <a:solidFill>
                  <a:schemeClr val="accent2"/>
                </a:solidFill>
              </a:rPr>
              <a:t>  </a:t>
            </a:r>
          </a:p>
          <a:p>
            <a:pPr marL="800100" lvl="1" indent="-342900" defTabSz="914400" fontAlgn="base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dirty="0"/>
              <a:t>Police-reported bicycle collisions with pedestrians and motor vehicles</a:t>
            </a:r>
          </a:p>
          <a:p>
            <a:pPr marL="800100" lvl="1" indent="-342900" defTabSz="914400" fontAlgn="base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dirty="0"/>
              <a:t>Crashes occurred on:</a:t>
            </a:r>
          </a:p>
          <a:p>
            <a:pPr marL="1257300" lvl="2" indent="-342900" defTabSz="914400" fontAlgn="base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dirty="0"/>
              <a:t>the public roadway network</a:t>
            </a:r>
          </a:p>
          <a:p>
            <a:pPr marL="1257300" lvl="2" indent="-342900" defTabSz="914400" fontAlgn="base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dirty="0"/>
              <a:t>public vehicular areas</a:t>
            </a:r>
          </a:p>
          <a:p>
            <a:pPr marL="1257300" lvl="2" indent="-342900" defTabSz="914400" fontAlgn="base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dirty="0"/>
              <a:t>private properties (</a:t>
            </a:r>
            <a:r>
              <a:rPr lang="en-US" dirty="0">
                <a:solidFill>
                  <a:schemeClr val="accent2"/>
                </a:solidFill>
              </a:rPr>
              <a:t>if reported</a:t>
            </a:r>
            <a:r>
              <a:rPr lang="en-US" dirty="0"/>
              <a:t>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C4F21B-81BB-45CC-A846-A1D0D2DF2681}"/>
              </a:ext>
            </a:extLst>
          </p:cNvPr>
          <p:cNvSpPr/>
          <p:nvPr/>
        </p:nvSpPr>
        <p:spPr>
          <a:xfrm>
            <a:off x="6538571" y="1816344"/>
            <a:ext cx="5532797" cy="1923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defTabSz="914400" fontAlgn="base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altLang="en-US" b="1" dirty="0">
                <a:solidFill>
                  <a:srgbClr val="F3843F"/>
                </a:solidFill>
              </a:rPr>
              <a:t>WHAT’S NOT INCLUDED IN THE DATASET</a:t>
            </a:r>
          </a:p>
          <a:p>
            <a:pPr marL="800100" lvl="1" indent="-342900" defTabSz="914400" fontAlgn="base"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altLang="en-US" dirty="0"/>
              <a:t>Identification numbers</a:t>
            </a:r>
          </a:p>
          <a:p>
            <a:pPr marL="800100" lvl="1" indent="-342900" defTabSz="914400" fontAlgn="base"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altLang="en-US" dirty="0"/>
              <a:t>Fatality information</a:t>
            </a:r>
          </a:p>
          <a:p>
            <a:pPr marL="800100" lvl="1" indent="-342900" defTabSz="914400" fontAlgn="base"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altLang="en-US" dirty="0"/>
              <a:t>Protective gear information</a:t>
            </a:r>
          </a:p>
          <a:p>
            <a:pPr marL="800100" lvl="1" indent="-342900" defTabSz="914400" fontAlgn="base">
              <a:spcBef>
                <a:spcPct val="0"/>
              </a:spcBef>
              <a:spcAft>
                <a:spcPts val="600"/>
              </a:spcAft>
              <a:buClr>
                <a:srgbClr val="FF0000"/>
              </a:buClr>
              <a:buFont typeface="Wingdings" panose="05000000000000000000" pitchFamily="2" charset="2"/>
              <a:buChar char="q"/>
            </a:pPr>
            <a:endParaRPr lang="en-US" alt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1E88243-A053-4B47-BEC9-1E8000B770C3}"/>
              </a:ext>
            </a:extLst>
          </p:cNvPr>
          <p:cNvSpPr/>
          <p:nvPr/>
        </p:nvSpPr>
        <p:spPr>
          <a:xfrm>
            <a:off x="228600" y="984693"/>
            <a:ext cx="11645998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 fontAlgn="base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000" b="1" u="sng" dirty="0">
                <a:solidFill>
                  <a:schemeClr val="accent2"/>
                </a:solidFill>
              </a:rPr>
              <a:t>OBJECTIVE: </a:t>
            </a:r>
            <a:r>
              <a:rPr lang="en-US" sz="2000" b="1" dirty="0"/>
              <a:t>Study statewide bicycle crashes in North Carolina </a:t>
            </a:r>
            <a:r>
              <a:rPr lang="en-US" altLang="en-US" sz="2000" b="1" dirty="0"/>
              <a:t>from Jan 2007-Dec 2018 </a:t>
            </a:r>
          </a:p>
        </p:txBody>
      </p:sp>
    </p:spTree>
    <p:extLst>
      <p:ext uri="{BB962C8B-B14F-4D97-AF65-F5344CB8AC3E}">
        <p14:creationId xmlns:p14="http://schemas.microsoft.com/office/powerpoint/2010/main" val="177766501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4469D90-A81B-4184-8FCD-A994EDF5E4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5240" y="1147499"/>
            <a:ext cx="7198690" cy="375860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33A65C1-AA00-447E-9B6E-CB1DE79FA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Bicycle Crash Analysis – </a:t>
            </a:r>
            <a:r>
              <a:rPr lang="en-US" dirty="0">
                <a:solidFill>
                  <a:schemeClr val="accent2"/>
                </a:solidFill>
              </a:rPr>
              <a:t>WHAT?</a:t>
            </a:r>
            <a:r>
              <a:rPr lang="en-US" dirty="0"/>
              <a:t>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53D2EF-07DA-47DC-8873-F2ED1F259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Statewide Analysis of Bicycle Crashes in North Carolina (2007-2018)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E68738-BF2B-400C-A7E5-DFA66D518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254F6-2034-44F8-8A7C-C71F5A1DE8FB}" type="slidenum">
              <a:rPr lang="en-US" smtClean="0"/>
              <a:t>4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80F1C11-A047-4243-878B-14D9D3B2BB15}"/>
              </a:ext>
            </a:extLst>
          </p:cNvPr>
          <p:cNvSpPr/>
          <p:nvPr/>
        </p:nvSpPr>
        <p:spPr>
          <a:xfrm>
            <a:off x="384810" y="895592"/>
            <a:ext cx="5833115" cy="30917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chemeClr val="accent2"/>
                </a:solidFill>
              </a:rPr>
              <a:t>TOTAL CRASHES </a:t>
            </a:r>
            <a:r>
              <a:rPr lang="en-US" b="1" dirty="0"/>
              <a:t>– </a:t>
            </a:r>
            <a:r>
              <a:rPr lang="en-US" b="1" dirty="0">
                <a:solidFill>
                  <a:srgbClr val="F7AB3B"/>
                </a:solidFill>
              </a:rPr>
              <a:t>11266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chemeClr val="accent2"/>
                </a:solidFill>
              </a:rPr>
              <a:t>CRASH SEVERITY ANALYSIS:</a:t>
            </a: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sz="1600" b="1" dirty="0"/>
              <a:t>Minor Injuries – </a:t>
            </a:r>
            <a:r>
              <a:rPr lang="en-US" sz="1600" b="1" dirty="0">
                <a:solidFill>
                  <a:srgbClr val="F7AB3B"/>
                </a:solidFill>
              </a:rPr>
              <a:t>4696(42%)  </a:t>
            </a: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sz="1600" b="1" dirty="0"/>
              <a:t>Possible Injuries –</a:t>
            </a:r>
            <a:r>
              <a:rPr lang="en-US" sz="1600" b="1" dirty="0">
                <a:solidFill>
                  <a:schemeClr val="accent2"/>
                </a:solidFill>
              </a:rPr>
              <a:t> </a:t>
            </a:r>
            <a:r>
              <a:rPr lang="en-US" sz="1600" b="1" dirty="0">
                <a:solidFill>
                  <a:srgbClr val="F7AB3B"/>
                </a:solidFill>
              </a:rPr>
              <a:t>4369(39%)</a:t>
            </a: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sz="1600" b="1" dirty="0"/>
              <a:t>No Injury – </a:t>
            </a:r>
            <a:r>
              <a:rPr lang="en-US" sz="1600" b="1" dirty="0">
                <a:solidFill>
                  <a:srgbClr val="F7AB3B"/>
                </a:solidFill>
              </a:rPr>
              <a:t>1283(11%)</a:t>
            </a: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sz="1600" b="1" dirty="0"/>
              <a:t>Serious Injury –</a:t>
            </a:r>
            <a:r>
              <a:rPr lang="en-US" sz="1600" b="1" dirty="0">
                <a:solidFill>
                  <a:srgbClr val="F7AB3B"/>
                </a:solidFill>
              </a:rPr>
              <a:t> 589(5.23%)</a:t>
            </a: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sz="1600" b="1" dirty="0"/>
              <a:t>Killed – </a:t>
            </a:r>
            <a:r>
              <a:rPr lang="en-US" sz="1600" b="1" dirty="0">
                <a:solidFill>
                  <a:srgbClr val="F7AB3B"/>
                </a:solidFill>
              </a:rPr>
              <a:t>259(2.3%)</a:t>
            </a: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sz="1600" b="1" dirty="0"/>
              <a:t>Unknown – </a:t>
            </a:r>
            <a:r>
              <a:rPr lang="en-US" sz="1600" b="1" dirty="0">
                <a:solidFill>
                  <a:srgbClr val="F7AB3B"/>
                </a:solidFill>
              </a:rPr>
              <a:t>70(0.62%)</a:t>
            </a:r>
            <a:endParaRPr lang="en-US" sz="1600" b="1" u="sng" dirty="0">
              <a:solidFill>
                <a:schemeClr val="accent2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0801E51-C703-404A-9325-6958C32CB2E3}"/>
              </a:ext>
            </a:extLst>
          </p:cNvPr>
          <p:cNvSpPr/>
          <p:nvPr/>
        </p:nvSpPr>
        <p:spPr>
          <a:xfrm>
            <a:off x="384810" y="3987336"/>
            <a:ext cx="6096000" cy="1983748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u="sng" dirty="0">
                <a:solidFill>
                  <a:schemeClr val="accent2"/>
                </a:solidFill>
              </a:rPr>
              <a:t>FATALITY ANALYSIS: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chemeClr val="accent2"/>
                </a:solidFill>
              </a:rPr>
              <a:t>TOTAL</a:t>
            </a:r>
            <a:r>
              <a:rPr lang="en-US" b="1" dirty="0"/>
              <a:t> </a:t>
            </a:r>
            <a:r>
              <a:rPr lang="en-US" b="1" dirty="0">
                <a:solidFill>
                  <a:schemeClr val="accent2"/>
                </a:solidFill>
              </a:rPr>
              <a:t>FATAL CRAHSES </a:t>
            </a:r>
            <a:r>
              <a:rPr lang="en-US" b="1" dirty="0"/>
              <a:t>– </a:t>
            </a:r>
            <a:r>
              <a:rPr lang="en-US" b="1" dirty="0">
                <a:solidFill>
                  <a:srgbClr val="F7AB3B"/>
                </a:solidFill>
              </a:rPr>
              <a:t>259</a:t>
            </a: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sz="1600" b="1" dirty="0"/>
              <a:t>Crashes resulting in the </a:t>
            </a:r>
            <a:r>
              <a:rPr lang="en-US" sz="1600" b="1" dirty="0">
                <a:solidFill>
                  <a:schemeClr val="accent2"/>
                </a:solidFill>
              </a:rPr>
              <a:t>death of a biker </a:t>
            </a:r>
            <a:r>
              <a:rPr lang="en-US" sz="1600" b="1" dirty="0"/>
              <a:t>–</a:t>
            </a:r>
            <a:r>
              <a:rPr lang="en-US" sz="1600" b="1" dirty="0">
                <a:solidFill>
                  <a:schemeClr val="accent2"/>
                </a:solidFill>
              </a:rPr>
              <a:t> </a:t>
            </a:r>
            <a:r>
              <a:rPr lang="en-US" sz="1600" b="1" dirty="0">
                <a:solidFill>
                  <a:srgbClr val="F7AB3B"/>
                </a:solidFill>
              </a:rPr>
              <a:t>250</a:t>
            </a:r>
            <a:r>
              <a:rPr lang="en-US" sz="1600" b="1" dirty="0">
                <a:solidFill>
                  <a:schemeClr val="accent2"/>
                </a:solidFill>
              </a:rPr>
              <a:t> </a:t>
            </a:r>
            <a:r>
              <a:rPr lang="en-US" sz="1600" b="1" dirty="0"/>
              <a:t> </a:t>
            </a: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sz="1600" b="1" dirty="0"/>
              <a:t>Crashes resulting in the </a:t>
            </a:r>
            <a:r>
              <a:rPr lang="en-US" sz="1600" b="1" dirty="0">
                <a:solidFill>
                  <a:schemeClr val="accent2"/>
                </a:solidFill>
              </a:rPr>
              <a:t>death of a motorist </a:t>
            </a:r>
            <a:r>
              <a:rPr lang="en-US" sz="1600" b="1" dirty="0"/>
              <a:t>–</a:t>
            </a:r>
            <a:r>
              <a:rPr lang="en-US" sz="1600" b="1" dirty="0">
                <a:solidFill>
                  <a:schemeClr val="accent2"/>
                </a:solidFill>
              </a:rPr>
              <a:t> </a:t>
            </a:r>
            <a:r>
              <a:rPr lang="en-US" sz="1600" b="1" dirty="0">
                <a:solidFill>
                  <a:srgbClr val="F7AB3B"/>
                </a:solidFill>
              </a:rPr>
              <a:t>2</a:t>
            </a: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sz="1600" b="1" dirty="0"/>
              <a:t>Crashes resulting in the </a:t>
            </a:r>
            <a:r>
              <a:rPr lang="en-US" sz="1600" b="1" dirty="0">
                <a:solidFill>
                  <a:schemeClr val="accent2"/>
                </a:solidFill>
              </a:rPr>
              <a:t>death of a pedestrian </a:t>
            </a:r>
            <a:r>
              <a:rPr lang="en-US" sz="1600" b="1" dirty="0"/>
              <a:t>– </a:t>
            </a:r>
            <a:r>
              <a:rPr lang="en-US" sz="1600" b="1" dirty="0">
                <a:solidFill>
                  <a:srgbClr val="F7AB3B"/>
                </a:solidFill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70812690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36D01-A486-4B2E-94FB-B6D8D1E03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Bicycle Crash Fatality Analysis – </a:t>
            </a:r>
            <a:r>
              <a:rPr lang="en-US" dirty="0">
                <a:solidFill>
                  <a:schemeClr val="accent2"/>
                </a:solidFill>
              </a:rPr>
              <a:t>WHEN?</a:t>
            </a:r>
            <a:r>
              <a:rPr lang="en-US" dirty="0"/>
              <a:t>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7C1FD5-4D40-458D-8D6B-D4F92EB77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Statewide Analysis of Bicycle Crashes in North Carolina (2007-2018)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4FB03D-84E9-4242-A3EF-A95C9D946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254F6-2034-44F8-8A7C-C71F5A1DE8FB}" type="slidenum">
              <a:rPr lang="en-US" smtClean="0"/>
              <a:t>5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5E0FCB5-8F5D-403E-B7CE-67726EF3DACC}"/>
              </a:ext>
            </a:extLst>
          </p:cNvPr>
          <p:cNvSpPr/>
          <p:nvPr/>
        </p:nvSpPr>
        <p:spPr>
          <a:xfrm>
            <a:off x="246092" y="1073204"/>
            <a:ext cx="5504492" cy="869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b="1" dirty="0"/>
              <a:t>Most fatal crashes </a:t>
            </a:r>
            <a:r>
              <a:rPr lang="en-US" b="1" dirty="0">
                <a:solidFill>
                  <a:srgbClr val="F7AB3B"/>
                </a:solidFill>
              </a:rPr>
              <a:t>30(12%) </a:t>
            </a:r>
            <a:r>
              <a:rPr lang="en-US" b="1" dirty="0"/>
              <a:t>occurred in </a:t>
            </a:r>
            <a:r>
              <a:rPr lang="en-US" b="1" dirty="0">
                <a:solidFill>
                  <a:schemeClr val="accent2"/>
                </a:solidFill>
              </a:rPr>
              <a:t>2017</a:t>
            </a:r>
          </a:p>
          <a:p>
            <a:pPr marL="28575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b="1" dirty="0"/>
              <a:t>Yearly</a:t>
            </a:r>
            <a:r>
              <a:rPr lang="en-US" b="1" dirty="0">
                <a:solidFill>
                  <a:schemeClr val="accent2"/>
                </a:solidFill>
              </a:rPr>
              <a:t> Average</a:t>
            </a:r>
            <a:r>
              <a:rPr lang="en-US" b="1" dirty="0"/>
              <a:t> = </a:t>
            </a:r>
            <a:r>
              <a:rPr lang="en-US" b="1" dirty="0">
                <a:solidFill>
                  <a:srgbClr val="F7AB3B"/>
                </a:solidFill>
              </a:rPr>
              <a:t>22 fatal crashes/year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F9ABA2A-76CB-410C-A680-DB43CDBC611C}"/>
              </a:ext>
            </a:extLst>
          </p:cNvPr>
          <p:cNvSpPr/>
          <p:nvPr/>
        </p:nvSpPr>
        <p:spPr>
          <a:xfrm>
            <a:off x="6096000" y="1073204"/>
            <a:ext cx="5849908" cy="869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b="1" dirty="0"/>
              <a:t>Most fatal crashes </a:t>
            </a:r>
            <a:r>
              <a:rPr lang="en-US" b="1" dirty="0">
                <a:solidFill>
                  <a:srgbClr val="F7AB3B"/>
                </a:solidFill>
              </a:rPr>
              <a:t>81(32%) </a:t>
            </a:r>
            <a:r>
              <a:rPr lang="en-US" b="1" dirty="0"/>
              <a:t>occur in the summer months </a:t>
            </a:r>
            <a:r>
              <a:rPr lang="en-US" b="1" dirty="0">
                <a:solidFill>
                  <a:schemeClr val="accent2"/>
                </a:solidFill>
              </a:rPr>
              <a:t>Jul – Sep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47A74FC-0687-4E97-91A7-EE6BF2D7259D}"/>
              </a:ext>
            </a:extLst>
          </p:cNvPr>
          <p:cNvCxnSpPr>
            <a:cxnSpLocks/>
          </p:cNvCxnSpPr>
          <p:nvPr/>
        </p:nvCxnSpPr>
        <p:spPr>
          <a:xfrm>
            <a:off x="5986839" y="945659"/>
            <a:ext cx="0" cy="529891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2E2A1FA4-A1A3-47C0-9E29-3599DFC34C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43" y="2721869"/>
            <a:ext cx="5685504" cy="359084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FCA1963-EFBB-4D41-8455-E9D27D5CBD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3095" y="2875166"/>
            <a:ext cx="5793152" cy="3441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20461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447F3-B840-48E0-B367-4A011ACB0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810" y="68266"/>
            <a:ext cx="11561098" cy="789722"/>
          </a:xfrm>
        </p:spPr>
        <p:txBody>
          <a:bodyPr>
            <a:normAutofit/>
          </a:bodyPr>
          <a:lstStyle/>
          <a:p>
            <a:r>
              <a:rPr lang="en-US" dirty="0"/>
              <a:t>Bicycle Crash Fatality Analysis – </a:t>
            </a:r>
            <a:r>
              <a:rPr lang="en-US" dirty="0">
                <a:solidFill>
                  <a:schemeClr val="accent2"/>
                </a:solidFill>
              </a:rPr>
              <a:t>WHEN?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13ED73-DC58-45B3-A75E-2571813C754D}"/>
              </a:ext>
            </a:extLst>
          </p:cNvPr>
          <p:cNvSpPr/>
          <p:nvPr/>
        </p:nvSpPr>
        <p:spPr>
          <a:xfrm>
            <a:off x="293076" y="1046828"/>
            <a:ext cx="5228974" cy="12852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u="sng" dirty="0">
                <a:solidFill>
                  <a:schemeClr val="accent2"/>
                </a:solidFill>
              </a:rPr>
              <a:t>DAYS OF THE WEEK: 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dirty="0"/>
              <a:t>About half </a:t>
            </a:r>
            <a:r>
              <a:rPr lang="en-US" b="1" dirty="0">
                <a:solidFill>
                  <a:srgbClr val="F7AB3B"/>
                </a:solidFill>
              </a:rPr>
              <a:t>127(49%) </a:t>
            </a:r>
            <a:r>
              <a:rPr lang="en-US" b="1" dirty="0"/>
              <a:t>of the fatal crashes occur between </a:t>
            </a:r>
            <a:r>
              <a:rPr lang="en-US" b="1" dirty="0">
                <a:solidFill>
                  <a:schemeClr val="accent2"/>
                </a:solidFill>
              </a:rPr>
              <a:t>Thursday-Friday-Saturday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2CCF7F04-9E8B-41AC-B1FB-EAE95C975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Statewide Analysis of Bicycle Crashes in North Carolina (2007-2018)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8D001196-5E56-4698-AB79-F0CECDC4C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254F6-2034-44F8-8A7C-C71F5A1DE8FB}" type="slidenum">
              <a:rPr lang="en-US" smtClean="0"/>
              <a:t>6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812E29D-E3E1-4A6A-A450-0836D0F4BBE4}"/>
              </a:ext>
            </a:extLst>
          </p:cNvPr>
          <p:cNvSpPr/>
          <p:nvPr/>
        </p:nvSpPr>
        <p:spPr>
          <a:xfrm>
            <a:off x="6538065" y="973582"/>
            <a:ext cx="5228974" cy="12852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u="sng" dirty="0">
                <a:solidFill>
                  <a:schemeClr val="accent2"/>
                </a:solidFill>
              </a:rPr>
              <a:t>TIME OF DAY: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dirty="0"/>
              <a:t>More than a third of the fatal crashes </a:t>
            </a:r>
            <a:r>
              <a:rPr lang="en-US" b="1" dirty="0">
                <a:solidFill>
                  <a:srgbClr val="F7AB3B"/>
                </a:solidFill>
              </a:rPr>
              <a:t>91(36%)</a:t>
            </a:r>
            <a:r>
              <a:rPr lang="en-US" b="1" dirty="0"/>
              <a:t> occur in the </a:t>
            </a:r>
            <a:r>
              <a:rPr lang="en-US" b="1" dirty="0">
                <a:solidFill>
                  <a:schemeClr val="accent2"/>
                </a:solidFill>
              </a:rPr>
              <a:t>afternoon (12-4pm)</a:t>
            </a:r>
            <a:endParaRPr lang="en-US" b="1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4740971-F86F-40D1-B61C-A7D86196C427}"/>
              </a:ext>
            </a:extLst>
          </p:cNvPr>
          <p:cNvCxnSpPr>
            <a:cxnSpLocks/>
          </p:cNvCxnSpPr>
          <p:nvPr/>
        </p:nvCxnSpPr>
        <p:spPr>
          <a:xfrm>
            <a:off x="6096000" y="1019913"/>
            <a:ext cx="5135" cy="508398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6D5DE553-92E7-41D8-A20E-577358291A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04" y="2617468"/>
            <a:ext cx="5944592" cy="358294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7457727-10E2-42D7-89EA-D1C01272EE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5359" y="2630033"/>
            <a:ext cx="5867663" cy="3370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48656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447F3-B840-48E0-B367-4A011ACB0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810" y="68266"/>
            <a:ext cx="11561098" cy="789722"/>
          </a:xfrm>
        </p:spPr>
        <p:txBody>
          <a:bodyPr>
            <a:normAutofit/>
          </a:bodyPr>
          <a:lstStyle/>
          <a:p>
            <a:r>
              <a:rPr lang="en-US" dirty="0"/>
              <a:t>Bicycle Crash Fatality Analysis – </a:t>
            </a:r>
            <a:r>
              <a:rPr lang="en-US" dirty="0">
                <a:solidFill>
                  <a:schemeClr val="accent2"/>
                </a:solidFill>
              </a:rPr>
              <a:t>WHERE?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797D13-BDD5-43B4-BE7A-A51BB4064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Statewide Analysis of Bicycle Crashes in North Carolina (2007-2018)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380151-7FAD-4B96-96D9-5CBFC70BB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254F6-2034-44F8-8A7C-C71F5A1DE8FB}" type="slidenum">
              <a:rPr lang="en-US" smtClean="0"/>
              <a:t>7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046C9F8-1690-43D9-B3B1-18E7F5360FCD}"/>
              </a:ext>
            </a:extLst>
          </p:cNvPr>
          <p:cNvSpPr/>
          <p:nvPr/>
        </p:nvSpPr>
        <p:spPr>
          <a:xfrm>
            <a:off x="384810" y="948334"/>
            <a:ext cx="5425441" cy="12852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b="1" u="sng" dirty="0">
                <a:solidFill>
                  <a:schemeClr val="accent2"/>
                </a:solidFill>
              </a:rPr>
              <a:t>COUNTY: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schemeClr val="accent2"/>
                </a:solidFill>
              </a:rPr>
              <a:t>Mecklenburg</a:t>
            </a:r>
            <a:r>
              <a:rPr lang="en-US" altLang="en-US" b="1" dirty="0"/>
              <a:t> county had the most fatal crashes </a:t>
            </a:r>
            <a:r>
              <a:rPr lang="en-US" altLang="en-US" b="1" dirty="0">
                <a:solidFill>
                  <a:srgbClr val="F7AB3B"/>
                </a:solidFill>
              </a:rPr>
              <a:t>22(8.5%) </a:t>
            </a:r>
            <a:r>
              <a:rPr lang="en-US" altLang="en-US" b="1" dirty="0"/>
              <a:t>in the state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204086B-CF0F-4DEE-88F4-62ACA8483EEB}"/>
              </a:ext>
            </a:extLst>
          </p:cNvPr>
          <p:cNvSpPr/>
          <p:nvPr/>
        </p:nvSpPr>
        <p:spPr>
          <a:xfrm>
            <a:off x="6261001" y="909138"/>
            <a:ext cx="5425441" cy="12852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b="1" u="sng" dirty="0">
                <a:solidFill>
                  <a:schemeClr val="accent2"/>
                </a:solidFill>
              </a:rPr>
              <a:t>CITY: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schemeClr val="accent2"/>
                </a:solidFill>
              </a:rPr>
              <a:t>Charlotte</a:t>
            </a:r>
            <a:r>
              <a:rPr lang="en-US" altLang="en-US" b="1" dirty="0"/>
              <a:t> is the city with the most fatal crashes </a:t>
            </a:r>
            <a:r>
              <a:rPr lang="en-US" altLang="en-US" b="1" dirty="0">
                <a:solidFill>
                  <a:srgbClr val="F7AB3B"/>
                </a:solidFill>
              </a:rPr>
              <a:t>20(8%) </a:t>
            </a:r>
            <a:r>
              <a:rPr lang="en-US" altLang="en-US" b="1" dirty="0"/>
              <a:t>in the state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55FE2F7-0350-4778-8832-59A3B9455C79}"/>
              </a:ext>
            </a:extLst>
          </p:cNvPr>
          <p:cNvCxnSpPr>
            <a:cxnSpLocks/>
          </p:cNvCxnSpPr>
          <p:nvPr/>
        </p:nvCxnSpPr>
        <p:spPr>
          <a:xfrm>
            <a:off x="6060832" y="1019913"/>
            <a:ext cx="5135" cy="508398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8CCBE963-2901-43D2-9FAA-08820828BA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148" y="2570152"/>
            <a:ext cx="5633832" cy="371415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1B4667F-9344-4B66-BC6C-AFF1188F2E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1001" y="2570152"/>
            <a:ext cx="5522871" cy="3609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74224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EB7B5-7CCC-4CBF-BC2C-EE538C200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081164" cy="775856"/>
          </a:xfrm>
        </p:spPr>
        <p:txBody>
          <a:bodyPr>
            <a:normAutofit/>
          </a:bodyPr>
          <a:lstStyle/>
          <a:p>
            <a:r>
              <a:rPr lang="en-US" dirty="0"/>
              <a:t>Bicycle Crash Fatality Analysis – </a:t>
            </a:r>
            <a:r>
              <a:rPr lang="en-US" dirty="0">
                <a:solidFill>
                  <a:schemeClr val="accent2"/>
                </a:solidFill>
              </a:rPr>
              <a:t>Most Fatal Cities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A59B5A2-9753-42E7-855A-C65932EFDF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485" y="1083601"/>
            <a:ext cx="11324492" cy="4977023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11AE3D-552B-4809-B632-09AF80725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Statewide Analysis of Bicycle Crashes in North Carolina (2007-2018)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E53ACF-8E5D-433A-9A35-FB69D5B30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254F6-2034-44F8-8A7C-C71F5A1DE8F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56872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32A53-CCD4-4C80-A7B4-CCE3648E1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Bicycle Crash Fatality Analysis – </a:t>
            </a:r>
            <a:r>
              <a:rPr lang="en-US" dirty="0">
                <a:solidFill>
                  <a:schemeClr val="accent2"/>
                </a:solidFill>
              </a:rPr>
              <a:t>WHERE?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520EB0-EF9A-42CE-8B2D-0FDF93B90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Statewide Analysis of Bicycle Crashes in North Carolina (2007-2018)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F6F7EF-430F-4C94-87DC-36AB170E2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254F6-2034-44F8-8A7C-C71F5A1DE8FB}" type="slidenum">
              <a:rPr lang="en-US" smtClean="0"/>
              <a:t>9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EFF3C24-AB71-44E6-A878-32E137252451}"/>
              </a:ext>
            </a:extLst>
          </p:cNvPr>
          <p:cNvCxnSpPr>
            <a:cxnSpLocks/>
          </p:cNvCxnSpPr>
          <p:nvPr/>
        </p:nvCxnSpPr>
        <p:spPr>
          <a:xfrm>
            <a:off x="5810976" y="917652"/>
            <a:ext cx="5135" cy="508398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73C09878-A45D-4FD1-9526-E847171FB064}"/>
              </a:ext>
            </a:extLst>
          </p:cNvPr>
          <p:cNvSpPr/>
          <p:nvPr/>
        </p:nvSpPr>
        <p:spPr>
          <a:xfrm>
            <a:off x="384810" y="994765"/>
            <a:ext cx="5425441" cy="12852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b="1" u="sng" dirty="0">
                <a:solidFill>
                  <a:schemeClr val="accent2"/>
                </a:solidFill>
              </a:rPr>
              <a:t>LOCALITY: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/>
              <a:t>Most fatal crashes </a:t>
            </a:r>
            <a:r>
              <a:rPr lang="en-US" altLang="en-US" b="1" dirty="0">
                <a:solidFill>
                  <a:srgbClr val="F7AB3B"/>
                </a:solidFill>
              </a:rPr>
              <a:t>108(42%) </a:t>
            </a:r>
            <a:r>
              <a:rPr lang="en-US" altLang="en-US" b="1" dirty="0"/>
              <a:t>occur in </a:t>
            </a:r>
            <a:r>
              <a:rPr lang="en-US" altLang="en-US" b="1" dirty="0">
                <a:solidFill>
                  <a:schemeClr val="accent2"/>
                </a:solidFill>
              </a:rPr>
              <a:t>Urban Localities (&gt;70% Developed) </a:t>
            </a:r>
            <a:r>
              <a:rPr lang="en-US" altLang="en-US" b="1" dirty="0"/>
              <a:t>within the state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7F19F65-B1A1-4630-8AFD-AC5128DA6529}"/>
              </a:ext>
            </a:extLst>
          </p:cNvPr>
          <p:cNvSpPr/>
          <p:nvPr/>
        </p:nvSpPr>
        <p:spPr>
          <a:xfrm>
            <a:off x="6278586" y="1100848"/>
            <a:ext cx="5425441" cy="12852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b="1" u="sng" dirty="0">
                <a:solidFill>
                  <a:schemeClr val="accent2"/>
                </a:solidFill>
              </a:rPr>
              <a:t>CRASH LOCATION: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/>
              <a:t>Majority of fatal crashes </a:t>
            </a:r>
            <a:r>
              <a:rPr lang="en-US" altLang="en-US" b="1" dirty="0">
                <a:solidFill>
                  <a:srgbClr val="F7AB3B"/>
                </a:solidFill>
              </a:rPr>
              <a:t>195(75%) </a:t>
            </a:r>
            <a:r>
              <a:rPr lang="en-US" altLang="en-US" b="1" dirty="0"/>
              <a:t>took place at </a:t>
            </a:r>
            <a:r>
              <a:rPr lang="en-US" altLang="en-US" b="1" dirty="0">
                <a:solidFill>
                  <a:schemeClr val="accent2"/>
                </a:solidFill>
              </a:rPr>
              <a:t>Non-Intersections 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C2F8B6D-7CDF-42B8-BE3D-6D538C22808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807"/>
          <a:stretch/>
        </p:blipFill>
        <p:spPr>
          <a:xfrm>
            <a:off x="152827" y="2924343"/>
            <a:ext cx="5425441" cy="264130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6890359-CA5A-4A49-A817-3F708E529A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8786" y="2768689"/>
            <a:ext cx="5183557" cy="3178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36305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1308</TotalTime>
  <Words>1599</Words>
  <Application>Microsoft Office PowerPoint</Application>
  <PresentationFormat>Widescreen</PresentationFormat>
  <Paragraphs>244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Calibri</vt:lpstr>
      <vt:lpstr>Century Gothic</vt:lpstr>
      <vt:lpstr>Wingdings</vt:lpstr>
      <vt:lpstr>Retrospect</vt:lpstr>
      <vt:lpstr>Statewide Analysis of  Bicycle Crashes in North Carolina</vt:lpstr>
      <vt:lpstr>Project Objectives</vt:lpstr>
      <vt:lpstr>Bicycle Crash Analysis – WHAT? </vt:lpstr>
      <vt:lpstr>Bicycle Crash Analysis – WHAT? </vt:lpstr>
      <vt:lpstr>Bicycle Crash Fatality Analysis – WHEN? </vt:lpstr>
      <vt:lpstr>Bicycle Crash Fatality Analysis – WHEN?</vt:lpstr>
      <vt:lpstr>Bicycle Crash Fatality Analysis – WHERE?</vt:lpstr>
      <vt:lpstr>Bicycle Crash Fatality Analysis – Most Fatal Cities</vt:lpstr>
      <vt:lpstr>Bicycle Crash Fatality Analysis – WHERE?</vt:lpstr>
      <vt:lpstr>Bicycle Crash Fatality Analysis – WHERE?</vt:lpstr>
      <vt:lpstr>Bicycle Crash Fatality Analysis – WHO?</vt:lpstr>
      <vt:lpstr>Bicycle Crash Fatality Analysis – WHO?</vt:lpstr>
      <vt:lpstr>Bicycle Crash Fatality Analysis – WHO?</vt:lpstr>
      <vt:lpstr>Bicycle Crash Fatality Analysis – WHO?</vt:lpstr>
      <vt:lpstr>Bicycle Crash Fatality Analysis – WHO?</vt:lpstr>
      <vt:lpstr>Bicycle Crash Fatality Analysis – WHY?</vt:lpstr>
      <vt:lpstr>Bicycle Crash Fatality Analysis – WHY?</vt:lpstr>
      <vt:lpstr>Bicycle Crash Fatality Analysis – WHY?</vt:lpstr>
      <vt:lpstr>Bicycle Crash Fatality Analysis – WHY?</vt:lpstr>
      <vt:lpstr>Bicycle Crash Fatality Analysis – WHY?</vt:lpstr>
      <vt:lpstr>Bicycle Crash Fatality Analysis – WHY?</vt:lpstr>
      <vt:lpstr>Bicycle Crash Fatality Analysis – WHY?</vt:lpstr>
      <vt:lpstr>Bicycle Crash Fatality Analysis – WHY?</vt:lpstr>
      <vt:lpstr>Bicycle Crash Fatality Analysis – HOW?</vt:lpstr>
      <vt:lpstr>Bicycle Crash Fatality Analysis – CONCLUSION?</vt:lpstr>
      <vt:lpstr>Data Cleaning Processes Employed</vt:lpstr>
      <vt:lpstr>What Next?</vt:lpstr>
      <vt:lpstr>Backup</vt:lpstr>
      <vt:lpstr>Project Objectives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Statewide Analysis of  Bicycle Crashes in North Carolina</dc:title>
  <dc:creator>Rashi Waghray</dc:creator>
  <cp:lastModifiedBy>Rashi Waghray</cp:lastModifiedBy>
  <cp:revision>119</cp:revision>
  <dcterms:created xsi:type="dcterms:W3CDTF">2020-04-15T00:18:02Z</dcterms:created>
  <dcterms:modified xsi:type="dcterms:W3CDTF">2020-04-17T16:23:03Z</dcterms:modified>
</cp:coreProperties>
</file>