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7" r:id="rId4"/>
    <p:sldId id="268" r:id="rId5"/>
    <p:sldId id="271" r:id="rId6"/>
    <p:sldId id="269" r:id="rId7"/>
    <p:sldId id="272" r:id="rId8"/>
    <p:sldId id="273" r:id="rId9"/>
    <p:sldId id="274" r:id="rId10"/>
    <p:sldId id="270" r:id="rId11"/>
    <p:sldId id="264" r:id="rId12"/>
    <p:sldId id="258" r:id="rId13"/>
    <p:sldId id="257" r:id="rId14"/>
    <p:sldId id="259" r:id="rId15"/>
    <p:sldId id="260" r:id="rId16"/>
    <p:sldId id="261" r:id="rId17"/>
    <p:sldId id="262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259379"/>
            <a:ext cx="10058400" cy="2211137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415-E807-4F2E-835D-D1F91F69986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99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415-E807-4F2E-835D-D1F91F69986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0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415-E807-4F2E-835D-D1F91F69986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415-E807-4F2E-835D-D1F91F69986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8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415-E807-4F2E-835D-D1F91F69986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08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415-E807-4F2E-835D-D1F91F69986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2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415-E807-4F2E-835D-D1F91F69986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810" y="191354"/>
            <a:ext cx="10058400" cy="7897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415-E807-4F2E-835D-D1F91F69986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3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415-E807-4F2E-835D-D1F91F69986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5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996415-E807-4F2E-835D-D1F91F69986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0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415-E807-4F2E-835D-D1F91F69986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4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97716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4329" y="218234"/>
            <a:ext cx="11580493" cy="770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30" y="1274234"/>
            <a:ext cx="11580494" cy="38692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4330" y="6459785"/>
            <a:ext cx="3215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996415-E807-4F2E-835D-D1F91F69986F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3883" y="647883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54330" y="1004420"/>
            <a:ext cx="1158049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4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apelhillopendata.org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D2C6-7F31-4D96-8BAE-F79E55A0F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154" y="2089517"/>
            <a:ext cx="9700846" cy="1093299"/>
          </a:xfrm>
        </p:spPr>
        <p:txBody>
          <a:bodyPr anchor="t">
            <a:norm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Statewide Analysis of </a:t>
            </a:r>
            <a:br>
              <a:rPr lang="en-US" sz="3600" dirty="0">
                <a:latin typeface="Century Gothic" panose="020B0502020202020204" pitchFamily="34" charset="0"/>
              </a:rPr>
            </a:br>
            <a:r>
              <a:rPr lang="en-US" sz="3600" dirty="0">
                <a:latin typeface="Century Gothic" panose="020B0502020202020204" pitchFamily="34" charset="0"/>
              </a:rPr>
              <a:t>Bicycle Crashes in North Carolina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215CD-258A-46E6-97D9-79A395A0B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r"/>
            <a:r>
              <a:rPr lang="en-US" b="1" dirty="0"/>
              <a:t>Prepared by:</a:t>
            </a:r>
          </a:p>
          <a:p>
            <a:pPr algn="r"/>
            <a:r>
              <a:rPr lang="en-US" dirty="0"/>
              <a:t>Matt </a:t>
            </a:r>
            <a:r>
              <a:rPr lang="en-US" dirty="0" err="1"/>
              <a:t>Dardari</a:t>
            </a:r>
            <a:endParaRPr lang="en-US" dirty="0"/>
          </a:p>
          <a:p>
            <a:pPr algn="r"/>
            <a:r>
              <a:rPr lang="en-US" dirty="0" err="1"/>
              <a:t>Preethika</a:t>
            </a:r>
            <a:r>
              <a:rPr lang="en-US" dirty="0"/>
              <a:t> Gajendran</a:t>
            </a:r>
          </a:p>
          <a:p>
            <a:pPr algn="r"/>
            <a:r>
              <a:rPr lang="en-US" dirty="0"/>
              <a:t>Rashi Waghray</a:t>
            </a:r>
          </a:p>
        </p:txBody>
      </p:sp>
    </p:spTree>
    <p:extLst>
      <p:ext uri="{BB962C8B-B14F-4D97-AF65-F5344CB8AC3E}">
        <p14:creationId xmlns:p14="http://schemas.microsoft.com/office/powerpoint/2010/main" val="157556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191354"/>
            <a:ext cx="11597640" cy="789722"/>
          </a:xfrm>
        </p:spPr>
        <p:txBody>
          <a:bodyPr>
            <a:normAutofit/>
          </a:bodyPr>
          <a:lstStyle/>
          <a:p>
            <a:r>
              <a:rPr lang="en-US" dirty="0"/>
              <a:t>Trend Analysis – Crash Location related factors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172F6-12ED-474F-8F37-F9B87F6ADC59}"/>
              </a:ext>
            </a:extLst>
          </p:cNvPr>
          <p:cNvSpPr/>
          <p:nvPr/>
        </p:nvSpPr>
        <p:spPr>
          <a:xfrm>
            <a:off x="276224" y="981076"/>
            <a:ext cx="11706225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Majority crashes occurred on urban roadways; only 15% were on rural areas (&lt;30% developed)</a:t>
            </a:r>
          </a:p>
        </p:txBody>
      </p:sp>
    </p:spTree>
    <p:extLst>
      <p:ext uri="{BB962C8B-B14F-4D97-AF65-F5344CB8AC3E}">
        <p14:creationId xmlns:p14="http://schemas.microsoft.com/office/powerpoint/2010/main" val="380937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C3E8-E484-4D5B-A53D-DBC42857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050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Key Findings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8822CE-E710-4961-A56D-D4B817FCA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34" y="1771198"/>
            <a:ext cx="11011581" cy="40164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7432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Only 7% of all bicyclists involved in crashes were intoxicated of which </a:t>
            </a:r>
          </a:p>
          <a:p>
            <a:pPr marL="73152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f alcohol were killed, and a high 27.6% of all bicyclists involved in crashes who were under the influence of drugs were killed</a:t>
            </a:r>
          </a:p>
          <a:p>
            <a:pPr marL="27432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highlight>
                  <a:srgbClr val="FFFF00"/>
                </a:highlight>
              </a:rPr>
              <a:t>Crashes involving bicyclists cycling along the roadway against traffic were found to be more severe compared to those involving bicyclists cycling along the roadway with traffic</a:t>
            </a:r>
            <a:r>
              <a:rPr lang="en-US" dirty="0"/>
              <a:t>.</a:t>
            </a:r>
          </a:p>
          <a:p>
            <a:pPr marL="27432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In terms of bicyclist’s action at the time of the crash, motorist overtaking was the most frequent contributing cause, resulting in about 10% of total crashes.</a:t>
            </a:r>
          </a:p>
          <a:p>
            <a:pPr marL="27432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Among all types of vehicles, passenger cars were found to result in relatively less severe crashes. </a:t>
            </a:r>
          </a:p>
          <a:p>
            <a:pPr marL="27432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err="1">
                <a:highlight>
                  <a:srgbClr val="FFFF00"/>
                </a:highlight>
              </a:rPr>
              <a:t>Nightime</a:t>
            </a:r>
            <a:r>
              <a:rPr lang="en-US" altLang="en-US" dirty="0">
                <a:highlight>
                  <a:srgbClr val="FFFF00"/>
                </a:highlight>
              </a:rPr>
              <a:t> crashes ??</a:t>
            </a:r>
            <a:endParaRPr lang="en-US" altLang="en-US" dirty="0"/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438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6D31AC-F732-4DD4-A6B2-CC382C34C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471" y="102134"/>
            <a:ext cx="2695575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Total crashes: </a:t>
            </a:r>
            <a:r>
              <a:rPr lang="en-US" dirty="0"/>
              <a:t>11266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Number of Counties : 100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Number of Cities: 327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1B942-ABE4-4ACA-B1E0-DE4D1E953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71" y="1211388"/>
            <a:ext cx="3825572" cy="22176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37211C-02DA-4EE7-911A-9BC70DD04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94" y="3926163"/>
            <a:ext cx="3010161" cy="9678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000DCC-8D34-46F2-A064-BD2C1F6E8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627" y="748465"/>
            <a:ext cx="1539373" cy="571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B66C6E-01EE-4F5C-8232-9E39F7051930}"/>
              </a:ext>
            </a:extLst>
          </p:cNvPr>
          <p:cNvSpPr txBox="1"/>
          <p:nvPr/>
        </p:nvSpPr>
        <p:spPr>
          <a:xfrm>
            <a:off x="4455384" y="102134"/>
            <a:ext cx="277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Only 7% involved intoxicated Bikers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154EA-FC7C-4A06-AC20-77C58506B91B}"/>
              </a:ext>
            </a:extLst>
          </p:cNvPr>
          <p:cNvSpPr txBox="1"/>
          <p:nvPr/>
        </p:nvSpPr>
        <p:spPr>
          <a:xfrm>
            <a:off x="352294" y="3439923"/>
            <a:ext cx="277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71% were in urban areas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0D5CB5-D051-4480-A28F-22A677B20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0419" y="2483260"/>
            <a:ext cx="1691787" cy="1325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9631BB-AA52-494D-BCFB-213C08756174}"/>
              </a:ext>
            </a:extLst>
          </p:cNvPr>
          <p:cNvSpPr txBox="1"/>
          <p:nvPr/>
        </p:nvSpPr>
        <p:spPr>
          <a:xfrm>
            <a:off x="4455383" y="1388344"/>
            <a:ext cx="2779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Least crashes on Sundays (due to low traffic?)</a:t>
            </a:r>
          </a:p>
          <a:p>
            <a:r>
              <a:rPr lang="en-US" b="1" dirty="0"/>
              <a:t>Other days are almost equal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DA9964-DD67-413F-954C-6153F4B35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255" y="744655"/>
            <a:ext cx="1470787" cy="5791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E25687-E451-4382-A697-7A951F4902BD}"/>
              </a:ext>
            </a:extLst>
          </p:cNvPr>
          <p:cNvSpPr txBox="1"/>
          <p:nvPr/>
        </p:nvSpPr>
        <p:spPr>
          <a:xfrm>
            <a:off x="7198255" y="102134"/>
            <a:ext cx="277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14.74% were Hit-n-Run cases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81E165-A3B8-4A27-88CF-FA7ABC5914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0868" y="2379169"/>
            <a:ext cx="3589331" cy="15469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BFA41C-1F78-456E-967D-C74990B0BF2B}"/>
              </a:ext>
            </a:extLst>
          </p:cNvPr>
          <p:cNvSpPr txBox="1"/>
          <p:nvPr/>
        </p:nvSpPr>
        <p:spPr>
          <a:xfrm>
            <a:off x="7520868" y="1405894"/>
            <a:ext cx="2779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Nighttime bicycle crashes resulted in more fatalities compared to daytime crashes.</a:t>
            </a:r>
          </a:p>
        </p:txBody>
      </p:sp>
    </p:spTree>
    <p:extLst>
      <p:ext uri="{BB962C8B-B14F-4D97-AF65-F5344CB8AC3E}">
        <p14:creationId xmlns:p14="http://schemas.microsoft.com/office/powerpoint/2010/main" val="3315444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BBA1B7-A144-4835-881B-E1AD9C1F2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410" y="4240335"/>
            <a:ext cx="2684227" cy="146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DB0BA1-7055-4C37-85DB-475878976E85}"/>
              </a:ext>
            </a:extLst>
          </p:cNvPr>
          <p:cNvSpPr txBox="1"/>
          <p:nvPr/>
        </p:nvSpPr>
        <p:spPr>
          <a:xfrm>
            <a:off x="3380561" y="3611730"/>
            <a:ext cx="235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5 Counties with most crashes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BC8768-D428-4F66-8505-FEA3164DE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561" y="921105"/>
            <a:ext cx="1856639" cy="2502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4F9ACE-BFC0-4D8A-B7C5-024F64FEE43E}"/>
              </a:ext>
            </a:extLst>
          </p:cNvPr>
          <p:cNvSpPr txBox="1"/>
          <p:nvPr/>
        </p:nvSpPr>
        <p:spPr>
          <a:xfrm>
            <a:off x="3524987" y="190558"/>
            <a:ext cx="277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Most crashes happen in Summer Months (Jun-Sep)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661BE1-A831-41C1-8514-CF01E18A3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450" y="899697"/>
            <a:ext cx="1973751" cy="13488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61F6A1-4466-4FFF-B406-06140D704B33}"/>
              </a:ext>
            </a:extLst>
          </p:cNvPr>
          <p:cNvSpPr txBox="1"/>
          <p:nvPr/>
        </p:nvSpPr>
        <p:spPr>
          <a:xfrm>
            <a:off x="6304450" y="190558"/>
            <a:ext cx="277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More than half are white bikers (54.83%)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8F3CD0-CDF7-441D-AC14-2ABA314C3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370" y="4129741"/>
            <a:ext cx="2301439" cy="18518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0909AB-BF10-480D-B5C1-BBEE5211A593}"/>
              </a:ext>
            </a:extLst>
          </p:cNvPr>
          <p:cNvSpPr txBox="1"/>
          <p:nvPr/>
        </p:nvSpPr>
        <p:spPr>
          <a:xfrm>
            <a:off x="5940403" y="3761227"/>
            <a:ext cx="442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5 cities with most crashes are: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28D14B-6BA8-488C-A218-83D48075A170}"/>
              </a:ext>
            </a:extLst>
          </p:cNvPr>
          <p:cNvSpPr/>
          <p:nvPr/>
        </p:nvSpPr>
        <p:spPr>
          <a:xfrm>
            <a:off x="5940403" y="3576561"/>
            <a:ext cx="4007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About 1/5</a:t>
            </a:r>
            <a:r>
              <a:rPr lang="en-US" b="1" baseline="30000" dirty="0"/>
              <a:t>th</a:t>
            </a:r>
            <a:r>
              <a:rPr lang="en-US" b="1" dirty="0"/>
              <a:t> crashes are from rural areas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A45179D-6F72-465E-BEB0-52ED277AF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4268" y="654856"/>
            <a:ext cx="1707028" cy="21414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E46581-B6EA-43C7-BF7E-53C6A484D8C8}"/>
              </a:ext>
            </a:extLst>
          </p:cNvPr>
          <p:cNvSpPr txBox="1"/>
          <p:nvPr/>
        </p:nvSpPr>
        <p:spPr>
          <a:xfrm>
            <a:off x="9083913" y="208298"/>
            <a:ext cx="277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Age grouping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D66B8B5-9EE4-4655-89BD-257E3D12E0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5096" y="4381835"/>
            <a:ext cx="1310754" cy="7163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75A333-483C-4FE9-B771-3E1E3649D682}"/>
              </a:ext>
            </a:extLst>
          </p:cNvPr>
          <p:cNvSpPr txBox="1"/>
          <p:nvPr/>
        </p:nvSpPr>
        <p:spPr>
          <a:xfrm>
            <a:off x="9556118" y="3929858"/>
            <a:ext cx="277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Gender grouping</a:t>
            </a:r>
          </a:p>
        </p:txBody>
      </p:sp>
    </p:spTree>
    <p:extLst>
      <p:ext uri="{BB962C8B-B14F-4D97-AF65-F5344CB8AC3E}">
        <p14:creationId xmlns:p14="http://schemas.microsoft.com/office/powerpoint/2010/main" val="3091059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D70058-E798-41BB-82C9-827730190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96" y="273749"/>
            <a:ext cx="3894157" cy="65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1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99B64C-2B07-4A25-850C-1CE456AD7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56" y="3901184"/>
            <a:ext cx="3421677" cy="2956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ABB9FC-D121-4C4E-A466-CBAE856AC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475" y="464640"/>
            <a:ext cx="3688400" cy="29034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496A06-48BC-405F-9ED5-6764DDE96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18" y="426832"/>
            <a:ext cx="3612193" cy="29034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7811AB-17B0-49C3-A22F-8CFB439108C8}"/>
              </a:ext>
            </a:extLst>
          </p:cNvPr>
          <p:cNvSpPr txBox="1"/>
          <p:nvPr/>
        </p:nvSpPr>
        <p:spPr>
          <a:xfrm>
            <a:off x="238862" y="95308"/>
            <a:ext cx="557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Crash Severity Vs. Gender – multiple views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E1F06-C1F0-4673-9CAA-8CA0AC48FF23}"/>
              </a:ext>
            </a:extLst>
          </p:cNvPr>
          <p:cNvSpPr txBox="1"/>
          <p:nvPr/>
        </p:nvSpPr>
        <p:spPr>
          <a:xfrm>
            <a:off x="5014536" y="95308"/>
            <a:ext cx="203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Sorted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6A2CA-751E-48A5-A38C-DD6B8CB65A47}"/>
              </a:ext>
            </a:extLst>
          </p:cNvPr>
          <p:cNvSpPr txBox="1"/>
          <p:nvPr/>
        </p:nvSpPr>
        <p:spPr>
          <a:xfrm>
            <a:off x="243256" y="3429000"/>
            <a:ext cx="203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369385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0C73C3-9314-4624-95B9-F5F33F99F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528" y="1925388"/>
            <a:ext cx="4182072" cy="22044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E42339-B32B-42E1-9E1E-A254EF61F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30" y="2328251"/>
            <a:ext cx="1386960" cy="21109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CFC38D-05B5-469A-9B3A-F3AC05F972D8}"/>
              </a:ext>
            </a:extLst>
          </p:cNvPr>
          <p:cNvSpPr txBox="1"/>
          <p:nvPr/>
        </p:nvSpPr>
        <p:spPr>
          <a:xfrm>
            <a:off x="172581" y="1602223"/>
            <a:ext cx="295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is no drastic change in crash counts from 2007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5253C-261E-4FD8-B9D8-2267D5611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2" y="4491261"/>
            <a:ext cx="2860046" cy="2027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1F196C-4534-4E0D-8118-47F578007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56" y="282891"/>
            <a:ext cx="2695575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Total crashes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lang="en-US" dirty="0"/>
              <a:t>11266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Number of Counties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100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Number of Cities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327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3407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439F4B-8B19-4A43-8202-355FF7F6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19" y="395977"/>
            <a:ext cx="3055885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81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B7B5-7CCC-4CBF-BC2C-EE538C20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81164" cy="775856"/>
          </a:xfrm>
        </p:spPr>
        <p:txBody>
          <a:bodyPr>
            <a:normAutofit/>
          </a:bodyPr>
          <a:lstStyle/>
          <a:p>
            <a:r>
              <a:rPr lang="en-US" dirty="0"/>
              <a:t>Fatal Cities – Crashes that resulted in fatalities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59B5A2-9753-42E7-855A-C65932EFD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549"/>
            <a:ext cx="10684515" cy="440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6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18036-B146-4AF9-83F9-71CB954FB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10" y="310232"/>
            <a:ext cx="10058400" cy="994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Project Objectives</a:t>
            </a:r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0858DDCF-AE16-4AFE-83AC-B887B5E6C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510" y="1856233"/>
            <a:ext cx="3094997" cy="30949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7F6DB9-4458-4809-9227-F26D78A0C6AB}"/>
              </a:ext>
            </a:extLst>
          </p:cNvPr>
          <p:cNvSpPr/>
          <p:nvPr/>
        </p:nvSpPr>
        <p:spPr>
          <a:xfrm>
            <a:off x="3571875" y="1304275"/>
            <a:ext cx="8238615" cy="444882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/>
          <a:p>
            <a:pPr marL="457200" indent="-34290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Study overall statewide bicycle crash patterns and trends in North Carolina.</a:t>
            </a:r>
          </a:p>
          <a:p>
            <a:pPr marL="457200" indent="-34290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 descriptive  trend  analysis based on the following factors:</a:t>
            </a:r>
          </a:p>
          <a:p>
            <a:pPr marL="914400" lvl="1" indent="-34290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Environmental </a:t>
            </a:r>
          </a:p>
          <a:p>
            <a:pPr marL="914400" lvl="1" indent="-34290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Bicyclist-related </a:t>
            </a:r>
          </a:p>
          <a:p>
            <a:pPr marL="914400" lvl="1" indent="-34290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location</a:t>
            </a:r>
          </a:p>
          <a:p>
            <a:pPr marL="914400" lvl="1" indent="-34290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Motorist / Motor Vehicle-related</a:t>
            </a:r>
          </a:p>
          <a:p>
            <a:pPr marL="914400" lvl="1" indent="-34290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Roadway Characteristics</a:t>
            </a:r>
          </a:p>
          <a:p>
            <a:pPr marL="457200" indent="-34290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and analyze bicycle hot spots for crash causes and counter measures</a:t>
            </a:r>
          </a:p>
          <a:p>
            <a:pPr marL="457200" indent="-34290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and analyze danger zones based on crashes that resulted in fatalities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25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65C1-AA00-447E-9B6E-CB1DE79F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2BEFE6-F296-4D9F-A03F-F5993CA0B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55" y="1242567"/>
            <a:ext cx="5179295" cy="487248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45720" rIns="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342900" lvl="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u="sng" dirty="0">
                <a:hlinkClick r:id="rId2"/>
              </a:rPr>
              <a:t>https://www.chapelhillopendata.org/</a:t>
            </a:r>
            <a:endParaRPr lang="en-US" u="sng" dirty="0"/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dirty="0"/>
              <a:t>Maps the locations of crashes involving bicyclists in North Carolina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from Jan 2007-Dec 2018 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dirty="0"/>
              <a:t>Police-reported collisions between: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dirty="0"/>
              <a:t>bicycle-motor vehicle 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dirty="0">
                <a:highlight>
                  <a:srgbClr val="FFFF00"/>
                </a:highlight>
              </a:rPr>
              <a:t>pedestrian-motor vehicle </a:t>
            </a:r>
          </a:p>
          <a:p>
            <a:pPr marL="342900" indent="-342900" defTabSz="914400" fontAlgn="base">
              <a:lnSpc>
                <a:spcPct val="150000"/>
              </a:lnSpc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dirty="0"/>
              <a:t>Crashes occurred on: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dirty="0"/>
              <a:t>the public roadway network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dirty="0"/>
              <a:t>public vehicular areas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dirty="0"/>
              <a:t>private properties (if reported)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A9C5-61AC-4F07-BDAC-CFD21403B4BB}"/>
              </a:ext>
            </a:extLst>
          </p:cNvPr>
          <p:cNvSpPr/>
          <p:nvPr/>
        </p:nvSpPr>
        <p:spPr>
          <a:xfrm>
            <a:off x="6305552" y="1328292"/>
            <a:ext cx="531494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crashes analyzed =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11266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100 counties within the State 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327 cities 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sites not within the bounds of these 327 cities are categorized as “Rural” sites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Exclusions: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identification numbers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Fatality information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825036-AB14-43FC-B503-29999E543B0D}"/>
              </a:ext>
            </a:extLst>
          </p:cNvPr>
          <p:cNvCxnSpPr/>
          <p:nvPr/>
        </p:nvCxnSpPr>
        <p:spPr>
          <a:xfrm>
            <a:off x="5800725" y="1438275"/>
            <a:ext cx="0" cy="4324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2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 – Environment Factors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8DF5DC-EBF4-4C2A-8E8F-789EFC3A2369}"/>
              </a:ext>
            </a:extLst>
          </p:cNvPr>
          <p:cNvSpPr/>
          <p:nvPr/>
        </p:nvSpPr>
        <p:spPr>
          <a:xfrm>
            <a:off x="334486" y="1058281"/>
            <a:ext cx="5761514" cy="455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43% of the crashes occur in the Summer (Jun-Sep)</a:t>
            </a:r>
          </a:p>
        </p:txBody>
      </p:sp>
    </p:spTree>
    <p:extLst>
      <p:ext uri="{BB962C8B-B14F-4D97-AF65-F5344CB8AC3E}">
        <p14:creationId xmlns:p14="http://schemas.microsoft.com/office/powerpoint/2010/main" val="312774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 – Environment Factors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8DF5DC-EBF4-4C2A-8E8F-789EFC3A2369}"/>
              </a:ext>
            </a:extLst>
          </p:cNvPr>
          <p:cNvSpPr/>
          <p:nvPr/>
        </p:nvSpPr>
        <p:spPr>
          <a:xfrm>
            <a:off x="334486" y="1058281"/>
            <a:ext cx="614944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43% of the crashes occurred in the Summer (Jun-Sep)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6A2FB-CA94-4C81-B642-962639CF3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980" y="3975637"/>
            <a:ext cx="3795089" cy="2240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55168A-710C-4E8A-B31C-2B2A2B306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50" y="4261412"/>
            <a:ext cx="3459625" cy="17298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66FDCD-28A6-4F7C-96F6-4FE99DE86573}"/>
              </a:ext>
            </a:extLst>
          </p:cNvPr>
          <p:cNvSpPr/>
          <p:nvPr/>
        </p:nvSpPr>
        <p:spPr>
          <a:xfrm>
            <a:off x="188450" y="3606305"/>
            <a:ext cx="8943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Nighttime bicycle crashes resulted in more fatalities compared to daytime crashes</a:t>
            </a:r>
          </a:p>
        </p:txBody>
      </p:sp>
    </p:spTree>
    <p:extLst>
      <p:ext uri="{BB962C8B-B14F-4D97-AF65-F5344CB8AC3E}">
        <p14:creationId xmlns:p14="http://schemas.microsoft.com/office/powerpoint/2010/main" val="216246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09" y="191354"/>
            <a:ext cx="11530965" cy="789722"/>
          </a:xfrm>
        </p:spPr>
        <p:txBody>
          <a:bodyPr>
            <a:normAutofit/>
          </a:bodyPr>
          <a:lstStyle/>
          <a:p>
            <a:r>
              <a:rPr lang="en-US" dirty="0"/>
              <a:t>Trend Analysis – Bicyclist-related (1 of 4)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B10EBA-F906-44F6-B89D-C7A6DB5608E1}"/>
              </a:ext>
            </a:extLst>
          </p:cNvPr>
          <p:cNvSpPr/>
          <p:nvPr/>
        </p:nvSpPr>
        <p:spPr>
          <a:xfrm>
            <a:off x="384808" y="1067285"/>
            <a:ext cx="11530965" cy="87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Crashes involving elder bicyclists (&gt; years) resulted in more fatalities compared to younger bicyclists (&lt;65 years)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36916C-A18C-47F5-AD05-DB6CC11D3334}"/>
              </a:ext>
            </a:extLst>
          </p:cNvPr>
          <p:cNvSpPr/>
          <p:nvPr/>
        </p:nvSpPr>
        <p:spPr>
          <a:xfrm>
            <a:off x="384808" y="3429000"/>
            <a:ext cx="11692891" cy="87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Crashes involving male bicyclists resulted in more fatalities compared to crashes involving female bicyclists</a:t>
            </a:r>
          </a:p>
        </p:txBody>
      </p:sp>
    </p:spTree>
    <p:extLst>
      <p:ext uri="{BB962C8B-B14F-4D97-AF65-F5344CB8AC3E}">
        <p14:creationId xmlns:p14="http://schemas.microsoft.com/office/powerpoint/2010/main" val="364016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0CD9-B867-4DAF-9751-FA117E80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 – Bicyclist-related (2 of 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068ED7-517A-422D-AE40-9D4300E4D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" y="1961556"/>
            <a:ext cx="3033023" cy="35588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11BCE3-E0F6-4565-96C0-7F702206F17F}"/>
              </a:ext>
            </a:extLst>
          </p:cNvPr>
          <p:cNvSpPr/>
          <p:nvPr/>
        </p:nvSpPr>
        <p:spPr>
          <a:xfrm>
            <a:off x="384810" y="981076"/>
            <a:ext cx="116928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Of the ~15% Hit-n-Run cases: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	29 (1.7%) resulted in bicyclist fatalities and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	2 (0.12%) motor-vehicle driver fatalities </a:t>
            </a:r>
          </a:p>
        </p:txBody>
      </p:sp>
    </p:spTree>
    <p:extLst>
      <p:ext uri="{BB962C8B-B14F-4D97-AF65-F5344CB8AC3E}">
        <p14:creationId xmlns:p14="http://schemas.microsoft.com/office/powerpoint/2010/main" val="323072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0CD9-B867-4DAF-9751-FA117E80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 – Bicyclist-related (3 of 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068ED7-517A-422D-AE40-9D4300E4D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488" y="1649576"/>
            <a:ext cx="3033023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6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0CD9-B867-4DAF-9751-FA117E80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 – Bicyclist-related (4 of 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068ED7-517A-422D-AE40-9D4300E4D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488" y="1649576"/>
            <a:ext cx="3033023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611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588</Words>
  <Application>Microsoft Office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Century Gothic</vt:lpstr>
      <vt:lpstr>Wingdings</vt:lpstr>
      <vt:lpstr>Retrospect</vt:lpstr>
      <vt:lpstr>Statewide Analysis of  Bicycle Crashes in North Carolina</vt:lpstr>
      <vt:lpstr>Project Objectives</vt:lpstr>
      <vt:lpstr>Dataset </vt:lpstr>
      <vt:lpstr>Trend Analysis – Environment Factors</vt:lpstr>
      <vt:lpstr>Trend Analysis – Environment Factors</vt:lpstr>
      <vt:lpstr>Trend Analysis – Bicyclist-related (1 of 4)</vt:lpstr>
      <vt:lpstr>Trend Analysis – Bicyclist-related (2 of 4)</vt:lpstr>
      <vt:lpstr>Trend Analysis – Bicyclist-related (3 of 4)</vt:lpstr>
      <vt:lpstr>Trend Analysis – Bicyclist-related (4 of 4)</vt:lpstr>
      <vt:lpstr>Trend Analysis – Crash Location related factors</vt:lpstr>
      <vt:lpstr>Key Findings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Fatal Cities – Crashes that resulted in fatalities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Statewide Analysis of  Bicycle Crashes in North Carolina</dc:title>
  <dc:creator>Rashi Waghray</dc:creator>
  <cp:lastModifiedBy>Rashi Waghray</cp:lastModifiedBy>
  <cp:revision>11</cp:revision>
  <dcterms:created xsi:type="dcterms:W3CDTF">2020-04-15T00:18:02Z</dcterms:created>
  <dcterms:modified xsi:type="dcterms:W3CDTF">2020-04-15T01:36:34Z</dcterms:modified>
</cp:coreProperties>
</file>