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266" r:id="rId3"/>
    <p:sldId id="267" r:id="rId4"/>
    <p:sldId id="278" r:id="rId5"/>
    <p:sldId id="276" r:id="rId6"/>
    <p:sldId id="275" r:id="rId7"/>
    <p:sldId id="268" r:id="rId8"/>
    <p:sldId id="281" r:id="rId9"/>
    <p:sldId id="277" r:id="rId10"/>
    <p:sldId id="269" r:id="rId11"/>
    <p:sldId id="272" r:id="rId12"/>
    <p:sldId id="271" r:id="rId13"/>
    <p:sldId id="273" r:id="rId14"/>
    <p:sldId id="274" r:id="rId15"/>
    <p:sldId id="280" r:id="rId16"/>
    <p:sldId id="279" r:id="rId17"/>
    <p:sldId id="270" r:id="rId18"/>
    <p:sldId id="265" r:id="rId19"/>
    <p:sldId id="258" r:id="rId20"/>
    <p:sldId id="25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253CA-FE4F-4765-B0DD-4162DB93282F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9EFF-9720-4511-A55A-5F36CDC0D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10" y="68266"/>
            <a:ext cx="10058400" cy="789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0542-9A30-4E29-AA01-78595DCE0BD4}" type="datetime1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6A947-EEA3-483A-98D8-BE9434FC4800}" type="datetime1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611071"/>
            <a:ext cx="10058400" cy="2211137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C4471-FC87-4D66-AD5E-4589409DA5A7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E81A-25E8-4BC1-B510-E3F15FB6956E}" type="datetime1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54330" y="286603"/>
            <a:ext cx="11591578" cy="7023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330" y="1072660"/>
            <a:ext cx="5680710" cy="5134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72662"/>
            <a:ext cx="5727988" cy="51347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D8C0-B44F-4380-BAFA-C5D5EF128DE3}" type="datetime1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97716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165" y="116005"/>
            <a:ext cx="11699922" cy="77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370" y="975300"/>
            <a:ext cx="11699922" cy="52596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4330" y="6459785"/>
            <a:ext cx="3215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6AB329-CA81-43EB-B674-21DEFD9388A4}" type="datetime1">
              <a:rPr lang="en-US" smtClean="0"/>
              <a:t>4/15/2020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3883" y="647883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0254F6-2034-44F8-8A7C-C71F5A1DE8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19162" y="890124"/>
            <a:ext cx="1158049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4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3" r:id="rId3"/>
    <p:sldLayoutId id="2147483674" r:id="rId4"/>
    <p:sldLayoutId id="2147483676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hapelhillopendata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D2C6-7F31-4D96-8BAE-F79E55A0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37" y="1116624"/>
            <a:ext cx="7454825" cy="202223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Century Gothic" panose="020B0502020202020204" pitchFamily="34" charset="0"/>
              </a:rPr>
              <a:t>Statewide Analysis of </a:t>
            </a:r>
            <a:br>
              <a:rPr lang="en-US" sz="3600" b="1" dirty="0">
                <a:latin typeface="Century Gothic" panose="020B0502020202020204" pitchFamily="34" charset="0"/>
              </a:rPr>
            </a:br>
            <a:r>
              <a:rPr lang="en-US" sz="3600" b="1" dirty="0">
                <a:latin typeface="Century Gothic" panose="020B0502020202020204" pitchFamily="34" charset="0"/>
              </a:rPr>
              <a:t>Bicycle Crashes in North Carolina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215CD-258A-46E6-97D9-79A395A0B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154" y="3604847"/>
            <a:ext cx="3789484" cy="1598121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Prepared By</a:t>
            </a:r>
            <a:r>
              <a:rPr lang="en-US" sz="1800" b="1" dirty="0"/>
              <a:t>:</a:t>
            </a:r>
          </a:p>
          <a:p>
            <a:r>
              <a:rPr lang="en-US" sz="1800" dirty="0"/>
              <a:t>Matt </a:t>
            </a:r>
            <a:r>
              <a:rPr lang="en-US" sz="1800" dirty="0" err="1"/>
              <a:t>Dardari</a:t>
            </a:r>
            <a:endParaRPr lang="en-US" sz="1800" dirty="0"/>
          </a:p>
          <a:p>
            <a:r>
              <a:rPr lang="en-US" sz="1800" dirty="0" err="1"/>
              <a:t>Preethika</a:t>
            </a:r>
            <a:r>
              <a:rPr lang="en-US" sz="1800" dirty="0"/>
              <a:t> Gajendran</a:t>
            </a:r>
          </a:p>
          <a:p>
            <a:r>
              <a:rPr lang="en-US" sz="1800" dirty="0"/>
              <a:t>Rashi Waghray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558A6-877C-4CDD-971B-9EE5679F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7D931-BE4D-4E5A-BEB3-CB2D7013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6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9" y="191354"/>
            <a:ext cx="11530965" cy="789722"/>
          </a:xfrm>
        </p:spPr>
        <p:txBody>
          <a:bodyPr>
            <a:normAutofit/>
          </a:bodyPr>
          <a:lstStyle/>
          <a:p>
            <a:r>
              <a:rPr lang="en-US" dirty="0"/>
              <a:t>Trend Analysis – Bicyclist Fatality Trends – WHO?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B10EBA-F906-44F6-B89D-C7A6DB5608E1}"/>
              </a:ext>
            </a:extLst>
          </p:cNvPr>
          <p:cNvSpPr/>
          <p:nvPr/>
        </p:nvSpPr>
        <p:spPr>
          <a:xfrm>
            <a:off x="5330952" y="1780166"/>
            <a:ext cx="666008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B0C673-11B2-4464-914A-E999DFD06A39}"/>
              </a:ext>
            </a:extLst>
          </p:cNvPr>
          <p:cNvSpPr/>
          <p:nvPr/>
        </p:nvSpPr>
        <p:spPr>
          <a:xfrm>
            <a:off x="275011" y="1120692"/>
            <a:ext cx="11530964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400" b="1" dirty="0"/>
              <a:t>Crashes involving </a:t>
            </a:r>
            <a:r>
              <a:rPr lang="en-US" altLang="en-US" sz="1400" b="1" dirty="0">
                <a:solidFill>
                  <a:schemeClr val="accent2"/>
                </a:solidFill>
              </a:rPr>
              <a:t>younger bicyclists (&lt;65 years) </a:t>
            </a:r>
            <a:r>
              <a:rPr lang="en-US" altLang="en-US" sz="1400" b="1" dirty="0"/>
              <a:t>resulted in far more (</a:t>
            </a:r>
            <a:r>
              <a:rPr lang="en-US" altLang="en-US" sz="1400" b="1" dirty="0">
                <a:solidFill>
                  <a:srgbClr val="F7AB3B"/>
                </a:solidFill>
              </a:rPr>
              <a:t>80%</a:t>
            </a:r>
            <a:r>
              <a:rPr lang="en-US" altLang="en-US" sz="1400" b="1" dirty="0"/>
              <a:t>) fatalities compared to elder bicyclists (&gt;65 years)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400" b="1" dirty="0"/>
              <a:t>Crashes involving </a:t>
            </a:r>
            <a:r>
              <a:rPr lang="en-US" sz="1400" b="1" dirty="0">
                <a:solidFill>
                  <a:schemeClr val="accent2"/>
                </a:solidFill>
              </a:rPr>
              <a:t>male bicyclists </a:t>
            </a:r>
            <a:r>
              <a:rPr lang="en-US" sz="1400" b="1" dirty="0"/>
              <a:t>(</a:t>
            </a:r>
            <a:r>
              <a:rPr lang="en-US" sz="1400" b="1" dirty="0">
                <a:solidFill>
                  <a:srgbClr val="F7AB3B"/>
                </a:solidFill>
              </a:rPr>
              <a:t>89%</a:t>
            </a:r>
            <a:r>
              <a:rPr lang="en-US" sz="1400" b="1" dirty="0"/>
              <a:t>) resulted in more fatalities compared to crashes involving female bicyclists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1400" b="1" dirty="0"/>
              <a:t>Majority of the bikers involved in fatal crashes were </a:t>
            </a:r>
            <a:r>
              <a:rPr lang="en-US" altLang="en-US" sz="1400" b="1" dirty="0">
                <a:solidFill>
                  <a:schemeClr val="accent2"/>
                </a:solidFill>
              </a:rPr>
              <a:t>Caucasians</a:t>
            </a:r>
            <a:r>
              <a:rPr lang="en-US" altLang="en-US" sz="1400" b="1" dirty="0"/>
              <a:t> (</a:t>
            </a:r>
            <a:r>
              <a:rPr lang="en-US" altLang="en-US" sz="1400" b="1" dirty="0">
                <a:solidFill>
                  <a:srgbClr val="F7AB3B"/>
                </a:solidFill>
              </a:rPr>
              <a:t>60%</a:t>
            </a:r>
            <a:r>
              <a:rPr lang="en-US" altLang="en-US" sz="1400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1E14FC-AA70-4FEC-9C13-5E115933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313" y="2559647"/>
            <a:ext cx="4524764" cy="378121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0CF266-CBD6-4354-A79F-EEB4CA69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A3FED6C-74DB-4090-9264-9166755C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0D435C-016A-45FF-9976-26C730220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72" y="2757413"/>
            <a:ext cx="4663816" cy="29565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DB1B06-F407-46B8-8BB6-C3C5680FB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472" y="2734114"/>
            <a:ext cx="3397638" cy="29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6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9" y="68266"/>
            <a:ext cx="11561097" cy="789722"/>
          </a:xfrm>
        </p:spPr>
        <p:txBody>
          <a:bodyPr>
            <a:normAutofit/>
          </a:bodyPr>
          <a:lstStyle/>
          <a:p>
            <a:r>
              <a:rPr lang="en-US" dirty="0"/>
              <a:t>Trend Analysis – Bicyclist Fatality Trends – WHY?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61FFFA-8FE0-4E46-8D48-7D7889A9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4EE183D-507F-4E1D-93BB-DB872B14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AAA104-911E-48AA-921C-7221EAD20B80}"/>
              </a:ext>
            </a:extLst>
          </p:cNvPr>
          <p:cNvSpPr/>
          <p:nvPr/>
        </p:nvSpPr>
        <p:spPr>
          <a:xfrm>
            <a:off x="384808" y="972434"/>
            <a:ext cx="5048837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A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>
                <a:solidFill>
                  <a:srgbClr val="F7AB3B"/>
                </a:solidFill>
              </a:rPr>
              <a:t>quarter </a:t>
            </a:r>
            <a:r>
              <a:rPr lang="en-US" altLang="en-US" b="1" dirty="0"/>
              <a:t>of the fatal crashes had </a:t>
            </a:r>
            <a:r>
              <a:rPr lang="en-US" altLang="en-US" b="1" dirty="0">
                <a:solidFill>
                  <a:schemeClr val="accent2"/>
                </a:solidFill>
              </a:rPr>
              <a:t>intoxicated bikers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975559-3043-4211-84F3-940A965526E3}"/>
              </a:ext>
            </a:extLst>
          </p:cNvPr>
          <p:cNvSpPr/>
          <p:nvPr/>
        </p:nvSpPr>
        <p:spPr>
          <a:xfrm>
            <a:off x="6690946" y="972434"/>
            <a:ext cx="497058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About a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>
                <a:solidFill>
                  <a:srgbClr val="F7AB3B"/>
                </a:solidFill>
              </a:rPr>
              <a:t>tenth</a:t>
            </a:r>
            <a:r>
              <a:rPr lang="en-US" altLang="en-US" b="1" dirty="0">
                <a:solidFill>
                  <a:schemeClr val="accent2"/>
                </a:solidFill>
              </a:rPr>
              <a:t> </a:t>
            </a:r>
            <a:r>
              <a:rPr lang="en-US" altLang="en-US" b="1" dirty="0"/>
              <a:t>of the fatal crashes had </a:t>
            </a:r>
            <a:r>
              <a:rPr lang="en-US" altLang="en-US" b="1" dirty="0">
                <a:solidFill>
                  <a:schemeClr val="accent2"/>
                </a:solidFill>
              </a:rPr>
              <a:t>intoxicated motorist’s</a:t>
            </a:r>
            <a:endParaRPr lang="en-US" alt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519435-9FC6-403F-95FE-23645158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85" y="2228746"/>
            <a:ext cx="4435510" cy="38489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C779C0-FE6F-4F84-8F2F-F55274EB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6" y="2217314"/>
            <a:ext cx="4947443" cy="37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2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Trend Analysis – Bicyclist Fatality Trends – 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7ECA1-7034-4CA0-834E-4B4B164B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287A43-4F08-4B77-A6CB-59AE3A9F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C65D4-FF82-4BFA-ABF9-8C4B49D183FE}"/>
              </a:ext>
            </a:extLst>
          </p:cNvPr>
          <p:cNvSpPr/>
          <p:nvPr/>
        </p:nvSpPr>
        <p:spPr>
          <a:xfrm>
            <a:off x="315452" y="1032587"/>
            <a:ext cx="5849907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Vast majority of fatal crashes (</a:t>
            </a:r>
            <a:r>
              <a:rPr lang="en-US" altLang="en-US" b="1" dirty="0">
                <a:solidFill>
                  <a:srgbClr val="F7AB3B"/>
                </a:solidFill>
              </a:rPr>
              <a:t>80%</a:t>
            </a:r>
            <a:r>
              <a:rPr lang="en-US" altLang="en-US" b="1" dirty="0"/>
              <a:t>) occurred when the bicycle was in the </a:t>
            </a:r>
            <a:r>
              <a:rPr lang="en-US" altLang="en-US" b="1" dirty="0">
                <a:solidFill>
                  <a:schemeClr val="accent2"/>
                </a:solidFill>
              </a:rPr>
              <a:t>travel lanes</a:t>
            </a:r>
            <a:r>
              <a:rPr lang="en-US" altLang="en-US" b="1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67AE39-F58F-40B5-91C6-25605AAC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5" y="2486894"/>
            <a:ext cx="5406527" cy="356347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29CFB82-66D0-4344-A432-89A5959EFEEC}"/>
              </a:ext>
            </a:extLst>
          </p:cNvPr>
          <p:cNvSpPr/>
          <p:nvPr/>
        </p:nvSpPr>
        <p:spPr>
          <a:xfrm>
            <a:off x="6410324" y="1032587"/>
            <a:ext cx="5535583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Vast majority of fatal crashes (</a:t>
            </a:r>
            <a:r>
              <a:rPr lang="en-US" altLang="en-US" b="1" dirty="0">
                <a:solidFill>
                  <a:srgbClr val="F7AB3B"/>
                </a:solidFill>
              </a:rPr>
              <a:t>78%</a:t>
            </a:r>
            <a:r>
              <a:rPr lang="en-US" altLang="en-US" b="1" dirty="0"/>
              <a:t>) occurred when the bicycle was in the </a:t>
            </a:r>
            <a:r>
              <a:rPr lang="en-US" altLang="en-US" b="1" dirty="0">
                <a:solidFill>
                  <a:schemeClr val="accent2"/>
                </a:solidFill>
              </a:rPr>
              <a:t>same direction as the normal traffic</a:t>
            </a:r>
            <a:r>
              <a:rPr lang="en-US" altLang="en-US" b="1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7DC5EA-EB73-481E-9DEB-7508A95CD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79" y="2486894"/>
            <a:ext cx="4369624" cy="33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Trend Analysis – Bicyclist Fatality Trends – 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66593-555C-4BFD-978B-824CD5DF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13423-62AF-47C1-9CD7-EE526EE8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DDE72-1B18-4449-AF6B-92B7BDB6FAAB}"/>
              </a:ext>
            </a:extLst>
          </p:cNvPr>
          <p:cNvSpPr/>
          <p:nvPr/>
        </p:nvSpPr>
        <p:spPr>
          <a:xfrm>
            <a:off x="315452" y="1146149"/>
            <a:ext cx="5208811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Vast majority of fatal crashes happened when the bicycles were </a:t>
            </a:r>
            <a:r>
              <a:rPr lang="en-US" altLang="en-US" b="1" dirty="0">
                <a:solidFill>
                  <a:schemeClr val="accent2"/>
                </a:solidFill>
              </a:rPr>
              <a:t>not at a traffic intersection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rgbClr val="F7AB3B"/>
                </a:solidFill>
              </a:rPr>
              <a:t>74%</a:t>
            </a:r>
            <a:r>
              <a:rPr lang="en-US" altLang="en-US" b="1" dirty="0"/>
              <a:t>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8CA2F-340E-4B3E-8C9C-5409F501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539" y="2638828"/>
            <a:ext cx="4822804" cy="3446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D57F84-5E97-48A8-BBF0-9197539CC94E}"/>
              </a:ext>
            </a:extLst>
          </p:cNvPr>
          <p:cNvSpPr/>
          <p:nvPr/>
        </p:nvSpPr>
        <p:spPr>
          <a:xfrm>
            <a:off x="6165359" y="1137635"/>
            <a:ext cx="560754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About</a:t>
            </a:r>
            <a:r>
              <a:rPr lang="en-US" altLang="en-US" b="1" dirty="0">
                <a:solidFill>
                  <a:srgbClr val="F7AB3B"/>
                </a:solidFill>
              </a:rPr>
              <a:t> 42% </a:t>
            </a:r>
            <a:r>
              <a:rPr lang="en-US" altLang="en-US" b="1" dirty="0"/>
              <a:t>of the fatal crashes were due to a </a:t>
            </a:r>
            <a:r>
              <a:rPr lang="en-US" altLang="en-US" b="1" dirty="0">
                <a:solidFill>
                  <a:schemeClr val="accent2"/>
                </a:solidFill>
              </a:rPr>
              <a:t>motorist overtaking the bicyclist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7C4E95-0693-4916-BFAA-C1DD50D17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0" y="2827737"/>
            <a:ext cx="4874563" cy="316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6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0CD9-B867-4DAF-9751-FA117E80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Trend Analysis – Bicyclist Fatality Trends – 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C0802-539D-44B8-BB21-A1AC5713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707BC-46D2-4A73-B44D-7D914285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02E79-F1D4-448B-BBB7-3AB944F20A71}"/>
              </a:ext>
            </a:extLst>
          </p:cNvPr>
          <p:cNvSpPr/>
          <p:nvPr/>
        </p:nvSpPr>
        <p:spPr>
          <a:xfrm>
            <a:off x="315453" y="1146149"/>
            <a:ext cx="4379640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An </a:t>
            </a:r>
            <a:r>
              <a:rPr lang="en-US" altLang="en-US" b="1" dirty="0">
                <a:solidFill>
                  <a:schemeClr val="accent2"/>
                </a:solidFill>
              </a:rPr>
              <a:t>ambulance was deployed </a:t>
            </a:r>
            <a:r>
              <a:rPr lang="en-US" altLang="en-US" b="1" dirty="0"/>
              <a:t>for </a:t>
            </a:r>
            <a:r>
              <a:rPr lang="en-US" altLang="en-US" b="1" dirty="0">
                <a:solidFill>
                  <a:srgbClr val="F7AB3B"/>
                </a:solidFill>
              </a:rPr>
              <a:t>94%</a:t>
            </a:r>
            <a:r>
              <a:rPr lang="en-US" altLang="en-US" b="1" dirty="0"/>
              <a:t> of the crashes that resulted in fatalities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AD4C7D-E88A-427C-8318-8AB5B09B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94" y="3016834"/>
            <a:ext cx="3798399" cy="3100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D25C82-6303-4C2A-BE8D-E37DB2B0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422" y="3016834"/>
            <a:ext cx="562404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61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FF61-A282-4A00-AE33-47EB70FB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/>
          </a:bodyPr>
          <a:lstStyle/>
          <a:p>
            <a:r>
              <a:rPr lang="en-US" dirty="0"/>
              <a:t>Trend Analysis – Bicyclist Fatality Trends – WHY?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82AD0-06FC-4518-8423-607DE179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591B6-6289-4056-B5F2-D70DFFFF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7B69F-C22C-41BB-9BE6-6CED0B02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43" y="3429000"/>
            <a:ext cx="4298052" cy="2110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FDC91-9211-4992-B22A-9C2C1F8F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428" y="3497487"/>
            <a:ext cx="4229467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5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191354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172F6-12ED-474F-8F37-F9B87F6ADC59}"/>
              </a:ext>
            </a:extLst>
          </p:cNvPr>
          <p:cNvSpPr/>
          <p:nvPr/>
        </p:nvSpPr>
        <p:spPr>
          <a:xfrm>
            <a:off x="276224" y="981076"/>
            <a:ext cx="11706225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You are more likely to get into a </a:t>
            </a:r>
            <a:r>
              <a:rPr lang="en-US" altLang="en-US" b="1" strike="sngStrike" dirty="0"/>
              <a:t>FATAL </a:t>
            </a:r>
            <a:r>
              <a:rPr lang="en-US" altLang="en-US" b="1" dirty="0"/>
              <a:t>crash if: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	- you are a male Caucasian between 50-60 years of age riding a bicycle in a travel lane with traffic,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7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191354"/>
            <a:ext cx="11597640" cy="789722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3172F6-12ED-474F-8F37-F9B87F6ADC59}"/>
              </a:ext>
            </a:extLst>
          </p:cNvPr>
          <p:cNvSpPr/>
          <p:nvPr/>
        </p:nvSpPr>
        <p:spPr>
          <a:xfrm>
            <a:off x="276224" y="981076"/>
            <a:ext cx="11706225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Injury Analysis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Analysis of use of helmets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Find correlation between county/city population and bicycle crashes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50B0A-E672-4B09-9F84-28291F7A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77547-47F4-418E-AC2F-FE54E53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7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B7B5-7CCC-4CBF-BC2C-EE538C20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81164" cy="775856"/>
          </a:xfrm>
        </p:spPr>
        <p:txBody>
          <a:bodyPr>
            <a:normAutofit/>
          </a:bodyPr>
          <a:lstStyle/>
          <a:p>
            <a:r>
              <a:rPr lang="en-US" dirty="0"/>
              <a:t>Fatal Cities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9B5A2-9753-42E7-855A-C65932EF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548"/>
            <a:ext cx="12218546" cy="53699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1AE3D-552B-4809-B632-09AF8072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53ACF-8E5D-433A-9A35-FB69D5B3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6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6D31AC-F732-4DD4-A6B2-CC382C34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71" y="102134"/>
            <a:ext cx="269557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Total crashes: </a:t>
            </a:r>
            <a:r>
              <a:rPr lang="en-US" dirty="0"/>
              <a:t>11266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Number of Counties : 100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Number of Cities: 327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1B942-ABE4-4ACA-B1E0-DE4D1E95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1" y="1211388"/>
            <a:ext cx="3825572" cy="2217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7211C-02DA-4EE7-911A-9BC70DD04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94" y="3926163"/>
            <a:ext cx="3010161" cy="967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000DCC-8D34-46F2-A064-BD2C1F6E8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627" y="748465"/>
            <a:ext cx="1539373" cy="57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66C6E-01EE-4F5C-8232-9E39F7051930}"/>
              </a:ext>
            </a:extLst>
          </p:cNvPr>
          <p:cNvSpPr txBox="1"/>
          <p:nvPr/>
        </p:nvSpPr>
        <p:spPr>
          <a:xfrm>
            <a:off x="4455384" y="102134"/>
            <a:ext cx="277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Only 7% involved intoxicated Bikers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154EA-FC7C-4A06-AC20-77C58506B91B}"/>
              </a:ext>
            </a:extLst>
          </p:cNvPr>
          <p:cNvSpPr txBox="1"/>
          <p:nvPr/>
        </p:nvSpPr>
        <p:spPr>
          <a:xfrm>
            <a:off x="352294" y="3439923"/>
            <a:ext cx="277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71% were in urban areas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A9964-DD67-413F-954C-6153F4B35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255" y="744655"/>
            <a:ext cx="1470787" cy="5791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E25687-E451-4382-A697-7A951F4902BD}"/>
              </a:ext>
            </a:extLst>
          </p:cNvPr>
          <p:cNvSpPr txBox="1"/>
          <p:nvPr/>
        </p:nvSpPr>
        <p:spPr>
          <a:xfrm>
            <a:off x="7198255" y="102134"/>
            <a:ext cx="277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14.74% were Hit-n-Run cases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81E165-A3B8-4A27-88CF-FA7ABC591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0868" y="2379169"/>
            <a:ext cx="3589331" cy="15469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BFA41C-1F78-456E-967D-C74990B0BF2B}"/>
              </a:ext>
            </a:extLst>
          </p:cNvPr>
          <p:cNvSpPr txBox="1"/>
          <p:nvPr/>
        </p:nvSpPr>
        <p:spPr>
          <a:xfrm>
            <a:off x="7520868" y="1405894"/>
            <a:ext cx="2779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Nighttime bicycle crashes resulted in more fatalities compared to daytime crashes.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A2F877B-C5B6-4F12-AA12-FF006969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34BC1A-BD0D-4EB5-AB67-06A3BA15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4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8036-B146-4AF9-83F9-71CB954F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A3B8-D839-4EAF-B9F1-BD18818C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26F6-0593-49F8-BCBA-266B13B4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</a:t>
            </a:fld>
            <a:endParaRPr lang="en-US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0858DDCF-AE16-4AFE-83AC-B887B5E6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98" y="1785321"/>
            <a:ext cx="3094997" cy="30949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7F6DB9-4458-4809-9227-F26D78A0C6AB}"/>
              </a:ext>
            </a:extLst>
          </p:cNvPr>
          <p:cNvSpPr/>
          <p:nvPr/>
        </p:nvSpPr>
        <p:spPr>
          <a:xfrm>
            <a:off x="3048000" y="1304275"/>
            <a:ext cx="8762491" cy="444882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Study overall statewide bicycle crash patterns and trends in North Carolina.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descriptive  trend  analysis of crashes based on the following factors: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Environmental factors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Bicyclist-related factors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location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Motorist / Motor Vehicle-related factors</a:t>
            </a:r>
          </a:p>
          <a:p>
            <a:pPr marL="914400" lvl="1" indent="-342900" defTabSz="9144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Roadway Characteristics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bicycle crash hot spots/cities within the state</a:t>
            </a:r>
          </a:p>
          <a:p>
            <a:pPr marL="457200" indent="-342900" defTabSz="9144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Identify danger zones based on crashes that resulted in fatalities</a:t>
            </a:r>
          </a:p>
        </p:txBody>
      </p:sp>
    </p:spTree>
    <p:extLst>
      <p:ext uri="{BB962C8B-B14F-4D97-AF65-F5344CB8AC3E}">
        <p14:creationId xmlns:p14="http://schemas.microsoft.com/office/powerpoint/2010/main" val="162258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BBA1B7-A144-4835-881B-E1AD9C1F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410" y="4240335"/>
            <a:ext cx="2684227" cy="1467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DB0BA1-7055-4C37-85DB-475878976E85}"/>
              </a:ext>
            </a:extLst>
          </p:cNvPr>
          <p:cNvSpPr txBox="1"/>
          <p:nvPr/>
        </p:nvSpPr>
        <p:spPr>
          <a:xfrm>
            <a:off x="3380561" y="3611730"/>
            <a:ext cx="235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Counties with most crashes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C8768-D428-4F66-8505-FEA3164D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561" y="921105"/>
            <a:ext cx="1856639" cy="2502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F9ACE-BFC0-4D8A-B7C5-024F64FEE43E}"/>
              </a:ext>
            </a:extLst>
          </p:cNvPr>
          <p:cNvSpPr txBox="1"/>
          <p:nvPr/>
        </p:nvSpPr>
        <p:spPr>
          <a:xfrm>
            <a:off x="3524987" y="190558"/>
            <a:ext cx="277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crashes happen in Summer Months (Jun-Sep)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661BE1-A831-41C1-8514-CF01E18A3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450" y="899697"/>
            <a:ext cx="1973751" cy="13488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61F6A1-4466-4FFF-B406-06140D704B33}"/>
              </a:ext>
            </a:extLst>
          </p:cNvPr>
          <p:cNvSpPr txBox="1"/>
          <p:nvPr/>
        </p:nvSpPr>
        <p:spPr>
          <a:xfrm>
            <a:off x="6304450" y="190558"/>
            <a:ext cx="277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More than half are white bikers (54.83%)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8F3CD0-CDF7-441D-AC14-2ABA314C3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370" y="4129741"/>
            <a:ext cx="2301439" cy="18518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909AB-BF10-480D-B5C1-BBEE5211A593}"/>
              </a:ext>
            </a:extLst>
          </p:cNvPr>
          <p:cNvSpPr txBox="1"/>
          <p:nvPr/>
        </p:nvSpPr>
        <p:spPr>
          <a:xfrm>
            <a:off x="5940403" y="3761227"/>
            <a:ext cx="44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5 cities with most crashes are: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28D14B-6BA8-488C-A218-83D48075A170}"/>
              </a:ext>
            </a:extLst>
          </p:cNvPr>
          <p:cNvSpPr/>
          <p:nvPr/>
        </p:nvSpPr>
        <p:spPr>
          <a:xfrm>
            <a:off x="5940403" y="3576561"/>
            <a:ext cx="400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About 1/5</a:t>
            </a:r>
            <a:r>
              <a:rPr lang="en-US" b="1" baseline="30000" dirty="0"/>
              <a:t>th</a:t>
            </a:r>
            <a:r>
              <a:rPr lang="en-US" b="1" dirty="0"/>
              <a:t> crashes are from rural areas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45179D-6F72-465E-BEB0-52ED277AF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4268" y="654856"/>
            <a:ext cx="1707028" cy="2141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E46581-B6EA-43C7-BF7E-53C6A484D8C8}"/>
              </a:ext>
            </a:extLst>
          </p:cNvPr>
          <p:cNvSpPr txBox="1"/>
          <p:nvPr/>
        </p:nvSpPr>
        <p:spPr>
          <a:xfrm>
            <a:off x="9083913" y="208298"/>
            <a:ext cx="277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 grouping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66B8B5-9EE4-4655-89BD-257E3D12E0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5096" y="4381835"/>
            <a:ext cx="1310754" cy="7163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75A333-483C-4FE9-B771-3E1E3649D682}"/>
              </a:ext>
            </a:extLst>
          </p:cNvPr>
          <p:cNvSpPr txBox="1"/>
          <p:nvPr/>
        </p:nvSpPr>
        <p:spPr>
          <a:xfrm>
            <a:off x="9556118" y="3929858"/>
            <a:ext cx="277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Gender grouping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359F14-933C-42E0-AD00-C8B74922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FF4A87-D95B-451D-96B5-26C146D3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5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9" y="68266"/>
            <a:ext cx="11561093" cy="789722"/>
          </a:xfrm>
        </p:spPr>
        <p:txBody>
          <a:bodyPr/>
          <a:lstStyle/>
          <a:p>
            <a:r>
              <a:rPr lang="en-US" dirty="0"/>
              <a:t>Dataset Used for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2BEFE6-F296-4D9F-A03F-F5993CA0B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86" y="987590"/>
            <a:ext cx="7026144" cy="529891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342900" lvl="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u="sng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https://www.chapelhillopendata.org/</a:t>
            </a:r>
            <a:endParaRPr lang="en-US" sz="1600" u="sng" dirty="0">
              <a:solidFill>
                <a:schemeClr val="accent2"/>
              </a:solidFill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Maps the locations of crashes involving bicyclists in North Carolina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from Jan 2007-Dec 2018 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Police-reported bicycle collisions with motor vehicles</a:t>
            </a:r>
          </a:p>
          <a:p>
            <a:pPr marL="342900" indent="-342900" defTabSz="914400" fontAlgn="base">
              <a:lnSpc>
                <a:spcPct val="150000"/>
              </a:lnSpc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Crashes occurred on: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the public roadway network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public vehicular areas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private properties (if reported)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Exclusions: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identification numbers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Fatality count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25036-AB14-43FC-B503-29999E543B0D}"/>
              </a:ext>
            </a:extLst>
          </p:cNvPr>
          <p:cNvCxnSpPr>
            <a:cxnSpLocks/>
          </p:cNvCxnSpPr>
          <p:nvPr/>
        </p:nvCxnSpPr>
        <p:spPr>
          <a:xfrm>
            <a:off x="7436094" y="987590"/>
            <a:ext cx="0" cy="529891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D2EF-07DA-47DC-8873-F2ED1F25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8738-BF2B-400C-A7E5-DFA66D51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A20FEC-E96D-4621-BE7E-0A342A9F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642" y="1057095"/>
            <a:ext cx="3527253" cy="1621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7CFFB3-06B8-4A46-BBE7-3AF618E5A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024" y="4435810"/>
            <a:ext cx="3527253" cy="1750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89DE34-DB35-48B6-BE1A-0F0C7FA96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644" y="2827680"/>
            <a:ext cx="3527251" cy="145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FEA-884A-441D-8059-B133F7BD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9B07F-CBEA-45E4-96DE-4500BCA9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68AA-81D4-49B2-ADF2-4789540C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38C31-733E-430E-8952-DFF4FEF0EA21}"/>
              </a:ext>
            </a:extLst>
          </p:cNvPr>
          <p:cNvSpPr/>
          <p:nvPr/>
        </p:nvSpPr>
        <p:spPr>
          <a:xfrm>
            <a:off x="638184" y="1191233"/>
            <a:ext cx="10325823" cy="4117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dirty="0"/>
              <a:t>Grouped similar values: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Crash Group </a:t>
            </a:r>
          </a:p>
          <a:p>
            <a:pPr marL="800100" lvl="1" indent="-342900" defTabSz="91440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/>
              <a:t>Road Conditions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Binning items into categories:</a:t>
            </a: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of Day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Renaming Column Headers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Dropping unknown/missing/unwanted values during analysis</a:t>
            </a: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9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65C1-AA00-447E-9B6E-CB1DE79F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Analysis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A9C5-61AC-4F07-BDAC-CFD21403B4BB}"/>
              </a:ext>
            </a:extLst>
          </p:cNvPr>
          <p:cNvSpPr/>
          <p:nvPr/>
        </p:nvSpPr>
        <p:spPr>
          <a:xfrm>
            <a:off x="384810" y="1451384"/>
            <a:ext cx="6367682" cy="2348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reported crashes =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11266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100 counties within the State 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327 cities </a:t>
            </a:r>
          </a:p>
          <a:p>
            <a:pPr marL="800100" lvl="1" indent="-342900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sites not within the bounds of these 327 cities are categorized as “Rural” sites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825036-AB14-43FC-B503-29999E543B0D}"/>
              </a:ext>
            </a:extLst>
          </p:cNvPr>
          <p:cNvCxnSpPr>
            <a:cxnSpLocks/>
          </p:cNvCxnSpPr>
          <p:nvPr/>
        </p:nvCxnSpPr>
        <p:spPr>
          <a:xfrm>
            <a:off x="6521454" y="1130544"/>
            <a:ext cx="0" cy="5068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D2EF-07DA-47DC-8873-F2ED1F25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68738-BF2B-400C-A7E5-DFA66D51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128DB8-3316-4205-A945-FDD74F93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4" y="982906"/>
            <a:ext cx="5322170" cy="49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Analysis – Bicyclist Fatality Trends  – WHEN?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3ED73-DC58-45B3-A75E-2571813C754D}"/>
              </a:ext>
            </a:extLst>
          </p:cNvPr>
          <p:cNvSpPr/>
          <p:nvPr/>
        </p:nvSpPr>
        <p:spPr>
          <a:xfrm>
            <a:off x="231049" y="1015185"/>
            <a:ext cx="7950819" cy="2097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400" b="1" dirty="0"/>
              <a:t>Between 2007-2018,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400" b="1" dirty="0"/>
              <a:t>About</a:t>
            </a:r>
            <a:r>
              <a:rPr lang="en-US" sz="1400" b="1" dirty="0">
                <a:solidFill>
                  <a:srgbClr val="F7AB3B"/>
                </a:solidFill>
              </a:rPr>
              <a:t> 250</a:t>
            </a:r>
            <a:r>
              <a:rPr lang="en-US" sz="1400" b="1" dirty="0"/>
              <a:t> crashes resulted in the </a:t>
            </a:r>
            <a:r>
              <a:rPr lang="en-US" sz="1400" b="1" dirty="0">
                <a:solidFill>
                  <a:schemeClr val="accent2"/>
                </a:solidFill>
              </a:rPr>
              <a:t>death of a biker </a:t>
            </a:r>
            <a:r>
              <a:rPr lang="en-US" sz="1400" b="1" dirty="0"/>
              <a:t>but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400" b="1" dirty="0"/>
              <a:t>Only </a:t>
            </a:r>
            <a:r>
              <a:rPr lang="en-US" sz="1400" b="1" dirty="0">
                <a:solidFill>
                  <a:srgbClr val="F7AB3B"/>
                </a:solidFill>
              </a:rPr>
              <a:t>2</a:t>
            </a:r>
            <a:r>
              <a:rPr lang="en-US" sz="1400" b="1" dirty="0">
                <a:solidFill>
                  <a:schemeClr val="accent2"/>
                </a:solidFill>
              </a:rPr>
              <a:t> </a:t>
            </a:r>
            <a:r>
              <a:rPr lang="en-US" sz="1400" b="1" dirty="0"/>
              <a:t>crashes resulted in the </a:t>
            </a:r>
            <a:r>
              <a:rPr lang="en-US" sz="1400" b="1" dirty="0">
                <a:solidFill>
                  <a:schemeClr val="accent2"/>
                </a:solidFill>
              </a:rPr>
              <a:t>death of a motorist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400" b="1" dirty="0"/>
              <a:t>Yearly </a:t>
            </a:r>
            <a:r>
              <a:rPr lang="en-US" sz="1400" b="1" dirty="0">
                <a:solidFill>
                  <a:schemeClr val="accent2"/>
                </a:solidFill>
              </a:rPr>
              <a:t>Average </a:t>
            </a:r>
            <a:r>
              <a:rPr lang="en-US" sz="1400" b="1" dirty="0"/>
              <a:t>= </a:t>
            </a:r>
            <a:r>
              <a:rPr lang="en-US" sz="1400" b="1" dirty="0">
                <a:solidFill>
                  <a:srgbClr val="F7AB3B"/>
                </a:solidFill>
              </a:rPr>
              <a:t>20 fatal crashes / year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400" b="1" dirty="0"/>
              <a:t>Most (</a:t>
            </a:r>
            <a:r>
              <a:rPr lang="en-US" sz="1400" b="1" dirty="0">
                <a:solidFill>
                  <a:srgbClr val="F7AB3B"/>
                </a:solidFill>
              </a:rPr>
              <a:t>30</a:t>
            </a:r>
            <a:r>
              <a:rPr lang="en-US" sz="1400" b="1" dirty="0"/>
              <a:t>) bicyclist fatalities occurred in </a:t>
            </a:r>
            <a:r>
              <a:rPr lang="en-US" sz="1400" b="1" dirty="0">
                <a:solidFill>
                  <a:schemeClr val="accent2"/>
                </a:solidFill>
              </a:rPr>
              <a:t>2017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400" b="1" dirty="0"/>
              <a:t>Almost </a:t>
            </a:r>
            <a:r>
              <a:rPr lang="en-US" sz="1400" b="1" dirty="0">
                <a:solidFill>
                  <a:srgbClr val="F7AB3B"/>
                </a:solidFill>
              </a:rPr>
              <a:t>50%</a:t>
            </a:r>
            <a:r>
              <a:rPr lang="en-US" sz="1400" b="1" dirty="0"/>
              <a:t> of fatal crashes happened between </a:t>
            </a:r>
            <a:r>
              <a:rPr lang="en-US" sz="1400" b="1" dirty="0">
                <a:solidFill>
                  <a:schemeClr val="accent2"/>
                </a:solidFill>
              </a:rPr>
              <a:t>Jun – Oct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400" b="1" dirty="0"/>
              <a:t>More than a third (</a:t>
            </a:r>
            <a:r>
              <a:rPr lang="en-US" sz="1400" b="1" dirty="0">
                <a:solidFill>
                  <a:srgbClr val="F7AB3B"/>
                </a:solidFill>
              </a:rPr>
              <a:t>36%</a:t>
            </a:r>
            <a:r>
              <a:rPr lang="en-US" sz="1400" b="1" dirty="0"/>
              <a:t>) of the fatal crashes occurred in the </a:t>
            </a:r>
            <a:r>
              <a:rPr lang="en-US" sz="1400" b="1" dirty="0">
                <a:solidFill>
                  <a:schemeClr val="accent2"/>
                </a:solidFill>
              </a:rPr>
              <a:t>afternoon (12-4pm)</a:t>
            </a:r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61621C-40B0-4939-91C4-CDF58DC5F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519" y="3176379"/>
            <a:ext cx="4077481" cy="2523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DB593C-92B4-4EB6-A537-618B94BE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598" y="3060212"/>
            <a:ext cx="3961716" cy="31974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92E7C0-7341-4552-B4E3-AD5A86188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58795"/>
            <a:ext cx="4490114" cy="2793597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CCF7F04-9E8B-41AC-B1FB-EAE95C97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D001196-5E56-4698-AB79-F0CECDC4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8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Analysis – Bicyclist Fatality Trends – WHERE?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7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C9F8-1690-43D9-B3B1-18E7F5360FCD}"/>
              </a:ext>
            </a:extLst>
          </p:cNvPr>
          <p:cNvSpPr/>
          <p:nvPr/>
        </p:nvSpPr>
        <p:spPr>
          <a:xfrm>
            <a:off x="384809" y="1117231"/>
            <a:ext cx="1156109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On </a:t>
            </a:r>
            <a:r>
              <a:rPr lang="en-US" altLang="en-US" b="1" dirty="0">
                <a:solidFill>
                  <a:schemeClr val="accent2"/>
                </a:solidFill>
              </a:rPr>
              <a:t>average</a:t>
            </a:r>
            <a:r>
              <a:rPr lang="en-US" altLang="en-US" b="1" dirty="0"/>
              <a:t> there were about </a:t>
            </a:r>
            <a:r>
              <a:rPr lang="en-US" altLang="en-US" b="1" dirty="0">
                <a:solidFill>
                  <a:srgbClr val="F7AB3B"/>
                </a:solidFill>
              </a:rPr>
              <a:t>2.5 fatal crashes per County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About</a:t>
            </a:r>
            <a:r>
              <a:rPr lang="en-US" altLang="en-US" b="1" dirty="0">
                <a:solidFill>
                  <a:srgbClr val="F7AB3B"/>
                </a:solidFill>
              </a:rPr>
              <a:t> 46% </a:t>
            </a:r>
            <a:r>
              <a:rPr lang="en-US" altLang="en-US" b="1" dirty="0"/>
              <a:t>of the fatal crashes occur in </a:t>
            </a:r>
            <a:r>
              <a:rPr lang="en-US" altLang="en-US" b="1" dirty="0">
                <a:solidFill>
                  <a:schemeClr val="accent2"/>
                </a:solidFill>
              </a:rPr>
              <a:t>10 cities </a:t>
            </a:r>
            <a:r>
              <a:rPr lang="en-US" altLang="en-US" b="1" dirty="0"/>
              <a:t>across the state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F81B98-9533-408F-A99A-51B61696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16" y="2972156"/>
            <a:ext cx="4976291" cy="27205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E61271-8BD2-4C90-B345-41F0D9AD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779" y="3505817"/>
            <a:ext cx="4024946" cy="2018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2CDE60-5606-4406-AD0A-7B2A10C05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8128"/>
            <a:ext cx="3715995" cy="33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4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32A53-CCD4-4C80-A7B4-CCE3648E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520EB0-EF9A-42CE-8B2D-0FDF93B9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6F7EF-430F-4C94-87DC-36AB170E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63ECE-B3E4-4576-8DE8-1743B694E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419" y="2483260"/>
            <a:ext cx="1691787" cy="13259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BF19D-F475-4BB3-8520-7A2AD0B890D4}"/>
              </a:ext>
            </a:extLst>
          </p:cNvPr>
          <p:cNvSpPr txBox="1"/>
          <p:nvPr/>
        </p:nvSpPr>
        <p:spPr>
          <a:xfrm>
            <a:off x="4455383" y="1388344"/>
            <a:ext cx="2779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Least crashes on Sundays (due to low traffic?)</a:t>
            </a:r>
          </a:p>
          <a:p>
            <a:r>
              <a:rPr lang="en-US" b="1" dirty="0"/>
              <a:t>Other days are almost equal</a:t>
            </a:r>
          </a:p>
        </p:txBody>
      </p:sp>
    </p:spTree>
    <p:extLst>
      <p:ext uri="{BB962C8B-B14F-4D97-AF65-F5344CB8AC3E}">
        <p14:creationId xmlns:p14="http://schemas.microsoft.com/office/powerpoint/2010/main" val="143536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47F3-B840-48E0-B367-4A011ACB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68266"/>
            <a:ext cx="11561098" cy="789722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Analysis – Bicyclist Fatality Trends – WHERE?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97D13-BDD5-43B4-BE7A-A51BB406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Statewide Analysis of Bicycle Crashes in North Carolina (2007-2018)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80151-7FAD-4B96-96D9-5CBFC70B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254F6-2034-44F8-8A7C-C71F5A1DE8FB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C9F8-1690-43D9-B3B1-18E7F5360FCD}"/>
              </a:ext>
            </a:extLst>
          </p:cNvPr>
          <p:cNvSpPr/>
          <p:nvPr/>
        </p:nvSpPr>
        <p:spPr>
          <a:xfrm>
            <a:off x="384809" y="1117231"/>
            <a:ext cx="548845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dirty="0"/>
              <a:t>Fatal Crashes were </a:t>
            </a:r>
            <a:r>
              <a:rPr lang="en-US" altLang="en-US" b="1" dirty="0">
                <a:solidFill>
                  <a:srgbClr val="F7AB3B"/>
                </a:solidFill>
              </a:rPr>
              <a:t>distributed almost uniformly </a:t>
            </a:r>
            <a:r>
              <a:rPr lang="en-US" altLang="en-US" b="1" dirty="0"/>
              <a:t>between</a:t>
            </a:r>
            <a:r>
              <a:rPr lang="en-US" altLang="en-US" b="1" dirty="0">
                <a:solidFill>
                  <a:srgbClr val="F7AB3B"/>
                </a:solidFill>
              </a:rPr>
              <a:t> </a:t>
            </a:r>
            <a:r>
              <a:rPr lang="en-US" altLang="en-US" b="1" dirty="0">
                <a:solidFill>
                  <a:schemeClr val="accent2"/>
                </a:solidFill>
              </a:rPr>
              <a:t>Urban and Rural localities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F39DE-BA16-420D-AA28-F94E235E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70" y="2516196"/>
            <a:ext cx="4686706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368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939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Retrospect</vt:lpstr>
      <vt:lpstr>Statewide Analysis of  Bicycle Crashes in North Carolina</vt:lpstr>
      <vt:lpstr>Project Objectives</vt:lpstr>
      <vt:lpstr>Dataset Used for Analysis</vt:lpstr>
      <vt:lpstr>Data Cleaning Process</vt:lpstr>
      <vt:lpstr>Basic Data Analysis </vt:lpstr>
      <vt:lpstr>Trend Analysis – Bicyclist Fatality Trends  – WHEN?</vt:lpstr>
      <vt:lpstr>Trend Analysis – Bicyclist Fatality Trends – WHERE?</vt:lpstr>
      <vt:lpstr>PowerPoint Presentation</vt:lpstr>
      <vt:lpstr>Trend Analysis – Bicyclist Fatality Trends – WHERE?</vt:lpstr>
      <vt:lpstr>Trend Analysis – Bicyclist Fatality Trends – WHO?</vt:lpstr>
      <vt:lpstr>Trend Analysis – Bicyclist Fatality Trends – WHY?</vt:lpstr>
      <vt:lpstr>Trend Analysis – Bicyclist Fatality Trends – WHY?</vt:lpstr>
      <vt:lpstr>Trend Analysis – Bicyclist Fatality Trends – WHY?</vt:lpstr>
      <vt:lpstr>Trend Analysis – Bicyclist Fatality Trends – WHY?</vt:lpstr>
      <vt:lpstr>Trend Analysis – Bicyclist Fatality Trends – WHY?</vt:lpstr>
      <vt:lpstr>Conclusion</vt:lpstr>
      <vt:lpstr>Next Steps</vt:lpstr>
      <vt:lpstr>Fatal Cities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Statewide Analysis of  Bicycle Crashes in North Carolina</dc:title>
  <dc:creator>Rashi Waghray</dc:creator>
  <cp:lastModifiedBy>Rashi Waghray</cp:lastModifiedBy>
  <cp:revision>64</cp:revision>
  <dcterms:created xsi:type="dcterms:W3CDTF">2020-04-15T00:18:02Z</dcterms:created>
  <dcterms:modified xsi:type="dcterms:W3CDTF">2020-04-16T00:08:06Z</dcterms:modified>
</cp:coreProperties>
</file>