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94" r:id="rId3"/>
    <p:sldId id="276" r:id="rId4"/>
    <p:sldId id="287" r:id="rId5"/>
    <p:sldId id="282" r:id="rId6"/>
    <p:sldId id="275" r:id="rId7"/>
    <p:sldId id="268" r:id="rId8"/>
    <p:sldId id="265" r:id="rId9"/>
    <p:sldId id="281" r:id="rId10"/>
    <p:sldId id="288" r:id="rId11"/>
    <p:sldId id="283" r:id="rId12"/>
    <p:sldId id="284" r:id="rId13"/>
    <p:sldId id="277" r:id="rId14"/>
    <p:sldId id="272" r:id="rId15"/>
    <p:sldId id="292" r:id="rId16"/>
    <p:sldId id="271" r:id="rId17"/>
    <p:sldId id="273" r:id="rId18"/>
    <p:sldId id="269" r:id="rId19"/>
    <p:sldId id="289" r:id="rId20"/>
    <p:sldId id="274" r:id="rId21"/>
    <p:sldId id="290" r:id="rId22"/>
    <p:sldId id="280" r:id="rId23"/>
    <p:sldId id="291" r:id="rId24"/>
    <p:sldId id="279" r:id="rId25"/>
    <p:sldId id="293" r:id="rId26"/>
    <p:sldId id="278" r:id="rId27"/>
    <p:sldId id="270" r:id="rId28"/>
    <p:sldId id="286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843F"/>
    <a:srgbClr val="F7A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253CA-FE4F-4765-B0DD-4162DB93282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B9EFF-9720-4511-A55A-5F36CDC0D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7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810" y="68266"/>
            <a:ext cx="10058400" cy="7897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0542-9A30-4E29-AA01-78595DCE0BD4}" type="datetime1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34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A947-EEA3-483A-98D8-BE9434FC4800}" type="datetime1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53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611071"/>
            <a:ext cx="10058400" cy="2211137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4471-FC87-4D66-AD5E-4589409DA5A7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97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E81A-25E8-4BC1-B510-E3F15FB6956E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83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4330" y="286603"/>
            <a:ext cx="11591578" cy="7023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330" y="1072660"/>
            <a:ext cx="5680710" cy="51347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072662"/>
            <a:ext cx="5727988" cy="51347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D8C0-B44F-4380-BAFA-C5D5EF128DE3}" type="datetime1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21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97716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165" y="116005"/>
            <a:ext cx="11699922" cy="770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370" y="975300"/>
            <a:ext cx="11699922" cy="52596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4330" y="6459785"/>
            <a:ext cx="3215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6AB329-CA81-43EB-B674-21DEFD9388A4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3883" y="647883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19162" y="890124"/>
            <a:ext cx="1158049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4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73" r:id="rId3"/>
    <p:sldLayoutId id="2147483674" r:id="rId4"/>
    <p:sldLayoutId id="2147483676" r:id="rId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apelhillopendata.org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D2C6-7F31-4D96-8BAE-F79E55A0F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037" y="1116624"/>
            <a:ext cx="7454825" cy="2022230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Statewide Analysis of </a:t>
            </a:r>
            <a:br>
              <a:rPr lang="en-US" sz="3600" b="1" dirty="0">
                <a:solidFill>
                  <a:schemeClr val="accent1"/>
                </a:solidFill>
                <a:latin typeface="Century Gothic" panose="020B0502020202020204" pitchFamily="34" charset="0"/>
              </a:rPr>
            </a:br>
            <a:r>
              <a:rPr lang="en-US" sz="3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Bicycle Crashes in North Carolina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215CD-258A-46E6-97D9-79A395A0B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154" y="3604847"/>
            <a:ext cx="3789484" cy="1598121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+mn-lt"/>
              </a:rPr>
              <a:t>Prepared By</a:t>
            </a:r>
            <a:r>
              <a:rPr lang="en-US" sz="1800" b="1" dirty="0"/>
              <a:t>:</a:t>
            </a:r>
          </a:p>
          <a:p>
            <a:r>
              <a:rPr lang="en-US" sz="1800" dirty="0">
                <a:solidFill>
                  <a:schemeClr val="accent2"/>
                </a:solidFill>
              </a:rPr>
              <a:t>Matt </a:t>
            </a:r>
            <a:r>
              <a:rPr lang="en-US" sz="1800" dirty="0" err="1">
                <a:solidFill>
                  <a:schemeClr val="accent2"/>
                </a:solidFill>
              </a:rPr>
              <a:t>Dardari</a:t>
            </a:r>
            <a:endParaRPr lang="en-US" sz="1800" dirty="0">
              <a:solidFill>
                <a:schemeClr val="accent2"/>
              </a:solidFill>
            </a:endParaRPr>
          </a:p>
          <a:p>
            <a:r>
              <a:rPr lang="en-US" sz="1800" dirty="0" err="1">
                <a:solidFill>
                  <a:schemeClr val="accent2"/>
                </a:solidFill>
              </a:rPr>
              <a:t>Preethika</a:t>
            </a:r>
            <a:r>
              <a:rPr lang="en-US" sz="1800" dirty="0">
                <a:solidFill>
                  <a:schemeClr val="accent2"/>
                </a:solidFill>
              </a:rPr>
              <a:t> Gajendran</a:t>
            </a:r>
          </a:p>
          <a:p>
            <a:r>
              <a:rPr lang="en-US" sz="1800" dirty="0">
                <a:solidFill>
                  <a:schemeClr val="accent2"/>
                </a:solidFill>
              </a:rPr>
              <a:t>Rashi Waghray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558A6-877C-4CDD-971B-9EE5679F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7D931-BE4D-4E5A-BEB3-CB2D7013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62026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D57E-5B17-40E8-91A1-5E532C93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WHERE?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D467D-E410-4C67-B1EF-E6B4F824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2830B-EEAA-44C4-9593-F041F5D1F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2E73D-229C-4C2E-92A2-12F1F03CF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63" y="2574416"/>
            <a:ext cx="5399969" cy="31933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F90A9F-93FD-4BA2-AA6B-B4628D40F1BD}"/>
              </a:ext>
            </a:extLst>
          </p:cNvPr>
          <p:cNvSpPr/>
          <p:nvPr/>
        </p:nvSpPr>
        <p:spPr>
          <a:xfrm>
            <a:off x="384810" y="857988"/>
            <a:ext cx="542544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ROAD CLASS: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About </a:t>
            </a:r>
            <a:r>
              <a:rPr lang="en-US" altLang="en-US" b="1" dirty="0">
                <a:solidFill>
                  <a:srgbClr val="F7AB3B"/>
                </a:solidFill>
              </a:rPr>
              <a:t>79(30%) </a:t>
            </a:r>
            <a:r>
              <a:rPr lang="en-US" altLang="en-US" b="1" dirty="0"/>
              <a:t>occurred on </a:t>
            </a:r>
            <a:r>
              <a:rPr lang="en-US" altLang="en-US" b="1" dirty="0">
                <a:solidFill>
                  <a:schemeClr val="accent2"/>
                </a:solidFill>
              </a:rPr>
              <a:t>Local Streets </a:t>
            </a:r>
            <a:r>
              <a:rPr lang="en-US" altLang="en-US" b="1" dirty="0"/>
              <a:t>within the state</a:t>
            </a:r>
          </a:p>
        </p:txBody>
      </p:sp>
    </p:spTree>
    <p:extLst>
      <p:ext uri="{BB962C8B-B14F-4D97-AF65-F5344CB8AC3E}">
        <p14:creationId xmlns:p14="http://schemas.microsoft.com/office/powerpoint/2010/main" val="13852067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25634C-15AA-483E-8331-592AE7216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" y="2850869"/>
            <a:ext cx="5371933" cy="34569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WHO?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97D13-BDD5-43B4-BE7A-A51BB406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80151-7FAD-4B96-96D9-5CBFC70B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F1912E-BAF7-4CFD-8729-701F63D07884}"/>
              </a:ext>
            </a:extLst>
          </p:cNvPr>
          <p:cNvSpPr/>
          <p:nvPr/>
        </p:nvSpPr>
        <p:spPr>
          <a:xfrm>
            <a:off x="384810" y="917651"/>
            <a:ext cx="5295021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BIKER AGE: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Young Bikers (&lt;20 years) – </a:t>
            </a:r>
            <a:r>
              <a:rPr lang="en-US" altLang="en-US" b="1" dirty="0">
                <a:solidFill>
                  <a:srgbClr val="F7AB3B"/>
                </a:solidFill>
              </a:rPr>
              <a:t>38(15%)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accent2"/>
                </a:solidFill>
              </a:rPr>
              <a:t>Adult Bikers </a:t>
            </a:r>
            <a:r>
              <a:rPr lang="en-US" altLang="en-US" b="1" dirty="0"/>
              <a:t>(20–60 years) – </a:t>
            </a:r>
            <a:r>
              <a:rPr lang="en-US" altLang="en-US" b="1" dirty="0">
                <a:solidFill>
                  <a:srgbClr val="F7AB3B"/>
                </a:solidFill>
              </a:rPr>
              <a:t>172(66%)</a:t>
            </a:r>
            <a:endParaRPr lang="en-US" altLang="en-US" b="1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Elderly Bikers (&gt;60 years) – </a:t>
            </a:r>
            <a:r>
              <a:rPr lang="en-US" altLang="en-US" b="1" dirty="0">
                <a:solidFill>
                  <a:srgbClr val="F7AB3B"/>
                </a:solidFill>
              </a:rPr>
              <a:t>48(19%)</a:t>
            </a:r>
            <a:endParaRPr lang="en-US" alt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23242A-31B3-4C7B-9530-E3F75DD5C0C1}"/>
              </a:ext>
            </a:extLst>
          </p:cNvPr>
          <p:cNvSpPr/>
          <p:nvPr/>
        </p:nvSpPr>
        <p:spPr>
          <a:xfrm>
            <a:off x="6096000" y="917652"/>
            <a:ext cx="5295021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MOTORIST AGE: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Young Bikers (&lt;20 years) – </a:t>
            </a:r>
            <a:r>
              <a:rPr lang="en-US" altLang="en-US" b="1" dirty="0">
                <a:solidFill>
                  <a:srgbClr val="F7AB3B"/>
                </a:solidFill>
              </a:rPr>
              <a:t>23(9%)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accent2"/>
                </a:solidFill>
              </a:rPr>
              <a:t>Adult Bikers </a:t>
            </a:r>
            <a:r>
              <a:rPr lang="en-US" altLang="en-US" b="1" dirty="0"/>
              <a:t>(20–60 years) – </a:t>
            </a:r>
            <a:r>
              <a:rPr lang="en-US" altLang="en-US" b="1" dirty="0">
                <a:solidFill>
                  <a:srgbClr val="F7AB3B"/>
                </a:solidFill>
              </a:rPr>
              <a:t>179(69%)</a:t>
            </a:r>
            <a:endParaRPr lang="en-US" altLang="en-US" b="1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Elderly Bikers (&gt;60 years) – </a:t>
            </a:r>
            <a:r>
              <a:rPr lang="en-US" altLang="en-US" b="1" dirty="0">
                <a:solidFill>
                  <a:srgbClr val="F7AB3B"/>
                </a:solidFill>
              </a:rPr>
              <a:t>41(16%)</a:t>
            </a:r>
            <a:endParaRPr lang="en-US" altLang="en-US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72F96A-5894-4637-B54A-0650BF036A3D}"/>
              </a:ext>
            </a:extLst>
          </p:cNvPr>
          <p:cNvCxnSpPr>
            <a:cxnSpLocks/>
          </p:cNvCxnSpPr>
          <p:nvPr/>
        </p:nvCxnSpPr>
        <p:spPr>
          <a:xfrm>
            <a:off x="5885348" y="1009918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695077B-089B-4166-8C2B-CCAFA70D7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604" y="2811625"/>
            <a:ext cx="5264211" cy="349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385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WHO?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97D13-BDD5-43B4-BE7A-A51BB406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80151-7FAD-4B96-96D9-5CBFC70B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12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1DF9C7-81B1-4187-9F4C-A7DE5F24A4DD}"/>
              </a:ext>
            </a:extLst>
          </p:cNvPr>
          <p:cNvSpPr/>
          <p:nvPr/>
        </p:nvSpPr>
        <p:spPr>
          <a:xfrm>
            <a:off x="6319617" y="902389"/>
            <a:ext cx="542544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MOTORIST GENDER: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Majority of fatal crashes </a:t>
            </a:r>
            <a:r>
              <a:rPr lang="en-US" b="1" dirty="0">
                <a:solidFill>
                  <a:srgbClr val="F7AB3B"/>
                </a:solidFill>
              </a:rPr>
              <a:t>171(66%) </a:t>
            </a:r>
            <a:r>
              <a:rPr lang="en-US" b="1" dirty="0"/>
              <a:t>involved a </a:t>
            </a:r>
            <a:r>
              <a:rPr lang="en-US" b="1" dirty="0">
                <a:solidFill>
                  <a:schemeClr val="accent2"/>
                </a:solidFill>
              </a:rPr>
              <a:t>male motorist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92894C-7A63-4AF8-BD1A-6C9759F10B96}"/>
              </a:ext>
            </a:extLst>
          </p:cNvPr>
          <p:cNvSpPr/>
          <p:nvPr/>
        </p:nvSpPr>
        <p:spPr>
          <a:xfrm>
            <a:off x="359022" y="896772"/>
            <a:ext cx="542544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BIKER GENDER: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Majority of fatal crashes </a:t>
            </a:r>
            <a:r>
              <a:rPr lang="en-US" b="1" dirty="0">
                <a:solidFill>
                  <a:srgbClr val="F7AB3B"/>
                </a:solidFill>
              </a:rPr>
              <a:t>229(88%)</a:t>
            </a:r>
            <a:r>
              <a:rPr lang="en-US" b="1" dirty="0"/>
              <a:t> involved a </a:t>
            </a:r>
            <a:r>
              <a:rPr lang="en-US" b="1" dirty="0">
                <a:solidFill>
                  <a:schemeClr val="accent2"/>
                </a:solidFill>
              </a:rPr>
              <a:t>male biker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C3FD58-448D-4C1A-98FB-D85C3002A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19" y="2653268"/>
            <a:ext cx="4191475" cy="359973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4B76EC-494C-432F-9B5A-916C3107F374}"/>
              </a:ext>
            </a:extLst>
          </p:cNvPr>
          <p:cNvCxnSpPr>
            <a:cxnSpLocks/>
          </p:cNvCxnSpPr>
          <p:nvPr/>
        </p:nvCxnSpPr>
        <p:spPr>
          <a:xfrm>
            <a:off x="5810976" y="1031948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AE2704F-3B11-4366-8A5E-B32156EA6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606" y="2680516"/>
            <a:ext cx="4269060" cy="326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460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WHO?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97D13-BDD5-43B4-BE7A-A51BB406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80151-7FAD-4B96-96D9-5CBFC70B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F1912E-BAF7-4CFD-8729-701F63D07884}"/>
              </a:ext>
            </a:extLst>
          </p:cNvPr>
          <p:cNvSpPr/>
          <p:nvPr/>
        </p:nvSpPr>
        <p:spPr>
          <a:xfrm>
            <a:off x="384810" y="984413"/>
            <a:ext cx="529502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BIKER RACE: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Majority of the bikers </a:t>
            </a:r>
            <a:r>
              <a:rPr lang="en-US" altLang="en-US" b="1" dirty="0">
                <a:solidFill>
                  <a:srgbClr val="F7AB3B"/>
                </a:solidFill>
              </a:rPr>
              <a:t>154(59%) </a:t>
            </a:r>
            <a:r>
              <a:rPr lang="en-US" altLang="en-US" b="1" dirty="0"/>
              <a:t>involved in fatal crashes were </a:t>
            </a:r>
            <a:r>
              <a:rPr lang="en-US" altLang="en-US" b="1" dirty="0">
                <a:solidFill>
                  <a:schemeClr val="accent2"/>
                </a:solidFill>
              </a:rPr>
              <a:t>Caucasians</a:t>
            </a:r>
            <a:endParaRPr lang="en-US" altLang="en-US" b="1" dirty="0">
              <a:solidFill>
                <a:srgbClr val="F7AB3B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1DF9C7-81B1-4187-9F4C-A7DE5F24A4DD}"/>
              </a:ext>
            </a:extLst>
          </p:cNvPr>
          <p:cNvSpPr/>
          <p:nvPr/>
        </p:nvSpPr>
        <p:spPr>
          <a:xfrm>
            <a:off x="6096000" y="984413"/>
            <a:ext cx="542544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MOTORIST RACE: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Majority of the motorists </a:t>
            </a:r>
            <a:r>
              <a:rPr lang="en-US" altLang="en-US" b="1" dirty="0">
                <a:solidFill>
                  <a:srgbClr val="F7AB3B"/>
                </a:solidFill>
              </a:rPr>
              <a:t>161(62%) </a:t>
            </a:r>
            <a:r>
              <a:rPr lang="en-US" altLang="en-US" b="1" dirty="0"/>
              <a:t>involved in fatal crashes were </a:t>
            </a:r>
            <a:r>
              <a:rPr lang="en-US" altLang="en-US" b="1" dirty="0">
                <a:solidFill>
                  <a:schemeClr val="accent2"/>
                </a:solidFill>
              </a:rPr>
              <a:t>Caucasians</a:t>
            </a:r>
            <a:r>
              <a:rPr lang="en-US" altLang="en-US" b="1" dirty="0"/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34C4F9-5EEF-4E9F-824A-41507FF2C7BF}"/>
              </a:ext>
            </a:extLst>
          </p:cNvPr>
          <p:cNvCxnSpPr>
            <a:cxnSpLocks/>
          </p:cNvCxnSpPr>
          <p:nvPr/>
        </p:nvCxnSpPr>
        <p:spPr>
          <a:xfrm>
            <a:off x="5810252" y="984413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75CE12F-8651-45D5-ACD4-D7D97B271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5" y="2828610"/>
            <a:ext cx="5222759" cy="32397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C80D0B-A4B0-4C30-916C-155B83A19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359" y="2751041"/>
            <a:ext cx="5420306" cy="339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368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0CD9-B867-4DAF-9751-FA117E80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09" y="68266"/>
            <a:ext cx="11561097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WHO?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61FFFA-8FE0-4E46-8D48-7D7889A9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4EE183D-507F-4E1D-93BB-DB872B14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AAA104-911E-48AA-921C-7221EAD20B80}"/>
              </a:ext>
            </a:extLst>
          </p:cNvPr>
          <p:cNvSpPr/>
          <p:nvPr/>
        </p:nvSpPr>
        <p:spPr>
          <a:xfrm>
            <a:off x="384808" y="910890"/>
            <a:ext cx="5048837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BIKER INTOXICATION: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3/4</a:t>
            </a:r>
            <a:r>
              <a:rPr lang="en-US" altLang="en-US" b="1" baseline="30000" dirty="0"/>
              <a:t>th</a:t>
            </a:r>
            <a:r>
              <a:rPr lang="en-US" altLang="en-US" b="1" dirty="0"/>
              <a:t> of the fatal crashes </a:t>
            </a:r>
            <a:r>
              <a:rPr lang="en-US" altLang="en-US" b="1" dirty="0">
                <a:solidFill>
                  <a:srgbClr val="F7AB3B"/>
                </a:solidFill>
              </a:rPr>
              <a:t>185(71%)</a:t>
            </a:r>
            <a:r>
              <a:rPr lang="en-US" altLang="en-US" b="1" dirty="0">
                <a:solidFill>
                  <a:srgbClr val="F3843F"/>
                </a:solidFill>
              </a:rPr>
              <a:t>*</a:t>
            </a:r>
            <a:r>
              <a:rPr lang="en-US" altLang="en-US" b="1" dirty="0">
                <a:solidFill>
                  <a:srgbClr val="F7AB3B"/>
                </a:solidFill>
              </a:rPr>
              <a:t> </a:t>
            </a:r>
            <a:r>
              <a:rPr lang="en-US" altLang="en-US" b="1" dirty="0"/>
              <a:t>involved </a:t>
            </a:r>
            <a:r>
              <a:rPr lang="en-US" altLang="en-US" b="1" dirty="0">
                <a:solidFill>
                  <a:schemeClr val="accent2"/>
                </a:solidFill>
              </a:rPr>
              <a:t>non-intoxicated bikers </a:t>
            </a:r>
            <a:r>
              <a:rPr lang="en-US" altLang="en-US" b="1" dirty="0"/>
              <a:t>compared to </a:t>
            </a:r>
            <a:r>
              <a:rPr lang="en-US" altLang="en-US" b="1" dirty="0">
                <a:solidFill>
                  <a:srgbClr val="F7AB3B"/>
                </a:solidFill>
              </a:rPr>
              <a:t>65(26%) </a:t>
            </a:r>
            <a:r>
              <a:rPr lang="en-US" altLang="en-US" b="1" dirty="0">
                <a:solidFill>
                  <a:schemeClr val="accent2"/>
                </a:solidFill>
              </a:rPr>
              <a:t>intoxicated bikers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975559-3043-4211-84F3-940A965526E3}"/>
              </a:ext>
            </a:extLst>
          </p:cNvPr>
          <p:cNvSpPr/>
          <p:nvPr/>
        </p:nvSpPr>
        <p:spPr>
          <a:xfrm>
            <a:off x="6165358" y="910890"/>
            <a:ext cx="5418470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MOTORIST INTOXICATION: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3/4</a:t>
            </a:r>
            <a:r>
              <a:rPr lang="en-US" altLang="en-US" b="1" baseline="30000" dirty="0"/>
              <a:t>th</a:t>
            </a:r>
            <a:r>
              <a:rPr lang="en-US" altLang="en-US" b="1" dirty="0"/>
              <a:t> of the fatal crashes </a:t>
            </a:r>
            <a:r>
              <a:rPr lang="en-US" altLang="en-US" b="1" dirty="0">
                <a:solidFill>
                  <a:srgbClr val="F7AB3B"/>
                </a:solidFill>
              </a:rPr>
              <a:t>202(78%) </a:t>
            </a:r>
            <a:r>
              <a:rPr lang="en-US" altLang="en-US" b="1" dirty="0"/>
              <a:t>involved </a:t>
            </a:r>
            <a:r>
              <a:rPr lang="en-US" altLang="en-US" b="1" dirty="0">
                <a:solidFill>
                  <a:schemeClr val="accent2"/>
                </a:solidFill>
              </a:rPr>
              <a:t>non-intoxicated motorists </a:t>
            </a:r>
            <a:r>
              <a:rPr lang="en-US" altLang="en-US" b="1" dirty="0"/>
              <a:t>compared to </a:t>
            </a:r>
            <a:r>
              <a:rPr lang="en-US" altLang="en-US" b="1" dirty="0">
                <a:solidFill>
                  <a:srgbClr val="F7AB3B"/>
                </a:solidFill>
              </a:rPr>
              <a:t>25(10%) </a:t>
            </a:r>
            <a:r>
              <a:rPr lang="en-US" altLang="en-US" b="1" dirty="0">
                <a:solidFill>
                  <a:schemeClr val="accent2"/>
                </a:solidFill>
              </a:rPr>
              <a:t>intoxicated motorists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79345C-D233-497B-9DEF-55B313AE59D6}"/>
              </a:ext>
            </a:extLst>
          </p:cNvPr>
          <p:cNvCxnSpPr>
            <a:cxnSpLocks/>
          </p:cNvCxnSpPr>
          <p:nvPr/>
        </p:nvCxnSpPr>
        <p:spPr>
          <a:xfrm>
            <a:off x="5810252" y="984413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6641DDE-80CE-482A-93F2-A27E98CE7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09" y="2983235"/>
            <a:ext cx="3367028" cy="32614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3B7A40-6AEC-40B7-A5F7-9A15D0C2F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218" y="2788181"/>
            <a:ext cx="3827665" cy="34564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A6E539-E7E1-4D82-A958-2751ECF41CF3}"/>
              </a:ext>
            </a:extLst>
          </p:cNvPr>
          <p:cNvSpPr/>
          <p:nvPr/>
        </p:nvSpPr>
        <p:spPr>
          <a:xfrm>
            <a:off x="0" y="6068397"/>
            <a:ext cx="3171061" cy="3336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F3843F"/>
                </a:solidFill>
              </a:rPr>
              <a:t>*Data discrepancies exist in this analysis</a:t>
            </a:r>
          </a:p>
        </p:txBody>
      </p:sp>
    </p:spTree>
    <p:extLst>
      <p:ext uri="{BB962C8B-B14F-4D97-AF65-F5344CB8AC3E}">
        <p14:creationId xmlns:p14="http://schemas.microsoft.com/office/powerpoint/2010/main" val="32307253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8498-46FE-44F7-A777-494A6EBB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WHO?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27CCD-3F2C-4977-9A6D-1C188F00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00F6D-E36A-44B2-9D94-FF4F8B50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659CB-F2FD-4212-9D6C-4CD695A4F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74" y="2956460"/>
            <a:ext cx="6250142" cy="32408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D5EA76-EE33-45EB-BD28-8788F5C3E7F2}"/>
              </a:ext>
            </a:extLst>
          </p:cNvPr>
          <p:cNvSpPr/>
          <p:nvPr/>
        </p:nvSpPr>
        <p:spPr>
          <a:xfrm>
            <a:off x="461412" y="919534"/>
            <a:ext cx="5854065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TYPE OF MOTOR VEHICLE: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In about </a:t>
            </a:r>
            <a:r>
              <a:rPr lang="en-US" altLang="en-US" b="1" dirty="0">
                <a:solidFill>
                  <a:srgbClr val="F7AB3B"/>
                </a:solidFill>
              </a:rPr>
              <a:t>107(41%) </a:t>
            </a:r>
            <a:r>
              <a:rPr lang="en-US" altLang="en-US" b="1" dirty="0"/>
              <a:t>of the fatal crashes, the bikers had collided with a motorist riding a </a:t>
            </a:r>
            <a:r>
              <a:rPr lang="en-US" altLang="en-US" b="1" dirty="0">
                <a:solidFill>
                  <a:schemeClr val="accent2"/>
                </a:solidFill>
              </a:rPr>
              <a:t>Passenger Car</a:t>
            </a:r>
            <a:endParaRPr lang="en-US" altLang="en-US" b="1" dirty="0">
              <a:solidFill>
                <a:srgbClr val="F7AB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683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WHY?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7ECA1-7034-4CA0-834E-4B4B164B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287A43-4F08-4B77-A6CB-59AE3A9F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16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C65D4-FF82-4BFA-ABF9-8C4B49D183FE}"/>
              </a:ext>
            </a:extLst>
          </p:cNvPr>
          <p:cNvSpPr/>
          <p:nvPr/>
        </p:nvSpPr>
        <p:spPr>
          <a:xfrm>
            <a:off x="315453" y="897044"/>
            <a:ext cx="5329518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BICYCLE POSITION: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Majority of fatal crashes </a:t>
            </a:r>
            <a:r>
              <a:rPr lang="en-US" altLang="en-US" b="1" dirty="0">
                <a:solidFill>
                  <a:srgbClr val="F7AB3B"/>
                </a:solidFill>
              </a:rPr>
              <a:t>212(82%) </a:t>
            </a:r>
            <a:r>
              <a:rPr lang="en-US" altLang="en-US" b="1" dirty="0"/>
              <a:t>occurred when the biker was riding the bicycle in the </a:t>
            </a:r>
            <a:r>
              <a:rPr lang="en-US" altLang="en-US" b="1" dirty="0">
                <a:solidFill>
                  <a:schemeClr val="accent2"/>
                </a:solidFill>
              </a:rPr>
              <a:t>travel lanes</a:t>
            </a:r>
            <a:r>
              <a:rPr lang="en-US" altLang="en-US" b="1" dirty="0"/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CFB82-66D0-4344-A432-89A5959EFEEC}"/>
              </a:ext>
            </a:extLst>
          </p:cNvPr>
          <p:cNvSpPr/>
          <p:nvPr/>
        </p:nvSpPr>
        <p:spPr>
          <a:xfrm>
            <a:off x="6410325" y="901296"/>
            <a:ext cx="5535583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BICYCLE DIRECTION: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Majority of fatal crashes </a:t>
            </a:r>
            <a:r>
              <a:rPr lang="en-US" altLang="en-US" b="1" dirty="0">
                <a:solidFill>
                  <a:srgbClr val="F7AB3B"/>
                </a:solidFill>
              </a:rPr>
              <a:t>202(78%) </a:t>
            </a:r>
            <a:r>
              <a:rPr lang="en-US" altLang="en-US" b="1" dirty="0"/>
              <a:t>occurred when the biker was riding the bicycle in the </a:t>
            </a:r>
            <a:r>
              <a:rPr lang="en-US" altLang="en-US" b="1" dirty="0">
                <a:solidFill>
                  <a:schemeClr val="accent2"/>
                </a:solidFill>
              </a:rPr>
              <a:t>direction of the traffic</a:t>
            </a:r>
            <a:r>
              <a:rPr lang="en-US" altLang="en-US" b="1" dirty="0"/>
              <a:t>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2BC87E-3AB7-4F75-8841-0F26DF130292}"/>
              </a:ext>
            </a:extLst>
          </p:cNvPr>
          <p:cNvCxnSpPr>
            <a:cxnSpLocks/>
          </p:cNvCxnSpPr>
          <p:nvPr/>
        </p:nvCxnSpPr>
        <p:spPr>
          <a:xfrm>
            <a:off x="6090865" y="1062829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6A4406B-3DDC-4A99-9ECA-B6DB7D03C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1" y="2905255"/>
            <a:ext cx="5965463" cy="3381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B06479-C689-458A-A63F-6D8A2F9CE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843" y="2905255"/>
            <a:ext cx="4150091" cy="324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694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0CD9-B867-4DAF-9751-FA117E80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WHY?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66593-555C-4BFD-978B-824CD5DF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13423-62AF-47C1-9CD7-EE526EE8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17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523012-D261-4ED3-BA67-D292BDC886FE}"/>
              </a:ext>
            </a:extLst>
          </p:cNvPr>
          <p:cNvSpPr/>
          <p:nvPr/>
        </p:nvSpPr>
        <p:spPr>
          <a:xfrm>
            <a:off x="384810" y="4069499"/>
            <a:ext cx="5554567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TRAFFIC CONTROL AT CRASH SITE: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There were </a:t>
            </a:r>
            <a:r>
              <a:rPr lang="en-US" altLang="en-US" b="1" dirty="0">
                <a:solidFill>
                  <a:schemeClr val="accent2"/>
                </a:solidFill>
              </a:rPr>
              <a:t>no traffic control elements </a:t>
            </a:r>
            <a:r>
              <a:rPr lang="en-US" altLang="en-US" b="1" dirty="0"/>
              <a:t>at the crash site for</a:t>
            </a:r>
            <a:r>
              <a:rPr lang="en-US" altLang="en-US" b="1" dirty="0">
                <a:solidFill>
                  <a:srgbClr val="F7AB3B"/>
                </a:solidFill>
              </a:rPr>
              <a:t> 140(54%)</a:t>
            </a:r>
            <a:r>
              <a:rPr lang="en-US" altLang="en-US" b="1" dirty="0">
                <a:solidFill>
                  <a:schemeClr val="accent2"/>
                </a:solidFill>
              </a:rPr>
              <a:t> </a:t>
            </a:r>
            <a:r>
              <a:rPr lang="en-US" altLang="en-US" b="1" dirty="0"/>
              <a:t>of the fatal crashes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58C46E-C390-45EB-8AA6-BE85B3C89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27582"/>
            <a:ext cx="5210909" cy="27193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ADD1E7-FE49-4FE4-B606-409AF1C8BF62}"/>
              </a:ext>
            </a:extLst>
          </p:cNvPr>
          <p:cNvSpPr/>
          <p:nvPr/>
        </p:nvSpPr>
        <p:spPr>
          <a:xfrm>
            <a:off x="384810" y="1178455"/>
            <a:ext cx="4970586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ACTION AT TIME OF CRASH: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About</a:t>
            </a:r>
            <a:r>
              <a:rPr lang="en-US" altLang="en-US" b="1" dirty="0">
                <a:solidFill>
                  <a:srgbClr val="F7AB3B"/>
                </a:solidFill>
              </a:rPr>
              <a:t> 113(44%) </a:t>
            </a:r>
            <a:r>
              <a:rPr lang="en-US" altLang="en-US" b="1" dirty="0"/>
              <a:t>of the fatal crashes were due to a </a:t>
            </a:r>
            <a:r>
              <a:rPr lang="en-US" altLang="en-US" b="1" dirty="0">
                <a:solidFill>
                  <a:schemeClr val="accent2"/>
                </a:solidFill>
              </a:rPr>
              <a:t>motorist overtaking the bicyclist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87AF6C-969D-4E36-85CF-0AEBEF5BB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641" y="918971"/>
            <a:ext cx="6035268" cy="266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682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17" y="33090"/>
            <a:ext cx="11530965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WHY?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B10EBA-F906-44F6-B89D-C7A6DB5608E1}"/>
              </a:ext>
            </a:extLst>
          </p:cNvPr>
          <p:cNvSpPr/>
          <p:nvPr/>
        </p:nvSpPr>
        <p:spPr>
          <a:xfrm>
            <a:off x="5330952" y="1780166"/>
            <a:ext cx="666008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b="1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50CF266-CBD6-4354-A79F-EEB4CA69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A3FED6C-74DB-4090-9264-9166755C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18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8E6009-7700-42EF-9777-409E29929F3D}"/>
              </a:ext>
            </a:extLst>
          </p:cNvPr>
          <p:cNvCxnSpPr>
            <a:cxnSpLocks/>
          </p:cNvCxnSpPr>
          <p:nvPr/>
        </p:nvCxnSpPr>
        <p:spPr>
          <a:xfrm>
            <a:off x="5673233" y="1033593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7590338-FB1B-47F8-909E-C86619A63D62}"/>
              </a:ext>
            </a:extLst>
          </p:cNvPr>
          <p:cNvSpPr/>
          <p:nvPr/>
        </p:nvSpPr>
        <p:spPr>
          <a:xfrm>
            <a:off x="384810" y="984413"/>
            <a:ext cx="529502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HIT AND RUN MOTORIST: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About </a:t>
            </a:r>
            <a:r>
              <a:rPr lang="en-US" altLang="en-US" b="1" dirty="0">
                <a:solidFill>
                  <a:srgbClr val="F7AB3B"/>
                </a:solidFill>
              </a:rPr>
              <a:t>29(11%) </a:t>
            </a:r>
            <a:r>
              <a:rPr lang="en-US" altLang="en-US" b="1" dirty="0"/>
              <a:t>of the fatal crashes were </a:t>
            </a:r>
            <a:r>
              <a:rPr lang="en-US" altLang="en-US" b="1" dirty="0">
                <a:solidFill>
                  <a:schemeClr val="accent2"/>
                </a:solidFill>
              </a:rPr>
              <a:t>Hit and Run scenarios</a:t>
            </a:r>
            <a:endParaRPr lang="en-US" altLang="en-US" b="1" dirty="0">
              <a:solidFill>
                <a:srgbClr val="F7AB3B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D00B2-375E-4503-A5A1-B5788779D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71" y="2805271"/>
            <a:ext cx="3404314" cy="33123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7D48C3-7D8F-424D-9DB5-1DBDAED404C4}"/>
              </a:ext>
            </a:extLst>
          </p:cNvPr>
          <p:cNvSpPr/>
          <p:nvPr/>
        </p:nvSpPr>
        <p:spPr>
          <a:xfrm>
            <a:off x="6021844" y="984413"/>
            <a:ext cx="5839638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AMBULANCE DEPLOYMENT: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An </a:t>
            </a:r>
            <a:r>
              <a:rPr lang="en-US" altLang="en-US" b="1" dirty="0">
                <a:solidFill>
                  <a:schemeClr val="accent2"/>
                </a:solidFill>
              </a:rPr>
              <a:t>ambulance was deployed </a:t>
            </a:r>
            <a:r>
              <a:rPr lang="en-US" altLang="en-US" b="1" dirty="0"/>
              <a:t>for </a:t>
            </a:r>
            <a:r>
              <a:rPr lang="en-US" altLang="en-US" b="1" dirty="0">
                <a:solidFill>
                  <a:srgbClr val="F7AB3B"/>
                </a:solidFill>
              </a:rPr>
              <a:t>94%</a:t>
            </a:r>
            <a:r>
              <a:rPr lang="en-US" altLang="en-US" b="1" dirty="0"/>
              <a:t> of the crashes that resulted in fatalities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57D39-7E1F-4C78-9D4B-20FDC635C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483" y="2762272"/>
            <a:ext cx="3637020" cy="311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620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D005-CCCE-4EB0-9DD2-05BA7405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WHY?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B7DC0-EFD1-46C2-86A5-14B64EB1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F528D-DEF2-4655-A7B7-1C672EF10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2429F-08DE-46CC-9768-E372C1CF4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983" y="2809645"/>
            <a:ext cx="6223285" cy="30256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E5060A-5D5D-4D1F-9ED0-4E5060764503}"/>
              </a:ext>
            </a:extLst>
          </p:cNvPr>
          <p:cNvSpPr/>
          <p:nvPr/>
        </p:nvSpPr>
        <p:spPr>
          <a:xfrm>
            <a:off x="384810" y="928326"/>
            <a:ext cx="563908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ROAD CHARACTERISTICS AT CRASH SITE: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3/4</a:t>
            </a:r>
            <a:r>
              <a:rPr lang="en-US" altLang="en-US" b="1" baseline="30000" dirty="0"/>
              <a:t>th</a:t>
            </a:r>
            <a:r>
              <a:rPr lang="en-US" altLang="en-US" b="1" dirty="0"/>
              <a:t> of the fatal crashes </a:t>
            </a:r>
            <a:r>
              <a:rPr lang="en-US" altLang="en-US" b="1" dirty="0">
                <a:solidFill>
                  <a:srgbClr val="F7AB3B"/>
                </a:solidFill>
              </a:rPr>
              <a:t>193(75%) occurred on </a:t>
            </a:r>
            <a:r>
              <a:rPr lang="en-US" altLang="en-US" b="1" dirty="0">
                <a:solidFill>
                  <a:schemeClr val="accent2"/>
                </a:solidFill>
              </a:rPr>
              <a:t>Straight-Level roads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82608-30B1-4886-B423-A0EABE939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48" y="2891323"/>
            <a:ext cx="4822803" cy="29440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999F343-0D4D-4410-97F8-7AD70B1A1216}"/>
              </a:ext>
            </a:extLst>
          </p:cNvPr>
          <p:cNvSpPr/>
          <p:nvPr/>
        </p:nvSpPr>
        <p:spPr>
          <a:xfrm>
            <a:off x="6023890" y="904600"/>
            <a:ext cx="563908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ROAD CONFIGURATION AT CRASH SITE: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3/4</a:t>
            </a:r>
            <a:r>
              <a:rPr lang="en-US" altLang="en-US" b="1" baseline="30000" dirty="0"/>
              <a:t>th</a:t>
            </a:r>
            <a:r>
              <a:rPr lang="en-US" altLang="en-US" b="1" dirty="0"/>
              <a:t> of the fatal crashes </a:t>
            </a:r>
            <a:r>
              <a:rPr lang="en-US" altLang="en-US" b="1" dirty="0">
                <a:solidFill>
                  <a:srgbClr val="F7AB3B"/>
                </a:solidFill>
              </a:rPr>
              <a:t>200(77%) </a:t>
            </a:r>
            <a:r>
              <a:rPr lang="en-US" altLang="en-US" b="1" dirty="0"/>
              <a:t>occurred on </a:t>
            </a:r>
            <a:r>
              <a:rPr lang="en-US" altLang="en-US" b="1" dirty="0">
                <a:solidFill>
                  <a:schemeClr val="accent2"/>
                </a:solidFill>
              </a:rPr>
              <a:t>Two-Way, Undivided roads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ADE53E-9652-42CB-B1E8-3AD5ED84A833}"/>
              </a:ext>
            </a:extLst>
          </p:cNvPr>
          <p:cNvCxnSpPr>
            <a:cxnSpLocks/>
          </p:cNvCxnSpPr>
          <p:nvPr/>
        </p:nvCxnSpPr>
        <p:spPr>
          <a:xfrm>
            <a:off x="5876868" y="928326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0814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6765-6C96-4724-954E-FD29DB31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AD95F-48ED-4761-8D89-D7CE1ACC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A62A8-359E-490F-B4DA-7BBE8405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667EAF-2C45-435E-A5CD-644145C4A02A}"/>
              </a:ext>
            </a:extLst>
          </p:cNvPr>
          <p:cNvGrpSpPr/>
          <p:nvPr/>
        </p:nvGrpSpPr>
        <p:grpSpPr>
          <a:xfrm>
            <a:off x="264472" y="966477"/>
            <a:ext cx="11695361" cy="792668"/>
            <a:chOff x="1652954" y="1089565"/>
            <a:chExt cx="9680331" cy="7926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5D2930B-2CA5-468C-970E-C360D9C15016}"/>
                </a:ext>
              </a:extLst>
            </p:cNvPr>
            <p:cNvGrpSpPr/>
            <p:nvPr/>
          </p:nvGrpSpPr>
          <p:grpSpPr>
            <a:xfrm>
              <a:off x="1652954" y="1089565"/>
              <a:ext cx="9680331" cy="792668"/>
              <a:chOff x="0" y="-1"/>
              <a:chExt cx="11684145" cy="792668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F58B134B-71A9-47DE-8676-7A4137D3C6A8}"/>
                  </a:ext>
                </a:extLst>
              </p:cNvPr>
              <p:cNvSpPr/>
              <p:nvPr/>
            </p:nvSpPr>
            <p:spPr>
              <a:xfrm>
                <a:off x="0" y="0"/>
                <a:ext cx="11663577" cy="79266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Rectangle: Rounded Corners 4">
                <a:extLst>
                  <a:ext uri="{FF2B5EF4-FFF2-40B4-BE49-F238E27FC236}">
                    <a16:creationId xmlns:a16="http://schemas.microsoft.com/office/drawing/2014/main" id="{9C86FCEE-52F7-4E27-8A90-BDD8B3E578DB}"/>
                  </a:ext>
                </a:extLst>
              </p:cNvPr>
              <p:cNvSpPr txBox="1"/>
              <p:nvPr/>
            </p:nvSpPr>
            <p:spPr>
              <a:xfrm>
                <a:off x="1962850" y="-1"/>
                <a:ext cx="9721295" cy="79266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marL="0" lvl="0" indent="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b="0" kern="1200" dirty="0">
                    <a:solidFill>
                      <a:schemeClr val="bg1"/>
                    </a:solidFill>
                  </a:rPr>
                  <a:t>Study Bicycle Crashes in North Carolina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B2DB4E-C231-4709-AEC6-343C7EAADBB4}"/>
                </a:ext>
              </a:extLst>
            </p:cNvPr>
            <p:cNvSpPr/>
            <p:nvPr/>
          </p:nvSpPr>
          <p:spPr>
            <a:xfrm>
              <a:off x="1789696" y="1224288"/>
              <a:ext cx="14556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F7AB3B"/>
                  </a:solidFill>
                </a:rPr>
                <a:t>WHAT?</a:t>
              </a:r>
              <a:endParaRPr lang="en-US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869255-0E35-4C17-8CFA-75428AFC772B}"/>
              </a:ext>
            </a:extLst>
          </p:cNvPr>
          <p:cNvGrpSpPr/>
          <p:nvPr/>
        </p:nvGrpSpPr>
        <p:grpSpPr>
          <a:xfrm>
            <a:off x="238123" y="1820714"/>
            <a:ext cx="11726573" cy="792667"/>
            <a:chOff x="1626605" y="2016954"/>
            <a:chExt cx="9663290" cy="79266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325CE9C-9859-40DE-B756-28328AB80888}"/>
                </a:ext>
              </a:extLst>
            </p:cNvPr>
            <p:cNvGrpSpPr/>
            <p:nvPr/>
          </p:nvGrpSpPr>
          <p:grpSpPr>
            <a:xfrm>
              <a:off x="1626605" y="2016954"/>
              <a:ext cx="9663290" cy="792667"/>
              <a:chOff x="0" y="871933"/>
              <a:chExt cx="11663577" cy="792667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2F7D44B7-D037-4158-BB93-6F2272A44942}"/>
                  </a:ext>
                </a:extLst>
              </p:cNvPr>
              <p:cNvSpPr/>
              <p:nvPr/>
            </p:nvSpPr>
            <p:spPr>
              <a:xfrm>
                <a:off x="0" y="871933"/>
                <a:ext cx="11663577" cy="79266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Rectangle: Rounded Corners 4">
                <a:extLst>
                  <a:ext uri="{FF2B5EF4-FFF2-40B4-BE49-F238E27FC236}">
                    <a16:creationId xmlns:a16="http://schemas.microsoft.com/office/drawing/2014/main" id="{04E9D419-9B9D-44CC-8D4E-249660D796F7}"/>
                  </a:ext>
                </a:extLst>
              </p:cNvPr>
              <p:cNvSpPr txBox="1"/>
              <p:nvPr/>
            </p:nvSpPr>
            <p:spPr>
              <a:xfrm>
                <a:off x="1962850" y="871933"/>
                <a:ext cx="9700726" cy="79266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marL="0" lvl="0" indent="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dirty="0"/>
                  <a:t>Identify</a:t>
                </a:r>
                <a:r>
                  <a:rPr lang="en-US" sz="2400" b="0" kern="1200" dirty="0"/>
                  <a:t> when most fatal crashes occur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AC1834-9FE1-41DC-B4B2-2B4E69CFB6E4}"/>
                </a:ext>
              </a:extLst>
            </p:cNvPr>
            <p:cNvSpPr/>
            <p:nvPr/>
          </p:nvSpPr>
          <p:spPr>
            <a:xfrm>
              <a:off x="1769782" y="2184110"/>
              <a:ext cx="1016079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solidFill>
                    <a:srgbClr val="F7AB3B"/>
                  </a:solidFill>
                </a:rPr>
                <a:t>WHEN?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C426DC-2E55-4590-B3D7-F498829241D3}"/>
              </a:ext>
            </a:extLst>
          </p:cNvPr>
          <p:cNvGrpSpPr/>
          <p:nvPr/>
        </p:nvGrpSpPr>
        <p:grpSpPr>
          <a:xfrm>
            <a:off x="207312" y="2681937"/>
            <a:ext cx="11738139" cy="792667"/>
            <a:chOff x="1599457" y="2906474"/>
            <a:chExt cx="9909873" cy="79266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B67439-0C68-4B84-92F7-1DC154C2E7A7}"/>
                </a:ext>
              </a:extLst>
            </p:cNvPr>
            <p:cNvGrpSpPr/>
            <p:nvPr/>
          </p:nvGrpSpPr>
          <p:grpSpPr>
            <a:xfrm>
              <a:off x="1599457" y="2906474"/>
              <a:ext cx="9909873" cy="792667"/>
              <a:chOff x="0" y="1743867"/>
              <a:chExt cx="11663577" cy="792667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F7A53BA8-71C0-459D-A4B7-9BDAB96FE152}"/>
                  </a:ext>
                </a:extLst>
              </p:cNvPr>
              <p:cNvSpPr/>
              <p:nvPr/>
            </p:nvSpPr>
            <p:spPr>
              <a:xfrm>
                <a:off x="0" y="1743867"/>
                <a:ext cx="11663577" cy="79266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Rectangle: Rounded Corners 4">
                <a:extLst>
                  <a:ext uri="{FF2B5EF4-FFF2-40B4-BE49-F238E27FC236}">
                    <a16:creationId xmlns:a16="http://schemas.microsoft.com/office/drawing/2014/main" id="{274E6DCA-1B82-4983-ABF4-9F1BD0A18706}"/>
                  </a:ext>
                </a:extLst>
              </p:cNvPr>
              <p:cNvSpPr txBox="1"/>
              <p:nvPr/>
            </p:nvSpPr>
            <p:spPr>
              <a:xfrm>
                <a:off x="2015218" y="1743867"/>
                <a:ext cx="9648358" cy="79266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marL="0" lvl="0" indent="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dirty="0"/>
                  <a:t>Identify </a:t>
                </a:r>
                <a:r>
                  <a:rPr lang="en-US" sz="2400" kern="1200" dirty="0"/>
                  <a:t>where most fatal crashes occur  </a:t>
                </a: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ACED88-CFA5-4333-A97D-B1CC20D30AE8}"/>
                </a:ext>
              </a:extLst>
            </p:cNvPr>
            <p:cNvSpPr/>
            <p:nvPr/>
          </p:nvSpPr>
          <p:spPr>
            <a:xfrm>
              <a:off x="1792428" y="3062741"/>
              <a:ext cx="1134361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solidFill>
                    <a:srgbClr val="F7AB3B"/>
                  </a:solidFill>
                </a:rPr>
                <a:t>WHERE?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C20678D-01B6-40A2-832B-E630435ACEDA}"/>
              </a:ext>
            </a:extLst>
          </p:cNvPr>
          <p:cNvGrpSpPr/>
          <p:nvPr/>
        </p:nvGrpSpPr>
        <p:grpSpPr>
          <a:xfrm>
            <a:off x="228359" y="3552210"/>
            <a:ext cx="11717549" cy="792667"/>
            <a:chOff x="1616841" y="3922186"/>
            <a:chExt cx="9892490" cy="79266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B4B5BA6-184E-4BE3-93E3-A1F1DDBE3C14}"/>
                </a:ext>
              </a:extLst>
            </p:cNvPr>
            <p:cNvGrpSpPr/>
            <p:nvPr/>
          </p:nvGrpSpPr>
          <p:grpSpPr>
            <a:xfrm>
              <a:off x="1616841" y="3922186"/>
              <a:ext cx="9892490" cy="792667"/>
              <a:chOff x="0" y="2615801"/>
              <a:chExt cx="11663577" cy="792667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CD240CB9-6C49-4734-83D2-2128E17193A3}"/>
                  </a:ext>
                </a:extLst>
              </p:cNvPr>
              <p:cNvSpPr/>
              <p:nvPr/>
            </p:nvSpPr>
            <p:spPr>
              <a:xfrm>
                <a:off x="0" y="2615801"/>
                <a:ext cx="11663577" cy="79266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Rectangle: Rounded Corners 4">
                <a:extLst>
                  <a:ext uri="{FF2B5EF4-FFF2-40B4-BE49-F238E27FC236}">
                    <a16:creationId xmlns:a16="http://schemas.microsoft.com/office/drawing/2014/main" id="{067420EE-48F8-4D28-808A-F05173E0341B}"/>
                  </a:ext>
                </a:extLst>
              </p:cNvPr>
              <p:cNvSpPr txBox="1"/>
              <p:nvPr/>
            </p:nvSpPr>
            <p:spPr>
              <a:xfrm>
                <a:off x="1996734" y="2615801"/>
                <a:ext cx="9649340" cy="79266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2390" tIns="72390" rIns="72390" bIns="72390" numCol="1" spcCol="1270" anchor="ctr" anchorCtr="0">
                <a:noAutofit/>
              </a:bodyPr>
              <a:lstStyle/>
              <a:p>
                <a:pPr marL="0" lvl="0" indent="0" algn="l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dirty="0"/>
                  <a:t>Analyze who are </a:t>
                </a:r>
                <a:r>
                  <a:rPr lang="en-US" sz="2400" b="0" kern="1200" dirty="0"/>
                  <a:t>involved in the most fatal crashes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2FA8467-6E21-41B1-B4B7-08AA27CA8C35}"/>
                </a:ext>
              </a:extLst>
            </p:cNvPr>
            <p:cNvSpPr/>
            <p:nvPr/>
          </p:nvSpPr>
          <p:spPr>
            <a:xfrm>
              <a:off x="1792428" y="4078453"/>
              <a:ext cx="931361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solidFill>
                    <a:srgbClr val="F7AB3B"/>
                  </a:solidFill>
                </a:rPr>
                <a:t>WHO?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927DB03-35F1-47F9-BDAF-2EA7900314D3}"/>
              </a:ext>
            </a:extLst>
          </p:cNvPr>
          <p:cNvGrpSpPr/>
          <p:nvPr/>
        </p:nvGrpSpPr>
        <p:grpSpPr>
          <a:xfrm>
            <a:off x="225968" y="4474390"/>
            <a:ext cx="11674773" cy="792667"/>
            <a:chOff x="225969" y="4547542"/>
            <a:chExt cx="10530930" cy="79266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FBA642E-8CC7-4C08-B255-CC5AAFEF153D}"/>
                </a:ext>
              </a:extLst>
            </p:cNvPr>
            <p:cNvGrpSpPr/>
            <p:nvPr/>
          </p:nvGrpSpPr>
          <p:grpSpPr>
            <a:xfrm>
              <a:off x="225969" y="4547542"/>
              <a:ext cx="10530930" cy="792667"/>
              <a:chOff x="0" y="3478944"/>
              <a:chExt cx="11663577" cy="792667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64B39CEC-9192-4649-A900-2D87103121B6}"/>
                  </a:ext>
                </a:extLst>
              </p:cNvPr>
              <p:cNvSpPr/>
              <p:nvPr/>
            </p:nvSpPr>
            <p:spPr>
              <a:xfrm>
                <a:off x="0" y="3478944"/>
                <a:ext cx="11663577" cy="79266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Rectangle: Rounded Corners 4">
                <a:extLst>
                  <a:ext uri="{FF2B5EF4-FFF2-40B4-BE49-F238E27FC236}">
                    <a16:creationId xmlns:a16="http://schemas.microsoft.com/office/drawing/2014/main" id="{77BBFF99-0339-4AFC-BE80-9E7F4DD76431}"/>
                  </a:ext>
                </a:extLst>
              </p:cNvPr>
              <p:cNvSpPr txBox="1"/>
              <p:nvPr/>
            </p:nvSpPr>
            <p:spPr>
              <a:xfrm>
                <a:off x="2005494" y="3478944"/>
                <a:ext cx="9658082" cy="79266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2390" tIns="72390" rIns="72390" bIns="72390" numCol="1" spcCol="1270" anchor="ctr" anchorCtr="0">
                <a:noAutofit/>
              </a:bodyPr>
              <a:lstStyle/>
              <a:p>
                <a:pPr marL="0" lvl="0" indent="0" algn="l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dirty="0"/>
                  <a:t>Identify and analyze causes for fatal </a:t>
                </a:r>
                <a:r>
                  <a:rPr lang="en-US" sz="2400" b="0" kern="1200" dirty="0"/>
                  <a:t>crashes </a:t>
                </a: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BD66506-F579-4771-BA49-76B001EDCF25}"/>
                </a:ext>
              </a:extLst>
            </p:cNvPr>
            <p:cNvSpPr/>
            <p:nvPr/>
          </p:nvSpPr>
          <p:spPr>
            <a:xfrm>
              <a:off x="443220" y="4714668"/>
              <a:ext cx="934372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solidFill>
                    <a:srgbClr val="F7AB3B"/>
                  </a:solidFill>
                </a:rPr>
                <a:t>WHY?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CB7CA34-130E-4397-833C-435F91D3D2EC}"/>
              </a:ext>
            </a:extLst>
          </p:cNvPr>
          <p:cNvGrpSpPr/>
          <p:nvPr/>
        </p:nvGrpSpPr>
        <p:grpSpPr>
          <a:xfrm>
            <a:off x="264471" y="5368448"/>
            <a:ext cx="11674773" cy="792667"/>
            <a:chOff x="264472" y="5441600"/>
            <a:chExt cx="10530930" cy="79266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C80F852-E21B-45F8-B8AD-7303A5DC485D}"/>
                </a:ext>
              </a:extLst>
            </p:cNvPr>
            <p:cNvGrpSpPr/>
            <p:nvPr/>
          </p:nvGrpSpPr>
          <p:grpSpPr>
            <a:xfrm>
              <a:off x="264472" y="5441600"/>
              <a:ext cx="10530930" cy="792667"/>
              <a:chOff x="0" y="4359669"/>
              <a:chExt cx="11663577" cy="792667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11E95403-DF09-4A41-9F03-2B7DECF824C9}"/>
                  </a:ext>
                </a:extLst>
              </p:cNvPr>
              <p:cNvSpPr/>
              <p:nvPr/>
            </p:nvSpPr>
            <p:spPr>
              <a:xfrm>
                <a:off x="0" y="4359669"/>
                <a:ext cx="11663577" cy="79266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Rectangle: Rounded Corners 4">
                <a:extLst>
                  <a:ext uri="{FF2B5EF4-FFF2-40B4-BE49-F238E27FC236}">
                    <a16:creationId xmlns:a16="http://schemas.microsoft.com/office/drawing/2014/main" id="{F0D52A64-EB1B-4D9E-9F57-4D43B7F644AF}"/>
                  </a:ext>
                </a:extLst>
              </p:cNvPr>
              <p:cNvSpPr txBox="1"/>
              <p:nvPr/>
            </p:nvSpPr>
            <p:spPr>
              <a:xfrm>
                <a:off x="1962850" y="4359669"/>
                <a:ext cx="9700726" cy="79266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2390" tIns="72390" rIns="72390" bIns="72390" numCol="1" spcCol="1270" anchor="ctr" anchorCtr="0">
                <a:noAutofit/>
              </a:bodyPr>
              <a:lstStyle/>
              <a:p>
                <a:pPr marL="0" lvl="0" indent="0" algn="l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b="0" kern="1200" dirty="0"/>
                  <a:t>Understand how fatal crashes can be avoided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A10D3A5-4E7F-4A7C-BFC3-D094BFDB521E}"/>
                </a:ext>
              </a:extLst>
            </p:cNvPr>
            <p:cNvSpPr/>
            <p:nvPr/>
          </p:nvSpPr>
          <p:spPr>
            <a:xfrm>
              <a:off x="403946" y="5597867"/>
              <a:ext cx="995102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solidFill>
                    <a:srgbClr val="F7AB3B"/>
                  </a:solidFill>
                </a:rPr>
                <a:t>HOW?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25347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1E83A00-4CFD-4293-9DA5-E41D89C6C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706" y="2611668"/>
            <a:ext cx="6502294" cy="33808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230CD9-B867-4DAF-9751-FA117E80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WHY?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C0802-539D-44B8-BB21-A1AC5713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707BC-46D2-4A73-B44D-7D914285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20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357FB5-68C6-457F-A5CE-9ED4022FC008}"/>
              </a:ext>
            </a:extLst>
          </p:cNvPr>
          <p:cNvCxnSpPr>
            <a:cxnSpLocks/>
          </p:cNvCxnSpPr>
          <p:nvPr/>
        </p:nvCxnSpPr>
        <p:spPr>
          <a:xfrm>
            <a:off x="5696174" y="908493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58B91B6-2118-43E7-8C4B-268971FAD8F6}"/>
              </a:ext>
            </a:extLst>
          </p:cNvPr>
          <p:cNvSpPr/>
          <p:nvPr/>
        </p:nvSpPr>
        <p:spPr>
          <a:xfrm>
            <a:off x="5873424" y="874872"/>
            <a:ext cx="527113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ROAD FEATURES AT CRASH SITE: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There were </a:t>
            </a:r>
            <a:r>
              <a:rPr lang="en-US" altLang="en-US" b="1" dirty="0">
                <a:solidFill>
                  <a:schemeClr val="accent2"/>
                </a:solidFill>
              </a:rPr>
              <a:t>no special features </a:t>
            </a:r>
            <a:r>
              <a:rPr lang="en-US" altLang="en-US" b="1" dirty="0"/>
              <a:t>at majority of the fatal crash sites </a:t>
            </a:r>
            <a:r>
              <a:rPr lang="en-US" altLang="en-US" b="1" dirty="0">
                <a:solidFill>
                  <a:srgbClr val="F7AB3B"/>
                </a:solidFill>
              </a:rPr>
              <a:t>178(67%)</a:t>
            </a:r>
            <a:endParaRPr lang="en-US" altLang="en-US" b="1" dirty="0">
              <a:solidFill>
                <a:schemeClr val="accent2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7B24F2-22E7-49CC-B63C-F1FE6B0E5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" y="2712343"/>
            <a:ext cx="5237991" cy="313384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EDE627D-E90D-4086-BD96-A813DE738C48}"/>
              </a:ext>
            </a:extLst>
          </p:cNvPr>
          <p:cNvSpPr/>
          <p:nvPr/>
        </p:nvSpPr>
        <p:spPr>
          <a:xfrm>
            <a:off x="263200" y="874872"/>
            <a:ext cx="527113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ROAD SURFACE AT CRASH SITE: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Most fatal crashes </a:t>
            </a:r>
            <a:r>
              <a:rPr lang="en-US" altLang="en-US" b="1" dirty="0">
                <a:solidFill>
                  <a:srgbClr val="F7AB3B"/>
                </a:solidFill>
              </a:rPr>
              <a:t>153(59%) </a:t>
            </a:r>
            <a:r>
              <a:rPr lang="en-US" altLang="en-US" b="1" dirty="0"/>
              <a:t>occurred on </a:t>
            </a:r>
            <a:r>
              <a:rPr lang="en-US" altLang="en-US" b="1" dirty="0">
                <a:solidFill>
                  <a:schemeClr val="accent2"/>
                </a:solidFill>
              </a:rPr>
              <a:t>smooth roads made of Asphalt</a:t>
            </a:r>
          </a:p>
        </p:txBody>
      </p:sp>
    </p:spTree>
    <p:extLst>
      <p:ext uri="{BB962C8B-B14F-4D97-AF65-F5344CB8AC3E}">
        <p14:creationId xmlns:p14="http://schemas.microsoft.com/office/powerpoint/2010/main" val="6059611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ED9D-7B78-495E-B246-89DCAF50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WHY?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840F74-8D9C-4DA3-8C64-0E7B98D0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69307-FEFB-4F42-8458-A554937A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21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271102-77E1-4066-8C8F-704F8DF59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57" y="2798495"/>
            <a:ext cx="4740925" cy="319398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DAF65A6-47E9-4589-B052-369988BE00DC}"/>
              </a:ext>
            </a:extLst>
          </p:cNvPr>
          <p:cNvSpPr/>
          <p:nvPr/>
        </p:nvSpPr>
        <p:spPr>
          <a:xfrm>
            <a:off x="330757" y="912473"/>
            <a:ext cx="527113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ROAD DEFECTS AT CRASH SITE: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There were </a:t>
            </a:r>
            <a:r>
              <a:rPr lang="en-US" altLang="en-US" b="1" dirty="0">
                <a:solidFill>
                  <a:schemeClr val="accent2"/>
                </a:solidFill>
              </a:rPr>
              <a:t>no defects in the road </a:t>
            </a:r>
            <a:r>
              <a:rPr lang="en-US" altLang="en-US" b="1" dirty="0"/>
              <a:t>at any of the fatal crash sites </a:t>
            </a:r>
            <a:r>
              <a:rPr lang="en-US" altLang="en-US" b="1" dirty="0">
                <a:solidFill>
                  <a:srgbClr val="F7AB3B"/>
                </a:solidFill>
              </a:rPr>
              <a:t>258(99.7%)</a:t>
            </a:r>
            <a:endParaRPr lang="en-US" altLang="en-US" b="1" dirty="0">
              <a:solidFill>
                <a:schemeClr val="accent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617E05-5DFF-469D-A40F-1500D7421EDB}"/>
              </a:ext>
            </a:extLst>
          </p:cNvPr>
          <p:cNvCxnSpPr>
            <a:cxnSpLocks/>
          </p:cNvCxnSpPr>
          <p:nvPr/>
        </p:nvCxnSpPr>
        <p:spPr>
          <a:xfrm>
            <a:off x="5925620" y="972434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6364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FF61-A282-4A00-AE33-47EB70FB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WHY?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F82AD0-06FC-4518-8423-607DE179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591B6-6289-4056-B5F2-D70DFFFF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070F7-339B-48FD-9D3F-EFAB8EBC6E56}"/>
              </a:ext>
            </a:extLst>
          </p:cNvPr>
          <p:cNvSpPr/>
          <p:nvPr/>
        </p:nvSpPr>
        <p:spPr>
          <a:xfrm>
            <a:off x="384808" y="972434"/>
            <a:ext cx="5454017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WEATHER CONDITION: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F7AB3B"/>
                </a:solidFill>
              </a:rPr>
              <a:t>207(80%) </a:t>
            </a:r>
            <a:r>
              <a:rPr lang="en-US" altLang="en-US" b="1" dirty="0"/>
              <a:t>of the fatal crashes occurred in </a:t>
            </a:r>
            <a:r>
              <a:rPr lang="en-US" altLang="en-US" b="1" dirty="0">
                <a:solidFill>
                  <a:schemeClr val="accent2"/>
                </a:solidFill>
              </a:rPr>
              <a:t>clear weather </a:t>
            </a:r>
            <a:endParaRPr lang="en-US" alt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604FAE-F6B4-41F9-88B8-6D44EB4A1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7991"/>
            <a:ext cx="5934634" cy="286757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D4B721-6E21-480B-8A7A-F74D1CDBF980}"/>
              </a:ext>
            </a:extLst>
          </p:cNvPr>
          <p:cNvCxnSpPr>
            <a:cxnSpLocks/>
          </p:cNvCxnSpPr>
          <p:nvPr/>
        </p:nvCxnSpPr>
        <p:spPr>
          <a:xfrm>
            <a:off x="5925620" y="972434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A9000DE-520D-4726-BA4A-9896C629A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247" y="2904885"/>
            <a:ext cx="5267645" cy="304468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D3127FC-DD2E-47B7-B415-63BA82C2B950}"/>
              </a:ext>
            </a:extLst>
          </p:cNvPr>
          <p:cNvSpPr/>
          <p:nvPr/>
        </p:nvSpPr>
        <p:spPr>
          <a:xfrm>
            <a:off x="6261247" y="908434"/>
            <a:ext cx="5454017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ROAD CONDITION: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F7AB3B"/>
                </a:solidFill>
              </a:rPr>
              <a:t>235(91%) </a:t>
            </a:r>
            <a:r>
              <a:rPr lang="en-US" altLang="en-US" b="1" dirty="0"/>
              <a:t>of the fatal crashes occurred on </a:t>
            </a:r>
            <a:r>
              <a:rPr lang="en-US" altLang="en-US" b="1" dirty="0">
                <a:solidFill>
                  <a:schemeClr val="accent2"/>
                </a:solidFill>
              </a:rPr>
              <a:t>Dry roads 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4376560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A67D-B0C0-42CF-AC32-F174D589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WHY?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8BFED-2F9A-49FE-9540-E8665084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BE784-953A-4C17-8B40-DA40BD8B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3E246-859C-4E76-8E00-02AF67FC6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80" y="2750997"/>
            <a:ext cx="4739358" cy="31327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6839150-2FEE-40A3-9CBB-44137495ED8B}"/>
              </a:ext>
            </a:extLst>
          </p:cNvPr>
          <p:cNvSpPr/>
          <p:nvPr/>
        </p:nvSpPr>
        <p:spPr>
          <a:xfrm>
            <a:off x="6261247" y="912473"/>
            <a:ext cx="5454017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WORK ZONES: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None of the fatal crashes </a:t>
            </a:r>
            <a:r>
              <a:rPr lang="en-US" altLang="en-US" b="1" dirty="0">
                <a:solidFill>
                  <a:srgbClr val="F7AB3B"/>
                </a:solidFill>
              </a:rPr>
              <a:t>259(100%) </a:t>
            </a:r>
            <a:r>
              <a:rPr lang="en-US" altLang="en-US" b="1" dirty="0"/>
              <a:t>occurred in </a:t>
            </a:r>
            <a:r>
              <a:rPr lang="en-US" altLang="en-US" b="1" dirty="0">
                <a:solidFill>
                  <a:schemeClr val="accent2"/>
                </a:solidFill>
              </a:rPr>
              <a:t>work zones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7F8641-5991-4032-925B-FB577743A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370" y="2727161"/>
            <a:ext cx="4317892" cy="314524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EA07E2-F6B5-4AF0-A447-952ADA473891}"/>
              </a:ext>
            </a:extLst>
          </p:cNvPr>
          <p:cNvCxnSpPr>
            <a:cxnSpLocks/>
          </p:cNvCxnSpPr>
          <p:nvPr/>
        </p:nvCxnSpPr>
        <p:spPr>
          <a:xfrm>
            <a:off x="5925620" y="972434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A34E792-1EB2-4174-9877-E3916673E162}"/>
              </a:ext>
            </a:extLst>
          </p:cNvPr>
          <p:cNvSpPr/>
          <p:nvPr/>
        </p:nvSpPr>
        <p:spPr>
          <a:xfrm>
            <a:off x="306357" y="912473"/>
            <a:ext cx="5454017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SPEED LIMIT AT CRASH SITES: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Majority of the fatal crashes </a:t>
            </a:r>
            <a:r>
              <a:rPr lang="en-US" altLang="en-US" b="1" dirty="0">
                <a:solidFill>
                  <a:srgbClr val="F7AB3B"/>
                </a:solidFill>
              </a:rPr>
              <a:t>113(44%) </a:t>
            </a:r>
            <a:r>
              <a:rPr lang="en-US" altLang="en-US" b="1" dirty="0"/>
              <a:t>occurred on roads with a </a:t>
            </a:r>
            <a:r>
              <a:rPr lang="en-US" altLang="en-US" b="1" dirty="0">
                <a:solidFill>
                  <a:schemeClr val="accent2"/>
                </a:solidFill>
              </a:rPr>
              <a:t>speed limit of 50-55 MPH</a:t>
            </a:r>
          </a:p>
        </p:txBody>
      </p:sp>
    </p:spTree>
    <p:extLst>
      <p:ext uri="{BB962C8B-B14F-4D97-AF65-F5344CB8AC3E}">
        <p14:creationId xmlns:p14="http://schemas.microsoft.com/office/powerpoint/2010/main" val="14706410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4" y="94638"/>
            <a:ext cx="11597640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HOW?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3172F6-12ED-474F-8F37-F9B87F6ADC59}"/>
              </a:ext>
            </a:extLst>
          </p:cNvPr>
          <p:cNvSpPr/>
          <p:nvPr/>
        </p:nvSpPr>
        <p:spPr>
          <a:xfrm>
            <a:off x="276224" y="981076"/>
            <a:ext cx="11706225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HOW CAN WE AVOID FATAL CRASHES: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	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50B0A-E672-4B09-9F84-28291F7A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77547-47F4-418E-AC2F-FE54E532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9E5134-FF04-4C3E-AAC0-379BE34140B6}"/>
              </a:ext>
            </a:extLst>
          </p:cNvPr>
          <p:cNvSpPr/>
          <p:nvPr/>
        </p:nvSpPr>
        <p:spPr>
          <a:xfrm>
            <a:off x="872439" y="3264112"/>
            <a:ext cx="9072592" cy="2531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You are more prone to be involved in a FATAL crash while riding a bicycle if you: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/>
              <a:t>ARE: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/>
              <a:t>a </a:t>
            </a:r>
            <a:r>
              <a:rPr lang="en-US" altLang="en-US" b="1" dirty="0">
                <a:solidFill>
                  <a:srgbClr val="F7AB3B"/>
                </a:solidFill>
              </a:rPr>
              <a:t>Male 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>
                <a:solidFill>
                  <a:srgbClr val="F7AB3B"/>
                </a:solidFill>
              </a:rPr>
              <a:t>Caucasian 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>
                <a:solidFill>
                  <a:srgbClr val="F7AB3B"/>
                </a:solidFill>
              </a:rPr>
              <a:t>adult </a:t>
            </a:r>
            <a:r>
              <a:rPr lang="en-US" altLang="en-US" b="1" dirty="0"/>
              <a:t>between </a:t>
            </a:r>
            <a:r>
              <a:rPr lang="en-US" altLang="en-US" b="1" dirty="0">
                <a:solidFill>
                  <a:srgbClr val="F7AB3B"/>
                </a:solidFill>
              </a:rPr>
              <a:t>20-60 years of age 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/>
              <a:t>riding a bicycle in a travel lane with traffic,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FA34C6-3418-4407-A48A-34B9A36E3489}"/>
              </a:ext>
            </a:extLst>
          </p:cNvPr>
          <p:cNvSpPr/>
          <p:nvPr/>
        </p:nvSpPr>
        <p:spPr>
          <a:xfrm>
            <a:off x="483578" y="1534543"/>
            <a:ext cx="3719146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DO’S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b="1" dirty="0"/>
              <a:t>Ride in the bicycle lane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EFBD3C-92E5-464E-95F4-13660385DCDA}"/>
              </a:ext>
            </a:extLst>
          </p:cNvPr>
          <p:cNvSpPr/>
          <p:nvPr/>
        </p:nvSpPr>
        <p:spPr>
          <a:xfrm>
            <a:off x="6783266" y="1353730"/>
            <a:ext cx="3719146" cy="2116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DONT’S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b="1" dirty="0"/>
              <a:t>- you are a </a:t>
            </a:r>
            <a:r>
              <a:rPr lang="en-US" altLang="en-US" b="1" dirty="0">
                <a:solidFill>
                  <a:srgbClr val="F7AB3B"/>
                </a:solidFill>
              </a:rPr>
              <a:t>Male Caucasian adult </a:t>
            </a:r>
            <a:r>
              <a:rPr lang="en-US" altLang="en-US" b="1" dirty="0"/>
              <a:t>between </a:t>
            </a:r>
            <a:r>
              <a:rPr lang="en-US" altLang="en-US" b="1" dirty="0">
                <a:solidFill>
                  <a:srgbClr val="F7AB3B"/>
                </a:solidFill>
              </a:rPr>
              <a:t>20-60 years of age </a:t>
            </a:r>
            <a:r>
              <a:rPr lang="en-US" altLang="en-US" b="1" dirty="0"/>
              <a:t>riding a bicycle in a travel lane with traffic,</a:t>
            </a:r>
          </a:p>
        </p:txBody>
      </p:sp>
    </p:spTree>
    <p:extLst>
      <p:ext uri="{BB962C8B-B14F-4D97-AF65-F5344CB8AC3E}">
        <p14:creationId xmlns:p14="http://schemas.microsoft.com/office/powerpoint/2010/main" val="2208275198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4" y="94638"/>
            <a:ext cx="11597640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CONCLUSION?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50B0A-E672-4B09-9F84-28291F7A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77547-47F4-418E-AC2F-FE54E532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9E5134-FF04-4C3E-AAC0-379BE34140B6}"/>
              </a:ext>
            </a:extLst>
          </p:cNvPr>
          <p:cNvSpPr/>
          <p:nvPr/>
        </p:nvSpPr>
        <p:spPr>
          <a:xfrm>
            <a:off x="336680" y="884360"/>
            <a:ext cx="10953215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You are more prone to be involved in a FATAL crash while riding a bicycle if you are: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>
                <a:solidFill>
                  <a:srgbClr val="F7AB3B"/>
                </a:solidFill>
              </a:rPr>
              <a:t>male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>
                <a:solidFill>
                  <a:srgbClr val="F7AB3B"/>
                </a:solidFill>
              </a:rPr>
              <a:t>caucasian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>
                <a:solidFill>
                  <a:srgbClr val="F7AB3B"/>
                </a:solidFill>
              </a:rPr>
              <a:t>adult (20-60 years) of age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Your chances of getting into a fatal crash </a:t>
            </a:r>
            <a:r>
              <a:rPr lang="en-US" altLang="en-US" b="1" dirty="0">
                <a:solidFill>
                  <a:srgbClr val="F7AB3B"/>
                </a:solidFill>
              </a:rPr>
              <a:t>worsen</a:t>
            </a:r>
            <a:r>
              <a:rPr lang="en-US" altLang="en-US" b="1" dirty="0"/>
              <a:t> if you: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/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>
                <a:solidFill>
                  <a:srgbClr val="F7AB3B"/>
                </a:solidFill>
              </a:rPr>
              <a:t>ride in the travel lane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>
                <a:solidFill>
                  <a:srgbClr val="F7AB3B"/>
                </a:solidFill>
              </a:rPr>
              <a:t>with no road defects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>
                <a:solidFill>
                  <a:srgbClr val="F7AB3B"/>
                </a:solidFill>
              </a:rPr>
              <a:t>in the same direction as the traffic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>
                <a:solidFill>
                  <a:srgbClr val="F7AB3B"/>
                </a:solidFill>
              </a:rPr>
              <a:t>on a local street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>
                <a:solidFill>
                  <a:srgbClr val="F7AB3B"/>
                </a:solidFill>
              </a:rPr>
              <a:t>with no traffic controls</a:t>
            </a:r>
          </a:p>
        </p:txBody>
      </p:sp>
    </p:spTree>
    <p:extLst>
      <p:ext uri="{BB962C8B-B14F-4D97-AF65-F5344CB8AC3E}">
        <p14:creationId xmlns:p14="http://schemas.microsoft.com/office/powerpoint/2010/main" val="1714709510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5FEA-884A-441D-8059-B133F7BD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Cleaning Processes Employed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9B07F-CBEA-45E4-96DE-4500BCA9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968AA-81D4-49B2-ADF2-4789540C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938C31-733E-430E-8952-DFF4FEF0EA21}"/>
              </a:ext>
            </a:extLst>
          </p:cNvPr>
          <p:cNvSpPr/>
          <p:nvPr/>
        </p:nvSpPr>
        <p:spPr>
          <a:xfrm>
            <a:off x="638184" y="1191233"/>
            <a:ext cx="10325823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b="1" dirty="0"/>
              <a:t>Grouped similar values</a:t>
            </a:r>
            <a:r>
              <a:rPr lang="en-US" dirty="0"/>
              <a:t>: 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Crash Group 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Road Conditions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C40AA6-D23F-4E8B-9417-C795F72FD141}"/>
              </a:ext>
            </a:extLst>
          </p:cNvPr>
          <p:cNvSpPr/>
          <p:nvPr/>
        </p:nvSpPr>
        <p:spPr>
          <a:xfrm>
            <a:off x="638184" y="2496100"/>
            <a:ext cx="7239723" cy="947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Grouped items into categories / sub-categories (Binning): </a:t>
            </a:r>
          </a:p>
          <a:p>
            <a:pPr marL="800100" lvl="1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of Day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C83AF7-EB51-41AB-9617-F6F878F5ED71}"/>
              </a:ext>
            </a:extLst>
          </p:cNvPr>
          <p:cNvSpPr/>
          <p:nvPr/>
        </p:nvSpPr>
        <p:spPr>
          <a:xfrm>
            <a:off x="638185" y="3515931"/>
            <a:ext cx="6096000" cy="4542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Renamed Column Headers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15260F-141B-4230-984F-540F76E517DF}"/>
              </a:ext>
            </a:extLst>
          </p:cNvPr>
          <p:cNvSpPr/>
          <p:nvPr/>
        </p:nvSpPr>
        <p:spPr>
          <a:xfrm>
            <a:off x="638183" y="4206221"/>
            <a:ext cx="723972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Dropped unknown/missing/unwanted values as required</a:t>
            </a:r>
          </a:p>
        </p:txBody>
      </p:sp>
    </p:spTree>
    <p:extLst>
      <p:ext uri="{BB962C8B-B14F-4D97-AF65-F5344CB8AC3E}">
        <p14:creationId xmlns:p14="http://schemas.microsoft.com/office/powerpoint/2010/main" val="40110940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33090"/>
            <a:ext cx="11597640" cy="7897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 Next?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3172F6-12ED-474F-8F37-F9B87F6ADC59}"/>
              </a:ext>
            </a:extLst>
          </p:cNvPr>
          <p:cNvSpPr/>
          <p:nvPr/>
        </p:nvSpPr>
        <p:spPr>
          <a:xfrm>
            <a:off x="276225" y="1183299"/>
            <a:ext cx="11426337" cy="2803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Analyze effect of the following on fatalities: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Use of helmets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Distracted Bikers/Drivers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Perform a study of non-fatal crashes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Perform correlation studies to identify interdependencies between various causes and factors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50B0A-E672-4B09-9F84-28291F7A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77547-47F4-418E-AC2F-FE54E532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749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237F-BE52-49F3-B02C-3DB55FD06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479" y="2486150"/>
            <a:ext cx="10058400" cy="789722"/>
          </a:xfrm>
        </p:spPr>
        <p:txBody>
          <a:bodyPr/>
          <a:lstStyle/>
          <a:p>
            <a:pPr algn="ctr"/>
            <a:r>
              <a:rPr lang="en-US" dirty="0"/>
              <a:t>Backup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315CF-AA61-41AF-BED5-22049F8B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40692-42E5-447D-AC0A-59AAA746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48711"/>
      </p:ext>
    </p:extLst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18036-B146-4AF9-83F9-71CB954F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Project Objectives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7A3B8-D839-4EAF-B9F1-BD18818C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826F6-0593-49F8-BCBA-266B13B4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29</a:t>
            </a:fld>
            <a:endParaRPr lang="en-US"/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0858DDCF-AE16-4AFE-83AC-B887B5E6C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98" y="1785321"/>
            <a:ext cx="3094997" cy="30949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7F6DB9-4458-4809-9227-F26D78A0C6AB}"/>
              </a:ext>
            </a:extLst>
          </p:cNvPr>
          <p:cNvSpPr/>
          <p:nvPr/>
        </p:nvSpPr>
        <p:spPr>
          <a:xfrm>
            <a:off x="3183417" y="1204587"/>
            <a:ext cx="8762491" cy="4448826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/>
          <a:p>
            <a:pPr marL="457200" indent="-342900" defTabSz="9144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Study overall statewide bicycle crash patterns and trends in North Carolina.</a:t>
            </a:r>
          </a:p>
          <a:p>
            <a:pPr marL="457200" indent="-342900" defTabSz="9144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 descriptive  trend  analysis of crashes based on the following factors:</a:t>
            </a:r>
          </a:p>
          <a:p>
            <a:pPr marL="914400" lvl="1" indent="-342900" defTabSz="9144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Environmental factors</a:t>
            </a:r>
          </a:p>
          <a:p>
            <a:pPr marL="914400" lvl="1" indent="-342900" defTabSz="9144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Bicyclist-related factors</a:t>
            </a:r>
          </a:p>
          <a:p>
            <a:pPr marL="914400" lvl="1" indent="-342900" defTabSz="9144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location</a:t>
            </a:r>
          </a:p>
          <a:p>
            <a:pPr marL="914400" lvl="1" indent="-342900" defTabSz="9144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Motorist / Motor Vehicle-related factors</a:t>
            </a:r>
          </a:p>
          <a:p>
            <a:pPr marL="914400" lvl="1" indent="-342900" defTabSz="9144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Roadway Characteristics</a:t>
            </a:r>
          </a:p>
          <a:p>
            <a:pPr marL="457200" indent="-342900" defTabSz="9144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bicycle crash hot spots/cities within the state</a:t>
            </a:r>
          </a:p>
          <a:p>
            <a:pPr marL="457200" indent="-342900" defTabSz="9144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Identify danger zones based on crashes that resulted in fatalities</a:t>
            </a:r>
          </a:p>
        </p:txBody>
      </p:sp>
    </p:spTree>
    <p:extLst>
      <p:ext uri="{BB962C8B-B14F-4D97-AF65-F5344CB8AC3E}">
        <p14:creationId xmlns:p14="http://schemas.microsoft.com/office/powerpoint/2010/main" val="3591253431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65C1-AA00-447E-9B6E-CB1DE79F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Bicycle Crash Analysis – </a:t>
            </a:r>
            <a:r>
              <a:rPr lang="en-US" dirty="0">
                <a:solidFill>
                  <a:schemeClr val="accent2"/>
                </a:solidFill>
              </a:rPr>
              <a:t>WHAT?</a:t>
            </a:r>
            <a:r>
              <a:rPr lang="en-US" dirty="0"/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825036-AB14-43FC-B503-29999E543B0D}"/>
              </a:ext>
            </a:extLst>
          </p:cNvPr>
          <p:cNvCxnSpPr>
            <a:cxnSpLocks/>
          </p:cNvCxnSpPr>
          <p:nvPr/>
        </p:nvCxnSpPr>
        <p:spPr>
          <a:xfrm>
            <a:off x="5941162" y="2227782"/>
            <a:ext cx="0" cy="34692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3D2EF-07DA-47DC-8873-F2ED1F25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68738-BF2B-400C-A7E5-DFA66D51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FCAF6F-039F-401D-AE22-7D54234DE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64" y="2254013"/>
            <a:ext cx="5271310" cy="302821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45720" rIns="0" bIns="45720" numCol="1" rtlCol="0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2"/>
                </a:solidFill>
              </a:rPr>
              <a:t>WHAT’S INCLUDED IN THE DATASET: </a:t>
            </a:r>
            <a:endParaRPr lang="en-US" b="1" dirty="0">
              <a:solidFill>
                <a:schemeClr val="accent2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00100" lvl="1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Police-reported bicycle collisions with pedestrians and motor vehicles</a:t>
            </a:r>
          </a:p>
          <a:p>
            <a:pPr marL="800100" lvl="1" indent="-342900" defTabSz="914400" fontAlgn="base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Crashes occurred on:</a:t>
            </a:r>
          </a:p>
          <a:p>
            <a:pPr marL="12573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the public roadway network</a:t>
            </a:r>
          </a:p>
          <a:p>
            <a:pPr marL="12573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public vehicular areas</a:t>
            </a:r>
          </a:p>
          <a:p>
            <a:pPr marL="12573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private properties (</a:t>
            </a:r>
            <a:r>
              <a:rPr lang="en-US" dirty="0">
                <a:solidFill>
                  <a:schemeClr val="accent2"/>
                </a:solidFill>
              </a:rPr>
              <a:t>if reported</a:t>
            </a:r>
            <a:r>
              <a:rPr lang="en-US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C4F21B-81BB-45CC-A846-A1D0D2DF2681}"/>
              </a:ext>
            </a:extLst>
          </p:cNvPr>
          <p:cNvSpPr/>
          <p:nvPr/>
        </p:nvSpPr>
        <p:spPr>
          <a:xfrm>
            <a:off x="6250839" y="2227782"/>
            <a:ext cx="5532797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F3843F"/>
                </a:solidFill>
              </a:rPr>
              <a:t>WHAT’S NOT INCLUDED IN THE DATASET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Identification numbers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Fatality information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Protective gear information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E88243-A053-4B47-BEC9-1E8000B770C3}"/>
              </a:ext>
            </a:extLst>
          </p:cNvPr>
          <p:cNvSpPr/>
          <p:nvPr/>
        </p:nvSpPr>
        <p:spPr>
          <a:xfrm>
            <a:off x="228600" y="984693"/>
            <a:ext cx="1164599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u="sng" dirty="0">
                <a:solidFill>
                  <a:schemeClr val="accent2"/>
                </a:solidFill>
              </a:rPr>
              <a:t>OBJECTIVE: </a:t>
            </a:r>
            <a:r>
              <a:rPr lang="en-US" sz="2000" b="1" dirty="0"/>
              <a:t>Study statewide bicycle crashes in North Carolina </a:t>
            </a:r>
            <a:r>
              <a:rPr lang="en-US" altLang="en-US" sz="2000" b="1" dirty="0"/>
              <a:t>from Jan 2007-Dec 2018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C725B7-2A7F-4303-8DA3-F1286E096802}"/>
              </a:ext>
            </a:extLst>
          </p:cNvPr>
          <p:cNvSpPr/>
          <p:nvPr/>
        </p:nvSpPr>
        <p:spPr>
          <a:xfrm>
            <a:off x="228600" y="1492252"/>
            <a:ext cx="8381120" cy="454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u="sng" dirty="0">
                <a:solidFill>
                  <a:schemeClr val="accent2"/>
                </a:solidFill>
              </a:rPr>
              <a:t>DATASET USED: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u="sng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https://www.chapelhillopendata.org/</a:t>
            </a:r>
            <a:r>
              <a:rPr lang="en-US" u="sng" dirty="0">
                <a:solidFill>
                  <a:schemeClr val="accent2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776650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469D90-A81B-4184-8FCD-A994EDF5E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240" y="1147499"/>
            <a:ext cx="7198690" cy="37586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3A65C1-AA00-447E-9B6E-CB1DE79F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Bicycle Crash Analysis – </a:t>
            </a:r>
            <a:r>
              <a:rPr lang="en-US" dirty="0">
                <a:solidFill>
                  <a:schemeClr val="accent2"/>
                </a:solidFill>
              </a:rPr>
              <a:t>WHAT?</a:t>
            </a:r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3D2EF-07DA-47DC-8873-F2ED1F25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68738-BF2B-400C-A7E5-DFA66D51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0F1C11-A047-4243-878B-14D9D3B2BB15}"/>
              </a:ext>
            </a:extLst>
          </p:cNvPr>
          <p:cNvSpPr/>
          <p:nvPr/>
        </p:nvSpPr>
        <p:spPr>
          <a:xfrm>
            <a:off x="384810" y="895592"/>
            <a:ext cx="583311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accent2"/>
                </a:solidFill>
              </a:rPr>
              <a:t>TOTAL CRASHES </a:t>
            </a:r>
            <a:r>
              <a:rPr lang="en-US" b="1" dirty="0"/>
              <a:t>– </a:t>
            </a:r>
            <a:r>
              <a:rPr lang="en-US" b="1" dirty="0">
                <a:solidFill>
                  <a:srgbClr val="F7AB3B"/>
                </a:solidFill>
              </a:rPr>
              <a:t>11266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801E51-C703-404A-9325-6958C32CB2E3}"/>
              </a:ext>
            </a:extLst>
          </p:cNvPr>
          <p:cNvSpPr/>
          <p:nvPr/>
        </p:nvSpPr>
        <p:spPr>
          <a:xfrm>
            <a:off x="384810" y="4097064"/>
            <a:ext cx="6096000" cy="198374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u="sng" dirty="0">
                <a:solidFill>
                  <a:schemeClr val="accent2"/>
                </a:solidFill>
              </a:rPr>
              <a:t>FATALITY ANALYSIS: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accent2"/>
                </a:solidFill>
              </a:rPr>
              <a:t>TOTAL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FATAL CRASHES </a:t>
            </a:r>
            <a:r>
              <a:rPr lang="en-US" b="1" dirty="0"/>
              <a:t>– </a:t>
            </a:r>
            <a:r>
              <a:rPr lang="en-US" b="1" dirty="0">
                <a:solidFill>
                  <a:srgbClr val="F7AB3B"/>
                </a:solidFill>
              </a:rPr>
              <a:t>259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600" b="1" dirty="0"/>
              <a:t>Crashes resulting in the </a:t>
            </a:r>
            <a:r>
              <a:rPr lang="en-US" sz="1600" b="1" dirty="0">
                <a:solidFill>
                  <a:schemeClr val="accent2"/>
                </a:solidFill>
              </a:rPr>
              <a:t>death of a biker </a:t>
            </a:r>
            <a:r>
              <a:rPr lang="en-US" sz="1600" b="1" dirty="0"/>
              <a:t>–</a:t>
            </a:r>
            <a:r>
              <a:rPr lang="en-US" sz="1600" b="1" dirty="0">
                <a:solidFill>
                  <a:schemeClr val="accent2"/>
                </a:solidFill>
              </a:rPr>
              <a:t> </a:t>
            </a:r>
            <a:r>
              <a:rPr lang="en-US" sz="1600" b="1" dirty="0">
                <a:solidFill>
                  <a:srgbClr val="F7AB3B"/>
                </a:solidFill>
              </a:rPr>
              <a:t>250</a:t>
            </a:r>
            <a:r>
              <a:rPr lang="en-US" sz="1600" b="1" dirty="0">
                <a:solidFill>
                  <a:schemeClr val="accent2"/>
                </a:solidFill>
              </a:rPr>
              <a:t> </a:t>
            </a:r>
            <a:r>
              <a:rPr lang="en-US" sz="1600" b="1" dirty="0"/>
              <a:t> 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600" b="1" dirty="0"/>
              <a:t>Crashes resulting in the </a:t>
            </a:r>
            <a:r>
              <a:rPr lang="en-US" sz="1600" b="1" dirty="0">
                <a:solidFill>
                  <a:schemeClr val="accent2"/>
                </a:solidFill>
              </a:rPr>
              <a:t>death of a motorist </a:t>
            </a:r>
            <a:r>
              <a:rPr lang="en-US" sz="1600" b="1" dirty="0"/>
              <a:t>–</a:t>
            </a:r>
            <a:r>
              <a:rPr lang="en-US" sz="1600" b="1" dirty="0">
                <a:solidFill>
                  <a:schemeClr val="accent2"/>
                </a:solidFill>
              </a:rPr>
              <a:t> </a:t>
            </a:r>
            <a:r>
              <a:rPr lang="en-US" sz="1600" b="1" dirty="0">
                <a:solidFill>
                  <a:srgbClr val="F7AB3B"/>
                </a:solidFill>
              </a:rPr>
              <a:t>2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600" b="1" dirty="0"/>
              <a:t>Crashes resulting in the </a:t>
            </a:r>
            <a:r>
              <a:rPr lang="en-US" sz="1600" b="1" dirty="0">
                <a:solidFill>
                  <a:schemeClr val="accent2"/>
                </a:solidFill>
              </a:rPr>
              <a:t>death of a pedestrian </a:t>
            </a:r>
            <a:r>
              <a:rPr lang="en-US" sz="1600" b="1" dirty="0"/>
              <a:t>– </a:t>
            </a:r>
            <a:r>
              <a:rPr lang="en-US" sz="1600" b="1" dirty="0">
                <a:solidFill>
                  <a:srgbClr val="F7AB3B"/>
                </a:solidFill>
              </a:rPr>
              <a:t>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6EAAC8-E02C-4125-A5C9-CF6620A7526A}"/>
              </a:ext>
            </a:extLst>
          </p:cNvPr>
          <p:cNvSpPr/>
          <p:nvPr/>
        </p:nvSpPr>
        <p:spPr>
          <a:xfrm>
            <a:off x="384810" y="1385030"/>
            <a:ext cx="6096000" cy="26768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u="sng" dirty="0">
                <a:solidFill>
                  <a:schemeClr val="accent2"/>
                </a:solidFill>
              </a:rPr>
              <a:t>CRASH SEVERITY ANALYSIS: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600" b="1" dirty="0"/>
              <a:t>Minor Injuries – </a:t>
            </a:r>
            <a:r>
              <a:rPr lang="en-US" sz="1600" b="1" dirty="0">
                <a:solidFill>
                  <a:srgbClr val="F7AB3B"/>
                </a:solidFill>
              </a:rPr>
              <a:t>4696(42%)  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600" b="1" dirty="0"/>
              <a:t>Possible Injuries –</a:t>
            </a:r>
            <a:r>
              <a:rPr lang="en-US" sz="1600" b="1" dirty="0">
                <a:solidFill>
                  <a:schemeClr val="accent2"/>
                </a:solidFill>
              </a:rPr>
              <a:t> </a:t>
            </a:r>
            <a:r>
              <a:rPr lang="en-US" sz="1600" b="1" dirty="0">
                <a:solidFill>
                  <a:srgbClr val="F7AB3B"/>
                </a:solidFill>
              </a:rPr>
              <a:t>4369(39%)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600" b="1" dirty="0"/>
              <a:t>No Injury – </a:t>
            </a:r>
            <a:r>
              <a:rPr lang="en-US" sz="1600" b="1" dirty="0">
                <a:solidFill>
                  <a:srgbClr val="F7AB3B"/>
                </a:solidFill>
              </a:rPr>
              <a:t>1283(11%)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600" b="1" dirty="0"/>
              <a:t>Serious Injury –</a:t>
            </a:r>
            <a:r>
              <a:rPr lang="en-US" sz="1600" b="1" dirty="0">
                <a:solidFill>
                  <a:srgbClr val="F7AB3B"/>
                </a:solidFill>
              </a:rPr>
              <a:t> 589(5.23%)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F3843F"/>
                </a:solidFill>
              </a:rPr>
              <a:t>Killed</a:t>
            </a:r>
            <a:r>
              <a:rPr lang="en-US" sz="1600" b="1" dirty="0"/>
              <a:t> – </a:t>
            </a:r>
            <a:r>
              <a:rPr lang="en-US" sz="1600" b="1" dirty="0">
                <a:solidFill>
                  <a:srgbClr val="F7AB3B"/>
                </a:solidFill>
              </a:rPr>
              <a:t>259(2.3%)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600" b="1" dirty="0"/>
              <a:t>Unknown – </a:t>
            </a:r>
            <a:r>
              <a:rPr lang="en-US" sz="1600" b="1" dirty="0">
                <a:solidFill>
                  <a:srgbClr val="F7AB3B"/>
                </a:solidFill>
              </a:rPr>
              <a:t>70(0.62%)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26903"/>
      </p:ext>
    </p:extLst>
  </p:cSld>
  <p:clrMapOvr>
    <a:masterClrMapping/>
  </p:clrMapOvr>
  <p:transition spd="slow" advTm="30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6D01-A486-4B2E-94FB-B6D8D1E0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WHEN?</a:t>
            </a:r>
            <a:r>
              <a:rPr lang="en-US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7C1FD5-4D40-458D-8D6B-D4F92EB7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FB03D-84E9-4242-A3EF-A95C9D94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E0FCB5-8F5D-403E-B7CE-67726EF3DACC}"/>
              </a:ext>
            </a:extLst>
          </p:cNvPr>
          <p:cNvSpPr/>
          <p:nvPr/>
        </p:nvSpPr>
        <p:spPr>
          <a:xfrm>
            <a:off x="225655" y="1001131"/>
            <a:ext cx="5504492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u="sng" dirty="0">
                <a:solidFill>
                  <a:schemeClr val="accent2"/>
                </a:solidFill>
              </a:rPr>
              <a:t>YEARLY TREND: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Most fatal crashes </a:t>
            </a:r>
            <a:r>
              <a:rPr lang="en-US" b="1" dirty="0">
                <a:solidFill>
                  <a:srgbClr val="F7AB3B"/>
                </a:solidFill>
              </a:rPr>
              <a:t>30(12%) </a:t>
            </a:r>
            <a:r>
              <a:rPr lang="en-US" b="1" dirty="0"/>
              <a:t>occurred in </a:t>
            </a:r>
            <a:r>
              <a:rPr lang="en-US" b="1" dirty="0">
                <a:solidFill>
                  <a:schemeClr val="accent2"/>
                </a:solidFill>
              </a:rPr>
              <a:t>2017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Yearly</a:t>
            </a:r>
            <a:r>
              <a:rPr lang="en-US" b="1" dirty="0">
                <a:solidFill>
                  <a:schemeClr val="accent2"/>
                </a:solidFill>
              </a:rPr>
              <a:t> Average</a:t>
            </a:r>
            <a:r>
              <a:rPr lang="en-US" b="1" dirty="0"/>
              <a:t> = </a:t>
            </a:r>
            <a:r>
              <a:rPr lang="en-US" b="1" dirty="0">
                <a:solidFill>
                  <a:srgbClr val="F7AB3B"/>
                </a:solidFill>
              </a:rPr>
              <a:t>22 fatal crashes/year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9ABA2A-76CB-410C-A680-DB43CDBC611C}"/>
              </a:ext>
            </a:extLst>
          </p:cNvPr>
          <p:cNvSpPr/>
          <p:nvPr/>
        </p:nvSpPr>
        <p:spPr>
          <a:xfrm>
            <a:off x="6096000" y="945659"/>
            <a:ext cx="5849908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u="sng" dirty="0">
                <a:solidFill>
                  <a:schemeClr val="accent2"/>
                </a:solidFill>
              </a:rPr>
              <a:t>SEASONAL TREND:</a:t>
            </a:r>
            <a:endParaRPr lang="en-US" b="1" dirty="0"/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Most fatal crashes </a:t>
            </a:r>
            <a:r>
              <a:rPr lang="en-US" b="1" dirty="0">
                <a:solidFill>
                  <a:srgbClr val="F7AB3B"/>
                </a:solidFill>
              </a:rPr>
              <a:t>81(32%) </a:t>
            </a:r>
            <a:r>
              <a:rPr lang="en-US" b="1" dirty="0"/>
              <a:t>occur in the summer months </a:t>
            </a:r>
            <a:r>
              <a:rPr lang="en-US" b="1" dirty="0">
                <a:solidFill>
                  <a:schemeClr val="accent2"/>
                </a:solidFill>
              </a:rPr>
              <a:t>Jul – Sep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7A74FC-0687-4E97-91A7-EE6BF2D7259D}"/>
              </a:ext>
            </a:extLst>
          </p:cNvPr>
          <p:cNvCxnSpPr>
            <a:cxnSpLocks/>
          </p:cNvCxnSpPr>
          <p:nvPr/>
        </p:nvCxnSpPr>
        <p:spPr>
          <a:xfrm>
            <a:off x="5986839" y="945659"/>
            <a:ext cx="0" cy="529891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E2A1FA4-A1A3-47C0-9E29-3599DFC34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3" y="2721869"/>
            <a:ext cx="5685504" cy="35908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CA1963-EFBB-4D41-8455-E9D27D5CB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95" y="2875166"/>
            <a:ext cx="5793152" cy="344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046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WHEN?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13ED73-DC58-45B3-A75E-2571813C754D}"/>
              </a:ext>
            </a:extLst>
          </p:cNvPr>
          <p:cNvSpPr/>
          <p:nvPr/>
        </p:nvSpPr>
        <p:spPr>
          <a:xfrm>
            <a:off x="266699" y="918465"/>
            <a:ext cx="5228974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u="sng" dirty="0">
                <a:solidFill>
                  <a:schemeClr val="accent2"/>
                </a:solidFill>
              </a:rPr>
              <a:t>DAY OF THE WEEK: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About half </a:t>
            </a:r>
            <a:r>
              <a:rPr lang="en-US" b="1" dirty="0">
                <a:solidFill>
                  <a:srgbClr val="F7AB3B"/>
                </a:solidFill>
              </a:rPr>
              <a:t>127(49%) </a:t>
            </a:r>
            <a:r>
              <a:rPr lang="en-US" b="1" dirty="0"/>
              <a:t>of the fatal crashes occur between </a:t>
            </a:r>
            <a:r>
              <a:rPr lang="en-US" b="1" dirty="0">
                <a:solidFill>
                  <a:schemeClr val="accent2"/>
                </a:solidFill>
              </a:rPr>
              <a:t>Thursday-Friday-Saturday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CCF7F04-9E8B-41AC-B1FB-EAE95C97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D001196-5E56-4698-AB79-F0CECDC4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6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12E29D-E3E1-4A6A-A450-0836D0F4BBE4}"/>
              </a:ext>
            </a:extLst>
          </p:cNvPr>
          <p:cNvSpPr/>
          <p:nvPr/>
        </p:nvSpPr>
        <p:spPr>
          <a:xfrm>
            <a:off x="6484703" y="918465"/>
            <a:ext cx="5228974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u="sng" dirty="0">
                <a:solidFill>
                  <a:schemeClr val="accent2"/>
                </a:solidFill>
              </a:rPr>
              <a:t>TIME OF DAY: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More than a third of the fatal crashes </a:t>
            </a:r>
            <a:r>
              <a:rPr lang="en-US" b="1" dirty="0">
                <a:solidFill>
                  <a:srgbClr val="F7AB3B"/>
                </a:solidFill>
              </a:rPr>
              <a:t>91(36%)</a:t>
            </a:r>
            <a:r>
              <a:rPr lang="en-US" b="1" dirty="0"/>
              <a:t> occur in the </a:t>
            </a:r>
            <a:r>
              <a:rPr lang="en-US" b="1" dirty="0">
                <a:solidFill>
                  <a:schemeClr val="accent2"/>
                </a:solidFill>
              </a:rPr>
              <a:t>afternoon (12-4pm)</a:t>
            </a:r>
            <a:endParaRPr lang="en-US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740971-F86F-40D1-B61C-A7D86196C427}"/>
              </a:ext>
            </a:extLst>
          </p:cNvPr>
          <p:cNvCxnSpPr>
            <a:cxnSpLocks/>
          </p:cNvCxnSpPr>
          <p:nvPr/>
        </p:nvCxnSpPr>
        <p:spPr>
          <a:xfrm>
            <a:off x="6096000" y="1019913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D5DE553-92E7-41D8-A20E-577358291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" y="2617468"/>
            <a:ext cx="5944592" cy="35829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457727-10E2-42D7-89EA-D1C01272E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359" y="2630033"/>
            <a:ext cx="5867663" cy="337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865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WHERE?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97D13-BDD5-43B4-BE7A-A51BB406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80151-7FAD-4B96-96D9-5CBFC70B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7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46C9F8-1690-43D9-B3B1-18E7F5360FCD}"/>
              </a:ext>
            </a:extLst>
          </p:cNvPr>
          <p:cNvSpPr/>
          <p:nvPr/>
        </p:nvSpPr>
        <p:spPr>
          <a:xfrm>
            <a:off x="384810" y="948334"/>
            <a:ext cx="542544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COUNTY: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accent2"/>
                </a:solidFill>
              </a:rPr>
              <a:t>Mecklenburg</a:t>
            </a:r>
            <a:r>
              <a:rPr lang="en-US" altLang="en-US" b="1" dirty="0"/>
              <a:t> county had the most fatal crashes </a:t>
            </a:r>
            <a:r>
              <a:rPr lang="en-US" altLang="en-US" b="1" dirty="0">
                <a:solidFill>
                  <a:srgbClr val="F7AB3B"/>
                </a:solidFill>
              </a:rPr>
              <a:t>22(8.5%) </a:t>
            </a:r>
            <a:r>
              <a:rPr lang="en-US" altLang="en-US" b="1" dirty="0"/>
              <a:t>in the state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04086B-CF0F-4DEE-88F4-62ACA8483EEB}"/>
              </a:ext>
            </a:extLst>
          </p:cNvPr>
          <p:cNvSpPr/>
          <p:nvPr/>
        </p:nvSpPr>
        <p:spPr>
          <a:xfrm>
            <a:off x="6261001" y="909138"/>
            <a:ext cx="542544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CITY: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accent2"/>
                </a:solidFill>
              </a:rPr>
              <a:t>Charlotte</a:t>
            </a:r>
            <a:r>
              <a:rPr lang="en-US" altLang="en-US" b="1" dirty="0"/>
              <a:t> had the most fatal crashes </a:t>
            </a:r>
            <a:r>
              <a:rPr lang="en-US" altLang="en-US" b="1" dirty="0">
                <a:solidFill>
                  <a:srgbClr val="F7AB3B"/>
                </a:solidFill>
              </a:rPr>
              <a:t>20(8%) </a:t>
            </a:r>
            <a:r>
              <a:rPr lang="en-US" altLang="en-US" b="1" dirty="0"/>
              <a:t>in the state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5FE2F7-0350-4778-8832-59A3B9455C79}"/>
              </a:ext>
            </a:extLst>
          </p:cNvPr>
          <p:cNvCxnSpPr>
            <a:cxnSpLocks/>
          </p:cNvCxnSpPr>
          <p:nvPr/>
        </p:nvCxnSpPr>
        <p:spPr>
          <a:xfrm>
            <a:off x="6060832" y="1019913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CCBE963-2901-43D2-9FAA-08820828B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48" y="2570152"/>
            <a:ext cx="5633832" cy="3714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B4667F-9344-4B66-BC6C-AFF1188F2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001" y="2570152"/>
            <a:ext cx="5522871" cy="36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422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B7B5-7CCC-4CBF-BC2C-EE538C20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81164" cy="775856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Most Fatal Cities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59B5A2-9753-42E7-855A-C65932EFD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85" y="1083601"/>
            <a:ext cx="11324492" cy="497702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1AE3D-552B-4809-B632-09AF8072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53ACF-8E5D-433A-9A35-FB69D5B3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68724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2A53-CCD4-4C80-A7B4-CCE3648E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WHERE?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20EB0-EF9A-42CE-8B2D-0FDF93B9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6F7EF-430F-4C94-87DC-36AB170E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9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FF3C24-AB71-44E6-A878-32E137252451}"/>
              </a:ext>
            </a:extLst>
          </p:cNvPr>
          <p:cNvCxnSpPr>
            <a:cxnSpLocks/>
          </p:cNvCxnSpPr>
          <p:nvPr/>
        </p:nvCxnSpPr>
        <p:spPr>
          <a:xfrm>
            <a:off x="5810976" y="917652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3C09878-A45D-4FD1-9526-E847171FB064}"/>
              </a:ext>
            </a:extLst>
          </p:cNvPr>
          <p:cNvSpPr/>
          <p:nvPr/>
        </p:nvSpPr>
        <p:spPr>
          <a:xfrm>
            <a:off x="384810" y="906845"/>
            <a:ext cx="542544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LOCALITY: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Most fatal crashes </a:t>
            </a:r>
            <a:r>
              <a:rPr lang="en-US" altLang="en-US" b="1" dirty="0">
                <a:solidFill>
                  <a:srgbClr val="F7AB3B"/>
                </a:solidFill>
              </a:rPr>
              <a:t>108(42%) </a:t>
            </a:r>
            <a:r>
              <a:rPr lang="en-US" altLang="en-US" b="1" dirty="0"/>
              <a:t>occur in </a:t>
            </a:r>
            <a:r>
              <a:rPr lang="en-US" altLang="en-US" b="1" dirty="0">
                <a:solidFill>
                  <a:schemeClr val="accent2"/>
                </a:solidFill>
              </a:rPr>
              <a:t>Urban Localities (&gt;70% Developed) </a:t>
            </a:r>
            <a:r>
              <a:rPr lang="en-US" altLang="en-US" b="1" dirty="0"/>
              <a:t>within the state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F19F65-B1A1-4630-8AFD-AC5128DA6529}"/>
              </a:ext>
            </a:extLst>
          </p:cNvPr>
          <p:cNvSpPr/>
          <p:nvPr/>
        </p:nvSpPr>
        <p:spPr>
          <a:xfrm>
            <a:off x="6129122" y="898625"/>
            <a:ext cx="5735358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CRASH LOCATION: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Majority of fatal crashes </a:t>
            </a:r>
            <a:r>
              <a:rPr lang="en-US" altLang="en-US" b="1" dirty="0">
                <a:solidFill>
                  <a:srgbClr val="F7AB3B"/>
                </a:solidFill>
              </a:rPr>
              <a:t>195(75%) </a:t>
            </a:r>
            <a:r>
              <a:rPr lang="en-US" altLang="en-US" b="1" dirty="0"/>
              <a:t>took place at </a:t>
            </a:r>
            <a:r>
              <a:rPr lang="en-US" altLang="en-US" b="1" dirty="0">
                <a:solidFill>
                  <a:schemeClr val="accent2"/>
                </a:solidFill>
              </a:rPr>
              <a:t>Non-Intersections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2F8B6D-7CDF-42B8-BE3D-6D538C2280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7"/>
          <a:stretch/>
        </p:blipFill>
        <p:spPr>
          <a:xfrm>
            <a:off x="152827" y="2924343"/>
            <a:ext cx="5425441" cy="26413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890359-CA5A-4A49-A817-3F708E529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786" y="2768689"/>
            <a:ext cx="5183557" cy="317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630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1606</Words>
  <Application>Microsoft Office PowerPoint</Application>
  <PresentationFormat>Widescreen</PresentationFormat>
  <Paragraphs>246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Century Gothic</vt:lpstr>
      <vt:lpstr>Wingdings</vt:lpstr>
      <vt:lpstr>Retrospect</vt:lpstr>
      <vt:lpstr>Statewide Analysis of  Bicycle Crashes in North Carolina</vt:lpstr>
      <vt:lpstr>Project Objectives</vt:lpstr>
      <vt:lpstr>Bicycle Crash Analysis – WHAT? </vt:lpstr>
      <vt:lpstr>Bicycle Crash Analysis – WHAT? </vt:lpstr>
      <vt:lpstr>Bicycle Crash Fatality Analysis – WHEN? </vt:lpstr>
      <vt:lpstr>Bicycle Crash Fatality Analysis – WHEN?</vt:lpstr>
      <vt:lpstr>Bicycle Crash Fatality Analysis – WHERE?</vt:lpstr>
      <vt:lpstr>Bicycle Crash Fatality Analysis – Most Fatal Cities</vt:lpstr>
      <vt:lpstr>Bicycle Crash Fatality Analysis – WHERE?</vt:lpstr>
      <vt:lpstr>Bicycle Crash Fatality Analysis – WHERE?</vt:lpstr>
      <vt:lpstr>Bicycle Crash Fatality Analysis – WHO?</vt:lpstr>
      <vt:lpstr>Bicycle Crash Fatality Analysis – WHO?</vt:lpstr>
      <vt:lpstr>Bicycle Crash Fatality Analysis – WHO?</vt:lpstr>
      <vt:lpstr>Bicycle Crash Fatality Analysis – WHO?</vt:lpstr>
      <vt:lpstr>Bicycle Crash Fatality Analysis – WHO?</vt:lpstr>
      <vt:lpstr>Bicycle Crash Fatality Analysis – WHY?</vt:lpstr>
      <vt:lpstr>Bicycle Crash Fatality Analysis – WHY?</vt:lpstr>
      <vt:lpstr>Bicycle Crash Fatality Analysis – WHY?</vt:lpstr>
      <vt:lpstr>Bicycle Crash Fatality Analysis – WHY?</vt:lpstr>
      <vt:lpstr>Bicycle Crash Fatality Analysis – WHY?</vt:lpstr>
      <vt:lpstr>Bicycle Crash Fatality Analysis – WHY?</vt:lpstr>
      <vt:lpstr>Bicycle Crash Fatality Analysis – WHY?</vt:lpstr>
      <vt:lpstr>Bicycle Crash Fatality Analysis – WHY?</vt:lpstr>
      <vt:lpstr>Bicycle Crash Fatality Analysis – HOW?</vt:lpstr>
      <vt:lpstr>Bicycle Crash Fatality Analysis – CONCLUSION?</vt:lpstr>
      <vt:lpstr>Data Cleaning Processes Employed</vt:lpstr>
      <vt:lpstr>What Next?</vt:lpstr>
      <vt:lpstr>Backup</vt:lpstr>
      <vt:lpstr>Project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Statewide Analysis of  Bicycle Crashes in North Carolina</dc:title>
  <dc:creator>Rashi Waghray</dc:creator>
  <cp:lastModifiedBy>Rashi Waghray</cp:lastModifiedBy>
  <cp:revision>127</cp:revision>
  <dcterms:created xsi:type="dcterms:W3CDTF">2020-04-15T00:18:02Z</dcterms:created>
  <dcterms:modified xsi:type="dcterms:W3CDTF">2020-04-17T20:01:22Z</dcterms:modified>
</cp:coreProperties>
</file>