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66" r:id="rId3"/>
    <p:sldId id="267" r:id="rId4"/>
    <p:sldId id="278" r:id="rId5"/>
    <p:sldId id="276" r:id="rId6"/>
    <p:sldId id="282" r:id="rId7"/>
    <p:sldId id="275" r:id="rId8"/>
    <p:sldId id="268" r:id="rId9"/>
    <p:sldId id="265" r:id="rId10"/>
    <p:sldId id="281" r:id="rId11"/>
    <p:sldId id="283" r:id="rId12"/>
    <p:sldId id="284" r:id="rId13"/>
    <p:sldId id="277" r:id="rId14"/>
    <p:sldId id="269" r:id="rId15"/>
    <p:sldId id="272" r:id="rId16"/>
    <p:sldId id="271" r:id="rId17"/>
    <p:sldId id="273" r:id="rId18"/>
    <p:sldId id="274" r:id="rId19"/>
    <p:sldId id="280" r:id="rId20"/>
    <p:sldId id="27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253CA-FE4F-4765-B0DD-4162DB93282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B9EFF-9720-4511-A55A-5F36CDC0D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10" y="68266"/>
            <a:ext cx="10058400" cy="789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542-9A30-4E29-AA01-78595DCE0BD4}" type="datetime1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A947-EEA3-483A-98D8-BE9434FC4800}" type="datetime1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11071"/>
            <a:ext cx="10058400" cy="2211137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471-FC87-4D66-AD5E-4589409DA5A7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81A-25E8-4BC1-B510-E3F15FB6956E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4330" y="286603"/>
            <a:ext cx="11591578" cy="7023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330" y="1072660"/>
            <a:ext cx="5680710" cy="5134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662"/>
            <a:ext cx="5727988" cy="51347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D8C0-B44F-4380-BAFA-C5D5EF128DE3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97716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165" y="116005"/>
            <a:ext cx="11699922" cy="77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370" y="975300"/>
            <a:ext cx="11699922" cy="52596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4330" y="6459785"/>
            <a:ext cx="3215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6AB329-CA81-43EB-B674-21DEFD9388A4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3883" y="647883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19162" y="890124"/>
            <a:ext cx="115804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3" r:id="rId3"/>
    <p:sldLayoutId id="2147483674" r:id="rId4"/>
    <p:sldLayoutId id="2147483676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hapelhillopendata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D2C6-7F31-4D96-8BAE-F79E55A0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37" y="1116624"/>
            <a:ext cx="7454825" cy="202223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Century Gothic" panose="020B0502020202020204" pitchFamily="34" charset="0"/>
              </a:rPr>
              <a:t>Statewide Analysis of </a:t>
            </a:r>
            <a:br>
              <a:rPr lang="en-US" sz="3600" b="1" dirty="0">
                <a:latin typeface="Century Gothic" panose="020B0502020202020204" pitchFamily="34" charset="0"/>
              </a:rPr>
            </a:br>
            <a:r>
              <a:rPr lang="en-US" sz="3600" b="1" dirty="0">
                <a:latin typeface="Century Gothic" panose="020B0502020202020204" pitchFamily="34" charset="0"/>
              </a:rPr>
              <a:t>Bicycle Crashes in North Carolina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15CD-258A-46E6-97D9-79A395A0B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154" y="3604847"/>
            <a:ext cx="3789484" cy="1598121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Prepared By</a:t>
            </a:r>
            <a:r>
              <a:rPr lang="en-US" sz="1800" b="1" dirty="0"/>
              <a:t>:</a:t>
            </a:r>
          </a:p>
          <a:p>
            <a:r>
              <a:rPr lang="en-US" sz="1800" dirty="0"/>
              <a:t>Matt </a:t>
            </a:r>
            <a:r>
              <a:rPr lang="en-US" sz="1800" dirty="0" err="1"/>
              <a:t>Dardari</a:t>
            </a:r>
            <a:endParaRPr lang="en-US" sz="1800" dirty="0"/>
          </a:p>
          <a:p>
            <a:r>
              <a:rPr lang="en-US" sz="1800" dirty="0" err="1"/>
              <a:t>Preethika</a:t>
            </a:r>
            <a:r>
              <a:rPr lang="en-US" sz="1800" dirty="0"/>
              <a:t> Gajendran</a:t>
            </a:r>
          </a:p>
          <a:p>
            <a:r>
              <a:rPr lang="en-US" sz="1800" dirty="0"/>
              <a:t>Rashi Waghray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558A6-877C-4CDD-971B-9EE5679F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7D931-BE4D-4E5A-BEB3-CB2D7013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2A53-CCD4-4C80-A7B4-CCE3648E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WHERE?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20EB0-EF9A-42CE-8B2D-0FDF93B9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6F7EF-430F-4C94-87DC-36AB170E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FF3C24-AB71-44E6-A878-32E137252451}"/>
              </a:ext>
            </a:extLst>
          </p:cNvPr>
          <p:cNvCxnSpPr>
            <a:cxnSpLocks/>
          </p:cNvCxnSpPr>
          <p:nvPr/>
        </p:nvCxnSpPr>
        <p:spPr>
          <a:xfrm>
            <a:off x="5810976" y="917652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C09878-A45D-4FD1-9526-E847171FB064}"/>
              </a:ext>
            </a:extLst>
          </p:cNvPr>
          <p:cNvSpPr/>
          <p:nvPr/>
        </p:nvSpPr>
        <p:spPr>
          <a:xfrm>
            <a:off x="384809" y="1071426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LOCALITY: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Most fatal crashes </a:t>
            </a:r>
            <a:r>
              <a:rPr lang="en-US" altLang="en-US" b="1" dirty="0">
                <a:solidFill>
                  <a:srgbClr val="F7AB3B"/>
                </a:solidFill>
              </a:rPr>
              <a:t>108(42%) </a:t>
            </a:r>
            <a:r>
              <a:rPr lang="en-US" altLang="en-US" b="1" dirty="0"/>
              <a:t>occur in </a:t>
            </a:r>
            <a:r>
              <a:rPr lang="en-US" altLang="en-US" b="1" dirty="0">
                <a:solidFill>
                  <a:schemeClr val="accent2"/>
                </a:solidFill>
              </a:rPr>
              <a:t>Urban Localities (&gt;70% Developed) </a:t>
            </a:r>
            <a:r>
              <a:rPr lang="en-US" altLang="en-US" b="1" dirty="0"/>
              <a:t>within the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9F65-B1A1-4630-8AFD-AC5128DA6529}"/>
              </a:ext>
            </a:extLst>
          </p:cNvPr>
          <p:cNvSpPr/>
          <p:nvPr/>
        </p:nvSpPr>
        <p:spPr>
          <a:xfrm>
            <a:off x="6278586" y="1100848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CRASH LOCATION: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fatal crashes </a:t>
            </a:r>
            <a:r>
              <a:rPr lang="en-US" altLang="en-US" b="1" dirty="0">
                <a:solidFill>
                  <a:srgbClr val="F7AB3B"/>
                </a:solidFill>
              </a:rPr>
              <a:t>195(75%) </a:t>
            </a:r>
            <a:r>
              <a:rPr lang="en-US" altLang="en-US" b="1" dirty="0"/>
              <a:t>took place at </a:t>
            </a:r>
            <a:r>
              <a:rPr lang="en-US" altLang="en-US" b="1" dirty="0">
                <a:solidFill>
                  <a:schemeClr val="accent2"/>
                </a:solidFill>
              </a:rPr>
              <a:t>Non-Intersections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2F8B6D-7CDF-42B8-BE3D-6D538C228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"/>
          <a:stretch/>
        </p:blipFill>
        <p:spPr>
          <a:xfrm>
            <a:off x="152827" y="2924343"/>
            <a:ext cx="5425441" cy="26413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890359-CA5A-4A49-A817-3F708E529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86" y="2768689"/>
            <a:ext cx="5183557" cy="31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5634C-15AA-483E-8331-592AE721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" y="2850869"/>
            <a:ext cx="5371933" cy="3456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1912E-BAF7-4CFD-8729-701F63D07884}"/>
              </a:ext>
            </a:extLst>
          </p:cNvPr>
          <p:cNvSpPr/>
          <p:nvPr/>
        </p:nvSpPr>
        <p:spPr>
          <a:xfrm>
            <a:off x="384810" y="917651"/>
            <a:ext cx="5295021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AGE: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Young Bikers (&lt;20 years) – </a:t>
            </a:r>
            <a:r>
              <a:rPr lang="en-US" altLang="en-US" b="1" dirty="0">
                <a:solidFill>
                  <a:srgbClr val="F7AB3B"/>
                </a:solidFill>
              </a:rPr>
              <a:t>38(15%)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Adult Bikers </a:t>
            </a:r>
            <a:r>
              <a:rPr lang="en-US" altLang="en-US" b="1" dirty="0"/>
              <a:t>(20–60 years) – </a:t>
            </a:r>
            <a:r>
              <a:rPr lang="en-US" altLang="en-US" b="1" dirty="0">
                <a:solidFill>
                  <a:srgbClr val="F7AB3B"/>
                </a:solidFill>
              </a:rPr>
              <a:t>172(66%)</a:t>
            </a:r>
            <a:endParaRPr lang="en-US" altLang="en-US" b="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Elderly Bikers (&gt;60 years) – </a:t>
            </a:r>
            <a:r>
              <a:rPr lang="en-US" altLang="en-US" b="1" dirty="0">
                <a:solidFill>
                  <a:srgbClr val="F7AB3B"/>
                </a:solidFill>
              </a:rPr>
              <a:t>48(19%)</a:t>
            </a:r>
            <a:endParaRPr lang="en-US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23242A-31B3-4C7B-9530-E3F75DD5C0C1}"/>
              </a:ext>
            </a:extLst>
          </p:cNvPr>
          <p:cNvSpPr/>
          <p:nvPr/>
        </p:nvSpPr>
        <p:spPr>
          <a:xfrm>
            <a:off x="6096000" y="917652"/>
            <a:ext cx="5295021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AGE: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Young Bikers (&lt;20 years) – </a:t>
            </a:r>
            <a:r>
              <a:rPr lang="en-US" altLang="en-US" b="1" dirty="0">
                <a:solidFill>
                  <a:srgbClr val="F7AB3B"/>
                </a:solidFill>
              </a:rPr>
              <a:t>23(9%)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Adult Bikers </a:t>
            </a:r>
            <a:r>
              <a:rPr lang="en-US" altLang="en-US" b="1" dirty="0"/>
              <a:t>(20–60 years) – </a:t>
            </a:r>
            <a:r>
              <a:rPr lang="en-US" altLang="en-US" b="1" dirty="0">
                <a:solidFill>
                  <a:srgbClr val="F7AB3B"/>
                </a:solidFill>
              </a:rPr>
              <a:t>179(69%)</a:t>
            </a:r>
            <a:endParaRPr lang="en-US" altLang="en-US" b="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Elderly Bikers (&gt;60 years) – </a:t>
            </a:r>
            <a:r>
              <a:rPr lang="en-US" altLang="en-US" b="1" dirty="0">
                <a:solidFill>
                  <a:srgbClr val="F7AB3B"/>
                </a:solidFill>
              </a:rPr>
              <a:t>41(16%)</a:t>
            </a:r>
            <a:endParaRPr lang="en-US" alt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72F96A-5894-4637-B54A-0650BF036A3D}"/>
              </a:ext>
            </a:extLst>
          </p:cNvPr>
          <p:cNvCxnSpPr>
            <a:cxnSpLocks/>
          </p:cNvCxnSpPr>
          <p:nvPr/>
        </p:nvCxnSpPr>
        <p:spPr>
          <a:xfrm>
            <a:off x="5885348" y="1009918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695077B-089B-4166-8C2B-CCAFA70D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04" y="2811625"/>
            <a:ext cx="5264211" cy="3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1DF9C7-81B1-4187-9F4C-A7DE5F24A4DD}"/>
              </a:ext>
            </a:extLst>
          </p:cNvPr>
          <p:cNvSpPr/>
          <p:nvPr/>
        </p:nvSpPr>
        <p:spPr>
          <a:xfrm>
            <a:off x="6319617" y="902389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GENDER: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Majority of fatal crashes </a:t>
            </a:r>
            <a:r>
              <a:rPr lang="en-US" b="1" dirty="0">
                <a:solidFill>
                  <a:srgbClr val="F7AB3B"/>
                </a:solidFill>
              </a:rPr>
              <a:t>171(66%) </a:t>
            </a:r>
            <a:r>
              <a:rPr lang="en-US" b="1" dirty="0"/>
              <a:t>involved a </a:t>
            </a:r>
            <a:r>
              <a:rPr lang="en-US" b="1" dirty="0">
                <a:solidFill>
                  <a:schemeClr val="accent2"/>
                </a:solidFill>
              </a:rPr>
              <a:t>male motorist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2894C-7A63-4AF8-BD1A-6C9759F10B96}"/>
              </a:ext>
            </a:extLst>
          </p:cNvPr>
          <p:cNvSpPr/>
          <p:nvPr/>
        </p:nvSpPr>
        <p:spPr>
          <a:xfrm>
            <a:off x="359022" y="896772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GENDER: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Majority of fatal crashes </a:t>
            </a:r>
            <a:r>
              <a:rPr lang="en-US" b="1" dirty="0">
                <a:solidFill>
                  <a:srgbClr val="F7AB3B"/>
                </a:solidFill>
              </a:rPr>
              <a:t>229(88%)</a:t>
            </a:r>
            <a:r>
              <a:rPr lang="en-US" b="1" dirty="0"/>
              <a:t> involved a </a:t>
            </a:r>
            <a:r>
              <a:rPr lang="en-US" b="1" dirty="0">
                <a:solidFill>
                  <a:schemeClr val="accent2"/>
                </a:solidFill>
              </a:rPr>
              <a:t>male biker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C3FD58-448D-4C1A-98FB-D85C3002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9" y="2653268"/>
            <a:ext cx="4191475" cy="35997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4B76EC-494C-432F-9B5A-916C3107F374}"/>
              </a:ext>
            </a:extLst>
          </p:cNvPr>
          <p:cNvCxnSpPr>
            <a:cxnSpLocks/>
          </p:cNvCxnSpPr>
          <p:nvPr/>
        </p:nvCxnSpPr>
        <p:spPr>
          <a:xfrm>
            <a:off x="5810976" y="917652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AE2704F-3B11-4366-8A5E-B32156EA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06" y="2680516"/>
            <a:ext cx="4269060" cy="32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4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1912E-BAF7-4CFD-8729-701F63D07884}"/>
              </a:ext>
            </a:extLst>
          </p:cNvPr>
          <p:cNvSpPr/>
          <p:nvPr/>
        </p:nvSpPr>
        <p:spPr>
          <a:xfrm>
            <a:off x="384810" y="984413"/>
            <a:ext cx="529502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RACE: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the bikers </a:t>
            </a:r>
            <a:r>
              <a:rPr lang="en-US" altLang="en-US" b="1" dirty="0">
                <a:solidFill>
                  <a:srgbClr val="F7AB3B"/>
                </a:solidFill>
              </a:rPr>
              <a:t>154(59%) </a:t>
            </a:r>
            <a:r>
              <a:rPr lang="en-US" altLang="en-US" b="1" dirty="0"/>
              <a:t>involved in fatal crashes were </a:t>
            </a:r>
            <a:r>
              <a:rPr lang="en-US" altLang="en-US" b="1" dirty="0">
                <a:solidFill>
                  <a:schemeClr val="accent2"/>
                </a:solidFill>
              </a:rPr>
              <a:t>Caucasians</a:t>
            </a:r>
            <a:endParaRPr lang="en-US" altLang="en-US" b="1" dirty="0">
              <a:solidFill>
                <a:srgbClr val="F7AB3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1DF9C7-81B1-4187-9F4C-A7DE5F24A4DD}"/>
              </a:ext>
            </a:extLst>
          </p:cNvPr>
          <p:cNvSpPr/>
          <p:nvPr/>
        </p:nvSpPr>
        <p:spPr>
          <a:xfrm>
            <a:off x="6096000" y="984413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RACE: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the motorists </a:t>
            </a:r>
            <a:r>
              <a:rPr lang="en-US" altLang="en-US" b="1" dirty="0">
                <a:solidFill>
                  <a:srgbClr val="F7AB3B"/>
                </a:solidFill>
              </a:rPr>
              <a:t>161(62%) </a:t>
            </a:r>
            <a:r>
              <a:rPr lang="en-US" altLang="en-US" b="1" dirty="0"/>
              <a:t>involved in fatal crashes were </a:t>
            </a:r>
            <a:r>
              <a:rPr lang="en-US" altLang="en-US" b="1" dirty="0">
                <a:solidFill>
                  <a:schemeClr val="accent2"/>
                </a:solidFill>
              </a:rPr>
              <a:t>Caucasians</a:t>
            </a:r>
            <a:r>
              <a:rPr lang="en-US" altLang="en-US" b="1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4C4F9-5EEF-4E9F-824A-41507FF2C7BF}"/>
              </a:ext>
            </a:extLst>
          </p:cNvPr>
          <p:cNvCxnSpPr>
            <a:cxnSpLocks/>
          </p:cNvCxnSpPr>
          <p:nvPr/>
        </p:nvCxnSpPr>
        <p:spPr>
          <a:xfrm>
            <a:off x="5810252" y="9844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75CE12F-8651-45D5-ACD4-D7D97B27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" y="2828610"/>
            <a:ext cx="5222759" cy="3239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80D0B-A4B0-4C30-916C-155B83A1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59" y="2751041"/>
            <a:ext cx="5420306" cy="33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3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" y="33090"/>
            <a:ext cx="11530965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10EBA-F906-44F6-B89D-C7A6DB5608E1}"/>
              </a:ext>
            </a:extLst>
          </p:cNvPr>
          <p:cNvSpPr/>
          <p:nvPr/>
        </p:nvSpPr>
        <p:spPr>
          <a:xfrm>
            <a:off x="5330952" y="1780166"/>
            <a:ext cx="66600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0CF266-CBD6-4354-A79F-EEB4CA69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3FED6C-74DB-4090-9264-9166755C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14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8E6009-7700-42EF-9777-409E29929F3D}"/>
              </a:ext>
            </a:extLst>
          </p:cNvPr>
          <p:cNvCxnSpPr>
            <a:cxnSpLocks/>
          </p:cNvCxnSpPr>
          <p:nvPr/>
        </p:nvCxnSpPr>
        <p:spPr>
          <a:xfrm>
            <a:off x="5810252" y="9844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16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09" y="68266"/>
            <a:ext cx="11561097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61FFFA-8FE0-4E46-8D48-7D7889A9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EE183D-507F-4E1D-93BB-DB872B14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AA104-911E-48AA-921C-7221EAD20B80}"/>
              </a:ext>
            </a:extLst>
          </p:cNvPr>
          <p:cNvSpPr/>
          <p:nvPr/>
        </p:nvSpPr>
        <p:spPr>
          <a:xfrm>
            <a:off x="384808" y="910890"/>
            <a:ext cx="5048837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INTOXICATION: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>
                <a:solidFill>
                  <a:srgbClr val="F7AB3B"/>
                </a:solidFill>
              </a:rPr>
              <a:t>quarter </a:t>
            </a:r>
            <a:r>
              <a:rPr lang="en-US" altLang="en-US" b="1" dirty="0"/>
              <a:t>of the fatal crashes had </a:t>
            </a:r>
            <a:r>
              <a:rPr lang="en-US" altLang="en-US" b="1" dirty="0">
                <a:solidFill>
                  <a:schemeClr val="accent2"/>
                </a:solidFill>
              </a:rPr>
              <a:t>intoxicated bikers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975559-3043-4211-84F3-940A965526E3}"/>
              </a:ext>
            </a:extLst>
          </p:cNvPr>
          <p:cNvSpPr/>
          <p:nvPr/>
        </p:nvSpPr>
        <p:spPr>
          <a:xfrm>
            <a:off x="6376615" y="884039"/>
            <a:ext cx="497058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INTOXICATION: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About a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>
                <a:solidFill>
                  <a:srgbClr val="F7AB3B"/>
                </a:solidFill>
              </a:rPr>
              <a:t>tenth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of the fatal crashes had </a:t>
            </a:r>
            <a:r>
              <a:rPr lang="en-US" altLang="en-US" b="1" dirty="0">
                <a:solidFill>
                  <a:schemeClr val="accent2"/>
                </a:solidFill>
              </a:rPr>
              <a:t>intoxicated motorist’s</a:t>
            </a:r>
            <a:endParaRPr lang="en-US" altLang="en-US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519435-9FC6-403F-95FE-23645158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85" y="2945422"/>
            <a:ext cx="3609625" cy="31323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C779C0-FE6F-4F84-8F2F-F55274EB5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669955"/>
            <a:ext cx="4351039" cy="33022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79345C-D233-497B-9DEF-55B313AE59D6}"/>
              </a:ext>
            </a:extLst>
          </p:cNvPr>
          <p:cNvCxnSpPr>
            <a:cxnSpLocks/>
          </p:cNvCxnSpPr>
          <p:nvPr/>
        </p:nvCxnSpPr>
        <p:spPr>
          <a:xfrm>
            <a:off x="5810252" y="9844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72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7ECA1-7034-4CA0-834E-4B4B164B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287A43-4F08-4B77-A6CB-59AE3A9F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C65D4-FF82-4BFA-ABF9-8C4B49D183FE}"/>
              </a:ext>
            </a:extLst>
          </p:cNvPr>
          <p:cNvSpPr/>
          <p:nvPr/>
        </p:nvSpPr>
        <p:spPr>
          <a:xfrm>
            <a:off x="315453" y="897044"/>
            <a:ext cx="5329518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BICYCLE POSITION: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fatal crashes </a:t>
            </a:r>
            <a:r>
              <a:rPr lang="en-US" altLang="en-US" b="1" dirty="0">
                <a:solidFill>
                  <a:srgbClr val="F7AB3B"/>
                </a:solidFill>
              </a:rPr>
              <a:t>212(82%) </a:t>
            </a:r>
            <a:r>
              <a:rPr lang="en-US" altLang="en-US" b="1" dirty="0"/>
              <a:t>occurred when the biker was riding the bicycle in the </a:t>
            </a:r>
            <a:r>
              <a:rPr lang="en-US" altLang="en-US" b="1" dirty="0">
                <a:solidFill>
                  <a:schemeClr val="accent2"/>
                </a:solidFill>
              </a:rPr>
              <a:t>travel lanes</a:t>
            </a:r>
            <a:r>
              <a:rPr lang="en-US" altLang="en-US" b="1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CFB82-66D0-4344-A432-89A5959EFEEC}"/>
              </a:ext>
            </a:extLst>
          </p:cNvPr>
          <p:cNvSpPr/>
          <p:nvPr/>
        </p:nvSpPr>
        <p:spPr>
          <a:xfrm>
            <a:off x="6410325" y="901296"/>
            <a:ext cx="5535583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BICYCLE DIRECTION: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fatal crashes </a:t>
            </a:r>
            <a:r>
              <a:rPr lang="en-US" altLang="en-US" b="1" dirty="0">
                <a:solidFill>
                  <a:srgbClr val="F7AB3B"/>
                </a:solidFill>
              </a:rPr>
              <a:t>202(78%) </a:t>
            </a:r>
            <a:r>
              <a:rPr lang="en-US" altLang="en-US" b="1" dirty="0"/>
              <a:t>occurred when the biker was riding the bicycle in the </a:t>
            </a:r>
            <a:r>
              <a:rPr lang="en-US" altLang="en-US" b="1" dirty="0">
                <a:solidFill>
                  <a:schemeClr val="accent2"/>
                </a:solidFill>
              </a:rPr>
              <a:t>direction of the traffic</a:t>
            </a:r>
            <a:r>
              <a:rPr lang="en-US" altLang="en-US" b="1" dirty="0"/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2BC87E-3AB7-4F75-8841-0F26DF130292}"/>
              </a:ext>
            </a:extLst>
          </p:cNvPr>
          <p:cNvCxnSpPr>
            <a:cxnSpLocks/>
          </p:cNvCxnSpPr>
          <p:nvPr/>
        </p:nvCxnSpPr>
        <p:spPr>
          <a:xfrm>
            <a:off x="6090865" y="1062829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4406B-3DDC-4A99-9ECA-B6DB7D03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1" y="2905255"/>
            <a:ext cx="5965463" cy="3381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B06479-C689-458A-A63F-6D8A2F9CE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43" y="2905255"/>
            <a:ext cx="4150091" cy="32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66593-555C-4BFD-978B-824CD5DF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13423-62AF-47C1-9CD7-EE526EE8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31BDDF-9C2C-40E2-B4A3-D280A1D34C1C}"/>
              </a:ext>
            </a:extLst>
          </p:cNvPr>
          <p:cNvSpPr/>
          <p:nvPr/>
        </p:nvSpPr>
        <p:spPr>
          <a:xfrm>
            <a:off x="6376615" y="884039"/>
            <a:ext cx="497058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ACTION AT TIME OF CRASH: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About</a:t>
            </a:r>
            <a:r>
              <a:rPr lang="en-US" altLang="en-US" b="1" dirty="0">
                <a:solidFill>
                  <a:srgbClr val="F7AB3B"/>
                </a:solidFill>
              </a:rPr>
              <a:t> </a:t>
            </a:r>
            <a:r>
              <a:rPr lang="en-US" altLang="en-US" b="1">
                <a:solidFill>
                  <a:srgbClr val="F7AB3B"/>
                </a:solidFill>
              </a:rPr>
              <a:t>113(44%) </a:t>
            </a:r>
            <a:r>
              <a:rPr lang="en-US" altLang="en-US" b="1" dirty="0"/>
              <a:t>of the fatal crashes were due to a </a:t>
            </a:r>
            <a:r>
              <a:rPr lang="en-US" altLang="en-US" b="1" dirty="0">
                <a:solidFill>
                  <a:schemeClr val="accent2"/>
                </a:solidFill>
              </a:rPr>
              <a:t>motorist overtaking the bicyclist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23012-D261-4ED3-BA67-D292BDC886FE}"/>
              </a:ext>
            </a:extLst>
          </p:cNvPr>
          <p:cNvSpPr/>
          <p:nvPr/>
        </p:nvSpPr>
        <p:spPr>
          <a:xfrm>
            <a:off x="419100" y="884039"/>
            <a:ext cx="497058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TRAFFIC CONDITION AT TIME OF CRASH: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About a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>
                <a:solidFill>
                  <a:srgbClr val="F7AB3B"/>
                </a:solidFill>
              </a:rPr>
              <a:t>tenth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of the fatal crashes had </a:t>
            </a:r>
            <a:r>
              <a:rPr lang="en-US" altLang="en-US" b="1" dirty="0">
                <a:solidFill>
                  <a:schemeClr val="accent2"/>
                </a:solidFill>
              </a:rPr>
              <a:t>intoxicated motorist’s</a:t>
            </a:r>
            <a:endParaRPr lang="en-US" alt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271DC-1029-4DA2-9341-78B3121C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608" y="2809093"/>
            <a:ext cx="6824762" cy="301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6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C0802-539D-44B8-BB21-A1AC5713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707BC-46D2-4A73-B44D-7D914285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02E79-F1D4-448B-BBB7-3AB944F20A71}"/>
              </a:ext>
            </a:extLst>
          </p:cNvPr>
          <p:cNvSpPr/>
          <p:nvPr/>
        </p:nvSpPr>
        <p:spPr>
          <a:xfrm>
            <a:off x="315453" y="1146149"/>
            <a:ext cx="437964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/>
              <a:t>An </a:t>
            </a:r>
            <a:r>
              <a:rPr lang="en-US" altLang="en-US" b="1" dirty="0">
                <a:solidFill>
                  <a:schemeClr val="accent2"/>
                </a:solidFill>
              </a:rPr>
              <a:t>ambulance was deployed </a:t>
            </a:r>
            <a:r>
              <a:rPr lang="en-US" altLang="en-US" b="1" dirty="0"/>
              <a:t>for </a:t>
            </a:r>
            <a:r>
              <a:rPr lang="en-US" altLang="en-US" b="1" dirty="0">
                <a:solidFill>
                  <a:srgbClr val="F7AB3B"/>
                </a:solidFill>
              </a:rPr>
              <a:t>94%</a:t>
            </a:r>
            <a:r>
              <a:rPr lang="en-US" altLang="en-US" b="1" dirty="0"/>
              <a:t> of the crashes that resulted in fatalities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D4C7D-E88A-427C-8318-8AB5B09B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94" y="3016834"/>
            <a:ext cx="3798399" cy="3100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D25C82-6303-4C2A-BE8D-E37DB2B0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422" y="3016834"/>
            <a:ext cx="5624047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61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FF61-A282-4A00-AE33-47EB70FB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82AD0-06FC-4518-8423-607DE179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591B6-6289-4056-B5F2-D70DFFFF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7B69F-C22C-41BB-9BE6-6CED0B027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43" y="3429000"/>
            <a:ext cx="4298052" cy="2110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FDC91-9211-4992-B22A-9C2C1F8F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428" y="3497487"/>
            <a:ext cx="4229467" cy="2149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B070F7-339B-48FD-9D3F-EFAB8EBC6E56}"/>
              </a:ext>
            </a:extLst>
          </p:cNvPr>
          <p:cNvSpPr/>
          <p:nvPr/>
        </p:nvSpPr>
        <p:spPr>
          <a:xfrm>
            <a:off x="384808" y="972434"/>
            <a:ext cx="5048837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WEATHER CONDITIONS: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>
                <a:solidFill>
                  <a:srgbClr val="F7AB3B"/>
                </a:solidFill>
              </a:rPr>
              <a:t>quarter </a:t>
            </a:r>
            <a:r>
              <a:rPr lang="en-US" altLang="en-US" b="1" dirty="0"/>
              <a:t>of the fatal crashes had </a:t>
            </a:r>
            <a:r>
              <a:rPr lang="en-US" altLang="en-US" b="1" dirty="0">
                <a:solidFill>
                  <a:schemeClr val="accent2"/>
                </a:solidFill>
              </a:rPr>
              <a:t>intoxicated bikers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43765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8036-B146-4AF9-83F9-71CB954F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A3B8-D839-4EAF-B9F1-BD18818C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26F6-0593-49F8-BCBA-266B13B4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</a:t>
            </a:fld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0858DDCF-AE16-4AFE-83AC-B887B5E6C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98" y="1785321"/>
            <a:ext cx="3094997" cy="30949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7F6DB9-4458-4809-9227-F26D78A0C6AB}"/>
              </a:ext>
            </a:extLst>
          </p:cNvPr>
          <p:cNvSpPr/>
          <p:nvPr/>
        </p:nvSpPr>
        <p:spPr>
          <a:xfrm>
            <a:off x="3048000" y="1304275"/>
            <a:ext cx="8762491" cy="444882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Study overall statewide bicycle crash patterns and trends in North Carolina.</a:t>
            </a:r>
          </a:p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descriptive  trend  analysis of crashes based on the following factors: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 factors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Bicyclist-related factors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location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Motorist / Motor Vehicle-related factors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Roadway Characteristics</a:t>
            </a:r>
          </a:p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bicycle crash hot spots/cities within the state</a:t>
            </a:r>
          </a:p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Identify danger zones based on crashes that resulted in fatalities</a:t>
            </a:r>
          </a:p>
        </p:txBody>
      </p:sp>
    </p:spTree>
    <p:extLst>
      <p:ext uri="{BB962C8B-B14F-4D97-AF65-F5344CB8AC3E}">
        <p14:creationId xmlns:p14="http://schemas.microsoft.com/office/powerpoint/2010/main" val="162258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191354"/>
            <a:ext cx="11597640" cy="78972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172F6-12ED-474F-8F37-F9B87F6ADC59}"/>
              </a:ext>
            </a:extLst>
          </p:cNvPr>
          <p:cNvSpPr/>
          <p:nvPr/>
        </p:nvSpPr>
        <p:spPr>
          <a:xfrm>
            <a:off x="276224" y="981076"/>
            <a:ext cx="1170622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 are more likely to get into a </a:t>
            </a:r>
            <a:r>
              <a:rPr lang="en-US" altLang="en-US" b="1" strike="sngStrike" dirty="0"/>
              <a:t>FATAL </a:t>
            </a:r>
            <a:r>
              <a:rPr lang="en-US" altLang="en-US" b="1" dirty="0"/>
              <a:t>crash if: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	- you are a male Caucasian between 50-60 years of age riding a bicycle in a travel lane with traffic,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0B0A-E672-4B09-9F84-28291F7A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77547-47F4-418E-AC2F-FE54E53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5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191354"/>
            <a:ext cx="11597640" cy="789722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172F6-12ED-474F-8F37-F9B87F6ADC59}"/>
              </a:ext>
            </a:extLst>
          </p:cNvPr>
          <p:cNvSpPr/>
          <p:nvPr/>
        </p:nvSpPr>
        <p:spPr>
          <a:xfrm>
            <a:off x="276224" y="981076"/>
            <a:ext cx="11706225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Injury Analysis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Analysis of use of helmets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Find correlation between county/city population and bicycle crashes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0B0A-E672-4B09-9F84-28291F7A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77547-47F4-418E-AC2F-FE54E53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65C1-AA00-447E-9B6E-CB1DE79F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09" y="68266"/>
            <a:ext cx="11561093" cy="789722"/>
          </a:xfrm>
        </p:spPr>
        <p:txBody>
          <a:bodyPr/>
          <a:lstStyle/>
          <a:p>
            <a:r>
              <a:rPr lang="en-US" dirty="0"/>
              <a:t>Dataset Used for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2BEFE6-F296-4D9F-A03F-F5993CA0B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86" y="987590"/>
            <a:ext cx="7026144" cy="529891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342900" lvl="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600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https://www.chapelhillopendata.org/</a:t>
            </a:r>
            <a:endParaRPr lang="en-US" sz="1600" u="sng" dirty="0">
              <a:solidFill>
                <a:schemeClr val="accent2"/>
              </a:solidFill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Maps the locations of crashes involving bicyclists in North Carolina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from Jan 2007-Dec 2018 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Police-reported bicycle collisions with motor vehicles</a:t>
            </a:r>
          </a:p>
          <a:p>
            <a:pPr marL="342900" indent="-342900" defTabSz="914400" fontAlgn="base"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Crashes occurred on: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the public roadway network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public vehicular areas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private properties (if reported)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Exclusions: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identification numbers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Fatality count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825036-AB14-43FC-B503-29999E543B0D}"/>
              </a:ext>
            </a:extLst>
          </p:cNvPr>
          <p:cNvCxnSpPr>
            <a:cxnSpLocks/>
          </p:cNvCxnSpPr>
          <p:nvPr/>
        </p:nvCxnSpPr>
        <p:spPr>
          <a:xfrm>
            <a:off x="7436094" y="987590"/>
            <a:ext cx="0" cy="52989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D2EF-07DA-47DC-8873-F2ED1F25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8738-BF2B-400C-A7E5-DFA66D51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20FEC-E96D-4621-BE7E-0A342A9F3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642" y="1057095"/>
            <a:ext cx="3527253" cy="1621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7CFFB3-06B8-4A46-BBE7-3AF618E5A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024" y="4435810"/>
            <a:ext cx="3527253" cy="1750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89DE34-DB35-48B6-BE1A-0F0C7FA96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644" y="2827680"/>
            <a:ext cx="3527251" cy="14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5FEA-884A-441D-8059-B133F7BD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B07F-CBEA-45E4-96DE-4500BCA9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968AA-81D4-49B2-ADF2-4789540C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38C31-733E-430E-8952-DFF4FEF0EA21}"/>
              </a:ext>
            </a:extLst>
          </p:cNvPr>
          <p:cNvSpPr/>
          <p:nvPr/>
        </p:nvSpPr>
        <p:spPr>
          <a:xfrm>
            <a:off x="638184" y="1191233"/>
            <a:ext cx="10325823" cy="411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Grouped similar values: 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Crash Group 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Road Conditions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Binning items into categories:</a:t>
            </a: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of Day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Renaming Column Headers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Dropping unknown/missing/unwanted values during analysis</a:t>
            </a: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09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65C1-AA00-447E-9B6E-CB1DE79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Analysis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A9C5-61AC-4F07-BDAC-CFD21403B4BB}"/>
              </a:ext>
            </a:extLst>
          </p:cNvPr>
          <p:cNvSpPr/>
          <p:nvPr/>
        </p:nvSpPr>
        <p:spPr>
          <a:xfrm>
            <a:off x="384810" y="1451384"/>
            <a:ext cx="6367682" cy="2348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reported crashes =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11266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100 counties within the State 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327 cities </a:t>
            </a: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sites not within the bounds of these 327 cities are categorized as “Rural” sites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825036-AB14-43FC-B503-29999E543B0D}"/>
              </a:ext>
            </a:extLst>
          </p:cNvPr>
          <p:cNvCxnSpPr>
            <a:cxnSpLocks/>
          </p:cNvCxnSpPr>
          <p:nvPr/>
        </p:nvCxnSpPr>
        <p:spPr>
          <a:xfrm>
            <a:off x="6521454" y="1130544"/>
            <a:ext cx="0" cy="5068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D2EF-07DA-47DC-8873-F2ED1F25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8738-BF2B-400C-A7E5-DFA66D51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128DB8-3316-4205-A945-FDD74F93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4" y="982906"/>
            <a:ext cx="5322170" cy="49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6D01-A486-4B2E-94FB-B6D8D1E0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WHEN?</a:t>
            </a: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C1FD5-4D40-458D-8D6B-D4F92EB7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FB03D-84E9-4242-A3EF-A95C9D94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0FCB5-8F5D-403E-B7CE-67726EF3DACC}"/>
              </a:ext>
            </a:extLst>
          </p:cNvPr>
          <p:cNvSpPr/>
          <p:nvPr/>
        </p:nvSpPr>
        <p:spPr>
          <a:xfrm>
            <a:off x="61547" y="928749"/>
            <a:ext cx="5995627" cy="1793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Total crashes = </a:t>
            </a:r>
            <a:r>
              <a:rPr lang="en-US" b="1" dirty="0">
                <a:solidFill>
                  <a:srgbClr val="F7AB3B"/>
                </a:solidFill>
              </a:rPr>
              <a:t>11266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Total Fatal Crashes = </a:t>
            </a:r>
            <a:r>
              <a:rPr lang="en-US" b="1" dirty="0">
                <a:solidFill>
                  <a:srgbClr val="F7AB3B"/>
                </a:solidFill>
              </a:rPr>
              <a:t>259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400" b="1" dirty="0"/>
              <a:t>Crashes resulting in the </a:t>
            </a:r>
            <a:r>
              <a:rPr lang="en-US" sz="1400" b="1" dirty="0">
                <a:solidFill>
                  <a:schemeClr val="accent2"/>
                </a:solidFill>
              </a:rPr>
              <a:t>death of a biker 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b="1" dirty="0">
                <a:solidFill>
                  <a:srgbClr val="F7AB3B"/>
                </a:solidFill>
              </a:rPr>
              <a:t>250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b="1" dirty="0"/>
              <a:t>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400" b="1" dirty="0"/>
              <a:t>Crashes resulting in the </a:t>
            </a:r>
            <a:r>
              <a:rPr lang="en-US" sz="1400" b="1" dirty="0">
                <a:solidFill>
                  <a:schemeClr val="accent2"/>
                </a:solidFill>
              </a:rPr>
              <a:t>death of a motorist 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b="1" dirty="0">
                <a:solidFill>
                  <a:srgbClr val="F7AB3B"/>
                </a:solidFill>
              </a:rPr>
              <a:t>2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400" b="1" dirty="0"/>
              <a:t>Crashes resulting in the </a:t>
            </a:r>
            <a:r>
              <a:rPr lang="en-US" sz="1400" b="1" dirty="0">
                <a:solidFill>
                  <a:schemeClr val="accent2"/>
                </a:solidFill>
              </a:rPr>
              <a:t>death of a pedestrian </a:t>
            </a:r>
            <a:r>
              <a:rPr lang="en-US" sz="1400" b="1" dirty="0"/>
              <a:t>= </a:t>
            </a:r>
            <a:r>
              <a:rPr lang="en-US" sz="1400" b="1" dirty="0">
                <a:solidFill>
                  <a:srgbClr val="F7AB3B"/>
                </a:solidFill>
              </a:rPr>
              <a:t>7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Yearly</a:t>
            </a:r>
            <a:r>
              <a:rPr lang="en-US" b="1" dirty="0">
                <a:solidFill>
                  <a:schemeClr val="accent2"/>
                </a:solidFill>
              </a:rPr>
              <a:t> Average</a:t>
            </a:r>
            <a:r>
              <a:rPr lang="en-US" b="1" dirty="0"/>
              <a:t> = </a:t>
            </a:r>
            <a:r>
              <a:rPr lang="en-US" b="1" dirty="0">
                <a:solidFill>
                  <a:srgbClr val="F7AB3B"/>
                </a:solidFill>
              </a:rPr>
              <a:t>22 fatal crashes/year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ABA2A-76CB-410C-A680-DB43CDBC611C}"/>
              </a:ext>
            </a:extLst>
          </p:cNvPr>
          <p:cNvSpPr/>
          <p:nvPr/>
        </p:nvSpPr>
        <p:spPr>
          <a:xfrm>
            <a:off x="6096000" y="1190646"/>
            <a:ext cx="584990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Most fatal crashes </a:t>
            </a:r>
            <a:r>
              <a:rPr lang="en-US" b="1" dirty="0">
                <a:solidFill>
                  <a:srgbClr val="F7AB3B"/>
                </a:solidFill>
              </a:rPr>
              <a:t>30(12%) </a:t>
            </a:r>
            <a:r>
              <a:rPr lang="en-US" b="1" dirty="0"/>
              <a:t>occurred in </a:t>
            </a:r>
            <a:r>
              <a:rPr lang="en-US" b="1" dirty="0">
                <a:solidFill>
                  <a:schemeClr val="accent2"/>
                </a:solidFill>
              </a:rPr>
              <a:t>2017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About a third of the fatal crashes </a:t>
            </a:r>
            <a:r>
              <a:rPr lang="en-US" b="1" dirty="0">
                <a:solidFill>
                  <a:srgbClr val="F7AB3B"/>
                </a:solidFill>
              </a:rPr>
              <a:t>81(32%) </a:t>
            </a:r>
            <a:r>
              <a:rPr lang="en-US" b="1" dirty="0"/>
              <a:t>occur in the summer months </a:t>
            </a:r>
            <a:r>
              <a:rPr lang="en-US" b="1" dirty="0">
                <a:solidFill>
                  <a:schemeClr val="accent2"/>
                </a:solidFill>
              </a:rPr>
              <a:t>Jul – Sep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7A74FC-0687-4E97-91A7-EE6BF2D7259D}"/>
              </a:ext>
            </a:extLst>
          </p:cNvPr>
          <p:cNvCxnSpPr>
            <a:cxnSpLocks/>
          </p:cNvCxnSpPr>
          <p:nvPr/>
        </p:nvCxnSpPr>
        <p:spPr>
          <a:xfrm>
            <a:off x="5986839" y="945659"/>
            <a:ext cx="0" cy="52989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A1FA4-A1A3-47C0-9E29-3599DFC3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" y="2721869"/>
            <a:ext cx="5685504" cy="3590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CA1963-EFBB-4D41-8455-E9D27D5C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95" y="2875166"/>
            <a:ext cx="5793152" cy="34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0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3ED73-DC58-45B3-A75E-2571813C754D}"/>
              </a:ext>
            </a:extLst>
          </p:cNvPr>
          <p:cNvSpPr/>
          <p:nvPr/>
        </p:nvSpPr>
        <p:spPr>
          <a:xfrm>
            <a:off x="293076" y="1046828"/>
            <a:ext cx="522897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DAYS OF THE WEEK: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About half </a:t>
            </a:r>
            <a:r>
              <a:rPr lang="en-US" b="1" dirty="0">
                <a:solidFill>
                  <a:srgbClr val="F7AB3B"/>
                </a:solidFill>
              </a:rPr>
              <a:t>127(49%) </a:t>
            </a:r>
            <a:r>
              <a:rPr lang="en-US" b="1" dirty="0"/>
              <a:t>of the fatal crashes occur between </a:t>
            </a:r>
            <a:r>
              <a:rPr lang="en-US" b="1" dirty="0">
                <a:solidFill>
                  <a:schemeClr val="accent2"/>
                </a:solidFill>
              </a:rPr>
              <a:t>Thursday-Friday-Saturday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CCF7F04-9E8B-41AC-B1FB-EAE95C97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D001196-5E56-4698-AB79-F0CECDC4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12E29D-E3E1-4A6A-A450-0836D0F4BBE4}"/>
              </a:ext>
            </a:extLst>
          </p:cNvPr>
          <p:cNvSpPr/>
          <p:nvPr/>
        </p:nvSpPr>
        <p:spPr>
          <a:xfrm>
            <a:off x="6538065" y="973582"/>
            <a:ext cx="522897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TIME OF DAY: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More than a third of the fatal crashes </a:t>
            </a:r>
            <a:r>
              <a:rPr lang="en-US" b="1" dirty="0">
                <a:solidFill>
                  <a:srgbClr val="F7AB3B"/>
                </a:solidFill>
              </a:rPr>
              <a:t>91(36%)</a:t>
            </a:r>
            <a:r>
              <a:rPr lang="en-US" b="1" dirty="0"/>
              <a:t> occur in the </a:t>
            </a:r>
            <a:r>
              <a:rPr lang="en-US" b="1" dirty="0">
                <a:solidFill>
                  <a:schemeClr val="accent2"/>
                </a:solidFill>
              </a:rPr>
              <a:t>afternoon (12-4pm)</a:t>
            </a:r>
            <a:endParaRPr lang="en-US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740971-F86F-40D1-B61C-A7D86196C427}"/>
              </a:ext>
            </a:extLst>
          </p:cNvPr>
          <p:cNvCxnSpPr>
            <a:cxnSpLocks/>
          </p:cNvCxnSpPr>
          <p:nvPr/>
        </p:nvCxnSpPr>
        <p:spPr>
          <a:xfrm>
            <a:off x="6096000" y="10199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D5DE553-92E7-41D8-A20E-57735829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" y="2617468"/>
            <a:ext cx="5944592" cy="35829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457727-10E2-42D7-89EA-D1C01272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59" y="2630033"/>
            <a:ext cx="5867663" cy="33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8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WHERE?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6C9F8-1690-43D9-B3B1-18E7F5360FCD}"/>
              </a:ext>
            </a:extLst>
          </p:cNvPr>
          <p:cNvSpPr/>
          <p:nvPr/>
        </p:nvSpPr>
        <p:spPr>
          <a:xfrm>
            <a:off x="384810" y="948334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COUNTY: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Mecklenburg</a:t>
            </a:r>
            <a:r>
              <a:rPr lang="en-US" altLang="en-US" b="1" dirty="0"/>
              <a:t> county had the most fatal crashes </a:t>
            </a:r>
            <a:r>
              <a:rPr lang="en-US" altLang="en-US" b="1" dirty="0">
                <a:solidFill>
                  <a:srgbClr val="F7AB3B"/>
                </a:solidFill>
              </a:rPr>
              <a:t>22(8.5%) </a:t>
            </a:r>
            <a:r>
              <a:rPr lang="en-US" altLang="en-US" b="1" dirty="0"/>
              <a:t>in the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04086B-CF0F-4DEE-88F4-62ACA8483EEB}"/>
              </a:ext>
            </a:extLst>
          </p:cNvPr>
          <p:cNvSpPr/>
          <p:nvPr/>
        </p:nvSpPr>
        <p:spPr>
          <a:xfrm>
            <a:off x="6261001" y="909138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CITY: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Charlotte</a:t>
            </a:r>
            <a:r>
              <a:rPr lang="en-US" altLang="en-US" b="1" dirty="0"/>
              <a:t> is the city with the most fatal crashes </a:t>
            </a:r>
            <a:r>
              <a:rPr lang="en-US" altLang="en-US" b="1" dirty="0">
                <a:solidFill>
                  <a:srgbClr val="F7AB3B"/>
                </a:solidFill>
              </a:rPr>
              <a:t>20(8%) </a:t>
            </a:r>
            <a:r>
              <a:rPr lang="en-US" altLang="en-US" b="1" dirty="0"/>
              <a:t>in the state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5FE2F7-0350-4778-8832-59A3B9455C79}"/>
              </a:ext>
            </a:extLst>
          </p:cNvPr>
          <p:cNvCxnSpPr>
            <a:cxnSpLocks/>
          </p:cNvCxnSpPr>
          <p:nvPr/>
        </p:nvCxnSpPr>
        <p:spPr>
          <a:xfrm>
            <a:off x="6060832" y="10199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CCBE963-2901-43D2-9FAA-08820828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8" y="2570152"/>
            <a:ext cx="5633832" cy="3714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4667F-9344-4B66-BC6C-AFF1188F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01" y="2570152"/>
            <a:ext cx="5522871" cy="36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4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B7B5-7CCC-4CBF-BC2C-EE538C20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81164" cy="775856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Most Fatal Cities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9B5A2-9753-42E7-855A-C65932EF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5" y="1083601"/>
            <a:ext cx="11324492" cy="497702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1AE3D-552B-4809-B632-09AF8072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53ACF-8E5D-433A-9A35-FB69D5B3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687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1023</Words>
  <Application>Microsoft Office PowerPoint</Application>
  <PresentationFormat>Widescreen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Century Gothic</vt:lpstr>
      <vt:lpstr>Wingdings</vt:lpstr>
      <vt:lpstr>Retrospect</vt:lpstr>
      <vt:lpstr>Statewide Analysis of  Bicycle Crashes in North Carolina</vt:lpstr>
      <vt:lpstr>Project Objectives</vt:lpstr>
      <vt:lpstr>Dataset Used for Analysis</vt:lpstr>
      <vt:lpstr>Data Cleaning Process</vt:lpstr>
      <vt:lpstr>Basic Data Analysis </vt:lpstr>
      <vt:lpstr>Bicycle Crash Fatality Analysis – WHEN? </vt:lpstr>
      <vt:lpstr>Bicycle Crash Fatality Analysis – WHEN?</vt:lpstr>
      <vt:lpstr>Bicycle Crash Fatality Analysis – WHERE?</vt:lpstr>
      <vt:lpstr>Bicycle Crash Fatality Analysis – Most Fatal Cities</vt:lpstr>
      <vt:lpstr>Bicycle Crash Fatality Analysis – WHERE?</vt:lpstr>
      <vt:lpstr>Bicycle Crash Fatality Analysis – WHO?</vt:lpstr>
      <vt:lpstr>Bicycle Crash Fatality Analysis – WHO?</vt:lpstr>
      <vt:lpstr>Bicycle Crash Fatality Analysis – WHO?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Statewide Analysis of  Bicycle Crashes in North Carolina</dc:title>
  <dc:creator>Rashi Waghray</dc:creator>
  <cp:lastModifiedBy>Rashi Waghray</cp:lastModifiedBy>
  <cp:revision>93</cp:revision>
  <dcterms:created xsi:type="dcterms:W3CDTF">2020-04-15T00:18:02Z</dcterms:created>
  <dcterms:modified xsi:type="dcterms:W3CDTF">2020-04-17T02:52:11Z</dcterms:modified>
</cp:coreProperties>
</file>