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66" r:id="rId2"/>
    <p:sldId id="257" r:id="rId3"/>
    <p:sldId id="269" r:id="rId4"/>
    <p:sldId id="284" r:id="rId5"/>
    <p:sldId id="285" r:id="rId6"/>
    <p:sldId id="286" r:id="rId7"/>
    <p:sldId id="287" r:id="rId8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4995" autoAdjust="0"/>
    <p:restoredTop sz="94660"/>
  </p:normalViewPr>
  <p:slideViewPr>
    <p:cSldViewPr snapToGrid="0">
      <p:cViewPr varScale="1">
        <p:scale>
          <a:sx n="84" d="100"/>
          <a:sy n="84" d="100"/>
        </p:scale>
        <p:origin x="658" y="7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Úvodná snímk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sk-SK"/>
              <a:t>Kliknutím upravte štýl predlohy podnadpisu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71149123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Nadpis a zvislý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9363666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Zvislý nadpis a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40587594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30979669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Hlavička sekc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55742005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va obsah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8981796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Porovnan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68637018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Len nadp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405468451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Prázdn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69774342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Obsah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5430396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Obrázok s popis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sk-SK"/>
              <a:t>Kliknutím na ikonu pridáte obrázok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sk-SK"/>
              <a:t>Kliknite sem a upravte štýly predlohy textu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sk-SK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171966388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sk-SK"/>
              <a:t>Kliknutím upravte štýl predlohy nadpisu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sk-SK"/>
              <a:t>Kliknite sem a upravte štýly predlohy textu</a:t>
            </a:r>
          </a:p>
          <a:p>
            <a:pPr lvl="1"/>
            <a:r>
              <a:rPr lang="sk-SK"/>
              <a:t>Druhá úroveň</a:t>
            </a:r>
          </a:p>
          <a:p>
            <a:pPr lvl="2"/>
            <a:r>
              <a:rPr lang="sk-SK"/>
              <a:t>Tretia úroveň</a:t>
            </a:r>
          </a:p>
          <a:p>
            <a:pPr lvl="3"/>
            <a:r>
              <a:rPr lang="sk-SK"/>
              <a:t>Štvrtá úroveň</a:t>
            </a:r>
          </a:p>
          <a:p>
            <a:pPr lvl="4"/>
            <a:r>
              <a:rPr lang="sk-SK"/>
              <a:t>Piata úroveň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0052495-8BC8-4CFB-94B1-B0429F101A0D}" type="datetimeFigureOut">
              <a:rPr lang="sk-SK" smtClean="0"/>
              <a:t>4. 10. 2025</a:t>
            </a:fld>
            <a:endParaRPr lang="sk-SK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sk-SK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F12504F-4570-4D96-AE99-1195B26940D9}" type="slidenum">
              <a:rPr lang="sk-SK" smtClean="0"/>
              <a:t>‹#›</a:t>
            </a:fld>
            <a:endParaRPr lang="sk-SK"/>
          </a:p>
        </p:txBody>
      </p:sp>
    </p:spTree>
    <p:extLst>
      <p:ext uri="{BB962C8B-B14F-4D97-AF65-F5344CB8AC3E}">
        <p14:creationId xmlns:p14="http://schemas.microsoft.com/office/powerpoint/2010/main" val="2572524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hyperlink" Target="https://oop.wagjo.com/" TargetMode="Externa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hyperlink" Target="https://github.com/" TargetMode="External"/><Relationship Id="rId2" Type="http://schemas.openxmlformats.org/officeDocument/2006/relationships/hyperlink" Target="https://git-scm.com/downloads" TargetMode="Externa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8E144086-9642-901A-F3D2-FA2652CA9A2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899" y="1188637"/>
            <a:ext cx="3291839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Objektovo orientované programovanie</a:t>
            </a:r>
            <a:br>
              <a:rPr lang="en-US" sz="4000" dirty="0"/>
            </a:br>
            <a:r>
              <a:rPr lang="en-US" sz="4000" dirty="0"/>
              <a:t>- </a:t>
            </a:r>
            <a:r>
              <a:rPr lang="en-US" sz="4000" i="1" dirty="0" err="1"/>
              <a:t>pokro</a:t>
            </a:r>
            <a:r>
              <a:rPr lang="sk-SK" sz="4000" i="1" dirty="0" err="1"/>
              <a:t>čilí</a:t>
            </a:r>
            <a:endParaRPr lang="sk-SK" sz="4000" i="1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8685716B-C55C-CDF8-4632-389CB907CA6C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rmAutofit/>
          </a:bodyPr>
          <a:lstStyle/>
          <a:p>
            <a:pPr marL="0" indent="0">
              <a:buNone/>
            </a:pPr>
            <a:endParaRPr lang="sk-SK" dirty="0"/>
          </a:p>
          <a:p>
            <a:pPr marL="0" indent="0">
              <a:buNone/>
            </a:pPr>
            <a:r>
              <a:rPr lang="sk-SK" dirty="0"/>
              <a:t>Učiteľ: </a:t>
            </a:r>
            <a:br>
              <a:rPr lang="sk-SK" dirty="0"/>
            </a:br>
            <a:r>
              <a:rPr lang="sk-SK" b="1" dirty="0"/>
              <a:t>Ing. Jozef Wagner PhD.</a:t>
            </a:r>
          </a:p>
          <a:p>
            <a:pPr marL="0" indent="0">
              <a:buNone/>
            </a:pPr>
            <a:endParaRPr lang="sk-SK" b="1" dirty="0"/>
          </a:p>
          <a:p>
            <a:pPr marL="0" indent="0">
              <a:buNone/>
            </a:pPr>
            <a:r>
              <a:rPr lang="sk-SK" dirty="0"/>
              <a:t>Učebnica: </a:t>
            </a:r>
            <a:br>
              <a:rPr lang="sk-SK" dirty="0"/>
            </a:br>
            <a:r>
              <a:rPr lang="sk-SK" dirty="0">
                <a:hlinkClick r:id="rId2"/>
              </a:rPr>
              <a:t>https://oop.wagjo.com/</a:t>
            </a:r>
            <a:r>
              <a:rPr lang="sk-SK" dirty="0"/>
              <a:t> </a:t>
            </a:r>
          </a:p>
          <a:p>
            <a:pPr marL="0" indent="0">
              <a:buNone/>
            </a:pPr>
            <a:endParaRPr lang="sk-SK" dirty="0"/>
          </a:p>
        </p:txBody>
      </p:sp>
    </p:spTree>
    <p:extLst>
      <p:ext uri="{BB962C8B-B14F-4D97-AF65-F5344CB8AC3E}">
        <p14:creationId xmlns:p14="http://schemas.microsoft.com/office/powerpoint/2010/main" val="25174436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 useBgFill="1">
        <p:nvSpPr>
          <p:cNvPr id="8" name="Rectangle 7">
            <a:extLst>
              <a:ext uri="{FF2B5EF4-FFF2-40B4-BE49-F238E27FC236}">
                <a16:creationId xmlns:a16="http://schemas.microsoft.com/office/drawing/2014/main" id="{081EA652-8C6A-4E69-BEB9-17080947455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0" y="0"/>
            <a:ext cx="12192000" cy="6858000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: Shape 9">
            <a:extLst>
              <a:ext uri="{FF2B5EF4-FFF2-40B4-BE49-F238E27FC236}">
                <a16:creationId xmlns:a16="http://schemas.microsoft.com/office/drawing/2014/main" id="{A4026A73-1F7F-49F2-B319-8CA3B3D5326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321732" y="321733"/>
            <a:ext cx="11546828" cy="6214534"/>
          </a:xfrm>
          <a:custGeom>
            <a:avLst/>
            <a:gdLst>
              <a:gd name="connsiteX0" fmla="*/ 0 w 11546828"/>
              <a:gd name="connsiteY0" fmla="*/ 0 h 6214534"/>
              <a:gd name="connsiteX1" fmla="*/ 7965430 w 11546828"/>
              <a:gd name="connsiteY1" fmla="*/ 0 h 6214534"/>
              <a:gd name="connsiteX2" fmla="*/ 7965430 w 11546828"/>
              <a:gd name="connsiteY2" fmla="*/ 1786 h 6214534"/>
              <a:gd name="connsiteX3" fmla="*/ 11546828 w 11546828"/>
              <a:gd name="connsiteY3" fmla="*/ 1786 h 6214534"/>
              <a:gd name="connsiteX4" fmla="*/ 11546828 w 11546828"/>
              <a:gd name="connsiteY4" fmla="*/ 2866740 h 6214534"/>
              <a:gd name="connsiteX5" fmla="*/ 11225095 w 11546828"/>
              <a:gd name="connsiteY5" fmla="*/ 3179536 h 6214534"/>
              <a:gd name="connsiteX6" fmla="*/ 11225095 w 11546828"/>
              <a:gd name="connsiteY6" fmla="*/ 301542 h 6214534"/>
              <a:gd name="connsiteX7" fmla="*/ 320042 w 11546828"/>
              <a:gd name="connsiteY7" fmla="*/ 301542 h 6214534"/>
              <a:gd name="connsiteX8" fmla="*/ 320042 w 11546828"/>
              <a:gd name="connsiteY8" fmla="*/ 5909424 h 6214534"/>
              <a:gd name="connsiteX9" fmla="*/ 8417210 w 11546828"/>
              <a:gd name="connsiteY9" fmla="*/ 5909424 h 6214534"/>
              <a:gd name="connsiteX10" fmla="*/ 8103383 w 11546828"/>
              <a:gd name="connsiteY10" fmla="*/ 6214534 h 6214534"/>
              <a:gd name="connsiteX11" fmla="*/ 7222929 w 11546828"/>
              <a:gd name="connsiteY11" fmla="*/ 6214534 h 6214534"/>
              <a:gd name="connsiteX12" fmla="*/ 7222929 w 11546828"/>
              <a:gd name="connsiteY12" fmla="*/ 6212748 h 6214534"/>
              <a:gd name="connsiteX13" fmla="*/ 0 w 11546828"/>
              <a:gd name="connsiteY13" fmla="*/ 6212748 h 621453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</a:cxnLst>
            <a:rect l="l" t="t" r="r" b="b"/>
            <a:pathLst>
              <a:path w="11546828" h="6214534">
                <a:moveTo>
                  <a:pt x="0" y="0"/>
                </a:moveTo>
                <a:lnTo>
                  <a:pt x="7965430" y="0"/>
                </a:lnTo>
                <a:lnTo>
                  <a:pt x="7965430" y="1786"/>
                </a:lnTo>
                <a:lnTo>
                  <a:pt x="11546828" y="1786"/>
                </a:lnTo>
                <a:lnTo>
                  <a:pt x="11546828" y="2866740"/>
                </a:lnTo>
                <a:lnTo>
                  <a:pt x="11225095" y="3179536"/>
                </a:lnTo>
                <a:lnTo>
                  <a:pt x="11225095" y="301542"/>
                </a:lnTo>
                <a:lnTo>
                  <a:pt x="320042" y="301542"/>
                </a:lnTo>
                <a:lnTo>
                  <a:pt x="320042" y="5909424"/>
                </a:lnTo>
                <a:lnTo>
                  <a:pt x="8417210" y="5909424"/>
                </a:lnTo>
                <a:lnTo>
                  <a:pt x="8103383" y="6214534"/>
                </a:lnTo>
                <a:lnTo>
                  <a:pt x="7222929" y="6214534"/>
                </a:lnTo>
                <a:lnTo>
                  <a:pt x="7222929" y="6212748"/>
                </a:lnTo>
                <a:lnTo>
                  <a:pt x="0" y="6212748"/>
                </a:lnTo>
                <a:close/>
              </a:path>
            </a:pathLst>
          </a:custGeom>
          <a:solidFill>
            <a:schemeClr val="tx1">
              <a:lumMod val="50000"/>
              <a:lumOff val="50000"/>
              <a:alpha val="2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/>
          </a:p>
        </p:txBody>
      </p:sp>
      <p:sp>
        <p:nvSpPr>
          <p:cNvPr id="12" name="Right Triangle 11">
            <a:extLst>
              <a:ext uri="{FF2B5EF4-FFF2-40B4-BE49-F238E27FC236}">
                <a16:creationId xmlns:a16="http://schemas.microsoft.com/office/drawing/2014/main" id="{5298780A-33B9-4EA2-8F67-DE68AD62841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 flipH="1">
            <a:off x="8576720" y="3335867"/>
            <a:ext cx="3291840" cy="3200400"/>
          </a:xfrm>
          <a:prstGeom prst="rtTriangle">
            <a:avLst/>
          </a:pr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14" name="Rectangle 13">
            <a:extLst>
              <a:ext uri="{FF2B5EF4-FFF2-40B4-BE49-F238E27FC236}">
                <a16:creationId xmlns:a16="http://schemas.microsoft.com/office/drawing/2014/main" id="{7F488E8B-4E1E-4402-8935-D4E6C02615C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 noGrp="1" noRot="1" noChangeAspect="1" noMove="1" noResize="1" noEditPoints="1" noAdjustHandles="1" noChangeArrowheads="1" noChangeShapeType="1" noTextEdit="1"/>
          </p:cNv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SpPr>
        <p:spPr>
          <a:xfrm>
            <a:off x="641774" y="623275"/>
            <a:ext cx="10905053" cy="5607882"/>
          </a:xfrm>
          <a:prstGeom prst="rect">
            <a:avLst/>
          </a:prstGeom>
          <a:noFill/>
          <a:ln w="19050"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Nadpis 1">
            <a:extLst>
              <a:ext uri="{FF2B5EF4-FFF2-40B4-BE49-F238E27FC236}">
                <a16:creationId xmlns:a16="http://schemas.microsoft.com/office/drawing/2014/main" id="{B3680000-8E97-7BCD-0373-6D09E72013D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006900" y="1188637"/>
            <a:ext cx="3141430" cy="4480726"/>
          </a:xfrm>
        </p:spPr>
        <p:txBody>
          <a:bodyPr>
            <a:normAutofit/>
          </a:bodyPr>
          <a:lstStyle/>
          <a:p>
            <a:pPr algn="r"/>
            <a:r>
              <a:rPr lang="sk-SK" sz="4000" dirty="0"/>
              <a:t>OPGP  Pokročilí </a:t>
            </a:r>
            <a:r>
              <a:rPr lang="en-US" sz="4000" dirty="0"/>
              <a:t>6</a:t>
            </a:r>
            <a:endParaRPr lang="sk-SK" sz="4000" dirty="0"/>
          </a:p>
        </p:txBody>
      </p:sp>
      <p:cxnSp>
        <p:nvCxnSpPr>
          <p:cNvPr id="16" name="Straight Connector 15">
            <a:extLst>
              <a:ext uri="{FF2B5EF4-FFF2-40B4-BE49-F238E27FC236}">
                <a16:creationId xmlns:a16="http://schemas.microsoft.com/office/drawing/2014/main" id="{23AAC9B5-8015-485C-ACF9-A750390E9A5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 noGrp="1" noRot="1" noChangeAspect="1" noMove="1" noResize="1" noEditPoints="1" noAdjustHandles="1" noChangeArrowheads="1" noChangeShapeType="1"/>
          </p:cNvCxnSpPr>
          <p:nvPr>
            <p:extLst>
              <p:ext uri="{386F3935-93C4-4BCD-93E2-E3B085C9AB24}">
                <p16:designElem xmlns:p16="http://schemas.microsoft.com/office/powerpoint/2015/main" val="1"/>
              </p:ext>
            </p:extLst>
          </p:nvPr>
        </p:nvCxnSpPr>
        <p:spPr>
          <a:xfrm>
            <a:off x="4654296" y="1852863"/>
            <a:ext cx="0" cy="3236495"/>
          </a:xfrm>
          <a:prstGeom prst="line">
            <a:avLst/>
          </a:prstGeom>
          <a:ln w="19050" cap="sq">
            <a:solidFill>
              <a:schemeClr val="tx1">
                <a:lumMod val="75000"/>
                <a:lumOff val="25000"/>
              </a:schemeClr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19A88E58-5472-E350-E606-D7A492AB529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38928" y="1338729"/>
            <a:ext cx="4795584" cy="4180542"/>
          </a:xfrm>
        </p:spPr>
        <p:txBody>
          <a:bodyPr anchor="ctr">
            <a:noAutofit/>
          </a:bodyPr>
          <a:lstStyle/>
          <a:p>
            <a:pPr marL="514350" indent="-514350">
              <a:buFont typeface="+mj-lt"/>
              <a:buAutoNum type="arabicPeriod"/>
            </a:pPr>
            <a:r>
              <a:rPr lang="en-US" dirty="0" err="1"/>
              <a:t>Agilný</a:t>
            </a:r>
            <a:r>
              <a:rPr lang="en-US" dirty="0"/>
              <a:t> </a:t>
            </a:r>
            <a:r>
              <a:rPr lang="en-US" dirty="0" err="1"/>
              <a:t>vývoj</a:t>
            </a:r>
            <a:endParaRPr lang="en-US" dirty="0"/>
          </a:p>
          <a:p>
            <a:pPr marL="514350" indent="-514350">
              <a:buFont typeface="+mj-lt"/>
              <a:buAutoNum type="arabicPeriod"/>
            </a:pPr>
            <a:r>
              <a:rPr lang="en-US" dirty="0"/>
              <a:t>Ver</a:t>
            </a:r>
            <a:r>
              <a:rPr lang="sk-SK" dirty="0" err="1"/>
              <a:t>ziovacie</a:t>
            </a:r>
            <a:r>
              <a:rPr lang="sk-SK" dirty="0"/>
              <a:t> systémy</a:t>
            </a:r>
          </a:p>
          <a:p>
            <a:pPr marL="514350" indent="-514350">
              <a:buFont typeface="+mj-lt"/>
              <a:buAutoNum type="arabicPeriod"/>
            </a:pPr>
            <a:r>
              <a:rPr lang="sk-SK" dirty="0"/>
              <a:t>Správa vývoja</a:t>
            </a:r>
          </a:p>
        </p:txBody>
      </p:sp>
    </p:spTree>
    <p:extLst>
      <p:ext uri="{BB962C8B-B14F-4D97-AF65-F5344CB8AC3E}">
        <p14:creationId xmlns:p14="http://schemas.microsoft.com/office/powerpoint/2010/main" val="299128834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F85B952C-DEB0-F05A-6099-A8BDC351D53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EA1B4840-2877-41AB-3F4C-3F6D130D5034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431561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Manifesto</a:t>
            </a:r>
            <a:r>
              <a:rPr lang="sk-SK" dirty="0"/>
              <a:t> agilného vývoja softvéru</a:t>
            </a:r>
          </a:p>
          <a:p>
            <a:pPr lvl="1">
              <a:spcBef>
                <a:spcPts val="1200"/>
              </a:spcBef>
            </a:pPr>
            <a:r>
              <a:rPr lang="sk-SK" sz="2800" b="1" dirty="0"/>
              <a:t>Ľudia a komunikácia </a:t>
            </a:r>
            <a:r>
              <a:rPr lang="sk-SK" sz="2800" dirty="0"/>
              <a:t>sú viac než procesy a nástroje</a:t>
            </a:r>
          </a:p>
          <a:p>
            <a:pPr lvl="1">
              <a:spcBef>
                <a:spcPts val="1200"/>
              </a:spcBef>
            </a:pPr>
            <a:r>
              <a:rPr lang="sk-SK" sz="2800" b="1" dirty="0"/>
              <a:t>Funkčný softvér </a:t>
            </a:r>
            <a:r>
              <a:rPr lang="sk-SK" sz="2800" dirty="0"/>
              <a:t>je viac než vyčerpávajúca dokumentácia</a:t>
            </a:r>
          </a:p>
          <a:p>
            <a:pPr lvl="1">
              <a:spcBef>
                <a:spcPts val="1200"/>
              </a:spcBef>
            </a:pPr>
            <a:r>
              <a:rPr lang="sk-SK" sz="2800" b="1" dirty="0"/>
              <a:t>Spolupráca so zákazníkom </a:t>
            </a:r>
            <a:r>
              <a:rPr lang="sk-SK" sz="2800" dirty="0"/>
              <a:t>je viac než dojednávanie zmluvy</a:t>
            </a:r>
          </a:p>
          <a:p>
            <a:pPr lvl="1">
              <a:spcBef>
                <a:spcPts val="1200"/>
              </a:spcBef>
            </a:pPr>
            <a:r>
              <a:rPr lang="sk-SK" sz="2800" b="1" dirty="0"/>
              <a:t>Radšej reagovať na zmenu </a:t>
            </a:r>
            <a:r>
              <a:rPr lang="sk-SK" sz="2800" dirty="0"/>
              <a:t>než sa držať plánu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916E66A-BCC7-CD34-6629-ED8AD7BB94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Agilný vývoj</a:t>
            </a:r>
          </a:p>
        </p:txBody>
      </p:sp>
    </p:spTree>
    <p:extLst>
      <p:ext uri="{BB962C8B-B14F-4D97-AF65-F5344CB8AC3E}">
        <p14:creationId xmlns:p14="http://schemas.microsoft.com/office/powerpoint/2010/main" val="704539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BBCA2D2A-70DC-1CEA-A4FD-D8A9BA83286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0A260EE0-43D5-1ED9-2D83-95B8E6BC17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431561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/>
              <a:t>Riziká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Nedostatok dokumentácie a plánovania</a:t>
            </a:r>
          </a:p>
          <a:p>
            <a:pPr lvl="1">
              <a:spcBef>
                <a:spcPts val="1200"/>
              </a:spcBef>
            </a:pPr>
            <a:r>
              <a:rPr lang="sk-SK" sz="2800" dirty="0" err="1"/>
              <a:t>Scope</a:t>
            </a:r>
            <a:r>
              <a:rPr lang="sk-SK" sz="2800" dirty="0"/>
              <a:t> </a:t>
            </a:r>
            <a:r>
              <a:rPr lang="sk-SK" sz="2800" dirty="0" err="1"/>
              <a:t>creep</a:t>
            </a:r>
            <a:r>
              <a:rPr lang="sk-SK" sz="2800" dirty="0"/>
              <a:t> - neustále pridávanie nových funkcionalít</a:t>
            </a:r>
          </a:p>
          <a:p>
            <a:pPr lvl="1">
              <a:spcBef>
                <a:spcPts val="1200"/>
              </a:spcBef>
            </a:pPr>
            <a:r>
              <a:rPr lang="sk-SK" sz="2800" dirty="0"/>
              <a:t>Prílišná byrokracia, ceremónia a rituály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248BCF5-0A93-353C-30E4-D6898C339C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Agilný vývoj</a:t>
            </a:r>
          </a:p>
        </p:txBody>
      </p:sp>
    </p:spTree>
    <p:extLst>
      <p:ext uri="{BB962C8B-B14F-4D97-AF65-F5344CB8AC3E}">
        <p14:creationId xmlns:p14="http://schemas.microsoft.com/office/powerpoint/2010/main" val="2535522085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CA28600F-09C0-4EE6-81F1-09D33DF779A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BCAC8118-8ECE-46AF-D9ED-C610F395DE4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431561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Scrum</a:t>
            </a:r>
            <a:r>
              <a:rPr lang="sk-SK" dirty="0"/>
              <a:t> pojmy</a:t>
            </a:r>
          </a:p>
          <a:p>
            <a:pPr>
              <a:spcBef>
                <a:spcPts val="1200"/>
              </a:spcBef>
            </a:pPr>
            <a:r>
              <a:rPr lang="sk-SK" b="1" dirty="0" err="1"/>
              <a:t>Sprint</a:t>
            </a:r>
            <a:r>
              <a:rPr lang="sk-SK" dirty="0"/>
              <a:t> - 1-4 týždňové opakovanie návrhu, vývoja a vyhodnotenia</a:t>
            </a:r>
          </a:p>
          <a:p>
            <a:pPr>
              <a:spcBef>
                <a:spcPts val="1200"/>
              </a:spcBef>
            </a:pPr>
            <a:r>
              <a:rPr lang="sk-SK" b="1" dirty="0" err="1"/>
              <a:t>Daily</a:t>
            </a:r>
            <a:r>
              <a:rPr lang="sk-SK" b="1" dirty="0"/>
              <a:t> </a:t>
            </a:r>
            <a:r>
              <a:rPr lang="sk-SK" b="1" dirty="0" err="1"/>
              <a:t>Standup</a:t>
            </a:r>
            <a:r>
              <a:rPr lang="sk-SK" b="1" dirty="0"/>
              <a:t> </a:t>
            </a:r>
            <a:r>
              <a:rPr lang="sk-SK" dirty="0"/>
              <a:t>- pravidelná krátka tímová porada</a:t>
            </a:r>
          </a:p>
          <a:p>
            <a:pPr>
              <a:spcBef>
                <a:spcPts val="1200"/>
              </a:spcBef>
            </a:pPr>
            <a:r>
              <a:rPr lang="sk-SK" b="1" dirty="0" err="1"/>
              <a:t>Product</a:t>
            </a:r>
            <a:r>
              <a:rPr lang="sk-SK" b="1" dirty="0"/>
              <a:t> </a:t>
            </a:r>
            <a:r>
              <a:rPr lang="sk-SK" b="1" dirty="0" err="1"/>
              <a:t>Owner</a:t>
            </a:r>
            <a:r>
              <a:rPr lang="sk-SK" b="1" dirty="0"/>
              <a:t> </a:t>
            </a:r>
            <a:r>
              <a:rPr lang="sk-SK" dirty="0"/>
              <a:t>- človek zodpovedný za dodržanie vízie projektu</a:t>
            </a:r>
          </a:p>
          <a:p>
            <a:pPr>
              <a:spcBef>
                <a:spcPts val="1200"/>
              </a:spcBef>
            </a:pPr>
            <a:r>
              <a:rPr lang="sk-SK" b="1" dirty="0" err="1"/>
              <a:t>Scrum</a:t>
            </a:r>
            <a:r>
              <a:rPr lang="sk-SK" b="1" dirty="0"/>
              <a:t> </a:t>
            </a:r>
            <a:r>
              <a:rPr lang="sk-SK" b="1" dirty="0" err="1"/>
              <a:t>Master</a:t>
            </a:r>
            <a:r>
              <a:rPr lang="sk-SK" b="1" dirty="0"/>
              <a:t> </a:t>
            </a:r>
            <a:r>
              <a:rPr lang="sk-SK" dirty="0"/>
              <a:t>- asistent, ktorý pomáha, aby v tíme fungovali agilné prístupy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851E62BC-1FBB-AD20-71D6-25D4A1BCDFC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Agilný vývoj</a:t>
            </a:r>
          </a:p>
        </p:txBody>
      </p:sp>
    </p:spTree>
    <p:extLst>
      <p:ext uri="{BB962C8B-B14F-4D97-AF65-F5344CB8AC3E}">
        <p14:creationId xmlns:p14="http://schemas.microsoft.com/office/powerpoint/2010/main" val="251589618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2A31901D-11FA-A2D3-FDC2-47AA5C5C165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61126DB-044A-D83C-7E48-22F3CC26BE9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431561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b="1" dirty="0"/>
              <a:t>História zmien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Celý repozitár na svojom počítači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Vetvenie - </a:t>
            </a:r>
            <a:r>
              <a:rPr lang="sk-SK" b="1" dirty="0" err="1"/>
              <a:t>branching</a:t>
            </a:r>
            <a:r>
              <a:rPr lang="sk-SK" dirty="0"/>
              <a:t> - experimentovanie a oprava </a:t>
            </a:r>
            <a:r>
              <a:rPr lang="sk-SK" dirty="0" err="1"/>
              <a:t>bugov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Zlučovanie - </a:t>
            </a:r>
            <a:r>
              <a:rPr lang="sk-SK" b="1" dirty="0" err="1"/>
              <a:t>merging</a:t>
            </a:r>
            <a:r>
              <a:rPr lang="sk-SK" dirty="0"/>
              <a:t> - zakomponovanie zmien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 err="1"/>
              <a:t>Tagovanie</a:t>
            </a:r>
            <a:r>
              <a:rPr lang="sk-SK" dirty="0"/>
              <a:t> - </a:t>
            </a:r>
            <a:r>
              <a:rPr lang="sk-SK" b="1" dirty="0" err="1"/>
              <a:t>tagging</a:t>
            </a:r>
            <a:r>
              <a:rPr lang="sk-SK" dirty="0"/>
              <a:t> - označenie bodov v histórii napr. verziou</a:t>
            </a:r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Distribuovaná spolupráca - zdieľanie súborov s inými</a:t>
            </a:r>
            <a:endParaRPr lang="sk-SK" sz="2800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4AEC2D5F-2E83-A88D-240E-DDAEF23C8A6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 err="1"/>
              <a:t>Verziovacie</a:t>
            </a:r>
            <a:r>
              <a:rPr lang="sk-SK" dirty="0"/>
              <a:t> systémy</a:t>
            </a:r>
          </a:p>
        </p:txBody>
      </p:sp>
    </p:spTree>
    <p:extLst>
      <p:ext uri="{BB962C8B-B14F-4D97-AF65-F5344CB8AC3E}">
        <p14:creationId xmlns:p14="http://schemas.microsoft.com/office/powerpoint/2010/main" val="117043739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>
          <a:extLst>
            <a:ext uri="{FF2B5EF4-FFF2-40B4-BE49-F238E27FC236}">
              <a16:creationId xmlns:a16="http://schemas.microsoft.com/office/drawing/2014/main" id="{011D6805-F6AC-0C58-B6D5-CE52723715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Zástupný objekt pre obsah 2">
            <a:extLst>
              <a:ext uri="{FF2B5EF4-FFF2-40B4-BE49-F238E27FC236}">
                <a16:creationId xmlns:a16="http://schemas.microsoft.com/office/drawing/2014/main" id="{F2452E88-43BF-56CE-46D3-C84040AAB9D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25870" y="1918886"/>
            <a:ext cx="10431561" cy="4217609"/>
          </a:xfrm>
        </p:spPr>
        <p:txBody>
          <a:bodyPr>
            <a:noAutofit/>
          </a:bodyPr>
          <a:lstStyle/>
          <a:p>
            <a:pPr marL="0" indent="0">
              <a:spcBef>
                <a:spcPts val="1200"/>
              </a:spcBef>
              <a:buNone/>
            </a:pPr>
            <a:r>
              <a:rPr lang="sk-SK" b="1" dirty="0"/>
              <a:t>git</a:t>
            </a:r>
            <a:r>
              <a:rPr lang="sk-SK" dirty="0"/>
              <a:t> - najpopulárnejší nástroj na správu verzií</a:t>
            </a:r>
          </a:p>
          <a:p>
            <a:pPr lvl="1">
              <a:spcBef>
                <a:spcPts val="1200"/>
              </a:spcBef>
            </a:pPr>
            <a:r>
              <a:rPr lang="sk-SK" dirty="0"/>
              <a:t>Nainštalovať zo stránky </a:t>
            </a:r>
            <a:r>
              <a:rPr lang="sk-SK" dirty="0">
                <a:hlinkClick r:id="rId2"/>
              </a:rPr>
              <a:t>https://git-scm.com/downloads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b="1" dirty="0" err="1"/>
              <a:t>GitHub</a:t>
            </a:r>
            <a:r>
              <a:rPr lang="sk-SK" dirty="0"/>
              <a:t> - Platforma na správu softvérového vývoja a git repozitára</a:t>
            </a:r>
          </a:p>
          <a:p>
            <a:pPr lvl="1">
              <a:spcBef>
                <a:spcPts val="1200"/>
              </a:spcBef>
            </a:pPr>
            <a:r>
              <a:rPr lang="sk-SK" dirty="0"/>
              <a:t>Vytvoriť si konto na </a:t>
            </a:r>
            <a:r>
              <a:rPr lang="sk-SK" dirty="0">
                <a:hlinkClick r:id="rId3"/>
              </a:rPr>
              <a:t>https://github.com</a:t>
            </a:r>
            <a:r>
              <a:rPr lang="sk-SK" dirty="0"/>
              <a:t> a zaslať mi vaše užívateľské meno</a:t>
            </a:r>
          </a:p>
          <a:p>
            <a:pPr marL="0" indent="0">
              <a:spcBef>
                <a:spcPts val="1200"/>
              </a:spcBef>
              <a:buNone/>
            </a:pPr>
            <a:endParaRPr lang="sk-SK" b="1" dirty="0"/>
          </a:p>
          <a:p>
            <a:pPr marL="0" indent="0">
              <a:spcBef>
                <a:spcPts val="1200"/>
              </a:spcBef>
              <a:buNone/>
            </a:pPr>
            <a:r>
              <a:rPr lang="sk-SK" b="1" dirty="0" err="1"/>
              <a:t>Kanban</a:t>
            </a:r>
            <a:r>
              <a:rPr lang="sk-SK" dirty="0"/>
              <a:t> - Rozdelenie úloh do stĺpcov podľa stavu - </a:t>
            </a:r>
            <a:r>
              <a:rPr lang="sk-SK" dirty="0" err="1"/>
              <a:t>GitHub</a:t>
            </a:r>
            <a:r>
              <a:rPr lang="sk-SK" dirty="0"/>
              <a:t> </a:t>
            </a:r>
            <a:r>
              <a:rPr lang="sk-SK" dirty="0" err="1"/>
              <a:t>projects</a:t>
            </a:r>
            <a:endParaRPr lang="sk-SK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Dokumentácia - formát </a:t>
            </a:r>
            <a:r>
              <a:rPr lang="sk-SK" b="1" dirty="0" err="1"/>
              <a:t>MarkDown</a:t>
            </a:r>
            <a:r>
              <a:rPr lang="sk-SK" dirty="0"/>
              <a:t> alebo </a:t>
            </a:r>
            <a:r>
              <a:rPr lang="sk-SK" b="1" dirty="0" err="1"/>
              <a:t>reStructuredText</a:t>
            </a:r>
            <a:endParaRPr lang="sk-SK" b="1" dirty="0"/>
          </a:p>
          <a:p>
            <a:pPr marL="0" indent="0">
              <a:spcBef>
                <a:spcPts val="1200"/>
              </a:spcBef>
              <a:buNone/>
            </a:pPr>
            <a:r>
              <a:rPr lang="sk-SK" dirty="0"/>
              <a:t>Štýly programovania - </a:t>
            </a:r>
            <a:r>
              <a:rPr lang="sk-SK" b="1" dirty="0"/>
              <a:t>PEP 8</a:t>
            </a:r>
            <a:endParaRPr lang="sk-SK" sz="2800" b="1" dirty="0">
              <a:highlight>
                <a:srgbClr val="FFFF00"/>
              </a:highlight>
              <a:latin typeface="Consolas" panose="020B0609020204030204" pitchFamily="49" charset="0"/>
            </a:endParaRPr>
          </a:p>
        </p:txBody>
      </p:sp>
      <p:sp>
        <p:nvSpPr>
          <p:cNvPr id="5" name="Nadpis 4">
            <a:extLst>
              <a:ext uri="{FF2B5EF4-FFF2-40B4-BE49-F238E27FC236}">
                <a16:creationId xmlns:a16="http://schemas.microsoft.com/office/drawing/2014/main" id="{0D3814F0-0671-7A15-4F39-993BC38D5F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sk-SK" dirty="0"/>
              <a:t>Správa vývoja</a:t>
            </a:r>
          </a:p>
        </p:txBody>
      </p:sp>
    </p:spTree>
    <p:extLst>
      <p:ext uri="{BB962C8B-B14F-4D97-AF65-F5344CB8AC3E}">
        <p14:creationId xmlns:p14="http://schemas.microsoft.com/office/powerpoint/2010/main" val="3017577880"/>
      </p:ext>
    </p:extLst>
  </p:cSld>
  <p:clrMapOvr>
    <a:masterClrMapping/>
  </p:clrMapOvr>
</p:sld>
</file>

<file path=ppt/theme/theme1.xml><?xml version="1.0" encoding="utf-8"?>
<a:theme xmlns:a="http://schemas.openxmlformats.org/drawingml/2006/main" name="Motív Office">
  <a:themeElements>
    <a:clrScheme name="Motív 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Motív 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Motív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425</TotalTime>
  <Words>246</Words>
  <Application>Microsoft Office PowerPoint</Application>
  <PresentationFormat>Širokouhlá</PresentationFormat>
  <Paragraphs>42</Paragraphs>
  <Slides>7</Slides>
  <Notes>0</Notes>
  <HiddenSlides>0</HiddenSlides>
  <MMClips>0</MMClips>
  <ScaleCrop>false</ScaleCrop>
  <HeadingPairs>
    <vt:vector size="6" baseType="variant">
      <vt:variant>
        <vt:lpstr>Použité písma</vt:lpstr>
      </vt:variant>
      <vt:variant>
        <vt:i4>4</vt:i4>
      </vt:variant>
      <vt:variant>
        <vt:lpstr>Motív</vt:lpstr>
      </vt:variant>
      <vt:variant>
        <vt:i4>1</vt:i4>
      </vt:variant>
      <vt:variant>
        <vt:lpstr>Nadpisy snímok</vt:lpstr>
      </vt:variant>
      <vt:variant>
        <vt:i4>7</vt:i4>
      </vt:variant>
    </vt:vector>
  </HeadingPairs>
  <TitlesOfParts>
    <vt:vector size="12" baseType="lpstr">
      <vt:lpstr>Aptos</vt:lpstr>
      <vt:lpstr>Aptos Display</vt:lpstr>
      <vt:lpstr>Arial</vt:lpstr>
      <vt:lpstr>Consolas</vt:lpstr>
      <vt:lpstr>Motív Office</vt:lpstr>
      <vt:lpstr>Objektovo orientované programovanie - pokročilí</vt:lpstr>
      <vt:lpstr>OPGP  Pokročilí 6</vt:lpstr>
      <vt:lpstr>Agilný vývoj</vt:lpstr>
      <vt:lpstr>Agilný vývoj</vt:lpstr>
      <vt:lpstr>Agilný vývoj</vt:lpstr>
      <vt:lpstr>Verziovacie systémy</vt:lpstr>
      <vt:lpstr>Správa vývoja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Lenka Wagnerová</dc:creator>
  <cp:lastModifiedBy>Wagner Jozef Ing., PhD.</cp:lastModifiedBy>
  <cp:revision>20</cp:revision>
  <dcterms:created xsi:type="dcterms:W3CDTF">2025-09-05T09:09:34Z</dcterms:created>
  <dcterms:modified xsi:type="dcterms:W3CDTF">2025-10-04T19:10:16Z</dcterms:modified>
</cp:coreProperties>
</file>