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3909DC-676C-DE5A-755E-AF940DF2C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28662F5-A1BD-B4BE-9BA9-B9AB929D5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ECE2568-B21E-AAC8-CD2E-3DD3B12F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EC4BAD6-9AE3-8510-F0B8-914DD51D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B8FA457-90CE-A0BC-CC24-70D62582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192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F760D9-89DE-1130-3488-A500F968C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F5379806-7E1B-094A-489B-CD25004E2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23BCD73-E081-C213-E9C6-DF2A0393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CB8B402-044C-99C9-5974-A4B682CB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CAE01FF-191C-EEA7-6368-F4BBBCA0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024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12A16B48-9177-7202-7B51-EA05482A2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202E721-BE06-225F-D4DB-1A0C5A49A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D214150-10C0-0EAF-6E2D-25B3E9A8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7229C37-2E9D-8107-A4B9-85C705C7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A464222-632D-7034-AA6F-9425A0A4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365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7145F1-62AF-A4A7-6C84-5C321E29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C131D06-367F-1B1D-DB42-BD91733C0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66CDFCC-E55D-2EA3-2848-B5E1F03E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E77574D-867C-DA3C-B664-CD8F9107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D72CFC5-580F-0F5D-E609-BF806CCD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932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25ABE7-FE4B-7FA6-DDD2-F89946E9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8EFBD42-E277-D256-B215-C6AEF8C55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38CFFA4-21F0-7570-B5B4-146B7CAD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7C8E203-1A10-8F01-34E3-0B72C376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7BF5B28-46CA-3012-1296-7844BBCA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2422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075C8B-70F8-6391-EB08-B9B1185B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680BD29-517C-4B09-D8BE-3902D9404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1BB7C50-DA0D-94BD-E3AE-B53D49051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A99A1F4-F2E8-5AA7-241B-4D2A7ED0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CE611BB-0FFF-8843-0A93-FBFD1648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CDF52B3-2245-9842-38FA-91ADB2D0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071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46FE49-5372-16B2-30B2-65C845E1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28DD7CD-53D1-CBA3-B53B-107BA6A78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FADEAAE-00BF-16C4-60C9-C4C8D03F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BCA7718-E83D-8D3E-6DA5-FA4034E83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6149F4E5-75B4-C4D6-4482-9DC4AE785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5148676A-8530-F8FD-B486-F8D2BA31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9F17C978-5259-274D-FCCD-B500BAA1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CA70D511-D131-4C4E-57D5-363D2719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266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725CE4-DF77-D187-15C1-26C859A3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5A29115C-1AAE-AD2B-204D-527CB39E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C144BD8D-A341-64F7-6F69-1439644C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51D217F9-EF56-422A-E853-81B4B842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649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000EB234-F05D-358B-2DB5-D9AC987A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EA911FCE-4FE9-C0C7-5F7A-1F759033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CB84B471-9CC4-4FA1-8DEB-DED34C08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0961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E94227-9D0C-1C9B-C590-054621CC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6CB3544-4D4D-97C2-8098-0E8B5A354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A339FCF-0A03-00D0-8F53-DB03CB3FB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D7C3487-E6B7-8023-35A8-8D9AF9CB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D6B0282-D121-980B-84EB-580D40FF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B30F5DE-E1AC-D0C4-826F-2C233CD3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6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F56106-2D8B-B7FB-F4E2-82628222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36E9764-F3B3-C695-8EF8-9C54D4161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E755F9B-8861-B05B-2C25-8C965AFB9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9CAE1B9-B437-A44F-8899-24FFE8AE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3BD80A8-8910-BF89-B92D-AECB6151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DC31B6F-3C75-92BA-D9BB-A9B80128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095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CA89E5D2-87E3-FBB5-F1A8-8FF16EFE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FD11573-F999-ACB2-5B43-4C385122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16A7716-4732-56D3-819A-DFB6242F3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DCDFB77-7C19-213E-A281-690E5A1BB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8A198B6-F915-7D10-5195-B9AABF251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918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74" y="1188637"/>
            <a:ext cx="2631583" cy="4480726"/>
          </a:xfrm>
        </p:spPr>
        <p:txBody>
          <a:bodyPr>
            <a:normAutofit/>
          </a:bodyPr>
          <a:lstStyle/>
          <a:p>
            <a:pPr algn="r"/>
            <a:r>
              <a:rPr lang="sk-SK" sz="3200" dirty="0"/>
              <a:t>Objektovo orientované programovanie</a:t>
            </a:r>
            <a:br>
              <a:rPr lang="en-US" sz="3200" dirty="0"/>
            </a:br>
            <a:r>
              <a:rPr lang="en-US" sz="3200" dirty="0"/>
              <a:t>- </a:t>
            </a:r>
            <a:r>
              <a:rPr lang="en-US" sz="3200" i="1" dirty="0" err="1"/>
              <a:t>pokro</a:t>
            </a:r>
            <a:r>
              <a:rPr lang="sk-SK" sz="3200" i="1" dirty="0" err="1"/>
              <a:t>čilí</a:t>
            </a:r>
            <a:endParaRPr lang="sk-SK" sz="3200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195" y="1338729"/>
            <a:ext cx="4701967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sz="2800" dirty="0"/>
          </a:p>
          <a:p>
            <a:pPr marL="0" indent="0">
              <a:buNone/>
            </a:pPr>
            <a:r>
              <a:rPr lang="sk-SK" sz="2800" dirty="0"/>
              <a:t>Učiteľ: </a:t>
            </a:r>
            <a:br>
              <a:rPr lang="sk-SK" sz="2800" dirty="0"/>
            </a:br>
            <a:r>
              <a:rPr lang="sk-SK" sz="2800" b="1" dirty="0"/>
              <a:t>Ing. Jozef Wagner PhD.</a:t>
            </a:r>
          </a:p>
          <a:p>
            <a:pPr marL="0" indent="0">
              <a:buNone/>
            </a:pPr>
            <a:endParaRPr lang="sk-SK" sz="2800" b="1" dirty="0"/>
          </a:p>
          <a:p>
            <a:pPr marL="0" indent="0">
              <a:buNone/>
            </a:pPr>
            <a:r>
              <a:rPr lang="sk-SK" sz="2800" dirty="0"/>
              <a:t>Učebnica: </a:t>
            </a:r>
            <a:br>
              <a:rPr lang="sk-SK" sz="2800" dirty="0"/>
            </a:br>
            <a:r>
              <a:rPr lang="sk-SK" sz="2800" dirty="0">
                <a:hlinkClick r:id="rId2"/>
              </a:rPr>
              <a:t>https://oop.wagjo.com/</a:t>
            </a:r>
            <a:r>
              <a:rPr lang="sk-SK" sz="2800" dirty="0"/>
              <a:t> </a:t>
            </a:r>
          </a:p>
          <a:p>
            <a:pPr marL="0" indent="0">
              <a:buNone/>
            </a:pP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B9C711-5315-3A0D-46E8-D49A9D8A4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E10DE6-F4CD-EBB9-1EFA-BE7A9F2E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Konštanta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C552BCA-6F41-7030-A48B-D9C2BFDDD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3" y="1575366"/>
            <a:ext cx="8066314" cy="158326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Konštanta je ako premenná, ale jej hodnota sa nemá meniť.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Pre názov konštanty sa používajú veľké písmená.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Je to iba dohoda, </a:t>
            </a:r>
            <a:r>
              <a:rPr lang="sk-SK" sz="2800" dirty="0" err="1"/>
              <a:t>Python</a:t>
            </a:r>
            <a:r>
              <a:rPr lang="sk-SK" sz="2800" dirty="0"/>
              <a:t> nekontroluje, či konštantu meníme</a:t>
            </a:r>
            <a:endParaRPr lang="sk-SK" sz="2800" i="1" dirty="0"/>
          </a:p>
        </p:txBody>
      </p:sp>
    </p:spTree>
    <p:extLst>
      <p:ext uri="{BB962C8B-B14F-4D97-AF65-F5344CB8AC3E}">
        <p14:creationId xmlns:p14="http://schemas.microsoft.com/office/powerpoint/2010/main" val="182205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1BCB1C-6EE4-34E5-09ED-685F4A538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5CE6CE-A0DD-7232-45FD-6CFF2CD1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Vstup a výstup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C2FE347-A3EB-6166-3866-BB2CC8A3A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3" y="1575366"/>
            <a:ext cx="8066314" cy="158326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sk-SK" sz="2800" dirty="0"/>
              <a:t>do konzoly vypíšeme pomocou funkcie </a:t>
            </a:r>
            <a:r>
              <a:rPr lang="sk-SK" sz="2800" dirty="0" err="1"/>
              <a:t>print</a:t>
            </a:r>
            <a:r>
              <a:rPr lang="sk-SK" sz="2800" dirty="0"/>
              <a:t>()</a:t>
            </a:r>
          </a:p>
          <a:p>
            <a:pPr>
              <a:spcBef>
                <a:spcPts val="1200"/>
              </a:spcBef>
            </a:pPr>
            <a:r>
              <a:rPr lang="sk-SK" sz="2800" dirty="0"/>
              <a:t>z klávesnice načítame pomocou funkcie </a:t>
            </a:r>
            <a:r>
              <a:rPr lang="sk-SK" sz="2800" dirty="0" err="1"/>
              <a:t>input</a:t>
            </a:r>
            <a:r>
              <a:rPr lang="sk-SK" sz="2800" dirty="0"/>
              <a:t>()</a:t>
            </a:r>
            <a:endParaRPr lang="sk-SK" sz="2800" i="1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20E36EDC-73A8-40A3-30A8-DCA9EB692E3F}"/>
              </a:ext>
            </a:extLst>
          </p:cNvPr>
          <p:cNvSpPr txBox="1">
            <a:spLocks/>
          </p:cNvSpPr>
          <p:nvPr/>
        </p:nvSpPr>
        <p:spPr>
          <a:xfrm>
            <a:off x="628650" y="29009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4000" dirty="0"/>
              <a:t>F-</a:t>
            </a:r>
            <a:r>
              <a:rPr lang="sk-SK" sz="4000" dirty="0" err="1"/>
              <a:t>String</a:t>
            </a:r>
            <a:endParaRPr lang="sk-SK" sz="4000" dirty="0"/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A999EE19-76A3-9606-48BB-2F5434FF4F7D}"/>
              </a:ext>
            </a:extLst>
          </p:cNvPr>
          <p:cNvSpPr txBox="1">
            <a:spLocks/>
          </p:cNvSpPr>
          <p:nvPr/>
        </p:nvSpPr>
        <p:spPr>
          <a:xfrm>
            <a:off x="538843" y="4226492"/>
            <a:ext cx="8066314" cy="1809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sk-SK" sz="2800" dirty="0"/>
              <a:t>Umožňuje nám vkladať do reťazca premenné.    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sk-SK" sz="2800" dirty="0"/>
              <a:t>Príklad: </a:t>
            </a:r>
            <a:br>
              <a:rPr lang="sk-SK" sz="2800" dirty="0"/>
            </a:b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f"Ahoj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{meno} z obce {obec}, rád ťa vidím!</a:t>
            </a:r>
            <a:endParaRPr lang="sk-SK" sz="2400" i="1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37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75" y="1188637"/>
            <a:ext cx="2356072" cy="4480726"/>
          </a:xfrm>
        </p:spPr>
        <p:txBody>
          <a:bodyPr>
            <a:normAutofit/>
          </a:bodyPr>
          <a:lstStyle/>
          <a:p>
            <a:pPr algn="r"/>
            <a:r>
              <a:rPr lang="sk-SK" sz="3200" dirty="0"/>
              <a:t>OPGP  Pokročilí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195" y="1338729"/>
            <a:ext cx="4146803" cy="4180542"/>
          </a:xfrm>
        </p:spPr>
        <p:txBody>
          <a:bodyPr anchor="ctr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2800" dirty="0"/>
              <a:t>Jazyk </a:t>
            </a:r>
            <a:r>
              <a:rPr lang="sk-SK" sz="2800" dirty="0" err="1"/>
              <a:t>Python</a:t>
            </a:r>
            <a:r>
              <a:rPr lang="sk-SK" sz="2800" dirty="0"/>
              <a:t>, IDE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800" dirty="0" err="1"/>
              <a:t>Semantic</a:t>
            </a:r>
            <a:r>
              <a:rPr lang="sk-SK" sz="2800" dirty="0"/>
              <a:t> </a:t>
            </a:r>
            <a:r>
              <a:rPr lang="sk-SK" sz="2800" dirty="0" err="1"/>
              <a:t>versioning</a:t>
            </a:r>
            <a:endParaRPr lang="sk-SK" sz="2800" dirty="0"/>
          </a:p>
          <a:p>
            <a:pPr marL="514350" indent="-514350">
              <a:buFont typeface="+mj-lt"/>
              <a:buAutoNum type="arabicPeriod"/>
            </a:pPr>
            <a:r>
              <a:rPr lang="sk-SK" sz="2800" dirty="0"/>
              <a:t>Kompilovaný </a:t>
            </a:r>
            <a:r>
              <a:rPr lang="sk-SK" sz="2800" dirty="0" err="1"/>
              <a:t>vs</a:t>
            </a:r>
            <a:r>
              <a:rPr lang="sk-SK" sz="2800" dirty="0"/>
              <a:t> Interpretovaný jazyk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800" dirty="0"/>
              <a:t>Interaktívne programovanie a Skripty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800" dirty="0"/>
              <a:t>Premenné a konštanty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800" dirty="0"/>
              <a:t>Vstup a výstup, </a:t>
            </a:r>
            <a:br>
              <a:rPr lang="sk-SK" sz="2800" dirty="0"/>
            </a:br>
            <a:r>
              <a:rPr lang="sk-SK" sz="2800" dirty="0"/>
              <a:t>f-</a:t>
            </a:r>
            <a:r>
              <a:rPr lang="sk-SK" sz="2800" dirty="0" err="1"/>
              <a:t>stringy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D5FFFD-949C-5777-368D-7616CC67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Jazyk </a:t>
            </a:r>
            <a:r>
              <a:rPr lang="sk-SK" sz="4000" dirty="0" err="1"/>
              <a:t>Python</a:t>
            </a:r>
            <a:endParaRPr lang="sk-SK" sz="4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34EA18-2911-E0AA-A6B4-7AC44110B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7" y="1845733"/>
            <a:ext cx="5909141" cy="4217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err="1"/>
              <a:t>Vlastnosti</a:t>
            </a:r>
            <a:r>
              <a:rPr lang="fr-FR" sz="2800" dirty="0"/>
              <a:t>:</a:t>
            </a:r>
          </a:p>
          <a:p>
            <a:pPr lvl="1"/>
            <a:r>
              <a:rPr lang="fr-FR" sz="2800" dirty="0" err="1"/>
              <a:t>interpretovaný</a:t>
            </a:r>
            <a:r>
              <a:rPr lang="fr-FR" sz="2800" dirty="0"/>
              <a:t> </a:t>
            </a:r>
            <a:r>
              <a:rPr lang="fr-FR" sz="2800" dirty="0" err="1"/>
              <a:t>jazyk</a:t>
            </a:r>
            <a:r>
              <a:rPr lang="fr-FR" sz="2800" dirty="0"/>
              <a:t> </a:t>
            </a:r>
          </a:p>
          <a:p>
            <a:pPr lvl="1"/>
            <a:r>
              <a:rPr lang="fr-FR" sz="2800" dirty="0" err="1"/>
              <a:t>všeobecné</a:t>
            </a:r>
            <a:r>
              <a:rPr lang="fr-FR" sz="2800" dirty="0"/>
              <a:t> </a:t>
            </a:r>
            <a:r>
              <a:rPr lang="fr-FR" sz="2800" dirty="0" err="1"/>
              <a:t>použitie</a:t>
            </a:r>
            <a:endParaRPr lang="fr-FR" sz="2800" dirty="0"/>
          </a:p>
          <a:p>
            <a:pPr lvl="1"/>
            <a:r>
              <a:rPr lang="fr-FR" sz="2800" dirty="0" err="1"/>
              <a:t>dynamické</a:t>
            </a:r>
            <a:r>
              <a:rPr lang="fr-FR" sz="2800" dirty="0"/>
              <a:t> </a:t>
            </a:r>
            <a:r>
              <a:rPr lang="fr-FR" sz="2800" dirty="0" err="1"/>
              <a:t>typovanie</a:t>
            </a:r>
            <a:endParaRPr lang="sk-SK" sz="2800" dirty="0"/>
          </a:p>
          <a:p>
            <a:pPr lvl="1"/>
            <a:endParaRPr lang="sk-SK" sz="2800" dirty="0"/>
          </a:p>
          <a:p>
            <a:pPr lvl="1"/>
            <a:endParaRPr lang="sk-SK" sz="2800" dirty="0"/>
          </a:p>
          <a:p>
            <a:pPr marL="0" indent="0">
              <a:buNone/>
            </a:pPr>
            <a:r>
              <a:rPr lang="sk-SK" sz="2800" dirty="0">
                <a:hlinkClick r:id="rId2"/>
              </a:rPr>
              <a:t>https://www.python.org/downloads/</a:t>
            </a:r>
            <a:r>
              <a:rPr lang="sk-SK" sz="2800" dirty="0"/>
              <a:t> </a:t>
            </a:r>
          </a:p>
        </p:txBody>
      </p:sp>
      <p:pic>
        <p:nvPicPr>
          <p:cNvPr id="6" name="Grafický objekt 5">
            <a:extLst>
              <a:ext uri="{FF2B5EF4-FFF2-40B4-BE49-F238E27FC236}">
                <a16:creationId xmlns:a16="http://schemas.microsoft.com/office/drawing/2014/main" id="{FAAD95A5-F511-D032-36B3-6345B022C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0293" y="1690689"/>
            <a:ext cx="21907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9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EC106F-4464-5298-BDCB-06CA4CBB0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C67BA2-42C0-6BA9-37B9-F4D75DF2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Jazyk </a:t>
            </a:r>
            <a:r>
              <a:rPr lang="sk-SK" sz="4000" dirty="0" err="1"/>
              <a:t>Python</a:t>
            </a:r>
            <a:endParaRPr lang="sk-SK" sz="4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25BC2E-2B3A-1FF6-FD5C-757CD44B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7" y="1845733"/>
            <a:ext cx="5909141" cy="4217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err="1"/>
              <a:t>Použitie</a:t>
            </a:r>
            <a:r>
              <a:rPr lang="fr-FR" sz="2800" dirty="0"/>
              <a:t>:</a:t>
            </a:r>
          </a:p>
          <a:p>
            <a:pPr lvl="1"/>
            <a:r>
              <a:rPr lang="fr-FR" sz="2800" dirty="0" err="1"/>
              <a:t>umelá</a:t>
            </a:r>
            <a:r>
              <a:rPr lang="fr-FR" sz="2800" dirty="0"/>
              <a:t> </a:t>
            </a:r>
            <a:r>
              <a:rPr lang="fr-FR" sz="2800" dirty="0" err="1"/>
              <a:t>inteligencia</a:t>
            </a:r>
            <a:endParaRPr lang="fr-FR" sz="2800" dirty="0"/>
          </a:p>
          <a:p>
            <a:pPr lvl="1"/>
            <a:r>
              <a:rPr lang="fr-FR" sz="2800" dirty="0" err="1"/>
              <a:t>strojové</a:t>
            </a:r>
            <a:r>
              <a:rPr lang="fr-FR" sz="2800" dirty="0"/>
              <a:t> </a:t>
            </a:r>
            <a:r>
              <a:rPr lang="fr-FR" sz="2800" dirty="0" err="1"/>
              <a:t>učenie</a:t>
            </a:r>
            <a:endParaRPr lang="fr-FR" sz="2800" dirty="0"/>
          </a:p>
          <a:p>
            <a:pPr lvl="1"/>
            <a:r>
              <a:rPr lang="fr-FR" sz="2800" dirty="0" err="1"/>
              <a:t>dátová</a:t>
            </a:r>
            <a:r>
              <a:rPr lang="fr-FR" sz="2800" dirty="0"/>
              <a:t> </a:t>
            </a:r>
            <a:r>
              <a:rPr lang="fr-FR" sz="2800" dirty="0" err="1"/>
              <a:t>analytika</a:t>
            </a:r>
            <a:r>
              <a:rPr lang="fr-FR" sz="2800" dirty="0"/>
              <a:t> a </a:t>
            </a:r>
            <a:r>
              <a:rPr lang="fr-FR" sz="2800" dirty="0" err="1"/>
              <a:t>dátová</a:t>
            </a:r>
            <a:r>
              <a:rPr lang="fr-FR" sz="2800" dirty="0"/>
              <a:t> veda</a:t>
            </a:r>
            <a:endParaRPr lang="sk-SK" sz="2800" dirty="0"/>
          </a:p>
          <a:p>
            <a:pPr marL="342900" lvl="1" indent="0">
              <a:buNone/>
            </a:pPr>
            <a:endParaRPr lang="sk-SK" sz="2800" dirty="0"/>
          </a:p>
          <a:p>
            <a:pPr marL="0" indent="0">
              <a:buNone/>
            </a:pPr>
            <a:r>
              <a:rPr lang="sk-SK" sz="2800" i="1" dirty="0"/>
              <a:t>Novšie verzie sú často nekompatibilné so starými </a:t>
            </a:r>
            <a:br>
              <a:rPr lang="sk-SK" sz="2800" i="1" dirty="0"/>
            </a:br>
            <a:r>
              <a:rPr lang="sk-SK" sz="2800" i="1" dirty="0"/>
              <a:t>a je nutná migrácia</a:t>
            </a:r>
          </a:p>
        </p:txBody>
      </p:sp>
    </p:spTree>
    <p:extLst>
      <p:ext uri="{BB962C8B-B14F-4D97-AF65-F5344CB8AC3E}">
        <p14:creationId xmlns:p14="http://schemas.microsoft.com/office/powerpoint/2010/main" val="54904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5B952C-DEB0-F05A-6099-A8BDC351D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A494FD-AC52-B6C6-3CE9-5E452A9D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err="1"/>
              <a:t>Semantic</a:t>
            </a:r>
            <a:r>
              <a:rPr lang="sk-SK" sz="4000" dirty="0"/>
              <a:t> </a:t>
            </a:r>
            <a:r>
              <a:rPr lang="sk-SK" sz="4000" dirty="0" err="1"/>
              <a:t>versioning</a:t>
            </a:r>
            <a:endParaRPr lang="sk-SK" sz="4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A1B4840-2877-41AB-3F4C-3F6D130D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7" y="1845733"/>
            <a:ext cx="8066314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fr-FR" sz="2800" dirty="0" err="1"/>
              <a:t>Vytváranie</a:t>
            </a:r>
            <a:r>
              <a:rPr lang="fr-FR" sz="2800" dirty="0"/>
              <a:t> </a:t>
            </a:r>
            <a:r>
              <a:rPr lang="fr-FR" sz="2800" dirty="0" err="1"/>
              <a:t>verzií</a:t>
            </a:r>
            <a:r>
              <a:rPr lang="fr-FR" sz="2800" dirty="0"/>
              <a:t> vo </a:t>
            </a:r>
            <a:r>
              <a:rPr lang="fr-FR" sz="2800" dirty="0" err="1"/>
              <a:t>formáte</a:t>
            </a:r>
            <a:r>
              <a:rPr lang="fr-FR" sz="2800" dirty="0"/>
              <a:t> </a:t>
            </a:r>
            <a:r>
              <a:rPr lang="fr-FR" sz="2800" i="1" dirty="0"/>
              <a:t>MAJOR.MINOR.PATCH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sz="2800" dirty="0" err="1"/>
              <a:t>Používané</a:t>
            </a:r>
            <a:r>
              <a:rPr lang="fr-FR" sz="2800" dirty="0"/>
              <a:t> </a:t>
            </a:r>
            <a:r>
              <a:rPr lang="fr-FR" sz="2800" dirty="0" err="1"/>
              <a:t>napr</a:t>
            </a:r>
            <a:r>
              <a:rPr lang="fr-FR" sz="2800" dirty="0"/>
              <a:t>. v </a:t>
            </a:r>
            <a:r>
              <a:rPr lang="fr-FR" sz="2800" dirty="0" err="1"/>
              <a:t>knižniciach</a:t>
            </a:r>
            <a:r>
              <a:rPr lang="fr-FR" sz="2800" dirty="0"/>
              <a:t> v </a:t>
            </a:r>
            <a:r>
              <a:rPr lang="fr-FR" sz="2800" dirty="0" err="1"/>
              <a:t>Javascripte</a:t>
            </a:r>
            <a:r>
              <a:rPr lang="fr-FR" sz="2800" dirty="0"/>
              <a:t>, Pythone a </a:t>
            </a:r>
            <a:r>
              <a:rPr lang="fr-FR" sz="2800" dirty="0" err="1"/>
              <a:t>Jave</a:t>
            </a:r>
            <a:r>
              <a:rPr lang="fr-FR" sz="2800" dirty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sz="2800" dirty="0" err="1"/>
              <a:t>Príklad</a:t>
            </a:r>
            <a:r>
              <a:rPr lang="fr-FR" sz="2800" dirty="0"/>
              <a:t>: </a:t>
            </a:r>
            <a:r>
              <a:rPr lang="fr-FR" sz="2800" dirty="0">
                <a:latin typeface="Consolas" panose="020B0609020204030204" pitchFamily="49" charset="0"/>
              </a:rPr>
              <a:t>3.13.7</a:t>
            </a:r>
            <a:r>
              <a:rPr lang="fr-FR" sz="2800" dirty="0"/>
              <a:t>, </a:t>
            </a:r>
            <a:r>
              <a:rPr lang="fr-FR" sz="2800" dirty="0">
                <a:latin typeface="Consolas" panose="020B0609020204030204" pitchFamily="49" charset="0"/>
              </a:rPr>
              <a:t>1.0.0</a:t>
            </a:r>
          </a:p>
          <a:p>
            <a:pPr lvl="1">
              <a:spcBef>
                <a:spcPts val="1200"/>
              </a:spcBef>
            </a:pPr>
            <a:r>
              <a:rPr lang="fr-FR" sz="2800" i="1" dirty="0"/>
              <a:t>MAJOR</a:t>
            </a:r>
            <a:r>
              <a:rPr lang="fr-FR" sz="2800" dirty="0"/>
              <a:t> sa </a:t>
            </a:r>
            <a:r>
              <a:rPr lang="fr-FR" sz="2800" dirty="0" err="1"/>
              <a:t>zvýši</a:t>
            </a:r>
            <a:r>
              <a:rPr lang="fr-FR" sz="2800" dirty="0"/>
              <a:t>: </a:t>
            </a:r>
            <a:r>
              <a:rPr lang="fr-FR" sz="2800" dirty="0" err="1"/>
              <a:t>veľké</a:t>
            </a:r>
            <a:r>
              <a:rPr lang="fr-FR" sz="2800" dirty="0"/>
              <a:t> a </a:t>
            </a:r>
            <a:r>
              <a:rPr lang="fr-FR" sz="2800" dirty="0" err="1"/>
              <a:t>nekompatibilné</a:t>
            </a:r>
            <a:r>
              <a:rPr lang="fr-FR" sz="2800" dirty="0"/>
              <a:t> </a:t>
            </a:r>
            <a:r>
              <a:rPr lang="fr-FR" sz="2800" dirty="0" err="1"/>
              <a:t>zmeny</a:t>
            </a:r>
            <a:endParaRPr lang="fr-FR" sz="2800" dirty="0"/>
          </a:p>
          <a:p>
            <a:pPr lvl="1">
              <a:spcBef>
                <a:spcPts val="1200"/>
              </a:spcBef>
            </a:pPr>
            <a:r>
              <a:rPr lang="fr-FR" sz="2800" i="1" dirty="0"/>
              <a:t>MINOR</a:t>
            </a:r>
            <a:r>
              <a:rPr lang="fr-FR" sz="2800" dirty="0"/>
              <a:t> sa </a:t>
            </a:r>
            <a:r>
              <a:rPr lang="fr-FR" sz="2800" dirty="0" err="1"/>
              <a:t>zvýši</a:t>
            </a:r>
            <a:r>
              <a:rPr lang="fr-FR" sz="2800" dirty="0"/>
              <a:t>: </a:t>
            </a:r>
            <a:r>
              <a:rPr lang="fr-FR" sz="2800" dirty="0" err="1"/>
              <a:t>nová</a:t>
            </a:r>
            <a:r>
              <a:rPr lang="fr-FR" sz="2800" dirty="0"/>
              <a:t> </a:t>
            </a:r>
            <a:r>
              <a:rPr lang="fr-FR" sz="2800" dirty="0" err="1"/>
              <a:t>funkcionalita</a:t>
            </a:r>
            <a:r>
              <a:rPr lang="fr-FR" sz="2800" dirty="0"/>
              <a:t>, </a:t>
            </a:r>
            <a:r>
              <a:rPr lang="fr-FR" sz="2800" dirty="0" err="1"/>
              <a:t>spätne</a:t>
            </a:r>
            <a:r>
              <a:rPr lang="fr-FR" sz="2800" dirty="0"/>
              <a:t> </a:t>
            </a:r>
            <a:r>
              <a:rPr lang="fr-FR" sz="2800" dirty="0" err="1"/>
              <a:t>kompatibilná</a:t>
            </a:r>
            <a:endParaRPr lang="fr-FR" sz="2800" dirty="0"/>
          </a:p>
          <a:p>
            <a:pPr lvl="1">
              <a:spcBef>
                <a:spcPts val="1200"/>
              </a:spcBef>
            </a:pPr>
            <a:r>
              <a:rPr lang="fr-FR" sz="2800" i="1" dirty="0"/>
              <a:t>PATCH </a:t>
            </a:r>
            <a:r>
              <a:rPr lang="fr-FR" sz="2800" dirty="0"/>
              <a:t>sa </a:t>
            </a:r>
            <a:r>
              <a:rPr lang="fr-FR" sz="2800" dirty="0" err="1"/>
              <a:t>zvýši</a:t>
            </a:r>
            <a:r>
              <a:rPr lang="fr-FR" sz="2800" dirty="0"/>
              <a:t>: </a:t>
            </a:r>
            <a:r>
              <a:rPr lang="fr-FR" sz="2800" dirty="0" err="1"/>
              <a:t>oprava</a:t>
            </a:r>
            <a:r>
              <a:rPr lang="fr-FR" sz="2800" dirty="0"/>
              <a:t> </a:t>
            </a:r>
            <a:r>
              <a:rPr lang="fr-FR" sz="2800" dirty="0" err="1"/>
              <a:t>chýb</a:t>
            </a:r>
            <a:r>
              <a:rPr lang="fr-FR" sz="2800" dirty="0"/>
              <a:t>, </a:t>
            </a:r>
            <a:r>
              <a:rPr lang="fr-FR" sz="2800" dirty="0" err="1"/>
              <a:t>spätne</a:t>
            </a:r>
            <a:r>
              <a:rPr lang="fr-FR" sz="2800" dirty="0"/>
              <a:t> </a:t>
            </a:r>
            <a:r>
              <a:rPr lang="fr-FR" sz="2800" dirty="0" err="1"/>
              <a:t>kompatibiliná</a:t>
            </a:r>
            <a:endParaRPr lang="sk-SK" sz="2800" i="1" dirty="0"/>
          </a:p>
        </p:txBody>
      </p:sp>
    </p:spTree>
    <p:extLst>
      <p:ext uri="{BB962C8B-B14F-4D97-AF65-F5344CB8AC3E}">
        <p14:creationId xmlns:p14="http://schemas.microsoft.com/office/powerpoint/2010/main" val="70453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E33D3A-BF72-2A0C-E7BF-D719609D3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3F62B7-D01A-1E56-E45B-F0991783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Kompilovaný </a:t>
            </a:r>
            <a:r>
              <a:rPr lang="sk-SK" sz="4000" dirty="0" err="1"/>
              <a:t>vs</a:t>
            </a:r>
            <a:r>
              <a:rPr lang="sk-SK" sz="4000" dirty="0"/>
              <a:t> Interpretovaný jazyk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8648A29-7DD6-F8B0-881A-549454B78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7" y="1845733"/>
            <a:ext cx="8066314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fr-FR" sz="2800" dirty="0" err="1"/>
              <a:t>Interpretovaný</a:t>
            </a:r>
            <a:r>
              <a:rPr lang="fr-FR" sz="2800" dirty="0"/>
              <a:t> </a:t>
            </a:r>
            <a:r>
              <a:rPr lang="fr-FR" sz="2800" dirty="0" err="1"/>
              <a:t>jazyk</a:t>
            </a:r>
            <a:r>
              <a:rPr lang="fr-FR" sz="2800" dirty="0"/>
              <a:t>: </a:t>
            </a:r>
          </a:p>
          <a:p>
            <a:pPr lvl="1">
              <a:spcBef>
                <a:spcPts val="1200"/>
              </a:spcBef>
            </a:pPr>
            <a:r>
              <a:rPr lang="fr-FR" sz="2800" dirty="0" err="1"/>
              <a:t>interaktívny</a:t>
            </a:r>
            <a:r>
              <a:rPr lang="fr-FR" sz="2800" dirty="0"/>
              <a:t>, </a:t>
            </a:r>
            <a:r>
              <a:rPr lang="fr-FR" sz="2800" dirty="0" err="1"/>
              <a:t>skriptovací</a:t>
            </a:r>
            <a:r>
              <a:rPr lang="fr-FR" sz="2800" dirty="0"/>
              <a:t>, </a:t>
            </a:r>
            <a:r>
              <a:rPr lang="fr-FR" sz="2800" dirty="0" err="1"/>
              <a:t>pomalší</a:t>
            </a:r>
            <a:endParaRPr lang="fr-FR" sz="2800" dirty="0"/>
          </a:p>
          <a:p>
            <a:pPr lvl="1">
              <a:spcBef>
                <a:spcPts val="1200"/>
              </a:spcBef>
            </a:pPr>
            <a:r>
              <a:rPr lang="fr-FR" sz="2800" dirty="0" err="1"/>
              <a:t>potrebuje</a:t>
            </a:r>
            <a:r>
              <a:rPr lang="fr-FR" sz="2800" dirty="0"/>
              <a:t> </a:t>
            </a:r>
            <a:r>
              <a:rPr lang="fr-FR" sz="2800" dirty="0" err="1"/>
              <a:t>interpreter</a:t>
            </a:r>
            <a:endParaRPr lang="fr-FR" sz="2800" dirty="0"/>
          </a:p>
          <a:p>
            <a:pPr lvl="1">
              <a:spcBef>
                <a:spcPts val="1200"/>
              </a:spcBef>
            </a:pPr>
            <a:r>
              <a:rPr lang="fr-FR" sz="2800" dirty="0"/>
              <a:t>Python, PHP, Javascript</a:t>
            </a:r>
            <a:endParaRPr lang="sk-SK" sz="2800" i="1" dirty="0"/>
          </a:p>
        </p:txBody>
      </p:sp>
    </p:spTree>
    <p:extLst>
      <p:ext uri="{BB962C8B-B14F-4D97-AF65-F5344CB8AC3E}">
        <p14:creationId xmlns:p14="http://schemas.microsoft.com/office/powerpoint/2010/main" val="206468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7563E8-AC5F-7974-4FFB-F324863DA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6229BF-92FA-6A9F-D0D3-ADBC793A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Kompilovaný </a:t>
            </a:r>
            <a:r>
              <a:rPr lang="sk-SK" sz="4000" dirty="0" err="1"/>
              <a:t>vs</a:t>
            </a:r>
            <a:r>
              <a:rPr lang="sk-SK" sz="4000" dirty="0"/>
              <a:t> Interpretovaný jazyk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69A8055-7CD3-E213-2C09-D391F2153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7" y="1845733"/>
            <a:ext cx="8066314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Kompilovaný</a:t>
            </a:r>
            <a:r>
              <a:rPr lang="fr-FR" sz="2800" dirty="0"/>
              <a:t> </a:t>
            </a:r>
            <a:r>
              <a:rPr lang="fr-FR" sz="2800" dirty="0" err="1"/>
              <a:t>jazyk</a:t>
            </a:r>
            <a:r>
              <a:rPr lang="fr-FR" sz="2800" dirty="0"/>
              <a:t>: </a:t>
            </a:r>
          </a:p>
          <a:p>
            <a:pPr lvl="1">
              <a:spcBef>
                <a:spcPts val="1200"/>
              </a:spcBef>
            </a:pPr>
            <a:r>
              <a:rPr lang="fr-FR" sz="2800" dirty="0" err="1"/>
              <a:t>rýchly</a:t>
            </a:r>
            <a:r>
              <a:rPr lang="fr-FR" sz="2800" dirty="0"/>
              <a:t>, program </a:t>
            </a:r>
            <a:r>
              <a:rPr lang="fr-FR" sz="2800" dirty="0" err="1"/>
              <a:t>spustím</a:t>
            </a:r>
            <a:r>
              <a:rPr lang="fr-FR" sz="2800" dirty="0"/>
              <a:t> </a:t>
            </a:r>
            <a:r>
              <a:rPr lang="fr-FR" sz="2800" dirty="0" err="1"/>
              <a:t>až</a:t>
            </a:r>
            <a:r>
              <a:rPr lang="fr-FR" sz="2800" dirty="0"/>
              <a:t> </a:t>
            </a:r>
            <a:r>
              <a:rPr lang="fr-FR" sz="2800" dirty="0" err="1"/>
              <a:t>keď</a:t>
            </a:r>
            <a:r>
              <a:rPr lang="fr-FR" sz="2800" dirty="0"/>
              <a:t> ho </a:t>
            </a:r>
            <a:r>
              <a:rPr lang="fr-FR" sz="2800" dirty="0" err="1"/>
              <a:t>skompilujem</a:t>
            </a:r>
            <a:endParaRPr lang="fr-FR" sz="2800" dirty="0"/>
          </a:p>
          <a:p>
            <a:pPr lvl="1">
              <a:spcBef>
                <a:spcPts val="1200"/>
              </a:spcBef>
            </a:pPr>
            <a:r>
              <a:rPr lang="fr-FR" sz="2800" dirty="0" err="1"/>
              <a:t>chyby</a:t>
            </a:r>
            <a:r>
              <a:rPr lang="fr-FR" sz="2800" dirty="0"/>
              <a:t> </a:t>
            </a:r>
            <a:r>
              <a:rPr lang="fr-FR" sz="2800" dirty="0" err="1"/>
              <a:t>nájde</a:t>
            </a:r>
            <a:r>
              <a:rPr lang="fr-FR" sz="2800" dirty="0"/>
              <a:t> </a:t>
            </a:r>
            <a:r>
              <a:rPr lang="fr-FR" sz="2800" dirty="0" err="1"/>
              <a:t>ešte</a:t>
            </a:r>
            <a:r>
              <a:rPr lang="fr-FR" sz="2800" dirty="0"/>
              <a:t> </a:t>
            </a:r>
            <a:r>
              <a:rPr lang="fr-FR" sz="2800" dirty="0" err="1"/>
              <a:t>pred</a:t>
            </a:r>
            <a:r>
              <a:rPr lang="fr-FR" sz="2800" dirty="0"/>
              <a:t> </a:t>
            </a:r>
            <a:r>
              <a:rPr lang="fr-FR" sz="2800" dirty="0" err="1"/>
              <a:t>spustením</a:t>
            </a:r>
            <a:r>
              <a:rPr lang="fr-FR" sz="2800" dirty="0"/>
              <a:t> </a:t>
            </a:r>
            <a:r>
              <a:rPr lang="fr-FR" sz="2800" dirty="0" err="1"/>
              <a:t>programu</a:t>
            </a:r>
            <a:endParaRPr lang="fr-FR" sz="2800" dirty="0"/>
          </a:p>
          <a:p>
            <a:pPr lvl="1">
              <a:spcBef>
                <a:spcPts val="1200"/>
              </a:spcBef>
            </a:pPr>
            <a:r>
              <a:rPr lang="fr-FR" sz="2800" dirty="0" err="1"/>
              <a:t>špeciálna</a:t>
            </a:r>
            <a:r>
              <a:rPr lang="fr-FR" sz="2800" dirty="0"/>
              <a:t> </a:t>
            </a:r>
            <a:r>
              <a:rPr lang="fr-FR" sz="2800" dirty="0" err="1"/>
              <a:t>verzia</a:t>
            </a:r>
            <a:r>
              <a:rPr lang="fr-FR" sz="2800" dirty="0"/>
              <a:t> </a:t>
            </a:r>
            <a:r>
              <a:rPr lang="fr-FR" sz="2800" dirty="0" err="1"/>
              <a:t>pre</a:t>
            </a:r>
            <a:r>
              <a:rPr lang="fr-FR" sz="2800" dirty="0"/>
              <a:t> </a:t>
            </a:r>
            <a:r>
              <a:rPr lang="fr-FR" sz="2800" dirty="0" err="1"/>
              <a:t>každý</a:t>
            </a:r>
            <a:r>
              <a:rPr lang="fr-FR" sz="2800" dirty="0"/>
              <a:t> </a:t>
            </a:r>
            <a:r>
              <a:rPr lang="fr-FR" sz="2800" dirty="0" err="1"/>
              <a:t>typ</a:t>
            </a:r>
            <a:r>
              <a:rPr lang="fr-FR" sz="2800" dirty="0"/>
              <a:t> OS a CPU</a:t>
            </a:r>
          </a:p>
          <a:p>
            <a:pPr lvl="1">
              <a:spcBef>
                <a:spcPts val="1200"/>
              </a:spcBef>
            </a:pPr>
            <a:r>
              <a:rPr lang="fr-FR" sz="2800" dirty="0"/>
              <a:t>C, C++, Rust, Swift</a:t>
            </a:r>
            <a:endParaRPr lang="sk-SK" sz="2800" dirty="0"/>
          </a:p>
          <a:p>
            <a:pPr lvl="1">
              <a:spcBef>
                <a:spcPts val="1200"/>
              </a:spcBef>
            </a:pPr>
            <a:endParaRPr lang="sk-SK" sz="2800" i="1" dirty="0"/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Java je hybrid, kód sa skompiluje do </a:t>
            </a:r>
            <a:r>
              <a:rPr lang="sk-SK" sz="2800" dirty="0" err="1"/>
              <a:t>bytekódu</a:t>
            </a:r>
            <a:r>
              <a:rPr lang="sk-SK" sz="2800" dirty="0"/>
              <a:t> a ten sa interpretuje cez JVM	</a:t>
            </a:r>
            <a:endParaRPr lang="sk-SK" sz="2800" i="1" dirty="0"/>
          </a:p>
        </p:txBody>
      </p:sp>
    </p:spTree>
    <p:extLst>
      <p:ext uri="{BB962C8B-B14F-4D97-AF65-F5344CB8AC3E}">
        <p14:creationId xmlns:p14="http://schemas.microsoft.com/office/powerpoint/2010/main" val="154076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894FC7-A239-06BA-19C3-62DCE6E1F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CE15BC-77F8-E9E3-3D14-FF2A1765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Interaktívne programovanie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96CFB3B-0CF6-F414-56F8-6C8F5F3B3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3" y="1575366"/>
            <a:ext cx="8066314" cy="158326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V konzole spustím program </a:t>
            </a:r>
            <a:r>
              <a:rPr lang="sk-SK" sz="2800" dirty="0" err="1"/>
              <a:t>python</a:t>
            </a:r>
            <a:r>
              <a:rPr lang="sk-SK" sz="2800" dirty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Zadávam príkaz a </a:t>
            </a:r>
            <a:r>
              <a:rPr lang="sk-SK" sz="2800" dirty="0" err="1"/>
              <a:t>python</a:t>
            </a:r>
            <a:r>
              <a:rPr lang="sk-SK" sz="2800" dirty="0"/>
              <a:t> mi vypíše jeho výsledok.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Vhodné na skúšanie vecí a opravu chýb.</a:t>
            </a:r>
            <a:endParaRPr lang="sk-SK" sz="2800" i="1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A77D61C5-88FD-A797-2F00-89237AE521D2}"/>
              </a:ext>
            </a:extLst>
          </p:cNvPr>
          <p:cNvSpPr txBox="1">
            <a:spLocks/>
          </p:cNvSpPr>
          <p:nvPr/>
        </p:nvSpPr>
        <p:spPr>
          <a:xfrm>
            <a:off x="628650" y="332014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4000" dirty="0"/>
              <a:t>Skripty</a:t>
            </a:r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A0E42D79-7F1D-C29F-BAF1-89585E9ECC7B}"/>
              </a:ext>
            </a:extLst>
          </p:cNvPr>
          <p:cNvSpPr txBox="1">
            <a:spLocks/>
          </p:cNvSpPr>
          <p:nvPr/>
        </p:nvSpPr>
        <p:spPr>
          <a:xfrm>
            <a:off x="538843" y="4493304"/>
            <a:ext cx="8066314" cy="1809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sk-SK" sz="2800" dirty="0"/>
              <a:t>Skript je súbor s príponou .</a:t>
            </a:r>
            <a:r>
              <a:rPr lang="sk-SK" sz="2800" dirty="0" err="1"/>
              <a:t>py</a:t>
            </a:r>
            <a:r>
              <a:rPr lang="sk-SK" sz="2800" dirty="0"/>
              <a:t>, v ktorom je kód programu.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sk-SK" sz="2800" dirty="0"/>
              <a:t>Skript vytvorím pomocou </a:t>
            </a:r>
            <a:r>
              <a:rPr lang="sk-SK" sz="2800" dirty="0" err="1"/>
              <a:t>PyCharm</a:t>
            </a:r>
            <a:r>
              <a:rPr lang="sk-SK" sz="2800" dirty="0"/>
              <a:t>. Spúšťam pomocou SHIFT-F10.</a:t>
            </a:r>
            <a:endParaRPr lang="sk-SK" sz="2800" i="1" dirty="0"/>
          </a:p>
        </p:txBody>
      </p:sp>
    </p:spTree>
    <p:extLst>
      <p:ext uri="{BB962C8B-B14F-4D97-AF65-F5344CB8AC3E}">
        <p14:creationId xmlns:p14="http://schemas.microsoft.com/office/powerpoint/2010/main" val="125337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19645D-3DE6-31A1-2E12-2EEEF0394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3F4367-6FA3-4AEE-1997-FDF75A9C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Premenná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64145DB-D746-7FAF-ADA1-8514DD2B3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3" y="1575366"/>
            <a:ext cx="8066314" cy="158326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 err="1"/>
              <a:t>Python</a:t>
            </a:r>
            <a:r>
              <a:rPr lang="sk-SK" sz="2800" dirty="0"/>
              <a:t> premenná je pomenovaná referencia na objekt uložený v pamäti počítača.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Vytvárame a meníme pomocou operácie priradenia, napr. 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a = 10</a:t>
            </a:r>
            <a:r>
              <a:rPr lang="sk-SK" sz="2800" dirty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Premenná v </a:t>
            </a:r>
            <a:r>
              <a:rPr lang="sk-SK" sz="2800" dirty="0" err="1"/>
              <a:t>Pythone</a:t>
            </a:r>
            <a:r>
              <a:rPr lang="sk-SK" sz="2800" dirty="0"/>
              <a:t> nemá dátový typ, môže ukazovať na hocičo.</a:t>
            </a:r>
            <a:endParaRPr lang="sk-SK" sz="2800" i="1" dirty="0"/>
          </a:p>
        </p:txBody>
      </p:sp>
    </p:spTree>
    <p:extLst>
      <p:ext uri="{BB962C8B-B14F-4D97-AF65-F5344CB8AC3E}">
        <p14:creationId xmlns:p14="http://schemas.microsoft.com/office/powerpoint/2010/main" val="136600105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385</Words>
  <Application>Microsoft Office PowerPoint</Application>
  <PresentationFormat>Prezentácia na obrazovke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Motív Office</vt:lpstr>
      <vt:lpstr>Objektovo orientované programovanie - pokročilí</vt:lpstr>
      <vt:lpstr>OPGP  Pokročilí 1</vt:lpstr>
      <vt:lpstr>Jazyk Python</vt:lpstr>
      <vt:lpstr>Jazyk Python</vt:lpstr>
      <vt:lpstr>Semantic versioning</vt:lpstr>
      <vt:lpstr>Kompilovaný vs Interpretovaný jazyk</vt:lpstr>
      <vt:lpstr>Kompilovaný vs Interpretovaný jazyk</vt:lpstr>
      <vt:lpstr>Interaktívne programovanie</vt:lpstr>
      <vt:lpstr>Premenná</vt:lpstr>
      <vt:lpstr>Konštanta</vt:lpstr>
      <vt:lpstr>Vstup a výstup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Lenka Wagnerová</cp:lastModifiedBy>
  <cp:revision>3</cp:revision>
  <dcterms:created xsi:type="dcterms:W3CDTF">2025-09-05T09:09:34Z</dcterms:created>
  <dcterms:modified xsi:type="dcterms:W3CDTF">2025-09-05T13:37:59Z</dcterms:modified>
</cp:coreProperties>
</file>