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67" r:id="rId5"/>
    <p:sldId id="269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3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0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42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2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3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43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78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5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81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90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2. 10. 2025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8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6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Teória </a:t>
            </a:r>
            <a:r>
              <a:rPr lang="en-US" sz="4000" dirty="0"/>
              <a:t>6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Aritmetické</a:t>
            </a:r>
            <a:r>
              <a:rPr lang="en-US" dirty="0"/>
              <a:t> </a:t>
            </a:r>
            <a:r>
              <a:rPr lang="en-US" dirty="0" err="1"/>
              <a:t>operátory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Operátory priradenia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Relačné operátory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Bitové</a:t>
            </a:r>
            <a:r>
              <a:rPr lang="en-US" dirty="0"/>
              <a:t> a </a:t>
            </a:r>
            <a:r>
              <a:rPr lang="en-US" dirty="0" err="1"/>
              <a:t>logické</a:t>
            </a:r>
            <a:r>
              <a:rPr lang="en-US" dirty="0"/>
              <a:t> </a:t>
            </a:r>
            <a:r>
              <a:rPr lang="en-US" dirty="0" err="1"/>
              <a:t>operátory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Aritmetick</a:t>
            </a:r>
            <a:r>
              <a:rPr lang="sk-SK" sz="4000" dirty="0"/>
              <a:t>é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8953716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pl-PL" dirty="0">
                <a:highlight>
                  <a:srgbClr val="FFFF00"/>
                </a:highlight>
                <a:latin typeface="Consolas" panose="020B0609020204030204" pitchFamily="49" charset="0"/>
              </a:rPr>
              <a:t>+ -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* / %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Ak sú obidva </a:t>
            </a:r>
            <a:r>
              <a:rPr lang="sk-SK" dirty="0" err="1"/>
              <a:t>operandy</a:t>
            </a:r>
            <a:r>
              <a:rPr lang="sk-SK" dirty="0"/>
              <a:t> celé čísla, </a:t>
            </a:r>
            <a:br>
              <a:rPr lang="en-US" dirty="0"/>
            </a:br>
            <a:r>
              <a:rPr lang="sk-SK" dirty="0"/>
              <a:t>výsledok je celé číslo zaokrúhlené nadol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(7 / 2); //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(7.0 / 2); // 3.5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Modulo</a:t>
            </a:r>
            <a:r>
              <a:rPr lang="sk-SK" dirty="0"/>
              <a:t>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%</a:t>
            </a:r>
            <a:r>
              <a:rPr lang="sk-SK" dirty="0"/>
              <a:t> má vo výsledku znamienko deleného čísla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( 17 % 5 );   //  2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(-17 % 5 );   // -2</a:t>
            </a:r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F93B10-2E41-C701-3360-8A6B10EA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F6475C-8AE4-1B52-20C6-BFA2AE5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</a:t>
            </a:r>
            <a:r>
              <a:rPr lang="sk-SK" sz="4000" dirty="0" err="1"/>
              <a:t>átory</a:t>
            </a:r>
            <a:r>
              <a:rPr lang="sk-SK" sz="4000" dirty="0"/>
              <a:t> priradenia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8D3C36-B54C-15A2-A394-4B84ABC2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8953716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Operátor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sk-SK" dirty="0"/>
              <a:t> kopíruje primitívnu hodnotu, </a:t>
            </a:r>
            <a:br>
              <a:rPr lang="sk-SK" dirty="0"/>
            </a:br>
            <a:r>
              <a:rPr lang="sk-SK" dirty="0"/>
              <a:t>pri objektoch kopíruje referenciu na objekt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+= -= *= /= %=</a:t>
            </a:r>
            <a:r>
              <a:rPr lang="sk-SK" dirty="0"/>
              <a:t>  priradenie s operáciou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Inkrement</a:t>
            </a:r>
            <a:r>
              <a:rPr lang="sk-SK" dirty="0"/>
              <a:t>/</a:t>
            </a:r>
            <a:r>
              <a:rPr lang="sk-SK" dirty="0" err="1"/>
              <a:t>Dekrement</a:t>
            </a:r>
            <a:endParaRPr lang="sk-SK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++x</a:t>
            </a:r>
            <a:r>
              <a:rPr lang="sk-SK" sz="2800" dirty="0"/>
              <a:t> najprv zvýši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sk-SK" sz="2800" dirty="0"/>
              <a:t>, potom vráti novú hodnotu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x++</a:t>
            </a:r>
            <a:r>
              <a:rPr lang="sk-SK" sz="2800" dirty="0"/>
              <a:t> najprv vráti starú hodnotu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sk-SK" sz="2800" dirty="0"/>
              <a:t>, potom ju zvýši</a:t>
            </a:r>
          </a:p>
          <a:p>
            <a:pPr marL="0" indent="0">
              <a:spcBef>
                <a:spcPts val="0"/>
              </a:spcBef>
              <a:buNone/>
            </a:pPr>
            <a:endParaRPr lang="pl-PL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x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y = x++;   // y == 5, x ==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z = ++x;   // z == 7, x == 7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6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92F114-DEE4-D90A-7581-20A4F3721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E6014E-B909-AABD-E007-0861B6B9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Relačné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92B795-699D-1948-C459-BBA8DBFCF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6" y="1690688"/>
            <a:ext cx="10855668" cy="472099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 != &lt; &gt; &lt;= &gt;=</a:t>
            </a: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- výsledok je boolean hodnota </a:t>
            </a:r>
            <a:r>
              <a:rPr kumimoji="0" lang="sk-SK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alebo </a:t>
            </a:r>
            <a:r>
              <a:rPr kumimoji="0" lang="sk-SK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endParaRPr kumimoji="0" lang="sk-SK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==</a:t>
            </a:r>
            <a:r>
              <a:rPr lang="sk-SK" dirty="0"/>
              <a:t> porovnáva primitívne hodnoty, pri objektoch porovnáva identitu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instanceof</a:t>
            </a:r>
            <a:r>
              <a:rPr lang="sk-SK" dirty="0"/>
              <a:t>  zistí, či daný objekt je inštancia </a:t>
            </a:r>
            <a:r>
              <a:rPr lang="sk-SK" b="1" dirty="0"/>
              <a:t>typu</a:t>
            </a:r>
            <a:r>
              <a:rPr lang="sk-SK" dirty="0"/>
              <a:t> alebo implementuje </a:t>
            </a:r>
            <a:r>
              <a:rPr lang="sk-SK" b="1" dirty="0"/>
              <a:t>rozhranie</a:t>
            </a:r>
          </a:p>
          <a:p>
            <a:pPr marL="0" indent="0">
              <a:spcBef>
                <a:spcPts val="1200"/>
              </a:spcBef>
              <a:buNone/>
            </a:pPr>
            <a:endParaRPr lang="sk-SK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sk-SK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 otestuj(</a:t>
            </a:r>
            <a:r>
              <a:rPr lang="sk-SK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Object</a:t>
            </a: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600" b="1" dirty="0">
                <a:highlight>
                  <a:srgbClr val="FFFF00"/>
                </a:highlight>
                <a:latin typeface="Consolas" panose="020B0609020204030204" pitchFamily="49" charset="0"/>
              </a:rPr>
              <a:t>o </a:t>
            </a:r>
            <a:r>
              <a:rPr lang="sk-SK" sz="26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instancof</a:t>
            </a:r>
            <a:r>
              <a:rPr lang="sk-SK" sz="2600" b="1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6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("Je to </a:t>
            </a:r>
            <a:r>
              <a:rPr lang="sk-SK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600" b="1" dirty="0">
                <a:highlight>
                  <a:srgbClr val="FFFF00"/>
                </a:highlight>
                <a:latin typeface="Consolas" panose="020B0609020204030204" pitchFamily="49" charset="0"/>
              </a:rPr>
              <a:t>o </a:t>
            </a:r>
            <a:r>
              <a:rPr lang="sk-SK" sz="26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instancof</a:t>
            </a:r>
            <a:r>
              <a:rPr lang="sk-SK" sz="2600" b="1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6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("Je to desatinné číslo");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41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F546F-B152-3FAE-1F20-39E75A276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5D0157-248D-5295-8A65-FFD6840E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Bitové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3A9161-FB93-93FD-4767-A610521B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231"/>
            <a:ext cx="10855668" cy="502164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&amp;  |  ^  ~  &gt;&gt;  &lt;&lt;  &gt;&gt;&gt;</a:t>
            </a: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Nepliesť si ich s logickými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Bitové operátory pracujú na úrovni jednotlivých bitov.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Vstupy a výstupy týchto operátorov sú vždy čísla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x = 5; // 0101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y = 3; // 0011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x &amp; y   	// 0001 → 1 (bitový AND)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x | y  	// 0111 → 7 (bitový OR)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x ^ y   	// 0110 → 6 (bitový XOR)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 dirty="0">
                <a:highlight>
                  <a:srgbClr val="FFFF00"/>
                </a:highlight>
                <a:latin typeface="Consolas" panose="020B0609020204030204" pitchFamily="49" charset="0"/>
              </a:rPr>
              <a:t>x &lt;&lt; 1  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it-IT" sz="2400" dirty="0">
                <a:highlight>
                  <a:srgbClr val="FFFF00"/>
                </a:highlight>
                <a:latin typeface="Consolas" panose="020B0609020204030204" pitchFamily="49" charset="0"/>
              </a:rPr>
              <a:t>// 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1010 → 10 (</a:t>
            </a:r>
            <a:r>
              <a:rPr lang="it-IT" sz="2400" dirty="0">
                <a:highlight>
                  <a:srgbClr val="FFFF00"/>
                </a:highlight>
                <a:latin typeface="Consolas" panose="020B0609020204030204" pitchFamily="49" charset="0"/>
              </a:rPr>
              <a:t>posun doľava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it-IT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400" dirty="0">
                <a:highlight>
                  <a:srgbClr val="FFFF00"/>
                </a:highlight>
                <a:latin typeface="Consolas" panose="020B0609020204030204" pitchFamily="49" charset="0"/>
              </a:rPr>
              <a:t>x &gt;&gt; 1  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it-IT" sz="2400" dirty="0">
                <a:highlight>
                  <a:srgbClr val="FFFF00"/>
                </a:highlight>
                <a:latin typeface="Consolas" panose="020B0609020204030204" pitchFamily="49" charset="0"/>
              </a:rPr>
              <a:t>// 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0010 → 2 (</a:t>
            </a:r>
            <a:r>
              <a:rPr lang="it-IT" sz="2400" dirty="0">
                <a:highlight>
                  <a:srgbClr val="FFFF00"/>
                </a:highlight>
                <a:latin typeface="Consolas" panose="020B0609020204030204" pitchFamily="49" charset="0"/>
              </a:rPr>
              <a:t>posun doprava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~x      	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invertovanie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bitov → ...11111010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sk-SK" sz="2200" b="1" dirty="0"/>
          </a:p>
        </p:txBody>
      </p:sp>
    </p:spTree>
    <p:extLst>
      <p:ext uri="{BB962C8B-B14F-4D97-AF65-F5344CB8AC3E}">
        <p14:creationId xmlns:p14="http://schemas.microsoft.com/office/powerpoint/2010/main" val="265675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EBB9C8-297B-578A-91D4-F44FA07E7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7C1CE-E301-5472-77F4-BFF2AD92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Logické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B339A4-E3D2-B5CE-4C58-C654B803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231"/>
            <a:ext cx="10855668" cy="502164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&amp;&amp;  ||  !</a:t>
            </a:r>
            <a:r>
              <a:rPr lang="sk-SK" dirty="0"/>
              <a:t> - pracujú s boolean hodnotami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sk-SK" b="1" dirty="0" err="1"/>
              <a:t>short-circuit</a:t>
            </a:r>
            <a:r>
              <a:rPr lang="sk-SK" dirty="0"/>
              <a:t> - predčasné ukončenie, ak už vieme, či výsledok bude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sk-SK" dirty="0"/>
              <a:t> alebo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sk-SK" sz="2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s =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(s !=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&amp;&amp;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s.length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 &gt;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("Reťazec nie je prázdny");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boolean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isAdmin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uzivatel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"Fero";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isAdmin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||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maUzivatelPristup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uzivatel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("Vstup povolený");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sk-SK" sz="2200" b="1" dirty="0"/>
          </a:p>
        </p:txBody>
      </p:sp>
    </p:spTree>
    <p:extLst>
      <p:ext uri="{BB962C8B-B14F-4D97-AF65-F5344CB8AC3E}">
        <p14:creationId xmlns:p14="http://schemas.microsoft.com/office/powerpoint/2010/main" val="205819175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481</Words>
  <Application>Microsoft Office PowerPoint</Application>
  <PresentationFormat>Širokouhlá</PresentationFormat>
  <Paragraphs>68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Teória 6</vt:lpstr>
      <vt:lpstr>Aritmetické operátory</vt:lpstr>
      <vt:lpstr>Operátory priradenia</vt:lpstr>
      <vt:lpstr>Relačné operátory</vt:lpstr>
      <vt:lpstr>Bitové operátory</vt:lpstr>
      <vt:lpstr>Logické operátory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23</cp:revision>
  <dcterms:created xsi:type="dcterms:W3CDTF">2025-09-05T09:09:34Z</dcterms:created>
  <dcterms:modified xsi:type="dcterms:W3CDTF">2025-10-02T15:57:11Z</dcterms:modified>
</cp:coreProperties>
</file>