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6" r:id="rId2"/>
    <p:sldId id="257" r:id="rId3"/>
    <p:sldId id="258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66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8. 9. 2025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11491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8. 9. 2025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93636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8. 9. 2025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05875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8. 9. 2025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97966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8. 9. 2025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57420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8. 9. 2025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9817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8. 9. 2025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8637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8. 9. 2025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54684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8. 9. 2025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9774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8. 9. 2025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43039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8. 9. 2025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19663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052495-8BC8-4CFB-94B1-B0429F101A0D}" type="datetimeFigureOut">
              <a:rPr lang="sk-SK" smtClean="0"/>
              <a:t>8. 9. 2025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7252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oop.wagjo.com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ython.org/download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E144086-9642-901A-F3D2-FA2652CA9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99" y="1188637"/>
            <a:ext cx="3291839" cy="4480726"/>
          </a:xfrm>
        </p:spPr>
        <p:txBody>
          <a:bodyPr>
            <a:normAutofit/>
          </a:bodyPr>
          <a:lstStyle/>
          <a:p>
            <a:pPr algn="r"/>
            <a:r>
              <a:rPr lang="sk-SK" sz="4000" dirty="0"/>
              <a:t>Objektovo orientované programovanie</a:t>
            </a:r>
            <a:br>
              <a:rPr lang="en-US" sz="4000" dirty="0"/>
            </a:br>
            <a:r>
              <a:rPr lang="en-US" sz="4000" dirty="0"/>
              <a:t>- </a:t>
            </a:r>
            <a:r>
              <a:rPr lang="en-US" sz="4000" i="1" dirty="0" err="1"/>
              <a:t>pokro</a:t>
            </a:r>
            <a:r>
              <a:rPr lang="sk-SK" sz="4000" i="1" dirty="0" err="1"/>
              <a:t>čilí</a:t>
            </a:r>
            <a:endParaRPr lang="sk-SK" sz="4000" i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685716B-C55C-CDF8-4632-389CB907C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Učiteľ: </a:t>
            </a:r>
            <a:br>
              <a:rPr lang="sk-SK" dirty="0"/>
            </a:br>
            <a:r>
              <a:rPr lang="sk-SK" b="1" dirty="0"/>
              <a:t>Ing. Jozef Wagner PhD.</a:t>
            </a:r>
          </a:p>
          <a:p>
            <a:pPr marL="0" indent="0">
              <a:buNone/>
            </a:pPr>
            <a:endParaRPr lang="sk-SK" b="1" dirty="0"/>
          </a:p>
          <a:p>
            <a:pPr marL="0" indent="0">
              <a:buNone/>
            </a:pPr>
            <a:r>
              <a:rPr lang="sk-SK" dirty="0"/>
              <a:t>Učebnica: </a:t>
            </a:r>
            <a:br>
              <a:rPr lang="sk-SK" dirty="0"/>
            </a:br>
            <a:r>
              <a:rPr lang="sk-SK" dirty="0">
                <a:hlinkClick r:id="rId2"/>
              </a:rPr>
              <a:t>https://oop.wagjo.com/</a:t>
            </a:r>
            <a:r>
              <a:rPr lang="sk-SK" dirty="0"/>
              <a:t> 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17443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B9C711-5315-3A0D-46E8-D49A9D8A45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3E10DE6-F4CD-EBB9-1EFA-BE7A9F2EB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dirty="0"/>
              <a:t>Konštanta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C552BCA-6F41-7030-A48B-D9C2BFDDD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2843" y="1575367"/>
            <a:ext cx="8066314" cy="1583267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sk-SK" sz="2800" dirty="0"/>
              <a:t>Konštanta je ako premenná, ale jej hodnota sa nemá meniť.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sk-SK" sz="2800" dirty="0"/>
              <a:t>Pre názov konštanty sa používajú veľké písmená.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sk-SK" sz="2800" dirty="0"/>
              <a:t>Je to iba dohoda, </a:t>
            </a:r>
            <a:r>
              <a:rPr lang="sk-SK" sz="2800" dirty="0" err="1"/>
              <a:t>Python</a:t>
            </a:r>
            <a:r>
              <a:rPr lang="sk-SK" sz="2800" dirty="0"/>
              <a:t> nekontroluje, či konštantu meníme</a:t>
            </a:r>
            <a:endParaRPr lang="sk-SK" sz="2800" i="1" dirty="0"/>
          </a:p>
        </p:txBody>
      </p:sp>
    </p:spTree>
    <p:extLst>
      <p:ext uri="{BB962C8B-B14F-4D97-AF65-F5344CB8AC3E}">
        <p14:creationId xmlns:p14="http://schemas.microsoft.com/office/powerpoint/2010/main" val="1822056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1BCB1C-6EE4-34E5-09ED-685F4A5389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35CE6CE-A0DD-7232-45FD-6CFF2CD18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dirty="0"/>
              <a:t>Vstup a výstup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C2FE347-A3EB-6166-3866-BB2CC8A3A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2843" y="1575367"/>
            <a:ext cx="8066314" cy="1583267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sk-SK" sz="2800" dirty="0"/>
              <a:t>do konzoly vypíšeme pomocou funkcie </a:t>
            </a:r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print</a:t>
            </a:r>
            <a:r>
              <a:rPr lang="sk-SK" sz="2800" dirty="0"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spcBef>
                <a:spcPts val="1200"/>
              </a:spcBef>
            </a:pPr>
            <a:r>
              <a:rPr lang="sk-SK" sz="2800" dirty="0"/>
              <a:t>z klávesnice načítame pomocou funkcie </a:t>
            </a:r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input</a:t>
            </a:r>
            <a:r>
              <a:rPr lang="sk-SK" sz="2800" dirty="0"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  <a:endParaRPr lang="sk-SK" sz="2800" i="1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Nadpis 1">
            <a:extLst>
              <a:ext uri="{FF2B5EF4-FFF2-40B4-BE49-F238E27FC236}">
                <a16:creationId xmlns:a16="http://schemas.microsoft.com/office/drawing/2014/main" id="{20E36EDC-73A8-40A3-30A8-DCA9EB692E3F}"/>
              </a:ext>
            </a:extLst>
          </p:cNvPr>
          <p:cNvSpPr txBox="1">
            <a:spLocks/>
          </p:cNvSpPr>
          <p:nvPr/>
        </p:nvSpPr>
        <p:spPr>
          <a:xfrm>
            <a:off x="838200" y="3029782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sz="4000" dirty="0"/>
              <a:t>F-</a:t>
            </a:r>
            <a:r>
              <a:rPr lang="sk-SK" sz="4000" dirty="0" err="1"/>
              <a:t>String</a:t>
            </a:r>
            <a:endParaRPr lang="sk-SK" sz="4000" dirty="0"/>
          </a:p>
        </p:txBody>
      </p:sp>
      <p:sp>
        <p:nvSpPr>
          <p:cNvPr id="5" name="Zástupný objekt pre obsah 2">
            <a:extLst>
              <a:ext uri="{FF2B5EF4-FFF2-40B4-BE49-F238E27FC236}">
                <a16:creationId xmlns:a16="http://schemas.microsoft.com/office/drawing/2014/main" id="{A999EE19-76A3-9606-48BB-2F5434FF4F7D}"/>
              </a:ext>
            </a:extLst>
          </p:cNvPr>
          <p:cNvSpPr txBox="1">
            <a:spLocks/>
          </p:cNvSpPr>
          <p:nvPr/>
        </p:nvSpPr>
        <p:spPr>
          <a:xfrm>
            <a:off x="2062842" y="4226493"/>
            <a:ext cx="8518071" cy="18095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None/>
            </a:pPr>
            <a:r>
              <a:rPr lang="sk-SK" sz="2800" dirty="0"/>
              <a:t>Umožňuje nám vkladať do reťazca premenné.   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sk-SK" sz="2800" dirty="0"/>
              <a:t>Príklad: </a:t>
            </a:r>
            <a:br>
              <a:rPr lang="sk-SK" sz="2800" dirty="0"/>
            </a:br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f"Ahoj</a:t>
            </a:r>
            <a:r>
              <a:rPr lang="sk-SK" sz="2800" dirty="0">
                <a:highlight>
                  <a:srgbClr val="FFFF00"/>
                </a:highlight>
                <a:latin typeface="Consolas" panose="020B0609020204030204" pitchFamily="49" charset="0"/>
              </a:rPr>
              <a:t> {meno} z obce {obec}, rád ťa vidím!</a:t>
            </a:r>
            <a:endParaRPr lang="sk-SK" sz="2800" i="1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377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3680000-8E97-7BCD-0373-6D09E7201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>
            <a:normAutofit/>
          </a:bodyPr>
          <a:lstStyle/>
          <a:p>
            <a:pPr algn="r"/>
            <a:r>
              <a:rPr lang="sk-SK" sz="4000" dirty="0"/>
              <a:t>OPGP  Pokročilí 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9A88E58-5472-E350-E606-D7A492AB5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sk-SK" dirty="0"/>
              <a:t>Jazyk </a:t>
            </a:r>
            <a:r>
              <a:rPr lang="sk-SK" dirty="0" err="1"/>
              <a:t>Python</a:t>
            </a:r>
            <a:r>
              <a:rPr lang="sk-SK" dirty="0"/>
              <a:t>, IDE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 err="1"/>
              <a:t>Semantic</a:t>
            </a:r>
            <a:r>
              <a:rPr lang="sk-SK" dirty="0"/>
              <a:t> </a:t>
            </a:r>
            <a:r>
              <a:rPr lang="sk-SK" dirty="0" err="1"/>
              <a:t>versioning</a:t>
            </a:r>
            <a:endParaRPr lang="sk-SK" dirty="0"/>
          </a:p>
          <a:p>
            <a:pPr marL="514350" indent="-514350">
              <a:buFont typeface="+mj-lt"/>
              <a:buAutoNum type="arabicPeriod"/>
            </a:pPr>
            <a:r>
              <a:rPr lang="sk-SK" dirty="0"/>
              <a:t>Kompilovaný </a:t>
            </a:r>
            <a:r>
              <a:rPr lang="sk-SK" dirty="0" err="1"/>
              <a:t>vs</a:t>
            </a:r>
            <a:r>
              <a:rPr lang="sk-SK" dirty="0"/>
              <a:t> Interpretovaný jazyk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/>
              <a:t>Interaktívne programovanie a Skripty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/>
              <a:t>Premenné a konštanty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/>
              <a:t>Vstup a výstup, </a:t>
            </a:r>
            <a:br>
              <a:rPr lang="sk-SK" dirty="0"/>
            </a:br>
            <a:r>
              <a:rPr lang="sk-SK" dirty="0"/>
              <a:t>f-</a:t>
            </a:r>
            <a:r>
              <a:rPr lang="sk-SK" dirty="0" err="1"/>
              <a:t>stringy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91288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cký objekt 5">
            <a:extLst>
              <a:ext uri="{FF2B5EF4-FFF2-40B4-BE49-F238E27FC236}">
                <a16:creationId xmlns:a16="http://schemas.microsoft.com/office/drawing/2014/main" id="{FAAD95A5-F511-D032-36B3-6345B022C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1675" y="1410905"/>
            <a:ext cx="4032621" cy="4032621"/>
          </a:xfrm>
          <a:prstGeom prst="rect">
            <a:avLst/>
          </a:prstGeom>
        </p:spPr>
      </p:pic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029" y="623275"/>
            <a:ext cx="6570797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6D5FFFD-949C-5777-368D-7616CC67C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659" y="922095"/>
            <a:ext cx="5642312" cy="977620"/>
          </a:xfrm>
        </p:spPr>
        <p:txBody>
          <a:bodyPr>
            <a:normAutofit/>
          </a:bodyPr>
          <a:lstStyle/>
          <a:p>
            <a:r>
              <a:rPr lang="sk-SK" sz="4000" dirty="0"/>
              <a:t>Jazyk </a:t>
            </a:r>
            <a:r>
              <a:rPr lang="sk-SK" sz="4000" dirty="0" err="1"/>
              <a:t>Python</a:t>
            </a:r>
            <a:endParaRPr lang="sk-SK" sz="4000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834EA18-2911-E0AA-A6B4-7AC44110B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5659" y="1899715"/>
            <a:ext cx="5724855" cy="2728198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fr-FR" dirty="0" err="1"/>
              <a:t>Vlastnosti</a:t>
            </a:r>
            <a:r>
              <a:rPr lang="fr-FR" dirty="0"/>
              <a:t>:</a:t>
            </a:r>
          </a:p>
          <a:p>
            <a:pPr lvl="1"/>
            <a:r>
              <a:rPr lang="fr-FR" sz="2800" dirty="0" err="1"/>
              <a:t>interpretovaný</a:t>
            </a:r>
            <a:r>
              <a:rPr lang="fr-FR" sz="2800" dirty="0"/>
              <a:t> </a:t>
            </a:r>
            <a:r>
              <a:rPr lang="fr-FR" sz="2800" dirty="0" err="1"/>
              <a:t>jazyk</a:t>
            </a:r>
            <a:r>
              <a:rPr lang="fr-FR" sz="2800" dirty="0"/>
              <a:t> </a:t>
            </a:r>
          </a:p>
          <a:p>
            <a:pPr lvl="1"/>
            <a:r>
              <a:rPr lang="fr-FR" sz="2800" dirty="0" err="1"/>
              <a:t>všeobecné</a:t>
            </a:r>
            <a:r>
              <a:rPr lang="fr-FR" sz="2800" dirty="0"/>
              <a:t> </a:t>
            </a:r>
            <a:r>
              <a:rPr lang="fr-FR" sz="2800" dirty="0" err="1"/>
              <a:t>použitie</a:t>
            </a:r>
            <a:endParaRPr lang="fr-FR" sz="2800" dirty="0"/>
          </a:p>
          <a:p>
            <a:pPr lvl="1"/>
            <a:r>
              <a:rPr lang="fr-FR" sz="2800" dirty="0" err="1"/>
              <a:t>dynamické</a:t>
            </a:r>
            <a:r>
              <a:rPr lang="fr-FR" sz="2800" dirty="0"/>
              <a:t> </a:t>
            </a:r>
            <a:r>
              <a:rPr lang="fr-FR" sz="2800" dirty="0" err="1"/>
              <a:t>typovanie</a:t>
            </a:r>
            <a:endParaRPr lang="sk-SK" sz="2800" dirty="0"/>
          </a:p>
          <a:p>
            <a:pPr marL="0" indent="0">
              <a:buNone/>
            </a:pPr>
            <a:r>
              <a:rPr lang="sk-SK" dirty="0">
                <a:hlinkClick r:id="rId4"/>
              </a:rPr>
              <a:t>https://www.python.org/downloads/</a:t>
            </a:r>
            <a:r>
              <a:rPr lang="sk-SK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78490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EC106F-4464-5298-BDCB-06CA4CBB0A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0C67BA2-42C0-6BA9-37B9-F4D75DF2A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>
            <a:normAutofit/>
          </a:bodyPr>
          <a:lstStyle/>
          <a:p>
            <a:pPr algn="r"/>
            <a:r>
              <a:rPr lang="sk-SK" sz="4000" dirty="0"/>
              <a:t>Jazyk </a:t>
            </a:r>
            <a:r>
              <a:rPr lang="sk-SK" sz="4000" dirty="0" err="1"/>
              <a:t>Python</a:t>
            </a:r>
            <a:endParaRPr lang="sk-SK" sz="40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B25BC2E-2B3A-1FF6-FD5C-757CD44B4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7" y="1338729"/>
            <a:ext cx="5648815" cy="418054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dirty="0" err="1"/>
              <a:t>Použitie</a:t>
            </a:r>
            <a:r>
              <a:rPr lang="fr-FR" dirty="0"/>
              <a:t>:</a:t>
            </a:r>
          </a:p>
          <a:p>
            <a:pPr lvl="1"/>
            <a:r>
              <a:rPr lang="fr-FR" sz="2800" dirty="0" err="1"/>
              <a:t>umelá</a:t>
            </a:r>
            <a:r>
              <a:rPr lang="fr-FR" sz="2800" dirty="0"/>
              <a:t> </a:t>
            </a:r>
            <a:r>
              <a:rPr lang="fr-FR" sz="2800" dirty="0" err="1"/>
              <a:t>inteligencia</a:t>
            </a:r>
            <a:endParaRPr lang="fr-FR" sz="2800" dirty="0"/>
          </a:p>
          <a:p>
            <a:pPr lvl="1"/>
            <a:r>
              <a:rPr lang="fr-FR" sz="2800" dirty="0" err="1"/>
              <a:t>strojové</a:t>
            </a:r>
            <a:r>
              <a:rPr lang="fr-FR" sz="2800" dirty="0"/>
              <a:t> </a:t>
            </a:r>
            <a:r>
              <a:rPr lang="fr-FR" sz="2800" dirty="0" err="1"/>
              <a:t>učenie</a:t>
            </a:r>
            <a:endParaRPr lang="fr-FR" sz="2800" dirty="0"/>
          </a:p>
          <a:p>
            <a:pPr lvl="1"/>
            <a:r>
              <a:rPr lang="fr-FR" sz="2800" dirty="0" err="1"/>
              <a:t>dátová</a:t>
            </a:r>
            <a:r>
              <a:rPr lang="fr-FR" sz="2800" dirty="0"/>
              <a:t> </a:t>
            </a:r>
            <a:r>
              <a:rPr lang="fr-FR" sz="2800" dirty="0" err="1"/>
              <a:t>analytika</a:t>
            </a:r>
            <a:r>
              <a:rPr lang="fr-FR" sz="2800" dirty="0"/>
              <a:t> a </a:t>
            </a:r>
            <a:r>
              <a:rPr lang="fr-FR" sz="2800" dirty="0" err="1"/>
              <a:t>dátová</a:t>
            </a:r>
            <a:r>
              <a:rPr lang="fr-FR" sz="2800" dirty="0"/>
              <a:t> veda</a:t>
            </a:r>
            <a:endParaRPr lang="sk-SK" sz="2800" dirty="0"/>
          </a:p>
          <a:p>
            <a:pPr marL="342900" lvl="1" indent="0">
              <a:buNone/>
            </a:pPr>
            <a:endParaRPr lang="sk-SK" sz="2800" dirty="0"/>
          </a:p>
          <a:p>
            <a:pPr marL="0" indent="0">
              <a:buNone/>
            </a:pPr>
            <a:r>
              <a:rPr lang="sk-SK" i="1" dirty="0"/>
              <a:t>Novšie verzie sú často nekompatibilné so starými </a:t>
            </a:r>
            <a:br>
              <a:rPr lang="sk-SK" i="1" dirty="0"/>
            </a:br>
            <a:r>
              <a:rPr lang="sk-SK" i="1" dirty="0"/>
              <a:t>a je nutná migrácia</a:t>
            </a:r>
          </a:p>
        </p:txBody>
      </p:sp>
    </p:spTree>
    <p:extLst>
      <p:ext uri="{BB962C8B-B14F-4D97-AF65-F5344CB8AC3E}">
        <p14:creationId xmlns:p14="http://schemas.microsoft.com/office/powerpoint/2010/main" val="549049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5B952C-DEB0-F05A-6099-A8BDC351D5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EA494FD-AC52-B6C6-3CE9-5E452A9DF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dirty="0" err="1"/>
              <a:t>Semantic</a:t>
            </a:r>
            <a:r>
              <a:rPr lang="sk-SK" sz="4000" dirty="0"/>
              <a:t> </a:t>
            </a:r>
            <a:r>
              <a:rPr lang="sk-SK" sz="4000" dirty="0" err="1"/>
              <a:t>versioning</a:t>
            </a:r>
            <a:endParaRPr lang="sk-SK" sz="4000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A1B4840-2877-41AB-3F4C-3F6D130D5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8287" y="1845734"/>
            <a:ext cx="8066314" cy="4217609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fr-FR" sz="2800" dirty="0" err="1"/>
              <a:t>Vytváranie</a:t>
            </a:r>
            <a:r>
              <a:rPr lang="fr-FR" sz="2800" dirty="0"/>
              <a:t> </a:t>
            </a:r>
            <a:r>
              <a:rPr lang="fr-FR" sz="2800" dirty="0" err="1"/>
              <a:t>verzií</a:t>
            </a:r>
            <a:r>
              <a:rPr lang="fr-FR" sz="2800" dirty="0"/>
              <a:t> vo </a:t>
            </a:r>
            <a:r>
              <a:rPr lang="fr-FR" sz="2800" dirty="0" err="1"/>
              <a:t>formáte</a:t>
            </a:r>
            <a:r>
              <a:rPr lang="fr-FR" sz="2800" dirty="0"/>
              <a:t> </a:t>
            </a:r>
            <a:r>
              <a:rPr lang="fr-FR" sz="2800" i="1" dirty="0"/>
              <a:t>MAJOR.MINOR.PATCH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fr-FR" sz="2800" dirty="0" err="1"/>
              <a:t>Používané</a:t>
            </a:r>
            <a:r>
              <a:rPr lang="fr-FR" sz="2800" dirty="0"/>
              <a:t> </a:t>
            </a:r>
            <a:r>
              <a:rPr lang="fr-FR" sz="2800" dirty="0" err="1"/>
              <a:t>napr</a:t>
            </a:r>
            <a:r>
              <a:rPr lang="fr-FR" sz="2800" dirty="0"/>
              <a:t>. v </a:t>
            </a:r>
            <a:r>
              <a:rPr lang="fr-FR" sz="2800" dirty="0" err="1"/>
              <a:t>knižniciach</a:t>
            </a:r>
            <a:r>
              <a:rPr lang="fr-FR" sz="2800" dirty="0"/>
              <a:t> v </a:t>
            </a:r>
            <a:r>
              <a:rPr lang="fr-FR" sz="2800" dirty="0" err="1"/>
              <a:t>Javascripte</a:t>
            </a:r>
            <a:r>
              <a:rPr lang="fr-FR" sz="2800" dirty="0"/>
              <a:t>, Pythone a </a:t>
            </a:r>
            <a:r>
              <a:rPr lang="fr-FR" sz="2800" dirty="0" err="1"/>
              <a:t>Jave</a:t>
            </a:r>
            <a:r>
              <a:rPr lang="fr-FR" sz="2800" dirty="0"/>
              <a:t>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fr-FR" sz="2800" dirty="0" err="1"/>
              <a:t>Príklad</a:t>
            </a:r>
            <a:r>
              <a:rPr lang="fr-FR" sz="2800" dirty="0"/>
              <a:t>: </a:t>
            </a:r>
            <a:r>
              <a:rPr lang="fr-FR" sz="2800" dirty="0">
                <a:latin typeface="Consolas" panose="020B0609020204030204" pitchFamily="49" charset="0"/>
              </a:rPr>
              <a:t>3.13.7</a:t>
            </a:r>
            <a:r>
              <a:rPr lang="fr-FR" sz="2800" dirty="0"/>
              <a:t>, </a:t>
            </a:r>
            <a:r>
              <a:rPr lang="fr-FR" sz="2800" dirty="0">
                <a:latin typeface="Consolas" panose="020B0609020204030204" pitchFamily="49" charset="0"/>
              </a:rPr>
              <a:t>1.0.0</a:t>
            </a:r>
          </a:p>
          <a:p>
            <a:pPr lvl="1">
              <a:spcBef>
                <a:spcPts val="1200"/>
              </a:spcBef>
            </a:pPr>
            <a:r>
              <a:rPr lang="fr-FR" sz="2800" i="1" dirty="0"/>
              <a:t>MAJOR</a:t>
            </a:r>
            <a:r>
              <a:rPr lang="fr-FR" sz="2800" dirty="0"/>
              <a:t> sa </a:t>
            </a:r>
            <a:r>
              <a:rPr lang="fr-FR" sz="2800" dirty="0" err="1"/>
              <a:t>zvýši</a:t>
            </a:r>
            <a:r>
              <a:rPr lang="fr-FR" sz="2800" dirty="0"/>
              <a:t>: </a:t>
            </a:r>
            <a:r>
              <a:rPr lang="fr-FR" sz="2800" dirty="0" err="1"/>
              <a:t>veľké</a:t>
            </a:r>
            <a:r>
              <a:rPr lang="fr-FR" sz="2800" dirty="0"/>
              <a:t> a </a:t>
            </a:r>
            <a:r>
              <a:rPr lang="fr-FR" sz="2800" dirty="0" err="1"/>
              <a:t>nekompatibilné</a:t>
            </a:r>
            <a:r>
              <a:rPr lang="fr-FR" sz="2800" dirty="0"/>
              <a:t> </a:t>
            </a:r>
            <a:r>
              <a:rPr lang="fr-FR" sz="2800" dirty="0" err="1"/>
              <a:t>zmeny</a:t>
            </a:r>
            <a:endParaRPr lang="fr-FR" sz="2800" dirty="0"/>
          </a:p>
          <a:p>
            <a:pPr lvl="1">
              <a:spcBef>
                <a:spcPts val="1200"/>
              </a:spcBef>
            </a:pPr>
            <a:r>
              <a:rPr lang="fr-FR" sz="2800" i="1" dirty="0"/>
              <a:t>MINOR</a:t>
            </a:r>
            <a:r>
              <a:rPr lang="fr-FR" sz="2800" dirty="0"/>
              <a:t> sa </a:t>
            </a:r>
            <a:r>
              <a:rPr lang="fr-FR" sz="2800" dirty="0" err="1"/>
              <a:t>zvýši</a:t>
            </a:r>
            <a:r>
              <a:rPr lang="fr-FR" sz="2800" dirty="0"/>
              <a:t>: </a:t>
            </a:r>
            <a:r>
              <a:rPr lang="fr-FR" sz="2800" dirty="0" err="1"/>
              <a:t>nová</a:t>
            </a:r>
            <a:r>
              <a:rPr lang="fr-FR" sz="2800" dirty="0"/>
              <a:t> </a:t>
            </a:r>
            <a:r>
              <a:rPr lang="fr-FR" sz="2800" dirty="0" err="1"/>
              <a:t>funkcionalita</a:t>
            </a:r>
            <a:r>
              <a:rPr lang="fr-FR" sz="2800" dirty="0"/>
              <a:t>, </a:t>
            </a:r>
            <a:r>
              <a:rPr lang="fr-FR" sz="2800" dirty="0" err="1"/>
              <a:t>spätne</a:t>
            </a:r>
            <a:r>
              <a:rPr lang="fr-FR" sz="2800" dirty="0"/>
              <a:t> </a:t>
            </a:r>
            <a:r>
              <a:rPr lang="fr-FR" sz="2800" dirty="0" err="1"/>
              <a:t>kompatibilná</a:t>
            </a:r>
            <a:endParaRPr lang="fr-FR" sz="2800" dirty="0"/>
          </a:p>
          <a:p>
            <a:pPr lvl="1">
              <a:spcBef>
                <a:spcPts val="1200"/>
              </a:spcBef>
            </a:pPr>
            <a:r>
              <a:rPr lang="fr-FR" sz="2800" i="1" dirty="0"/>
              <a:t>PATCH </a:t>
            </a:r>
            <a:r>
              <a:rPr lang="fr-FR" sz="2800" dirty="0"/>
              <a:t>sa </a:t>
            </a:r>
            <a:r>
              <a:rPr lang="fr-FR" sz="2800" dirty="0" err="1"/>
              <a:t>zvýši</a:t>
            </a:r>
            <a:r>
              <a:rPr lang="fr-FR" sz="2800" dirty="0"/>
              <a:t>: </a:t>
            </a:r>
            <a:r>
              <a:rPr lang="fr-FR" sz="2800" dirty="0" err="1"/>
              <a:t>oprava</a:t>
            </a:r>
            <a:r>
              <a:rPr lang="fr-FR" sz="2800" dirty="0"/>
              <a:t> </a:t>
            </a:r>
            <a:r>
              <a:rPr lang="fr-FR" sz="2800" dirty="0" err="1"/>
              <a:t>chýb</a:t>
            </a:r>
            <a:r>
              <a:rPr lang="fr-FR" sz="2800" dirty="0"/>
              <a:t>, </a:t>
            </a:r>
            <a:r>
              <a:rPr lang="fr-FR" sz="2800" dirty="0" err="1"/>
              <a:t>spätne</a:t>
            </a:r>
            <a:r>
              <a:rPr lang="fr-FR" sz="2800" dirty="0"/>
              <a:t> </a:t>
            </a:r>
            <a:r>
              <a:rPr lang="fr-FR" sz="2800" dirty="0" err="1"/>
              <a:t>kompatibiliná</a:t>
            </a:r>
            <a:endParaRPr lang="sk-SK" sz="2800" i="1" dirty="0"/>
          </a:p>
        </p:txBody>
      </p:sp>
    </p:spTree>
    <p:extLst>
      <p:ext uri="{BB962C8B-B14F-4D97-AF65-F5344CB8AC3E}">
        <p14:creationId xmlns:p14="http://schemas.microsoft.com/office/powerpoint/2010/main" val="704539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E33D3A-BF72-2A0C-E7BF-D719609D33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53F62B7-D01A-1E56-E45B-F0991783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99" y="1188637"/>
            <a:ext cx="3488891" cy="4480726"/>
          </a:xfrm>
        </p:spPr>
        <p:txBody>
          <a:bodyPr>
            <a:normAutofit/>
          </a:bodyPr>
          <a:lstStyle/>
          <a:p>
            <a:pPr algn="r"/>
            <a:r>
              <a:rPr lang="sk-SK" sz="4000" dirty="0"/>
              <a:t>Kompilovaný </a:t>
            </a:r>
            <a:r>
              <a:rPr lang="sk-SK" sz="4000" dirty="0" err="1"/>
              <a:t>vs</a:t>
            </a:r>
            <a:r>
              <a:rPr lang="sk-SK" sz="4000" dirty="0"/>
              <a:t> Interpretovaný jazyk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8648A29-7DD6-F8B0-881A-549454B78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fr-FR" sz="3200" dirty="0" err="1"/>
              <a:t>Interpretovaný</a:t>
            </a:r>
            <a:r>
              <a:rPr lang="fr-FR" sz="3200" dirty="0"/>
              <a:t> </a:t>
            </a:r>
            <a:r>
              <a:rPr lang="fr-FR" sz="3200" dirty="0" err="1"/>
              <a:t>jazyk</a:t>
            </a:r>
            <a:r>
              <a:rPr lang="fr-FR" sz="3200" dirty="0"/>
              <a:t>: </a:t>
            </a:r>
          </a:p>
          <a:p>
            <a:pPr lvl="1">
              <a:spcBef>
                <a:spcPts val="1200"/>
              </a:spcBef>
            </a:pPr>
            <a:r>
              <a:rPr lang="fr-FR" sz="3200" dirty="0" err="1"/>
              <a:t>interaktívny</a:t>
            </a:r>
            <a:r>
              <a:rPr lang="fr-FR" sz="3200" dirty="0"/>
              <a:t>, </a:t>
            </a:r>
            <a:r>
              <a:rPr lang="fr-FR" sz="3200" dirty="0" err="1"/>
              <a:t>skriptovací</a:t>
            </a:r>
            <a:r>
              <a:rPr lang="fr-FR" sz="3200" dirty="0"/>
              <a:t>, </a:t>
            </a:r>
            <a:r>
              <a:rPr lang="fr-FR" sz="3200" dirty="0" err="1"/>
              <a:t>pomalší</a:t>
            </a:r>
            <a:endParaRPr lang="fr-FR" sz="3200" dirty="0"/>
          </a:p>
          <a:p>
            <a:pPr lvl="1">
              <a:spcBef>
                <a:spcPts val="1200"/>
              </a:spcBef>
            </a:pPr>
            <a:r>
              <a:rPr lang="fr-FR" sz="3200" dirty="0" err="1"/>
              <a:t>potrebuje</a:t>
            </a:r>
            <a:r>
              <a:rPr lang="fr-FR" sz="3200" dirty="0"/>
              <a:t> </a:t>
            </a:r>
            <a:r>
              <a:rPr lang="fr-FR" sz="3200" dirty="0" err="1"/>
              <a:t>interpreter</a:t>
            </a:r>
            <a:endParaRPr lang="fr-FR" sz="3200" dirty="0"/>
          </a:p>
          <a:p>
            <a:pPr lvl="1">
              <a:spcBef>
                <a:spcPts val="1200"/>
              </a:spcBef>
            </a:pPr>
            <a:r>
              <a:rPr lang="fr-FR" sz="3200" dirty="0"/>
              <a:t>Python, PHP, Javascript</a:t>
            </a:r>
            <a:endParaRPr lang="sk-SK" sz="3200" i="1" dirty="0"/>
          </a:p>
        </p:txBody>
      </p:sp>
    </p:spTree>
    <p:extLst>
      <p:ext uri="{BB962C8B-B14F-4D97-AF65-F5344CB8AC3E}">
        <p14:creationId xmlns:p14="http://schemas.microsoft.com/office/powerpoint/2010/main" val="2064680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7563E8-AC5F-7974-4FFB-F324863DA8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A6229BF-92FA-6A9F-D0D3-ADBC793AD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dirty="0"/>
              <a:t>Kompilovaný </a:t>
            </a:r>
            <a:r>
              <a:rPr lang="sk-SK" sz="4000" dirty="0" err="1"/>
              <a:t>vs</a:t>
            </a:r>
            <a:r>
              <a:rPr lang="sk-SK" sz="4000" dirty="0"/>
              <a:t> Interpretovaný jazyk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69A8055-7CD3-E213-2C09-D391F2153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8287" y="1845734"/>
            <a:ext cx="8066314" cy="4217609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sk-SK" sz="2800" dirty="0"/>
              <a:t>Kompilovaný</a:t>
            </a:r>
            <a:r>
              <a:rPr lang="fr-FR" sz="2800" dirty="0"/>
              <a:t> </a:t>
            </a:r>
            <a:r>
              <a:rPr lang="fr-FR" sz="2800" dirty="0" err="1"/>
              <a:t>jazyk</a:t>
            </a:r>
            <a:r>
              <a:rPr lang="fr-FR" sz="2800" dirty="0"/>
              <a:t>: </a:t>
            </a:r>
          </a:p>
          <a:p>
            <a:pPr lvl="1">
              <a:spcBef>
                <a:spcPts val="1200"/>
              </a:spcBef>
            </a:pPr>
            <a:r>
              <a:rPr lang="fr-FR" sz="2800" dirty="0" err="1"/>
              <a:t>rýchly</a:t>
            </a:r>
            <a:r>
              <a:rPr lang="fr-FR" sz="2800" dirty="0"/>
              <a:t>, program </a:t>
            </a:r>
            <a:r>
              <a:rPr lang="fr-FR" sz="2800" dirty="0" err="1"/>
              <a:t>spustím</a:t>
            </a:r>
            <a:r>
              <a:rPr lang="fr-FR" sz="2800" dirty="0"/>
              <a:t> </a:t>
            </a:r>
            <a:r>
              <a:rPr lang="fr-FR" sz="2800" dirty="0" err="1"/>
              <a:t>až</a:t>
            </a:r>
            <a:r>
              <a:rPr lang="fr-FR" sz="2800" dirty="0"/>
              <a:t> </a:t>
            </a:r>
            <a:r>
              <a:rPr lang="fr-FR" sz="2800" dirty="0" err="1"/>
              <a:t>keď</a:t>
            </a:r>
            <a:r>
              <a:rPr lang="fr-FR" sz="2800" dirty="0"/>
              <a:t> ho </a:t>
            </a:r>
            <a:r>
              <a:rPr lang="fr-FR" sz="2800" dirty="0" err="1"/>
              <a:t>skompilujem</a:t>
            </a:r>
            <a:endParaRPr lang="fr-FR" sz="2800" dirty="0"/>
          </a:p>
          <a:p>
            <a:pPr lvl="1">
              <a:spcBef>
                <a:spcPts val="1200"/>
              </a:spcBef>
            </a:pPr>
            <a:r>
              <a:rPr lang="fr-FR" sz="2800" dirty="0" err="1"/>
              <a:t>chyby</a:t>
            </a:r>
            <a:r>
              <a:rPr lang="fr-FR" sz="2800" dirty="0"/>
              <a:t> </a:t>
            </a:r>
            <a:r>
              <a:rPr lang="fr-FR" sz="2800" dirty="0" err="1"/>
              <a:t>nájde</a:t>
            </a:r>
            <a:r>
              <a:rPr lang="fr-FR" sz="2800" dirty="0"/>
              <a:t> </a:t>
            </a:r>
            <a:r>
              <a:rPr lang="fr-FR" sz="2800" dirty="0" err="1"/>
              <a:t>ešte</a:t>
            </a:r>
            <a:r>
              <a:rPr lang="fr-FR" sz="2800" dirty="0"/>
              <a:t> </a:t>
            </a:r>
            <a:r>
              <a:rPr lang="fr-FR" sz="2800" dirty="0" err="1"/>
              <a:t>pred</a:t>
            </a:r>
            <a:r>
              <a:rPr lang="fr-FR" sz="2800" dirty="0"/>
              <a:t> </a:t>
            </a:r>
            <a:r>
              <a:rPr lang="fr-FR" sz="2800" dirty="0" err="1"/>
              <a:t>spustením</a:t>
            </a:r>
            <a:r>
              <a:rPr lang="fr-FR" sz="2800" dirty="0"/>
              <a:t> </a:t>
            </a:r>
            <a:r>
              <a:rPr lang="fr-FR" sz="2800" dirty="0" err="1"/>
              <a:t>programu</a:t>
            </a:r>
            <a:endParaRPr lang="fr-FR" sz="2800" dirty="0"/>
          </a:p>
          <a:p>
            <a:pPr lvl="1">
              <a:spcBef>
                <a:spcPts val="1200"/>
              </a:spcBef>
            </a:pPr>
            <a:r>
              <a:rPr lang="fr-FR" sz="2800" dirty="0" err="1"/>
              <a:t>špeciálna</a:t>
            </a:r>
            <a:r>
              <a:rPr lang="fr-FR" sz="2800" dirty="0"/>
              <a:t> </a:t>
            </a:r>
            <a:r>
              <a:rPr lang="fr-FR" sz="2800" dirty="0" err="1"/>
              <a:t>verzia</a:t>
            </a:r>
            <a:r>
              <a:rPr lang="fr-FR" sz="2800" dirty="0"/>
              <a:t> </a:t>
            </a:r>
            <a:r>
              <a:rPr lang="fr-FR" sz="2800" dirty="0" err="1"/>
              <a:t>pre</a:t>
            </a:r>
            <a:r>
              <a:rPr lang="fr-FR" sz="2800" dirty="0"/>
              <a:t> </a:t>
            </a:r>
            <a:r>
              <a:rPr lang="fr-FR" sz="2800" dirty="0" err="1"/>
              <a:t>každý</a:t>
            </a:r>
            <a:r>
              <a:rPr lang="fr-FR" sz="2800" dirty="0"/>
              <a:t> </a:t>
            </a:r>
            <a:r>
              <a:rPr lang="fr-FR" sz="2800" dirty="0" err="1"/>
              <a:t>typ</a:t>
            </a:r>
            <a:r>
              <a:rPr lang="fr-FR" sz="2800" dirty="0"/>
              <a:t> OS a CPU</a:t>
            </a:r>
          </a:p>
          <a:p>
            <a:pPr lvl="1">
              <a:spcBef>
                <a:spcPts val="1200"/>
              </a:spcBef>
            </a:pPr>
            <a:r>
              <a:rPr lang="fr-FR" sz="2800" dirty="0"/>
              <a:t>C, C++, Rust, Swift</a:t>
            </a:r>
            <a:endParaRPr lang="sk-SK" sz="2800" dirty="0"/>
          </a:p>
          <a:p>
            <a:pPr lvl="1">
              <a:spcBef>
                <a:spcPts val="1200"/>
              </a:spcBef>
            </a:pPr>
            <a:endParaRPr lang="sk-SK" sz="2800" i="1" dirty="0"/>
          </a:p>
          <a:p>
            <a:pPr marL="0" indent="0">
              <a:spcBef>
                <a:spcPts val="1200"/>
              </a:spcBef>
              <a:buNone/>
            </a:pPr>
            <a:r>
              <a:rPr lang="sk-SK" sz="2800" dirty="0"/>
              <a:t>Java je hybrid, kód sa skompiluje do </a:t>
            </a:r>
            <a:r>
              <a:rPr lang="sk-SK" sz="2800" dirty="0" err="1"/>
              <a:t>bytekódu</a:t>
            </a:r>
            <a:r>
              <a:rPr lang="sk-SK" sz="2800" dirty="0"/>
              <a:t> a ten sa interpretuje cez JVM	</a:t>
            </a:r>
            <a:endParaRPr lang="sk-SK" sz="2800" i="1" dirty="0"/>
          </a:p>
        </p:txBody>
      </p:sp>
    </p:spTree>
    <p:extLst>
      <p:ext uri="{BB962C8B-B14F-4D97-AF65-F5344CB8AC3E}">
        <p14:creationId xmlns:p14="http://schemas.microsoft.com/office/powerpoint/2010/main" val="1540767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894FC7-A239-06BA-19C3-62DCE6E1F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2CE15BC-77F8-E9E3-3D14-FF2A1765D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dirty="0"/>
              <a:t>Interaktívne programovanie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96CFB3B-0CF6-F414-56F8-6C8F5F3B3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2843" y="1575367"/>
            <a:ext cx="8066314" cy="1583267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sk-SK" sz="2800" dirty="0"/>
              <a:t>V konzole spustím program </a:t>
            </a:r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python</a:t>
            </a:r>
            <a:r>
              <a:rPr lang="sk-SK" sz="2800" dirty="0"/>
              <a:t>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sk-SK" sz="2800" dirty="0"/>
              <a:t>Zadávam príkaz a </a:t>
            </a:r>
            <a:r>
              <a:rPr lang="sk-SK" sz="2800" dirty="0" err="1"/>
              <a:t>python</a:t>
            </a:r>
            <a:r>
              <a:rPr lang="sk-SK" sz="2800" dirty="0"/>
              <a:t> mi vypíše jeho výsledok.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sk-SK" sz="2800" dirty="0"/>
              <a:t>Vhodné na skúšanie vecí a opravu chýb.</a:t>
            </a:r>
            <a:endParaRPr lang="sk-SK" sz="2800" i="1" dirty="0"/>
          </a:p>
        </p:txBody>
      </p:sp>
      <p:sp>
        <p:nvSpPr>
          <p:cNvPr id="4" name="Nadpis 1">
            <a:extLst>
              <a:ext uri="{FF2B5EF4-FFF2-40B4-BE49-F238E27FC236}">
                <a16:creationId xmlns:a16="http://schemas.microsoft.com/office/drawing/2014/main" id="{A77D61C5-88FD-A797-2F00-89237AE521D2}"/>
              </a:ext>
            </a:extLst>
          </p:cNvPr>
          <p:cNvSpPr txBox="1">
            <a:spLocks/>
          </p:cNvSpPr>
          <p:nvPr/>
        </p:nvSpPr>
        <p:spPr>
          <a:xfrm>
            <a:off x="838200" y="3341912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sz="4000" dirty="0"/>
              <a:t>Skripty</a:t>
            </a:r>
          </a:p>
        </p:txBody>
      </p:sp>
      <p:sp>
        <p:nvSpPr>
          <p:cNvPr id="5" name="Zástupný objekt pre obsah 2">
            <a:extLst>
              <a:ext uri="{FF2B5EF4-FFF2-40B4-BE49-F238E27FC236}">
                <a16:creationId xmlns:a16="http://schemas.microsoft.com/office/drawing/2014/main" id="{A0E42D79-7F1D-C29F-BAF1-89585E9ECC7B}"/>
              </a:ext>
            </a:extLst>
          </p:cNvPr>
          <p:cNvSpPr txBox="1">
            <a:spLocks/>
          </p:cNvSpPr>
          <p:nvPr/>
        </p:nvSpPr>
        <p:spPr>
          <a:xfrm>
            <a:off x="2062843" y="4493305"/>
            <a:ext cx="8066314" cy="18095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None/>
            </a:pPr>
            <a:r>
              <a:rPr lang="sk-SK" sz="2800" dirty="0"/>
              <a:t>Skript je súbor s príponou .</a:t>
            </a:r>
            <a:r>
              <a:rPr lang="sk-SK" sz="2800" dirty="0" err="1"/>
              <a:t>py</a:t>
            </a:r>
            <a:r>
              <a:rPr lang="sk-SK" sz="2800" dirty="0"/>
              <a:t>, v ktorom je kód programu.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sk-SK" sz="2800" dirty="0"/>
              <a:t>Skript vytvorím pomocou </a:t>
            </a:r>
            <a:r>
              <a:rPr lang="sk-SK" sz="2800" dirty="0" err="1"/>
              <a:t>PyCharm</a:t>
            </a:r>
            <a:r>
              <a:rPr lang="sk-SK" sz="2800" dirty="0"/>
              <a:t>. Spúšťam pomocou SHIFT-F10.</a:t>
            </a:r>
            <a:endParaRPr lang="sk-SK" sz="2800" i="1" dirty="0"/>
          </a:p>
        </p:txBody>
      </p:sp>
    </p:spTree>
    <p:extLst>
      <p:ext uri="{BB962C8B-B14F-4D97-AF65-F5344CB8AC3E}">
        <p14:creationId xmlns:p14="http://schemas.microsoft.com/office/powerpoint/2010/main" val="1253372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19645D-3DE6-31A1-2E12-2EEEF03941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C3F4367-6FA3-4AEE-1997-FDF75A9C7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dirty="0"/>
              <a:t>Premenná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64145DB-D746-7FAF-ADA1-8514DD2B3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2843" y="1575367"/>
            <a:ext cx="8066314" cy="1583267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sk-SK" sz="2800" dirty="0" err="1"/>
              <a:t>Python</a:t>
            </a:r>
            <a:r>
              <a:rPr lang="sk-SK" sz="2800" dirty="0"/>
              <a:t> premenná je pomenovaná referencia na objekt uložený v pamäti počítača.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sk-SK" sz="2800" dirty="0"/>
              <a:t>Vytvárame a meníme pomocou operácie priradenia, napr. </a:t>
            </a:r>
            <a:r>
              <a:rPr lang="sk-SK" sz="2800" dirty="0">
                <a:highlight>
                  <a:srgbClr val="FFFF00"/>
                </a:highlight>
                <a:latin typeface="Consolas" panose="020B0609020204030204" pitchFamily="49" charset="0"/>
              </a:rPr>
              <a:t>a = 10</a:t>
            </a:r>
            <a:r>
              <a:rPr lang="sk-SK" sz="2800" dirty="0"/>
              <a:t>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sk-SK" sz="2800" dirty="0"/>
              <a:t>Premenná v </a:t>
            </a:r>
            <a:r>
              <a:rPr lang="sk-SK" sz="2800" dirty="0" err="1"/>
              <a:t>Pythone</a:t>
            </a:r>
            <a:r>
              <a:rPr lang="sk-SK" sz="2800" dirty="0"/>
              <a:t> nemá dátový typ, môže ukazovať na hocičo.</a:t>
            </a:r>
            <a:endParaRPr lang="sk-SK" sz="2800" i="1" dirty="0"/>
          </a:p>
        </p:txBody>
      </p:sp>
    </p:spTree>
    <p:extLst>
      <p:ext uri="{BB962C8B-B14F-4D97-AF65-F5344CB8AC3E}">
        <p14:creationId xmlns:p14="http://schemas.microsoft.com/office/powerpoint/2010/main" val="1366001057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Motív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Motív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Motí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236</TotalTime>
  <Words>385</Words>
  <Application>Microsoft Office PowerPoint</Application>
  <PresentationFormat>Širokouhlá</PresentationFormat>
  <Paragraphs>66</Paragraphs>
  <Slides>11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Consolas</vt:lpstr>
      <vt:lpstr>Motív Office</vt:lpstr>
      <vt:lpstr>Objektovo orientované programovanie - pokročilí</vt:lpstr>
      <vt:lpstr>OPGP  Pokročilí 1</vt:lpstr>
      <vt:lpstr>Jazyk Python</vt:lpstr>
      <vt:lpstr>Jazyk Python</vt:lpstr>
      <vt:lpstr>Semantic versioning</vt:lpstr>
      <vt:lpstr>Kompilovaný vs Interpretovaný jazyk</vt:lpstr>
      <vt:lpstr>Kompilovaný vs Interpretovaný jazyk</vt:lpstr>
      <vt:lpstr>Interaktívne programovanie</vt:lpstr>
      <vt:lpstr>Premenná</vt:lpstr>
      <vt:lpstr>Konštanta</vt:lpstr>
      <vt:lpstr>Vstup a výstup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Lenka Wagnerová</dc:creator>
  <cp:lastModifiedBy>Lenka Wagnerová</cp:lastModifiedBy>
  <cp:revision>4</cp:revision>
  <dcterms:created xsi:type="dcterms:W3CDTF">2025-09-05T09:09:34Z</dcterms:created>
  <dcterms:modified xsi:type="dcterms:W3CDTF">2025-09-08T11:21:31Z</dcterms:modified>
</cp:coreProperties>
</file>