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4" r:id="rId3"/>
    <p:sldId id="295" r:id="rId4"/>
    <p:sldId id="296" r:id="rId5"/>
    <p:sldId id="297" r:id="rId6"/>
    <p:sldId id="298" r:id="rId7"/>
    <p:sldId id="299" r:id="rId8"/>
    <p:sldId id="306" r:id="rId9"/>
    <p:sldId id="307" r:id="rId10"/>
    <p:sldId id="308" r:id="rId11"/>
    <p:sldId id="309" r:id="rId12"/>
    <p:sldId id="300" r:id="rId13"/>
    <p:sldId id="301" r:id="rId14"/>
    <p:sldId id="302" r:id="rId15"/>
    <p:sldId id="303" r:id="rId16"/>
    <p:sldId id="304" r:id="rId17"/>
    <p:sldId id="305" r:id="rId18"/>
    <p:sldId id="278" r:id="rId19"/>
    <p:sldId id="280"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9/3/2022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a:t>
            </a:fld>
            <a:endParaRPr lang="en-US"/>
          </a:p>
        </p:txBody>
      </p:sp>
    </p:spTree>
    <p:extLst>
      <p:ext uri="{BB962C8B-B14F-4D97-AF65-F5344CB8AC3E}">
        <p14:creationId xmlns:p14="http://schemas.microsoft.com/office/powerpoint/2010/main" val="21210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a:t>
            </a:fld>
            <a:endParaRPr lang="en-US" smtClean="0"/>
          </a:p>
        </p:txBody>
      </p:sp>
    </p:spTree>
    <p:extLst>
      <p:ext uri="{BB962C8B-B14F-4D97-AF65-F5344CB8AC3E}">
        <p14:creationId xmlns:p14="http://schemas.microsoft.com/office/powerpoint/2010/main" val="274734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a:t>
            </a:fld>
            <a:endParaRPr lang="en-US" smtClean="0"/>
          </a:p>
        </p:txBody>
      </p:sp>
    </p:spTree>
    <p:extLst>
      <p:ext uri="{BB962C8B-B14F-4D97-AF65-F5344CB8AC3E}">
        <p14:creationId xmlns:p14="http://schemas.microsoft.com/office/powerpoint/2010/main" val="183047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a:t>
            </a:fld>
            <a:endParaRPr lang="en-US" smtClean="0"/>
          </a:p>
        </p:txBody>
      </p:sp>
    </p:spTree>
    <p:extLst>
      <p:ext uri="{BB962C8B-B14F-4D97-AF65-F5344CB8AC3E}">
        <p14:creationId xmlns:p14="http://schemas.microsoft.com/office/powerpoint/2010/main" val="125115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a:t>
            </a:fld>
            <a:endParaRPr lang="en-US" smtClean="0"/>
          </a:p>
        </p:txBody>
      </p:sp>
    </p:spTree>
    <p:extLst>
      <p:ext uri="{BB962C8B-B14F-4D97-AF65-F5344CB8AC3E}">
        <p14:creationId xmlns:p14="http://schemas.microsoft.com/office/powerpoint/2010/main" val="333817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6</a:t>
            </a:fld>
            <a:endParaRPr lang="en-US" smtClean="0"/>
          </a:p>
        </p:txBody>
      </p:sp>
    </p:spTree>
    <p:extLst>
      <p:ext uri="{BB962C8B-B14F-4D97-AF65-F5344CB8AC3E}">
        <p14:creationId xmlns:p14="http://schemas.microsoft.com/office/powerpoint/2010/main" val="392670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7</a:t>
            </a:fld>
            <a:endParaRPr lang="en-US" smtClean="0"/>
          </a:p>
        </p:txBody>
      </p:sp>
    </p:spTree>
    <p:extLst>
      <p:ext uri="{BB962C8B-B14F-4D97-AF65-F5344CB8AC3E}">
        <p14:creationId xmlns:p14="http://schemas.microsoft.com/office/powerpoint/2010/main" val="307544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28</a:t>
            </a:fld>
            <a:endParaRPr lang="en-US"/>
          </a:p>
        </p:txBody>
      </p:sp>
    </p:spTree>
    <p:extLst>
      <p:ext uri="{BB962C8B-B14F-4D97-AF65-F5344CB8AC3E}">
        <p14:creationId xmlns:p14="http://schemas.microsoft.com/office/powerpoint/2010/main" val="107285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F8CD2-0495-4A36-9895-729C9CA7266F}"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37B1-7BFA-481C-8CB4-D7704FC10373}"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831D8-7CBC-4AFA-A618-B5751768ED8C}"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54D7-1CD4-4036-B95B-134F9DF0E850}"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7C33C-6178-4B96-AD44-7D57FFA05778}" type="datetime1">
              <a:rPr lang="en-US" smtClean="0"/>
              <a:t>9/3/2022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F2ADF0-AF94-470B-ACCE-F86F1C0F5933}"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B1FCD-63F2-4194-AE4E-DE6C8DD1F965}" type="datetime1">
              <a:rPr lang="en-US" smtClean="0"/>
              <a:t>9/3/2022</a:t>
            </a:fld>
            <a:endParaRPr lang="en-US"/>
          </a:p>
        </p:txBody>
      </p:sp>
      <p:sp>
        <p:nvSpPr>
          <p:cNvPr id="8" name="Footer Placeholder 7"/>
          <p:cNvSpPr>
            <a:spLocks noGrp="1"/>
          </p:cNvSpPr>
          <p:nvPr>
            <p:ph type="ftr" sz="quarter" idx="11"/>
          </p:nvPr>
        </p:nvSpPr>
        <p:spPr/>
        <p:txBody>
          <a:bodyPr/>
          <a:lstStyle/>
          <a:p>
            <a:r>
              <a:rPr lang="en-US" smtClean="0"/>
              <a:t>Applied ML: Introduction                   Prepared By: Arjun Saud       </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3F14E-D650-4732-855B-E3AF4F2C22D6}" type="datetime1">
              <a:rPr lang="en-US" smtClean="0"/>
              <a:t>9/3/2022</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3C46D-010B-4CE6-8AD9-018A1934FC6D}" type="datetime1">
              <a:rPr lang="en-US" smtClean="0"/>
              <a:t>9/3/2022</a:t>
            </a:fld>
            <a:endParaRPr lang="en-US"/>
          </a:p>
        </p:txBody>
      </p:sp>
      <p:sp>
        <p:nvSpPr>
          <p:cNvPr id="3" name="Footer Placeholder 2"/>
          <p:cNvSpPr>
            <a:spLocks noGrp="1"/>
          </p:cNvSpPr>
          <p:nvPr>
            <p:ph type="ftr" sz="quarter" idx="11"/>
          </p:nvPr>
        </p:nvSpPr>
        <p:spPr/>
        <p:txBody>
          <a:bodyPr/>
          <a:lstStyle/>
          <a:p>
            <a:r>
              <a:rPr lang="en-US" smtClean="0"/>
              <a:t>Applied ML: Introduction                   Prepared By: Arjun Saud       </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855A9-763E-4995-B182-5C1207DF48D7}"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6654C-6EEA-49F5-A8F2-810760217894}" type="datetime1">
              <a:rPr lang="en-US" smtClean="0"/>
              <a:t>9/3/2022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811A-B53F-4F4E-89C8-8E04557FDA72}" type="datetime1">
              <a:rPr lang="en-US" smtClean="0"/>
              <a:t>9/3/2022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Applied ML: Introduction                   Prepared By: Arjun Saud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 Id="rId9"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Unit-3</a:t>
            </a:r>
            <a:endParaRPr lang="en-US" sz="3600" b="1" dirty="0">
              <a:latin typeface="Book Antiqua" pitchFamily="18" charset="0"/>
            </a:endParaRPr>
          </a:p>
          <a:p>
            <a:pPr algn="ctr">
              <a:buNone/>
            </a:pPr>
            <a:r>
              <a:rPr lang="en-US" sz="3600" b="1" u="sng" dirty="0" smtClean="0">
                <a:latin typeface="Book Antiqua" pitchFamily="18" charset="0"/>
              </a:rPr>
              <a:t>Learning Theory and Model Evaluation</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dirty="0">
                <a:latin typeface="Book Antiqua" pitchFamily="18" charset="0"/>
              </a:rPr>
              <a:t>In 2-fold cross-validation, we randomly shuffle the dataset into two sets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so that both sets are equal size. We then train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test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followed by training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and testing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a:t>
            </a:r>
            <a:endParaRPr lang="en-US" sz="2700" dirty="0" smtClean="0">
              <a:latin typeface="Book Antiqua" pitchFamily="18" charset="0"/>
            </a:endParaRPr>
          </a:p>
          <a:p>
            <a:pPr algn="just" fontAlgn="base"/>
            <a:r>
              <a:rPr lang="en-US" sz="2700" dirty="0" smtClean="0">
                <a:latin typeface="Book Antiqua" pitchFamily="18" charset="0"/>
              </a:rPr>
              <a:t>To </a:t>
            </a:r>
            <a:r>
              <a:rPr lang="en-US" sz="2700" dirty="0">
                <a:latin typeface="Book Antiqua" pitchFamily="18" charset="0"/>
              </a:rPr>
              <a:t>make the cross-validation procedure concrete, let’s look at a worked example. Imagine we have a data sample with 6 observations: </a:t>
            </a:r>
            <a:r>
              <a:rPr lang="en-US" sz="2700" dirty="0" smtClean="0">
                <a:latin typeface="Book Antiqua" pitchFamily="18" charset="0"/>
              </a:rPr>
              <a:t>{(</a:t>
            </a:r>
            <a:r>
              <a:rPr lang="en-US" sz="2700" dirty="0">
                <a:latin typeface="Book Antiqua" pitchFamily="18" charset="0"/>
              </a:rPr>
              <a:t>1,3</a:t>
            </a:r>
            <a:r>
              <a:rPr lang="en-US" sz="2700" dirty="0" smtClean="0">
                <a:latin typeface="Book Antiqua" pitchFamily="18" charset="0"/>
              </a:rPr>
              <a:t>), (</a:t>
            </a:r>
            <a:r>
              <a:rPr lang="en-US" sz="2700" dirty="0">
                <a:latin typeface="Book Antiqua" pitchFamily="18" charset="0"/>
              </a:rPr>
              <a:t>2,5</a:t>
            </a:r>
            <a:r>
              <a:rPr lang="en-US" sz="2700" dirty="0" smtClean="0">
                <a:latin typeface="Book Antiqua" pitchFamily="18" charset="0"/>
              </a:rPr>
              <a:t>), (</a:t>
            </a:r>
            <a:r>
              <a:rPr lang="en-US" sz="2700" dirty="0">
                <a:latin typeface="Book Antiqua" pitchFamily="18" charset="0"/>
              </a:rPr>
              <a:t>3,7</a:t>
            </a:r>
            <a:r>
              <a:rPr lang="en-US" sz="2700" dirty="0" smtClean="0">
                <a:latin typeface="Book Antiqua" pitchFamily="18" charset="0"/>
              </a:rPr>
              <a:t>), (</a:t>
            </a:r>
            <a:r>
              <a:rPr lang="en-US" sz="2700" dirty="0">
                <a:latin typeface="Book Antiqua" pitchFamily="18" charset="0"/>
              </a:rPr>
              <a:t>4,9</a:t>
            </a:r>
            <a:r>
              <a:rPr lang="en-US" sz="2700" dirty="0" smtClean="0">
                <a:latin typeface="Book Antiqua" pitchFamily="18" charset="0"/>
              </a:rPr>
              <a:t>), (</a:t>
            </a:r>
            <a:r>
              <a:rPr lang="en-US" sz="2700" dirty="0">
                <a:latin typeface="Book Antiqua" pitchFamily="18" charset="0"/>
              </a:rPr>
              <a:t>5,11</a:t>
            </a:r>
            <a:r>
              <a:rPr lang="en-US" sz="2700" dirty="0" smtClean="0">
                <a:latin typeface="Book Antiqua" pitchFamily="18" charset="0"/>
              </a:rPr>
              <a:t>), (</a:t>
            </a:r>
            <a:r>
              <a:rPr lang="en-US" sz="2700" dirty="0">
                <a:latin typeface="Book Antiqua" pitchFamily="18" charset="0"/>
              </a:rPr>
              <a:t>6,13)}</a:t>
            </a:r>
          </a:p>
          <a:p>
            <a:pPr algn="just" fontAlgn="base"/>
            <a:r>
              <a:rPr lang="en-US" sz="2700" dirty="0">
                <a:latin typeface="Book Antiqua" pitchFamily="18" charset="0"/>
              </a:rPr>
              <a:t>Let k=3. That means we will shuffle the data and then split the data into 3 </a:t>
            </a:r>
            <a:r>
              <a:rPr lang="en-US" sz="2700" dirty="0" smtClean="0">
                <a:latin typeface="Book Antiqua" pitchFamily="18" charset="0"/>
              </a:rPr>
              <a:t>groups: </a:t>
            </a:r>
          </a:p>
          <a:p>
            <a:pPr algn="just"/>
            <a:endParaRPr lang="en-US" sz="2700" dirty="0" smtClean="0">
              <a:latin typeface="Book Antiqua"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124197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dirty="0">
                <a:latin typeface="Book Antiqua" pitchFamily="18" charset="0"/>
              </a:rPr>
              <a:t>Fold 1= {(1,3),(5,11)}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2= {(6,13),(3,7)}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3= {(2,5),(4,9)}</a:t>
            </a:r>
          </a:p>
          <a:p>
            <a:pPr algn="just" fontAlgn="base"/>
            <a:r>
              <a:rPr lang="en-US" sz="2700" dirty="0" smtClean="0">
                <a:latin typeface="Book Antiqua" pitchFamily="18" charset="0"/>
              </a:rPr>
              <a:t>Three </a:t>
            </a:r>
            <a:r>
              <a:rPr lang="en-US" sz="2700" dirty="0">
                <a:latin typeface="Book Antiqua" pitchFamily="18" charset="0"/>
              </a:rPr>
              <a:t>models are trained and evaluated with each fold given a chance to be the held out test set. For example:</a:t>
            </a:r>
          </a:p>
          <a:p>
            <a:pPr lvl="1" algn="just" fontAlgn="base"/>
            <a:r>
              <a:rPr lang="en-US" sz="2500" b="1" dirty="0">
                <a:latin typeface="Book Antiqua" pitchFamily="18" charset="0"/>
              </a:rPr>
              <a:t>Model 1</a:t>
            </a:r>
            <a:r>
              <a:rPr lang="en-US" sz="2500" dirty="0">
                <a:latin typeface="Book Antiqua" pitchFamily="18" charset="0"/>
              </a:rPr>
              <a:t>: Trained on Fold 1 + Fold 2, Tested on Fold 3</a:t>
            </a:r>
          </a:p>
          <a:p>
            <a:pPr lvl="1" algn="just" fontAlgn="base"/>
            <a:r>
              <a:rPr lang="en-US" sz="2500" b="1" dirty="0">
                <a:latin typeface="Book Antiqua" pitchFamily="18" charset="0"/>
              </a:rPr>
              <a:t>Model 2</a:t>
            </a:r>
            <a:r>
              <a:rPr lang="en-US" sz="2500" dirty="0">
                <a:latin typeface="Book Antiqua" pitchFamily="18" charset="0"/>
              </a:rPr>
              <a:t>: Trained on Fold 2 + Fold 3, Tested on Fold 1</a:t>
            </a:r>
          </a:p>
          <a:p>
            <a:pPr lvl="1" algn="just" fontAlgn="base"/>
            <a:r>
              <a:rPr lang="en-US" sz="2500" b="1" dirty="0">
                <a:latin typeface="Book Antiqua" pitchFamily="18" charset="0"/>
              </a:rPr>
              <a:t>Model3</a:t>
            </a:r>
            <a:r>
              <a:rPr lang="en-US" sz="2500" dirty="0">
                <a:latin typeface="Book Antiqua" pitchFamily="18" charset="0"/>
              </a:rPr>
              <a:t>: Trained on Fold 1 + Fold 3, Tested on Fold 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9078916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dirty="0" smtClean="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sz="2700" dirty="0" smtClean="0">
                <a:latin typeface="Book Antiqua" panose="02040602050305030304" pitchFamily="18" charset="0"/>
              </a:rPr>
              <a:t> </a:t>
            </a:r>
            <a:r>
              <a:rPr lang="en-US" sz="2700" dirty="0">
                <a:latin typeface="Book Antiqua" panose="02040602050305030304" pitchFamily="18" charset="0"/>
              </a:rPr>
              <a:t>A Confusion matrix is an N x N matrix used for evaluating the performance of a classification model, where N is the number of target classes.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802176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dirty="0" smtClean="0">
                <a:latin typeface="Book Antiqua" panose="02040602050305030304" pitchFamily="18" charset="0"/>
              </a:rPr>
              <a:t>For </a:t>
            </a:r>
            <a:r>
              <a:rPr lang="en-US" sz="2700" dirty="0">
                <a:latin typeface="Book Antiqua" panose="02040602050305030304" pitchFamily="18" charset="0"/>
              </a:rPr>
              <a:t>a binary classification problem, we would have a 2 x 2 matrix as shown below with 4 values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True </a:t>
            </a:r>
            <a:r>
              <a:rPr lang="en-US" sz="2700" b="1" dirty="0">
                <a:latin typeface="Book Antiqua" panose="02040602050305030304" pitchFamily="18" charset="0"/>
              </a:rPr>
              <a:t>Positive(TP)</a:t>
            </a:r>
            <a:r>
              <a:rPr lang="en-US" sz="2700" dirty="0">
                <a:latin typeface="Book Antiqua" panose="02040602050305030304" pitchFamily="18" charset="0"/>
              </a:rPr>
              <a:t>: It represents correctly classified positive classes. Both actual and predicted class are positive here.</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2133600" y="2438400"/>
            <a:ext cx="3352800" cy="1515533"/>
          </a:xfrm>
          <a:prstGeom prst="rect">
            <a:avLst/>
          </a:prstGeom>
        </p:spPr>
      </p:pic>
    </p:spTree>
    <p:extLst>
      <p:ext uri="{BB962C8B-B14F-4D97-AF65-F5344CB8AC3E}">
        <p14:creationId xmlns:p14="http://schemas.microsoft.com/office/powerpoint/2010/main" val="42199870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dirty="0">
                <a:latin typeface="Book Antiqua" panose="02040602050305030304" pitchFamily="18" charset="0"/>
              </a:rPr>
              <a:t>False Positive (FP)</a:t>
            </a:r>
            <a:r>
              <a:rPr lang="en-US" sz="2700" dirty="0">
                <a:latin typeface="Book Antiqua" panose="02040602050305030304" pitchFamily="18" charset="0"/>
              </a:rPr>
              <a:t>: It represents incorrectly classified positive classes. These are the positive classes predicted by the model that were actually negative. This is called Type I error.</a:t>
            </a:r>
          </a:p>
          <a:p>
            <a:pPr algn="just"/>
            <a:r>
              <a:rPr lang="en-US" sz="2700" b="1" dirty="0" smtClean="0">
                <a:latin typeface="Book Antiqua" panose="02040602050305030304" pitchFamily="18" charset="0"/>
              </a:rPr>
              <a:t>True Negative(TN)</a:t>
            </a:r>
            <a:r>
              <a:rPr lang="en-US" sz="2700" dirty="0" smtClean="0">
                <a:latin typeface="Book Antiqua" panose="02040602050305030304" pitchFamily="18" charset="0"/>
              </a:rPr>
              <a:t>: It represents correctly classified Negative classes. Both actual and predicted class are negative here.</a:t>
            </a:r>
          </a:p>
          <a:p>
            <a:pPr algn="just"/>
            <a:r>
              <a:rPr lang="en-US" sz="2700" b="1" dirty="0" smtClean="0">
                <a:latin typeface="Book Antiqua" panose="02040602050305030304" pitchFamily="18" charset="0"/>
              </a:rPr>
              <a:t>False Negative (FN)</a:t>
            </a:r>
            <a:r>
              <a:rPr lang="en-US" sz="2700" dirty="0" smtClean="0">
                <a:latin typeface="Book Antiqua" panose="02040602050305030304" pitchFamily="18" charset="0"/>
              </a:rPr>
              <a:t>: It represents incorrectly classified negative classes. These are the negative classes predicted by the model that were actually positive. This is called Type II error.</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2038585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dirty="0">
                <a:latin typeface="Book Antiqua" panose="02040602050305030304" pitchFamily="18" charset="0"/>
              </a:rPr>
              <a:t>Four widely used performance measures used for evaluating classification models are: </a:t>
            </a:r>
            <a:r>
              <a:rPr lang="en-US" sz="2700" i="1" dirty="0">
                <a:latin typeface="Book Antiqua" panose="02040602050305030304" pitchFamily="18" charset="0"/>
              </a:rPr>
              <a:t>Accuracy, Recall, Precision, F1-score</a:t>
            </a:r>
            <a:r>
              <a:rPr lang="en-US" sz="2700" dirty="0">
                <a:latin typeface="Book Antiqua" panose="02040602050305030304" pitchFamily="18" charset="0"/>
              </a:rPr>
              <a:t>. </a:t>
            </a:r>
          </a:p>
          <a:p>
            <a:pPr algn="just"/>
            <a:r>
              <a:rPr lang="en-US" sz="2700" b="1" dirty="0" smtClean="0">
                <a:latin typeface="Book Antiqua" panose="02040602050305030304" pitchFamily="18" charset="0"/>
              </a:rPr>
              <a:t>Accuracy:</a:t>
            </a:r>
            <a:r>
              <a:rPr lang="en-US" sz="2700" dirty="0" smtClean="0">
                <a:latin typeface="Book Antiqua" panose="02040602050305030304" pitchFamily="18" charset="0"/>
              </a:rPr>
              <a:t> It is the percentage of correct predictions made by the model and is given as below:</a:t>
            </a:r>
          </a:p>
          <a:p>
            <a:pPr algn="just"/>
            <a:endParaRPr lang="en-US" sz="2700" b="1" dirty="0" smtClean="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Precision:</a:t>
            </a:r>
            <a:r>
              <a:rPr lang="en-US" sz="2700" dirty="0" smtClean="0">
                <a:latin typeface="Book Antiqua" panose="02040602050305030304" pitchFamily="18" charset="0"/>
              </a:rPr>
              <a:t> It is  percentage of predicted positives that are actually positive and is given by:</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209922" name="Equation" r:id="rId3" imgW="3771720" imgH="393480" progId="Equation.3">
                  <p:embed/>
                </p:oleObj>
              </mc:Choice>
              <mc:Fallback>
                <p:oleObj name="Equation" r:id="rId3" imgW="3771720" imgH="393480" progId="Equation.3">
                  <p:embed/>
                  <p:pic>
                    <p:nvPicPr>
                      <p:cNvPr id="0" name=""/>
                      <p:cNvPicPr/>
                      <p:nvPr/>
                    </p:nvPicPr>
                    <p:blipFill>
                      <a:blip r:embed="rId4"/>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209923" name="Equation" r:id="rId5" imgW="3682800" imgH="393480" progId="Equation.3">
                  <p:embed/>
                </p:oleObj>
              </mc:Choice>
              <mc:Fallback>
                <p:oleObj name="Equation" r:id="rId5" imgW="3682800" imgH="393480" progId="Equation.3">
                  <p:embed/>
                  <p:pic>
                    <p:nvPicPr>
                      <p:cNvPr id="0" name=""/>
                      <p:cNvPicPr/>
                      <p:nvPr/>
                    </p:nvPicPr>
                    <p:blipFill>
                      <a:blip r:embed="rId6"/>
                      <a:stretch>
                        <a:fillRect/>
                      </a:stretch>
                    </p:blipFill>
                    <p:spPr>
                      <a:xfrm>
                        <a:off x="1299921" y="5418508"/>
                        <a:ext cx="6363354" cy="677492"/>
                      </a:xfrm>
                      <a:prstGeom prst="rect">
                        <a:avLst/>
                      </a:prstGeom>
                    </p:spPr>
                  </p:pic>
                </p:oleObj>
              </mc:Fallback>
            </mc:AlternateContent>
          </a:graphicData>
        </a:graphic>
      </p:graphicFrame>
    </p:spTree>
    <p:extLst>
      <p:ext uri="{BB962C8B-B14F-4D97-AF65-F5344CB8AC3E}">
        <p14:creationId xmlns:p14="http://schemas.microsoft.com/office/powerpoint/2010/main" val="1427943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dirty="0" smtClean="0">
                <a:latin typeface="Book Antiqua" panose="02040602050305030304" pitchFamily="18" charset="0"/>
              </a:rPr>
              <a:t>Recall:</a:t>
            </a:r>
            <a:r>
              <a:rPr lang="en-US" sz="2800" dirty="0" smtClean="0">
                <a:latin typeface="Book Antiqua" panose="02040602050305030304" pitchFamily="18" charset="0"/>
              </a:rPr>
              <a:t> It is the percentage of actual positives that are correctly classified by the model and is given as below:</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b="1" dirty="0" smtClean="0">
                <a:latin typeface="Book Antiqua" panose="02040602050305030304" pitchFamily="18" charset="0"/>
              </a:rPr>
              <a:t>F1-score:</a:t>
            </a:r>
            <a:r>
              <a:rPr lang="en-US" sz="2800" dirty="0" smtClean="0">
                <a:latin typeface="Book Antiqua" panose="02040602050305030304" pitchFamily="18" charset="0"/>
              </a:rPr>
              <a:t> It is the harmonic mean of recall and precision. It becomes high only when both precision and recall are high. This score is given by:</a:t>
            </a:r>
          </a:p>
          <a:p>
            <a:pPr marL="0" indent="0" algn="just">
              <a:buNone/>
            </a:pPr>
            <a:r>
              <a:rPr lang="en-US" sz="2800" dirty="0">
                <a:latin typeface="Book Antiqua" panose="02040602050305030304" pitchFamily="18" charset="0"/>
              </a:rPr>
              <a:t>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210946" name="Equation" r:id="rId3" imgW="3301920" imgH="419040" progId="Equation.3">
                  <p:embed/>
                </p:oleObj>
              </mc:Choice>
              <mc:Fallback>
                <p:oleObj name="Equation" r:id="rId3" imgW="3301920" imgH="419040" progId="Equation.3">
                  <p:embed/>
                  <p:pic>
                    <p:nvPicPr>
                      <p:cNvPr id="0" name=""/>
                      <p:cNvPicPr/>
                      <p:nvPr/>
                    </p:nvPicPr>
                    <p:blipFill>
                      <a:blip r:embed="rId4"/>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210947" name="Equation" r:id="rId5" imgW="1663560" imgH="393480" progId="Equation.3">
                  <p:embed/>
                </p:oleObj>
              </mc:Choice>
              <mc:Fallback>
                <p:oleObj name="Equation" r:id="rId5" imgW="1663560" imgH="393480" progId="Equation.3">
                  <p:embed/>
                  <p:pic>
                    <p:nvPicPr>
                      <p:cNvPr id="0" name=""/>
                      <p:cNvPicPr/>
                      <p:nvPr/>
                    </p:nvPicPr>
                    <p:blipFill>
                      <a:blip r:embed="rId6"/>
                      <a:stretch>
                        <a:fillRect/>
                      </a:stretch>
                    </p:blipFill>
                    <p:spPr>
                      <a:xfrm>
                        <a:off x="2043112" y="5410200"/>
                        <a:ext cx="3370988" cy="762000"/>
                      </a:xfrm>
                      <a:prstGeom prst="rect">
                        <a:avLst/>
                      </a:prstGeom>
                    </p:spPr>
                  </p:pic>
                </p:oleObj>
              </mc:Fallback>
            </mc:AlternateContent>
          </a:graphicData>
        </a:graphic>
      </p:graphicFrame>
    </p:spTree>
    <p:extLst>
      <p:ext uri="{BB962C8B-B14F-4D97-AF65-F5344CB8AC3E}">
        <p14:creationId xmlns:p14="http://schemas.microsoft.com/office/powerpoint/2010/main" val="32911895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600" dirty="0" smtClean="0">
                <a:latin typeface="Book Antiqua" panose="02040602050305030304" pitchFamily="18" charset="0"/>
              </a:rPr>
              <a:t>Suppose that we have to classify </a:t>
            </a:r>
            <a:r>
              <a:rPr lang="en-US" sz="2600" dirty="0">
                <a:latin typeface="Book Antiqua" panose="02040602050305030304" pitchFamily="18" charset="0"/>
              </a:rPr>
              <a:t>100 people </a:t>
            </a:r>
            <a:r>
              <a:rPr lang="en-US" sz="2600" dirty="0" smtClean="0">
                <a:latin typeface="Book Antiqua" panose="02040602050305030304" pitchFamily="18" charset="0"/>
              </a:rPr>
              <a:t>as </a:t>
            </a:r>
            <a:r>
              <a:rPr lang="en-US" sz="2600" dirty="0">
                <a:latin typeface="Book Antiqua" panose="02040602050305030304" pitchFamily="18" charset="0"/>
              </a:rPr>
              <a:t>pregnant or not </a:t>
            </a:r>
            <a:r>
              <a:rPr lang="en-US" sz="2600" dirty="0" smtClean="0">
                <a:latin typeface="Book Antiqua" panose="02040602050305030304" pitchFamily="18" charset="0"/>
              </a:rPr>
              <a:t>pregnant. This </a:t>
            </a:r>
            <a:r>
              <a:rPr lang="en-US" sz="2600" dirty="0">
                <a:latin typeface="Book Antiqua" panose="02040602050305030304" pitchFamily="18" charset="0"/>
              </a:rPr>
              <a:t>includes 40 pregnant women and the remaining 60 are not </a:t>
            </a:r>
            <a:r>
              <a:rPr lang="en-US" sz="2600" dirty="0" smtClean="0">
                <a:latin typeface="Book Antiqua" panose="02040602050305030304" pitchFamily="18" charset="0"/>
              </a:rPr>
              <a:t>pregnant. </a:t>
            </a:r>
            <a:r>
              <a:rPr lang="en-US" sz="2600" dirty="0">
                <a:latin typeface="Book Antiqua" panose="02040602050305030304" pitchFamily="18" charset="0"/>
              </a:rPr>
              <a:t>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Compute accuracy, precision, recall, and F1-score for the above example.</a:t>
            </a: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3608040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Classification </a:t>
            </a:r>
            <a:r>
              <a:rPr lang="en-US" sz="2800" b="1" dirty="0" smtClean="0">
                <a:latin typeface="Book Antiqua" panose="02040602050305030304" pitchFamily="18" charset="0"/>
              </a:rPr>
              <a:t>Metrics</a:t>
            </a:r>
          </a:p>
          <a:p>
            <a:pPr algn="just"/>
            <a:r>
              <a:rPr lang="en-US" sz="2800" dirty="0" smtClean="0">
                <a:latin typeface="Book Antiqua" panose="02040602050305030304" pitchFamily="18" charset="0"/>
              </a:rPr>
              <a:t>We </a:t>
            </a:r>
            <a:r>
              <a:rPr lang="en-US" sz="2800" dirty="0">
                <a:latin typeface="Book Antiqua" panose="02040602050305030304" pitchFamily="18" charset="0"/>
              </a:rPr>
              <a:t>shouldn’t use accuracy on imbalanced problems. Then, it is easy to get a high accuracy score by simply classifying all observations as the majority class</a:t>
            </a:r>
            <a:r>
              <a:rPr lang="en-US" sz="2800" dirty="0" smtClean="0">
                <a:latin typeface="Book Antiqua" panose="02040602050305030304" pitchFamily="18" charset="0"/>
              </a:rPr>
              <a:t>.</a:t>
            </a:r>
          </a:p>
          <a:p>
            <a:pPr algn="just"/>
            <a:r>
              <a:rPr lang="en-US" sz="2800" dirty="0">
                <a:latin typeface="Book Antiqua" panose="02040602050305030304" pitchFamily="18" charset="0"/>
              </a:rPr>
              <a:t>The </a:t>
            </a:r>
            <a:r>
              <a:rPr lang="en-US" sz="2800" dirty="0" smtClean="0">
                <a:latin typeface="Book Antiqua" panose="02040602050305030304" pitchFamily="18" charset="0"/>
              </a:rPr>
              <a:t>F1-score </a:t>
            </a:r>
            <a:r>
              <a:rPr lang="en-US" sz="2800" dirty="0">
                <a:latin typeface="Book Antiqua" panose="02040602050305030304" pitchFamily="18" charset="0"/>
              </a:rPr>
              <a:t>is a popular metric for imbalanced classification.</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96694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Sensitivity-Specificity Metrics</a:t>
            </a:r>
          </a:p>
          <a:p>
            <a:pPr algn="just" fontAlgn="base"/>
            <a:r>
              <a:rPr lang="en-US" sz="2800" dirty="0">
                <a:latin typeface="Book Antiqua" panose="02040602050305030304" pitchFamily="18" charset="0"/>
              </a:rPr>
              <a:t>Sensitivity refers to the true positive rate and summarizes how well the positive class was predicted.</a:t>
            </a:r>
          </a:p>
          <a:p>
            <a:pPr marL="0" indent="0" algn="just" fontAlgn="base">
              <a:buNone/>
            </a:pPr>
            <a:r>
              <a:rPr lang="en-US" sz="2800" b="1" dirty="0" smtClean="0">
                <a:latin typeface="Book Antiqua" panose="02040602050305030304" pitchFamily="18" charset="0"/>
              </a:rPr>
              <a:t>	Sensitivity=Recall</a:t>
            </a:r>
            <a:r>
              <a:rPr lang="en-US" sz="2800" dirty="0">
                <a:latin typeface="Book Antiqua" panose="02040602050305030304" pitchFamily="18" charset="0"/>
              </a:rPr>
              <a:t> = </a:t>
            </a:r>
            <a:r>
              <a:rPr lang="en-US" sz="2800" dirty="0" smtClean="0">
                <a:latin typeface="Book Antiqua" panose="02040602050305030304" pitchFamily="18" charset="0"/>
              </a:rPr>
              <a:t>TP </a:t>
            </a:r>
            <a:r>
              <a:rPr lang="en-US" sz="2800" dirty="0">
                <a:latin typeface="Book Antiqua" panose="02040602050305030304" pitchFamily="18" charset="0"/>
              </a:rPr>
              <a:t>/ (</a:t>
            </a:r>
            <a:r>
              <a:rPr lang="en-US" sz="2800" dirty="0" smtClean="0">
                <a:latin typeface="Book Antiqua" panose="02040602050305030304" pitchFamily="18" charset="0"/>
              </a:rPr>
              <a:t>TP </a:t>
            </a:r>
            <a:r>
              <a:rPr lang="en-US" sz="2800" dirty="0">
                <a:latin typeface="Book Antiqua" panose="02040602050305030304" pitchFamily="18" charset="0"/>
              </a:rPr>
              <a:t>+ </a:t>
            </a:r>
            <a:r>
              <a:rPr lang="en-US" sz="2800" dirty="0" smtClean="0">
                <a:latin typeface="Book Antiqua" panose="02040602050305030304" pitchFamily="18" charset="0"/>
              </a:rPr>
              <a:t>FN)</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Specificity is the complement to sensitivity, or the true negative rate, and </a:t>
            </a:r>
            <a:r>
              <a:rPr lang="en-US" sz="2800" dirty="0" smtClean="0">
                <a:latin typeface="Book Antiqua" panose="02040602050305030304" pitchFamily="18" charset="0"/>
              </a:rPr>
              <a:t>summarizes </a:t>
            </a:r>
            <a:r>
              <a:rPr lang="en-US" sz="2800" dirty="0">
                <a:latin typeface="Book Antiqua" panose="02040602050305030304" pitchFamily="18" charset="0"/>
              </a:rPr>
              <a:t>how well the negative class was predicted.</a:t>
            </a:r>
          </a:p>
          <a:p>
            <a:pPr marL="0" indent="0" algn="just" fontAlgn="base">
              <a:buNone/>
            </a:pPr>
            <a:r>
              <a:rPr lang="en-US" sz="2800" b="1" dirty="0" smtClean="0">
                <a:latin typeface="Book Antiqua" panose="02040602050305030304" pitchFamily="18" charset="0"/>
              </a:rPr>
              <a:t>	Specificity</a:t>
            </a:r>
            <a:r>
              <a:rPr lang="en-US" sz="2800" dirty="0">
                <a:latin typeface="Book Antiqua" panose="02040602050305030304" pitchFamily="18" charset="0"/>
              </a:rPr>
              <a:t> = </a:t>
            </a:r>
            <a:r>
              <a:rPr lang="en-US" sz="2800" dirty="0" smtClean="0">
                <a:latin typeface="Book Antiqua" panose="02040602050305030304" pitchFamily="18" charset="0"/>
              </a:rPr>
              <a:t>TN </a:t>
            </a:r>
            <a:r>
              <a:rPr lang="en-US" sz="2800" dirty="0">
                <a:latin typeface="Book Antiqua" panose="02040602050305030304" pitchFamily="18" charset="0"/>
              </a:rPr>
              <a:t>/ (</a:t>
            </a:r>
            <a:r>
              <a:rPr lang="en-US" sz="2800" dirty="0" smtClean="0">
                <a:latin typeface="Book Antiqua" panose="02040602050305030304" pitchFamily="18" charset="0"/>
              </a:rPr>
              <a:t>FP </a:t>
            </a:r>
            <a:r>
              <a:rPr lang="en-US" sz="2800" dirty="0">
                <a:latin typeface="Book Antiqua" panose="02040602050305030304" pitchFamily="18" charset="0"/>
              </a:rPr>
              <a:t>+ </a:t>
            </a:r>
            <a:r>
              <a:rPr lang="en-US" sz="2800" dirty="0" smtClean="0">
                <a:latin typeface="Book Antiqua" panose="02040602050305030304" pitchFamily="18" charset="0"/>
              </a:rPr>
              <a:t>TN)</a:t>
            </a:r>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942067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smtClean="0">
                <a:latin typeface="Book Antiqua" pitchFamily="18" charset="0"/>
              </a:rPr>
              <a:t>The prediction error for any machine learning algorithm can be broken down into three parts:</a:t>
            </a:r>
          </a:p>
          <a:p>
            <a:pPr lvl="1" algn="just" fontAlgn="base"/>
            <a:r>
              <a:rPr lang="en-US" sz="2400" dirty="0" smtClean="0">
                <a:latin typeface="Book Antiqua" pitchFamily="18" charset="0"/>
              </a:rPr>
              <a:t>Bias Error</a:t>
            </a:r>
          </a:p>
          <a:p>
            <a:pPr lvl="1" algn="just" fontAlgn="base"/>
            <a:r>
              <a:rPr lang="en-US" sz="2400" dirty="0" smtClean="0">
                <a:latin typeface="Book Antiqua" pitchFamily="18" charset="0"/>
              </a:rPr>
              <a:t>Variance Error</a:t>
            </a:r>
          </a:p>
          <a:p>
            <a:pPr lvl="1" algn="just" fontAlgn="base"/>
            <a:r>
              <a:rPr lang="en-US" sz="2400" dirty="0" smtClean="0">
                <a:latin typeface="Book Antiqua" pitchFamily="18" charset="0"/>
              </a:rPr>
              <a:t>Irreducible Error</a:t>
            </a:r>
          </a:p>
          <a:p>
            <a:pPr algn="just" fontAlgn="base"/>
            <a:r>
              <a:rPr lang="en-US" sz="2800" dirty="0" smtClean="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2</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9612531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ROC Curve</a:t>
            </a:r>
          </a:p>
          <a:p>
            <a:pPr algn="just"/>
            <a:r>
              <a:rPr lang="en-US" sz="2800" dirty="0" smtClean="0">
                <a:latin typeface="Book Antiqua" panose="02040602050305030304" pitchFamily="18" charset="0"/>
              </a:rPr>
              <a:t>ROC curve </a:t>
            </a:r>
            <a:r>
              <a:rPr lang="en-US" sz="2800" dirty="0">
                <a:latin typeface="Book Antiqua" panose="02040602050305030304" pitchFamily="18" charset="0"/>
              </a:rPr>
              <a:t>is a plot of </a:t>
            </a:r>
            <a:r>
              <a:rPr lang="en-US" sz="2800" b="1" dirty="0">
                <a:latin typeface="Book Antiqua" panose="02040602050305030304" pitchFamily="18" charset="0"/>
              </a:rPr>
              <a:t>true positive rate</a:t>
            </a:r>
            <a:r>
              <a:rPr lang="en-US" sz="2800" dirty="0">
                <a:latin typeface="Book Antiqua" panose="02040602050305030304" pitchFamily="18" charset="0"/>
              </a:rPr>
              <a:t> </a:t>
            </a:r>
            <a:r>
              <a:rPr lang="en-US" sz="2800" dirty="0" smtClean="0">
                <a:latin typeface="Book Antiqua" panose="02040602050305030304" pitchFamily="18" charset="0"/>
              </a:rPr>
              <a:t> </a:t>
            </a:r>
            <a:r>
              <a:rPr lang="en-US" sz="2800" dirty="0">
                <a:latin typeface="Book Antiqua" panose="02040602050305030304" pitchFamily="18" charset="0"/>
              </a:rPr>
              <a:t>against </a:t>
            </a:r>
            <a:r>
              <a:rPr lang="en-US" sz="2800" b="1" dirty="0">
                <a:latin typeface="Book Antiqua" panose="02040602050305030304" pitchFamily="18" charset="0"/>
              </a:rPr>
              <a:t>false positive </a:t>
            </a:r>
            <a:r>
              <a:rPr lang="en-US" sz="2800" b="1" dirty="0" smtClean="0">
                <a:latin typeface="Book Antiqua" panose="02040602050305030304" pitchFamily="18" charset="0"/>
              </a:rPr>
              <a:t>rate</a:t>
            </a:r>
            <a:r>
              <a:rPr lang="en-US" sz="2800" dirty="0" smtClean="0">
                <a:latin typeface="Book Antiqua" panose="02040602050305030304" pitchFamily="18" charset="0"/>
              </a:rPr>
              <a:t>. ROC stand for receiver operating characteristics.</a:t>
            </a:r>
          </a:p>
          <a:p>
            <a:pPr algn="just"/>
            <a:r>
              <a:rPr lang="en-US" sz="2800" dirty="0" smtClean="0">
                <a:latin typeface="Book Antiqua" panose="02040602050305030304" pitchFamily="18" charset="0"/>
              </a:rPr>
              <a:t>True positive rate is also called and recall and is give by:</a:t>
            </a:r>
          </a:p>
          <a:p>
            <a:pPr algn="just"/>
            <a:endParaRPr lang="en-US" sz="2800" dirty="0">
              <a:latin typeface="Book Antiqua" panose="02040602050305030304" pitchFamily="18" charset="0"/>
            </a:endParaRPr>
          </a:p>
          <a:p>
            <a:pPr algn="just"/>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695759"/>
              </p:ext>
            </p:extLst>
          </p:nvPr>
        </p:nvGraphicFramePr>
        <p:xfrm>
          <a:off x="1371599" y="4411662"/>
          <a:ext cx="5487988" cy="722313"/>
        </p:xfrm>
        <a:graphic>
          <a:graphicData uri="http://schemas.openxmlformats.org/presentationml/2006/ole">
            <mc:AlternateContent xmlns:mc="http://schemas.openxmlformats.org/markup-compatibility/2006">
              <mc:Choice xmlns:v="urn:schemas-microsoft-com:vml" Requires="v">
                <p:oleObj spid="_x0000_s194648" name="Equation" r:id="rId3" imgW="2984400" imgH="393480" progId="Equation.3">
                  <p:embed/>
                </p:oleObj>
              </mc:Choice>
              <mc:Fallback>
                <p:oleObj name="Equation" r:id="rId3" imgW="2984400" imgH="393480" progId="Equation.3">
                  <p:embed/>
                  <p:pic>
                    <p:nvPicPr>
                      <p:cNvPr id="0" name=""/>
                      <p:cNvPicPr/>
                      <p:nvPr/>
                    </p:nvPicPr>
                    <p:blipFill>
                      <a:blip r:embed="rId4"/>
                      <a:stretch>
                        <a:fillRect/>
                      </a:stretch>
                    </p:blipFill>
                    <p:spPr>
                      <a:xfrm>
                        <a:off x="1371599" y="4411662"/>
                        <a:ext cx="5487988" cy="7223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74826732"/>
              </p:ext>
            </p:extLst>
          </p:nvPr>
        </p:nvGraphicFramePr>
        <p:xfrm>
          <a:off x="1371599" y="5295900"/>
          <a:ext cx="5254625" cy="722312"/>
        </p:xfrm>
        <a:graphic>
          <a:graphicData uri="http://schemas.openxmlformats.org/presentationml/2006/ole">
            <mc:AlternateContent xmlns:mc="http://schemas.openxmlformats.org/markup-compatibility/2006">
              <mc:Choice xmlns:v="urn:schemas-microsoft-com:vml" Requires="v">
                <p:oleObj spid="_x0000_s194649" name="Equation" r:id="rId5" imgW="2857320" imgH="393480" progId="Equation.3">
                  <p:embed/>
                </p:oleObj>
              </mc:Choice>
              <mc:Fallback>
                <p:oleObj name="Equation" r:id="rId5" imgW="2857320" imgH="393480" progId="Equation.3">
                  <p:embed/>
                  <p:pic>
                    <p:nvPicPr>
                      <p:cNvPr id="0" name=""/>
                      <p:cNvPicPr/>
                      <p:nvPr/>
                    </p:nvPicPr>
                    <p:blipFill>
                      <a:blip r:embed="rId6"/>
                      <a:stretch>
                        <a:fillRect/>
                      </a:stretch>
                    </p:blipFill>
                    <p:spPr>
                      <a:xfrm>
                        <a:off x="1371599" y="5295900"/>
                        <a:ext cx="5254625" cy="722312"/>
                      </a:xfrm>
                      <a:prstGeom prst="rect">
                        <a:avLst/>
                      </a:prstGeom>
                    </p:spPr>
                  </p:pic>
                </p:oleObj>
              </mc:Fallback>
            </mc:AlternateContent>
          </a:graphicData>
        </a:graphic>
      </p:graphicFrame>
    </p:spTree>
    <p:extLst>
      <p:ext uri="{BB962C8B-B14F-4D97-AF65-F5344CB8AC3E}">
        <p14:creationId xmlns:p14="http://schemas.microsoft.com/office/powerpoint/2010/main" val="23940594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0075" y="2258219"/>
            <a:ext cx="4733925" cy="3257550"/>
          </a:xfrm>
          <a:prstGeom prst="rect">
            <a:avLst/>
          </a:prstGeom>
        </p:spPr>
      </p:pic>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4724400" cy="4525963"/>
          </a:xfrm>
        </p:spPr>
        <p:txBody>
          <a:bodyPr>
            <a:normAutofit/>
          </a:bodyPr>
          <a:lstStyle/>
          <a:p>
            <a:pPr marL="0" indent="0" algn="just">
              <a:buNone/>
            </a:pPr>
            <a:r>
              <a:rPr lang="en-US" sz="2800" b="1" dirty="0" smtClean="0">
                <a:latin typeface="Book Antiqua" panose="02040602050305030304" pitchFamily="18" charset="0"/>
              </a:rPr>
              <a:t>ROC Curve</a:t>
            </a:r>
          </a:p>
          <a:p>
            <a:pPr algn="just"/>
            <a:r>
              <a:rPr lang="en-US" sz="2800" dirty="0" smtClean="0">
                <a:latin typeface="Book Antiqua" panose="02040602050305030304" pitchFamily="18" charset="0"/>
              </a:rPr>
              <a:t>If area </a:t>
            </a:r>
            <a:r>
              <a:rPr lang="en-US" sz="2800" dirty="0">
                <a:latin typeface="Book Antiqua" panose="02040602050305030304" pitchFamily="18" charset="0"/>
              </a:rPr>
              <a:t>u</a:t>
            </a:r>
            <a:r>
              <a:rPr lang="en-US" sz="2800" dirty="0" smtClean="0">
                <a:latin typeface="Book Antiqua" panose="02040602050305030304" pitchFamily="18" charset="0"/>
              </a:rPr>
              <a:t>nder </a:t>
            </a:r>
            <a:r>
              <a:rPr lang="en-US" sz="2800" dirty="0">
                <a:latin typeface="Book Antiqua" panose="02040602050305030304" pitchFamily="18" charset="0"/>
              </a:rPr>
              <a:t>the </a:t>
            </a:r>
            <a:r>
              <a:rPr lang="en-US" sz="2800" dirty="0" smtClean="0">
                <a:latin typeface="Book Antiqua" panose="02040602050305030304" pitchFamily="18" charset="0"/>
              </a:rPr>
              <a:t>ROC curve is higher, </a:t>
            </a:r>
            <a:r>
              <a:rPr lang="en-US" sz="2800" dirty="0">
                <a:latin typeface="Book Antiqua" panose="02040602050305030304" pitchFamily="18" charset="0"/>
              </a:rPr>
              <a:t>the better is the model performance. </a:t>
            </a:r>
          </a:p>
          <a:p>
            <a:pPr algn="just"/>
            <a:r>
              <a:rPr lang="en-US" sz="2800" dirty="0">
                <a:latin typeface="Book Antiqua" panose="02040602050305030304" pitchFamily="18" charset="0"/>
              </a:rPr>
              <a:t>If the curve is somewhere near the 50% diagonal line, it suggests that the model randomly predicts the output variable.</a:t>
            </a:r>
          </a:p>
          <a:p>
            <a:pPr algn="just"/>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145384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a:latin typeface="Book Antiqua" panose="02040602050305030304" pitchFamily="18" charset="0"/>
              </a:rPr>
              <a:t>Log Loss</a:t>
            </a:r>
          </a:p>
          <a:p>
            <a:pPr algn="just"/>
            <a:r>
              <a:rPr lang="en-US" sz="3000" dirty="0">
                <a:latin typeface="Book Antiqua" panose="02040602050305030304" pitchFamily="18" charset="0"/>
              </a:rPr>
              <a:t>Log loss is a very effective classification metric and is equivalent to -1* log (likelihood function) where the likelihood function suggests how likely the model thinks the observed set of outcomes was. </a:t>
            </a:r>
          </a:p>
          <a:p>
            <a:pPr algn="just"/>
            <a:r>
              <a:rPr lang="en-US" sz="3000" dirty="0">
                <a:latin typeface="Book Antiqua" panose="02040602050305030304" pitchFamily="18" charset="0"/>
              </a:rPr>
              <a:t>Since the likelihood function provides very small values, a better way to interpret them is by converting the values to log and the negative is added to reverse the order of the metric such that a lower loss score suggests a better model</a:t>
            </a:r>
            <a:r>
              <a:rPr lang="en-US" sz="3000" dirty="0" smtClean="0">
                <a:latin typeface="Book Antiqua" panose="02040602050305030304" pitchFamily="18" charset="0"/>
              </a:rPr>
              <a:t>.</a:t>
            </a:r>
            <a:endParaRPr lang="en-US" sz="2800"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6960288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Regression Metrics</a:t>
            </a:r>
          </a:p>
          <a:p>
            <a:pPr algn="just"/>
            <a:r>
              <a:rPr lang="en-US" sz="2800" dirty="0">
                <a:latin typeface="Book Antiqua" panose="02040602050305030304" pitchFamily="18" charset="0"/>
              </a:rPr>
              <a:t>Regression models provide a continuous output variable, unlike classification models that have discrete output variables. Therefore, the metrics for assessing the regression models are accordingly designed</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Some of the widely used regression metrics are: MSE, RMSE</a:t>
            </a:r>
            <a:r>
              <a:rPr lang="en-US" sz="2800" smtClean="0">
                <a:latin typeface="Book Antiqua" panose="02040602050305030304" pitchFamily="18" charset="0"/>
              </a:rPr>
              <a:t>, RMSLE</a:t>
            </a:r>
            <a:r>
              <a:rPr lang="en-US" sz="2800" dirty="0" smtClean="0">
                <a:latin typeface="Book Antiqua" panose="02040602050305030304" pitchFamily="18" charset="0"/>
              </a:rPr>
              <a:t>, MAE, R</a:t>
            </a:r>
            <a:r>
              <a:rPr lang="en-US" sz="2800" baseline="30000" dirty="0" smtClean="0">
                <a:latin typeface="Book Antiqua" panose="02040602050305030304" pitchFamily="18" charset="0"/>
              </a:rPr>
              <a:t>2</a:t>
            </a:r>
            <a:r>
              <a:rPr lang="en-US" sz="2800" dirty="0" smtClean="0">
                <a:latin typeface="Book Antiqua" panose="02040602050305030304" pitchFamily="18" charset="0"/>
              </a:rPr>
              <a:t>.</a:t>
            </a:r>
            <a:endParaRPr lang="en-US" sz="2800" dirty="0">
              <a:latin typeface="Book Antiqua" panose="02040602050305030304" pitchFamily="18" charset="0"/>
            </a:endParaRPr>
          </a:p>
          <a:p>
            <a:pPr marL="0" indent="0" algn="just">
              <a:buNone/>
            </a:pPr>
            <a:endParaRPr lang="en-US" sz="2800" i="1" dirty="0" smtClean="0">
              <a:latin typeface="Book Antiqua" pitchFamily="18" charset="0"/>
            </a:endParaRPr>
          </a:p>
          <a:p>
            <a:pPr marL="0" indent="0" algn="just">
              <a:buNone/>
            </a:pP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4874263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Mean </a:t>
            </a:r>
            <a:r>
              <a:rPr lang="en-US" sz="2800" b="1" dirty="0">
                <a:latin typeface="Book Antiqua" panose="02040602050305030304" pitchFamily="18" charset="0"/>
              </a:rPr>
              <a:t>Squared Error </a:t>
            </a:r>
            <a:r>
              <a:rPr lang="en-US" sz="2800" b="1" dirty="0" smtClean="0">
                <a:latin typeface="Book Antiqua" panose="02040602050305030304" pitchFamily="18" charset="0"/>
              </a:rPr>
              <a:t>(MSE)</a:t>
            </a:r>
            <a:endParaRPr lang="en-US" sz="2800" b="1" dirty="0">
              <a:latin typeface="Book Antiqua" panose="02040602050305030304" pitchFamily="18" charset="0"/>
            </a:endParaRPr>
          </a:p>
          <a:p>
            <a:pPr algn="just"/>
            <a:r>
              <a:rPr lang="en-US" sz="2800" dirty="0">
                <a:latin typeface="Book Antiqua" panose="02040602050305030304" pitchFamily="18" charset="0"/>
              </a:rPr>
              <a:t>MSE is a simple metric that calculates the difference between the actual value and the predicted value (error), squares it and then provides the mean of all the errors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	Where y is actual value and  </a:t>
            </a:r>
            <a:r>
              <a:rPr lang="en-US" sz="2800" dirty="0">
                <a:latin typeface="Book Antiqua" panose="02040602050305030304" pitchFamily="18" charset="0"/>
              </a:rPr>
              <a:t> </a:t>
            </a:r>
            <a:r>
              <a:rPr lang="en-US" sz="2800" dirty="0" smtClean="0">
                <a:latin typeface="Book Antiqua" panose="02040602050305030304" pitchFamily="18" charset="0"/>
              </a:rPr>
              <a:t> is predicted value</a:t>
            </a:r>
            <a:endParaRPr lang="en-US" sz="2800" dirty="0">
              <a:latin typeface="Book Antiqua" panose="02040602050305030304" pitchFamily="18" charset="0"/>
            </a:endParaRPr>
          </a:p>
          <a:p>
            <a:pPr marL="0" indent="0" algn="just">
              <a:buNone/>
            </a:pPr>
            <a:endParaRPr lang="en-US" sz="2800" i="1" dirty="0" smtClean="0">
              <a:latin typeface="Book Antiqua" pitchFamily="18" charset="0"/>
            </a:endParaRPr>
          </a:p>
          <a:p>
            <a:pPr marL="0" indent="0" algn="just">
              <a:buNone/>
            </a:pP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225921805"/>
              </p:ext>
            </p:extLst>
          </p:nvPr>
        </p:nvGraphicFramePr>
        <p:xfrm>
          <a:off x="1676399" y="4114800"/>
          <a:ext cx="2877671" cy="914400"/>
        </p:xfrm>
        <a:graphic>
          <a:graphicData uri="http://schemas.openxmlformats.org/presentationml/2006/ole">
            <mc:AlternateContent xmlns:mc="http://schemas.openxmlformats.org/markup-compatibility/2006">
              <mc:Choice xmlns:v="urn:schemas-microsoft-com:vml" Requires="v">
                <p:oleObj spid="_x0000_s195666" name="Equation" r:id="rId3" imgW="1358640" imgH="431640" progId="Equation.3">
                  <p:embed/>
                </p:oleObj>
              </mc:Choice>
              <mc:Fallback>
                <p:oleObj name="Equation" r:id="rId3" imgW="1358640" imgH="431640" progId="Equation.3">
                  <p:embed/>
                  <p:pic>
                    <p:nvPicPr>
                      <p:cNvPr id="0" name=""/>
                      <p:cNvPicPr/>
                      <p:nvPr/>
                    </p:nvPicPr>
                    <p:blipFill>
                      <a:blip r:embed="rId4"/>
                      <a:stretch>
                        <a:fillRect/>
                      </a:stretch>
                    </p:blipFill>
                    <p:spPr>
                      <a:xfrm>
                        <a:off x="1676399" y="4114800"/>
                        <a:ext cx="2877671" cy="9144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02114191"/>
              </p:ext>
            </p:extLst>
          </p:nvPr>
        </p:nvGraphicFramePr>
        <p:xfrm>
          <a:off x="5638800" y="5029200"/>
          <a:ext cx="228600" cy="332509"/>
        </p:xfrm>
        <a:graphic>
          <a:graphicData uri="http://schemas.openxmlformats.org/presentationml/2006/ole">
            <mc:AlternateContent xmlns:mc="http://schemas.openxmlformats.org/markup-compatibility/2006">
              <mc:Choice xmlns:v="urn:schemas-microsoft-com:vml" Requires="v">
                <p:oleObj spid="_x0000_s195667" name="Equation" r:id="rId5" imgW="139680" imgH="203040" progId="Equation.3">
                  <p:embed/>
                </p:oleObj>
              </mc:Choice>
              <mc:Fallback>
                <p:oleObj name="Equation" r:id="rId5" imgW="139680" imgH="203040" progId="Equation.3">
                  <p:embed/>
                  <p:pic>
                    <p:nvPicPr>
                      <p:cNvPr id="0" name=""/>
                      <p:cNvPicPr/>
                      <p:nvPr/>
                    </p:nvPicPr>
                    <p:blipFill>
                      <a:blip r:embed="rId6"/>
                      <a:stretch>
                        <a:fillRect/>
                      </a:stretch>
                    </p:blipFill>
                    <p:spPr>
                      <a:xfrm>
                        <a:off x="5638800" y="5029200"/>
                        <a:ext cx="228600" cy="332509"/>
                      </a:xfrm>
                      <a:prstGeom prst="rect">
                        <a:avLst/>
                      </a:prstGeom>
                    </p:spPr>
                  </p:pic>
                </p:oleObj>
              </mc:Fallback>
            </mc:AlternateContent>
          </a:graphicData>
        </a:graphic>
      </p:graphicFrame>
    </p:spTree>
    <p:extLst>
      <p:ext uri="{BB962C8B-B14F-4D97-AF65-F5344CB8AC3E}">
        <p14:creationId xmlns:p14="http://schemas.microsoft.com/office/powerpoint/2010/main" val="34708010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MSE is very sensitive to outliers and will show a very high error value even if a few outliers are present in the otherwise well-fitted model predictions</a:t>
            </a:r>
            <a:r>
              <a:rPr lang="en-US" sz="2800" dirty="0" smtClean="0">
                <a:latin typeface="Book Antiqua" panose="02040602050305030304" pitchFamily="18" charset="0"/>
              </a:rPr>
              <a:t>.</a:t>
            </a:r>
          </a:p>
          <a:p>
            <a:pPr marL="0" indent="0" algn="just">
              <a:buNone/>
            </a:pPr>
            <a:r>
              <a:rPr lang="en-US" sz="2800" b="1" dirty="0">
                <a:latin typeface="Book Antiqua" panose="02040602050305030304" pitchFamily="18" charset="0"/>
              </a:rPr>
              <a:t>Root Mean Squared Error (RMSE)</a:t>
            </a:r>
          </a:p>
          <a:p>
            <a:pPr algn="just"/>
            <a:r>
              <a:rPr lang="en-US" sz="2800" dirty="0" smtClean="0">
                <a:latin typeface="Book Antiqua" pitchFamily="18" charset="0"/>
              </a:rPr>
              <a:t>RMSE </a:t>
            </a:r>
            <a:r>
              <a:rPr lang="en-US" sz="2800" dirty="0">
                <a:latin typeface="Book Antiqua" pitchFamily="18" charset="0"/>
              </a:rPr>
              <a:t>is the root of MSE and is beneficial because it helps to bring down the scale of the errors closer to the actual values, making it more interpretable.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2755045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Mean Absolute Error or MAE</a:t>
            </a:r>
          </a:p>
          <a:p>
            <a:pPr algn="just"/>
            <a:r>
              <a:rPr lang="en-US" sz="2800" dirty="0">
                <a:latin typeface="Book Antiqua" panose="02040602050305030304" pitchFamily="18" charset="0"/>
              </a:rPr>
              <a:t>MAE is the mean of the absolute error values (actuals – predictions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a:latin typeface="Book Antiqua" panose="02040602050305030304" pitchFamily="18" charset="0"/>
              </a:rPr>
              <a:t>If one wants to ignore the outlier values to a certain degree, MAE is the choice since it reduces the penalty of the outliers significantly with the removal of the square terms.</a:t>
            </a: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46447333"/>
              </p:ext>
            </p:extLst>
          </p:nvPr>
        </p:nvGraphicFramePr>
        <p:xfrm>
          <a:off x="1249363" y="3124200"/>
          <a:ext cx="2663825" cy="914400"/>
        </p:xfrm>
        <a:graphic>
          <a:graphicData uri="http://schemas.openxmlformats.org/presentationml/2006/ole">
            <mc:AlternateContent xmlns:mc="http://schemas.openxmlformats.org/markup-compatibility/2006">
              <mc:Choice xmlns:v="urn:schemas-microsoft-com:vml" Requires="v">
                <p:oleObj spid="_x0000_s196646" name="Equation" r:id="rId3" imgW="1257120" imgH="431640" progId="Equation.3">
                  <p:embed/>
                </p:oleObj>
              </mc:Choice>
              <mc:Fallback>
                <p:oleObj name="Equation" r:id="rId3" imgW="1257120" imgH="431640" progId="Equation.3">
                  <p:embed/>
                  <p:pic>
                    <p:nvPicPr>
                      <p:cNvPr id="0" name=""/>
                      <p:cNvPicPr/>
                      <p:nvPr/>
                    </p:nvPicPr>
                    <p:blipFill>
                      <a:blip r:embed="rId4"/>
                      <a:stretch>
                        <a:fillRect/>
                      </a:stretch>
                    </p:blipFill>
                    <p:spPr>
                      <a:xfrm>
                        <a:off x="1249363" y="3124200"/>
                        <a:ext cx="2663825" cy="914400"/>
                      </a:xfrm>
                      <a:prstGeom prst="rect">
                        <a:avLst/>
                      </a:prstGeom>
                    </p:spPr>
                  </p:pic>
                </p:oleObj>
              </mc:Fallback>
            </mc:AlternateContent>
          </a:graphicData>
        </a:graphic>
      </p:graphicFrame>
    </p:spTree>
    <p:extLst>
      <p:ext uri="{BB962C8B-B14F-4D97-AF65-F5344CB8AC3E}">
        <p14:creationId xmlns:p14="http://schemas.microsoft.com/office/powerpoint/2010/main" val="361584800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Root Mean Squared Log Error (</a:t>
            </a:r>
            <a:r>
              <a:rPr lang="en-US" sz="2800" b="1" dirty="0" smtClean="0">
                <a:latin typeface="Book Antiqua" panose="02040602050305030304" pitchFamily="18" charset="0"/>
              </a:rPr>
              <a:t>RMSLE)</a:t>
            </a:r>
            <a:endParaRPr lang="en-US" sz="2800" b="1" dirty="0">
              <a:latin typeface="Book Antiqua" panose="02040602050305030304" pitchFamily="18" charset="0"/>
            </a:endParaRPr>
          </a:p>
          <a:p>
            <a:pPr algn="just"/>
            <a:r>
              <a:rPr lang="en-US" sz="2800" dirty="0">
                <a:latin typeface="Book Antiqua" panose="02040602050305030304" pitchFamily="18" charset="0"/>
              </a:rPr>
              <a:t>In RMSLE, the same equation as that of RMSE is followed except for an added log function along with the actual and predicted values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This </a:t>
            </a:r>
            <a:r>
              <a:rPr lang="en-US" sz="2800" dirty="0">
                <a:latin typeface="Book Antiqua" panose="02040602050305030304" pitchFamily="18" charset="0"/>
              </a:rPr>
              <a:t>helps to scale down the effect of the outliers by downplaying the higher error rates with the log function.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32666269"/>
              </p:ext>
            </p:extLst>
          </p:nvPr>
        </p:nvGraphicFramePr>
        <p:xfrm>
          <a:off x="838200" y="3505200"/>
          <a:ext cx="5541963" cy="1022350"/>
        </p:xfrm>
        <a:graphic>
          <a:graphicData uri="http://schemas.openxmlformats.org/presentationml/2006/ole">
            <mc:AlternateContent xmlns:mc="http://schemas.openxmlformats.org/markup-compatibility/2006">
              <mc:Choice xmlns:v="urn:schemas-microsoft-com:vml" Requires="v">
                <p:oleObj spid="_x0000_s197669" name="Equation" r:id="rId3" imgW="2616120" imgH="482400" progId="Equation.3">
                  <p:embed/>
                </p:oleObj>
              </mc:Choice>
              <mc:Fallback>
                <p:oleObj name="Equation" r:id="rId3" imgW="2616120" imgH="482400" progId="Equation.3">
                  <p:embed/>
                  <p:pic>
                    <p:nvPicPr>
                      <p:cNvPr id="0" name=""/>
                      <p:cNvPicPr/>
                      <p:nvPr/>
                    </p:nvPicPr>
                    <p:blipFill>
                      <a:blip r:embed="rId4"/>
                      <a:stretch>
                        <a:fillRect/>
                      </a:stretch>
                    </p:blipFill>
                    <p:spPr>
                      <a:xfrm>
                        <a:off x="838200" y="3505200"/>
                        <a:ext cx="5541963" cy="1022350"/>
                      </a:xfrm>
                      <a:prstGeom prst="rect">
                        <a:avLst/>
                      </a:prstGeom>
                    </p:spPr>
                  </p:pic>
                </p:oleObj>
              </mc:Fallback>
            </mc:AlternateContent>
          </a:graphicData>
        </a:graphic>
      </p:graphicFrame>
    </p:spTree>
    <p:extLst>
      <p:ext uri="{BB962C8B-B14F-4D97-AF65-F5344CB8AC3E}">
        <p14:creationId xmlns:p14="http://schemas.microsoft.com/office/powerpoint/2010/main" val="1892365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R-</a:t>
            </a:r>
            <a:r>
              <a:rPr lang="en-US" sz="2800" b="1" dirty="0">
                <a:latin typeface="Book Antiqua" pitchFamily="18" charset="0"/>
              </a:rPr>
              <a:t>s</a:t>
            </a:r>
            <a:r>
              <a:rPr lang="en-US" sz="2800" b="1" dirty="0" smtClean="0">
                <a:latin typeface="Book Antiqua" pitchFamily="18" charset="0"/>
              </a:rPr>
              <a:t>quared (R</a:t>
            </a:r>
            <a:r>
              <a:rPr lang="en-US" sz="2800" b="1" baseline="30000" dirty="0" smtClean="0">
                <a:latin typeface="Book Antiqua" pitchFamily="18" charset="0"/>
              </a:rPr>
              <a:t>2</a:t>
            </a:r>
            <a:r>
              <a:rPr lang="en-US" sz="2800" b="1" dirty="0" smtClean="0">
                <a:latin typeface="Book Antiqua" pitchFamily="18" charset="0"/>
              </a:rPr>
              <a:t>)</a:t>
            </a:r>
          </a:p>
          <a:p>
            <a:pPr algn="just"/>
            <a:r>
              <a:rPr lang="en-US" sz="2800" dirty="0" smtClean="0">
                <a:latin typeface="Book Antiqua" panose="02040602050305030304" pitchFamily="18" charset="0"/>
              </a:rPr>
              <a:t>R-Square measures </a:t>
            </a:r>
            <a:r>
              <a:rPr lang="en-US" sz="2800" dirty="0">
                <a:latin typeface="Book Antiqua" panose="02040602050305030304" pitchFamily="18" charset="0"/>
              </a:rPr>
              <a:t>the proportion of variance of the dependent variable explained by the independent variable</a:t>
            </a:r>
            <a:r>
              <a:rPr lang="en-US" sz="2800" dirty="0" smtClean="0">
                <a:latin typeface="Book Antiqua" panose="02040602050305030304" pitchFamily="18" charset="0"/>
              </a:rPr>
              <a:t>.</a:t>
            </a: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735644240"/>
              </p:ext>
            </p:extLst>
          </p:nvPr>
        </p:nvGraphicFramePr>
        <p:xfrm>
          <a:off x="958850" y="3667125"/>
          <a:ext cx="5530850" cy="474663"/>
        </p:xfrm>
        <a:graphic>
          <a:graphicData uri="http://schemas.openxmlformats.org/presentationml/2006/ole">
            <mc:AlternateContent xmlns:mc="http://schemas.openxmlformats.org/markup-compatibility/2006">
              <mc:Choice xmlns:v="urn:schemas-microsoft-com:vml" Requires="v">
                <p:oleObj spid="_x0000_s198760" name="Equation" r:id="rId4" imgW="2666880" imgH="228600" progId="Equation.3">
                  <p:embed/>
                </p:oleObj>
              </mc:Choice>
              <mc:Fallback>
                <p:oleObj name="Equation" r:id="rId4" imgW="2666880" imgH="228600" progId="Equation.3">
                  <p:embed/>
                  <p:pic>
                    <p:nvPicPr>
                      <p:cNvPr id="0" name=""/>
                      <p:cNvPicPr/>
                      <p:nvPr/>
                    </p:nvPicPr>
                    <p:blipFill>
                      <a:blip r:embed="rId5"/>
                      <a:stretch>
                        <a:fillRect/>
                      </a:stretch>
                    </p:blipFill>
                    <p:spPr>
                      <a:xfrm>
                        <a:off x="958850" y="3667125"/>
                        <a:ext cx="5530850" cy="4746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46462043"/>
              </p:ext>
            </p:extLst>
          </p:nvPr>
        </p:nvGraphicFramePr>
        <p:xfrm>
          <a:off x="958850" y="4324350"/>
          <a:ext cx="3844925" cy="898525"/>
        </p:xfrm>
        <a:graphic>
          <a:graphicData uri="http://schemas.openxmlformats.org/presentationml/2006/ole">
            <mc:AlternateContent xmlns:mc="http://schemas.openxmlformats.org/markup-compatibility/2006">
              <mc:Choice xmlns:v="urn:schemas-microsoft-com:vml" Requires="v">
                <p:oleObj spid="_x0000_s198761" name="Equation" r:id="rId6" imgW="1854000" imgH="431640" progId="Equation.3">
                  <p:embed/>
                </p:oleObj>
              </mc:Choice>
              <mc:Fallback>
                <p:oleObj name="Equation" r:id="rId6" imgW="1854000" imgH="431640" progId="Equation.3">
                  <p:embed/>
                  <p:pic>
                    <p:nvPicPr>
                      <p:cNvPr id="0" name=""/>
                      <p:cNvPicPr/>
                      <p:nvPr/>
                    </p:nvPicPr>
                    <p:blipFill>
                      <a:blip r:embed="rId7"/>
                      <a:stretch>
                        <a:fillRect/>
                      </a:stretch>
                    </p:blipFill>
                    <p:spPr>
                      <a:xfrm>
                        <a:off x="958850" y="4324350"/>
                        <a:ext cx="3844925" cy="898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39801346"/>
              </p:ext>
            </p:extLst>
          </p:nvPr>
        </p:nvGraphicFramePr>
        <p:xfrm>
          <a:off x="866775" y="5257800"/>
          <a:ext cx="4029075" cy="898525"/>
        </p:xfrm>
        <a:graphic>
          <a:graphicData uri="http://schemas.openxmlformats.org/presentationml/2006/ole">
            <mc:AlternateContent xmlns:mc="http://schemas.openxmlformats.org/markup-compatibility/2006">
              <mc:Choice xmlns:v="urn:schemas-microsoft-com:vml" Requires="v">
                <p:oleObj spid="_x0000_s198762" name="Equation" r:id="rId8" imgW="1942920" imgH="431640" progId="Equation.3">
                  <p:embed/>
                </p:oleObj>
              </mc:Choice>
              <mc:Fallback>
                <p:oleObj name="Equation" r:id="rId8" imgW="1942920" imgH="431640" progId="Equation.3">
                  <p:embed/>
                  <p:pic>
                    <p:nvPicPr>
                      <p:cNvPr id="0" name=""/>
                      <p:cNvPicPr/>
                      <p:nvPr/>
                    </p:nvPicPr>
                    <p:blipFill>
                      <a:blip r:embed="rId9"/>
                      <a:stretch>
                        <a:fillRect/>
                      </a:stretch>
                    </p:blipFill>
                    <p:spPr>
                      <a:xfrm>
                        <a:off x="866775" y="5257800"/>
                        <a:ext cx="4029075" cy="898525"/>
                      </a:xfrm>
                      <a:prstGeom prst="rect">
                        <a:avLst/>
                      </a:prstGeom>
                    </p:spPr>
                  </p:pic>
                </p:oleObj>
              </mc:Fallback>
            </mc:AlternateContent>
          </a:graphicData>
        </a:graphic>
      </p:graphicFrame>
    </p:spTree>
    <p:extLst>
      <p:ext uri="{BB962C8B-B14F-4D97-AF65-F5344CB8AC3E}">
        <p14:creationId xmlns:p14="http://schemas.microsoft.com/office/powerpoint/2010/main" val="707055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smtClean="0">
                <a:latin typeface="Book Antiqua" panose="02040602050305030304" pitchFamily="18" charset="0"/>
              </a:rPr>
              <a:t>R-</a:t>
            </a:r>
            <a:r>
              <a:rPr lang="en-US" sz="2800" b="1" dirty="0">
                <a:latin typeface="Book Antiqua" pitchFamily="18" charset="0"/>
              </a:rPr>
              <a:t>s</a:t>
            </a:r>
            <a:r>
              <a:rPr lang="en-US" sz="2800" b="1" dirty="0" smtClean="0">
                <a:latin typeface="Book Antiqua" pitchFamily="18" charset="0"/>
              </a:rPr>
              <a:t>quared (R</a:t>
            </a:r>
            <a:r>
              <a:rPr lang="en-US" sz="2800" b="1" baseline="30000" dirty="0" smtClean="0">
                <a:latin typeface="Book Antiqua" pitchFamily="18" charset="0"/>
              </a:rPr>
              <a:t>2</a:t>
            </a:r>
            <a:r>
              <a:rPr lang="en-US" sz="2800" b="1" dirty="0" smtClean="0">
                <a:latin typeface="Book Antiqua" pitchFamily="18" charset="0"/>
              </a:rPr>
              <a:t>)</a:t>
            </a:r>
          </a:p>
          <a:p>
            <a:pPr algn="just"/>
            <a:r>
              <a:rPr lang="en-US" sz="2800" dirty="0">
                <a:latin typeface="Book Antiqua" panose="02040602050305030304" pitchFamily="18" charset="0"/>
              </a:rPr>
              <a:t>basically R2 squared calculates how must regression line is better than a mean line</a:t>
            </a:r>
            <a:r>
              <a:rPr lang="en-US" sz="2800" dirty="0" smtClean="0">
                <a:latin typeface="Book Antiqua" panose="02040602050305030304" pitchFamily="18" charset="0"/>
              </a:rPr>
              <a:t>. Larger </a:t>
            </a:r>
            <a:r>
              <a:rPr lang="en-US" sz="2800" dirty="0">
                <a:latin typeface="Book Antiqua" pitchFamily="18" charset="0"/>
              </a:rPr>
              <a:t>R squared value indicates a better fit</a:t>
            </a:r>
            <a:r>
              <a:rPr lang="en-US" sz="2800" dirty="0" smtClean="0">
                <a:latin typeface="Book Antiqua" pitchFamily="18" charset="0"/>
              </a:rPr>
              <a:t>.</a:t>
            </a:r>
          </a:p>
          <a:p>
            <a:pPr algn="just"/>
            <a:r>
              <a:rPr lang="en-US" sz="2800" dirty="0">
                <a:latin typeface="Book Antiqua" panose="02040602050305030304" pitchFamily="18" charset="0"/>
              </a:rPr>
              <a:t>Hence, R2 squared is also known as Coefficient </a:t>
            </a:r>
            <a:r>
              <a:rPr lang="en-US" sz="2800" dirty="0" smtClean="0">
                <a:latin typeface="Book Antiqua" panose="02040602050305030304" pitchFamily="18" charset="0"/>
              </a:rPr>
              <a:t>of Determination </a:t>
            </a:r>
            <a:r>
              <a:rPr lang="en-US" sz="2800" dirty="0">
                <a:latin typeface="Book Antiqua" panose="02040602050305030304" pitchFamily="18" charset="0"/>
              </a:rPr>
              <a:t>or sometimes also known as Goodness of fit.</a:t>
            </a:r>
          </a:p>
          <a:p>
            <a:pPr algn="just"/>
            <a:r>
              <a:rPr lang="en-US" sz="2800" dirty="0" smtClean="0">
                <a:latin typeface="Book Antiqua" pitchFamily="18" charset="0"/>
              </a:rPr>
              <a:t>R² </a:t>
            </a:r>
            <a:r>
              <a:rPr lang="en-US" sz="2800" dirty="0">
                <a:latin typeface="Book Antiqua" panose="02040602050305030304" pitchFamily="18" charset="0"/>
              </a:rPr>
              <a:t>score ranges from 0 to 1. The closest to 1 the R², the better the regression model is. If R² is equal to 0, the model is not performing better than a random model.</a:t>
            </a:r>
            <a:endParaRPr lang="en-US" sz="2800" dirty="0" smtClean="0">
              <a:latin typeface="Book Antiqua" pitchFamily="18" charset="0"/>
            </a:endParaRPr>
          </a:p>
          <a:p>
            <a:pPr algn="just"/>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67550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Bias is the difference between the average prediction of our model and the correct value which we are trying to predict. </a:t>
            </a:r>
          </a:p>
          <a:p>
            <a:pPr algn="just">
              <a:defRPr/>
            </a:pPr>
            <a:r>
              <a:rPr lang="en-US" sz="2800" dirty="0" smtClean="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smtClean="0">
                <a:latin typeface="Book Antiqua" pitchFamily="18" charset="0"/>
              </a:rPr>
              <a:t>Bias is the tendency of an estimator to pick a model for the data that is not structurally correct. For example, suppose that we use a linear regression model on a cubic function. </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84003099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r>
              <a:rPr lang="en-US" sz="2800" dirty="0">
                <a:latin typeface="Book Antiqua" panose="02040602050305030304" pitchFamily="18" charset="0"/>
              </a:rPr>
              <a:t>The disadvantage of the R</a:t>
            </a:r>
            <a:r>
              <a:rPr lang="en-US" sz="2800" baseline="30000" dirty="0">
                <a:latin typeface="Book Antiqua" panose="02040602050305030304" pitchFamily="18" charset="0"/>
              </a:rPr>
              <a:t>2</a:t>
            </a:r>
            <a:r>
              <a:rPr lang="en-US" sz="2800" dirty="0">
                <a:latin typeface="Book Antiqua" panose="02040602050305030304" pitchFamily="18" charset="0"/>
              </a:rPr>
              <a:t> score is while adding new features in data the R</a:t>
            </a:r>
            <a:r>
              <a:rPr lang="en-US" sz="2800" baseline="30000" dirty="0">
                <a:latin typeface="Book Antiqua" panose="02040602050305030304" pitchFamily="18" charset="0"/>
              </a:rPr>
              <a:t>2</a:t>
            </a:r>
            <a:r>
              <a:rPr lang="en-US" sz="2800" dirty="0" smtClean="0">
                <a:latin typeface="Book Antiqua" panose="02040602050305030304" pitchFamily="18" charset="0"/>
              </a:rPr>
              <a:t> </a:t>
            </a:r>
            <a:r>
              <a:rPr lang="en-US" sz="2800" dirty="0">
                <a:latin typeface="Book Antiqua" panose="02040602050305030304" pitchFamily="18" charset="0"/>
              </a:rPr>
              <a:t>score starts increasing or remains constant but it never decreases because It assumes that while adding more data variance of data increases.</a:t>
            </a:r>
          </a:p>
          <a:p>
            <a:pPr algn="just"/>
            <a:r>
              <a:rPr lang="en-US" sz="2800" dirty="0">
                <a:latin typeface="Book Antiqua" panose="02040602050305030304" pitchFamily="18" charset="0"/>
              </a:rPr>
              <a:t>But the problem is when we add an irrelevant feature in the dataset then at that time R</a:t>
            </a:r>
            <a:r>
              <a:rPr lang="en-US" sz="2800" baseline="30000" dirty="0">
                <a:latin typeface="Book Antiqua" panose="02040602050305030304" pitchFamily="18" charset="0"/>
              </a:rPr>
              <a:t>2 </a:t>
            </a:r>
            <a:r>
              <a:rPr lang="en-US" sz="2800" dirty="0" smtClean="0">
                <a:latin typeface="Book Antiqua" panose="02040602050305030304" pitchFamily="18" charset="0"/>
              </a:rPr>
              <a:t>sometimes </a:t>
            </a:r>
            <a:r>
              <a:rPr lang="en-US" sz="2800" dirty="0">
                <a:latin typeface="Book Antiqua" panose="02040602050305030304" pitchFamily="18" charset="0"/>
              </a:rPr>
              <a:t>starts increasing which is incorrect.</a:t>
            </a:r>
          </a:p>
          <a:p>
            <a:pPr algn="just"/>
            <a:r>
              <a:rPr lang="en-US" sz="2800" dirty="0">
                <a:latin typeface="Book Antiqua" panose="02040602050305030304" pitchFamily="18" charset="0"/>
              </a:rPr>
              <a:t>Hence, </a:t>
            </a:r>
            <a:r>
              <a:rPr lang="en-US" sz="2800" dirty="0" smtClean="0">
                <a:latin typeface="Book Antiqua" panose="02040602050305030304" pitchFamily="18" charset="0"/>
              </a:rPr>
              <a:t>to </a:t>
            </a:r>
            <a:r>
              <a:rPr lang="en-US" sz="2800" dirty="0">
                <a:latin typeface="Book Antiqua" panose="02040602050305030304" pitchFamily="18" charset="0"/>
              </a:rPr>
              <a:t>control this situation Adjusted R Squared came into existence.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15548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endParaRPr lang="en-US" sz="2800" dirty="0">
              <a:latin typeface="Book Antiqua" panose="02040602050305030304" pitchFamily="18" charset="0"/>
            </a:endParaRPr>
          </a:p>
          <a:p>
            <a:pPr marL="0" indent="0" algn="just">
              <a:buNone/>
            </a:pPr>
            <a:endParaRPr lang="en-US" sz="2800" dirty="0" smtClean="0">
              <a:latin typeface="Book Antiqua" pitchFamily="18" charset="0"/>
            </a:endParaRPr>
          </a:p>
          <a:p>
            <a:pPr marL="0" indent="0" algn="just">
              <a:buNone/>
            </a:pPr>
            <a:r>
              <a:rPr lang="en-US" sz="2800" dirty="0" smtClean="0">
                <a:latin typeface="Book Antiqua" pitchFamily="18" charset="0"/>
              </a:rPr>
              <a:t>Where, n is number of observations, k is number of independent variables, and         is adjusted R</a:t>
            </a:r>
            <a:r>
              <a:rPr lang="en-US" sz="2800" baseline="30000" dirty="0" smtClean="0">
                <a:latin typeface="Book Antiqua" pitchFamily="18" charset="0"/>
              </a:rPr>
              <a:t>2</a:t>
            </a:r>
            <a:r>
              <a:rPr lang="en-US" sz="2800" dirty="0" smtClean="0">
                <a:latin typeface="Book Antiqua" pitchFamily="18" charset="0"/>
              </a:rPr>
              <a:t> </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273537472"/>
              </p:ext>
            </p:extLst>
          </p:nvPr>
        </p:nvGraphicFramePr>
        <p:xfrm>
          <a:off x="252412" y="2286000"/>
          <a:ext cx="3503613" cy="895350"/>
        </p:xfrm>
        <a:graphic>
          <a:graphicData uri="http://schemas.openxmlformats.org/presentationml/2006/ole">
            <mc:AlternateContent xmlns:mc="http://schemas.openxmlformats.org/markup-compatibility/2006">
              <mc:Choice xmlns:v="urn:schemas-microsoft-com:vml" Requires="v">
                <p:oleObj spid="_x0000_s199736" name="Equation" r:id="rId3" imgW="1688760" imgH="431640" progId="Equation.3">
                  <p:embed/>
                </p:oleObj>
              </mc:Choice>
              <mc:Fallback>
                <p:oleObj name="Equation" r:id="rId3" imgW="1688760" imgH="431640" progId="Equation.3">
                  <p:embed/>
                  <p:pic>
                    <p:nvPicPr>
                      <p:cNvPr id="0" name=""/>
                      <p:cNvPicPr/>
                      <p:nvPr/>
                    </p:nvPicPr>
                    <p:blipFill>
                      <a:blip r:embed="rId4"/>
                      <a:stretch>
                        <a:fillRect/>
                      </a:stretch>
                    </p:blipFill>
                    <p:spPr>
                      <a:xfrm>
                        <a:off x="252412" y="2286000"/>
                        <a:ext cx="3503613" cy="8953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57441718"/>
              </p:ext>
            </p:extLst>
          </p:nvPr>
        </p:nvGraphicFramePr>
        <p:xfrm>
          <a:off x="4724400" y="3561554"/>
          <a:ext cx="457200" cy="510988"/>
        </p:xfrm>
        <a:graphic>
          <a:graphicData uri="http://schemas.openxmlformats.org/presentationml/2006/ole">
            <mc:AlternateContent xmlns:mc="http://schemas.openxmlformats.org/markup-compatibility/2006">
              <mc:Choice xmlns:v="urn:schemas-microsoft-com:vml" Requires="v">
                <p:oleObj spid="_x0000_s199737" name="Equation" r:id="rId5" imgW="215640" imgH="241200" progId="Equation.3">
                  <p:embed/>
                </p:oleObj>
              </mc:Choice>
              <mc:Fallback>
                <p:oleObj name="Equation" r:id="rId5" imgW="215640" imgH="241200" progId="Equation.3">
                  <p:embed/>
                  <p:pic>
                    <p:nvPicPr>
                      <p:cNvPr id="0" name=""/>
                      <p:cNvPicPr/>
                      <p:nvPr/>
                    </p:nvPicPr>
                    <p:blipFill>
                      <a:blip r:embed="rId6"/>
                      <a:stretch>
                        <a:fillRect/>
                      </a:stretch>
                    </p:blipFill>
                    <p:spPr>
                      <a:xfrm>
                        <a:off x="4724400" y="3561554"/>
                        <a:ext cx="457200" cy="510988"/>
                      </a:xfrm>
                      <a:prstGeom prst="rect">
                        <a:avLst/>
                      </a:prstGeom>
                    </p:spPr>
                  </p:pic>
                </p:oleObj>
              </mc:Fallback>
            </mc:AlternateContent>
          </a:graphicData>
        </a:graphic>
      </p:graphicFrame>
    </p:spTree>
    <p:extLst>
      <p:ext uri="{BB962C8B-B14F-4D97-AF65-F5344CB8AC3E}">
        <p14:creationId xmlns:p14="http://schemas.microsoft.com/office/powerpoint/2010/main" val="41772739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20000"/>
          </a:bodyPr>
          <a:lstStyle/>
          <a:p>
            <a:pPr marL="0" indent="0" algn="just">
              <a:buNone/>
            </a:pPr>
            <a:r>
              <a:rPr lang="en-US" sz="2800" b="1" dirty="0" smtClean="0">
                <a:latin typeface="Book Antiqua" panose="02040602050305030304" pitchFamily="18" charset="0"/>
              </a:rPr>
              <a:t>Adjusted R</a:t>
            </a:r>
            <a:r>
              <a:rPr lang="en-US" sz="2800" b="1" baseline="30000" dirty="0" smtClean="0">
                <a:latin typeface="Book Antiqua" pitchFamily="18" charset="0"/>
              </a:rPr>
              <a:t>2</a:t>
            </a:r>
          </a:p>
          <a:p>
            <a:pPr algn="just"/>
            <a:r>
              <a:rPr lang="en-US" sz="2800" dirty="0">
                <a:latin typeface="Book Antiqua" panose="02040602050305030304" pitchFamily="18" charset="0"/>
              </a:rPr>
              <a:t>Now as K increases by adding some </a:t>
            </a:r>
            <a:r>
              <a:rPr lang="en-US" sz="2800" dirty="0" smtClean="0">
                <a:latin typeface="Book Antiqua" panose="02040602050305030304" pitchFamily="18" charset="0"/>
              </a:rPr>
              <a:t>irrelevant features </a:t>
            </a:r>
            <a:r>
              <a:rPr lang="en-US" sz="2800" dirty="0">
                <a:latin typeface="Book Antiqua" panose="02040602050305030304" pitchFamily="18" charset="0"/>
              </a:rPr>
              <a:t>so the denominator will decrease, n-1 will remain constant. R</a:t>
            </a:r>
            <a:r>
              <a:rPr lang="en-US" sz="2800" baseline="30000" dirty="0">
                <a:latin typeface="Book Antiqua" panose="02040602050305030304" pitchFamily="18" charset="0"/>
              </a:rPr>
              <a:t>2</a:t>
            </a:r>
            <a:r>
              <a:rPr lang="en-US" sz="2800" dirty="0">
                <a:latin typeface="Book Antiqua" panose="02040602050305030304" pitchFamily="18" charset="0"/>
              </a:rPr>
              <a:t> score will remain constant or will increase slightly so the complete </a:t>
            </a:r>
            <a:r>
              <a:rPr lang="en-US" sz="2800" dirty="0" smtClean="0">
                <a:latin typeface="Book Antiqua" panose="02040602050305030304" pitchFamily="18" charset="0"/>
              </a:rPr>
              <a:t>term will </a:t>
            </a:r>
            <a:r>
              <a:rPr lang="en-US" sz="2800" dirty="0">
                <a:latin typeface="Book Antiqua" panose="02040602050305030304" pitchFamily="18" charset="0"/>
              </a:rPr>
              <a:t>increase and when we subtract this from one then the resultant score will decrease. </a:t>
            </a:r>
            <a:endParaRPr lang="en-US" sz="2800" dirty="0" smtClean="0">
              <a:latin typeface="Book Antiqua" panose="02040602050305030304" pitchFamily="18" charset="0"/>
            </a:endParaRPr>
          </a:p>
          <a:p>
            <a:pPr algn="just"/>
            <a:r>
              <a:rPr lang="en-US" sz="2800" dirty="0">
                <a:latin typeface="Book Antiqua" panose="02040602050305030304" pitchFamily="18" charset="0"/>
              </a:rPr>
              <a:t>And if we add a relevant feature then the R</a:t>
            </a:r>
            <a:r>
              <a:rPr lang="en-US" sz="2800" baseline="30000" dirty="0">
                <a:latin typeface="Book Antiqua" panose="02040602050305030304" pitchFamily="18" charset="0"/>
              </a:rPr>
              <a:t>2</a:t>
            </a:r>
            <a:r>
              <a:rPr lang="en-US" sz="2800" dirty="0">
                <a:latin typeface="Book Antiqua" panose="02040602050305030304" pitchFamily="18" charset="0"/>
              </a:rPr>
              <a:t> score will increase and 1-R</a:t>
            </a:r>
            <a:r>
              <a:rPr lang="en-US" sz="2800" baseline="30000" dirty="0">
                <a:latin typeface="Book Antiqua" panose="02040602050305030304" pitchFamily="18" charset="0"/>
              </a:rPr>
              <a:t>2</a:t>
            </a:r>
            <a:r>
              <a:rPr lang="en-US" sz="2800" dirty="0">
                <a:latin typeface="Book Antiqua" panose="02040602050305030304" pitchFamily="18" charset="0"/>
              </a:rPr>
              <a:t> will decrease heavily and the denominator will also decrease so the complete term decreases, and on subtracting from one the score increases.</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6010828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Clustering </a:t>
            </a:r>
            <a:r>
              <a:rPr lang="en-US" sz="2800" b="1" dirty="0" smtClean="0">
                <a:latin typeface="Book Antiqua" panose="02040602050305030304" pitchFamily="18" charset="0"/>
              </a:rPr>
              <a:t>Metrics</a:t>
            </a:r>
            <a:endParaRPr lang="en-US" sz="2800" b="1" dirty="0">
              <a:latin typeface="Book Antiqua" panose="02040602050305030304" pitchFamily="18" charset="0"/>
            </a:endParaRPr>
          </a:p>
          <a:p>
            <a:pPr algn="just"/>
            <a:r>
              <a:rPr lang="en-US" sz="2800" dirty="0">
                <a:latin typeface="Book Antiqua" panose="02040602050305030304" pitchFamily="18" charset="0"/>
              </a:rPr>
              <a:t>Clustering algorithms predict groups of </a:t>
            </a:r>
            <a:r>
              <a:rPr lang="en-US" sz="2800" dirty="0" smtClean="0">
                <a:latin typeface="Book Antiqua" panose="02040602050305030304" pitchFamily="18" charset="0"/>
              </a:rPr>
              <a:t>data points </a:t>
            </a:r>
            <a:r>
              <a:rPr lang="en-US" sz="2800" dirty="0">
                <a:latin typeface="Book Antiqua" panose="02040602050305030304" pitchFamily="18" charset="0"/>
              </a:rPr>
              <a:t>and hence, distance-based metrics are most effective</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Some of the widely used  clustering metrics are </a:t>
            </a:r>
            <a:r>
              <a:rPr lang="en-US" sz="2800" dirty="0">
                <a:latin typeface="Book Antiqua" panose="02040602050305030304" pitchFamily="18" charset="0"/>
              </a:rPr>
              <a:t>Dunn </a:t>
            </a:r>
            <a:r>
              <a:rPr lang="en-US" sz="2800" dirty="0" smtClean="0">
                <a:latin typeface="Book Antiqua" panose="02040602050305030304" pitchFamily="18" charset="0"/>
              </a:rPr>
              <a:t>Index, </a:t>
            </a:r>
            <a:r>
              <a:rPr lang="en-US" sz="2800" dirty="0">
                <a:latin typeface="Book Antiqua" panose="02040602050305030304" pitchFamily="18" charset="0"/>
              </a:rPr>
              <a:t>Silhouette </a:t>
            </a:r>
            <a:r>
              <a:rPr lang="en-US" sz="2800" dirty="0" smtClean="0">
                <a:latin typeface="Book Antiqua" panose="02040602050305030304" pitchFamily="18" charset="0"/>
              </a:rPr>
              <a:t>Coefficient, </a:t>
            </a:r>
            <a:r>
              <a:rPr lang="en-US" sz="2800" dirty="0">
                <a:latin typeface="Book Antiqua" panose="02040602050305030304" pitchFamily="18" charset="0"/>
              </a:rPr>
              <a:t>Elbow </a:t>
            </a:r>
            <a:r>
              <a:rPr lang="en-US" sz="2800" dirty="0" smtClean="0">
                <a:latin typeface="Book Antiqua" panose="02040602050305030304" pitchFamily="18" charset="0"/>
              </a:rPr>
              <a:t>method etc.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687942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800" b="1" dirty="0">
                <a:latin typeface="Book Antiqua" pitchFamily="18" charset="0"/>
              </a:rPr>
              <a:t>Dunn I</a:t>
            </a:r>
            <a:r>
              <a:rPr lang="en-US" sz="2800" b="1" dirty="0" smtClean="0">
                <a:latin typeface="Book Antiqua" pitchFamily="18" charset="0"/>
              </a:rPr>
              <a:t>ndex</a:t>
            </a:r>
            <a:endParaRPr lang="en-US" sz="2800" b="1" dirty="0">
              <a:latin typeface="Book Antiqua" pitchFamily="18" charset="0"/>
            </a:endParaRPr>
          </a:p>
          <a:p>
            <a:pPr marL="0" indent="0" algn="just">
              <a:buNone/>
            </a:pPr>
            <a:r>
              <a:rPr lang="en-US" sz="2800" dirty="0">
                <a:latin typeface="Book Antiqua" pitchFamily="18" charset="0"/>
              </a:rPr>
              <a:t>The Dunn index (DI</a:t>
            </a:r>
            <a:r>
              <a:rPr lang="en-US" sz="2800" dirty="0" smtClean="0">
                <a:latin typeface="Book Antiqua" pitchFamily="18" charset="0"/>
              </a:rPr>
              <a:t>) </a:t>
            </a:r>
            <a:r>
              <a:rPr lang="en-US" sz="2800" dirty="0">
                <a:latin typeface="Book Antiqua" pitchFamily="18" charset="0"/>
              </a:rPr>
              <a:t>a metric for evaluating clustering </a:t>
            </a:r>
            <a:r>
              <a:rPr lang="en-US" sz="2800" dirty="0" smtClean="0">
                <a:latin typeface="Book Antiqua" pitchFamily="18" charset="0"/>
              </a:rPr>
              <a:t>algorithms. The </a:t>
            </a:r>
            <a:r>
              <a:rPr lang="en-US" sz="2800" dirty="0">
                <a:latin typeface="Book Antiqua" pitchFamily="18" charset="0"/>
              </a:rPr>
              <a:t>aim of this Dunn index to identify sets of clusters that are compact, with a small variance between members of the cluster, and well separated, where the means of different clusters are sufficiently far </a:t>
            </a:r>
            <a:r>
              <a:rPr lang="en-US" sz="2800" dirty="0" smtClean="0">
                <a:latin typeface="Book Antiqua" pitchFamily="18" charset="0"/>
              </a:rPr>
              <a:t>apart.</a:t>
            </a:r>
          </a:p>
          <a:p>
            <a:pPr marL="0" indent="0" algn="just">
              <a:buNone/>
            </a:pPr>
            <a:r>
              <a:rPr lang="en-US" sz="2800" dirty="0">
                <a:latin typeface="Book Antiqua" pitchFamily="18" charset="0"/>
              </a:rPr>
              <a:t>It is calculated as the lowest </a:t>
            </a:r>
            <a:r>
              <a:rPr lang="en-US" sz="2800" dirty="0" smtClean="0">
                <a:latin typeface="Book Antiqua" pitchFamily="18" charset="0"/>
              </a:rPr>
              <a:t>inter-cluster </a:t>
            </a:r>
            <a:r>
              <a:rPr lang="en-US" sz="2800" dirty="0">
                <a:latin typeface="Book Antiqua" pitchFamily="18" charset="0"/>
              </a:rPr>
              <a:t>distance (</a:t>
            </a:r>
            <a:r>
              <a:rPr lang="en-US" sz="2800" dirty="0" err="1">
                <a:latin typeface="Book Antiqua" pitchFamily="18" charset="0"/>
              </a:rPr>
              <a:t>ie</a:t>
            </a:r>
            <a:r>
              <a:rPr lang="en-US" sz="2800" dirty="0">
                <a:latin typeface="Book Antiqua" pitchFamily="18" charset="0"/>
              </a:rPr>
              <a:t>. the smallest distance between any two cluster centroids) divided by the highest </a:t>
            </a:r>
            <a:r>
              <a:rPr lang="en-US" sz="2800" dirty="0" smtClean="0">
                <a:latin typeface="Book Antiqua" pitchFamily="18" charset="0"/>
              </a:rPr>
              <a:t>intra-cluster distance.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1082871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smtClean="0">
                <a:latin typeface="Book Antiqua" pitchFamily="18" charset="0"/>
              </a:rPr>
              <a:t>The </a:t>
            </a:r>
            <a:r>
              <a:rPr lang="en-US" sz="2800" dirty="0">
                <a:latin typeface="Book Antiqua" pitchFamily="18" charset="0"/>
              </a:rPr>
              <a:t>Dunn index for c number of clusters is defined as : </a:t>
            </a:r>
            <a:endParaRPr lang="en-US" sz="2800" dirty="0" smtClean="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dirty="0">
                <a:latin typeface="Book Antiqua" pitchFamily="18" charset="0"/>
              </a:rPr>
              <a:t> </a:t>
            </a:r>
            <a:r>
              <a:rPr lang="en-US" sz="2800" dirty="0" smtClean="0">
                <a:latin typeface="Book Antiqua" pitchFamily="18" charset="0"/>
              </a:rPr>
              <a:t>  Where,             is the inter-cluster distance between</a:t>
            </a:r>
          </a:p>
          <a:p>
            <a:pPr marL="0" indent="0" algn="just">
              <a:buNone/>
            </a:pPr>
            <a:r>
              <a:rPr lang="en-US" sz="2800" dirty="0" smtClean="0">
                <a:latin typeface="Book Antiqua" pitchFamily="18" charset="0"/>
              </a:rPr>
              <a:t>   clusters.        is intra-cluster distance.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41413375"/>
              </p:ext>
            </p:extLst>
          </p:nvPr>
        </p:nvGraphicFramePr>
        <p:xfrm>
          <a:off x="584200" y="2360613"/>
          <a:ext cx="5637213" cy="1054100"/>
        </p:xfrm>
        <a:graphic>
          <a:graphicData uri="http://schemas.openxmlformats.org/presentationml/2006/ole">
            <mc:AlternateContent xmlns:mc="http://schemas.openxmlformats.org/markup-compatibility/2006">
              <mc:Choice xmlns:v="urn:schemas-microsoft-com:vml" Requires="v">
                <p:oleObj spid="_x0000_s205898" name="Equation" r:id="rId3" imgW="2717640" imgH="507960" progId="Equation.3">
                  <p:embed/>
                </p:oleObj>
              </mc:Choice>
              <mc:Fallback>
                <p:oleObj name="Equation" r:id="rId3" imgW="2717640" imgH="507960" progId="Equation.3">
                  <p:embed/>
                  <p:pic>
                    <p:nvPicPr>
                      <p:cNvPr id="0" name=""/>
                      <p:cNvPicPr/>
                      <p:nvPr/>
                    </p:nvPicPr>
                    <p:blipFill>
                      <a:blip r:embed="rId4"/>
                      <a:stretch>
                        <a:fillRect/>
                      </a:stretch>
                    </p:blipFill>
                    <p:spPr>
                      <a:xfrm>
                        <a:off x="584200" y="2360613"/>
                        <a:ext cx="5637213" cy="105410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25594417"/>
              </p:ext>
            </p:extLst>
          </p:nvPr>
        </p:nvGraphicFramePr>
        <p:xfrm>
          <a:off x="1752600" y="3648176"/>
          <a:ext cx="1063707" cy="430009"/>
        </p:xfrm>
        <a:graphic>
          <a:graphicData uri="http://schemas.openxmlformats.org/presentationml/2006/ole">
            <mc:AlternateContent xmlns:mc="http://schemas.openxmlformats.org/markup-compatibility/2006">
              <mc:Choice xmlns:v="urn:schemas-microsoft-com:vml" Requires="v">
                <p:oleObj spid="_x0000_s205899" name="Equation" r:id="rId5" imgW="596880" imgH="241200" progId="Equation.3">
                  <p:embed/>
                </p:oleObj>
              </mc:Choice>
              <mc:Fallback>
                <p:oleObj name="Equation" r:id="rId5" imgW="596880" imgH="241200" progId="Equation.3">
                  <p:embed/>
                  <p:pic>
                    <p:nvPicPr>
                      <p:cNvPr id="0" name=""/>
                      <p:cNvPicPr/>
                      <p:nvPr/>
                    </p:nvPicPr>
                    <p:blipFill>
                      <a:blip r:embed="rId6"/>
                      <a:stretch>
                        <a:fillRect/>
                      </a:stretch>
                    </p:blipFill>
                    <p:spPr>
                      <a:xfrm>
                        <a:off x="1752600" y="3648176"/>
                        <a:ext cx="1063707" cy="430009"/>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04119949"/>
              </p:ext>
            </p:extLst>
          </p:nvPr>
        </p:nvGraphicFramePr>
        <p:xfrm>
          <a:off x="1905000" y="4159147"/>
          <a:ext cx="533400" cy="400050"/>
        </p:xfrm>
        <a:graphic>
          <a:graphicData uri="http://schemas.openxmlformats.org/presentationml/2006/ole">
            <mc:AlternateContent xmlns:mc="http://schemas.openxmlformats.org/markup-compatibility/2006">
              <mc:Choice xmlns:v="urn:schemas-microsoft-com:vml" Requires="v">
                <p:oleObj spid="_x0000_s205900" name="Equation" r:id="rId7" imgW="304560" imgH="228600" progId="Equation.3">
                  <p:embed/>
                </p:oleObj>
              </mc:Choice>
              <mc:Fallback>
                <p:oleObj name="Equation" r:id="rId7" imgW="304560" imgH="228600" progId="Equation.3">
                  <p:embed/>
                  <p:pic>
                    <p:nvPicPr>
                      <p:cNvPr id="0" name=""/>
                      <p:cNvPicPr/>
                      <p:nvPr/>
                    </p:nvPicPr>
                    <p:blipFill>
                      <a:blip r:embed="rId8"/>
                      <a:stretch>
                        <a:fillRect/>
                      </a:stretch>
                    </p:blipFill>
                    <p:spPr>
                      <a:xfrm>
                        <a:off x="1905000" y="4159147"/>
                        <a:ext cx="533400" cy="400050"/>
                      </a:xfrm>
                      <a:prstGeom prst="rect">
                        <a:avLst/>
                      </a:prstGeom>
                    </p:spPr>
                  </p:pic>
                </p:oleObj>
              </mc:Fallback>
            </mc:AlternateContent>
          </a:graphicData>
        </a:graphic>
      </p:graphicFrame>
    </p:spTree>
    <p:extLst>
      <p:ext uri="{BB962C8B-B14F-4D97-AF65-F5344CB8AC3E}">
        <p14:creationId xmlns:p14="http://schemas.microsoft.com/office/powerpoint/2010/main" val="229407361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Higher the Dunn index value, better is the clustering. The number of clusters that maximizes Dunn index is taken as the optimal number of clusters k.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It </a:t>
            </a:r>
            <a:r>
              <a:rPr lang="en-US" sz="2800" dirty="0">
                <a:latin typeface="Book Antiqua" panose="02040602050305030304" pitchFamily="18" charset="0"/>
              </a:rPr>
              <a:t>also has some drawbacks. As the number of clusters and dimensionality of the data increase, the computational cost also increases. </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1425879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Silhouette </a:t>
            </a:r>
            <a:r>
              <a:rPr lang="en-US" sz="2800" b="1" dirty="0" smtClean="0">
                <a:latin typeface="Book Antiqua" panose="02040602050305030304" pitchFamily="18" charset="0"/>
              </a:rPr>
              <a:t>Coefficient</a:t>
            </a:r>
          </a:p>
          <a:p>
            <a:pPr algn="just"/>
            <a:r>
              <a:rPr lang="en-US" sz="2800" dirty="0">
                <a:latin typeface="Book Antiqua" pitchFamily="18" charset="0"/>
              </a:rPr>
              <a:t>Silhouette Coefficient or silhouette score is </a:t>
            </a:r>
            <a:r>
              <a:rPr lang="en-US" sz="2800" dirty="0" smtClean="0">
                <a:latin typeface="Book Antiqua" pitchFamily="18" charset="0"/>
              </a:rPr>
              <a:t>another  </a:t>
            </a:r>
            <a:r>
              <a:rPr lang="en-US" sz="2800" dirty="0">
                <a:latin typeface="Book Antiqua" pitchFamily="18" charset="0"/>
              </a:rPr>
              <a:t>metric used to calculate the goodness of a clustering technique. Its value ranges from -1 to 1</a:t>
            </a:r>
            <a:r>
              <a:rPr lang="en-US" sz="2800" dirty="0" smtClean="0">
                <a:latin typeface="Book Antiqua" pitchFamily="18" charset="0"/>
              </a:rPr>
              <a:t>.</a:t>
            </a:r>
          </a:p>
          <a:p>
            <a:pPr marL="0" indent="0" algn="just">
              <a:buNone/>
            </a:pPr>
            <a:endParaRPr lang="en-US" sz="2800" dirty="0" smtClean="0">
              <a:latin typeface="Book Antiqua" pitchFamily="18" charset="0"/>
            </a:endParaRPr>
          </a:p>
          <a:p>
            <a:pPr marL="0" indent="0" algn="just">
              <a:buNone/>
            </a:pPr>
            <a:r>
              <a:rPr lang="en-US" sz="2800" dirty="0" smtClean="0">
                <a:latin typeface="Book Antiqua" pitchFamily="18" charset="0"/>
              </a:rPr>
              <a:t>	Silhouette </a:t>
            </a:r>
            <a:r>
              <a:rPr lang="en-US" sz="2800" dirty="0">
                <a:latin typeface="Book Antiqua" pitchFamily="18" charset="0"/>
              </a:rPr>
              <a:t>Score = (b-a)/max(</a:t>
            </a:r>
            <a:r>
              <a:rPr lang="en-US" sz="2800" dirty="0" err="1">
                <a:latin typeface="Book Antiqua" pitchFamily="18" charset="0"/>
              </a:rPr>
              <a:t>a,b</a:t>
            </a:r>
            <a:r>
              <a:rPr lang="en-US" sz="2800" dirty="0" smtClean="0">
                <a:latin typeface="Book Antiqua" pitchFamily="18" charset="0"/>
              </a:rPr>
              <a:t>)</a:t>
            </a:r>
          </a:p>
          <a:p>
            <a:pPr marL="0" indent="0" algn="just">
              <a:buNone/>
            </a:pPr>
            <a:endParaRPr lang="en-US" sz="2800" dirty="0">
              <a:latin typeface="Book Antiqua" pitchFamily="18" charset="0"/>
            </a:endParaRPr>
          </a:p>
          <a:p>
            <a:pPr marL="0" indent="0" algn="just">
              <a:buNone/>
            </a:pPr>
            <a:r>
              <a:rPr lang="en-US" sz="2800" dirty="0" smtClean="0">
                <a:latin typeface="Book Antiqua" pitchFamily="18" charset="0"/>
              </a:rPr>
              <a:t>	where, a</a:t>
            </a:r>
            <a:r>
              <a:rPr lang="en-US" sz="2800" dirty="0">
                <a:latin typeface="Book Antiqua" pitchFamily="18" charset="0"/>
              </a:rPr>
              <a:t>= average intra-cluster </a:t>
            </a:r>
            <a:r>
              <a:rPr lang="en-US" sz="2800" dirty="0" smtClean="0">
                <a:latin typeface="Book Antiqua" pitchFamily="18" charset="0"/>
              </a:rPr>
              <a:t>distance and b is  	average nearest inter-cluster distance.</a:t>
            </a: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6388542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The best value is 1 and the worst value is -1. Values near 0 indicate overlapping clusters. Negative values generally indicate that a sample has been assigned to the wrong cluster, as a different cluster is more similar.</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525275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itchFamily="18" charset="0"/>
              </a:rPr>
              <a:t>Elbow Method</a:t>
            </a:r>
          </a:p>
          <a:p>
            <a:pPr algn="just"/>
            <a:r>
              <a:rPr lang="en-US" sz="2800" dirty="0">
                <a:latin typeface="Book Antiqua" pitchFamily="18" charset="0"/>
              </a:rPr>
              <a:t>The elbow method is used to determine the number of clusters in a dataset by plotting the number of clusters on the x-axis against the percentage of variance explained on the y-axis. </a:t>
            </a:r>
            <a:endParaRPr lang="en-US" sz="2800" dirty="0" smtClean="0">
              <a:latin typeface="Book Antiqua" pitchFamily="18" charset="0"/>
            </a:endParaRPr>
          </a:p>
          <a:p>
            <a:pPr algn="just"/>
            <a:r>
              <a:rPr lang="en-US" sz="2800" dirty="0" smtClean="0">
                <a:latin typeface="Book Antiqua" pitchFamily="18" charset="0"/>
              </a:rPr>
              <a:t>The </a:t>
            </a:r>
            <a:r>
              <a:rPr lang="en-US" sz="2800" dirty="0">
                <a:latin typeface="Book Antiqua" pitchFamily="18" charset="0"/>
              </a:rPr>
              <a:t>point in x-axis where the curve suddenly bends (the elbow) is considered to suggest the optimal number of clusters.</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6541651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t>
            </a:r>
            <a:endParaRPr lang="en-US" sz="2800" dirty="0" smtClean="0">
              <a:latin typeface="Book Antiqua" pitchFamily="18" charset="0"/>
            </a:endParaRPr>
          </a:p>
          <a:p>
            <a:pPr algn="just">
              <a:defRPr/>
            </a:pPr>
            <a:r>
              <a:rPr lang="en-US" sz="2800" dirty="0" smtClean="0">
                <a:latin typeface="Book Antiqua" pitchFamily="18" charset="0"/>
              </a:rPr>
              <a:t>As </a:t>
            </a:r>
            <a:r>
              <a:rPr lang="en-US" sz="2800" dirty="0">
                <a:latin typeface="Book Antiqua" pitchFamily="18" charset="0"/>
              </a:rPr>
              <a:t>a result, such models perform very well on training data but has high error rates on test data</a:t>
            </a:r>
            <a:r>
              <a:rPr lang="en-US" sz="2800" dirty="0" smtClean="0">
                <a:latin typeface="Book Antiqua" pitchFamily="18" charset="0"/>
              </a:rPr>
              <a:t>. Variance </a:t>
            </a:r>
            <a:r>
              <a:rPr lang="en-US" sz="2800" dirty="0">
                <a:latin typeface="Book Antiqua" pitchFamily="18" charset="0"/>
              </a:rPr>
              <a:t>is the result of overfitting.</a:t>
            </a: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915012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Evaluation</a:t>
            </a:r>
            <a:endParaRPr lang="en-US" b="1" dirty="0">
              <a:latin typeface="Book Antiqua" pitchFamily="18" charset="0"/>
            </a:endParaRPr>
          </a:p>
        </p:txBody>
      </p:sp>
      <p:sp>
        <p:nvSpPr>
          <p:cNvPr id="5" name="Content Placeholder 4"/>
          <p:cNvSpPr>
            <a:spLocks noGrp="1"/>
          </p:cNvSpPr>
          <p:nvPr>
            <p:ph idx="1"/>
          </p:nvPr>
        </p:nvSpPr>
        <p:spPr>
          <a:xfrm>
            <a:off x="228600" y="1600200"/>
            <a:ext cx="5205412" cy="4525963"/>
          </a:xfrm>
        </p:spPr>
        <p:txBody>
          <a:bodyPr>
            <a:normAutofit fontScale="92500"/>
          </a:bodyPr>
          <a:lstStyle/>
          <a:p>
            <a:pPr marL="0" indent="0" algn="just" fontAlgn="base">
              <a:buNone/>
            </a:pPr>
            <a:r>
              <a:rPr lang="en-US" sz="2800" dirty="0" smtClean="0">
                <a:latin typeface="Book Antiqua" panose="02040602050305030304" pitchFamily="18" charset="0"/>
              </a:rPr>
              <a:t>The </a:t>
            </a:r>
            <a:r>
              <a:rPr lang="en-US" sz="2800" dirty="0">
                <a:latin typeface="Book Antiqua" panose="02040602050305030304" pitchFamily="18" charset="0"/>
              </a:rPr>
              <a:t>elbow method in these 4 steps:</a:t>
            </a:r>
          </a:p>
          <a:p>
            <a:pPr algn="just" fontAlgn="base"/>
            <a:r>
              <a:rPr lang="en-US" sz="2800" dirty="0">
                <a:latin typeface="Book Antiqua" panose="02040602050305030304" pitchFamily="18" charset="0"/>
              </a:rPr>
              <a:t>Run K-means for a range of K's</a:t>
            </a:r>
          </a:p>
          <a:p>
            <a:pPr algn="just" fontAlgn="base"/>
            <a:r>
              <a:rPr lang="en-US" sz="2800" dirty="0">
                <a:latin typeface="Book Antiqua" panose="02040602050305030304" pitchFamily="18" charset="0"/>
              </a:rPr>
              <a:t>Calculate the Sum of Squares of the </a:t>
            </a:r>
            <a:r>
              <a:rPr lang="en-US" sz="2800" dirty="0" smtClean="0">
                <a:latin typeface="Book Antiqua" panose="02040602050305030304" pitchFamily="18" charset="0"/>
              </a:rPr>
              <a:t>distances (SSD) </a:t>
            </a:r>
            <a:r>
              <a:rPr lang="en-US" sz="2800" dirty="0">
                <a:latin typeface="Book Antiqua" panose="02040602050305030304" pitchFamily="18" charset="0"/>
              </a:rPr>
              <a:t>from the cluster mean</a:t>
            </a:r>
          </a:p>
          <a:p>
            <a:pPr algn="just" fontAlgn="base"/>
            <a:r>
              <a:rPr lang="en-US" sz="2800" dirty="0">
                <a:latin typeface="Book Antiqua" panose="02040602050305030304" pitchFamily="18" charset="0"/>
              </a:rPr>
              <a:t>Plot a curve of the SSD over K's</a:t>
            </a:r>
          </a:p>
          <a:p>
            <a:pPr algn="just" fontAlgn="base"/>
            <a:r>
              <a:rPr lang="en-US" sz="2800" dirty="0">
                <a:latin typeface="Book Antiqua" panose="02040602050305030304" pitchFamily="18" charset="0"/>
              </a:rPr>
              <a:t>Visually pick the K at the elbow</a:t>
            </a:r>
          </a:p>
          <a:p>
            <a:pPr algn="just"/>
            <a:endParaRPr lang="en-US" sz="2800" dirty="0" smtClean="0">
              <a:latin typeface="Book Antiqua" pitchFamily="18" charset="0"/>
            </a:endParaRPr>
          </a:p>
          <a:p>
            <a:pPr algn="just"/>
            <a:endParaRPr lang="en-US" sz="2800" dirty="0">
              <a:latin typeface="Book Antiqua" pitchFamily="18" charset="0"/>
            </a:endParaRPr>
          </a:p>
          <a:p>
            <a:pPr algn="just"/>
            <a:endParaRPr lang="en-US" sz="2800" dirty="0" smtClean="0">
              <a:latin typeface="Book Antiqua" pitchFamily="18" charset="0"/>
            </a:endParaRPr>
          </a:p>
          <a:p>
            <a:pPr algn="just"/>
            <a:endParaRPr lang="en-US" sz="2800" dirty="0">
              <a:latin typeface="Book Antiqua" pitchFamily="18" charset="0"/>
            </a:endParaRPr>
          </a:p>
          <a:p>
            <a:pPr algn="just"/>
            <a:endParaRPr lang="en-US" sz="2800" dirty="0" smtClean="0">
              <a:latin typeface="Book Antiqua" pitchFamily="18" charset="0"/>
            </a:endParaRPr>
          </a:p>
          <a:p>
            <a:pPr algn="just"/>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 name="Picture 1"/>
          <p:cNvPicPr>
            <a:picLocks noChangeAspect="1"/>
          </p:cNvPicPr>
          <p:nvPr/>
        </p:nvPicPr>
        <p:blipFill>
          <a:blip r:embed="rId2"/>
          <a:stretch>
            <a:fillRect/>
          </a:stretch>
        </p:blipFill>
        <p:spPr>
          <a:xfrm>
            <a:off x="5434012" y="2442970"/>
            <a:ext cx="3581400" cy="2840421"/>
          </a:xfrm>
          <a:prstGeom prst="rect">
            <a:avLst/>
          </a:prstGeom>
        </p:spPr>
      </p:pic>
    </p:spTree>
    <p:extLst>
      <p:ext uri="{BB962C8B-B14F-4D97-AF65-F5344CB8AC3E}">
        <p14:creationId xmlns:p14="http://schemas.microsoft.com/office/powerpoint/2010/main" val="20457588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6400" y="2890837"/>
            <a:ext cx="4905375" cy="3648075"/>
          </a:xfrm>
          <a:prstGeom prst="rect">
            <a:avLst/>
          </a:prstGeom>
        </p:spPr>
      </p:pic>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itchFamily="18" charset="0"/>
              </a:rPr>
              <a:t>If there are N number of classes confusion matrix is a </a:t>
            </a:r>
            <a:r>
              <a:rPr lang="en-US" sz="2800" dirty="0" err="1" smtClean="0">
                <a:latin typeface="Book Antiqua" pitchFamily="18" charset="0"/>
              </a:rPr>
              <a:t>NxN</a:t>
            </a:r>
            <a:r>
              <a:rPr lang="en-US" sz="2800" dirty="0" smtClean="0">
                <a:latin typeface="Book Antiqua" pitchFamily="18" charset="0"/>
              </a:rPr>
              <a:t> matrix. For example, for 3 classes confusion matric looks like below.</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0001424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itchFamily="18" charset="0"/>
              </a:rPr>
              <a:t>Then we need to calculate TP, FP, TN and FN for each class separately.</a:t>
            </a:r>
          </a:p>
          <a:p>
            <a:pPr algn="just"/>
            <a:r>
              <a:rPr lang="en-US" sz="2800" dirty="0" smtClean="0">
                <a:latin typeface="Book Antiqua" pitchFamily="18" charset="0"/>
              </a:rPr>
              <a:t>TP: Actual and predicted both same.</a:t>
            </a:r>
          </a:p>
          <a:p>
            <a:pPr algn="just"/>
            <a:r>
              <a:rPr lang="en-US" sz="2800" dirty="0">
                <a:latin typeface="Book Antiqua" pitchFamily="18" charset="0"/>
              </a:rPr>
              <a:t>FP: </a:t>
            </a:r>
            <a:r>
              <a:rPr lang="en-US" sz="2800" dirty="0" smtClean="0">
                <a:latin typeface="Book Antiqua" pitchFamily="18" charset="0"/>
              </a:rPr>
              <a:t>Sum </a:t>
            </a:r>
            <a:r>
              <a:rPr lang="en-US" sz="2800" dirty="0">
                <a:latin typeface="Book Antiqua" pitchFamily="18" charset="0"/>
              </a:rPr>
              <a:t>of all entries in the row except </a:t>
            </a:r>
            <a:r>
              <a:rPr lang="en-US" sz="2800" dirty="0" smtClean="0">
                <a:latin typeface="Book Antiqua" pitchFamily="18" charset="0"/>
              </a:rPr>
              <a:t>TP.</a:t>
            </a:r>
          </a:p>
          <a:p>
            <a:pPr algn="just"/>
            <a:r>
              <a:rPr lang="en-US" sz="2800" dirty="0" smtClean="0">
                <a:latin typeface="Book Antiqua" pitchFamily="18" charset="0"/>
              </a:rPr>
              <a:t>TN</a:t>
            </a:r>
            <a:r>
              <a:rPr lang="en-US" sz="2800" dirty="0">
                <a:latin typeface="Book Antiqua" pitchFamily="18" charset="0"/>
              </a:rPr>
              <a:t>: sum of all entries </a:t>
            </a:r>
            <a:r>
              <a:rPr lang="en-US" sz="2800">
                <a:latin typeface="Book Antiqua" pitchFamily="18" charset="0"/>
              </a:rPr>
              <a:t>in </a:t>
            </a:r>
            <a:r>
              <a:rPr lang="en-US" sz="2800" smtClean="0">
                <a:latin typeface="Book Antiqua" pitchFamily="18" charset="0"/>
              </a:rPr>
              <a:t>rows and </a:t>
            </a:r>
            <a:r>
              <a:rPr lang="en-US" sz="2800" dirty="0">
                <a:latin typeface="Book Antiqua" pitchFamily="18" charset="0"/>
              </a:rPr>
              <a:t>columns </a:t>
            </a:r>
            <a:r>
              <a:rPr lang="en-US" sz="2800" dirty="0" smtClean="0">
                <a:latin typeface="Book Antiqua" pitchFamily="18" charset="0"/>
              </a:rPr>
              <a:t>except  </a:t>
            </a:r>
            <a:r>
              <a:rPr lang="en-US" sz="2800" dirty="0">
                <a:latin typeface="Book Antiqua" pitchFamily="18" charset="0"/>
              </a:rPr>
              <a:t>	       row and column of calculating </a:t>
            </a:r>
            <a:r>
              <a:rPr lang="en-US" sz="2800" dirty="0" smtClean="0">
                <a:latin typeface="Book Antiqua" pitchFamily="18" charset="0"/>
              </a:rPr>
              <a:t>class.</a:t>
            </a:r>
          </a:p>
          <a:p>
            <a:pPr algn="just"/>
            <a:r>
              <a:rPr lang="en-US" sz="2800" dirty="0" smtClean="0">
                <a:latin typeface="Book Antiqua" pitchFamily="18" charset="0"/>
              </a:rPr>
              <a:t>FN: Sum </a:t>
            </a:r>
            <a:r>
              <a:rPr lang="en-US" sz="2800" dirty="0">
                <a:latin typeface="Book Antiqua" pitchFamily="18" charset="0"/>
              </a:rPr>
              <a:t>of all entries in the column except </a:t>
            </a:r>
            <a:r>
              <a:rPr lang="en-US" sz="2800" dirty="0" smtClean="0">
                <a:latin typeface="Book Antiqua" pitchFamily="18" charset="0"/>
              </a:rPr>
              <a:t>TP</a:t>
            </a:r>
            <a:r>
              <a:rPr lang="en-US" sz="2800" dirty="0">
                <a:latin typeface="Book Antiqua" pitchFamily="18" charset="0"/>
              </a:rPr>
              <a:t>.</a:t>
            </a: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4016932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marL="0" indent="0" algn="just">
              <a:buNone/>
            </a:pPr>
            <a:r>
              <a:rPr lang="en-US" sz="2800" b="1" dirty="0" smtClean="0">
                <a:latin typeface="Book Antiqua" pitchFamily="18" charset="0"/>
              </a:rPr>
              <a:t>Example:</a:t>
            </a:r>
          </a:p>
          <a:p>
            <a:pPr marL="0" indent="0" algn="just">
              <a:buNone/>
            </a:pPr>
            <a:r>
              <a:rPr lang="en-US" sz="2800" b="1" dirty="0" smtClean="0">
                <a:latin typeface="Book Antiqua" pitchFamily="18" charset="0"/>
              </a:rPr>
              <a:t>For Class A: </a:t>
            </a:r>
            <a:r>
              <a:rPr lang="en-US" sz="2800" dirty="0" smtClean="0">
                <a:latin typeface="Book Antiqua" pitchFamily="18" charset="0"/>
              </a:rPr>
              <a:t>TP=2, FP=2, TN=5, FN:1</a:t>
            </a: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b="1" dirty="0">
                <a:latin typeface="Book Antiqua" pitchFamily="18" charset="0"/>
              </a:rPr>
              <a:t>For Class B</a:t>
            </a:r>
            <a:r>
              <a:rPr lang="en-US" sz="2800" b="1" dirty="0" smtClean="0">
                <a:latin typeface="Book Antiqua" pitchFamily="18" charset="0"/>
              </a:rPr>
              <a:t>: </a:t>
            </a:r>
            <a:r>
              <a:rPr lang="en-US" sz="2800" dirty="0" smtClean="0">
                <a:latin typeface="Book Antiqua" pitchFamily="18" charset="0"/>
              </a:rPr>
              <a:t>TP=2</a:t>
            </a:r>
            <a:r>
              <a:rPr lang="en-US" sz="2800" dirty="0">
                <a:latin typeface="Book Antiqua" pitchFamily="18" charset="0"/>
              </a:rPr>
              <a:t>, </a:t>
            </a:r>
            <a:r>
              <a:rPr lang="en-US" sz="2800" dirty="0" smtClean="0">
                <a:latin typeface="Book Antiqua" pitchFamily="18" charset="0"/>
              </a:rPr>
              <a:t>FP=1, </a:t>
            </a:r>
            <a:r>
              <a:rPr lang="en-US" sz="2800" dirty="0">
                <a:latin typeface="Book Antiqua" pitchFamily="18" charset="0"/>
              </a:rPr>
              <a:t>TN=5, </a:t>
            </a:r>
            <a:r>
              <a:rPr lang="en-US" sz="2800" dirty="0" smtClean="0">
                <a:latin typeface="Book Antiqua" pitchFamily="18" charset="0"/>
              </a:rPr>
              <a:t>FN:2</a:t>
            </a: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b="1" dirty="0">
                <a:latin typeface="Book Antiqua" pitchFamily="18" charset="0"/>
              </a:rPr>
              <a:t>For Class </a:t>
            </a:r>
            <a:r>
              <a:rPr lang="en-US" sz="2800" b="1" dirty="0" smtClean="0">
                <a:latin typeface="Book Antiqua" pitchFamily="18" charset="0"/>
              </a:rPr>
              <a:t>C: </a:t>
            </a:r>
            <a:r>
              <a:rPr lang="en-US" sz="2800" dirty="0" smtClean="0">
                <a:latin typeface="Book Antiqua" pitchFamily="18" charset="0"/>
              </a:rPr>
              <a:t>TP=3, FP=0, TN=7, FN:0</a:t>
            </a:r>
            <a:endParaRPr lang="en-US" sz="2800" dirty="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7920671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dirty="0" smtClean="0">
                <a:latin typeface="Book Antiqua" pitchFamily="18" charset="0"/>
              </a:rPr>
              <a:t>In multi-class classification we calculate accuracy of each class separately and then we calculate weighted average accuracy.</a:t>
            </a:r>
          </a:p>
          <a:p>
            <a:pPr algn="just"/>
            <a:r>
              <a:rPr lang="en-US" sz="2800" dirty="0" smtClean="0">
                <a:latin typeface="Book Antiqua" pitchFamily="18" charset="0"/>
              </a:rPr>
              <a:t>If we assign equal weight to each class then</a:t>
            </a:r>
          </a:p>
          <a:p>
            <a:pPr algn="just"/>
            <a:endParaRPr lang="en-US" sz="2800" dirty="0">
              <a:latin typeface="Book Antiqua"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are two different ways to calculate Recall.</a:t>
            </a:r>
          </a:p>
          <a:p>
            <a:pPr lvl="1" algn="just"/>
            <a:r>
              <a:rPr lang="en-US" sz="2400" b="1" dirty="0">
                <a:latin typeface="Book Antiqua" panose="02040602050305030304" pitchFamily="18" charset="0"/>
              </a:rPr>
              <a:t>Macro averaged recall</a:t>
            </a:r>
            <a:r>
              <a:rPr lang="en-US" sz="2400" dirty="0">
                <a:latin typeface="Book Antiqua" panose="02040602050305030304" pitchFamily="18" charset="0"/>
              </a:rPr>
              <a:t>: calculate recall for all classes individually and then average them</a:t>
            </a:r>
          </a:p>
          <a:p>
            <a:pPr lvl="1" algn="just"/>
            <a:r>
              <a:rPr lang="en-US" sz="2400" b="1" dirty="0">
                <a:latin typeface="Book Antiqua" panose="02040602050305030304" pitchFamily="18" charset="0"/>
              </a:rPr>
              <a:t>Micro averaged recall</a:t>
            </a:r>
            <a:r>
              <a:rPr lang="en-US" sz="2400" dirty="0">
                <a:latin typeface="Book Antiqua" pitchFamily="18" charset="0"/>
              </a:rPr>
              <a:t>: calculate class wise true positive and false negative and then use that to calculate overall </a:t>
            </a:r>
            <a:r>
              <a:rPr lang="en-US" sz="2400" dirty="0" smtClean="0">
                <a:latin typeface="Book Antiqua" pitchFamily="18" charset="0"/>
              </a:rPr>
              <a:t>recall.</a:t>
            </a:r>
            <a:endParaRPr lang="en-US" sz="2400" dirty="0">
              <a:latin typeface="Book Antiqua" pitchFamily="18" charset="0"/>
            </a:endParaRPr>
          </a:p>
          <a:p>
            <a:pPr marL="0" indent="0" algn="just">
              <a:buNone/>
            </a:pPr>
            <a:endParaRPr lang="en-US" sz="2800" dirty="0">
              <a:latin typeface="Book Antiqua"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242784012"/>
              </p:ext>
            </p:extLst>
          </p:nvPr>
        </p:nvGraphicFramePr>
        <p:xfrm>
          <a:off x="7620000" y="2743200"/>
          <a:ext cx="914400" cy="762000"/>
        </p:xfrm>
        <a:graphic>
          <a:graphicData uri="http://schemas.openxmlformats.org/presentationml/2006/ole">
            <mc:AlternateContent xmlns:mc="http://schemas.openxmlformats.org/markup-compatibility/2006">
              <mc:Choice xmlns:v="urn:schemas-microsoft-com:vml" Requires="v">
                <p:oleObj spid="_x0000_s207884" name="Equation" r:id="rId3" imgW="533160" imgH="444240" progId="Equation.3">
                  <p:embed/>
                </p:oleObj>
              </mc:Choice>
              <mc:Fallback>
                <p:oleObj name="Equation" r:id="rId3" imgW="533160" imgH="444240" progId="Equation.3">
                  <p:embed/>
                  <p:pic>
                    <p:nvPicPr>
                      <p:cNvPr id="0" name=""/>
                      <p:cNvPicPr/>
                      <p:nvPr/>
                    </p:nvPicPr>
                    <p:blipFill>
                      <a:blip r:embed="rId4"/>
                      <a:stretch>
                        <a:fillRect/>
                      </a:stretch>
                    </p:blipFill>
                    <p:spPr>
                      <a:xfrm>
                        <a:off x="7620000" y="2743200"/>
                        <a:ext cx="914400" cy="762000"/>
                      </a:xfrm>
                      <a:prstGeom prst="rect">
                        <a:avLst/>
                      </a:prstGeom>
                    </p:spPr>
                  </p:pic>
                </p:oleObj>
              </mc:Fallback>
            </mc:AlternateContent>
          </a:graphicData>
        </a:graphic>
      </p:graphicFrame>
    </p:spTree>
    <p:extLst>
      <p:ext uri="{BB962C8B-B14F-4D97-AF65-F5344CB8AC3E}">
        <p14:creationId xmlns:p14="http://schemas.microsoft.com/office/powerpoint/2010/main" val="176527407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anose="02040602050305030304" pitchFamily="18" charset="0"/>
              </a:rPr>
              <a:t>Similarly, there </a:t>
            </a:r>
            <a:r>
              <a:rPr lang="en-US" sz="2800" dirty="0">
                <a:latin typeface="Book Antiqua" panose="02040602050305030304" pitchFamily="18" charset="0"/>
              </a:rPr>
              <a:t>are two different ways to </a:t>
            </a:r>
            <a:r>
              <a:rPr lang="en-US" sz="2800" dirty="0" smtClean="0">
                <a:latin typeface="Book Antiqua" panose="02040602050305030304" pitchFamily="18" charset="0"/>
              </a:rPr>
              <a:t>calculate precision.</a:t>
            </a:r>
            <a:endParaRPr lang="en-US" sz="2800" dirty="0">
              <a:latin typeface="Book Antiqua" panose="02040602050305030304" pitchFamily="18" charset="0"/>
            </a:endParaRPr>
          </a:p>
          <a:p>
            <a:pPr lvl="1" algn="just"/>
            <a:r>
              <a:rPr lang="en-US" sz="2400" b="1" dirty="0">
                <a:latin typeface="Book Antiqua" panose="02040602050305030304" pitchFamily="18" charset="0"/>
              </a:rPr>
              <a:t>Macro averaged precision</a:t>
            </a:r>
            <a:r>
              <a:rPr lang="en-US" sz="2400" dirty="0">
                <a:latin typeface="Book Antiqua" panose="02040602050305030304" pitchFamily="18" charset="0"/>
              </a:rPr>
              <a:t>: calculate precision for all classes individually and then average </a:t>
            </a:r>
            <a:r>
              <a:rPr lang="en-US" sz="2400" dirty="0" smtClean="0">
                <a:latin typeface="Book Antiqua" panose="02040602050305030304" pitchFamily="18" charset="0"/>
              </a:rPr>
              <a:t>them.</a:t>
            </a:r>
            <a:endParaRPr lang="en-US" sz="2400" dirty="0">
              <a:latin typeface="Book Antiqua" panose="02040602050305030304" pitchFamily="18" charset="0"/>
            </a:endParaRPr>
          </a:p>
          <a:p>
            <a:pPr lvl="1" algn="just"/>
            <a:r>
              <a:rPr lang="en-US" sz="2400" b="1" dirty="0">
                <a:latin typeface="Book Antiqua" panose="02040602050305030304" pitchFamily="18" charset="0"/>
              </a:rPr>
              <a:t>Micro averaged precision</a:t>
            </a:r>
            <a:r>
              <a:rPr lang="en-US" sz="2400" dirty="0">
                <a:latin typeface="Book Antiqua" panose="02040602050305030304" pitchFamily="18" charset="0"/>
              </a:rPr>
              <a:t>: calculate class wise true positive and false positive and then use that to calculate overall </a:t>
            </a:r>
            <a:r>
              <a:rPr lang="en-US" sz="2400" dirty="0" smtClean="0">
                <a:latin typeface="Book Antiqua" panose="02040602050305030304" pitchFamily="18" charset="0"/>
              </a:rPr>
              <a:t>precision.</a:t>
            </a:r>
          </a:p>
          <a:p>
            <a:pPr algn="just"/>
            <a:endParaRPr lang="en-US" dirty="0">
              <a:latin typeface="Book Antiqua" panose="02040602050305030304"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90700087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dirty="0" smtClean="0">
                <a:latin typeface="Book Antiqua" panose="02040602050305030304" pitchFamily="18" charset="0"/>
              </a:rPr>
              <a:t>In the same way, there </a:t>
            </a:r>
            <a:r>
              <a:rPr lang="en-US" sz="2800" dirty="0">
                <a:latin typeface="Book Antiqua" panose="02040602050305030304" pitchFamily="18" charset="0"/>
              </a:rPr>
              <a:t>are two different ways to </a:t>
            </a:r>
            <a:r>
              <a:rPr lang="en-US" sz="2800" dirty="0" smtClean="0">
                <a:latin typeface="Book Antiqua" panose="02040602050305030304" pitchFamily="18" charset="0"/>
              </a:rPr>
              <a:t>calculate F1-score.</a:t>
            </a:r>
            <a:endParaRPr lang="en-US" sz="2800" dirty="0">
              <a:latin typeface="Book Antiqua" panose="02040602050305030304" pitchFamily="18" charset="0"/>
            </a:endParaRPr>
          </a:p>
          <a:p>
            <a:pPr lvl="1" algn="just"/>
            <a:r>
              <a:rPr lang="en-US" sz="2500" b="1" dirty="0">
                <a:latin typeface="Book Antiqua" panose="02040602050305030304" pitchFamily="18" charset="0"/>
              </a:rPr>
              <a:t>Macro averaged F1 Score</a:t>
            </a:r>
            <a:r>
              <a:rPr lang="en-US" sz="2500" dirty="0">
                <a:latin typeface="Book Antiqua" panose="02040602050305030304" pitchFamily="18" charset="0"/>
              </a:rPr>
              <a:t>: calculate f1 score of every class and then average </a:t>
            </a:r>
            <a:r>
              <a:rPr lang="en-US" sz="2500" dirty="0" smtClean="0">
                <a:latin typeface="Book Antiqua" panose="02040602050305030304" pitchFamily="18" charset="0"/>
              </a:rPr>
              <a:t>them.</a:t>
            </a:r>
            <a:endParaRPr lang="en-US" sz="2500" dirty="0">
              <a:latin typeface="Book Antiqua" panose="02040602050305030304" pitchFamily="18" charset="0"/>
            </a:endParaRPr>
          </a:p>
          <a:p>
            <a:pPr lvl="1" algn="just"/>
            <a:r>
              <a:rPr lang="en-US" sz="2500" b="1" dirty="0">
                <a:latin typeface="Book Antiqua" panose="02040602050305030304" pitchFamily="18" charset="0"/>
              </a:rPr>
              <a:t>Micro averaged F1 Score</a:t>
            </a:r>
            <a:r>
              <a:rPr lang="en-US" sz="2500" dirty="0">
                <a:latin typeface="Book Antiqua" panose="02040602050305030304" pitchFamily="18" charset="0"/>
              </a:rPr>
              <a:t>: calculate </a:t>
            </a:r>
            <a:r>
              <a:rPr lang="en-US" sz="2500" dirty="0" smtClean="0">
                <a:latin typeface="Book Antiqua" panose="02040602050305030304" pitchFamily="18" charset="0"/>
              </a:rPr>
              <a:t>micro-averaged </a:t>
            </a:r>
            <a:r>
              <a:rPr lang="en-US" sz="2500" dirty="0">
                <a:latin typeface="Book Antiqua" panose="02040602050305030304" pitchFamily="18" charset="0"/>
              </a:rPr>
              <a:t>precision </a:t>
            </a:r>
            <a:r>
              <a:rPr lang="en-US" sz="2500" dirty="0" smtClean="0">
                <a:latin typeface="Book Antiqua" panose="02040602050305030304" pitchFamily="18" charset="0"/>
              </a:rPr>
              <a:t>and recall </a:t>
            </a:r>
            <a:r>
              <a:rPr lang="en-US" sz="2500" dirty="0">
                <a:latin typeface="Book Antiqua" panose="02040602050305030304" pitchFamily="18" charset="0"/>
              </a:rPr>
              <a:t>score and then take </a:t>
            </a:r>
            <a:r>
              <a:rPr lang="en-US" sz="2500" dirty="0" smtClean="0">
                <a:latin typeface="Book Antiqua" panose="02040602050305030304" pitchFamily="18" charset="0"/>
              </a:rPr>
              <a:t>their </a:t>
            </a:r>
            <a:r>
              <a:rPr lang="en-US" sz="2500" dirty="0">
                <a:latin typeface="Book Antiqua" panose="02040602050305030304" pitchFamily="18" charset="0"/>
              </a:rPr>
              <a:t>harmonic </a:t>
            </a:r>
            <a:r>
              <a:rPr lang="en-US" sz="2500" dirty="0" smtClean="0">
                <a:latin typeface="Book Antiqua" panose="02040602050305030304" pitchFamily="18" charset="0"/>
              </a:rPr>
              <a:t>mean.</a:t>
            </a:r>
            <a:endParaRPr lang="en-US" sz="2500" dirty="0">
              <a:latin typeface="Book Antiqua" panose="02040602050305030304" pitchFamily="18" charset="0"/>
            </a:endParaRPr>
          </a:p>
          <a:p>
            <a:pPr algn="just"/>
            <a:endParaRPr lang="en-US" dirty="0">
              <a:latin typeface="Book Antiqua" panose="02040602050305030304" pitchFamily="18" charset="0"/>
            </a:endParaRPr>
          </a:p>
          <a:p>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6912796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Evaluation Metrics for Multi-class Classification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b="1" dirty="0" smtClean="0">
                <a:latin typeface="Book Antiqua" pitchFamily="18" charset="0"/>
              </a:rPr>
              <a:t>Example:</a:t>
            </a:r>
            <a:r>
              <a:rPr lang="en-US" sz="2800" dirty="0" smtClean="0">
                <a:latin typeface="Book Antiqua" pitchFamily="18" charset="0"/>
              </a:rPr>
              <a:t> Consider following confusion matrix and the calculated accuracy, weighted average accuracy and macro and micro precision, recall, and F1-score.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3" name="Picture 2"/>
          <p:cNvPicPr>
            <a:picLocks noChangeAspect="1"/>
          </p:cNvPicPr>
          <p:nvPr/>
        </p:nvPicPr>
        <p:blipFill>
          <a:blip r:embed="rId2"/>
          <a:stretch>
            <a:fillRect/>
          </a:stretch>
        </p:blipFill>
        <p:spPr>
          <a:xfrm>
            <a:off x="2276475" y="3429000"/>
            <a:ext cx="3724275" cy="2543175"/>
          </a:xfrm>
          <a:prstGeom prst="rect">
            <a:avLst/>
          </a:prstGeom>
        </p:spPr>
      </p:pic>
    </p:spTree>
    <p:extLst>
      <p:ext uri="{BB962C8B-B14F-4D97-AF65-F5344CB8AC3E}">
        <p14:creationId xmlns:p14="http://schemas.microsoft.com/office/powerpoint/2010/main" val="7544894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dirty="0">
                <a:latin typeface="Book Antiqua" pitchFamily="18" charset="0"/>
              </a:rPr>
              <a:t>Model selection is the process of selecting one final machine learning model from among a collection of candidate machine learning models for a training dataset</a:t>
            </a:r>
            <a:r>
              <a:rPr lang="en-US" sz="2800" dirty="0" smtClean="0">
                <a:latin typeface="Book Antiqua" pitchFamily="18" charset="0"/>
              </a:rPr>
              <a:t>.</a:t>
            </a:r>
          </a:p>
          <a:p>
            <a:pPr algn="just"/>
            <a:r>
              <a:rPr lang="en-US" sz="2800" dirty="0" smtClean="0">
                <a:latin typeface="Book Antiqua" pitchFamily="18" charset="0"/>
              </a:rPr>
              <a:t>For selecting best model among the set of candidate models we need to use following technique.</a:t>
            </a:r>
          </a:p>
          <a:p>
            <a:pPr algn="just"/>
            <a:r>
              <a:rPr lang="en-US" sz="2800" b="1" dirty="0" smtClean="0">
                <a:latin typeface="Book Antiqua" pitchFamily="18" charset="0"/>
              </a:rPr>
              <a:t>Train/Test Split: </a:t>
            </a:r>
            <a:r>
              <a:rPr lang="en-US" sz="2800" dirty="0" smtClean="0">
                <a:latin typeface="Book Antiqua" pitchFamily="18" charset="0"/>
              </a:rPr>
              <a:t>We need to divided data into train, validation and test sets and need to evaluate performance of each model.</a:t>
            </a:r>
          </a:p>
          <a:p>
            <a:pPr algn="just"/>
            <a:endParaRPr lang="en-US" sz="28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25304916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lnSpcReduction="10000"/>
          </a:bodyPr>
          <a:lstStyle/>
          <a:p>
            <a:pPr algn="just"/>
            <a:r>
              <a:rPr lang="en-US" sz="2800" b="1" dirty="0" smtClean="0">
                <a:latin typeface="Book Antiqua" pitchFamily="18" charset="0"/>
              </a:rPr>
              <a:t>K-fold cross validation: </a:t>
            </a:r>
            <a:r>
              <a:rPr lang="en-US" sz="2800" dirty="0" smtClean="0">
                <a:latin typeface="Book Antiqua" pitchFamily="18" charset="0"/>
              </a:rPr>
              <a:t>We need to evaluate performance of models using K-fold cross validation. (Already discussed)</a:t>
            </a:r>
          </a:p>
          <a:p>
            <a:pPr algn="just" fontAlgn="base"/>
            <a:r>
              <a:rPr lang="en-US" sz="2800" b="1" dirty="0" smtClean="0">
                <a:latin typeface="Book Antiqua" pitchFamily="18" charset="0"/>
              </a:rPr>
              <a:t>Hyperparameter Optimization</a:t>
            </a:r>
            <a:r>
              <a:rPr lang="en-US" sz="2800" dirty="0" smtClean="0">
                <a:latin typeface="Book Antiqua" pitchFamily="18" charset="0"/>
              </a:rPr>
              <a:t>: </a:t>
            </a:r>
            <a:r>
              <a:rPr lang="en-US" sz="2800" dirty="0">
                <a:latin typeface="Book Antiqua" panose="02040602050305030304" pitchFamily="18" charset="0"/>
              </a:rPr>
              <a:t>Although the terms </a:t>
            </a:r>
            <a:r>
              <a:rPr lang="en-US" sz="2800" i="1" dirty="0">
                <a:latin typeface="Book Antiqua" panose="02040602050305030304" pitchFamily="18" charset="0"/>
              </a:rPr>
              <a:t>parameters</a:t>
            </a:r>
            <a:r>
              <a:rPr lang="en-US" sz="2800" dirty="0">
                <a:latin typeface="Book Antiqua" panose="02040602050305030304" pitchFamily="18" charset="0"/>
              </a:rPr>
              <a:t> and </a:t>
            </a:r>
            <a:r>
              <a:rPr lang="en-US" sz="2800" i="1" dirty="0">
                <a:latin typeface="Book Antiqua" panose="02040602050305030304" pitchFamily="18" charset="0"/>
              </a:rPr>
              <a:t>hyperparameters</a:t>
            </a:r>
            <a:r>
              <a:rPr lang="en-US" sz="2800" dirty="0">
                <a:latin typeface="Book Antiqua" panose="02040602050305030304" pitchFamily="18" charset="0"/>
              </a:rPr>
              <a:t> are occasionally used interchangeably, distinctions exist between them. Parameters are properties that the algorithm </a:t>
            </a:r>
            <a:r>
              <a:rPr lang="en-US" sz="2800" dirty="0" smtClean="0">
                <a:latin typeface="Book Antiqua" panose="02040602050305030304" pitchFamily="18" charset="0"/>
              </a:rPr>
              <a:t>learns </a:t>
            </a:r>
            <a:r>
              <a:rPr lang="en-US" sz="2800" dirty="0">
                <a:latin typeface="Book Antiqua" panose="02040602050305030304" pitchFamily="18" charset="0"/>
              </a:rPr>
              <a:t>during training. For linear regression, those parameters are the </a:t>
            </a:r>
            <a:r>
              <a:rPr lang="en-US" sz="2800" dirty="0" smtClean="0">
                <a:latin typeface="Book Antiqua" panose="02040602050305030304" pitchFamily="18" charset="0"/>
              </a:rPr>
              <a:t>coefficients </a:t>
            </a:r>
            <a:r>
              <a:rPr lang="en-US" sz="2800" dirty="0">
                <a:latin typeface="Book Antiqua" panose="02040602050305030304" pitchFamily="18" charset="0"/>
              </a:rPr>
              <a:t>and biases. For random forests, they're the variables </a:t>
            </a:r>
            <a:r>
              <a:rPr lang="en-US" sz="2800" dirty="0" smtClean="0">
                <a:latin typeface="Book Antiqua" panose="02040602050305030304" pitchFamily="18" charset="0"/>
              </a:rPr>
              <a:t>at </a:t>
            </a:r>
            <a:r>
              <a:rPr lang="en-US" sz="2800" dirty="0">
                <a:latin typeface="Book Antiqua" panose="02040602050305030304" pitchFamily="18" charset="0"/>
              </a:rPr>
              <a:t>each node</a:t>
            </a:r>
            <a:r>
              <a:rPr lang="en-US" sz="28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0171939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Variance is error from sensitivity to small fluctuations in the training set. High variance can cause an algorithm to model the random noise in the training data, rather than the intended outputs </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3075" name="Picture 3"/>
          <p:cNvPicPr>
            <a:picLocks noChangeAspect="1" noChangeArrowheads="1"/>
          </p:cNvPicPr>
          <p:nvPr/>
        </p:nvPicPr>
        <p:blipFill>
          <a:blip r:embed="rId3"/>
          <a:srcRect/>
          <a:stretch>
            <a:fillRect/>
          </a:stretch>
        </p:blipFill>
        <p:spPr bwMode="auto">
          <a:xfrm>
            <a:off x="2133600" y="3200400"/>
            <a:ext cx="3276600" cy="3048000"/>
          </a:xfrm>
          <a:prstGeom prst="rect">
            <a:avLst/>
          </a:prstGeom>
          <a:noFill/>
          <a:ln w="9525">
            <a:noFill/>
            <a:miter lim="800000"/>
            <a:headEnd/>
            <a:tailEnd/>
          </a:ln>
          <a:effectLst/>
        </p:spPr>
      </p:pic>
    </p:spTree>
    <p:extLst>
      <p:ext uri="{BB962C8B-B14F-4D97-AF65-F5344CB8AC3E}">
        <p14:creationId xmlns:p14="http://schemas.microsoft.com/office/powerpoint/2010/main" val="394132289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 Selection</a:t>
            </a:r>
            <a:endParaRPr lang="en-US" b="1" dirty="0">
              <a:latin typeface="Book Antiqua" pitchFamily="18" charset="0"/>
            </a:endParaRPr>
          </a:p>
        </p:txBody>
      </p:sp>
      <p:sp>
        <p:nvSpPr>
          <p:cNvPr id="5" name="Content Placeholder 4"/>
          <p:cNvSpPr>
            <a:spLocks noGrp="1"/>
          </p:cNvSpPr>
          <p:nvPr>
            <p:ph idx="1"/>
          </p:nvPr>
        </p:nvSpPr>
        <p:spPr>
          <a:xfrm>
            <a:off x="228600" y="1600200"/>
            <a:ext cx="8458200" cy="4525963"/>
          </a:xfrm>
        </p:spPr>
        <p:txBody>
          <a:bodyPr>
            <a:normAutofit/>
          </a:bodyPr>
          <a:lstStyle/>
          <a:p>
            <a:pPr algn="just"/>
            <a:r>
              <a:rPr lang="en-US" sz="2800" b="1" dirty="0" smtClean="0">
                <a:latin typeface="Book Antiqua" panose="02040602050305030304" pitchFamily="18" charset="0"/>
              </a:rPr>
              <a:t>Hyperparameter Optimization: </a:t>
            </a:r>
            <a:r>
              <a:rPr lang="en-US" sz="2800" dirty="0" smtClean="0">
                <a:latin typeface="Book Antiqua" panose="02040602050305030304" pitchFamily="18" charset="0"/>
              </a:rPr>
              <a:t>Hyperparameters </a:t>
            </a:r>
            <a:r>
              <a:rPr lang="en-US" sz="2800" dirty="0">
                <a:latin typeface="Book Antiqua" panose="02040602050305030304" pitchFamily="18" charset="0"/>
              </a:rPr>
              <a:t>are properties that must be set before training. For k-means clustering, you must define the value of k. For neural networks, an example is the learning rate. </a:t>
            </a:r>
            <a:r>
              <a:rPr lang="en-US" sz="2800" i="1" dirty="0">
                <a:latin typeface="Book Antiqua" panose="02040602050305030304" pitchFamily="18" charset="0"/>
              </a:rPr>
              <a:t>Hyperparameter optimization</a:t>
            </a:r>
            <a:r>
              <a:rPr lang="en-US" sz="2800" dirty="0">
                <a:latin typeface="Book Antiqua" panose="02040602050305030304" pitchFamily="18" charset="0"/>
              </a:rPr>
              <a:t> is the process of finding the best possible values for the hyperparameters to optimize </a:t>
            </a:r>
            <a:r>
              <a:rPr lang="en-US" sz="2800" dirty="0" smtClean="0">
                <a:latin typeface="Book Antiqua" panose="02040602050305030304" pitchFamily="18" charset="0"/>
              </a:rPr>
              <a:t>performance metric. </a:t>
            </a:r>
          </a:p>
          <a:p>
            <a:pPr algn="just"/>
            <a:endParaRPr lang="en-US" sz="28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1564147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If our model is too simple and has very few parameters then it may have high bias and low variance. </a:t>
            </a:r>
          </a:p>
          <a:p>
            <a:pPr algn="just">
              <a:defRPr/>
            </a:pPr>
            <a:r>
              <a:rPr lang="en-US" sz="2800" dirty="0" smtClean="0">
                <a:latin typeface="Book Antiqua" pitchFamily="18" charset="0"/>
              </a:rPr>
              <a:t>On the other hand if our model has large number of parameters then it’s going to have high variance and low bias. So we need to find the right/good balance without overfitting and underfitting the data. This keeps the MSE minimal.</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08898" name="Equation" r:id="rId4" imgW="2755800" imgH="228600" progId="Equation.3">
                  <p:embed/>
                </p:oleObj>
              </mc:Choice>
              <mc:Fallback>
                <p:oleObj name="Equation" r:id="rId4" imgW="27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65687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4" name="Date Placeholder 3"/>
          <p:cNvSpPr>
            <a:spLocks noGrp="1"/>
          </p:cNvSpPr>
          <p:nvPr>
            <p:ph type="dt" sz="half" idx="10"/>
          </p:nvPr>
        </p:nvSpPr>
        <p:spPr/>
        <p:txBody>
          <a:bodyPr/>
          <a:lstStyle/>
          <a:p>
            <a:fld id="{2D880FC7-4BDA-4376-AC94-9A26D6041774}" type="datetime1">
              <a:rPr lang="en-US" smtClean="0"/>
              <a:pPr/>
              <a:t>9/3/2022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7</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smtClean="0"/>
              <a:t>Error</a:t>
            </a:r>
            <a:endParaRPr lang="en-US" dirty="0"/>
          </a:p>
        </p:txBody>
      </p:sp>
    </p:spTree>
    <p:extLst>
      <p:ext uri="{BB962C8B-B14F-4D97-AF65-F5344CB8AC3E}">
        <p14:creationId xmlns:p14="http://schemas.microsoft.com/office/powerpoint/2010/main" val="32575221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dirty="0">
                <a:latin typeface="Book Antiqua" pitchFamily="18" charset="0"/>
              </a:rPr>
              <a:t>Cross-validation is a re-sampling procedure used to evaluate machine learning models on a limited data sample.</a:t>
            </a:r>
          </a:p>
          <a:p>
            <a:pPr algn="just"/>
            <a:r>
              <a:rPr lang="en-US" sz="2700" dirty="0">
                <a:latin typeface="Book Antiqua" pitchFamily="18" charset="0"/>
              </a:rPr>
              <a:t>k-Fold Cross-Validation (Muti-Fold Cross-Validation) is widely used for cross validation. If we choose k=10, it becomes 10-fold cross validation</a:t>
            </a:r>
            <a:r>
              <a:rPr lang="en-US" sz="2700" dirty="0" smtClean="0">
                <a:latin typeface="Book Antiqua" pitchFamily="18" charset="0"/>
              </a:rPr>
              <a:t>.</a:t>
            </a:r>
          </a:p>
          <a:p>
            <a:pPr algn="just"/>
            <a:r>
              <a:rPr lang="en-US" sz="2700" dirty="0">
                <a:latin typeface="Book Antiqua" pitchFamily="18" charset="0"/>
              </a:rPr>
              <a:t>In this approach, the original sample is randomly partitioned into </a:t>
            </a:r>
            <a:r>
              <a:rPr lang="en-US" sz="2700" i="1" dirty="0">
                <a:latin typeface="Book Antiqua" pitchFamily="18" charset="0"/>
              </a:rPr>
              <a:t>k</a:t>
            </a:r>
            <a:r>
              <a:rPr lang="en-US" sz="2700" dirty="0">
                <a:latin typeface="Book Antiqua" pitchFamily="18" charset="0"/>
              </a:rPr>
              <a:t> equal sized subsamples. Out of the </a:t>
            </a:r>
            <a:r>
              <a:rPr lang="en-US" sz="2700" i="1" dirty="0">
                <a:latin typeface="Book Antiqua" pitchFamily="18" charset="0"/>
              </a:rPr>
              <a:t>k</a:t>
            </a:r>
            <a:r>
              <a:rPr lang="en-US" sz="2700" dirty="0">
                <a:latin typeface="Book Antiqua" pitchFamily="18" charset="0"/>
              </a:rPr>
              <a:t> subsamples, a single subsample is used as the testing set, and the remaining </a:t>
            </a:r>
            <a:r>
              <a:rPr lang="en-US" sz="2700" i="1" dirty="0">
                <a:latin typeface="Book Antiqua" pitchFamily="18" charset="0"/>
              </a:rPr>
              <a:t>k</a:t>
            </a:r>
            <a:r>
              <a:rPr lang="en-US" sz="2700" dirty="0">
                <a:latin typeface="Book Antiqua" pitchFamily="18" charset="0"/>
              </a:rPr>
              <a:t> − 1 subsamples are used as </a:t>
            </a:r>
            <a:r>
              <a:rPr lang="en-US" sz="2700" dirty="0" smtClean="0">
                <a:latin typeface="Book Antiqua" pitchFamily="18" charset="0"/>
              </a:rPr>
              <a:t>training set. </a:t>
            </a:r>
            <a:endParaRPr lang="en-US" sz="2700" dirty="0">
              <a:latin typeface="Book Antiqua" pitchFamily="18" charset="0"/>
            </a:endParaRPr>
          </a:p>
          <a:p>
            <a:pPr algn="just"/>
            <a:endParaRPr lang="en-US" sz="2700" dirty="0">
              <a:latin typeface="Book Antiqua"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6727914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itchFamily="18" charset="0"/>
              </a:rPr>
              <a:t>The cross-validation process is then repeated </a:t>
            </a:r>
            <a:r>
              <a:rPr lang="en-US" sz="2700" i="1" dirty="0">
                <a:latin typeface="Book Antiqua" pitchFamily="18" charset="0"/>
              </a:rPr>
              <a:t>k</a:t>
            </a:r>
            <a:r>
              <a:rPr lang="en-US" sz="2700" dirty="0">
                <a:latin typeface="Book Antiqua" pitchFamily="18" charset="0"/>
              </a:rPr>
              <a:t> times, with each of the </a:t>
            </a:r>
            <a:r>
              <a:rPr lang="en-US" sz="2700" i="1" dirty="0">
                <a:latin typeface="Book Antiqua" pitchFamily="18" charset="0"/>
              </a:rPr>
              <a:t>k</a:t>
            </a:r>
            <a:r>
              <a:rPr lang="en-US" sz="2700" dirty="0">
                <a:latin typeface="Book Antiqua" pitchFamily="18" charset="0"/>
              </a:rPr>
              <a:t> subsamples used exactly once as the testing data. The </a:t>
            </a:r>
            <a:r>
              <a:rPr lang="en-US" sz="2700" i="1" dirty="0">
                <a:latin typeface="Book Antiqua" pitchFamily="18" charset="0"/>
              </a:rPr>
              <a:t>k</a:t>
            </a:r>
            <a:r>
              <a:rPr lang="en-US" sz="2700" dirty="0">
                <a:latin typeface="Book Antiqua" pitchFamily="18" charset="0"/>
              </a:rPr>
              <a:t> results can then be averaged to produce a single estimation. </a:t>
            </a:r>
          </a:p>
          <a:p>
            <a:pPr algn="just"/>
            <a:r>
              <a:rPr lang="en-US" sz="2700" dirty="0">
                <a:latin typeface="Book Antiqua" pitchFamily="18" charset="0"/>
              </a:rPr>
              <a:t>The advantage of this method is that all observations are used for both training and testing, and each observation is used for testing exactly once. 10-fold cross-validation is commonly used, but in general </a:t>
            </a:r>
            <a:r>
              <a:rPr lang="en-US" sz="2700" i="1" dirty="0">
                <a:latin typeface="Book Antiqua" pitchFamily="18" charset="0"/>
              </a:rPr>
              <a:t>k</a:t>
            </a:r>
            <a:r>
              <a:rPr lang="en-US" sz="2700" dirty="0">
                <a:latin typeface="Book Antiqua" pitchFamily="18" charset="0"/>
              </a:rPr>
              <a:t> remains an unfixed parameter.</a:t>
            </a:r>
          </a:p>
          <a:p>
            <a:pPr algn="just"/>
            <a:r>
              <a:rPr lang="en-US" sz="2700" dirty="0">
                <a:latin typeface="Book Antiqua" pitchFamily="18" charset="0"/>
              </a:rPr>
              <a:t>For example, setting </a:t>
            </a:r>
            <a:r>
              <a:rPr lang="en-US" sz="2700" i="1" dirty="0">
                <a:latin typeface="Book Antiqua" pitchFamily="18" charset="0"/>
              </a:rPr>
              <a:t>k</a:t>
            </a:r>
            <a:r>
              <a:rPr lang="en-US" sz="2700" dirty="0">
                <a:latin typeface="Book Antiqua" pitchFamily="18" charset="0"/>
              </a:rPr>
              <a:t> = </a:t>
            </a:r>
            <a:r>
              <a:rPr lang="en-US" sz="2700" i="1" dirty="0">
                <a:latin typeface="Book Antiqua" pitchFamily="18" charset="0"/>
              </a:rPr>
              <a:t>2</a:t>
            </a:r>
            <a:r>
              <a:rPr lang="en-US" sz="2700" dirty="0">
                <a:latin typeface="Book Antiqua" pitchFamily="18" charset="0"/>
              </a:rPr>
              <a:t> results in 2-fold cross-validation.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Applied ML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2259678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48a1ebe2577a9f1d00ee4e70f29a3e5e">
  <xsd:schema xmlns:xsd="http://www.w3.org/2001/XMLSchema" xmlns:xs="http://www.w3.org/2001/XMLSchema" xmlns:p="http://schemas.microsoft.com/office/2006/metadata/properties" xmlns:ns2="12a254c4-d793-440d-a8ee-ecc0216e79a1" targetNamespace="http://schemas.microsoft.com/office/2006/metadata/properties" ma:root="true" ma:fieldsID="dc662bbaa46eace8564465cbb317b963"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99CD22-4932-4727-A8D5-495D8DA7345B}"/>
</file>

<file path=customXml/itemProps2.xml><?xml version="1.0" encoding="utf-8"?>
<ds:datastoreItem xmlns:ds="http://schemas.openxmlformats.org/officeDocument/2006/customXml" ds:itemID="{2939A92B-EE1A-4692-8883-6B748E1EA71D}"/>
</file>

<file path=customXml/itemProps3.xml><?xml version="1.0" encoding="utf-8"?>
<ds:datastoreItem xmlns:ds="http://schemas.openxmlformats.org/officeDocument/2006/customXml" ds:itemID="{4CFDE6AF-3401-46D1-80A7-0CF03A249FC4}"/>
</file>

<file path=docProps/app.xml><?xml version="1.0" encoding="utf-8"?>
<Properties xmlns="http://schemas.openxmlformats.org/officeDocument/2006/extended-properties" xmlns:vt="http://schemas.openxmlformats.org/officeDocument/2006/docPropsVTypes">
  <TotalTime>12133</TotalTime>
  <Words>2861</Words>
  <Application>Microsoft Office PowerPoint</Application>
  <PresentationFormat>On-screen Show (4:3)</PresentationFormat>
  <Paragraphs>339</Paragraphs>
  <Slides>50</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Book Antiqua</vt:lpstr>
      <vt:lpstr>Calibri</vt:lpstr>
      <vt:lpstr>Office Theme</vt:lpstr>
      <vt:lpstr>Equation</vt:lpstr>
      <vt:lpstr>PowerPoint Presentation</vt:lpstr>
      <vt:lpstr>Bias Variance Tradeoff</vt:lpstr>
      <vt:lpstr>Bias Variance Tradeoff</vt:lpstr>
      <vt:lpstr>Bias Variance Tradeoff</vt:lpstr>
      <vt:lpstr>Bias Variance Tradeoff</vt:lpstr>
      <vt:lpstr>Bias Variance Tradeoff</vt:lpstr>
      <vt:lpstr>Bias Variance Tradeoff</vt:lpstr>
      <vt:lpstr>Cross-Validation</vt:lpstr>
      <vt:lpstr>Cross-Validation</vt:lpstr>
      <vt:lpstr>Cross-Validation</vt:lpstr>
      <vt:lpstr>Cross-Validation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Evaluation Metrics for Multi-class Classification</vt:lpstr>
      <vt:lpstr>Model Selection</vt:lpstr>
      <vt:lpstr>Model Selection</vt:lpstr>
      <vt:lpstr>Model Selection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348</cp:revision>
  <dcterms:created xsi:type="dcterms:W3CDTF">2018-12-09T05:19:45Z</dcterms:created>
  <dcterms:modified xsi:type="dcterms:W3CDTF">2022-09-03T16:24:07Z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