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65.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80.xml" ContentType="application/vnd.openxmlformats-officedocument.presentationml.slide+xml"/>
  <Override PartName="/ppt/slides/slide6.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72.xml" ContentType="application/vnd.openxmlformats-officedocument.presentationml.slide+xml"/>
  <Override PartName="/ppt/slides/slide79.xml" ContentType="application/vnd.openxmlformats-officedocument.presentationml.slide+xml"/>
  <Override PartName="/ppt/slides/slide70.xml" ContentType="application/vnd.openxmlformats-officedocument.presentationml.slide+xml"/>
  <Override PartName="/ppt/slides/slide1.xml" ContentType="application/vnd.openxmlformats-officedocument.presentationml.slide+xml"/>
  <Override PartName="/ppt/slides/slide7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7.xml" ContentType="application/vnd.openxmlformats-officedocument.presentationml.slide+xml"/>
  <Override PartName="/ppt/slides/slide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77" r:id="rId6"/>
    <p:sldId id="260" r:id="rId7"/>
    <p:sldId id="261" r:id="rId8"/>
    <p:sldId id="262" r:id="rId9"/>
    <p:sldId id="307" r:id="rId10"/>
    <p:sldId id="264" r:id="rId11"/>
    <p:sldId id="263" r:id="rId12"/>
    <p:sldId id="265" r:id="rId13"/>
    <p:sldId id="266" r:id="rId14"/>
    <p:sldId id="357" r:id="rId15"/>
    <p:sldId id="358" r:id="rId16"/>
    <p:sldId id="269" r:id="rId17"/>
    <p:sldId id="270" r:id="rId18"/>
    <p:sldId id="271" r:id="rId19"/>
    <p:sldId id="272" r:id="rId20"/>
    <p:sldId id="273" r:id="rId21"/>
    <p:sldId id="274" r:id="rId22"/>
    <p:sldId id="309" r:id="rId23"/>
    <p:sldId id="359" r:id="rId24"/>
    <p:sldId id="310" r:id="rId25"/>
    <p:sldId id="360" r:id="rId26"/>
    <p:sldId id="361" r:id="rId27"/>
    <p:sldId id="362" r:id="rId28"/>
    <p:sldId id="316" r:id="rId29"/>
    <p:sldId id="317" r:id="rId30"/>
    <p:sldId id="318" r:id="rId31"/>
    <p:sldId id="319" r:id="rId32"/>
    <p:sldId id="320" r:id="rId33"/>
    <p:sldId id="321" r:id="rId34"/>
    <p:sldId id="363" r:id="rId35"/>
    <p:sldId id="365" r:id="rId36"/>
    <p:sldId id="364" r:id="rId37"/>
    <p:sldId id="366" r:id="rId38"/>
    <p:sldId id="324" r:id="rId39"/>
    <p:sldId id="368" r:id="rId40"/>
    <p:sldId id="369" r:id="rId41"/>
    <p:sldId id="370" r:id="rId42"/>
    <p:sldId id="371" r:id="rId43"/>
    <p:sldId id="372" r:id="rId44"/>
    <p:sldId id="373" r:id="rId45"/>
    <p:sldId id="374" r:id="rId46"/>
    <p:sldId id="367" r:id="rId47"/>
    <p:sldId id="330" r:id="rId48"/>
    <p:sldId id="325" r:id="rId49"/>
    <p:sldId id="326" r:id="rId50"/>
    <p:sldId id="327" r:id="rId51"/>
    <p:sldId id="328" r:id="rId52"/>
    <p:sldId id="329" r:id="rId53"/>
    <p:sldId id="331" r:id="rId54"/>
    <p:sldId id="332" r:id="rId55"/>
    <p:sldId id="333" r:id="rId56"/>
    <p:sldId id="334" r:id="rId57"/>
    <p:sldId id="335" r:id="rId58"/>
    <p:sldId id="336" r:id="rId59"/>
    <p:sldId id="337" r:id="rId60"/>
    <p:sldId id="338" r:id="rId61"/>
    <p:sldId id="339" r:id="rId62"/>
    <p:sldId id="340" r:id="rId63"/>
    <p:sldId id="341" r:id="rId64"/>
    <p:sldId id="343" r:id="rId65"/>
    <p:sldId id="342" r:id="rId66"/>
    <p:sldId id="344" r:id="rId67"/>
    <p:sldId id="345" r:id="rId68"/>
    <p:sldId id="375" r:id="rId69"/>
    <p:sldId id="347" r:id="rId70"/>
    <p:sldId id="346" r:id="rId71"/>
    <p:sldId id="348" r:id="rId72"/>
    <p:sldId id="349" r:id="rId73"/>
    <p:sldId id="377" r:id="rId74"/>
    <p:sldId id="378" r:id="rId75"/>
    <p:sldId id="379" r:id="rId76"/>
    <p:sldId id="380" r:id="rId77"/>
    <p:sldId id="381" r:id="rId78"/>
    <p:sldId id="382" r:id="rId79"/>
    <p:sldId id="383" r:id="rId80"/>
    <p:sldId id="384" r:id="rId81"/>
    <p:sldId id="376" r:id="rId82"/>
    <p:sldId id="386" r:id="rId83"/>
    <p:sldId id="387" r:id="rId84"/>
    <p:sldId id="389" r:id="rId85"/>
    <p:sldId id="390" r:id="rId86"/>
    <p:sldId id="393" r:id="rId87"/>
    <p:sldId id="394" r:id="rId88"/>
    <p:sldId id="395" r:id="rId89"/>
    <p:sldId id="396" r:id="rId90"/>
    <p:sldId id="397" r:id="rId91"/>
    <p:sldId id="38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4C88F-1564-4C1A-B108-886A85B094D8}" type="datetimeFigureOut">
              <a:rPr lang="en-US" smtClean="0"/>
              <a:t>9/3/2022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92C28-528E-470F-A771-D5979FBCF0BF}" type="slidenum">
              <a:rPr lang="en-US" smtClean="0"/>
              <a:t>‹#›</a:t>
            </a:fld>
            <a:endParaRPr lang="en-US"/>
          </a:p>
        </p:txBody>
      </p:sp>
    </p:spTree>
    <p:extLst>
      <p:ext uri="{BB962C8B-B14F-4D97-AF65-F5344CB8AC3E}">
        <p14:creationId xmlns:p14="http://schemas.microsoft.com/office/powerpoint/2010/main" val="400111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C92C28-528E-470F-A771-D5979FBCF0BF}" type="slidenum">
              <a:rPr lang="en-US" smtClean="0"/>
              <a:t>5</a:t>
            </a:fld>
            <a:endParaRPr lang="en-US"/>
          </a:p>
        </p:txBody>
      </p:sp>
    </p:spTree>
    <p:extLst>
      <p:ext uri="{BB962C8B-B14F-4D97-AF65-F5344CB8AC3E}">
        <p14:creationId xmlns:p14="http://schemas.microsoft.com/office/powerpoint/2010/main" val="199840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1878A6-16F0-4474-AFDB-35856A9C4F72}"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6050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BA963-7245-4BAD-A01C-C01CC45C0C80}"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418609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8EAC4-EDED-42ED-AAF4-73FE80915F70}"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16373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8308B-42A8-465B-A8E7-FE9EEA557A7F}"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7364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396DA-D24A-4F45-9D6C-5B1514130A7C}"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07345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D64B6C-20F3-402E-972C-DE129EB169EA}"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71304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631833-4616-47E6-B62D-E744A12FF08E}" type="datetime1">
              <a:rPr lang="en-US" smtClean="0"/>
              <a:t>9/3/2022</a:t>
            </a:fld>
            <a:endParaRPr lang="en-US"/>
          </a:p>
        </p:txBody>
      </p:sp>
      <p:sp>
        <p:nvSpPr>
          <p:cNvPr id="8" name="Footer Placeholder 7"/>
          <p:cNvSpPr>
            <a:spLocks noGrp="1"/>
          </p:cNvSpPr>
          <p:nvPr>
            <p:ph type="ftr" sz="quarter" idx="11"/>
          </p:nvPr>
        </p:nvSpPr>
        <p:spPr/>
        <p:txBody>
          <a:bodyPr/>
          <a:lstStyle/>
          <a:p>
            <a:r>
              <a:rPr lang="en-US" smtClean="0"/>
              <a:t>Applied ML                                       Prepared BY: Arjun Saud</a:t>
            </a:r>
            <a:endParaRPr lang="en-US"/>
          </a:p>
        </p:txBody>
      </p:sp>
      <p:sp>
        <p:nvSpPr>
          <p:cNvPr id="9" name="Slide Number Placeholder 8"/>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8753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F70C6-292D-489E-BEDD-3D87777E7ADD}" type="datetime1">
              <a:rPr lang="en-US" smtClean="0"/>
              <a:t>9/3/2022</a:t>
            </a:fld>
            <a:endParaRPr lang="en-US"/>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
        <p:nvSpPr>
          <p:cNvPr id="5" name="Slide Number Placeholder 4"/>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12536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18617-8DBB-4193-90B1-7935B4FB7F95}" type="datetime1">
              <a:rPr lang="en-US" smtClean="0"/>
              <a:t>9/3/2022</a:t>
            </a:fld>
            <a:endParaRPr lang="en-US"/>
          </a:p>
        </p:txBody>
      </p:sp>
      <p:sp>
        <p:nvSpPr>
          <p:cNvPr id="3" name="Footer Placeholder 2"/>
          <p:cNvSpPr>
            <a:spLocks noGrp="1"/>
          </p:cNvSpPr>
          <p:nvPr>
            <p:ph type="ftr" sz="quarter" idx="11"/>
          </p:nvPr>
        </p:nvSpPr>
        <p:spPr/>
        <p:txBody>
          <a:bodyPr/>
          <a:lstStyle/>
          <a:p>
            <a:r>
              <a:rPr lang="en-US" smtClean="0"/>
              <a:t>Applied ML                                       Prepared BY: Arjun Saud</a:t>
            </a:r>
            <a:endParaRPr lang="en-US"/>
          </a:p>
        </p:txBody>
      </p:sp>
      <p:sp>
        <p:nvSpPr>
          <p:cNvPr id="4" name="Slide Number Placeholder 3"/>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500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E2C0B-A16C-4286-8E08-4AB6A40BEAF6}"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2762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1411D-6B97-4451-AC53-1418EA2CFE48}"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6318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9DE4-71D6-4326-A104-F32FA496C919}" type="datetime1">
              <a:rPr lang="en-US" smtClean="0"/>
              <a:t>9/3/2022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Applied ML                                       Prepared BY: Arjun Saud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4D77-5B36-4651-9B6A-2D4DEB1BE99D}" type="slidenum">
              <a:rPr lang="en-US" smtClean="0"/>
              <a:t>‹#›</a:t>
            </a:fld>
            <a:endParaRPr lang="en-US"/>
          </a:p>
        </p:txBody>
      </p:sp>
    </p:spTree>
    <p:extLst>
      <p:ext uri="{BB962C8B-B14F-4D97-AF65-F5344CB8AC3E}">
        <p14:creationId xmlns:p14="http://schemas.microsoft.com/office/powerpoint/2010/main" val="288811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png"/><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11.wmf"/><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4.wmf"/><Relationship Id="rId5" Type="http://schemas.openxmlformats.org/officeDocument/2006/relationships/oleObject" Target="../embeddings/oleObject18.bin"/><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1.wmf"/><Relationship Id="rId5" Type="http://schemas.openxmlformats.org/officeDocument/2006/relationships/oleObject" Target="../embeddings/oleObject31.bin"/><Relationship Id="rId4" Type="http://schemas.openxmlformats.org/officeDocument/2006/relationships/image" Target="../media/image30.wmf"/></Relationships>
</file>

<file path=ppt/slides/_rels/slide6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s>
</file>

<file path=ppt/slides/_rels/slide6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9.wmf"/><Relationship Id="rId5" Type="http://schemas.openxmlformats.org/officeDocument/2006/relationships/oleObject" Target="../embeddings/oleObject39.bin"/><Relationship Id="rId4" Type="http://schemas.openxmlformats.org/officeDocument/2006/relationships/image" Target="../media/image38.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40.wmf"/><Relationship Id="rId4" Type="http://schemas.openxmlformats.org/officeDocument/2006/relationships/oleObject" Target="../embeddings/oleObject40.bin"/></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2.wmf"/><Relationship Id="rId5" Type="http://schemas.openxmlformats.org/officeDocument/2006/relationships/oleObject" Target="../embeddings/oleObject42.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s>
</file>

<file path=ppt/slides/_rels/slide7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1.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ctr">
              <a:buNone/>
            </a:pPr>
            <a:endParaRPr lang="en-US" dirty="0" smtClean="0"/>
          </a:p>
          <a:p>
            <a:pPr marL="0" indent="0" algn="ctr">
              <a:buNone/>
            </a:pPr>
            <a:r>
              <a:rPr lang="en-US" sz="3200" b="1" dirty="0" smtClean="0">
                <a:latin typeface="Book Antiqua" panose="02040602050305030304" pitchFamily="18" charset="0"/>
              </a:rPr>
              <a:t>Unit </a:t>
            </a:r>
            <a:r>
              <a:rPr lang="en-US" sz="3200" b="1" dirty="0">
                <a:latin typeface="Book Antiqua" panose="02040602050305030304" pitchFamily="18" charset="0"/>
              </a:rPr>
              <a:t>4</a:t>
            </a:r>
            <a:endParaRPr lang="en-US" sz="3200" b="1" dirty="0" smtClean="0">
              <a:latin typeface="Book Antiqua" panose="02040602050305030304" pitchFamily="18" charset="0"/>
            </a:endParaRPr>
          </a:p>
          <a:p>
            <a:pPr marL="0" indent="0" algn="ctr">
              <a:buNone/>
            </a:pPr>
            <a:r>
              <a:rPr lang="en-US" sz="3200" b="1" dirty="0" smtClean="0">
                <a:latin typeface="Book Antiqua" panose="02040602050305030304" pitchFamily="18" charset="0"/>
              </a:rPr>
              <a:t>Unsupervised Learning</a:t>
            </a:r>
            <a:endParaRPr lang="en-US" sz="3200" b="1" dirty="0">
              <a:latin typeface="Book Antiqua" panose="02040602050305030304" pitchFamily="18" charset="0"/>
            </a:endParaRPr>
          </a:p>
          <a:p>
            <a:pPr marL="0" indent="0">
              <a:buNone/>
            </a:pPr>
            <a:endParaRPr lang="en-US" sz="3200" b="1" dirty="0" smtClean="0">
              <a:latin typeface="Book Antiqua" panose="02040602050305030304" pitchFamily="18" charset="0"/>
            </a:endParaRPr>
          </a:p>
          <a:p>
            <a:pPr marL="0" indent="0">
              <a:buNone/>
            </a:pPr>
            <a:r>
              <a:rPr lang="en-US" b="1" u="sng" dirty="0" smtClean="0">
                <a:latin typeface="Book Antiqua" panose="02040602050305030304" pitchFamily="18" charset="0"/>
              </a:rPr>
              <a:t>Prepared By </a:t>
            </a:r>
          </a:p>
          <a:p>
            <a:pPr marL="0" indent="0">
              <a:buNone/>
            </a:pPr>
            <a:r>
              <a:rPr lang="en-US" b="1" dirty="0" smtClean="0">
                <a:latin typeface="Book Antiqua" panose="02040602050305030304" pitchFamily="18" charset="0"/>
              </a:rPr>
              <a:t>Arjun Singh Saud, Asst. Prof. CDCSIT</a:t>
            </a:r>
          </a:p>
          <a:p>
            <a:pPr marL="0" indent="0" algn="ctr">
              <a:buNone/>
            </a:pPr>
            <a:endParaRPr lang="en-US" sz="3200" b="1" dirty="0" smtClean="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718640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K</a:t>
            </a:r>
            <a:r>
              <a:rPr lang="en-US" dirty="0" smtClean="0">
                <a:latin typeface="Book Antiqua" panose="02040602050305030304" pitchFamily="18" charset="0"/>
              </a:rPr>
              <a:t>-means </a:t>
            </a:r>
            <a:r>
              <a:rPr lang="en-US" dirty="0">
                <a:latin typeface="Book Antiqua" panose="02040602050305030304" pitchFamily="18" charset="0"/>
              </a:rPr>
              <a:t>is  one of  the </a:t>
            </a:r>
            <a:r>
              <a:rPr lang="en-US" dirty="0" smtClean="0">
                <a:latin typeface="Book Antiqua" panose="02040602050305030304" pitchFamily="18" charset="0"/>
              </a:rPr>
              <a:t>simplest partitioning based clustering algorithm. </a:t>
            </a:r>
            <a:r>
              <a:rPr lang="en-US" dirty="0">
                <a:latin typeface="Book Antiqua" panose="02040602050305030304" pitchFamily="18" charset="0"/>
              </a:rPr>
              <a:t>The procedure follows a simple and easy way to classify a given data set  </a:t>
            </a:r>
            <a:r>
              <a:rPr lang="en-US" dirty="0" smtClean="0">
                <a:latin typeface="Book Antiqua" panose="02040602050305030304" pitchFamily="18" charset="0"/>
              </a:rPr>
              <a:t>into a</a:t>
            </a:r>
            <a:r>
              <a:rPr lang="en-US" dirty="0">
                <a:latin typeface="Book Antiqua" panose="02040602050305030304" pitchFamily="18" charset="0"/>
              </a:rPr>
              <a:t> certain number of  clusters (assume k clusters) fixed </a:t>
            </a:r>
            <a:r>
              <a:rPr lang="en-US" dirty="0" smtClean="0">
                <a:latin typeface="Book Antiqua" panose="02040602050305030304" pitchFamily="18" charset="0"/>
              </a:rPr>
              <a:t>Apriori.</a:t>
            </a:r>
          </a:p>
          <a:p>
            <a:pPr algn="just"/>
            <a:r>
              <a:rPr lang="en-US" dirty="0" smtClean="0">
                <a:latin typeface="Book Antiqua" panose="02040602050305030304" pitchFamily="18" charset="0"/>
              </a:rPr>
              <a:t>The</a:t>
            </a:r>
            <a:r>
              <a:rPr lang="en-US" dirty="0">
                <a:latin typeface="Book Antiqua" panose="02040602050305030304" pitchFamily="18" charset="0"/>
              </a:rPr>
              <a:t> main idea is to define k centers, one for each cluster. These centers </a:t>
            </a:r>
            <a:r>
              <a:rPr lang="en-US" dirty="0" smtClean="0">
                <a:latin typeface="Book Antiqua" panose="02040602050305030304" pitchFamily="18" charset="0"/>
              </a:rPr>
              <a:t>should be selected cleverly</a:t>
            </a:r>
            <a:r>
              <a:rPr lang="en-US" dirty="0">
                <a:latin typeface="Book Antiqua" panose="02040602050305030304" pitchFamily="18" charset="0"/>
              </a:rPr>
              <a:t> because of different location causes different result. So, the better choice is to place them as much as possible far away from each other.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300808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a:latin typeface="Book Antiqua" panose="02040602050305030304" pitchFamily="18" charset="0"/>
              </a:rPr>
              <a:t>Initialize cluster centroids </a:t>
            </a:r>
            <a:r>
              <a:rPr lang="el-GR" dirty="0">
                <a:latin typeface="Book Antiqua" panose="02040602050305030304" pitchFamily="18" charset="0"/>
              </a:rPr>
              <a:t>μ</a:t>
            </a:r>
            <a:r>
              <a:rPr lang="el-GR" baseline="-25000" dirty="0">
                <a:latin typeface="Book Antiqua" panose="02040602050305030304" pitchFamily="18" charset="0"/>
              </a:rPr>
              <a:t>1</a:t>
            </a:r>
            <a:r>
              <a:rPr lang="el-GR" dirty="0">
                <a:latin typeface="Book Antiqua" panose="02040602050305030304" pitchFamily="18" charset="0"/>
              </a:rPr>
              <a:t>, μ</a:t>
            </a:r>
            <a:r>
              <a:rPr lang="el-GR" baseline="-25000" dirty="0">
                <a:latin typeface="Book Antiqua" panose="02040602050305030304" pitchFamily="18" charset="0"/>
              </a:rPr>
              <a:t>2</a:t>
            </a:r>
            <a:r>
              <a:rPr lang="el-GR" dirty="0">
                <a:latin typeface="Book Antiqua" panose="02040602050305030304" pitchFamily="18" charset="0"/>
              </a:rPr>
              <a:t>, . . . , μ</a:t>
            </a:r>
            <a:r>
              <a:rPr lang="en-US" baseline="-25000" dirty="0">
                <a:latin typeface="Book Antiqua" panose="02040602050305030304" pitchFamily="18" charset="0"/>
              </a:rPr>
              <a:t>k</a:t>
            </a:r>
            <a:r>
              <a:rPr lang="en-US" dirty="0">
                <a:latin typeface="Book Antiqua" panose="02040602050305030304" pitchFamily="18" charset="0"/>
              </a:rPr>
              <a:t> </a:t>
            </a:r>
            <a:r>
              <a:rPr lang="en-US" dirty="0" smtClean="0">
                <a:latin typeface="Book Antiqua" panose="02040602050305030304" pitchFamily="18" charset="0"/>
              </a:rPr>
              <a:t>belonging to data points randomly.</a:t>
            </a:r>
          </a:p>
          <a:p>
            <a:pPr marL="514350" indent="-514350" algn="just">
              <a:buFont typeface="+mj-lt"/>
              <a:buAutoNum type="arabicPeriod"/>
            </a:pPr>
            <a:r>
              <a:rPr lang="en-US" dirty="0" smtClean="0">
                <a:latin typeface="Book Antiqua" panose="02040602050305030304" pitchFamily="18" charset="0"/>
              </a:rPr>
              <a:t>Repeat Until Convergence</a:t>
            </a:r>
          </a:p>
          <a:p>
            <a:pPr marL="0" indent="0" algn="just">
              <a:buNone/>
            </a:pPr>
            <a:r>
              <a:rPr lang="en-US" dirty="0" smtClean="0">
                <a:latin typeface="Book Antiqua" panose="02040602050305030304" pitchFamily="18" charset="0"/>
              </a:rPr>
              <a:t>	{</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	For every </a:t>
            </a:r>
            <a:r>
              <a:rPr lang="en-US" dirty="0" err="1" smtClean="0">
                <a:latin typeface="Book Antiqua" panose="02040602050305030304" pitchFamily="18" charset="0"/>
              </a:rPr>
              <a:t>i</a:t>
            </a:r>
            <a:r>
              <a:rPr lang="en-US" dirty="0" smtClean="0">
                <a:latin typeface="Book Antiqua" panose="02040602050305030304" pitchFamily="18" charset="0"/>
              </a:rPr>
              <a:t>, set</a:t>
            </a:r>
          </a:p>
          <a:p>
            <a:pPr marL="0" indent="0" algn="just">
              <a:buNone/>
            </a:pPr>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for every j, set</a:t>
            </a:r>
          </a:p>
          <a:p>
            <a:pPr marL="0" indent="0" algn="just">
              <a:buNone/>
            </a:pPr>
            <a:r>
              <a:rPr lang="en-US" dirty="0" smtClean="0">
                <a:latin typeface="Book Antiqua" panose="02040602050305030304" pitchFamily="18" charset="0"/>
              </a:rPr>
              <a:t>						</a:t>
            </a:r>
          </a:p>
          <a:p>
            <a:pPr marL="0" indent="0" algn="just">
              <a:buNone/>
            </a:pPr>
            <a:r>
              <a:rPr lang="en-US" dirty="0" smtClean="0">
                <a:latin typeface="Book Antiqua" panose="02040602050305030304" pitchFamily="18" charset="0"/>
              </a:rPr>
              <a:t>	}</a:t>
            </a:r>
            <a:endParaRPr lang="en-US" dirty="0">
              <a:latin typeface="Book Antiqua" panose="02040602050305030304" pitchFamily="18" charset="0"/>
            </a:endParaRPr>
          </a:p>
          <a:p>
            <a:pPr marL="457200" lvl="1" indent="0" algn="just">
              <a:buNone/>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pic>
        <p:nvPicPr>
          <p:cNvPr id="5" name="Picture 4"/>
          <p:cNvPicPr>
            <a:picLocks noChangeAspect="1"/>
          </p:cNvPicPr>
          <p:nvPr/>
        </p:nvPicPr>
        <p:blipFill>
          <a:blip r:embed="rId2"/>
          <a:stretch>
            <a:fillRect/>
          </a:stretch>
        </p:blipFill>
        <p:spPr>
          <a:xfrm>
            <a:off x="3376172" y="3987058"/>
            <a:ext cx="3016648" cy="598389"/>
          </a:xfrm>
          <a:prstGeom prst="rect">
            <a:avLst/>
          </a:prstGeom>
        </p:spPr>
      </p:pic>
      <p:pic>
        <p:nvPicPr>
          <p:cNvPr id="7" name="Picture 6"/>
          <p:cNvPicPr>
            <a:picLocks noChangeAspect="1"/>
          </p:cNvPicPr>
          <p:nvPr/>
        </p:nvPicPr>
        <p:blipFill>
          <a:blip r:embed="rId3"/>
          <a:stretch>
            <a:fillRect/>
          </a:stretch>
        </p:blipFill>
        <p:spPr>
          <a:xfrm>
            <a:off x="3462534" y="4991016"/>
            <a:ext cx="2843923" cy="780378"/>
          </a:xfrm>
          <a:prstGeom prst="rect">
            <a:avLst/>
          </a:prstGeom>
        </p:spPr>
      </p:pic>
    </p:spTree>
    <p:extLst>
      <p:ext uri="{BB962C8B-B14F-4D97-AF65-F5344CB8AC3E}">
        <p14:creationId xmlns:p14="http://schemas.microsoft.com/office/powerpoint/2010/main" val="316739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smtClean="0">
                <a:latin typeface="Book Antiqua" panose="02040602050305030304" pitchFamily="18" charset="0"/>
              </a:rPr>
              <a:t>Example: Divide </a:t>
            </a:r>
            <a:r>
              <a:rPr lang="en-US" dirty="0">
                <a:latin typeface="Book Antiqua" panose="02040602050305030304" pitchFamily="18" charset="0"/>
              </a:rPr>
              <a:t>the data points </a:t>
            </a:r>
            <a:r>
              <a:rPr lang="en-US" dirty="0" smtClean="0">
                <a:latin typeface="Book Antiqua" panose="02040602050305030304" pitchFamily="18" charset="0"/>
              </a:rPr>
              <a:t>{(2,10), </a:t>
            </a:r>
            <a:r>
              <a:rPr lang="en-US" dirty="0">
                <a:latin typeface="Book Antiqua" panose="02040602050305030304" pitchFamily="18" charset="0"/>
              </a:rPr>
              <a:t>((</a:t>
            </a:r>
            <a:r>
              <a:rPr lang="en-US" dirty="0" smtClean="0">
                <a:latin typeface="Book Antiqua" panose="02040602050305030304" pitchFamily="18" charset="0"/>
              </a:rPr>
              <a:t>2,5), (8,4), </a:t>
            </a:r>
            <a:r>
              <a:rPr lang="en-US" dirty="0">
                <a:latin typeface="Book Antiqua" panose="02040602050305030304" pitchFamily="18" charset="0"/>
              </a:rPr>
              <a:t>(</a:t>
            </a:r>
            <a:r>
              <a:rPr lang="en-US" dirty="0" smtClean="0">
                <a:latin typeface="Book Antiqua" panose="02040602050305030304" pitchFamily="18" charset="0"/>
              </a:rPr>
              <a:t>5,8), (7,5), (6,4)} </a:t>
            </a:r>
            <a:r>
              <a:rPr lang="en-US" dirty="0">
                <a:latin typeface="Book Antiqua" panose="02040602050305030304" pitchFamily="18" charset="0"/>
              </a:rPr>
              <a:t>into two clusters.</a:t>
            </a:r>
          </a:p>
          <a:p>
            <a:pPr marL="0" indent="0" algn="just">
              <a:buNone/>
            </a:pPr>
            <a:r>
              <a:rPr lang="en-US" b="1" i="1" dirty="0" smtClean="0">
                <a:latin typeface="Book Antiqua" panose="02040602050305030304" pitchFamily="18" charset="0"/>
              </a:rPr>
              <a:t>Solution</a:t>
            </a:r>
            <a:endParaRPr lang="en-US" dirty="0">
              <a:latin typeface="Book Antiqua" panose="02040602050305030304" pitchFamily="18" charset="0"/>
            </a:endParaRPr>
          </a:p>
          <a:p>
            <a:pPr marL="0" indent="403225" algn="just" defTabSz="403225">
              <a:buNone/>
            </a:pPr>
            <a:r>
              <a:rPr lang="en-US" dirty="0" smtClean="0">
                <a:latin typeface="Book Antiqua" panose="02040602050305030304" pitchFamily="18" charset="0"/>
              </a:rPr>
              <a:t>Let </a:t>
            </a:r>
            <a:r>
              <a:rPr lang="en-US" b="1" dirty="0" smtClean="0">
                <a:latin typeface="Book Antiqua" panose="02040602050305030304" pitchFamily="18" charset="0"/>
              </a:rPr>
              <a:t>p1=(2,10)</a:t>
            </a:r>
            <a:r>
              <a:rPr lang="en-US" b="1" dirty="0">
                <a:latin typeface="Book Antiqua" panose="02040602050305030304" pitchFamily="18" charset="0"/>
              </a:rPr>
              <a:t>	p2=(</a:t>
            </a:r>
            <a:r>
              <a:rPr lang="en-US" b="1" dirty="0" smtClean="0">
                <a:latin typeface="Book Antiqua" panose="02040602050305030304" pitchFamily="18" charset="0"/>
              </a:rPr>
              <a:t>2,5)</a:t>
            </a:r>
            <a:r>
              <a:rPr lang="en-US" dirty="0">
                <a:latin typeface="Book Antiqua" panose="02040602050305030304" pitchFamily="18" charset="0"/>
              </a:rPr>
              <a:t>	p3</a:t>
            </a:r>
            <a:r>
              <a:rPr lang="en-US" dirty="0" smtClean="0">
                <a:latin typeface="Book Antiqua" panose="02040602050305030304" pitchFamily="18" charset="0"/>
              </a:rPr>
              <a:t>=(8,4)</a:t>
            </a:r>
            <a:r>
              <a:rPr lang="en-US" dirty="0">
                <a:latin typeface="Book Antiqua" panose="02040602050305030304" pitchFamily="18" charset="0"/>
              </a:rPr>
              <a:t>	</a:t>
            </a:r>
            <a:r>
              <a:rPr lang="en-US" b="1" dirty="0">
                <a:latin typeface="Book Antiqua" panose="02040602050305030304" pitchFamily="18" charset="0"/>
              </a:rPr>
              <a:t>p4=(</a:t>
            </a:r>
            <a:r>
              <a:rPr lang="en-US" b="1" dirty="0" smtClean="0">
                <a:latin typeface="Book Antiqua" panose="02040602050305030304" pitchFamily="18" charset="0"/>
              </a:rPr>
              <a:t>5,8)</a:t>
            </a:r>
            <a:r>
              <a:rPr lang="en-US" dirty="0" smtClean="0">
                <a:latin typeface="Book Antiqua" panose="02040602050305030304" pitchFamily="18" charset="0"/>
              </a:rPr>
              <a:t>	p5=(7,5)	p6=(6,4)</a:t>
            </a:r>
          </a:p>
          <a:p>
            <a:pPr marL="0" indent="403225" algn="just">
              <a:buNone/>
            </a:pPr>
            <a:r>
              <a:rPr lang="en-US" b="1" i="1" dirty="0" smtClean="0">
                <a:latin typeface="Book Antiqua" panose="02040602050305030304" pitchFamily="18" charset="0"/>
              </a:rPr>
              <a:t>Initial step</a:t>
            </a:r>
          </a:p>
          <a:p>
            <a:pPr marL="0" indent="403225" algn="just">
              <a:buNone/>
            </a:pPr>
            <a:r>
              <a:rPr lang="en-US" dirty="0" smtClean="0">
                <a:latin typeface="Book Antiqua" panose="02040602050305030304" pitchFamily="18" charset="0"/>
              </a:rPr>
              <a:t>Choose Cluster centers randomly</a:t>
            </a:r>
            <a:endParaRPr lang="en-US" dirty="0">
              <a:latin typeface="Book Antiqua" panose="02040602050305030304" pitchFamily="18" charset="0"/>
            </a:endParaRPr>
          </a:p>
          <a:p>
            <a:pPr marL="0" indent="403225" algn="just">
              <a:buNone/>
            </a:pPr>
            <a:r>
              <a:rPr lang="en-US" dirty="0">
                <a:latin typeface="Book Antiqua" panose="02040602050305030304" pitchFamily="18" charset="0"/>
              </a:rPr>
              <a:t>Let </a:t>
            </a:r>
            <a:r>
              <a:rPr lang="el-GR" dirty="0">
                <a:latin typeface="Book Antiqua" panose="02040602050305030304" pitchFamily="18" charset="0"/>
              </a:rPr>
              <a:t>μ</a:t>
            </a:r>
            <a:r>
              <a:rPr lang="el-GR" baseline="-25000" dirty="0">
                <a:latin typeface="Book Antiqua" panose="02040602050305030304" pitchFamily="18" charset="0"/>
              </a:rPr>
              <a:t>1 </a:t>
            </a:r>
            <a:r>
              <a:rPr lang="en-US" dirty="0" smtClean="0">
                <a:latin typeface="Book Antiqua" panose="02040602050305030304" pitchFamily="18" charset="0"/>
              </a:rPr>
              <a:t>=(2,5)   </a:t>
            </a:r>
            <a:r>
              <a:rPr lang="en-US" dirty="0">
                <a:latin typeface="Book Antiqua" panose="02040602050305030304" pitchFamily="18" charset="0"/>
              </a:rPr>
              <a:t>and </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l-GR" baseline="-25000" dirty="0" smtClean="0">
                <a:latin typeface="Book Antiqua" panose="02040602050305030304" pitchFamily="18" charset="0"/>
              </a:rPr>
              <a:t> </a:t>
            </a:r>
            <a:r>
              <a:rPr lang="en-US" dirty="0" smtClean="0">
                <a:latin typeface="Book Antiqua" panose="02040602050305030304" pitchFamily="18" charset="0"/>
              </a:rPr>
              <a:t>=(6,4) </a:t>
            </a:r>
            <a:r>
              <a:rPr lang="en-US" dirty="0">
                <a:latin typeface="Book Antiqua" panose="02040602050305030304" pitchFamily="18" charset="0"/>
              </a:rPr>
              <a:t>are two initial cluster centers</a:t>
            </a:r>
            <a:r>
              <a:rPr lang="en-US" dirty="0" smtClean="0">
                <a:latin typeface="Book Antiqua" panose="02040602050305030304" pitchFamily="18" charset="0"/>
              </a:rPr>
              <a:t>.</a:t>
            </a:r>
            <a:endParaRPr lang="en-US" dirty="0">
              <a:latin typeface="Book Antiqua" panose="02040602050305030304" pitchFamily="18" charset="0"/>
            </a:endParaRP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    </a:t>
            </a: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703024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a:t>
            </a:r>
            <a:r>
              <a:rPr lang="en-US" b="1" i="1" dirty="0" smtClean="0">
                <a:latin typeface="Book Antiqua" panose="02040602050305030304" pitchFamily="18" charset="0"/>
              </a:rPr>
              <a:t>1: </a:t>
            </a:r>
            <a:r>
              <a:rPr lang="en-US" sz="2600" dirty="0" smtClean="0">
                <a:latin typeface="Book Antiqua" panose="02040602050305030304" pitchFamily="18" charset="0"/>
              </a:rPr>
              <a:t>Calculate </a:t>
            </a:r>
            <a:r>
              <a:rPr lang="en-US" sz="2600" dirty="0">
                <a:latin typeface="Book Antiqua" panose="02040602050305030304" pitchFamily="18" charset="0"/>
              </a:rPr>
              <a:t>distance between clusters centers and each </a:t>
            </a:r>
            <a:r>
              <a:rPr lang="en-US" sz="2600" dirty="0" smtClean="0">
                <a:latin typeface="Book Antiqua" panose="02040602050305030304" pitchFamily="18" charset="0"/>
              </a:rPr>
              <a:t>data points</a:t>
            </a: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1</a:t>
            </a:r>
            <a:r>
              <a:rPr lang="en-US" sz="2600" dirty="0" smtClean="0">
                <a:latin typeface="Book Antiqua" panose="02040602050305030304" pitchFamily="18" charset="0"/>
              </a:rPr>
              <a:t>)=5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1</a:t>
            </a:r>
            <a:r>
              <a:rPr lang="en-US" sz="2600" dirty="0" smtClean="0">
                <a:latin typeface="Book Antiqua" panose="02040602050305030304" pitchFamily="18" charset="0"/>
              </a:rPr>
              <a:t>)=7.21</a:t>
            </a: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2</a:t>
            </a:r>
            <a:r>
              <a:rPr lang="en-US" sz="2600" dirty="0" smtClean="0">
                <a:latin typeface="Book Antiqua" panose="02040602050305030304" pitchFamily="18" charset="0"/>
              </a:rPr>
              <a:t>)=0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2</a:t>
            </a:r>
            <a:r>
              <a:rPr lang="en-US" sz="2600" dirty="0" smtClean="0">
                <a:latin typeface="Book Antiqua" panose="02040602050305030304" pitchFamily="18" charset="0"/>
              </a:rPr>
              <a:t>)=4.12</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3</a:t>
            </a:r>
            <a:r>
              <a:rPr lang="en-US" sz="2600" dirty="0" smtClean="0">
                <a:latin typeface="Book Antiqua" panose="02040602050305030304" pitchFamily="18" charset="0"/>
              </a:rPr>
              <a:t>)=6.08</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3</a:t>
            </a:r>
            <a:r>
              <a:rPr lang="en-US" sz="2600" dirty="0" smtClean="0">
                <a:latin typeface="Book Antiqua" panose="02040602050305030304" pitchFamily="18" charset="0"/>
              </a:rPr>
              <a:t>)=2</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4</a:t>
            </a:r>
            <a:r>
              <a:rPr lang="en-US" sz="2600" dirty="0" smtClean="0">
                <a:latin typeface="Book Antiqua" panose="02040602050305030304" pitchFamily="18" charset="0"/>
              </a:rPr>
              <a:t>)=4.24</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4</a:t>
            </a:r>
            <a:r>
              <a:rPr lang="en-US" sz="2600" dirty="0" smtClean="0">
                <a:latin typeface="Book Antiqua" panose="02040602050305030304" pitchFamily="18" charset="0"/>
              </a:rPr>
              <a:t>)=4.12</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5</a:t>
            </a:r>
            <a:r>
              <a:rPr lang="en-US" sz="2600" dirty="0" smtClean="0">
                <a:latin typeface="Book Antiqua" panose="02040602050305030304" pitchFamily="18" charset="0"/>
              </a:rPr>
              <a:t>)=5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5</a:t>
            </a:r>
            <a:r>
              <a:rPr lang="en-US" sz="2600" dirty="0" smtClean="0">
                <a:latin typeface="Book Antiqua" panose="02040602050305030304" pitchFamily="18" charset="0"/>
              </a:rPr>
              <a:t>)=1.41</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6</a:t>
            </a:r>
            <a:r>
              <a:rPr lang="en-US" sz="2600" dirty="0" smtClean="0">
                <a:latin typeface="Book Antiqua" panose="02040602050305030304" pitchFamily="18" charset="0"/>
              </a:rPr>
              <a:t>)=4.12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6</a:t>
            </a:r>
            <a:r>
              <a:rPr lang="en-US" sz="2600" dirty="0" smtClean="0">
                <a:latin typeface="Book Antiqua" panose="02040602050305030304" pitchFamily="18" charset="0"/>
              </a:rPr>
              <a:t>)=0</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Thus, Cluster1={</a:t>
            </a:r>
            <a:r>
              <a:rPr lang="en-US" sz="2600" dirty="0" smtClean="0">
                <a:latin typeface="Book Antiqua" panose="02040602050305030304" pitchFamily="18" charset="0"/>
              </a:rPr>
              <a:t>p1,p2}</a:t>
            </a:r>
            <a:r>
              <a:rPr lang="en-US" sz="2600" dirty="0">
                <a:latin typeface="Book Antiqua" panose="02040602050305030304" pitchFamily="18" charset="0"/>
              </a:rPr>
              <a:t>	cluster2={</a:t>
            </a:r>
            <a:r>
              <a:rPr lang="en-US" sz="2600" dirty="0" smtClean="0">
                <a:latin typeface="Book Antiqua" panose="02040602050305030304" pitchFamily="18" charset="0"/>
              </a:rPr>
              <a:t>p3,p4,p5,p6</a:t>
            </a:r>
            <a:r>
              <a:rPr lang="en-US" sz="2600" dirty="0">
                <a:latin typeface="Book Antiqua" panose="02040602050305030304" pitchFamily="18" charset="0"/>
              </a:rPr>
              <a:t>}</a:t>
            </a: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7828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2: </a:t>
            </a:r>
            <a:r>
              <a:rPr lang="en-US" i="1" dirty="0">
                <a:latin typeface="Book Antiqua" panose="02040602050305030304" pitchFamily="18" charset="0"/>
              </a:rPr>
              <a:t>New Cluster centers: </a:t>
            </a:r>
            <a:r>
              <a:rPr lang="el-GR" dirty="0">
                <a:latin typeface="Book Antiqua" panose="02040602050305030304" pitchFamily="18" charset="0"/>
              </a:rPr>
              <a:t>μ</a:t>
            </a:r>
            <a:r>
              <a:rPr lang="el-GR" baseline="-25000" dirty="0">
                <a:latin typeface="Book Antiqua" panose="02040602050305030304" pitchFamily="18" charset="0"/>
              </a:rPr>
              <a:t>1 </a:t>
            </a:r>
            <a:r>
              <a:rPr lang="en-US" i="1" dirty="0" smtClean="0">
                <a:latin typeface="Book Antiqua" panose="02040602050305030304" pitchFamily="18" charset="0"/>
              </a:rPr>
              <a:t>=(</a:t>
            </a:r>
            <a:r>
              <a:rPr lang="en-US" i="1" dirty="0">
                <a:latin typeface="Book Antiqua" panose="02040602050305030304" pitchFamily="18" charset="0"/>
              </a:rPr>
              <a:t>2,7.5)	</a:t>
            </a:r>
            <a:r>
              <a:rPr lang="el-GR" dirty="0">
                <a:latin typeface="Book Antiqua" panose="02040602050305030304" pitchFamily="18" charset="0"/>
              </a:rPr>
              <a:t> </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l-GR" baseline="-25000" dirty="0" smtClean="0">
                <a:latin typeface="Book Antiqua" panose="02040602050305030304" pitchFamily="18" charset="0"/>
              </a:rPr>
              <a:t> </a:t>
            </a:r>
            <a:r>
              <a:rPr lang="en-US" i="1" dirty="0" smtClean="0">
                <a:latin typeface="Book Antiqua" panose="02040602050305030304" pitchFamily="18" charset="0"/>
              </a:rPr>
              <a:t>=(</a:t>
            </a:r>
            <a:r>
              <a:rPr lang="en-US" i="1" dirty="0">
                <a:latin typeface="Book Antiqua" panose="02040602050305030304" pitchFamily="18" charset="0"/>
              </a:rPr>
              <a:t>6.5,5.25)</a:t>
            </a: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1</a:t>
            </a:r>
            <a:r>
              <a:rPr lang="en-US" sz="2600" dirty="0" smtClean="0">
                <a:latin typeface="Book Antiqua" panose="02040602050305030304" pitchFamily="18" charset="0"/>
              </a:rPr>
              <a:t>)=2.5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1</a:t>
            </a:r>
            <a:r>
              <a:rPr lang="en-US" sz="2600" dirty="0" smtClean="0">
                <a:latin typeface="Book Antiqua" panose="02040602050305030304" pitchFamily="18" charset="0"/>
              </a:rPr>
              <a:t>)=6.54</a:t>
            </a: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2</a:t>
            </a:r>
            <a:r>
              <a:rPr lang="en-US" sz="2600" dirty="0" smtClean="0">
                <a:latin typeface="Book Antiqua" panose="02040602050305030304" pitchFamily="18" charset="0"/>
              </a:rPr>
              <a:t>)=2.5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2</a:t>
            </a:r>
            <a:r>
              <a:rPr lang="en-US" sz="2600" dirty="0" smtClean="0">
                <a:latin typeface="Book Antiqua" panose="02040602050305030304" pitchFamily="18" charset="0"/>
              </a:rPr>
              <a:t>)=4.51</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3</a:t>
            </a:r>
            <a:r>
              <a:rPr lang="en-US" sz="2600" dirty="0" smtClean="0">
                <a:latin typeface="Book Antiqua" panose="02040602050305030304" pitchFamily="18" charset="0"/>
              </a:rPr>
              <a:t>)=6.95</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3</a:t>
            </a:r>
            <a:r>
              <a:rPr lang="en-US" sz="2600" dirty="0">
                <a:latin typeface="Book Antiqua" panose="02040602050305030304" pitchFamily="18" charset="0"/>
              </a:rPr>
              <a:t>)=</a:t>
            </a:r>
            <a:r>
              <a:rPr lang="en-US" sz="2600" dirty="0" smtClean="0">
                <a:latin typeface="Book Antiqua" panose="02040602050305030304" pitchFamily="18" charset="0"/>
              </a:rPr>
              <a:t>1.95</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4</a:t>
            </a:r>
            <a:r>
              <a:rPr lang="en-US" sz="2600" dirty="0" smtClean="0">
                <a:latin typeface="Book Antiqua" panose="02040602050305030304" pitchFamily="18" charset="0"/>
              </a:rPr>
              <a:t>)=3.04</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4</a:t>
            </a:r>
            <a:r>
              <a:rPr lang="en-US" sz="2600" dirty="0" smtClean="0">
                <a:latin typeface="Book Antiqua" panose="02040602050305030304" pitchFamily="18" charset="0"/>
              </a:rPr>
              <a:t>)=3.13</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5</a:t>
            </a:r>
            <a:r>
              <a:rPr lang="en-US" sz="2600" dirty="0" smtClean="0">
                <a:latin typeface="Book Antiqua" panose="02040602050305030304" pitchFamily="18" charset="0"/>
              </a:rPr>
              <a:t>)=4.59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5</a:t>
            </a:r>
            <a:r>
              <a:rPr lang="en-US" sz="2600" dirty="0">
                <a:latin typeface="Book Antiqua" panose="02040602050305030304" pitchFamily="18" charset="0"/>
              </a:rPr>
              <a:t>)= </a:t>
            </a:r>
            <a:r>
              <a:rPr lang="en-US" sz="2600" dirty="0" smtClean="0">
                <a:latin typeface="Book Antiqua" panose="02040602050305030304" pitchFamily="18" charset="0"/>
              </a:rPr>
              <a:t>0.56</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6</a:t>
            </a:r>
            <a:r>
              <a:rPr lang="en-US" sz="2600" dirty="0">
                <a:latin typeface="Book Antiqua" panose="02040602050305030304" pitchFamily="18" charset="0"/>
              </a:rPr>
              <a:t>)= 5.32 </a:t>
            </a:r>
            <a:r>
              <a:rPr lang="en-US" sz="2600" dirty="0" smtClean="0">
                <a:latin typeface="Book Antiqua" panose="02040602050305030304" pitchFamily="18" charset="0"/>
              </a:rPr>
              <a:t>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6</a:t>
            </a:r>
            <a:r>
              <a:rPr lang="en-US" sz="2600" dirty="0" smtClean="0">
                <a:latin typeface="Book Antiqua" panose="02040602050305030304" pitchFamily="18" charset="0"/>
              </a:rPr>
              <a:t>)=1.35</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Thus, Cluster1={p1,p2,p4}	cluster2={p3,p5,p6}</a:t>
            </a:r>
          </a:p>
          <a:p>
            <a:pPr marL="0" indent="0" algn="just">
              <a:buNone/>
            </a:pPr>
            <a:endParaRPr lang="en-US" sz="2600" dirty="0" smtClean="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672946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a:t>
            </a:r>
            <a:r>
              <a:rPr lang="en-US" b="1" i="1" dirty="0" smtClean="0">
                <a:latin typeface="Book Antiqua" panose="02040602050305030304" pitchFamily="18" charset="0"/>
              </a:rPr>
              <a:t>3: </a:t>
            </a:r>
            <a:r>
              <a:rPr lang="en-US" i="1" dirty="0">
                <a:latin typeface="Book Antiqua" panose="02040602050305030304" pitchFamily="18" charset="0"/>
              </a:rPr>
              <a:t>New Cluster centers: </a:t>
            </a:r>
            <a:r>
              <a:rPr lang="el-GR" dirty="0">
                <a:latin typeface="Book Antiqua" panose="02040602050305030304" pitchFamily="18" charset="0"/>
              </a:rPr>
              <a:t>μ</a:t>
            </a:r>
            <a:r>
              <a:rPr lang="el-GR" baseline="-25000" dirty="0">
                <a:latin typeface="Book Antiqua" panose="02040602050305030304" pitchFamily="18" charset="0"/>
              </a:rPr>
              <a:t>1 </a:t>
            </a:r>
            <a:r>
              <a:rPr lang="en-US" i="1" dirty="0" smtClean="0">
                <a:latin typeface="Book Antiqua" panose="02040602050305030304" pitchFamily="18" charset="0"/>
              </a:rPr>
              <a:t>=</a:t>
            </a:r>
            <a:r>
              <a:rPr lang="en-US" i="1" dirty="0">
                <a:latin typeface="Book Antiqua" panose="02040602050305030304" pitchFamily="18" charset="0"/>
              </a:rPr>
              <a:t> </a:t>
            </a:r>
            <a:r>
              <a:rPr lang="en-US" i="1" dirty="0" smtClean="0">
                <a:latin typeface="Book Antiqua" panose="02040602050305030304" pitchFamily="18" charset="0"/>
              </a:rPr>
              <a:t>(</a:t>
            </a:r>
            <a:r>
              <a:rPr lang="en-US" i="1" dirty="0">
                <a:latin typeface="Book Antiqua" panose="02040602050305030304" pitchFamily="18" charset="0"/>
              </a:rPr>
              <a:t>3,7.67) 	</a:t>
            </a:r>
            <a:r>
              <a:rPr lang="el-GR" dirty="0">
                <a:latin typeface="Book Antiqua" panose="02040602050305030304" pitchFamily="18" charset="0"/>
              </a:rPr>
              <a:t> </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l-GR" baseline="-25000" dirty="0" smtClean="0">
                <a:latin typeface="Book Antiqua" panose="02040602050305030304" pitchFamily="18" charset="0"/>
              </a:rPr>
              <a:t> </a:t>
            </a:r>
            <a:r>
              <a:rPr lang="en-US" i="1" dirty="0" smtClean="0">
                <a:latin typeface="Book Antiqua" panose="02040602050305030304" pitchFamily="18" charset="0"/>
              </a:rPr>
              <a:t>=</a:t>
            </a:r>
            <a:r>
              <a:rPr lang="en-US" i="1" dirty="0">
                <a:latin typeface="Book Antiqua" panose="02040602050305030304" pitchFamily="18" charset="0"/>
              </a:rPr>
              <a:t>=(7,4.33</a:t>
            </a:r>
            <a:r>
              <a:rPr lang="en-US" i="1" dirty="0" smtClean="0">
                <a:latin typeface="Book Antiqua" panose="02040602050305030304" pitchFamily="18" charset="0"/>
              </a:rPr>
              <a:t>)</a:t>
            </a:r>
            <a:endParaRPr lang="en-US" i="1"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1</a:t>
            </a:r>
            <a:r>
              <a:rPr lang="en-US" sz="2600" dirty="0" smtClean="0">
                <a:latin typeface="Book Antiqua" panose="02040602050305030304" pitchFamily="18" charset="0"/>
              </a:rPr>
              <a:t>)=2.54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1</a:t>
            </a:r>
            <a:r>
              <a:rPr lang="en-US" sz="2600" dirty="0" smtClean="0">
                <a:latin typeface="Book Antiqua" panose="02040602050305030304" pitchFamily="18" charset="0"/>
              </a:rPr>
              <a:t>)=7.56</a:t>
            </a: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2</a:t>
            </a:r>
            <a:r>
              <a:rPr lang="en-US" sz="2600" dirty="0" smtClean="0">
                <a:latin typeface="Book Antiqua" panose="02040602050305030304" pitchFamily="18" charset="0"/>
              </a:rPr>
              <a:t>)=2.85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2</a:t>
            </a:r>
            <a:r>
              <a:rPr lang="en-US" sz="2600" dirty="0" smtClean="0">
                <a:latin typeface="Book Antiqua" panose="02040602050305030304" pitchFamily="18" charset="0"/>
              </a:rPr>
              <a:t>)=5.04</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3</a:t>
            </a:r>
            <a:r>
              <a:rPr lang="en-US" sz="2600" dirty="0" smtClean="0">
                <a:latin typeface="Book Antiqua" panose="02040602050305030304" pitchFamily="18" charset="0"/>
              </a:rPr>
              <a:t>)=6.2</a:t>
            </a:r>
            <a:r>
              <a:rPr lang="en-US" sz="2600" dirty="0">
                <a:latin typeface="Book Antiqua" panose="02040602050305030304" pitchFamily="18" charset="0"/>
              </a:rPr>
              <a:t>			</a:t>
            </a:r>
            <a:r>
              <a:rPr lang="en-US" sz="2600" dirty="0" smtClean="0">
                <a:latin typeface="Book Antiqua" panose="02040602050305030304" pitchFamily="18" charset="0"/>
              </a:rPr>
              <a:t>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3</a:t>
            </a:r>
            <a:r>
              <a:rPr lang="en-US" sz="2600" dirty="0">
                <a:latin typeface="Book Antiqua" panose="02040602050305030304" pitchFamily="18" charset="0"/>
              </a:rPr>
              <a:t>)=</a:t>
            </a:r>
            <a:r>
              <a:rPr lang="en-US" sz="2600" dirty="0" smtClean="0">
                <a:latin typeface="Book Antiqua" panose="02040602050305030304" pitchFamily="18" charset="0"/>
              </a:rPr>
              <a:t>1.05</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4</a:t>
            </a:r>
            <a:r>
              <a:rPr lang="en-US" sz="2600" dirty="0" smtClean="0">
                <a:latin typeface="Book Antiqua" panose="02040602050305030304" pitchFamily="18" charset="0"/>
              </a:rPr>
              <a:t>)=2.03</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4</a:t>
            </a:r>
            <a:r>
              <a:rPr lang="en-US" sz="2600" dirty="0" smtClean="0">
                <a:latin typeface="Book Antiqua" panose="02040602050305030304" pitchFamily="18" charset="0"/>
              </a:rPr>
              <a:t>)=4.18</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5</a:t>
            </a:r>
            <a:r>
              <a:rPr lang="en-US" sz="2600" dirty="0" smtClean="0">
                <a:latin typeface="Book Antiqua" panose="02040602050305030304" pitchFamily="18" charset="0"/>
              </a:rPr>
              <a:t>)=4.81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5</a:t>
            </a:r>
            <a:r>
              <a:rPr lang="en-US" sz="2600" dirty="0">
                <a:latin typeface="Book Antiqua" panose="02040602050305030304" pitchFamily="18" charset="0"/>
              </a:rPr>
              <a:t>)= </a:t>
            </a:r>
            <a:r>
              <a:rPr lang="en-US" sz="2600" dirty="0" smtClean="0">
                <a:latin typeface="Book Antiqua" panose="02040602050305030304" pitchFamily="18" charset="0"/>
              </a:rPr>
              <a:t>0.67</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smtClean="0">
                <a:latin typeface="Book Antiqua" panose="02040602050305030304" pitchFamily="18" charset="0"/>
              </a:rPr>
              <a:t>,p</a:t>
            </a:r>
            <a:r>
              <a:rPr lang="en-US" sz="2600" baseline="-25000" dirty="0" smtClean="0">
                <a:latin typeface="Book Antiqua" panose="02040602050305030304" pitchFamily="18" charset="0"/>
              </a:rPr>
              <a:t>6</a:t>
            </a:r>
            <a:r>
              <a:rPr lang="en-US" sz="2600" dirty="0">
                <a:latin typeface="Book Antiqua" panose="02040602050305030304" pitchFamily="18" charset="0"/>
              </a:rPr>
              <a:t>)= </a:t>
            </a:r>
            <a:r>
              <a:rPr lang="en-US" sz="2600" dirty="0" smtClean="0">
                <a:latin typeface="Book Antiqua" panose="02040602050305030304" pitchFamily="18" charset="0"/>
              </a:rPr>
              <a:t>4.74 	</a:t>
            </a:r>
            <a:r>
              <a:rPr lang="en-US" sz="2600" dirty="0">
                <a:latin typeface="Book Antiqua" panose="02040602050305030304" pitchFamily="18" charset="0"/>
              </a:rPr>
              <a:t>		</a:t>
            </a:r>
            <a:r>
              <a:rPr lang="en-US" sz="2600" dirty="0" smtClean="0">
                <a:latin typeface="Book Antiqua" panose="02040602050305030304" pitchFamily="18" charset="0"/>
              </a:rPr>
              <a:t>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smtClean="0">
                <a:latin typeface="Book Antiqua" panose="02040602050305030304" pitchFamily="18" charset="0"/>
              </a:rPr>
              <a:t>,p</a:t>
            </a:r>
            <a:r>
              <a:rPr lang="en-US" sz="2600" baseline="-25000" dirty="0" smtClean="0">
                <a:latin typeface="Book Antiqua" panose="02040602050305030304" pitchFamily="18" charset="0"/>
              </a:rPr>
              <a:t>6</a:t>
            </a:r>
            <a:r>
              <a:rPr lang="en-US" sz="2600" dirty="0" smtClean="0">
                <a:latin typeface="Book Antiqua" panose="02040602050305030304" pitchFamily="18" charset="0"/>
              </a:rPr>
              <a:t>)=1.05</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Thus, Cluster1={p1,p2,p4}	cluster2={p3,p5,p6}</a:t>
            </a: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991232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600" dirty="0" smtClean="0">
                <a:latin typeface="Book Antiqua" panose="02040602050305030304" pitchFamily="18" charset="0"/>
              </a:rPr>
              <a:t>Since, No data points are re-assigned</a:t>
            </a:r>
          </a:p>
          <a:p>
            <a:pPr marL="0" indent="0" algn="just">
              <a:buNone/>
            </a:pPr>
            <a:r>
              <a:rPr lang="en-US" sz="2600" dirty="0" smtClean="0">
                <a:latin typeface="Book Antiqua" panose="02040602050305030304" pitchFamily="18" charset="0"/>
              </a:rPr>
              <a:t>Final clusters are:  Cluster1={p1,p2,p4}	cluster2={p3,p5,p6}</a:t>
            </a: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544148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R</a:t>
            </a:r>
            <a:r>
              <a:rPr lang="en-US" dirty="0" smtClean="0">
                <a:latin typeface="Book Antiqua" panose="02040602050305030304" pitchFamily="18" charset="0"/>
              </a:rPr>
              <a:t>andomization </a:t>
            </a:r>
            <a:r>
              <a:rPr lang="en-US" dirty="0">
                <a:latin typeface="Book Antiqua" panose="02040602050305030304" pitchFamily="18" charset="0"/>
              </a:rPr>
              <a:t>of picking </a:t>
            </a:r>
            <a:r>
              <a:rPr lang="en-US" dirty="0" smtClean="0">
                <a:latin typeface="Book Antiqua" panose="02040602050305030304" pitchFamily="18" charset="0"/>
              </a:rPr>
              <a:t>k cluster centers in K-means algorithm </a:t>
            </a:r>
            <a:r>
              <a:rPr lang="en-US" dirty="0">
                <a:latin typeface="Book Antiqua" panose="02040602050305030304" pitchFamily="18" charset="0"/>
              </a:rPr>
              <a:t>results in the problem of initialization sensitivity. </a:t>
            </a:r>
            <a:endParaRPr lang="en-US" dirty="0" smtClean="0">
              <a:latin typeface="Book Antiqua" panose="02040602050305030304" pitchFamily="18" charset="0"/>
            </a:endParaRPr>
          </a:p>
          <a:p>
            <a:pPr algn="just"/>
            <a:r>
              <a:rPr lang="en-US" dirty="0" smtClean="0">
                <a:latin typeface="Book Antiqua" panose="02040602050305030304" pitchFamily="18" charset="0"/>
              </a:rPr>
              <a:t>This </a:t>
            </a:r>
            <a:r>
              <a:rPr lang="en-US" dirty="0">
                <a:latin typeface="Book Antiqua" panose="02040602050305030304" pitchFamily="18" charset="0"/>
              </a:rPr>
              <a:t>problem tends to affect the final formed clusters. The final formed clusters depend on how initial </a:t>
            </a:r>
            <a:r>
              <a:rPr lang="en-US" dirty="0" smtClean="0">
                <a:latin typeface="Book Antiqua" panose="02040602050305030304" pitchFamily="18" charset="0"/>
              </a:rPr>
              <a:t>cluster centers </a:t>
            </a:r>
            <a:r>
              <a:rPr lang="en-US" dirty="0">
                <a:latin typeface="Book Antiqua" panose="02040602050305030304" pitchFamily="18" charset="0"/>
              </a:rPr>
              <a:t>were picked</a:t>
            </a:r>
            <a:r>
              <a:rPr lang="en-US" dirty="0" smtClean="0">
                <a:latin typeface="Book Antiqua" panose="02040602050305030304" pitchFamily="18" charset="0"/>
              </a:rPr>
              <a:t>.</a:t>
            </a:r>
          </a:p>
          <a:p>
            <a:pPr algn="just"/>
            <a:r>
              <a:rPr lang="en-US" dirty="0">
                <a:latin typeface="Book Antiqua" panose="02040602050305030304" pitchFamily="18" charset="0"/>
              </a:rPr>
              <a:t>To overcome the above-mentioned drawback we use K-means++. This algorithm ensures a smarter initialization of the </a:t>
            </a:r>
            <a:r>
              <a:rPr lang="en-US" dirty="0" smtClean="0">
                <a:latin typeface="Book Antiqua" panose="02040602050305030304" pitchFamily="18" charset="0"/>
              </a:rPr>
              <a:t>cluster centers </a:t>
            </a:r>
            <a:r>
              <a:rPr lang="en-US" dirty="0">
                <a:latin typeface="Book Antiqua" panose="02040602050305030304" pitchFamily="18" charset="0"/>
              </a:rPr>
              <a:t>and improves the quality of the clustering. </a:t>
            </a:r>
            <a:endParaRPr lang="en-US" dirty="0" smtClean="0">
              <a:latin typeface="Book Antiqua" panose="02040602050305030304" pitchFamily="18" charset="0"/>
            </a:endParaRPr>
          </a:p>
          <a:p>
            <a:pPr algn="just"/>
            <a:r>
              <a:rPr lang="en-US" dirty="0" smtClean="0">
                <a:latin typeface="Book Antiqua" panose="02040602050305030304" pitchFamily="18" charset="0"/>
              </a:rPr>
              <a:t>Apart </a:t>
            </a:r>
            <a:r>
              <a:rPr lang="en-US" dirty="0">
                <a:latin typeface="Book Antiqua" panose="02040602050305030304" pitchFamily="18" charset="0"/>
              </a:rPr>
              <a:t>from initialization, the rest of the algorithm is the same as the standard K-means algorithm. </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970959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b="1" dirty="0" smtClean="0">
                <a:latin typeface="Book Antiqua" panose="02040602050305030304" pitchFamily="18" charset="0"/>
              </a:rPr>
              <a:t>Initialization Algorithm</a:t>
            </a:r>
          </a:p>
          <a:p>
            <a:pPr marL="514350" indent="-514350" algn="just" fontAlgn="base">
              <a:buFont typeface="+mj-lt"/>
              <a:buAutoNum type="arabicPeriod"/>
            </a:pPr>
            <a:r>
              <a:rPr lang="en-US" dirty="0">
                <a:latin typeface="Book Antiqua" panose="02040602050305030304" pitchFamily="18" charset="0"/>
              </a:rPr>
              <a:t>Randomly select the first </a:t>
            </a:r>
            <a:r>
              <a:rPr lang="en-US" dirty="0" smtClean="0">
                <a:latin typeface="Book Antiqua" panose="02040602050305030304" pitchFamily="18" charset="0"/>
              </a:rPr>
              <a:t>cluster center </a:t>
            </a:r>
            <a:r>
              <a:rPr lang="en-US" dirty="0">
                <a:latin typeface="Book Antiqua" panose="02040602050305030304" pitchFamily="18" charset="0"/>
              </a:rPr>
              <a:t>from the data points.</a:t>
            </a:r>
          </a:p>
          <a:p>
            <a:pPr marL="514350" indent="-514350" algn="just" fontAlgn="base">
              <a:buFont typeface="+mj-lt"/>
              <a:buAutoNum type="arabicPeriod"/>
            </a:pPr>
            <a:r>
              <a:rPr lang="en-US" dirty="0">
                <a:latin typeface="Book Antiqua" panose="02040602050305030304" pitchFamily="18" charset="0"/>
              </a:rPr>
              <a:t>For each data point compute its distance from the nearest, previously chosen </a:t>
            </a:r>
            <a:r>
              <a:rPr lang="en-US" dirty="0" smtClean="0">
                <a:latin typeface="Book Antiqua" panose="02040602050305030304" pitchFamily="18" charset="0"/>
              </a:rPr>
              <a:t>cluster center.</a:t>
            </a:r>
            <a:endParaRPr lang="en-US" dirty="0">
              <a:latin typeface="Book Antiqua" panose="02040602050305030304" pitchFamily="18" charset="0"/>
            </a:endParaRPr>
          </a:p>
          <a:p>
            <a:pPr marL="514350" indent="-514350" algn="just" fontAlgn="base">
              <a:buFont typeface="+mj-lt"/>
              <a:buAutoNum type="arabicPeriod"/>
            </a:pPr>
            <a:r>
              <a:rPr lang="en-US" dirty="0">
                <a:latin typeface="Book Antiqua" panose="02040602050305030304" pitchFamily="18" charset="0"/>
              </a:rPr>
              <a:t>Select the next </a:t>
            </a:r>
            <a:r>
              <a:rPr lang="en-US" dirty="0" smtClean="0">
                <a:latin typeface="Book Antiqua" panose="02040602050305030304" pitchFamily="18" charset="0"/>
              </a:rPr>
              <a:t>cluster center </a:t>
            </a:r>
            <a:r>
              <a:rPr lang="en-US" dirty="0">
                <a:latin typeface="Book Antiqua" panose="02040602050305030304" pitchFamily="18" charset="0"/>
              </a:rPr>
              <a:t>from the data points such that the probability of choosing a point as </a:t>
            </a:r>
            <a:r>
              <a:rPr lang="en-US" dirty="0" smtClean="0">
                <a:latin typeface="Book Antiqua" panose="02040602050305030304" pitchFamily="18" charset="0"/>
              </a:rPr>
              <a:t>cluster center </a:t>
            </a:r>
            <a:r>
              <a:rPr lang="en-US" dirty="0">
                <a:latin typeface="Book Antiqua" panose="02040602050305030304" pitchFamily="18" charset="0"/>
              </a:rPr>
              <a:t>is directly proportional to its distance from the nearest, previously chosen </a:t>
            </a:r>
            <a:r>
              <a:rPr lang="en-US" dirty="0" smtClean="0">
                <a:latin typeface="Book Antiqua" panose="02040602050305030304" pitchFamily="18" charset="0"/>
              </a:rPr>
              <a:t>cluster center.</a:t>
            </a:r>
            <a:endParaRPr lang="en-US" dirty="0">
              <a:latin typeface="Book Antiqua" panose="02040602050305030304" pitchFamily="18" charset="0"/>
            </a:endParaRPr>
          </a:p>
          <a:p>
            <a:pPr marL="514350" indent="-514350" algn="just" fontAlgn="base">
              <a:buFont typeface="+mj-lt"/>
              <a:buAutoNum type="arabicPeriod"/>
            </a:pPr>
            <a:r>
              <a:rPr lang="en-US" dirty="0">
                <a:latin typeface="Book Antiqua" panose="02040602050305030304" pitchFamily="18" charset="0"/>
              </a:rPr>
              <a:t>Repeat steps 2 and 3 until </a:t>
            </a:r>
            <a:r>
              <a:rPr lang="en-US" dirty="0" smtClean="0">
                <a:latin typeface="Book Antiqua" panose="02040602050305030304" pitchFamily="18" charset="0"/>
              </a:rPr>
              <a:t>K cluster centers </a:t>
            </a:r>
            <a:r>
              <a:rPr lang="en-US" dirty="0">
                <a:latin typeface="Book Antiqua" panose="02040602050305030304" pitchFamily="18" charset="0"/>
              </a:rPr>
              <a:t>have been </a:t>
            </a:r>
            <a:r>
              <a:rPr lang="en-US" dirty="0" smtClean="0">
                <a:latin typeface="Book Antiqua" panose="02040602050305030304" pitchFamily="18" charset="0"/>
              </a:rPr>
              <a:t>sampled</a:t>
            </a: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836354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766612" cy="4351338"/>
          </a:xfrm>
        </p:spPr>
        <p:txBody>
          <a:bodyPr>
            <a:normAutofit lnSpcReduction="10000"/>
          </a:bodyPr>
          <a:lstStyle/>
          <a:p>
            <a:pPr marL="0" indent="0" algn="just">
              <a:buNone/>
            </a:pPr>
            <a:r>
              <a:rPr lang="en-US" b="1" dirty="0" smtClean="0">
                <a:latin typeface="Book Antiqua" panose="02040602050305030304" pitchFamily="18" charset="0"/>
              </a:rPr>
              <a:t>Example: </a:t>
            </a:r>
            <a:r>
              <a:rPr lang="en-US" dirty="0" smtClean="0">
                <a:latin typeface="Book Antiqua" panose="02040602050305030304" pitchFamily="18" charset="0"/>
              </a:rPr>
              <a:t>Consider the </a:t>
            </a:r>
            <a:r>
              <a:rPr lang="en-US" dirty="0">
                <a:latin typeface="Book Antiqua" panose="02040602050305030304" pitchFamily="18" charset="0"/>
              </a:rPr>
              <a:t>data points {(2,10), ((2,5), (8,4), (5,8), (7,5), (6,4</a:t>
            </a:r>
            <a:r>
              <a:rPr lang="en-US" dirty="0" smtClean="0">
                <a:latin typeface="Book Antiqua" panose="02040602050305030304" pitchFamily="18" charset="0"/>
              </a:rPr>
              <a:t>),(3,2),(4,6)}. Select three cluster centers using K-means++ algorithm. Select data point with highest probability as next cluster center. </a:t>
            </a:r>
          </a:p>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Let</a:t>
            </a:r>
            <a:r>
              <a:rPr lang="en-US" b="1" dirty="0" smtClean="0">
                <a:latin typeface="Book Antiqua" panose="02040602050305030304" pitchFamily="18" charset="0"/>
              </a:rPr>
              <a:t> </a:t>
            </a:r>
            <a:r>
              <a:rPr lang="en-US" dirty="0" smtClean="0">
                <a:latin typeface="Book Antiqua" panose="02040602050305030304" pitchFamily="18" charset="0"/>
              </a:rPr>
              <a:t>p1=(2,10)  p2=(2,5)  p3=(8,4)  p4=(5,8)  p5=(7,5)  p6=(6,4)  p7=(3,2) p8=(4,6)</a:t>
            </a:r>
            <a:endParaRPr lang="en-US" b="1" dirty="0" smtClean="0">
              <a:latin typeface="Book Antiqua" panose="02040602050305030304" pitchFamily="18" charset="0"/>
            </a:endParaRPr>
          </a:p>
          <a:p>
            <a:pPr marL="0" indent="0" algn="just">
              <a:buNone/>
            </a:pPr>
            <a:r>
              <a:rPr lang="en-US" dirty="0" smtClean="0">
                <a:latin typeface="Book Antiqua" panose="02040602050305030304" pitchFamily="18" charset="0"/>
              </a:rPr>
              <a:t>Select the first cluster center randomly.  Let </a:t>
            </a:r>
            <a:r>
              <a:rPr lang="el-GR" dirty="0">
                <a:latin typeface="Book Antiqua" panose="02040602050305030304" pitchFamily="18" charset="0"/>
              </a:rPr>
              <a:t>μ</a:t>
            </a:r>
            <a:r>
              <a:rPr lang="el-GR" baseline="-25000" dirty="0">
                <a:latin typeface="Book Antiqua" panose="02040602050305030304" pitchFamily="18" charset="0"/>
              </a:rPr>
              <a:t>1 </a:t>
            </a:r>
            <a:r>
              <a:rPr lang="en-US" dirty="0" smtClean="0">
                <a:latin typeface="Book Antiqua" panose="02040602050305030304" pitchFamily="18" charset="0"/>
              </a:rPr>
              <a:t>=(2,5)</a:t>
            </a:r>
          </a:p>
          <a:p>
            <a:pPr marL="0" indent="0" algn="just">
              <a:buNone/>
            </a:pPr>
            <a:r>
              <a:rPr lang="en-US" dirty="0" smtClean="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,p1)=5	</a:t>
            </a:r>
            <a:r>
              <a:rPr lang="en-US" dirty="0">
                <a:latin typeface="Book Antiqua" panose="02040602050305030304" pitchFamily="18" charset="0"/>
              </a:rPr>
              <a:t>	</a:t>
            </a:r>
            <a:r>
              <a:rPr lang="en-US" dirty="0" smtClean="0">
                <a:latin typeface="Book Antiqua" panose="02040602050305030304" pitchFamily="18" charset="0"/>
              </a:rPr>
              <a:t>d</a:t>
            </a:r>
            <a:r>
              <a:rPr lang="en-US" b="1" dirty="0" smtClean="0">
                <a:latin typeface="Book Antiqua" panose="02040602050305030304" pitchFamily="18" charset="0"/>
              </a:rPr>
              <a:t>(</a:t>
            </a:r>
            <a:r>
              <a:rPr lang="el-GR" dirty="0">
                <a:latin typeface="Book Antiqua" panose="02040602050305030304" pitchFamily="18" charset="0"/>
              </a:rPr>
              <a:t>μ</a:t>
            </a:r>
            <a:r>
              <a:rPr lang="el-GR" baseline="-25000" dirty="0">
                <a:latin typeface="Book Antiqua" panose="02040602050305030304" pitchFamily="18" charset="0"/>
              </a:rPr>
              <a:t>1</a:t>
            </a:r>
            <a:r>
              <a:rPr lang="en-US" b="1" dirty="0" smtClean="0">
                <a:latin typeface="Book Antiqua" panose="02040602050305030304" pitchFamily="18" charset="0"/>
              </a:rPr>
              <a:t>,</a:t>
            </a:r>
            <a:r>
              <a:rPr lang="en-US" dirty="0" smtClean="0">
                <a:latin typeface="Book Antiqua" panose="02040602050305030304" pitchFamily="18" charset="0"/>
              </a:rPr>
              <a:t>p2)=</a:t>
            </a:r>
            <a:r>
              <a:rPr lang="en-US" dirty="0">
                <a:latin typeface="Book Antiqua" panose="02040602050305030304" pitchFamily="18" charset="0"/>
              </a:rPr>
              <a:t>0	</a:t>
            </a:r>
            <a:r>
              <a:rPr lang="en-US" dirty="0" smtClean="0">
                <a:latin typeface="Book Antiqua" panose="02040602050305030304" pitchFamily="18" charset="0"/>
              </a:rPr>
              <a:t>	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,p3</a:t>
            </a:r>
            <a:r>
              <a:rPr lang="en-US" dirty="0">
                <a:latin typeface="Book Antiqua" panose="02040602050305030304" pitchFamily="18" charset="0"/>
              </a:rPr>
              <a:t>)=</a:t>
            </a:r>
            <a:r>
              <a:rPr lang="en-US" dirty="0" smtClean="0">
                <a:latin typeface="Book Antiqua" panose="02040602050305030304" pitchFamily="18" charset="0"/>
              </a:rPr>
              <a:t>6.08	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,p4)=4.24</a:t>
            </a:r>
          </a:p>
          <a:p>
            <a:pPr marL="0" indent="0" algn="just">
              <a:buNone/>
            </a:pPr>
            <a:r>
              <a:rPr lang="en-US" dirty="0" smtClean="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,p5)=5	</a:t>
            </a:r>
            <a:r>
              <a:rPr lang="en-US" dirty="0">
                <a:latin typeface="Book Antiqua" panose="02040602050305030304" pitchFamily="18" charset="0"/>
              </a:rPr>
              <a:t>	</a:t>
            </a:r>
            <a:r>
              <a:rPr lang="en-US" dirty="0" smtClean="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,p6</a:t>
            </a:r>
            <a:r>
              <a:rPr lang="en-US" dirty="0">
                <a:latin typeface="Book Antiqua" panose="02040602050305030304" pitchFamily="18" charset="0"/>
              </a:rPr>
              <a:t>)=</a:t>
            </a:r>
            <a:r>
              <a:rPr lang="en-US" dirty="0" smtClean="0">
                <a:latin typeface="Book Antiqua" panose="02040602050305030304" pitchFamily="18" charset="0"/>
              </a:rPr>
              <a:t>4.12</a:t>
            </a:r>
            <a:r>
              <a:rPr lang="en-US" dirty="0">
                <a:latin typeface="Book Antiqua" panose="02040602050305030304" pitchFamily="18" charset="0"/>
              </a:rPr>
              <a:t>	</a:t>
            </a:r>
            <a:r>
              <a:rPr lang="en-US" dirty="0" smtClean="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,p7)=3.6	</a:t>
            </a:r>
            <a:r>
              <a:rPr lang="en-US" dirty="0">
                <a:latin typeface="Book Antiqua" panose="02040602050305030304" pitchFamily="18" charset="0"/>
              </a:rPr>
              <a:t> </a:t>
            </a:r>
            <a:r>
              <a:rPr lang="en-US" dirty="0" smtClean="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,p8)=2.12</a:t>
            </a: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4149990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Clustering</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anose="02040602050305030304" pitchFamily="18" charset="0"/>
              </a:rPr>
              <a:t>The </a:t>
            </a:r>
            <a:r>
              <a:rPr lang="en-US" dirty="0">
                <a:latin typeface="Book Antiqua" panose="02040602050305030304" pitchFamily="18" charset="0"/>
              </a:rPr>
              <a:t>process of grouping a set of physical or abstract objects into classes of </a:t>
            </a:r>
            <a:r>
              <a:rPr lang="en-US" i="1" dirty="0">
                <a:latin typeface="Book Antiqua" panose="02040602050305030304" pitchFamily="18" charset="0"/>
              </a:rPr>
              <a:t>similar </a:t>
            </a:r>
            <a:r>
              <a:rPr lang="en-US" dirty="0" smtClean="0">
                <a:latin typeface="Book Antiqua" panose="02040602050305030304" pitchFamily="18" charset="0"/>
              </a:rPr>
              <a:t>objects is </a:t>
            </a:r>
            <a:r>
              <a:rPr lang="en-US" dirty="0">
                <a:latin typeface="Book Antiqua" panose="02040602050305030304" pitchFamily="18" charset="0"/>
              </a:rPr>
              <a:t>called clustering. </a:t>
            </a:r>
            <a:r>
              <a:rPr lang="en-US" dirty="0" smtClean="0">
                <a:latin typeface="Book Antiqua" panose="02040602050305030304" pitchFamily="18" charset="0"/>
              </a:rPr>
              <a:t>It is an unsupervised learning technique.</a:t>
            </a:r>
          </a:p>
          <a:p>
            <a:pPr algn="just"/>
            <a:r>
              <a:rPr lang="en-US" dirty="0" smtClean="0">
                <a:latin typeface="Book Antiqua" panose="02040602050305030304" pitchFamily="18" charset="0"/>
              </a:rPr>
              <a:t>A </a:t>
            </a:r>
            <a:r>
              <a:rPr lang="en-US" dirty="0">
                <a:latin typeface="Book Antiqua" panose="02040602050305030304" pitchFamily="18" charset="0"/>
              </a:rPr>
              <a:t>cluster is a collection of data objects that are </a:t>
            </a:r>
            <a:r>
              <a:rPr lang="en-US" i="1" dirty="0">
                <a:latin typeface="Book Antiqua" panose="02040602050305030304" pitchFamily="18" charset="0"/>
              </a:rPr>
              <a:t>similar </a:t>
            </a:r>
            <a:r>
              <a:rPr lang="en-US" dirty="0">
                <a:latin typeface="Book Antiqua" panose="02040602050305030304" pitchFamily="18" charset="0"/>
              </a:rPr>
              <a:t>to one another within the same cluster and are </a:t>
            </a:r>
            <a:r>
              <a:rPr lang="en-US" i="1" dirty="0">
                <a:latin typeface="Book Antiqua" panose="02040602050305030304" pitchFamily="18" charset="0"/>
              </a:rPr>
              <a:t>dissimilar </a:t>
            </a:r>
            <a:r>
              <a:rPr lang="en-US" dirty="0">
                <a:latin typeface="Book Antiqua" panose="02040602050305030304" pitchFamily="18" charset="0"/>
              </a:rPr>
              <a:t>to the objects in other clusters. </a:t>
            </a:r>
            <a:endParaRPr lang="en-US" dirty="0" smtClean="0">
              <a:latin typeface="Book Antiqua" panose="02040602050305030304" pitchFamily="18" charset="0"/>
            </a:endParaRPr>
          </a:p>
          <a:p>
            <a:pPr algn="just"/>
            <a:r>
              <a:rPr lang="en-US" dirty="0">
                <a:latin typeface="Book Antiqua" panose="02040602050305030304" pitchFamily="18" charset="0"/>
              </a:rPr>
              <a:t>Clustering can also be used for outlier detection, where outliers </a:t>
            </a:r>
            <a:r>
              <a:rPr lang="en-US" dirty="0" smtClean="0">
                <a:latin typeface="Book Antiqua" panose="02040602050305030304" pitchFamily="18" charset="0"/>
              </a:rPr>
              <a:t>may </a:t>
            </a:r>
            <a:r>
              <a:rPr lang="en-US" dirty="0">
                <a:latin typeface="Book Antiqua" panose="02040602050305030304" pitchFamily="18" charset="0"/>
              </a:rPr>
              <a:t>be more interesting than common cases. </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765884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766612" cy="4351338"/>
          </a:xfrm>
        </p:spPr>
        <p:txBody>
          <a:bodyPr>
            <a:normAutofit fontScale="92500" lnSpcReduction="10000"/>
          </a:bodyPr>
          <a:lstStyle/>
          <a:p>
            <a:pPr marL="0" indent="0" algn="just">
              <a:buNone/>
            </a:pPr>
            <a:r>
              <a:rPr lang="en-US" dirty="0">
                <a:latin typeface="Book Antiqua" panose="02040602050305030304" pitchFamily="18" charset="0"/>
              </a:rPr>
              <a:t>Thus, probabilities of data points being selected as </a:t>
            </a:r>
            <a:r>
              <a:rPr lang="en-US" dirty="0" smtClean="0">
                <a:latin typeface="Book Antiqua" panose="02040602050305030304" pitchFamily="18" charset="0"/>
              </a:rPr>
              <a:t>next cluster </a:t>
            </a:r>
            <a:r>
              <a:rPr lang="en-US" dirty="0">
                <a:latin typeface="Book Antiqua" panose="02040602050305030304" pitchFamily="18" charset="0"/>
              </a:rPr>
              <a:t>center </a:t>
            </a:r>
            <a:r>
              <a:rPr lang="en-US" dirty="0" smtClean="0">
                <a:latin typeface="Book Antiqua" panose="02040602050305030304" pitchFamily="18" charset="0"/>
              </a:rPr>
              <a:t>is </a:t>
            </a:r>
            <a:r>
              <a:rPr lang="en-US" dirty="0">
                <a:latin typeface="Book Antiqua" panose="02040602050305030304" pitchFamily="18" charset="0"/>
              </a:rPr>
              <a:t>directly proportional to:{5,0,6.08,4.24,5,4.12,3.6,2.12}</a:t>
            </a:r>
          </a:p>
          <a:p>
            <a:pPr marL="0" indent="0" algn="just">
              <a:buNone/>
            </a:pPr>
            <a:r>
              <a:rPr lang="en-US" dirty="0" smtClean="0">
                <a:latin typeface="Book Antiqua" panose="02040602050305030304" pitchFamily="18" charset="0"/>
              </a:rPr>
              <a:t>The data point p3=(8,4) has the highest probability of being selected as cluster center. Thus, </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l-GR" baseline="-25000" dirty="0" smtClean="0">
                <a:latin typeface="Book Antiqua" panose="02040602050305030304" pitchFamily="18" charset="0"/>
              </a:rPr>
              <a:t> </a:t>
            </a:r>
            <a:r>
              <a:rPr lang="en-US" dirty="0" smtClean="0">
                <a:latin typeface="Book Antiqua" panose="02040602050305030304" pitchFamily="18" charset="0"/>
              </a:rPr>
              <a:t>=p3=(8,4)</a:t>
            </a:r>
          </a:p>
          <a:p>
            <a:pPr marL="0" indent="0" algn="just">
              <a:buNone/>
            </a:pPr>
            <a:r>
              <a:rPr lang="en-US" dirty="0" smtClean="0">
                <a:latin typeface="Book Antiqua" panose="02040602050305030304" pitchFamily="18" charset="0"/>
              </a:rPr>
              <a:t>Again, for </a:t>
            </a:r>
            <a:r>
              <a:rPr lang="en-US" dirty="0">
                <a:latin typeface="Book Antiqua" panose="02040602050305030304" pitchFamily="18" charset="0"/>
              </a:rPr>
              <a:t>each data point compute its distance from the </a:t>
            </a:r>
            <a:r>
              <a:rPr lang="en-US" dirty="0" smtClean="0">
                <a:latin typeface="Book Antiqua" panose="02040602050305030304" pitchFamily="18" charset="0"/>
              </a:rPr>
              <a:t>nearest cluster center:</a:t>
            </a:r>
          </a:p>
          <a:p>
            <a:pPr marL="0" indent="0" algn="just">
              <a:buNone/>
            </a:pPr>
            <a:r>
              <a:rPr lang="en-US" dirty="0" smtClean="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,p1),</a:t>
            </a:r>
            <a:r>
              <a:rPr lang="en-US" dirty="0">
                <a:latin typeface="Book Antiqua" panose="02040602050305030304" pitchFamily="18" charset="0"/>
              </a:rPr>
              <a:t> </a:t>
            </a:r>
            <a:r>
              <a:rPr lang="en-US" dirty="0" smtClean="0">
                <a:latin typeface="Book Antiqua" panose="02040602050305030304" pitchFamily="18" charset="0"/>
              </a:rPr>
              <a:t>d</a:t>
            </a:r>
            <a:r>
              <a:rPr lang="en-US" b="1" dirty="0" smtClean="0">
                <a:latin typeface="Book Antiqua" panose="02040602050305030304" pitchFamily="18" charset="0"/>
              </a:rPr>
              <a:t>(</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b="1" dirty="0" smtClean="0">
                <a:latin typeface="Book Antiqua" panose="02040602050305030304" pitchFamily="18" charset="0"/>
              </a:rPr>
              <a:t>,</a:t>
            </a:r>
            <a:r>
              <a:rPr lang="en-US" dirty="0" smtClean="0">
                <a:latin typeface="Book Antiqua" panose="02040602050305030304" pitchFamily="18" charset="0"/>
              </a:rPr>
              <a:t>p1))=5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,p2), d(</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dirty="0" smtClean="0">
                <a:latin typeface="Book Antiqua" panose="02040602050305030304" pitchFamily="18" charset="0"/>
              </a:rPr>
              <a:t>,p2))=0</a:t>
            </a:r>
          </a:p>
          <a:p>
            <a:pPr marL="0" indent="0" algn="just">
              <a:buNone/>
            </a:pPr>
            <a:r>
              <a:rPr lang="en-US" dirty="0" smtClean="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,p3), d(</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dirty="0" smtClean="0">
                <a:latin typeface="Book Antiqua" panose="02040602050305030304" pitchFamily="18" charset="0"/>
              </a:rPr>
              <a:t>,p3))=0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,p4), d</a:t>
            </a:r>
            <a:r>
              <a:rPr lang="en-US" b="1" dirty="0" smtClean="0">
                <a:latin typeface="Book Antiqua" panose="02040602050305030304" pitchFamily="18" charset="0"/>
              </a:rPr>
              <a:t>(</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b="1" dirty="0" smtClean="0">
                <a:latin typeface="Book Antiqua" panose="02040602050305030304" pitchFamily="18" charset="0"/>
              </a:rPr>
              <a:t>,</a:t>
            </a:r>
            <a:r>
              <a:rPr lang="en-US" dirty="0" smtClean="0">
                <a:latin typeface="Book Antiqua" panose="02040602050305030304" pitchFamily="18" charset="0"/>
              </a:rPr>
              <a:t>p4))=4.24</a:t>
            </a:r>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,p5), d(</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dirty="0" smtClean="0">
                <a:latin typeface="Book Antiqua" panose="02040602050305030304" pitchFamily="18" charset="0"/>
              </a:rPr>
              <a:t>,p5))=5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,p6), d(</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dirty="0" smtClean="0">
                <a:latin typeface="Book Antiqua" panose="02040602050305030304" pitchFamily="18" charset="0"/>
              </a:rPr>
              <a:t>,p6))=4.12</a:t>
            </a:r>
          </a:p>
          <a:p>
            <a:pPr marL="0" indent="0" algn="just">
              <a:buNone/>
            </a:pPr>
            <a:r>
              <a:rPr lang="en-US" dirty="0" smtClean="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,p7), d(</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dirty="0" smtClean="0">
                <a:latin typeface="Book Antiqua" panose="02040602050305030304" pitchFamily="18" charset="0"/>
              </a:rPr>
              <a:t>,p7))=5.39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smtClean="0">
                <a:latin typeface="Book Antiqua" panose="02040602050305030304" pitchFamily="18" charset="0"/>
              </a:rPr>
              <a:t>,p8), d(</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dirty="0" smtClean="0">
                <a:latin typeface="Book Antiqua" panose="02040602050305030304" pitchFamily="18" charset="0"/>
              </a:rPr>
              <a:t>,p8))=4.47</a:t>
            </a: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212536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K-Means++ Algorithm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766612" cy="4351338"/>
          </a:xfrm>
        </p:spPr>
        <p:txBody>
          <a:bodyPr>
            <a:normAutofit/>
          </a:bodyPr>
          <a:lstStyle/>
          <a:p>
            <a:pPr marL="0" indent="0" algn="just">
              <a:buNone/>
            </a:pPr>
            <a:r>
              <a:rPr lang="en-US" dirty="0" smtClean="0">
                <a:latin typeface="Book Antiqua" panose="02040602050305030304" pitchFamily="18" charset="0"/>
              </a:rPr>
              <a:t>The data point p7=(3,2) has the highest probability of being selected as next cluster center.</a:t>
            </a:r>
          </a:p>
          <a:p>
            <a:pPr marL="0" indent="0" algn="just">
              <a:buNone/>
            </a:pPr>
            <a:r>
              <a:rPr lang="en-US" dirty="0" smtClean="0">
                <a:latin typeface="Book Antiqua" panose="02040602050305030304" pitchFamily="18" charset="0"/>
              </a:rPr>
              <a:t>Thus three cluster centers are: </a:t>
            </a:r>
            <a:r>
              <a:rPr lang="el-GR" dirty="0">
                <a:latin typeface="Book Antiqua" panose="02040602050305030304" pitchFamily="18" charset="0"/>
              </a:rPr>
              <a:t>μ</a:t>
            </a:r>
            <a:r>
              <a:rPr lang="el-GR" baseline="-25000" dirty="0">
                <a:latin typeface="Book Antiqua" panose="02040602050305030304" pitchFamily="18" charset="0"/>
              </a:rPr>
              <a:t>1 </a:t>
            </a:r>
            <a:r>
              <a:rPr lang="en-US" dirty="0" smtClean="0">
                <a:latin typeface="Book Antiqua" panose="02040602050305030304" pitchFamily="18" charset="0"/>
              </a:rPr>
              <a:t>=(2,5)	</a:t>
            </a:r>
            <a:r>
              <a:rPr lang="el-GR" dirty="0">
                <a:latin typeface="Book Antiqua" panose="02040602050305030304" pitchFamily="18" charset="0"/>
              </a:rPr>
              <a:t> </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dirty="0" smtClean="0">
                <a:latin typeface="Book Antiqua" panose="02040602050305030304" pitchFamily="18" charset="0"/>
              </a:rPr>
              <a:t>=(8,4),	</a:t>
            </a:r>
            <a:r>
              <a:rPr lang="el-GR" dirty="0">
                <a:latin typeface="Book Antiqua" panose="02040602050305030304" pitchFamily="18" charset="0"/>
              </a:rPr>
              <a:t> </a:t>
            </a:r>
            <a:r>
              <a:rPr lang="el-GR" dirty="0" smtClean="0">
                <a:latin typeface="Book Antiqua" panose="02040602050305030304" pitchFamily="18" charset="0"/>
              </a:rPr>
              <a:t>μ</a:t>
            </a:r>
            <a:r>
              <a:rPr lang="en-US" baseline="-25000" dirty="0" smtClean="0">
                <a:latin typeface="Book Antiqua" panose="02040602050305030304" pitchFamily="18" charset="0"/>
              </a:rPr>
              <a:t>2</a:t>
            </a:r>
            <a:r>
              <a:rPr lang="en-US" dirty="0" smtClean="0">
                <a:latin typeface="Book Antiqua" panose="02040602050305030304" pitchFamily="18" charset="0"/>
              </a:rPr>
              <a:t>=(3,2)</a:t>
            </a: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460414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If we model data points using mixture </a:t>
            </a:r>
            <a:r>
              <a:rPr lang="en-US" dirty="0">
                <a:latin typeface="Book Antiqua" panose="02040602050305030304" pitchFamily="18" charset="0"/>
              </a:rPr>
              <a:t>of </a:t>
            </a:r>
            <a:r>
              <a:rPr lang="en-US" dirty="0" smtClean="0">
                <a:latin typeface="Book Antiqua" panose="02040602050305030304" pitchFamily="18" charset="0"/>
              </a:rPr>
              <a:t>two or more </a:t>
            </a:r>
            <a:r>
              <a:rPr lang="en-US" dirty="0">
                <a:latin typeface="Book Antiqua" panose="02040602050305030304" pitchFamily="18" charset="0"/>
              </a:rPr>
              <a:t>components where each component </a:t>
            </a:r>
            <a:r>
              <a:rPr lang="en-US" dirty="0" smtClean="0">
                <a:latin typeface="Book Antiqua" panose="02040602050305030304" pitchFamily="18" charset="0"/>
              </a:rPr>
              <a:t>is </a:t>
            </a:r>
            <a:r>
              <a:rPr lang="en-US" dirty="0">
                <a:latin typeface="Book Antiqua" panose="02040602050305030304" pitchFamily="18" charset="0"/>
              </a:rPr>
              <a:t>modeled as a Gaussian </a:t>
            </a:r>
            <a:r>
              <a:rPr lang="en-US" dirty="0" smtClean="0">
                <a:latin typeface="Book Antiqua" panose="02040602050305030304" pitchFamily="18" charset="0"/>
              </a:rPr>
              <a:t>distribution, it </a:t>
            </a:r>
            <a:r>
              <a:rPr lang="en-US" dirty="0">
                <a:latin typeface="Book Antiqua" panose="02040602050305030304" pitchFamily="18" charset="0"/>
              </a:rPr>
              <a:t>is called a Gaussian mixture model (GMM</a:t>
            </a:r>
            <a:r>
              <a:rPr lang="en-US" dirty="0" smtClean="0">
                <a:latin typeface="Book Antiqua" panose="02040602050305030304" pitchFamily="18" charset="0"/>
              </a:rPr>
              <a:t>).</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pic>
        <p:nvPicPr>
          <p:cNvPr id="64516" name="Picture 4" descr="https://stephens999.github.io/fiveMinuteStats/figure/intro_to_mixture_models.Rmd/unnamed-chunk-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824" y="2987607"/>
            <a:ext cx="4858870" cy="3470621"/>
          </a:xfrm>
          <a:prstGeom prst="rect">
            <a:avLst/>
          </a:prstGeom>
          <a:noFill/>
          <a:extLst>
            <a:ext uri="{909E8E84-426E-40DD-AFC4-6F175D3DCCD1}">
              <a14:hiddenFill xmlns:a14="http://schemas.microsoft.com/office/drawing/2010/main">
                <a:solidFill>
                  <a:srgbClr val="FFFFFF"/>
                </a:solidFill>
              </a14:hiddenFill>
            </a:ext>
          </a:extLst>
        </p:spPr>
      </p:pic>
      <p:pic>
        <p:nvPicPr>
          <p:cNvPr id="64518" name="Picture 6" descr="https://stephens999.github.io/fiveMinuteStats/figure/intro_to_mixture_models.Rmd/unnamed-chunk-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8998" y="3016867"/>
            <a:ext cx="4776944" cy="341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92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Partition, hierarchical, and density based clustering methods are hard clustering algorithms. This means these algorithms assigns every data object to exactly one cluster.</a:t>
            </a:r>
          </a:p>
          <a:p>
            <a:pPr algn="just"/>
            <a:r>
              <a:rPr lang="en-US" dirty="0" smtClean="0">
                <a:latin typeface="Book Antiqua" panose="02040602050305030304" pitchFamily="18" charset="0"/>
              </a:rPr>
              <a:t>Gaussian Mixture Model (GMM) is soft clustering algorithm. It may assigns data object to multiple clusters with some probability. </a:t>
            </a:r>
          </a:p>
          <a:p>
            <a:pPr algn="just"/>
            <a:r>
              <a:rPr lang="en-US" dirty="0" smtClean="0">
                <a:latin typeface="Book Antiqua" panose="02040602050305030304" pitchFamily="18" charset="0"/>
              </a:rPr>
              <a:t>For example, if k=3, a data point can be assigned to clusters c1 and c2 with probabilities 0.7 and 0.3 respectively.</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17789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Gaussian </a:t>
            </a:r>
            <a:r>
              <a:rPr lang="en-US" dirty="0">
                <a:latin typeface="Book Antiqua" panose="02040602050305030304" pitchFamily="18" charset="0"/>
              </a:rPr>
              <a:t>Mixture Models (GMMs) assume that there are a certain number of Gaussian distributions, and each of these distributions represent a cluster. </a:t>
            </a:r>
            <a:endParaRPr lang="en-US" dirty="0" smtClean="0">
              <a:latin typeface="Book Antiqua" panose="02040602050305030304" pitchFamily="18" charset="0"/>
            </a:endParaRPr>
          </a:p>
          <a:p>
            <a:pPr algn="just"/>
            <a:r>
              <a:rPr lang="en-US" dirty="0">
                <a:latin typeface="Book Antiqua" panose="02040602050305030304" pitchFamily="18" charset="0"/>
              </a:rPr>
              <a:t>Hence, a Gaussian Mixture Model tends to group the data points belonging to a single distribution together.</a:t>
            </a:r>
            <a:endParaRPr lang="en-US" dirty="0" smtClean="0">
              <a:latin typeface="Book Antiqua" panose="02040602050305030304" pitchFamily="18" charset="0"/>
            </a:endParaRPr>
          </a:p>
          <a:p>
            <a:pPr algn="just"/>
            <a:r>
              <a:rPr lang="en-US" dirty="0" smtClean="0">
                <a:latin typeface="Book Antiqua" panose="02040602050305030304" pitchFamily="18" charset="0"/>
              </a:rPr>
              <a:t>For </a:t>
            </a:r>
            <a:r>
              <a:rPr lang="en-US" dirty="0">
                <a:latin typeface="Book Antiqua" panose="02040602050305030304" pitchFamily="18" charset="0"/>
              </a:rPr>
              <a:t>a given set of data points, our GMM would identify the probability of each data point belonging to each of these distributions.</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85770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Assume we </a:t>
            </a:r>
            <a:r>
              <a:rPr lang="en-US" dirty="0" smtClean="0">
                <a:latin typeface="Book Antiqua" panose="02040602050305030304" pitchFamily="18" charset="0"/>
              </a:rPr>
              <a:t>observe height {x</a:t>
            </a:r>
            <a:r>
              <a:rPr lang="en-US" baseline="-25000" dirty="0" smtClean="0">
                <a:latin typeface="Book Antiqua" panose="02040602050305030304" pitchFamily="18" charset="0"/>
              </a:rPr>
              <a:t>1</a:t>
            </a:r>
            <a:r>
              <a:rPr lang="en-US" dirty="0" smtClean="0">
                <a:latin typeface="Book Antiqua" panose="02040602050305030304" pitchFamily="18" charset="0"/>
              </a:rPr>
              <a:t>,…,</a:t>
            </a:r>
            <a:r>
              <a:rPr lang="en-US" dirty="0" err="1" smtClean="0">
                <a:latin typeface="Book Antiqua" panose="02040602050305030304" pitchFamily="18" charset="0"/>
              </a:rPr>
              <a:t>x</a:t>
            </a:r>
            <a:r>
              <a:rPr lang="en-US" baseline="-25000" dirty="0" err="1" smtClean="0">
                <a:latin typeface="Book Antiqua" panose="02040602050305030304" pitchFamily="18" charset="0"/>
              </a:rPr>
              <a:t>n</a:t>
            </a:r>
            <a:r>
              <a:rPr lang="en-US" dirty="0" smtClean="0">
                <a:latin typeface="Book Antiqua" panose="02040602050305030304" pitchFamily="18" charset="0"/>
              </a:rPr>
              <a:t>}and </a:t>
            </a:r>
            <a:r>
              <a:rPr lang="en-US" dirty="0">
                <a:latin typeface="Book Antiqua" panose="02040602050305030304" pitchFamily="18" charset="0"/>
              </a:rPr>
              <a:t>that each x</a:t>
            </a:r>
            <a:r>
              <a:rPr lang="en-US" baseline="-25000" dirty="0" smtClean="0">
                <a:latin typeface="Book Antiqua" panose="02040602050305030304" pitchFamily="18" charset="0"/>
              </a:rPr>
              <a:t>i</a:t>
            </a:r>
            <a:r>
              <a:rPr lang="en-US" dirty="0" smtClean="0">
                <a:latin typeface="Book Antiqua" panose="02040602050305030304" pitchFamily="18" charset="0"/>
              </a:rPr>
              <a:t> </a:t>
            </a:r>
            <a:r>
              <a:rPr lang="en-US" dirty="0">
                <a:latin typeface="Book Antiqua" panose="02040602050305030304" pitchFamily="18" charset="0"/>
              </a:rPr>
              <a:t>is sampled from one of </a:t>
            </a:r>
            <a:r>
              <a:rPr lang="en-US" dirty="0" smtClean="0">
                <a:latin typeface="Book Antiqua" panose="02040602050305030304" pitchFamily="18" charset="0"/>
              </a:rPr>
              <a:t>K </a:t>
            </a:r>
            <a:r>
              <a:rPr lang="en-US" dirty="0">
                <a:latin typeface="Book Antiqua" panose="02040602050305030304" pitchFamily="18" charset="0"/>
              </a:rPr>
              <a:t>mixture components. </a:t>
            </a:r>
            <a:r>
              <a:rPr lang="en-US" dirty="0" smtClean="0">
                <a:latin typeface="Book Antiqua" panose="02040602050305030304" pitchFamily="18" charset="0"/>
              </a:rPr>
              <a:t>Suppose, </a:t>
            </a:r>
            <a:r>
              <a:rPr lang="en-US" dirty="0">
                <a:latin typeface="Book Antiqua" panose="02040602050305030304" pitchFamily="18" charset="0"/>
              </a:rPr>
              <a:t>the mixture components </a:t>
            </a:r>
            <a:r>
              <a:rPr lang="en-US" dirty="0" smtClean="0">
                <a:latin typeface="Book Antiqua" panose="02040602050305030304" pitchFamily="18" charset="0"/>
              </a:rPr>
              <a:t>are </a:t>
            </a:r>
            <a:r>
              <a:rPr lang="en-US" dirty="0">
                <a:latin typeface="Book Antiqua" panose="02040602050305030304" pitchFamily="18" charset="0"/>
              </a:rPr>
              <a:t>{male</a:t>
            </a:r>
            <a:r>
              <a:rPr lang="en-US" dirty="0" smtClean="0">
                <a:latin typeface="Book Antiqua" panose="02040602050305030304" pitchFamily="18" charset="0"/>
              </a:rPr>
              <a:t>, female}. </a:t>
            </a:r>
          </a:p>
          <a:p>
            <a:pPr algn="just"/>
            <a:r>
              <a:rPr lang="en-US" dirty="0" smtClean="0">
                <a:latin typeface="Book Antiqua" panose="02040602050305030304" pitchFamily="18" charset="0"/>
              </a:rPr>
              <a:t>Moreover, </a:t>
            </a:r>
            <a:r>
              <a:rPr lang="en-US" dirty="0" err="1" smtClean="0">
                <a:latin typeface="Book Antiqua" panose="02040602050305030304" pitchFamily="18" charset="0"/>
              </a:rPr>
              <a:t>z</a:t>
            </a:r>
            <a:r>
              <a:rPr lang="en-US" baseline="-25000" dirty="0" err="1" smtClean="0">
                <a:latin typeface="Book Antiqua" panose="02040602050305030304" pitchFamily="18" charset="0"/>
              </a:rPr>
              <a:t>i</a:t>
            </a:r>
            <a:r>
              <a:rPr lang="en-US" dirty="0">
                <a:latin typeface="Book Antiqua" panose="02040602050305030304" pitchFamily="18" charset="0"/>
              </a:rPr>
              <a:t>∈{1</a:t>
            </a:r>
            <a:r>
              <a:rPr lang="en-US" dirty="0" smtClean="0">
                <a:latin typeface="Book Antiqua" panose="02040602050305030304" pitchFamily="18" charset="0"/>
              </a:rPr>
              <a:t>,…,k} is a label associated </a:t>
            </a:r>
            <a:r>
              <a:rPr lang="en-US" dirty="0">
                <a:latin typeface="Book Antiqua" panose="02040602050305030304" pitchFamily="18" charset="0"/>
              </a:rPr>
              <a:t>with each random variable </a:t>
            </a:r>
            <a:r>
              <a:rPr lang="en-US" dirty="0" smtClean="0">
                <a:latin typeface="Book Antiqua" panose="02040602050305030304" pitchFamily="18" charset="0"/>
              </a:rPr>
              <a:t>x</a:t>
            </a:r>
            <a:r>
              <a:rPr lang="en-US" baseline="-25000" dirty="0" smtClean="0">
                <a:latin typeface="Book Antiqua" panose="02040602050305030304" pitchFamily="18" charset="0"/>
              </a:rPr>
              <a:t>i</a:t>
            </a:r>
            <a:r>
              <a:rPr lang="en-US" dirty="0" smtClean="0">
                <a:latin typeface="Book Antiqua" panose="02040602050305030304" pitchFamily="18" charset="0"/>
              </a:rPr>
              <a:t> which indicates the component from the variable x</a:t>
            </a:r>
            <a:r>
              <a:rPr lang="en-US" baseline="-25000" dirty="0" smtClean="0">
                <a:latin typeface="Book Antiqua" panose="02040602050305030304" pitchFamily="18" charset="0"/>
              </a:rPr>
              <a:t>i</a:t>
            </a:r>
            <a:r>
              <a:rPr lang="en-US" dirty="0" smtClean="0">
                <a:latin typeface="Book Antiqua" panose="02040602050305030304" pitchFamily="18" charset="0"/>
              </a:rPr>
              <a:t> Came from. </a:t>
            </a:r>
          </a:p>
          <a:p>
            <a:pPr algn="just"/>
            <a:r>
              <a:rPr lang="en-US" dirty="0" smtClean="0">
                <a:latin typeface="Book Antiqua" panose="02040602050305030304" pitchFamily="18" charset="0"/>
              </a:rPr>
              <a:t>Here, </a:t>
            </a:r>
            <a:r>
              <a:rPr lang="en-US" dirty="0" err="1">
                <a:latin typeface="Book Antiqua" panose="02040602050305030304" pitchFamily="18" charset="0"/>
              </a:rPr>
              <a:t>z</a:t>
            </a:r>
            <a:r>
              <a:rPr lang="en-US" baseline="-25000" dirty="0" err="1" smtClean="0">
                <a:latin typeface="Book Antiqua" panose="02040602050305030304" pitchFamily="18" charset="0"/>
              </a:rPr>
              <a:t>i</a:t>
            </a:r>
            <a:r>
              <a:rPr lang="en-US" dirty="0" smtClean="0">
                <a:latin typeface="Book Antiqua" panose="02040602050305030304" pitchFamily="18" charset="0"/>
              </a:rPr>
              <a:t> </a:t>
            </a:r>
            <a:r>
              <a:rPr lang="en-US" dirty="0">
                <a:latin typeface="Book Antiqua" panose="02040602050305030304" pitchFamily="18" charset="0"/>
              </a:rPr>
              <a:t>would be either </a:t>
            </a:r>
            <a:r>
              <a:rPr lang="en-US" dirty="0" smtClean="0">
                <a:latin typeface="Book Antiqua" panose="02040602050305030304" pitchFamily="18" charset="0"/>
              </a:rPr>
              <a:t>1 </a:t>
            </a:r>
            <a:r>
              <a:rPr lang="en-US" dirty="0">
                <a:latin typeface="Book Antiqua" panose="02040602050305030304" pitchFamily="18" charset="0"/>
              </a:rPr>
              <a:t>or </a:t>
            </a:r>
            <a:r>
              <a:rPr lang="en-US" dirty="0" smtClean="0">
                <a:latin typeface="Book Antiqua" panose="02040602050305030304" pitchFamily="18" charset="0"/>
              </a:rPr>
              <a:t>2 </a:t>
            </a:r>
            <a:r>
              <a:rPr lang="en-US" dirty="0">
                <a:latin typeface="Book Antiqua" panose="02040602050305030304" pitchFamily="18" charset="0"/>
              </a:rPr>
              <a:t>depending on whether </a:t>
            </a:r>
            <a:r>
              <a:rPr lang="en-US" dirty="0" smtClean="0">
                <a:latin typeface="Book Antiqua" panose="02040602050305030304" pitchFamily="18" charset="0"/>
              </a:rPr>
              <a:t>x</a:t>
            </a:r>
            <a:r>
              <a:rPr lang="en-US" baseline="-25000" dirty="0" smtClean="0">
                <a:latin typeface="Book Antiqua" panose="02040602050305030304" pitchFamily="18" charset="0"/>
              </a:rPr>
              <a:t>i</a:t>
            </a:r>
            <a:r>
              <a:rPr lang="en-US" dirty="0" smtClean="0">
                <a:latin typeface="Book Antiqua" panose="02040602050305030304" pitchFamily="18" charset="0"/>
              </a:rPr>
              <a:t> </a:t>
            </a:r>
            <a:r>
              <a:rPr lang="en-US" dirty="0">
                <a:latin typeface="Book Antiqua" panose="02040602050305030304" pitchFamily="18" charset="0"/>
              </a:rPr>
              <a:t>was a male or female height. </a:t>
            </a:r>
            <a:r>
              <a:rPr lang="en-US" dirty="0" smtClean="0">
                <a:latin typeface="Book Antiqua" panose="02040602050305030304" pitchFamily="18" charset="0"/>
              </a:rPr>
              <a:t>Normally, we </a:t>
            </a:r>
            <a:r>
              <a:rPr lang="en-US" dirty="0">
                <a:latin typeface="Book Antiqua" panose="02040602050305030304" pitchFamily="18" charset="0"/>
              </a:rPr>
              <a:t>don’t observe </a:t>
            </a:r>
            <a:r>
              <a:rPr lang="en-US" dirty="0" err="1">
                <a:latin typeface="Book Antiqua" panose="02040602050305030304" pitchFamily="18" charset="0"/>
              </a:rPr>
              <a:t>z</a:t>
            </a:r>
            <a:r>
              <a:rPr lang="en-US" baseline="-25000" dirty="0" err="1" smtClean="0">
                <a:latin typeface="Book Antiqua" panose="02040602050305030304" pitchFamily="18" charset="0"/>
              </a:rPr>
              <a:t>i</a:t>
            </a:r>
            <a:r>
              <a:rPr lang="en-US" dirty="0" smtClean="0">
                <a:latin typeface="Book Antiqua" panose="02040602050305030304" pitchFamily="18" charset="0"/>
              </a:rPr>
              <a:t> (i.e. </a:t>
            </a:r>
            <a:r>
              <a:rPr lang="en-US" dirty="0">
                <a:latin typeface="Book Antiqua" panose="02040602050305030304" pitchFamily="18" charset="0"/>
              </a:rPr>
              <a:t>we might just obtain a list of heights with no gender information), so the </a:t>
            </a:r>
            <a:r>
              <a:rPr lang="en-US" dirty="0" err="1">
                <a:latin typeface="Book Antiqua" panose="02040602050305030304" pitchFamily="18" charset="0"/>
              </a:rPr>
              <a:t>z</a:t>
            </a:r>
            <a:r>
              <a:rPr lang="en-US" baseline="-25000" dirty="0" err="1" smtClean="0">
                <a:latin typeface="Book Antiqua" panose="02040602050305030304" pitchFamily="18" charset="0"/>
              </a:rPr>
              <a:t>i</a:t>
            </a:r>
            <a:r>
              <a:rPr lang="en-US" dirty="0" err="1" smtClean="0">
                <a:latin typeface="Book Antiqua" panose="02040602050305030304" pitchFamily="18" charset="0"/>
              </a:rPr>
              <a:t>’s</a:t>
            </a:r>
            <a:r>
              <a:rPr lang="en-US" dirty="0" smtClean="0">
                <a:latin typeface="Book Antiqua" panose="02040602050305030304" pitchFamily="18" charset="0"/>
              </a:rPr>
              <a:t> </a:t>
            </a:r>
            <a:r>
              <a:rPr lang="en-US" dirty="0">
                <a:latin typeface="Book Antiqua" panose="02040602050305030304" pitchFamily="18" charset="0"/>
              </a:rPr>
              <a:t>are sometimes called latent variables.</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863178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From the law of total probability, we know that the </a:t>
            </a:r>
            <a:r>
              <a:rPr lang="en-US" dirty="0" smtClean="0">
                <a:latin typeface="Book Antiqua" panose="02040602050305030304" pitchFamily="18" charset="0"/>
              </a:rPr>
              <a:t>probability </a:t>
            </a:r>
            <a:r>
              <a:rPr lang="en-US" dirty="0">
                <a:latin typeface="Book Antiqua" panose="02040602050305030304" pitchFamily="18" charset="0"/>
              </a:rPr>
              <a:t>of </a:t>
            </a:r>
            <a:r>
              <a:rPr lang="en-US" dirty="0" smtClean="0">
                <a:latin typeface="Book Antiqua" panose="02040602050305030304" pitchFamily="18" charset="0"/>
              </a:rPr>
              <a:t>x</a:t>
            </a:r>
            <a:r>
              <a:rPr lang="en-US" baseline="-25000" dirty="0" smtClean="0">
                <a:latin typeface="Book Antiqua" panose="02040602050305030304" pitchFamily="18" charset="0"/>
              </a:rPr>
              <a:t>i</a:t>
            </a:r>
            <a:r>
              <a:rPr lang="en-US" dirty="0" smtClean="0">
                <a:latin typeface="Book Antiqua" panose="02040602050305030304" pitchFamily="18" charset="0"/>
              </a:rPr>
              <a:t> </a:t>
            </a:r>
            <a:r>
              <a:rPr lang="en-US" dirty="0">
                <a:latin typeface="Book Antiqua" panose="02040602050305030304" pitchFamily="18" charset="0"/>
              </a:rPr>
              <a:t>is</a:t>
            </a:r>
            <a:r>
              <a:rPr lang="en-US" dirty="0" smtClean="0">
                <a:latin typeface="Book Antiqua" panose="02040602050305030304" pitchFamily="18" charset="0"/>
              </a:rPr>
              <a:t>:</a:t>
            </a: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r>
              <a:rPr lang="en-US" dirty="0">
                <a:latin typeface="Book Antiqua" panose="02040602050305030304" pitchFamily="18" charset="0"/>
              </a:rPr>
              <a:t>Here, the </a:t>
            </a:r>
            <a:r>
              <a:rPr lang="en-US" dirty="0" err="1">
                <a:latin typeface="Book Antiqua" panose="02040602050305030304" pitchFamily="18" charset="0"/>
              </a:rPr>
              <a:t>p</a:t>
            </a:r>
            <a:r>
              <a:rPr lang="en-US" baseline="-25000" dirty="0" err="1">
                <a:latin typeface="Book Antiqua" panose="02040602050305030304" pitchFamily="18" charset="0"/>
              </a:rPr>
              <a:t>k</a:t>
            </a:r>
            <a:r>
              <a:rPr lang="en-US" dirty="0">
                <a:latin typeface="Book Antiqua" panose="02040602050305030304" pitchFamily="18" charset="0"/>
              </a:rPr>
              <a:t> are called mixture proportions or mixture weights and they represent the probability that x</a:t>
            </a:r>
            <a:r>
              <a:rPr lang="en-US" baseline="-25000" dirty="0">
                <a:latin typeface="Book Antiqua" panose="02040602050305030304" pitchFamily="18" charset="0"/>
              </a:rPr>
              <a:t>i</a:t>
            </a:r>
            <a:r>
              <a:rPr lang="en-US" dirty="0">
                <a:latin typeface="Book Antiqua" panose="02040602050305030304" pitchFamily="18" charset="0"/>
              </a:rPr>
              <a:t> belongs to the </a:t>
            </a:r>
            <a:r>
              <a:rPr lang="en-US" dirty="0" err="1">
                <a:latin typeface="Book Antiqua" panose="02040602050305030304" pitchFamily="18" charset="0"/>
              </a:rPr>
              <a:t>k</a:t>
            </a:r>
            <a:r>
              <a:rPr lang="en-US" baseline="30000" dirty="0" err="1">
                <a:latin typeface="Book Antiqua" panose="02040602050305030304" pitchFamily="18" charset="0"/>
              </a:rPr>
              <a:t>th</a:t>
            </a:r>
            <a:r>
              <a:rPr lang="en-US" dirty="0">
                <a:latin typeface="Book Antiqua" panose="02040602050305030304" pitchFamily="18" charset="0"/>
              </a:rPr>
              <a:t> mixture component. </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983212333"/>
              </p:ext>
            </p:extLst>
          </p:nvPr>
        </p:nvGraphicFramePr>
        <p:xfrm>
          <a:off x="1145801" y="2801938"/>
          <a:ext cx="5119688" cy="1922462"/>
        </p:xfrm>
        <a:graphic>
          <a:graphicData uri="http://schemas.openxmlformats.org/presentationml/2006/ole">
            <mc:AlternateContent xmlns:mc="http://schemas.openxmlformats.org/markup-compatibility/2006">
              <mc:Choice xmlns:v="urn:schemas-microsoft-com:vml" Requires="v">
                <p:oleObj spid="_x0000_s66627" name="Equation" r:id="rId3" imgW="2666880" imgH="1002960" progId="Equation.3">
                  <p:embed/>
                </p:oleObj>
              </mc:Choice>
              <mc:Fallback>
                <p:oleObj name="Equation" r:id="rId3" imgW="2666880" imgH="1002960" progId="Equation.3">
                  <p:embed/>
                  <p:pic>
                    <p:nvPicPr>
                      <p:cNvPr id="0" name=""/>
                      <p:cNvPicPr/>
                      <p:nvPr/>
                    </p:nvPicPr>
                    <p:blipFill>
                      <a:blip r:embed="rId4"/>
                      <a:stretch>
                        <a:fillRect/>
                      </a:stretch>
                    </p:blipFill>
                    <p:spPr>
                      <a:xfrm>
                        <a:off x="1145801" y="2801938"/>
                        <a:ext cx="5119688" cy="1922462"/>
                      </a:xfrm>
                      <a:prstGeom prst="rect">
                        <a:avLst/>
                      </a:prstGeom>
                    </p:spPr>
                  </p:pic>
                </p:oleObj>
              </mc:Fallback>
            </mc:AlternateContent>
          </a:graphicData>
        </a:graphic>
      </p:graphicFrame>
    </p:spTree>
    <p:extLst>
      <p:ext uri="{BB962C8B-B14F-4D97-AF65-F5344CB8AC3E}">
        <p14:creationId xmlns:p14="http://schemas.microsoft.com/office/powerpoint/2010/main" val="1530255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The mixture proportions are nonnegative and they sum to one. f(x</a:t>
            </a:r>
            <a:r>
              <a:rPr lang="en-US" baseline="-25000" dirty="0" smtClean="0">
                <a:latin typeface="Book Antiqua" panose="02040602050305030304" pitchFamily="18" charset="0"/>
              </a:rPr>
              <a:t>i</a:t>
            </a:r>
            <a:r>
              <a:rPr lang="en-US" dirty="0" smtClean="0">
                <a:latin typeface="Book Antiqua" panose="02040602050305030304" pitchFamily="18" charset="0"/>
              </a:rPr>
              <a:t>) is a </a:t>
            </a:r>
            <a:r>
              <a:rPr lang="en-US" dirty="0">
                <a:latin typeface="Book Antiqua" panose="02040602050305030304" pitchFamily="18" charset="0"/>
              </a:rPr>
              <a:t>mixture component, and it represents the distribution of </a:t>
            </a:r>
            <a:r>
              <a:rPr lang="en-US" dirty="0" smtClean="0">
                <a:latin typeface="Book Antiqua" panose="02040602050305030304" pitchFamily="18" charset="0"/>
              </a:rPr>
              <a:t>x</a:t>
            </a:r>
            <a:r>
              <a:rPr lang="en-US" baseline="-25000" dirty="0" smtClean="0">
                <a:latin typeface="Book Antiqua" panose="02040602050305030304" pitchFamily="18" charset="0"/>
              </a:rPr>
              <a:t>i</a:t>
            </a:r>
            <a:r>
              <a:rPr lang="en-US" dirty="0" smtClean="0">
                <a:latin typeface="Book Antiqua" panose="02040602050305030304" pitchFamily="18" charset="0"/>
              </a:rPr>
              <a:t> </a:t>
            </a:r>
            <a:r>
              <a:rPr lang="en-US" dirty="0">
                <a:latin typeface="Book Antiqua" panose="02040602050305030304" pitchFamily="18" charset="0"/>
              </a:rPr>
              <a:t>assuming it came from component k. </a:t>
            </a:r>
            <a:endParaRPr lang="en-US" dirty="0" smtClean="0">
              <a:latin typeface="Book Antiqua" panose="02040602050305030304" pitchFamily="18" charset="0"/>
            </a:endParaRPr>
          </a:p>
          <a:p>
            <a:pPr algn="just"/>
            <a:r>
              <a:rPr lang="en-US" dirty="0">
                <a:latin typeface="Book Antiqua" panose="02040602050305030304" pitchFamily="18" charset="0"/>
              </a:rPr>
              <a:t>GMM is a kind of statistical model that involves latent variables and hence can not be solved using MLE method. </a:t>
            </a:r>
          </a:p>
          <a:p>
            <a:pPr algn="just"/>
            <a:r>
              <a:rPr lang="en-US" dirty="0" smtClean="0">
                <a:latin typeface="Book Antiqua" panose="02040602050305030304" pitchFamily="18" charset="0"/>
              </a:rPr>
              <a:t>Expectation </a:t>
            </a:r>
            <a:r>
              <a:rPr lang="en-US" dirty="0">
                <a:latin typeface="Book Antiqua" panose="02040602050305030304" pitchFamily="18" charset="0"/>
              </a:rPr>
              <a:t>maximization (EM) algorithm is a method to find MLE of the parameters of a statistical model involving latent variables.</a:t>
            </a:r>
          </a:p>
          <a:p>
            <a:pPr algn="just"/>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129855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u="sng" dirty="0" smtClean="0">
                <a:latin typeface="Book Antiqua" panose="02040602050305030304" pitchFamily="18" charset="0"/>
              </a:rPr>
              <a:t>Outline of EM Algorithm</a:t>
            </a:r>
          </a:p>
          <a:p>
            <a:pPr marL="514350" lvl="0" indent="-514350" algn="just" eaLnBrk="0" fontAlgn="base" hangingPunct="0">
              <a:lnSpc>
                <a:spcPct val="100000"/>
              </a:lnSpc>
              <a:spcBef>
                <a:spcPct val="0"/>
              </a:spcBef>
              <a:spcAft>
                <a:spcPct val="0"/>
              </a:spcAft>
              <a:buFont typeface="+mj-lt"/>
              <a:buAutoNum type="arabicPeriod"/>
            </a:pPr>
            <a:r>
              <a:rPr lang="en-US" dirty="0" smtClean="0">
                <a:solidFill>
                  <a:srgbClr val="333333"/>
                </a:solidFill>
                <a:latin typeface="Book Antiqua" panose="02040602050305030304" pitchFamily="18" charset="0"/>
              </a:rPr>
              <a:t>Initialize </a:t>
            </a:r>
            <a:r>
              <a:rPr lang="en-US" dirty="0">
                <a:solidFill>
                  <a:srgbClr val="333333"/>
                </a:solidFill>
                <a:latin typeface="Book Antiqua" panose="02040602050305030304" pitchFamily="18" charset="0"/>
              </a:rPr>
              <a:t>the </a:t>
            </a:r>
            <a:r>
              <a:rPr lang="en-US" dirty="0" err="1" smtClean="0">
                <a:solidFill>
                  <a:srgbClr val="333333"/>
                </a:solidFill>
                <a:latin typeface="Book Antiqua" panose="02040602050305030304" pitchFamily="18" charset="0"/>
              </a:rPr>
              <a:t>μ</a:t>
            </a:r>
            <a:r>
              <a:rPr lang="en-US" baseline="-25000" dirty="0" err="1" smtClean="0">
                <a:solidFill>
                  <a:srgbClr val="333333"/>
                </a:solidFill>
                <a:latin typeface="Book Antiqua" panose="02040602050305030304" pitchFamily="18" charset="0"/>
              </a:rPr>
              <a:t>k</a:t>
            </a:r>
            <a:r>
              <a:rPr lang="en-US" dirty="0" err="1" smtClean="0">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 </a:t>
            </a:r>
            <a:r>
              <a:rPr lang="en-US" dirty="0" err="1" smtClean="0">
                <a:solidFill>
                  <a:srgbClr val="333333"/>
                </a:solidFill>
                <a:latin typeface="Book Antiqua" panose="02040602050305030304" pitchFamily="18" charset="0"/>
              </a:rPr>
              <a:t>σ</a:t>
            </a:r>
            <a:r>
              <a:rPr lang="en-US" baseline="-25000" dirty="0" err="1" smtClean="0">
                <a:solidFill>
                  <a:srgbClr val="333333"/>
                </a:solidFill>
                <a:latin typeface="Book Antiqua" panose="02040602050305030304" pitchFamily="18" charset="0"/>
              </a:rPr>
              <a:t>k</a:t>
            </a:r>
            <a:r>
              <a:rPr lang="en-US" dirty="0" err="1" smtClean="0">
                <a:solidFill>
                  <a:srgbClr val="333333"/>
                </a:solidFill>
                <a:latin typeface="Book Antiqua" panose="02040602050305030304" pitchFamily="18" charset="0"/>
              </a:rPr>
              <a:t>’s</a:t>
            </a:r>
            <a:r>
              <a:rPr lang="en-US" dirty="0" smtClean="0">
                <a:solidFill>
                  <a:srgbClr val="333333"/>
                </a:solidFill>
                <a:latin typeface="Book Antiqua" panose="02040602050305030304" pitchFamily="18" charset="0"/>
              </a:rPr>
              <a:t> </a:t>
            </a:r>
            <a:r>
              <a:rPr lang="en-US" dirty="0">
                <a:solidFill>
                  <a:srgbClr val="333333"/>
                </a:solidFill>
                <a:latin typeface="Book Antiqua" panose="02040602050305030304" pitchFamily="18" charset="0"/>
              </a:rPr>
              <a:t>and </a:t>
            </a:r>
            <a:r>
              <a:rPr lang="en-US" dirty="0" err="1" smtClean="0">
                <a:solidFill>
                  <a:srgbClr val="333333"/>
                </a:solidFill>
                <a:latin typeface="Book Antiqua" panose="02040602050305030304" pitchFamily="18" charset="0"/>
              </a:rPr>
              <a:t>p</a:t>
            </a:r>
            <a:r>
              <a:rPr lang="en-US" baseline="-25000" dirty="0" err="1" smtClean="0">
                <a:solidFill>
                  <a:srgbClr val="333333"/>
                </a:solidFill>
                <a:latin typeface="Book Antiqua" panose="02040602050305030304" pitchFamily="18" charset="0"/>
              </a:rPr>
              <a:t>k</a:t>
            </a:r>
            <a:r>
              <a:rPr lang="en-US" dirty="0" err="1" smtClean="0">
                <a:solidFill>
                  <a:srgbClr val="333333"/>
                </a:solidFill>
                <a:latin typeface="Book Antiqua" panose="02040602050305030304" pitchFamily="18" charset="0"/>
              </a:rPr>
              <a:t>’s</a:t>
            </a:r>
            <a:r>
              <a:rPr lang="en-US" dirty="0" smtClean="0">
                <a:solidFill>
                  <a:srgbClr val="333333"/>
                </a:solidFill>
                <a:latin typeface="Book Antiqua" panose="02040602050305030304" pitchFamily="18" charset="0"/>
              </a:rPr>
              <a:t> </a:t>
            </a:r>
            <a:r>
              <a:rPr lang="en-US" dirty="0">
                <a:solidFill>
                  <a:srgbClr val="333333"/>
                </a:solidFill>
                <a:latin typeface="Book Antiqua" panose="02040602050305030304" pitchFamily="18" charset="0"/>
              </a:rPr>
              <a:t>and evaluate the log-likelihood </a:t>
            </a:r>
            <a:r>
              <a:rPr lang="en-US" dirty="0" smtClean="0">
                <a:solidFill>
                  <a:srgbClr val="333333"/>
                </a:solidFill>
                <a:latin typeface="Book Antiqua" panose="02040602050305030304" pitchFamily="18" charset="0"/>
              </a:rPr>
              <a:t>of </a:t>
            </a:r>
            <a:r>
              <a:rPr lang="en-US" dirty="0">
                <a:solidFill>
                  <a:srgbClr val="333333"/>
                </a:solidFill>
                <a:latin typeface="Book Antiqua" panose="02040602050305030304" pitchFamily="18" charset="0"/>
              </a:rPr>
              <a:t>these </a:t>
            </a:r>
            <a:r>
              <a:rPr lang="en-US" dirty="0" smtClean="0">
                <a:solidFill>
                  <a:srgbClr val="333333"/>
                </a:solidFill>
                <a:latin typeface="Book Antiqua" panose="02040602050305030304" pitchFamily="18" charset="0"/>
              </a:rPr>
              <a:t>parameters.</a:t>
            </a:r>
            <a:r>
              <a:rPr lang="en-US" b="1" dirty="0" smtClean="0">
                <a:solidFill>
                  <a:srgbClr val="333333"/>
                </a:solidFill>
                <a:latin typeface="Book Antiqua" panose="02040602050305030304" pitchFamily="18" charset="0"/>
              </a:rPr>
              <a:t> </a:t>
            </a:r>
          </a:p>
          <a:p>
            <a:pPr marL="514350" lvl="0" indent="-514350" algn="just" eaLnBrk="0" fontAlgn="base" hangingPunct="0">
              <a:lnSpc>
                <a:spcPct val="100000"/>
              </a:lnSpc>
              <a:spcBef>
                <a:spcPct val="0"/>
              </a:spcBef>
              <a:spcAft>
                <a:spcPct val="0"/>
              </a:spcAft>
              <a:buFont typeface="+mj-lt"/>
              <a:buAutoNum type="arabicPeriod"/>
            </a:pPr>
            <a:r>
              <a:rPr lang="en-US" b="1" dirty="0" smtClean="0">
                <a:solidFill>
                  <a:srgbClr val="333333"/>
                </a:solidFill>
                <a:latin typeface="Book Antiqua" panose="02040602050305030304" pitchFamily="18" charset="0"/>
              </a:rPr>
              <a:t>E-step</a:t>
            </a:r>
            <a:r>
              <a:rPr lang="en-US" b="1" dirty="0">
                <a:solidFill>
                  <a:srgbClr val="333333"/>
                </a:solidFill>
                <a:latin typeface="Book Antiqua" panose="02040602050305030304" pitchFamily="18" charset="0"/>
              </a:rPr>
              <a:t>:</a:t>
            </a:r>
            <a:r>
              <a:rPr lang="en-US" dirty="0">
                <a:solidFill>
                  <a:srgbClr val="333333"/>
                </a:solidFill>
                <a:latin typeface="Book Antiqua" panose="02040602050305030304" pitchFamily="18" charset="0"/>
              </a:rPr>
              <a:t> Evaluate the posterior probabilities </a:t>
            </a:r>
            <a:r>
              <a:rPr lang="en-US" dirty="0" err="1" smtClean="0">
                <a:solidFill>
                  <a:srgbClr val="333333"/>
                </a:solidFill>
                <a:latin typeface="Book Antiqua" panose="02040602050305030304" pitchFamily="18" charset="0"/>
              </a:rPr>
              <a:t>γ</a:t>
            </a:r>
            <a:r>
              <a:rPr lang="en-US" baseline="-25000" dirty="0" err="1" smtClean="0">
                <a:solidFill>
                  <a:srgbClr val="333333"/>
                </a:solidFill>
                <a:latin typeface="Book Antiqua" panose="02040602050305030304" pitchFamily="18" charset="0"/>
              </a:rPr>
              <a:t>zi</a:t>
            </a:r>
            <a:r>
              <a:rPr lang="en-US" dirty="0" smtClean="0">
                <a:solidFill>
                  <a:srgbClr val="333333"/>
                </a:solidFill>
                <a:latin typeface="Book Antiqua" panose="02040602050305030304" pitchFamily="18" charset="0"/>
              </a:rPr>
              <a:t>(k</a:t>
            </a:r>
            <a:r>
              <a:rPr lang="en-US" dirty="0">
                <a:solidFill>
                  <a:srgbClr val="333333"/>
                </a:solidFill>
                <a:latin typeface="Book Antiqua" panose="02040602050305030304" pitchFamily="18" charset="0"/>
              </a:rPr>
              <a:t>) using the current values of the </a:t>
            </a:r>
            <a:r>
              <a:rPr lang="en-US" dirty="0" err="1" smtClean="0">
                <a:solidFill>
                  <a:srgbClr val="333333"/>
                </a:solidFill>
                <a:latin typeface="Book Antiqua" panose="02040602050305030304" pitchFamily="18" charset="0"/>
              </a:rPr>
              <a:t>μ</a:t>
            </a:r>
            <a:r>
              <a:rPr lang="en-US" baseline="-25000" dirty="0" err="1" smtClean="0">
                <a:solidFill>
                  <a:srgbClr val="333333"/>
                </a:solidFill>
                <a:latin typeface="Book Antiqua" panose="02040602050305030304" pitchFamily="18" charset="0"/>
              </a:rPr>
              <a:t>k</a:t>
            </a:r>
            <a:r>
              <a:rPr lang="en-US" dirty="0" err="1" smtClean="0">
                <a:solidFill>
                  <a:srgbClr val="333333"/>
                </a:solidFill>
                <a:latin typeface="Book Antiqua" panose="02040602050305030304" pitchFamily="18" charset="0"/>
              </a:rPr>
              <a:t>’s</a:t>
            </a:r>
            <a:r>
              <a:rPr lang="en-US" dirty="0" smtClean="0">
                <a:solidFill>
                  <a:srgbClr val="333333"/>
                </a:solidFill>
                <a:latin typeface="Book Antiqua" panose="02040602050305030304" pitchFamily="18" charset="0"/>
              </a:rPr>
              <a:t> </a:t>
            </a:r>
            <a:r>
              <a:rPr lang="en-US" dirty="0">
                <a:solidFill>
                  <a:srgbClr val="333333"/>
                </a:solidFill>
                <a:latin typeface="Book Antiqua" panose="02040602050305030304" pitchFamily="18" charset="0"/>
              </a:rPr>
              <a:t>and </a:t>
            </a:r>
            <a:r>
              <a:rPr lang="en-US" dirty="0" err="1" smtClean="0">
                <a:solidFill>
                  <a:srgbClr val="333333"/>
                </a:solidFill>
                <a:latin typeface="Book Antiqua" panose="02040602050305030304" pitchFamily="18" charset="0"/>
              </a:rPr>
              <a:t>σ</a:t>
            </a:r>
            <a:r>
              <a:rPr lang="en-US" baseline="-25000" dirty="0" err="1" smtClean="0">
                <a:solidFill>
                  <a:srgbClr val="333333"/>
                </a:solidFill>
                <a:latin typeface="Book Antiqua" panose="02040602050305030304" pitchFamily="18" charset="0"/>
              </a:rPr>
              <a:t>k</a:t>
            </a:r>
            <a:r>
              <a:rPr lang="en-US" dirty="0" err="1" smtClean="0">
                <a:solidFill>
                  <a:srgbClr val="333333"/>
                </a:solidFill>
                <a:latin typeface="Book Antiqua" panose="02040602050305030304" pitchFamily="18" charset="0"/>
              </a:rPr>
              <a:t>’s</a:t>
            </a:r>
            <a:r>
              <a:rPr lang="en-US" dirty="0" smtClean="0">
                <a:solidFill>
                  <a:srgbClr val="333333"/>
                </a:solidFill>
                <a:latin typeface="Book Antiqua" panose="02040602050305030304" pitchFamily="18" charset="0"/>
              </a:rPr>
              <a:t>.</a:t>
            </a:r>
          </a:p>
          <a:p>
            <a:pPr marL="514350" lvl="0" indent="-514350" algn="just" eaLnBrk="0" fontAlgn="base" hangingPunct="0">
              <a:lnSpc>
                <a:spcPct val="100000"/>
              </a:lnSpc>
              <a:spcBef>
                <a:spcPct val="0"/>
              </a:spcBef>
              <a:spcAft>
                <a:spcPct val="0"/>
              </a:spcAft>
              <a:buFont typeface="+mj-lt"/>
              <a:buAutoNum type="arabicPeriod"/>
            </a:pPr>
            <a:r>
              <a:rPr lang="en-US" b="1" dirty="0" smtClean="0">
                <a:solidFill>
                  <a:srgbClr val="333333"/>
                </a:solidFill>
                <a:latin typeface="Book Antiqua" panose="02040602050305030304" pitchFamily="18" charset="0"/>
              </a:rPr>
              <a:t>M-step</a:t>
            </a:r>
            <a:r>
              <a:rPr lang="en-US" b="1" dirty="0">
                <a:solidFill>
                  <a:srgbClr val="333333"/>
                </a:solidFill>
                <a:latin typeface="Book Antiqua" panose="02040602050305030304" pitchFamily="18" charset="0"/>
              </a:rPr>
              <a:t>:</a:t>
            </a:r>
            <a:r>
              <a:rPr lang="en-US" dirty="0">
                <a:solidFill>
                  <a:srgbClr val="333333"/>
                </a:solidFill>
                <a:latin typeface="Book Antiqua" panose="02040602050305030304" pitchFamily="18" charset="0"/>
              </a:rPr>
              <a:t> Estimate new parameters </a:t>
            </a:r>
            <a:r>
              <a:rPr lang="en-US" dirty="0" err="1" smtClean="0">
                <a:solidFill>
                  <a:srgbClr val="333333"/>
                </a:solidFill>
                <a:latin typeface="Book Antiqua" panose="02040602050305030304" pitchFamily="18" charset="0"/>
              </a:rPr>
              <a:t>μ</a:t>
            </a:r>
            <a:r>
              <a:rPr lang="en-US" baseline="-25000" dirty="0" err="1" smtClean="0">
                <a:solidFill>
                  <a:srgbClr val="333333"/>
                </a:solidFill>
                <a:latin typeface="Book Antiqua" panose="02040602050305030304" pitchFamily="18" charset="0"/>
              </a:rPr>
              <a:t>k</a:t>
            </a:r>
            <a:r>
              <a:rPr lang="en-US" dirty="0" smtClean="0">
                <a:solidFill>
                  <a:srgbClr val="333333"/>
                </a:solidFill>
                <a:latin typeface="Book Antiqua" panose="02040602050305030304" pitchFamily="18" charset="0"/>
              </a:rPr>
              <a:t>,</a:t>
            </a:r>
            <a:r>
              <a:rPr lang="en-US" dirty="0">
                <a:solidFill>
                  <a:srgbClr val="333333"/>
                </a:solidFill>
                <a:latin typeface="Book Antiqua" panose="02040602050305030304" pitchFamily="18" charset="0"/>
              </a:rPr>
              <a:t> </a:t>
            </a:r>
            <a:r>
              <a:rPr lang="en-US" dirty="0" err="1" smtClean="0">
                <a:solidFill>
                  <a:srgbClr val="333333"/>
                </a:solidFill>
                <a:latin typeface="Book Antiqua" panose="02040602050305030304" pitchFamily="18" charset="0"/>
              </a:rPr>
              <a:t>σ</a:t>
            </a:r>
            <a:r>
              <a:rPr lang="en-US" baseline="-25000" dirty="0" err="1" smtClean="0">
                <a:solidFill>
                  <a:srgbClr val="333333"/>
                </a:solidFill>
                <a:latin typeface="Book Antiqua" panose="02040602050305030304" pitchFamily="18" charset="0"/>
              </a:rPr>
              <a:t>k</a:t>
            </a:r>
            <a:r>
              <a:rPr lang="en-US" dirty="0">
                <a:solidFill>
                  <a:srgbClr val="333333"/>
                </a:solidFill>
                <a:latin typeface="Book Antiqua" panose="02040602050305030304" pitchFamily="18" charset="0"/>
              </a:rPr>
              <a:t> and </a:t>
            </a:r>
            <a:r>
              <a:rPr lang="en-US" dirty="0" err="1" smtClean="0">
                <a:solidFill>
                  <a:srgbClr val="333333"/>
                </a:solidFill>
                <a:latin typeface="Book Antiqua" panose="02040602050305030304" pitchFamily="18" charset="0"/>
              </a:rPr>
              <a:t>p</a:t>
            </a:r>
            <a:r>
              <a:rPr lang="en-US" baseline="-25000" dirty="0" err="1" smtClean="0">
                <a:solidFill>
                  <a:srgbClr val="333333"/>
                </a:solidFill>
                <a:latin typeface="Book Antiqua" panose="02040602050305030304" pitchFamily="18" charset="0"/>
              </a:rPr>
              <a:t>k</a:t>
            </a:r>
            <a:r>
              <a:rPr lang="en-US" dirty="0">
                <a:solidFill>
                  <a:srgbClr val="333333"/>
                </a:solidFill>
                <a:latin typeface="Book Antiqua" panose="02040602050305030304" pitchFamily="18" charset="0"/>
              </a:rPr>
              <a:t> with the current values of </a:t>
            </a:r>
            <a:r>
              <a:rPr lang="en-US" dirty="0" err="1" smtClean="0">
                <a:solidFill>
                  <a:srgbClr val="333333"/>
                </a:solidFill>
                <a:latin typeface="Book Antiqua" panose="02040602050305030304" pitchFamily="18" charset="0"/>
              </a:rPr>
              <a:t>γ</a:t>
            </a:r>
            <a:r>
              <a:rPr lang="en-US" baseline="-25000" dirty="0" err="1" smtClean="0">
                <a:solidFill>
                  <a:srgbClr val="333333"/>
                </a:solidFill>
                <a:latin typeface="Book Antiqua" panose="02040602050305030304" pitchFamily="18" charset="0"/>
              </a:rPr>
              <a:t>zi</a:t>
            </a:r>
            <a:r>
              <a:rPr lang="en-US" dirty="0" smtClean="0">
                <a:solidFill>
                  <a:srgbClr val="333333"/>
                </a:solidFill>
                <a:latin typeface="Book Antiqua" panose="02040602050305030304" pitchFamily="18" charset="0"/>
              </a:rPr>
              <a:t>(k).</a:t>
            </a:r>
          </a:p>
          <a:p>
            <a:pPr marL="514350" lvl="0" indent="-514350" algn="just" eaLnBrk="0" fontAlgn="base" hangingPunct="0">
              <a:lnSpc>
                <a:spcPct val="100000"/>
              </a:lnSpc>
              <a:spcBef>
                <a:spcPct val="0"/>
              </a:spcBef>
              <a:spcAft>
                <a:spcPct val="0"/>
              </a:spcAft>
              <a:buFont typeface="+mj-lt"/>
              <a:buAutoNum type="arabicPeriod"/>
            </a:pPr>
            <a:r>
              <a:rPr lang="en-US" dirty="0" smtClean="0">
                <a:solidFill>
                  <a:srgbClr val="333333"/>
                </a:solidFill>
                <a:latin typeface="Book Antiqua" panose="02040602050305030304" pitchFamily="18" charset="0"/>
              </a:rPr>
              <a:t>Evaluate the log-likelihood of new </a:t>
            </a:r>
            <a:r>
              <a:rPr lang="en-US" dirty="0" err="1" smtClean="0">
                <a:solidFill>
                  <a:srgbClr val="333333"/>
                </a:solidFill>
                <a:latin typeface="Book Antiqua" panose="02040602050305030304" pitchFamily="18" charset="0"/>
              </a:rPr>
              <a:t>μ</a:t>
            </a:r>
            <a:r>
              <a:rPr lang="en-US" baseline="-25000" dirty="0" err="1" smtClean="0">
                <a:solidFill>
                  <a:srgbClr val="333333"/>
                </a:solidFill>
                <a:latin typeface="Book Antiqua" panose="02040602050305030304" pitchFamily="18" charset="0"/>
              </a:rPr>
              <a:t>k</a:t>
            </a:r>
            <a:r>
              <a:rPr lang="en-US" dirty="0" err="1" smtClean="0">
                <a:solidFill>
                  <a:srgbClr val="333333"/>
                </a:solidFill>
                <a:latin typeface="Book Antiqua" panose="02040602050305030304" pitchFamily="18" charset="0"/>
              </a:rPr>
              <a:t>’s</a:t>
            </a:r>
            <a:r>
              <a:rPr lang="en-US" dirty="0" smtClean="0">
                <a:solidFill>
                  <a:srgbClr val="333333"/>
                </a:solidFill>
                <a:latin typeface="Book Antiqua" panose="02040602050305030304" pitchFamily="18" charset="0"/>
              </a:rPr>
              <a:t>, </a:t>
            </a:r>
            <a:r>
              <a:rPr lang="en-US" dirty="0" err="1" smtClean="0">
                <a:solidFill>
                  <a:srgbClr val="333333"/>
                </a:solidFill>
                <a:latin typeface="Book Antiqua" panose="02040602050305030304" pitchFamily="18" charset="0"/>
              </a:rPr>
              <a:t>σ</a:t>
            </a:r>
            <a:r>
              <a:rPr lang="en-US" baseline="-25000" dirty="0" err="1" smtClean="0">
                <a:solidFill>
                  <a:srgbClr val="333333"/>
                </a:solidFill>
                <a:latin typeface="Book Antiqua" panose="02040602050305030304" pitchFamily="18" charset="0"/>
              </a:rPr>
              <a:t>k</a:t>
            </a:r>
            <a:r>
              <a:rPr lang="en-US" dirty="0" err="1" smtClean="0">
                <a:solidFill>
                  <a:srgbClr val="333333"/>
                </a:solidFill>
                <a:latin typeface="Book Antiqua" panose="02040602050305030304" pitchFamily="18" charset="0"/>
              </a:rPr>
              <a:t>’s</a:t>
            </a:r>
            <a:r>
              <a:rPr lang="en-US" dirty="0" smtClean="0">
                <a:solidFill>
                  <a:srgbClr val="333333"/>
                </a:solidFill>
                <a:latin typeface="Book Antiqua" panose="02040602050305030304" pitchFamily="18" charset="0"/>
              </a:rPr>
              <a:t> and </a:t>
            </a:r>
            <a:r>
              <a:rPr lang="en-US" dirty="0" err="1" smtClean="0">
                <a:solidFill>
                  <a:srgbClr val="333333"/>
                </a:solidFill>
                <a:latin typeface="Book Antiqua" panose="02040602050305030304" pitchFamily="18" charset="0"/>
              </a:rPr>
              <a:t>p</a:t>
            </a:r>
            <a:r>
              <a:rPr lang="en-US" baseline="-25000" dirty="0" err="1" smtClean="0">
                <a:solidFill>
                  <a:srgbClr val="333333"/>
                </a:solidFill>
                <a:latin typeface="Book Antiqua" panose="02040602050305030304" pitchFamily="18" charset="0"/>
              </a:rPr>
              <a:t>k</a:t>
            </a:r>
            <a:r>
              <a:rPr lang="en-US" dirty="0" err="1" smtClean="0">
                <a:solidFill>
                  <a:srgbClr val="333333"/>
                </a:solidFill>
                <a:latin typeface="Book Antiqua" panose="02040602050305030304" pitchFamily="18" charset="0"/>
              </a:rPr>
              <a:t>’s</a:t>
            </a:r>
            <a:r>
              <a:rPr lang="en-US" dirty="0" smtClean="0">
                <a:solidFill>
                  <a:srgbClr val="333333"/>
                </a:solidFill>
                <a:latin typeface="Book Antiqua" panose="02040602050305030304" pitchFamily="18" charset="0"/>
              </a:rPr>
              <a:t>.</a:t>
            </a:r>
          </a:p>
          <a:p>
            <a:pPr marL="514350" indent="-514350" algn="just" eaLnBrk="0" fontAlgn="base" hangingPunct="0">
              <a:lnSpc>
                <a:spcPct val="100000"/>
              </a:lnSpc>
              <a:spcBef>
                <a:spcPct val="0"/>
              </a:spcBef>
              <a:spcAft>
                <a:spcPct val="0"/>
              </a:spcAft>
              <a:buFont typeface="+mj-lt"/>
              <a:buAutoNum type="arabicPeriod"/>
            </a:pPr>
            <a:r>
              <a:rPr lang="en-US" dirty="0" smtClean="0">
                <a:solidFill>
                  <a:srgbClr val="333333"/>
                </a:solidFill>
                <a:latin typeface="Book Antiqua" panose="02040602050305030304" pitchFamily="18" charset="0"/>
              </a:rPr>
              <a:t>If </a:t>
            </a:r>
            <a:r>
              <a:rPr lang="en-US" dirty="0">
                <a:solidFill>
                  <a:srgbClr val="333333"/>
                </a:solidFill>
                <a:latin typeface="Book Antiqua" panose="02040602050305030304" pitchFamily="18" charset="0"/>
              </a:rPr>
              <a:t>the log-likelihood </a:t>
            </a:r>
            <a:r>
              <a:rPr lang="en-US" dirty="0" smtClean="0">
                <a:solidFill>
                  <a:srgbClr val="333333"/>
                </a:solidFill>
                <a:latin typeface="Book Antiqua" panose="02040602050305030304" pitchFamily="18" charset="0"/>
              </a:rPr>
              <a:t>is </a:t>
            </a:r>
            <a:r>
              <a:rPr lang="en-US" dirty="0">
                <a:solidFill>
                  <a:srgbClr val="333333"/>
                </a:solidFill>
                <a:latin typeface="Book Antiqua" panose="02040602050305030304" pitchFamily="18" charset="0"/>
              </a:rPr>
              <a:t>changed by less than some small </a:t>
            </a:r>
            <a:r>
              <a:rPr lang="en-US" dirty="0" smtClean="0">
                <a:solidFill>
                  <a:srgbClr val="333333"/>
                </a:solidFill>
                <a:latin typeface="Book Antiqua" panose="02040602050305030304" pitchFamily="18" charset="0"/>
              </a:rPr>
              <a:t>ϵ</a:t>
            </a:r>
            <a:r>
              <a:rPr lang="en-US" dirty="0">
                <a:solidFill>
                  <a:srgbClr val="333333"/>
                </a:solidFill>
                <a:latin typeface="Book Antiqua" panose="02040602050305030304" pitchFamily="18" charset="0"/>
              </a:rPr>
              <a:t>, stop. Otherwise, go back to step 2.</a:t>
            </a:r>
            <a:r>
              <a:rPr lang="en-US" sz="2400" dirty="0">
                <a:latin typeface="Book Antiqua" panose="02040602050305030304" pitchFamily="18" charset="0"/>
              </a:rPr>
              <a:t> </a:t>
            </a:r>
            <a:endParaRPr lang="en-US" sz="4000" dirty="0">
              <a:latin typeface="Book Antiqua" panose="02040602050305030304" pitchFamily="18" charset="0"/>
            </a:endParaRPr>
          </a:p>
          <a:p>
            <a:pPr marL="0" lvl="0" indent="0" eaLnBrk="0" fontAlgn="base" hangingPunct="0">
              <a:lnSpc>
                <a:spcPct val="100000"/>
              </a:lnSpc>
              <a:spcBef>
                <a:spcPct val="0"/>
              </a:spcBef>
              <a:spcAft>
                <a:spcPct val="0"/>
              </a:spcAft>
              <a:buNone/>
            </a:pPr>
            <a:endParaRPr lang="en-US" dirty="0" smtClean="0">
              <a:solidFill>
                <a:srgbClr val="333333"/>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en-US" dirty="0" smtClean="0">
              <a:solidFill>
                <a:srgbClr val="333333"/>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en-US" dirty="0" smtClean="0">
              <a:solidFill>
                <a:srgbClr val="333333"/>
              </a:solidFill>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881512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u="sng" dirty="0" smtClean="0">
                <a:latin typeface="Book Antiqua" panose="02040602050305030304" pitchFamily="18" charset="0"/>
              </a:rPr>
              <a:t>EM for GMM</a:t>
            </a:r>
          </a:p>
          <a:p>
            <a:pPr marL="514350" indent="-514350" algn="just">
              <a:buFont typeface="+mj-lt"/>
              <a:buAutoNum type="arabicPeriod"/>
            </a:pPr>
            <a:r>
              <a:rPr lang="en-US" dirty="0" smtClean="0">
                <a:latin typeface="Book Antiqua" panose="02040602050305030304" pitchFamily="18" charset="0"/>
              </a:rPr>
              <a:t>Suppose we are given a set of m data observations{</a:t>
            </a:r>
            <a:r>
              <a:rPr lang="en-US" i="1" dirty="0" smtClean="0">
                <a:latin typeface="Book Antiqua" panose="02040602050305030304" pitchFamily="18" charset="0"/>
              </a:rPr>
              <a:t>x</a:t>
            </a:r>
            <a:r>
              <a:rPr lang="en-US" baseline="-25000" dirty="0" smtClean="0">
                <a:latin typeface="Book Antiqua" panose="02040602050305030304" pitchFamily="18" charset="0"/>
              </a:rPr>
              <a:t>1</a:t>
            </a:r>
            <a:r>
              <a:rPr lang="en-US" dirty="0" smtClean="0">
                <a:latin typeface="Book Antiqua" panose="02040602050305030304" pitchFamily="18" charset="0"/>
              </a:rPr>
              <a:t>,</a:t>
            </a:r>
            <a:r>
              <a:rPr lang="en-US" i="1" dirty="0" smtClean="0">
                <a:latin typeface="Book Antiqua" panose="02040602050305030304" pitchFamily="18" charset="0"/>
              </a:rPr>
              <a:t>x</a:t>
            </a:r>
            <a:r>
              <a:rPr lang="en-US" baseline="-25000" dirty="0" smtClean="0">
                <a:latin typeface="Book Antiqua" panose="02040602050305030304" pitchFamily="18" charset="0"/>
              </a:rPr>
              <a:t>2</a:t>
            </a:r>
            <a:r>
              <a:rPr lang="en-US" dirty="0" smtClean="0">
                <a:latin typeface="Book Antiqua" panose="02040602050305030304" pitchFamily="18" charset="0"/>
              </a:rPr>
              <a:t>,...,</a:t>
            </a:r>
            <a:r>
              <a:rPr lang="en-US" i="1" dirty="0" err="1" smtClean="0">
                <a:latin typeface="Book Antiqua" panose="02040602050305030304" pitchFamily="18" charset="0"/>
              </a:rPr>
              <a:t>x</a:t>
            </a:r>
            <a:r>
              <a:rPr lang="en-US" baseline="-25000" dirty="0" err="1" smtClean="0">
                <a:latin typeface="Book Antiqua" panose="02040602050305030304" pitchFamily="18" charset="0"/>
              </a:rPr>
              <a:t>m</a:t>
            </a:r>
            <a:r>
              <a:rPr lang="en-US" dirty="0" smtClean="0">
                <a:latin typeface="Book Antiqua" panose="02040602050305030304" pitchFamily="18" charset="0"/>
              </a:rPr>
              <a:t>} of a numerical variable X. </a:t>
            </a:r>
            <a:r>
              <a:rPr lang="en-US" dirty="0">
                <a:latin typeface="Book Antiqua" panose="02040602050305030304" pitchFamily="18" charset="0"/>
              </a:rPr>
              <a:t>L</a:t>
            </a:r>
            <a:r>
              <a:rPr lang="en-US" dirty="0" smtClean="0">
                <a:latin typeface="Book Antiqua" panose="02040602050305030304" pitchFamily="18" charset="0"/>
              </a:rPr>
              <a:t>et X be a mix of k normal distributions.</a:t>
            </a:r>
          </a:p>
          <a:p>
            <a:pPr marL="514350" indent="-514350" algn="just">
              <a:buFont typeface="+mj-lt"/>
              <a:buAutoNum type="arabicPeriod"/>
            </a:pPr>
            <a:r>
              <a:rPr lang="en-US" dirty="0" smtClean="0">
                <a:latin typeface="Book Antiqua" panose="02040602050305030304" pitchFamily="18" charset="0"/>
              </a:rPr>
              <a:t>Now GMM is mixture of k probability distributions:</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97944456"/>
              </p:ext>
            </p:extLst>
          </p:nvPr>
        </p:nvGraphicFramePr>
        <p:xfrm>
          <a:off x="2148635" y="4254501"/>
          <a:ext cx="4826000" cy="1922462"/>
        </p:xfrm>
        <a:graphic>
          <a:graphicData uri="http://schemas.openxmlformats.org/presentationml/2006/ole">
            <mc:AlternateContent xmlns:mc="http://schemas.openxmlformats.org/markup-compatibility/2006">
              <mc:Choice xmlns:v="urn:schemas-microsoft-com:vml" Requires="v">
                <p:oleObj spid="_x0000_s45199" name="Equation" r:id="rId3" imgW="2514600" imgH="1002960" progId="Equation.3">
                  <p:embed/>
                </p:oleObj>
              </mc:Choice>
              <mc:Fallback>
                <p:oleObj name="Equation" r:id="rId3" imgW="2514600" imgH="1002960" progId="Equation.3">
                  <p:embed/>
                  <p:pic>
                    <p:nvPicPr>
                      <p:cNvPr id="0" name=""/>
                      <p:cNvPicPr/>
                      <p:nvPr/>
                    </p:nvPicPr>
                    <p:blipFill>
                      <a:blip r:embed="rId4"/>
                      <a:stretch>
                        <a:fillRect/>
                      </a:stretch>
                    </p:blipFill>
                    <p:spPr>
                      <a:xfrm>
                        <a:off x="2148635" y="4254501"/>
                        <a:ext cx="4826000" cy="1922462"/>
                      </a:xfrm>
                      <a:prstGeom prst="rect">
                        <a:avLst/>
                      </a:prstGeom>
                    </p:spPr>
                  </p:pic>
                </p:oleObj>
              </mc:Fallback>
            </mc:AlternateContent>
          </a:graphicData>
        </a:graphic>
      </p:graphicFrame>
    </p:spTree>
    <p:extLst>
      <p:ext uri="{BB962C8B-B14F-4D97-AF65-F5344CB8AC3E}">
        <p14:creationId xmlns:p14="http://schemas.microsoft.com/office/powerpoint/2010/main" val="282315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Clustering</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anose="02040602050305030304" pitchFamily="18" charset="0"/>
              </a:rPr>
              <a:t>Applications </a:t>
            </a:r>
            <a:r>
              <a:rPr lang="en-US" dirty="0">
                <a:latin typeface="Book Antiqua" panose="02040602050305030304" pitchFamily="18" charset="0"/>
              </a:rPr>
              <a:t>of outlier detection include the detection of credit card fraud and the monitoring of criminal activities in electronic commerce. </a:t>
            </a:r>
            <a:endParaRPr lang="en-US" dirty="0" smtClean="0">
              <a:latin typeface="Book Antiqua" panose="02040602050305030304" pitchFamily="18" charset="0"/>
            </a:endParaRPr>
          </a:p>
          <a:p>
            <a:pPr algn="just"/>
            <a:r>
              <a:rPr lang="en-US" dirty="0">
                <a:latin typeface="Book Antiqua" panose="02040602050305030304" pitchFamily="18" charset="0"/>
              </a:rPr>
              <a:t>For example, exceptional cases in credit card transactions, such as very expensive and frequent purchases, may be of interest as possible fraudulent activity</a:t>
            </a:r>
            <a:r>
              <a:rPr lang="en-US" dirty="0" smtClean="0">
                <a:latin typeface="Book Antiqua" panose="02040602050305030304" pitchFamily="18" charset="0"/>
              </a:rPr>
              <a:t>.</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99473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marL="514350" indent="-514350" algn="just">
                  <a:buFont typeface="+mj-lt"/>
                  <a:buAutoNum type="arabicPeriod" startAt="3"/>
                </a:pPr>
                <a:r>
                  <a:rPr lang="en-US" dirty="0" smtClean="0">
                    <a:latin typeface="Book Antiqua" panose="02040602050305030304" pitchFamily="18" charset="0"/>
                  </a:rPr>
                  <a:t>Initialize means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smtClean="0">
                    <a:latin typeface="Book Antiqua" panose="02040602050305030304" pitchFamily="18" charset="0"/>
                  </a:rPr>
                  <a:t>, variances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oMath>
                </a14:m>
                <a:r>
                  <a:rPr lang="en-US" dirty="0" smtClean="0">
                    <a:latin typeface="Book Antiqua" panose="02040602050305030304" pitchFamily="18" charset="0"/>
                  </a:rPr>
                  <a:t> , and mixing coefficients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r>
                  <a:rPr lang="en-US" dirty="0" smtClean="0">
                    <a:latin typeface="Book Antiqua" panose="02040602050305030304" pitchFamily="18" charset="0"/>
                  </a:rPr>
                  <a:t>.</a:t>
                </a:r>
              </a:p>
              <a:p>
                <a:pPr marL="514350" indent="-514350" algn="just">
                  <a:buFont typeface="+mj-lt"/>
                  <a:buAutoNum type="arabicPeriod" startAt="3"/>
                </a:pPr>
                <a:r>
                  <a:rPr lang="en-US" dirty="0">
                    <a:latin typeface="Book Antiqua" panose="02040602050305030304" pitchFamily="18" charset="0"/>
                  </a:rPr>
                  <a:t>For each point </a:t>
                </a:r>
                <a:r>
                  <a:rPr lang="en-US" dirty="0" err="1" smtClean="0">
                    <a:latin typeface="Book Antiqua" panose="02040602050305030304" pitchFamily="18" charset="0"/>
                  </a:rPr>
                  <a:t>x</a:t>
                </a:r>
                <a:r>
                  <a:rPr lang="en-US" baseline="-25000" dirty="0" err="1" smtClean="0">
                    <a:latin typeface="Book Antiqua" panose="02040602050305030304" pitchFamily="18" charset="0"/>
                  </a:rPr>
                  <a:t>n</a:t>
                </a:r>
                <a:r>
                  <a:rPr lang="en-US" dirty="0" smtClean="0">
                    <a:latin typeface="Book Antiqua" panose="02040602050305030304" pitchFamily="18" charset="0"/>
                  </a:rPr>
                  <a:t>, </a:t>
                </a:r>
                <a:r>
                  <a:rPr lang="en-US" dirty="0">
                    <a:latin typeface="Book Antiqua" panose="02040602050305030304" pitchFamily="18" charset="0"/>
                  </a:rPr>
                  <a:t>calculate the probability that it belongs to cluster/distribution </a:t>
                </a:r>
                <a:r>
                  <a:rPr lang="en-US" dirty="0" smtClean="0">
                    <a:latin typeface="Book Antiqua" panose="02040602050305030304" pitchFamily="18" charset="0"/>
                  </a:rPr>
                  <a:t>c</a:t>
                </a:r>
                <a:r>
                  <a:rPr lang="en-US" baseline="-25000" dirty="0" smtClean="0">
                    <a:latin typeface="Book Antiqua" panose="02040602050305030304" pitchFamily="18" charset="0"/>
                  </a:rPr>
                  <a:t>i</a:t>
                </a:r>
                <a:r>
                  <a:rPr lang="en-US" dirty="0" smtClean="0">
                    <a:latin typeface="Book Antiqua" panose="02040602050305030304" pitchFamily="18" charset="0"/>
                  </a:rPr>
                  <a:t>, </a:t>
                </a:r>
                <a:r>
                  <a:rPr lang="en-US" dirty="0" err="1" smtClean="0">
                    <a:latin typeface="Book Antiqua" panose="02040602050305030304" pitchFamily="18" charset="0"/>
                  </a:rPr>
                  <a:t>i</a:t>
                </a:r>
                <a:r>
                  <a:rPr lang="en-US" dirty="0" smtClean="0">
                    <a:latin typeface="Book Antiqua" panose="02040602050305030304" pitchFamily="18" charset="0"/>
                  </a:rPr>
                  <a:t>=1,2…k and </a:t>
                </a:r>
                <a:r>
                  <a:rPr lang="en-US" dirty="0">
                    <a:latin typeface="Book Antiqua" panose="02040602050305030304" pitchFamily="18" charset="0"/>
                  </a:rPr>
                  <a:t>n</a:t>
                </a:r>
                <a:r>
                  <a:rPr lang="en-US" dirty="0" smtClean="0">
                    <a:latin typeface="Book Antiqua" panose="02040602050305030304" pitchFamily="18" charset="0"/>
                  </a:rPr>
                  <a:t>=1,2,…m.</a:t>
                </a:r>
              </a:p>
              <a:p>
                <a:pPr marL="514350" indent="-514350" algn="just">
                  <a:buFont typeface="+mj-lt"/>
                  <a:buAutoNum type="arabicPeriod" startAt="3"/>
                </a:pPr>
                <a:endParaRPr lang="en-US" dirty="0" smtClean="0">
                  <a:latin typeface="Book Antiqua" panose="02040602050305030304" pitchFamily="18" charset="0"/>
                </a:endParaRP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endParaRPr lang="en-US" dirty="0" smtClean="0">
                  <a:latin typeface="Book Antiqua" panose="02040602050305030304" pitchFamily="18" charset="0"/>
                </a:endParaRPr>
              </a:p>
              <a:p>
                <a:pPr marL="514350" indent="-514350" algn="just">
                  <a:buFont typeface="+mj-lt"/>
                  <a:buAutoNum type="arabicPeriod" startAt="3"/>
                </a:pPr>
                <a:r>
                  <a:rPr lang="en-US" dirty="0" smtClean="0">
                    <a:latin typeface="Book Antiqua" panose="02040602050305030304" pitchFamily="18" charset="0"/>
                  </a:rPr>
                  <a:t>Calculate Ni as below:</a:t>
                </a:r>
              </a:p>
              <a:p>
                <a:pPr algn="just"/>
                <a:endParaRPr lang="en-US"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3"/>
                <a:stretch>
                  <a:fillRect l="-1288" t="-224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80486975"/>
              </p:ext>
            </p:extLst>
          </p:nvPr>
        </p:nvGraphicFramePr>
        <p:xfrm>
          <a:off x="2536825" y="3366341"/>
          <a:ext cx="2224088" cy="1295400"/>
        </p:xfrm>
        <a:graphic>
          <a:graphicData uri="http://schemas.openxmlformats.org/presentationml/2006/ole">
            <mc:AlternateContent xmlns:mc="http://schemas.openxmlformats.org/markup-compatibility/2006">
              <mc:Choice xmlns:v="urn:schemas-microsoft-com:vml" Requires="v">
                <p:oleObj spid="_x0000_s46357" name="Equation" r:id="rId4" imgW="1066680" imgH="622080" progId="Equation.3">
                  <p:embed/>
                </p:oleObj>
              </mc:Choice>
              <mc:Fallback>
                <p:oleObj name="Equation" r:id="rId4" imgW="1066680" imgH="622080" progId="Equation.3">
                  <p:embed/>
                  <p:pic>
                    <p:nvPicPr>
                      <p:cNvPr id="0" name=""/>
                      <p:cNvPicPr/>
                      <p:nvPr/>
                    </p:nvPicPr>
                    <p:blipFill>
                      <a:blip r:embed="rId5"/>
                      <a:stretch>
                        <a:fillRect/>
                      </a:stretch>
                    </p:blipFill>
                    <p:spPr>
                      <a:xfrm>
                        <a:off x="2536825" y="3366341"/>
                        <a:ext cx="2224088" cy="1295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60856008"/>
              </p:ext>
            </p:extLst>
          </p:nvPr>
        </p:nvGraphicFramePr>
        <p:xfrm>
          <a:off x="2360613" y="5410200"/>
          <a:ext cx="3086100" cy="479425"/>
        </p:xfrm>
        <a:graphic>
          <a:graphicData uri="http://schemas.openxmlformats.org/presentationml/2006/ole">
            <mc:AlternateContent xmlns:mc="http://schemas.openxmlformats.org/markup-compatibility/2006">
              <mc:Choice xmlns:v="urn:schemas-microsoft-com:vml" Requires="v">
                <p:oleObj spid="_x0000_s46358" name="Equation" r:id="rId6" imgW="1473120" imgH="228600" progId="Equation.3">
                  <p:embed/>
                </p:oleObj>
              </mc:Choice>
              <mc:Fallback>
                <p:oleObj name="Equation" r:id="rId6" imgW="1473120" imgH="228600" progId="Equation.3">
                  <p:embed/>
                  <p:pic>
                    <p:nvPicPr>
                      <p:cNvPr id="0" name=""/>
                      <p:cNvPicPr/>
                      <p:nvPr/>
                    </p:nvPicPr>
                    <p:blipFill>
                      <a:blip r:embed="rId7"/>
                      <a:stretch>
                        <a:fillRect/>
                      </a:stretch>
                    </p:blipFill>
                    <p:spPr>
                      <a:xfrm>
                        <a:off x="2360613" y="5410200"/>
                        <a:ext cx="3086100" cy="479425"/>
                      </a:xfrm>
                      <a:prstGeom prst="rect">
                        <a:avLst/>
                      </a:prstGeom>
                    </p:spPr>
                  </p:pic>
                </p:oleObj>
              </mc:Fallback>
            </mc:AlternateContent>
          </a:graphicData>
        </a:graphic>
      </p:graphicFrame>
    </p:spTree>
    <p:extLst>
      <p:ext uri="{BB962C8B-B14F-4D97-AF65-F5344CB8AC3E}">
        <p14:creationId xmlns:p14="http://schemas.microsoft.com/office/powerpoint/2010/main" val="2180527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514350" indent="-514350" algn="just">
              <a:buFont typeface="+mj-lt"/>
              <a:buAutoNum type="arabicPeriod" startAt="6"/>
            </a:pPr>
            <a:r>
              <a:rPr lang="en-US" dirty="0" smtClean="0">
                <a:latin typeface="Book Antiqua" panose="02040602050305030304" pitchFamily="18" charset="0"/>
              </a:rPr>
              <a:t>Recalculate parameters as below</a:t>
            </a: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r>
              <a:rPr lang="en-US" dirty="0" smtClean="0">
                <a:latin typeface="Book Antiqua" panose="02040602050305030304" pitchFamily="18" charset="0"/>
              </a:rPr>
              <a:t>Check for convergence. If converge, stop. Otherwise repeat steps 4-6.</a:t>
            </a: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75462799"/>
              </p:ext>
            </p:extLst>
          </p:nvPr>
        </p:nvGraphicFramePr>
        <p:xfrm>
          <a:off x="1462088" y="2347913"/>
          <a:ext cx="3494087" cy="900112"/>
        </p:xfrm>
        <a:graphic>
          <a:graphicData uri="http://schemas.openxmlformats.org/presentationml/2006/ole">
            <mc:AlternateContent xmlns:mc="http://schemas.openxmlformats.org/markup-compatibility/2006">
              <mc:Choice xmlns:v="urn:schemas-microsoft-com:vml" Requires="v">
                <p:oleObj spid="_x0000_s47520" name="Equation" r:id="rId3" imgW="1676160" imgH="431640" progId="Equation.3">
                  <p:embed/>
                </p:oleObj>
              </mc:Choice>
              <mc:Fallback>
                <p:oleObj name="Equation" r:id="rId3" imgW="1676160" imgH="431640" progId="Equation.3">
                  <p:embed/>
                  <p:pic>
                    <p:nvPicPr>
                      <p:cNvPr id="0" name=""/>
                      <p:cNvPicPr/>
                      <p:nvPr/>
                    </p:nvPicPr>
                    <p:blipFill>
                      <a:blip r:embed="rId4"/>
                      <a:stretch>
                        <a:fillRect/>
                      </a:stretch>
                    </p:blipFill>
                    <p:spPr>
                      <a:xfrm>
                        <a:off x="1462088" y="2347913"/>
                        <a:ext cx="3494087" cy="90011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97918552"/>
              </p:ext>
            </p:extLst>
          </p:nvPr>
        </p:nvGraphicFramePr>
        <p:xfrm>
          <a:off x="1298575" y="4298950"/>
          <a:ext cx="1089025" cy="825500"/>
        </p:xfrm>
        <a:graphic>
          <a:graphicData uri="http://schemas.openxmlformats.org/presentationml/2006/ole">
            <mc:AlternateContent xmlns:mc="http://schemas.openxmlformats.org/markup-compatibility/2006">
              <mc:Choice xmlns:v="urn:schemas-microsoft-com:vml" Requires="v">
                <p:oleObj spid="_x0000_s47521" name="Equation" r:id="rId5" imgW="520560" imgH="393480" progId="Equation.3">
                  <p:embed/>
                </p:oleObj>
              </mc:Choice>
              <mc:Fallback>
                <p:oleObj name="Equation" r:id="rId5" imgW="520560" imgH="393480" progId="Equation.3">
                  <p:embed/>
                  <p:pic>
                    <p:nvPicPr>
                      <p:cNvPr id="0" name=""/>
                      <p:cNvPicPr/>
                      <p:nvPr/>
                    </p:nvPicPr>
                    <p:blipFill>
                      <a:blip r:embed="rId6"/>
                      <a:stretch>
                        <a:fillRect/>
                      </a:stretch>
                    </p:blipFill>
                    <p:spPr>
                      <a:xfrm>
                        <a:off x="1298575" y="4298950"/>
                        <a:ext cx="1089025" cy="825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88078948"/>
              </p:ext>
            </p:extLst>
          </p:nvPr>
        </p:nvGraphicFramePr>
        <p:xfrm>
          <a:off x="1323975" y="3319463"/>
          <a:ext cx="5426075" cy="900112"/>
        </p:xfrm>
        <a:graphic>
          <a:graphicData uri="http://schemas.openxmlformats.org/presentationml/2006/ole">
            <mc:AlternateContent xmlns:mc="http://schemas.openxmlformats.org/markup-compatibility/2006">
              <mc:Choice xmlns:v="urn:schemas-microsoft-com:vml" Requires="v">
                <p:oleObj spid="_x0000_s47522" name="Equation" r:id="rId7" imgW="2603160" imgH="431640" progId="Equation.3">
                  <p:embed/>
                </p:oleObj>
              </mc:Choice>
              <mc:Fallback>
                <p:oleObj name="Equation" r:id="rId7" imgW="2603160" imgH="431640" progId="Equation.3">
                  <p:embed/>
                  <p:pic>
                    <p:nvPicPr>
                      <p:cNvPr id="0" name=""/>
                      <p:cNvPicPr/>
                      <p:nvPr/>
                    </p:nvPicPr>
                    <p:blipFill>
                      <a:blip r:embed="rId8"/>
                      <a:stretch>
                        <a:fillRect/>
                      </a:stretch>
                    </p:blipFill>
                    <p:spPr>
                      <a:xfrm>
                        <a:off x="1323975" y="3319463"/>
                        <a:ext cx="5426075" cy="900112"/>
                      </a:xfrm>
                      <a:prstGeom prst="rect">
                        <a:avLst/>
                      </a:prstGeom>
                    </p:spPr>
                  </p:pic>
                </p:oleObj>
              </mc:Fallback>
            </mc:AlternateContent>
          </a:graphicData>
        </a:graphic>
      </p:graphicFrame>
    </p:spTree>
    <p:extLst>
      <p:ext uri="{BB962C8B-B14F-4D97-AF65-F5344CB8AC3E}">
        <p14:creationId xmlns:p14="http://schemas.microsoft.com/office/powerpoint/2010/main" val="327643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12178"/>
            <a:ext cx="10416988" cy="4351338"/>
          </a:xfrm>
        </p:spPr>
        <p:txBody>
          <a:bodyPr>
            <a:normAutofit/>
          </a:bodyPr>
          <a:lstStyle/>
          <a:p>
            <a:pPr marL="0" indent="0" algn="just">
              <a:buNone/>
            </a:pPr>
            <a:r>
              <a:rPr lang="en-US" b="1" dirty="0" smtClean="0">
                <a:latin typeface="Book Antiqua" panose="02040602050305030304" pitchFamily="18" charset="0"/>
              </a:rPr>
              <a:t>Example</a:t>
            </a:r>
          </a:p>
          <a:p>
            <a:pPr algn="just"/>
            <a:r>
              <a:rPr lang="en-US" dirty="0" smtClean="0">
                <a:latin typeface="Book Antiqua" panose="02040602050305030304" pitchFamily="18" charset="0"/>
              </a:rPr>
              <a:t>We have divide the data points {1,2,3,6,10,11,12} into two clusters using GMM. Estimate parameters up to 2 iterations.</a:t>
            </a:r>
          </a:p>
          <a:p>
            <a:pPr marL="0" indent="0" algn="just">
              <a:buNone/>
            </a:pPr>
            <a:r>
              <a:rPr lang="en-US"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Let</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r>
              <a:rPr lang="en-US" dirty="0" smtClean="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22015768"/>
              </p:ext>
            </p:extLst>
          </p:nvPr>
        </p:nvGraphicFramePr>
        <p:xfrm>
          <a:off x="1598705" y="3987847"/>
          <a:ext cx="2247154" cy="1318982"/>
        </p:xfrm>
        <a:graphic>
          <a:graphicData uri="http://schemas.openxmlformats.org/presentationml/2006/ole">
            <mc:AlternateContent xmlns:mc="http://schemas.openxmlformats.org/markup-compatibility/2006">
              <mc:Choice xmlns:v="urn:schemas-microsoft-com:vml" Requires="v">
                <p:oleObj spid="_x0000_s48265" name="Equation" r:id="rId3" imgW="1168200" imgH="685800" progId="Equation.3">
                  <p:embed/>
                </p:oleObj>
              </mc:Choice>
              <mc:Fallback>
                <p:oleObj name="Equation" r:id="rId3" imgW="1168200" imgH="685800" progId="Equation.3">
                  <p:embed/>
                  <p:pic>
                    <p:nvPicPr>
                      <p:cNvPr id="0" name=""/>
                      <p:cNvPicPr/>
                      <p:nvPr/>
                    </p:nvPicPr>
                    <p:blipFill>
                      <a:blip r:embed="rId4"/>
                      <a:stretch>
                        <a:fillRect/>
                      </a:stretch>
                    </p:blipFill>
                    <p:spPr>
                      <a:xfrm>
                        <a:off x="1598705" y="3987847"/>
                        <a:ext cx="2247154" cy="1318982"/>
                      </a:xfrm>
                      <a:prstGeom prst="rect">
                        <a:avLst/>
                      </a:prstGeom>
                    </p:spPr>
                  </p:pic>
                </p:oleObj>
              </mc:Fallback>
            </mc:AlternateContent>
          </a:graphicData>
        </a:graphic>
      </p:graphicFrame>
    </p:spTree>
    <p:extLst>
      <p:ext uri="{BB962C8B-B14F-4D97-AF65-F5344CB8AC3E}">
        <p14:creationId xmlns:p14="http://schemas.microsoft.com/office/powerpoint/2010/main" val="1190599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12178"/>
            <a:ext cx="10416988" cy="4351338"/>
          </a:xfrm>
        </p:spPr>
        <p:txBody>
          <a:bodyPr>
            <a:normAutofit/>
          </a:bodyPr>
          <a:lstStyle/>
          <a:p>
            <a:pPr marL="0" indent="0" algn="just">
              <a:buNone/>
            </a:pPr>
            <a:r>
              <a:rPr lang="en-US" dirty="0" smtClean="0">
                <a:latin typeface="Book Antiqua" panose="02040602050305030304" pitchFamily="18" charset="0"/>
              </a:rPr>
              <a:t>Now,</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31603895"/>
              </p:ext>
            </p:extLst>
          </p:nvPr>
        </p:nvGraphicFramePr>
        <p:xfrm>
          <a:off x="1475348" y="2432097"/>
          <a:ext cx="3132137" cy="1555750"/>
        </p:xfrm>
        <a:graphic>
          <a:graphicData uri="http://schemas.openxmlformats.org/presentationml/2006/ole">
            <mc:AlternateContent xmlns:mc="http://schemas.openxmlformats.org/markup-compatibility/2006">
              <mc:Choice xmlns:v="urn:schemas-microsoft-com:vml" Requires="v">
                <p:oleObj spid="_x0000_s49290" name="Equation" r:id="rId3" imgW="1790640" imgH="888840" progId="Equation.3">
                  <p:embed/>
                </p:oleObj>
              </mc:Choice>
              <mc:Fallback>
                <p:oleObj name="Equation" r:id="rId3" imgW="1790640" imgH="888840" progId="Equation.3">
                  <p:embed/>
                  <p:pic>
                    <p:nvPicPr>
                      <p:cNvPr id="0" name=""/>
                      <p:cNvPicPr/>
                      <p:nvPr/>
                    </p:nvPicPr>
                    <p:blipFill>
                      <a:blip r:embed="rId4"/>
                      <a:stretch>
                        <a:fillRect/>
                      </a:stretch>
                    </p:blipFill>
                    <p:spPr>
                      <a:xfrm>
                        <a:off x="1475348" y="2432097"/>
                        <a:ext cx="3132137" cy="15557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331510933"/>
                  </p:ext>
                </p:extLst>
              </p:nvPr>
            </p:nvGraphicFramePr>
            <p:xfrm>
              <a:off x="1305859" y="4087906"/>
              <a:ext cx="8127999" cy="1909482"/>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636494">
                    <a:tc>
                      <a:txBody>
                        <a:bodyPr/>
                        <a:lstStyle/>
                        <a:p>
                          <a:endParaRPr lang="en-US" dirty="0"/>
                        </a:p>
                      </a:txBody>
                      <a:tcPr/>
                    </a:tc>
                    <a:tc>
                      <a:txBody>
                        <a:bodyPr/>
                        <a:lstStyle/>
                        <a:p>
                          <a:r>
                            <a:rPr lang="en-US" dirty="0" smtClean="0"/>
                            <a:t>N=1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endParaRPr lang="en-US" dirty="0"/>
                        </a:p>
                      </a:txBody>
                      <a:tcPr/>
                    </a:tc>
                  </a:tr>
                  <a:tr h="636494">
                    <a:tc>
                      <a:txBody>
                        <a:bodyPr/>
                        <a:lstStyle/>
                        <a:p>
                          <a:r>
                            <a:rPr lang="en-US" dirty="0" err="1" smtClean="0"/>
                            <a:t>i</a:t>
                          </a:r>
                          <a:r>
                            <a:rPr lang="en-US" dirty="0" smtClean="0"/>
                            <a:t>=1</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16</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17</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a:txBody>
                      <a:tcPr/>
                    </a:tc>
                  </a:tr>
                  <a:tr h="636494">
                    <a:tc>
                      <a:txBody>
                        <a:bodyPr/>
                        <a:lstStyle/>
                        <a:p>
                          <a:r>
                            <a:rPr lang="en-US" dirty="0" smtClean="0"/>
                            <a:t>2</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26</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27</m:t>
                                    </m:r>
                                  </m:sub>
                                </m:sSub>
                              </m:oMath>
                            </m:oMathPara>
                          </a14:m>
                          <a:endParaRPr lang="en-US" dirty="0"/>
                        </a:p>
                      </a:txBody>
                      <a:tcPr/>
                    </a:tc>
                    <a:tc>
                      <a: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smtClean="0"/>
                            <a:t>?</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331510933"/>
                  </p:ext>
                </p:extLst>
              </p:nvPr>
            </p:nvGraphicFramePr>
            <p:xfrm>
              <a:off x="1305859" y="4087906"/>
              <a:ext cx="8127999" cy="1909482"/>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636494">
                    <a:tc>
                      <a:txBody>
                        <a:bodyPr/>
                        <a:lstStyle/>
                        <a:p>
                          <a:endParaRPr lang="en-US" dirty="0"/>
                        </a:p>
                      </a:txBody>
                      <a:tcPr/>
                    </a:tc>
                    <a:tc>
                      <a:txBody>
                        <a:bodyPr/>
                        <a:lstStyle/>
                        <a:p>
                          <a:r>
                            <a:rPr lang="en-US" dirty="0" smtClean="0"/>
                            <a:t>N=1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endParaRPr lang="en-US" dirty="0"/>
                        </a:p>
                      </a:txBody>
                      <a:tcPr/>
                    </a:tc>
                  </a:tr>
                  <a:tr h="636494">
                    <a:tc>
                      <a:txBody>
                        <a:bodyPr/>
                        <a:lstStyle/>
                        <a:p>
                          <a:r>
                            <a:rPr lang="en-US" dirty="0" err="1" smtClean="0"/>
                            <a:t>i</a:t>
                          </a:r>
                          <a:r>
                            <a:rPr lang="en-US" dirty="0" smtClean="0"/>
                            <a:t>=1</a:t>
                          </a:r>
                          <a:endParaRPr lang="en-US" dirty="0"/>
                        </a:p>
                      </a:txBody>
                      <a:tcPr/>
                    </a:tc>
                    <a:tc>
                      <a:txBody>
                        <a:bodyPr/>
                        <a:lstStyle/>
                        <a:p>
                          <a:endParaRPr lang="en-US"/>
                        </a:p>
                      </a:txBody>
                      <a:tcPr>
                        <a:blipFill rotWithShape="0">
                          <a:blip r:embed="rId5"/>
                          <a:stretch>
                            <a:fillRect l="-100676" t="-105769" r="-704054" b="-102885"/>
                          </a:stretch>
                        </a:blipFill>
                      </a:tcPr>
                    </a:tc>
                    <a:tc>
                      <a:txBody>
                        <a:bodyPr/>
                        <a:lstStyle/>
                        <a:p>
                          <a:endParaRPr lang="en-US"/>
                        </a:p>
                      </a:txBody>
                      <a:tcPr>
                        <a:blipFill rotWithShape="0">
                          <a:blip r:embed="rId5"/>
                          <a:stretch>
                            <a:fillRect l="-199329" t="-105769" r="-599329" b="-102885"/>
                          </a:stretch>
                        </a:blipFill>
                      </a:tcPr>
                    </a:tc>
                    <a:tc>
                      <a:txBody>
                        <a:bodyPr/>
                        <a:lstStyle/>
                        <a:p>
                          <a:endParaRPr lang="en-US"/>
                        </a:p>
                      </a:txBody>
                      <a:tcPr>
                        <a:blipFill rotWithShape="0">
                          <a:blip r:embed="rId5"/>
                          <a:stretch>
                            <a:fillRect l="-301351" t="-105769" r="-503378" b="-102885"/>
                          </a:stretch>
                        </a:blipFill>
                      </a:tcPr>
                    </a:tc>
                    <a:tc>
                      <a:txBody>
                        <a:bodyPr/>
                        <a:lstStyle/>
                        <a:p>
                          <a:endParaRPr lang="en-US"/>
                        </a:p>
                      </a:txBody>
                      <a:tcPr>
                        <a:blipFill rotWithShape="0">
                          <a:blip r:embed="rId5"/>
                          <a:stretch>
                            <a:fillRect l="-401351" t="-105769" r="-403378" b="-102885"/>
                          </a:stretch>
                        </a:blipFill>
                      </a:tcPr>
                    </a:tc>
                    <a:tc>
                      <a:txBody>
                        <a:bodyPr/>
                        <a:lstStyle/>
                        <a:p>
                          <a:endParaRPr lang="en-US"/>
                        </a:p>
                      </a:txBody>
                      <a:tcPr>
                        <a:blipFill rotWithShape="0">
                          <a:blip r:embed="rId5"/>
                          <a:stretch>
                            <a:fillRect l="-501351" t="-105769" r="-303378" b="-102885"/>
                          </a:stretch>
                        </a:blipFill>
                      </a:tcPr>
                    </a:tc>
                    <a:tc>
                      <a:txBody>
                        <a:bodyPr/>
                        <a:lstStyle/>
                        <a:p>
                          <a:endParaRPr lang="en-US"/>
                        </a:p>
                      </a:txBody>
                      <a:tcPr>
                        <a:blipFill rotWithShape="0">
                          <a:blip r:embed="rId5"/>
                          <a:stretch>
                            <a:fillRect l="-597315" t="-105769" r="-201342" b="-102885"/>
                          </a:stretch>
                        </a:blipFill>
                      </a:tcPr>
                    </a:tc>
                    <a:tc>
                      <a:txBody>
                        <a:bodyPr/>
                        <a:lstStyle/>
                        <a:p>
                          <a:endParaRPr lang="en-US"/>
                        </a:p>
                      </a:txBody>
                      <a:tcPr>
                        <a:blipFill rotWithShape="0">
                          <a:blip r:embed="rId5"/>
                          <a:stretch>
                            <a:fillRect l="-702027" t="-105769" r="-102703" b="-102885"/>
                          </a:stretch>
                        </a:blipFill>
                      </a:tcPr>
                    </a:tc>
                    <a:tc>
                      <a:txBody>
                        <a:bodyPr/>
                        <a:lstStyle/>
                        <a:p>
                          <a:endParaRPr lang="en-US"/>
                        </a:p>
                      </a:txBody>
                      <a:tcPr>
                        <a:blipFill rotWithShape="0">
                          <a:blip r:embed="rId5"/>
                          <a:stretch>
                            <a:fillRect l="-802027" t="-105769" r="-2703" b="-102885"/>
                          </a:stretch>
                        </a:blipFill>
                      </a:tcPr>
                    </a:tc>
                  </a:tr>
                  <a:tr h="636494">
                    <a:tc>
                      <a:txBody>
                        <a:bodyPr/>
                        <a:lstStyle/>
                        <a:p>
                          <a:r>
                            <a:rPr lang="en-US" dirty="0" smtClean="0"/>
                            <a:t>2</a:t>
                          </a:r>
                          <a:endParaRPr lang="en-US" dirty="0"/>
                        </a:p>
                      </a:txBody>
                      <a:tcPr/>
                    </a:tc>
                    <a:tc>
                      <a:txBody>
                        <a:bodyPr/>
                        <a:lstStyle/>
                        <a:p>
                          <a:endParaRPr lang="en-US"/>
                        </a:p>
                      </a:txBody>
                      <a:tcPr>
                        <a:blipFill rotWithShape="0">
                          <a:blip r:embed="rId5"/>
                          <a:stretch>
                            <a:fillRect l="-100676" t="-203810" r="-704054" b="-1905"/>
                          </a:stretch>
                        </a:blipFill>
                      </a:tcPr>
                    </a:tc>
                    <a:tc>
                      <a:txBody>
                        <a:bodyPr/>
                        <a:lstStyle/>
                        <a:p>
                          <a:endParaRPr lang="en-US"/>
                        </a:p>
                      </a:txBody>
                      <a:tcPr>
                        <a:blipFill rotWithShape="0">
                          <a:blip r:embed="rId5"/>
                          <a:stretch>
                            <a:fillRect l="-199329" t="-203810" r="-599329" b="-1905"/>
                          </a:stretch>
                        </a:blipFill>
                      </a:tcPr>
                    </a:tc>
                    <a:tc>
                      <a:txBody>
                        <a:bodyPr/>
                        <a:lstStyle/>
                        <a:p>
                          <a:endParaRPr lang="en-US"/>
                        </a:p>
                      </a:txBody>
                      <a:tcPr>
                        <a:blipFill rotWithShape="0">
                          <a:blip r:embed="rId5"/>
                          <a:stretch>
                            <a:fillRect l="-301351" t="-203810" r="-503378" b="-1905"/>
                          </a:stretch>
                        </a:blipFill>
                      </a:tcPr>
                    </a:tc>
                    <a:tc>
                      <a:txBody>
                        <a:bodyPr/>
                        <a:lstStyle/>
                        <a:p>
                          <a:endParaRPr lang="en-US"/>
                        </a:p>
                      </a:txBody>
                      <a:tcPr>
                        <a:blipFill rotWithShape="0">
                          <a:blip r:embed="rId5"/>
                          <a:stretch>
                            <a:fillRect l="-401351" t="-203810" r="-403378" b="-1905"/>
                          </a:stretch>
                        </a:blipFill>
                      </a:tcPr>
                    </a:tc>
                    <a:tc>
                      <a:txBody>
                        <a:bodyPr/>
                        <a:lstStyle/>
                        <a:p>
                          <a:endParaRPr lang="en-US"/>
                        </a:p>
                      </a:txBody>
                      <a:tcPr>
                        <a:blipFill rotWithShape="0">
                          <a:blip r:embed="rId5"/>
                          <a:stretch>
                            <a:fillRect l="-501351" t="-203810" r="-303378" b="-1905"/>
                          </a:stretch>
                        </a:blipFill>
                      </a:tcPr>
                    </a:tc>
                    <a:tc>
                      <a:txBody>
                        <a:bodyPr/>
                        <a:lstStyle/>
                        <a:p>
                          <a:endParaRPr lang="en-US"/>
                        </a:p>
                      </a:txBody>
                      <a:tcPr>
                        <a:blipFill rotWithShape="0">
                          <a:blip r:embed="rId5"/>
                          <a:stretch>
                            <a:fillRect l="-597315" t="-203810" r="-201342" b="-1905"/>
                          </a:stretch>
                        </a:blipFill>
                      </a:tcPr>
                    </a:tc>
                    <a:tc>
                      <a:txBody>
                        <a:bodyPr/>
                        <a:lstStyle/>
                        <a:p>
                          <a:endParaRPr lang="en-US"/>
                        </a:p>
                      </a:txBody>
                      <a:tcPr>
                        <a:blipFill rotWithShape="0">
                          <a:blip r:embed="rId5"/>
                          <a:stretch>
                            <a:fillRect l="-702027" t="-203810" r="-102703" b="-1905"/>
                          </a:stretch>
                        </a:blipFill>
                      </a:tcPr>
                    </a:tc>
                    <a:tc>
                      <a:txBody>
                        <a:bodyPr/>
                        <a:lstStyle/>
                        <a:p>
                          <a:endParaRPr lang="en-US"/>
                        </a:p>
                      </a:txBody>
                      <a:tcPr>
                        <a:blipFill rotWithShape="0">
                          <a:blip r:embed="rId5"/>
                          <a:stretch>
                            <a:fillRect l="-802027" t="-203810" r="-2703" b="-1905"/>
                          </a:stretch>
                        </a:blipFill>
                      </a:tcPr>
                    </a:tc>
                  </a:tr>
                </a:tbl>
              </a:graphicData>
            </a:graphic>
          </p:graphicFrame>
        </mc:Fallback>
      </mc:AlternateContent>
    </p:spTree>
    <p:extLst>
      <p:ext uri="{BB962C8B-B14F-4D97-AF65-F5344CB8AC3E}">
        <p14:creationId xmlns:p14="http://schemas.microsoft.com/office/powerpoint/2010/main" val="29073507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39072"/>
            <a:ext cx="10416988" cy="4351338"/>
          </a:xfrm>
        </p:spPr>
        <p:txBody>
          <a:bodyPr>
            <a:normAutofit/>
          </a:bodyPr>
          <a:lstStyle/>
          <a:p>
            <a:pPr marL="0" indent="0" algn="just">
              <a:buNone/>
            </a:pPr>
            <a:r>
              <a:rPr lang="en-US" b="1" u="sng" dirty="0" smtClean="0">
                <a:latin typeface="Book Antiqua" panose="02040602050305030304" pitchFamily="18" charset="0"/>
              </a:rPr>
              <a:t>Multi-</a:t>
            </a:r>
            <a:r>
              <a:rPr lang="en-US" b="1" u="sng" dirty="0" err="1" smtClean="0">
                <a:latin typeface="Book Antiqua" panose="02040602050305030304" pitchFamily="18" charset="0"/>
              </a:rPr>
              <a:t>variate</a:t>
            </a:r>
            <a:r>
              <a:rPr lang="en-US" b="1" u="sng" dirty="0" smtClean="0">
                <a:latin typeface="Book Antiqua" panose="02040602050305030304" pitchFamily="18" charset="0"/>
              </a:rPr>
              <a:t> GMM</a:t>
            </a:r>
          </a:p>
          <a:p>
            <a:pPr marL="514350" indent="-514350" algn="just">
              <a:buFont typeface="+mj-lt"/>
              <a:buAutoNum type="arabicPeriod"/>
            </a:pPr>
            <a:r>
              <a:rPr lang="en-US" dirty="0" smtClean="0">
                <a:latin typeface="Book Antiqua" panose="02040602050305030304" pitchFamily="18" charset="0"/>
              </a:rPr>
              <a:t>Suppose we are given a set of m data observations{(</a:t>
            </a:r>
            <a:r>
              <a:rPr lang="en-US" i="1" dirty="0" smtClean="0">
                <a:latin typeface="Book Antiqua" panose="02040602050305030304" pitchFamily="18" charset="0"/>
              </a:rPr>
              <a:t>x</a:t>
            </a:r>
            <a:r>
              <a:rPr lang="en-US" baseline="-25000" dirty="0" smtClean="0">
                <a:latin typeface="Book Antiqua" panose="02040602050305030304" pitchFamily="18" charset="0"/>
              </a:rPr>
              <a:t>1</a:t>
            </a:r>
            <a:r>
              <a:rPr lang="en-US" dirty="0" smtClean="0">
                <a:latin typeface="Book Antiqua" panose="02040602050305030304" pitchFamily="18" charset="0"/>
              </a:rPr>
              <a:t>,</a:t>
            </a:r>
            <a:r>
              <a:rPr lang="en-US" i="1" dirty="0" smtClean="0">
                <a:latin typeface="Book Antiqua" panose="02040602050305030304" pitchFamily="18" charset="0"/>
              </a:rPr>
              <a:t>y</a:t>
            </a:r>
            <a:r>
              <a:rPr lang="en-US" baseline="-25000" dirty="0" smtClean="0">
                <a:latin typeface="Book Antiqua" panose="02040602050305030304" pitchFamily="18" charset="0"/>
              </a:rPr>
              <a:t>1</a:t>
            </a:r>
            <a:r>
              <a:rPr lang="en-US" dirty="0" smtClean="0">
                <a:latin typeface="Book Antiqua" panose="02040602050305030304" pitchFamily="18" charset="0"/>
              </a:rPr>
              <a:t>), (</a:t>
            </a:r>
            <a:r>
              <a:rPr lang="en-US" i="1" dirty="0" smtClean="0">
                <a:latin typeface="Book Antiqua" panose="02040602050305030304" pitchFamily="18" charset="0"/>
              </a:rPr>
              <a:t>x</a:t>
            </a:r>
            <a:r>
              <a:rPr lang="en-US" baseline="-25000" dirty="0" smtClean="0">
                <a:latin typeface="Book Antiqua" panose="02040602050305030304" pitchFamily="18" charset="0"/>
              </a:rPr>
              <a:t>2</a:t>
            </a:r>
            <a:r>
              <a:rPr lang="en-US" dirty="0" smtClean="0">
                <a:latin typeface="Book Antiqua" panose="02040602050305030304" pitchFamily="18" charset="0"/>
              </a:rPr>
              <a:t>,</a:t>
            </a:r>
            <a:r>
              <a:rPr lang="en-US" i="1" dirty="0" smtClean="0">
                <a:latin typeface="Book Antiqua" panose="02040602050305030304" pitchFamily="18" charset="0"/>
              </a:rPr>
              <a:t>y</a:t>
            </a:r>
            <a:r>
              <a:rPr lang="en-US" baseline="-25000" dirty="0" smtClean="0">
                <a:latin typeface="Book Antiqua" panose="02040602050305030304" pitchFamily="18" charset="0"/>
              </a:rPr>
              <a:t>2</a:t>
            </a:r>
            <a:r>
              <a:rPr lang="en-US" dirty="0" smtClean="0">
                <a:latin typeface="Book Antiqua" panose="02040602050305030304" pitchFamily="18" charset="0"/>
              </a:rPr>
              <a:t>)...,</a:t>
            </a:r>
            <a:r>
              <a:rPr lang="en-US" dirty="0">
                <a:latin typeface="Book Antiqua" panose="02040602050305030304" pitchFamily="18" charset="0"/>
              </a:rPr>
              <a:t> </a:t>
            </a:r>
            <a:r>
              <a:rPr lang="en-US" dirty="0" smtClean="0">
                <a:latin typeface="Book Antiqua" panose="02040602050305030304" pitchFamily="18" charset="0"/>
              </a:rPr>
              <a:t>(</a:t>
            </a:r>
            <a:r>
              <a:rPr lang="en-US" i="1" dirty="0" err="1" smtClean="0">
                <a:latin typeface="Book Antiqua" panose="02040602050305030304" pitchFamily="18" charset="0"/>
              </a:rPr>
              <a:t>x</a:t>
            </a:r>
            <a:r>
              <a:rPr lang="en-US" baseline="-25000" dirty="0" err="1" smtClean="0">
                <a:latin typeface="Book Antiqua" panose="02040602050305030304" pitchFamily="18" charset="0"/>
              </a:rPr>
              <a:t>m</a:t>
            </a:r>
            <a:r>
              <a:rPr lang="en-US" dirty="0" err="1" smtClean="0">
                <a:latin typeface="Book Antiqua" panose="02040602050305030304" pitchFamily="18" charset="0"/>
              </a:rPr>
              <a:t>,</a:t>
            </a:r>
            <a:r>
              <a:rPr lang="en-US" i="1" dirty="0" err="1" smtClean="0">
                <a:latin typeface="Book Antiqua" panose="02040602050305030304" pitchFamily="18" charset="0"/>
              </a:rPr>
              <a:t>y</a:t>
            </a:r>
            <a:r>
              <a:rPr lang="en-US" baseline="-25000" dirty="0" err="1" smtClean="0">
                <a:latin typeface="Book Antiqua" panose="02040602050305030304" pitchFamily="18" charset="0"/>
              </a:rPr>
              <a:t>m</a:t>
            </a:r>
            <a:r>
              <a:rPr lang="en-US" dirty="0" smtClean="0">
                <a:latin typeface="Book Antiqua" panose="02040602050305030304" pitchFamily="18" charset="0"/>
              </a:rPr>
              <a:t>)}. </a:t>
            </a:r>
            <a:r>
              <a:rPr lang="en-US" dirty="0">
                <a:latin typeface="Book Antiqua" panose="02040602050305030304" pitchFamily="18" charset="0"/>
              </a:rPr>
              <a:t>L</a:t>
            </a:r>
            <a:r>
              <a:rPr lang="en-US" dirty="0" smtClean="0">
                <a:latin typeface="Book Antiqua" panose="02040602050305030304" pitchFamily="18" charset="0"/>
              </a:rPr>
              <a:t>et observations are a mix of k normal distributions.</a:t>
            </a:r>
          </a:p>
          <a:p>
            <a:pPr marL="514350" indent="-514350" algn="just">
              <a:buFont typeface="+mj-lt"/>
              <a:buAutoNum type="arabicPeriod"/>
            </a:pPr>
            <a:r>
              <a:rPr lang="en-US" dirty="0" smtClean="0">
                <a:latin typeface="Book Antiqua" panose="02040602050305030304" pitchFamily="18" charset="0"/>
              </a:rPr>
              <a:t>Now GMM is mixture of k probability distributions:</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92441142"/>
              </p:ext>
            </p:extLst>
          </p:nvPr>
        </p:nvGraphicFramePr>
        <p:xfrm>
          <a:off x="2147888" y="4302125"/>
          <a:ext cx="4826000" cy="1825625"/>
        </p:xfrm>
        <a:graphic>
          <a:graphicData uri="http://schemas.openxmlformats.org/presentationml/2006/ole">
            <mc:AlternateContent xmlns:mc="http://schemas.openxmlformats.org/markup-compatibility/2006">
              <mc:Choice xmlns:v="urn:schemas-microsoft-com:vml" Requires="v">
                <p:oleObj spid="_x0000_s67631" name="Equation" r:id="rId3" imgW="2514600" imgH="952200" progId="Equation.3">
                  <p:embed/>
                </p:oleObj>
              </mc:Choice>
              <mc:Fallback>
                <p:oleObj name="Equation" r:id="rId3" imgW="2514600" imgH="952200" progId="Equation.3">
                  <p:embed/>
                  <p:pic>
                    <p:nvPicPr>
                      <p:cNvPr id="0" name=""/>
                      <p:cNvPicPr/>
                      <p:nvPr/>
                    </p:nvPicPr>
                    <p:blipFill>
                      <a:blip r:embed="rId4"/>
                      <a:stretch>
                        <a:fillRect/>
                      </a:stretch>
                    </p:blipFill>
                    <p:spPr>
                      <a:xfrm>
                        <a:off x="2147888" y="4302125"/>
                        <a:ext cx="4826000" cy="1825625"/>
                      </a:xfrm>
                      <a:prstGeom prst="rect">
                        <a:avLst/>
                      </a:prstGeom>
                    </p:spPr>
                  </p:pic>
                </p:oleObj>
              </mc:Fallback>
            </mc:AlternateContent>
          </a:graphicData>
        </a:graphic>
      </p:graphicFrame>
    </p:spTree>
    <p:extLst>
      <p:ext uri="{BB962C8B-B14F-4D97-AF65-F5344CB8AC3E}">
        <p14:creationId xmlns:p14="http://schemas.microsoft.com/office/powerpoint/2010/main" val="4174930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marL="514350" indent="-514350" algn="just">
                  <a:buFont typeface="+mj-lt"/>
                  <a:buAutoNum type="arabicPeriod" startAt="3"/>
                </a:pPr>
                <a:r>
                  <a:rPr lang="en-US" dirty="0" smtClean="0">
                    <a:latin typeface="Book Antiqua" panose="02040602050305030304" pitchFamily="18" charset="0"/>
                  </a:rPr>
                  <a:t>Initialize means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smtClean="0">
                    <a:latin typeface="Book Antiqua" panose="02040602050305030304" pitchFamily="18" charset="0"/>
                  </a:rPr>
                  <a:t>, covariance, and mixing coefficients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r>
                  <a:rPr lang="en-US" dirty="0" smtClean="0">
                    <a:latin typeface="Book Antiqua" panose="02040602050305030304" pitchFamily="18" charset="0"/>
                  </a:rPr>
                  <a:t>.</a:t>
                </a:r>
              </a:p>
              <a:p>
                <a:pPr marL="514350" indent="-514350" algn="just">
                  <a:buFont typeface="+mj-lt"/>
                  <a:buAutoNum type="arabicPeriod" startAt="3"/>
                </a:pPr>
                <a:r>
                  <a:rPr lang="en-US" dirty="0">
                    <a:latin typeface="Book Antiqua" panose="02040602050305030304" pitchFamily="18" charset="0"/>
                  </a:rPr>
                  <a:t>For each point </a:t>
                </a:r>
                <a:r>
                  <a:rPr lang="en-US" dirty="0" err="1" smtClean="0">
                    <a:latin typeface="Book Antiqua" panose="02040602050305030304" pitchFamily="18" charset="0"/>
                  </a:rPr>
                  <a:t>x</a:t>
                </a:r>
                <a:r>
                  <a:rPr lang="en-US" baseline="-25000" dirty="0" err="1" smtClean="0">
                    <a:latin typeface="Book Antiqua" panose="02040602050305030304" pitchFamily="18" charset="0"/>
                  </a:rPr>
                  <a:t>n</a:t>
                </a:r>
                <a:r>
                  <a:rPr lang="en-US" dirty="0" smtClean="0">
                    <a:latin typeface="Book Antiqua" panose="02040602050305030304" pitchFamily="18" charset="0"/>
                  </a:rPr>
                  <a:t>, </a:t>
                </a:r>
                <a:r>
                  <a:rPr lang="en-US" dirty="0">
                    <a:latin typeface="Book Antiqua" panose="02040602050305030304" pitchFamily="18" charset="0"/>
                  </a:rPr>
                  <a:t>calculate the probability that it belongs to cluster/distribution </a:t>
                </a:r>
                <a:r>
                  <a:rPr lang="en-US" dirty="0" smtClean="0">
                    <a:latin typeface="Book Antiqua" panose="02040602050305030304" pitchFamily="18" charset="0"/>
                  </a:rPr>
                  <a:t>c</a:t>
                </a:r>
                <a:r>
                  <a:rPr lang="en-US" baseline="-25000" dirty="0" smtClean="0">
                    <a:latin typeface="Book Antiqua" panose="02040602050305030304" pitchFamily="18" charset="0"/>
                  </a:rPr>
                  <a:t>i</a:t>
                </a:r>
                <a:r>
                  <a:rPr lang="en-US" dirty="0" smtClean="0">
                    <a:latin typeface="Book Antiqua" panose="02040602050305030304" pitchFamily="18" charset="0"/>
                  </a:rPr>
                  <a:t>, </a:t>
                </a:r>
                <a:r>
                  <a:rPr lang="en-US" dirty="0" err="1" smtClean="0">
                    <a:latin typeface="Book Antiqua" panose="02040602050305030304" pitchFamily="18" charset="0"/>
                  </a:rPr>
                  <a:t>i</a:t>
                </a:r>
                <a:r>
                  <a:rPr lang="en-US" dirty="0" smtClean="0">
                    <a:latin typeface="Book Antiqua" panose="02040602050305030304" pitchFamily="18" charset="0"/>
                  </a:rPr>
                  <a:t>=1,2…k and </a:t>
                </a:r>
                <a:r>
                  <a:rPr lang="en-US" dirty="0">
                    <a:latin typeface="Book Antiqua" panose="02040602050305030304" pitchFamily="18" charset="0"/>
                  </a:rPr>
                  <a:t>n</a:t>
                </a:r>
                <a:r>
                  <a:rPr lang="en-US" dirty="0" smtClean="0">
                    <a:latin typeface="Book Antiqua" panose="02040602050305030304" pitchFamily="18" charset="0"/>
                  </a:rPr>
                  <a:t>=1,2,…m.</a:t>
                </a:r>
              </a:p>
              <a:p>
                <a:pPr marL="514350" indent="-514350" algn="just">
                  <a:buFont typeface="+mj-lt"/>
                  <a:buAutoNum type="arabicPeriod" startAt="3"/>
                </a:pPr>
                <a:endParaRPr lang="en-US" dirty="0" smtClean="0">
                  <a:latin typeface="Book Antiqua" panose="02040602050305030304" pitchFamily="18" charset="0"/>
                </a:endParaRP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endParaRPr lang="en-US" dirty="0" smtClean="0">
                  <a:latin typeface="Book Antiqua" panose="02040602050305030304" pitchFamily="18" charset="0"/>
                </a:endParaRPr>
              </a:p>
              <a:p>
                <a:pPr marL="514350" indent="-514350" algn="just">
                  <a:buFont typeface="+mj-lt"/>
                  <a:buAutoNum type="arabicPeriod" startAt="3"/>
                </a:pPr>
                <a:r>
                  <a:rPr lang="en-US" dirty="0" smtClean="0">
                    <a:latin typeface="Book Antiqua" panose="02040602050305030304" pitchFamily="18" charset="0"/>
                  </a:rPr>
                  <a:t>Calculate Ni as below:</a:t>
                </a:r>
              </a:p>
              <a:p>
                <a:pPr algn="just"/>
                <a:endParaRPr lang="en-US"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3"/>
                <a:stretch>
                  <a:fillRect l="-1288" t="-280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nvPr>
        </p:nvGraphicFramePr>
        <p:xfrm>
          <a:off x="2536825" y="3366341"/>
          <a:ext cx="2224088" cy="1295400"/>
        </p:xfrm>
        <a:graphic>
          <a:graphicData uri="http://schemas.openxmlformats.org/presentationml/2006/ole">
            <mc:AlternateContent xmlns:mc="http://schemas.openxmlformats.org/markup-compatibility/2006">
              <mc:Choice xmlns:v="urn:schemas-microsoft-com:vml" Requires="v">
                <p:oleObj spid="_x0000_s70744" name="Equation" r:id="rId4" imgW="1066680" imgH="622080" progId="Equation.3">
                  <p:embed/>
                </p:oleObj>
              </mc:Choice>
              <mc:Fallback>
                <p:oleObj name="Equation" r:id="rId4" imgW="1066680" imgH="622080" progId="Equation.3">
                  <p:embed/>
                  <p:pic>
                    <p:nvPicPr>
                      <p:cNvPr id="0" name=""/>
                      <p:cNvPicPr/>
                      <p:nvPr/>
                    </p:nvPicPr>
                    <p:blipFill>
                      <a:blip r:embed="rId5"/>
                      <a:stretch>
                        <a:fillRect/>
                      </a:stretch>
                    </p:blipFill>
                    <p:spPr>
                      <a:xfrm>
                        <a:off x="2536825" y="3366341"/>
                        <a:ext cx="2224088" cy="129540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2360613" y="5410200"/>
          <a:ext cx="3086100" cy="479425"/>
        </p:xfrm>
        <a:graphic>
          <a:graphicData uri="http://schemas.openxmlformats.org/presentationml/2006/ole">
            <mc:AlternateContent xmlns:mc="http://schemas.openxmlformats.org/markup-compatibility/2006">
              <mc:Choice xmlns:v="urn:schemas-microsoft-com:vml" Requires="v">
                <p:oleObj spid="_x0000_s70745" name="Equation" r:id="rId6" imgW="1473120" imgH="228600" progId="Equation.3">
                  <p:embed/>
                </p:oleObj>
              </mc:Choice>
              <mc:Fallback>
                <p:oleObj name="Equation" r:id="rId6" imgW="1473120" imgH="228600" progId="Equation.3">
                  <p:embed/>
                  <p:pic>
                    <p:nvPicPr>
                      <p:cNvPr id="0" name=""/>
                      <p:cNvPicPr/>
                      <p:nvPr/>
                    </p:nvPicPr>
                    <p:blipFill>
                      <a:blip r:embed="rId7"/>
                      <a:stretch>
                        <a:fillRect/>
                      </a:stretch>
                    </p:blipFill>
                    <p:spPr>
                      <a:xfrm>
                        <a:off x="2360613" y="5410200"/>
                        <a:ext cx="3086100" cy="479425"/>
                      </a:xfrm>
                      <a:prstGeom prst="rect">
                        <a:avLst/>
                      </a:prstGeom>
                    </p:spPr>
                  </p:pic>
                </p:oleObj>
              </mc:Fallback>
            </mc:AlternateContent>
          </a:graphicData>
        </a:graphic>
      </p:graphicFrame>
    </p:spTree>
    <p:extLst>
      <p:ext uri="{BB962C8B-B14F-4D97-AF65-F5344CB8AC3E}">
        <p14:creationId xmlns:p14="http://schemas.microsoft.com/office/powerpoint/2010/main" val="2104183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514350" indent="-514350" algn="just">
              <a:buFont typeface="+mj-lt"/>
              <a:buAutoNum type="arabicPeriod" startAt="6"/>
            </a:pPr>
            <a:r>
              <a:rPr lang="en-US" dirty="0" smtClean="0">
                <a:latin typeface="Book Antiqua" panose="02040602050305030304" pitchFamily="18" charset="0"/>
              </a:rPr>
              <a:t>Recalculate parameters as below</a:t>
            </a: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r>
              <a:rPr lang="en-US" dirty="0" smtClean="0">
                <a:latin typeface="Book Antiqua" panose="02040602050305030304" pitchFamily="18" charset="0"/>
              </a:rPr>
              <a:t>Check for convergence. If converge, stop. Otherwise repeat steps 4-6.</a:t>
            </a: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nvPr>
        </p:nvGraphicFramePr>
        <p:xfrm>
          <a:off x="1462088" y="2347913"/>
          <a:ext cx="3494087" cy="900112"/>
        </p:xfrm>
        <a:graphic>
          <a:graphicData uri="http://schemas.openxmlformats.org/presentationml/2006/ole">
            <mc:AlternateContent xmlns:mc="http://schemas.openxmlformats.org/markup-compatibility/2006">
              <mc:Choice xmlns:v="urn:schemas-microsoft-com:vml" Requires="v">
                <p:oleObj spid="_x0000_s68742" name="Equation" r:id="rId3" imgW="1676160" imgH="431640" progId="Equation.3">
                  <p:embed/>
                </p:oleObj>
              </mc:Choice>
              <mc:Fallback>
                <p:oleObj name="Equation" r:id="rId3" imgW="1676160" imgH="431640" progId="Equation.3">
                  <p:embed/>
                  <p:pic>
                    <p:nvPicPr>
                      <p:cNvPr id="0" name=""/>
                      <p:cNvPicPr/>
                      <p:nvPr/>
                    </p:nvPicPr>
                    <p:blipFill>
                      <a:blip r:embed="rId4"/>
                      <a:stretch>
                        <a:fillRect/>
                      </a:stretch>
                    </p:blipFill>
                    <p:spPr>
                      <a:xfrm>
                        <a:off x="1462088" y="2347913"/>
                        <a:ext cx="3494087" cy="900112"/>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298575" y="4298950"/>
          <a:ext cx="1089025" cy="825500"/>
        </p:xfrm>
        <a:graphic>
          <a:graphicData uri="http://schemas.openxmlformats.org/presentationml/2006/ole">
            <mc:AlternateContent xmlns:mc="http://schemas.openxmlformats.org/markup-compatibility/2006">
              <mc:Choice xmlns:v="urn:schemas-microsoft-com:vml" Requires="v">
                <p:oleObj spid="_x0000_s68743" name="Equation" r:id="rId5" imgW="520560" imgH="393480" progId="Equation.3">
                  <p:embed/>
                </p:oleObj>
              </mc:Choice>
              <mc:Fallback>
                <p:oleObj name="Equation" r:id="rId5" imgW="520560" imgH="393480" progId="Equation.3">
                  <p:embed/>
                  <p:pic>
                    <p:nvPicPr>
                      <p:cNvPr id="0" name=""/>
                      <p:cNvPicPr/>
                      <p:nvPr/>
                    </p:nvPicPr>
                    <p:blipFill>
                      <a:blip r:embed="rId6"/>
                      <a:stretch>
                        <a:fillRect/>
                      </a:stretch>
                    </p:blipFill>
                    <p:spPr>
                      <a:xfrm>
                        <a:off x="1298575" y="4298950"/>
                        <a:ext cx="1089025" cy="825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15486041"/>
              </p:ext>
            </p:extLst>
          </p:nvPr>
        </p:nvGraphicFramePr>
        <p:xfrm>
          <a:off x="1365250" y="3321050"/>
          <a:ext cx="7515225" cy="900113"/>
        </p:xfrm>
        <a:graphic>
          <a:graphicData uri="http://schemas.openxmlformats.org/presentationml/2006/ole">
            <mc:AlternateContent xmlns:mc="http://schemas.openxmlformats.org/markup-compatibility/2006">
              <mc:Choice xmlns:v="urn:schemas-microsoft-com:vml" Requires="v">
                <p:oleObj spid="_x0000_s68744" name="Equation" r:id="rId7" imgW="3606480" imgH="431640" progId="Equation.3">
                  <p:embed/>
                </p:oleObj>
              </mc:Choice>
              <mc:Fallback>
                <p:oleObj name="Equation" r:id="rId7" imgW="3606480" imgH="431640" progId="Equation.3">
                  <p:embed/>
                  <p:pic>
                    <p:nvPicPr>
                      <p:cNvPr id="0" name=""/>
                      <p:cNvPicPr/>
                      <p:nvPr/>
                    </p:nvPicPr>
                    <p:blipFill>
                      <a:blip r:embed="rId8"/>
                      <a:stretch>
                        <a:fillRect/>
                      </a:stretch>
                    </p:blipFill>
                    <p:spPr>
                      <a:xfrm>
                        <a:off x="1365250" y="3321050"/>
                        <a:ext cx="7515225" cy="900113"/>
                      </a:xfrm>
                      <a:prstGeom prst="rect">
                        <a:avLst/>
                      </a:prstGeom>
                    </p:spPr>
                  </p:pic>
                </p:oleObj>
              </mc:Fallback>
            </mc:AlternateContent>
          </a:graphicData>
        </a:graphic>
      </p:graphicFrame>
    </p:spTree>
    <p:extLst>
      <p:ext uri="{BB962C8B-B14F-4D97-AF65-F5344CB8AC3E}">
        <p14:creationId xmlns:p14="http://schemas.microsoft.com/office/powerpoint/2010/main" val="2374265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Gaussian Mixture Models and EM</a:t>
            </a:r>
            <a:endParaRPr lang="en-US" b="1" dirty="0">
              <a:latin typeface="Book Antiqua" panose="02040602050305030304" pitchFamily="18" charset="0"/>
            </a:endParaRPr>
          </a:p>
        </p:txBody>
      </p:sp>
      <p:sp>
        <p:nvSpPr>
          <p:cNvPr id="3" name="Content Placeholder 2"/>
          <p:cNvSpPr>
            <a:spLocks noGrp="1"/>
          </p:cNvSpPr>
          <p:nvPr>
            <p:ph idx="1"/>
          </p:nvPr>
        </p:nvSpPr>
        <p:spPr>
          <a:xfrm>
            <a:off x="838200" y="1812178"/>
            <a:ext cx="10416988" cy="4351338"/>
          </a:xfrm>
        </p:spPr>
        <p:txBody>
          <a:bodyPr>
            <a:normAutofit/>
          </a:bodyPr>
          <a:lstStyle/>
          <a:p>
            <a:pPr marL="0" indent="0" algn="just">
              <a:buNone/>
            </a:pPr>
            <a:r>
              <a:rPr lang="en-US" b="1" dirty="0" smtClean="0">
                <a:latin typeface="Book Antiqua" panose="02040602050305030304" pitchFamily="18" charset="0"/>
              </a:rPr>
              <a:t>Example</a:t>
            </a:r>
          </a:p>
          <a:p>
            <a:pPr algn="just"/>
            <a:r>
              <a:rPr lang="en-US" dirty="0" smtClean="0">
                <a:latin typeface="Book Antiqua" panose="02040602050305030304" pitchFamily="18" charset="0"/>
              </a:rPr>
              <a:t>We have divide the data points {(1,2),(2,3),(1,4),(2,6),(2,8),(3,7),(2,4)} into two clusters using GMM. Estimate parameters up to 1 iteration. </a:t>
            </a:r>
          </a:p>
          <a:p>
            <a:pPr marL="0" indent="0" algn="just">
              <a:buNone/>
            </a:pPr>
            <a:r>
              <a:rPr lang="en-US" dirty="0" smtClean="0">
                <a:latin typeface="Book Antiqua" panose="02040602050305030304" pitchFamily="18" charset="0"/>
              </a:rPr>
              <a:t>Solution</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r>
              <a:rPr lang="en-US" dirty="0" smtClean="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906750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Text Clustering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Text clustering is the application of cluster analysis to text-based documents. </a:t>
            </a:r>
            <a:endParaRPr lang="en-US" dirty="0" smtClean="0">
              <a:latin typeface="Book Antiqua" panose="02040602050305030304" pitchFamily="18" charset="0"/>
            </a:endParaRPr>
          </a:p>
          <a:p>
            <a:pPr algn="just"/>
            <a:r>
              <a:rPr lang="en-US" dirty="0" smtClean="0">
                <a:latin typeface="Book Antiqua" panose="02040602050305030304" pitchFamily="18" charset="0"/>
              </a:rPr>
              <a:t>It </a:t>
            </a:r>
            <a:r>
              <a:rPr lang="en-US" dirty="0">
                <a:latin typeface="Book Antiqua" panose="02040602050305030304" pitchFamily="18" charset="0"/>
              </a:rPr>
              <a:t>uses machine learning and natural language processing (NLP) to understand and categorize unstructured, textual data</a:t>
            </a:r>
            <a:r>
              <a:rPr lang="en-US" dirty="0" smtClean="0">
                <a:latin typeface="Book Antiqua" panose="02040602050305030304" pitchFamily="18" charset="0"/>
              </a:rPr>
              <a:t>.</a:t>
            </a:r>
          </a:p>
          <a:p>
            <a:pPr algn="just"/>
            <a:r>
              <a:rPr lang="en-US" dirty="0" smtClean="0">
                <a:latin typeface="Book Antiqua" panose="02040602050305030304" pitchFamily="18" charset="0"/>
              </a:rPr>
              <a:t>Normally, following steps are followed in text clustering: </a:t>
            </a:r>
            <a:r>
              <a:rPr lang="en-US" i="1" dirty="0" smtClean="0">
                <a:latin typeface="Book Antiqua" panose="02040602050305030304" pitchFamily="18" charset="0"/>
              </a:rPr>
              <a:t>Prepare Bag of Words, Remove stop words, Perform stemming, Calculate TF, Calculate IDF, Calculated TF-IDF, Use Clustering algorithm</a:t>
            </a:r>
            <a:r>
              <a:rPr lang="en-US" dirty="0" smtClean="0">
                <a:latin typeface="Book Antiqua" panose="02040602050305030304" pitchFamily="18" charset="0"/>
              </a:rPr>
              <a:t>.</a:t>
            </a: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1002241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Text Clustering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smtClean="0">
                <a:latin typeface="Book Antiqua" panose="02040602050305030304" pitchFamily="18" charset="0"/>
              </a:rPr>
              <a:t>Prepare Bag of Words</a:t>
            </a:r>
            <a:endParaRPr lang="en-US" b="1" dirty="0">
              <a:latin typeface="Book Antiqua" panose="02040602050305030304" pitchFamily="18" charset="0"/>
            </a:endParaRPr>
          </a:p>
          <a:p>
            <a:pPr algn="just"/>
            <a:r>
              <a:rPr lang="en-US" dirty="0" smtClean="0">
                <a:latin typeface="Book Antiqua" panose="02040602050305030304" pitchFamily="18" charset="0"/>
              </a:rPr>
              <a:t>A </a:t>
            </a:r>
            <a:r>
              <a:rPr lang="en-US" dirty="0">
                <a:latin typeface="Book Antiqua" panose="02040602050305030304" pitchFamily="18" charset="0"/>
              </a:rPr>
              <a:t>bag of words is a representation of text that describes the occurrence of words within a document. </a:t>
            </a:r>
            <a:endParaRPr lang="en-US" dirty="0" smtClean="0">
              <a:latin typeface="Book Antiqua" panose="02040602050305030304" pitchFamily="18" charset="0"/>
            </a:endParaRPr>
          </a:p>
          <a:p>
            <a:pPr algn="just"/>
            <a:r>
              <a:rPr lang="en-US" dirty="0" smtClean="0">
                <a:latin typeface="Book Antiqua" panose="02040602050305030304" pitchFamily="18" charset="0"/>
              </a:rPr>
              <a:t>We </a:t>
            </a:r>
            <a:r>
              <a:rPr lang="en-US" dirty="0">
                <a:latin typeface="Book Antiqua" panose="02040602050305030304" pitchFamily="18" charset="0"/>
              </a:rPr>
              <a:t>just keep track of word counts and disregard the grammatical details and the word order. </a:t>
            </a:r>
            <a:endParaRPr lang="en-US" dirty="0" smtClean="0">
              <a:latin typeface="Book Antiqua" panose="02040602050305030304" pitchFamily="18" charset="0"/>
            </a:endParaRPr>
          </a:p>
          <a:p>
            <a:pPr algn="just"/>
            <a:r>
              <a:rPr lang="en-US" dirty="0" smtClean="0">
                <a:latin typeface="Book Antiqua" panose="02040602050305030304" pitchFamily="18" charset="0"/>
              </a:rPr>
              <a:t>It </a:t>
            </a:r>
            <a:r>
              <a:rPr lang="en-US" dirty="0">
                <a:latin typeface="Book Antiqua" panose="02040602050305030304" pitchFamily="18" charset="0"/>
              </a:rPr>
              <a:t>is called a </a:t>
            </a:r>
            <a:r>
              <a:rPr lang="en-US" dirty="0" smtClean="0">
                <a:latin typeface="Book Antiqua" panose="02040602050305030304" pitchFamily="18" charset="0"/>
              </a:rPr>
              <a:t>“bag” </a:t>
            </a:r>
            <a:r>
              <a:rPr lang="en-US" dirty="0">
                <a:latin typeface="Book Antiqua" panose="02040602050305030304" pitchFamily="18" charset="0"/>
              </a:rPr>
              <a:t>of words because any information about the order or structure of words in the document is discarded. </a:t>
            </a:r>
            <a:endParaRPr lang="en-US" dirty="0" smtClean="0">
              <a:latin typeface="Book Antiqua" panose="02040602050305030304" pitchFamily="18" charset="0"/>
            </a:endParaRPr>
          </a:p>
          <a:p>
            <a:pPr algn="just"/>
            <a:r>
              <a:rPr lang="en-US" dirty="0" smtClean="0">
                <a:latin typeface="Book Antiqua" panose="02040602050305030304" pitchFamily="18" charset="0"/>
              </a:rPr>
              <a:t>The </a:t>
            </a:r>
            <a:r>
              <a:rPr lang="en-US" dirty="0">
                <a:latin typeface="Book Antiqua" panose="02040602050305030304" pitchFamily="18" charset="0"/>
              </a:rPr>
              <a:t>model is only concerned with whether a</a:t>
            </a:r>
            <a:r>
              <a:rPr lang="en-US" dirty="0" smtClean="0">
                <a:latin typeface="Book Antiqua" panose="02040602050305030304" pitchFamily="18" charset="0"/>
              </a:rPr>
              <a:t> word </a:t>
            </a:r>
            <a:r>
              <a:rPr lang="en-US" dirty="0">
                <a:latin typeface="Book Antiqua" panose="02040602050305030304" pitchFamily="18" charset="0"/>
              </a:rPr>
              <a:t>occur in the document, not where in the document. </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251616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Similarity and Dissimilarity</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Book Antiqua" panose="02040602050305030304" pitchFamily="18" charset="0"/>
              </a:rPr>
              <a:t>Distance measures are used in order to find similarity or dissimilarity between data objects. </a:t>
            </a:r>
            <a:endParaRPr lang="en-US" dirty="0">
              <a:latin typeface="Book Antiqua" panose="02040602050305030304" pitchFamily="18" charset="0"/>
            </a:endParaRPr>
          </a:p>
          <a:p>
            <a:pPr algn="just"/>
            <a:r>
              <a:rPr lang="en-US" dirty="0">
                <a:latin typeface="Book Antiqua" panose="02040602050305030304" pitchFamily="18" charset="0"/>
              </a:rPr>
              <a:t>The most popular distance measure is Euclidean distance, which is defined as</a:t>
            </a:r>
            <a:r>
              <a:rPr lang="en-US" dirty="0" smtClean="0">
                <a:latin typeface="Book Antiqua" panose="02040602050305030304" pitchFamily="18" charset="0"/>
              </a:rPr>
              <a:t>:</a:t>
            </a:r>
          </a:p>
          <a:p>
            <a:pPr marL="0" indent="0" algn="just">
              <a:buNone/>
            </a:pPr>
            <a:r>
              <a:rPr lang="en-US" dirty="0" smtClean="0">
                <a:latin typeface="Book Antiqua" panose="02040602050305030304" pitchFamily="18" charset="0"/>
              </a:rPr>
              <a:t>					Where, </a:t>
            </a:r>
          </a:p>
          <a:p>
            <a:pPr algn="just"/>
            <a:r>
              <a:rPr lang="en-US" dirty="0">
                <a:latin typeface="Book Antiqua" panose="02040602050305030304" pitchFamily="18" charset="0"/>
              </a:rPr>
              <a:t>Another well-known metric is Manhattan (or city block) distance, defined as</a:t>
            </a: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
        <p:nvSpPr>
          <p:cNvPr id="5" name="Rectangle 2"/>
          <p:cNvSpPr>
            <a:spLocks noChangeArrowheads="1"/>
          </p:cNvSpPr>
          <p:nvPr/>
        </p:nvSpPr>
        <p:spPr bwMode="auto">
          <a:xfrm>
            <a:off x="1331258" y="377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2326342" y="4649180"/>
            <a:ext cx="151971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72172185"/>
              </p:ext>
            </p:extLst>
          </p:nvPr>
        </p:nvGraphicFramePr>
        <p:xfrm>
          <a:off x="1228725" y="3541713"/>
          <a:ext cx="3449638" cy="473075"/>
        </p:xfrm>
        <a:graphic>
          <a:graphicData uri="http://schemas.openxmlformats.org/presentationml/2006/ole">
            <mc:AlternateContent xmlns:mc="http://schemas.openxmlformats.org/markup-compatibility/2006">
              <mc:Choice xmlns:v="urn:schemas-microsoft-com:vml" Requires="v">
                <p:oleObj spid="_x0000_s42799" name="Equation" r:id="rId3" imgW="2019240" imgH="279360" progId="Equation.3">
                  <p:embed/>
                </p:oleObj>
              </mc:Choice>
              <mc:Fallback>
                <p:oleObj name="Equation" r:id="rId3" imgW="2019240" imgH="279360" progId="Equation.3">
                  <p:embed/>
                  <p:pic>
                    <p:nvPicPr>
                      <p:cNvPr id="0" name="Object 68"/>
                      <p:cNvPicPr>
                        <a:picLocks noChangeAspect="1" noChangeArrowheads="1"/>
                      </p:cNvPicPr>
                      <p:nvPr/>
                    </p:nvPicPr>
                    <p:blipFill>
                      <a:blip r:embed="rId4"/>
                      <a:srcRect/>
                      <a:stretch>
                        <a:fillRect/>
                      </a:stretch>
                    </p:blipFill>
                    <p:spPr bwMode="auto">
                      <a:xfrm>
                        <a:off x="1228725" y="3541713"/>
                        <a:ext cx="3449638" cy="473075"/>
                      </a:xfrm>
                      <a:prstGeom prst="rect">
                        <a:avLst/>
                      </a:prstGeom>
                      <a:noFill/>
                    </p:spPr>
                  </p:pic>
                </p:oleObj>
              </mc:Fallback>
            </mc:AlternateContent>
          </a:graphicData>
        </a:graphic>
      </p:graphicFrame>
      <p:sp>
        <p:nvSpPr>
          <p:cNvPr id="10" name="Rectangle 7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646627834"/>
              </p:ext>
            </p:extLst>
          </p:nvPr>
        </p:nvGraphicFramePr>
        <p:xfrm>
          <a:off x="6842568" y="3601892"/>
          <a:ext cx="3150440" cy="353464"/>
        </p:xfrm>
        <a:graphic>
          <a:graphicData uri="http://schemas.openxmlformats.org/presentationml/2006/ole">
            <mc:AlternateContent xmlns:mc="http://schemas.openxmlformats.org/markup-compatibility/2006">
              <mc:Choice xmlns:v="urn:schemas-microsoft-com:vml" Requires="v">
                <p:oleObj spid="_x0000_s42800" name="Equation" r:id="rId5" imgW="1954951" imgH="215806" progId="Equation.3">
                  <p:embed/>
                </p:oleObj>
              </mc:Choice>
              <mc:Fallback>
                <p:oleObj name="Equation" r:id="rId5" imgW="1954951" imgH="215806"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568" y="3601892"/>
                        <a:ext cx="3150440" cy="353464"/>
                      </a:xfrm>
                      <a:prstGeom prst="rect">
                        <a:avLst/>
                      </a:prstGeom>
                      <a:noFill/>
                    </p:spPr>
                  </p:pic>
                </p:oleObj>
              </mc:Fallback>
            </mc:AlternateContent>
          </a:graphicData>
        </a:graphic>
      </p:graphicFrame>
      <p:sp>
        <p:nvSpPr>
          <p:cNvPr id="14" name="Rectangle 73"/>
          <p:cNvSpPr>
            <a:spLocks noChangeArrowheads="1"/>
          </p:cNvSpPr>
          <p:nvPr/>
        </p:nvSpPr>
        <p:spPr bwMode="auto">
          <a:xfrm>
            <a:off x="1153553" y="51315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712278461"/>
              </p:ext>
            </p:extLst>
          </p:nvPr>
        </p:nvGraphicFramePr>
        <p:xfrm>
          <a:off x="1153552" y="5131548"/>
          <a:ext cx="2996417" cy="449462"/>
        </p:xfrm>
        <a:graphic>
          <a:graphicData uri="http://schemas.openxmlformats.org/presentationml/2006/ole">
            <mc:AlternateContent xmlns:mc="http://schemas.openxmlformats.org/markup-compatibility/2006">
              <mc:Choice xmlns:v="urn:schemas-microsoft-com:vml" Requires="v">
                <p:oleObj spid="_x0000_s42801" name="Equation" r:id="rId7" imgW="1714500" imgH="254000" progId="Equation.3">
                  <p:embed/>
                </p:oleObj>
              </mc:Choice>
              <mc:Fallback>
                <p:oleObj name="Equation" r:id="rId7" imgW="1714500" imgH="254000" progId="Equation.3">
                  <p:embed/>
                  <p:pic>
                    <p:nvPicPr>
                      <p:cNvPr id="0" name="Object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3552" y="5131548"/>
                        <a:ext cx="2996417" cy="449462"/>
                      </a:xfrm>
                      <a:prstGeom prst="rect">
                        <a:avLst/>
                      </a:prstGeom>
                      <a:noFill/>
                    </p:spPr>
                  </p:pic>
                </p:oleObj>
              </mc:Fallback>
            </mc:AlternateContent>
          </a:graphicData>
        </a:graphic>
      </p:graphicFrame>
    </p:spTree>
    <p:extLst>
      <p:ext uri="{BB962C8B-B14F-4D97-AF65-F5344CB8AC3E}">
        <p14:creationId xmlns:p14="http://schemas.microsoft.com/office/powerpoint/2010/main" val="21515102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Text Clustering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fontScale="92500" lnSpcReduction="10000"/>
          </a:bodyPr>
          <a:lstStyle/>
          <a:p>
            <a:pPr marL="0" indent="0" algn="just">
              <a:buNone/>
            </a:pPr>
            <a:r>
              <a:rPr lang="en-US" b="1" dirty="0" smtClean="0">
                <a:latin typeface="Book Antiqua" panose="02040602050305030304" pitchFamily="18" charset="0"/>
              </a:rPr>
              <a:t>Remove Stop Words</a:t>
            </a:r>
          </a:p>
          <a:p>
            <a:pPr algn="just"/>
            <a:r>
              <a:rPr lang="en-US" dirty="0">
                <a:latin typeface="Book Antiqua" panose="02040602050305030304" pitchFamily="18" charset="0"/>
              </a:rPr>
              <a:t>Stop word removal is one of the most commonly used preprocessing steps across different NLP applications. </a:t>
            </a:r>
            <a:r>
              <a:rPr lang="en-US" dirty="0" smtClean="0">
                <a:latin typeface="Book Antiqua" panose="02040602050305030304" pitchFamily="18" charset="0"/>
              </a:rPr>
              <a:t>The </a:t>
            </a:r>
            <a:r>
              <a:rPr lang="en-US" dirty="0">
                <a:latin typeface="Book Antiqua" panose="02040602050305030304" pitchFamily="18" charset="0"/>
              </a:rPr>
              <a:t>idea is simply removing the words that occur commonly across all the documents in the corpus. </a:t>
            </a:r>
            <a:endParaRPr lang="en-US" dirty="0" smtClean="0">
              <a:latin typeface="Book Antiqua" panose="02040602050305030304" pitchFamily="18" charset="0"/>
            </a:endParaRPr>
          </a:p>
          <a:p>
            <a:pPr algn="just"/>
            <a:r>
              <a:rPr lang="en-US" dirty="0" smtClean="0">
                <a:latin typeface="Book Antiqua" panose="02040602050305030304" pitchFamily="18" charset="0"/>
              </a:rPr>
              <a:t>Typically</a:t>
            </a:r>
            <a:r>
              <a:rPr lang="en-US" dirty="0">
                <a:latin typeface="Book Antiqua" panose="02040602050305030304" pitchFamily="18" charset="0"/>
              </a:rPr>
              <a:t>, articles and pronouns are generally classified as stop words. </a:t>
            </a:r>
            <a:r>
              <a:rPr lang="en-US" dirty="0" smtClean="0">
                <a:latin typeface="Book Antiqua" panose="02040602050305030304" pitchFamily="18" charset="0"/>
              </a:rPr>
              <a:t>Words such as “the”, “a”, “an”, “of”, etc. are stop words.</a:t>
            </a:r>
          </a:p>
          <a:p>
            <a:pPr algn="just"/>
            <a:r>
              <a:rPr lang="en-US" dirty="0" smtClean="0">
                <a:latin typeface="Book Antiqua" panose="02040602050305030304" pitchFamily="18" charset="0"/>
              </a:rPr>
              <a:t>These </a:t>
            </a:r>
            <a:r>
              <a:rPr lang="en-US" dirty="0">
                <a:latin typeface="Book Antiqua" panose="02040602050305030304" pitchFamily="18" charset="0"/>
              </a:rPr>
              <a:t>words have no significance in some of the NLP tasks like information </a:t>
            </a:r>
            <a:r>
              <a:rPr lang="en-US" dirty="0" smtClean="0">
                <a:latin typeface="Book Antiqua" panose="02040602050305030304" pitchFamily="18" charset="0"/>
              </a:rPr>
              <a:t>retrieval, classification and clustering, which means these words are not very discriminative.  We </a:t>
            </a:r>
            <a:r>
              <a:rPr lang="en-US" dirty="0">
                <a:latin typeface="Book Antiqua" panose="02040602050305030304" pitchFamily="18" charset="0"/>
              </a:rPr>
              <a:t>would not want these words to take up space in our database, or taking up valuable processing time.</a:t>
            </a:r>
            <a:r>
              <a:rPr lang="en-US" dirty="0" smtClean="0">
                <a:latin typeface="Book Antiqua" panose="02040602050305030304" pitchFamily="18" charset="0"/>
              </a:rPr>
              <a:t> </a:t>
            </a: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6364372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Text Clustering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0" indent="0" algn="just">
              <a:buNone/>
            </a:pPr>
            <a:r>
              <a:rPr lang="en-US" b="1" dirty="0" smtClean="0">
                <a:latin typeface="Book Antiqua" panose="02040602050305030304" pitchFamily="18" charset="0"/>
              </a:rPr>
              <a:t>Perform Word Stemming</a:t>
            </a:r>
          </a:p>
          <a:p>
            <a:pPr algn="just" eaLnBrk="0" fontAlgn="base" hangingPunct="0">
              <a:lnSpc>
                <a:spcPct val="100000"/>
              </a:lnSpc>
              <a:spcBef>
                <a:spcPct val="0"/>
              </a:spcBef>
              <a:spcAft>
                <a:spcPct val="0"/>
              </a:spcAft>
            </a:pPr>
            <a:r>
              <a:rPr lang="en-US" dirty="0" smtClean="0">
                <a:solidFill>
                  <a:srgbClr val="000000"/>
                </a:solidFill>
                <a:latin typeface="Book Antiqua" panose="02040602050305030304" pitchFamily="18" charset="0"/>
                <a:cs typeface="Times New Roman" panose="02020603050405020304" pitchFamily="18" charset="0"/>
              </a:rPr>
              <a:t>The </a:t>
            </a:r>
            <a:r>
              <a:rPr lang="en-US" dirty="0">
                <a:solidFill>
                  <a:srgbClr val="000000"/>
                </a:solidFill>
                <a:latin typeface="Book Antiqua" panose="02040602050305030304" pitchFamily="18" charset="0"/>
                <a:cs typeface="Times New Roman" panose="02020603050405020304" pitchFamily="18" charset="0"/>
              </a:rPr>
              <a:t>goal of both stemming and lemmatization is to reduce inflectional forms and sometimes derivationally related forms of a word to a common base form. For instance:</a:t>
            </a:r>
            <a:endParaRPr lang="en-US" dirty="0">
              <a:latin typeface="Book Antiqua" panose="02040602050305030304" pitchFamily="18" charset="0"/>
            </a:endParaRPr>
          </a:p>
          <a:p>
            <a:pPr marL="0" indent="0" eaLnBrk="0" fontAlgn="base" hangingPunct="0">
              <a:lnSpc>
                <a:spcPct val="100000"/>
              </a:lnSpc>
              <a:spcBef>
                <a:spcPct val="0"/>
              </a:spcBef>
              <a:spcAft>
                <a:spcPct val="0"/>
              </a:spcAft>
              <a:buNone/>
            </a:pPr>
            <a:r>
              <a:rPr lang="en-US" dirty="0" smtClean="0">
                <a:latin typeface="Book Antiqua" panose="02040602050305030304" pitchFamily="18" charset="0"/>
              </a:rPr>
              <a:t>	am</a:t>
            </a:r>
            <a:r>
              <a:rPr lang="en-US" dirty="0">
                <a:latin typeface="Book Antiqua" panose="02040602050305030304" pitchFamily="18" charset="0"/>
              </a:rPr>
              <a:t>, are, </a:t>
            </a:r>
            <a:r>
              <a:rPr lang="en-US" dirty="0" smtClean="0">
                <a:latin typeface="Book Antiqua" panose="02040602050305030304" pitchFamily="18" charset="0"/>
              </a:rPr>
              <a:t>is =&gt;   be</a:t>
            </a:r>
            <a:r>
              <a:rPr lang="en-US" dirty="0">
                <a:latin typeface="Book Antiqua" panose="02040602050305030304" pitchFamily="18" charset="0"/>
              </a:rPr>
              <a:t/>
            </a:r>
            <a:br>
              <a:rPr lang="en-US" dirty="0">
                <a:latin typeface="Book Antiqua" panose="02040602050305030304" pitchFamily="18" charset="0"/>
              </a:rPr>
            </a:br>
            <a:r>
              <a:rPr lang="en-US" dirty="0" smtClean="0">
                <a:latin typeface="Book Antiqua" panose="02040602050305030304" pitchFamily="18" charset="0"/>
              </a:rPr>
              <a:t>	car</a:t>
            </a:r>
            <a:r>
              <a:rPr lang="en-US" dirty="0">
                <a:latin typeface="Book Antiqua" panose="02040602050305030304" pitchFamily="18" charset="0"/>
              </a:rPr>
              <a:t>, cars, car's, </a:t>
            </a:r>
            <a:r>
              <a:rPr lang="en-US" dirty="0" smtClean="0">
                <a:latin typeface="Book Antiqua" panose="02040602050305030304" pitchFamily="18" charset="0"/>
              </a:rPr>
              <a:t>cars‘ =&gt; car</a:t>
            </a:r>
          </a:p>
          <a:p>
            <a:pPr eaLnBrk="0" fontAlgn="base" hangingPunct="0">
              <a:lnSpc>
                <a:spcPct val="100000"/>
              </a:lnSpc>
              <a:spcBef>
                <a:spcPct val="0"/>
              </a:spcBef>
              <a:spcAft>
                <a:spcPct val="0"/>
              </a:spcAft>
            </a:pPr>
            <a:r>
              <a:rPr lang="en-US" dirty="0" smtClean="0">
                <a:solidFill>
                  <a:srgbClr val="000000"/>
                </a:solidFill>
                <a:latin typeface="Book Antiqua" panose="02040602050305030304" pitchFamily="18" charset="0"/>
                <a:cs typeface="Times New Roman" panose="02020603050405020304" pitchFamily="18" charset="0"/>
              </a:rPr>
              <a:t>The </a:t>
            </a:r>
            <a:r>
              <a:rPr lang="en-US" dirty="0">
                <a:solidFill>
                  <a:srgbClr val="000000"/>
                </a:solidFill>
                <a:latin typeface="Book Antiqua" panose="02040602050305030304" pitchFamily="18" charset="0"/>
                <a:cs typeface="Times New Roman" panose="02020603050405020304" pitchFamily="18" charset="0"/>
              </a:rPr>
              <a:t>result of this mapping of text will be something like</a:t>
            </a:r>
            <a:r>
              <a:rPr lang="en-US" dirty="0" smtClean="0">
                <a:solidFill>
                  <a:srgbClr val="000000"/>
                </a:solidFill>
                <a:latin typeface="Book Antiqua" panose="02040602050305030304" pitchFamily="18" charset="0"/>
                <a:cs typeface="Times New Roman" panose="02020603050405020304" pitchFamily="18" charset="0"/>
              </a:rPr>
              <a:t>:</a:t>
            </a:r>
          </a:p>
          <a:p>
            <a:pPr indent="-53975" eaLnBrk="0" fontAlgn="base" hangingPunct="0">
              <a:lnSpc>
                <a:spcPct val="100000"/>
              </a:lnSpc>
              <a:spcBef>
                <a:spcPct val="0"/>
              </a:spcBef>
              <a:spcAft>
                <a:spcPct val="0"/>
              </a:spcAft>
              <a:buNone/>
            </a:pPr>
            <a:r>
              <a:rPr lang="en-US" dirty="0" smtClean="0">
                <a:solidFill>
                  <a:srgbClr val="000000"/>
                </a:solidFill>
                <a:latin typeface="Book Antiqua" panose="02040602050305030304" pitchFamily="18" charset="0"/>
                <a:cs typeface="Times New Roman" panose="02020603050405020304" pitchFamily="18" charset="0"/>
              </a:rPr>
              <a:t>T</a:t>
            </a:r>
            <a:r>
              <a:rPr lang="en-US" dirty="0" smtClean="0">
                <a:latin typeface="Book Antiqua" panose="02040602050305030304" pitchFamily="18" charset="0"/>
              </a:rPr>
              <a:t>he </a:t>
            </a:r>
            <a:r>
              <a:rPr lang="en-US" dirty="0">
                <a:latin typeface="Book Antiqua" panose="02040602050305030304" pitchFamily="18" charset="0"/>
              </a:rPr>
              <a:t>boy's cars are different colors  </a:t>
            </a:r>
            <a:r>
              <a:rPr lang="en-US" dirty="0" smtClean="0">
                <a:latin typeface="Book Antiqua" panose="02040602050305030304" pitchFamily="18" charset="0"/>
              </a:rPr>
              <a:t>=&gt; the </a:t>
            </a:r>
            <a:r>
              <a:rPr lang="en-US" dirty="0">
                <a:latin typeface="Book Antiqua" panose="02040602050305030304" pitchFamily="18" charset="0"/>
              </a:rPr>
              <a:t>boy car be differ </a:t>
            </a:r>
            <a:r>
              <a:rPr lang="en-US" dirty="0" smtClean="0">
                <a:latin typeface="Book Antiqua" panose="02040602050305030304" pitchFamily="18" charset="0"/>
              </a:rPr>
              <a:t>color</a:t>
            </a:r>
          </a:p>
          <a:p>
            <a:pPr algn="just" eaLnBrk="0" fontAlgn="base" hangingPunct="0">
              <a:lnSpc>
                <a:spcPct val="100000"/>
              </a:lnSpc>
              <a:spcBef>
                <a:spcPct val="0"/>
              </a:spcBef>
              <a:spcAft>
                <a:spcPct val="0"/>
              </a:spcAft>
            </a:pPr>
            <a:r>
              <a:rPr lang="en-US" dirty="0">
                <a:latin typeface="Book Antiqua" panose="02040602050305030304" pitchFamily="18" charset="0"/>
              </a:rPr>
              <a:t>The most common algorithm for stemming English, and one that has repeatedly been shown to be empirically very effective, is Porter's </a:t>
            </a:r>
            <a:r>
              <a:rPr lang="en-US" dirty="0" smtClean="0">
                <a:latin typeface="Book Antiqua" panose="02040602050305030304" pitchFamily="18" charset="0"/>
              </a:rPr>
              <a:t>algorithm. </a:t>
            </a: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101334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Text Clustering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smtClean="0">
                <a:latin typeface="Book Antiqua" panose="02040602050305030304" pitchFamily="18" charset="0"/>
              </a:rPr>
              <a:t>Calculated TF-IDF</a:t>
            </a:r>
          </a:p>
          <a:p>
            <a:pPr algn="just"/>
            <a:r>
              <a:rPr lang="en-US" b="1" dirty="0">
                <a:latin typeface="Book Antiqua" panose="02040602050305030304" pitchFamily="18" charset="0"/>
              </a:rPr>
              <a:t>Term </a:t>
            </a:r>
            <a:r>
              <a:rPr lang="en-US" b="1" dirty="0" smtClean="0">
                <a:latin typeface="Book Antiqua" panose="02040602050305030304" pitchFamily="18" charset="0"/>
              </a:rPr>
              <a:t>Frequency (TF): </a:t>
            </a:r>
            <a:r>
              <a:rPr lang="en-US" dirty="0">
                <a:latin typeface="Book Antiqua" panose="02040602050305030304" pitchFamily="18" charset="0"/>
              </a:rPr>
              <a:t>The term frequency is simply the number of occurrences of a word in a specific document. The term frequencies are calculated per word and document.</a:t>
            </a:r>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r>
              <a:rPr lang="en-US" b="1" dirty="0" smtClean="0">
                <a:latin typeface="Book Antiqua" panose="02040602050305030304" pitchFamily="18" charset="0"/>
              </a:rPr>
              <a:t>Inverse Document Frequency (IDF</a:t>
            </a:r>
            <a:r>
              <a:rPr lang="en-US" b="1" dirty="0">
                <a:latin typeface="Book Antiqua" panose="02040602050305030304" pitchFamily="18" charset="0"/>
              </a:rPr>
              <a:t>):</a:t>
            </a:r>
            <a:r>
              <a:rPr lang="en-US" dirty="0">
                <a:latin typeface="Book Antiqua" panose="02040602050305030304" pitchFamily="18" charset="0"/>
              </a:rPr>
              <a:t> The inverse document frequency is a measure of whether a term is common or rare in a given document corpus. </a:t>
            </a:r>
            <a:r>
              <a:rPr lang="en-US" dirty="0" smtClean="0">
                <a:latin typeface="Book Antiqua" panose="02040602050305030304" pitchFamily="18" charset="0"/>
              </a:rPr>
              <a:t>IDF is </a:t>
            </a:r>
            <a:r>
              <a:rPr lang="en-US" dirty="0">
                <a:latin typeface="Book Antiqua" panose="02040602050305030304" pitchFamily="18" charset="0"/>
              </a:rPr>
              <a:t>only calculated per word</a:t>
            </a:r>
            <a:r>
              <a:rPr lang="en-US" dirty="0" smtClean="0">
                <a:latin typeface="Book Antiqua" panose="02040602050305030304" pitchFamily="18" charset="0"/>
              </a:rPr>
              <a:t>.</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44046238"/>
              </p:ext>
            </p:extLst>
          </p:nvPr>
        </p:nvGraphicFramePr>
        <p:xfrm>
          <a:off x="1540435" y="3472330"/>
          <a:ext cx="6807758" cy="750046"/>
        </p:xfrm>
        <a:graphic>
          <a:graphicData uri="http://schemas.openxmlformats.org/presentationml/2006/ole">
            <mc:AlternateContent xmlns:mc="http://schemas.openxmlformats.org/markup-compatibility/2006">
              <mc:Choice xmlns:v="urn:schemas-microsoft-com:vml" Requires="v">
                <p:oleObj spid="_x0000_s72766" name="Equation" r:id="rId3" imgW="3568680" imgH="393480" progId="Equation.3">
                  <p:embed/>
                </p:oleObj>
              </mc:Choice>
              <mc:Fallback>
                <p:oleObj name="Equation" r:id="rId3" imgW="3568680" imgH="393480" progId="Equation.3">
                  <p:embed/>
                  <p:pic>
                    <p:nvPicPr>
                      <p:cNvPr id="0" name=""/>
                      <p:cNvPicPr/>
                      <p:nvPr/>
                    </p:nvPicPr>
                    <p:blipFill>
                      <a:blip r:embed="rId4"/>
                      <a:stretch>
                        <a:fillRect/>
                      </a:stretch>
                    </p:blipFill>
                    <p:spPr>
                      <a:xfrm>
                        <a:off x="1540435" y="3472330"/>
                        <a:ext cx="6807758" cy="75004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37159897"/>
              </p:ext>
            </p:extLst>
          </p:nvPr>
        </p:nvGraphicFramePr>
        <p:xfrm>
          <a:off x="1552575" y="5449887"/>
          <a:ext cx="5574366" cy="763295"/>
        </p:xfrm>
        <a:graphic>
          <a:graphicData uri="http://schemas.openxmlformats.org/presentationml/2006/ole">
            <mc:AlternateContent xmlns:mc="http://schemas.openxmlformats.org/markup-compatibility/2006">
              <mc:Choice xmlns:v="urn:schemas-microsoft-com:vml" Requires="v">
                <p:oleObj spid="_x0000_s72767" name="Equation" r:id="rId5" imgW="3060360" imgH="419040" progId="Equation.3">
                  <p:embed/>
                </p:oleObj>
              </mc:Choice>
              <mc:Fallback>
                <p:oleObj name="Equation" r:id="rId5" imgW="3060360" imgH="419040" progId="Equation.3">
                  <p:embed/>
                  <p:pic>
                    <p:nvPicPr>
                      <p:cNvPr id="0" name=""/>
                      <p:cNvPicPr/>
                      <p:nvPr/>
                    </p:nvPicPr>
                    <p:blipFill>
                      <a:blip r:embed="rId6"/>
                      <a:stretch>
                        <a:fillRect/>
                      </a:stretch>
                    </p:blipFill>
                    <p:spPr>
                      <a:xfrm>
                        <a:off x="1552575" y="5449887"/>
                        <a:ext cx="5574366" cy="763295"/>
                      </a:xfrm>
                      <a:prstGeom prst="rect">
                        <a:avLst/>
                      </a:prstGeom>
                    </p:spPr>
                  </p:pic>
                </p:oleObj>
              </mc:Fallback>
            </mc:AlternateContent>
          </a:graphicData>
        </a:graphic>
      </p:graphicFrame>
    </p:spTree>
    <p:extLst>
      <p:ext uri="{BB962C8B-B14F-4D97-AF65-F5344CB8AC3E}">
        <p14:creationId xmlns:p14="http://schemas.microsoft.com/office/powerpoint/2010/main" val="8815127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Text Clustering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b="1" dirty="0" smtClean="0">
                <a:latin typeface="Book Antiqua" panose="02040602050305030304" pitchFamily="18" charset="0"/>
              </a:rPr>
              <a:t>TF-IDF: </a:t>
            </a:r>
            <a:r>
              <a:rPr lang="en-US" dirty="0" smtClean="0">
                <a:latin typeface="Book Antiqua" panose="02040602050305030304" pitchFamily="18" charset="0"/>
              </a:rPr>
              <a:t>TF-IDF </a:t>
            </a:r>
            <a:r>
              <a:rPr lang="en-US" dirty="0">
                <a:latin typeface="Book Antiqua" panose="02040602050305030304" pitchFamily="18" charset="0"/>
              </a:rPr>
              <a:t>(term frequency-inverse document frequency) is a statistical measure that evaluates how relevant a word is to a document in a collection of documents</a:t>
            </a:r>
            <a:r>
              <a:rPr lang="en-US" dirty="0" smtClean="0">
                <a:latin typeface="Book Antiqua" panose="02040602050305030304" pitchFamily="18" charset="0"/>
              </a:rPr>
              <a:t>. </a:t>
            </a:r>
          </a:p>
          <a:p>
            <a:pPr algn="just"/>
            <a:r>
              <a:rPr lang="en-US" dirty="0" smtClean="0">
                <a:latin typeface="Book Antiqua" panose="02040602050305030304" pitchFamily="18" charset="0"/>
              </a:rPr>
              <a:t>This </a:t>
            </a:r>
            <a:r>
              <a:rPr lang="en-US" dirty="0">
                <a:latin typeface="Book Antiqua" panose="02040602050305030304" pitchFamily="18" charset="0"/>
              </a:rPr>
              <a:t>is done by multiplying two metrics</a:t>
            </a:r>
            <a:r>
              <a:rPr lang="en-US" dirty="0" smtClean="0">
                <a:latin typeface="Book Antiqua" panose="02040602050305030304" pitchFamily="18" charset="0"/>
              </a:rPr>
              <a:t>: </a:t>
            </a:r>
            <a:r>
              <a:rPr lang="en-US" i="1" dirty="0" smtClean="0">
                <a:latin typeface="Book Antiqua" panose="02040602050305030304" pitchFamily="18" charset="0"/>
              </a:rPr>
              <a:t>Term Frequency and Inverse Document Frequency</a:t>
            </a:r>
            <a:r>
              <a:rPr lang="en-US" dirty="0" smtClean="0">
                <a:latin typeface="Book Antiqua" panose="02040602050305030304" pitchFamily="18" charset="0"/>
              </a:rPr>
              <a:t>.</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TF-IDF=TF × IDF</a:t>
            </a:r>
          </a:p>
          <a:p>
            <a:pPr algn="just"/>
            <a:r>
              <a:rPr lang="en-US" dirty="0" smtClean="0">
                <a:latin typeface="Book Antiqua" panose="02040602050305030304" pitchFamily="18" charset="0"/>
              </a:rPr>
              <a:t>Once we have document vectors we can use </a:t>
            </a:r>
            <a:r>
              <a:rPr lang="en-US" i="1" dirty="0" smtClean="0">
                <a:latin typeface="Book Antiqua" panose="02040602050305030304" pitchFamily="18" charset="0"/>
              </a:rPr>
              <a:t>any clustering algorithm</a:t>
            </a:r>
            <a:r>
              <a:rPr lang="en-US" dirty="0" smtClean="0">
                <a:latin typeface="Book Antiqua" panose="02040602050305030304" pitchFamily="18" charset="0"/>
              </a:rPr>
              <a:t> to perform documents clustering.</a:t>
            </a: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2129398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Text Clustering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smtClean="0">
                <a:latin typeface="Book Antiqua" panose="02040602050305030304" pitchFamily="18" charset="0"/>
              </a:rPr>
              <a:t>Example:</a:t>
            </a:r>
            <a:r>
              <a:rPr lang="en-US" dirty="0" smtClean="0">
                <a:latin typeface="Book Antiqua" panose="02040602050305030304" pitchFamily="18" charset="0"/>
              </a:rPr>
              <a:t> Computer TF-IDF vectors for following documents:</a:t>
            </a:r>
          </a:p>
          <a:p>
            <a:pPr marL="457200" lvl="1" indent="0" algn="just">
              <a:buNone/>
            </a:pPr>
            <a:r>
              <a:rPr lang="en-US" dirty="0" smtClean="0">
                <a:latin typeface="Book Antiqua" panose="02040602050305030304" pitchFamily="18" charset="0"/>
              </a:rPr>
              <a:t>D1: Computer Science and Information Technology</a:t>
            </a:r>
          </a:p>
          <a:p>
            <a:pPr marL="457200" lvl="1" indent="0" algn="just">
              <a:buNone/>
            </a:pPr>
            <a:r>
              <a:rPr lang="en-US" dirty="0" smtClean="0">
                <a:latin typeface="Book Antiqua" panose="02040602050305030304" pitchFamily="18" charset="0"/>
              </a:rPr>
              <a:t>D2: Computer Science and Engineering</a:t>
            </a:r>
          </a:p>
          <a:p>
            <a:pPr marL="457200" lvl="1" indent="0" algn="just">
              <a:buNone/>
            </a:pPr>
            <a:r>
              <a:rPr lang="en-US" dirty="0" smtClean="0">
                <a:latin typeface="Book Antiqua" panose="02040602050305030304" pitchFamily="18" charset="0"/>
              </a:rPr>
              <a:t>D3: Humanities and Social Science</a:t>
            </a:r>
          </a:p>
          <a:p>
            <a:pPr marL="457200" lvl="1" indent="0" algn="just">
              <a:buNone/>
            </a:pPr>
            <a:r>
              <a:rPr lang="en-US" dirty="0" smtClean="0">
                <a:latin typeface="Book Antiqua" panose="02040602050305030304" pitchFamily="18" charset="0"/>
              </a:rPr>
              <a:t>D4: Department of Social Science</a:t>
            </a:r>
          </a:p>
          <a:p>
            <a:pPr marL="457200" lvl="1" indent="0" algn="just">
              <a:buNone/>
            </a:pPr>
            <a:r>
              <a:rPr lang="en-US" dirty="0" smtClean="0">
                <a:latin typeface="Book Antiqua" panose="02040602050305030304" pitchFamily="18" charset="0"/>
              </a:rPr>
              <a:t>D5: Applications of Computer Science</a:t>
            </a:r>
          </a:p>
          <a:p>
            <a:pPr marL="0" indent="0" algn="just">
              <a:buNone/>
            </a:pPr>
            <a:r>
              <a:rPr lang="en-US" b="1" dirty="0" smtClean="0">
                <a:latin typeface="Book Antiqua" panose="02040602050305030304" pitchFamily="18" charset="0"/>
              </a:rPr>
              <a:t>Solution:</a:t>
            </a:r>
          </a:p>
          <a:p>
            <a:pPr marL="0" indent="0" algn="just">
              <a:buNone/>
            </a:pPr>
            <a:r>
              <a:rPr lang="en-US" b="1" dirty="0" smtClean="0">
                <a:latin typeface="Book Antiqua" panose="02040602050305030304" pitchFamily="18" charset="0"/>
              </a:rPr>
              <a:t>Bag of words (BW</a:t>
            </a:r>
            <a:r>
              <a:rPr lang="en-US" sz="2400" b="1" dirty="0" smtClean="0">
                <a:latin typeface="Book Antiqua" panose="02040602050305030304" pitchFamily="18" charset="0"/>
              </a:rPr>
              <a:t>)</a:t>
            </a:r>
            <a:r>
              <a:rPr lang="en-US" sz="2400" dirty="0" smtClean="0">
                <a:latin typeface="Book Antiqua" panose="02040602050305030304" pitchFamily="18" charset="0"/>
              </a:rPr>
              <a:t>={Computer, Science, and, Information, Technology, Engineering, Humanities, Social, Science, Department, of, Applications}</a:t>
            </a:r>
          </a:p>
          <a:p>
            <a:pPr marL="0" indent="0" algn="just">
              <a:buNone/>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8764899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Text Clustering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smtClean="0">
                <a:latin typeface="Book Antiqua" panose="02040602050305030304" pitchFamily="18" charset="0"/>
              </a:rPr>
              <a:t>Bag </a:t>
            </a:r>
            <a:r>
              <a:rPr lang="en-US" b="1" dirty="0" smtClean="0">
                <a:latin typeface="Book Antiqua" panose="02040602050305030304" pitchFamily="18" charset="0"/>
              </a:rPr>
              <a:t>of words (BW</a:t>
            </a:r>
            <a:r>
              <a:rPr lang="en-US" sz="2400" b="1" dirty="0" smtClean="0">
                <a:latin typeface="Book Antiqua" panose="02040602050305030304" pitchFamily="18" charset="0"/>
              </a:rPr>
              <a:t>)</a:t>
            </a:r>
            <a:r>
              <a:rPr lang="en-US" sz="2400" dirty="0" smtClean="0">
                <a:latin typeface="Book Antiqua" panose="02040602050305030304" pitchFamily="18" charset="0"/>
              </a:rPr>
              <a:t>={Computer, Science, and, Information, Technology, Engineering, Humanities, Social, Science, Department, of, Applications}</a:t>
            </a:r>
          </a:p>
          <a:p>
            <a:pPr marL="0" indent="0" algn="just">
              <a:buNone/>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0139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Increasing the number of features will not always improve classification accuracy.</a:t>
            </a:r>
          </a:p>
          <a:p>
            <a:pPr algn="just"/>
            <a:r>
              <a:rPr lang="en-US" dirty="0">
                <a:latin typeface="Book Antiqua" panose="02040602050305030304" pitchFamily="18" charset="0"/>
              </a:rPr>
              <a:t>In practice, the inclusion of more features might actually lead to worse performance.</a:t>
            </a:r>
          </a:p>
          <a:p>
            <a:pPr algn="just"/>
            <a:r>
              <a:rPr lang="en-US" dirty="0">
                <a:latin typeface="Book Antiqua" panose="02040602050305030304" pitchFamily="18" charset="0"/>
              </a:rPr>
              <a:t>The number of training examples required increases exponentially with dimensionality d (i.e., </a:t>
            </a:r>
            <a:r>
              <a:rPr lang="en-US" dirty="0" err="1">
                <a:latin typeface="Book Antiqua" panose="02040602050305030304" pitchFamily="18" charset="0"/>
              </a:rPr>
              <a:t>k</a:t>
            </a:r>
            <a:r>
              <a:rPr lang="en-US" baseline="30000" dirty="0" err="1">
                <a:latin typeface="Book Antiqua" panose="02040602050305030304" pitchFamily="18" charset="0"/>
              </a:rPr>
              <a:t>d</a:t>
            </a:r>
            <a:r>
              <a:rPr lang="en-US" dirty="0">
                <a:latin typeface="Book Antiqua" panose="02040602050305030304" pitchFamily="18" charset="0"/>
              </a:rPr>
              <a:t>). </a:t>
            </a:r>
          </a:p>
          <a:p>
            <a:pPr algn="just"/>
            <a:r>
              <a:rPr lang="en-US" dirty="0" smtClean="0">
                <a:latin typeface="Book Antiqua" panose="02040602050305030304" pitchFamily="18" charset="0"/>
              </a:rPr>
              <a:t>Therefore, we need to choose </a:t>
            </a:r>
            <a:r>
              <a:rPr lang="en-US" dirty="0">
                <a:latin typeface="Book Antiqua" panose="02040602050305030304" pitchFamily="18" charset="0"/>
              </a:rPr>
              <a:t>an optimum set of features </a:t>
            </a:r>
            <a:r>
              <a:rPr lang="en-US" dirty="0" smtClean="0">
                <a:latin typeface="Book Antiqua" panose="02040602050305030304" pitchFamily="18" charset="0"/>
              </a:rPr>
              <a:t>to </a:t>
            </a:r>
            <a:r>
              <a:rPr lang="en-US" dirty="0">
                <a:latin typeface="Book Antiqua" panose="02040602050305030304" pitchFamily="18" charset="0"/>
              </a:rPr>
              <a:t>improve classification accuracy</a:t>
            </a:r>
            <a:r>
              <a:rPr lang="en-US" dirty="0" smtClean="0">
                <a:latin typeface="Book Antiqua" panose="02040602050305030304" pitchFamily="18" charset="0"/>
              </a:rPr>
              <a:t>.</a:t>
            </a:r>
          </a:p>
          <a:p>
            <a:pPr algn="just"/>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5036230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Reducing the number of variables of a data set naturally comes at the expense of accuracy, but the trick in dimensionality reduction is to trade a little accuracy for simplicity. </a:t>
            </a:r>
            <a:endParaRPr lang="en-US" dirty="0" smtClean="0">
              <a:latin typeface="Book Antiqua" panose="02040602050305030304" pitchFamily="18" charset="0"/>
            </a:endParaRPr>
          </a:p>
          <a:p>
            <a:pPr algn="just"/>
            <a:r>
              <a:rPr lang="en-US" dirty="0" smtClean="0">
                <a:latin typeface="Book Antiqua" panose="02040602050305030304" pitchFamily="18" charset="0"/>
              </a:rPr>
              <a:t>Because </a:t>
            </a:r>
            <a:r>
              <a:rPr lang="en-US" dirty="0">
                <a:latin typeface="Book Antiqua" panose="02040602050305030304" pitchFamily="18" charset="0"/>
              </a:rPr>
              <a:t>smaller data sets are easier to explore and visualize and make analyzing data much easier and faster for machine learning algorithms without extraneous variables to process.</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4723405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Dimensionality reduction is the process of reducing the number of variables under consideration by obtaining smaller set of principle variables.</a:t>
            </a:r>
          </a:p>
          <a:p>
            <a:pPr algn="just"/>
            <a:r>
              <a:rPr lang="en-US" dirty="0" smtClean="0">
                <a:latin typeface="Book Antiqua" panose="02040602050305030304" pitchFamily="18" charset="0"/>
              </a:rPr>
              <a:t>There </a:t>
            </a:r>
            <a:r>
              <a:rPr lang="en-US" dirty="0">
                <a:latin typeface="Book Antiqua" panose="02040602050305030304" pitchFamily="18" charset="0"/>
              </a:rPr>
              <a:t>are many ways to achieve dimensionality reduction, but most of these techniques fall into one of two classes:</a:t>
            </a:r>
          </a:p>
          <a:p>
            <a:pPr lvl="1" algn="just"/>
            <a:r>
              <a:rPr lang="en-US" sz="2600" dirty="0">
                <a:latin typeface="Book Antiqua" panose="02040602050305030304" pitchFamily="18" charset="0"/>
              </a:rPr>
              <a:t>Feature Elimination</a:t>
            </a:r>
          </a:p>
          <a:p>
            <a:pPr lvl="1" algn="just"/>
            <a:r>
              <a:rPr lang="en-US" sz="2600" dirty="0">
                <a:latin typeface="Book Antiqua" panose="02040602050305030304" pitchFamily="18" charset="0"/>
              </a:rPr>
              <a:t>Feature </a:t>
            </a:r>
            <a:r>
              <a:rPr lang="en-US" sz="2600" dirty="0" smtClean="0">
                <a:latin typeface="Book Antiqua" panose="02040602050305030304" pitchFamily="18" charset="0"/>
              </a:rPr>
              <a:t>Extraction</a:t>
            </a:r>
          </a:p>
          <a:p>
            <a:pPr algn="just"/>
            <a:r>
              <a:rPr lang="en-US" dirty="0" smtClean="0">
                <a:latin typeface="Book Antiqua" panose="02040602050305030304" pitchFamily="18" charset="0"/>
              </a:rPr>
              <a:t>Feature selection method selects k dimensions from set of d dimensions in the original dataset.</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5929064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In f</a:t>
            </a:r>
            <a:r>
              <a:rPr lang="en-US" dirty="0" smtClean="0">
                <a:latin typeface="Book Antiqua" panose="02040602050305030304" pitchFamily="18" charset="0"/>
              </a:rPr>
              <a:t>eature selection, </a:t>
            </a:r>
            <a:r>
              <a:rPr lang="en-US" dirty="0">
                <a:latin typeface="Book Antiqua" panose="02040602050305030304" pitchFamily="18" charset="0"/>
              </a:rPr>
              <a:t>we try to find a subset of the original set of variables, or features, to get a smaller subset which can be used to model the problem. </a:t>
            </a:r>
            <a:endParaRPr lang="en-US" dirty="0" smtClean="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1"/>
          <p:cNvGraphicFramePr>
            <a:graphicFrameLocks noChangeAspect="1"/>
          </p:cNvGraphicFramePr>
          <p:nvPr>
            <p:extLst>
              <p:ext uri="{D42A27DB-BD31-4B8C-83A1-F6EECF244321}">
                <p14:modId xmlns:p14="http://schemas.microsoft.com/office/powerpoint/2010/main" val="1372395019"/>
              </p:ext>
            </p:extLst>
          </p:nvPr>
        </p:nvGraphicFramePr>
        <p:xfrm>
          <a:off x="3813082" y="3284537"/>
          <a:ext cx="2233612" cy="3027363"/>
        </p:xfrm>
        <a:graphic>
          <a:graphicData uri="http://schemas.openxmlformats.org/presentationml/2006/ole">
            <mc:AlternateContent xmlns:mc="http://schemas.openxmlformats.org/markup-compatibility/2006">
              <mc:Choice xmlns:v="urn:schemas-microsoft-com:vml" Requires="v">
                <p:oleObj spid="_x0000_s50305" name="Equation" r:id="rId3" imgW="1371600" imgH="1854200" progId="Equation.DSMT4">
                  <p:embed/>
                </p:oleObj>
              </mc:Choice>
              <mc:Fallback>
                <p:oleObj name="Equation" r:id="rId3" imgW="1371600" imgH="1854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082" y="3284537"/>
                        <a:ext cx="2233612"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61891" y="5942568"/>
            <a:ext cx="696024" cy="369332"/>
          </a:xfrm>
          <a:prstGeom prst="rect">
            <a:avLst/>
          </a:prstGeom>
          <a:noFill/>
        </p:spPr>
        <p:txBody>
          <a:bodyPr wrap="none">
            <a:spAutoFit/>
          </a:bodyPr>
          <a:lstStyle/>
          <a:p>
            <a:pPr>
              <a:defRPr/>
            </a:pPr>
            <a:r>
              <a:rPr lang="en-US" b="1" dirty="0" smtClean="0">
                <a:latin typeface="Book Antiqua" panose="02040602050305030304" pitchFamily="18" charset="0"/>
              </a:rPr>
              <a:t>K&lt;N</a:t>
            </a:r>
            <a:endParaRPr lang="en-US" b="1" dirty="0">
              <a:latin typeface="Book Antiqua" panose="02040602050305030304" pitchFamily="18" charset="0"/>
            </a:endParaRPr>
          </a:p>
        </p:txBody>
      </p:sp>
    </p:spTree>
    <p:extLst>
      <p:ext uri="{BB962C8B-B14F-4D97-AF65-F5344CB8AC3E}">
        <p14:creationId xmlns:p14="http://schemas.microsoft.com/office/powerpoint/2010/main" val="45434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Similarity and Dissimilarity</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i="1" dirty="0" err="1">
                <a:latin typeface="Book Antiqua" panose="02040602050305030304" pitchFamily="18" charset="0"/>
              </a:rPr>
              <a:t>Minkowski</a:t>
            </a:r>
            <a:r>
              <a:rPr lang="en-US" i="1" dirty="0">
                <a:latin typeface="Book Antiqua" panose="02040602050305030304" pitchFamily="18" charset="0"/>
              </a:rPr>
              <a:t> distance</a:t>
            </a:r>
            <a:r>
              <a:rPr lang="en-US" dirty="0">
                <a:latin typeface="Book Antiqua" panose="02040602050305030304" pitchFamily="18" charset="0"/>
              </a:rPr>
              <a:t> is a generalization of both Euclidean distance and Manhattan distance. It is defined </a:t>
            </a:r>
            <a:r>
              <a:rPr lang="en-US" dirty="0" smtClean="0">
                <a:latin typeface="Book Antiqua" panose="02040602050305030304" pitchFamily="18" charset="0"/>
              </a:rPr>
              <a:t>as</a:t>
            </a: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Where p is a positive integer, such a distance is also called </a:t>
            </a:r>
            <a:r>
              <a:rPr lang="en-US" dirty="0" err="1">
                <a:latin typeface="Book Antiqua" panose="02040602050305030304" pitchFamily="18" charset="0"/>
              </a:rPr>
              <a:t>L</a:t>
            </a:r>
            <a:r>
              <a:rPr lang="en-US" baseline="-25000" dirty="0" err="1">
                <a:latin typeface="Book Antiqua" panose="02040602050305030304" pitchFamily="18" charset="0"/>
              </a:rPr>
              <a:t>p</a:t>
            </a:r>
            <a:r>
              <a:rPr lang="en-US" dirty="0">
                <a:latin typeface="Book Antiqua" panose="02040602050305030304" pitchFamily="18" charset="0"/>
              </a:rPr>
              <a:t> norm, in some literature</a:t>
            </a:r>
            <a:r>
              <a:rPr lang="en-US" dirty="0" smtClean="0">
                <a:latin typeface="Book Antiqua" panose="02040602050305030304" pitchFamily="18" charset="0"/>
              </a:rPr>
              <a:t>. It </a:t>
            </a:r>
            <a:r>
              <a:rPr lang="en-US" dirty="0">
                <a:latin typeface="Book Antiqua" panose="02040602050305030304" pitchFamily="18" charset="0"/>
              </a:rPr>
              <a:t>represents the Manhattan distance when p = 1 (i.e., L</a:t>
            </a:r>
            <a:r>
              <a:rPr lang="en-US" baseline="-25000" dirty="0">
                <a:latin typeface="Book Antiqua" panose="02040602050305030304" pitchFamily="18" charset="0"/>
              </a:rPr>
              <a:t>1</a:t>
            </a:r>
            <a:r>
              <a:rPr lang="en-US" dirty="0">
                <a:latin typeface="Book Antiqua" panose="02040602050305030304" pitchFamily="18" charset="0"/>
              </a:rPr>
              <a:t> norm) and Euclidean </a:t>
            </a:r>
            <a:r>
              <a:rPr lang="en-US" dirty="0" smtClean="0">
                <a:latin typeface="Book Antiqua" panose="02040602050305030304" pitchFamily="18" charset="0"/>
              </a:rPr>
              <a:t>distance when </a:t>
            </a:r>
            <a:r>
              <a:rPr lang="en-US" dirty="0">
                <a:latin typeface="Book Antiqua" panose="02040602050305030304" pitchFamily="18" charset="0"/>
              </a:rPr>
              <a:t>p = 2 (i.e., L</a:t>
            </a:r>
            <a:r>
              <a:rPr lang="en-US" baseline="-25000" dirty="0">
                <a:latin typeface="Book Antiqua" panose="02040602050305030304" pitchFamily="18" charset="0"/>
              </a:rPr>
              <a:t>2</a:t>
            </a:r>
            <a:r>
              <a:rPr lang="en-US" dirty="0">
                <a:latin typeface="Book Antiqua" panose="02040602050305030304" pitchFamily="18" charset="0"/>
              </a:rPr>
              <a:t> norm).</a:t>
            </a: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
        <p:nvSpPr>
          <p:cNvPr id="5" name="Rectangle 2"/>
          <p:cNvSpPr>
            <a:spLocks noChangeArrowheads="1"/>
          </p:cNvSpPr>
          <p:nvPr/>
        </p:nvSpPr>
        <p:spPr bwMode="auto">
          <a:xfrm>
            <a:off x="1331258" y="377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2326342" y="4649180"/>
            <a:ext cx="151971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nvPr>
        </p:nvGraphicFramePr>
        <p:xfrm>
          <a:off x="1204351" y="2737457"/>
          <a:ext cx="4155440" cy="596586"/>
        </p:xfrm>
        <a:graphic>
          <a:graphicData uri="http://schemas.openxmlformats.org/presentationml/2006/ole">
            <mc:AlternateContent xmlns:mc="http://schemas.openxmlformats.org/markup-compatibility/2006">
              <mc:Choice xmlns:v="urn:schemas-microsoft-com:vml" Requires="v">
                <p:oleObj spid="_x0000_s43258" name="Equation" r:id="rId4" imgW="2019240" imgH="304560" progId="Equation.3">
                  <p:embed/>
                </p:oleObj>
              </mc:Choice>
              <mc:Fallback>
                <p:oleObj name="Equation" r:id="rId4" imgW="2019240" imgH="304560" progId="Equation.3">
                  <p:embed/>
                  <p:pic>
                    <p:nvPicPr>
                      <p:cNvPr id="0" name=""/>
                      <p:cNvPicPr>
                        <a:picLocks noChangeAspect="1" noChangeArrowheads="1"/>
                      </p:cNvPicPr>
                      <p:nvPr/>
                    </p:nvPicPr>
                    <p:blipFill>
                      <a:blip r:embed="rId5"/>
                      <a:srcRect/>
                      <a:stretch>
                        <a:fillRect/>
                      </a:stretch>
                    </p:blipFill>
                    <p:spPr bwMode="auto">
                      <a:xfrm>
                        <a:off x="1204351" y="2737457"/>
                        <a:ext cx="4155440" cy="596586"/>
                      </a:xfrm>
                      <a:prstGeom prst="rect">
                        <a:avLst/>
                      </a:prstGeom>
                      <a:noFill/>
                    </p:spPr>
                  </p:pic>
                </p:oleObj>
              </mc:Fallback>
            </mc:AlternateContent>
          </a:graphicData>
        </a:graphic>
      </p:graphicFrame>
    </p:spTree>
    <p:extLst>
      <p:ext uri="{BB962C8B-B14F-4D97-AF65-F5344CB8AC3E}">
        <p14:creationId xmlns:p14="http://schemas.microsoft.com/office/powerpoint/2010/main" val="6646517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Feature extraction: finds a set of new features through some mapping function f() from the existing features. The mapping f() could be linear or non-linear. </a:t>
            </a: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7" name="Object 1"/>
          <p:cNvGraphicFramePr>
            <a:graphicFrameLocks noChangeAspect="1"/>
          </p:cNvGraphicFramePr>
          <p:nvPr>
            <p:extLst>
              <p:ext uri="{D42A27DB-BD31-4B8C-83A1-F6EECF244321}">
                <p14:modId xmlns:p14="http://schemas.microsoft.com/office/powerpoint/2010/main" val="3701980596"/>
              </p:ext>
            </p:extLst>
          </p:nvPr>
        </p:nvGraphicFramePr>
        <p:xfrm>
          <a:off x="3690588" y="3264834"/>
          <a:ext cx="2589212" cy="2767013"/>
        </p:xfrm>
        <a:graphic>
          <a:graphicData uri="http://schemas.openxmlformats.org/presentationml/2006/ole">
            <mc:AlternateContent xmlns:mc="http://schemas.openxmlformats.org/markup-compatibility/2006">
              <mc:Choice xmlns:v="urn:schemas-microsoft-com:vml" Requires="v">
                <p:oleObj spid="_x0000_s51329" name="Equation" r:id="rId3" imgW="1739900" imgH="1854200" progId="Equation.DSMT4">
                  <p:embed/>
                </p:oleObj>
              </mc:Choice>
              <mc:Fallback>
                <p:oleObj name="Equation" r:id="rId3" imgW="1739900" imgH="1854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588" y="3264834"/>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5698682" y="5662515"/>
            <a:ext cx="696024" cy="369332"/>
          </a:xfrm>
          <a:prstGeom prst="rect">
            <a:avLst/>
          </a:prstGeom>
          <a:noFill/>
        </p:spPr>
        <p:txBody>
          <a:bodyPr wrap="none">
            <a:spAutoFit/>
          </a:bodyPr>
          <a:lstStyle/>
          <a:p>
            <a:pPr>
              <a:defRPr/>
            </a:pPr>
            <a:r>
              <a:rPr lang="en-US" b="1" dirty="0" smtClean="0">
                <a:latin typeface="Book Antiqua" panose="02040602050305030304" pitchFamily="18" charset="0"/>
              </a:rPr>
              <a:t>K&lt;N</a:t>
            </a:r>
            <a:endParaRPr lang="en-US" b="1" dirty="0">
              <a:latin typeface="Book Antiqua" panose="02040602050305030304" pitchFamily="18" charset="0"/>
            </a:endParaRPr>
          </a:p>
        </p:txBody>
      </p:sp>
    </p:spTree>
    <p:extLst>
      <p:ext uri="{BB962C8B-B14F-4D97-AF65-F5344CB8AC3E}">
        <p14:creationId xmlns:p14="http://schemas.microsoft.com/office/powerpoint/2010/main" val="6695991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fontAlgn="base"/>
            <a:r>
              <a:rPr lang="en-US" dirty="0">
                <a:latin typeface="Book Antiqua" panose="02040602050305030304" pitchFamily="18" charset="0"/>
              </a:rPr>
              <a:t>The various </a:t>
            </a:r>
            <a:r>
              <a:rPr lang="en-US" dirty="0" smtClean="0">
                <a:latin typeface="Book Antiqua" panose="02040602050305030304" pitchFamily="18" charset="0"/>
              </a:rPr>
              <a:t>feature extraction methods </a:t>
            </a:r>
            <a:r>
              <a:rPr lang="en-US" dirty="0">
                <a:latin typeface="Book Antiqua" panose="02040602050305030304" pitchFamily="18" charset="0"/>
              </a:rPr>
              <a:t>used for dimensionality </a:t>
            </a:r>
            <a:r>
              <a:rPr lang="en-US" dirty="0" smtClean="0">
                <a:latin typeface="Book Antiqua" panose="02040602050305030304" pitchFamily="18" charset="0"/>
              </a:rPr>
              <a:t>reduction: </a:t>
            </a:r>
          </a:p>
          <a:p>
            <a:pPr lvl="1" algn="just" fontAlgn="base"/>
            <a:r>
              <a:rPr lang="en-US" dirty="0" smtClean="0">
                <a:latin typeface="Book Antiqua" panose="02040602050305030304" pitchFamily="18" charset="0"/>
              </a:rPr>
              <a:t>Principal </a:t>
            </a:r>
            <a:r>
              <a:rPr lang="en-US" dirty="0">
                <a:latin typeface="Book Antiqua" panose="02040602050305030304" pitchFamily="18" charset="0"/>
              </a:rPr>
              <a:t>Component Analysis (</a:t>
            </a:r>
            <a:r>
              <a:rPr lang="en-US" dirty="0" smtClean="0">
                <a:latin typeface="Book Antiqua" panose="02040602050305030304" pitchFamily="18" charset="0"/>
              </a:rPr>
              <a:t>PCA)</a:t>
            </a:r>
          </a:p>
          <a:p>
            <a:pPr lvl="1" algn="just" fontAlgn="base"/>
            <a:r>
              <a:rPr lang="en-US" dirty="0" smtClean="0">
                <a:latin typeface="Book Antiqua" panose="02040602050305030304" pitchFamily="18" charset="0"/>
              </a:rPr>
              <a:t>Linear </a:t>
            </a:r>
            <a:r>
              <a:rPr lang="en-US" dirty="0">
                <a:latin typeface="Book Antiqua" panose="02040602050305030304" pitchFamily="18" charset="0"/>
              </a:rPr>
              <a:t>Discriminant Analysis (</a:t>
            </a:r>
            <a:r>
              <a:rPr lang="en-US" dirty="0" smtClean="0">
                <a:latin typeface="Book Antiqua" panose="02040602050305030304" pitchFamily="18" charset="0"/>
              </a:rPr>
              <a:t>LDA)</a:t>
            </a:r>
          </a:p>
          <a:p>
            <a:pPr lvl="1" algn="just" fontAlgn="base"/>
            <a:r>
              <a:rPr lang="en-US" dirty="0" smtClean="0">
                <a:latin typeface="Book Antiqua" panose="02040602050305030304" pitchFamily="18" charset="0"/>
              </a:rPr>
              <a:t>Generalized </a:t>
            </a:r>
            <a:r>
              <a:rPr lang="en-US" dirty="0">
                <a:latin typeface="Book Antiqua" panose="02040602050305030304" pitchFamily="18" charset="0"/>
              </a:rPr>
              <a:t>Discriminant Analysis (GDA)</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6995087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smtClean="0">
                <a:latin typeface="Book Antiqua" panose="02040602050305030304" pitchFamily="18" charset="0"/>
              </a:rPr>
              <a:t>Principle Component Analysis (PCA)</a:t>
            </a:r>
          </a:p>
          <a:p>
            <a:pPr algn="just"/>
            <a:r>
              <a:rPr lang="en-US" dirty="0">
                <a:latin typeface="Book Antiqua" panose="02040602050305030304" pitchFamily="18" charset="0"/>
              </a:rPr>
              <a:t>PCA is an unsupervised learning algorithm that is used for the dimensionality reduction in machine </a:t>
            </a:r>
            <a:r>
              <a:rPr lang="en-US" dirty="0" smtClean="0">
                <a:latin typeface="Book Antiqua" panose="02040602050305030304" pitchFamily="18" charset="0"/>
              </a:rPr>
              <a:t>learning.</a:t>
            </a:r>
            <a:endParaRPr lang="en-US" dirty="0">
              <a:latin typeface="Book Antiqua" panose="02040602050305030304" pitchFamily="18" charset="0"/>
            </a:endParaRPr>
          </a:p>
          <a:p>
            <a:pPr algn="just"/>
            <a:r>
              <a:rPr lang="en-US" dirty="0" smtClean="0">
                <a:latin typeface="Book Antiqua" panose="02040602050305030304" pitchFamily="18" charset="0"/>
              </a:rPr>
              <a:t>This method is </a:t>
            </a:r>
            <a:r>
              <a:rPr lang="en-US" dirty="0">
                <a:latin typeface="Book Antiqua" panose="02040602050305030304" pitchFamily="18" charset="0"/>
              </a:rPr>
              <a:t>often used to reduce the dimensionality of large data sets, by transforming a large set of variables into a smaller one that still contains most of the information in the large set.</a:t>
            </a:r>
          </a:p>
          <a:p>
            <a:pPr algn="just"/>
            <a:r>
              <a:rPr lang="en-US" dirty="0" smtClean="0">
                <a:latin typeface="Book Antiqua" panose="02040602050305030304" pitchFamily="18" charset="0"/>
              </a:rPr>
              <a:t>It </a:t>
            </a:r>
            <a:r>
              <a:rPr lang="en-US" dirty="0">
                <a:latin typeface="Book Antiqua" panose="02040602050305030304" pitchFamily="18" charset="0"/>
              </a:rPr>
              <a:t>is a statistical process that converts the observations of correlated features into a set of linearly uncorrelated features with the help of orthogonal transformation. </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1365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smtClean="0">
                <a:latin typeface="Book Antiqua" panose="02040602050305030304" pitchFamily="18" charset="0"/>
              </a:rPr>
              <a:t>Principle Component Analysis (PCA)</a:t>
            </a:r>
          </a:p>
          <a:p>
            <a:pPr algn="just"/>
            <a:r>
              <a:rPr lang="en-US" dirty="0" smtClean="0">
                <a:latin typeface="Book Antiqua" panose="02040602050305030304" pitchFamily="18" charset="0"/>
              </a:rPr>
              <a:t>These </a:t>
            </a:r>
            <a:r>
              <a:rPr lang="en-US" dirty="0">
                <a:latin typeface="Book Antiqua" panose="02040602050305030304" pitchFamily="18" charset="0"/>
              </a:rPr>
              <a:t>new transformed features are called the Principal </a:t>
            </a:r>
            <a:r>
              <a:rPr lang="en-US" dirty="0" smtClean="0">
                <a:latin typeface="Book Antiqua" panose="02040602050305030304" pitchFamily="18" charset="0"/>
              </a:rPr>
              <a:t>Components (PCs). Some </a:t>
            </a:r>
            <a:r>
              <a:rPr lang="en-US" dirty="0">
                <a:latin typeface="Book Antiqua" panose="02040602050305030304" pitchFamily="18" charset="0"/>
              </a:rPr>
              <a:t>properties of these principal components are given below</a:t>
            </a:r>
            <a:r>
              <a:rPr lang="en-US" dirty="0" smtClean="0">
                <a:latin typeface="Book Antiqua" panose="02040602050305030304" pitchFamily="18" charset="0"/>
              </a:rPr>
              <a:t>:</a:t>
            </a:r>
          </a:p>
          <a:p>
            <a:pPr lvl="1" algn="just"/>
            <a:r>
              <a:rPr lang="en-US" sz="2600" dirty="0">
                <a:latin typeface="Book Antiqua" panose="02040602050305030304" pitchFamily="18" charset="0"/>
              </a:rPr>
              <a:t>The </a:t>
            </a:r>
            <a:r>
              <a:rPr lang="en-US" sz="2600" dirty="0" smtClean="0">
                <a:latin typeface="Book Antiqua" panose="02040602050305030304" pitchFamily="18" charset="0"/>
              </a:rPr>
              <a:t>PC must </a:t>
            </a:r>
            <a:r>
              <a:rPr lang="en-US" sz="2600" dirty="0">
                <a:latin typeface="Book Antiqua" panose="02040602050305030304" pitchFamily="18" charset="0"/>
              </a:rPr>
              <a:t>be the linear combination of the original features.</a:t>
            </a:r>
          </a:p>
          <a:p>
            <a:pPr lvl="1" algn="just"/>
            <a:r>
              <a:rPr lang="en-US" sz="2600" dirty="0">
                <a:latin typeface="Book Antiqua" panose="02040602050305030304" pitchFamily="18" charset="0"/>
              </a:rPr>
              <a:t>These components are </a:t>
            </a:r>
            <a:r>
              <a:rPr lang="en-US" sz="2600" dirty="0" smtClean="0">
                <a:latin typeface="Book Antiqua" panose="02040602050305030304" pitchFamily="18" charset="0"/>
              </a:rPr>
              <a:t>orthogonal, i.e., the </a:t>
            </a:r>
            <a:r>
              <a:rPr lang="en-US" sz="2600" dirty="0">
                <a:latin typeface="Book Antiqua" panose="02040602050305030304" pitchFamily="18" charset="0"/>
              </a:rPr>
              <a:t>correlation between a pair of variables is zero.</a:t>
            </a:r>
          </a:p>
          <a:p>
            <a:pPr lvl="1" algn="just"/>
            <a:r>
              <a:rPr lang="en-US" sz="2600" dirty="0">
                <a:latin typeface="Book Antiqua" panose="02040602050305030304" pitchFamily="18" charset="0"/>
              </a:rPr>
              <a:t>The importance of each component decreases when going to 1 to n, it means the </a:t>
            </a:r>
            <a:r>
              <a:rPr lang="en-US" sz="2600" dirty="0" smtClean="0">
                <a:latin typeface="Book Antiqua" panose="02040602050305030304" pitchFamily="18" charset="0"/>
              </a:rPr>
              <a:t>First </a:t>
            </a:r>
            <a:r>
              <a:rPr lang="en-US" sz="2600" dirty="0">
                <a:latin typeface="Book Antiqua" panose="02040602050305030304" pitchFamily="18" charset="0"/>
              </a:rPr>
              <a:t>PC has the most importance, and </a:t>
            </a:r>
            <a:r>
              <a:rPr lang="en-US" sz="2600" dirty="0" smtClean="0">
                <a:latin typeface="Book Antiqua" panose="02040602050305030304" pitchFamily="18" charset="0"/>
              </a:rPr>
              <a:t>n</a:t>
            </a:r>
            <a:r>
              <a:rPr lang="en-US" sz="2600" baseline="30000" dirty="0" smtClean="0">
                <a:latin typeface="Book Antiqua" panose="02040602050305030304" pitchFamily="18" charset="0"/>
              </a:rPr>
              <a:t>th</a:t>
            </a:r>
            <a:r>
              <a:rPr lang="en-US" sz="2600" dirty="0" smtClean="0">
                <a:latin typeface="Book Antiqua" panose="02040602050305030304" pitchFamily="18" charset="0"/>
              </a:rPr>
              <a:t>  </a:t>
            </a:r>
            <a:r>
              <a:rPr lang="en-US" sz="2600" dirty="0">
                <a:latin typeface="Book Antiqua" panose="02040602050305030304" pitchFamily="18" charset="0"/>
              </a:rPr>
              <a:t>PC will have the least importance.</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42255415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Working of PCA</a:t>
            </a:r>
          </a:p>
          <a:p>
            <a:pPr marL="514350" indent="-514350" algn="just">
              <a:buAutoNum type="arabicPeriod"/>
            </a:pPr>
            <a:r>
              <a:rPr lang="en-US" sz="2600" b="1" dirty="0" smtClean="0">
                <a:latin typeface="Book Antiqua" panose="02040602050305030304" pitchFamily="18" charset="0"/>
              </a:rPr>
              <a:t>Get the Dataset with k Features</a:t>
            </a:r>
          </a:p>
          <a:p>
            <a:pPr marL="0" indent="0" algn="just">
              <a:buNone/>
            </a:pPr>
            <a:endParaRPr lang="en-US" sz="2600" b="1" dirty="0" smtClean="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smtClean="0">
              <a:latin typeface="Book Antiqua" panose="02040602050305030304" pitchFamily="18" charset="0"/>
            </a:endParaRPr>
          </a:p>
          <a:p>
            <a:pPr marL="514350" indent="-514350" algn="just">
              <a:buAutoNum type="arabicPeriod"/>
            </a:pPr>
            <a:endParaRPr lang="en-US" sz="2600" b="1" dirty="0" smtClean="0">
              <a:latin typeface="Book Antiqua" panose="02040602050305030304" pitchFamily="18" charset="0"/>
            </a:endParaRPr>
          </a:p>
          <a:p>
            <a:pPr marL="514350" indent="-514350" algn="just">
              <a:buFont typeface="+mj-lt"/>
              <a:buAutoNum type="arabicPeriod" startAt="2"/>
            </a:pPr>
            <a:r>
              <a:rPr lang="en-US" sz="2600" b="1" dirty="0" smtClean="0">
                <a:latin typeface="Book Antiqua" panose="02040602050305030304" pitchFamily="18" charset="0"/>
              </a:rPr>
              <a:t>Compute mean of the Dataset</a:t>
            </a:r>
            <a:r>
              <a:rPr lang="en-US" sz="2600" dirty="0" smtClean="0">
                <a:latin typeface="Book Antiqua" panose="02040602050305030304" pitchFamily="18" charset="0"/>
              </a:rPr>
              <a:t>: compute mean of each feature.</a:t>
            </a:r>
          </a:p>
          <a:p>
            <a:pPr marL="514350" indent="-514350" algn="just">
              <a:buAutoNum type="arabicPeriod" startAt="2"/>
            </a:pPr>
            <a:endParaRPr lang="en-US" sz="2600" dirty="0">
              <a:latin typeface="Book Antiqua" panose="02040602050305030304" pitchFamily="18" charset="0"/>
            </a:endParaRPr>
          </a:p>
          <a:p>
            <a:pPr marL="514350" indent="-514350" algn="just">
              <a:buAutoNum type="arabicPeriod" startAt="2"/>
            </a:pPr>
            <a:endParaRPr lang="en-US" sz="2600" dirty="0" smtClean="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30409335"/>
              </p:ext>
            </p:extLst>
          </p:nvPr>
        </p:nvGraphicFramePr>
        <p:xfrm>
          <a:off x="1500095" y="5543783"/>
          <a:ext cx="3544410" cy="722873"/>
        </p:xfrm>
        <a:graphic>
          <a:graphicData uri="http://schemas.openxmlformats.org/presentationml/2006/ole">
            <mc:AlternateContent xmlns:mc="http://schemas.openxmlformats.org/markup-compatibility/2006">
              <mc:Choice xmlns:v="urn:schemas-microsoft-com:vml" Requires="v">
                <p:oleObj spid="_x0000_s52350" name="Equation" r:id="rId3" imgW="1930320" imgH="393480" progId="Equation.3">
                  <p:embed/>
                </p:oleObj>
              </mc:Choice>
              <mc:Fallback>
                <p:oleObj name="Equation" r:id="rId3" imgW="1930320" imgH="393480" progId="Equation.3">
                  <p:embed/>
                  <p:pic>
                    <p:nvPicPr>
                      <p:cNvPr id="0" name=""/>
                      <p:cNvPicPr/>
                      <p:nvPr/>
                    </p:nvPicPr>
                    <p:blipFill>
                      <a:blip r:embed="rId4"/>
                      <a:stretch>
                        <a:fillRect/>
                      </a:stretch>
                    </p:blipFill>
                    <p:spPr>
                      <a:xfrm>
                        <a:off x="1500095" y="5543783"/>
                        <a:ext cx="3544410" cy="722873"/>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58303888"/>
              </p:ext>
            </p:extLst>
          </p:nvPr>
        </p:nvGraphicFramePr>
        <p:xfrm>
          <a:off x="1386542" y="2757604"/>
          <a:ext cx="5310092" cy="2042160"/>
        </p:xfrm>
        <a:graphic>
          <a:graphicData uri="http://schemas.openxmlformats.org/drawingml/2006/table">
            <a:tbl>
              <a:tblPr firstRow="1" bandRow="1">
                <a:tableStyleId>{5C22544A-7EE6-4342-B048-85BDC9FD1C3A}</a:tableStyleId>
              </a:tblPr>
              <a:tblGrid>
                <a:gridCol w="1327523"/>
                <a:gridCol w="1327523"/>
                <a:gridCol w="1327523"/>
                <a:gridCol w="1327523"/>
              </a:tblGrid>
              <a:tr h="370840">
                <a:tc>
                  <a:txBody>
                    <a:bodyPr/>
                    <a:lstStyle/>
                    <a:p>
                      <a:r>
                        <a:rPr lang="en-US" sz="2400" b="1" i="1" dirty="0" smtClean="0">
                          <a:latin typeface="Book Antiqua" panose="02040602050305030304" pitchFamily="18" charset="0"/>
                        </a:rPr>
                        <a:t>x</a:t>
                      </a:r>
                      <a:r>
                        <a:rPr lang="en-US" sz="2400" b="1" baseline="-25000" dirty="0" smtClean="0">
                          <a:latin typeface="Book Antiqua" panose="02040602050305030304" pitchFamily="18" charset="0"/>
                        </a:rPr>
                        <a:t>1</a:t>
                      </a:r>
                      <a:endParaRPr lang="en-US" sz="2400" b="1"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latin typeface="Book Antiqua" panose="02040602050305030304" pitchFamily="18" charset="0"/>
                        </a:rPr>
                        <a:t>x</a:t>
                      </a:r>
                      <a:r>
                        <a:rPr lang="en-US" sz="2400" b="1" baseline="-25000" dirty="0" smtClean="0">
                          <a:latin typeface="Book Antiqua" panose="02040602050305030304" pitchFamily="18" charset="0"/>
                        </a:rPr>
                        <a:t>2</a:t>
                      </a:r>
                      <a:endParaRPr 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err="1" smtClean="0">
                          <a:latin typeface="Book Antiqua" panose="02040602050305030304" pitchFamily="18" charset="0"/>
                        </a:rPr>
                        <a:t>x</a:t>
                      </a:r>
                      <a:r>
                        <a:rPr lang="en-US" sz="2400" b="1" baseline="-25000" dirty="0" err="1" smtClean="0">
                          <a:latin typeface="Book Antiqua" panose="02040602050305030304" pitchFamily="18" charset="0"/>
                        </a:rPr>
                        <a:t>k</a:t>
                      </a:r>
                      <a:endParaRPr lang="en-US" sz="24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x</a:t>
                      </a:r>
                      <a:r>
                        <a:rPr lang="en-US" sz="2000" b="0" baseline="-25000" dirty="0" smtClean="0">
                          <a:latin typeface="Book Antiqua" panose="02040602050305030304" pitchFamily="18" charset="0"/>
                        </a:rPr>
                        <a:t>11</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x</a:t>
                      </a:r>
                      <a:r>
                        <a:rPr lang="en-US" sz="2000" b="0" i="0" baseline="-25000" dirty="0" smtClean="0">
                          <a:latin typeface="Book Antiqua" panose="02040602050305030304" pitchFamily="18" charset="0"/>
                        </a:rPr>
                        <a:t>2</a:t>
                      </a:r>
                      <a:r>
                        <a:rPr lang="en-US" sz="2000" b="0" baseline="-25000" dirty="0" smtClean="0">
                          <a:latin typeface="Book Antiqua" panose="02040602050305030304" pitchFamily="18" charset="0"/>
                        </a:rPr>
                        <a:t>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a:t>
                      </a:r>
                      <a:endParaRPr lang="en-US"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x</a:t>
                      </a:r>
                      <a:r>
                        <a:rPr lang="en-US" sz="2000" b="0" i="0" baseline="-25000" dirty="0" smtClean="0">
                          <a:latin typeface="Book Antiqua" panose="02040602050305030304" pitchFamily="18" charset="0"/>
                        </a:rPr>
                        <a:t>k</a:t>
                      </a:r>
                      <a:r>
                        <a:rPr lang="en-US" sz="2000" b="0" baseline="-25000" dirty="0" smtClean="0">
                          <a:latin typeface="Book Antiqua" panose="02040602050305030304" pitchFamily="18" charset="0"/>
                        </a:rPr>
                        <a:t>1</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x</a:t>
                      </a:r>
                      <a:r>
                        <a:rPr lang="en-US" sz="2000" b="0" baseline="-25000" dirty="0" smtClean="0">
                          <a:latin typeface="Book Antiqua" panose="02040602050305030304" pitchFamily="18" charset="0"/>
                        </a:rPr>
                        <a:t>12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x</a:t>
                      </a:r>
                      <a:r>
                        <a:rPr lang="en-US" sz="2000" b="0" baseline="-25000" dirty="0" smtClean="0">
                          <a:latin typeface="Book Antiqua" panose="02040602050305030304" pitchFamily="18" charset="0"/>
                        </a:rPr>
                        <a:t>22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a:t>
                      </a:r>
                      <a:endParaRPr lang="en-US"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x</a:t>
                      </a:r>
                      <a:r>
                        <a:rPr lang="en-US" sz="2000" b="0" i="0" baseline="-25000" dirty="0" smtClean="0">
                          <a:latin typeface="Book Antiqua" panose="02040602050305030304" pitchFamily="18" charset="0"/>
                        </a:rPr>
                        <a:t>k2</a:t>
                      </a:r>
                      <a:endParaRPr lang="en-US" sz="2000" dirty="0"/>
                    </a:p>
                  </a:txBody>
                  <a:tcPr/>
                </a:tc>
              </a:tr>
              <a:tr h="370840">
                <a:tc>
                  <a:txBody>
                    <a:bodyPr/>
                    <a:lstStyle/>
                    <a:p>
                      <a:r>
                        <a:rPr lang="en-US" sz="2000" dirty="0" smtClean="0"/>
                        <a:t>…….</a:t>
                      </a:r>
                      <a:endParaRPr lang="en-US" sz="2000" dirty="0"/>
                    </a:p>
                  </a:txBody>
                  <a:tcPr/>
                </a:tc>
                <a:tc>
                  <a:txBody>
                    <a:bodyPr/>
                    <a:lstStyle/>
                    <a:p>
                      <a:r>
                        <a:rPr lang="en-US" sz="2000" dirty="0" smtClean="0"/>
                        <a:t>…….</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a:t>
                      </a:r>
                      <a:endParaRPr lang="en-US" sz="2000" b="0" dirty="0"/>
                    </a:p>
                  </a:txBody>
                  <a:tcPr/>
                </a:tc>
                <a:tc>
                  <a:txBody>
                    <a:bodyPr/>
                    <a:lstStyle/>
                    <a:p>
                      <a:r>
                        <a:rPr lang="en-US" sz="2000" dirty="0" smtClean="0"/>
                        <a:t>…….</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x</a:t>
                      </a:r>
                      <a:r>
                        <a:rPr lang="en-US" sz="2000" b="0" baseline="-25000" dirty="0" smtClean="0">
                          <a:latin typeface="Book Antiqua" panose="02040602050305030304" pitchFamily="18" charset="0"/>
                        </a:rPr>
                        <a:t>1n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x</a:t>
                      </a:r>
                      <a:r>
                        <a:rPr lang="en-US" sz="2000" b="0" i="0" baseline="-25000" dirty="0" smtClean="0">
                          <a:latin typeface="Book Antiqua" panose="02040602050305030304" pitchFamily="18" charset="0"/>
                        </a:rPr>
                        <a:t>2n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a:t>
                      </a:r>
                      <a:endParaRPr lang="en-US"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err="1" smtClean="0">
                          <a:latin typeface="Book Antiqua" panose="02040602050305030304" pitchFamily="18" charset="0"/>
                        </a:rPr>
                        <a:t>x</a:t>
                      </a:r>
                      <a:r>
                        <a:rPr lang="en-US" sz="2000" b="0" i="0" baseline="-25000" dirty="0" err="1" smtClean="0">
                          <a:latin typeface="Book Antiqua" panose="02040602050305030304" pitchFamily="18" charset="0"/>
                        </a:rPr>
                        <a:t>kn</a:t>
                      </a:r>
                      <a:endParaRPr lang="en-US" sz="2000" dirty="0"/>
                    </a:p>
                  </a:txBody>
                  <a:tcPr/>
                </a:tc>
              </a:tr>
            </a:tbl>
          </a:graphicData>
        </a:graphic>
      </p:graphicFrame>
    </p:spTree>
    <p:extLst>
      <p:ext uri="{BB962C8B-B14F-4D97-AF65-F5344CB8AC3E}">
        <p14:creationId xmlns:p14="http://schemas.microsoft.com/office/powerpoint/2010/main" val="3743551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Working of PCA</a:t>
            </a:r>
          </a:p>
          <a:p>
            <a:pPr marL="514350" indent="-514350" algn="just">
              <a:buFont typeface="+mj-lt"/>
              <a:buAutoNum type="arabicPeriod" startAt="3"/>
            </a:pPr>
            <a:r>
              <a:rPr lang="en-US" sz="2600" b="1" dirty="0" smtClean="0">
                <a:latin typeface="Book Antiqua" panose="02040602050305030304" pitchFamily="18" charset="0"/>
              </a:rPr>
              <a:t>Compute Correlation matrix of each feature pair</a:t>
            </a:r>
          </a:p>
          <a:p>
            <a:pPr marL="0" indent="0" algn="just">
              <a:buNone/>
            </a:pPr>
            <a:endParaRPr lang="en-US" sz="2600" b="1" dirty="0" smtClean="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smtClean="0">
              <a:latin typeface="Book Antiqua" panose="02040602050305030304" pitchFamily="18" charset="0"/>
            </a:endParaRPr>
          </a:p>
          <a:p>
            <a:pPr marL="514350" indent="-514350" algn="just">
              <a:buAutoNum type="arabicPeriod"/>
            </a:pPr>
            <a:endParaRPr lang="en-US" sz="2600" b="1" dirty="0" smtClean="0">
              <a:latin typeface="Book Antiqua" panose="02040602050305030304" pitchFamily="18" charset="0"/>
            </a:endParaRPr>
          </a:p>
          <a:p>
            <a:pPr marL="514350" indent="-514350" algn="just">
              <a:buAutoNum type="arabicPeriod" startAt="4"/>
            </a:pPr>
            <a:endParaRPr lang="en-US" sz="2600" dirty="0">
              <a:latin typeface="Book Antiqua" panose="02040602050305030304" pitchFamily="18" charset="0"/>
            </a:endParaRPr>
          </a:p>
          <a:p>
            <a:pPr marL="514350" indent="-514350" algn="just">
              <a:buAutoNum type="arabicPeriod" startAt="4"/>
            </a:pPr>
            <a:endParaRPr lang="en-US" sz="2600" dirty="0" smtClean="0">
              <a:latin typeface="Book Antiqua" panose="02040602050305030304" pitchFamily="18" charset="0"/>
            </a:endParaRPr>
          </a:p>
          <a:p>
            <a:pPr marL="514350" indent="-514350" algn="just">
              <a:buAutoNum type="arabicPeriod" startAt="4"/>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4590914"/>
              </p:ext>
            </p:extLst>
          </p:nvPr>
        </p:nvGraphicFramePr>
        <p:xfrm>
          <a:off x="1466850" y="2649538"/>
          <a:ext cx="4452938" cy="806450"/>
        </p:xfrm>
        <a:graphic>
          <a:graphicData uri="http://schemas.openxmlformats.org/presentationml/2006/ole">
            <mc:AlternateContent xmlns:mc="http://schemas.openxmlformats.org/markup-compatibility/2006">
              <mc:Choice xmlns:v="urn:schemas-microsoft-com:vml" Requires="v">
                <p:oleObj spid="_x0000_s53502" name="Equation" r:id="rId3" imgW="2425680" imgH="431640" progId="Equation.3">
                  <p:embed/>
                </p:oleObj>
              </mc:Choice>
              <mc:Fallback>
                <p:oleObj name="Equation" r:id="rId3" imgW="2425680" imgH="431640" progId="Equation.3">
                  <p:embed/>
                  <p:pic>
                    <p:nvPicPr>
                      <p:cNvPr id="0" name=""/>
                      <p:cNvPicPr/>
                      <p:nvPr/>
                    </p:nvPicPr>
                    <p:blipFill>
                      <a:blip r:embed="rId4"/>
                      <a:stretch>
                        <a:fillRect/>
                      </a:stretch>
                    </p:blipFill>
                    <p:spPr>
                      <a:xfrm>
                        <a:off x="1466850" y="2649538"/>
                        <a:ext cx="4452938" cy="8064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14614075"/>
              </p:ext>
            </p:extLst>
          </p:nvPr>
        </p:nvGraphicFramePr>
        <p:xfrm>
          <a:off x="1319213" y="3465513"/>
          <a:ext cx="5041900" cy="1628775"/>
        </p:xfrm>
        <a:graphic>
          <a:graphicData uri="http://schemas.openxmlformats.org/presentationml/2006/ole">
            <mc:AlternateContent xmlns:mc="http://schemas.openxmlformats.org/markup-compatibility/2006">
              <mc:Choice xmlns:v="urn:schemas-microsoft-com:vml" Requires="v">
                <p:oleObj spid="_x0000_s53503" name="Equation" r:id="rId5" imgW="2908080" imgH="939600" progId="Equation.3">
                  <p:embed/>
                </p:oleObj>
              </mc:Choice>
              <mc:Fallback>
                <p:oleObj name="Equation" r:id="rId5" imgW="2908080" imgH="939600" progId="Equation.3">
                  <p:embed/>
                  <p:pic>
                    <p:nvPicPr>
                      <p:cNvPr id="0" name=""/>
                      <p:cNvPicPr/>
                      <p:nvPr/>
                    </p:nvPicPr>
                    <p:blipFill>
                      <a:blip r:embed="rId6"/>
                      <a:stretch>
                        <a:fillRect/>
                      </a:stretch>
                    </p:blipFill>
                    <p:spPr>
                      <a:xfrm>
                        <a:off x="1319213" y="3465513"/>
                        <a:ext cx="5041900" cy="1628775"/>
                      </a:xfrm>
                      <a:prstGeom prst="rect">
                        <a:avLst/>
                      </a:prstGeom>
                    </p:spPr>
                  </p:pic>
                </p:oleObj>
              </mc:Fallback>
            </mc:AlternateContent>
          </a:graphicData>
        </a:graphic>
      </p:graphicFrame>
    </p:spTree>
    <p:extLst>
      <p:ext uri="{BB962C8B-B14F-4D97-AF65-F5344CB8AC3E}">
        <p14:creationId xmlns:p14="http://schemas.microsoft.com/office/powerpoint/2010/main" val="22916614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Working of PCA</a:t>
                </a:r>
              </a:p>
              <a:p>
                <a:pPr marL="514350" indent="-514350" algn="just">
                  <a:buFont typeface="+mj-lt"/>
                  <a:buAutoNum type="arabicPeriod" startAt="4"/>
                </a:pPr>
                <a:r>
                  <a:rPr lang="en-US" sz="2600" b="1" dirty="0" smtClean="0">
                    <a:latin typeface="Book Antiqua" panose="02040602050305030304" pitchFamily="18" charset="0"/>
                  </a:rPr>
                  <a:t>Compute </a:t>
                </a:r>
                <a:r>
                  <a:rPr lang="en-US" sz="2600" b="1" dirty="0">
                    <a:latin typeface="Book Antiqua" panose="02040602050305030304" pitchFamily="18" charset="0"/>
                  </a:rPr>
                  <a:t>eigenvalues and normalized eigenvectors of the covariance </a:t>
                </a:r>
                <a:r>
                  <a:rPr lang="en-US" sz="2600" b="1" dirty="0" smtClean="0">
                    <a:latin typeface="Book Antiqua" panose="02040602050305030304" pitchFamily="18" charset="0"/>
                  </a:rPr>
                  <a:t>matrix</a:t>
                </a:r>
                <a:r>
                  <a:rPr lang="en-US" sz="2600" dirty="0" smtClean="0">
                    <a:latin typeface="Book Antiqua" panose="02040602050305030304" pitchFamily="18" charset="0"/>
                  </a:rPr>
                  <a:t>.</a:t>
                </a:r>
              </a:p>
              <a:p>
                <a:pPr marL="0" indent="0" algn="just" defTabSz="511175">
                  <a:buNone/>
                </a:pPr>
                <a:r>
                  <a:rPr lang="en-US" sz="2600" dirty="0">
                    <a:latin typeface="Book Antiqua" panose="02040602050305030304" pitchFamily="18" charset="0"/>
                  </a:rPr>
                  <a:t>	</a:t>
                </a:r>
                <a:r>
                  <a:rPr lang="en-US" sz="2600" dirty="0" smtClean="0">
                    <a:latin typeface="Book Antiqua" panose="02040602050305030304" pitchFamily="18" charset="0"/>
                  </a:rPr>
                  <a:t>To find eigenvalues find solve the equation </a:t>
                </a:r>
                <a14:m>
                  <m:oMath xmlns:m="http://schemas.openxmlformats.org/officeDocument/2006/math">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𝑆</m:t>
                        </m:r>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𝜆</m:t>
                        </m:r>
                        <m:r>
                          <a:rPr lang="en-US" sz="2600" b="0" i="1" smtClean="0">
                            <a:latin typeface="Cambria Math" panose="02040503050406030204" pitchFamily="18" charset="0"/>
                            <a:ea typeface="Cambria Math" panose="02040503050406030204" pitchFamily="18" charset="0"/>
                          </a:rPr>
                          <m:t>𝐼</m:t>
                        </m:r>
                      </m:e>
                    </m:d>
                    <m:r>
                      <a:rPr lang="en-US" sz="2600" b="0" i="1" smtClean="0">
                        <a:latin typeface="Cambria Math" panose="02040503050406030204" pitchFamily="18" charset="0"/>
                      </a:rPr>
                      <m:t>=0</m:t>
                    </m:r>
                  </m:oMath>
                </a14:m>
                <a:r>
                  <a:rPr lang="en-US" sz="2600" b="0" dirty="0" smtClean="0">
                    <a:latin typeface="Book Antiqua" panose="02040602050305030304" pitchFamily="18" charset="0"/>
                  </a:rPr>
                  <a:t>, we get 	n roots </a:t>
                </a:r>
                <a14:m>
                  <m:oMath xmlns:m="http://schemas.openxmlformats.org/officeDocument/2006/math">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2</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𝑛</m:t>
                        </m:r>
                      </m:sub>
                    </m:sSub>
                  </m:oMath>
                </a14:m>
                <a:r>
                  <a:rPr lang="en-US" sz="2600" b="0" dirty="0" smtClean="0">
                    <a:latin typeface="Book Antiqua" panose="02040602050305030304" pitchFamily="18" charset="0"/>
                  </a:rPr>
                  <a:t>. Which are eigen</a:t>
                </a:r>
                <a:r>
                  <a:rPr lang="en-US" sz="2600" dirty="0" smtClean="0">
                    <a:latin typeface="Book Antiqua" panose="02040602050305030304" pitchFamily="18" charset="0"/>
                  </a:rPr>
                  <a:t>values.</a:t>
                </a:r>
              </a:p>
              <a:p>
                <a:pPr marL="0" indent="0" algn="just" defTabSz="511175">
                  <a:buNone/>
                </a:pPr>
                <a:r>
                  <a:rPr lang="en-US" sz="2600" b="0" dirty="0">
                    <a:latin typeface="Book Antiqua" panose="02040602050305030304" pitchFamily="18" charset="0"/>
                  </a:rPr>
                  <a:t>	</a:t>
                </a:r>
                <a:r>
                  <a:rPr lang="en-US" sz="2600" b="0" dirty="0" smtClean="0">
                    <a:latin typeface="Book Antiqua" panose="02040602050305030304" pitchFamily="18" charset="0"/>
                  </a:rPr>
                  <a:t>Then compute eigenvector (u) of each eigen</a:t>
                </a:r>
                <a:r>
                  <a:rPr lang="en-US" sz="2600" dirty="0" smtClean="0">
                    <a:latin typeface="Book Antiqua" panose="02040602050305030304" pitchFamily="18" charset="0"/>
                  </a:rPr>
                  <a:t>value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𝑖</m:t>
                        </m:r>
                      </m:sub>
                    </m:sSub>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𝑖</m:t>
                    </m:r>
                    <m:r>
                      <a:rPr lang="en-US" sz="2600" b="0" i="1" smtClean="0">
                        <a:latin typeface="Cambria Math" panose="02040503050406030204" pitchFamily="18" charset="0"/>
                        <a:ea typeface="Cambria Math" panose="02040503050406030204" pitchFamily="18" charset="0"/>
                      </a:rPr>
                      <m:t>=1,2…</m:t>
                    </m:r>
                    <m:r>
                      <a:rPr lang="en-US" sz="2600" b="0" i="1" smtClean="0">
                        <a:latin typeface="Cambria Math" panose="02040503050406030204" pitchFamily="18" charset="0"/>
                        <a:ea typeface="Cambria Math" panose="02040503050406030204" pitchFamily="18" charset="0"/>
                      </a:rPr>
                      <m:t>𝑛</m:t>
                    </m:r>
                  </m:oMath>
                </a14:m>
                <a:r>
                  <a:rPr lang="en-US" sz="2600" b="0" dirty="0" smtClean="0">
                    <a:latin typeface="Book Antiqua" panose="02040602050305030304" pitchFamily="18" charset="0"/>
                  </a:rPr>
                  <a:t> by 	solving </a:t>
                </a:r>
                <a14:m>
                  <m:oMath xmlns:m="http://schemas.openxmlformats.org/officeDocument/2006/math">
                    <m:d>
                      <m:dPr>
                        <m:ctrlPr>
                          <a:rPr lang="en-US" sz="2600" b="0" i="1" smtClean="0">
                            <a:latin typeface="Cambria Math" panose="02040503050406030204" pitchFamily="18" charset="0"/>
                          </a:rPr>
                        </m:ctrlPr>
                      </m:dPr>
                      <m:e>
                        <m:r>
                          <a:rPr lang="en-US" sz="2600" i="1">
                            <a:latin typeface="Cambria Math" panose="02040503050406030204" pitchFamily="18" charset="0"/>
                          </a:rPr>
                          <m:t>𝑆</m:t>
                        </m:r>
                        <m:r>
                          <a:rPr lang="en-US" sz="2600" i="1">
                            <a:latin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𝑖</m:t>
                            </m:r>
                          </m:sub>
                        </m:sSub>
                        <m:r>
                          <a:rPr lang="en-US" sz="2600" i="1">
                            <a:latin typeface="Cambria Math" panose="02040503050406030204" pitchFamily="18" charset="0"/>
                            <a:ea typeface="Cambria Math" panose="02040503050406030204" pitchFamily="18" charset="0"/>
                          </a:rPr>
                          <m:t>𝐼</m:t>
                        </m:r>
                      </m:e>
                    </m:d>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𝑢</m:t>
                        </m:r>
                      </m:e>
                      <m:sub>
                        <m:r>
                          <a:rPr lang="en-US" sz="2600" b="0" i="1" smtClean="0">
                            <a:latin typeface="Cambria Math" panose="02040503050406030204" pitchFamily="18" charset="0"/>
                            <a:ea typeface="Cambria Math" panose="02040503050406030204" pitchFamily="18" charset="0"/>
                          </a:rPr>
                          <m:t>𝑖</m:t>
                        </m:r>
                      </m:sub>
                    </m:sSub>
                    <m:r>
                      <a:rPr lang="en-US" sz="2600" i="1" smtClean="0">
                        <a:latin typeface="Cambria Math" panose="02040503050406030204" pitchFamily="18" charset="0"/>
                      </a:rPr>
                      <m:t> </m:t>
                    </m:r>
                    <m:r>
                      <a:rPr lang="en-US" sz="2600" i="1">
                        <a:latin typeface="Cambria Math" panose="02040503050406030204" pitchFamily="18" charset="0"/>
                      </a:rPr>
                      <m:t>=0</m:t>
                    </m:r>
                  </m:oMath>
                </a14:m>
                <a:r>
                  <a:rPr lang="en-US" sz="2600" b="0" dirty="0" smtClean="0">
                    <a:latin typeface="Book Antiqua" panose="02040602050305030304" pitchFamily="18" charset="0"/>
                  </a:rPr>
                  <a:t>, where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𝑢</m:t>
                        </m:r>
                      </m:e>
                      <m:sub>
                        <m:r>
                          <a:rPr lang="en-US" sz="2600" i="1">
                            <a:latin typeface="Cambria Math" panose="02040503050406030204" pitchFamily="18" charset="0"/>
                            <a:ea typeface="Cambria Math" panose="02040503050406030204" pitchFamily="18" charset="0"/>
                          </a:rPr>
                          <m:t>𝑖</m:t>
                        </m:r>
                      </m:sub>
                    </m:sSub>
                  </m:oMath>
                </a14:m>
                <a:r>
                  <a:rPr lang="en-US" sz="2600" b="0" dirty="0" smtClean="0">
                    <a:latin typeface="Book Antiqua" panose="02040602050305030304" pitchFamily="18" charset="0"/>
                  </a:rPr>
                  <a:t>  is column vector of n 	unknowns.</a:t>
                </a:r>
              </a:p>
              <a:p>
                <a:pPr marL="0" indent="0" algn="just" defTabSz="511175">
                  <a:buNone/>
                </a:pPr>
                <a:r>
                  <a:rPr lang="en-US" sz="2600" dirty="0">
                    <a:latin typeface="Book Antiqua" panose="02040602050305030304" pitchFamily="18" charset="0"/>
                  </a:rPr>
                  <a:t>	</a:t>
                </a:r>
                <a:r>
                  <a:rPr lang="en-US" sz="2600" dirty="0" smtClean="0">
                    <a:latin typeface="Book Antiqua" panose="02040602050305030304" pitchFamily="18" charset="0"/>
                  </a:rPr>
                  <a:t>Finally, normalize the eigenvectors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𝑖</m:t>
                        </m:r>
                      </m:sub>
                    </m:sSub>
                  </m:oMath>
                </a14:m>
                <a:r>
                  <a:rPr lang="en-US" sz="2600" dirty="0" smtClean="0">
                    <a:latin typeface="Book Antiqua" panose="02040602050305030304" pitchFamily="18" charset="0"/>
                  </a:rPr>
                  <a:t> by dividing by its length. 	Length of eigenvector is given by: </a:t>
                </a:r>
                <a14:m>
                  <m:oMath xmlns:m="http://schemas.openxmlformats.org/officeDocument/2006/math">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𝑢</m:t>
                        </m:r>
                      </m:e>
                    </m:d>
                    <m:r>
                      <a:rPr lang="en-US" sz="2600" b="0" i="1" smtClean="0">
                        <a:latin typeface="Cambria Math" panose="02040503050406030204" pitchFamily="18" charset="0"/>
                      </a:rPr>
                      <m:t>=</m:t>
                    </m:r>
                    <m:rad>
                      <m:radPr>
                        <m:degHide m:val="on"/>
                        <m:ctrlPr>
                          <a:rPr lang="en-US" sz="2600" b="0" i="1" smtClean="0">
                            <a:latin typeface="Cambria Math" panose="02040503050406030204" pitchFamily="18" charset="0"/>
                          </a:rPr>
                        </m:ctrlPr>
                      </m:radPr>
                      <m:deg/>
                      <m:e>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1</m:t>
                            </m:r>
                          </m:sub>
                          <m:sup>
                            <m:r>
                              <a:rPr lang="en-US" sz="2600" b="0" i="1" smtClean="0">
                                <a:latin typeface="Cambria Math" panose="02040503050406030204" pitchFamily="18" charset="0"/>
                              </a:rPr>
                              <m:t>2</m:t>
                            </m:r>
                          </m:sup>
                        </m:sSubSup>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2</m:t>
                            </m:r>
                          </m:sub>
                          <m:sup>
                            <m:r>
                              <a:rPr lang="en-US" sz="2600" b="0" i="1" smtClean="0">
                                <a:latin typeface="Cambria Math" panose="02040503050406030204" pitchFamily="18" charset="0"/>
                              </a:rPr>
                              <m:t>2</m:t>
                            </m:r>
                          </m:sup>
                        </m:sSubSup>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𝑛</m:t>
                            </m:r>
                          </m:sub>
                          <m:sup>
                            <m:r>
                              <a:rPr lang="en-US" sz="2600" b="0" i="1" smtClean="0">
                                <a:latin typeface="Cambria Math" panose="02040503050406030204" pitchFamily="18" charset="0"/>
                              </a:rPr>
                              <m:t>2</m:t>
                            </m:r>
                          </m:sup>
                        </m:sSubSup>
                      </m:e>
                    </m:rad>
                  </m:oMath>
                </a14:m>
                <a:r>
                  <a:rPr lang="en-US" sz="2600" dirty="0" smtClean="0"/>
                  <a:t> </a:t>
                </a:r>
                <a:endParaRPr lang="en-US" sz="2600" dirty="0">
                  <a:latin typeface="Book Antiqua" panose="02040602050305030304" pitchFamily="18" charset="0"/>
                </a:endParaRPr>
              </a:p>
              <a:p>
                <a:pPr marL="0" indent="0" algn="just">
                  <a:buNone/>
                </a:pPr>
                <a:endParaRPr lang="en-US" sz="2600" b="1" dirty="0" smtClean="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514350" indent="-514350" algn="just">
                  <a:buAutoNum type="arabicPeriod" startAt="2"/>
                </a:pPr>
                <a:endParaRPr lang="en-US" sz="2600" dirty="0" smtClean="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241" r="-1054" b="-112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9923870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Working of PCA</a:t>
            </a:r>
          </a:p>
          <a:p>
            <a:pPr algn="just"/>
            <a:r>
              <a:rPr lang="en-US" dirty="0">
                <a:latin typeface="Book Antiqua" panose="02040602050305030304" pitchFamily="18" charset="0"/>
              </a:rPr>
              <a:t>The normalized eigenvector corresponding to the largest eigenvalue is the first principle component.</a:t>
            </a:r>
            <a:endParaRPr lang="en-US" sz="2600" dirty="0">
              <a:latin typeface="Book Antiqua" panose="02040602050305030304" pitchFamily="18" charset="0"/>
            </a:endParaRPr>
          </a:p>
          <a:p>
            <a:pPr marL="514350" indent="-514350" algn="just">
              <a:buFont typeface="+mj-lt"/>
              <a:buAutoNum type="arabicPeriod" startAt="5"/>
            </a:pPr>
            <a:r>
              <a:rPr lang="en-US" dirty="0" smtClean="0">
                <a:latin typeface="Book Antiqua" panose="02040602050305030304" pitchFamily="18" charset="0"/>
              </a:rPr>
              <a:t>Derive new dataset by using most important m principle components.</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739065"/>
              </p:ext>
            </p:extLst>
          </p:nvPr>
        </p:nvGraphicFramePr>
        <p:xfrm>
          <a:off x="1547906" y="4134803"/>
          <a:ext cx="5310092" cy="2042160"/>
        </p:xfrm>
        <a:graphic>
          <a:graphicData uri="http://schemas.openxmlformats.org/drawingml/2006/table">
            <a:tbl>
              <a:tblPr firstRow="1" bandRow="1">
                <a:tableStyleId>{5C22544A-7EE6-4342-B048-85BDC9FD1C3A}</a:tableStyleId>
              </a:tblPr>
              <a:tblGrid>
                <a:gridCol w="1327523"/>
                <a:gridCol w="1327523"/>
                <a:gridCol w="1327523"/>
                <a:gridCol w="1327523"/>
              </a:tblGrid>
              <a:tr h="370840">
                <a:tc>
                  <a:txBody>
                    <a:bodyPr/>
                    <a:lstStyle/>
                    <a:p>
                      <a:r>
                        <a:rPr lang="en-US" sz="2400" b="1" i="1" dirty="0" smtClean="0">
                          <a:latin typeface="Book Antiqua" panose="02040602050305030304" pitchFamily="18" charset="0"/>
                        </a:rPr>
                        <a:t>PC</a:t>
                      </a:r>
                      <a:r>
                        <a:rPr lang="en-US" sz="2400" b="1" baseline="-25000" dirty="0" smtClean="0">
                          <a:latin typeface="Book Antiqua" panose="02040602050305030304" pitchFamily="18" charset="0"/>
                        </a:rPr>
                        <a:t>1</a:t>
                      </a:r>
                      <a:endParaRPr lang="en-US" sz="2400" b="1"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smtClean="0">
                          <a:latin typeface="Book Antiqua" panose="02040602050305030304" pitchFamily="18" charset="0"/>
                        </a:rPr>
                        <a:t>PC</a:t>
                      </a:r>
                      <a:r>
                        <a:rPr lang="en-US" sz="2400" b="1" baseline="-25000" dirty="0" smtClean="0">
                          <a:latin typeface="Book Antiqua" panose="02040602050305030304" pitchFamily="18" charset="0"/>
                        </a:rPr>
                        <a:t>2</a:t>
                      </a:r>
                      <a:endParaRPr 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err="1" smtClean="0">
                          <a:latin typeface="Book Antiqua" panose="02040602050305030304" pitchFamily="18" charset="0"/>
                        </a:rPr>
                        <a:t>PC</a:t>
                      </a:r>
                      <a:r>
                        <a:rPr lang="en-US" sz="2400" b="1" i="1" baseline="-25000" dirty="0" err="1" smtClean="0">
                          <a:latin typeface="Book Antiqua" panose="02040602050305030304" pitchFamily="18" charset="0"/>
                        </a:rPr>
                        <a:t>m</a:t>
                      </a:r>
                      <a:endParaRPr lang="en-US" sz="2400" b="1" baseline="-25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baseline="0" dirty="0" smtClean="0">
                          <a:latin typeface="Book Antiqua" panose="02040602050305030304" pitchFamily="18" charset="0"/>
                        </a:rPr>
                        <a:t>p</a:t>
                      </a:r>
                      <a:r>
                        <a:rPr lang="en-US" sz="2000" b="0" baseline="-25000" dirty="0" smtClean="0">
                          <a:latin typeface="Book Antiqua" panose="02040602050305030304" pitchFamily="18" charset="0"/>
                        </a:rPr>
                        <a:t>11</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p</a:t>
                      </a:r>
                      <a:r>
                        <a:rPr lang="en-US" sz="2000" b="0" i="0" baseline="-25000" dirty="0" smtClean="0">
                          <a:latin typeface="Book Antiqua" panose="02040602050305030304" pitchFamily="18" charset="0"/>
                        </a:rPr>
                        <a:t>2</a:t>
                      </a:r>
                      <a:r>
                        <a:rPr lang="en-US" sz="2000" b="0" baseline="-25000" dirty="0" smtClean="0">
                          <a:latin typeface="Book Antiqua" panose="02040602050305030304" pitchFamily="18" charset="0"/>
                        </a:rPr>
                        <a:t>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a:t>
                      </a:r>
                      <a:endParaRPr lang="en-US"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p</a:t>
                      </a:r>
                      <a:r>
                        <a:rPr lang="en-US" sz="2000" b="0" i="0" baseline="-25000" dirty="0" smtClean="0">
                          <a:latin typeface="Book Antiqua" panose="02040602050305030304" pitchFamily="18" charset="0"/>
                        </a:rPr>
                        <a:t>m</a:t>
                      </a:r>
                      <a:r>
                        <a:rPr lang="en-US" sz="2000" b="0" baseline="-25000" dirty="0" smtClean="0">
                          <a:latin typeface="Book Antiqua" panose="02040602050305030304" pitchFamily="18" charset="0"/>
                        </a:rPr>
                        <a:t>1</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p</a:t>
                      </a:r>
                      <a:r>
                        <a:rPr lang="en-US" sz="2000" b="0" baseline="-25000" dirty="0" smtClean="0">
                          <a:latin typeface="Book Antiqua" panose="02040602050305030304" pitchFamily="18" charset="0"/>
                        </a:rPr>
                        <a:t>12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p</a:t>
                      </a:r>
                      <a:r>
                        <a:rPr lang="en-US" sz="2000" b="0" baseline="-25000" dirty="0" smtClean="0">
                          <a:latin typeface="Book Antiqua" panose="02040602050305030304" pitchFamily="18" charset="0"/>
                        </a:rPr>
                        <a:t>22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a:t>
                      </a:r>
                      <a:endParaRPr lang="en-US"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p</a:t>
                      </a:r>
                      <a:r>
                        <a:rPr lang="en-US" sz="2000" b="0" i="0" baseline="-25000" dirty="0" smtClean="0">
                          <a:latin typeface="Book Antiqua" panose="02040602050305030304" pitchFamily="18" charset="0"/>
                        </a:rPr>
                        <a:t>m2</a:t>
                      </a:r>
                      <a:endParaRPr lang="en-US" sz="2000" dirty="0"/>
                    </a:p>
                  </a:txBody>
                  <a:tcPr/>
                </a:tc>
              </a:tr>
              <a:tr h="370840">
                <a:tc>
                  <a:txBody>
                    <a:bodyPr/>
                    <a:lstStyle/>
                    <a:p>
                      <a:r>
                        <a:rPr lang="en-US" sz="2000" dirty="0" smtClean="0"/>
                        <a:t>…….</a:t>
                      </a:r>
                      <a:endParaRPr lang="en-US" sz="2000" dirty="0"/>
                    </a:p>
                  </a:txBody>
                  <a:tcPr/>
                </a:tc>
                <a:tc>
                  <a:txBody>
                    <a:bodyPr/>
                    <a:lstStyle/>
                    <a:p>
                      <a:r>
                        <a:rPr lang="en-US" sz="2000" dirty="0" smtClean="0"/>
                        <a:t>…….</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a:t>
                      </a:r>
                      <a:endParaRPr lang="en-US" sz="2000" b="0" dirty="0"/>
                    </a:p>
                  </a:txBody>
                  <a:tcPr/>
                </a:tc>
                <a:tc>
                  <a:txBody>
                    <a:bodyPr/>
                    <a:lstStyle/>
                    <a:p>
                      <a:r>
                        <a:rPr lang="en-US" sz="2000" dirty="0" smtClean="0"/>
                        <a:t>…….</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p</a:t>
                      </a:r>
                      <a:r>
                        <a:rPr lang="en-US" sz="2000" b="0" baseline="-25000" dirty="0" smtClean="0">
                          <a:latin typeface="Book Antiqua" panose="02040602050305030304" pitchFamily="18" charset="0"/>
                        </a:rPr>
                        <a:t>1n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smtClean="0">
                          <a:latin typeface="Book Antiqua" panose="02040602050305030304" pitchFamily="18" charset="0"/>
                        </a:rPr>
                        <a:t>p</a:t>
                      </a:r>
                      <a:r>
                        <a:rPr lang="en-US" sz="2000" b="0" i="0" baseline="-25000" dirty="0" smtClean="0">
                          <a:latin typeface="Book Antiqua" panose="02040602050305030304" pitchFamily="18" charset="0"/>
                        </a:rPr>
                        <a:t>2n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t>………</a:t>
                      </a:r>
                      <a:endParaRPr lang="en-US"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err="1" smtClean="0">
                          <a:latin typeface="Book Antiqua" panose="02040602050305030304" pitchFamily="18" charset="0"/>
                        </a:rPr>
                        <a:t>p</a:t>
                      </a:r>
                      <a:r>
                        <a:rPr lang="en-US" sz="2000" b="0" i="0" baseline="-25000" dirty="0" err="1" smtClean="0">
                          <a:latin typeface="Book Antiqua" panose="02040602050305030304" pitchFamily="18" charset="0"/>
                        </a:rPr>
                        <a:t>mn</a:t>
                      </a:r>
                      <a:endParaRPr lang="en-US" sz="2000"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7035702"/>
              </p:ext>
            </p:extLst>
          </p:nvPr>
        </p:nvGraphicFramePr>
        <p:xfrm>
          <a:off x="7434636" y="4021448"/>
          <a:ext cx="2556528" cy="2290452"/>
        </p:xfrm>
        <a:graphic>
          <a:graphicData uri="http://schemas.openxmlformats.org/presentationml/2006/ole">
            <mc:AlternateContent xmlns:mc="http://schemas.openxmlformats.org/markup-compatibility/2006">
              <mc:Choice xmlns:v="urn:schemas-microsoft-com:vml" Requires="v">
                <p:oleObj spid="_x0000_s59498" name="Equation" r:id="rId3" imgW="1104840" imgH="990360" progId="Equation.3">
                  <p:embed/>
                </p:oleObj>
              </mc:Choice>
              <mc:Fallback>
                <p:oleObj name="Equation" r:id="rId3" imgW="1104840" imgH="990360" progId="Equation.3">
                  <p:embed/>
                  <p:pic>
                    <p:nvPicPr>
                      <p:cNvPr id="0" name=""/>
                      <p:cNvPicPr/>
                      <p:nvPr/>
                    </p:nvPicPr>
                    <p:blipFill>
                      <a:blip r:embed="rId4"/>
                      <a:stretch>
                        <a:fillRect/>
                      </a:stretch>
                    </p:blipFill>
                    <p:spPr>
                      <a:xfrm>
                        <a:off x="7434636" y="4021448"/>
                        <a:ext cx="2556528" cy="2290452"/>
                      </a:xfrm>
                      <a:prstGeom prst="rect">
                        <a:avLst/>
                      </a:prstGeom>
                    </p:spPr>
                  </p:pic>
                </p:oleObj>
              </mc:Fallback>
            </mc:AlternateContent>
          </a:graphicData>
        </a:graphic>
      </p:graphicFrame>
    </p:spTree>
    <p:extLst>
      <p:ext uri="{BB962C8B-B14F-4D97-AF65-F5344CB8AC3E}">
        <p14:creationId xmlns:p14="http://schemas.microsoft.com/office/powerpoint/2010/main" val="23829415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Example</a:t>
            </a:r>
          </a:p>
          <a:p>
            <a:pPr marL="0" indent="0" algn="just">
              <a:buNone/>
            </a:pPr>
            <a:r>
              <a:rPr lang="en-US" sz="2600" dirty="0" smtClean="0">
                <a:latin typeface="Book Antiqua" panose="02040602050305030304" pitchFamily="18" charset="0"/>
              </a:rPr>
              <a:t>Given the following 2-D dataset use PCA to determine principle components of the data and show 2-D transformed dataset.</a:t>
            </a: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599273945"/>
              </p:ext>
            </p:extLst>
          </p:nvPr>
        </p:nvGraphicFramePr>
        <p:xfrm>
          <a:off x="1171388" y="3462866"/>
          <a:ext cx="8128000" cy="74168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US" dirty="0" smtClean="0">
                          <a:latin typeface="Book Antiqua" panose="02040602050305030304" pitchFamily="18" charset="0"/>
                        </a:rPr>
                        <a:t>x</a:t>
                      </a:r>
                      <a:r>
                        <a:rPr lang="en-US" baseline="-25000" dirty="0" smtClean="0">
                          <a:latin typeface="Book Antiqua" panose="02040602050305030304" pitchFamily="18" charset="0"/>
                        </a:rPr>
                        <a:t>1</a:t>
                      </a:r>
                      <a:endParaRPr lang="en-US" baseline="-25000" dirty="0">
                        <a:latin typeface="Book Antiqua" panose="02040602050305030304" pitchFamily="18" charset="0"/>
                      </a:endParaRPr>
                    </a:p>
                  </a:txBody>
                  <a:tcPr/>
                </a:tc>
                <a:tc>
                  <a:txBody>
                    <a:bodyPr/>
                    <a:lstStyle/>
                    <a:p>
                      <a:r>
                        <a:rPr lang="en-US" dirty="0" smtClean="0">
                          <a:latin typeface="Book Antiqua" panose="02040602050305030304" pitchFamily="18" charset="0"/>
                        </a:rPr>
                        <a:t>4</a:t>
                      </a:r>
                      <a:endParaRPr lang="en-US" dirty="0">
                        <a:latin typeface="Book Antiqua" panose="02040602050305030304" pitchFamily="18" charset="0"/>
                      </a:endParaRPr>
                    </a:p>
                  </a:txBody>
                  <a:tcPr/>
                </a:tc>
                <a:tc>
                  <a:txBody>
                    <a:bodyPr/>
                    <a:lstStyle/>
                    <a:p>
                      <a:r>
                        <a:rPr lang="en-US" dirty="0" smtClean="0">
                          <a:latin typeface="Book Antiqua" panose="02040602050305030304" pitchFamily="18" charset="0"/>
                        </a:rPr>
                        <a:t>8</a:t>
                      </a:r>
                      <a:endParaRPr lang="en-US" dirty="0">
                        <a:latin typeface="Book Antiqua" panose="02040602050305030304" pitchFamily="18" charset="0"/>
                      </a:endParaRPr>
                    </a:p>
                  </a:txBody>
                  <a:tcPr/>
                </a:tc>
                <a:tc>
                  <a:txBody>
                    <a:bodyPr/>
                    <a:lstStyle/>
                    <a:p>
                      <a:r>
                        <a:rPr lang="en-US" dirty="0" smtClean="0">
                          <a:latin typeface="Book Antiqua" panose="02040602050305030304" pitchFamily="18" charset="0"/>
                        </a:rPr>
                        <a:t>13</a:t>
                      </a:r>
                      <a:endParaRPr lang="en-US" dirty="0">
                        <a:latin typeface="Book Antiqua" panose="02040602050305030304" pitchFamily="18" charset="0"/>
                      </a:endParaRPr>
                    </a:p>
                  </a:txBody>
                  <a:tcPr/>
                </a:tc>
                <a:tc>
                  <a:txBody>
                    <a:bodyPr/>
                    <a:lstStyle/>
                    <a:p>
                      <a:r>
                        <a:rPr lang="en-US" dirty="0" smtClean="0">
                          <a:latin typeface="Book Antiqua" panose="02040602050305030304" pitchFamily="18" charset="0"/>
                        </a:rPr>
                        <a:t>7</a:t>
                      </a:r>
                      <a:endParaRPr lang="en-US" dirty="0">
                        <a:latin typeface="Book Antiqua" panose="02040602050305030304" pitchFamily="18" charset="0"/>
                      </a:endParaRPr>
                    </a:p>
                  </a:txBody>
                  <a:tcPr/>
                </a:tc>
              </a:tr>
              <a:tr h="370840">
                <a:tc>
                  <a:txBody>
                    <a:bodyPr/>
                    <a:lstStyle/>
                    <a:p>
                      <a:r>
                        <a:rPr lang="en-US" dirty="0" smtClean="0">
                          <a:latin typeface="Book Antiqua" panose="02040602050305030304" pitchFamily="18" charset="0"/>
                        </a:rPr>
                        <a:t>x</a:t>
                      </a:r>
                      <a:r>
                        <a:rPr lang="en-US" baseline="-25000" dirty="0" smtClean="0">
                          <a:latin typeface="Book Antiqua" panose="02040602050305030304" pitchFamily="18" charset="0"/>
                        </a:rPr>
                        <a:t>2</a:t>
                      </a:r>
                      <a:endParaRPr lang="en-US" baseline="-25000" dirty="0">
                        <a:latin typeface="Book Antiqua" panose="02040602050305030304" pitchFamily="18" charset="0"/>
                      </a:endParaRPr>
                    </a:p>
                  </a:txBody>
                  <a:tcPr/>
                </a:tc>
                <a:tc>
                  <a:txBody>
                    <a:bodyPr/>
                    <a:lstStyle/>
                    <a:p>
                      <a:r>
                        <a:rPr lang="en-US" dirty="0" smtClean="0">
                          <a:latin typeface="Book Antiqua" panose="02040602050305030304" pitchFamily="18" charset="0"/>
                        </a:rPr>
                        <a:t>11</a:t>
                      </a:r>
                      <a:endParaRPr lang="en-US" dirty="0">
                        <a:latin typeface="Book Antiqua" panose="02040602050305030304" pitchFamily="18" charset="0"/>
                      </a:endParaRPr>
                    </a:p>
                  </a:txBody>
                  <a:tcPr/>
                </a:tc>
                <a:tc>
                  <a:txBody>
                    <a:bodyPr/>
                    <a:lstStyle/>
                    <a:p>
                      <a:r>
                        <a:rPr lang="en-US" dirty="0" smtClean="0">
                          <a:latin typeface="Book Antiqua" panose="02040602050305030304" pitchFamily="18" charset="0"/>
                        </a:rPr>
                        <a:t>4</a:t>
                      </a:r>
                      <a:endParaRPr lang="en-US" dirty="0">
                        <a:latin typeface="Book Antiqua" panose="02040602050305030304" pitchFamily="18" charset="0"/>
                      </a:endParaRPr>
                    </a:p>
                  </a:txBody>
                  <a:tcPr/>
                </a:tc>
                <a:tc>
                  <a:txBody>
                    <a:bodyPr/>
                    <a:lstStyle/>
                    <a:p>
                      <a:r>
                        <a:rPr lang="en-US" dirty="0" smtClean="0">
                          <a:latin typeface="Book Antiqua" panose="02040602050305030304" pitchFamily="18" charset="0"/>
                        </a:rPr>
                        <a:t>5</a:t>
                      </a:r>
                      <a:endParaRPr lang="en-US" dirty="0">
                        <a:latin typeface="Book Antiqua" panose="02040602050305030304" pitchFamily="18" charset="0"/>
                      </a:endParaRPr>
                    </a:p>
                  </a:txBody>
                  <a:tcPr/>
                </a:tc>
                <a:tc>
                  <a:txBody>
                    <a:bodyPr/>
                    <a:lstStyle/>
                    <a:p>
                      <a:r>
                        <a:rPr lang="en-US" dirty="0" smtClean="0">
                          <a:latin typeface="Book Antiqua" panose="02040602050305030304" pitchFamily="18" charset="0"/>
                        </a:rPr>
                        <a:t>14</a:t>
                      </a:r>
                      <a:endParaRPr lang="en-US"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1327108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Solution</a:t>
            </a:r>
          </a:p>
          <a:p>
            <a:pPr marL="0" indent="0" algn="just">
              <a:buNone/>
            </a:pPr>
            <a:r>
              <a:rPr lang="en-US" sz="2600" dirty="0" smtClean="0">
                <a:latin typeface="Book Antiqua" panose="02040602050305030304" pitchFamily="18" charset="0"/>
              </a:rPr>
              <a:t>No of Features (k)=2</a:t>
            </a:r>
          </a:p>
          <a:p>
            <a:pPr marL="0" indent="0" algn="just">
              <a:buNone/>
            </a:pPr>
            <a:r>
              <a:rPr lang="en-US" sz="2600" dirty="0" smtClean="0">
                <a:latin typeface="Book Antiqua" panose="02040602050305030304" pitchFamily="18" charset="0"/>
              </a:rPr>
              <a:t>Number of Samples(n)=4</a:t>
            </a:r>
          </a:p>
          <a:p>
            <a:pPr marL="0" indent="0" algn="just">
              <a:buNone/>
            </a:pPr>
            <a:r>
              <a:rPr lang="en-US" sz="2600" dirty="0" smtClean="0">
                <a:latin typeface="Book Antiqua" panose="02040602050305030304" pitchFamily="18" charset="0"/>
              </a:rPr>
              <a:t>Now, Compute mean of each feature</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Compute covariance matrix</a:t>
            </a: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	</a:t>
            </a: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53119360"/>
              </p:ext>
            </p:extLst>
          </p:nvPr>
        </p:nvGraphicFramePr>
        <p:xfrm>
          <a:off x="954368" y="3544094"/>
          <a:ext cx="1398868" cy="1228275"/>
        </p:xfrm>
        <a:graphic>
          <a:graphicData uri="http://schemas.openxmlformats.org/presentationml/2006/ole">
            <mc:AlternateContent xmlns:mc="http://schemas.openxmlformats.org/markup-compatibility/2006">
              <mc:Choice xmlns:v="urn:schemas-microsoft-com:vml" Requires="v">
                <p:oleObj spid="_x0000_s54495" name="Equation" r:id="rId3" imgW="520560" imgH="457200" progId="Equation.3">
                  <p:embed/>
                </p:oleObj>
              </mc:Choice>
              <mc:Fallback>
                <p:oleObj name="Equation" r:id="rId3" imgW="520560" imgH="457200" progId="Equation.3">
                  <p:embed/>
                  <p:pic>
                    <p:nvPicPr>
                      <p:cNvPr id="0" name=""/>
                      <p:cNvPicPr/>
                      <p:nvPr/>
                    </p:nvPicPr>
                    <p:blipFill>
                      <a:blip r:embed="rId4"/>
                      <a:stretch>
                        <a:fillRect/>
                      </a:stretch>
                    </p:blipFill>
                    <p:spPr>
                      <a:xfrm>
                        <a:off x="954368" y="3544094"/>
                        <a:ext cx="1398868" cy="12282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47327465"/>
              </p:ext>
            </p:extLst>
          </p:nvPr>
        </p:nvGraphicFramePr>
        <p:xfrm>
          <a:off x="838200" y="5241693"/>
          <a:ext cx="2306170" cy="1024964"/>
        </p:xfrm>
        <a:graphic>
          <a:graphicData uri="http://schemas.openxmlformats.org/presentationml/2006/ole">
            <mc:AlternateContent xmlns:mc="http://schemas.openxmlformats.org/markup-compatibility/2006">
              <mc:Choice xmlns:v="urn:schemas-microsoft-com:vml" Requires="v">
                <p:oleObj spid="_x0000_s54496" name="Equation" r:id="rId5" imgW="1028520" imgH="457200" progId="Equation.3">
                  <p:embed/>
                </p:oleObj>
              </mc:Choice>
              <mc:Fallback>
                <p:oleObj name="Equation" r:id="rId5" imgW="1028520" imgH="457200" progId="Equation.3">
                  <p:embed/>
                  <p:pic>
                    <p:nvPicPr>
                      <p:cNvPr id="0" name=""/>
                      <p:cNvPicPr/>
                      <p:nvPr/>
                    </p:nvPicPr>
                    <p:blipFill>
                      <a:blip r:embed="rId6"/>
                      <a:stretch>
                        <a:fillRect/>
                      </a:stretch>
                    </p:blipFill>
                    <p:spPr>
                      <a:xfrm>
                        <a:off x="838200" y="5241693"/>
                        <a:ext cx="2306170" cy="1024964"/>
                      </a:xfrm>
                      <a:prstGeom prst="rect">
                        <a:avLst/>
                      </a:prstGeom>
                    </p:spPr>
                  </p:pic>
                </p:oleObj>
              </mc:Fallback>
            </mc:AlternateContent>
          </a:graphicData>
        </a:graphic>
      </p:graphicFrame>
    </p:spTree>
    <p:extLst>
      <p:ext uri="{BB962C8B-B14F-4D97-AF65-F5344CB8AC3E}">
        <p14:creationId xmlns:p14="http://schemas.microsoft.com/office/powerpoint/2010/main" val="3370393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Categories of Clustering Algorithms</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Book Antiqua" panose="02040602050305030304" pitchFamily="18" charset="0"/>
              </a:rPr>
              <a:t>Many clustering algorithms exist in the literature. In general, the major clustering methods can be classified into the following categories. </a:t>
            </a:r>
            <a:endParaRPr lang="en-US" dirty="0" smtClean="0">
              <a:latin typeface="Book Antiqua" panose="02040602050305030304" pitchFamily="18" charset="0"/>
            </a:endParaRPr>
          </a:p>
          <a:p>
            <a:pPr marL="0" indent="0" algn="just">
              <a:buNone/>
            </a:pPr>
            <a:r>
              <a:rPr lang="en-US" b="1" dirty="0" smtClean="0">
                <a:latin typeface="Book Antiqua" panose="02040602050305030304" pitchFamily="18" charset="0"/>
              </a:rPr>
              <a:t>Partitioning Methods</a:t>
            </a:r>
            <a:endParaRPr lang="en-US" dirty="0">
              <a:latin typeface="Book Antiqua" panose="02040602050305030304" pitchFamily="18" charset="0"/>
            </a:endParaRPr>
          </a:p>
          <a:p>
            <a:pPr algn="just"/>
            <a:r>
              <a:rPr lang="en-US" dirty="0" smtClean="0">
                <a:latin typeface="Book Antiqua" panose="02040602050305030304" pitchFamily="18" charset="0"/>
              </a:rPr>
              <a:t>Given </a:t>
            </a:r>
            <a:r>
              <a:rPr lang="en-US" dirty="0">
                <a:latin typeface="Book Antiqua" panose="02040602050305030304" pitchFamily="18" charset="0"/>
              </a:rPr>
              <a:t>a database of </a:t>
            </a:r>
            <a:r>
              <a:rPr lang="en-US" i="1" dirty="0">
                <a:latin typeface="Book Antiqua" panose="02040602050305030304" pitchFamily="18" charset="0"/>
              </a:rPr>
              <a:t>n </a:t>
            </a:r>
            <a:r>
              <a:rPr lang="en-US" dirty="0">
                <a:latin typeface="Book Antiqua" panose="02040602050305030304" pitchFamily="18" charset="0"/>
              </a:rPr>
              <a:t>objects or data tuples, a partitioning method constructs </a:t>
            </a:r>
            <a:r>
              <a:rPr lang="en-US" i="1" dirty="0">
                <a:latin typeface="Book Antiqua" panose="02040602050305030304" pitchFamily="18" charset="0"/>
              </a:rPr>
              <a:t>k </a:t>
            </a:r>
            <a:r>
              <a:rPr lang="en-US" dirty="0">
                <a:latin typeface="Book Antiqua" panose="02040602050305030304" pitchFamily="18" charset="0"/>
              </a:rPr>
              <a:t>partitions of the data, where each partition represents a cluster and </a:t>
            </a:r>
            <a:r>
              <a:rPr lang="en-US" i="1" dirty="0">
                <a:latin typeface="Book Antiqua" panose="02040602050305030304" pitchFamily="18" charset="0"/>
              </a:rPr>
              <a:t>k </a:t>
            </a:r>
            <a:r>
              <a:rPr lang="en-US" dirty="0">
                <a:latin typeface="Book Antiqua" panose="02040602050305030304" pitchFamily="18" charset="0"/>
              </a:rPr>
              <a:t>&lt;</a:t>
            </a:r>
            <a:r>
              <a:rPr lang="en-US" i="1" dirty="0">
                <a:latin typeface="Book Antiqua" panose="02040602050305030304" pitchFamily="18" charset="0"/>
              </a:rPr>
              <a:t>n</a:t>
            </a:r>
            <a:r>
              <a:rPr lang="en-US" dirty="0">
                <a:latin typeface="Book Antiqua" panose="02040602050305030304" pitchFamily="18" charset="0"/>
              </a:rPr>
              <a:t>. </a:t>
            </a:r>
            <a:endParaRPr lang="en-US" dirty="0" smtClean="0">
              <a:latin typeface="Book Antiqua" panose="02040602050305030304" pitchFamily="18" charset="0"/>
            </a:endParaRPr>
          </a:p>
          <a:p>
            <a:pPr algn="just"/>
            <a:r>
              <a:rPr lang="en-US" dirty="0" smtClean="0">
                <a:latin typeface="Book Antiqua" panose="02040602050305030304" pitchFamily="18" charset="0"/>
              </a:rPr>
              <a:t>Given </a:t>
            </a:r>
            <a:r>
              <a:rPr lang="en-US" i="1" dirty="0">
                <a:latin typeface="Book Antiqua" panose="02040602050305030304" pitchFamily="18" charset="0"/>
              </a:rPr>
              <a:t>k</a:t>
            </a:r>
            <a:r>
              <a:rPr lang="en-US" dirty="0">
                <a:latin typeface="Book Antiqua" panose="02040602050305030304" pitchFamily="18" charset="0"/>
              </a:rPr>
              <a:t>, the number of partitions to construct, a partitioning method creates an initial partitioning. It then uses an iterative relocation technique that attempts to improve the partitioning by moving objects from one group to another.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842353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Solution</a:t>
            </a:r>
          </a:p>
          <a:p>
            <a:pPr marL="0" indent="0" algn="just">
              <a:buNone/>
            </a:pPr>
            <a:r>
              <a:rPr lang="en-US" sz="2600" dirty="0" smtClean="0">
                <a:latin typeface="Book Antiqua" panose="02040602050305030304" pitchFamily="18" charset="0"/>
              </a:rPr>
              <a:t>Compute eigenvalues</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Solving this we get, </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09946177"/>
              </p:ext>
            </p:extLst>
          </p:nvPr>
        </p:nvGraphicFramePr>
        <p:xfrm>
          <a:off x="838200" y="2865439"/>
          <a:ext cx="4634753" cy="2630774"/>
        </p:xfrm>
        <a:graphic>
          <a:graphicData uri="http://schemas.openxmlformats.org/presentationml/2006/ole">
            <mc:AlternateContent xmlns:mc="http://schemas.openxmlformats.org/markup-compatibility/2006">
              <mc:Choice xmlns:v="urn:schemas-microsoft-com:vml" Requires="v">
                <p:oleObj spid="_x0000_s55522" name="Equation" r:id="rId3" imgW="2171520" imgH="1231560" progId="Equation.3">
                  <p:embed/>
                </p:oleObj>
              </mc:Choice>
              <mc:Fallback>
                <p:oleObj name="Equation" r:id="rId3" imgW="2171520" imgH="1231560" progId="Equation.3">
                  <p:embed/>
                  <p:pic>
                    <p:nvPicPr>
                      <p:cNvPr id="0" name=""/>
                      <p:cNvPicPr/>
                      <p:nvPr/>
                    </p:nvPicPr>
                    <p:blipFill>
                      <a:blip r:embed="rId4"/>
                      <a:stretch>
                        <a:fillRect/>
                      </a:stretch>
                    </p:blipFill>
                    <p:spPr>
                      <a:xfrm>
                        <a:off x="838200" y="2865439"/>
                        <a:ext cx="4634753" cy="263077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20872134"/>
              </p:ext>
            </p:extLst>
          </p:nvPr>
        </p:nvGraphicFramePr>
        <p:xfrm>
          <a:off x="4038600" y="5675601"/>
          <a:ext cx="3034553" cy="460602"/>
        </p:xfrm>
        <a:graphic>
          <a:graphicData uri="http://schemas.openxmlformats.org/presentationml/2006/ole">
            <mc:AlternateContent xmlns:mc="http://schemas.openxmlformats.org/markup-compatibility/2006">
              <mc:Choice xmlns:v="urn:schemas-microsoft-com:vml" Requires="v">
                <p:oleObj spid="_x0000_s55523" name="Equation" r:id="rId5" imgW="1422360" imgH="215640" progId="Equation.3">
                  <p:embed/>
                </p:oleObj>
              </mc:Choice>
              <mc:Fallback>
                <p:oleObj name="Equation" r:id="rId5" imgW="1422360" imgH="215640" progId="Equation.3">
                  <p:embed/>
                  <p:pic>
                    <p:nvPicPr>
                      <p:cNvPr id="0" name=""/>
                      <p:cNvPicPr/>
                      <p:nvPr/>
                    </p:nvPicPr>
                    <p:blipFill>
                      <a:blip r:embed="rId6"/>
                      <a:stretch>
                        <a:fillRect/>
                      </a:stretch>
                    </p:blipFill>
                    <p:spPr>
                      <a:xfrm>
                        <a:off x="4038600" y="5675601"/>
                        <a:ext cx="3034553" cy="460602"/>
                      </a:xfrm>
                      <a:prstGeom prst="rect">
                        <a:avLst/>
                      </a:prstGeom>
                    </p:spPr>
                  </p:pic>
                </p:oleObj>
              </mc:Fallback>
            </mc:AlternateContent>
          </a:graphicData>
        </a:graphic>
      </p:graphicFrame>
    </p:spTree>
    <p:extLst>
      <p:ext uri="{BB962C8B-B14F-4D97-AF65-F5344CB8AC3E}">
        <p14:creationId xmlns:p14="http://schemas.microsoft.com/office/powerpoint/2010/main" val="176426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Solution</a:t>
            </a:r>
          </a:p>
          <a:p>
            <a:pPr marL="0" indent="0" algn="just">
              <a:buNone/>
            </a:pPr>
            <a:r>
              <a:rPr lang="en-US" sz="2600" dirty="0" smtClean="0">
                <a:latin typeface="Book Antiqua" panose="02040602050305030304" pitchFamily="18" charset="0"/>
              </a:rPr>
              <a:t>Compute eigenvectors</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Solving this we get,</a:t>
            </a: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Thus, eigenvector of</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94822486"/>
              </p:ext>
            </p:extLst>
          </p:nvPr>
        </p:nvGraphicFramePr>
        <p:xfrm>
          <a:off x="839787" y="2789051"/>
          <a:ext cx="3198813" cy="1519237"/>
        </p:xfrm>
        <a:graphic>
          <a:graphicData uri="http://schemas.openxmlformats.org/presentationml/2006/ole">
            <mc:AlternateContent xmlns:mc="http://schemas.openxmlformats.org/markup-compatibility/2006">
              <mc:Choice xmlns:v="urn:schemas-microsoft-com:vml" Requires="v">
                <p:oleObj spid="_x0000_s56655" name="Equation" r:id="rId3" imgW="1498320" imgH="711000" progId="Equation.3">
                  <p:embed/>
                </p:oleObj>
              </mc:Choice>
              <mc:Fallback>
                <p:oleObj name="Equation" r:id="rId3" imgW="1498320" imgH="711000" progId="Equation.3">
                  <p:embed/>
                  <p:pic>
                    <p:nvPicPr>
                      <p:cNvPr id="0" name=""/>
                      <p:cNvPicPr/>
                      <p:nvPr/>
                    </p:nvPicPr>
                    <p:blipFill>
                      <a:blip r:embed="rId4"/>
                      <a:stretch>
                        <a:fillRect/>
                      </a:stretch>
                    </p:blipFill>
                    <p:spPr>
                      <a:xfrm>
                        <a:off x="839787" y="2789051"/>
                        <a:ext cx="3198813" cy="1519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84222925"/>
              </p:ext>
            </p:extLst>
          </p:nvPr>
        </p:nvGraphicFramePr>
        <p:xfrm>
          <a:off x="3930650" y="4213037"/>
          <a:ext cx="2927350" cy="460375"/>
        </p:xfrm>
        <a:graphic>
          <a:graphicData uri="http://schemas.openxmlformats.org/presentationml/2006/ole">
            <mc:AlternateContent xmlns:mc="http://schemas.openxmlformats.org/markup-compatibility/2006">
              <mc:Choice xmlns:v="urn:schemas-microsoft-com:vml" Requires="v">
                <p:oleObj spid="_x0000_s56656" name="Equation" r:id="rId5" imgW="1371600" imgH="215640" progId="Equation.3">
                  <p:embed/>
                </p:oleObj>
              </mc:Choice>
              <mc:Fallback>
                <p:oleObj name="Equation" r:id="rId5" imgW="1371600" imgH="215640" progId="Equation.3">
                  <p:embed/>
                  <p:pic>
                    <p:nvPicPr>
                      <p:cNvPr id="0" name=""/>
                      <p:cNvPicPr/>
                      <p:nvPr/>
                    </p:nvPicPr>
                    <p:blipFill>
                      <a:blip r:embed="rId6"/>
                      <a:stretch>
                        <a:fillRect/>
                      </a:stretch>
                    </p:blipFill>
                    <p:spPr>
                      <a:xfrm>
                        <a:off x="3930650" y="4213037"/>
                        <a:ext cx="2927350" cy="4603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03055317"/>
              </p:ext>
            </p:extLst>
          </p:nvPr>
        </p:nvGraphicFramePr>
        <p:xfrm>
          <a:off x="3930650" y="5023873"/>
          <a:ext cx="2152565" cy="833251"/>
        </p:xfrm>
        <a:graphic>
          <a:graphicData uri="http://schemas.openxmlformats.org/presentationml/2006/ole">
            <mc:AlternateContent xmlns:mc="http://schemas.openxmlformats.org/markup-compatibility/2006">
              <mc:Choice xmlns:v="urn:schemas-microsoft-com:vml" Requires="v">
                <p:oleObj spid="_x0000_s56657" name="Equation" r:id="rId7" imgW="1180800" imgH="457200" progId="Equation.3">
                  <p:embed/>
                </p:oleObj>
              </mc:Choice>
              <mc:Fallback>
                <p:oleObj name="Equation" r:id="rId7" imgW="1180800" imgH="457200" progId="Equation.3">
                  <p:embed/>
                  <p:pic>
                    <p:nvPicPr>
                      <p:cNvPr id="0" name=""/>
                      <p:cNvPicPr/>
                      <p:nvPr/>
                    </p:nvPicPr>
                    <p:blipFill>
                      <a:blip r:embed="rId8"/>
                      <a:stretch>
                        <a:fillRect/>
                      </a:stretch>
                    </p:blipFill>
                    <p:spPr>
                      <a:xfrm>
                        <a:off x="3930650" y="5023873"/>
                        <a:ext cx="2152565" cy="833251"/>
                      </a:xfrm>
                      <a:prstGeom prst="rect">
                        <a:avLst/>
                      </a:prstGeom>
                    </p:spPr>
                  </p:pic>
                </p:oleObj>
              </mc:Fallback>
            </mc:AlternateContent>
          </a:graphicData>
        </a:graphic>
      </p:graphicFrame>
    </p:spTree>
    <p:extLst>
      <p:ext uri="{BB962C8B-B14F-4D97-AF65-F5344CB8AC3E}">
        <p14:creationId xmlns:p14="http://schemas.microsoft.com/office/powerpoint/2010/main" val="1734168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Solution</a:t>
            </a: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Solving this we get,</a:t>
            </a: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Thus, eigenvector of</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12406097"/>
              </p:ext>
            </p:extLst>
          </p:nvPr>
        </p:nvGraphicFramePr>
        <p:xfrm>
          <a:off x="962025" y="2570163"/>
          <a:ext cx="3225800" cy="1519237"/>
        </p:xfrm>
        <a:graphic>
          <a:graphicData uri="http://schemas.openxmlformats.org/presentationml/2006/ole">
            <mc:AlternateContent xmlns:mc="http://schemas.openxmlformats.org/markup-compatibility/2006">
              <mc:Choice xmlns:v="urn:schemas-microsoft-com:vml" Requires="v">
                <p:oleObj spid="_x0000_s57673" name="Equation" r:id="rId3" imgW="1511280" imgH="711000" progId="Equation.3">
                  <p:embed/>
                </p:oleObj>
              </mc:Choice>
              <mc:Fallback>
                <p:oleObj name="Equation" r:id="rId3" imgW="1511280" imgH="711000" progId="Equation.3">
                  <p:embed/>
                  <p:pic>
                    <p:nvPicPr>
                      <p:cNvPr id="0" name=""/>
                      <p:cNvPicPr/>
                      <p:nvPr/>
                    </p:nvPicPr>
                    <p:blipFill>
                      <a:blip r:embed="rId4"/>
                      <a:stretch>
                        <a:fillRect/>
                      </a:stretch>
                    </p:blipFill>
                    <p:spPr>
                      <a:xfrm>
                        <a:off x="962025" y="2570163"/>
                        <a:ext cx="3225800" cy="1519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5720179"/>
              </p:ext>
            </p:extLst>
          </p:nvPr>
        </p:nvGraphicFramePr>
        <p:xfrm>
          <a:off x="4092575" y="4213225"/>
          <a:ext cx="2601913" cy="460375"/>
        </p:xfrm>
        <a:graphic>
          <a:graphicData uri="http://schemas.openxmlformats.org/presentationml/2006/ole">
            <mc:AlternateContent xmlns:mc="http://schemas.openxmlformats.org/markup-compatibility/2006">
              <mc:Choice xmlns:v="urn:schemas-microsoft-com:vml" Requires="v">
                <p:oleObj spid="_x0000_s57674" name="Equation" r:id="rId5" imgW="1218960" imgH="215640" progId="Equation.3">
                  <p:embed/>
                </p:oleObj>
              </mc:Choice>
              <mc:Fallback>
                <p:oleObj name="Equation" r:id="rId5" imgW="1218960" imgH="215640" progId="Equation.3">
                  <p:embed/>
                  <p:pic>
                    <p:nvPicPr>
                      <p:cNvPr id="0" name=""/>
                      <p:cNvPicPr/>
                      <p:nvPr/>
                    </p:nvPicPr>
                    <p:blipFill>
                      <a:blip r:embed="rId6"/>
                      <a:stretch>
                        <a:fillRect/>
                      </a:stretch>
                    </p:blipFill>
                    <p:spPr>
                      <a:xfrm>
                        <a:off x="4092575" y="4213225"/>
                        <a:ext cx="2601913" cy="4603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54280110"/>
              </p:ext>
            </p:extLst>
          </p:nvPr>
        </p:nvGraphicFramePr>
        <p:xfrm>
          <a:off x="4057650" y="5024438"/>
          <a:ext cx="1898650" cy="833437"/>
        </p:xfrm>
        <a:graphic>
          <a:graphicData uri="http://schemas.openxmlformats.org/presentationml/2006/ole">
            <mc:AlternateContent xmlns:mc="http://schemas.openxmlformats.org/markup-compatibility/2006">
              <mc:Choice xmlns:v="urn:schemas-microsoft-com:vml" Requires="v">
                <p:oleObj spid="_x0000_s57675" name="Equation" r:id="rId7" imgW="1041120" imgH="457200" progId="Equation.3">
                  <p:embed/>
                </p:oleObj>
              </mc:Choice>
              <mc:Fallback>
                <p:oleObj name="Equation" r:id="rId7" imgW="1041120" imgH="457200" progId="Equation.3">
                  <p:embed/>
                  <p:pic>
                    <p:nvPicPr>
                      <p:cNvPr id="0" name=""/>
                      <p:cNvPicPr/>
                      <p:nvPr/>
                    </p:nvPicPr>
                    <p:blipFill>
                      <a:blip r:embed="rId8"/>
                      <a:stretch>
                        <a:fillRect/>
                      </a:stretch>
                    </p:blipFill>
                    <p:spPr>
                      <a:xfrm>
                        <a:off x="4057650" y="5024438"/>
                        <a:ext cx="1898650" cy="833437"/>
                      </a:xfrm>
                      <a:prstGeom prst="rect">
                        <a:avLst/>
                      </a:prstGeom>
                    </p:spPr>
                  </p:pic>
                </p:oleObj>
              </mc:Fallback>
            </mc:AlternateContent>
          </a:graphicData>
        </a:graphic>
      </p:graphicFrame>
    </p:spTree>
    <p:extLst>
      <p:ext uri="{BB962C8B-B14F-4D97-AF65-F5344CB8AC3E}">
        <p14:creationId xmlns:p14="http://schemas.microsoft.com/office/powerpoint/2010/main" val="26874606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Dimensionality Reduction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smtClean="0">
                <a:latin typeface="Book Antiqua" panose="02040602050305030304" pitchFamily="18" charset="0"/>
              </a:rPr>
              <a:t>Solution</a:t>
            </a:r>
          </a:p>
          <a:p>
            <a:pPr marL="0" indent="0" algn="just">
              <a:buNone/>
            </a:pPr>
            <a:r>
              <a:rPr lang="en-US" sz="2600" dirty="0" smtClean="0">
                <a:latin typeface="Book Antiqua" panose="02040602050305030304" pitchFamily="18" charset="0"/>
              </a:rPr>
              <a:t>Normalize the eigenvectors</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Finally, Compute new dataset using principle components</a:t>
            </a: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511212717"/>
              </p:ext>
            </p:extLst>
          </p:nvPr>
        </p:nvGraphicFramePr>
        <p:xfrm>
          <a:off x="950446" y="2873375"/>
          <a:ext cx="3541713" cy="833438"/>
        </p:xfrm>
        <a:graphic>
          <a:graphicData uri="http://schemas.openxmlformats.org/presentationml/2006/ole">
            <mc:AlternateContent xmlns:mc="http://schemas.openxmlformats.org/markup-compatibility/2006">
              <mc:Choice xmlns:v="urn:schemas-microsoft-com:vml" Requires="v">
                <p:oleObj spid="_x0000_s58586" name="Equation" r:id="rId3" imgW="1942920" imgH="457200" progId="Equation.3">
                  <p:embed/>
                </p:oleObj>
              </mc:Choice>
              <mc:Fallback>
                <p:oleObj name="Equation" r:id="rId3" imgW="1942920" imgH="457200" progId="Equation.3">
                  <p:embed/>
                  <p:pic>
                    <p:nvPicPr>
                      <p:cNvPr id="0" name=""/>
                      <p:cNvPicPr/>
                      <p:nvPr/>
                    </p:nvPicPr>
                    <p:blipFill>
                      <a:blip r:embed="rId4"/>
                      <a:stretch>
                        <a:fillRect/>
                      </a:stretch>
                    </p:blipFill>
                    <p:spPr>
                      <a:xfrm>
                        <a:off x="950446" y="2873375"/>
                        <a:ext cx="3541713" cy="8334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44589027"/>
              </p:ext>
            </p:extLst>
          </p:nvPr>
        </p:nvGraphicFramePr>
        <p:xfrm>
          <a:off x="1022350" y="3886200"/>
          <a:ext cx="3400425" cy="833438"/>
        </p:xfrm>
        <a:graphic>
          <a:graphicData uri="http://schemas.openxmlformats.org/presentationml/2006/ole">
            <mc:AlternateContent xmlns:mc="http://schemas.openxmlformats.org/markup-compatibility/2006">
              <mc:Choice xmlns:v="urn:schemas-microsoft-com:vml" Requires="v">
                <p:oleObj spid="_x0000_s58587" name="Equation" r:id="rId5" imgW="1866600" imgH="457200" progId="Equation.3">
                  <p:embed/>
                </p:oleObj>
              </mc:Choice>
              <mc:Fallback>
                <p:oleObj name="Equation" r:id="rId5" imgW="1866600" imgH="457200" progId="Equation.3">
                  <p:embed/>
                  <p:pic>
                    <p:nvPicPr>
                      <p:cNvPr id="0" name=""/>
                      <p:cNvPicPr/>
                      <p:nvPr/>
                    </p:nvPicPr>
                    <p:blipFill>
                      <a:blip r:embed="rId6"/>
                      <a:stretch>
                        <a:fillRect/>
                      </a:stretch>
                    </p:blipFill>
                    <p:spPr>
                      <a:xfrm>
                        <a:off x="1022350" y="3886200"/>
                        <a:ext cx="3400425" cy="833438"/>
                      </a:xfrm>
                      <a:prstGeom prst="rect">
                        <a:avLst/>
                      </a:prstGeom>
                    </p:spPr>
                  </p:pic>
                </p:oleObj>
              </mc:Fallback>
            </mc:AlternateContent>
          </a:graphicData>
        </a:graphic>
      </p:graphicFrame>
    </p:spTree>
    <p:extLst>
      <p:ext uri="{BB962C8B-B14F-4D97-AF65-F5344CB8AC3E}">
        <p14:creationId xmlns:p14="http://schemas.microsoft.com/office/powerpoint/2010/main" val="39734589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Low Rank </a:t>
            </a:r>
            <a:r>
              <a:rPr lang="en-US" sz="3600" b="1" dirty="0" smtClean="0">
                <a:latin typeface="Book Antiqua" panose="02040602050305030304" pitchFamily="18" charset="0"/>
              </a:rPr>
              <a:t>Approximation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The </a:t>
            </a:r>
            <a:r>
              <a:rPr lang="en-US" dirty="0">
                <a:latin typeface="Book Antiqua" panose="02040602050305030304" pitchFamily="18" charset="0"/>
              </a:rPr>
              <a:t>maximum number of its linearly independent columns (or rows ) of a matrix is called the rank of a matrix. The rank of a matrix cannot exceed the number of its rows or columns. </a:t>
            </a:r>
            <a:endParaRPr lang="en-US" dirty="0" smtClean="0">
              <a:latin typeface="Book Antiqua" panose="02040602050305030304" pitchFamily="18" charset="0"/>
            </a:endParaRPr>
          </a:p>
          <a:p>
            <a:pPr algn="just"/>
            <a:r>
              <a:rPr lang="en-US" dirty="0">
                <a:latin typeface="Book Antiqua" panose="02040602050305030304" pitchFamily="18" charset="0"/>
              </a:rPr>
              <a:t>Assume we have </a:t>
            </a:r>
            <a:r>
              <a:rPr lang="en-US" dirty="0" smtClean="0">
                <a:latin typeface="Book Antiqua" panose="02040602050305030304" pitchFamily="18" charset="0"/>
              </a:rPr>
              <a:t>a matrix A, </a:t>
            </a:r>
            <a:r>
              <a:rPr lang="en-US" dirty="0">
                <a:latin typeface="Book Antiqua" panose="02040602050305030304" pitchFamily="18" charset="0"/>
              </a:rPr>
              <a:t>with rank d, and we wish to </a:t>
            </a:r>
            <a:r>
              <a:rPr lang="en-US" dirty="0" smtClean="0">
                <a:latin typeface="Book Antiqua" panose="02040602050305030304" pitchFamily="18" charset="0"/>
              </a:rPr>
              <a:t>produce matrix B </a:t>
            </a:r>
            <a:r>
              <a:rPr lang="en-US" dirty="0">
                <a:latin typeface="Book Antiqua" panose="02040602050305030304" pitchFamily="18" charset="0"/>
              </a:rPr>
              <a:t>such that (a</a:t>
            </a:r>
            <a:r>
              <a:rPr lang="en-US" dirty="0" smtClean="0">
                <a:latin typeface="Book Antiqua" panose="02040602050305030304" pitchFamily="18" charset="0"/>
              </a:rPr>
              <a:t>) the </a:t>
            </a:r>
            <a:r>
              <a:rPr lang="en-US" dirty="0">
                <a:latin typeface="Book Antiqua" panose="02040602050305030304" pitchFamily="18" charset="0"/>
              </a:rPr>
              <a:t>rank of B</a:t>
            </a:r>
            <a:r>
              <a:rPr lang="en-US" dirty="0" smtClean="0">
                <a:latin typeface="Book Antiqua" panose="02040602050305030304" pitchFamily="18" charset="0"/>
              </a:rPr>
              <a:t> </a:t>
            </a:r>
            <a:r>
              <a:rPr lang="en-US" dirty="0">
                <a:latin typeface="Book Antiqua" panose="02040602050305030304" pitchFamily="18" charset="0"/>
              </a:rPr>
              <a:t>is s (which is less than d) and (b) such that </a:t>
            </a:r>
            <a:r>
              <a:rPr lang="en-US" dirty="0" smtClean="0">
                <a:latin typeface="Book Antiqua" panose="02040602050305030304" pitchFamily="18" charset="0"/>
              </a:rPr>
              <a:t>||A </a:t>
            </a:r>
            <a:r>
              <a:rPr lang="en-US" dirty="0">
                <a:latin typeface="Book Antiqua" panose="02040602050305030304" pitchFamily="18" charset="0"/>
              </a:rPr>
              <a:t>− B</a:t>
            </a:r>
            <a:r>
              <a:rPr lang="en-US" dirty="0" smtClean="0">
                <a:latin typeface="Book Antiqua" panose="02040602050305030304" pitchFamily="18" charset="0"/>
              </a:rPr>
              <a:t>||</a:t>
            </a:r>
            <a:r>
              <a:rPr lang="en-US" baseline="30000" dirty="0" smtClean="0">
                <a:latin typeface="Book Antiqua" panose="02040602050305030304" pitchFamily="18" charset="0"/>
              </a:rPr>
              <a:t>2</a:t>
            </a:r>
            <a:r>
              <a:rPr lang="en-US" dirty="0" smtClean="0">
                <a:latin typeface="Book Antiqua" panose="02040602050305030304" pitchFamily="18" charset="0"/>
              </a:rPr>
              <a:t> </a:t>
            </a:r>
            <a:r>
              <a:rPr lang="en-US" dirty="0">
                <a:latin typeface="Book Antiqua" panose="02040602050305030304" pitchFamily="18" charset="0"/>
              </a:rPr>
              <a:t>is minimized</a:t>
            </a:r>
            <a:r>
              <a:rPr lang="en-US" dirty="0" smtClean="0">
                <a:latin typeface="Book Antiqua" panose="02040602050305030304" pitchFamily="18" charset="0"/>
              </a:rPr>
              <a:t>. The </a:t>
            </a:r>
            <a:r>
              <a:rPr lang="en-US" dirty="0">
                <a:latin typeface="Book Antiqua" panose="02040602050305030304" pitchFamily="18" charset="0"/>
              </a:rPr>
              <a:t>resulting </a:t>
            </a:r>
            <a:r>
              <a:rPr lang="en-US" dirty="0" smtClean="0">
                <a:latin typeface="Book Antiqua" panose="02040602050305030304" pitchFamily="18" charset="0"/>
              </a:rPr>
              <a:t>matrix B </a:t>
            </a:r>
            <a:r>
              <a:rPr lang="en-US" dirty="0">
                <a:latin typeface="Book Antiqua" panose="02040602050305030304" pitchFamily="18" charset="0"/>
              </a:rPr>
              <a:t>is called a low rank approximation to </a:t>
            </a:r>
            <a:r>
              <a:rPr lang="en-US" dirty="0" smtClean="0">
                <a:latin typeface="Book Antiqua" panose="02040602050305030304" pitchFamily="18" charset="0"/>
              </a:rPr>
              <a:t>A.</a:t>
            </a:r>
          </a:p>
          <a:p>
            <a:pPr algn="just"/>
            <a:r>
              <a:rPr lang="en-US" sz="2600" dirty="0" smtClean="0">
                <a:latin typeface="Book Antiqua" panose="02040602050305030304" pitchFamily="18" charset="0"/>
              </a:rPr>
              <a:t>Low rank approximation is used in </a:t>
            </a:r>
            <a:r>
              <a:rPr lang="en-US" sz="2600" i="1" dirty="0" smtClean="0">
                <a:latin typeface="Book Antiqua" panose="02040602050305030304" pitchFamily="18" charset="0"/>
              </a:rPr>
              <a:t>compression, denoising, and matrix completion</a:t>
            </a:r>
            <a:r>
              <a:rPr lang="en-US" sz="2600" dirty="0" smtClean="0">
                <a:latin typeface="Book Antiqua" panose="02040602050305030304" pitchFamily="18" charset="0"/>
              </a:rPr>
              <a:t>.</a:t>
            </a: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3132251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Low Rank </a:t>
            </a:r>
            <a:r>
              <a:rPr lang="en-US" sz="3600" b="1" dirty="0" smtClean="0">
                <a:latin typeface="Book Antiqua" panose="02040602050305030304" pitchFamily="18" charset="0"/>
              </a:rPr>
              <a:t>Approximation</a:t>
            </a:r>
            <a:endParaRPr lang="en-US" sz="3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Singular Value Decomposition (SVD) is one of the method used for finding low rank approximation.</a:t>
                </a:r>
              </a:p>
              <a:p>
                <a:pPr algn="just"/>
                <a:r>
                  <a:rPr lang="en-US" dirty="0" smtClean="0">
                    <a:latin typeface="Book Antiqua" panose="02040602050305030304" pitchFamily="18" charset="0"/>
                  </a:rPr>
                  <a:t>Eigen decomposition is only possible with square matrices. For rectangular matrices having dimension mxn, SVD can be used.</a:t>
                </a:r>
              </a:p>
              <a:p>
                <a:pPr algn="just"/>
                <a:r>
                  <a:rPr lang="en-US" dirty="0">
                    <a:latin typeface="Book Antiqua" panose="02040602050305030304" pitchFamily="18" charset="0"/>
                  </a:rPr>
                  <a:t>Let A be a matrix </a:t>
                </a:r>
                <a:r>
                  <a:rPr lang="en-US" dirty="0" smtClean="0">
                    <a:latin typeface="Book Antiqua" panose="02040602050305030304" pitchFamily="18" charset="0"/>
                  </a:rPr>
                  <a:t>of </a:t>
                </a:r>
                <a:r>
                  <a:rPr lang="en-US" dirty="0">
                    <a:latin typeface="Book Antiqua" panose="02040602050305030304" pitchFamily="18" charset="0"/>
                  </a:rPr>
                  <a:t>dimension mxn. Now the matrix A</a:t>
                </a:r>
                <a:r>
                  <a:rPr lang="en-US" baseline="30000" dirty="0">
                    <a:latin typeface="Book Antiqua" panose="02040602050305030304" pitchFamily="18" charset="0"/>
                  </a:rPr>
                  <a:t>T</a:t>
                </a:r>
                <a:r>
                  <a:rPr lang="en-US" dirty="0">
                    <a:latin typeface="Book Antiqua" panose="02040602050305030304" pitchFamily="18" charset="0"/>
                  </a:rPr>
                  <a:t>A is matrix of order </a:t>
                </a:r>
                <a:r>
                  <a:rPr lang="en-US" dirty="0" err="1">
                    <a:latin typeface="Book Antiqua" panose="02040602050305030304" pitchFamily="18" charset="0"/>
                  </a:rPr>
                  <a:t>nxn</a:t>
                </a:r>
                <a:r>
                  <a:rPr lang="en-US" dirty="0">
                    <a:latin typeface="Book Antiqua" panose="02040602050305030304" pitchFamily="18" charset="0"/>
                  </a:rPr>
                  <a:t>. Then, there exists n eigenvalues of matrix A</a:t>
                </a:r>
                <a:r>
                  <a:rPr lang="en-US" baseline="30000" dirty="0">
                    <a:latin typeface="Book Antiqua" panose="02040602050305030304" pitchFamily="18" charset="0"/>
                  </a:rPr>
                  <a:t>T</a:t>
                </a:r>
                <a:r>
                  <a:rPr lang="en-US" dirty="0">
                    <a:latin typeface="Book Antiqua" panose="02040602050305030304" pitchFamily="18" charset="0"/>
                  </a:rPr>
                  <a:t>A:</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rPr>
                      <m:t>&gt;0</m:t>
                    </m:r>
                  </m:oMath>
                </a14:m>
                <a:r>
                  <a:rPr lang="en-US" dirty="0">
                    <a:latin typeface="Book Antiqua" panose="02040602050305030304" pitchFamily="18" charset="0"/>
                  </a:rPr>
                  <a:t>.</a:t>
                </a:r>
              </a:p>
              <a:p>
                <a:pPr algn="just"/>
                <a:r>
                  <a:rPr lang="en-US" dirty="0">
                    <a:latin typeface="Book Antiqua" panose="02040602050305030304" pitchFamily="18" charset="0"/>
                  </a:rPr>
                  <a:t>Let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e>
                    </m:rad>
                  </m:oMath>
                </a14:m>
                <a:r>
                  <a:rPr lang="en-US" dirty="0">
                    <a:latin typeface="Book Antiqua" panose="02040602050305030304" pitchFamily="18" charset="0"/>
                  </a:rPr>
                  <a:t>,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r>
                      <a:rPr lang="en-US" i="1">
                        <a:latin typeface="Cambria Math" panose="02040503050406030204" pitchFamily="18" charset="0"/>
                        <a:ea typeface="Cambria Math" panose="02040503050406030204" pitchFamily="18" charset="0"/>
                      </a:rPr>
                      <m:t>𝑛</m:t>
                    </m:r>
                  </m:oMath>
                </a14:m>
                <a:r>
                  <a:rPr lang="en-US" dirty="0">
                    <a:latin typeface="Book Antiqua" panose="02040602050305030304" pitchFamily="18" charset="0"/>
                  </a:rPr>
                  <a:t> are called singular values of A</a:t>
                </a:r>
                <a:r>
                  <a:rPr lang="en-US" dirty="0" smtClean="0">
                    <a:latin typeface="Book Antiqua" panose="02040602050305030304" pitchFamily="18" charset="0"/>
                  </a:rPr>
                  <a:t>.</a:t>
                </a:r>
                <a:endParaRPr lang="en-US" dirty="0">
                  <a:latin typeface="Book Antiqua" panose="02040602050305030304" pitchFamily="18" charset="0"/>
                </a:endParaRP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9029087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a:t>
            </a:r>
            <a:r>
              <a:rPr lang="en-US" sz="3600" b="1" dirty="0" smtClean="0">
                <a:latin typeface="Book Antiqua" panose="02040602050305030304" pitchFamily="18" charset="0"/>
              </a:rPr>
              <a:t>Decomposition</a:t>
            </a:r>
            <a:endParaRPr lang="en-US" sz="3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Let A be an mxn matrix, then SVD of A is defined as:                 , </a:t>
                </a:r>
                <a:r>
                  <a:rPr lang="en-US" dirty="0">
                    <a:latin typeface="Book Antiqua" panose="02040602050305030304" pitchFamily="18" charset="0"/>
                  </a:rPr>
                  <a:t>w</a:t>
                </a:r>
                <a:r>
                  <a:rPr lang="en-US" dirty="0" smtClean="0">
                    <a:latin typeface="Book Antiqua" panose="02040602050305030304" pitchFamily="18" charset="0"/>
                  </a:rPr>
                  <a:t>here, U in an </a:t>
                </a:r>
                <a:r>
                  <a:rPr lang="en-US" dirty="0" err="1" smtClean="0">
                    <a:latin typeface="Book Antiqua" panose="02040602050305030304" pitchFamily="18" charset="0"/>
                  </a:rPr>
                  <a:t>mxm</a:t>
                </a:r>
                <a:r>
                  <a:rPr lang="en-US" dirty="0" smtClean="0">
                    <a:latin typeface="Book Antiqua" panose="02040602050305030304" pitchFamily="18" charset="0"/>
                  </a:rPr>
                  <a:t> orthogonal matrix, V is an </a:t>
                </a:r>
                <a:r>
                  <a:rPr lang="en-US" dirty="0" err="1" smtClean="0">
                    <a:latin typeface="Book Antiqua" panose="02040602050305030304" pitchFamily="18" charset="0"/>
                  </a:rPr>
                  <a:t>nxn</a:t>
                </a:r>
                <a:r>
                  <a:rPr lang="en-US" dirty="0" smtClean="0">
                    <a:latin typeface="Book Antiqua" panose="02040602050305030304" pitchFamily="18" charset="0"/>
                  </a:rPr>
                  <a:t> orthogonal matrix and S is diagonal matrix whose diagonal elements are singular values of A.</a:t>
                </a:r>
              </a:p>
              <a:p>
                <a:pPr algn="just"/>
                <a:r>
                  <a:rPr lang="en-US" dirty="0" smtClean="0">
                    <a:latin typeface="Book Antiqua" panose="02040602050305030304" pitchFamily="18" charset="0"/>
                  </a:rPr>
                  <a:t>We know that eigenvalue equation of matrix A is: </a:t>
                </a:r>
                <a14:m>
                  <m:oMath xmlns:m="http://schemas.openxmlformats.org/officeDocument/2006/math">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b="0" dirty="0" smtClean="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=&gt;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oMath>
                </a14:m>
                <a:endParaRPr lang="en-US" b="0" dirty="0" smtClean="0">
                  <a:latin typeface="Book Antiqua" panose="02040602050305030304" pitchFamily="18" charset="0"/>
                  <a:ea typeface="Cambria Math" panose="02040503050406030204" pitchFamily="18" charset="0"/>
                </a:endParaRPr>
              </a:p>
              <a:p>
                <a:pPr marL="0" indent="0" algn="just">
                  <a:buNone/>
                </a:pPr>
                <a:r>
                  <a:rPr lang="en-US" dirty="0" smtClean="0">
                    <a:latin typeface="Book Antiqua" panose="02040602050305030304" pitchFamily="18" charset="0"/>
                  </a:rPr>
                  <a:t>	=&gt;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smtClean="0">
                        <a:latin typeface="Cambria Math" panose="02040503050406030204" pitchFamily="18" charset="0"/>
                      </a:rPr>
                      <m:t>𝐴</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dirty="0" smtClean="0">
                  <a:latin typeface="Book Antiqua" panose="02040602050305030304" pitchFamily="18" charset="0"/>
                </a:endParaRPr>
              </a:p>
              <a:p>
                <a:pPr algn="just"/>
                <a:r>
                  <a:rPr lang="en-US" dirty="0" smtClean="0">
                    <a:latin typeface="Book Antiqua" panose="02040602050305030304" pitchFamily="18" charset="0"/>
                  </a:rPr>
                  <a:t>Matrix V and S can be found by solving above equation. The matrix V is combination of all v</a:t>
                </a:r>
                <a:r>
                  <a:rPr lang="en-US" baseline="-25000" dirty="0" smtClean="0">
                    <a:latin typeface="Book Antiqua" panose="02040602050305030304" pitchFamily="18" charset="0"/>
                  </a:rPr>
                  <a:t>i</a:t>
                </a:r>
                <a:r>
                  <a:rPr lang="en-US" dirty="0" smtClean="0">
                    <a:latin typeface="Book Antiqua" panose="02040602050305030304" pitchFamily="18" charset="0"/>
                  </a:rPr>
                  <a:t>.</a:t>
                </a:r>
                <a:endParaRPr lang="en-US" dirty="0">
                  <a:latin typeface="Book Antiqua" panose="02040602050305030304" pitchFamily="18" charset="0"/>
                </a:endParaRP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3"/>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895329972"/>
              </p:ext>
            </p:extLst>
          </p:nvPr>
        </p:nvGraphicFramePr>
        <p:xfrm>
          <a:off x="9585510" y="1825625"/>
          <a:ext cx="1494865" cy="442923"/>
        </p:xfrm>
        <a:graphic>
          <a:graphicData uri="http://schemas.openxmlformats.org/presentationml/2006/ole">
            <mc:AlternateContent xmlns:mc="http://schemas.openxmlformats.org/markup-compatibility/2006">
              <mc:Choice xmlns:v="urn:schemas-microsoft-com:vml" Requires="v">
                <p:oleObj spid="_x0000_s60517" name="Equation" r:id="rId4" imgW="685800" imgH="203040" progId="Equation.3">
                  <p:embed/>
                </p:oleObj>
              </mc:Choice>
              <mc:Fallback>
                <p:oleObj name="Equation" r:id="rId4" imgW="685800" imgH="203040" progId="Equation.3">
                  <p:embed/>
                  <p:pic>
                    <p:nvPicPr>
                      <p:cNvPr id="0" name=""/>
                      <p:cNvPicPr/>
                      <p:nvPr/>
                    </p:nvPicPr>
                    <p:blipFill>
                      <a:blip r:embed="rId5"/>
                      <a:stretch>
                        <a:fillRect/>
                      </a:stretch>
                    </p:blipFill>
                    <p:spPr>
                      <a:xfrm>
                        <a:off x="9585510" y="1825625"/>
                        <a:ext cx="1494865" cy="442923"/>
                      </a:xfrm>
                      <a:prstGeom prst="rect">
                        <a:avLst/>
                      </a:prstGeom>
                    </p:spPr>
                  </p:pic>
                </p:oleObj>
              </mc:Fallback>
            </mc:AlternateContent>
          </a:graphicData>
        </a:graphic>
      </p:graphicFrame>
    </p:spTree>
    <p:extLst>
      <p:ext uri="{BB962C8B-B14F-4D97-AF65-F5344CB8AC3E}">
        <p14:creationId xmlns:p14="http://schemas.microsoft.com/office/powerpoint/2010/main" val="22035371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a:t>
            </a:r>
            <a:r>
              <a:rPr lang="en-US" sz="3600" b="1" dirty="0" smtClean="0">
                <a:latin typeface="Book Antiqua" panose="02040602050305030304" pitchFamily="18" charset="0"/>
              </a:rPr>
              <a:t>Decomposition</a:t>
            </a:r>
            <a:endParaRPr lang="en-US" sz="36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Similarly, we know that eigenvalue equation of matrix A is: </a:t>
                </a:r>
                <a14:m>
                  <m:oMath xmlns:m="http://schemas.openxmlformats.org/officeDocument/2006/math">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b="0" dirty="0" smtClean="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=&gt; </a:t>
                </a:r>
                <a14:m>
                  <m:oMath xmlns:m="http://schemas.openxmlformats.org/officeDocument/2006/math">
                    <m:r>
                      <a:rPr lang="en-US" b="0" i="1" smtClean="0">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oMath>
                </a14:m>
                <a:endParaRPr lang="en-US" b="0" dirty="0" smtClean="0">
                  <a:latin typeface="Book Antiqua" panose="02040602050305030304" pitchFamily="18" charset="0"/>
                  <a:ea typeface="Cambria Math" panose="02040503050406030204" pitchFamily="18" charset="0"/>
                </a:endParaRPr>
              </a:p>
              <a:p>
                <a:pPr marL="0" indent="0" algn="just">
                  <a:buNone/>
                </a:pPr>
                <a:r>
                  <a:rPr lang="en-US" dirty="0" smtClean="0">
                    <a:latin typeface="Book Antiqua" panose="02040602050305030304" pitchFamily="18" charset="0"/>
                  </a:rPr>
                  <a:t>	=&gt; </a:t>
                </a:r>
                <a14:m>
                  <m:oMath xmlns:m="http://schemas.openxmlformats.org/officeDocument/2006/math">
                    <m:r>
                      <a:rPr lang="en-US" i="1" smtClean="0">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endParaRPr lang="en-US" dirty="0" smtClean="0">
                  <a:latin typeface="Book Antiqua" panose="02040602050305030304" pitchFamily="18" charset="0"/>
                </a:endParaRPr>
              </a:p>
              <a:p>
                <a:pPr algn="just"/>
                <a:r>
                  <a:rPr lang="en-US" dirty="0" smtClean="0">
                    <a:latin typeface="Book Antiqua" panose="02040602050305030304" pitchFamily="18" charset="0"/>
                  </a:rPr>
                  <a:t>Matrix U can be found by solving above equation. The matrix U is combination of all </a:t>
                </a:r>
                <a:r>
                  <a:rPr lang="en-US" dirty="0" err="1" smtClean="0">
                    <a:latin typeface="Book Antiqua" panose="02040602050305030304" pitchFamily="18" charset="0"/>
                  </a:rPr>
                  <a:t>u</a:t>
                </a:r>
                <a:r>
                  <a:rPr lang="en-US" baseline="-25000" dirty="0" err="1" smtClean="0">
                    <a:latin typeface="Book Antiqua" panose="02040602050305030304" pitchFamily="18" charset="0"/>
                  </a:rPr>
                  <a:t>i</a:t>
                </a:r>
                <a:r>
                  <a:rPr lang="en-US" dirty="0" smtClean="0">
                    <a:latin typeface="Book Antiqua" panose="02040602050305030304" pitchFamily="18" charset="0"/>
                  </a:rPr>
                  <a:t>.</a:t>
                </a:r>
                <a:endParaRPr lang="en-US" dirty="0">
                  <a:latin typeface="Book Antiqua" panose="02040602050305030304" pitchFamily="18" charset="0"/>
                </a:endParaRP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4662912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a:t>
            </a:r>
            <a:r>
              <a:rPr lang="en-US" sz="3600" b="1" dirty="0" smtClean="0">
                <a:latin typeface="Book Antiqua" panose="02040602050305030304" pitchFamily="18" charset="0"/>
              </a:rPr>
              <a:t>Decomposition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Once all factors are calculated, </a:t>
            </a:r>
            <a:r>
              <a:rPr lang="en-US" dirty="0" smtClean="0">
                <a:solidFill>
                  <a:srgbClr val="232629"/>
                </a:solidFill>
                <a:latin typeface="Book Antiqua" panose="02040602050305030304" pitchFamily="18" charset="0"/>
              </a:rPr>
              <a:t>Set </a:t>
            </a:r>
            <a:r>
              <a:rPr lang="en-US" dirty="0">
                <a:solidFill>
                  <a:srgbClr val="232629"/>
                </a:solidFill>
                <a:latin typeface="Book Antiqua" panose="02040602050305030304" pitchFamily="18" charset="0"/>
              </a:rPr>
              <a:t>an optimization threshold </a:t>
            </a:r>
            <a:r>
              <a:rPr lang="en-US" dirty="0" smtClean="0">
                <a:solidFill>
                  <a:srgbClr val="232629"/>
                </a:solidFill>
                <a:latin typeface="Book Antiqua" panose="02040602050305030304" pitchFamily="18" charset="0"/>
              </a:rPr>
              <a:t>(e.g., </a:t>
            </a:r>
            <a:r>
              <a:rPr lang="en-US" dirty="0">
                <a:solidFill>
                  <a:srgbClr val="232629"/>
                </a:solidFill>
                <a:latin typeface="Book Antiqua" panose="02040602050305030304" pitchFamily="18" charset="0"/>
              </a:rPr>
              <a:t>90%). Calculate the total sum of the squares of the diagonal </a:t>
            </a:r>
            <a:r>
              <a:rPr lang="en-US" dirty="0" smtClean="0">
                <a:solidFill>
                  <a:srgbClr val="232629"/>
                </a:solidFill>
                <a:latin typeface="Book Antiqua" panose="02040602050305030304" pitchFamily="18" charset="0"/>
              </a:rPr>
              <a:t>S</a:t>
            </a:r>
            <a:r>
              <a:rPr lang="en-US" dirty="0">
                <a:solidFill>
                  <a:srgbClr val="232629"/>
                </a:solidFill>
                <a:latin typeface="Book Antiqua" panose="02040602050305030304" pitchFamily="18" charset="0"/>
              </a:rPr>
              <a:t> matrix. Calculate how many </a:t>
            </a:r>
            <a:r>
              <a:rPr lang="en-US" dirty="0" smtClean="0">
                <a:solidFill>
                  <a:srgbClr val="232629"/>
                </a:solidFill>
                <a:latin typeface="Book Antiqua" panose="02040602050305030304" pitchFamily="18" charset="0"/>
              </a:rPr>
              <a:t>S</a:t>
            </a:r>
            <a:r>
              <a:rPr lang="en-US" dirty="0">
                <a:solidFill>
                  <a:srgbClr val="232629"/>
                </a:solidFill>
                <a:latin typeface="Book Antiqua" panose="02040602050305030304" pitchFamily="18" charset="0"/>
              </a:rPr>
              <a:t> values it takes to reach 90% of the total sum of squares. </a:t>
            </a:r>
            <a:endParaRPr lang="en-US" dirty="0" smtClean="0">
              <a:solidFill>
                <a:srgbClr val="232629"/>
              </a:solidFill>
              <a:latin typeface="Book Antiqua" panose="02040602050305030304" pitchFamily="18" charset="0"/>
            </a:endParaRPr>
          </a:p>
          <a:p>
            <a:pPr lvl="0" algn="just"/>
            <a:r>
              <a:rPr lang="en-US" dirty="0" smtClean="0">
                <a:solidFill>
                  <a:srgbClr val="232629"/>
                </a:solidFill>
                <a:latin typeface="Book Antiqua" panose="02040602050305030304" pitchFamily="18" charset="0"/>
              </a:rPr>
              <a:t>So </a:t>
            </a:r>
            <a:r>
              <a:rPr lang="en-US" dirty="0">
                <a:solidFill>
                  <a:srgbClr val="232629"/>
                </a:solidFill>
                <a:latin typeface="Book Antiqua" panose="02040602050305030304" pitchFamily="18" charset="0"/>
              </a:rPr>
              <a:t>if that turns out to be K </a:t>
            </a:r>
            <a:r>
              <a:rPr lang="en-US" dirty="0" smtClean="0">
                <a:solidFill>
                  <a:srgbClr val="232629"/>
                </a:solidFill>
                <a:latin typeface="Book Antiqua" panose="02040602050305030304" pitchFamily="18" charset="0"/>
              </a:rPr>
              <a:t>S-values</a:t>
            </a:r>
            <a:r>
              <a:rPr lang="en-US" dirty="0">
                <a:solidFill>
                  <a:srgbClr val="232629"/>
                </a:solidFill>
                <a:latin typeface="Book Antiqua" panose="02040602050305030304" pitchFamily="18" charset="0"/>
              </a:rPr>
              <a:t>, then </a:t>
            </a:r>
            <a:r>
              <a:rPr lang="en-US" dirty="0" smtClean="0">
                <a:solidFill>
                  <a:srgbClr val="232629"/>
                </a:solidFill>
                <a:latin typeface="Book Antiqua" panose="02040602050305030304" pitchFamily="18" charset="0"/>
              </a:rPr>
              <a:t>we </a:t>
            </a:r>
            <a:r>
              <a:rPr lang="en-US" dirty="0">
                <a:solidFill>
                  <a:srgbClr val="232629"/>
                </a:solidFill>
                <a:latin typeface="Book Antiqua" panose="02040602050305030304" pitchFamily="18" charset="0"/>
              </a:rPr>
              <a:t>would take the first K</a:t>
            </a:r>
            <a:r>
              <a:rPr lang="en-US" dirty="0" smtClean="0">
                <a:solidFill>
                  <a:srgbClr val="232629"/>
                </a:solidFill>
                <a:latin typeface="Book Antiqua" panose="02040602050305030304" pitchFamily="18" charset="0"/>
              </a:rPr>
              <a:t> </a:t>
            </a:r>
            <a:r>
              <a:rPr lang="en-US" dirty="0">
                <a:solidFill>
                  <a:srgbClr val="232629"/>
                </a:solidFill>
                <a:latin typeface="Book Antiqua" panose="02040602050305030304" pitchFamily="18" charset="0"/>
              </a:rPr>
              <a:t>columns of the </a:t>
            </a:r>
            <a:r>
              <a:rPr lang="en-US" dirty="0" smtClean="0">
                <a:solidFill>
                  <a:srgbClr val="232629"/>
                </a:solidFill>
                <a:latin typeface="Book Antiqua" panose="02040602050305030304" pitchFamily="18" charset="0"/>
              </a:rPr>
              <a:t>U</a:t>
            </a:r>
            <a:r>
              <a:rPr lang="en-US" dirty="0">
                <a:solidFill>
                  <a:srgbClr val="232629"/>
                </a:solidFill>
                <a:latin typeface="Book Antiqua" panose="02040602050305030304" pitchFamily="18" charset="0"/>
              </a:rPr>
              <a:t> matrix, first K</a:t>
            </a:r>
            <a:r>
              <a:rPr lang="en-US" dirty="0" smtClean="0">
                <a:solidFill>
                  <a:srgbClr val="232629"/>
                </a:solidFill>
                <a:latin typeface="Book Antiqua" panose="02040602050305030304" pitchFamily="18" charset="0"/>
              </a:rPr>
              <a:t> </a:t>
            </a:r>
            <a:r>
              <a:rPr lang="en-US" dirty="0">
                <a:solidFill>
                  <a:srgbClr val="232629"/>
                </a:solidFill>
                <a:latin typeface="Book Antiqua" panose="02040602050305030304" pitchFamily="18" charset="0"/>
              </a:rPr>
              <a:t>rows of </a:t>
            </a:r>
            <a:r>
              <a:rPr lang="en-US" dirty="0" smtClean="0">
                <a:solidFill>
                  <a:srgbClr val="232629"/>
                </a:solidFill>
                <a:latin typeface="Book Antiqua" panose="02040602050305030304" pitchFamily="18" charset="0"/>
              </a:rPr>
              <a:t>the V</a:t>
            </a:r>
            <a:r>
              <a:rPr lang="en-US" baseline="30000" dirty="0">
                <a:solidFill>
                  <a:srgbClr val="232629"/>
                </a:solidFill>
                <a:latin typeface="Book Antiqua" panose="02040602050305030304" pitchFamily="18" charset="0"/>
              </a:rPr>
              <a:t>⊤</a:t>
            </a:r>
            <a:r>
              <a:rPr lang="en-US" dirty="0">
                <a:solidFill>
                  <a:srgbClr val="232629"/>
                </a:solidFill>
                <a:latin typeface="Book Antiqua" panose="02040602050305030304" pitchFamily="18" charset="0"/>
              </a:rPr>
              <a:t> matrix, and a </a:t>
            </a:r>
            <a:r>
              <a:rPr lang="en-US" dirty="0" smtClean="0">
                <a:solidFill>
                  <a:srgbClr val="232629"/>
                </a:solidFill>
                <a:latin typeface="Book Antiqua" panose="02040602050305030304" pitchFamily="18" charset="0"/>
              </a:rPr>
              <a:t>K×K</a:t>
            </a:r>
            <a:r>
              <a:rPr lang="en-US" dirty="0">
                <a:solidFill>
                  <a:srgbClr val="232629"/>
                </a:solidFill>
                <a:latin typeface="Book Antiqua" panose="02040602050305030304" pitchFamily="18" charset="0"/>
              </a:rPr>
              <a:t> square matrix out of the </a:t>
            </a:r>
            <a:r>
              <a:rPr lang="en-US" dirty="0" smtClean="0">
                <a:solidFill>
                  <a:srgbClr val="232629"/>
                </a:solidFill>
                <a:latin typeface="Book Antiqua" panose="02040602050305030304" pitchFamily="18" charset="0"/>
              </a:rPr>
              <a:t>S</a:t>
            </a:r>
            <a:r>
              <a:rPr lang="en-US" dirty="0">
                <a:solidFill>
                  <a:srgbClr val="232629"/>
                </a:solidFill>
                <a:latin typeface="Book Antiqua" panose="02040602050305030304" pitchFamily="18" charset="0"/>
              </a:rPr>
              <a:t> matrix. </a:t>
            </a:r>
          </a:p>
          <a:p>
            <a:pPr lvl="0" algn="just"/>
            <a:r>
              <a:rPr lang="en-US" dirty="0" smtClean="0">
                <a:solidFill>
                  <a:srgbClr val="232629"/>
                </a:solidFill>
                <a:latin typeface="Book Antiqua" panose="02040602050305030304" pitchFamily="18" charset="0"/>
              </a:rPr>
              <a:t>We </a:t>
            </a:r>
            <a:r>
              <a:rPr lang="en-US" dirty="0">
                <a:solidFill>
                  <a:srgbClr val="232629"/>
                </a:solidFill>
                <a:latin typeface="Book Antiqua" panose="02040602050305030304" pitchFamily="18" charset="0"/>
              </a:rPr>
              <a:t>would then calculate A</a:t>
            </a:r>
            <a:r>
              <a:rPr lang="en-US" dirty="0" smtClean="0">
                <a:solidFill>
                  <a:srgbClr val="232629"/>
                </a:solidFill>
                <a:latin typeface="Book Antiqua" panose="02040602050305030304" pitchFamily="18" charset="0"/>
              </a:rPr>
              <a:t>=USV</a:t>
            </a:r>
            <a:r>
              <a:rPr lang="en-US" baseline="30000" dirty="0">
                <a:solidFill>
                  <a:srgbClr val="232629"/>
                </a:solidFill>
                <a:latin typeface="Book Antiqua" panose="02040602050305030304" pitchFamily="18" charset="0"/>
              </a:rPr>
              <a:t>⊤</a:t>
            </a:r>
            <a:r>
              <a:rPr lang="en-US" dirty="0">
                <a:solidFill>
                  <a:srgbClr val="232629"/>
                </a:solidFill>
                <a:latin typeface="Book Antiqua" panose="02040602050305030304" pitchFamily="18" charset="0"/>
              </a:rPr>
              <a:t> using the reduced matrices.</a:t>
            </a:r>
            <a:r>
              <a:rPr lang="en-US" dirty="0">
                <a:latin typeface="Book Antiqua" panose="02040602050305030304" pitchFamily="18" charset="0"/>
              </a:rPr>
              <a:t>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4117464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a:t>
            </a:r>
            <a:r>
              <a:rPr lang="en-US" sz="3600" b="1" dirty="0" smtClean="0">
                <a:latin typeface="Book Antiqua" panose="02040602050305030304" pitchFamily="18" charset="0"/>
              </a:rPr>
              <a:t>Decomposition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lnSpcReduction="10000"/>
          </a:bodyPr>
          <a:lstStyle/>
          <a:p>
            <a:pPr algn="just"/>
            <a:r>
              <a:rPr lang="en-US" sz="2600" dirty="0" smtClean="0">
                <a:latin typeface="Book Antiqua" panose="02040602050305030304" pitchFamily="18" charset="0"/>
              </a:rPr>
              <a:t>Example: Find SVD of following matrix</a:t>
            </a:r>
          </a:p>
          <a:p>
            <a:pPr marL="914400" lvl="2" indent="0" algn="just">
              <a:buNone/>
            </a:pPr>
            <a:endParaRPr lang="en-US" sz="1800" dirty="0" smtClean="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914400" lvl="2" indent="0" algn="just">
              <a:buNone/>
            </a:pPr>
            <a:endParaRPr lang="en-US" sz="1800" dirty="0" smtClean="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0" indent="0">
              <a:buNone/>
            </a:pPr>
            <a:r>
              <a:rPr lang="en-US" sz="2600" dirty="0" smtClean="0">
                <a:latin typeface="Book Antiqua" panose="02040602050305030304" pitchFamily="18" charset="0"/>
              </a:rPr>
              <a:t>Solution</a:t>
            </a:r>
          </a:p>
          <a:p>
            <a:pPr marL="0" indent="0">
              <a:buNone/>
            </a:pPr>
            <a:endParaRPr lang="en-US" sz="2600" dirty="0" smtClean="0">
              <a:latin typeface="Book Antiqua" panose="02040602050305030304" pitchFamily="18" charset="0"/>
            </a:endParaRPr>
          </a:p>
          <a:p>
            <a:pPr marL="0" indent="0">
              <a:buNone/>
            </a:pPr>
            <a:endParaRPr lang="en-US" sz="2600" dirty="0">
              <a:latin typeface="Book Antiqua" panose="02040602050305030304" pitchFamily="18" charset="0"/>
            </a:endParaRPr>
          </a:p>
          <a:p>
            <a:pPr marL="0" indent="0">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Solve                        we get, </a:t>
            </a: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nvGraphicFramePr>
        <p:xfrm>
          <a:off x="1578161" y="2348844"/>
          <a:ext cx="2119779" cy="1397656"/>
        </p:xfrm>
        <a:graphic>
          <a:graphicData uri="http://schemas.openxmlformats.org/presentationml/2006/ole">
            <mc:AlternateContent xmlns:mc="http://schemas.openxmlformats.org/markup-compatibility/2006">
              <mc:Choice xmlns:v="urn:schemas-microsoft-com:vml" Requires="v">
                <p:oleObj spid="_x0000_s62850" name="Equation" r:id="rId3" imgW="1155600" imgH="761760" progId="Equation.3">
                  <p:embed/>
                </p:oleObj>
              </mc:Choice>
              <mc:Fallback>
                <p:oleObj name="Equation" r:id="rId3" imgW="1155600" imgH="761760" progId="Equation.3">
                  <p:embed/>
                  <p:pic>
                    <p:nvPicPr>
                      <p:cNvPr id="0" name=""/>
                      <p:cNvPicPr/>
                      <p:nvPr/>
                    </p:nvPicPr>
                    <p:blipFill>
                      <a:blip r:embed="rId4"/>
                      <a:stretch>
                        <a:fillRect/>
                      </a:stretch>
                    </p:blipFill>
                    <p:spPr>
                      <a:xfrm>
                        <a:off x="1578161" y="2348844"/>
                        <a:ext cx="2119779" cy="1397656"/>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838200" y="4001294"/>
          <a:ext cx="3005137" cy="1304925"/>
        </p:xfrm>
        <a:graphic>
          <a:graphicData uri="http://schemas.openxmlformats.org/presentationml/2006/ole">
            <mc:AlternateContent xmlns:mc="http://schemas.openxmlformats.org/markup-compatibility/2006">
              <mc:Choice xmlns:v="urn:schemas-microsoft-com:vml" Requires="v">
                <p:oleObj spid="_x0000_s62851" name="Equation" r:id="rId5" imgW="1638000" imgH="711000" progId="Equation.3">
                  <p:embed/>
                </p:oleObj>
              </mc:Choice>
              <mc:Fallback>
                <p:oleObj name="Equation" r:id="rId5" imgW="1638000" imgH="711000" progId="Equation.3">
                  <p:embed/>
                  <p:pic>
                    <p:nvPicPr>
                      <p:cNvPr id="0" name=""/>
                      <p:cNvPicPr/>
                      <p:nvPr/>
                    </p:nvPicPr>
                    <p:blipFill>
                      <a:blip r:embed="rId6"/>
                      <a:stretch>
                        <a:fillRect/>
                      </a:stretch>
                    </p:blipFill>
                    <p:spPr>
                      <a:xfrm>
                        <a:off x="838200" y="4001294"/>
                        <a:ext cx="3005137" cy="1304925"/>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1981572" y="5441156"/>
          <a:ext cx="1312955" cy="477438"/>
        </p:xfrm>
        <a:graphic>
          <a:graphicData uri="http://schemas.openxmlformats.org/presentationml/2006/ole">
            <mc:AlternateContent xmlns:mc="http://schemas.openxmlformats.org/markup-compatibility/2006">
              <mc:Choice xmlns:v="urn:schemas-microsoft-com:vml" Requires="v">
                <p:oleObj spid="_x0000_s62852" name="Equation" r:id="rId7" imgW="698400" imgH="253800" progId="Equation.3">
                  <p:embed/>
                </p:oleObj>
              </mc:Choice>
              <mc:Fallback>
                <p:oleObj name="Equation" r:id="rId7" imgW="698400" imgH="253800" progId="Equation.3">
                  <p:embed/>
                  <p:pic>
                    <p:nvPicPr>
                      <p:cNvPr id="0" name=""/>
                      <p:cNvPicPr/>
                      <p:nvPr/>
                    </p:nvPicPr>
                    <p:blipFill>
                      <a:blip r:embed="rId8"/>
                      <a:stretch>
                        <a:fillRect/>
                      </a:stretch>
                    </p:blipFill>
                    <p:spPr>
                      <a:xfrm>
                        <a:off x="1981572" y="5441156"/>
                        <a:ext cx="1312955" cy="477438"/>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849158" y="5404752"/>
          <a:ext cx="1444065" cy="502283"/>
        </p:xfrm>
        <a:graphic>
          <a:graphicData uri="http://schemas.openxmlformats.org/presentationml/2006/ole">
            <mc:AlternateContent xmlns:mc="http://schemas.openxmlformats.org/markup-compatibility/2006">
              <mc:Choice xmlns:v="urn:schemas-microsoft-com:vml" Requires="v">
                <p:oleObj spid="_x0000_s62853" name="Equation" r:id="rId9" imgW="583920" imgH="203040" progId="Equation.3">
                  <p:embed/>
                </p:oleObj>
              </mc:Choice>
              <mc:Fallback>
                <p:oleObj name="Equation" r:id="rId9" imgW="583920" imgH="203040" progId="Equation.3">
                  <p:embed/>
                  <p:pic>
                    <p:nvPicPr>
                      <p:cNvPr id="0" name=""/>
                      <p:cNvPicPr/>
                      <p:nvPr/>
                    </p:nvPicPr>
                    <p:blipFill>
                      <a:blip r:embed="rId10"/>
                      <a:stretch>
                        <a:fillRect/>
                      </a:stretch>
                    </p:blipFill>
                    <p:spPr>
                      <a:xfrm>
                        <a:off x="4849158" y="5404752"/>
                        <a:ext cx="1444065" cy="502283"/>
                      </a:xfrm>
                      <a:prstGeom prst="rect">
                        <a:avLst/>
                      </a:prstGeom>
                    </p:spPr>
                  </p:pic>
                </p:oleObj>
              </mc:Fallback>
            </mc:AlternateContent>
          </a:graphicData>
        </a:graphic>
      </p:graphicFrame>
    </p:spTree>
    <p:extLst>
      <p:ext uri="{BB962C8B-B14F-4D97-AF65-F5344CB8AC3E}">
        <p14:creationId xmlns:p14="http://schemas.microsoft.com/office/powerpoint/2010/main" val="4228679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Categories of Clustering Algorithms</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fontScale="92500" lnSpcReduction="10000"/>
          </a:bodyPr>
          <a:lstStyle/>
          <a:p>
            <a:pPr marL="0" lvl="0" indent="0" algn="just">
              <a:buNone/>
            </a:pPr>
            <a:r>
              <a:rPr lang="en-US" b="1" dirty="0">
                <a:latin typeface="Book Antiqua" panose="02040602050305030304" pitchFamily="18" charset="0"/>
              </a:rPr>
              <a:t>Hierarchical M</a:t>
            </a:r>
            <a:r>
              <a:rPr lang="en-US" b="1" dirty="0" smtClean="0">
                <a:latin typeface="Book Antiqua" panose="02040602050305030304" pitchFamily="18" charset="0"/>
              </a:rPr>
              <a:t>ethods</a:t>
            </a:r>
          </a:p>
          <a:p>
            <a:pPr algn="just"/>
            <a:r>
              <a:rPr lang="en-US" dirty="0" smtClean="0">
                <a:latin typeface="Book Antiqua" panose="02040602050305030304" pitchFamily="18" charset="0"/>
              </a:rPr>
              <a:t>A </a:t>
            </a:r>
            <a:r>
              <a:rPr lang="en-US" dirty="0">
                <a:latin typeface="Book Antiqua" panose="02040602050305030304" pitchFamily="18" charset="0"/>
              </a:rPr>
              <a:t>hierarchical method creates a hierarchical decomposition of the given set of data objects. A hierarchical method can be classified as being either </a:t>
            </a:r>
            <a:r>
              <a:rPr lang="en-US" i="1" dirty="0">
                <a:latin typeface="Book Antiqua" panose="02040602050305030304" pitchFamily="18" charset="0"/>
              </a:rPr>
              <a:t>agglomerative </a:t>
            </a:r>
            <a:r>
              <a:rPr lang="en-US" dirty="0">
                <a:latin typeface="Book Antiqua" panose="02040602050305030304" pitchFamily="18" charset="0"/>
              </a:rPr>
              <a:t>or </a:t>
            </a:r>
            <a:r>
              <a:rPr lang="en-US" i="1" dirty="0">
                <a:latin typeface="Book Antiqua" panose="02040602050305030304" pitchFamily="18" charset="0"/>
              </a:rPr>
              <a:t>divisive</a:t>
            </a:r>
            <a:r>
              <a:rPr lang="en-US" dirty="0">
                <a:latin typeface="Book Antiqua" panose="02040602050305030304" pitchFamily="18" charset="0"/>
              </a:rPr>
              <a:t>. </a:t>
            </a:r>
            <a:endParaRPr lang="en-US" dirty="0" smtClean="0">
              <a:latin typeface="Book Antiqua" panose="02040602050305030304" pitchFamily="18" charset="0"/>
            </a:endParaRPr>
          </a:p>
          <a:p>
            <a:pPr algn="just"/>
            <a:r>
              <a:rPr lang="en-US" dirty="0" smtClean="0">
                <a:latin typeface="Book Antiqua" panose="02040602050305030304" pitchFamily="18" charset="0"/>
              </a:rPr>
              <a:t>The </a:t>
            </a:r>
            <a:r>
              <a:rPr lang="en-US" i="1" dirty="0">
                <a:latin typeface="Book Antiqua" panose="02040602050305030304" pitchFamily="18" charset="0"/>
              </a:rPr>
              <a:t>agglomerative </a:t>
            </a:r>
            <a:r>
              <a:rPr lang="en-US" i="1" dirty="0" smtClean="0">
                <a:latin typeface="Book Antiqua" panose="02040602050305030304" pitchFamily="18" charset="0"/>
              </a:rPr>
              <a:t>approach</a:t>
            </a:r>
            <a:r>
              <a:rPr lang="en-US" dirty="0">
                <a:latin typeface="Book Antiqua" panose="02040602050305030304" pitchFamily="18" charset="0"/>
              </a:rPr>
              <a:t> </a:t>
            </a:r>
            <a:r>
              <a:rPr lang="en-US" dirty="0" smtClean="0">
                <a:latin typeface="Book Antiqua" panose="02040602050305030304" pitchFamily="18" charset="0"/>
              </a:rPr>
              <a:t>follows the </a:t>
            </a:r>
            <a:r>
              <a:rPr lang="en-US" i="1" dirty="0">
                <a:latin typeface="Book Antiqua" panose="02040602050305030304" pitchFamily="18" charset="0"/>
              </a:rPr>
              <a:t>bottom-up </a:t>
            </a:r>
            <a:r>
              <a:rPr lang="en-US" dirty="0" smtClean="0">
                <a:latin typeface="Book Antiqua" panose="02040602050305030304" pitchFamily="18" charset="0"/>
              </a:rPr>
              <a:t>approach. It starts </a:t>
            </a:r>
            <a:r>
              <a:rPr lang="en-US" dirty="0">
                <a:latin typeface="Book Antiqua" panose="02040602050305030304" pitchFamily="18" charset="0"/>
              </a:rPr>
              <a:t>with each object forming a separate group. It successively merges the objects or groups that are close to one </a:t>
            </a:r>
            <a:r>
              <a:rPr lang="en-US" dirty="0" smtClean="0">
                <a:latin typeface="Book Antiqua" panose="02040602050305030304" pitchFamily="18" charset="0"/>
              </a:rPr>
              <a:t>another, until </a:t>
            </a:r>
            <a:r>
              <a:rPr lang="en-US" dirty="0">
                <a:latin typeface="Book Antiqua" panose="02040602050305030304" pitchFamily="18" charset="0"/>
              </a:rPr>
              <a:t>a termination condition holds. </a:t>
            </a:r>
            <a:endParaRPr lang="en-US" dirty="0" smtClean="0">
              <a:latin typeface="Book Antiqua" panose="02040602050305030304" pitchFamily="18" charset="0"/>
            </a:endParaRPr>
          </a:p>
          <a:p>
            <a:pPr algn="just"/>
            <a:r>
              <a:rPr lang="en-US" dirty="0" smtClean="0">
                <a:latin typeface="Book Antiqua" panose="02040602050305030304" pitchFamily="18" charset="0"/>
              </a:rPr>
              <a:t>The </a:t>
            </a:r>
            <a:r>
              <a:rPr lang="en-US" i="1" dirty="0">
                <a:latin typeface="Book Antiqua" panose="02040602050305030304" pitchFamily="18" charset="0"/>
              </a:rPr>
              <a:t>divisive </a:t>
            </a:r>
            <a:r>
              <a:rPr lang="en-US" i="1" dirty="0" smtClean="0">
                <a:latin typeface="Book Antiqua" panose="02040602050305030304" pitchFamily="18" charset="0"/>
              </a:rPr>
              <a:t>approach</a:t>
            </a:r>
            <a:r>
              <a:rPr lang="en-US" dirty="0">
                <a:latin typeface="Book Antiqua" panose="02040602050305030304" pitchFamily="18" charset="0"/>
              </a:rPr>
              <a:t> </a:t>
            </a:r>
            <a:r>
              <a:rPr lang="en-US" dirty="0" smtClean="0">
                <a:latin typeface="Book Antiqua" panose="02040602050305030304" pitchFamily="18" charset="0"/>
              </a:rPr>
              <a:t>follows </a:t>
            </a:r>
            <a:r>
              <a:rPr lang="en-US" dirty="0">
                <a:latin typeface="Book Antiqua" panose="02040602050305030304" pitchFamily="18" charset="0"/>
              </a:rPr>
              <a:t>the </a:t>
            </a:r>
            <a:r>
              <a:rPr lang="en-US" i="1" dirty="0">
                <a:latin typeface="Book Antiqua" panose="02040602050305030304" pitchFamily="18" charset="0"/>
              </a:rPr>
              <a:t>top-down </a:t>
            </a:r>
            <a:r>
              <a:rPr lang="en-US" dirty="0" smtClean="0">
                <a:latin typeface="Book Antiqua" panose="02040602050305030304" pitchFamily="18" charset="0"/>
              </a:rPr>
              <a:t>approach. It </a:t>
            </a:r>
            <a:r>
              <a:rPr lang="en-US" dirty="0">
                <a:latin typeface="Book Antiqua" panose="02040602050305030304" pitchFamily="18" charset="0"/>
              </a:rPr>
              <a:t>starts with all of the objects in the same cluster. In each successive iteration, a cluster is split up into smaller clusters, until </a:t>
            </a:r>
            <a:r>
              <a:rPr lang="en-US" dirty="0" smtClean="0">
                <a:latin typeface="Book Antiqua" panose="02040602050305030304" pitchFamily="18" charset="0"/>
              </a:rPr>
              <a:t>a </a:t>
            </a:r>
            <a:r>
              <a:rPr lang="en-US" dirty="0">
                <a:latin typeface="Book Antiqua" panose="02040602050305030304" pitchFamily="18" charset="0"/>
              </a:rPr>
              <a:t>termination condition holds.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653308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a:t>
            </a:r>
            <a:r>
              <a:rPr lang="en-US" sz="3600" b="1" dirty="0" smtClean="0">
                <a:latin typeface="Book Antiqua" panose="02040602050305030304" pitchFamily="18" charset="0"/>
              </a:rPr>
              <a:t>Decomposition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dirty="0" smtClean="0">
                <a:latin typeface="Book Antiqua" panose="02040602050305030304" pitchFamily="18" charset="0"/>
              </a:rPr>
              <a:t>Thus,                                                          </a:t>
            </a:r>
          </a:p>
          <a:p>
            <a:pPr marL="0" indent="0" algn="just">
              <a:buNone/>
            </a:pPr>
            <a:r>
              <a:rPr lang="en-US" sz="2600" dirty="0" smtClean="0">
                <a:latin typeface="Book Antiqua" panose="02040602050305030304" pitchFamily="18" charset="0"/>
              </a:rPr>
              <a:t>Find eigenvectors of each Eigen value</a:t>
            </a: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Normalized eigenvectors are:</a:t>
            </a: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 </a:t>
            </a: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016094243"/>
              </p:ext>
            </p:extLst>
          </p:nvPr>
        </p:nvGraphicFramePr>
        <p:xfrm>
          <a:off x="1947582" y="1825625"/>
          <a:ext cx="4399430" cy="444387"/>
        </p:xfrm>
        <a:graphic>
          <a:graphicData uri="http://schemas.openxmlformats.org/presentationml/2006/ole">
            <mc:AlternateContent xmlns:mc="http://schemas.openxmlformats.org/markup-compatibility/2006">
              <mc:Choice xmlns:v="urn:schemas-microsoft-com:vml" Requires="v">
                <p:oleObj spid="_x0000_s61730" name="Equation" r:id="rId3" imgW="2514600" imgH="253800" progId="Equation.3">
                  <p:embed/>
                </p:oleObj>
              </mc:Choice>
              <mc:Fallback>
                <p:oleObj name="Equation" r:id="rId3" imgW="2514600" imgH="253800" progId="Equation.3">
                  <p:embed/>
                  <p:pic>
                    <p:nvPicPr>
                      <p:cNvPr id="0" name=""/>
                      <p:cNvPicPr/>
                      <p:nvPr/>
                    </p:nvPicPr>
                    <p:blipFill>
                      <a:blip r:embed="rId4"/>
                      <a:stretch>
                        <a:fillRect/>
                      </a:stretch>
                    </p:blipFill>
                    <p:spPr>
                      <a:xfrm>
                        <a:off x="1947582" y="1825625"/>
                        <a:ext cx="4399430" cy="44438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87839366"/>
              </p:ext>
            </p:extLst>
          </p:nvPr>
        </p:nvGraphicFramePr>
        <p:xfrm>
          <a:off x="936811" y="2975770"/>
          <a:ext cx="4267199" cy="1244600"/>
        </p:xfrm>
        <a:graphic>
          <a:graphicData uri="http://schemas.openxmlformats.org/presentationml/2006/ole">
            <mc:AlternateContent xmlns:mc="http://schemas.openxmlformats.org/markup-compatibility/2006">
              <mc:Choice xmlns:v="urn:schemas-microsoft-com:vml" Requires="v">
                <p:oleObj spid="_x0000_s61731" name="Equation" r:id="rId5" imgW="2438280" imgH="711000" progId="Equation.3">
                  <p:embed/>
                </p:oleObj>
              </mc:Choice>
              <mc:Fallback>
                <p:oleObj name="Equation" r:id="rId5" imgW="2438280" imgH="711000" progId="Equation.3">
                  <p:embed/>
                  <p:pic>
                    <p:nvPicPr>
                      <p:cNvPr id="0" name=""/>
                      <p:cNvPicPr/>
                      <p:nvPr/>
                    </p:nvPicPr>
                    <p:blipFill>
                      <a:blip r:embed="rId6"/>
                      <a:stretch>
                        <a:fillRect/>
                      </a:stretch>
                    </p:blipFill>
                    <p:spPr>
                      <a:xfrm>
                        <a:off x="936811" y="2975770"/>
                        <a:ext cx="4267199" cy="1244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2609101"/>
              </p:ext>
            </p:extLst>
          </p:nvPr>
        </p:nvGraphicFramePr>
        <p:xfrm>
          <a:off x="631264" y="4637090"/>
          <a:ext cx="5578475" cy="1466850"/>
        </p:xfrm>
        <a:graphic>
          <a:graphicData uri="http://schemas.openxmlformats.org/presentationml/2006/ole">
            <mc:AlternateContent xmlns:mc="http://schemas.openxmlformats.org/markup-compatibility/2006">
              <mc:Choice xmlns:v="urn:schemas-microsoft-com:vml" Requires="v">
                <p:oleObj spid="_x0000_s61732" name="Equation" r:id="rId7" imgW="3187440" imgH="838080" progId="Equation.3">
                  <p:embed/>
                </p:oleObj>
              </mc:Choice>
              <mc:Fallback>
                <p:oleObj name="Equation" r:id="rId7" imgW="3187440" imgH="838080" progId="Equation.3">
                  <p:embed/>
                  <p:pic>
                    <p:nvPicPr>
                      <p:cNvPr id="0" name=""/>
                      <p:cNvPicPr/>
                      <p:nvPr/>
                    </p:nvPicPr>
                    <p:blipFill>
                      <a:blip r:embed="rId8"/>
                      <a:stretch>
                        <a:fillRect/>
                      </a:stretch>
                    </p:blipFill>
                    <p:spPr>
                      <a:xfrm>
                        <a:off x="631264" y="4637090"/>
                        <a:ext cx="5578475" cy="1466850"/>
                      </a:xfrm>
                      <a:prstGeom prst="rect">
                        <a:avLst/>
                      </a:prstGeom>
                    </p:spPr>
                  </p:pic>
                </p:oleObj>
              </mc:Fallback>
            </mc:AlternateContent>
          </a:graphicData>
        </a:graphic>
      </p:graphicFrame>
    </p:spTree>
    <p:extLst>
      <p:ext uri="{BB962C8B-B14F-4D97-AF65-F5344CB8AC3E}">
        <p14:creationId xmlns:p14="http://schemas.microsoft.com/office/powerpoint/2010/main" val="28641033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a:t>
            </a:r>
            <a:r>
              <a:rPr lang="en-US" sz="3600" b="1" dirty="0" smtClean="0">
                <a:latin typeface="Book Antiqua" panose="02040602050305030304" pitchFamily="18" charset="0"/>
              </a:rPr>
              <a:t>Decomposition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dirty="0" smtClean="0">
                <a:latin typeface="Book Antiqua" panose="02040602050305030304" pitchFamily="18" charset="0"/>
              </a:rPr>
              <a:t>Thus,</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Similarly, Find V</a:t>
            </a: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99723412"/>
              </p:ext>
            </p:extLst>
          </p:nvPr>
        </p:nvGraphicFramePr>
        <p:xfrm>
          <a:off x="1120402" y="2405343"/>
          <a:ext cx="3400425" cy="1466850"/>
        </p:xfrm>
        <a:graphic>
          <a:graphicData uri="http://schemas.openxmlformats.org/presentationml/2006/ole">
            <mc:AlternateContent xmlns:mc="http://schemas.openxmlformats.org/markup-compatibility/2006">
              <mc:Choice xmlns:v="urn:schemas-microsoft-com:vml" Requires="v">
                <p:oleObj spid="_x0000_s63768" name="Equation" r:id="rId3" imgW="1942920" imgH="838080" progId="Equation.3">
                  <p:embed/>
                </p:oleObj>
              </mc:Choice>
              <mc:Fallback>
                <p:oleObj name="Equation" r:id="rId3" imgW="1942920" imgH="838080" progId="Equation.3">
                  <p:embed/>
                  <p:pic>
                    <p:nvPicPr>
                      <p:cNvPr id="0" name=""/>
                      <p:cNvPicPr/>
                      <p:nvPr/>
                    </p:nvPicPr>
                    <p:blipFill>
                      <a:blip r:embed="rId4"/>
                      <a:stretch>
                        <a:fillRect/>
                      </a:stretch>
                    </p:blipFill>
                    <p:spPr>
                      <a:xfrm>
                        <a:off x="1120402" y="2405343"/>
                        <a:ext cx="3400425" cy="14668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55965190"/>
              </p:ext>
            </p:extLst>
          </p:nvPr>
        </p:nvGraphicFramePr>
        <p:xfrm>
          <a:off x="5220354" y="2405343"/>
          <a:ext cx="2444750" cy="1466850"/>
        </p:xfrm>
        <a:graphic>
          <a:graphicData uri="http://schemas.openxmlformats.org/presentationml/2006/ole">
            <mc:AlternateContent xmlns:mc="http://schemas.openxmlformats.org/markup-compatibility/2006">
              <mc:Choice xmlns:v="urn:schemas-microsoft-com:vml" Requires="v">
                <p:oleObj spid="_x0000_s63769" name="Equation" r:id="rId5" imgW="1396800" imgH="838080" progId="Equation.3">
                  <p:embed/>
                </p:oleObj>
              </mc:Choice>
              <mc:Fallback>
                <p:oleObj name="Equation" r:id="rId5" imgW="1396800" imgH="838080" progId="Equation.3">
                  <p:embed/>
                  <p:pic>
                    <p:nvPicPr>
                      <p:cNvPr id="0" name=""/>
                      <p:cNvPicPr/>
                      <p:nvPr/>
                    </p:nvPicPr>
                    <p:blipFill>
                      <a:blip r:embed="rId6"/>
                      <a:stretch>
                        <a:fillRect/>
                      </a:stretch>
                    </p:blipFill>
                    <p:spPr>
                      <a:xfrm>
                        <a:off x="5220354" y="2405343"/>
                        <a:ext cx="2444750" cy="14668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859629886"/>
              </p:ext>
            </p:extLst>
          </p:nvPr>
        </p:nvGraphicFramePr>
        <p:xfrm>
          <a:off x="1238250" y="4799807"/>
          <a:ext cx="3711575" cy="1466850"/>
        </p:xfrm>
        <a:graphic>
          <a:graphicData uri="http://schemas.openxmlformats.org/presentationml/2006/ole">
            <mc:AlternateContent xmlns:mc="http://schemas.openxmlformats.org/markup-compatibility/2006">
              <mc:Choice xmlns:v="urn:schemas-microsoft-com:vml" Requires="v">
                <p:oleObj spid="_x0000_s63770" name="Equation" r:id="rId7" imgW="2120760" imgH="838080" progId="Equation.3">
                  <p:embed/>
                </p:oleObj>
              </mc:Choice>
              <mc:Fallback>
                <p:oleObj name="Equation" r:id="rId7" imgW="2120760" imgH="838080" progId="Equation.3">
                  <p:embed/>
                  <p:pic>
                    <p:nvPicPr>
                      <p:cNvPr id="0" name=""/>
                      <p:cNvPicPr/>
                      <p:nvPr/>
                    </p:nvPicPr>
                    <p:blipFill>
                      <a:blip r:embed="rId8"/>
                      <a:stretch>
                        <a:fillRect/>
                      </a:stretch>
                    </p:blipFill>
                    <p:spPr>
                      <a:xfrm>
                        <a:off x="1238250" y="4799807"/>
                        <a:ext cx="3711575" cy="1466850"/>
                      </a:xfrm>
                      <a:prstGeom prst="rect">
                        <a:avLst/>
                      </a:prstGeom>
                    </p:spPr>
                  </p:pic>
                </p:oleObj>
              </mc:Fallback>
            </mc:AlternateContent>
          </a:graphicData>
        </a:graphic>
      </p:graphicFrame>
    </p:spTree>
    <p:extLst>
      <p:ext uri="{BB962C8B-B14F-4D97-AF65-F5344CB8AC3E}">
        <p14:creationId xmlns:p14="http://schemas.microsoft.com/office/powerpoint/2010/main" val="26038915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Factor analysis is one of the unsupervised machine learning algorithms which is used for dimensionality reduction. </a:t>
            </a:r>
            <a:endParaRPr lang="en-US" dirty="0" smtClean="0">
              <a:latin typeface="Book Antiqua" panose="02040602050305030304" pitchFamily="18" charset="0"/>
            </a:endParaRPr>
          </a:p>
          <a:p>
            <a:pPr algn="just"/>
            <a:r>
              <a:rPr lang="en-US" dirty="0" smtClean="0">
                <a:latin typeface="Book Antiqua" panose="02040602050305030304" pitchFamily="18" charset="0"/>
              </a:rPr>
              <a:t>This </a:t>
            </a:r>
            <a:r>
              <a:rPr lang="en-US" dirty="0">
                <a:latin typeface="Book Antiqua" panose="02040602050305030304" pitchFamily="18" charset="0"/>
              </a:rPr>
              <a:t>algorithm creates factors from the observed variables to represent the common variance i.e. variance due to correlation among the observed variables</a:t>
            </a:r>
            <a:r>
              <a:rPr lang="en-US" dirty="0" smtClean="0">
                <a:latin typeface="Book Antiqua" panose="02040602050305030304" pitchFamily="18" charset="0"/>
              </a:rPr>
              <a:t>.</a:t>
            </a:r>
          </a:p>
          <a:p>
            <a:pPr algn="just"/>
            <a:r>
              <a:rPr lang="en-US" dirty="0">
                <a:latin typeface="Book Antiqua" panose="02040602050305030304" pitchFamily="18" charset="0"/>
              </a:rPr>
              <a:t>Factor analysis is a linear statistical model. It is used to explain the variance among the observed variable and condense a set of the observed variable into the unobserved variable called factors.</a:t>
            </a:r>
          </a:p>
          <a:p>
            <a:pPr algn="just"/>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472562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Observed </a:t>
            </a:r>
            <a:r>
              <a:rPr lang="en-US" dirty="0">
                <a:latin typeface="Book Antiqua" panose="02040602050305030304" pitchFamily="18" charset="0"/>
              </a:rPr>
              <a:t>variables are modeled as a linear combination of factors and error </a:t>
            </a:r>
            <a:r>
              <a:rPr lang="en-US" dirty="0" smtClean="0">
                <a:latin typeface="Book Antiqua" panose="02040602050305030304" pitchFamily="18" charset="0"/>
              </a:rPr>
              <a:t>terms. </a:t>
            </a:r>
          </a:p>
          <a:p>
            <a:pPr algn="just"/>
            <a:r>
              <a:rPr lang="en-US" dirty="0" smtClean="0">
                <a:latin typeface="Book Antiqua" panose="02040602050305030304" pitchFamily="18" charset="0"/>
              </a:rPr>
              <a:t>Factor </a:t>
            </a:r>
            <a:r>
              <a:rPr lang="en-US" dirty="0">
                <a:latin typeface="Book Antiqua" panose="02040602050305030304" pitchFamily="18" charset="0"/>
              </a:rPr>
              <a:t>or latent variable is associated with multiple observed variables, who have common patterns of responses. </a:t>
            </a:r>
            <a:endParaRPr lang="en-US" dirty="0" smtClean="0">
              <a:latin typeface="Book Antiqua" panose="02040602050305030304" pitchFamily="18" charset="0"/>
            </a:endParaRPr>
          </a:p>
          <a:p>
            <a:pPr algn="just"/>
            <a:r>
              <a:rPr lang="en-US" dirty="0" smtClean="0">
                <a:latin typeface="Book Antiqua" panose="02040602050305030304" pitchFamily="18" charset="0"/>
              </a:rPr>
              <a:t>Each </a:t>
            </a:r>
            <a:r>
              <a:rPr lang="en-US" dirty="0">
                <a:latin typeface="Book Antiqua" panose="02040602050305030304" pitchFamily="18" charset="0"/>
              </a:rPr>
              <a:t>factor explains a particular amount of variance in the observed variables. It helps in data interpretations by reducing the number of variables</a:t>
            </a:r>
            <a:r>
              <a:rPr lang="en-US" dirty="0" smtClean="0">
                <a:latin typeface="Book Antiqua" panose="02040602050305030304" pitchFamily="18" charset="0"/>
              </a:rPr>
              <a:t>.</a:t>
            </a:r>
          </a:p>
          <a:p>
            <a:pPr algn="just"/>
            <a:r>
              <a:rPr lang="en-US" dirty="0">
                <a:latin typeface="Book Antiqua" panose="02040602050305030304" pitchFamily="18" charset="0"/>
              </a:rPr>
              <a:t>Factor analysis is a method for investigating whether a number of variables of interest </a:t>
            </a:r>
            <a:r>
              <a:rPr lang="en-US" dirty="0" smtClean="0">
                <a:latin typeface="Book Antiqua" panose="02040602050305030304" pitchFamily="18" charset="0"/>
              </a:rPr>
              <a:t>x</a:t>
            </a:r>
            <a:r>
              <a:rPr lang="en-US" baseline="-25000" dirty="0" smtClean="0">
                <a:latin typeface="Book Antiqua" panose="02040602050305030304" pitchFamily="18" charset="0"/>
              </a:rPr>
              <a:t>1</a:t>
            </a:r>
            <a:r>
              <a:rPr lang="en-US" dirty="0">
                <a:latin typeface="Book Antiqua" panose="02040602050305030304" pitchFamily="18" charset="0"/>
              </a:rPr>
              <a:t>, </a:t>
            </a:r>
            <a:r>
              <a:rPr lang="en-US" dirty="0" smtClean="0">
                <a:latin typeface="Book Antiqua" panose="02040602050305030304" pitchFamily="18" charset="0"/>
              </a:rPr>
              <a:t>x</a:t>
            </a:r>
            <a:r>
              <a:rPr lang="en-US" baseline="-25000" dirty="0" smtClean="0">
                <a:latin typeface="Book Antiqua" panose="02040602050305030304" pitchFamily="18" charset="0"/>
              </a:rPr>
              <a:t>2</a:t>
            </a:r>
            <a:r>
              <a:rPr lang="en-US" dirty="0">
                <a:latin typeface="Book Antiqua" panose="02040602050305030304" pitchFamily="18" charset="0"/>
              </a:rPr>
              <a:t>,……., </a:t>
            </a:r>
            <a:r>
              <a:rPr lang="en-US" dirty="0" err="1" smtClean="0">
                <a:latin typeface="Book Antiqua" panose="02040602050305030304" pitchFamily="18" charset="0"/>
              </a:rPr>
              <a:t>x</a:t>
            </a:r>
            <a:r>
              <a:rPr lang="en-US" baseline="-25000" dirty="0" err="1" smtClean="0">
                <a:latin typeface="Book Antiqua" panose="02040602050305030304" pitchFamily="18" charset="0"/>
              </a:rPr>
              <a:t>n</a:t>
            </a:r>
            <a:r>
              <a:rPr lang="en-US" dirty="0" smtClean="0">
                <a:latin typeface="Book Antiqua" panose="02040602050305030304" pitchFamily="18" charset="0"/>
              </a:rPr>
              <a:t>, </a:t>
            </a:r>
            <a:r>
              <a:rPr lang="en-US" dirty="0">
                <a:latin typeface="Book Antiqua" panose="02040602050305030304" pitchFamily="18" charset="0"/>
              </a:rPr>
              <a:t>are linearly related to a smaller number of unobservable factors F</a:t>
            </a:r>
            <a:r>
              <a:rPr lang="en-US" baseline="-25000" dirty="0">
                <a:latin typeface="Book Antiqua" panose="02040602050305030304" pitchFamily="18" charset="0"/>
              </a:rPr>
              <a:t>1</a:t>
            </a:r>
            <a:r>
              <a:rPr lang="en-US" dirty="0">
                <a:latin typeface="Book Antiqua" panose="02040602050305030304" pitchFamily="18" charset="0"/>
              </a:rPr>
              <a:t>, F</a:t>
            </a:r>
            <a:r>
              <a:rPr lang="en-US" baseline="-25000" dirty="0">
                <a:latin typeface="Book Antiqua" panose="02040602050305030304" pitchFamily="18" charset="0"/>
              </a:rPr>
              <a:t>2</a:t>
            </a:r>
            <a:r>
              <a:rPr lang="en-US" dirty="0">
                <a:latin typeface="Book Antiqua" panose="02040602050305030304" pitchFamily="18" charset="0"/>
              </a:rPr>
              <a:t>,..……, </a:t>
            </a:r>
            <a:r>
              <a:rPr lang="en-US" dirty="0" err="1">
                <a:latin typeface="Book Antiqua" panose="02040602050305030304" pitchFamily="18" charset="0"/>
              </a:rPr>
              <a:t>F</a:t>
            </a:r>
            <a:r>
              <a:rPr lang="en-US" baseline="-25000" dirty="0" err="1">
                <a:latin typeface="Book Antiqua" panose="02040602050305030304" pitchFamily="18" charset="0"/>
              </a:rPr>
              <a:t>k</a:t>
            </a:r>
            <a:r>
              <a:rPr lang="en-US" dirty="0">
                <a:latin typeface="Book Antiqua" panose="02040602050305030304" pitchFamily="18" charset="0"/>
              </a:rPr>
              <a:t>.</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42786672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u="sng" dirty="0" smtClean="0">
                <a:latin typeface="Book Antiqua" panose="02040602050305030304" pitchFamily="18" charset="0"/>
              </a:rPr>
              <a:t>Steps Involved in Factor</a:t>
            </a:r>
          </a:p>
          <a:p>
            <a:pPr algn="just"/>
            <a:r>
              <a:rPr lang="en-US" dirty="0">
                <a:latin typeface="Book Antiqua" panose="02040602050305030304" pitchFamily="18" charset="0"/>
              </a:rPr>
              <a:t>Adequacy </a:t>
            </a:r>
            <a:r>
              <a:rPr lang="en-US" dirty="0" smtClean="0">
                <a:latin typeface="Book Antiqua" panose="02040602050305030304" pitchFamily="18" charset="0"/>
              </a:rPr>
              <a:t>Test</a:t>
            </a:r>
          </a:p>
          <a:p>
            <a:pPr algn="just"/>
            <a:r>
              <a:rPr lang="en-US" dirty="0">
                <a:latin typeface="Book Antiqua" panose="02040602050305030304" pitchFamily="18" charset="0"/>
              </a:rPr>
              <a:t>Determining the number of factors</a:t>
            </a:r>
          </a:p>
          <a:p>
            <a:pPr algn="just"/>
            <a:r>
              <a:rPr lang="en-US" dirty="0">
                <a:latin typeface="Book Antiqua" panose="02040602050305030304" pitchFamily="18" charset="0"/>
              </a:rPr>
              <a:t>Interpreting the </a:t>
            </a:r>
            <a:r>
              <a:rPr lang="en-US" dirty="0" smtClean="0">
                <a:latin typeface="Book Antiqua" panose="02040602050305030304" pitchFamily="18" charset="0"/>
              </a:rPr>
              <a:t>factors</a:t>
            </a: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3647578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Adequacy Test</a:t>
            </a:r>
          </a:p>
          <a:p>
            <a:pPr algn="just"/>
            <a:r>
              <a:rPr lang="en-US" dirty="0">
                <a:latin typeface="Book Antiqua" panose="02040602050305030304" pitchFamily="18" charset="0"/>
              </a:rPr>
              <a:t>Before you perform factor analysis, you need to evaluate the </a:t>
            </a:r>
            <a:r>
              <a:rPr lang="en-US" dirty="0" smtClean="0">
                <a:latin typeface="Book Antiqua" panose="02040602050305030304" pitchFamily="18" charset="0"/>
              </a:rPr>
              <a:t>factorability of the </a:t>
            </a:r>
            <a:r>
              <a:rPr lang="en-US" dirty="0">
                <a:latin typeface="Book Antiqua" panose="02040602050305030304" pitchFamily="18" charset="0"/>
              </a:rPr>
              <a:t>dataset. </a:t>
            </a:r>
            <a:endParaRPr lang="en-US" dirty="0" smtClean="0">
              <a:latin typeface="Book Antiqua" panose="02040602050305030304" pitchFamily="18" charset="0"/>
            </a:endParaRPr>
          </a:p>
          <a:p>
            <a:pPr algn="just"/>
            <a:r>
              <a:rPr lang="en-US" dirty="0" smtClean="0">
                <a:latin typeface="Book Antiqua" panose="02040602050305030304" pitchFamily="18" charset="0"/>
              </a:rPr>
              <a:t>Factorability </a:t>
            </a:r>
            <a:r>
              <a:rPr lang="en-US" dirty="0">
                <a:latin typeface="Book Antiqua" panose="02040602050305030304" pitchFamily="18" charset="0"/>
              </a:rPr>
              <a:t>means "can we found the factors in the dataset?". There are two methods to check the factorability or sampling adequacy:</a:t>
            </a:r>
          </a:p>
          <a:p>
            <a:pPr lvl="1" algn="just"/>
            <a:r>
              <a:rPr lang="en-US" dirty="0">
                <a:latin typeface="Book Antiqua" panose="02040602050305030304" pitchFamily="18" charset="0"/>
              </a:rPr>
              <a:t>Bartlett’s Test</a:t>
            </a:r>
          </a:p>
          <a:p>
            <a:pPr lvl="1" algn="just"/>
            <a:r>
              <a:rPr lang="en-US" dirty="0" smtClean="0">
                <a:latin typeface="Book Antiqua" panose="02040602050305030304" pitchFamily="18" charset="0"/>
              </a:rPr>
              <a:t>Kaiser-Meyer-</a:t>
            </a:r>
            <a:r>
              <a:rPr lang="en-US" dirty="0" err="1" smtClean="0">
                <a:latin typeface="Book Antiqua" panose="02040602050305030304" pitchFamily="18" charset="0"/>
              </a:rPr>
              <a:t>Olkin</a:t>
            </a:r>
            <a:r>
              <a:rPr lang="en-US" dirty="0" smtClean="0">
                <a:latin typeface="Book Antiqua" panose="02040602050305030304" pitchFamily="18" charset="0"/>
              </a:rPr>
              <a:t> (KMO) </a:t>
            </a:r>
            <a:r>
              <a:rPr lang="en-US" dirty="0">
                <a:latin typeface="Book Antiqua" panose="02040602050305030304" pitchFamily="18" charset="0"/>
              </a:rPr>
              <a:t>Test</a:t>
            </a: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2857768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lnSpcReduction="10000"/>
          </a:bodyPr>
          <a:lstStyle/>
          <a:p>
            <a:pPr algn="just"/>
            <a:r>
              <a:rPr lang="en-US" dirty="0">
                <a:latin typeface="Book Antiqua" panose="02040602050305030304" pitchFamily="18" charset="0"/>
              </a:rPr>
              <a:t>Bartlett’s test checks whether the correlation is present in the given data. It tests the null hypothesis (H0) that correlation matrix is an Identical matrix. </a:t>
            </a:r>
            <a:endParaRPr lang="en-US" dirty="0" smtClean="0">
              <a:latin typeface="Book Antiqua" panose="02040602050305030304" pitchFamily="18" charset="0"/>
            </a:endParaRPr>
          </a:p>
          <a:p>
            <a:pPr algn="just"/>
            <a:r>
              <a:rPr lang="en-US" dirty="0" smtClean="0">
                <a:latin typeface="Book Antiqua" panose="02040602050305030304" pitchFamily="18" charset="0"/>
              </a:rPr>
              <a:t>So</a:t>
            </a:r>
            <a:r>
              <a:rPr lang="en-US" dirty="0">
                <a:latin typeface="Book Antiqua" panose="02040602050305030304" pitchFamily="18" charset="0"/>
              </a:rPr>
              <a:t>, the null hypothesis assumes that no correlation is present among the variables. We want to reject this null hypothesis because factor analysis aims at explaining the common variance i.e. the variation due to correlation among the variables. </a:t>
            </a:r>
            <a:endParaRPr lang="en-US" dirty="0" smtClean="0">
              <a:latin typeface="Book Antiqua" panose="02040602050305030304" pitchFamily="18" charset="0"/>
            </a:endParaRPr>
          </a:p>
          <a:p>
            <a:pPr algn="just"/>
            <a:r>
              <a:rPr lang="en-US" dirty="0" smtClean="0">
                <a:latin typeface="Book Antiqua" panose="02040602050305030304" pitchFamily="18" charset="0"/>
              </a:rPr>
              <a:t>If </a:t>
            </a:r>
            <a:r>
              <a:rPr lang="en-US" dirty="0">
                <a:latin typeface="Book Antiqua" panose="02040602050305030304" pitchFamily="18" charset="0"/>
              </a:rPr>
              <a:t>the p test statistic value is less than 0.05, we can decide that the correlation is not an Identical matrix i.e. correlation is present among the variables with 95% confidence level.</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707402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Kaiser-Meyer-</a:t>
            </a:r>
            <a:r>
              <a:rPr lang="en-US" dirty="0" err="1">
                <a:latin typeface="Book Antiqua" panose="02040602050305030304" pitchFamily="18" charset="0"/>
              </a:rPr>
              <a:t>Olkin</a:t>
            </a:r>
            <a:r>
              <a:rPr lang="en-US" dirty="0">
                <a:latin typeface="Book Antiqua" panose="02040602050305030304" pitchFamily="18" charset="0"/>
              </a:rPr>
              <a:t> (KMO) Test measures the suitability of data for factor analysis. </a:t>
            </a:r>
            <a:endParaRPr lang="en-US" dirty="0" smtClean="0">
              <a:latin typeface="Book Antiqua" panose="02040602050305030304" pitchFamily="18" charset="0"/>
            </a:endParaRPr>
          </a:p>
          <a:p>
            <a:pPr algn="just"/>
            <a:r>
              <a:rPr lang="en-US" dirty="0" smtClean="0">
                <a:latin typeface="Book Antiqua" panose="02040602050305030304" pitchFamily="18" charset="0"/>
              </a:rPr>
              <a:t>It </a:t>
            </a:r>
            <a:r>
              <a:rPr lang="en-US" dirty="0">
                <a:latin typeface="Book Antiqua" panose="02040602050305030304" pitchFamily="18" charset="0"/>
              </a:rPr>
              <a:t>determines the adequacy for each observed variable and for the complete model. KMO estimates the proportion of variance among all the observed variable. </a:t>
            </a:r>
            <a:endParaRPr lang="en-US" dirty="0" smtClean="0">
              <a:latin typeface="Book Antiqua" panose="02040602050305030304" pitchFamily="18" charset="0"/>
            </a:endParaRPr>
          </a:p>
          <a:p>
            <a:pPr algn="just"/>
            <a:r>
              <a:rPr lang="en-US" dirty="0" smtClean="0">
                <a:latin typeface="Book Antiqua" panose="02040602050305030304" pitchFamily="18" charset="0"/>
              </a:rPr>
              <a:t>Lower </a:t>
            </a:r>
            <a:r>
              <a:rPr lang="en-US" dirty="0">
                <a:latin typeface="Book Antiqua" panose="02040602050305030304" pitchFamily="18" charset="0"/>
              </a:rPr>
              <a:t>proportion id more suitable for factor analysis. KMO values range between 0 and 1. Value of KMO less than 0.6 is considered inadequate.</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4245858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fontScale="92500"/>
          </a:bodyPr>
          <a:lstStyle/>
          <a:p>
            <a:pPr marL="0" indent="0" algn="just">
              <a:buNone/>
            </a:pPr>
            <a:r>
              <a:rPr lang="en-US" b="1" dirty="0" smtClean="0">
                <a:latin typeface="Book Antiqua" panose="02040602050305030304" pitchFamily="18" charset="0"/>
              </a:rPr>
              <a:t>Determining </a:t>
            </a:r>
            <a:r>
              <a:rPr lang="en-US" b="1" dirty="0">
                <a:latin typeface="Book Antiqua" panose="02040602050305030304" pitchFamily="18" charset="0"/>
              </a:rPr>
              <a:t>the number of factors</a:t>
            </a:r>
          </a:p>
          <a:p>
            <a:pPr algn="just"/>
            <a:r>
              <a:rPr lang="en-US" dirty="0">
                <a:latin typeface="Book Antiqua" panose="02040602050305030304" pitchFamily="18" charset="0"/>
              </a:rPr>
              <a:t>The number of factors in our dataset is equal to the number of variables in our dataset. </a:t>
            </a:r>
            <a:endParaRPr lang="en-US" dirty="0" smtClean="0">
              <a:latin typeface="Book Antiqua" panose="02040602050305030304" pitchFamily="18" charset="0"/>
            </a:endParaRPr>
          </a:p>
          <a:p>
            <a:pPr algn="just"/>
            <a:r>
              <a:rPr lang="en-US" dirty="0" smtClean="0">
                <a:latin typeface="Book Antiqua" panose="02040602050305030304" pitchFamily="18" charset="0"/>
              </a:rPr>
              <a:t>All </a:t>
            </a:r>
            <a:r>
              <a:rPr lang="en-US" dirty="0">
                <a:latin typeface="Book Antiqua" panose="02040602050305030304" pitchFamily="18" charset="0"/>
              </a:rPr>
              <a:t>the factors are not gonna provide a significant amount of useful information about the common variance among the variables. </a:t>
            </a:r>
            <a:endParaRPr lang="en-US" dirty="0" smtClean="0">
              <a:latin typeface="Book Antiqua" panose="02040602050305030304" pitchFamily="18" charset="0"/>
            </a:endParaRPr>
          </a:p>
          <a:p>
            <a:pPr algn="just"/>
            <a:r>
              <a:rPr lang="en-US" dirty="0" smtClean="0">
                <a:latin typeface="Book Antiqua" panose="02040602050305030304" pitchFamily="18" charset="0"/>
              </a:rPr>
              <a:t>So </a:t>
            </a:r>
            <a:r>
              <a:rPr lang="en-US" dirty="0">
                <a:latin typeface="Book Antiqua" panose="02040602050305030304" pitchFamily="18" charset="0"/>
              </a:rPr>
              <a:t>we have to decide the number of factors. The number of factors can be decided on the basis of the amount of common variance the factors explain. </a:t>
            </a:r>
            <a:endParaRPr lang="en-US" dirty="0" smtClean="0">
              <a:latin typeface="Book Antiqua" panose="02040602050305030304" pitchFamily="18" charset="0"/>
            </a:endParaRPr>
          </a:p>
          <a:p>
            <a:pPr algn="just"/>
            <a:r>
              <a:rPr lang="en-US" dirty="0" smtClean="0">
                <a:latin typeface="Book Antiqua" panose="02040602050305030304" pitchFamily="18" charset="0"/>
              </a:rPr>
              <a:t>In </a:t>
            </a:r>
            <a:r>
              <a:rPr lang="en-US" dirty="0">
                <a:latin typeface="Book Antiqua" panose="02040602050305030304" pitchFamily="18" charset="0"/>
              </a:rPr>
              <a:t>general, we will plot the factors and their </a:t>
            </a:r>
            <a:r>
              <a:rPr lang="en-US" dirty="0" smtClean="0">
                <a:latin typeface="Book Antiqua" panose="02040602050305030304" pitchFamily="18" charset="0"/>
              </a:rPr>
              <a:t>eigenvalues</a:t>
            </a:r>
            <a:r>
              <a:rPr lang="en-US" dirty="0">
                <a:latin typeface="Book Antiqua" panose="02040602050305030304" pitchFamily="18" charset="0"/>
              </a:rPr>
              <a:t>. </a:t>
            </a:r>
            <a:r>
              <a:rPr lang="en-US" dirty="0" smtClean="0">
                <a:latin typeface="Book Antiqua" panose="02040602050305030304" pitchFamily="18" charset="0"/>
              </a:rPr>
              <a:t>We </a:t>
            </a:r>
            <a:r>
              <a:rPr lang="en-US" dirty="0">
                <a:latin typeface="Book Antiqua" panose="02040602050305030304" pitchFamily="18" charset="0"/>
              </a:rPr>
              <a:t>will select the number of factors whose </a:t>
            </a:r>
            <a:r>
              <a:rPr lang="en-US" dirty="0" smtClean="0">
                <a:latin typeface="Book Antiqua" panose="02040602050305030304" pitchFamily="18" charset="0"/>
              </a:rPr>
              <a:t>eigenvalues </a:t>
            </a:r>
            <a:r>
              <a:rPr lang="en-US" dirty="0">
                <a:latin typeface="Book Antiqua" panose="02040602050305030304" pitchFamily="18" charset="0"/>
              </a:rPr>
              <a:t>are greater than 1.</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5869319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smtClean="0">
                <a:latin typeface="Book Antiqua" panose="02040602050305030304" pitchFamily="18" charset="0"/>
              </a:rPr>
              <a:t>Interpreting the Factors</a:t>
            </a:r>
          </a:p>
          <a:p>
            <a:pPr algn="just"/>
            <a:r>
              <a:rPr lang="en-US" dirty="0" smtClean="0">
                <a:latin typeface="Book Antiqua" panose="02040602050305030304" pitchFamily="18" charset="0"/>
              </a:rPr>
              <a:t>Finally, </a:t>
            </a:r>
            <a:r>
              <a:rPr lang="en-US" dirty="0">
                <a:latin typeface="Book Antiqua" panose="02040602050305030304" pitchFamily="18" charset="0"/>
              </a:rPr>
              <a:t>we have to interpret the factors by making use </a:t>
            </a:r>
            <a:r>
              <a:rPr lang="en-US">
                <a:latin typeface="Book Antiqua" panose="02040602050305030304" pitchFamily="18" charset="0"/>
              </a:rPr>
              <a:t>of </a:t>
            </a:r>
            <a:r>
              <a:rPr lang="en-US" smtClean="0">
                <a:latin typeface="Book Antiqua" panose="02040602050305030304" pitchFamily="18" charset="0"/>
              </a:rPr>
              <a:t>loadings.</a:t>
            </a:r>
            <a:endParaRPr lang="en-US" dirty="0" smtClean="0">
              <a:latin typeface="Book Antiqua" panose="02040602050305030304" pitchFamily="18" charset="0"/>
            </a:endParaRPr>
          </a:p>
          <a:p>
            <a:pPr algn="just"/>
            <a:r>
              <a:rPr lang="en-US" dirty="0">
                <a:latin typeface="Book Antiqua" panose="02040602050305030304" pitchFamily="18" charset="0"/>
              </a:rPr>
              <a:t>Loadings indicate how much a factor explains a variable. The loading score will range from -1 to 1</a:t>
            </a:r>
            <a:r>
              <a:rPr lang="en-US" dirty="0" smtClean="0">
                <a:latin typeface="Book Antiqua" panose="02040602050305030304" pitchFamily="18" charset="0"/>
              </a:rPr>
              <a:t>.</a:t>
            </a:r>
          </a:p>
          <a:p>
            <a:pPr algn="just"/>
            <a:r>
              <a:rPr lang="en-US" dirty="0" smtClean="0">
                <a:latin typeface="Book Antiqua" panose="02040602050305030304" pitchFamily="18" charset="0"/>
              </a:rPr>
              <a:t>Values </a:t>
            </a:r>
            <a:r>
              <a:rPr lang="en-US" dirty="0">
                <a:latin typeface="Book Antiqua" panose="02040602050305030304" pitchFamily="18" charset="0"/>
              </a:rPr>
              <a:t>close to -1 or 1 indicate that the factor have influence on these variables. Values close to 0 indicates that the factor has lower influencer on the variable.</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995899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Categories of Clustering Algorithms</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marL="0" lvl="0" indent="0" algn="just">
              <a:buNone/>
            </a:pPr>
            <a:r>
              <a:rPr lang="en-US" b="1" dirty="0">
                <a:latin typeface="Book Antiqua" panose="02040602050305030304" pitchFamily="18" charset="0"/>
              </a:rPr>
              <a:t>Density-based M</a:t>
            </a:r>
            <a:r>
              <a:rPr lang="en-US" b="1" dirty="0" smtClean="0">
                <a:latin typeface="Book Antiqua" panose="02040602050305030304" pitchFamily="18" charset="0"/>
              </a:rPr>
              <a:t>ethods</a:t>
            </a:r>
          </a:p>
          <a:p>
            <a:pPr algn="just"/>
            <a:r>
              <a:rPr lang="en-US" dirty="0" smtClean="0">
                <a:latin typeface="Book Antiqua" panose="02040602050305030304" pitchFamily="18" charset="0"/>
              </a:rPr>
              <a:t>Most </a:t>
            </a:r>
            <a:r>
              <a:rPr lang="en-US" dirty="0">
                <a:latin typeface="Book Antiqua" panose="02040602050305030304" pitchFamily="18" charset="0"/>
              </a:rPr>
              <a:t>partitioning methods cluster objects based on the distance between objects. Such methods can find only spherical-shaped clusters and encounter difficulty at discovering clusters of arbitrary shapes. </a:t>
            </a:r>
            <a:endParaRPr lang="en-US" dirty="0" smtClean="0">
              <a:latin typeface="Book Antiqua" panose="02040602050305030304" pitchFamily="18" charset="0"/>
            </a:endParaRPr>
          </a:p>
          <a:p>
            <a:pPr algn="just"/>
            <a:r>
              <a:rPr lang="en-US" dirty="0" smtClean="0">
                <a:latin typeface="Book Antiqua" panose="02040602050305030304" pitchFamily="18" charset="0"/>
              </a:rPr>
              <a:t>Other </a:t>
            </a:r>
            <a:r>
              <a:rPr lang="en-US" dirty="0">
                <a:latin typeface="Book Antiqua" panose="02040602050305030304" pitchFamily="18" charset="0"/>
              </a:rPr>
              <a:t>clustering methods have been developed based on the notion of </a:t>
            </a:r>
            <a:r>
              <a:rPr lang="en-US" i="1" dirty="0">
                <a:latin typeface="Book Antiqua" panose="02040602050305030304" pitchFamily="18" charset="0"/>
              </a:rPr>
              <a:t>density</a:t>
            </a:r>
            <a:r>
              <a:rPr lang="en-US" dirty="0">
                <a:latin typeface="Book Antiqua" panose="02040602050305030304" pitchFamily="18" charset="0"/>
              </a:rPr>
              <a:t>. Their general idea is to continue growing the given cluster as long as the density (number of objects or data points) in the </a:t>
            </a:r>
            <a:r>
              <a:rPr lang="en-US" dirty="0" smtClean="0">
                <a:latin typeface="Book Antiqua" panose="02040602050305030304" pitchFamily="18" charset="0"/>
              </a:rPr>
              <a:t>neighborhood </a:t>
            </a:r>
            <a:r>
              <a:rPr lang="en-US" dirty="0">
                <a:latin typeface="Book Antiqua" panose="02040602050305030304" pitchFamily="18" charset="0"/>
              </a:rPr>
              <a:t>exceeds some threshold.</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4921972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Factor Analysis</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Factor 1 has high factor loadings for E1,E2,E3,E4, and </a:t>
            </a:r>
            <a:r>
              <a:rPr lang="en-US" dirty="0" smtClean="0">
                <a:latin typeface="Book Antiqua" panose="02040602050305030304" pitchFamily="18" charset="0"/>
              </a:rPr>
              <a:t>E5</a:t>
            </a:r>
          </a:p>
          <a:p>
            <a:pPr algn="just"/>
            <a:r>
              <a:rPr lang="en-US" dirty="0" smtClean="0">
                <a:latin typeface="Book Antiqua" panose="02040602050305030304" pitchFamily="18" charset="0"/>
              </a:rPr>
              <a:t>Factor </a:t>
            </a:r>
            <a:r>
              <a:rPr lang="en-US" dirty="0">
                <a:latin typeface="Book Antiqua" panose="02040602050305030304" pitchFamily="18" charset="0"/>
              </a:rPr>
              <a:t>2 has high factor loadings for N1,N2,N3,N4, and N5 </a:t>
            </a:r>
            <a:endParaRPr lang="en-US" dirty="0" smtClean="0">
              <a:latin typeface="Book Antiqua" panose="02040602050305030304" pitchFamily="18" charset="0"/>
            </a:endParaRPr>
          </a:p>
          <a:p>
            <a:pPr algn="just"/>
            <a:r>
              <a:rPr lang="en-US" dirty="0" smtClean="0">
                <a:latin typeface="Book Antiqua" panose="02040602050305030304" pitchFamily="18" charset="0"/>
              </a:rPr>
              <a:t>Factor </a:t>
            </a:r>
            <a:r>
              <a:rPr lang="en-US" dirty="0">
                <a:latin typeface="Book Antiqua" panose="02040602050305030304" pitchFamily="18" charset="0"/>
              </a:rPr>
              <a:t>3 has high factor loadings for C1,C2,C3,C4, and </a:t>
            </a:r>
            <a:r>
              <a:rPr lang="en-US" dirty="0" smtClean="0">
                <a:latin typeface="Book Antiqua" panose="02040602050305030304" pitchFamily="18" charset="0"/>
              </a:rPr>
              <a:t>C5</a:t>
            </a:r>
          </a:p>
          <a:p>
            <a:pPr algn="just"/>
            <a:r>
              <a:rPr lang="en-US" dirty="0" smtClean="0">
                <a:latin typeface="Book Antiqua" panose="02040602050305030304" pitchFamily="18" charset="0"/>
              </a:rPr>
              <a:t>Factor </a:t>
            </a:r>
            <a:r>
              <a:rPr lang="en-US" dirty="0">
                <a:latin typeface="Book Antiqua" panose="02040602050305030304" pitchFamily="18" charset="0"/>
              </a:rPr>
              <a:t>4 has high factor loadings for O1,O2,O3,O4, and </a:t>
            </a:r>
            <a:r>
              <a:rPr lang="en-US" dirty="0" smtClean="0">
                <a:latin typeface="Book Antiqua" panose="02040602050305030304" pitchFamily="18" charset="0"/>
              </a:rPr>
              <a:t>O5</a:t>
            </a:r>
          </a:p>
          <a:p>
            <a:pPr algn="just"/>
            <a:r>
              <a:rPr lang="en-US" dirty="0" smtClean="0">
                <a:latin typeface="Book Antiqua" panose="02040602050305030304" pitchFamily="18" charset="0"/>
              </a:rPr>
              <a:t>Factor </a:t>
            </a:r>
            <a:r>
              <a:rPr lang="en-US" dirty="0">
                <a:latin typeface="Book Antiqua" panose="02040602050305030304" pitchFamily="18" charset="0"/>
              </a:rPr>
              <a:t>5 has high factor loadings for A1,A2,A3,A4, and </a:t>
            </a:r>
            <a:r>
              <a:rPr lang="en-US" dirty="0" smtClean="0">
                <a:latin typeface="Book Antiqua" panose="02040602050305030304" pitchFamily="18" charset="0"/>
              </a:rPr>
              <a:t>A5</a:t>
            </a:r>
          </a:p>
          <a:p>
            <a:pPr algn="just"/>
            <a:r>
              <a:rPr lang="en-US" dirty="0" smtClean="0">
                <a:latin typeface="Book Antiqua" panose="02040602050305030304" pitchFamily="18" charset="0"/>
              </a:rPr>
              <a:t>Factor </a:t>
            </a:r>
            <a:r>
              <a:rPr lang="en-US" dirty="0">
                <a:latin typeface="Book Antiqua" panose="02040602050305030304" pitchFamily="18" charset="0"/>
              </a:rPr>
              <a:t>6 has none of the high </a:t>
            </a:r>
            <a:r>
              <a:rPr lang="en-US" dirty="0" smtClean="0">
                <a:latin typeface="Book Antiqua" panose="02040602050305030304" pitchFamily="18" charset="0"/>
              </a:rPr>
              <a:t>loadings </a:t>
            </a:r>
            <a:r>
              <a:rPr lang="en-US" dirty="0">
                <a:latin typeface="Book Antiqua" panose="02040602050305030304" pitchFamily="18" charset="0"/>
              </a:rPr>
              <a:t>for any variable and is not easily interpretable. Its good if we take only five factors.</a:t>
            </a: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8034718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fontScale="92500" lnSpcReduction="10000"/>
          </a:bodyPr>
          <a:lstStyle/>
          <a:p>
            <a:pPr algn="just"/>
            <a:r>
              <a:rPr lang="en-US" dirty="0" smtClean="0">
                <a:latin typeface="Book Antiqua" panose="02040602050305030304" pitchFamily="18" charset="0"/>
              </a:rPr>
              <a:t>ICA </a:t>
            </a:r>
            <a:r>
              <a:rPr lang="en-US" dirty="0">
                <a:latin typeface="Book Antiqua" panose="02040602050305030304" pitchFamily="18" charset="0"/>
              </a:rPr>
              <a:t>assumes that each sample of data is a mixture of independent components and it aims to find these independent components. At the heart of ICA is </a:t>
            </a:r>
            <a:r>
              <a:rPr lang="en-US" dirty="0" smtClean="0">
                <a:latin typeface="Book Antiqua" panose="02040602050305030304" pitchFamily="18" charset="0"/>
              </a:rPr>
              <a:t>Independence.</a:t>
            </a:r>
          </a:p>
          <a:p>
            <a:pPr algn="just"/>
            <a:r>
              <a:rPr lang="en-US" dirty="0">
                <a:latin typeface="Book Antiqua" panose="02040602050305030304" pitchFamily="18" charset="0"/>
              </a:rPr>
              <a:t>Suppose x, y are two random variables and their distribution functions are given by </a:t>
            </a:r>
            <a:r>
              <a:rPr lang="en-US" dirty="0" err="1">
                <a:latin typeface="Book Antiqua" panose="02040602050305030304" pitchFamily="18" charset="0"/>
              </a:rPr>
              <a:t>Px</a:t>
            </a:r>
            <a:r>
              <a:rPr lang="en-US" dirty="0">
                <a:latin typeface="Book Antiqua" panose="02040602050305030304" pitchFamily="18" charset="0"/>
              </a:rPr>
              <a:t>, </a:t>
            </a:r>
            <a:r>
              <a:rPr lang="en-US" dirty="0" err="1">
                <a:latin typeface="Book Antiqua" panose="02040602050305030304" pitchFamily="18" charset="0"/>
              </a:rPr>
              <a:t>Py</a:t>
            </a:r>
            <a:r>
              <a:rPr lang="en-US" dirty="0">
                <a:latin typeface="Book Antiqua" panose="02040602050305030304" pitchFamily="18" charset="0"/>
              </a:rPr>
              <a:t> respectively. If we receive some information about x and that doesn't change whatever knowledge we have about y, then we can </a:t>
            </a:r>
            <a:r>
              <a:rPr lang="en-US" dirty="0" smtClean="0">
                <a:latin typeface="Book Antiqua" panose="02040602050305030304" pitchFamily="18" charset="0"/>
              </a:rPr>
              <a:t>say </a:t>
            </a:r>
            <a:r>
              <a:rPr lang="en-US" dirty="0">
                <a:latin typeface="Book Antiqua" panose="02040602050305030304" pitchFamily="18" charset="0"/>
              </a:rPr>
              <a:t>that x, y are independent variables</a:t>
            </a:r>
            <a:r>
              <a:rPr lang="en-US" dirty="0" smtClean="0">
                <a:latin typeface="Book Antiqua" panose="02040602050305030304" pitchFamily="18" charset="0"/>
              </a:rPr>
              <a:t>.</a:t>
            </a:r>
          </a:p>
          <a:p>
            <a:pPr algn="just"/>
            <a:r>
              <a:rPr lang="en-US" dirty="0" smtClean="0">
                <a:latin typeface="Book Antiqua" panose="02040602050305030304" pitchFamily="18" charset="0"/>
              </a:rPr>
              <a:t>Mathematically, two </a:t>
            </a:r>
            <a:r>
              <a:rPr lang="en-US" dirty="0">
                <a:latin typeface="Book Antiqua" panose="02040602050305030304" pitchFamily="18" charset="0"/>
              </a:rPr>
              <a:t>variables </a:t>
            </a:r>
            <a:r>
              <a:rPr lang="en-US" dirty="0" smtClean="0">
                <a:latin typeface="Book Antiqua" panose="02040602050305030304" pitchFamily="18" charset="0"/>
              </a:rPr>
              <a:t>x</a:t>
            </a:r>
            <a:r>
              <a:rPr lang="en-US" dirty="0">
                <a:latin typeface="Book Antiqua" panose="02040602050305030304" pitchFamily="18" charset="0"/>
              </a:rPr>
              <a:t> </a:t>
            </a:r>
            <a:r>
              <a:rPr lang="en-US" dirty="0" smtClean="0">
                <a:latin typeface="Book Antiqua" panose="02040602050305030304" pitchFamily="18" charset="0"/>
              </a:rPr>
              <a:t>and y </a:t>
            </a:r>
            <a:r>
              <a:rPr lang="en-US" dirty="0">
                <a:latin typeface="Book Antiqua" panose="02040602050305030304" pitchFamily="18" charset="0"/>
              </a:rPr>
              <a:t>are independent if the joint probability density </a:t>
            </a:r>
            <a:r>
              <a:rPr lang="en-US" dirty="0" smtClean="0">
                <a:latin typeface="Book Antiqua" panose="02040602050305030304" pitchFamily="18" charset="0"/>
              </a:rPr>
              <a:t>is separable.</a:t>
            </a:r>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p(x, y) </a:t>
            </a:r>
            <a:r>
              <a:rPr lang="en-US" dirty="0">
                <a:latin typeface="Book Antiqua" panose="02040602050305030304" pitchFamily="18" charset="0"/>
              </a:rPr>
              <a:t>= </a:t>
            </a:r>
            <a:r>
              <a:rPr lang="en-US" dirty="0" smtClean="0">
                <a:latin typeface="Book Antiqua" panose="02040602050305030304" pitchFamily="18" charset="0"/>
              </a:rPr>
              <a:t>p(x) p(y)</a:t>
            </a: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4087312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Correlation only captures linear </a:t>
            </a:r>
            <a:r>
              <a:rPr lang="en-US" dirty="0">
                <a:latin typeface="Book Antiqua" panose="02040602050305030304" pitchFamily="18" charset="0"/>
              </a:rPr>
              <a:t>dependence. If two variables are independent then both linear and non-linear dependence will be zero. </a:t>
            </a:r>
            <a:endParaRPr lang="en-US" dirty="0" smtClean="0">
              <a:latin typeface="Book Antiqua" panose="02040602050305030304" pitchFamily="18" charset="0"/>
            </a:endParaRPr>
          </a:p>
          <a:p>
            <a:pPr algn="just"/>
            <a:r>
              <a:rPr lang="en-US" dirty="0" smtClean="0">
                <a:latin typeface="Book Antiqua" panose="02040602050305030304" pitchFamily="18" charset="0"/>
              </a:rPr>
              <a:t>The </a:t>
            </a:r>
            <a:r>
              <a:rPr lang="en-US" dirty="0">
                <a:latin typeface="Book Antiqua" panose="02040602050305030304" pitchFamily="18" charset="0"/>
              </a:rPr>
              <a:t>absence of linear dependence does not imply independence since there might be a non-linear relationship. Let's take a small example to understand this</a:t>
            </a:r>
            <a:r>
              <a:rPr lang="en-US" dirty="0" smtClean="0">
                <a:latin typeface="Book Antiqua" panose="02040602050305030304" pitchFamily="18" charset="0"/>
              </a:rPr>
              <a:t>.</a:t>
            </a:r>
          </a:p>
          <a:p>
            <a:pPr algn="just"/>
            <a:r>
              <a:rPr lang="en-US" dirty="0">
                <a:latin typeface="Book Antiqua" panose="02040602050305030304" pitchFamily="18" charset="0"/>
              </a:rPr>
              <a:t>Suppose </a:t>
            </a:r>
            <a:r>
              <a:rPr lang="en-US" b="1" dirty="0" smtClean="0">
                <a:latin typeface="Book Antiqua" panose="02040602050305030304" pitchFamily="18" charset="0"/>
              </a:rPr>
              <a:t>x</a:t>
            </a:r>
            <a:r>
              <a:rPr lang="en-US" dirty="0">
                <a:latin typeface="Book Antiqua" panose="02040602050305030304" pitchFamily="18" charset="0"/>
              </a:rPr>
              <a:t>=</a:t>
            </a:r>
            <a:r>
              <a:rPr lang="en-US" dirty="0" smtClean="0">
                <a:latin typeface="Book Antiqua" panose="02040602050305030304" pitchFamily="18" charset="0"/>
              </a:rPr>
              <a:t>(-4,-</a:t>
            </a:r>
            <a:r>
              <a:rPr lang="en-US" dirty="0">
                <a:latin typeface="Book Antiqua" panose="02040602050305030304" pitchFamily="18" charset="0"/>
              </a:rPr>
              <a:t>3</a:t>
            </a:r>
            <a:r>
              <a:rPr lang="en-US" dirty="0" smtClean="0">
                <a:latin typeface="Book Antiqua" panose="02040602050305030304" pitchFamily="18" charset="0"/>
              </a:rPr>
              <a:t>,-</a:t>
            </a:r>
            <a:r>
              <a:rPr lang="en-US" dirty="0">
                <a:latin typeface="Book Antiqua" panose="02040602050305030304" pitchFamily="18" charset="0"/>
              </a:rPr>
              <a:t>2</a:t>
            </a:r>
            <a:r>
              <a:rPr lang="en-US" dirty="0" smtClean="0">
                <a:latin typeface="Book Antiqua" panose="02040602050305030304" pitchFamily="18" charset="0"/>
              </a:rPr>
              <a:t>,-1,0,1,2,3,4,) &amp; </a:t>
            </a:r>
            <a:r>
              <a:rPr lang="en-US" b="1" dirty="0" smtClean="0">
                <a:latin typeface="Book Antiqua" panose="02040602050305030304" pitchFamily="18" charset="0"/>
              </a:rPr>
              <a:t>y</a:t>
            </a:r>
            <a:r>
              <a:rPr lang="en-US" dirty="0" smtClean="0">
                <a:latin typeface="Book Antiqua" panose="02040602050305030304" pitchFamily="18" charset="0"/>
              </a:rPr>
              <a:t>=(16,9,4,1,0,1,4,9,16). Correlation between x and y is zero though </a:t>
            </a:r>
            <a:r>
              <a:rPr lang="en-US" dirty="0">
                <a:latin typeface="Book Antiqua" panose="02040602050305030304" pitchFamily="18" charset="0"/>
              </a:rPr>
              <a:t>they have a non-linear relationship. Thus, independence between two variables implies zero correlation but it is not true in reverse.</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1472813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Suppose Alice </a:t>
            </a:r>
            <a:r>
              <a:rPr lang="en-US" dirty="0">
                <a:latin typeface="Book Antiqua" panose="02040602050305030304" pitchFamily="18" charset="0"/>
              </a:rPr>
              <a:t>and Bob, both are speaking at the same time. Both </a:t>
            </a:r>
            <a:r>
              <a:rPr lang="en-US" dirty="0" err="1">
                <a:latin typeface="Book Antiqua" panose="02040602050305030304" pitchFamily="18" charset="0"/>
              </a:rPr>
              <a:t>mics</a:t>
            </a:r>
            <a:r>
              <a:rPr lang="en-US" dirty="0">
                <a:latin typeface="Book Antiqua" panose="02040602050305030304" pitchFamily="18" charset="0"/>
              </a:rPr>
              <a:t> receive inputs S1 &amp; S2 from Alice and Bob respectively. ICA assumes that the mixing process is linear i.e. it can be represented as a matrix multiplication. Each mic mixes S1 &amp; S2 according to its location and settings which is given by a matrix A. The matrix operation produces vector M as an output. Now, you </a:t>
            </a:r>
            <a:r>
              <a:rPr lang="en-US" dirty="0" smtClean="0">
                <a:latin typeface="Book Antiqua" panose="02040602050305030304" pitchFamily="18" charset="0"/>
              </a:rPr>
              <a:t>we </a:t>
            </a:r>
            <a:r>
              <a:rPr lang="en-US" dirty="0">
                <a:latin typeface="Book Antiqua" panose="02040602050305030304" pitchFamily="18" charset="0"/>
              </a:rPr>
              <a:t>to separate the S1 &amp; S2 from M1 &amp; M2. This is referred to as cocktail party problem or blind source separation.</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9608593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Let s is random vector whose elements are sources s1, s2, </a:t>
            </a:r>
            <a:r>
              <a:rPr lang="en-US" dirty="0" err="1" smtClean="0">
                <a:latin typeface="Book Antiqua" panose="02040602050305030304" pitchFamily="18" charset="0"/>
              </a:rPr>
              <a:t>sn</a:t>
            </a:r>
            <a:r>
              <a:rPr lang="en-US" dirty="0" smtClean="0">
                <a:latin typeface="Book Antiqua" panose="02040602050305030304" pitchFamily="18" charset="0"/>
              </a:rPr>
              <a:t>. A is a mixing matrix whose elements are </a:t>
            </a:r>
            <a:r>
              <a:rPr lang="en-US" dirty="0" err="1" smtClean="0">
                <a:latin typeface="Book Antiqua" panose="02040602050305030304" pitchFamily="18" charset="0"/>
              </a:rPr>
              <a:t>aij</a:t>
            </a:r>
            <a:r>
              <a:rPr lang="en-US" dirty="0" smtClean="0">
                <a:latin typeface="Book Antiqua" panose="02040602050305030304" pitchFamily="18" charset="0"/>
              </a:rPr>
              <a:t>. And x is a vector whose elements are mixtures.</a:t>
            </a:r>
          </a:p>
          <a:p>
            <a:pPr algn="just"/>
            <a:r>
              <a:rPr lang="en-US" dirty="0" smtClean="0">
                <a:latin typeface="Book Antiqua" panose="02040602050305030304" pitchFamily="18" charset="0"/>
              </a:rPr>
              <a:t>Now equation for mixed sources can be written as: </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x=As</a:t>
            </a:r>
          </a:p>
          <a:p>
            <a:pPr marL="457200" lvl="1" indent="0" algn="just">
              <a:buNone/>
            </a:pPr>
            <a:r>
              <a:rPr lang="en-US" dirty="0" smtClean="0">
                <a:latin typeface="Book Antiqua" panose="02040602050305030304" pitchFamily="18" charset="0"/>
              </a:rPr>
              <a:t>	</a:t>
            </a:r>
          </a:p>
          <a:p>
            <a:pPr algn="just"/>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36376777"/>
              </p:ext>
            </p:extLst>
          </p:nvPr>
        </p:nvGraphicFramePr>
        <p:xfrm>
          <a:off x="1742140" y="4112466"/>
          <a:ext cx="1148977" cy="887846"/>
        </p:xfrm>
        <a:graphic>
          <a:graphicData uri="http://schemas.openxmlformats.org/presentationml/2006/ole">
            <mc:AlternateContent xmlns:mc="http://schemas.openxmlformats.org/markup-compatibility/2006">
              <mc:Choice xmlns:v="urn:schemas-microsoft-com:vml" Requires="v">
                <p:oleObj spid="_x0000_s73740" name="Equation" r:id="rId3" imgW="558720" imgH="431640" progId="Equation.3">
                  <p:embed/>
                </p:oleObj>
              </mc:Choice>
              <mc:Fallback>
                <p:oleObj name="Equation" r:id="rId3" imgW="558720" imgH="431640" progId="Equation.3">
                  <p:embed/>
                  <p:pic>
                    <p:nvPicPr>
                      <p:cNvPr id="0" name=""/>
                      <p:cNvPicPr/>
                      <p:nvPr/>
                    </p:nvPicPr>
                    <p:blipFill>
                      <a:blip r:embed="rId4"/>
                      <a:stretch>
                        <a:fillRect/>
                      </a:stretch>
                    </p:blipFill>
                    <p:spPr>
                      <a:xfrm>
                        <a:off x="1742140" y="4112466"/>
                        <a:ext cx="1148977" cy="887846"/>
                      </a:xfrm>
                      <a:prstGeom prst="rect">
                        <a:avLst/>
                      </a:prstGeom>
                    </p:spPr>
                  </p:pic>
                </p:oleObj>
              </mc:Fallback>
            </mc:AlternateContent>
          </a:graphicData>
        </a:graphic>
      </p:graphicFrame>
    </p:spTree>
    <p:extLst>
      <p:ext uri="{BB962C8B-B14F-4D97-AF65-F5344CB8AC3E}">
        <p14:creationId xmlns:p14="http://schemas.microsoft.com/office/powerpoint/2010/main" val="9971947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The solution to this problem is trivial if matrix A is known. A simple matrix inversion of A followed by multiplication with x</a:t>
            </a:r>
            <a:r>
              <a:rPr lang="en-US" dirty="0" smtClean="0">
                <a:latin typeface="Book Antiqua" panose="02040602050305030304" pitchFamily="18" charset="0"/>
              </a:rPr>
              <a:t> </a:t>
            </a:r>
            <a:r>
              <a:rPr lang="en-US" dirty="0">
                <a:latin typeface="Book Antiqua" panose="02040602050305030304" pitchFamily="18" charset="0"/>
              </a:rPr>
              <a:t>will give the answer. </a:t>
            </a:r>
            <a:r>
              <a:rPr lang="en-US" dirty="0" smtClean="0">
                <a:latin typeface="Book Antiqua" panose="02040602050305030304" pitchFamily="18" charset="0"/>
              </a:rPr>
              <a:t>Let W be the inverse of A then, s=</a:t>
            </a:r>
            <a:r>
              <a:rPr lang="en-US" dirty="0" err="1" smtClean="0">
                <a:latin typeface="Book Antiqua" panose="02040602050305030304" pitchFamily="18" charset="0"/>
              </a:rPr>
              <a:t>Wx</a:t>
            </a:r>
            <a:endParaRPr lang="en-US" dirty="0" smtClean="0">
              <a:latin typeface="Book Antiqua" panose="02040602050305030304" pitchFamily="18" charset="0"/>
            </a:endParaRPr>
          </a:p>
          <a:p>
            <a:pPr algn="just"/>
            <a:r>
              <a:rPr lang="en-US" dirty="0" smtClean="0">
                <a:latin typeface="Book Antiqua" panose="02040602050305030304" pitchFamily="18" charset="0"/>
              </a:rPr>
              <a:t>But </a:t>
            </a:r>
            <a:r>
              <a:rPr lang="en-US" dirty="0">
                <a:latin typeface="Book Antiqua" panose="02040602050305030304" pitchFamily="18" charset="0"/>
              </a:rPr>
              <a:t>in a real-world scenario matrix A is often unknown. The only information we have is the output of the mixing process</a:t>
            </a:r>
            <a:r>
              <a:rPr lang="en-US" dirty="0" smtClean="0">
                <a:latin typeface="Book Antiqua" panose="02040602050305030304" pitchFamily="18" charset="0"/>
              </a:rPr>
              <a:t>.</a:t>
            </a:r>
          </a:p>
          <a:p>
            <a:pPr algn="just"/>
            <a:r>
              <a:rPr lang="en-US" dirty="0" smtClean="0">
                <a:latin typeface="Book Antiqua" panose="02040602050305030304" pitchFamily="18" charset="0"/>
              </a:rPr>
              <a:t>To solve ICA problem we make use of central limit theorem</a:t>
            </a:r>
            <a:r>
              <a:rPr lang="en-US" dirty="0">
                <a:latin typeface="Book Antiqua" panose="02040602050305030304" pitchFamily="18" charset="0"/>
              </a:rPr>
              <a:t>. According to the </a:t>
            </a:r>
            <a:r>
              <a:rPr lang="en-US" dirty="0" smtClean="0">
                <a:latin typeface="Book Antiqua" panose="02040602050305030304" pitchFamily="18" charset="0"/>
              </a:rPr>
              <a:t>Theorem</a:t>
            </a:r>
            <a:r>
              <a:rPr lang="en-US" dirty="0">
                <a:latin typeface="Book Antiqua" panose="02040602050305030304" pitchFamily="18" charset="0"/>
              </a:rPr>
              <a:t>, the sum of independent random variables is more Gaussian than the independent variables.</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3684994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0" indent="0" algn="just">
              <a:buNone/>
            </a:pPr>
            <a:r>
              <a:rPr lang="en-US" dirty="0" smtClean="0">
                <a:latin typeface="Book Antiqua" panose="02040602050305030304" pitchFamily="18" charset="0"/>
              </a:rPr>
              <a:t>ICA Algorithm</a:t>
            </a:r>
          </a:p>
          <a:p>
            <a:pPr marL="0" indent="0" algn="just">
              <a:buNone/>
            </a:pPr>
            <a:r>
              <a:rPr lang="en-US" dirty="0">
                <a:latin typeface="Book Antiqua" panose="02040602050305030304" pitchFamily="18" charset="0"/>
              </a:rPr>
              <a:t>At a high level, ICA can be broken down into the following steps.</a:t>
            </a:r>
          </a:p>
          <a:p>
            <a:pPr marL="971550" lvl="1" indent="-514350" algn="just">
              <a:buFont typeface="+mj-lt"/>
              <a:buAutoNum type="arabicPeriod"/>
            </a:pPr>
            <a:r>
              <a:rPr lang="en-US" dirty="0" smtClean="0">
                <a:latin typeface="Book Antiqua" panose="02040602050305030304" pitchFamily="18" charset="0"/>
              </a:rPr>
              <a:t>Center </a:t>
            </a:r>
            <a:r>
              <a:rPr lang="en-US" dirty="0">
                <a:latin typeface="Book Antiqua" panose="02040602050305030304" pitchFamily="18" charset="0"/>
              </a:rPr>
              <a:t>x by subtracting the mean</a:t>
            </a:r>
          </a:p>
          <a:p>
            <a:pPr marL="971550" lvl="1" indent="-514350" algn="just">
              <a:buFont typeface="+mj-lt"/>
              <a:buAutoNum type="arabicPeriod"/>
            </a:pPr>
            <a:r>
              <a:rPr lang="en-US" dirty="0">
                <a:latin typeface="Book Antiqua" panose="02040602050305030304" pitchFamily="18" charset="0"/>
              </a:rPr>
              <a:t>Whiten x</a:t>
            </a:r>
          </a:p>
          <a:p>
            <a:pPr marL="971550" lvl="1" indent="-514350" algn="just">
              <a:buFont typeface="+mj-lt"/>
              <a:buAutoNum type="arabicPeriod"/>
            </a:pPr>
            <a:r>
              <a:rPr lang="en-US" dirty="0">
                <a:latin typeface="Book Antiqua" panose="02040602050305030304" pitchFamily="18" charset="0"/>
              </a:rPr>
              <a:t>Choose a random initial value for the de-mixing matrix w</a:t>
            </a:r>
          </a:p>
          <a:p>
            <a:pPr marL="971550" lvl="1" indent="-514350" algn="just">
              <a:buFont typeface="+mj-lt"/>
              <a:buAutoNum type="arabicPeriod"/>
            </a:pPr>
            <a:r>
              <a:rPr lang="en-US" dirty="0">
                <a:latin typeface="Book Antiqua" panose="02040602050305030304" pitchFamily="18" charset="0"/>
              </a:rPr>
              <a:t>Calculate the new value for w</a:t>
            </a:r>
          </a:p>
          <a:p>
            <a:pPr marL="971550" lvl="1" indent="-514350" algn="just">
              <a:buFont typeface="+mj-lt"/>
              <a:buAutoNum type="arabicPeriod"/>
            </a:pPr>
            <a:r>
              <a:rPr lang="en-US" dirty="0">
                <a:latin typeface="Book Antiqua" panose="02040602050305030304" pitchFamily="18" charset="0"/>
              </a:rPr>
              <a:t>Normalize w</a:t>
            </a:r>
          </a:p>
          <a:p>
            <a:pPr marL="971550" lvl="1" indent="-514350" algn="just">
              <a:buFont typeface="+mj-lt"/>
              <a:buAutoNum type="arabicPeriod"/>
            </a:pPr>
            <a:r>
              <a:rPr lang="en-US" dirty="0">
                <a:latin typeface="Book Antiqua" panose="02040602050305030304" pitchFamily="18" charset="0"/>
              </a:rPr>
              <a:t>Check whether algorithm has converged and if it hasn’t, return to step 4</a:t>
            </a:r>
          </a:p>
          <a:p>
            <a:pPr marL="971550" lvl="1" indent="-514350" algn="just">
              <a:buFont typeface="+mj-lt"/>
              <a:buAutoNum type="arabicPeriod"/>
            </a:pPr>
            <a:r>
              <a:rPr lang="en-US" dirty="0">
                <a:latin typeface="Book Antiqua" panose="02040602050305030304" pitchFamily="18" charset="0"/>
              </a:rPr>
              <a:t>Take the dot product of w and x to get the independent source signals</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14950717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smtClean="0">
                <a:latin typeface="Book Antiqua" panose="02040602050305030304" pitchFamily="18" charset="0"/>
              </a:rPr>
              <a:t>Whitening</a:t>
            </a:r>
          </a:p>
          <a:p>
            <a:pPr algn="just"/>
            <a:r>
              <a:rPr lang="en-US" dirty="0">
                <a:latin typeface="Book Antiqua" panose="02040602050305030304" pitchFamily="18" charset="0"/>
              </a:rPr>
              <a:t>To “whiten” a given signal means that we transform it in such a way that potential correlations between its components are removed (covariance equal to 0) and the variance of each component is equal to 1. Another way of looking at it is that the covariance matrix of the whitened signal will be equal to identity matrix</a:t>
            </a:r>
            <a:r>
              <a:rPr lang="en-US" dirty="0" smtClean="0">
                <a:latin typeface="Book Antiqua" panose="02040602050305030304" pitchFamily="18" charset="0"/>
              </a:rPr>
              <a:t>.</a:t>
            </a:r>
          </a:p>
          <a:p>
            <a:pPr algn="just"/>
            <a:r>
              <a:rPr lang="en-US" dirty="0">
                <a:latin typeface="Book Antiqua" panose="02040602050305030304" pitchFamily="18" charset="0"/>
              </a:rPr>
              <a:t>The actual way we set about whitening a signal involves the </a:t>
            </a:r>
            <a:r>
              <a:rPr lang="en-US" dirty="0" smtClean="0">
                <a:latin typeface="Book Antiqua" panose="02040602050305030304" pitchFamily="18" charset="0"/>
              </a:rPr>
              <a:t>Eigen-value </a:t>
            </a:r>
            <a:r>
              <a:rPr lang="en-US" dirty="0">
                <a:latin typeface="Book Antiqua" panose="02040602050305030304" pitchFamily="18" charset="0"/>
              </a:rPr>
              <a:t>decomposition of its covariance matrix. </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0391194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The </a:t>
            </a:r>
            <a:r>
              <a:rPr lang="en-US" dirty="0">
                <a:latin typeface="Book Antiqua" panose="02040602050305030304" pitchFamily="18" charset="0"/>
              </a:rPr>
              <a:t>corresponding mathematical equation can be described as follows</a:t>
            </a:r>
            <a:r>
              <a:rPr lang="en-US" dirty="0" smtClean="0">
                <a:latin typeface="Book Antiqua" panose="02040602050305030304" pitchFamily="18" charset="0"/>
              </a:rPr>
              <a:t>.</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x=ED</a:t>
            </a:r>
            <a:r>
              <a:rPr lang="en-US" baseline="30000" dirty="0" smtClean="0">
                <a:latin typeface="Book Antiqua" panose="02040602050305030304" pitchFamily="18" charset="0"/>
              </a:rPr>
              <a:t>-1</a:t>
            </a:r>
            <a:r>
              <a:rPr lang="en-US" dirty="0" smtClean="0">
                <a:latin typeface="Book Antiqua" panose="02040602050305030304" pitchFamily="18" charset="0"/>
              </a:rPr>
              <a:t>E</a:t>
            </a:r>
            <a:r>
              <a:rPr lang="en-US" baseline="30000" dirty="0" smtClean="0">
                <a:latin typeface="Book Antiqua" panose="02040602050305030304" pitchFamily="18" charset="0"/>
              </a:rPr>
              <a:t>T</a:t>
            </a:r>
            <a:r>
              <a:rPr lang="en-US" dirty="0" smtClean="0">
                <a:latin typeface="Book Antiqua" panose="02040602050305030304" pitchFamily="18" charset="0"/>
              </a:rPr>
              <a:t>x</a:t>
            </a:r>
          </a:p>
          <a:p>
            <a:pPr marL="0" indent="0" algn="just">
              <a:buNone/>
            </a:pPr>
            <a:r>
              <a:rPr lang="en-US" dirty="0" smtClean="0">
                <a:latin typeface="Book Antiqua" panose="02040602050305030304" pitchFamily="18" charset="0"/>
              </a:rPr>
              <a:t>	where </a:t>
            </a:r>
            <a:r>
              <a:rPr lang="en-US" dirty="0">
                <a:latin typeface="Book Antiqua" panose="02040602050305030304" pitchFamily="18" charset="0"/>
              </a:rPr>
              <a:t>D is a diagonal matrix of eigenvalues (every lambda </a:t>
            </a:r>
            <a:r>
              <a:rPr lang="en-US" dirty="0" smtClean="0">
                <a:latin typeface="Book Antiqua" panose="02040602050305030304" pitchFamily="18" charset="0"/>
              </a:rPr>
              <a:t>	is </a:t>
            </a:r>
            <a:r>
              <a:rPr lang="en-US" dirty="0">
                <a:latin typeface="Book Antiqua" panose="02040602050305030304" pitchFamily="18" charset="0"/>
              </a:rPr>
              <a:t>an eigenvalue of the covariance matrix)</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2135217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dirty="0" smtClean="0">
                <a:latin typeface="Book Antiqua" panose="02040602050305030304" pitchFamily="18" charset="0"/>
              </a:rPr>
              <a:t>Example: Whiten following matrix</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86538433"/>
              </p:ext>
            </p:extLst>
          </p:nvPr>
        </p:nvGraphicFramePr>
        <p:xfrm>
          <a:off x="6755654" y="1493558"/>
          <a:ext cx="1742888" cy="1192502"/>
        </p:xfrm>
        <a:graphic>
          <a:graphicData uri="http://schemas.openxmlformats.org/presentationml/2006/ole">
            <mc:AlternateContent xmlns:mc="http://schemas.openxmlformats.org/markup-compatibility/2006">
              <mc:Choice xmlns:v="urn:schemas-microsoft-com:vml" Requires="v">
                <p:oleObj spid="_x0000_s74757" name="Equation" r:id="rId3" imgW="482400" imgH="330120" progId="Equation.3">
                  <p:embed/>
                </p:oleObj>
              </mc:Choice>
              <mc:Fallback>
                <p:oleObj name="Equation" r:id="rId3" imgW="482400" imgH="330120" progId="Equation.3">
                  <p:embed/>
                  <p:pic>
                    <p:nvPicPr>
                      <p:cNvPr id="0" name=""/>
                      <p:cNvPicPr/>
                      <p:nvPr/>
                    </p:nvPicPr>
                    <p:blipFill>
                      <a:blip r:embed="rId4"/>
                      <a:stretch>
                        <a:fillRect/>
                      </a:stretch>
                    </p:blipFill>
                    <p:spPr>
                      <a:xfrm>
                        <a:off x="6755654" y="1493558"/>
                        <a:ext cx="1742888" cy="1192502"/>
                      </a:xfrm>
                      <a:prstGeom prst="rect">
                        <a:avLst/>
                      </a:prstGeom>
                    </p:spPr>
                  </p:pic>
                </p:oleObj>
              </mc:Fallback>
            </mc:AlternateContent>
          </a:graphicData>
        </a:graphic>
      </p:graphicFrame>
    </p:spTree>
    <p:extLst>
      <p:ext uri="{BB962C8B-B14F-4D97-AF65-F5344CB8AC3E}">
        <p14:creationId xmlns:p14="http://schemas.microsoft.com/office/powerpoint/2010/main" val="2126647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anose="02040602050305030304" pitchFamily="18" charset="0"/>
              </a:rPr>
              <a:t>Categories of Clustering Algorithms</a:t>
            </a:r>
            <a:endParaRPr lang="en-US"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marL="0" lvl="0" indent="0" algn="just">
              <a:buNone/>
            </a:pPr>
            <a:r>
              <a:rPr lang="en-US" b="1" dirty="0" smtClean="0">
                <a:latin typeface="Book Antiqua" panose="02040602050305030304" pitchFamily="18" charset="0"/>
              </a:rPr>
              <a:t>Model-based Methods</a:t>
            </a:r>
          </a:p>
          <a:p>
            <a:pPr algn="just"/>
            <a:r>
              <a:rPr lang="en-US" dirty="0" smtClean="0">
                <a:latin typeface="Book Antiqua" panose="02040602050305030304" pitchFamily="18" charset="0"/>
              </a:rPr>
              <a:t>Model-based </a:t>
            </a:r>
            <a:r>
              <a:rPr lang="en-US" dirty="0">
                <a:latin typeface="Book Antiqua" panose="02040602050305030304" pitchFamily="18" charset="0"/>
              </a:rPr>
              <a:t>methods hypothesize a model for each of the clusters and find the best fit of the data to the given model. </a:t>
            </a:r>
            <a:endParaRPr lang="en-US" dirty="0" smtClean="0">
              <a:latin typeface="Book Antiqua" panose="02040602050305030304" pitchFamily="18" charset="0"/>
            </a:endParaRPr>
          </a:p>
          <a:p>
            <a:pPr algn="just"/>
            <a:r>
              <a:rPr lang="en-US" dirty="0" smtClean="0">
                <a:latin typeface="Book Antiqua" panose="02040602050305030304" pitchFamily="18" charset="0"/>
              </a:rPr>
              <a:t>EM </a:t>
            </a:r>
            <a:r>
              <a:rPr lang="en-US" dirty="0">
                <a:latin typeface="Book Antiqua" panose="02040602050305030304" pitchFamily="18" charset="0"/>
              </a:rPr>
              <a:t>is an algorithm that performs expectation-maximization analysis based on statistical modeling.</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9200521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Independent Component Analysis (ICA)</a:t>
            </a:r>
            <a:endParaRPr lang="en-US" sz="3600" b="1"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pic>
        <p:nvPicPr>
          <p:cNvPr id="75778" name="Picture 2" descr="https://miro.medium.com/max/700/1*mCNU9oSDFo1bRvlBDQZXl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932" y="1847850"/>
            <a:ext cx="567213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2555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Latent Semantic Indexing</a:t>
            </a:r>
            <a:endParaRPr lang="en-US" sz="3600" b="1" dirty="0">
              <a:latin typeface="Book Antiqua" panose="02040602050305030304" pitchFamily="18" charset="0"/>
            </a:endParaRP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smtClean="0">
                <a:latin typeface="Book Antiqua" panose="02040602050305030304" pitchFamily="18" charset="0"/>
              </a:rPr>
              <a:t>Latent semantic indexing (LSI) or latent semantic analysis (LSA) is  dimensionality reduction used in natural language processing.</a:t>
            </a:r>
          </a:p>
          <a:p>
            <a:pPr algn="just"/>
            <a:r>
              <a:rPr lang="en-US" dirty="0">
                <a:latin typeface="Book Antiqua" panose="02040602050305030304" pitchFamily="18" charset="0"/>
              </a:rPr>
              <a:t> LSA assumes that words that are close in meaning will occur in similar pieces of </a:t>
            </a:r>
            <a:r>
              <a:rPr lang="en-US" dirty="0" smtClean="0">
                <a:latin typeface="Book Antiqua" panose="02040602050305030304" pitchFamily="18" charset="0"/>
              </a:rPr>
              <a:t>text.</a:t>
            </a:r>
          </a:p>
          <a:p>
            <a:pPr algn="just"/>
            <a:r>
              <a:rPr lang="en-US" dirty="0">
                <a:latin typeface="Book Antiqua" panose="02040602050305030304" pitchFamily="18" charset="0"/>
              </a:rPr>
              <a:t>A matrix containing word counts per </a:t>
            </a:r>
            <a:r>
              <a:rPr lang="en-US" dirty="0" smtClean="0">
                <a:latin typeface="Book Antiqua" panose="02040602050305030304" pitchFamily="18" charset="0"/>
              </a:rPr>
              <a:t>document or documents of </a:t>
            </a:r>
            <a:r>
              <a:rPr lang="en-US" dirty="0" err="1" smtClean="0">
                <a:latin typeface="Book Antiqua" panose="02040602050305030304" pitchFamily="18" charset="0"/>
              </a:rPr>
              <a:t>tf-idf</a:t>
            </a:r>
            <a:r>
              <a:rPr lang="en-US" dirty="0" smtClean="0">
                <a:latin typeface="Book Antiqua" panose="02040602050305030304" pitchFamily="18" charset="0"/>
              </a:rPr>
              <a:t> scores is </a:t>
            </a:r>
            <a:r>
              <a:rPr lang="en-US" dirty="0">
                <a:latin typeface="Book Antiqua" panose="02040602050305030304" pitchFamily="18" charset="0"/>
              </a:rPr>
              <a:t>constructed from a large piece of text and </a:t>
            </a:r>
            <a:r>
              <a:rPr lang="en-US" dirty="0" smtClean="0">
                <a:latin typeface="Book Antiqua" panose="02040602050305030304" pitchFamily="18" charset="0"/>
              </a:rPr>
              <a:t>SVD </a:t>
            </a:r>
            <a:r>
              <a:rPr lang="en-US" dirty="0">
                <a:latin typeface="Book Antiqua" panose="02040602050305030304" pitchFamily="18" charset="0"/>
              </a:rPr>
              <a:t>is used to reduce the number of rows while preserving the similarity structure among columns. </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a:p>
        </p:txBody>
      </p:sp>
    </p:spTree>
    <p:extLst>
      <p:ext uri="{BB962C8B-B14F-4D97-AF65-F5344CB8AC3E}">
        <p14:creationId xmlns:p14="http://schemas.microsoft.com/office/powerpoint/2010/main" val="577679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5" ma:contentTypeDescription="Create a new document." ma:contentTypeScope="" ma:versionID="48a1ebe2577a9f1d00ee4e70f29a3e5e">
  <xsd:schema xmlns:xsd="http://www.w3.org/2001/XMLSchema" xmlns:xs="http://www.w3.org/2001/XMLSchema" xmlns:p="http://schemas.microsoft.com/office/2006/metadata/properties" xmlns:ns2="12a254c4-d793-440d-a8ee-ecc0216e79a1" targetNamespace="http://schemas.microsoft.com/office/2006/metadata/properties" ma:root="true" ma:fieldsID="dc662bbaa46eace8564465cbb317b963" ns2:_="">
    <xsd:import namespace="12a254c4-d793-440d-a8ee-ecc0216e79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BE5072-F974-4848-B502-0438DD2D0405}"/>
</file>

<file path=customXml/itemProps2.xml><?xml version="1.0" encoding="utf-8"?>
<ds:datastoreItem xmlns:ds="http://schemas.openxmlformats.org/officeDocument/2006/customXml" ds:itemID="{2F21DEF8-B85E-4C50-8D8B-0A13D74D07CB}"/>
</file>

<file path=customXml/itemProps3.xml><?xml version="1.0" encoding="utf-8"?>
<ds:datastoreItem xmlns:ds="http://schemas.openxmlformats.org/officeDocument/2006/customXml" ds:itemID="{C68A99AF-FE84-4F68-A3C5-F0D9845C91D9}"/>
</file>

<file path=docProps/app.xml><?xml version="1.0" encoding="utf-8"?>
<Properties xmlns="http://schemas.openxmlformats.org/officeDocument/2006/extended-properties" xmlns:vt="http://schemas.openxmlformats.org/officeDocument/2006/docPropsVTypes">
  <TotalTime>12873</TotalTime>
  <Words>5335</Words>
  <Application>Microsoft Office PowerPoint</Application>
  <PresentationFormat>Widescreen</PresentationFormat>
  <Paragraphs>703</Paragraphs>
  <Slides>91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0" baseType="lpstr">
      <vt:lpstr>Arial</vt:lpstr>
      <vt:lpstr>Book Antiqua</vt:lpstr>
      <vt:lpstr>Calibri</vt:lpstr>
      <vt:lpstr>Calibri Light</vt:lpstr>
      <vt:lpstr>Cambria Math</vt:lpstr>
      <vt:lpstr>Georgia</vt:lpstr>
      <vt:lpstr>Times New Roman</vt:lpstr>
      <vt:lpstr>Office Theme</vt:lpstr>
      <vt:lpstr>Equation</vt:lpstr>
      <vt:lpstr>PowerPoint Presentation</vt:lpstr>
      <vt:lpstr>Clustering</vt:lpstr>
      <vt:lpstr>Clustering</vt:lpstr>
      <vt:lpstr>Similarity and Dissimilarity</vt:lpstr>
      <vt:lpstr>Similarity and Dissimilarity</vt:lpstr>
      <vt:lpstr>Categories of Clustering Algorithms</vt:lpstr>
      <vt:lpstr>Categories of Clustering Algorithms</vt:lpstr>
      <vt:lpstr>Categories of Clustering Algorithms</vt:lpstr>
      <vt:lpstr>Categories of Clustering Algorithms</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Text Clustering</vt:lpstr>
      <vt:lpstr>Text Clustering</vt:lpstr>
      <vt:lpstr>Text Clustering</vt:lpstr>
      <vt:lpstr>Text Clustering</vt:lpstr>
      <vt:lpstr>Text Clustering</vt:lpstr>
      <vt:lpstr>Text Clustering</vt:lpstr>
      <vt:lpstr>Text Clustering</vt:lpstr>
      <vt:lpstr>Text Clustering</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Low Rank Approximation</vt:lpstr>
      <vt:lpstr>Low Rank Approximation</vt:lpstr>
      <vt:lpstr>Singular Value Decomposition</vt:lpstr>
      <vt:lpstr>Singular Value Decomposition</vt:lpstr>
      <vt:lpstr>Singular Value Decomposition</vt:lpstr>
      <vt:lpstr>Singular Value Decomposition</vt:lpstr>
      <vt:lpstr>Singular Value Decomposition</vt:lpstr>
      <vt:lpstr>Singular Value Decomposition</vt:lpstr>
      <vt:lpstr>Factor Analysis</vt:lpstr>
      <vt:lpstr>Factor Analysis</vt:lpstr>
      <vt:lpstr>Factor Analysis</vt:lpstr>
      <vt:lpstr>Factor Analysis</vt:lpstr>
      <vt:lpstr>Factor Analysis</vt:lpstr>
      <vt:lpstr>Factor Analysis</vt:lpstr>
      <vt:lpstr>Factor Analysis</vt:lpstr>
      <vt:lpstr>Factor Analysis</vt:lpstr>
      <vt:lpstr>Factor Analysis</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Latent Semantic Indexing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dc:creator>
  <cp:lastModifiedBy>Com</cp:lastModifiedBy>
  <cp:revision>980</cp:revision>
  <dcterms:created xsi:type="dcterms:W3CDTF">2021-05-28T08:39:10Z</dcterms:created>
  <dcterms:modified xsi:type="dcterms:W3CDTF">2022-09-03T16:16:58Z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