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2vrqQHMYuzrDixIu9V+puWcVV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CBA9AF-4749-4DE0-8887-56EF9FE66152}">
  <a:tblStyle styleId="{C2CBA9AF-4749-4DE0-8887-56EF9FE6615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1" name="Shape 71"/>
        <p:cNvGrpSpPr/>
        <p:nvPr/>
      </p:nvGrpSpPr>
      <p:grpSpPr>
        <a:xfrm>
          <a:off x="0" y="0"/>
          <a:ext cx="0" cy="0"/>
          <a:chOff x="0" y="0"/>
          <a:chExt cx="0" cy="0"/>
        </a:xfrm>
      </p:grpSpPr>
      <p:sp>
        <p:nvSpPr>
          <p:cNvPr id="72" name="Google Shape;7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7" name="Shape 77"/>
        <p:cNvGrpSpPr/>
        <p:nvPr/>
      </p:nvGrpSpPr>
      <p:grpSpPr>
        <a:xfrm>
          <a:off x="0" y="0"/>
          <a:ext cx="0" cy="0"/>
          <a:chOff x="0" y="0"/>
          <a:chExt cx="0" cy="0"/>
        </a:xfrm>
      </p:grpSpPr>
      <p:sp>
        <p:nvSpPr>
          <p:cNvPr id="78" name="Google Shape;78;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21" name="Shape 21"/>
        <p:cNvGrpSpPr/>
        <p:nvPr/>
      </p:nvGrpSpPr>
      <p:grpSpPr>
        <a:xfrm>
          <a:off x="0" y="0"/>
          <a:ext cx="0" cy="0"/>
          <a:chOff x="0" y="0"/>
          <a:chExt cx="0" cy="0"/>
        </a:xfrm>
      </p:grpSpPr>
      <p:sp>
        <p:nvSpPr>
          <p:cNvPr id="22" name="Google Shape;22;p19"/>
          <p:cNvSpPr/>
          <p:nvPr/>
        </p:nvSpPr>
        <p:spPr>
          <a:xfrm>
            <a:off x="-532263" y="341194"/>
            <a:ext cx="313898" cy="313898"/>
          </a:xfrm>
          <a:prstGeom prst="rect">
            <a:avLst/>
          </a:prstGeom>
          <a:solidFill>
            <a:srgbClr val="0062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19"/>
          <p:cNvSpPr/>
          <p:nvPr/>
        </p:nvSpPr>
        <p:spPr>
          <a:xfrm>
            <a:off x="-532263" y="808465"/>
            <a:ext cx="313898" cy="313898"/>
          </a:xfrm>
          <a:prstGeom prst="rect">
            <a:avLst/>
          </a:prstGeom>
          <a:solidFill>
            <a:srgbClr val="00B2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 name="Google Shape;24;p19"/>
          <p:cNvSpPr/>
          <p:nvPr/>
        </p:nvSpPr>
        <p:spPr>
          <a:xfrm>
            <a:off x="-532263" y="1275736"/>
            <a:ext cx="313898" cy="313898"/>
          </a:xfrm>
          <a:prstGeom prst="rect">
            <a:avLst/>
          </a:prstGeom>
          <a:solidFill>
            <a:srgbClr val="BCBD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19"/>
          <p:cNvSpPr/>
          <p:nvPr/>
        </p:nvSpPr>
        <p:spPr>
          <a:xfrm>
            <a:off x="-532263" y="1735853"/>
            <a:ext cx="313898" cy="313898"/>
          </a:xfrm>
          <a:prstGeom prst="rect">
            <a:avLst/>
          </a:prstGeom>
          <a:solidFill>
            <a:srgbClr val="FDC8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6" name="Shape 26"/>
        <p:cNvGrpSpPr/>
        <p:nvPr/>
      </p:nvGrpSpPr>
      <p:grpSpPr>
        <a:xfrm>
          <a:off x="0" y="0"/>
          <a:ext cx="0" cy="0"/>
          <a:chOff x="0" y="0"/>
          <a:chExt cx="0" cy="0"/>
        </a:xfrm>
      </p:grpSpPr>
      <p:sp>
        <p:nvSpPr>
          <p:cNvPr id="27" name="Google Shape;27;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2" name="Shape 32"/>
        <p:cNvGrpSpPr/>
        <p:nvPr/>
      </p:nvGrpSpPr>
      <p:grpSpPr>
        <a:xfrm>
          <a:off x="0" y="0"/>
          <a:ext cx="0" cy="0"/>
          <a:chOff x="0" y="0"/>
          <a:chExt cx="0" cy="0"/>
        </a:xfrm>
      </p:grpSpPr>
      <p:sp>
        <p:nvSpPr>
          <p:cNvPr id="33" name="Google Shape;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8" name="Shape 48"/>
        <p:cNvGrpSpPr/>
        <p:nvPr/>
      </p:nvGrpSpPr>
      <p:grpSpPr>
        <a:xfrm>
          <a:off x="0" y="0"/>
          <a:ext cx="0" cy="0"/>
          <a:chOff x="0" y="0"/>
          <a:chExt cx="0" cy="0"/>
        </a:xfrm>
      </p:grpSpPr>
      <p:sp>
        <p:nvSpPr>
          <p:cNvPr id="49" name="Google Shape;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3" name="Shape 53"/>
        <p:cNvGrpSpPr/>
        <p:nvPr/>
      </p:nvGrpSpPr>
      <p:grpSpPr>
        <a:xfrm>
          <a:off x="0" y="0"/>
          <a:ext cx="0" cy="0"/>
          <a:chOff x="0" y="0"/>
          <a:chExt cx="0" cy="0"/>
        </a:xfrm>
      </p:grpSpPr>
      <p:sp>
        <p:nvSpPr>
          <p:cNvPr id="54" name="Google Shape;5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7" name="Shape 57"/>
        <p:cNvGrpSpPr/>
        <p:nvPr/>
      </p:nvGrpSpPr>
      <p:grpSpPr>
        <a:xfrm>
          <a:off x="0" y="0"/>
          <a:ext cx="0" cy="0"/>
          <a:chOff x="0" y="0"/>
          <a:chExt cx="0" cy="0"/>
        </a:xfrm>
      </p:grpSpPr>
      <p:sp>
        <p:nvSpPr>
          <p:cNvPr id="58" name="Google Shape;5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4" name="Shape 64"/>
        <p:cNvGrpSpPr/>
        <p:nvPr/>
      </p:nvGrpSpPr>
      <p:grpSpPr>
        <a:xfrm>
          <a:off x="0" y="0"/>
          <a:ext cx="0" cy="0"/>
          <a:chOff x="0" y="0"/>
          <a:chExt cx="0" cy="0"/>
        </a:xfrm>
      </p:grpSpPr>
      <p:sp>
        <p:nvSpPr>
          <p:cNvPr id="65" name="Google Shape;6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p:nvPr>
            <p:ph idx="2" type="pic"/>
          </p:nvPr>
        </p:nvSpPr>
        <p:spPr>
          <a:xfrm>
            <a:off x="5183188" y="987425"/>
            <a:ext cx="6172200" cy="4873625"/>
          </a:xfrm>
          <a:prstGeom prst="rect">
            <a:avLst/>
          </a:prstGeom>
          <a:noFill/>
          <a:ln>
            <a:noFill/>
          </a:ln>
        </p:spPr>
      </p:sp>
      <p:sp>
        <p:nvSpPr>
          <p:cNvPr id="67" name="Google Shape;67;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ebserver-petrobrasecossistema-uat.lfr.cloud/web/gu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teams.microsoft.com/l/team/19%3af12ca3b0862f425682191a24e98af327%40thread.tacv2/conversations?groupId=075fd819-1ece-4d12-b7ef-8c12df7c1b91&amp;tenantId=5b6f6241-9a57-4be4-8e50-1dfa72e79a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1342" y="0"/>
            <a:ext cx="12192000" cy="6858000"/>
          </a:xfrm>
          <a:prstGeom prst="rect">
            <a:avLst/>
          </a:prstGeom>
          <a:solidFill>
            <a:srgbClr val="09B1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9936051" y="-482172"/>
            <a:ext cx="18453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pt-BR" sz="1600" u="none" cap="none" strike="noStrike">
                <a:solidFill>
                  <a:srgbClr val="AEABAB"/>
                </a:solidFill>
                <a:latin typeface="Arial"/>
                <a:ea typeface="Arial"/>
                <a:cs typeface="Arial"/>
                <a:sym typeface="Arial"/>
              </a:rPr>
              <a:t>Layout preliminar</a:t>
            </a:r>
            <a:endParaRPr/>
          </a:p>
        </p:txBody>
      </p:sp>
      <p:grpSp>
        <p:nvGrpSpPr>
          <p:cNvPr id="90" name="Google Shape;90;p1"/>
          <p:cNvGrpSpPr/>
          <p:nvPr/>
        </p:nvGrpSpPr>
        <p:grpSpPr>
          <a:xfrm>
            <a:off x="376945" y="1343106"/>
            <a:ext cx="4407813" cy="2340256"/>
            <a:chOff x="1170461" y="2401824"/>
            <a:chExt cx="3731324" cy="2340256"/>
          </a:xfrm>
        </p:grpSpPr>
        <p:sp>
          <p:nvSpPr>
            <p:cNvPr id="91" name="Google Shape;91;p1"/>
            <p:cNvSpPr/>
            <p:nvPr/>
          </p:nvSpPr>
          <p:spPr>
            <a:xfrm>
              <a:off x="1225878" y="2401824"/>
              <a:ext cx="3218043"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pt-BR" sz="3500">
                  <a:solidFill>
                    <a:srgbClr val="006298"/>
                  </a:solidFill>
                  <a:latin typeface="Arial"/>
                  <a:ea typeface="Arial"/>
                  <a:cs typeface="Arial"/>
                  <a:sym typeface="Arial"/>
                </a:rPr>
                <a:t>Evolução dos</a:t>
              </a:r>
              <a:endParaRPr i="1" sz="3500">
                <a:solidFill>
                  <a:srgbClr val="006298"/>
                </a:solidFill>
                <a:latin typeface="Arial"/>
                <a:ea typeface="Arial"/>
                <a:cs typeface="Arial"/>
                <a:sym typeface="Arial"/>
              </a:endParaRPr>
            </a:p>
          </p:txBody>
        </p:sp>
        <p:sp>
          <p:nvSpPr>
            <p:cNvPr id="92" name="Google Shape;92;p1"/>
            <p:cNvSpPr/>
            <p:nvPr/>
          </p:nvSpPr>
          <p:spPr>
            <a:xfrm>
              <a:off x="1170461" y="3032766"/>
              <a:ext cx="3731324" cy="1709314"/>
            </a:xfrm>
            <a:prstGeom prst="rect">
              <a:avLst/>
            </a:prstGeom>
            <a:noFill/>
            <a:ln>
              <a:noFill/>
            </a:ln>
          </p:spPr>
          <p:txBody>
            <a:bodyPr anchorCtr="0" anchor="t" bIns="45700" lIns="91425" spcFirstLastPara="1" rIns="91425" wrap="square" tIns="45700">
              <a:spAutoFit/>
            </a:bodyPr>
            <a:lstStyle/>
            <a:p>
              <a:pPr indent="0" lvl="0" marL="0" marR="0" rtl="0" algn="l">
                <a:lnSpc>
                  <a:spcPct val="104999"/>
                </a:lnSpc>
                <a:spcBef>
                  <a:spcPts val="0"/>
                </a:spcBef>
                <a:spcAft>
                  <a:spcPts val="0"/>
                </a:spcAft>
                <a:buNone/>
              </a:pPr>
              <a:r>
                <a:rPr i="1" lang="pt-BR" sz="6000">
                  <a:solidFill>
                    <a:schemeClr val="lt1"/>
                  </a:solidFill>
                </a:rPr>
                <a:t>Sites externos</a:t>
              </a:r>
              <a:r>
                <a:rPr i="1" lang="pt-BR" sz="6000">
                  <a:solidFill>
                    <a:schemeClr val="lt1"/>
                  </a:solidFill>
                  <a:latin typeface="Arial"/>
                  <a:ea typeface="Arial"/>
                  <a:cs typeface="Arial"/>
                  <a:sym typeface="Arial"/>
                </a:rPr>
                <a:t> Petrobras</a:t>
              </a:r>
              <a:endParaRPr/>
            </a:p>
          </p:txBody>
        </p:sp>
      </p:grpSp>
      <p:pic>
        <p:nvPicPr>
          <p:cNvPr descr="Tela de um aparelho eletrônico&#10;&#10;Descrição gerada automaticamente" id="93" name="Google Shape;93;p1"/>
          <p:cNvPicPr preferRelativeResize="0"/>
          <p:nvPr/>
        </p:nvPicPr>
        <p:blipFill rotWithShape="1">
          <a:blip r:embed="rId3">
            <a:alphaModFix/>
          </a:blip>
          <a:srcRect b="0" l="0" r="0" t="0"/>
          <a:stretch/>
        </p:blipFill>
        <p:spPr>
          <a:xfrm>
            <a:off x="4784645" y="282691"/>
            <a:ext cx="6480607" cy="6418144"/>
          </a:xfrm>
          <a:prstGeom prst="rect">
            <a:avLst/>
          </a:prstGeom>
          <a:noFill/>
          <a:ln>
            <a:noFill/>
          </a:ln>
        </p:spPr>
      </p:pic>
      <p:sp>
        <p:nvSpPr>
          <p:cNvPr id="94" name="Google Shape;94;p1"/>
          <p:cNvSpPr/>
          <p:nvPr/>
        </p:nvSpPr>
        <p:spPr>
          <a:xfrm>
            <a:off x="9821918" y="2758966"/>
            <a:ext cx="236482" cy="1176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
          <p:cNvSpPr/>
          <p:nvPr/>
        </p:nvSpPr>
        <p:spPr>
          <a:xfrm>
            <a:off x="734201" y="4870570"/>
            <a:ext cx="25151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pt-BR" sz="2000">
                <a:solidFill>
                  <a:schemeClr val="lt1"/>
                </a:solidFill>
                <a:latin typeface="Arial"/>
                <a:ea typeface="Arial"/>
                <a:cs typeface="Arial"/>
                <a:sym typeface="Arial"/>
              </a:rPr>
              <a:t>Junho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nvSpPr>
        <p:spPr>
          <a:xfrm>
            <a:off x="448983" y="1391396"/>
            <a:ext cx="1107057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Confirmado que está tudo certo com a publicação, devemos selecionar a opção “Revisar modificações” para finalmente enviar o conteúdo para o ambiente de produção.</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
        <p:nvSpPr>
          <p:cNvPr id="174" name="Google Shape;174;p10"/>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a:t>
            </a:r>
            <a:r>
              <a:rPr lang="pt-BR" sz="2600">
                <a:solidFill>
                  <a:srgbClr val="006298"/>
                </a:solidFill>
              </a:rPr>
              <a:t>4</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75" name="Google Shape;175;p10"/>
          <p:cNvPicPr preferRelativeResize="0"/>
          <p:nvPr/>
        </p:nvPicPr>
        <p:blipFill rotWithShape="1">
          <a:blip r:embed="rId3">
            <a:alphaModFix/>
          </a:blip>
          <a:srcRect b="0" l="0" r="0" t="0"/>
          <a:stretch/>
        </p:blipFill>
        <p:spPr>
          <a:xfrm>
            <a:off x="3725226" y="2844061"/>
            <a:ext cx="4244708" cy="2270957"/>
          </a:xfrm>
          <a:prstGeom prst="rect">
            <a:avLst/>
          </a:prstGeom>
          <a:noFill/>
          <a:ln>
            <a:noFill/>
          </a:ln>
        </p:spPr>
      </p:pic>
      <p:sp>
        <p:nvSpPr>
          <p:cNvPr id="176" name="Google Shape;176;p10"/>
          <p:cNvSpPr/>
          <p:nvPr/>
        </p:nvSpPr>
        <p:spPr>
          <a:xfrm>
            <a:off x="4523114" y="3894254"/>
            <a:ext cx="2648932" cy="1496936"/>
          </a:xfrm>
          <a:prstGeom prst="ellipse">
            <a:avLst/>
          </a:prstGeom>
          <a:noFill/>
          <a:ln cap="flat" cmpd="sng" w="38100">
            <a:solidFill>
              <a:srgbClr val="0062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nvSpPr>
        <p:spPr>
          <a:xfrm>
            <a:off x="448983" y="1391396"/>
            <a:ext cx="11070572" cy="1415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Ao clicar em “Revisar modificações” uma tela com diversas ações que foram realizadas pelo publicador para aquela publicação específica vai aparecer. Devemos clicar no botão “Publicar” (note que ele possui um símbolo diferente do “Publicar” do passo anterior).</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
        <p:nvSpPr>
          <p:cNvPr id="183" name="Google Shape;183;p11"/>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a:t>
            </a:r>
            <a:r>
              <a:rPr lang="pt-BR" sz="2600">
                <a:solidFill>
                  <a:srgbClr val="006298"/>
                </a:solidFill>
              </a:rPr>
              <a:t>5</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84" name="Google Shape;184;p11"/>
          <p:cNvPicPr preferRelativeResize="0"/>
          <p:nvPr/>
        </p:nvPicPr>
        <p:blipFill rotWithShape="1">
          <a:blip r:embed="rId3">
            <a:alphaModFix/>
          </a:blip>
          <a:srcRect b="0" l="0" r="0" t="0"/>
          <a:stretch/>
        </p:blipFill>
        <p:spPr>
          <a:xfrm>
            <a:off x="1368277" y="2807168"/>
            <a:ext cx="9231984" cy="3853642"/>
          </a:xfrm>
          <a:prstGeom prst="rect">
            <a:avLst/>
          </a:prstGeom>
          <a:noFill/>
          <a:ln>
            <a:noFill/>
          </a:ln>
        </p:spPr>
      </p:pic>
      <p:sp>
        <p:nvSpPr>
          <p:cNvPr id="185" name="Google Shape;185;p11"/>
          <p:cNvSpPr/>
          <p:nvPr/>
        </p:nvSpPr>
        <p:spPr>
          <a:xfrm>
            <a:off x="7784788" y="2989280"/>
            <a:ext cx="2648932" cy="1496936"/>
          </a:xfrm>
          <a:prstGeom prst="ellipse">
            <a:avLst/>
          </a:prstGeom>
          <a:noFill/>
          <a:ln cap="flat" cmpd="sng" w="38100">
            <a:solidFill>
              <a:srgbClr val="0062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nvSpPr>
        <p:spPr>
          <a:xfrm>
            <a:off x="448983" y="1266255"/>
            <a:ext cx="1107057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O sistema vai avaliar se existe algum conflito como, por exemplo, uma outra pessoa editando o mesmo conteúdo simultaneamente. Estando tudo ok, devemos clicar em “Publicar”.</a:t>
            </a:r>
            <a:endParaRPr sz="2000">
              <a:solidFill>
                <a:srgbClr val="7F7F7F"/>
              </a:solidFill>
              <a:latin typeface="Arial"/>
              <a:ea typeface="Arial"/>
              <a:cs typeface="Arial"/>
              <a:sym typeface="Arial"/>
            </a:endParaRPr>
          </a:p>
        </p:txBody>
      </p:sp>
      <p:sp>
        <p:nvSpPr>
          <p:cNvPr id="192" name="Google Shape;192;p12"/>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a:t>
            </a:r>
            <a:r>
              <a:rPr lang="pt-BR" sz="2600">
                <a:solidFill>
                  <a:srgbClr val="006298"/>
                </a:solidFill>
              </a:rPr>
              <a:t>6</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93" name="Google Shape;193;p12"/>
          <p:cNvPicPr preferRelativeResize="0"/>
          <p:nvPr/>
        </p:nvPicPr>
        <p:blipFill rotWithShape="1">
          <a:blip r:embed="rId3">
            <a:alphaModFix/>
          </a:blip>
          <a:srcRect b="0" l="0" r="0" t="0"/>
          <a:stretch/>
        </p:blipFill>
        <p:spPr>
          <a:xfrm>
            <a:off x="994515" y="2374251"/>
            <a:ext cx="9373412" cy="4016088"/>
          </a:xfrm>
          <a:prstGeom prst="rect">
            <a:avLst/>
          </a:prstGeom>
          <a:noFill/>
          <a:ln>
            <a:noFill/>
          </a:ln>
        </p:spPr>
      </p:pic>
      <p:sp>
        <p:nvSpPr>
          <p:cNvPr id="194" name="Google Shape;194;p12"/>
          <p:cNvSpPr/>
          <p:nvPr/>
        </p:nvSpPr>
        <p:spPr>
          <a:xfrm>
            <a:off x="2062718" y="4830031"/>
            <a:ext cx="2648932" cy="1496936"/>
          </a:xfrm>
          <a:prstGeom prst="ellipse">
            <a:avLst/>
          </a:prstGeom>
          <a:noFill/>
          <a:ln cap="flat" cmpd="sng" w="38100">
            <a:solidFill>
              <a:srgbClr val="0062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448983" y="1266255"/>
            <a:ext cx="110706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rPr>
              <a:t>Após a publicação, o ambiente mostrará a lista com o histórico a publicação deverá aparecer no topo da lista.</a:t>
            </a:r>
            <a:endParaRPr sz="2000">
              <a:solidFill>
                <a:srgbClr val="7F7F7F"/>
              </a:solidFill>
              <a:latin typeface="Arial"/>
              <a:ea typeface="Arial"/>
              <a:cs typeface="Arial"/>
              <a:sym typeface="Arial"/>
            </a:endParaRPr>
          </a:p>
        </p:txBody>
      </p:sp>
      <p:sp>
        <p:nvSpPr>
          <p:cNvPr id="201" name="Google Shape;201;p13"/>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a:t>
            </a:r>
            <a:r>
              <a:rPr lang="pt-BR" sz="2600">
                <a:solidFill>
                  <a:srgbClr val="006298"/>
                </a:solidFill>
              </a:rPr>
              <a:t>7</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202" name="Google Shape;202;p13"/>
          <p:cNvPicPr preferRelativeResize="0"/>
          <p:nvPr/>
        </p:nvPicPr>
        <p:blipFill>
          <a:blip r:embed="rId3">
            <a:alphaModFix/>
          </a:blip>
          <a:stretch>
            <a:fillRect/>
          </a:stretch>
        </p:blipFill>
        <p:spPr>
          <a:xfrm>
            <a:off x="297400" y="2271125"/>
            <a:ext cx="11634250" cy="2809500"/>
          </a:xfrm>
          <a:prstGeom prst="rect">
            <a:avLst/>
          </a:prstGeom>
          <a:noFill/>
          <a:ln>
            <a:noFill/>
          </a:ln>
        </p:spPr>
      </p:pic>
      <p:sp>
        <p:nvSpPr>
          <p:cNvPr id="203" name="Google Shape;203;p13"/>
          <p:cNvSpPr txBox="1"/>
          <p:nvPr/>
        </p:nvSpPr>
        <p:spPr>
          <a:xfrm>
            <a:off x="601383" y="5609655"/>
            <a:ext cx="110706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rPr>
              <a:t>Para retornar ao site, basta clicar no avatar (sua imagem no canto superior direito) e escolher "Meus Sites"</a:t>
            </a:r>
            <a:endParaRPr sz="20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nvSpPr>
        <p:spPr>
          <a:xfrm>
            <a:off x="448983" y="1037655"/>
            <a:ext cx="11353500" cy="558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100">
                <a:solidFill>
                  <a:srgbClr val="006298"/>
                </a:solidFill>
                <a:latin typeface="Arial"/>
                <a:ea typeface="Arial"/>
                <a:cs typeface="Arial"/>
                <a:sym typeface="Arial"/>
              </a:rPr>
              <a:t>1. Dúvida frequente: eu, enquanto usuário publicador e estando em uma </a:t>
            </a:r>
            <a:r>
              <a:rPr i="1" lang="pt-BR" sz="2100">
                <a:solidFill>
                  <a:srgbClr val="006298"/>
                </a:solidFill>
                <a:latin typeface="Arial"/>
                <a:ea typeface="Arial"/>
                <a:cs typeface="Arial"/>
                <a:sym typeface="Arial"/>
              </a:rPr>
              <a:t>publication</a:t>
            </a:r>
            <a:r>
              <a:rPr lang="pt-BR" sz="2100">
                <a:solidFill>
                  <a:srgbClr val="006298"/>
                </a:solidFill>
                <a:latin typeface="Arial"/>
                <a:ea typeface="Arial"/>
                <a:cs typeface="Arial"/>
                <a:sym typeface="Arial"/>
              </a:rPr>
              <a:t>, como posso visualizar as </a:t>
            </a:r>
            <a:r>
              <a:rPr lang="pt-BR" sz="2100">
                <a:solidFill>
                  <a:srgbClr val="006298"/>
                </a:solidFill>
              </a:rPr>
              <a:t>páginas de um site</a:t>
            </a:r>
            <a:r>
              <a:rPr lang="pt-BR" sz="2100">
                <a:solidFill>
                  <a:srgbClr val="006298"/>
                </a:solidFill>
                <a:latin typeface="Arial"/>
                <a:ea typeface="Arial"/>
                <a:cs typeface="Arial"/>
                <a:sym typeface="Arial"/>
              </a:rPr>
              <a:t> como ela está hoje para o usuário normal? </a:t>
            </a:r>
            <a:endParaRPr sz="1300"/>
          </a:p>
          <a:p>
            <a:pPr indent="-317500" lvl="0" marL="457200" marR="0" rtl="0" algn="l">
              <a:spcBef>
                <a:spcPts val="0"/>
              </a:spcBef>
              <a:spcAft>
                <a:spcPts val="0"/>
              </a:spcAft>
              <a:buClr>
                <a:schemeClr val="dk1"/>
              </a:buClr>
              <a:buSzPts val="2200"/>
              <a:buFont typeface="Calibri"/>
              <a:buNone/>
            </a:pPr>
            <a:r>
              <a:t/>
            </a:r>
            <a:endParaRPr sz="2100">
              <a:solidFill>
                <a:srgbClr val="006298"/>
              </a:solidFill>
              <a:latin typeface="Arial"/>
              <a:ea typeface="Arial"/>
              <a:cs typeface="Arial"/>
              <a:sym typeface="Arial"/>
            </a:endParaRPr>
          </a:p>
          <a:p>
            <a:pPr indent="0" lvl="0" marL="0" marR="0" rtl="0" algn="l">
              <a:spcBef>
                <a:spcPts val="0"/>
              </a:spcBef>
              <a:spcAft>
                <a:spcPts val="0"/>
              </a:spcAft>
              <a:buNone/>
            </a:pPr>
            <a:r>
              <a:rPr b="1" lang="pt-BR" sz="2100">
                <a:solidFill>
                  <a:srgbClr val="006298"/>
                </a:solidFill>
              </a:rPr>
              <a:t>Resposta</a:t>
            </a:r>
            <a:r>
              <a:rPr lang="pt-BR" sz="2100">
                <a:solidFill>
                  <a:srgbClr val="006298"/>
                </a:solidFill>
                <a:latin typeface="Arial"/>
                <a:ea typeface="Arial"/>
                <a:cs typeface="Arial"/>
                <a:sym typeface="Arial"/>
              </a:rPr>
              <a:t>: a visualização do usuário publicador já é a visualização de produção, exceto pela </a:t>
            </a:r>
            <a:r>
              <a:rPr i="1" lang="pt-BR" sz="2100">
                <a:solidFill>
                  <a:srgbClr val="006298"/>
                </a:solidFill>
                <a:latin typeface="Arial"/>
                <a:ea typeface="Arial"/>
                <a:cs typeface="Arial"/>
                <a:sym typeface="Arial"/>
              </a:rPr>
              <a:t>publication</a:t>
            </a:r>
            <a:r>
              <a:rPr lang="pt-BR" sz="2100">
                <a:solidFill>
                  <a:srgbClr val="006298"/>
                </a:solidFill>
                <a:latin typeface="Arial"/>
                <a:ea typeface="Arial"/>
                <a:cs typeface="Arial"/>
                <a:sym typeface="Arial"/>
              </a:rPr>
              <a:t> que ele está trabalhando. </a:t>
            </a:r>
            <a:r>
              <a:rPr lang="pt-BR" sz="2100">
                <a:solidFill>
                  <a:srgbClr val="006298"/>
                </a:solidFill>
              </a:rPr>
              <a:t>Então se outro usuário publicar algo novo, o publicador verá isso refletido na sua visão.</a:t>
            </a:r>
            <a:endParaRPr sz="2100">
              <a:solidFill>
                <a:srgbClr val="006298"/>
              </a:solidFill>
            </a:endParaRPr>
          </a:p>
          <a:p>
            <a:pPr indent="0" lvl="0" marL="0" marR="0" rtl="0" algn="l">
              <a:spcBef>
                <a:spcPts val="0"/>
              </a:spcBef>
              <a:spcAft>
                <a:spcPts val="0"/>
              </a:spcAft>
              <a:buNone/>
            </a:pPr>
            <a:r>
              <a:t/>
            </a:r>
            <a:endParaRPr sz="2100">
              <a:solidFill>
                <a:srgbClr val="006298"/>
              </a:solidFill>
            </a:endParaRPr>
          </a:p>
          <a:p>
            <a:pPr indent="0" lvl="0" marL="0" marR="0" rtl="0" algn="l">
              <a:spcBef>
                <a:spcPts val="0"/>
              </a:spcBef>
              <a:spcAft>
                <a:spcPts val="0"/>
              </a:spcAft>
              <a:buNone/>
            </a:pPr>
            <a:r>
              <a:rPr lang="pt-BR" sz="2100">
                <a:solidFill>
                  <a:srgbClr val="006298"/>
                </a:solidFill>
              </a:rPr>
              <a:t>2. Como ficam a modificação de fragmentos/componentes de páginas?</a:t>
            </a:r>
            <a:endParaRPr sz="2100">
              <a:solidFill>
                <a:srgbClr val="006298"/>
              </a:solidFill>
            </a:endParaRPr>
          </a:p>
          <a:p>
            <a:pPr indent="0" lvl="0" marL="0" marR="0" rtl="0" algn="l">
              <a:spcBef>
                <a:spcPts val="0"/>
              </a:spcBef>
              <a:spcAft>
                <a:spcPts val="0"/>
              </a:spcAft>
              <a:buNone/>
            </a:pPr>
            <a:r>
              <a:t/>
            </a:r>
            <a:endParaRPr sz="2100">
              <a:solidFill>
                <a:srgbClr val="006298"/>
              </a:solidFill>
            </a:endParaRPr>
          </a:p>
          <a:p>
            <a:pPr indent="0" lvl="0" marL="0" marR="0" rtl="0" algn="l">
              <a:spcBef>
                <a:spcPts val="0"/>
              </a:spcBef>
              <a:spcAft>
                <a:spcPts val="0"/>
              </a:spcAft>
              <a:buNone/>
            </a:pPr>
            <a:r>
              <a:rPr b="1" lang="pt-BR" sz="2100">
                <a:solidFill>
                  <a:srgbClr val="006298"/>
                </a:solidFill>
              </a:rPr>
              <a:t>Resposta:</a:t>
            </a:r>
            <a:r>
              <a:rPr lang="pt-BR" sz="2100">
                <a:solidFill>
                  <a:srgbClr val="006298"/>
                </a:solidFill>
              </a:rPr>
              <a:t> depois de criar um </a:t>
            </a:r>
            <a:r>
              <a:rPr i="1" lang="pt-BR" sz="2100">
                <a:solidFill>
                  <a:srgbClr val="006298"/>
                </a:solidFill>
              </a:rPr>
              <a:t>publication</a:t>
            </a:r>
            <a:r>
              <a:rPr lang="pt-BR" sz="2100">
                <a:solidFill>
                  <a:srgbClr val="006298"/>
                </a:solidFill>
              </a:rPr>
              <a:t>, o usuário poderá editar as páginas normalmente. Não há impeditivos de incluir ou remover novos fragmentos. A única mudança é que após as edições e publicações das páginas, será necessário revisar/publicar o </a:t>
            </a:r>
            <a:r>
              <a:rPr i="1" lang="pt-BR" sz="2100">
                <a:solidFill>
                  <a:srgbClr val="006298"/>
                </a:solidFill>
              </a:rPr>
              <a:t>publication.</a:t>
            </a:r>
            <a:endParaRPr i="1" sz="2100">
              <a:solidFill>
                <a:srgbClr val="006298"/>
              </a:solidFill>
            </a:endParaRPr>
          </a:p>
          <a:p>
            <a:pPr indent="0" lvl="1" marL="0" marR="0" rtl="0" algn="l">
              <a:spcBef>
                <a:spcPts val="0"/>
              </a:spcBef>
              <a:spcAft>
                <a:spcPts val="0"/>
              </a:spcAft>
              <a:buNone/>
            </a:pPr>
            <a:r>
              <a:t/>
            </a:r>
            <a:endParaRPr b="0" i="0" sz="2100" u="none" cap="none" strike="noStrike">
              <a:solidFill>
                <a:srgbClr val="006298"/>
              </a:solidFill>
              <a:latin typeface="Arial"/>
              <a:ea typeface="Arial"/>
              <a:cs typeface="Arial"/>
              <a:sym typeface="Arial"/>
            </a:endParaRPr>
          </a:p>
          <a:p>
            <a:pPr indent="0" lvl="0" marL="0" marR="0" rtl="0" algn="l">
              <a:spcBef>
                <a:spcPts val="0"/>
              </a:spcBef>
              <a:spcAft>
                <a:spcPts val="0"/>
              </a:spcAft>
              <a:buNone/>
            </a:pPr>
            <a:r>
              <a:rPr lang="pt-BR" sz="2100">
                <a:solidFill>
                  <a:srgbClr val="006298"/>
                </a:solidFill>
              </a:rPr>
              <a:t>3</a:t>
            </a:r>
            <a:r>
              <a:rPr lang="pt-BR" sz="2100">
                <a:solidFill>
                  <a:srgbClr val="006298"/>
                </a:solidFill>
                <a:latin typeface="Arial"/>
                <a:ea typeface="Arial"/>
                <a:cs typeface="Arial"/>
                <a:sym typeface="Arial"/>
              </a:rPr>
              <a:t>. Ao finalizar a publicação de um conteúdo e retornar para </a:t>
            </a:r>
            <a:r>
              <a:rPr lang="pt-BR" sz="2100">
                <a:solidFill>
                  <a:srgbClr val="006298"/>
                </a:solidFill>
              </a:rPr>
              <a:t>a página</a:t>
            </a:r>
            <a:r>
              <a:rPr lang="pt-BR" sz="2100">
                <a:solidFill>
                  <a:srgbClr val="006298"/>
                </a:solidFill>
                <a:latin typeface="Arial"/>
                <a:ea typeface="Arial"/>
                <a:cs typeface="Arial"/>
                <a:sym typeface="Arial"/>
              </a:rPr>
              <a:t>, caso haja alguma </a:t>
            </a:r>
            <a:r>
              <a:rPr i="1" lang="pt-BR" sz="2100">
                <a:solidFill>
                  <a:srgbClr val="006298"/>
                </a:solidFill>
                <a:latin typeface="Arial"/>
                <a:ea typeface="Arial"/>
                <a:cs typeface="Arial"/>
                <a:sym typeface="Arial"/>
              </a:rPr>
              <a:t>publication</a:t>
            </a:r>
            <a:r>
              <a:rPr lang="pt-BR" sz="2100">
                <a:solidFill>
                  <a:srgbClr val="006298"/>
                </a:solidFill>
                <a:latin typeface="Arial"/>
                <a:ea typeface="Arial"/>
                <a:cs typeface="Arial"/>
                <a:sym typeface="Arial"/>
              </a:rPr>
              <a:t> que não foi finalizada, o comportamento do novo publicador é abrir automaticamente essa última </a:t>
            </a:r>
            <a:r>
              <a:rPr i="1" lang="pt-BR" sz="2100">
                <a:solidFill>
                  <a:srgbClr val="006298"/>
                </a:solidFill>
                <a:latin typeface="Arial"/>
                <a:ea typeface="Arial"/>
                <a:cs typeface="Arial"/>
                <a:sym typeface="Arial"/>
              </a:rPr>
              <a:t>publication</a:t>
            </a:r>
            <a:r>
              <a:rPr lang="pt-BR" sz="2100">
                <a:solidFill>
                  <a:srgbClr val="006298"/>
                </a:solidFill>
                <a:latin typeface="Arial"/>
                <a:ea typeface="Arial"/>
                <a:cs typeface="Arial"/>
                <a:sym typeface="Arial"/>
              </a:rPr>
              <a:t> ainda em andamento. Caso não haja nenhuma publication pendente, ao retornar para a home, ele criará uma nova automaticamente.</a:t>
            </a:r>
            <a:endParaRPr sz="1900">
              <a:solidFill>
                <a:srgbClr val="7F7F7F"/>
              </a:solidFill>
              <a:latin typeface="Arial"/>
              <a:ea typeface="Arial"/>
              <a:cs typeface="Arial"/>
              <a:sym typeface="Arial"/>
            </a:endParaRPr>
          </a:p>
        </p:txBody>
      </p:sp>
      <p:sp>
        <p:nvSpPr>
          <p:cNvPr id="210" name="Google Shape;210;p14"/>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Pontos de atenção</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5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5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5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5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5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5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5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5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p:nvPr/>
        </p:nvSpPr>
        <p:spPr>
          <a:xfrm>
            <a:off x="448983" y="506536"/>
            <a:ext cx="602140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Ambiente de testes</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
        <p:nvSpPr>
          <p:cNvPr id="217" name="Google Shape;217;p15"/>
          <p:cNvSpPr txBox="1"/>
          <p:nvPr/>
        </p:nvSpPr>
        <p:spPr>
          <a:xfrm>
            <a:off x="448983" y="1963625"/>
            <a:ext cx="9977100" cy="23118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pt-BR" sz="2000">
                <a:solidFill>
                  <a:schemeClr val="dk1"/>
                </a:solidFill>
                <a:latin typeface="Calibri"/>
                <a:ea typeface="Calibri"/>
                <a:cs typeface="Calibri"/>
                <a:sym typeface="Calibri"/>
              </a:rPr>
              <a:t>Link: </a:t>
            </a:r>
            <a:r>
              <a:rPr lang="pt-BR" sz="2000" u="sng">
                <a:solidFill>
                  <a:schemeClr val="hlink"/>
                </a:solidFill>
                <a:latin typeface="Calibri"/>
                <a:ea typeface="Calibri"/>
                <a:cs typeface="Calibri"/>
                <a:sym typeface="Calibri"/>
                <a:hlinkClick r:id="rId3"/>
              </a:rPr>
              <a:t>https://webserver-petrobrasecossistema-uat.lfr.cloud/web/guest</a:t>
            </a:r>
            <a:endParaRPr sz="20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pt-BR" sz="2000">
                <a:solidFill>
                  <a:schemeClr val="dk1"/>
                </a:solidFill>
                <a:latin typeface="Calibri"/>
                <a:ea typeface="Calibri"/>
                <a:cs typeface="Calibri"/>
                <a:sym typeface="Calibri"/>
              </a:rPr>
              <a:t>Usuário: </a:t>
            </a:r>
            <a:r>
              <a:rPr lang="pt-BR" sz="2000">
                <a:solidFill>
                  <a:schemeClr val="dk1"/>
                </a:solidFill>
                <a:latin typeface="Calibri"/>
                <a:ea typeface="Calibri"/>
                <a:cs typeface="Calibri"/>
                <a:sym typeface="Calibri"/>
              </a:rPr>
              <a:t>customer</a:t>
            </a:r>
            <a:endParaRPr sz="20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pt-BR" sz="2000">
                <a:solidFill>
                  <a:schemeClr val="dk1"/>
                </a:solidFill>
                <a:latin typeface="Calibri"/>
                <a:ea typeface="Calibri"/>
                <a:cs typeface="Calibri"/>
                <a:sym typeface="Calibri"/>
              </a:rPr>
              <a:t>Senha: </a:t>
            </a:r>
            <a:r>
              <a:rPr lang="pt-BR" sz="2000">
                <a:solidFill>
                  <a:schemeClr val="dk1"/>
                </a:solidFill>
                <a:latin typeface="Calibri"/>
                <a:ea typeface="Calibri"/>
                <a:cs typeface="Calibri"/>
                <a:sym typeface="Calibri"/>
              </a:rPr>
              <a:t>DEFGxDAtamvzuvS1xK0uxggBDgG4Sd</a:t>
            </a:r>
            <a:endParaRPr/>
          </a:p>
          <a:p>
            <a:pPr indent="0" lvl="0" marL="0" marR="0" rtl="0" algn="l">
              <a:spcBef>
                <a:spcPts val="800"/>
              </a:spcBef>
              <a:spcAft>
                <a:spcPts val="0"/>
              </a:spcAft>
              <a:buNone/>
            </a:pPr>
            <a:r>
              <a:t/>
            </a:r>
            <a:endParaRPr sz="2000">
              <a:solidFill>
                <a:srgbClr val="006298"/>
              </a:solidFill>
              <a:latin typeface="Arial"/>
              <a:ea typeface="Arial"/>
              <a:cs typeface="Arial"/>
              <a:sym typeface="Arial"/>
            </a:endParaRPr>
          </a:p>
          <a:p>
            <a:pPr indent="0" lvl="0" marL="0" marR="0" rtl="0" algn="l">
              <a:spcBef>
                <a:spcPts val="0"/>
              </a:spcBef>
              <a:spcAft>
                <a:spcPts val="0"/>
              </a:spcAft>
              <a:buNone/>
            </a:pPr>
            <a:r>
              <a:t/>
            </a:r>
            <a:endParaRPr sz="2000" u="sng">
              <a:solidFill>
                <a:srgbClr val="006298"/>
              </a:solidFill>
              <a:latin typeface="Arial"/>
              <a:ea typeface="Arial"/>
              <a:cs typeface="Arial"/>
              <a:sym typeface="Arial"/>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p:nvPr/>
        </p:nvSpPr>
        <p:spPr>
          <a:xfrm>
            <a:off x="448983" y="506536"/>
            <a:ext cx="602140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Dúvidas?</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
        <p:nvSpPr>
          <p:cNvPr id="224" name="Google Shape;224;p16"/>
          <p:cNvSpPr txBox="1"/>
          <p:nvPr/>
        </p:nvSpPr>
        <p:spPr>
          <a:xfrm>
            <a:off x="448983" y="1834456"/>
            <a:ext cx="9977100" cy="277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Equipe </a:t>
            </a:r>
            <a:r>
              <a:rPr lang="pt-BR" sz="2200">
                <a:solidFill>
                  <a:srgbClr val="006298"/>
                </a:solidFill>
              </a:rPr>
              <a:t>PetroSoft </a:t>
            </a:r>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Equipe publicadores Portal Petrobras</a:t>
            </a:r>
            <a:endParaRPr sz="2200">
              <a:solidFill>
                <a:srgbClr val="006298"/>
              </a:solidFill>
            </a:endParaRPr>
          </a:p>
          <a:p>
            <a:pPr indent="0" lvl="0" marL="0" marR="0" rtl="0" algn="l">
              <a:spcBef>
                <a:spcPts val="0"/>
              </a:spcBef>
              <a:spcAft>
                <a:spcPts val="0"/>
              </a:spcAft>
              <a:buNone/>
            </a:pPr>
            <a:r>
              <a:rPr lang="pt-BR" sz="2200" u="sng">
                <a:solidFill>
                  <a:srgbClr val="006298"/>
                </a:solidFill>
                <a:latin typeface="Arial"/>
                <a:ea typeface="Arial"/>
                <a:cs typeface="Arial"/>
                <a:sym typeface="Arial"/>
                <a:hlinkClick r:id="rId3">
                  <a:extLst>
                    <a:ext uri="{A12FA001-AC4F-418D-AE19-62706E023703}">
                      <ahyp:hlinkClr val="tx"/>
                    </a:ext>
                  </a:extLst>
                </a:hlinkClick>
              </a:rPr>
              <a:t>https://teams.microsoft.com/l/team/19%3af12ca3b0862f425682191a24e98af327%40thread.tacv2/conversations?groupId=075fd819-1ece-4d12-b7ef-8c12df7c1b91&amp;tenantId=5b6f6241-9a57-4be4-8e50-1dfa72e79a57</a:t>
            </a:r>
            <a:endParaRPr sz="2200">
              <a:solidFill>
                <a:srgbClr val="006298"/>
              </a:solidFill>
              <a:latin typeface="Arial"/>
              <a:ea typeface="Arial"/>
              <a:cs typeface="Arial"/>
              <a:sym typeface="Arial"/>
            </a:endParaRPr>
          </a:p>
          <a:p>
            <a:pPr indent="0" lvl="0" marL="0" marR="0" rtl="0" algn="l">
              <a:spcBef>
                <a:spcPts val="0"/>
              </a:spcBef>
              <a:spcAft>
                <a:spcPts val="0"/>
              </a:spcAft>
              <a:buNone/>
            </a:pPr>
            <a:r>
              <a:t/>
            </a:r>
            <a:endParaRPr sz="2200">
              <a:solidFill>
                <a:srgbClr val="006298"/>
              </a:solidFill>
              <a:latin typeface="Arial"/>
              <a:ea typeface="Arial"/>
              <a:cs typeface="Arial"/>
              <a:sym typeface="Arial"/>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448983" y="506536"/>
            <a:ext cx="602140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Mudanças </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
        <p:nvSpPr>
          <p:cNvPr id="102" name="Google Shape;102;p2"/>
          <p:cNvSpPr txBox="1"/>
          <p:nvPr/>
        </p:nvSpPr>
        <p:spPr>
          <a:xfrm>
            <a:off x="448983" y="1834456"/>
            <a:ext cx="9733200" cy="738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6298"/>
              </a:buClr>
              <a:buSzPts val="2200"/>
              <a:buFont typeface="Arial"/>
              <a:buChar char="•"/>
            </a:pPr>
            <a:r>
              <a:rPr lang="pt-BR" sz="2200">
                <a:solidFill>
                  <a:srgbClr val="006298"/>
                </a:solidFill>
                <a:latin typeface="Arial"/>
                <a:ea typeface="Arial"/>
                <a:cs typeface="Arial"/>
                <a:sym typeface="Arial"/>
              </a:rPr>
              <a:t>Novo publicador – </a:t>
            </a:r>
            <a:r>
              <a:rPr i="1" lang="pt-BR" sz="2200">
                <a:solidFill>
                  <a:srgbClr val="006298"/>
                </a:solidFill>
                <a:latin typeface="Arial"/>
                <a:ea typeface="Arial"/>
                <a:cs typeface="Arial"/>
                <a:sym typeface="Arial"/>
              </a:rPr>
              <a:t>Publications</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311010" y="217725"/>
            <a:ext cx="82716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800">
                <a:solidFill>
                  <a:srgbClr val="006298"/>
                </a:solidFill>
                <a:latin typeface="Arial"/>
                <a:ea typeface="Arial"/>
                <a:cs typeface="Arial"/>
                <a:sym typeface="Arial"/>
              </a:rPr>
              <a:t>Publicador atual do</a:t>
            </a:r>
            <a:r>
              <a:rPr lang="pt-BR" sz="2800">
                <a:solidFill>
                  <a:srgbClr val="006298"/>
                </a:solidFill>
              </a:rPr>
              <a:t>s Sites Externos</a:t>
            </a:r>
            <a:endParaRPr/>
          </a:p>
          <a:p>
            <a:pPr indent="0" lvl="0" marL="0" marR="0" rtl="0" algn="l">
              <a:spcBef>
                <a:spcPts val="0"/>
              </a:spcBef>
              <a:spcAft>
                <a:spcPts val="0"/>
              </a:spcAft>
              <a:buNone/>
            </a:pPr>
            <a:r>
              <a:rPr lang="pt-BR" sz="2800">
                <a:solidFill>
                  <a:srgbClr val="FDC82F"/>
                </a:solidFill>
                <a:latin typeface="Arial"/>
                <a:ea typeface="Arial"/>
                <a:cs typeface="Arial"/>
                <a:sym typeface="Arial"/>
              </a:rPr>
              <a:t>—</a:t>
            </a:r>
            <a:endParaRPr sz="2800">
              <a:solidFill>
                <a:srgbClr val="FDC82F"/>
              </a:solidFill>
              <a:latin typeface="Arial"/>
              <a:ea typeface="Arial"/>
              <a:cs typeface="Arial"/>
              <a:sym typeface="Arial"/>
            </a:endParaRPr>
          </a:p>
        </p:txBody>
      </p:sp>
      <p:sp>
        <p:nvSpPr>
          <p:cNvPr id="109" name="Google Shape;109;p3"/>
          <p:cNvSpPr txBox="1"/>
          <p:nvPr/>
        </p:nvSpPr>
        <p:spPr>
          <a:xfrm>
            <a:off x="311010" y="1171832"/>
            <a:ext cx="11584500" cy="301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rgbClr val="006298"/>
                </a:solidFill>
                <a:latin typeface="Arial"/>
                <a:ea typeface="Arial"/>
                <a:cs typeface="Arial"/>
                <a:sym typeface="Arial"/>
              </a:rPr>
              <a:t>As publicações do</a:t>
            </a:r>
            <a:r>
              <a:rPr lang="pt-BR" sz="2000">
                <a:solidFill>
                  <a:srgbClr val="006298"/>
                </a:solidFill>
              </a:rPr>
              <a:t>s sites externo </a:t>
            </a:r>
            <a:r>
              <a:rPr lang="pt-BR" sz="2000">
                <a:solidFill>
                  <a:srgbClr val="006298"/>
                </a:solidFill>
                <a:latin typeface="Arial"/>
                <a:ea typeface="Arial"/>
                <a:cs typeface="Arial"/>
                <a:sym typeface="Arial"/>
              </a:rPr>
              <a:t>são realizadas atualmente no ambiente  “</a:t>
            </a:r>
            <a:r>
              <a:rPr b="1" lang="pt-BR" sz="2000">
                <a:solidFill>
                  <a:srgbClr val="006298"/>
                </a:solidFill>
              </a:rPr>
              <a:t>Live</a:t>
            </a:r>
            <a:r>
              <a:rPr lang="pt-BR" sz="2000">
                <a:solidFill>
                  <a:srgbClr val="006298"/>
                </a:solidFill>
                <a:latin typeface="Arial"/>
                <a:ea typeface="Arial"/>
                <a:cs typeface="Arial"/>
                <a:sym typeface="Arial"/>
              </a:rPr>
              <a:t>”.</a:t>
            </a:r>
            <a:endParaRPr/>
          </a:p>
          <a:p>
            <a:pPr indent="0" lvl="0" marL="0" marR="0" rtl="0" algn="l">
              <a:spcBef>
                <a:spcPts val="0"/>
              </a:spcBef>
              <a:spcAft>
                <a:spcPts val="0"/>
              </a:spcAft>
              <a:buNone/>
            </a:pPr>
            <a:r>
              <a:t/>
            </a:r>
            <a:endParaRPr sz="2000">
              <a:solidFill>
                <a:srgbClr val="006298"/>
              </a:solidFill>
            </a:endParaRPr>
          </a:p>
          <a:p>
            <a:pPr indent="0" lvl="0" marL="0" marR="0" rtl="0" algn="l">
              <a:spcBef>
                <a:spcPts val="0"/>
              </a:spcBef>
              <a:spcAft>
                <a:spcPts val="0"/>
              </a:spcAft>
              <a:buNone/>
            </a:pPr>
            <a:r>
              <a:rPr lang="pt-BR" sz="2000">
                <a:solidFill>
                  <a:srgbClr val="006298"/>
                </a:solidFill>
              </a:rPr>
              <a:t>Não há um espaço para </a:t>
            </a:r>
            <a:r>
              <a:rPr lang="pt-BR" sz="2000">
                <a:solidFill>
                  <a:srgbClr val="006298"/>
                </a:solidFill>
                <a:latin typeface="Arial"/>
                <a:ea typeface="Arial"/>
                <a:cs typeface="Arial"/>
                <a:sym typeface="Arial"/>
              </a:rPr>
              <a:t>podermos “rascunhar” e quando </a:t>
            </a:r>
            <a:r>
              <a:rPr lang="pt-BR" sz="2000">
                <a:solidFill>
                  <a:srgbClr val="006298"/>
                </a:solidFill>
              </a:rPr>
              <a:t>é realizada</a:t>
            </a:r>
            <a:r>
              <a:rPr lang="pt-BR" sz="2000">
                <a:solidFill>
                  <a:srgbClr val="006298"/>
                </a:solidFill>
                <a:latin typeface="Arial"/>
                <a:ea typeface="Arial"/>
                <a:cs typeface="Arial"/>
                <a:sym typeface="Arial"/>
              </a:rPr>
              <a:t> </a:t>
            </a:r>
            <a:r>
              <a:rPr lang="pt-BR" sz="2000">
                <a:solidFill>
                  <a:srgbClr val="006298"/>
                </a:solidFill>
              </a:rPr>
              <a:t>a publicação,</a:t>
            </a:r>
            <a:r>
              <a:rPr lang="pt-BR" sz="2000">
                <a:solidFill>
                  <a:srgbClr val="006298"/>
                </a:solidFill>
                <a:latin typeface="Arial"/>
                <a:ea typeface="Arial"/>
                <a:cs typeface="Arial"/>
                <a:sym typeface="Arial"/>
              </a:rPr>
              <a:t> </a:t>
            </a:r>
            <a:r>
              <a:rPr lang="pt-BR" sz="2000">
                <a:solidFill>
                  <a:srgbClr val="006298"/>
                </a:solidFill>
              </a:rPr>
              <a:t>o conteúdo já aparece</a:t>
            </a:r>
            <a:r>
              <a:rPr lang="pt-BR" sz="2000">
                <a:solidFill>
                  <a:srgbClr val="006298"/>
                </a:solidFill>
                <a:latin typeface="Arial"/>
                <a:ea typeface="Arial"/>
                <a:cs typeface="Arial"/>
                <a:sym typeface="Arial"/>
              </a:rPr>
              <a:t> para todos os usuário</a:t>
            </a:r>
            <a:r>
              <a:rPr lang="pt-BR" sz="2000">
                <a:solidFill>
                  <a:srgbClr val="006298"/>
                </a:solidFill>
              </a:rPr>
              <a:t>s</a:t>
            </a:r>
            <a:r>
              <a:rPr lang="pt-BR" sz="2000">
                <a:solidFill>
                  <a:srgbClr val="006298"/>
                </a:solidFill>
                <a:latin typeface="Arial"/>
                <a:ea typeface="Arial"/>
                <a:cs typeface="Arial"/>
                <a:sym typeface="Arial"/>
              </a:rPr>
              <a:t>.</a:t>
            </a:r>
            <a:endParaRPr sz="1800">
              <a:solidFill>
                <a:srgbClr val="006298"/>
              </a:solidFill>
              <a:latin typeface="Arial"/>
              <a:ea typeface="Arial"/>
              <a:cs typeface="Arial"/>
              <a:sym typeface="Arial"/>
            </a:endParaRPr>
          </a:p>
          <a:p>
            <a:pPr indent="0" lvl="0" marL="0" marR="0" rtl="0" algn="l">
              <a:lnSpc>
                <a:spcPct val="150000"/>
              </a:lnSpc>
              <a:spcBef>
                <a:spcPts val="0"/>
              </a:spcBef>
              <a:spcAft>
                <a:spcPts val="0"/>
              </a:spcAft>
              <a:buNone/>
            </a:pPr>
            <a:r>
              <a:t/>
            </a:r>
            <a:endParaRPr sz="2000">
              <a:solidFill>
                <a:srgbClr val="006298"/>
              </a:solidFill>
              <a:latin typeface="Arial"/>
              <a:ea typeface="Arial"/>
              <a:cs typeface="Arial"/>
              <a:sym typeface="Arial"/>
            </a:endParaRPr>
          </a:p>
          <a:p>
            <a:pPr indent="0" lvl="0" marL="0" marR="0" rtl="0" algn="l">
              <a:lnSpc>
                <a:spcPct val="150000"/>
              </a:lnSpc>
              <a:spcBef>
                <a:spcPts val="0"/>
              </a:spcBef>
              <a:spcAft>
                <a:spcPts val="0"/>
              </a:spcAft>
              <a:buNone/>
            </a:pPr>
            <a:r>
              <a:rPr lang="pt-BR" sz="2000">
                <a:solidFill>
                  <a:srgbClr val="006298"/>
                </a:solidFill>
              </a:rPr>
              <a:t>Apenas lembrando que existe um ambiente de homologação/teste</a:t>
            </a:r>
            <a:r>
              <a:rPr lang="pt-BR" sz="2000">
                <a:solidFill>
                  <a:srgbClr val="006298"/>
                </a:solidFill>
                <a:latin typeface="Arial"/>
                <a:ea typeface="Arial"/>
                <a:cs typeface="Arial"/>
                <a:sym typeface="Arial"/>
              </a:rPr>
              <a:t>, que é o </a:t>
            </a:r>
            <a:r>
              <a:rPr lang="pt-BR" sz="2000">
                <a:solidFill>
                  <a:srgbClr val="006298"/>
                </a:solidFill>
              </a:rPr>
              <a:t>UAT</a:t>
            </a:r>
            <a:endParaRPr/>
          </a:p>
          <a:p>
            <a:pPr indent="0" lvl="0" marL="0" marR="0" rtl="0" algn="l">
              <a:lnSpc>
                <a:spcPct val="150000"/>
              </a:lnSpc>
              <a:spcBef>
                <a:spcPts val="0"/>
              </a:spcBef>
              <a:spcAft>
                <a:spcPts val="0"/>
              </a:spcAft>
              <a:buNone/>
            </a:pPr>
            <a:r>
              <a:t/>
            </a:r>
            <a:endParaRPr sz="2000">
              <a:solidFill>
                <a:srgbClr val="006298"/>
              </a:solidFill>
              <a:latin typeface="Arial"/>
              <a:ea typeface="Arial"/>
              <a:cs typeface="Arial"/>
              <a:sym typeface="Arial"/>
            </a:endParaRPr>
          </a:p>
          <a:p>
            <a:pPr indent="0" lvl="0" marL="0" marR="0" rtl="0" algn="l">
              <a:lnSpc>
                <a:spcPct val="150000"/>
              </a:lnSpc>
              <a:spcBef>
                <a:spcPts val="0"/>
              </a:spcBef>
              <a:spcAft>
                <a:spcPts val="0"/>
              </a:spcAft>
              <a:buNone/>
            </a:pPr>
            <a:r>
              <a:t/>
            </a:r>
            <a:endParaRPr sz="2000">
              <a:solidFill>
                <a:srgbClr val="006298"/>
              </a:solidFill>
              <a:latin typeface="Arial"/>
              <a:ea typeface="Arial"/>
              <a:cs typeface="Arial"/>
              <a:sym typeface="Arial"/>
            </a:endParaRPr>
          </a:p>
        </p:txBody>
      </p:sp>
      <p:graphicFrame>
        <p:nvGraphicFramePr>
          <p:cNvPr id="110" name="Google Shape;110;p3"/>
          <p:cNvGraphicFramePr/>
          <p:nvPr/>
        </p:nvGraphicFramePr>
        <p:xfrm>
          <a:off x="2148190" y="3910144"/>
          <a:ext cx="3000000" cy="3000000"/>
        </p:xfrm>
        <a:graphic>
          <a:graphicData uri="http://schemas.openxmlformats.org/drawingml/2006/table">
            <a:tbl>
              <a:tblPr bandRow="1" firstRow="1">
                <a:noFill/>
                <a:tableStyleId>{C2CBA9AF-4749-4DE0-8887-56EF9FE66152}</a:tableStyleId>
              </a:tblPr>
              <a:tblGrid>
                <a:gridCol w="2310675"/>
                <a:gridCol w="6223150"/>
              </a:tblGrid>
              <a:tr h="370850">
                <a:tc>
                  <a:txBody>
                    <a:bodyPr/>
                    <a:lstStyle/>
                    <a:p>
                      <a:pPr indent="0" lvl="0" marL="0" marR="0" rtl="0" algn="ctr">
                        <a:spcBef>
                          <a:spcPts val="0"/>
                        </a:spcBef>
                        <a:spcAft>
                          <a:spcPts val="0"/>
                        </a:spcAft>
                        <a:buNone/>
                      </a:pPr>
                      <a:r>
                        <a:rPr lang="pt-BR" sz="1800" u="none" cap="none" strike="noStrike">
                          <a:solidFill>
                            <a:schemeClr val="lt1"/>
                          </a:solidFill>
                          <a:latin typeface="Arial"/>
                          <a:ea typeface="Arial"/>
                          <a:cs typeface="Arial"/>
                          <a:sym typeface="Arial"/>
                        </a:rPr>
                        <a:t>Ambiente </a:t>
                      </a:r>
                      <a:endParaRPr sz="1800" u="none" cap="none" strike="noStrike">
                        <a:solidFill>
                          <a:schemeClr val="lt1"/>
                        </a:solidFill>
                      </a:endParaRPr>
                    </a:p>
                  </a:txBody>
                  <a:tcPr marT="45725" marB="45725" marR="91450" marL="91450">
                    <a:solidFill>
                      <a:srgbClr val="00B2A9"/>
                    </a:solidFill>
                  </a:tcPr>
                </a:tc>
                <a:tc>
                  <a:txBody>
                    <a:bodyPr/>
                    <a:lstStyle/>
                    <a:p>
                      <a:pPr indent="0" lvl="0" marL="0" marR="0" rtl="0" algn="ctr">
                        <a:spcBef>
                          <a:spcPts val="0"/>
                        </a:spcBef>
                        <a:spcAft>
                          <a:spcPts val="0"/>
                        </a:spcAft>
                        <a:buNone/>
                      </a:pPr>
                      <a:r>
                        <a:rPr lang="pt-BR" sz="1800" u="none" cap="none" strike="noStrike"/>
                        <a:t>Endereço base (URL)</a:t>
                      </a:r>
                      <a:endParaRPr/>
                    </a:p>
                  </a:txBody>
                  <a:tcPr marT="45725" marB="45725" marR="91450" marL="91450">
                    <a:solidFill>
                      <a:srgbClr val="00B2A9"/>
                    </a:solidFill>
                  </a:tcPr>
                </a:tc>
              </a:tr>
              <a:tr h="640075">
                <a:tc>
                  <a:txBody>
                    <a:bodyPr/>
                    <a:lstStyle/>
                    <a:p>
                      <a:pPr indent="0" lvl="0" marL="0" marR="0" rtl="0" algn="ctr">
                        <a:spcBef>
                          <a:spcPts val="0"/>
                        </a:spcBef>
                        <a:spcAft>
                          <a:spcPts val="0"/>
                        </a:spcAft>
                        <a:buNone/>
                      </a:pPr>
                      <a:r>
                        <a:rPr lang="pt-BR" sz="1800">
                          <a:solidFill>
                            <a:srgbClr val="006298"/>
                          </a:solidFill>
                          <a:latin typeface="Arial"/>
                          <a:ea typeface="Arial"/>
                          <a:cs typeface="Arial"/>
                          <a:sym typeface="Arial"/>
                        </a:rPr>
                        <a:t>UAT</a:t>
                      </a:r>
                      <a:endParaRPr sz="1800" u="none" cap="none" strike="noStrike">
                        <a:solidFill>
                          <a:srgbClr val="006298"/>
                        </a:solidFill>
                      </a:endParaRPr>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6298"/>
                        </a:buClr>
                        <a:buSzPts val="1800"/>
                        <a:buFont typeface="Arial"/>
                        <a:buNone/>
                      </a:pPr>
                      <a:r>
                        <a:rPr lang="pt-BR" sz="1800">
                          <a:solidFill>
                            <a:srgbClr val="006298"/>
                          </a:solidFill>
                          <a:latin typeface="Arial"/>
                          <a:ea typeface="Arial"/>
                          <a:cs typeface="Arial"/>
                          <a:sym typeface="Arial"/>
                        </a:rPr>
                        <a:t>https://webserver-petrobrasecossistema-uat.lfr.cloud/web/guest</a:t>
                      </a:r>
                      <a:endParaRPr/>
                    </a:p>
                  </a:txBody>
                  <a:tcPr marT="45725" marB="45725" marR="91450" marL="91450">
                    <a:solidFill>
                      <a:srgbClr val="D8D8D8"/>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245495" y="257603"/>
            <a:ext cx="602140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Novo publicador – “Publications”</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
        <p:nvSpPr>
          <p:cNvPr id="117" name="Google Shape;117;p4"/>
          <p:cNvSpPr txBox="1"/>
          <p:nvPr/>
        </p:nvSpPr>
        <p:spPr>
          <a:xfrm>
            <a:off x="245495" y="1519487"/>
            <a:ext cx="11183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Agora ao acessar </a:t>
            </a:r>
            <a:r>
              <a:rPr lang="pt-BR" sz="2200">
                <a:solidFill>
                  <a:srgbClr val="006298"/>
                </a:solidFill>
              </a:rPr>
              <a:t>aos ambientes</a:t>
            </a:r>
            <a:r>
              <a:rPr lang="pt-BR" sz="2200">
                <a:solidFill>
                  <a:srgbClr val="006298"/>
                </a:solidFill>
                <a:latin typeface="Arial"/>
                <a:ea typeface="Arial"/>
                <a:cs typeface="Arial"/>
                <a:sym typeface="Arial"/>
              </a:rPr>
              <a:t>, já estaremos em um ambiente de publicação controlada.  </a:t>
            </a:r>
            <a:endParaRPr sz="2200">
              <a:solidFill>
                <a:srgbClr val="006298"/>
              </a:solidFill>
              <a:latin typeface="Arial"/>
              <a:ea typeface="Arial"/>
              <a:cs typeface="Arial"/>
              <a:sym typeface="Aria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A publicação direta</a:t>
            </a:r>
            <a:r>
              <a:rPr lang="pt-BR" sz="2200">
                <a:solidFill>
                  <a:srgbClr val="006298"/>
                </a:solidFill>
                <a:latin typeface="Arial"/>
                <a:ea typeface="Arial"/>
                <a:cs typeface="Arial"/>
                <a:sym typeface="Arial"/>
              </a:rPr>
              <a:t> “morre”.</a:t>
            </a:r>
            <a:endParaRPr sz="2200">
              <a:solidFill>
                <a:srgbClr val="006298"/>
              </a:solidFill>
              <a:latin typeface="Arial"/>
              <a:ea typeface="Arial"/>
              <a:cs typeface="Arial"/>
              <a:sym typeface="Aria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Cada modificação agora poderá ser publicada, validada e conferida sem medo de "quebrar" o site</a:t>
            </a:r>
            <a:endParaRPr sz="2200">
              <a:solidFill>
                <a:srgbClr val="006298"/>
              </a:solidFil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Facilidade de solicitar conferência por outros colegas.</a:t>
            </a:r>
            <a:endParaRPr sz="2200">
              <a:solidFill>
                <a:srgbClr val="006298"/>
              </a:solidFil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Possibilidade de fazer muitas mudanças e agendar para publicacar de tudo de uma vez só.</a:t>
            </a:r>
            <a:endParaRPr sz="2000">
              <a:solidFill>
                <a:srgbClr val="7F7F7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a:off x="448983" y="308573"/>
            <a:ext cx="602140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Nova interface</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24" name="Google Shape;124;p5"/>
          <p:cNvPicPr preferRelativeResize="0"/>
          <p:nvPr/>
        </p:nvPicPr>
        <p:blipFill rotWithShape="1">
          <a:blip r:embed="rId3">
            <a:alphaModFix/>
          </a:blip>
          <a:srcRect b="5606" l="853" r="623" t="0"/>
          <a:stretch/>
        </p:blipFill>
        <p:spPr>
          <a:xfrm>
            <a:off x="448983" y="1299636"/>
            <a:ext cx="7902230" cy="4258728"/>
          </a:xfrm>
          <a:prstGeom prst="rect">
            <a:avLst/>
          </a:prstGeom>
          <a:noFill/>
          <a:ln>
            <a:noFill/>
          </a:ln>
        </p:spPr>
      </p:pic>
      <p:pic>
        <p:nvPicPr>
          <p:cNvPr id="125" name="Google Shape;125;p5"/>
          <p:cNvPicPr preferRelativeResize="0"/>
          <p:nvPr/>
        </p:nvPicPr>
        <p:blipFill rotWithShape="1">
          <a:blip r:embed="rId4">
            <a:alphaModFix/>
          </a:blip>
          <a:srcRect b="0" l="0" r="0" t="0"/>
          <a:stretch/>
        </p:blipFill>
        <p:spPr>
          <a:xfrm>
            <a:off x="3605050" y="4040498"/>
            <a:ext cx="8055038" cy="2415749"/>
          </a:xfrm>
          <a:prstGeom prst="rect">
            <a:avLst/>
          </a:prstGeom>
          <a:noFill/>
          <a:ln>
            <a:noFill/>
          </a:ln>
        </p:spPr>
      </p:pic>
      <p:sp>
        <p:nvSpPr>
          <p:cNvPr id="126" name="Google Shape;126;p5"/>
          <p:cNvSpPr/>
          <p:nvPr/>
        </p:nvSpPr>
        <p:spPr>
          <a:xfrm>
            <a:off x="3195687" y="1074656"/>
            <a:ext cx="2224725" cy="1875934"/>
          </a:xfrm>
          <a:prstGeom prst="ellipse">
            <a:avLst/>
          </a:prstGeom>
          <a:noFill/>
          <a:ln cap="flat" cmpd="sng" w="38100">
            <a:solidFill>
              <a:srgbClr val="0062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7" name="Google Shape;127;p5"/>
          <p:cNvCxnSpPr/>
          <p:nvPr/>
        </p:nvCxnSpPr>
        <p:spPr>
          <a:xfrm>
            <a:off x="5128181" y="2646445"/>
            <a:ext cx="3695309" cy="2415749"/>
          </a:xfrm>
          <a:prstGeom prst="straightConnector1">
            <a:avLst/>
          </a:prstGeom>
          <a:noFill/>
          <a:ln cap="flat" cmpd="sng" w="38100">
            <a:solidFill>
              <a:srgbClr val="006298"/>
            </a:solidFill>
            <a:prstDash val="solid"/>
            <a:miter lim="800000"/>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p:nvPr/>
        </p:nvSpPr>
        <p:spPr>
          <a:xfrm>
            <a:off x="448983" y="365835"/>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 1 </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
        <p:nvSpPr>
          <p:cNvPr id="134" name="Google Shape;134;p6"/>
          <p:cNvSpPr txBox="1"/>
          <p:nvPr/>
        </p:nvSpPr>
        <p:spPr>
          <a:xfrm>
            <a:off x="5354702" y="1665425"/>
            <a:ext cx="6837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rPr>
              <a:t>Após acessar o site, p</a:t>
            </a:r>
            <a:r>
              <a:rPr lang="pt-BR" sz="2200">
                <a:solidFill>
                  <a:srgbClr val="006298"/>
                </a:solidFill>
                <a:latin typeface="Arial"/>
                <a:ea typeface="Arial"/>
                <a:cs typeface="Arial"/>
                <a:sym typeface="Arial"/>
              </a:rPr>
              <a:t>ara fazer qualquer modifica</a:t>
            </a:r>
            <a:r>
              <a:rPr lang="pt-BR" sz="2200">
                <a:solidFill>
                  <a:srgbClr val="006298"/>
                </a:solidFill>
              </a:rPr>
              <a:t>ção</a:t>
            </a:r>
            <a:r>
              <a:rPr lang="pt-BR" sz="2200">
                <a:solidFill>
                  <a:srgbClr val="006298"/>
                </a:solidFill>
                <a:latin typeface="Arial"/>
                <a:ea typeface="Arial"/>
                <a:cs typeface="Arial"/>
                <a:sym typeface="Arial"/>
              </a:rPr>
              <a:t>, devemos clicar na opção “Criar nova publicação”</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pic>
        <p:nvPicPr>
          <p:cNvPr id="135" name="Google Shape;135;p6"/>
          <p:cNvPicPr preferRelativeResize="0"/>
          <p:nvPr/>
        </p:nvPicPr>
        <p:blipFill rotWithShape="1">
          <a:blip r:embed="rId3">
            <a:alphaModFix/>
          </a:blip>
          <a:srcRect b="0" l="50038" r="0" t="0"/>
          <a:stretch/>
        </p:blipFill>
        <p:spPr>
          <a:xfrm>
            <a:off x="448983" y="1118728"/>
            <a:ext cx="3383350" cy="2030954"/>
          </a:xfrm>
          <a:prstGeom prst="rect">
            <a:avLst/>
          </a:prstGeom>
          <a:noFill/>
          <a:ln>
            <a:noFill/>
          </a:ln>
        </p:spPr>
      </p:pic>
      <p:sp>
        <p:nvSpPr>
          <p:cNvPr id="136" name="Google Shape;136;p6"/>
          <p:cNvSpPr txBox="1"/>
          <p:nvPr/>
        </p:nvSpPr>
        <p:spPr>
          <a:xfrm>
            <a:off x="5354702" y="3149787"/>
            <a:ext cx="6673800" cy="31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rPr>
              <a:t>Não há necessidade de escolha de template.</a:t>
            </a:r>
            <a:endParaRPr sz="2200">
              <a:solidFill>
                <a:srgbClr val="006298"/>
              </a:solidFill>
            </a:endParaRPr>
          </a:p>
          <a:p>
            <a:pPr indent="0" lvl="0" marL="0" marR="0" rtl="0" algn="l">
              <a:spcBef>
                <a:spcPts val="0"/>
              </a:spcBef>
              <a:spcAft>
                <a:spcPts val="0"/>
              </a:spcAft>
              <a:buNone/>
            </a:pPr>
            <a:r>
              <a:rPr lang="pt-BR" sz="2200">
                <a:solidFill>
                  <a:srgbClr val="006298"/>
                </a:solidFill>
                <a:latin typeface="Arial"/>
                <a:ea typeface="Arial"/>
                <a:cs typeface="Arial"/>
                <a:sym typeface="Arial"/>
              </a:rPr>
              <a:t>Devemos escolher </a:t>
            </a:r>
            <a:r>
              <a:rPr lang="pt-BR" sz="2200">
                <a:solidFill>
                  <a:srgbClr val="006298"/>
                </a:solidFill>
              </a:rPr>
              <a:t>um</a:t>
            </a:r>
            <a:r>
              <a:rPr lang="pt-BR" sz="2200">
                <a:solidFill>
                  <a:srgbClr val="006298"/>
                </a:solidFill>
                <a:latin typeface="Arial"/>
                <a:ea typeface="Arial"/>
                <a:cs typeface="Arial"/>
                <a:sym typeface="Arial"/>
              </a:rPr>
              <a:t> nome para que o conteúdo a ser criado</a:t>
            </a:r>
            <a:r>
              <a:rPr lang="pt-BR" sz="2200">
                <a:solidFill>
                  <a:srgbClr val="006298"/>
                </a:solidFill>
              </a:rPr>
              <a:t>.  Ex: </a:t>
            </a:r>
            <a:r>
              <a:rPr i="1" lang="pt-BR" sz="2200">
                <a:solidFill>
                  <a:srgbClr val="006298"/>
                </a:solidFill>
              </a:rPr>
              <a:t>"Criação de nova página de contato"</a:t>
            </a:r>
            <a:r>
              <a:rPr lang="pt-BR" sz="2200">
                <a:solidFill>
                  <a:srgbClr val="006298"/>
                </a:solidFill>
              </a:rPr>
              <a:t>, </a:t>
            </a:r>
            <a:r>
              <a:rPr i="1" lang="pt-BR" sz="2200">
                <a:solidFill>
                  <a:srgbClr val="006298"/>
                </a:solidFill>
              </a:rPr>
              <a:t>"Correção link download RAINT"</a:t>
            </a:r>
            <a:endParaRPr i="1" sz="2200">
              <a:solidFill>
                <a:srgbClr val="006298"/>
              </a:solidFil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É aconselhado colocar uma descrição, uma vez que podem existir múltiplas publicações abertas. Exemplo, </a:t>
            </a:r>
            <a:r>
              <a:rPr i="1" lang="pt-BR" sz="2200">
                <a:solidFill>
                  <a:srgbClr val="006298"/>
                </a:solidFill>
              </a:rPr>
              <a:t>"Atualização tabelas enviadas pelo gerente em 10/06"</a:t>
            </a:r>
            <a:endParaRPr i="1" sz="2200">
              <a:solidFill>
                <a:srgbClr val="006298"/>
              </a:solidFill>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pic>
        <p:nvPicPr>
          <p:cNvPr id="137" name="Google Shape;137;p6"/>
          <p:cNvPicPr preferRelativeResize="0"/>
          <p:nvPr/>
        </p:nvPicPr>
        <p:blipFill>
          <a:blip r:embed="rId4">
            <a:alphaModFix/>
          </a:blip>
          <a:stretch>
            <a:fillRect/>
          </a:stretch>
        </p:blipFill>
        <p:spPr>
          <a:xfrm>
            <a:off x="152400" y="3302082"/>
            <a:ext cx="5049903" cy="23838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6648534" y="1511986"/>
            <a:ext cx="524301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Uma nova publicação foi criada e está sinalizada na barrinha preta com sua chave, grupo, data ou com o nome que foi dado para a publicação</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pic>
        <p:nvPicPr>
          <p:cNvPr id="144" name="Google Shape;144;p7"/>
          <p:cNvPicPr preferRelativeResize="0"/>
          <p:nvPr/>
        </p:nvPicPr>
        <p:blipFill rotWithShape="1">
          <a:blip r:embed="rId3">
            <a:alphaModFix/>
          </a:blip>
          <a:srcRect b="9544" l="10567" r="42898" t="59563"/>
          <a:stretch/>
        </p:blipFill>
        <p:spPr>
          <a:xfrm>
            <a:off x="448983" y="4508365"/>
            <a:ext cx="5673436" cy="2118544"/>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552718" y="969223"/>
            <a:ext cx="5243014" cy="2118544"/>
          </a:xfrm>
          <a:prstGeom prst="rect">
            <a:avLst/>
          </a:prstGeom>
          <a:noFill/>
          <a:ln>
            <a:noFill/>
          </a:ln>
        </p:spPr>
      </p:pic>
      <p:sp>
        <p:nvSpPr>
          <p:cNvPr id="146" name="Google Shape;146;p7"/>
          <p:cNvSpPr txBox="1"/>
          <p:nvPr/>
        </p:nvSpPr>
        <p:spPr>
          <a:xfrm>
            <a:off x="6744374" y="4454720"/>
            <a:ext cx="49986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Agora você pode realizar a</a:t>
            </a:r>
            <a:r>
              <a:rPr lang="pt-BR" sz="2200">
                <a:solidFill>
                  <a:srgbClr val="006298"/>
                </a:solidFill>
              </a:rPr>
              <a:t>s modificações, criar ou </a:t>
            </a:r>
            <a:r>
              <a:rPr lang="pt-BR" sz="2200">
                <a:solidFill>
                  <a:srgbClr val="006298"/>
                </a:solidFill>
              </a:rPr>
              <a:t>mesmo remover </a:t>
            </a:r>
            <a:r>
              <a:rPr lang="pt-BR" sz="2200">
                <a:solidFill>
                  <a:srgbClr val="006298"/>
                </a:solidFill>
              </a:rPr>
              <a:t>conteúdos</a:t>
            </a:r>
            <a:r>
              <a:rPr lang="pt-BR" sz="2200">
                <a:solidFill>
                  <a:srgbClr val="006298"/>
                </a:solidFill>
                <a:latin typeface="Arial"/>
                <a:ea typeface="Arial"/>
                <a:cs typeface="Arial"/>
                <a:sym typeface="Arial"/>
              </a:rPr>
              <a:t>, da mesma forma que </a:t>
            </a:r>
            <a:r>
              <a:rPr lang="pt-BR" sz="2200">
                <a:solidFill>
                  <a:srgbClr val="006298"/>
                </a:solidFill>
              </a:rPr>
              <a:t>era feito</a:t>
            </a:r>
            <a:r>
              <a:rPr lang="pt-BR" sz="2200">
                <a:solidFill>
                  <a:srgbClr val="006298"/>
                </a:solidFill>
                <a:latin typeface="Arial"/>
                <a:ea typeface="Arial"/>
                <a:cs typeface="Arial"/>
                <a:sym typeface="Arial"/>
              </a:rPr>
              <a:t> anteriormente. </a:t>
            </a:r>
            <a:endParaRPr sz="2200">
              <a:solidFill>
                <a:srgbClr val="006298"/>
              </a:solidFill>
            </a:endParaRPr>
          </a:p>
          <a:p>
            <a:pPr indent="0" lvl="0" marL="0" marR="0" rtl="0" algn="l">
              <a:spcBef>
                <a:spcPts val="0"/>
              </a:spcBef>
              <a:spcAft>
                <a:spcPts val="0"/>
              </a:spcAft>
              <a:buNone/>
            </a:pPr>
            <a:r>
              <a:t/>
            </a:r>
            <a:endParaRPr sz="2200">
              <a:solidFill>
                <a:srgbClr val="006298"/>
              </a:solidFill>
            </a:endParaRPr>
          </a:p>
          <a:p>
            <a:pPr indent="0" lvl="0" marL="0" marR="0" rtl="0" algn="l">
              <a:spcBef>
                <a:spcPts val="0"/>
              </a:spcBef>
              <a:spcAft>
                <a:spcPts val="0"/>
              </a:spcAft>
              <a:buNone/>
            </a:pPr>
            <a:r>
              <a:rPr lang="pt-BR" sz="2200">
                <a:solidFill>
                  <a:srgbClr val="006298"/>
                </a:solidFill>
              </a:rPr>
              <a:t>Nada que for alterado será publicado imediatamente</a:t>
            </a:r>
            <a:endParaRPr sz="2200">
              <a:solidFill>
                <a:srgbClr val="006298"/>
              </a:solidFill>
            </a:endParaRPr>
          </a:p>
        </p:txBody>
      </p:sp>
      <p:sp>
        <p:nvSpPr>
          <p:cNvPr id="147" name="Google Shape;147;p7"/>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 _2</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48" name="Google Shape;148;p7"/>
          <p:cNvPicPr preferRelativeResize="0"/>
          <p:nvPr/>
        </p:nvPicPr>
        <p:blipFill rotWithShape="1">
          <a:blip r:embed="rId5">
            <a:alphaModFix/>
          </a:blip>
          <a:srcRect b="0" l="0" r="0" t="0"/>
          <a:stretch/>
        </p:blipFill>
        <p:spPr>
          <a:xfrm>
            <a:off x="1580013" y="2067687"/>
            <a:ext cx="4816257" cy="17679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8"/>
          <p:cNvSpPr txBox="1"/>
          <p:nvPr/>
        </p:nvSpPr>
        <p:spPr>
          <a:xfrm>
            <a:off x="448983" y="1391396"/>
            <a:ext cx="10797194"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O formulário é o mesmo, com os mesmos campos, mas teve uma pequena mudança de layout, pois alguns campos foram deslocados para a coluna lateral direita.</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pic>
        <p:nvPicPr>
          <p:cNvPr id="155" name="Google Shape;155;p8"/>
          <p:cNvPicPr preferRelativeResize="0"/>
          <p:nvPr/>
        </p:nvPicPr>
        <p:blipFill rotWithShape="1">
          <a:blip r:embed="rId3">
            <a:alphaModFix/>
          </a:blip>
          <a:srcRect b="10303" l="0" r="0" t="10302"/>
          <a:stretch/>
        </p:blipFill>
        <p:spPr>
          <a:xfrm>
            <a:off x="1574276" y="2572722"/>
            <a:ext cx="8836058" cy="3946102"/>
          </a:xfrm>
          <a:prstGeom prst="rect">
            <a:avLst/>
          </a:prstGeom>
          <a:noFill/>
          <a:ln>
            <a:noFill/>
          </a:ln>
        </p:spPr>
      </p:pic>
      <p:sp>
        <p:nvSpPr>
          <p:cNvPr id="156" name="Google Shape;156;p8"/>
          <p:cNvSpPr/>
          <p:nvPr/>
        </p:nvSpPr>
        <p:spPr>
          <a:xfrm>
            <a:off x="448983" y="226512"/>
            <a:ext cx="1069349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passo_3</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448983" y="1042871"/>
            <a:ext cx="107973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rgbClr val="006298"/>
                </a:solidFill>
                <a:latin typeface="Arial"/>
                <a:ea typeface="Arial"/>
                <a:cs typeface="Arial"/>
                <a:sym typeface="Arial"/>
              </a:rPr>
              <a:t>Ao finalizar a criação da nova publicação ou edi</a:t>
            </a:r>
            <a:r>
              <a:rPr lang="pt-BR" sz="2200">
                <a:solidFill>
                  <a:srgbClr val="006298"/>
                </a:solidFill>
              </a:rPr>
              <a:t>ção da página,</a:t>
            </a:r>
            <a:r>
              <a:rPr lang="pt-BR" sz="2200">
                <a:solidFill>
                  <a:srgbClr val="006298"/>
                </a:solidFill>
                <a:latin typeface="Arial"/>
                <a:ea typeface="Arial"/>
                <a:cs typeface="Arial"/>
                <a:sym typeface="Arial"/>
              </a:rPr>
              <a:t> devemos clicar em “Publicar”. </a:t>
            </a:r>
            <a:r>
              <a:rPr lang="pt-BR" sz="2200">
                <a:solidFill>
                  <a:srgbClr val="006298"/>
                </a:solidFill>
              </a:rPr>
              <a:t>Mesmo que nas páginas o botão tenha o título publicar, ele apenas registrará na sua Publication.</a:t>
            </a:r>
            <a:r>
              <a:rPr lang="pt-BR" sz="2200">
                <a:solidFill>
                  <a:srgbClr val="006298"/>
                </a:solidFill>
                <a:latin typeface="Arial"/>
                <a:ea typeface="Arial"/>
                <a:cs typeface="Arial"/>
                <a:sym typeface="Arial"/>
              </a:rPr>
              <a:t> </a:t>
            </a:r>
            <a:endParaRPr sz="2200">
              <a:solidFill>
                <a:srgbClr val="006298"/>
              </a:solidFill>
              <a:latin typeface="Arial"/>
              <a:ea typeface="Arial"/>
              <a:cs typeface="Arial"/>
              <a:sym typeface="Arial"/>
            </a:endParaRPr>
          </a:p>
          <a:p>
            <a:pPr indent="0" lvl="0" marL="0" marR="0" rtl="0" algn="l">
              <a:spcBef>
                <a:spcPts val="0"/>
              </a:spcBef>
              <a:spcAft>
                <a:spcPts val="0"/>
              </a:spcAft>
              <a:buNone/>
            </a:pPr>
            <a:r>
              <a:rPr lang="pt-BR" sz="2200">
                <a:solidFill>
                  <a:srgbClr val="006298"/>
                </a:solidFill>
                <a:latin typeface="Arial"/>
                <a:ea typeface="Arial"/>
                <a:cs typeface="Arial"/>
                <a:sym typeface="Arial"/>
              </a:rPr>
              <a:t>Neste momento, teremos a visualização de como o conteúdo ficou finalizado.</a:t>
            </a:r>
            <a:endParaRPr/>
          </a:p>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sp>
        <p:nvSpPr>
          <p:cNvPr id="163" name="Google Shape;163;p9"/>
          <p:cNvSpPr/>
          <p:nvPr/>
        </p:nvSpPr>
        <p:spPr>
          <a:xfrm>
            <a:off x="448983" y="226512"/>
            <a:ext cx="10693500" cy="8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600">
                <a:solidFill>
                  <a:srgbClr val="006298"/>
                </a:solidFill>
                <a:latin typeface="Arial"/>
                <a:ea typeface="Arial"/>
                <a:cs typeface="Arial"/>
                <a:sym typeface="Arial"/>
              </a:rPr>
              <a:t>Publications _ passo a passo_</a:t>
            </a:r>
            <a:r>
              <a:rPr lang="pt-BR" sz="2600">
                <a:solidFill>
                  <a:srgbClr val="006298"/>
                </a:solidFill>
              </a:rPr>
              <a:t>3</a:t>
            </a:r>
            <a:endParaRPr/>
          </a:p>
          <a:p>
            <a:pPr indent="0" lvl="0" marL="0" marR="0" rtl="0" algn="l">
              <a:spcBef>
                <a:spcPts val="0"/>
              </a:spcBef>
              <a:spcAft>
                <a:spcPts val="0"/>
              </a:spcAft>
              <a:buNone/>
            </a:pPr>
            <a:r>
              <a:rPr lang="pt-BR" sz="2600">
                <a:solidFill>
                  <a:srgbClr val="FDC82F"/>
                </a:solidFill>
                <a:latin typeface="Arial"/>
                <a:ea typeface="Arial"/>
                <a:cs typeface="Arial"/>
                <a:sym typeface="Arial"/>
              </a:rPr>
              <a:t>—</a:t>
            </a:r>
            <a:endParaRPr/>
          </a:p>
        </p:txBody>
      </p:sp>
      <p:pic>
        <p:nvPicPr>
          <p:cNvPr id="164" name="Google Shape;164;p9"/>
          <p:cNvPicPr preferRelativeResize="0"/>
          <p:nvPr/>
        </p:nvPicPr>
        <p:blipFill rotWithShape="1">
          <a:blip r:embed="rId3">
            <a:alphaModFix/>
          </a:blip>
          <a:srcRect b="10303" l="0" r="0" t="10302"/>
          <a:stretch/>
        </p:blipFill>
        <p:spPr>
          <a:xfrm>
            <a:off x="549734" y="2878883"/>
            <a:ext cx="7447104" cy="3325809"/>
          </a:xfrm>
          <a:prstGeom prst="rect">
            <a:avLst/>
          </a:prstGeom>
          <a:noFill/>
          <a:ln>
            <a:noFill/>
          </a:ln>
        </p:spPr>
      </p:pic>
      <p:grpSp>
        <p:nvGrpSpPr>
          <p:cNvPr id="165" name="Google Shape;165;p9"/>
          <p:cNvGrpSpPr/>
          <p:nvPr/>
        </p:nvGrpSpPr>
        <p:grpSpPr>
          <a:xfrm>
            <a:off x="7418857" y="2621014"/>
            <a:ext cx="4480948" cy="1806097"/>
            <a:chOff x="3789538" y="3119839"/>
            <a:chExt cx="4480948" cy="1806097"/>
          </a:xfrm>
        </p:grpSpPr>
        <p:pic>
          <p:nvPicPr>
            <p:cNvPr id="166" name="Google Shape;166;p9"/>
            <p:cNvPicPr preferRelativeResize="0"/>
            <p:nvPr/>
          </p:nvPicPr>
          <p:blipFill rotWithShape="1">
            <a:blip r:embed="rId4">
              <a:alphaModFix/>
            </a:blip>
            <a:srcRect b="0" l="0" r="0" t="0"/>
            <a:stretch/>
          </p:blipFill>
          <p:spPr>
            <a:xfrm>
              <a:off x="3789538" y="3119839"/>
              <a:ext cx="4480948" cy="1806097"/>
            </a:xfrm>
            <a:prstGeom prst="rect">
              <a:avLst/>
            </a:prstGeom>
            <a:noFill/>
            <a:ln>
              <a:noFill/>
            </a:ln>
          </p:spPr>
        </p:pic>
        <p:sp>
          <p:nvSpPr>
            <p:cNvPr id="167" name="Google Shape;167;p9"/>
            <p:cNvSpPr/>
            <p:nvPr/>
          </p:nvSpPr>
          <p:spPr>
            <a:xfrm>
              <a:off x="6268825" y="3429000"/>
              <a:ext cx="1555422" cy="1496936"/>
            </a:xfrm>
            <a:prstGeom prst="ellipse">
              <a:avLst/>
            </a:prstGeom>
            <a:noFill/>
            <a:ln cap="flat" cmpd="sng" w="38100">
              <a:solidFill>
                <a:srgbClr val="0062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2020-02-28T16:46:59Z</dcterms:created>
  <dc:creator>Rafael Buty Nascimento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61996e-cafd-4c9a-8a94-2dc1b82131ae_Enabled">
    <vt:lpwstr>True</vt:lpwstr>
  </property>
  <property fmtid="{D5CDD505-2E9C-101B-9397-08002B2CF9AE}" pid="3" name="MSIP_Label_8e61996e-cafd-4c9a-8a94-2dc1b82131ae_SiteId">
    <vt:lpwstr>5b6f6241-9a57-4be4-8e50-1dfa72e79a57</vt:lpwstr>
  </property>
  <property fmtid="{D5CDD505-2E9C-101B-9397-08002B2CF9AE}" pid="4" name="MSIP_Label_8e61996e-cafd-4c9a-8a94-2dc1b82131ae_Owner">
    <vt:lpwstr>rafaelbuty@petrobras.com.br</vt:lpwstr>
  </property>
  <property fmtid="{D5CDD505-2E9C-101B-9397-08002B2CF9AE}" pid="5" name="MSIP_Label_8e61996e-cafd-4c9a-8a94-2dc1b82131ae_SetDate">
    <vt:lpwstr>2020-02-28T17:06:25.1845320Z</vt:lpwstr>
  </property>
  <property fmtid="{D5CDD505-2E9C-101B-9397-08002B2CF9AE}" pid="6" name="MSIP_Label_8e61996e-cafd-4c9a-8a94-2dc1b82131ae_Name">
    <vt:lpwstr>NP-1</vt:lpwstr>
  </property>
  <property fmtid="{D5CDD505-2E9C-101B-9397-08002B2CF9AE}" pid="7" name="MSIP_Label_8e61996e-cafd-4c9a-8a94-2dc1b82131ae_Application">
    <vt:lpwstr>Microsoft Azure Information Protection</vt:lpwstr>
  </property>
  <property fmtid="{D5CDD505-2E9C-101B-9397-08002B2CF9AE}" pid="8" name="MSIP_Label_8e61996e-cafd-4c9a-8a94-2dc1b82131ae_ActionId">
    <vt:lpwstr>671bd6d5-82cf-46b8-9f5d-d5ad4321311a</vt:lpwstr>
  </property>
  <property fmtid="{D5CDD505-2E9C-101B-9397-08002B2CF9AE}" pid="9" name="MSIP_Label_8e61996e-cafd-4c9a-8a94-2dc1b82131ae_Extended_MSFT_Method">
    <vt:lpwstr>Automatic</vt:lpwstr>
  </property>
  <property fmtid="{D5CDD505-2E9C-101B-9397-08002B2CF9AE}" pid="10" name="Sensitivity">
    <vt:lpwstr>NP-1</vt:lpwstr>
  </property>
  <property fmtid="{D5CDD505-2E9C-101B-9397-08002B2CF9AE}" pid="11" name="ContentTypeId">
    <vt:lpwstr>0x01010001898A49BE62964FBB5196635F4E7E5A</vt:lpwstr>
  </property>
</Properties>
</file>