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5" r:id="rId4"/>
    <p:sldId id="259" r:id="rId5"/>
    <p:sldId id="258" r:id="rId6"/>
    <p:sldId id="275" r:id="rId7"/>
    <p:sldId id="277" r:id="rId8"/>
    <p:sldId id="282" r:id="rId9"/>
    <p:sldId id="283" r:id="rId10"/>
    <p:sldId id="260" r:id="rId11"/>
    <p:sldId id="278" r:id="rId12"/>
    <p:sldId id="281" r:id="rId13"/>
    <p:sldId id="264" r:id="rId14"/>
    <p:sldId id="280" r:id="rId15"/>
    <p:sldId id="284" r:id="rId16"/>
    <p:sldId id="279" r:id="rId17"/>
    <p:sldId id="261" r:id="rId18"/>
    <p:sldId id="274" r:id="rId19"/>
    <p:sldId id="262" r:id="rId20"/>
    <p:sldId id="263" r:id="rId21"/>
    <p:sldId id="265" r:id="rId22"/>
    <p:sldId id="266" r:id="rId23"/>
    <p:sldId id="273" r:id="rId24"/>
    <p:sldId id="267" r:id="rId25"/>
    <p:sldId id="276" r:id="rId26"/>
    <p:sldId id="272" r:id="rId27"/>
    <p:sldId id="269" r:id="rId28"/>
    <p:sldId id="270" r:id="rId29"/>
    <p:sldId id="268" r:id="rId30"/>
    <p:sldId id="271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5DDB-4759-4842-B938-076413E4F90F}" type="datetimeFigureOut">
              <a:rPr lang="pt-BR" smtClean="0"/>
              <a:t>22/03/2009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6F69-FCD7-4FA1-8877-D7537EB764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6F69-FCD7-4FA1-8877-D7537EB76491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CC6B08-A49C-46AE-A398-6FC7FF56421D}" type="datetimeFigureOut">
              <a:rPr lang="pt-BR" smtClean="0"/>
              <a:pPr/>
              <a:t>22/03/2009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104B6C-1691-4214-87D0-D2B50BC2B88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Desenvolvendo para a web com </a:t>
            </a:r>
            <a:r>
              <a:rPr lang="pt-BR" dirty="0" err="1" smtClean="0"/>
              <a:t>Grails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400" dirty="0" smtClean="0"/>
              <a:t>por Francisco Marcelo de Barros Maciel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Gerando as telas automaticamente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Execute os comandos </a:t>
            </a:r>
            <a:r>
              <a:rPr lang="pt-BR" dirty="0" smtClean="0"/>
              <a:t>abaixo (em C:\Temp\biblioteca)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grails</a:t>
            </a:r>
            <a:r>
              <a:rPr lang="pt-BR" dirty="0" smtClean="0"/>
              <a:t> </a:t>
            </a:r>
            <a:r>
              <a:rPr lang="pt-BR" dirty="0" err="1" smtClean="0"/>
              <a:t>generate-all</a:t>
            </a:r>
            <a:r>
              <a:rPr lang="pt-BR" dirty="0" smtClean="0"/>
              <a:t> Estante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grails</a:t>
            </a:r>
            <a:r>
              <a:rPr lang="pt-BR" dirty="0" smtClean="0"/>
              <a:t> </a:t>
            </a:r>
            <a:r>
              <a:rPr lang="pt-BR" dirty="0" err="1" smtClean="0"/>
              <a:t>generate-all</a:t>
            </a:r>
            <a:r>
              <a:rPr lang="pt-BR" dirty="0" smtClean="0"/>
              <a:t> </a:t>
            </a:r>
            <a:r>
              <a:rPr lang="pt-BR" dirty="0" smtClean="0"/>
              <a:t>Livro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grails</a:t>
            </a:r>
            <a:r>
              <a:rPr lang="pt-BR" dirty="0" smtClean="0"/>
              <a:t> </a:t>
            </a:r>
            <a:r>
              <a:rPr lang="pt-BR" dirty="0" err="1" smtClean="0"/>
              <a:t>generate-all</a:t>
            </a:r>
            <a:r>
              <a:rPr lang="pt-BR" dirty="0" smtClean="0"/>
              <a:t> </a:t>
            </a:r>
            <a:r>
              <a:rPr lang="pt-BR" dirty="0" err="1" smtClean="0"/>
              <a:t>Genero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grails</a:t>
            </a:r>
            <a:r>
              <a:rPr lang="pt-BR" dirty="0" smtClean="0"/>
              <a:t> </a:t>
            </a:r>
            <a:r>
              <a:rPr lang="pt-BR" dirty="0" err="1" smtClean="0"/>
              <a:t>generate-all</a:t>
            </a:r>
            <a:r>
              <a:rPr lang="pt-BR" smtClean="0"/>
              <a:t> Autor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8000" dirty="0" smtClean="0">
                <a:solidFill>
                  <a:schemeClr val="accent1"/>
                </a:solidFill>
              </a:rPr>
              <a:t>Mas, por que não usar um IDE 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Configurando o Eclipse para o </a:t>
            </a:r>
            <a:r>
              <a:rPr lang="pt-BR" dirty="0" err="1" smtClean="0"/>
              <a:t>Grails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dirty="0" smtClean="0"/>
              <a:t>Crie uma variável de ambiente denominada </a:t>
            </a:r>
            <a:r>
              <a:rPr lang="pt-BR" i="1" dirty="0" smtClean="0"/>
              <a:t>GRAILS_HOME</a:t>
            </a:r>
            <a:r>
              <a:rPr lang="pt-BR" dirty="0" smtClean="0"/>
              <a:t>, que aponte para sua pasta de instalação do </a:t>
            </a:r>
            <a:r>
              <a:rPr lang="pt-BR" i="1" dirty="0" err="1" smtClean="0"/>
              <a:t>Grails</a:t>
            </a:r>
            <a:r>
              <a:rPr lang="pt-BR" dirty="0" smtClean="0"/>
              <a:t>.Em nosso caso, </a:t>
            </a:r>
            <a:r>
              <a:rPr lang="pt-BR" i="1" dirty="0" smtClean="0"/>
              <a:t>C:\Temp\Grails (Windows – </a:t>
            </a:r>
            <a:r>
              <a:rPr lang="pt-BR" i="1" dirty="0" err="1" smtClean="0"/>
              <a:t>Preferences</a:t>
            </a:r>
            <a:r>
              <a:rPr lang="pt-BR" i="1" dirty="0" smtClean="0"/>
              <a:t> – Java – </a:t>
            </a:r>
            <a:r>
              <a:rPr lang="pt-BR" i="1" dirty="0" err="1" smtClean="0"/>
              <a:t>Buildpath</a:t>
            </a:r>
            <a:r>
              <a:rPr lang="pt-BR" i="1" dirty="0" smtClean="0"/>
              <a:t> – </a:t>
            </a:r>
            <a:r>
              <a:rPr lang="pt-BR" i="1" dirty="0" err="1" smtClean="0"/>
              <a:t>Classpath</a:t>
            </a:r>
            <a:r>
              <a:rPr lang="pt-BR" i="1" dirty="0" smtClean="0"/>
              <a:t> </a:t>
            </a:r>
            <a:r>
              <a:rPr lang="pt-BR" i="1" dirty="0" err="1" smtClean="0"/>
              <a:t>Variables</a:t>
            </a:r>
            <a:r>
              <a:rPr lang="pt-BR" i="1" dirty="0" smtClean="0"/>
              <a:t> - </a:t>
            </a:r>
            <a:r>
              <a:rPr lang="pt-BR" i="1" dirty="0" err="1" smtClean="0"/>
              <a:t>New</a:t>
            </a:r>
            <a:r>
              <a:rPr lang="pt-BR" i="1" dirty="0" smtClean="0"/>
              <a:t>).</a:t>
            </a:r>
          </a:p>
          <a:p>
            <a:pPr algn="just">
              <a:buFont typeface="Wingdings" pitchFamily="2" charset="2"/>
              <a:buChar char="§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Revisando seus conhecimentos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Em IP, você aprendeu a estruturar sua aplicação assim: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642910" y="3286124"/>
            <a:ext cx="2786082" cy="1492418"/>
            <a:chOff x="2500298" y="4617688"/>
            <a:chExt cx="2786082" cy="1492418"/>
          </a:xfrm>
        </p:grpSpPr>
        <p:sp>
          <p:nvSpPr>
            <p:cNvPr id="5" name="CaixaDeTexto 4"/>
            <p:cNvSpPr txBox="1"/>
            <p:nvPr/>
          </p:nvSpPr>
          <p:spPr>
            <a:xfrm>
              <a:off x="2500298" y="5740774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PERSISTÊNCIA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00298" y="4617688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GUI (APRESENTAÇÃO)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500298" y="500063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500298" y="535782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REGRAS DE NEGÓCIO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85786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/>
                </a:solidFill>
              </a:rPr>
              <a:t>NO DESKTOP: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3571868" y="3500438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3571868" y="3857628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3571868" y="4214818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3571868" y="4572008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214810" y="4409210"/>
            <a:ext cx="278608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REPOSITÓRIOS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214810" y="3286124"/>
            <a:ext cx="278608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SWING/AWT/TEXTO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214810" y="3669072"/>
            <a:ext cx="278608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FACHADA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214810" y="4026262"/>
            <a:ext cx="278608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CADASTROS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 é necessário numa aplicação web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grpSp>
        <p:nvGrpSpPr>
          <p:cNvPr id="4" name="Grupo 9"/>
          <p:cNvGrpSpPr/>
          <p:nvPr/>
        </p:nvGrpSpPr>
        <p:grpSpPr>
          <a:xfrm>
            <a:off x="642910" y="3286124"/>
            <a:ext cx="2786082" cy="1492418"/>
            <a:chOff x="2500298" y="4617688"/>
            <a:chExt cx="2786082" cy="1492418"/>
          </a:xfrm>
        </p:grpSpPr>
        <p:sp>
          <p:nvSpPr>
            <p:cNvPr id="5" name="CaixaDeTexto 4"/>
            <p:cNvSpPr txBox="1"/>
            <p:nvPr/>
          </p:nvSpPr>
          <p:spPr>
            <a:xfrm>
              <a:off x="2500298" y="5740774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PERSISTÊNCIA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00298" y="4617688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GUI (APRESENTAÇÃO)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500298" y="500063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500298" y="535782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REGRAS DE NEGÓCIO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85786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/>
                </a:solidFill>
              </a:rPr>
              <a:t>NO DESKTOP:</a:t>
            </a:r>
            <a:endParaRPr lang="pt-BR" b="1" dirty="0">
              <a:solidFill>
                <a:schemeClr val="accent1"/>
              </a:solidFill>
            </a:endParaRPr>
          </a:p>
        </p:txBody>
      </p:sp>
      <p:grpSp>
        <p:nvGrpSpPr>
          <p:cNvPr id="6" name="Grupo 11"/>
          <p:cNvGrpSpPr/>
          <p:nvPr/>
        </p:nvGrpSpPr>
        <p:grpSpPr>
          <a:xfrm>
            <a:off x="3643306" y="3286124"/>
            <a:ext cx="2786082" cy="1492418"/>
            <a:chOff x="2500298" y="4617688"/>
            <a:chExt cx="2786082" cy="1492418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00298" y="5740774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PERSISTÊNCIA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500298" y="4617688"/>
              <a:ext cx="278608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GUI (APRESENTAÇÃO)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500298" y="5000636"/>
              <a:ext cx="2786082" cy="36933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00298" y="535782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REGRAS DE NEGÓCIO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3786182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/>
                </a:solidFill>
              </a:rPr>
              <a:t>NA WEB: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6500826" y="3429000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2714620"/>
            <a:ext cx="2443067" cy="221457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 é necessário numa aplicação web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grpSp>
        <p:nvGrpSpPr>
          <p:cNvPr id="6" name="Grupo 11"/>
          <p:cNvGrpSpPr/>
          <p:nvPr/>
        </p:nvGrpSpPr>
        <p:grpSpPr>
          <a:xfrm>
            <a:off x="3643306" y="3286124"/>
            <a:ext cx="2786082" cy="1492418"/>
            <a:chOff x="2500298" y="4617688"/>
            <a:chExt cx="2786082" cy="1492418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00298" y="5740774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PERSISTÊNCIA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500298" y="4617688"/>
              <a:ext cx="278608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GUI (APRESENTAÇÃO)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500298" y="5000636"/>
              <a:ext cx="2786082" cy="36933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00298" y="5357826"/>
              <a:ext cx="27860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REGRAS DE NEGÓCIO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3786182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/>
                </a:solidFill>
              </a:rPr>
              <a:t>NA WEB: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6500826" y="3429000"/>
            <a:ext cx="50006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2714620"/>
            <a:ext cx="2443067" cy="221457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Convenção sobre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Figura 1-4 - Estrutura de um projeto Grai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857364"/>
            <a:ext cx="603885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REALMENTE acontece nos bastidores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err="1" smtClean="0"/>
              <a:t>Hibernate</a:t>
            </a:r>
            <a:r>
              <a:rPr lang="pt-BR" dirty="0" smtClean="0"/>
              <a:t> cuida da persistência dos dados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Spring</a:t>
            </a:r>
            <a:r>
              <a:rPr lang="pt-BR" dirty="0" smtClean="0"/>
              <a:t> injeta dependências (</a:t>
            </a:r>
            <a:r>
              <a:rPr lang="pt-BR" dirty="0" err="1" smtClean="0"/>
              <a:t>IoC</a:t>
            </a:r>
            <a:r>
              <a:rPr lang="pt-BR" dirty="0" smtClean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SiteMesh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as telas.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das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O arquivo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SET_ENVIROMENT.BAT</a:t>
            </a:r>
            <a:r>
              <a:rPr lang="pt-BR" dirty="0" smtClean="0"/>
              <a:t> foi preparado para este treinamento para simplificar as configurações. Em um ambiente de produção, serão necessárias as seguintes ferramentas: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JDK 1.5 ou posterior.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Container </a:t>
            </a:r>
            <a:r>
              <a:rPr lang="pt-BR" dirty="0" err="1" smtClean="0"/>
              <a:t>Servlet</a:t>
            </a: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Firefox 3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Plugin</a:t>
            </a:r>
            <a:r>
              <a:rPr lang="pt-BR" dirty="0" smtClean="0"/>
              <a:t> do Firefox: </a:t>
            </a:r>
            <a:r>
              <a:rPr lang="pt-BR" dirty="0" err="1" smtClean="0"/>
              <a:t>Firebug</a:t>
            </a:r>
            <a:r>
              <a:rPr lang="pt-B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Add-on</a:t>
            </a:r>
            <a:r>
              <a:rPr lang="pt-BR" dirty="0" smtClean="0"/>
              <a:t> do Firefox: Web </a:t>
            </a:r>
            <a:r>
              <a:rPr lang="pt-BR" dirty="0" err="1" smtClean="0"/>
              <a:t>Developer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das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Descompacte o arquivo </a:t>
            </a:r>
            <a:r>
              <a:rPr lang="pt-BR" b="1" i="1" dirty="0" smtClean="0"/>
              <a:t>GRAILS_PACK.ZIP</a:t>
            </a:r>
            <a:r>
              <a:rPr lang="pt-BR" b="1" dirty="0" smtClean="0"/>
              <a:t> </a:t>
            </a:r>
            <a:r>
              <a:rPr lang="pt-BR" dirty="0" smtClean="0"/>
              <a:t>na pasta </a:t>
            </a:r>
            <a:r>
              <a:rPr lang="pt-BR" i="1" dirty="0" smtClean="0"/>
              <a:t>C:\Temp</a:t>
            </a:r>
            <a:r>
              <a:rPr lang="pt-B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Abra o </a:t>
            </a:r>
            <a:r>
              <a:rPr lang="pt-BR" b="1" i="1" dirty="0" err="1" smtClean="0"/>
              <a:t>Prompt</a:t>
            </a:r>
            <a:r>
              <a:rPr lang="pt-BR" b="1" i="1" dirty="0" smtClean="0"/>
              <a:t> de Comando</a:t>
            </a:r>
            <a:r>
              <a:rPr lang="pt-BR" dirty="0" smtClean="0"/>
              <a:t> e execute os seguintes comandos:</a:t>
            </a:r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Você visualizou a mesma saída do exemplo ?</a:t>
            </a:r>
            <a:endParaRPr lang="pt-BR" dirty="0"/>
          </a:p>
        </p:txBody>
      </p:sp>
      <p:pic>
        <p:nvPicPr>
          <p:cNvPr id="4" name="Imagem 3" descr="Figura 1-1 - Configuração do ambien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3714752"/>
            <a:ext cx="637222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padrão MVC é “aquele” que aprendemos em IP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 err="1" smtClean="0"/>
              <a:t>Groovy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de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</a:t>
            </a:r>
            <a:r>
              <a:rPr lang="pt-BR" dirty="0" err="1" smtClean="0"/>
              <a:t>plugins</a:t>
            </a:r>
            <a:r>
              <a:rPr lang="pt-BR" dirty="0" smtClean="0"/>
              <a:t> - </a:t>
            </a:r>
            <a:r>
              <a:rPr lang="pt-BR" dirty="0" err="1" smtClean="0"/>
              <a:t>RichUI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o layout com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Listando os livros por 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A listagem por </a:t>
            </a:r>
            <a:r>
              <a:rPr lang="pt-BR" dirty="0" err="1" smtClean="0"/>
              <a:t>IDs</a:t>
            </a:r>
            <a:r>
              <a:rPr lang="pt-BR" dirty="0" smtClean="0"/>
              <a:t> dos livros não é muito intuitiva. Vamos mudar isso...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Adicionando validação – </a:t>
            </a:r>
            <a:r>
              <a:rPr lang="pt-BR" dirty="0" err="1" smtClean="0"/>
              <a:t>Spring</a:t>
            </a:r>
            <a:r>
              <a:rPr lang="pt-BR" dirty="0" smtClean="0"/>
              <a:t> </a:t>
            </a:r>
            <a:r>
              <a:rPr lang="pt-BR" dirty="0" err="1" smtClean="0"/>
              <a:t>Security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Alguém viu um banco de dados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Integrando o </a:t>
            </a:r>
            <a:r>
              <a:rPr lang="pt-BR" dirty="0" err="1" smtClean="0"/>
              <a:t>Grails</a:t>
            </a:r>
            <a:r>
              <a:rPr lang="pt-BR" dirty="0" smtClean="0"/>
              <a:t> com o </a:t>
            </a:r>
            <a:r>
              <a:rPr lang="pt-BR" dirty="0" err="1" smtClean="0"/>
              <a:t>mySQL</a:t>
            </a:r>
            <a:r>
              <a:rPr lang="pt-BR" dirty="0" smtClean="0"/>
              <a:t> (ou Oracle, ou SQL Server, ou...)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uma aplicação-exemplo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Desenvolvendo o modelo de domínio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das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Para verificar se o </a:t>
            </a:r>
            <a:r>
              <a:rPr lang="pt-BR" i="1" dirty="0" err="1" smtClean="0"/>
              <a:t>Grails</a:t>
            </a:r>
            <a:r>
              <a:rPr lang="pt-BR" dirty="0" smtClean="0"/>
              <a:t> foi instalado corretamente: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C:\temp&gt;grails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Grails 1.1 - http://grails.org/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Licensed under Apache Standard License 2.0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Grails home is set to: C:\Temp\Grails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 script name specified. Use 'grails help' for more info or 'grails interactive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' to enter interactive mode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uma aplicação-exemplo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“revisãozinha” de UML </a:t>
            </a:r>
            <a:endParaRPr lang="pt-BR" dirty="0"/>
          </a:p>
        </p:txBody>
      </p:sp>
      <p:pic>
        <p:nvPicPr>
          <p:cNvPr id="4" name="Espaço Reservado para Conteúdo 3" descr="Figura 1-2 - Revisão de UM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163" y="1935163"/>
            <a:ext cx="612967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939094"/>
          </a:xfrm>
        </p:spPr>
        <p:txBody>
          <a:bodyPr>
            <a:normAutofit/>
          </a:bodyPr>
          <a:lstStyle/>
          <a:p>
            <a:r>
              <a:rPr lang="pt-BR" dirty="0" smtClean="0"/>
              <a:t>Um primeiro exemplo que NÃO escreve </a:t>
            </a:r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60998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Para iniciarmos nosso estudo, vamos criar uma pequena aplicação que permite cadastrar os livros de uma biblioteca pessoal.</a:t>
            </a:r>
          </a:p>
          <a:p>
            <a:pPr>
              <a:buNone/>
            </a:pPr>
            <a:r>
              <a:rPr lang="pt-BR" dirty="0" smtClean="0"/>
              <a:t>Volte ao </a:t>
            </a:r>
            <a:r>
              <a:rPr lang="pt-BR" dirty="0" err="1" smtClean="0"/>
              <a:t>prompt</a:t>
            </a:r>
            <a:r>
              <a:rPr lang="pt-BR" dirty="0" smtClean="0"/>
              <a:t> de comando e digite: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cd \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Temp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grails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create-app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biblioteca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modelo 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Abra o JUDE e crie o seguinte modelo de domínio:</a:t>
            </a:r>
          </a:p>
          <a:p>
            <a:pPr algn="ctr">
              <a:buNone/>
            </a:pPr>
            <a:endParaRPr lang="pt-BR" dirty="0"/>
          </a:p>
        </p:txBody>
      </p:sp>
      <p:pic>
        <p:nvPicPr>
          <p:cNvPr id="5" name="Imagem 4" descr="Figura 1-3 - Primeiro diagrama de clas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4" y="2421887"/>
            <a:ext cx="7874150" cy="379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modelo 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Digite os comandos: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cd biblioteca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grails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create-domain-class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Estante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grails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create-domain-class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Livro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grails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create-domain-class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Autor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grails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create-domain-class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Genero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pt-BR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071934" y="1928802"/>
            <a:ext cx="2928958" cy="714380"/>
          </a:xfrm>
          <a:prstGeom prst="wedgeRoundRectCallout">
            <a:avLst>
              <a:gd name="adj1" fmla="val -77995"/>
              <a:gd name="adj2" fmla="val 498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Acesse a pasta da aplicação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modelo 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Agora, edite os arquivos com extensão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groovy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na pasta da sua aplicação, subpasta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grails-app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domain</a:t>
            </a:r>
            <a:r>
              <a:rPr lang="pt-BR" dirty="0" smtClean="0"/>
              <a:t>. Observe no exemplo, 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Autor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hasMany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livros:Livro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   static constraints = {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/>
              <a:t>Usando esta classe como modelo, crie as classes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Estante</a:t>
            </a:r>
            <a:r>
              <a:rPr lang="pt-BR" dirty="0" smtClean="0"/>
              <a:t> 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Genero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modelo 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Livro</a:t>
            </a:r>
            <a:r>
              <a:rPr lang="pt-BR" dirty="0" smtClean="0"/>
              <a:t> é um pouco mais complexa. Por ora, copie o seu código daqui (depois, iremos explicá-lo).</a:t>
            </a: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Livro {	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String titulo	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Date  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dataAquisicao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Estante	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estante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belongsTo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= [Autor,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Genero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]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hasMany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= [autores:Autor]	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constraints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= {    }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395</TotalTime>
  <Words>569</Words>
  <Application>Microsoft Office PowerPoint</Application>
  <PresentationFormat>Apresentação na tela (4:3)</PresentationFormat>
  <Paragraphs>148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Fluxo</vt:lpstr>
      <vt:lpstr>Desenvolvendo para a web com Grails</vt:lpstr>
      <vt:lpstr>Configuração das ferramentas</vt:lpstr>
      <vt:lpstr>Configuração das ferramentas</vt:lpstr>
      <vt:lpstr>Uma “revisãozinha” de UML </vt:lpstr>
      <vt:lpstr>Um primeiro exemplo que NÃO escreve Hello World</vt:lpstr>
      <vt:lpstr>Criando um modelo de domínio</vt:lpstr>
      <vt:lpstr>Criando um modelo de domínio</vt:lpstr>
      <vt:lpstr>Criando um modelo de domínio</vt:lpstr>
      <vt:lpstr>Criando um modelo de domínio</vt:lpstr>
      <vt:lpstr>Gerando as telas automaticamente</vt:lpstr>
      <vt:lpstr>Slide 11</vt:lpstr>
      <vt:lpstr>Configurando o Eclipse para o Grails</vt:lpstr>
      <vt:lpstr>Revisando seus conhecimentos</vt:lpstr>
      <vt:lpstr>O que  é necessário numa aplicação web ?</vt:lpstr>
      <vt:lpstr>O que  é necessário numa aplicação web ?</vt:lpstr>
      <vt:lpstr>Convenção sobre configuração</vt:lpstr>
      <vt:lpstr>O que REALMENTE acontece nos bastidores ?</vt:lpstr>
      <vt:lpstr>Configuração das ferramentas</vt:lpstr>
      <vt:lpstr>Padrões de Projeto</vt:lpstr>
      <vt:lpstr>O padrão MVC é “aquele” que aprendemos em IP ?</vt:lpstr>
      <vt:lpstr>Entendendo Groovy</vt:lpstr>
      <vt:lpstr>Diferenças de Java</vt:lpstr>
      <vt:lpstr>Instalando plugins - RichUI</vt:lpstr>
      <vt:lpstr>Melhorando o layout com CSS</vt:lpstr>
      <vt:lpstr>Listando os livros por título</vt:lpstr>
      <vt:lpstr>Adicionando validação – Spring Security</vt:lpstr>
      <vt:lpstr>Alguém viu um banco de dados ?</vt:lpstr>
      <vt:lpstr>Integrando o Grails com o mySQL (ou Oracle, ou SQL Server, ou...)</vt:lpstr>
      <vt:lpstr>Criando uma aplicação-exemplo</vt:lpstr>
      <vt:lpstr>Criando uma aplicação-exemplo</vt:lpstr>
    </vt:vector>
  </TitlesOfParts>
  <Company>Nenhuma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para a web com Grails</dc:title>
  <dc:creator>Francisco Marcelo de Barros Maciel</dc:creator>
  <cp:lastModifiedBy>Victor</cp:lastModifiedBy>
  <cp:revision>68</cp:revision>
  <dcterms:created xsi:type="dcterms:W3CDTF">2009-03-18T14:19:38Z</dcterms:created>
  <dcterms:modified xsi:type="dcterms:W3CDTF">2009-03-22T13:52:33Z</dcterms:modified>
</cp:coreProperties>
</file>