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1945600" cy="16459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350E20"/>
    <a:srgbClr val="DACFE7"/>
    <a:srgbClr val="A68AC4"/>
    <a:srgbClr val="644488"/>
    <a:srgbClr val="D4ECF8"/>
    <a:srgbClr val="99D2EF"/>
    <a:srgbClr val="B3DEF3"/>
    <a:srgbClr val="76C3EA"/>
    <a:srgbClr val="3FAB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4F474A-CFC8-46C9-BE20-3F08D6F120D0}" v="1035" dt="2023-05-20T21:04:15.5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34" autoAdjust="0"/>
    <p:restoredTop sz="94660"/>
  </p:normalViewPr>
  <p:slideViewPr>
    <p:cSldViewPr snapToGrid="0">
      <p:cViewPr>
        <p:scale>
          <a:sx n="50" d="100"/>
          <a:sy n="50" d="100"/>
        </p:scale>
        <p:origin x="95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solidFill>
                <a:latin typeface="Helvetica Neue"/>
                <a:ea typeface="+mn-ea"/>
                <a:cs typeface="+mn-cs"/>
              </a:defRPr>
            </a:pPr>
            <a:r>
              <a:rPr lang="en-US" sz="2030" b="1" dirty="0"/>
              <a:t>Accuracy by model type</a:t>
            </a:r>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solidFill>
              <a:latin typeface="Helvetica Neue"/>
              <a:ea typeface="+mn-ea"/>
              <a:cs typeface="+mn-cs"/>
            </a:defRPr>
          </a:pPr>
          <a:endParaRPr lang="en-US"/>
        </a:p>
      </c:txPr>
    </c:title>
    <c:autoTitleDeleted val="0"/>
    <c:plotArea>
      <c:layout>
        <c:manualLayout>
          <c:layoutTarget val="inner"/>
          <c:xMode val="edge"/>
          <c:yMode val="edge"/>
          <c:x val="5.9390271000212304E-2"/>
          <c:y val="0.22347959570755771"/>
          <c:w val="0.93733093028301817"/>
          <c:h val="0.41867579414506856"/>
        </c:manualLayout>
      </c:layout>
      <c:barChart>
        <c:barDir val="col"/>
        <c:grouping val="clustered"/>
        <c:varyColors val="0"/>
        <c:ser>
          <c:idx val="0"/>
          <c:order val="0"/>
          <c:tx>
            <c:strRef>
              <c:f>Sheet1!$B$1</c:f>
              <c:strCache>
                <c:ptCount val="1"/>
                <c:pt idx="0">
                  <c:v>Baseline overturn rate</c:v>
                </c:pt>
              </c:strCache>
            </c:strRef>
          </c:tx>
          <c:spPr>
            <a:solidFill>
              <a:schemeClr val="accent2"/>
            </a:solidFill>
            <a:ln>
              <a:solidFill>
                <a:schemeClr val="bg1"/>
              </a:solidFill>
            </a:ln>
            <a:effectLst/>
          </c:spPr>
          <c:invertIfNegative val="0"/>
          <c:dPt>
            <c:idx val="0"/>
            <c:invertIfNegative val="0"/>
            <c:bubble3D val="0"/>
            <c:spPr>
              <a:solidFill>
                <a:schemeClr val="accent2"/>
              </a:solidFill>
              <a:ln>
                <a:solidFill>
                  <a:schemeClr val="bg1"/>
                </a:solidFill>
              </a:ln>
              <a:effectLst/>
            </c:spPr>
            <c:extLst>
              <c:ext xmlns:c16="http://schemas.microsoft.com/office/drawing/2014/chart" uri="{C3380CC4-5D6E-409C-BE32-E72D297353CC}">
                <c16:uniqueId val="{00000001-8977-4464-B324-D0B14E2B71F5}"/>
              </c:ext>
            </c:extLst>
          </c:dPt>
          <c:dPt>
            <c:idx val="1"/>
            <c:invertIfNegative val="0"/>
            <c:bubble3D val="0"/>
            <c:spPr>
              <a:solidFill>
                <a:schemeClr val="accent2"/>
              </a:solidFill>
              <a:ln>
                <a:solidFill>
                  <a:schemeClr val="bg1"/>
                </a:solidFill>
              </a:ln>
              <a:effectLst/>
            </c:spPr>
            <c:extLst>
              <c:ext xmlns:c16="http://schemas.microsoft.com/office/drawing/2014/chart" uri="{C3380CC4-5D6E-409C-BE32-E72D297353CC}">
                <c16:uniqueId val="{00000003-8977-4464-B324-D0B14E2B71F5}"/>
              </c:ext>
            </c:extLst>
          </c:dPt>
          <c:dPt>
            <c:idx val="2"/>
            <c:invertIfNegative val="0"/>
            <c:bubble3D val="0"/>
            <c:spPr>
              <a:solidFill>
                <a:schemeClr val="accent2"/>
              </a:solidFill>
              <a:ln>
                <a:solidFill>
                  <a:schemeClr val="bg1"/>
                </a:solidFill>
              </a:ln>
              <a:effectLst/>
            </c:spPr>
            <c:extLst>
              <c:ext xmlns:c16="http://schemas.microsoft.com/office/drawing/2014/chart" uri="{C3380CC4-5D6E-409C-BE32-E72D297353CC}">
                <c16:uniqueId val="{00000005-8977-4464-B324-D0B14E2B71F5}"/>
              </c:ext>
            </c:extLst>
          </c:dPt>
          <c:dPt>
            <c:idx val="3"/>
            <c:invertIfNegative val="0"/>
            <c:bubble3D val="0"/>
            <c:spPr>
              <a:solidFill>
                <a:schemeClr val="accent2"/>
              </a:solidFill>
              <a:ln>
                <a:solidFill>
                  <a:schemeClr val="bg1"/>
                </a:solidFill>
              </a:ln>
              <a:effectLst/>
            </c:spPr>
            <c:extLst>
              <c:ext xmlns:c16="http://schemas.microsoft.com/office/drawing/2014/chart" uri="{C3380CC4-5D6E-409C-BE32-E72D297353CC}">
                <c16:uniqueId val="{00000007-8977-4464-B324-D0B14E2B71F5}"/>
              </c:ext>
            </c:extLst>
          </c:dPt>
          <c:dPt>
            <c:idx val="4"/>
            <c:invertIfNegative val="0"/>
            <c:bubble3D val="0"/>
            <c:spPr>
              <a:solidFill>
                <a:schemeClr val="accent2"/>
              </a:solidFill>
              <a:ln>
                <a:solidFill>
                  <a:schemeClr val="bg1"/>
                </a:solidFill>
              </a:ln>
              <a:effectLst/>
            </c:spPr>
            <c:extLst>
              <c:ext xmlns:c16="http://schemas.microsoft.com/office/drawing/2014/chart" uri="{C3380CC4-5D6E-409C-BE32-E72D297353CC}">
                <c16:uniqueId val="{00000009-8977-4464-B324-D0B14E2B71F5}"/>
              </c:ext>
            </c:extLst>
          </c:dPt>
          <c:dPt>
            <c:idx val="5"/>
            <c:invertIfNegative val="0"/>
            <c:bubble3D val="0"/>
            <c:spPr>
              <a:solidFill>
                <a:schemeClr val="accent2"/>
              </a:solidFill>
              <a:ln>
                <a:solidFill>
                  <a:schemeClr val="bg1"/>
                </a:solidFill>
              </a:ln>
              <a:effectLst/>
            </c:spPr>
            <c:extLst>
              <c:ext xmlns:c16="http://schemas.microsoft.com/office/drawing/2014/chart" uri="{C3380CC4-5D6E-409C-BE32-E72D297353CC}">
                <c16:uniqueId val="{0000000B-8977-4464-B324-D0B14E2B71F5}"/>
              </c:ext>
            </c:extLst>
          </c:dPt>
          <c:dPt>
            <c:idx val="6"/>
            <c:invertIfNegative val="0"/>
            <c:bubble3D val="0"/>
            <c:spPr>
              <a:solidFill>
                <a:schemeClr val="accent2"/>
              </a:solidFill>
              <a:ln>
                <a:solidFill>
                  <a:schemeClr val="bg1"/>
                </a:solidFill>
              </a:ln>
              <a:effectLst/>
            </c:spPr>
            <c:extLst>
              <c:ext xmlns:c16="http://schemas.microsoft.com/office/drawing/2014/chart" uri="{C3380CC4-5D6E-409C-BE32-E72D297353CC}">
                <c16:uniqueId val="{0000000D-8977-4464-B324-D0B14E2B71F5}"/>
              </c:ext>
            </c:extLst>
          </c:dPt>
          <c:dPt>
            <c:idx val="8"/>
            <c:invertIfNegative val="0"/>
            <c:bubble3D val="0"/>
            <c:spPr>
              <a:solidFill>
                <a:schemeClr val="accent2"/>
              </a:solidFill>
              <a:ln>
                <a:solidFill>
                  <a:schemeClr val="bg1"/>
                </a:solidFill>
              </a:ln>
              <a:effectLst/>
            </c:spPr>
            <c:extLst>
              <c:ext xmlns:c16="http://schemas.microsoft.com/office/drawing/2014/chart" uri="{C3380CC4-5D6E-409C-BE32-E72D297353CC}">
                <c16:uniqueId val="{0000000F-8977-4464-B324-D0B14E2B71F5}"/>
              </c:ext>
            </c:extLst>
          </c:dPt>
          <c:dPt>
            <c:idx val="9"/>
            <c:invertIfNegative val="0"/>
            <c:bubble3D val="0"/>
            <c:spPr>
              <a:solidFill>
                <a:schemeClr val="accent2"/>
              </a:solidFill>
              <a:ln>
                <a:solidFill>
                  <a:schemeClr val="bg1"/>
                </a:solidFill>
              </a:ln>
              <a:effectLst/>
            </c:spPr>
            <c:extLst>
              <c:ext xmlns:c16="http://schemas.microsoft.com/office/drawing/2014/chart" uri="{C3380CC4-5D6E-409C-BE32-E72D297353CC}">
                <c16:uniqueId val="{00000011-8977-4464-B324-D0B14E2B71F5}"/>
              </c:ext>
            </c:extLst>
          </c:dPt>
          <c:dPt>
            <c:idx val="10"/>
            <c:invertIfNegative val="0"/>
            <c:bubble3D val="0"/>
            <c:spPr>
              <a:solidFill>
                <a:schemeClr val="accent2"/>
              </a:solidFill>
              <a:ln>
                <a:solidFill>
                  <a:schemeClr val="bg1"/>
                </a:solidFill>
              </a:ln>
              <a:effectLst/>
            </c:spPr>
            <c:extLst>
              <c:ext xmlns:c16="http://schemas.microsoft.com/office/drawing/2014/chart" uri="{C3380CC4-5D6E-409C-BE32-E72D297353CC}">
                <c16:uniqueId val="{00000013-8977-4464-B324-D0B14E2B71F5}"/>
              </c:ext>
            </c:extLst>
          </c:dPt>
          <c:dPt>
            <c:idx val="11"/>
            <c:invertIfNegative val="0"/>
            <c:bubble3D val="0"/>
            <c:spPr>
              <a:solidFill>
                <a:schemeClr val="accent2"/>
              </a:solidFill>
              <a:ln>
                <a:solidFill>
                  <a:schemeClr val="bg1"/>
                </a:solidFill>
              </a:ln>
              <a:effectLst/>
            </c:spPr>
            <c:extLst>
              <c:ext xmlns:c16="http://schemas.microsoft.com/office/drawing/2014/chart" uri="{C3380CC4-5D6E-409C-BE32-E72D297353CC}">
                <c16:uniqueId val="{00000015-8977-4464-B324-D0B14E2B71F5}"/>
              </c:ext>
            </c:extLst>
          </c:dPt>
          <c:dPt>
            <c:idx val="12"/>
            <c:invertIfNegative val="0"/>
            <c:bubble3D val="0"/>
            <c:spPr>
              <a:solidFill>
                <a:schemeClr val="accent2"/>
              </a:solidFill>
              <a:ln>
                <a:solidFill>
                  <a:schemeClr val="bg1"/>
                </a:solidFill>
              </a:ln>
              <a:effectLst/>
            </c:spPr>
            <c:extLst>
              <c:ext xmlns:c16="http://schemas.microsoft.com/office/drawing/2014/chart" uri="{C3380CC4-5D6E-409C-BE32-E72D297353CC}">
                <c16:uniqueId val="{00000017-8977-4464-B324-D0B14E2B71F5}"/>
              </c:ext>
            </c:extLst>
          </c:dPt>
          <c:dPt>
            <c:idx val="13"/>
            <c:invertIfNegative val="0"/>
            <c:bubble3D val="0"/>
            <c:spPr>
              <a:solidFill>
                <a:schemeClr val="accent2"/>
              </a:solidFill>
              <a:ln>
                <a:solidFill>
                  <a:schemeClr val="bg1"/>
                </a:solidFill>
              </a:ln>
              <a:effectLst/>
            </c:spPr>
            <c:extLst>
              <c:ext xmlns:c16="http://schemas.microsoft.com/office/drawing/2014/chart" uri="{C3380CC4-5D6E-409C-BE32-E72D297353CC}">
                <c16:uniqueId val="{00000019-8977-4464-B324-D0B14E2B71F5}"/>
              </c:ext>
            </c:extLst>
          </c:dPt>
          <c:dPt>
            <c:idx val="14"/>
            <c:invertIfNegative val="0"/>
            <c:bubble3D val="0"/>
            <c:spPr>
              <a:solidFill>
                <a:schemeClr val="accent2"/>
              </a:solidFill>
              <a:ln>
                <a:solidFill>
                  <a:schemeClr val="bg1"/>
                </a:solidFill>
              </a:ln>
              <a:effectLst/>
            </c:spPr>
            <c:extLst>
              <c:ext xmlns:c16="http://schemas.microsoft.com/office/drawing/2014/chart" uri="{C3380CC4-5D6E-409C-BE32-E72D297353CC}">
                <c16:uniqueId val="{0000001B-8977-4464-B324-D0B14E2B71F5}"/>
              </c:ext>
            </c:extLst>
          </c:dPt>
          <c:dLbls>
            <c:dLbl>
              <c:idx val="15"/>
              <c:layout>
                <c:manualLayout>
                  <c:x val="5.9509041039918151E-3"/>
                  <c:y val="-1.41116834182719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8977-4464-B324-D0B14E2B71F5}"/>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Helvetica Neue"/>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Ruth Bader Ginsburg</c:v>
                </c:pt>
                <c:pt idx="1">
                  <c:v>Clarence Thomas</c:v>
                </c:pt>
                <c:pt idx="2">
                  <c:v>Stephen G Breyer</c:v>
                </c:pt>
                <c:pt idx="3">
                  <c:v>Anthony M Kennedy</c:v>
                </c:pt>
                <c:pt idx="4">
                  <c:v>Antonin Scalia</c:v>
                </c:pt>
                <c:pt idx="5">
                  <c:v>John G Roberts Jr</c:v>
                </c:pt>
                <c:pt idx="6">
                  <c:v>Samuel A Alito Jr</c:v>
                </c:pt>
                <c:pt idx="7">
                  <c:v>John Paul Stevens</c:v>
                </c:pt>
                <c:pt idx="8">
                  <c:v>Sonia Sotomayor</c:v>
                </c:pt>
                <c:pt idx="9">
                  <c:v>David H Souter</c:v>
                </c:pt>
                <c:pt idx="10">
                  <c:v>Elena Kagan</c:v>
                </c:pt>
                <c:pt idx="11">
                  <c:v>Sandra Day Oconnor</c:v>
                </c:pt>
                <c:pt idx="12">
                  <c:v>William H Rehnquist</c:v>
                </c:pt>
                <c:pt idx="13">
                  <c:v>Neil Gorsuch</c:v>
                </c:pt>
                <c:pt idx="14">
                  <c:v>Brett M Kavanaugh</c:v>
                </c:pt>
                <c:pt idx="15">
                  <c:v>Overall win side</c:v>
                </c:pt>
              </c:strCache>
            </c:strRef>
          </c:cat>
          <c:val>
            <c:numRef>
              <c:f>Sheet1!$B$2:$B$17</c:f>
              <c:numCache>
                <c:formatCode>0%</c:formatCode>
                <c:ptCount val="16"/>
                <c:pt idx="0">
                  <c:v>0.57830000000000004</c:v>
                </c:pt>
                <c:pt idx="1">
                  <c:v>0.58099999999999996</c:v>
                </c:pt>
                <c:pt idx="2">
                  <c:v>0.62009999999999998</c:v>
                </c:pt>
                <c:pt idx="3">
                  <c:v>0.6583</c:v>
                </c:pt>
                <c:pt idx="4">
                  <c:v>0.62680000000000002</c:v>
                </c:pt>
                <c:pt idx="5">
                  <c:v>0.64529999999999998</c:v>
                </c:pt>
                <c:pt idx="6">
                  <c:v>0.59430000000000005</c:v>
                </c:pt>
                <c:pt idx="7">
                  <c:v>0.56910000000000005</c:v>
                </c:pt>
                <c:pt idx="8">
                  <c:v>0.58189999999999997</c:v>
                </c:pt>
                <c:pt idx="9">
                  <c:v>0.60089999999999999</c:v>
                </c:pt>
                <c:pt idx="10">
                  <c:v>0.59670000000000001</c:v>
                </c:pt>
                <c:pt idx="11">
                  <c:v>0.69740000000000002</c:v>
                </c:pt>
                <c:pt idx="12">
                  <c:v>0.66210000000000002</c:v>
                </c:pt>
                <c:pt idx="13">
                  <c:v>0.59799999999999998</c:v>
                </c:pt>
                <c:pt idx="14">
                  <c:v>0.61539999999999995</c:v>
                </c:pt>
                <c:pt idx="15">
                  <c:v>0.65529999999999999</c:v>
                </c:pt>
              </c:numCache>
            </c:numRef>
          </c:val>
          <c:extLst>
            <c:ext xmlns:c16="http://schemas.microsoft.com/office/drawing/2014/chart" uri="{C3380CC4-5D6E-409C-BE32-E72D297353CC}">
              <c16:uniqueId val="{0000001D-8977-4464-B324-D0B14E2B71F5}"/>
            </c:ext>
          </c:extLst>
        </c:ser>
        <c:ser>
          <c:idx val="1"/>
          <c:order val="1"/>
          <c:tx>
            <c:strRef>
              <c:f>Sheet1!$C$1</c:f>
              <c:strCache>
                <c:ptCount val="1"/>
                <c:pt idx="0">
                  <c:v>CBoW</c:v>
                </c:pt>
              </c:strCache>
            </c:strRef>
          </c:tx>
          <c:spPr>
            <a:solidFill>
              <a:schemeClr val="accent5"/>
            </a:solidFill>
            <a:ln>
              <a:solidFill>
                <a:schemeClr val="bg1"/>
              </a:solidFill>
            </a:ln>
            <a:effectLst/>
          </c:spPr>
          <c:invertIfNegative val="0"/>
          <c:cat>
            <c:strRef>
              <c:f>Sheet1!$A$2:$A$17</c:f>
              <c:strCache>
                <c:ptCount val="16"/>
                <c:pt idx="0">
                  <c:v>Ruth Bader Ginsburg</c:v>
                </c:pt>
                <c:pt idx="1">
                  <c:v>Clarence Thomas</c:v>
                </c:pt>
                <c:pt idx="2">
                  <c:v>Stephen G Breyer</c:v>
                </c:pt>
                <c:pt idx="3">
                  <c:v>Anthony M Kennedy</c:v>
                </c:pt>
                <c:pt idx="4">
                  <c:v>Antonin Scalia</c:v>
                </c:pt>
                <c:pt idx="5">
                  <c:v>John G Roberts Jr</c:v>
                </c:pt>
                <c:pt idx="6">
                  <c:v>Samuel A Alito Jr</c:v>
                </c:pt>
                <c:pt idx="7">
                  <c:v>John Paul Stevens</c:v>
                </c:pt>
                <c:pt idx="8">
                  <c:v>Sonia Sotomayor</c:v>
                </c:pt>
                <c:pt idx="9">
                  <c:v>David H Souter</c:v>
                </c:pt>
                <c:pt idx="10">
                  <c:v>Elena Kagan</c:v>
                </c:pt>
                <c:pt idx="11">
                  <c:v>Sandra Day Oconnor</c:v>
                </c:pt>
                <c:pt idx="12">
                  <c:v>William H Rehnquist</c:v>
                </c:pt>
                <c:pt idx="13">
                  <c:v>Neil Gorsuch</c:v>
                </c:pt>
                <c:pt idx="14">
                  <c:v>Brett M Kavanaugh</c:v>
                </c:pt>
                <c:pt idx="15">
                  <c:v>Overall win side</c:v>
                </c:pt>
              </c:strCache>
            </c:strRef>
          </c:cat>
          <c:val>
            <c:numRef>
              <c:f>Sheet1!$C$2:$C$17</c:f>
              <c:numCache>
                <c:formatCode>0%</c:formatCode>
                <c:ptCount val="16"/>
                <c:pt idx="0">
                  <c:v>0.41820000000000002</c:v>
                </c:pt>
                <c:pt idx="1">
                  <c:v>0.54920000000000002</c:v>
                </c:pt>
                <c:pt idx="2">
                  <c:v>0.62</c:v>
                </c:pt>
                <c:pt idx="3">
                  <c:v>0.35110000000000002</c:v>
                </c:pt>
                <c:pt idx="4">
                  <c:v>0.50280000000000002</c:v>
                </c:pt>
                <c:pt idx="5">
                  <c:v>0.58479999999999999</c:v>
                </c:pt>
                <c:pt idx="6">
                  <c:v>0.54969999999999997</c:v>
                </c:pt>
                <c:pt idx="7">
                  <c:v>0.59189999999999998</c:v>
                </c:pt>
                <c:pt idx="8">
                  <c:v>0.47110000000000002</c:v>
                </c:pt>
                <c:pt idx="9">
                  <c:v>0.52170000000000005</c:v>
                </c:pt>
                <c:pt idx="10">
                  <c:v>0.4304</c:v>
                </c:pt>
                <c:pt idx="11">
                  <c:v>0.61160000000000003</c:v>
                </c:pt>
                <c:pt idx="12">
                  <c:v>0.50149999999999995</c:v>
                </c:pt>
                <c:pt idx="13">
                  <c:v>0.38329999999999997</c:v>
                </c:pt>
                <c:pt idx="14">
                  <c:v>0.3513</c:v>
                </c:pt>
                <c:pt idx="15">
                  <c:v>0.45029999999999998</c:v>
                </c:pt>
              </c:numCache>
            </c:numRef>
          </c:val>
          <c:extLst>
            <c:ext xmlns:c16="http://schemas.microsoft.com/office/drawing/2014/chart" uri="{C3380CC4-5D6E-409C-BE32-E72D297353CC}">
              <c16:uniqueId val="{0000001E-8977-4464-B324-D0B14E2B71F5}"/>
            </c:ext>
          </c:extLst>
        </c:ser>
        <c:ser>
          <c:idx val="2"/>
          <c:order val="2"/>
          <c:tx>
            <c:strRef>
              <c:f>Sheet1!$D$1</c:f>
              <c:strCache>
                <c:ptCount val="1"/>
                <c:pt idx="0">
                  <c:v>BERT</c:v>
                </c:pt>
              </c:strCache>
            </c:strRef>
          </c:tx>
          <c:spPr>
            <a:solidFill>
              <a:srgbClr val="156085"/>
            </a:solidFill>
            <a:ln>
              <a:solidFill>
                <a:schemeClr val="bg1"/>
              </a:solidFill>
            </a:ln>
            <a:effectLst/>
          </c:spPr>
          <c:invertIfNegative val="0"/>
          <c:cat>
            <c:strRef>
              <c:f>Sheet1!$A$2:$A$17</c:f>
              <c:strCache>
                <c:ptCount val="16"/>
                <c:pt idx="0">
                  <c:v>Ruth Bader Ginsburg</c:v>
                </c:pt>
                <c:pt idx="1">
                  <c:v>Clarence Thomas</c:v>
                </c:pt>
                <c:pt idx="2">
                  <c:v>Stephen G Breyer</c:v>
                </c:pt>
                <c:pt idx="3">
                  <c:v>Anthony M Kennedy</c:v>
                </c:pt>
                <c:pt idx="4">
                  <c:v>Antonin Scalia</c:v>
                </c:pt>
                <c:pt idx="5">
                  <c:v>John G Roberts Jr</c:v>
                </c:pt>
                <c:pt idx="6">
                  <c:v>Samuel A Alito Jr</c:v>
                </c:pt>
                <c:pt idx="7">
                  <c:v>John Paul Stevens</c:v>
                </c:pt>
                <c:pt idx="8">
                  <c:v>Sonia Sotomayor</c:v>
                </c:pt>
                <c:pt idx="9">
                  <c:v>David H Souter</c:v>
                </c:pt>
                <c:pt idx="10">
                  <c:v>Elena Kagan</c:v>
                </c:pt>
                <c:pt idx="11">
                  <c:v>Sandra Day Oconnor</c:v>
                </c:pt>
                <c:pt idx="12">
                  <c:v>William H Rehnquist</c:v>
                </c:pt>
                <c:pt idx="13">
                  <c:v>Neil Gorsuch</c:v>
                </c:pt>
                <c:pt idx="14">
                  <c:v>Brett M Kavanaugh</c:v>
                </c:pt>
                <c:pt idx="15">
                  <c:v>Overall win side</c:v>
                </c:pt>
              </c:strCache>
            </c:strRef>
          </c:cat>
          <c:val>
            <c:numRef>
              <c:f>Sheet1!$D$2:$D$17</c:f>
              <c:numCache>
                <c:formatCode>0%</c:formatCode>
                <c:ptCount val="16"/>
                <c:pt idx="0">
                  <c:v>0.55500000000000005</c:v>
                </c:pt>
                <c:pt idx="1">
                  <c:v>0.61719999999999997</c:v>
                </c:pt>
                <c:pt idx="2">
                  <c:v>0.65700000000000003</c:v>
                </c:pt>
                <c:pt idx="3">
                  <c:v>0.6895</c:v>
                </c:pt>
                <c:pt idx="4">
                  <c:v>0.65849999999999997</c:v>
                </c:pt>
                <c:pt idx="5">
                  <c:v>0.6623</c:v>
                </c:pt>
                <c:pt idx="6">
                  <c:v>0.65749999999999997</c:v>
                </c:pt>
                <c:pt idx="7">
                  <c:v>0.41070000000000001</c:v>
                </c:pt>
                <c:pt idx="8">
                  <c:v>0.6542</c:v>
                </c:pt>
                <c:pt idx="9">
                  <c:v>0.64</c:v>
                </c:pt>
                <c:pt idx="10">
                  <c:v>0.57140000000000002</c:v>
                </c:pt>
                <c:pt idx="11">
                  <c:v>0.67800000000000005</c:v>
                </c:pt>
                <c:pt idx="12">
                  <c:v>0.54549999999999998</c:v>
                </c:pt>
                <c:pt idx="13">
                  <c:v>0.63329999999999997</c:v>
                </c:pt>
                <c:pt idx="14">
                  <c:v>0.61109999999999998</c:v>
                </c:pt>
                <c:pt idx="15">
                  <c:v>0.68100000000000005</c:v>
                </c:pt>
              </c:numCache>
            </c:numRef>
          </c:val>
          <c:extLst>
            <c:ext xmlns:c16="http://schemas.microsoft.com/office/drawing/2014/chart" uri="{C3380CC4-5D6E-409C-BE32-E72D297353CC}">
              <c16:uniqueId val="{0000001F-8977-4464-B324-D0B14E2B71F5}"/>
            </c:ext>
          </c:extLst>
        </c:ser>
        <c:ser>
          <c:idx val="3"/>
          <c:order val="3"/>
          <c:tx>
            <c:strRef>
              <c:f>Sheet1!$E$1</c:f>
              <c:strCache>
                <c:ptCount val="1"/>
                <c:pt idx="0">
                  <c:v>RoBERTa</c:v>
                </c:pt>
              </c:strCache>
            </c:strRef>
          </c:tx>
          <c:spPr>
            <a:solidFill>
              <a:srgbClr val="1D85B9"/>
            </a:solidFill>
            <a:ln>
              <a:solidFill>
                <a:schemeClr val="bg1"/>
              </a:solidFill>
            </a:ln>
            <a:effectLst/>
          </c:spPr>
          <c:invertIfNegative val="0"/>
          <c:cat>
            <c:strRef>
              <c:f>Sheet1!$A$2:$A$17</c:f>
              <c:strCache>
                <c:ptCount val="16"/>
                <c:pt idx="0">
                  <c:v>Ruth Bader Ginsburg</c:v>
                </c:pt>
                <c:pt idx="1">
                  <c:v>Clarence Thomas</c:v>
                </c:pt>
                <c:pt idx="2">
                  <c:v>Stephen G Breyer</c:v>
                </c:pt>
                <c:pt idx="3">
                  <c:v>Anthony M Kennedy</c:v>
                </c:pt>
                <c:pt idx="4">
                  <c:v>Antonin Scalia</c:v>
                </c:pt>
                <c:pt idx="5">
                  <c:v>John G Roberts Jr</c:v>
                </c:pt>
                <c:pt idx="6">
                  <c:v>Samuel A Alito Jr</c:v>
                </c:pt>
                <c:pt idx="7">
                  <c:v>John Paul Stevens</c:v>
                </c:pt>
                <c:pt idx="8">
                  <c:v>Sonia Sotomayor</c:v>
                </c:pt>
                <c:pt idx="9">
                  <c:v>David H Souter</c:v>
                </c:pt>
                <c:pt idx="10">
                  <c:v>Elena Kagan</c:v>
                </c:pt>
                <c:pt idx="11">
                  <c:v>Sandra Day Oconnor</c:v>
                </c:pt>
                <c:pt idx="12">
                  <c:v>William H Rehnquist</c:v>
                </c:pt>
                <c:pt idx="13">
                  <c:v>Neil Gorsuch</c:v>
                </c:pt>
                <c:pt idx="14">
                  <c:v>Brett M Kavanaugh</c:v>
                </c:pt>
                <c:pt idx="15">
                  <c:v>Overall win side</c:v>
                </c:pt>
              </c:strCache>
            </c:strRef>
          </c:cat>
          <c:val>
            <c:numRef>
              <c:f>Sheet1!$E$2:$E$17</c:f>
              <c:numCache>
                <c:formatCode>0%</c:formatCode>
                <c:ptCount val="16"/>
                <c:pt idx="0">
                  <c:v>0.52629999999999999</c:v>
                </c:pt>
                <c:pt idx="1">
                  <c:v>0.60770000000000002</c:v>
                </c:pt>
                <c:pt idx="2">
                  <c:v>0.65700000000000003</c:v>
                </c:pt>
                <c:pt idx="3">
                  <c:v>0.62629999999999997</c:v>
                </c:pt>
                <c:pt idx="4">
                  <c:v>0.67069999999999996</c:v>
                </c:pt>
                <c:pt idx="5">
                  <c:v>0.58279999999999998</c:v>
                </c:pt>
                <c:pt idx="6">
                  <c:v>0.64380000000000004</c:v>
                </c:pt>
                <c:pt idx="7">
                  <c:v>0.48209999999999997</c:v>
                </c:pt>
                <c:pt idx="8">
                  <c:v>0.6542</c:v>
                </c:pt>
                <c:pt idx="9">
                  <c:v>0.68</c:v>
                </c:pt>
                <c:pt idx="10">
                  <c:v>0.53849999999999998</c:v>
                </c:pt>
                <c:pt idx="11">
                  <c:v>0.67800000000000005</c:v>
                </c:pt>
                <c:pt idx="12">
                  <c:v>0.54549999999999998</c:v>
                </c:pt>
                <c:pt idx="13">
                  <c:v>0.63329999999999997</c:v>
                </c:pt>
                <c:pt idx="14">
                  <c:v>0.61109999999999998</c:v>
                </c:pt>
                <c:pt idx="15">
                  <c:v>0.68569999999999998</c:v>
                </c:pt>
              </c:numCache>
            </c:numRef>
          </c:val>
          <c:extLst>
            <c:ext xmlns:c16="http://schemas.microsoft.com/office/drawing/2014/chart" uri="{C3380CC4-5D6E-409C-BE32-E72D297353CC}">
              <c16:uniqueId val="{00000020-8977-4464-B324-D0B14E2B71F5}"/>
            </c:ext>
          </c:extLst>
        </c:ser>
        <c:ser>
          <c:idx val="4"/>
          <c:order val="4"/>
          <c:tx>
            <c:strRef>
              <c:f>Sheet1!$F$1</c:f>
              <c:strCache>
                <c:ptCount val="1"/>
                <c:pt idx="0">
                  <c:v>RoBERTa (random)</c:v>
                </c:pt>
              </c:strCache>
            </c:strRef>
          </c:tx>
          <c:spPr>
            <a:solidFill>
              <a:srgbClr val="3FABE1"/>
            </a:solidFill>
            <a:ln>
              <a:solidFill>
                <a:schemeClr val="bg1"/>
              </a:solidFill>
            </a:ln>
            <a:effectLst/>
          </c:spPr>
          <c:invertIfNegative val="0"/>
          <c:cat>
            <c:strRef>
              <c:f>Sheet1!$A$2:$A$17</c:f>
              <c:strCache>
                <c:ptCount val="16"/>
                <c:pt idx="0">
                  <c:v>Ruth Bader Ginsburg</c:v>
                </c:pt>
                <c:pt idx="1">
                  <c:v>Clarence Thomas</c:v>
                </c:pt>
                <c:pt idx="2">
                  <c:v>Stephen G Breyer</c:v>
                </c:pt>
                <c:pt idx="3">
                  <c:v>Anthony M Kennedy</c:v>
                </c:pt>
                <c:pt idx="4">
                  <c:v>Antonin Scalia</c:v>
                </c:pt>
                <c:pt idx="5">
                  <c:v>John G Roberts Jr</c:v>
                </c:pt>
                <c:pt idx="6">
                  <c:v>Samuel A Alito Jr</c:v>
                </c:pt>
                <c:pt idx="7">
                  <c:v>John Paul Stevens</c:v>
                </c:pt>
                <c:pt idx="8">
                  <c:v>Sonia Sotomayor</c:v>
                </c:pt>
                <c:pt idx="9">
                  <c:v>David H Souter</c:v>
                </c:pt>
                <c:pt idx="10">
                  <c:v>Elena Kagan</c:v>
                </c:pt>
                <c:pt idx="11">
                  <c:v>Sandra Day Oconnor</c:v>
                </c:pt>
                <c:pt idx="12">
                  <c:v>William H Rehnquist</c:v>
                </c:pt>
                <c:pt idx="13">
                  <c:v>Neil Gorsuch</c:v>
                </c:pt>
                <c:pt idx="14">
                  <c:v>Brett M Kavanaugh</c:v>
                </c:pt>
                <c:pt idx="15">
                  <c:v>Overall win side</c:v>
                </c:pt>
              </c:strCache>
            </c:strRef>
          </c:cat>
          <c:val>
            <c:numRef>
              <c:f>Sheet1!$F$2:$F$17</c:f>
              <c:numCache>
                <c:formatCode>0%</c:formatCode>
                <c:ptCount val="16"/>
                <c:pt idx="0">
                  <c:v>0.5837</c:v>
                </c:pt>
                <c:pt idx="1">
                  <c:v>0.61719999999999997</c:v>
                </c:pt>
                <c:pt idx="2">
                  <c:v>0.65700000000000003</c:v>
                </c:pt>
                <c:pt idx="3">
                  <c:v>0.6895</c:v>
                </c:pt>
                <c:pt idx="4">
                  <c:v>0.65849999999999997</c:v>
                </c:pt>
                <c:pt idx="5">
                  <c:v>0.58279999999999998</c:v>
                </c:pt>
                <c:pt idx="6">
                  <c:v>0.64380000000000004</c:v>
                </c:pt>
                <c:pt idx="7">
                  <c:v>0.51790000000000003</c:v>
                </c:pt>
                <c:pt idx="8">
                  <c:v>0.6542</c:v>
                </c:pt>
                <c:pt idx="9">
                  <c:v>0.68</c:v>
                </c:pt>
                <c:pt idx="10">
                  <c:v>0.54949999999999999</c:v>
                </c:pt>
                <c:pt idx="11">
                  <c:v>0.67800000000000005</c:v>
                </c:pt>
                <c:pt idx="12">
                  <c:v>0.67269999999999996</c:v>
                </c:pt>
                <c:pt idx="13">
                  <c:v>0.5333</c:v>
                </c:pt>
                <c:pt idx="14">
                  <c:v>0.5</c:v>
                </c:pt>
                <c:pt idx="15">
                  <c:v>0.68569999999999998</c:v>
                </c:pt>
              </c:numCache>
            </c:numRef>
          </c:val>
          <c:extLst>
            <c:ext xmlns:c16="http://schemas.microsoft.com/office/drawing/2014/chart" uri="{C3380CC4-5D6E-409C-BE32-E72D297353CC}">
              <c16:uniqueId val="{00000021-8977-4464-B324-D0B14E2B71F5}"/>
            </c:ext>
          </c:extLst>
        </c:ser>
        <c:ser>
          <c:idx val="5"/>
          <c:order val="5"/>
          <c:tx>
            <c:strRef>
              <c:f>Sheet1!$G$1</c:f>
              <c:strCache>
                <c:ptCount val="1"/>
                <c:pt idx="0">
                  <c:v>BigBird</c:v>
                </c:pt>
              </c:strCache>
            </c:strRef>
          </c:tx>
          <c:spPr>
            <a:solidFill>
              <a:srgbClr val="99D2EF"/>
            </a:solidFill>
            <a:ln>
              <a:solidFill>
                <a:schemeClr val="bg1"/>
              </a:solidFill>
            </a:ln>
            <a:effectLst/>
          </c:spPr>
          <c:invertIfNegative val="0"/>
          <c:cat>
            <c:strRef>
              <c:f>Sheet1!$A$2:$A$17</c:f>
              <c:strCache>
                <c:ptCount val="16"/>
                <c:pt idx="0">
                  <c:v>Ruth Bader Ginsburg</c:v>
                </c:pt>
                <c:pt idx="1">
                  <c:v>Clarence Thomas</c:v>
                </c:pt>
                <c:pt idx="2">
                  <c:v>Stephen G Breyer</c:v>
                </c:pt>
                <c:pt idx="3">
                  <c:v>Anthony M Kennedy</c:v>
                </c:pt>
                <c:pt idx="4">
                  <c:v>Antonin Scalia</c:v>
                </c:pt>
                <c:pt idx="5">
                  <c:v>John G Roberts Jr</c:v>
                </c:pt>
                <c:pt idx="6">
                  <c:v>Samuel A Alito Jr</c:v>
                </c:pt>
                <c:pt idx="7">
                  <c:v>John Paul Stevens</c:v>
                </c:pt>
                <c:pt idx="8">
                  <c:v>Sonia Sotomayor</c:v>
                </c:pt>
                <c:pt idx="9">
                  <c:v>David H Souter</c:v>
                </c:pt>
                <c:pt idx="10">
                  <c:v>Elena Kagan</c:v>
                </c:pt>
                <c:pt idx="11">
                  <c:v>Sandra Day Oconnor</c:v>
                </c:pt>
                <c:pt idx="12">
                  <c:v>William H Rehnquist</c:v>
                </c:pt>
                <c:pt idx="13">
                  <c:v>Neil Gorsuch</c:v>
                </c:pt>
                <c:pt idx="14">
                  <c:v>Brett M Kavanaugh</c:v>
                </c:pt>
                <c:pt idx="15">
                  <c:v>Overall win side</c:v>
                </c:pt>
              </c:strCache>
            </c:strRef>
          </c:cat>
          <c:val>
            <c:numRef>
              <c:f>Sheet1!$G$2:$G$17</c:f>
              <c:numCache>
                <c:formatCode>0%</c:formatCode>
                <c:ptCount val="16"/>
                <c:pt idx="0">
                  <c:v>0.60429999999999995</c:v>
                </c:pt>
                <c:pt idx="1">
                  <c:v>0.61870000000000003</c:v>
                </c:pt>
                <c:pt idx="2">
                  <c:v>0.67390000000000005</c:v>
                </c:pt>
                <c:pt idx="3">
                  <c:v>0.66139999999999999</c:v>
                </c:pt>
                <c:pt idx="4">
                  <c:v>0.60550000000000004</c:v>
                </c:pt>
                <c:pt idx="5">
                  <c:v>0.6139</c:v>
                </c:pt>
                <c:pt idx="6">
                  <c:v>0.60819999999999996</c:v>
                </c:pt>
                <c:pt idx="7">
                  <c:v>0.54669999999999996</c:v>
                </c:pt>
                <c:pt idx="8">
                  <c:v>0.59150000000000003</c:v>
                </c:pt>
                <c:pt idx="9">
                  <c:v>0.65669999999999995</c:v>
                </c:pt>
                <c:pt idx="10">
                  <c:v>0.623</c:v>
                </c:pt>
                <c:pt idx="11">
                  <c:v>0.71789999999999998</c:v>
                </c:pt>
                <c:pt idx="12">
                  <c:v>0.70269999999999999</c:v>
                </c:pt>
                <c:pt idx="13">
                  <c:v>0.75</c:v>
                </c:pt>
                <c:pt idx="14">
                  <c:v>0.5</c:v>
                </c:pt>
                <c:pt idx="15">
                  <c:v>0.65710000000000002</c:v>
                </c:pt>
              </c:numCache>
            </c:numRef>
          </c:val>
          <c:extLst>
            <c:ext xmlns:c16="http://schemas.microsoft.com/office/drawing/2014/chart" uri="{C3380CC4-5D6E-409C-BE32-E72D297353CC}">
              <c16:uniqueId val="{00000022-8977-4464-B324-D0B14E2B71F5}"/>
            </c:ext>
          </c:extLst>
        </c:ser>
        <c:ser>
          <c:idx val="6"/>
          <c:order val="6"/>
          <c:tx>
            <c:strRef>
              <c:f>Sheet1!$H$1</c:f>
              <c:strCache>
                <c:ptCount val="1"/>
                <c:pt idx="0">
                  <c:v>LongFormer</c:v>
                </c:pt>
              </c:strCache>
            </c:strRef>
          </c:tx>
          <c:spPr>
            <a:solidFill>
              <a:srgbClr val="D4ECF8"/>
            </a:solidFill>
            <a:ln>
              <a:solidFill>
                <a:schemeClr val="bg1"/>
              </a:solidFill>
            </a:ln>
            <a:effectLst/>
          </c:spPr>
          <c:invertIfNegative val="0"/>
          <c:cat>
            <c:strRef>
              <c:f>Sheet1!$A$2:$A$17</c:f>
              <c:strCache>
                <c:ptCount val="16"/>
                <c:pt idx="0">
                  <c:v>Ruth Bader Ginsburg</c:v>
                </c:pt>
                <c:pt idx="1">
                  <c:v>Clarence Thomas</c:v>
                </c:pt>
                <c:pt idx="2">
                  <c:v>Stephen G Breyer</c:v>
                </c:pt>
                <c:pt idx="3">
                  <c:v>Anthony M Kennedy</c:v>
                </c:pt>
                <c:pt idx="4">
                  <c:v>Antonin Scalia</c:v>
                </c:pt>
                <c:pt idx="5">
                  <c:v>John G Roberts Jr</c:v>
                </c:pt>
                <c:pt idx="6">
                  <c:v>Samuel A Alito Jr</c:v>
                </c:pt>
                <c:pt idx="7">
                  <c:v>John Paul Stevens</c:v>
                </c:pt>
                <c:pt idx="8">
                  <c:v>Sonia Sotomayor</c:v>
                </c:pt>
                <c:pt idx="9">
                  <c:v>David H Souter</c:v>
                </c:pt>
                <c:pt idx="10">
                  <c:v>Elena Kagan</c:v>
                </c:pt>
                <c:pt idx="11">
                  <c:v>Sandra Day Oconnor</c:v>
                </c:pt>
                <c:pt idx="12">
                  <c:v>William H Rehnquist</c:v>
                </c:pt>
                <c:pt idx="13">
                  <c:v>Neil Gorsuch</c:v>
                </c:pt>
                <c:pt idx="14">
                  <c:v>Brett M Kavanaugh</c:v>
                </c:pt>
                <c:pt idx="15">
                  <c:v>Overall win side</c:v>
                </c:pt>
              </c:strCache>
            </c:strRef>
          </c:cat>
          <c:val>
            <c:numRef>
              <c:f>Sheet1!$H$2:$H$17</c:f>
              <c:numCache>
                <c:formatCode>0%</c:formatCode>
                <c:ptCount val="16"/>
                <c:pt idx="0">
                  <c:v>0.56830000000000003</c:v>
                </c:pt>
                <c:pt idx="1">
                  <c:v>0.6331</c:v>
                </c:pt>
                <c:pt idx="2">
                  <c:v>0.62319999999999998</c:v>
                </c:pt>
                <c:pt idx="3">
                  <c:v>0.66139999999999999</c:v>
                </c:pt>
                <c:pt idx="4">
                  <c:v>0.59630000000000005</c:v>
                </c:pt>
                <c:pt idx="5">
                  <c:v>0.6139</c:v>
                </c:pt>
                <c:pt idx="6">
                  <c:v>0.65980000000000005</c:v>
                </c:pt>
                <c:pt idx="7">
                  <c:v>0.61329999999999996</c:v>
                </c:pt>
                <c:pt idx="8">
                  <c:v>0.59150000000000003</c:v>
                </c:pt>
                <c:pt idx="9">
                  <c:v>0.62690000000000001</c:v>
                </c:pt>
                <c:pt idx="10">
                  <c:v>0.65569999999999995</c:v>
                </c:pt>
                <c:pt idx="11">
                  <c:v>0.69230000000000003</c:v>
                </c:pt>
                <c:pt idx="12">
                  <c:v>0.70269999999999999</c:v>
                </c:pt>
                <c:pt idx="13">
                  <c:v>0.65</c:v>
                </c:pt>
                <c:pt idx="14">
                  <c:v>0.5</c:v>
                </c:pt>
                <c:pt idx="15">
                  <c:v>0.6643</c:v>
                </c:pt>
              </c:numCache>
            </c:numRef>
          </c:val>
          <c:extLst>
            <c:ext xmlns:c16="http://schemas.microsoft.com/office/drawing/2014/chart" uri="{C3380CC4-5D6E-409C-BE32-E72D297353CC}">
              <c16:uniqueId val="{00000023-8977-4464-B324-D0B14E2B71F5}"/>
            </c:ext>
          </c:extLst>
        </c:ser>
        <c:dLbls>
          <c:showLegendKey val="0"/>
          <c:showVal val="0"/>
          <c:showCatName val="0"/>
          <c:showSerName val="0"/>
          <c:showPercent val="0"/>
          <c:showBubbleSize val="0"/>
        </c:dLbls>
        <c:gapWidth val="30"/>
        <c:axId val="1207335727"/>
        <c:axId val="1207317839"/>
      </c:barChart>
      <c:catAx>
        <c:axId val="1207335727"/>
        <c:scaling>
          <c:orientation val="minMax"/>
        </c:scaling>
        <c:delete val="0"/>
        <c:axPos val="b"/>
        <c:numFmt formatCode="General" sourceLinked="1"/>
        <c:majorTickMark val="none"/>
        <c:minorTickMark val="none"/>
        <c:tickLblPos val="nextTo"/>
        <c:spPr>
          <a:noFill/>
          <a:ln w="9525" cap="flat" cmpd="sng" algn="ctr">
            <a:solidFill>
              <a:srgbClr val="D9D9D9"/>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Helvetica Neue"/>
                <a:ea typeface="+mn-ea"/>
                <a:cs typeface="+mn-cs"/>
              </a:defRPr>
            </a:pPr>
            <a:endParaRPr lang="en-US"/>
          </a:p>
        </c:txPr>
        <c:crossAx val="1207317839"/>
        <c:crosses val="autoZero"/>
        <c:auto val="1"/>
        <c:lblAlgn val="ctr"/>
        <c:lblOffset val="100"/>
        <c:noMultiLvlLbl val="0"/>
      </c:catAx>
      <c:valAx>
        <c:axId val="1207317839"/>
        <c:scaling>
          <c:orientation val="minMax"/>
        </c:scaling>
        <c:delete val="0"/>
        <c:axPos val="l"/>
        <c:numFmt formatCode="0%" sourceLinked="1"/>
        <c:majorTickMark val="none"/>
        <c:minorTickMark val="none"/>
        <c:tickLblPos val="nextTo"/>
        <c:spPr>
          <a:noFill/>
          <a:ln>
            <a:solidFill>
              <a:srgbClr val="D9D9D9"/>
            </a:solidFill>
          </a:ln>
          <a:effectLst/>
        </c:spPr>
        <c:txPr>
          <a:bodyPr rot="-60000000" spcFirstLastPara="1" vertOverflow="ellipsis" vert="horz" wrap="square" anchor="ctr" anchorCtr="1"/>
          <a:lstStyle/>
          <a:p>
            <a:pPr>
              <a:defRPr sz="1600" b="0" i="0" u="none" strike="noStrike" kern="1200" baseline="0">
                <a:solidFill>
                  <a:schemeClr val="tx1"/>
                </a:solidFill>
                <a:latin typeface="Helvetica Neue"/>
                <a:ea typeface="+mn-ea"/>
                <a:cs typeface="+mn-cs"/>
              </a:defRPr>
            </a:pPr>
            <a:endParaRPr lang="en-US"/>
          </a:p>
        </c:txPr>
        <c:crossAx val="120733572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Helvetica Neue"/>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latin typeface="Helvetica Neue"/>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spc="0" baseline="0">
                <a:solidFill>
                  <a:schemeClr val="tx1"/>
                </a:solidFill>
                <a:latin typeface="Helvetica Neue"/>
                <a:ea typeface="+mn-ea"/>
                <a:cs typeface="+mn-cs"/>
              </a:defRPr>
            </a:pPr>
            <a:r>
              <a:rPr lang="en-US" b="1"/>
              <a:t>Number of cases voted on</a:t>
            </a:r>
          </a:p>
        </c:rich>
      </c:tx>
      <c:overlay val="0"/>
      <c:spPr>
        <a:noFill/>
        <a:ln>
          <a:noFill/>
        </a:ln>
        <a:effectLst/>
      </c:spPr>
      <c:txPr>
        <a:bodyPr rot="0" spcFirstLastPara="1" vertOverflow="ellipsis" vert="horz" wrap="square" anchor="ctr" anchorCtr="1"/>
        <a:lstStyle/>
        <a:p>
          <a:pPr>
            <a:defRPr sz="1680" b="1" i="0" u="none" strike="noStrike" kern="1200" spc="0" baseline="0">
              <a:solidFill>
                <a:schemeClr val="tx1"/>
              </a:solidFill>
              <a:latin typeface="Helvetica Neue"/>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4"/>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1-911B-4813-A0C4-0399398B7507}"/>
              </c:ext>
            </c:extLst>
          </c:dPt>
          <c:dPt>
            <c:idx val="1"/>
            <c:invertIfNegative val="0"/>
            <c:bubble3D val="0"/>
            <c:spPr>
              <a:solidFill>
                <a:schemeClr val="accent4"/>
              </a:solidFill>
              <a:ln>
                <a:noFill/>
              </a:ln>
              <a:effectLst/>
            </c:spPr>
            <c:extLst>
              <c:ext xmlns:c16="http://schemas.microsoft.com/office/drawing/2014/chart" uri="{C3380CC4-5D6E-409C-BE32-E72D297353CC}">
                <c16:uniqueId val="{00000003-911B-4813-A0C4-0399398B7507}"/>
              </c:ext>
            </c:extLst>
          </c:dPt>
          <c:dPt>
            <c:idx val="2"/>
            <c:invertIfNegative val="0"/>
            <c:bubble3D val="0"/>
            <c:spPr>
              <a:solidFill>
                <a:schemeClr val="accent4"/>
              </a:solidFill>
              <a:ln>
                <a:noFill/>
              </a:ln>
              <a:effectLst/>
            </c:spPr>
            <c:extLst>
              <c:ext xmlns:c16="http://schemas.microsoft.com/office/drawing/2014/chart" uri="{C3380CC4-5D6E-409C-BE32-E72D297353CC}">
                <c16:uniqueId val="{00000005-911B-4813-A0C4-0399398B7507}"/>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911B-4813-A0C4-0399398B7507}"/>
              </c:ext>
            </c:extLst>
          </c:dPt>
          <c:dPt>
            <c:idx val="4"/>
            <c:invertIfNegative val="0"/>
            <c:bubble3D val="0"/>
            <c:spPr>
              <a:solidFill>
                <a:schemeClr val="accent4"/>
              </a:solidFill>
              <a:ln>
                <a:noFill/>
              </a:ln>
              <a:effectLst/>
            </c:spPr>
            <c:extLst>
              <c:ext xmlns:c16="http://schemas.microsoft.com/office/drawing/2014/chart" uri="{C3380CC4-5D6E-409C-BE32-E72D297353CC}">
                <c16:uniqueId val="{00000009-911B-4813-A0C4-0399398B7507}"/>
              </c:ext>
            </c:extLst>
          </c:dPt>
          <c:dPt>
            <c:idx val="5"/>
            <c:invertIfNegative val="0"/>
            <c:bubble3D val="0"/>
            <c:spPr>
              <a:solidFill>
                <a:schemeClr val="accent4"/>
              </a:solidFill>
              <a:ln>
                <a:noFill/>
              </a:ln>
              <a:effectLst/>
            </c:spPr>
            <c:extLst>
              <c:ext xmlns:c16="http://schemas.microsoft.com/office/drawing/2014/chart" uri="{C3380CC4-5D6E-409C-BE32-E72D297353CC}">
                <c16:uniqueId val="{0000000B-911B-4813-A0C4-0399398B7507}"/>
              </c:ext>
            </c:extLst>
          </c:dPt>
          <c:dPt>
            <c:idx val="6"/>
            <c:invertIfNegative val="0"/>
            <c:bubble3D val="0"/>
            <c:spPr>
              <a:solidFill>
                <a:schemeClr val="accent4"/>
              </a:solidFill>
              <a:ln>
                <a:noFill/>
              </a:ln>
              <a:effectLst/>
            </c:spPr>
            <c:extLst>
              <c:ext xmlns:c16="http://schemas.microsoft.com/office/drawing/2014/chart" uri="{C3380CC4-5D6E-409C-BE32-E72D297353CC}">
                <c16:uniqueId val="{0000000D-911B-4813-A0C4-0399398B7507}"/>
              </c:ext>
            </c:extLst>
          </c:dPt>
          <c:dPt>
            <c:idx val="8"/>
            <c:invertIfNegative val="0"/>
            <c:bubble3D val="0"/>
            <c:spPr>
              <a:solidFill>
                <a:schemeClr val="accent4"/>
              </a:solidFill>
              <a:ln>
                <a:noFill/>
              </a:ln>
              <a:effectLst/>
            </c:spPr>
            <c:extLst>
              <c:ext xmlns:c16="http://schemas.microsoft.com/office/drawing/2014/chart" uri="{C3380CC4-5D6E-409C-BE32-E72D297353CC}">
                <c16:uniqueId val="{0000000F-911B-4813-A0C4-0399398B7507}"/>
              </c:ext>
            </c:extLst>
          </c:dPt>
          <c:dPt>
            <c:idx val="9"/>
            <c:invertIfNegative val="0"/>
            <c:bubble3D val="0"/>
            <c:spPr>
              <a:solidFill>
                <a:schemeClr val="accent4"/>
              </a:solidFill>
              <a:ln>
                <a:noFill/>
              </a:ln>
              <a:effectLst/>
            </c:spPr>
            <c:extLst>
              <c:ext xmlns:c16="http://schemas.microsoft.com/office/drawing/2014/chart" uri="{C3380CC4-5D6E-409C-BE32-E72D297353CC}">
                <c16:uniqueId val="{00000011-911B-4813-A0C4-0399398B7507}"/>
              </c:ext>
            </c:extLst>
          </c:dPt>
          <c:dPt>
            <c:idx val="10"/>
            <c:invertIfNegative val="0"/>
            <c:bubble3D val="0"/>
            <c:spPr>
              <a:solidFill>
                <a:schemeClr val="accent4"/>
              </a:solidFill>
              <a:ln>
                <a:noFill/>
              </a:ln>
              <a:effectLst/>
            </c:spPr>
            <c:extLst>
              <c:ext xmlns:c16="http://schemas.microsoft.com/office/drawing/2014/chart" uri="{C3380CC4-5D6E-409C-BE32-E72D297353CC}">
                <c16:uniqueId val="{00000013-911B-4813-A0C4-0399398B7507}"/>
              </c:ext>
            </c:extLst>
          </c:dPt>
          <c:dPt>
            <c:idx val="11"/>
            <c:invertIfNegative val="0"/>
            <c:bubble3D val="0"/>
            <c:spPr>
              <a:solidFill>
                <a:schemeClr val="accent4"/>
              </a:solidFill>
              <a:ln>
                <a:noFill/>
              </a:ln>
              <a:effectLst/>
            </c:spPr>
            <c:extLst>
              <c:ext xmlns:c16="http://schemas.microsoft.com/office/drawing/2014/chart" uri="{C3380CC4-5D6E-409C-BE32-E72D297353CC}">
                <c16:uniqueId val="{00000015-911B-4813-A0C4-0399398B7507}"/>
              </c:ext>
            </c:extLst>
          </c:dPt>
          <c:dPt>
            <c:idx val="12"/>
            <c:invertIfNegative val="0"/>
            <c:bubble3D val="0"/>
            <c:spPr>
              <a:solidFill>
                <a:schemeClr val="accent4"/>
              </a:solidFill>
              <a:ln>
                <a:noFill/>
              </a:ln>
              <a:effectLst/>
            </c:spPr>
            <c:extLst>
              <c:ext xmlns:c16="http://schemas.microsoft.com/office/drawing/2014/chart" uri="{C3380CC4-5D6E-409C-BE32-E72D297353CC}">
                <c16:uniqueId val="{00000017-911B-4813-A0C4-0399398B7507}"/>
              </c:ext>
            </c:extLst>
          </c:dPt>
          <c:dPt>
            <c:idx val="13"/>
            <c:invertIfNegative val="0"/>
            <c:bubble3D val="0"/>
            <c:spPr>
              <a:solidFill>
                <a:schemeClr val="accent4"/>
              </a:solidFill>
              <a:ln>
                <a:noFill/>
              </a:ln>
              <a:effectLst/>
            </c:spPr>
            <c:extLst>
              <c:ext xmlns:c16="http://schemas.microsoft.com/office/drawing/2014/chart" uri="{C3380CC4-5D6E-409C-BE32-E72D297353CC}">
                <c16:uniqueId val="{00000019-911B-4813-A0C4-0399398B7507}"/>
              </c:ext>
            </c:extLst>
          </c:dPt>
          <c:dPt>
            <c:idx val="14"/>
            <c:invertIfNegative val="0"/>
            <c:bubble3D val="0"/>
            <c:spPr>
              <a:solidFill>
                <a:schemeClr val="accent4"/>
              </a:solidFill>
              <a:ln>
                <a:noFill/>
              </a:ln>
              <a:effectLst/>
            </c:spPr>
            <c:extLst>
              <c:ext xmlns:c16="http://schemas.microsoft.com/office/drawing/2014/chart" uri="{C3380CC4-5D6E-409C-BE32-E72D297353CC}">
                <c16:uniqueId val="{0000001B-911B-4813-A0C4-0399398B7507}"/>
              </c:ext>
            </c:extLst>
          </c:dPt>
          <c:cat>
            <c:strRef>
              <c:f>Sheet1!$A$2:$A$17</c:f>
              <c:strCache>
                <c:ptCount val="16"/>
                <c:pt idx="0">
                  <c:v>Ruth Bader Ginsburg</c:v>
                </c:pt>
                <c:pt idx="1">
                  <c:v>Clarence Thomas</c:v>
                </c:pt>
                <c:pt idx="2">
                  <c:v>Stephen G Breyer</c:v>
                </c:pt>
                <c:pt idx="3">
                  <c:v>Anthony M Kennedy</c:v>
                </c:pt>
                <c:pt idx="4">
                  <c:v>Antonin Scalia</c:v>
                </c:pt>
                <c:pt idx="5">
                  <c:v>John G Roberts Jr</c:v>
                </c:pt>
                <c:pt idx="6">
                  <c:v>Samuel A Alito Jr</c:v>
                </c:pt>
                <c:pt idx="7">
                  <c:v>John Paul Stevens</c:v>
                </c:pt>
                <c:pt idx="8">
                  <c:v>Sonia Sotomayor</c:v>
                </c:pt>
                <c:pt idx="9">
                  <c:v>David H Souter</c:v>
                </c:pt>
                <c:pt idx="10">
                  <c:v>Elena Kagan</c:v>
                </c:pt>
                <c:pt idx="11">
                  <c:v>Sandra Day Oconnor</c:v>
                </c:pt>
                <c:pt idx="12">
                  <c:v>William H Rehnquist</c:v>
                </c:pt>
                <c:pt idx="13">
                  <c:v>Neil Gorsuch</c:v>
                </c:pt>
                <c:pt idx="14">
                  <c:v>Brett M Kavanaugh</c:v>
                </c:pt>
                <c:pt idx="15">
                  <c:v>Total cases 2000-2019</c:v>
                </c:pt>
              </c:strCache>
            </c:strRef>
          </c:cat>
          <c:val>
            <c:numRef>
              <c:f>Sheet1!$B$2:$B$17</c:f>
              <c:numCache>
                <c:formatCode>#,###_);\(#,###\);\-_)</c:formatCode>
                <c:ptCount val="16"/>
                <c:pt idx="0">
                  <c:v>1390</c:v>
                </c:pt>
                <c:pt idx="1">
                  <c:v>1387</c:v>
                </c:pt>
                <c:pt idx="2">
                  <c:v>1376</c:v>
                </c:pt>
                <c:pt idx="3">
                  <c:v>1264</c:v>
                </c:pt>
                <c:pt idx="4">
                  <c:v>1090</c:v>
                </c:pt>
                <c:pt idx="5">
                  <c:v>1003</c:v>
                </c:pt>
                <c:pt idx="6">
                  <c:v>969</c:v>
                </c:pt>
                <c:pt idx="7">
                  <c:v>741</c:v>
                </c:pt>
                <c:pt idx="8">
                  <c:v>710</c:v>
                </c:pt>
                <c:pt idx="9">
                  <c:v>665</c:v>
                </c:pt>
                <c:pt idx="10">
                  <c:v>605</c:v>
                </c:pt>
                <c:pt idx="11">
                  <c:v>388</c:v>
                </c:pt>
                <c:pt idx="12">
                  <c:v>365</c:v>
                </c:pt>
                <c:pt idx="13">
                  <c:v>195</c:v>
                </c:pt>
                <c:pt idx="14">
                  <c:v>115</c:v>
                </c:pt>
                <c:pt idx="15">
                  <c:v>1407</c:v>
                </c:pt>
              </c:numCache>
            </c:numRef>
          </c:val>
          <c:extLst>
            <c:ext xmlns:c16="http://schemas.microsoft.com/office/drawing/2014/chart" uri="{C3380CC4-5D6E-409C-BE32-E72D297353CC}">
              <c16:uniqueId val="{0000001C-911B-4813-A0C4-0399398B7507}"/>
            </c:ext>
          </c:extLst>
        </c:ser>
        <c:dLbls>
          <c:showLegendKey val="0"/>
          <c:showVal val="0"/>
          <c:showCatName val="0"/>
          <c:showSerName val="0"/>
          <c:showPercent val="0"/>
          <c:showBubbleSize val="0"/>
        </c:dLbls>
        <c:gapWidth val="30"/>
        <c:axId val="1207335727"/>
        <c:axId val="1207317839"/>
      </c:barChart>
      <c:catAx>
        <c:axId val="1207335727"/>
        <c:scaling>
          <c:orientation val="minMax"/>
        </c:scaling>
        <c:delete val="0"/>
        <c:axPos val="l"/>
        <c:numFmt formatCode="General" sourceLinked="1"/>
        <c:majorTickMark val="none"/>
        <c:minorTickMark val="none"/>
        <c:tickLblPos val="nextTo"/>
        <c:spPr>
          <a:noFill/>
          <a:ln w="9525" cap="flat" cmpd="sng" algn="ctr">
            <a:solidFill>
              <a:srgbClr val="D9D9D9"/>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Helvetica Neue"/>
                <a:ea typeface="+mn-ea"/>
                <a:cs typeface="+mn-cs"/>
              </a:defRPr>
            </a:pPr>
            <a:endParaRPr lang="en-US"/>
          </a:p>
        </c:txPr>
        <c:crossAx val="1207317839"/>
        <c:crosses val="autoZero"/>
        <c:auto val="1"/>
        <c:lblAlgn val="ctr"/>
        <c:lblOffset val="100"/>
        <c:noMultiLvlLbl val="0"/>
      </c:catAx>
      <c:valAx>
        <c:axId val="1207317839"/>
        <c:scaling>
          <c:orientation val="minMax"/>
        </c:scaling>
        <c:delete val="0"/>
        <c:axPos val="b"/>
        <c:numFmt formatCode="#,###_);\(#,###\);\-_)" sourceLinked="1"/>
        <c:majorTickMark val="none"/>
        <c:minorTickMark val="none"/>
        <c:tickLblPos val="nextTo"/>
        <c:spPr>
          <a:noFill/>
          <a:ln>
            <a:solidFill>
              <a:srgbClr val="D9D9D9"/>
            </a:solidFill>
          </a:ln>
          <a:effectLst/>
        </c:spPr>
        <c:txPr>
          <a:bodyPr rot="-60000000" spcFirstLastPara="1" vertOverflow="ellipsis" vert="horz" wrap="square" anchor="ctr" anchorCtr="1"/>
          <a:lstStyle/>
          <a:p>
            <a:pPr>
              <a:defRPr sz="1400" b="0" i="0" u="none" strike="noStrike" kern="1200" baseline="0">
                <a:solidFill>
                  <a:schemeClr val="tx1"/>
                </a:solidFill>
                <a:latin typeface="Helvetica Neue"/>
                <a:ea typeface="+mn-ea"/>
                <a:cs typeface="+mn-cs"/>
              </a:defRPr>
            </a:pPr>
            <a:endParaRPr lang="en-US"/>
          </a:p>
        </c:txPr>
        <c:crossAx val="12073357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latin typeface="Helvetica Neue"/>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Sheet1!$A$2:$A$61</cx:f>
        <cx:lvl ptCount="60">
          <cx:pt idx="0">1,670 </cx:pt>
          <cx:pt idx="1">2,279 </cx:pt>
          <cx:pt idx="2">2,888 </cx:pt>
          <cx:pt idx="3">3,497 </cx:pt>
          <cx:pt idx="4">4,106 </cx:pt>
          <cx:pt idx="5">4,715 </cx:pt>
          <cx:pt idx="6">5,324 </cx:pt>
          <cx:pt idx="7">5,933 </cx:pt>
          <cx:pt idx="8">6,542 </cx:pt>
          <cx:pt idx="9">7,151 </cx:pt>
          <cx:pt idx="10">7,760 </cx:pt>
          <cx:pt idx="11">8,369 </cx:pt>
          <cx:pt idx="12">8,978 </cx:pt>
          <cx:pt idx="13">9,587 </cx:pt>
          <cx:pt idx="14">10,196 </cx:pt>
          <cx:pt idx="15">10,804 </cx:pt>
          <cx:pt idx="16">11,413 </cx:pt>
          <cx:pt idx="17">12,022 </cx:pt>
          <cx:pt idx="18">12,631 </cx:pt>
          <cx:pt idx="19">13,240 </cx:pt>
          <cx:pt idx="20">13,849 </cx:pt>
          <cx:pt idx="21">14,458 </cx:pt>
          <cx:pt idx="22">15,067 </cx:pt>
          <cx:pt idx="23">15,676 </cx:pt>
          <cx:pt idx="24">16,285 </cx:pt>
          <cx:pt idx="25">16,894 </cx:pt>
          <cx:pt idx="26">17,503 </cx:pt>
          <cx:pt idx="27">18,112 </cx:pt>
          <cx:pt idx="28">18,721 </cx:pt>
          <cx:pt idx="29">19,330 </cx:pt>
          <cx:pt idx="30">19,939 </cx:pt>
          <cx:pt idx="31">20,548 </cx:pt>
          <cx:pt idx="32">21,157 </cx:pt>
          <cx:pt idx="33">21,766 </cx:pt>
          <cx:pt idx="34">22,375 </cx:pt>
          <cx:pt idx="35">22,984 </cx:pt>
          <cx:pt idx="36">23,593 </cx:pt>
          <cx:pt idx="37">24,202 </cx:pt>
          <cx:pt idx="38">24,811 </cx:pt>
          <cx:pt idx="39">25,420 </cx:pt>
          <cx:pt idx="40">26,029 </cx:pt>
          <cx:pt idx="41">26,638 </cx:pt>
          <cx:pt idx="42">27,247 </cx:pt>
          <cx:pt idx="43">27,856 </cx:pt>
          <cx:pt idx="44">28,465 </cx:pt>
          <cx:pt idx="45">29,073 </cx:pt>
          <cx:pt idx="46">29,682 </cx:pt>
          <cx:pt idx="47">30,291 </cx:pt>
          <cx:pt idx="48">30,900 </cx:pt>
          <cx:pt idx="49">31,509 </cx:pt>
          <cx:pt idx="50">32,118 </cx:pt>
          <cx:pt idx="51">32,727 </cx:pt>
          <cx:pt idx="52">33,336 </cx:pt>
          <cx:pt idx="53">33,945 </cx:pt>
          <cx:pt idx="54">34,554 </cx:pt>
          <cx:pt idx="55">35,163 </cx:pt>
          <cx:pt idx="56">35,772 </cx:pt>
          <cx:pt idx="57">36,381 </cx:pt>
          <cx:pt idx="58">36,990 </cx:pt>
          <cx:pt idx="59">37,599 </cx:pt>
        </cx:lvl>
      </cx:strDim>
      <cx:numDim type="val">
        <cx:f>Sheet1!$B$2:$B$61</cx:f>
        <cx:lvl ptCount="60" formatCode="General">
          <cx:pt idx="0">22</cx:pt>
          <cx:pt idx="1">23</cx:pt>
          <cx:pt idx="2">3</cx:pt>
          <cx:pt idx="3">18</cx:pt>
          <cx:pt idx="4">46</cx:pt>
          <cx:pt idx="5">110</cx:pt>
          <cx:pt idx="6">198</cx:pt>
          <cx:pt idx="7">304</cx:pt>
          <cx:pt idx="8">318</cx:pt>
          <cx:pt idx="9">203</cx:pt>
          <cx:pt idx="10">77</cx:pt>
          <cx:pt idx="11">24</cx:pt>
          <cx:pt idx="12">22</cx:pt>
          <cx:pt idx="13">9</cx:pt>
          <cx:pt idx="14">7</cx:pt>
          <cx:pt idx="15">6</cx:pt>
          <cx:pt idx="16">3</cx:pt>
          <cx:pt idx="17">4</cx:pt>
          <cx:pt idx="18">0</cx:pt>
          <cx:pt idx="19">4</cx:pt>
          <cx:pt idx="20">2</cx:pt>
          <cx:pt idx="21">0</cx:pt>
          <cx:pt idx="22">1</cx:pt>
          <cx:pt idx="23">0</cx:pt>
          <cx:pt idx="24">1</cx:pt>
          <cx:pt idx="25">0</cx:pt>
          <cx:pt idx="26">0</cx:pt>
          <cx:pt idx="27">0</cx:pt>
          <cx:pt idx="28">0</cx:pt>
          <cx:pt idx="29">0</cx:pt>
          <cx:pt idx="30">0</cx:pt>
          <cx:pt idx="31">1</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1</cx:pt>
        </cx:lvl>
      </cx:numDim>
    </cx:data>
  </cx:chartData>
  <cx:chart>
    <cx:title pos="t" align="ctr" overlay="0">
      <cx:tx>
        <cx:txData>
          <cx:v>Histogram of total word counts by case</cx:v>
        </cx:txData>
      </cx:tx>
      <cx:txPr>
        <a:bodyPr spcFirstLastPara="1" vertOverflow="ellipsis" horzOverflow="overflow" wrap="square" lIns="0" tIns="0" rIns="0" bIns="0" anchor="ctr" anchorCtr="1"/>
        <a:lstStyle/>
        <a:p>
          <a:pPr algn="ctr" rtl="0">
            <a:defRPr sz="1400" b="1">
              <a:solidFill>
                <a:schemeClr val="tx1"/>
              </a:solidFill>
              <a:latin typeface="Helvetica Neue"/>
              <a:ea typeface="Helvetica Neue"/>
              <a:cs typeface="Helvetica Neue"/>
            </a:defRPr>
          </a:pPr>
          <a:r>
            <a:rPr lang="en-US" sz="1680" b="1" i="0" u="none" strike="noStrike" baseline="0" dirty="0">
              <a:solidFill>
                <a:schemeClr val="tx1"/>
              </a:solidFill>
              <a:latin typeface="Helvetica Neue"/>
            </a:rPr>
            <a:t>Histogram of total word counts by case</a:t>
          </a:r>
        </a:p>
      </cx:txPr>
    </cx:title>
    <cx:plotArea>
      <cx:plotAreaRegion>
        <cx:series layoutId="clusteredColumn" uniqueId="{00000002-DC23-4859-8408-B0C1C9A84D4D}">
          <cx:tx>
            <cx:txData>
              <cx:f>Sheet1!$B$1</cx:f>
              <cx:v>counts</cx:v>
            </cx:txData>
          </cx:tx>
          <cx:spPr>
            <a:solidFill>
              <a:schemeClr val="accent4"/>
            </a:solidFill>
          </cx:spPr>
          <cx:dataId val="0"/>
          <cx:layoutPr>
            <cx:aggregation/>
          </cx:layoutPr>
        </cx:series>
      </cx:plotAreaRegion>
      <cx:axis id="0" hidden="1">
        <cx:catScaling gapWidth="0"/>
        <cx:majorGridlines>
          <cx:spPr>
            <a:ln>
              <a:noFill/>
            </a:ln>
          </cx:spPr>
        </cx:majorGridlines>
        <cx:majorTickMarks type="out"/>
        <cx:tickLabels/>
        <cx:txPr>
          <a:bodyPr spcFirstLastPara="1" vertOverflow="ellipsis" horzOverflow="overflow" wrap="square" lIns="0" tIns="0" rIns="0" bIns="0" anchor="ctr" anchorCtr="1"/>
          <a:lstStyle/>
          <a:p>
            <a:pPr algn="ctr" rtl="0">
              <a:defRPr sz="1100">
                <a:solidFill>
                  <a:schemeClr val="tx1"/>
                </a:solidFill>
                <a:latin typeface="Helvetica Neue"/>
                <a:ea typeface="Helvetica Neue"/>
                <a:cs typeface="Helvetica Neue"/>
              </a:defRPr>
            </a:pPr>
            <a:endParaRPr lang="en-US" sz="1100" b="0" i="0" u="none" strike="noStrike" baseline="0">
              <a:solidFill>
                <a:schemeClr val="tx1"/>
              </a:solidFill>
              <a:latin typeface="Helvetica Neue"/>
            </a:endParaRPr>
          </a:p>
        </cx:txPr>
      </cx:axis>
      <cx:axis id="1">
        <cx:valScaling/>
        <cx:tickLabels/>
        <cx:txPr>
          <a:bodyPr vertOverflow="overflow" horzOverflow="overflow" wrap="square" lIns="0" tIns="0" rIns="0" bIns="0"/>
          <a:lstStyle/>
          <a:p>
            <a:pPr algn="ctr" rtl="0">
              <a:defRPr sz="1400" b="0" i="0">
                <a:solidFill>
                  <a:schemeClr val="tx1"/>
                </a:solidFill>
                <a:latin typeface="Helvetica Neue"/>
                <a:ea typeface="Helvetica Neue"/>
                <a:cs typeface="Helvetica Neue"/>
              </a:defRPr>
            </a:pPr>
            <a:endParaRPr lang="en-US" sz="1400">
              <a:solidFill>
                <a:schemeClr val="tx1"/>
              </a:solidFill>
              <a:latin typeface="Helvetica Neue"/>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F5D3C8-1BD9-47A4-A31D-465974EBABB3}"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en-US"/>
        </a:p>
      </dgm:t>
    </dgm:pt>
    <dgm:pt modelId="{EE977577-0F24-4CDE-A681-4085102B07A6}">
      <dgm:prSet phldrT="[Text]" custT="1"/>
      <dgm:spPr>
        <a:solidFill>
          <a:schemeClr val="accent4">
            <a:lumMod val="40000"/>
            <a:lumOff val="60000"/>
          </a:schemeClr>
        </a:solidFill>
      </dgm:spPr>
      <dgm:t>
        <a:bodyPr/>
        <a:lstStyle/>
        <a:p>
          <a:r>
            <a:rPr lang="en-US" sz="1400" dirty="0">
              <a:solidFill>
                <a:schemeClr val="tx1"/>
              </a:solidFill>
              <a:latin typeface="Helvetica Neue"/>
            </a:rPr>
            <a:t>Extract data</a:t>
          </a:r>
        </a:p>
      </dgm:t>
    </dgm:pt>
    <dgm:pt modelId="{B29874A1-83C7-483B-8299-EE92595F3BC6}" type="parTrans" cxnId="{59934C3F-63FC-425C-96B7-B520CC9F3D30}">
      <dgm:prSet/>
      <dgm:spPr/>
      <dgm:t>
        <a:bodyPr/>
        <a:lstStyle/>
        <a:p>
          <a:endParaRPr lang="en-US">
            <a:solidFill>
              <a:schemeClr val="tx1"/>
            </a:solidFill>
            <a:latin typeface="Helvetica Neue"/>
          </a:endParaRPr>
        </a:p>
      </dgm:t>
    </dgm:pt>
    <dgm:pt modelId="{11F4A347-EC93-4012-B82F-54CE1B5844AB}" type="sibTrans" cxnId="{59934C3F-63FC-425C-96B7-B520CC9F3D30}">
      <dgm:prSet/>
      <dgm:spPr/>
      <dgm:t>
        <a:bodyPr/>
        <a:lstStyle/>
        <a:p>
          <a:endParaRPr lang="en-US">
            <a:solidFill>
              <a:schemeClr val="tx1"/>
            </a:solidFill>
            <a:latin typeface="Helvetica Neue"/>
          </a:endParaRPr>
        </a:p>
      </dgm:t>
    </dgm:pt>
    <dgm:pt modelId="{746DA0BA-8A20-4959-8B94-8709129C0A19}">
      <dgm:prSet phldrT="[Text]"/>
      <dgm:spPr>
        <a:solidFill>
          <a:schemeClr val="accent4">
            <a:lumMod val="40000"/>
            <a:lumOff val="60000"/>
          </a:schemeClr>
        </a:solidFill>
        <a:ln>
          <a:solidFill>
            <a:schemeClr val="accent4"/>
          </a:solidFill>
        </a:ln>
      </dgm:spPr>
      <dgm:t>
        <a:bodyPr/>
        <a:lstStyle/>
        <a:p>
          <a:r>
            <a:rPr lang="en-US" dirty="0">
              <a:solidFill>
                <a:schemeClr val="tx1"/>
              </a:solidFill>
              <a:latin typeface="Helvetica Neue"/>
            </a:rPr>
            <a:t>2000-2019 chosen for recency</a:t>
          </a:r>
        </a:p>
      </dgm:t>
    </dgm:pt>
    <dgm:pt modelId="{90F0A51B-F683-4253-8AE6-065B991DD370}" type="parTrans" cxnId="{46E8546D-47C8-4D5C-9A3F-95BFDD6C3FC1}">
      <dgm:prSet/>
      <dgm:spPr/>
      <dgm:t>
        <a:bodyPr/>
        <a:lstStyle/>
        <a:p>
          <a:endParaRPr lang="en-US">
            <a:solidFill>
              <a:schemeClr val="tx1"/>
            </a:solidFill>
            <a:latin typeface="Helvetica Neue"/>
          </a:endParaRPr>
        </a:p>
      </dgm:t>
    </dgm:pt>
    <dgm:pt modelId="{0A131610-3D80-4544-9197-13136E8C55D5}" type="sibTrans" cxnId="{46E8546D-47C8-4D5C-9A3F-95BFDD6C3FC1}">
      <dgm:prSet/>
      <dgm:spPr/>
      <dgm:t>
        <a:bodyPr/>
        <a:lstStyle/>
        <a:p>
          <a:endParaRPr lang="en-US">
            <a:solidFill>
              <a:schemeClr val="tx1"/>
            </a:solidFill>
            <a:latin typeface="Helvetica Neue"/>
          </a:endParaRPr>
        </a:p>
      </dgm:t>
    </dgm:pt>
    <dgm:pt modelId="{CC1563F6-A7B1-410F-970F-513339761D59}">
      <dgm:prSet phldrT="[Text]"/>
      <dgm:spPr>
        <a:solidFill>
          <a:schemeClr val="accent4">
            <a:lumMod val="40000"/>
            <a:lumOff val="60000"/>
          </a:schemeClr>
        </a:solidFill>
        <a:ln>
          <a:solidFill>
            <a:schemeClr val="accent4"/>
          </a:solidFill>
        </a:ln>
      </dgm:spPr>
      <dgm:t>
        <a:bodyPr/>
        <a:lstStyle/>
        <a:p>
          <a:r>
            <a:rPr lang="en-US" dirty="0">
              <a:solidFill>
                <a:schemeClr val="tx1"/>
              </a:solidFill>
              <a:latin typeface="Helvetica Neue"/>
            </a:rPr>
            <a:t>Sourced from Cornell Supreme Court </a:t>
          </a:r>
          <a:r>
            <a:rPr lang="en-US" dirty="0" err="1">
              <a:solidFill>
                <a:schemeClr val="tx1"/>
              </a:solidFill>
              <a:latin typeface="Helvetica Neue"/>
            </a:rPr>
            <a:t>ConvoKit</a:t>
          </a:r>
          <a:endParaRPr lang="en-US" dirty="0">
            <a:solidFill>
              <a:schemeClr val="tx1"/>
            </a:solidFill>
            <a:latin typeface="Helvetica Neue"/>
          </a:endParaRPr>
        </a:p>
      </dgm:t>
    </dgm:pt>
    <dgm:pt modelId="{04C5C1E3-9213-49E6-A4E5-33C3B8B26F35}" type="parTrans" cxnId="{7072C7E0-3664-4943-B8EC-7A0D64FD1AB2}">
      <dgm:prSet/>
      <dgm:spPr/>
      <dgm:t>
        <a:bodyPr/>
        <a:lstStyle/>
        <a:p>
          <a:endParaRPr lang="en-US">
            <a:solidFill>
              <a:schemeClr val="tx1"/>
            </a:solidFill>
            <a:latin typeface="Helvetica Neue"/>
          </a:endParaRPr>
        </a:p>
      </dgm:t>
    </dgm:pt>
    <dgm:pt modelId="{9CF59997-ECB9-44A5-8C9F-B8C278047A9B}" type="sibTrans" cxnId="{7072C7E0-3664-4943-B8EC-7A0D64FD1AB2}">
      <dgm:prSet/>
      <dgm:spPr/>
      <dgm:t>
        <a:bodyPr/>
        <a:lstStyle/>
        <a:p>
          <a:endParaRPr lang="en-US">
            <a:solidFill>
              <a:schemeClr val="tx1"/>
            </a:solidFill>
            <a:latin typeface="Helvetica Neue"/>
          </a:endParaRPr>
        </a:p>
      </dgm:t>
    </dgm:pt>
    <dgm:pt modelId="{92A9B24E-300F-49F4-AAE5-10D2A176DDC3}">
      <dgm:prSet phldrT="[Text]" custT="1"/>
      <dgm:spPr>
        <a:solidFill>
          <a:schemeClr val="accent4">
            <a:lumMod val="40000"/>
            <a:lumOff val="60000"/>
          </a:schemeClr>
        </a:solidFill>
        <a:ln>
          <a:solidFill>
            <a:schemeClr val="accent4"/>
          </a:solidFill>
        </a:ln>
      </dgm:spPr>
      <dgm:t>
        <a:bodyPr/>
        <a:lstStyle/>
        <a:p>
          <a:endParaRPr lang="en-US" sz="1400" dirty="0">
            <a:solidFill>
              <a:schemeClr val="tx1"/>
            </a:solidFill>
            <a:latin typeface="Helvetica Neue"/>
          </a:endParaRPr>
        </a:p>
        <a:p>
          <a:r>
            <a:rPr lang="en-US" sz="1400" dirty="0">
              <a:solidFill>
                <a:schemeClr val="tx1"/>
              </a:solidFill>
              <a:latin typeface="Helvetica Neue"/>
            </a:rPr>
            <a:t>Clean and preprocess data</a:t>
          </a:r>
        </a:p>
      </dgm:t>
    </dgm:pt>
    <dgm:pt modelId="{B6003825-8170-4B56-8A44-F63DD44FB5FD}" type="parTrans" cxnId="{9291838F-B217-4BBA-86B5-ED271251DE72}">
      <dgm:prSet/>
      <dgm:spPr/>
      <dgm:t>
        <a:bodyPr/>
        <a:lstStyle/>
        <a:p>
          <a:endParaRPr lang="en-US">
            <a:solidFill>
              <a:schemeClr val="tx1"/>
            </a:solidFill>
            <a:latin typeface="Helvetica Neue"/>
          </a:endParaRPr>
        </a:p>
      </dgm:t>
    </dgm:pt>
    <dgm:pt modelId="{8C69AAA9-AD26-46A4-95AA-F15941580F8E}" type="sibTrans" cxnId="{9291838F-B217-4BBA-86B5-ED271251DE72}">
      <dgm:prSet/>
      <dgm:spPr/>
      <dgm:t>
        <a:bodyPr/>
        <a:lstStyle/>
        <a:p>
          <a:endParaRPr lang="en-US">
            <a:solidFill>
              <a:schemeClr val="tx1"/>
            </a:solidFill>
            <a:latin typeface="Helvetica Neue"/>
          </a:endParaRPr>
        </a:p>
      </dgm:t>
    </dgm:pt>
    <dgm:pt modelId="{54F0201E-A17A-4126-94E8-D049E8160EF6}">
      <dgm:prSet phldrT="[Text]"/>
      <dgm:spPr>
        <a:solidFill>
          <a:schemeClr val="accent4">
            <a:lumMod val="40000"/>
            <a:lumOff val="60000"/>
          </a:schemeClr>
        </a:solidFill>
        <a:ln>
          <a:solidFill>
            <a:schemeClr val="accent4"/>
          </a:solidFill>
        </a:ln>
      </dgm:spPr>
      <dgm:t>
        <a:bodyPr/>
        <a:lstStyle/>
        <a:p>
          <a:r>
            <a:rPr lang="en-US" dirty="0">
              <a:solidFill>
                <a:schemeClr val="tx1"/>
              </a:solidFill>
              <a:latin typeface="Helvetica Neue"/>
            </a:rPr>
            <a:t>Remove irrelevant feature columns</a:t>
          </a:r>
        </a:p>
      </dgm:t>
    </dgm:pt>
    <dgm:pt modelId="{E81D58F5-1DF0-4E31-8F17-C7563CBD274C}" type="parTrans" cxnId="{7E5900CD-24E4-44DE-B9A6-140BCE440AAC}">
      <dgm:prSet/>
      <dgm:spPr/>
      <dgm:t>
        <a:bodyPr/>
        <a:lstStyle/>
        <a:p>
          <a:endParaRPr lang="en-US">
            <a:solidFill>
              <a:schemeClr val="tx1"/>
            </a:solidFill>
            <a:latin typeface="Helvetica Neue"/>
          </a:endParaRPr>
        </a:p>
      </dgm:t>
    </dgm:pt>
    <dgm:pt modelId="{DAC8F438-4BBC-4EC7-80EE-9D76D7FC3A16}" type="sibTrans" cxnId="{7E5900CD-24E4-44DE-B9A6-140BCE440AAC}">
      <dgm:prSet/>
      <dgm:spPr/>
      <dgm:t>
        <a:bodyPr/>
        <a:lstStyle/>
        <a:p>
          <a:endParaRPr lang="en-US">
            <a:solidFill>
              <a:schemeClr val="tx1"/>
            </a:solidFill>
            <a:latin typeface="Helvetica Neue"/>
          </a:endParaRPr>
        </a:p>
      </dgm:t>
    </dgm:pt>
    <dgm:pt modelId="{96A38741-2E65-4B4D-B809-B23F891A5F0F}">
      <dgm:prSet phldrT="[Text]"/>
      <dgm:spPr>
        <a:solidFill>
          <a:schemeClr val="accent4">
            <a:lumMod val="40000"/>
            <a:lumOff val="60000"/>
          </a:schemeClr>
        </a:solidFill>
        <a:ln>
          <a:solidFill>
            <a:schemeClr val="accent4"/>
          </a:solidFill>
        </a:ln>
      </dgm:spPr>
      <dgm:t>
        <a:bodyPr/>
        <a:lstStyle/>
        <a:p>
          <a:r>
            <a:rPr lang="en-US" dirty="0">
              <a:solidFill>
                <a:schemeClr val="tx1"/>
              </a:solidFill>
              <a:latin typeface="Helvetica Neue"/>
            </a:rPr>
            <a:t>Combine all utterances into a single text </a:t>
          </a:r>
          <a:br>
            <a:rPr lang="en-US" dirty="0">
              <a:solidFill>
                <a:schemeClr val="tx1"/>
              </a:solidFill>
              <a:latin typeface="Helvetica Neue"/>
            </a:rPr>
          </a:br>
          <a:r>
            <a:rPr lang="en-US" dirty="0">
              <a:solidFill>
                <a:schemeClr val="tx1"/>
              </a:solidFill>
              <a:latin typeface="Helvetica Neue"/>
            </a:rPr>
            <a:t>formatted as “person X says Y to person Z”</a:t>
          </a:r>
        </a:p>
      </dgm:t>
    </dgm:pt>
    <dgm:pt modelId="{32F60E86-D238-47A7-8181-8E763DB19947}" type="parTrans" cxnId="{686BDFB9-9183-4F8C-BCAA-8C229675E093}">
      <dgm:prSet/>
      <dgm:spPr/>
      <dgm:t>
        <a:bodyPr/>
        <a:lstStyle/>
        <a:p>
          <a:endParaRPr lang="en-US">
            <a:solidFill>
              <a:schemeClr val="tx1"/>
            </a:solidFill>
            <a:latin typeface="Helvetica Neue"/>
          </a:endParaRPr>
        </a:p>
      </dgm:t>
    </dgm:pt>
    <dgm:pt modelId="{328C5840-1829-4C11-8F0C-377099C07C97}" type="sibTrans" cxnId="{686BDFB9-9183-4F8C-BCAA-8C229675E093}">
      <dgm:prSet/>
      <dgm:spPr/>
      <dgm:t>
        <a:bodyPr/>
        <a:lstStyle/>
        <a:p>
          <a:endParaRPr lang="en-US">
            <a:solidFill>
              <a:schemeClr val="tx1"/>
            </a:solidFill>
            <a:latin typeface="Helvetica Neue"/>
          </a:endParaRPr>
        </a:p>
      </dgm:t>
    </dgm:pt>
    <dgm:pt modelId="{5BAAC1A5-1288-4836-A35F-9118E935E44B}">
      <dgm:prSet phldrT="[Text]" custT="1"/>
      <dgm:spPr>
        <a:solidFill>
          <a:schemeClr val="accent4">
            <a:lumMod val="40000"/>
            <a:lumOff val="60000"/>
          </a:schemeClr>
        </a:solidFill>
        <a:ln>
          <a:solidFill>
            <a:schemeClr val="accent4"/>
          </a:solidFill>
        </a:ln>
      </dgm:spPr>
      <dgm:t>
        <a:bodyPr/>
        <a:lstStyle/>
        <a:p>
          <a:endParaRPr lang="en-US" sz="1400" dirty="0">
            <a:solidFill>
              <a:schemeClr val="tx1"/>
            </a:solidFill>
            <a:latin typeface="Helvetica Neue"/>
          </a:endParaRPr>
        </a:p>
        <a:p>
          <a:r>
            <a:rPr lang="en-US" sz="1400" dirty="0">
              <a:solidFill>
                <a:schemeClr val="tx1"/>
              </a:solidFill>
              <a:latin typeface="Helvetica Neue"/>
            </a:rPr>
            <a:t>Pass into specific models</a:t>
          </a:r>
        </a:p>
      </dgm:t>
    </dgm:pt>
    <dgm:pt modelId="{AA031F6B-BCBB-4EAA-BD47-18294E53D5FB}" type="parTrans" cxnId="{58166C57-5CA8-4954-A0F7-82BF6CB7274A}">
      <dgm:prSet/>
      <dgm:spPr/>
      <dgm:t>
        <a:bodyPr/>
        <a:lstStyle/>
        <a:p>
          <a:endParaRPr lang="en-US">
            <a:solidFill>
              <a:schemeClr val="tx1"/>
            </a:solidFill>
            <a:latin typeface="Helvetica Neue"/>
          </a:endParaRPr>
        </a:p>
      </dgm:t>
    </dgm:pt>
    <dgm:pt modelId="{9336AB89-E3D4-41EC-AE8F-30A3D1A768CF}" type="sibTrans" cxnId="{58166C57-5CA8-4954-A0F7-82BF6CB7274A}">
      <dgm:prSet/>
      <dgm:spPr/>
      <dgm:t>
        <a:bodyPr/>
        <a:lstStyle/>
        <a:p>
          <a:endParaRPr lang="en-US">
            <a:solidFill>
              <a:schemeClr val="tx1"/>
            </a:solidFill>
            <a:latin typeface="Helvetica Neue"/>
          </a:endParaRPr>
        </a:p>
      </dgm:t>
    </dgm:pt>
    <dgm:pt modelId="{FAD63959-691D-4831-A9FA-169A87EBE0BB}">
      <dgm:prSet phldrT="[Text]"/>
      <dgm:spPr>
        <a:solidFill>
          <a:schemeClr val="accent4">
            <a:lumMod val="40000"/>
            <a:lumOff val="60000"/>
          </a:schemeClr>
        </a:solidFill>
        <a:ln>
          <a:solidFill>
            <a:schemeClr val="accent4"/>
          </a:solidFill>
        </a:ln>
      </dgm:spPr>
      <dgm:t>
        <a:bodyPr/>
        <a:lstStyle/>
        <a:p>
          <a:r>
            <a:rPr lang="en-US" dirty="0">
              <a:solidFill>
                <a:schemeClr val="tx1"/>
              </a:solidFill>
              <a:latin typeface="Helvetica Neue"/>
            </a:rPr>
            <a:t>For entire case prediction, extract win side</a:t>
          </a:r>
        </a:p>
      </dgm:t>
    </dgm:pt>
    <dgm:pt modelId="{1B8A86C5-BDE9-47DA-8DC9-D27053A0BB6F}" type="parTrans" cxnId="{BB75F657-43B9-4F2F-8719-1DDAF3643AEE}">
      <dgm:prSet/>
      <dgm:spPr/>
      <dgm:t>
        <a:bodyPr/>
        <a:lstStyle/>
        <a:p>
          <a:endParaRPr lang="en-US">
            <a:solidFill>
              <a:schemeClr val="tx1"/>
            </a:solidFill>
            <a:latin typeface="Helvetica Neue"/>
          </a:endParaRPr>
        </a:p>
      </dgm:t>
    </dgm:pt>
    <dgm:pt modelId="{767B2A8A-3CDD-4498-85D9-7570EE41837C}" type="sibTrans" cxnId="{BB75F657-43B9-4F2F-8719-1DDAF3643AEE}">
      <dgm:prSet/>
      <dgm:spPr/>
      <dgm:t>
        <a:bodyPr/>
        <a:lstStyle/>
        <a:p>
          <a:endParaRPr lang="en-US">
            <a:solidFill>
              <a:schemeClr val="tx1"/>
            </a:solidFill>
            <a:latin typeface="Helvetica Neue"/>
          </a:endParaRPr>
        </a:p>
      </dgm:t>
    </dgm:pt>
    <dgm:pt modelId="{1B7D2ED5-82C5-4396-994B-E0FAB6616EBC}">
      <dgm:prSet phldrT="[Text]"/>
      <dgm:spPr>
        <a:solidFill>
          <a:schemeClr val="accent4">
            <a:lumMod val="40000"/>
            <a:lumOff val="60000"/>
          </a:schemeClr>
        </a:solidFill>
        <a:ln>
          <a:solidFill>
            <a:schemeClr val="accent4"/>
          </a:solidFill>
        </a:ln>
      </dgm:spPr>
      <dgm:t>
        <a:bodyPr/>
        <a:lstStyle/>
        <a:p>
          <a:r>
            <a:rPr lang="en-US" dirty="0">
              <a:solidFill>
                <a:schemeClr val="tx1"/>
              </a:solidFill>
              <a:latin typeface="Helvetica Neue"/>
            </a:rPr>
            <a:t>Group by case</a:t>
          </a:r>
        </a:p>
      </dgm:t>
    </dgm:pt>
    <dgm:pt modelId="{77F23A7B-EC78-4A6E-922D-955D8B22FA02}" type="parTrans" cxnId="{3C74000E-73CF-4801-BD64-0A97158F0422}">
      <dgm:prSet/>
      <dgm:spPr/>
      <dgm:t>
        <a:bodyPr/>
        <a:lstStyle/>
        <a:p>
          <a:endParaRPr lang="en-US">
            <a:solidFill>
              <a:schemeClr val="tx1"/>
            </a:solidFill>
            <a:latin typeface="Helvetica Neue"/>
          </a:endParaRPr>
        </a:p>
      </dgm:t>
    </dgm:pt>
    <dgm:pt modelId="{5A5C2776-437E-46F2-A8B2-7496E0C39327}" type="sibTrans" cxnId="{3C74000E-73CF-4801-BD64-0A97158F0422}">
      <dgm:prSet/>
      <dgm:spPr/>
      <dgm:t>
        <a:bodyPr/>
        <a:lstStyle/>
        <a:p>
          <a:endParaRPr lang="en-US">
            <a:solidFill>
              <a:schemeClr val="tx1"/>
            </a:solidFill>
            <a:latin typeface="Helvetica Neue"/>
          </a:endParaRPr>
        </a:p>
      </dgm:t>
    </dgm:pt>
    <dgm:pt modelId="{C0A9C1F3-C996-4CE1-9813-AD723CEBCC8E}">
      <dgm:prSet phldrT="[Text]"/>
      <dgm:spPr>
        <a:solidFill>
          <a:schemeClr val="accent4">
            <a:lumMod val="40000"/>
            <a:lumOff val="60000"/>
          </a:schemeClr>
        </a:solidFill>
        <a:ln>
          <a:solidFill>
            <a:schemeClr val="accent4"/>
          </a:solidFill>
        </a:ln>
      </dgm:spPr>
      <dgm:t>
        <a:bodyPr/>
        <a:lstStyle/>
        <a:p>
          <a:r>
            <a:rPr lang="en-US" dirty="0">
              <a:solidFill>
                <a:schemeClr val="tx1"/>
              </a:solidFill>
              <a:latin typeface="Helvetica Neue"/>
            </a:rPr>
            <a:t>For justice prediction, analyze only their cases</a:t>
          </a:r>
        </a:p>
      </dgm:t>
    </dgm:pt>
    <dgm:pt modelId="{93D0B179-0A19-4F2A-947A-008AF1C18D69}" type="parTrans" cxnId="{2AB2DF83-2AC7-44C5-8079-9A1A5DC2A809}">
      <dgm:prSet/>
      <dgm:spPr/>
      <dgm:t>
        <a:bodyPr/>
        <a:lstStyle/>
        <a:p>
          <a:endParaRPr lang="en-US">
            <a:solidFill>
              <a:schemeClr val="tx1"/>
            </a:solidFill>
            <a:latin typeface="Helvetica Neue"/>
          </a:endParaRPr>
        </a:p>
      </dgm:t>
    </dgm:pt>
    <dgm:pt modelId="{06430F88-103E-42A2-B4BB-23023AA70A65}" type="sibTrans" cxnId="{2AB2DF83-2AC7-44C5-8079-9A1A5DC2A809}">
      <dgm:prSet/>
      <dgm:spPr/>
      <dgm:t>
        <a:bodyPr/>
        <a:lstStyle/>
        <a:p>
          <a:endParaRPr lang="en-US">
            <a:solidFill>
              <a:schemeClr val="tx1"/>
            </a:solidFill>
            <a:latin typeface="Helvetica Neue"/>
          </a:endParaRPr>
        </a:p>
      </dgm:t>
    </dgm:pt>
    <dgm:pt modelId="{B03DE131-8FC3-4C5D-B819-6AA406EF6A06}" type="pres">
      <dgm:prSet presAssocID="{EFF5D3C8-1BD9-47A4-A31D-465974EBABB3}" presName="linearFlow" presStyleCnt="0">
        <dgm:presLayoutVars>
          <dgm:dir/>
          <dgm:animLvl val="lvl"/>
          <dgm:resizeHandles val="exact"/>
        </dgm:presLayoutVars>
      </dgm:prSet>
      <dgm:spPr/>
    </dgm:pt>
    <dgm:pt modelId="{BDA7E91A-2D06-414C-9F91-12D5F8C80DAC}" type="pres">
      <dgm:prSet presAssocID="{EE977577-0F24-4CDE-A681-4085102B07A6}" presName="composite" presStyleCnt="0"/>
      <dgm:spPr/>
    </dgm:pt>
    <dgm:pt modelId="{76864C3F-3237-4086-86C7-D18C040AA3DB}" type="pres">
      <dgm:prSet presAssocID="{EE977577-0F24-4CDE-A681-4085102B07A6}" presName="parentText" presStyleLbl="alignNode1" presStyleIdx="0" presStyleCnt="3">
        <dgm:presLayoutVars>
          <dgm:chMax val="1"/>
          <dgm:bulletEnabled val="1"/>
        </dgm:presLayoutVars>
      </dgm:prSet>
      <dgm:spPr/>
    </dgm:pt>
    <dgm:pt modelId="{A72509B4-3D7D-4804-9956-70987097FBE4}" type="pres">
      <dgm:prSet presAssocID="{EE977577-0F24-4CDE-A681-4085102B07A6}" presName="descendantText" presStyleLbl="alignAcc1" presStyleIdx="0" presStyleCnt="3">
        <dgm:presLayoutVars>
          <dgm:bulletEnabled val="1"/>
        </dgm:presLayoutVars>
      </dgm:prSet>
      <dgm:spPr/>
    </dgm:pt>
    <dgm:pt modelId="{FB4F237E-5B70-43E7-AE97-08E014CB22B1}" type="pres">
      <dgm:prSet presAssocID="{11F4A347-EC93-4012-B82F-54CE1B5844AB}" presName="sp" presStyleCnt="0"/>
      <dgm:spPr/>
    </dgm:pt>
    <dgm:pt modelId="{DDBFDC72-8414-40DC-A48A-D91FF7E18A58}" type="pres">
      <dgm:prSet presAssocID="{92A9B24E-300F-49F4-AAE5-10D2A176DDC3}" presName="composite" presStyleCnt="0"/>
      <dgm:spPr/>
    </dgm:pt>
    <dgm:pt modelId="{F79730A1-6EE5-49F6-9FFD-52A1CFD2C04E}" type="pres">
      <dgm:prSet presAssocID="{92A9B24E-300F-49F4-AAE5-10D2A176DDC3}" presName="parentText" presStyleLbl="alignNode1" presStyleIdx="1" presStyleCnt="3">
        <dgm:presLayoutVars>
          <dgm:chMax val="1"/>
          <dgm:bulletEnabled val="1"/>
        </dgm:presLayoutVars>
      </dgm:prSet>
      <dgm:spPr/>
    </dgm:pt>
    <dgm:pt modelId="{65B12233-A415-4FA8-9EDE-0594538E1353}" type="pres">
      <dgm:prSet presAssocID="{92A9B24E-300F-49F4-AAE5-10D2A176DDC3}" presName="descendantText" presStyleLbl="alignAcc1" presStyleIdx="1" presStyleCnt="3">
        <dgm:presLayoutVars>
          <dgm:bulletEnabled val="1"/>
        </dgm:presLayoutVars>
      </dgm:prSet>
      <dgm:spPr/>
    </dgm:pt>
    <dgm:pt modelId="{DC0DC2FE-DD72-454C-91BC-BDF0330AB746}" type="pres">
      <dgm:prSet presAssocID="{8C69AAA9-AD26-46A4-95AA-F15941580F8E}" presName="sp" presStyleCnt="0"/>
      <dgm:spPr/>
    </dgm:pt>
    <dgm:pt modelId="{90B8A18D-25C4-4EAF-8884-A2BF6BEB2EDB}" type="pres">
      <dgm:prSet presAssocID="{5BAAC1A5-1288-4836-A35F-9118E935E44B}" presName="composite" presStyleCnt="0"/>
      <dgm:spPr/>
    </dgm:pt>
    <dgm:pt modelId="{4223C818-8965-45A8-BC5A-10F6833596C3}" type="pres">
      <dgm:prSet presAssocID="{5BAAC1A5-1288-4836-A35F-9118E935E44B}" presName="parentText" presStyleLbl="alignNode1" presStyleIdx="2" presStyleCnt="3">
        <dgm:presLayoutVars>
          <dgm:chMax val="1"/>
          <dgm:bulletEnabled val="1"/>
        </dgm:presLayoutVars>
      </dgm:prSet>
      <dgm:spPr/>
    </dgm:pt>
    <dgm:pt modelId="{3701E3C1-B975-42B8-8389-3200A8271AA1}" type="pres">
      <dgm:prSet presAssocID="{5BAAC1A5-1288-4836-A35F-9118E935E44B}" presName="descendantText" presStyleLbl="alignAcc1" presStyleIdx="2" presStyleCnt="3">
        <dgm:presLayoutVars>
          <dgm:bulletEnabled val="1"/>
        </dgm:presLayoutVars>
      </dgm:prSet>
      <dgm:spPr/>
    </dgm:pt>
  </dgm:ptLst>
  <dgm:cxnLst>
    <dgm:cxn modelId="{3C74000E-73CF-4801-BD64-0A97158F0422}" srcId="{92A9B24E-300F-49F4-AAE5-10D2A176DDC3}" destId="{1B7D2ED5-82C5-4396-994B-E0FAB6616EBC}" srcOrd="1" destOrd="0" parTransId="{77F23A7B-EC78-4A6E-922D-955D8B22FA02}" sibTransId="{5A5C2776-437E-46F2-A8B2-7496E0C39327}"/>
    <dgm:cxn modelId="{59934C3F-63FC-425C-96B7-B520CC9F3D30}" srcId="{EFF5D3C8-1BD9-47A4-A31D-465974EBABB3}" destId="{EE977577-0F24-4CDE-A681-4085102B07A6}" srcOrd="0" destOrd="0" parTransId="{B29874A1-83C7-483B-8299-EE92595F3BC6}" sibTransId="{11F4A347-EC93-4012-B82F-54CE1B5844AB}"/>
    <dgm:cxn modelId="{416B2E44-BAA2-4921-BAF3-917A84ACC46B}" type="presOf" srcId="{C0A9C1F3-C996-4CE1-9813-AD723CEBCC8E}" destId="{3701E3C1-B975-42B8-8389-3200A8271AA1}" srcOrd="0" destOrd="1" presId="urn:microsoft.com/office/officeart/2005/8/layout/chevron2"/>
    <dgm:cxn modelId="{46E8546D-47C8-4D5C-9A3F-95BFDD6C3FC1}" srcId="{EE977577-0F24-4CDE-A681-4085102B07A6}" destId="{746DA0BA-8A20-4959-8B94-8709129C0A19}" srcOrd="0" destOrd="0" parTransId="{90F0A51B-F683-4253-8AE6-065B991DD370}" sibTransId="{0A131610-3D80-4544-9197-13136E8C55D5}"/>
    <dgm:cxn modelId="{9E5C4F6E-6C6C-4FE1-ADE0-B99BF03C0ED4}" type="presOf" srcId="{EE977577-0F24-4CDE-A681-4085102B07A6}" destId="{76864C3F-3237-4086-86C7-D18C040AA3DB}" srcOrd="0" destOrd="0" presId="urn:microsoft.com/office/officeart/2005/8/layout/chevron2"/>
    <dgm:cxn modelId="{58166C57-5CA8-4954-A0F7-82BF6CB7274A}" srcId="{EFF5D3C8-1BD9-47A4-A31D-465974EBABB3}" destId="{5BAAC1A5-1288-4836-A35F-9118E935E44B}" srcOrd="2" destOrd="0" parTransId="{AA031F6B-BCBB-4EAA-BD47-18294E53D5FB}" sibTransId="{9336AB89-E3D4-41EC-AE8F-30A3D1A768CF}"/>
    <dgm:cxn modelId="{BB75F657-43B9-4F2F-8719-1DDAF3643AEE}" srcId="{5BAAC1A5-1288-4836-A35F-9118E935E44B}" destId="{FAD63959-691D-4831-A9FA-169A87EBE0BB}" srcOrd="0" destOrd="0" parTransId="{1B8A86C5-BDE9-47DA-8DC9-D27053A0BB6F}" sibTransId="{767B2A8A-3CDD-4498-85D9-7570EE41837C}"/>
    <dgm:cxn modelId="{ACD40F58-ECA5-42C8-B0AA-E7EFF913E27B}" type="presOf" srcId="{746DA0BA-8A20-4959-8B94-8709129C0A19}" destId="{A72509B4-3D7D-4804-9956-70987097FBE4}" srcOrd="0" destOrd="0" presId="urn:microsoft.com/office/officeart/2005/8/layout/chevron2"/>
    <dgm:cxn modelId="{8D376E58-0269-40C6-8EBE-AB7DABB1DA0A}" type="presOf" srcId="{96A38741-2E65-4B4D-B809-B23F891A5F0F}" destId="{65B12233-A415-4FA8-9EDE-0594538E1353}" srcOrd="0" destOrd="2" presId="urn:microsoft.com/office/officeart/2005/8/layout/chevron2"/>
    <dgm:cxn modelId="{2AB2DF83-2AC7-44C5-8079-9A1A5DC2A809}" srcId="{5BAAC1A5-1288-4836-A35F-9118E935E44B}" destId="{C0A9C1F3-C996-4CE1-9813-AD723CEBCC8E}" srcOrd="1" destOrd="0" parTransId="{93D0B179-0A19-4F2A-947A-008AF1C18D69}" sibTransId="{06430F88-103E-42A2-B4BB-23023AA70A65}"/>
    <dgm:cxn modelId="{9291838F-B217-4BBA-86B5-ED271251DE72}" srcId="{EFF5D3C8-1BD9-47A4-A31D-465974EBABB3}" destId="{92A9B24E-300F-49F4-AAE5-10D2A176DDC3}" srcOrd="1" destOrd="0" parTransId="{B6003825-8170-4B56-8A44-F63DD44FB5FD}" sibTransId="{8C69AAA9-AD26-46A4-95AA-F15941580F8E}"/>
    <dgm:cxn modelId="{96800F97-C055-4537-B79D-7C3DC2C426A6}" type="presOf" srcId="{CC1563F6-A7B1-410F-970F-513339761D59}" destId="{A72509B4-3D7D-4804-9956-70987097FBE4}" srcOrd="0" destOrd="1" presId="urn:microsoft.com/office/officeart/2005/8/layout/chevron2"/>
    <dgm:cxn modelId="{DE7F2A9E-F189-480B-AACE-FF37207F80F8}" type="presOf" srcId="{1B7D2ED5-82C5-4396-994B-E0FAB6616EBC}" destId="{65B12233-A415-4FA8-9EDE-0594538E1353}" srcOrd="0" destOrd="1" presId="urn:microsoft.com/office/officeart/2005/8/layout/chevron2"/>
    <dgm:cxn modelId="{78614EB0-2102-4AD1-B0DB-C936797FEF62}" type="presOf" srcId="{EFF5D3C8-1BD9-47A4-A31D-465974EBABB3}" destId="{B03DE131-8FC3-4C5D-B819-6AA406EF6A06}" srcOrd="0" destOrd="0" presId="urn:microsoft.com/office/officeart/2005/8/layout/chevron2"/>
    <dgm:cxn modelId="{686BDFB9-9183-4F8C-BCAA-8C229675E093}" srcId="{92A9B24E-300F-49F4-AAE5-10D2A176DDC3}" destId="{96A38741-2E65-4B4D-B809-B23F891A5F0F}" srcOrd="2" destOrd="0" parTransId="{32F60E86-D238-47A7-8181-8E763DB19947}" sibTransId="{328C5840-1829-4C11-8F0C-377099C07C97}"/>
    <dgm:cxn modelId="{FC91B5C7-E681-4205-A092-8D132BF314DB}" type="presOf" srcId="{5BAAC1A5-1288-4836-A35F-9118E935E44B}" destId="{4223C818-8965-45A8-BC5A-10F6833596C3}" srcOrd="0" destOrd="0" presId="urn:microsoft.com/office/officeart/2005/8/layout/chevron2"/>
    <dgm:cxn modelId="{E005FBCC-9609-4141-9968-365A848EBE1F}" type="presOf" srcId="{54F0201E-A17A-4126-94E8-D049E8160EF6}" destId="{65B12233-A415-4FA8-9EDE-0594538E1353}" srcOrd="0" destOrd="0" presId="urn:microsoft.com/office/officeart/2005/8/layout/chevron2"/>
    <dgm:cxn modelId="{7E5900CD-24E4-44DE-B9A6-140BCE440AAC}" srcId="{92A9B24E-300F-49F4-AAE5-10D2A176DDC3}" destId="{54F0201E-A17A-4126-94E8-D049E8160EF6}" srcOrd="0" destOrd="0" parTransId="{E81D58F5-1DF0-4E31-8F17-C7563CBD274C}" sibTransId="{DAC8F438-4BBC-4EC7-80EE-9D76D7FC3A16}"/>
    <dgm:cxn modelId="{61DEA5DE-9C9C-425B-9993-042CC74197A7}" type="presOf" srcId="{92A9B24E-300F-49F4-AAE5-10D2A176DDC3}" destId="{F79730A1-6EE5-49F6-9FFD-52A1CFD2C04E}" srcOrd="0" destOrd="0" presId="urn:microsoft.com/office/officeart/2005/8/layout/chevron2"/>
    <dgm:cxn modelId="{7072C7E0-3664-4943-B8EC-7A0D64FD1AB2}" srcId="{EE977577-0F24-4CDE-A681-4085102B07A6}" destId="{CC1563F6-A7B1-410F-970F-513339761D59}" srcOrd="1" destOrd="0" parTransId="{04C5C1E3-9213-49E6-A4E5-33C3B8B26F35}" sibTransId="{9CF59997-ECB9-44A5-8C9F-B8C278047A9B}"/>
    <dgm:cxn modelId="{021588F3-1C7E-4754-8829-BD56E914891A}" type="presOf" srcId="{FAD63959-691D-4831-A9FA-169A87EBE0BB}" destId="{3701E3C1-B975-42B8-8389-3200A8271AA1}" srcOrd="0" destOrd="0" presId="urn:microsoft.com/office/officeart/2005/8/layout/chevron2"/>
    <dgm:cxn modelId="{7817E2AC-390E-4C87-883A-00338C36BB0C}" type="presParOf" srcId="{B03DE131-8FC3-4C5D-B819-6AA406EF6A06}" destId="{BDA7E91A-2D06-414C-9F91-12D5F8C80DAC}" srcOrd="0" destOrd="0" presId="urn:microsoft.com/office/officeart/2005/8/layout/chevron2"/>
    <dgm:cxn modelId="{9D9C4501-9A39-4CEB-B021-705153ABBDAD}" type="presParOf" srcId="{BDA7E91A-2D06-414C-9F91-12D5F8C80DAC}" destId="{76864C3F-3237-4086-86C7-D18C040AA3DB}" srcOrd="0" destOrd="0" presId="urn:microsoft.com/office/officeart/2005/8/layout/chevron2"/>
    <dgm:cxn modelId="{4A43A4E8-6CC5-4C82-890D-420ACE44F0F4}" type="presParOf" srcId="{BDA7E91A-2D06-414C-9F91-12D5F8C80DAC}" destId="{A72509B4-3D7D-4804-9956-70987097FBE4}" srcOrd="1" destOrd="0" presId="urn:microsoft.com/office/officeart/2005/8/layout/chevron2"/>
    <dgm:cxn modelId="{20C81AD4-EC4E-4E99-AB37-9A063CBFD89F}" type="presParOf" srcId="{B03DE131-8FC3-4C5D-B819-6AA406EF6A06}" destId="{FB4F237E-5B70-43E7-AE97-08E014CB22B1}" srcOrd="1" destOrd="0" presId="urn:microsoft.com/office/officeart/2005/8/layout/chevron2"/>
    <dgm:cxn modelId="{82235BB8-433C-4FBF-8ABE-0A26DE873336}" type="presParOf" srcId="{B03DE131-8FC3-4C5D-B819-6AA406EF6A06}" destId="{DDBFDC72-8414-40DC-A48A-D91FF7E18A58}" srcOrd="2" destOrd="0" presId="urn:microsoft.com/office/officeart/2005/8/layout/chevron2"/>
    <dgm:cxn modelId="{32F9CFFA-72AC-447D-B237-71139E474238}" type="presParOf" srcId="{DDBFDC72-8414-40DC-A48A-D91FF7E18A58}" destId="{F79730A1-6EE5-49F6-9FFD-52A1CFD2C04E}" srcOrd="0" destOrd="0" presId="urn:microsoft.com/office/officeart/2005/8/layout/chevron2"/>
    <dgm:cxn modelId="{AF9223CC-BD6D-4D5A-BF29-628674B49049}" type="presParOf" srcId="{DDBFDC72-8414-40DC-A48A-D91FF7E18A58}" destId="{65B12233-A415-4FA8-9EDE-0594538E1353}" srcOrd="1" destOrd="0" presId="urn:microsoft.com/office/officeart/2005/8/layout/chevron2"/>
    <dgm:cxn modelId="{A9BA9B97-8B35-418B-BFC1-5ED69179FB34}" type="presParOf" srcId="{B03DE131-8FC3-4C5D-B819-6AA406EF6A06}" destId="{DC0DC2FE-DD72-454C-91BC-BDF0330AB746}" srcOrd="3" destOrd="0" presId="urn:microsoft.com/office/officeart/2005/8/layout/chevron2"/>
    <dgm:cxn modelId="{50F7F40F-16AF-47DB-9FDB-841E771336E4}" type="presParOf" srcId="{B03DE131-8FC3-4C5D-B819-6AA406EF6A06}" destId="{90B8A18D-25C4-4EAF-8884-A2BF6BEB2EDB}" srcOrd="4" destOrd="0" presId="urn:microsoft.com/office/officeart/2005/8/layout/chevron2"/>
    <dgm:cxn modelId="{7A52DCAB-2BBB-4C62-A8BF-224F415B5BA7}" type="presParOf" srcId="{90B8A18D-25C4-4EAF-8884-A2BF6BEB2EDB}" destId="{4223C818-8965-45A8-BC5A-10F6833596C3}" srcOrd="0" destOrd="0" presId="urn:microsoft.com/office/officeart/2005/8/layout/chevron2"/>
    <dgm:cxn modelId="{709DD662-45D3-4CF8-9A9C-65467160232E}" type="presParOf" srcId="{90B8A18D-25C4-4EAF-8884-A2BF6BEB2EDB}" destId="{3701E3C1-B975-42B8-8389-3200A8271AA1}"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64C3F-3237-4086-86C7-D18C040AA3DB}">
      <dsp:nvSpPr>
        <dsp:cNvPr id="0" name=""/>
        <dsp:cNvSpPr/>
      </dsp:nvSpPr>
      <dsp:spPr>
        <a:xfrm rot="5400000">
          <a:off x="-212978" y="217323"/>
          <a:ext cx="1419858" cy="993901"/>
        </a:xfrm>
        <a:prstGeom prst="chevron">
          <a:avLst/>
        </a:prstGeom>
        <a:solidFill>
          <a:schemeClr val="accent4">
            <a:lumMod val="40000"/>
            <a:lumOff val="6000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latin typeface="Helvetica Neue"/>
            </a:rPr>
            <a:t>Extract data</a:t>
          </a:r>
        </a:p>
      </dsp:txBody>
      <dsp:txXfrm rot="-5400000">
        <a:off x="1" y="501296"/>
        <a:ext cx="993901" cy="425957"/>
      </dsp:txXfrm>
    </dsp:sp>
    <dsp:sp modelId="{A72509B4-3D7D-4804-9956-70987097FBE4}">
      <dsp:nvSpPr>
        <dsp:cNvPr id="0" name=""/>
        <dsp:cNvSpPr/>
      </dsp:nvSpPr>
      <dsp:spPr>
        <a:xfrm rot="5400000">
          <a:off x="3242887" y="-2244641"/>
          <a:ext cx="922908" cy="5420880"/>
        </a:xfrm>
        <a:prstGeom prst="round2SameRect">
          <a:avLst/>
        </a:prstGeom>
        <a:solidFill>
          <a:schemeClr val="accent4">
            <a:lumMod val="40000"/>
            <a:lumOff val="6000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chemeClr val="tx1"/>
              </a:solidFill>
              <a:latin typeface="Helvetica Neue"/>
            </a:rPr>
            <a:t>2000-2019 chosen for recency</a:t>
          </a:r>
        </a:p>
        <a:p>
          <a:pPr marL="114300" lvl="1" indent="-114300" algn="l" defTabSz="622300">
            <a:lnSpc>
              <a:spcPct val="90000"/>
            </a:lnSpc>
            <a:spcBef>
              <a:spcPct val="0"/>
            </a:spcBef>
            <a:spcAft>
              <a:spcPct val="15000"/>
            </a:spcAft>
            <a:buChar char="•"/>
          </a:pPr>
          <a:r>
            <a:rPr lang="en-US" sz="1400" kern="1200" dirty="0">
              <a:solidFill>
                <a:schemeClr val="tx1"/>
              </a:solidFill>
              <a:latin typeface="Helvetica Neue"/>
            </a:rPr>
            <a:t>Sourced from Cornell Supreme Court </a:t>
          </a:r>
          <a:r>
            <a:rPr lang="en-US" sz="1400" kern="1200" dirty="0" err="1">
              <a:solidFill>
                <a:schemeClr val="tx1"/>
              </a:solidFill>
              <a:latin typeface="Helvetica Neue"/>
            </a:rPr>
            <a:t>ConvoKit</a:t>
          </a:r>
          <a:endParaRPr lang="en-US" sz="1400" kern="1200" dirty="0">
            <a:solidFill>
              <a:schemeClr val="tx1"/>
            </a:solidFill>
            <a:latin typeface="Helvetica Neue"/>
          </a:endParaRPr>
        </a:p>
      </dsp:txBody>
      <dsp:txXfrm rot="-5400000">
        <a:off x="993902" y="49397"/>
        <a:ext cx="5375827" cy="832802"/>
      </dsp:txXfrm>
    </dsp:sp>
    <dsp:sp modelId="{F79730A1-6EE5-49F6-9FFD-52A1CFD2C04E}">
      <dsp:nvSpPr>
        <dsp:cNvPr id="0" name=""/>
        <dsp:cNvSpPr/>
      </dsp:nvSpPr>
      <dsp:spPr>
        <a:xfrm rot="5400000">
          <a:off x="-212978" y="1440940"/>
          <a:ext cx="1419858" cy="993901"/>
        </a:xfrm>
        <a:prstGeom prst="chevron">
          <a:avLst/>
        </a:prstGeom>
        <a:solidFill>
          <a:schemeClr val="accent4">
            <a:lumMod val="40000"/>
            <a:lumOff val="6000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chemeClr val="tx1"/>
            </a:solidFill>
            <a:latin typeface="Helvetica Neue"/>
          </a:endParaRPr>
        </a:p>
        <a:p>
          <a:pPr marL="0" lvl="0" indent="0" algn="ctr" defTabSz="622300">
            <a:lnSpc>
              <a:spcPct val="90000"/>
            </a:lnSpc>
            <a:spcBef>
              <a:spcPct val="0"/>
            </a:spcBef>
            <a:spcAft>
              <a:spcPct val="35000"/>
            </a:spcAft>
            <a:buNone/>
          </a:pPr>
          <a:r>
            <a:rPr lang="en-US" sz="1400" kern="1200" dirty="0">
              <a:solidFill>
                <a:schemeClr val="tx1"/>
              </a:solidFill>
              <a:latin typeface="Helvetica Neue"/>
            </a:rPr>
            <a:t>Clean and preprocess data</a:t>
          </a:r>
        </a:p>
      </dsp:txBody>
      <dsp:txXfrm rot="-5400000">
        <a:off x="1" y="1724913"/>
        <a:ext cx="993901" cy="425957"/>
      </dsp:txXfrm>
    </dsp:sp>
    <dsp:sp modelId="{65B12233-A415-4FA8-9EDE-0594538E1353}">
      <dsp:nvSpPr>
        <dsp:cNvPr id="0" name=""/>
        <dsp:cNvSpPr/>
      </dsp:nvSpPr>
      <dsp:spPr>
        <a:xfrm rot="5400000">
          <a:off x="3242644" y="-1020781"/>
          <a:ext cx="923393" cy="5420880"/>
        </a:xfrm>
        <a:prstGeom prst="round2SameRect">
          <a:avLst/>
        </a:prstGeom>
        <a:solidFill>
          <a:schemeClr val="accent4">
            <a:lumMod val="40000"/>
            <a:lumOff val="6000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chemeClr val="tx1"/>
              </a:solidFill>
              <a:latin typeface="Helvetica Neue"/>
            </a:rPr>
            <a:t>Remove irrelevant feature columns</a:t>
          </a:r>
        </a:p>
        <a:p>
          <a:pPr marL="114300" lvl="1" indent="-114300" algn="l" defTabSz="622300">
            <a:lnSpc>
              <a:spcPct val="90000"/>
            </a:lnSpc>
            <a:spcBef>
              <a:spcPct val="0"/>
            </a:spcBef>
            <a:spcAft>
              <a:spcPct val="15000"/>
            </a:spcAft>
            <a:buChar char="•"/>
          </a:pPr>
          <a:r>
            <a:rPr lang="en-US" sz="1400" kern="1200" dirty="0">
              <a:solidFill>
                <a:schemeClr val="tx1"/>
              </a:solidFill>
              <a:latin typeface="Helvetica Neue"/>
            </a:rPr>
            <a:t>Group by case</a:t>
          </a:r>
        </a:p>
        <a:p>
          <a:pPr marL="114300" lvl="1" indent="-114300" algn="l" defTabSz="622300">
            <a:lnSpc>
              <a:spcPct val="90000"/>
            </a:lnSpc>
            <a:spcBef>
              <a:spcPct val="0"/>
            </a:spcBef>
            <a:spcAft>
              <a:spcPct val="15000"/>
            </a:spcAft>
            <a:buChar char="•"/>
          </a:pPr>
          <a:r>
            <a:rPr lang="en-US" sz="1400" kern="1200" dirty="0">
              <a:solidFill>
                <a:schemeClr val="tx1"/>
              </a:solidFill>
              <a:latin typeface="Helvetica Neue"/>
            </a:rPr>
            <a:t>Combine all utterances into a single text </a:t>
          </a:r>
          <a:br>
            <a:rPr lang="en-US" sz="1400" kern="1200" dirty="0">
              <a:solidFill>
                <a:schemeClr val="tx1"/>
              </a:solidFill>
              <a:latin typeface="Helvetica Neue"/>
            </a:rPr>
          </a:br>
          <a:r>
            <a:rPr lang="en-US" sz="1400" kern="1200" dirty="0">
              <a:solidFill>
                <a:schemeClr val="tx1"/>
              </a:solidFill>
              <a:latin typeface="Helvetica Neue"/>
            </a:rPr>
            <a:t>formatted as “person X says Y to person Z”</a:t>
          </a:r>
        </a:p>
      </dsp:txBody>
      <dsp:txXfrm rot="-5400000">
        <a:off x="993901" y="1273038"/>
        <a:ext cx="5375804" cy="833241"/>
      </dsp:txXfrm>
    </dsp:sp>
    <dsp:sp modelId="{4223C818-8965-45A8-BC5A-10F6833596C3}">
      <dsp:nvSpPr>
        <dsp:cNvPr id="0" name=""/>
        <dsp:cNvSpPr/>
      </dsp:nvSpPr>
      <dsp:spPr>
        <a:xfrm rot="5400000">
          <a:off x="-212978" y="2664558"/>
          <a:ext cx="1419858" cy="993901"/>
        </a:xfrm>
        <a:prstGeom prst="chevron">
          <a:avLst/>
        </a:prstGeom>
        <a:solidFill>
          <a:schemeClr val="accent4">
            <a:lumMod val="40000"/>
            <a:lumOff val="6000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chemeClr val="tx1"/>
            </a:solidFill>
            <a:latin typeface="Helvetica Neue"/>
          </a:endParaRPr>
        </a:p>
        <a:p>
          <a:pPr marL="0" lvl="0" indent="0" algn="ctr" defTabSz="622300">
            <a:lnSpc>
              <a:spcPct val="90000"/>
            </a:lnSpc>
            <a:spcBef>
              <a:spcPct val="0"/>
            </a:spcBef>
            <a:spcAft>
              <a:spcPct val="35000"/>
            </a:spcAft>
            <a:buNone/>
          </a:pPr>
          <a:r>
            <a:rPr lang="en-US" sz="1400" kern="1200" dirty="0">
              <a:solidFill>
                <a:schemeClr val="tx1"/>
              </a:solidFill>
              <a:latin typeface="Helvetica Neue"/>
            </a:rPr>
            <a:t>Pass into specific models</a:t>
          </a:r>
        </a:p>
      </dsp:txBody>
      <dsp:txXfrm rot="-5400000">
        <a:off x="1" y="2948531"/>
        <a:ext cx="993901" cy="425957"/>
      </dsp:txXfrm>
    </dsp:sp>
    <dsp:sp modelId="{3701E3C1-B975-42B8-8389-3200A8271AA1}">
      <dsp:nvSpPr>
        <dsp:cNvPr id="0" name=""/>
        <dsp:cNvSpPr/>
      </dsp:nvSpPr>
      <dsp:spPr>
        <a:xfrm rot="5400000">
          <a:off x="3242887" y="202592"/>
          <a:ext cx="922908" cy="5420880"/>
        </a:xfrm>
        <a:prstGeom prst="round2SameRect">
          <a:avLst/>
        </a:prstGeom>
        <a:solidFill>
          <a:schemeClr val="accent4">
            <a:lumMod val="40000"/>
            <a:lumOff val="6000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chemeClr val="tx1"/>
              </a:solidFill>
              <a:latin typeface="Helvetica Neue"/>
            </a:rPr>
            <a:t>For entire case prediction, extract win side</a:t>
          </a:r>
        </a:p>
        <a:p>
          <a:pPr marL="114300" lvl="1" indent="-114300" algn="l" defTabSz="622300">
            <a:lnSpc>
              <a:spcPct val="90000"/>
            </a:lnSpc>
            <a:spcBef>
              <a:spcPct val="0"/>
            </a:spcBef>
            <a:spcAft>
              <a:spcPct val="15000"/>
            </a:spcAft>
            <a:buChar char="•"/>
          </a:pPr>
          <a:r>
            <a:rPr lang="en-US" sz="1400" kern="1200" dirty="0">
              <a:solidFill>
                <a:schemeClr val="tx1"/>
              </a:solidFill>
              <a:latin typeface="Helvetica Neue"/>
            </a:rPr>
            <a:t>For justice prediction, analyze only their cases</a:t>
          </a:r>
        </a:p>
      </dsp:txBody>
      <dsp:txXfrm rot="-5400000">
        <a:off x="993902" y="2496631"/>
        <a:ext cx="5375827" cy="83280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2693671"/>
            <a:ext cx="18653760" cy="573024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8644891"/>
            <a:ext cx="16459200" cy="3973829"/>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53C98B-9AC4-4FDA-AEE7-7B60E7F691A3}"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BEDB3-E4D8-4C3E-966D-958E49F0340C}" type="slidenum">
              <a:rPr lang="en-US" smtClean="0"/>
              <a:t>‹#›</a:t>
            </a:fld>
            <a:endParaRPr lang="en-US"/>
          </a:p>
        </p:txBody>
      </p:sp>
    </p:spTree>
    <p:extLst>
      <p:ext uri="{BB962C8B-B14F-4D97-AF65-F5344CB8AC3E}">
        <p14:creationId xmlns:p14="http://schemas.microsoft.com/office/powerpoint/2010/main" val="4092258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3C98B-9AC4-4FDA-AEE7-7B60E7F691A3}"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BEDB3-E4D8-4C3E-966D-958E49F0340C}" type="slidenum">
              <a:rPr lang="en-US" smtClean="0"/>
              <a:t>‹#›</a:t>
            </a:fld>
            <a:endParaRPr lang="en-US"/>
          </a:p>
        </p:txBody>
      </p:sp>
    </p:spTree>
    <p:extLst>
      <p:ext uri="{BB962C8B-B14F-4D97-AF65-F5344CB8AC3E}">
        <p14:creationId xmlns:p14="http://schemas.microsoft.com/office/powerpoint/2010/main" val="232132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876300"/>
            <a:ext cx="4732020" cy="139484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876300"/>
            <a:ext cx="13921740" cy="139484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3C98B-9AC4-4FDA-AEE7-7B60E7F691A3}"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BEDB3-E4D8-4C3E-966D-958E49F0340C}" type="slidenum">
              <a:rPr lang="en-US" smtClean="0"/>
              <a:t>‹#›</a:t>
            </a:fld>
            <a:endParaRPr lang="en-US"/>
          </a:p>
        </p:txBody>
      </p:sp>
    </p:spTree>
    <p:extLst>
      <p:ext uri="{BB962C8B-B14F-4D97-AF65-F5344CB8AC3E}">
        <p14:creationId xmlns:p14="http://schemas.microsoft.com/office/powerpoint/2010/main" val="87263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3C98B-9AC4-4FDA-AEE7-7B60E7F691A3}"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BEDB3-E4D8-4C3E-966D-958E49F0340C}" type="slidenum">
              <a:rPr lang="en-US" smtClean="0"/>
              <a:t>‹#›</a:t>
            </a:fld>
            <a:endParaRPr lang="en-US"/>
          </a:p>
        </p:txBody>
      </p:sp>
    </p:spTree>
    <p:extLst>
      <p:ext uri="{BB962C8B-B14F-4D97-AF65-F5344CB8AC3E}">
        <p14:creationId xmlns:p14="http://schemas.microsoft.com/office/powerpoint/2010/main" val="3144569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4103375"/>
            <a:ext cx="18928080" cy="6846569"/>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11014715"/>
            <a:ext cx="18928080" cy="3600449"/>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3C98B-9AC4-4FDA-AEE7-7B60E7F691A3}"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BEDB3-E4D8-4C3E-966D-958E49F0340C}" type="slidenum">
              <a:rPr lang="en-US" smtClean="0"/>
              <a:t>‹#›</a:t>
            </a:fld>
            <a:endParaRPr lang="en-US"/>
          </a:p>
        </p:txBody>
      </p:sp>
    </p:spTree>
    <p:extLst>
      <p:ext uri="{BB962C8B-B14F-4D97-AF65-F5344CB8AC3E}">
        <p14:creationId xmlns:p14="http://schemas.microsoft.com/office/powerpoint/2010/main" val="3038753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4381500"/>
            <a:ext cx="932688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4381500"/>
            <a:ext cx="932688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53C98B-9AC4-4FDA-AEE7-7B60E7F691A3}"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BEDB3-E4D8-4C3E-966D-958E49F0340C}" type="slidenum">
              <a:rPr lang="en-US" smtClean="0"/>
              <a:t>‹#›</a:t>
            </a:fld>
            <a:endParaRPr lang="en-US"/>
          </a:p>
        </p:txBody>
      </p:sp>
    </p:spTree>
    <p:extLst>
      <p:ext uri="{BB962C8B-B14F-4D97-AF65-F5344CB8AC3E}">
        <p14:creationId xmlns:p14="http://schemas.microsoft.com/office/powerpoint/2010/main" val="1627654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876304"/>
            <a:ext cx="18928080" cy="31813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4034791"/>
            <a:ext cx="9284016" cy="1977389"/>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6012180"/>
            <a:ext cx="9284016"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4034791"/>
            <a:ext cx="9329738" cy="1977389"/>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6012180"/>
            <a:ext cx="9329738"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53C98B-9AC4-4FDA-AEE7-7B60E7F691A3}" type="datetimeFigureOut">
              <a:rPr lang="en-US" smtClean="0"/>
              <a:t>5/21/2023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1BEDB3-E4D8-4C3E-966D-958E49F0340C}" type="slidenum">
              <a:rPr lang="en-US" smtClean="0"/>
              <a:t>‹#›</a:t>
            </a:fld>
            <a:endParaRPr lang="en-US"/>
          </a:p>
        </p:txBody>
      </p:sp>
    </p:spTree>
    <p:extLst>
      <p:ext uri="{BB962C8B-B14F-4D97-AF65-F5344CB8AC3E}">
        <p14:creationId xmlns:p14="http://schemas.microsoft.com/office/powerpoint/2010/main" val="1360961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53C98B-9AC4-4FDA-AEE7-7B60E7F691A3}" type="datetimeFigureOut">
              <a:rPr lang="en-US" smtClean="0"/>
              <a:t>5/21/2023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1BEDB3-E4D8-4C3E-966D-958E49F0340C}" type="slidenum">
              <a:rPr lang="en-US" smtClean="0"/>
              <a:t>‹#›</a:t>
            </a:fld>
            <a:endParaRPr lang="en-US"/>
          </a:p>
        </p:txBody>
      </p:sp>
    </p:spTree>
    <p:extLst>
      <p:ext uri="{BB962C8B-B14F-4D97-AF65-F5344CB8AC3E}">
        <p14:creationId xmlns:p14="http://schemas.microsoft.com/office/powerpoint/2010/main" val="1684324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3C98B-9AC4-4FDA-AEE7-7B60E7F691A3}" type="datetimeFigureOut">
              <a:rPr lang="en-US" smtClean="0"/>
              <a:t>5/21/2023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1BEDB3-E4D8-4C3E-966D-958E49F0340C}" type="slidenum">
              <a:rPr lang="en-US" smtClean="0"/>
              <a:t>‹#›</a:t>
            </a:fld>
            <a:endParaRPr lang="en-US"/>
          </a:p>
        </p:txBody>
      </p:sp>
    </p:spTree>
    <p:extLst>
      <p:ext uri="{BB962C8B-B14F-4D97-AF65-F5344CB8AC3E}">
        <p14:creationId xmlns:p14="http://schemas.microsoft.com/office/powerpoint/2010/main" val="169142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097280"/>
            <a:ext cx="7078027" cy="384048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2369824"/>
            <a:ext cx="11109960" cy="116967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4937760"/>
            <a:ext cx="7078027" cy="9147811"/>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3353C98B-9AC4-4FDA-AEE7-7B60E7F691A3}"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BEDB3-E4D8-4C3E-966D-958E49F0340C}" type="slidenum">
              <a:rPr lang="en-US" smtClean="0"/>
              <a:t>‹#›</a:t>
            </a:fld>
            <a:endParaRPr lang="en-US"/>
          </a:p>
        </p:txBody>
      </p:sp>
    </p:spTree>
    <p:extLst>
      <p:ext uri="{BB962C8B-B14F-4D97-AF65-F5344CB8AC3E}">
        <p14:creationId xmlns:p14="http://schemas.microsoft.com/office/powerpoint/2010/main" val="3226725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097280"/>
            <a:ext cx="7078027" cy="384048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2369824"/>
            <a:ext cx="11109960" cy="116967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4937760"/>
            <a:ext cx="7078027" cy="9147811"/>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3353C98B-9AC4-4FDA-AEE7-7B60E7F691A3}"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BEDB3-E4D8-4C3E-966D-958E49F0340C}" type="slidenum">
              <a:rPr lang="en-US" smtClean="0"/>
              <a:t>‹#›</a:t>
            </a:fld>
            <a:endParaRPr lang="en-US"/>
          </a:p>
        </p:txBody>
      </p:sp>
    </p:spTree>
    <p:extLst>
      <p:ext uri="{BB962C8B-B14F-4D97-AF65-F5344CB8AC3E}">
        <p14:creationId xmlns:p14="http://schemas.microsoft.com/office/powerpoint/2010/main" val="2445949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876304"/>
            <a:ext cx="18928080" cy="31813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4381500"/>
            <a:ext cx="18928080" cy="104432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15255244"/>
            <a:ext cx="4937760" cy="876300"/>
          </a:xfrm>
          <a:prstGeom prst="rect">
            <a:avLst/>
          </a:prstGeom>
        </p:spPr>
        <p:txBody>
          <a:bodyPr vert="horz" lIns="91440" tIns="45720" rIns="91440" bIns="45720" rtlCol="0" anchor="ctr"/>
          <a:lstStyle>
            <a:lvl1pPr algn="l">
              <a:defRPr sz="2880">
                <a:solidFill>
                  <a:schemeClr val="tx1">
                    <a:tint val="75000"/>
                  </a:schemeClr>
                </a:solidFill>
              </a:defRPr>
            </a:lvl1pPr>
          </a:lstStyle>
          <a:p>
            <a:fld id="{3353C98B-9AC4-4FDA-AEE7-7B60E7F691A3}" type="datetimeFigureOut">
              <a:rPr lang="en-US" smtClean="0"/>
              <a:t>5/21/2023</a:t>
            </a:fld>
            <a:endParaRPr lang="en-US"/>
          </a:p>
        </p:txBody>
      </p:sp>
      <p:sp>
        <p:nvSpPr>
          <p:cNvPr id="5" name="Footer Placeholder 4"/>
          <p:cNvSpPr>
            <a:spLocks noGrp="1"/>
          </p:cNvSpPr>
          <p:nvPr>
            <p:ph type="ftr" sz="quarter" idx="3"/>
          </p:nvPr>
        </p:nvSpPr>
        <p:spPr>
          <a:xfrm>
            <a:off x="7269480" y="15255244"/>
            <a:ext cx="7406640" cy="8763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15255244"/>
            <a:ext cx="4937760" cy="876300"/>
          </a:xfrm>
          <a:prstGeom prst="rect">
            <a:avLst/>
          </a:prstGeom>
        </p:spPr>
        <p:txBody>
          <a:bodyPr vert="horz" lIns="91440" tIns="45720" rIns="91440" bIns="45720" rtlCol="0" anchor="ctr"/>
          <a:lstStyle>
            <a:lvl1pPr algn="r">
              <a:defRPr sz="2880">
                <a:solidFill>
                  <a:schemeClr val="tx1">
                    <a:tint val="75000"/>
                  </a:schemeClr>
                </a:solidFill>
              </a:defRPr>
            </a:lvl1pPr>
          </a:lstStyle>
          <a:p>
            <a:fld id="{291BEDB3-E4D8-4C3E-966D-958E49F0340C}" type="slidenum">
              <a:rPr lang="en-US" smtClean="0"/>
              <a:t>‹#›</a:t>
            </a:fld>
            <a:endParaRPr lang="en-US"/>
          </a:p>
        </p:txBody>
      </p:sp>
    </p:spTree>
    <p:extLst>
      <p:ext uri="{BB962C8B-B14F-4D97-AF65-F5344CB8AC3E}">
        <p14:creationId xmlns:p14="http://schemas.microsoft.com/office/powerpoint/2010/main" val="20201436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4.svg"/><Relationship Id="rId3" Type="http://schemas.openxmlformats.org/officeDocument/2006/relationships/chart" Target="../charts/chart1.xml"/><Relationship Id="rId7" Type="http://schemas.openxmlformats.org/officeDocument/2006/relationships/diagramColors" Target="../diagrams/colors1.xml"/><Relationship Id="rId12" Type="http://schemas.openxmlformats.org/officeDocument/2006/relationships/image" Target="../media/image3.png"/><Relationship Id="rId17" Type="http://schemas.openxmlformats.org/officeDocument/2006/relationships/image" Target="../media/image7.png"/><Relationship Id="rId2" Type="http://schemas.openxmlformats.org/officeDocument/2006/relationships/slideLayout" Target="../slideLayouts/slideLayout1.xml"/><Relationship Id="rId16" Type="http://schemas.microsoft.com/office/2014/relationships/chartEx" Target="../charts/chartEx1.xml"/><Relationship Id="rId1" Type="http://schemas.openxmlformats.org/officeDocument/2006/relationships/tags" Target="../tags/tag1.xml"/><Relationship Id="rId6" Type="http://schemas.openxmlformats.org/officeDocument/2006/relationships/diagramQuickStyle" Target="../diagrams/quickStyle1.xml"/><Relationship Id="rId11" Type="http://schemas.openxmlformats.org/officeDocument/2006/relationships/image" Target="../media/image2.svg"/><Relationship Id="rId5" Type="http://schemas.openxmlformats.org/officeDocument/2006/relationships/diagramLayout" Target="../diagrams/layout1.xml"/><Relationship Id="rId1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diagramData" Target="../diagrams/data1.xml"/><Relationship Id="rId9" Type="http://schemas.openxmlformats.org/officeDocument/2006/relationships/chart" Target="../charts/chart2.xm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Google Shape;47;p1">
            <a:extLst>
              <a:ext uri="{FF2B5EF4-FFF2-40B4-BE49-F238E27FC236}">
                <a16:creationId xmlns:a16="http://schemas.microsoft.com/office/drawing/2014/main" id="{F344F920-EFB2-9263-7D3C-11D6606F271B}"/>
              </a:ext>
            </a:extLst>
          </p:cNvPr>
          <p:cNvSpPr/>
          <p:nvPr/>
        </p:nvSpPr>
        <p:spPr>
          <a:xfrm>
            <a:off x="0" y="8143618"/>
            <a:ext cx="8296591" cy="8001000"/>
          </a:xfrm>
          <a:prstGeom prst="rect">
            <a:avLst/>
          </a:prstGeom>
          <a:solidFill>
            <a:schemeClr val="bg1">
              <a:lumMod val="95000"/>
            </a:schemeClr>
          </a:solidFill>
          <a:ln>
            <a:noFill/>
          </a:ln>
          <a:effectLst/>
        </p:spPr>
        <p:txBody>
          <a:bodyPr spcFirstLastPara="1" wrap="square" lIns="84392" tIns="42185" rIns="84392" bIns="42185" anchor="ctr" anchorCtr="0">
            <a:noAutofit/>
          </a:bodyPr>
          <a:lstStyle/>
          <a:p>
            <a:pPr algn="ctr">
              <a:buClr>
                <a:srgbClr val="000000"/>
              </a:buClr>
              <a:buSzPts val="8200"/>
            </a:pPr>
            <a:endParaRPr lang="en-US" sz="7569" dirty="0">
              <a:solidFill>
                <a:schemeClr val="accent1"/>
              </a:solidFill>
              <a:latin typeface="Helvetica Neue"/>
              <a:ea typeface="Helvetica Neue"/>
              <a:cs typeface="Helvetica Neue"/>
              <a:sym typeface="Helvetica Neue"/>
            </a:endParaRPr>
          </a:p>
        </p:txBody>
      </p:sp>
      <p:graphicFrame>
        <p:nvGraphicFramePr>
          <p:cNvPr id="20" name="Table 19">
            <a:extLst>
              <a:ext uri="{FF2B5EF4-FFF2-40B4-BE49-F238E27FC236}">
                <a16:creationId xmlns:a16="http://schemas.microsoft.com/office/drawing/2014/main" id="{2FD9D1C7-2B10-9D4C-C0D7-3983A1E62573}"/>
              </a:ext>
            </a:extLst>
          </p:cNvPr>
          <p:cNvGraphicFramePr>
            <a:graphicFrameLocks noGrp="1"/>
          </p:cNvGraphicFramePr>
          <p:nvPr>
            <p:custDataLst>
              <p:tags r:id="rId1"/>
            </p:custDataLst>
            <p:extLst>
              <p:ext uri="{D42A27DB-BD31-4B8C-83A1-F6EECF244321}">
                <p14:modId xmlns:p14="http://schemas.microsoft.com/office/powerpoint/2010/main" val="1163204632"/>
              </p:ext>
            </p:extLst>
          </p:nvPr>
        </p:nvGraphicFramePr>
        <p:xfrm>
          <a:off x="93507" y="9172102"/>
          <a:ext cx="8109579" cy="5205046"/>
        </p:xfrm>
        <a:graphic>
          <a:graphicData uri="http://schemas.openxmlformats.org/drawingml/2006/table">
            <a:tbl>
              <a:tblPr firstRow="1" bandRow="1">
                <a:tableStyleId>{F5AB1C69-6EDB-4FF4-983F-18BD219EF322}</a:tableStyleId>
              </a:tblPr>
              <a:tblGrid>
                <a:gridCol w="1434352">
                  <a:extLst>
                    <a:ext uri="{9D8B030D-6E8A-4147-A177-3AD203B41FA5}">
                      <a16:colId xmlns:a16="http://schemas.microsoft.com/office/drawing/2014/main" val="1757873587"/>
                    </a:ext>
                  </a:extLst>
                </a:gridCol>
                <a:gridCol w="1185960">
                  <a:extLst>
                    <a:ext uri="{9D8B030D-6E8A-4147-A177-3AD203B41FA5}">
                      <a16:colId xmlns:a16="http://schemas.microsoft.com/office/drawing/2014/main" val="1147123695"/>
                    </a:ext>
                  </a:extLst>
                </a:gridCol>
                <a:gridCol w="892981">
                  <a:extLst>
                    <a:ext uri="{9D8B030D-6E8A-4147-A177-3AD203B41FA5}">
                      <a16:colId xmlns:a16="http://schemas.microsoft.com/office/drawing/2014/main" val="3598443125"/>
                    </a:ext>
                  </a:extLst>
                </a:gridCol>
                <a:gridCol w="2113280">
                  <a:extLst>
                    <a:ext uri="{9D8B030D-6E8A-4147-A177-3AD203B41FA5}">
                      <a16:colId xmlns:a16="http://schemas.microsoft.com/office/drawing/2014/main" val="1164168193"/>
                    </a:ext>
                  </a:extLst>
                </a:gridCol>
                <a:gridCol w="2483006">
                  <a:extLst>
                    <a:ext uri="{9D8B030D-6E8A-4147-A177-3AD203B41FA5}">
                      <a16:colId xmlns:a16="http://schemas.microsoft.com/office/drawing/2014/main" val="120134697"/>
                    </a:ext>
                  </a:extLst>
                </a:gridCol>
              </a:tblGrid>
              <a:tr h="534572">
                <a:tc>
                  <a:txBody>
                    <a:bodyPr/>
                    <a:lstStyle/>
                    <a:p>
                      <a:endParaRPr lang="en-US" sz="1500" dirty="0">
                        <a:latin typeface="Helvetica Neue"/>
                      </a:endParaRPr>
                    </a:p>
                  </a:txBody>
                  <a:tcPr marL="84406" marR="84406" marT="42203" marB="42203">
                    <a:solidFill>
                      <a:schemeClr val="accent3">
                        <a:lumMod val="75000"/>
                      </a:schemeClr>
                    </a:solidFill>
                  </a:tcPr>
                </a:tc>
                <a:tc>
                  <a:txBody>
                    <a:bodyPr/>
                    <a:lstStyle/>
                    <a:p>
                      <a:pPr algn="ctr"/>
                      <a:r>
                        <a:rPr lang="en-US" sz="1500" dirty="0">
                          <a:latin typeface="Helvetica Neue"/>
                        </a:rPr>
                        <a:t>Token limit</a:t>
                      </a:r>
                    </a:p>
                  </a:txBody>
                  <a:tcPr marL="84406" marR="84406" marT="42203" marB="42203" anchor="ctr">
                    <a:solidFill>
                      <a:schemeClr val="accent3">
                        <a:lumMod val="75000"/>
                      </a:schemeClr>
                    </a:solidFill>
                  </a:tcPr>
                </a:tc>
                <a:tc>
                  <a:txBody>
                    <a:bodyPr/>
                    <a:lstStyle/>
                    <a:p>
                      <a:pPr algn="ctr"/>
                      <a:r>
                        <a:rPr lang="en-US" sz="1500" dirty="0" err="1">
                          <a:latin typeface="Helvetica Neue"/>
                        </a:rPr>
                        <a:t>Depen-dencies</a:t>
                      </a:r>
                      <a:endParaRPr lang="en-US" sz="1500" dirty="0">
                        <a:latin typeface="Helvetica Neue"/>
                      </a:endParaRPr>
                    </a:p>
                  </a:txBody>
                  <a:tcPr marL="84406" marR="84406" marT="42203" marB="42203" anchor="ctr">
                    <a:solidFill>
                      <a:schemeClr val="accent3">
                        <a:lumMod val="75000"/>
                      </a:schemeClr>
                    </a:solidFill>
                  </a:tcPr>
                </a:tc>
                <a:tc>
                  <a:txBody>
                    <a:bodyPr/>
                    <a:lstStyle/>
                    <a:p>
                      <a:pPr algn="ctr"/>
                      <a:r>
                        <a:rPr lang="en-US" sz="1500" dirty="0">
                          <a:latin typeface="Helvetica Neue"/>
                        </a:rPr>
                        <a:t>Benefits</a:t>
                      </a:r>
                    </a:p>
                  </a:txBody>
                  <a:tcPr marL="84406" marR="84406" marT="42203" marB="42203" anchor="ctr">
                    <a:solidFill>
                      <a:schemeClr val="accent3">
                        <a:lumMod val="75000"/>
                      </a:schemeClr>
                    </a:solidFill>
                  </a:tcPr>
                </a:tc>
                <a:tc>
                  <a:txBody>
                    <a:bodyPr/>
                    <a:lstStyle/>
                    <a:p>
                      <a:pPr algn="ctr"/>
                      <a:r>
                        <a:rPr lang="en-US" sz="1500" dirty="0">
                          <a:latin typeface="Helvetica Neue"/>
                        </a:rPr>
                        <a:t>Considerations</a:t>
                      </a:r>
                    </a:p>
                  </a:txBody>
                  <a:tcPr marL="84406" marR="84406" marT="42203" marB="42203" anchor="ctr">
                    <a:solidFill>
                      <a:schemeClr val="accent3">
                        <a:lumMod val="75000"/>
                      </a:schemeClr>
                    </a:solidFill>
                  </a:tcPr>
                </a:tc>
                <a:extLst>
                  <a:ext uri="{0D108BD9-81ED-4DB2-BD59-A6C34878D82A}">
                    <a16:rowId xmlns:a16="http://schemas.microsoft.com/office/drawing/2014/main" val="473632658"/>
                  </a:ext>
                </a:extLst>
              </a:tr>
              <a:tr h="777240">
                <a:tc>
                  <a:txBody>
                    <a:bodyPr/>
                    <a:lstStyle/>
                    <a:p>
                      <a:r>
                        <a:rPr lang="en-US" sz="1500" dirty="0">
                          <a:latin typeface="Helvetica Neue"/>
                        </a:rPr>
                        <a:t>Continuous Bag of Words</a:t>
                      </a:r>
                    </a:p>
                  </a:txBody>
                  <a:tcPr marL="84406" marR="84406" marT="42203" marB="42203" anchor="ctr"/>
                </a:tc>
                <a:tc>
                  <a:txBody>
                    <a:bodyPr/>
                    <a:lstStyle/>
                    <a:p>
                      <a:pPr marL="0" indent="0" algn="ctr">
                        <a:buFont typeface="Arial" panose="020B0604020202020204" pitchFamily="34" charset="0"/>
                        <a:buNone/>
                      </a:pPr>
                      <a:r>
                        <a:rPr lang="en-US" sz="1500" dirty="0">
                          <a:latin typeface="Helvetica Neue"/>
                        </a:rPr>
                        <a:t>N/A</a:t>
                      </a:r>
                    </a:p>
                  </a:txBody>
                  <a:tcPr marL="84406" marR="84406" marT="42203" marB="42203" anchor="ctr"/>
                </a:tc>
                <a:tc>
                  <a:txBody>
                    <a:bodyPr/>
                    <a:lstStyle/>
                    <a:p>
                      <a:pPr marL="0" indent="0" algn="ctr" defTabSz="2194560" rtl="0" eaLnBrk="1" latinLnBrk="0" hangingPunct="1">
                        <a:buFont typeface="Arial" panose="020B0604020202020204" pitchFamily="34" charset="0"/>
                        <a:buNone/>
                      </a:pPr>
                      <a:r>
                        <a:rPr lang="en-US" sz="1500" kern="1200" dirty="0">
                          <a:solidFill>
                            <a:schemeClr val="dk1"/>
                          </a:solidFill>
                          <a:latin typeface="Helvetica Neue"/>
                          <a:ea typeface="+mn-ea"/>
                          <a:cs typeface="+mn-cs"/>
                        </a:rPr>
                        <a:t>None</a:t>
                      </a:r>
                    </a:p>
                  </a:txBody>
                  <a:tcPr marL="84406" marR="84406" marT="42203" marB="42203" anchor="ctr"/>
                </a:tc>
                <a:tc>
                  <a:txBody>
                    <a:bodyPr/>
                    <a:lstStyle/>
                    <a:p>
                      <a:pPr marL="285750" indent="-285750" algn="l">
                        <a:buClr>
                          <a:schemeClr val="accent4"/>
                        </a:buClr>
                        <a:buFont typeface="Wingdings" panose="05000000000000000000" pitchFamily="2" charset="2"/>
                        <a:buChar char="ü"/>
                      </a:pPr>
                      <a:r>
                        <a:rPr lang="en-US" sz="1500" dirty="0">
                          <a:latin typeface="Helvetica Neue"/>
                        </a:rPr>
                        <a:t>Simplicity</a:t>
                      </a:r>
                    </a:p>
                    <a:p>
                      <a:pPr marL="285750" indent="-285750" algn="l">
                        <a:buClr>
                          <a:schemeClr val="accent4"/>
                        </a:buClr>
                        <a:buFont typeface="Wingdings" panose="05000000000000000000" pitchFamily="2" charset="2"/>
                        <a:buChar char="ü"/>
                      </a:pPr>
                      <a:r>
                        <a:rPr lang="en-US" sz="1500" dirty="0">
                          <a:latin typeface="Helvetica Neue"/>
                        </a:rPr>
                        <a:t>Efficient representation</a:t>
                      </a:r>
                    </a:p>
                  </a:txBody>
                  <a:tcPr marL="84406" marR="84406" marT="42203" marB="42203" anchor="ctr"/>
                </a:tc>
                <a:tc>
                  <a:txBody>
                    <a:bodyPr/>
                    <a:lstStyle/>
                    <a:p>
                      <a:pPr marL="285750" marR="0" lvl="0" indent="-285750" algn="l" defTabSz="219456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500" kern="1200" dirty="0">
                          <a:solidFill>
                            <a:schemeClr val="dk1"/>
                          </a:solidFill>
                          <a:latin typeface="Helvetica Neue"/>
                          <a:ea typeface="+mn-ea"/>
                          <a:cs typeface="+mn-cs"/>
                        </a:rPr>
                        <a:t>Limited contextual understanding</a:t>
                      </a:r>
                    </a:p>
                  </a:txBody>
                  <a:tcPr marL="84406" marR="84406" marT="42203" marB="42203" anchor="ctr"/>
                </a:tc>
                <a:extLst>
                  <a:ext uri="{0D108BD9-81ED-4DB2-BD59-A6C34878D82A}">
                    <a16:rowId xmlns:a16="http://schemas.microsoft.com/office/drawing/2014/main" val="490669913"/>
                  </a:ext>
                </a:extLst>
              </a:tr>
              <a:tr h="777240">
                <a:tc>
                  <a:txBody>
                    <a:bodyPr/>
                    <a:lstStyle/>
                    <a:p>
                      <a:r>
                        <a:rPr lang="en-US" sz="1500" dirty="0">
                          <a:latin typeface="Helvetica Neue"/>
                        </a:rPr>
                        <a:t>BERT</a:t>
                      </a:r>
                    </a:p>
                  </a:txBody>
                  <a:tcPr marL="84406" marR="84406" marT="42203" marB="42203" anchor="ctr"/>
                </a:tc>
                <a:tc>
                  <a:txBody>
                    <a:bodyPr/>
                    <a:lstStyle/>
                    <a:p>
                      <a:pPr marL="0" indent="0" algn="ctr">
                        <a:buFont typeface="Arial" panose="020B0604020202020204" pitchFamily="34" charset="0"/>
                        <a:buNone/>
                      </a:pPr>
                      <a:endParaRPr lang="en-US" sz="1500" dirty="0">
                        <a:latin typeface="Helvetica Neue"/>
                      </a:endParaRPr>
                    </a:p>
                  </a:txBody>
                  <a:tcPr marL="84406" marR="84406" marT="42203" marB="42203" anchor="ctr"/>
                </a:tc>
                <a:tc>
                  <a:txBody>
                    <a:bodyPr/>
                    <a:lstStyle/>
                    <a:p>
                      <a:pPr marL="0" indent="0" algn="ctr" defTabSz="2194560" rtl="0" eaLnBrk="1" latinLnBrk="0" hangingPunct="1">
                        <a:buFont typeface="Arial" panose="020B0604020202020204" pitchFamily="34" charset="0"/>
                        <a:buNone/>
                      </a:pPr>
                      <a:r>
                        <a:rPr lang="en-US" sz="1500" kern="1200" dirty="0">
                          <a:solidFill>
                            <a:schemeClr val="dk1"/>
                          </a:solidFill>
                          <a:latin typeface="Helvetica Neue"/>
                          <a:ea typeface="+mn-ea"/>
                          <a:cs typeface="+mn-cs"/>
                        </a:rPr>
                        <a:t>Short</a:t>
                      </a:r>
                    </a:p>
                  </a:txBody>
                  <a:tcPr marL="84406" marR="84406" marT="42203" marB="42203" anchor="ctr"/>
                </a:tc>
                <a:tc>
                  <a:txBody>
                    <a:bodyPr/>
                    <a:lstStyle/>
                    <a:p>
                      <a:pPr marL="285750" indent="-285750" algn="l">
                        <a:buClr>
                          <a:schemeClr val="accent4"/>
                        </a:buClr>
                        <a:buFont typeface="Wingdings" panose="05000000000000000000" pitchFamily="2" charset="2"/>
                        <a:buChar char="ü"/>
                      </a:pPr>
                      <a:r>
                        <a:rPr lang="en-US" sz="1500" dirty="0">
                          <a:latin typeface="Helvetica Neue"/>
                        </a:rPr>
                        <a:t>Bidirectional context</a:t>
                      </a:r>
                    </a:p>
                    <a:p>
                      <a:pPr marL="285750" indent="-285750" algn="l">
                        <a:buClr>
                          <a:schemeClr val="accent4"/>
                        </a:buClr>
                        <a:buFont typeface="Wingdings" panose="05000000000000000000" pitchFamily="2" charset="2"/>
                        <a:buChar char="ü"/>
                      </a:pPr>
                      <a:r>
                        <a:rPr lang="en-US" sz="1500" dirty="0">
                          <a:latin typeface="Helvetica Neue"/>
                        </a:rPr>
                        <a:t>Pre-trained</a:t>
                      </a:r>
                    </a:p>
                  </a:txBody>
                  <a:tcPr marL="84406" marR="84406" marT="42203" marB="42203" anchor="ctr"/>
                </a:tc>
                <a:tc>
                  <a:txBody>
                    <a:bodyPr/>
                    <a:lstStyle/>
                    <a:p>
                      <a:pPr marL="285750" marR="0" lvl="0" indent="-285750" algn="l" defTabSz="219456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500" kern="1200" dirty="0">
                          <a:solidFill>
                            <a:schemeClr val="dk1"/>
                          </a:solidFill>
                          <a:latin typeface="Helvetica Neue"/>
                          <a:ea typeface="+mn-ea"/>
                          <a:cs typeface="+mn-cs"/>
                        </a:rPr>
                        <a:t>Complexity</a:t>
                      </a:r>
                    </a:p>
                    <a:p>
                      <a:pPr marL="285750" marR="0" lvl="0" indent="-285750" algn="l" defTabSz="219456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500" kern="1200" dirty="0">
                          <a:solidFill>
                            <a:schemeClr val="dk1"/>
                          </a:solidFill>
                          <a:latin typeface="Helvetica Neue"/>
                          <a:ea typeface="+mn-ea"/>
                          <a:cs typeface="+mn-cs"/>
                        </a:rPr>
                        <a:t>Short attention window</a:t>
                      </a:r>
                    </a:p>
                  </a:txBody>
                  <a:tcPr marL="84406" marR="84406" marT="42203" marB="42203" anchor="ctr"/>
                </a:tc>
                <a:extLst>
                  <a:ext uri="{0D108BD9-81ED-4DB2-BD59-A6C34878D82A}">
                    <a16:rowId xmlns:a16="http://schemas.microsoft.com/office/drawing/2014/main" val="978323574"/>
                  </a:ext>
                </a:extLst>
              </a:tr>
              <a:tr h="777240">
                <a:tc>
                  <a:txBody>
                    <a:bodyPr/>
                    <a:lstStyle/>
                    <a:p>
                      <a:r>
                        <a:rPr lang="en-US" sz="1500" dirty="0">
                          <a:latin typeface="Helvetica Neue"/>
                        </a:rPr>
                        <a:t>RoBERTa</a:t>
                      </a:r>
                    </a:p>
                  </a:txBody>
                  <a:tcPr marL="84406" marR="84406" marT="42203" marB="42203" anchor="ctr"/>
                </a:tc>
                <a:tc>
                  <a:txBody>
                    <a:bodyPr/>
                    <a:lstStyle/>
                    <a:p>
                      <a:pPr marL="0" indent="0" algn="ctr">
                        <a:buClr>
                          <a:schemeClr val="accent4"/>
                        </a:buClr>
                        <a:buFont typeface="Wingdings" panose="05000000000000000000" pitchFamily="2" charset="2"/>
                        <a:buNone/>
                      </a:pPr>
                      <a:endParaRPr lang="en-US" sz="1500" dirty="0">
                        <a:latin typeface="Helvetica Neue"/>
                      </a:endParaRPr>
                    </a:p>
                  </a:txBody>
                  <a:tcPr marL="84406" marR="84406" marT="42203" marB="42203" anchor="ctr"/>
                </a:tc>
                <a:tc>
                  <a:txBody>
                    <a:bodyPr/>
                    <a:lstStyle/>
                    <a:p>
                      <a:pPr marL="0" indent="0" algn="ctr" defTabSz="2194560" rtl="0" eaLnBrk="1" latinLnBrk="0" hangingPunct="1">
                        <a:buClr>
                          <a:schemeClr val="accent4"/>
                        </a:buClr>
                        <a:buFont typeface="Arial" panose="020B0604020202020204" pitchFamily="34" charset="0"/>
                        <a:buNone/>
                      </a:pPr>
                      <a:r>
                        <a:rPr lang="en-US" sz="1500" kern="1200" dirty="0">
                          <a:solidFill>
                            <a:schemeClr val="dk1"/>
                          </a:solidFill>
                          <a:latin typeface="Helvetica Neue"/>
                          <a:ea typeface="+mn-ea"/>
                          <a:cs typeface="+mn-cs"/>
                        </a:rPr>
                        <a:t>Medium</a:t>
                      </a:r>
                    </a:p>
                  </a:txBody>
                  <a:tcPr marL="84406" marR="84406" marT="42203" marB="42203" anchor="ctr"/>
                </a:tc>
                <a:tc>
                  <a:txBody>
                    <a:bodyPr/>
                    <a:lstStyle/>
                    <a:p>
                      <a:pPr marL="285750" indent="-285750" algn="l">
                        <a:buClr>
                          <a:schemeClr val="accent4"/>
                        </a:buClr>
                        <a:buFont typeface="Wingdings" panose="05000000000000000000" pitchFamily="2" charset="2"/>
                        <a:buChar char="ü"/>
                      </a:pPr>
                      <a:r>
                        <a:rPr lang="en-US" sz="1500" dirty="0">
                          <a:latin typeface="Helvetica Neue"/>
                        </a:rPr>
                        <a:t>Generalizability</a:t>
                      </a:r>
                    </a:p>
                    <a:p>
                      <a:pPr marL="285750" indent="-285750" algn="l">
                        <a:buClr>
                          <a:schemeClr val="accent4"/>
                        </a:buClr>
                        <a:buFont typeface="Wingdings" panose="05000000000000000000" pitchFamily="2" charset="2"/>
                        <a:buChar char="ü"/>
                      </a:pPr>
                      <a:r>
                        <a:rPr lang="en-US" sz="1500" dirty="0">
                          <a:latin typeface="Helvetica Neue"/>
                        </a:rPr>
                        <a:t>Enhanced relative to BERT</a:t>
                      </a:r>
                    </a:p>
                  </a:txBody>
                  <a:tcPr marL="84406" marR="84406" marT="42203" marB="42203" anchor="ctr"/>
                </a:tc>
                <a:tc>
                  <a:txBody>
                    <a:bodyPr/>
                    <a:lstStyle/>
                    <a:p>
                      <a:pPr marL="285750" marR="0" lvl="0" indent="-285750" algn="l" defTabSz="219456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500" kern="1200" dirty="0">
                          <a:solidFill>
                            <a:schemeClr val="dk1"/>
                          </a:solidFill>
                          <a:latin typeface="Helvetica Neue"/>
                          <a:ea typeface="+mn-ea"/>
                          <a:cs typeface="+mn-cs"/>
                        </a:rPr>
                        <a:t>Relatively shorter attention window</a:t>
                      </a:r>
                    </a:p>
                    <a:p>
                      <a:pPr marL="285750" marR="0" lvl="0" indent="-285750" algn="l" defTabSz="219456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500" kern="1200" dirty="0">
                          <a:solidFill>
                            <a:schemeClr val="dk1"/>
                          </a:solidFill>
                          <a:latin typeface="Helvetica Neue"/>
                          <a:ea typeface="+mn-ea"/>
                          <a:cs typeface="+mn-cs"/>
                        </a:rPr>
                        <a:t>Fine-tuning challenges</a:t>
                      </a:r>
                    </a:p>
                  </a:txBody>
                  <a:tcPr marL="84406" marR="84406" marT="42203" marB="42203" anchor="ctr"/>
                </a:tc>
                <a:extLst>
                  <a:ext uri="{0D108BD9-81ED-4DB2-BD59-A6C34878D82A}">
                    <a16:rowId xmlns:a16="http://schemas.microsoft.com/office/drawing/2014/main" val="1370048515"/>
                  </a:ext>
                </a:extLst>
              </a:tr>
              <a:tr h="777240">
                <a:tc>
                  <a:txBody>
                    <a:bodyPr/>
                    <a:lstStyle/>
                    <a:p>
                      <a:r>
                        <a:rPr lang="en-US" sz="1500" dirty="0">
                          <a:latin typeface="Helvetica Neue"/>
                        </a:rPr>
                        <a:t>RoBERTa (randomized)</a:t>
                      </a:r>
                    </a:p>
                  </a:txBody>
                  <a:tcPr marL="84406" marR="84406" marT="42203" marB="42203" anchor="ctr"/>
                </a:tc>
                <a:tc>
                  <a:txBody>
                    <a:bodyPr/>
                    <a:lstStyle/>
                    <a:p>
                      <a:pPr marL="0" marR="0" lvl="0" indent="0" algn="ctr" defTabSz="219456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endParaRPr lang="en-US" sz="1500" kern="1200" dirty="0">
                        <a:solidFill>
                          <a:schemeClr val="dk1"/>
                        </a:solidFill>
                        <a:latin typeface="Helvetica Neue"/>
                        <a:ea typeface="+mn-ea"/>
                        <a:cs typeface="+mn-cs"/>
                      </a:endParaRPr>
                    </a:p>
                  </a:txBody>
                  <a:tcPr marL="84406" marR="84406" marT="42203" marB="42203" anchor="ctr"/>
                </a:tc>
                <a:tc>
                  <a:txBody>
                    <a:bodyPr/>
                    <a:lstStyle/>
                    <a:p>
                      <a:pPr marL="0" indent="0" algn="ctr" defTabSz="2194560" rtl="0" eaLnBrk="1" latinLnBrk="0" hangingPunct="1">
                        <a:buFont typeface="Arial" panose="020B0604020202020204" pitchFamily="34" charset="0"/>
                        <a:buNone/>
                      </a:pPr>
                      <a:r>
                        <a:rPr lang="en-US" sz="1500" kern="1200" dirty="0">
                          <a:solidFill>
                            <a:schemeClr val="dk1"/>
                          </a:solidFill>
                          <a:latin typeface="Helvetica Neue"/>
                          <a:ea typeface="+mn-ea"/>
                          <a:cs typeface="+mn-cs"/>
                        </a:rPr>
                        <a:t>Medium</a:t>
                      </a:r>
                    </a:p>
                  </a:txBody>
                  <a:tcPr marL="84406" marR="84406" marT="42203" marB="42203" anchor="ctr"/>
                </a:tc>
                <a:tc>
                  <a:txBody>
                    <a:bodyPr/>
                    <a:lstStyle/>
                    <a:p>
                      <a:pPr marL="285750" indent="-285750" algn="l">
                        <a:buClr>
                          <a:schemeClr val="accent4"/>
                        </a:buClr>
                        <a:buFont typeface="Wingdings" panose="05000000000000000000" pitchFamily="2" charset="2"/>
                        <a:buChar char="ü"/>
                      </a:pPr>
                      <a:r>
                        <a:rPr lang="en-US" sz="1500" dirty="0">
                          <a:latin typeface="Helvetica Neue"/>
                        </a:rPr>
                        <a:t>More robust training</a:t>
                      </a:r>
                    </a:p>
                  </a:txBody>
                  <a:tcPr marL="84406" marR="84406" marT="42203" marB="42203" anchor="ctr"/>
                </a:tc>
                <a:tc>
                  <a:txBody>
                    <a:bodyPr/>
                    <a:lstStyle/>
                    <a:p>
                      <a:pPr marL="285750" marR="0" lvl="0" indent="-285750" algn="l" defTabSz="219456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500" kern="1200" dirty="0">
                          <a:solidFill>
                            <a:schemeClr val="dk1"/>
                          </a:solidFill>
                          <a:latin typeface="Helvetica Neue"/>
                          <a:ea typeface="+mn-ea"/>
                          <a:cs typeface="+mn-cs"/>
                        </a:rPr>
                        <a:t>Same as above</a:t>
                      </a:r>
                    </a:p>
                  </a:txBody>
                  <a:tcPr marL="84406" marR="84406" marT="42203" marB="42203" anchor="ctr"/>
                </a:tc>
                <a:extLst>
                  <a:ext uri="{0D108BD9-81ED-4DB2-BD59-A6C34878D82A}">
                    <a16:rowId xmlns:a16="http://schemas.microsoft.com/office/drawing/2014/main" val="476568784"/>
                  </a:ext>
                </a:extLst>
              </a:tr>
              <a:tr h="777240">
                <a:tc>
                  <a:txBody>
                    <a:bodyPr/>
                    <a:lstStyle/>
                    <a:p>
                      <a:r>
                        <a:rPr lang="en-US" sz="1500" dirty="0">
                          <a:latin typeface="Helvetica Neue"/>
                        </a:rPr>
                        <a:t>BigBird</a:t>
                      </a:r>
                    </a:p>
                  </a:txBody>
                  <a:tcPr marL="84406" marR="84406" marT="42203" marB="42203" anchor="ctr"/>
                </a:tc>
                <a:tc>
                  <a:txBody>
                    <a:bodyPr/>
                    <a:lstStyle/>
                    <a:p>
                      <a:pPr marL="0" marR="0" lvl="0" indent="0" algn="ctr" defTabSz="219456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endParaRPr lang="en-US" sz="1500" kern="1200" dirty="0">
                        <a:solidFill>
                          <a:schemeClr val="dk1"/>
                        </a:solidFill>
                        <a:latin typeface="Helvetica Neue"/>
                        <a:ea typeface="+mn-ea"/>
                        <a:cs typeface="+mn-cs"/>
                      </a:endParaRPr>
                    </a:p>
                  </a:txBody>
                  <a:tcPr marL="84406" marR="84406" marT="42203" marB="42203" anchor="ctr"/>
                </a:tc>
                <a:tc>
                  <a:txBody>
                    <a:bodyPr/>
                    <a:lstStyle/>
                    <a:p>
                      <a:pPr marL="0" indent="0" algn="ctr" defTabSz="2194560" rtl="0" eaLnBrk="1" latinLnBrk="0" hangingPunct="1">
                        <a:buFont typeface="Arial" panose="020B0604020202020204" pitchFamily="34" charset="0"/>
                        <a:buNone/>
                      </a:pPr>
                      <a:r>
                        <a:rPr lang="en-US" sz="1500" kern="1200" dirty="0">
                          <a:solidFill>
                            <a:schemeClr val="dk1"/>
                          </a:solidFill>
                          <a:latin typeface="Helvetica Neue"/>
                          <a:ea typeface="+mn-ea"/>
                          <a:cs typeface="+mn-cs"/>
                        </a:rPr>
                        <a:t>Long</a:t>
                      </a:r>
                    </a:p>
                  </a:txBody>
                  <a:tcPr marL="84406" marR="84406" marT="42203" marB="42203" anchor="ctr"/>
                </a:tc>
                <a:tc>
                  <a:txBody>
                    <a:bodyPr/>
                    <a:lstStyle/>
                    <a:p>
                      <a:pPr marL="285750" indent="-285750" algn="l">
                        <a:buClr>
                          <a:schemeClr val="accent4"/>
                        </a:buClr>
                        <a:buFont typeface="Wingdings" panose="05000000000000000000" pitchFamily="2" charset="2"/>
                        <a:buChar char="ü"/>
                      </a:pPr>
                      <a:r>
                        <a:rPr lang="en-US" sz="1500" dirty="0">
                          <a:latin typeface="Helvetica Neue"/>
                        </a:rPr>
                        <a:t>Longer depend.</a:t>
                      </a:r>
                    </a:p>
                    <a:p>
                      <a:pPr marL="285750" indent="-285750" algn="l">
                        <a:buClr>
                          <a:schemeClr val="accent4"/>
                        </a:buClr>
                        <a:buFont typeface="Wingdings" panose="05000000000000000000" pitchFamily="2" charset="2"/>
                        <a:buChar char="ü"/>
                      </a:pPr>
                      <a:r>
                        <a:rPr lang="en-US" sz="1500" dirty="0">
                          <a:latin typeface="Helvetica Neue"/>
                        </a:rPr>
                        <a:t>Computationally efficient</a:t>
                      </a:r>
                    </a:p>
                  </a:txBody>
                  <a:tcPr marL="84406" marR="84406" marT="42203" marB="42203" anchor="ctr"/>
                </a:tc>
                <a:tc>
                  <a:txBody>
                    <a:bodyPr/>
                    <a:lstStyle/>
                    <a:p>
                      <a:pPr marL="285750" marR="0" lvl="0" indent="-285750" algn="l" defTabSz="219456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500" kern="1200" dirty="0">
                          <a:solidFill>
                            <a:schemeClr val="dk1"/>
                          </a:solidFill>
                          <a:latin typeface="Helvetica Neue"/>
                          <a:ea typeface="+mn-ea"/>
                          <a:cs typeface="+mn-cs"/>
                        </a:rPr>
                        <a:t>Substantial memory</a:t>
                      </a:r>
                    </a:p>
                  </a:txBody>
                  <a:tcPr marL="84406" marR="84406" marT="42203" marB="42203" anchor="ctr"/>
                </a:tc>
                <a:extLst>
                  <a:ext uri="{0D108BD9-81ED-4DB2-BD59-A6C34878D82A}">
                    <a16:rowId xmlns:a16="http://schemas.microsoft.com/office/drawing/2014/main" val="1838060361"/>
                  </a:ext>
                </a:extLst>
              </a:tr>
              <a:tr h="777240">
                <a:tc>
                  <a:txBody>
                    <a:bodyPr/>
                    <a:lstStyle/>
                    <a:p>
                      <a:r>
                        <a:rPr lang="en-US" sz="1500" dirty="0" err="1">
                          <a:latin typeface="Helvetica Neue"/>
                        </a:rPr>
                        <a:t>LongFormer</a:t>
                      </a:r>
                      <a:endParaRPr lang="en-US" sz="1500" dirty="0">
                        <a:latin typeface="Helvetica Neue"/>
                      </a:endParaRPr>
                    </a:p>
                  </a:txBody>
                  <a:tcPr marL="84406" marR="84406" marT="42203" marB="42203" anchor="ctr"/>
                </a:tc>
                <a:tc>
                  <a:txBody>
                    <a:bodyPr/>
                    <a:lstStyle/>
                    <a:p>
                      <a:pPr marL="0" marR="0" lvl="0" indent="0" algn="ctr" defTabSz="219456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endParaRPr lang="en-US" sz="1500" kern="1200" dirty="0">
                        <a:solidFill>
                          <a:schemeClr val="dk1"/>
                        </a:solidFill>
                        <a:latin typeface="Helvetica Neue"/>
                        <a:ea typeface="+mn-ea"/>
                        <a:cs typeface="+mn-cs"/>
                      </a:endParaRPr>
                    </a:p>
                  </a:txBody>
                  <a:tcPr marL="84406" marR="84406" marT="42203" marB="42203" anchor="ctr"/>
                </a:tc>
                <a:tc>
                  <a:txBody>
                    <a:bodyPr/>
                    <a:lstStyle/>
                    <a:p>
                      <a:pPr algn="ctr"/>
                      <a:r>
                        <a:rPr lang="en-US" sz="1500" dirty="0">
                          <a:latin typeface="Helvetica Neue"/>
                        </a:rPr>
                        <a:t>Short + Long</a:t>
                      </a:r>
                    </a:p>
                  </a:txBody>
                  <a:tcPr marL="84406" marR="84406" marT="42203" marB="42203" anchor="ctr"/>
                </a:tc>
                <a:tc>
                  <a:txBody>
                    <a:bodyPr/>
                    <a:lstStyle/>
                    <a:p>
                      <a:pPr marL="285750" indent="-285750" algn="l">
                        <a:buClr>
                          <a:schemeClr val="accent4"/>
                        </a:buClr>
                        <a:buFont typeface="Wingdings" panose="05000000000000000000" pitchFamily="2" charset="2"/>
                        <a:buChar char="ü"/>
                      </a:pPr>
                      <a:r>
                        <a:rPr lang="en-US" sz="1500" dirty="0">
                          <a:latin typeface="Helvetica Neue"/>
                        </a:rPr>
                        <a:t>Long strings</a:t>
                      </a:r>
                    </a:p>
                    <a:p>
                      <a:pPr marL="285750" indent="-285750" algn="l">
                        <a:buClr>
                          <a:schemeClr val="accent4"/>
                        </a:buClr>
                        <a:buFont typeface="Wingdings" panose="05000000000000000000" pitchFamily="2" charset="2"/>
                        <a:buChar char="ü"/>
                      </a:pPr>
                      <a:r>
                        <a:rPr lang="en-US" sz="1500" dirty="0">
                          <a:latin typeface="Helvetica Neue"/>
                        </a:rPr>
                        <a:t>Fine-grained attention</a:t>
                      </a:r>
                    </a:p>
                  </a:txBody>
                  <a:tcPr marL="84406" marR="84406" marT="42203" marB="42203" anchor="ctr"/>
                </a:tc>
                <a:tc>
                  <a:txBody>
                    <a:bodyPr/>
                    <a:lstStyle/>
                    <a:p>
                      <a:pPr marL="285750" marR="0" lvl="0" indent="-285750" algn="l" defTabSz="219456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500" kern="1200" dirty="0">
                          <a:solidFill>
                            <a:schemeClr val="dk1"/>
                          </a:solidFill>
                          <a:latin typeface="Helvetica Neue"/>
                          <a:ea typeface="+mn-ea"/>
                          <a:cs typeface="+mn-cs"/>
                        </a:rPr>
                        <a:t>Training time</a:t>
                      </a:r>
                    </a:p>
                    <a:p>
                      <a:pPr marL="285750" marR="0" lvl="0" indent="-285750" algn="l" defTabSz="219456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500" kern="1200" dirty="0">
                          <a:solidFill>
                            <a:schemeClr val="dk1"/>
                          </a:solidFill>
                          <a:latin typeface="Helvetica Neue"/>
                          <a:ea typeface="+mn-ea"/>
                          <a:cs typeface="+mn-cs"/>
                        </a:rPr>
                        <a:t>Limited context at boundaries of doc.</a:t>
                      </a:r>
                    </a:p>
                  </a:txBody>
                  <a:tcPr marL="84406" marR="84406" marT="42203" marB="42203" anchor="ctr"/>
                </a:tc>
                <a:extLst>
                  <a:ext uri="{0D108BD9-81ED-4DB2-BD59-A6C34878D82A}">
                    <a16:rowId xmlns:a16="http://schemas.microsoft.com/office/drawing/2014/main" val="3554709291"/>
                  </a:ext>
                </a:extLst>
              </a:tr>
            </a:tbl>
          </a:graphicData>
        </a:graphic>
      </p:graphicFrame>
      <p:sp>
        <p:nvSpPr>
          <p:cNvPr id="27" name="Google Shape;47;p1">
            <a:extLst>
              <a:ext uri="{FF2B5EF4-FFF2-40B4-BE49-F238E27FC236}">
                <a16:creationId xmlns:a16="http://schemas.microsoft.com/office/drawing/2014/main" id="{CE0F145B-7784-1B7C-D85A-6591058F8573}"/>
              </a:ext>
            </a:extLst>
          </p:cNvPr>
          <p:cNvSpPr/>
          <p:nvPr/>
        </p:nvSpPr>
        <p:spPr>
          <a:xfrm>
            <a:off x="0" y="2312952"/>
            <a:ext cx="4287860" cy="5267746"/>
          </a:xfrm>
          <a:prstGeom prst="rect">
            <a:avLst/>
          </a:prstGeom>
          <a:solidFill>
            <a:srgbClr val="EAEAEA"/>
          </a:solidFill>
          <a:ln>
            <a:noFill/>
          </a:ln>
          <a:effectLst/>
        </p:spPr>
        <p:txBody>
          <a:bodyPr spcFirstLastPara="1" wrap="square" lIns="84392" tIns="42185" rIns="84392" bIns="42185" anchor="ctr" anchorCtr="0">
            <a:noAutofit/>
          </a:bodyPr>
          <a:lstStyle/>
          <a:p>
            <a:pPr algn="ctr">
              <a:buClr>
                <a:srgbClr val="000000"/>
              </a:buClr>
              <a:buSzPts val="8200"/>
            </a:pPr>
            <a:endParaRPr sz="7569">
              <a:solidFill>
                <a:schemeClr val="lt1"/>
              </a:solidFill>
              <a:latin typeface="Helvetica Neue"/>
              <a:ea typeface="Helvetica Neue"/>
              <a:cs typeface="Helvetica Neue"/>
              <a:sym typeface="Helvetica Neue"/>
            </a:endParaRPr>
          </a:p>
        </p:txBody>
      </p:sp>
      <p:sp>
        <p:nvSpPr>
          <p:cNvPr id="150" name="Rectangle 149">
            <a:extLst>
              <a:ext uri="{FF2B5EF4-FFF2-40B4-BE49-F238E27FC236}">
                <a16:creationId xmlns:a16="http://schemas.microsoft.com/office/drawing/2014/main" id="{29D4D3DE-69F1-9B78-251B-AC8D305C39A0}"/>
              </a:ext>
            </a:extLst>
          </p:cNvPr>
          <p:cNvSpPr/>
          <p:nvPr/>
        </p:nvSpPr>
        <p:spPr>
          <a:xfrm>
            <a:off x="0" y="0"/>
            <a:ext cx="21945600" cy="1755700"/>
          </a:xfrm>
          <a:prstGeom prst="rect">
            <a:avLst/>
          </a:prstGeom>
          <a:solidFill>
            <a:srgbClr val="350E20"/>
          </a:solidFill>
          <a:ln>
            <a:solidFill>
              <a:srgbClr val="350E2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sz="4616" b="1" dirty="0">
                <a:solidFill>
                  <a:schemeClr val="bg1"/>
                </a:solidFill>
                <a:latin typeface="Helvetica Neue"/>
                <a:cs typeface="Times New Roman" panose="02020603050405020304" pitchFamily="18" charset="0"/>
              </a:rPr>
              <a:t>Predicting recent Supreme Court outcomes</a:t>
            </a:r>
            <a:endParaRPr lang="en-US" sz="4616" i="1" dirty="0">
              <a:solidFill>
                <a:srgbClr val="404040"/>
              </a:solidFill>
              <a:latin typeface="Helvetica Neue"/>
              <a:ea typeface="Times New Roman" panose="02020603050405020304" pitchFamily="18" charset="0"/>
              <a:cs typeface="Times New Roman" panose="02020603050405020304" pitchFamily="18" charset="0"/>
            </a:endParaRPr>
          </a:p>
          <a:p>
            <a:pPr algn="ctr" fontAlgn="base"/>
            <a:r>
              <a:rPr lang="en-US" sz="2954" i="1" dirty="0">
                <a:solidFill>
                  <a:schemeClr val="bg1"/>
                </a:solidFill>
                <a:latin typeface="Helvetica Neue"/>
                <a:ea typeface="Times New Roman" panose="02020603050405020304" pitchFamily="18" charset="0"/>
                <a:cs typeface="Times New Roman" panose="02020603050405020304" pitchFamily="18" charset="0"/>
              </a:rPr>
              <a:t>Jonas Heim, Matt Kaufmann, Michael Wagner, </a:t>
            </a:r>
            <a:r>
              <a:rPr lang="en-US" sz="2954" i="1" dirty="0" err="1">
                <a:solidFill>
                  <a:schemeClr val="bg1"/>
                </a:solidFill>
                <a:latin typeface="Helvetica Neue"/>
                <a:ea typeface="Times New Roman" panose="02020603050405020304" pitchFamily="18" charset="0"/>
                <a:cs typeface="Times New Roman" panose="02020603050405020304" pitchFamily="18" charset="0"/>
              </a:rPr>
              <a:t>Núria</a:t>
            </a:r>
            <a:r>
              <a:rPr lang="en-US" sz="2954" i="1" dirty="0">
                <a:solidFill>
                  <a:schemeClr val="bg1"/>
                </a:solidFill>
                <a:latin typeface="Helvetica Neue"/>
                <a:ea typeface="Times New Roman" panose="02020603050405020304" pitchFamily="18" charset="0"/>
                <a:cs typeface="Times New Roman" panose="02020603050405020304" pitchFamily="18" charset="0"/>
              </a:rPr>
              <a:t> Adell </a:t>
            </a:r>
            <a:r>
              <a:rPr lang="en-US" sz="2954" i="1" dirty="0" err="1">
                <a:solidFill>
                  <a:schemeClr val="bg1"/>
                </a:solidFill>
                <a:latin typeface="Helvetica Neue"/>
                <a:ea typeface="Times New Roman" panose="02020603050405020304" pitchFamily="18" charset="0"/>
                <a:cs typeface="Times New Roman" panose="02020603050405020304" pitchFamily="18" charset="0"/>
              </a:rPr>
              <a:t>Raventós</a:t>
            </a:r>
            <a:r>
              <a:rPr lang="en-US" sz="2954" i="1" dirty="0">
                <a:solidFill>
                  <a:schemeClr val="bg1"/>
                </a:solidFill>
                <a:latin typeface="Helvetica Neue"/>
                <a:ea typeface="Times New Roman" panose="02020603050405020304" pitchFamily="18" charset="0"/>
                <a:cs typeface="Times New Roman" panose="02020603050405020304" pitchFamily="18" charset="0"/>
              </a:rPr>
              <a:t>, Sergio Olalla Ubierna </a:t>
            </a:r>
            <a:endParaRPr lang="en-US" sz="2954" dirty="0">
              <a:solidFill>
                <a:schemeClr val="bg1"/>
              </a:solidFill>
              <a:latin typeface="Helvetica Neue"/>
              <a:ea typeface="Times New Roman" panose="02020603050405020304" pitchFamily="18" charset="0"/>
              <a:cs typeface="Times New Roman" panose="02020603050405020304" pitchFamily="18" charset="0"/>
            </a:endParaRPr>
          </a:p>
        </p:txBody>
      </p:sp>
      <p:sp>
        <p:nvSpPr>
          <p:cNvPr id="163" name="Google Shape;47;p1">
            <a:extLst>
              <a:ext uri="{FF2B5EF4-FFF2-40B4-BE49-F238E27FC236}">
                <a16:creationId xmlns:a16="http://schemas.microsoft.com/office/drawing/2014/main" id="{8895154E-AA3B-1667-9743-B83B61A361AB}"/>
              </a:ext>
            </a:extLst>
          </p:cNvPr>
          <p:cNvSpPr/>
          <p:nvPr/>
        </p:nvSpPr>
        <p:spPr>
          <a:xfrm>
            <a:off x="8514977" y="8143618"/>
            <a:ext cx="13430623" cy="8001000"/>
          </a:xfrm>
          <a:prstGeom prst="rect">
            <a:avLst/>
          </a:prstGeom>
          <a:solidFill>
            <a:schemeClr val="bg1">
              <a:lumMod val="95000"/>
            </a:schemeClr>
          </a:solidFill>
          <a:ln>
            <a:noFill/>
          </a:ln>
          <a:effectLst/>
        </p:spPr>
        <p:txBody>
          <a:bodyPr spcFirstLastPara="1" wrap="square" lIns="84392" tIns="42185" rIns="84392" bIns="42185" anchor="ctr" anchorCtr="0">
            <a:noAutofit/>
          </a:bodyPr>
          <a:lstStyle/>
          <a:p>
            <a:pPr algn="ctr">
              <a:buClr>
                <a:srgbClr val="000000"/>
              </a:buClr>
              <a:buSzPts val="8200"/>
            </a:pPr>
            <a:endParaRPr sz="7569">
              <a:solidFill>
                <a:schemeClr val="lt1"/>
              </a:solidFill>
              <a:latin typeface="Helvetica Neue"/>
              <a:ea typeface="Helvetica Neue"/>
              <a:cs typeface="Helvetica Neue"/>
              <a:sym typeface="Helvetica Neue"/>
            </a:endParaRPr>
          </a:p>
        </p:txBody>
      </p:sp>
      <p:sp>
        <p:nvSpPr>
          <p:cNvPr id="166" name="Google Shape;47;p1">
            <a:extLst>
              <a:ext uri="{FF2B5EF4-FFF2-40B4-BE49-F238E27FC236}">
                <a16:creationId xmlns:a16="http://schemas.microsoft.com/office/drawing/2014/main" id="{BD0FF714-5FCF-2C5B-BF4C-A46CFE377C2E}"/>
              </a:ext>
            </a:extLst>
          </p:cNvPr>
          <p:cNvSpPr/>
          <p:nvPr/>
        </p:nvSpPr>
        <p:spPr>
          <a:xfrm>
            <a:off x="4630129" y="2312952"/>
            <a:ext cx="17315471" cy="5267746"/>
          </a:xfrm>
          <a:prstGeom prst="rect">
            <a:avLst/>
          </a:prstGeom>
          <a:solidFill>
            <a:schemeClr val="bg1">
              <a:lumMod val="95000"/>
            </a:schemeClr>
          </a:solidFill>
          <a:ln>
            <a:noFill/>
          </a:ln>
          <a:effectLst/>
        </p:spPr>
        <p:txBody>
          <a:bodyPr spcFirstLastPara="1" wrap="square" lIns="84392" tIns="42185" rIns="84392" bIns="42185" anchor="ctr" anchorCtr="0">
            <a:noAutofit/>
          </a:bodyPr>
          <a:lstStyle/>
          <a:p>
            <a:pPr algn="ctr">
              <a:buClr>
                <a:srgbClr val="000000"/>
              </a:buClr>
              <a:buSzPts val="8200"/>
            </a:pPr>
            <a:endParaRPr sz="7569" dirty="0">
              <a:solidFill>
                <a:schemeClr val="lt1"/>
              </a:solidFill>
              <a:latin typeface="Helvetica Neue"/>
              <a:ea typeface="Helvetica Neue"/>
              <a:cs typeface="Helvetica Neue"/>
              <a:sym typeface="Helvetica Neue"/>
            </a:endParaRPr>
          </a:p>
        </p:txBody>
      </p:sp>
      <p:sp>
        <p:nvSpPr>
          <p:cNvPr id="167" name="Google Shape;48;p1">
            <a:extLst>
              <a:ext uri="{FF2B5EF4-FFF2-40B4-BE49-F238E27FC236}">
                <a16:creationId xmlns:a16="http://schemas.microsoft.com/office/drawing/2014/main" id="{BFA9AD33-DF4F-9AAB-20B9-A34718DD08A5}"/>
              </a:ext>
            </a:extLst>
          </p:cNvPr>
          <p:cNvSpPr/>
          <p:nvPr/>
        </p:nvSpPr>
        <p:spPr>
          <a:xfrm>
            <a:off x="4642912" y="2065302"/>
            <a:ext cx="17302688" cy="773968"/>
          </a:xfrm>
          <a:prstGeom prst="rect">
            <a:avLst/>
          </a:prstGeom>
          <a:solidFill>
            <a:srgbClr val="350E20"/>
          </a:solidFill>
          <a:ln>
            <a:noFill/>
          </a:ln>
          <a:effectLst/>
        </p:spPr>
        <p:txBody>
          <a:bodyPr spcFirstLastPara="1" wrap="square" lIns="84392" tIns="59077" rIns="84392" bIns="0" anchor="t" anchorCtr="0">
            <a:noAutofit/>
          </a:bodyPr>
          <a:lstStyle/>
          <a:p>
            <a:pPr algn="ctr">
              <a:buClr>
                <a:schemeClr val="lt1"/>
              </a:buClr>
              <a:buSzPts val="1650"/>
            </a:pPr>
            <a:r>
              <a:rPr lang="en-US" sz="3692" dirty="0">
                <a:solidFill>
                  <a:schemeClr val="lt1"/>
                </a:solidFill>
                <a:latin typeface="Helvetica Neue"/>
                <a:ea typeface="Helvetica Neue"/>
                <a:cs typeface="Helvetica Neue"/>
                <a:sym typeface="Helvetica Neue"/>
              </a:rPr>
              <a:t>Data and preprocessing</a:t>
            </a:r>
            <a:endParaRPr sz="831" dirty="0">
              <a:solidFill>
                <a:srgbClr val="000000"/>
              </a:solidFill>
              <a:latin typeface="Arial"/>
              <a:ea typeface="Arial"/>
              <a:cs typeface="Arial"/>
              <a:sym typeface="Arial"/>
            </a:endParaRPr>
          </a:p>
        </p:txBody>
      </p:sp>
      <p:sp>
        <p:nvSpPr>
          <p:cNvPr id="170" name="Google Shape;48;p1">
            <a:extLst>
              <a:ext uri="{FF2B5EF4-FFF2-40B4-BE49-F238E27FC236}">
                <a16:creationId xmlns:a16="http://schemas.microsoft.com/office/drawing/2014/main" id="{529AC341-CE77-C33F-34DA-648DBF73F662}"/>
              </a:ext>
            </a:extLst>
          </p:cNvPr>
          <p:cNvSpPr/>
          <p:nvPr/>
        </p:nvSpPr>
        <p:spPr>
          <a:xfrm>
            <a:off x="8524892" y="7932604"/>
            <a:ext cx="13420708" cy="773968"/>
          </a:xfrm>
          <a:prstGeom prst="rect">
            <a:avLst/>
          </a:prstGeom>
          <a:solidFill>
            <a:srgbClr val="350E20"/>
          </a:solidFill>
          <a:ln>
            <a:noFill/>
          </a:ln>
          <a:effectLst/>
        </p:spPr>
        <p:txBody>
          <a:bodyPr spcFirstLastPara="1" wrap="square" lIns="84392" tIns="59077" rIns="84392" bIns="0" anchor="t" anchorCtr="0">
            <a:noAutofit/>
          </a:bodyPr>
          <a:lstStyle/>
          <a:p>
            <a:pPr algn="ctr">
              <a:buClr>
                <a:schemeClr val="lt1"/>
              </a:buClr>
              <a:buSzPts val="1650"/>
            </a:pPr>
            <a:r>
              <a:rPr lang="en-US" sz="3692" dirty="0">
                <a:solidFill>
                  <a:schemeClr val="lt1"/>
                </a:solidFill>
                <a:latin typeface="Helvetica Neue"/>
                <a:ea typeface="Helvetica Neue"/>
                <a:cs typeface="Helvetica Neue"/>
                <a:sym typeface="Helvetica Neue"/>
              </a:rPr>
              <a:t>Results and conclusions</a:t>
            </a:r>
            <a:endParaRPr sz="831" dirty="0">
              <a:solidFill>
                <a:srgbClr val="000000"/>
              </a:solidFill>
              <a:latin typeface="Arial"/>
              <a:ea typeface="Arial"/>
              <a:cs typeface="Arial"/>
              <a:sym typeface="Arial"/>
            </a:endParaRPr>
          </a:p>
        </p:txBody>
      </p:sp>
      <p:sp>
        <p:nvSpPr>
          <p:cNvPr id="171" name="Google Shape;48;p1">
            <a:extLst>
              <a:ext uri="{FF2B5EF4-FFF2-40B4-BE49-F238E27FC236}">
                <a16:creationId xmlns:a16="http://schemas.microsoft.com/office/drawing/2014/main" id="{CE5C9764-F2F7-8131-7EFC-81ED82F413B7}"/>
              </a:ext>
            </a:extLst>
          </p:cNvPr>
          <p:cNvSpPr/>
          <p:nvPr/>
        </p:nvSpPr>
        <p:spPr>
          <a:xfrm>
            <a:off x="0" y="7932604"/>
            <a:ext cx="8296591" cy="773968"/>
          </a:xfrm>
          <a:prstGeom prst="rect">
            <a:avLst/>
          </a:prstGeom>
          <a:solidFill>
            <a:srgbClr val="350E20"/>
          </a:solidFill>
          <a:ln>
            <a:noFill/>
          </a:ln>
          <a:effectLst/>
        </p:spPr>
        <p:txBody>
          <a:bodyPr spcFirstLastPara="1" wrap="square" lIns="84392" tIns="59077" rIns="84392" bIns="0" anchor="t" anchorCtr="0">
            <a:noAutofit/>
          </a:bodyPr>
          <a:lstStyle/>
          <a:p>
            <a:pPr algn="ctr">
              <a:buClr>
                <a:schemeClr val="lt1"/>
              </a:buClr>
              <a:buSzPts val="1650"/>
            </a:pPr>
            <a:r>
              <a:rPr lang="en-US" sz="3692" dirty="0">
                <a:solidFill>
                  <a:schemeClr val="lt1"/>
                </a:solidFill>
                <a:latin typeface="Helvetica Neue"/>
                <a:ea typeface="Helvetica Neue"/>
                <a:cs typeface="Helvetica Neue"/>
                <a:sym typeface="Helvetica Neue"/>
              </a:rPr>
              <a:t>Model comparison</a:t>
            </a:r>
            <a:endParaRPr sz="831" dirty="0">
              <a:solidFill>
                <a:srgbClr val="000000"/>
              </a:solidFill>
              <a:latin typeface="Arial"/>
              <a:ea typeface="Arial"/>
              <a:cs typeface="Arial"/>
              <a:sym typeface="Arial"/>
            </a:endParaRPr>
          </a:p>
        </p:txBody>
      </p:sp>
      <p:sp>
        <p:nvSpPr>
          <p:cNvPr id="172" name="Google Shape;48;p1">
            <a:extLst>
              <a:ext uri="{FF2B5EF4-FFF2-40B4-BE49-F238E27FC236}">
                <a16:creationId xmlns:a16="http://schemas.microsoft.com/office/drawing/2014/main" id="{3B78B496-FA00-3231-25A2-B52FACF0661D}"/>
              </a:ext>
            </a:extLst>
          </p:cNvPr>
          <p:cNvSpPr/>
          <p:nvPr/>
        </p:nvSpPr>
        <p:spPr>
          <a:xfrm>
            <a:off x="0" y="2065302"/>
            <a:ext cx="4287860" cy="773968"/>
          </a:xfrm>
          <a:prstGeom prst="rect">
            <a:avLst/>
          </a:prstGeom>
          <a:solidFill>
            <a:srgbClr val="350E20"/>
          </a:solidFill>
          <a:ln>
            <a:noFill/>
          </a:ln>
          <a:effectLst/>
        </p:spPr>
        <p:txBody>
          <a:bodyPr spcFirstLastPara="1" wrap="square" lIns="84392" tIns="59077" rIns="84392" bIns="0" anchor="t" anchorCtr="0">
            <a:noAutofit/>
          </a:bodyPr>
          <a:lstStyle/>
          <a:p>
            <a:pPr algn="ctr">
              <a:buClr>
                <a:schemeClr val="lt1"/>
              </a:buClr>
              <a:buSzPts val="1650"/>
            </a:pPr>
            <a:r>
              <a:rPr lang="en-US" sz="3692" dirty="0">
                <a:solidFill>
                  <a:schemeClr val="lt1"/>
                </a:solidFill>
                <a:latin typeface="Helvetica Neue"/>
                <a:ea typeface="Helvetica Neue"/>
                <a:cs typeface="Helvetica Neue"/>
                <a:sym typeface="Helvetica Neue"/>
              </a:rPr>
              <a:t>Introduction</a:t>
            </a:r>
            <a:endParaRPr sz="831" dirty="0">
              <a:solidFill>
                <a:srgbClr val="000000"/>
              </a:solidFill>
              <a:latin typeface="Arial"/>
              <a:ea typeface="Arial"/>
              <a:cs typeface="Arial"/>
              <a:sym typeface="Arial"/>
            </a:endParaRPr>
          </a:p>
        </p:txBody>
      </p:sp>
      <p:graphicFrame>
        <p:nvGraphicFramePr>
          <p:cNvPr id="2" name="Chart 1">
            <a:extLst>
              <a:ext uri="{FF2B5EF4-FFF2-40B4-BE49-F238E27FC236}">
                <a16:creationId xmlns:a16="http://schemas.microsoft.com/office/drawing/2014/main" id="{9C3DE559-8FC0-EA90-C4BD-6CE57465F5C2}"/>
              </a:ext>
            </a:extLst>
          </p:cNvPr>
          <p:cNvGraphicFramePr/>
          <p:nvPr>
            <p:extLst>
              <p:ext uri="{D42A27DB-BD31-4B8C-83A1-F6EECF244321}">
                <p14:modId xmlns:p14="http://schemas.microsoft.com/office/powerpoint/2010/main" val="3745476962"/>
              </p:ext>
            </p:extLst>
          </p:nvPr>
        </p:nvGraphicFramePr>
        <p:xfrm>
          <a:off x="8524707" y="8990779"/>
          <a:ext cx="13327386" cy="4119699"/>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BCFF57F4-8430-C14D-A4BB-31C32EF79577}"/>
              </a:ext>
            </a:extLst>
          </p:cNvPr>
          <p:cNvSpPr txBox="1"/>
          <p:nvPr/>
        </p:nvSpPr>
        <p:spPr>
          <a:xfrm>
            <a:off x="134084" y="2981484"/>
            <a:ext cx="4123737" cy="4351563"/>
          </a:xfrm>
          <a:prstGeom prst="rect">
            <a:avLst/>
          </a:prstGeom>
          <a:solidFill>
            <a:schemeClr val="bg1">
              <a:lumMod val="95000"/>
            </a:schemeClr>
          </a:solidFill>
        </p:spPr>
        <p:txBody>
          <a:bodyPr wrap="square" rtlCol="0">
            <a:noAutofit/>
          </a:bodyPr>
          <a:lstStyle/>
          <a:p>
            <a:r>
              <a:rPr lang="en-US" sz="1500" b="1" dirty="0">
                <a:latin typeface="Helvetica Neue"/>
              </a:rPr>
              <a:t>Context:</a:t>
            </a:r>
            <a:r>
              <a:rPr lang="en-US" sz="1500" dirty="0">
                <a:latin typeface="Helvetica Neue"/>
              </a:rPr>
              <a:t> </a:t>
            </a:r>
            <a:r>
              <a:rPr lang="en-US" sz="1500" dirty="0">
                <a:solidFill>
                  <a:srgbClr val="000000"/>
                </a:solidFill>
                <a:latin typeface="Helvetica Neue"/>
              </a:rPr>
              <a:t>The Supreme Court is one of the most important institutions in public policy, influencing the civil fabric of society. Recent advances in machine learning provide an innovative lens through which to predict the outcomes of Supreme Court cases and the voting behaviors of judges.</a:t>
            </a:r>
          </a:p>
          <a:p>
            <a:endParaRPr lang="en-US" sz="1500" dirty="0">
              <a:solidFill>
                <a:srgbClr val="000000"/>
              </a:solidFill>
              <a:latin typeface="Helvetica Neue"/>
            </a:endParaRPr>
          </a:p>
          <a:p>
            <a:r>
              <a:rPr lang="en-US" sz="1500" b="1" dirty="0">
                <a:solidFill>
                  <a:srgbClr val="000000"/>
                </a:solidFill>
                <a:latin typeface="Helvetica Neue"/>
              </a:rPr>
              <a:t>Objectives</a:t>
            </a:r>
            <a:r>
              <a:rPr lang="en-US" sz="1500" dirty="0">
                <a:solidFill>
                  <a:srgbClr val="000000"/>
                </a:solidFill>
                <a:latin typeface="Helvetica Neue"/>
              </a:rPr>
              <a:t>: (1) to predict case outcomes in favor of either the petitioner or the respondent, and (2) to predict the voting patterns of a subset of judges. </a:t>
            </a:r>
          </a:p>
          <a:p>
            <a:endParaRPr lang="en-US" sz="1500" dirty="0">
              <a:latin typeface="Helvetica Neue"/>
            </a:endParaRPr>
          </a:p>
          <a:p>
            <a:r>
              <a:rPr lang="en-US" sz="1500" b="1" dirty="0">
                <a:latin typeface="Helvetica Neue"/>
              </a:rPr>
              <a:t>Significance:</a:t>
            </a:r>
            <a:r>
              <a:rPr lang="en-US" sz="1500" dirty="0">
                <a:latin typeface="Helvetica Neue"/>
              </a:rPr>
              <a:t> </a:t>
            </a:r>
            <a:r>
              <a:rPr lang="en-US" sz="1500" dirty="0">
                <a:solidFill>
                  <a:srgbClr val="000000"/>
                </a:solidFill>
                <a:latin typeface="Helvetica Neue"/>
              </a:rPr>
              <a:t>Based on how well our models predict a given judges vote, we can potentially understand how much predictive power utterances have on judges' decisions, or the impact of oral arguments on the judges’ perspective of a case.</a:t>
            </a:r>
            <a:endParaRPr lang="en-US" sz="1500" b="1" dirty="0">
              <a:latin typeface="Helvetica Neue"/>
            </a:endParaRPr>
          </a:p>
        </p:txBody>
      </p:sp>
      <p:sp>
        <p:nvSpPr>
          <p:cNvPr id="6" name="TextBox 5">
            <a:extLst>
              <a:ext uri="{FF2B5EF4-FFF2-40B4-BE49-F238E27FC236}">
                <a16:creationId xmlns:a16="http://schemas.microsoft.com/office/drawing/2014/main" id="{8B609799-BE49-4DF0-554B-00F4AA1E5993}"/>
              </a:ext>
            </a:extLst>
          </p:cNvPr>
          <p:cNvSpPr txBox="1"/>
          <p:nvPr/>
        </p:nvSpPr>
        <p:spPr>
          <a:xfrm>
            <a:off x="6158207" y="2994882"/>
            <a:ext cx="4416814" cy="441876"/>
          </a:xfrm>
          <a:prstGeom prst="rect">
            <a:avLst/>
          </a:prstGeom>
          <a:noFill/>
        </p:spPr>
        <p:txBody>
          <a:bodyPr wrap="square" rtlCol="0">
            <a:noAutofit/>
          </a:bodyPr>
          <a:lstStyle/>
          <a:p>
            <a:pPr algn="ctr"/>
            <a:r>
              <a:rPr lang="en-US" sz="2031" b="1" dirty="0">
                <a:latin typeface="Helvetica Neue"/>
              </a:rPr>
              <a:t>Data pipeline</a:t>
            </a:r>
          </a:p>
        </p:txBody>
      </p:sp>
      <p:graphicFrame>
        <p:nvGraphicFramePr>
          <p:cNvPr id="8" name="Diagram 7">
            <a:extLst>
              <a:ext uri="{FF2B5EF4-FFF2-40B4-BE49-F238E27FC236}">
                <a16:creationId xmlns:a16="http://schemas.microsoft.com/office/drawing/2014/main" id="{84AEA3C5-2FF9-8B6F-3A8A-6D44CB433C8E}"/>
              </a:ext>
            </a:extLst>
          </p:cNvPr>
          <p:cNvGraphicFramePr/>
          <p:nvPr>
            <p:extLst>
              <p:ext uri="{D42A27DB-BD31-4B8C-83A1-F6EECF244321}">
                <p14:modId xmlns:p14="http://schemas.microsoft.com/office/powerpoint/2010/main" val="87766995"/>
              </p:ext>
            </p:extLst>
          </p:nvPr>
        </p:nvGraphicFramePr>
        <p:xfrm>
          <a:off x="4809484" y="3561195"/>
          <a:ext cx="6414782" cy="38757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a:extLst>
              <a:ext uri="{FF2B5EF4-FFF2-40B4-BE49-F238E27FC236}">
                <a16:creationId xmlns:a16="http://schemas.microsoft.com/office/drawing/2014/main" id="{22242540-D489-1450-2E2E-D248143591B5}"/>
              </a:ext>
            </a:extLst>
          </p:cNvPr>
          <p:cNvSpPr txBox="1"/>
          <p:nvPr/>
        </p:nvSpPr>
        <p:spPr>
          <a:xfrm>
            <a:off x="14178442" y="2994882"/>
            <a:ext cx="4416814" cy="441876"/>
          </a:xfrm>
          <a:prstGeom prst="rect">
            <a:avLst/>
          </a:prstGeom>
          <a:noFill/>
        </p:spPr>
        <p:txBody>
          <a:bodyPr wrap="square" rtlCol="0">
            <a:noAutofit/>
          </a:bodyPr>
          <a:lstStyle/>
          <a:p>
            <a:pPr algn="ctr"/>
            <a:r>
              <a:rPr lang="en-US" sz="2031" b="1" dirty="0">
                <a:latin typeface="Helvetica Neue"/>
              </a:rPr>
              <a:t>Data summary information</a:t>
            </a:r>
          </a:p>
        </p:txBody>
      </p:sp>
      <p:graphicFrame>
        <p:nvGraphicFramePr>
          <p:cNvPr id="12" name="Chart 11">
            <a:extLst>
              <a:ext uri="{FF2B5EF4-FFF2-40B4-BE49-F238E27FC236}">
                <a16:creationId xmlns:a16="http://schemas.microsoft.com/office/drawing/2014/main" id="{2EEDCD79-DA59-6CC9-39FB-6BDC53EE95BD}"/>
              </a:ext>
            </a:extLst>
          </p:cNvPr>
          <p:cNvGraphicFramePr/>
          <p:nvPr>
            <p:extLst>
              <p:ext uri="{D42A27DB-BD31-4B8C-83A1-F6EECF244321}">
                <p14:modId xmlns:p14="http://schemas.microsoft.com/office/powerpoint/2010/main" val="348824096"/>
              </p:ext>
            </p:extLst>
          </p:nvPr>
        </p:nvGraphicFramePr>
        <p:xfrm>
          <a:off x="11415098" y="3347323"/>
          <a:ext cx="5353969" cy="4013455"/>
        </p:xfrm>
        <a:graphic>
          <a:graphicData uri="http://schemas.openxmlformats.org/drawingml/2006/chart">
            <c:chart xmlns:c="http://schemas.openxmlformats.org/drawingml/2006/chart" xmlns:r="http://schemas.openxmlformats.org/officeDocument/2006/relationships" r:id="rId9"/>
          </a:graphicData>
        </a:graphic>
      </p:graphicFrame>
      <p:pic>
        <p:nvPicPr>
          <p:cNvPr id="14" name="Graphic 13" descr="Send with solid fill">
            <a:extLst>
              <a:ext uri="{FF2B5EF4-FFF2-40B4-BE49-F238E27FC236}">
                <a16:creationId xmlns:a16="http://schemas.microsoft.com/office/drawing/2014/main" id="{E498A5B5-661E-2FF6-A565-322C0E3F88B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288791" y="6082104"/>
            <a:ext cx="844062" cy="844062"/>
          </a:xfrm>
          <a:prstGeom prst="rect">
            <a:avLst/>
          </a:prstGeom>
        </p:spPr>
      </p:pic>
      <p:pic>
        <p:nvPicPr>
          <p:cNvPr id="16" name="Graphic 15" descr="Mop and bucket with solid fill">
            <a:extLst>
              <a:ext uri="{FF2B5EF4-FFF2-40B4-BE49-F238E27FC236}">
                <a16:creationId xmlns:a16="http://schemas.microsoft.com/office/drawing/2014/main" id="{DAE4CF77-781B-3CA9-03B0-0251833FE2D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260528" y="4772881"/>
            <a:ext cx="844062" cy="844062"/>
          </a:xfrm>
          <a:prstGeom prst="rect">
            <a:avLst/>
          </a:prstGeom>
        </p:spPr>
      </p:pic>
      <p:pic>
        <p:nvPicPr>
          <p:cNvPr id="18" name="Graphic 17" descr="Research with solid fill">
            <a:extLst>
              <a:ext uri="{FF2B5EF4-FFF2-40B4-BE49-F238E27FC236}">
                <a16:creationId xmlns:a16="http://schemas.microsoft.com/office/drawing/2014/main" id="{DF5754C9-7B26-1129-7129-E77646A2FC8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288791" y="3565142"/>
            <a:ext cx="844062" cy="844062"/>
          </a:xfrm>
          <a:prstGeom prst="rect">
            <a:avLst/>
          </a:prstGeom>
        </p:spPr>
      </p:pic>
      <mc:AlternateContent xmlns:mc="http://schemas.openxmlformats.org/markup-compatibility/2006">
        <mc:Choice xmlns:cx1="http://schemas.microsoft.com/office/drawing/2015/9/8/chartex" Requires="cx1">
          <p:graphicFrame>
            <p:nvGraphicFramePr>
              <p:cNvPr id="24" name="Chart 23">
                <a:extLst>
                  <a:ext uri="{FF2B5EF4-FFF2-40B4-BE49-F238E27FC236}">
                    <a16:creationId xmlns:a16="http://schemas.microsoft.com/office/drawing/2014/main" id="{6D286441-8FAE-9779-6586-B6807395BFCF}"/>
                  </a:ext>
                </a:extLst>
              </p:cNvPr>
              <p:cNvGraphicFramePr/>
              <p:nvPr>
                <p:extLst>
                  <p:ext uri="{D42A27DB-BD31-4B8C-83A1-F6EECF244321}">
                    <p14:modId xmlns:p14="http://schemas.microsoft.com/office/powerpoint/2010/main" val="502693054"/>
                  </p:ext>
                </p:extLst>
              </p:nvPr>
            </p:nvGraphicFramePr>
            <p:xfrm>
              <a:off x="16959900" y="3368040"/>
              <a:ext cx="4616244" cy="3727241"/>
            </p:xfrm>
            <a:graphic>
              <a:graphicData uri="http://schemas.microsoft.com/office/drawing/2014/chartex">
                <cx:chart xmlns:cx="http://schemas.microsoft.com/office/drawing/2014/chartex" xmlns:r="http://schemas.openxmlformats.org/officeDocument/2006/relationships" r:id="rId16"/>
              </a:graphicData>
            </a:graphic>
          </p:graphicFrame>
        </mc:Choice>
        <mc:Fallback>
          <p:pic>
            <p:nvPicPr>
              <p:cNvPr id="24" name="Chart 23">
                <a:extLst>
                  <a:ext uri="{FF2B5EF4-FFF2-40B4-BE49-F238E27FC236}">
                    <a16:creationId xmlns:a16="http://schemas.microsoft.com/office/drawing/2014/main" id="{6D286441-8FAE-9779-6586-B6807395BFCF}"/>
                  </a:ext>
                </a:extLst>
              </p:cNvPr>
              <p:cNvPicPr>
                <a:picLocks noGrp="1" noRot="1" noChangeAspect="1" noMove="1" noResize="1" noEditPoints="1" noAdjustHandles="1" noChangeArrowheads="1" noChangeShapeType="1"/>
              </p:cNvPicPr>
              <p:nvPr/>
            </p:nvPicPr>
            <p:blipFill>
              <a:blip r:embed="rId17"/>
              <a:stretch>
                <a:fillRect/>
              </a:stretch>
            </p:blipFill>
            <p:spPr>
              <a:xfrm>
                <a:off x="16959900" y="3368040"/>
                <a:ext cx="4616244" cy="3727241"/>
              </a:xfrm>
              <a:prstGeom prst="rect">
                <a:avLst/>
              </a:prstGeom>
            </p:spPr>
          </p:pic>
        </mc:Fallback>
      </mc:AlternateContent>
      <p:graphicFrame>
        <p:nvGraphicFramePr>
          <p:cNvPr id="26" name="Table 27">
            <a:extLst>
              <a:ext uri="{FF2B5EF4-FFF2-40B4-BE49-F238E27FC236}">
                <a16:creationId xmlns:a16="http://schemas.microsoft.com/office/drawing/2014/main" id="{44633A2A-FEAD-28A1-27A7-C2993DFA8288}"/>
              </a:ext>
            </a:extLst>
          </p:cNvPr>
          <p:cNvGraphicFramePr>
            <a:graphicFrameLocks noGrp="1"/>
          </p:cNvGraphicFramePr>
          <p:nvPr>
            <p:extLst>
              <p:ext uri="{D42A27DB-BD31-4B8C-83A1-F6EECF244321}">
                <p14:modId xmlns:p14="http://schemas.microsoft.com/office/powerpoint/2010/main" val="1668907750"/>
              </p:ext>
            </p:extLst>
          </p:nvPr>
        </p:nvGraphicFramePr>
        <p:xfrm>
          <a:off x="17427025" y="6967589"/>
          <a:ext cx="4412568" cy="342314"/>
        </p:xfrm>
        <a:graphic>
          <a:graphicData uri="http://schemas.openxmlformats.org/drawingml/2006/table">
            <a:tbl>
              <a:tblPr firstRow="1" bandRow="1">
                <a:tableStyleId>{5C22544A-7EE6-4342-B048-85BDC9FD1C3A}</a:tableStyleId>
              </a:tblPr>
              <a:tblGrid>
                <a:gridCol w="551571">
                  <a:extLst>
                    <a:ext uri="{9D8B030D-6E8A-4147-A177-3AD203B41FA5}">
                      <a16:colId xmlns:a16="http://schemas.microsoft.com/office/drawing/2014/main" val="2187684982"/>
                    </a:ext>
                  </a:extLst>
                </a:gridCol>
                <a:gridCol w="551571">
                  <a:extLst>
                    <a:ext uri="{9D8B030D-6E8A-4147-A177-3AD203B41FA5}">
                      <a16:colId xmlns:a16="http://schemas.microsoft.com/office/drawing/2014/main" val="124034154"/>
                    </a:ext>
                  </a:extLst>
                </a:gridCol>
                <a:gridCol w="551571">
                  <a:extLst>
                    <a:ext uri="{9D8B030D-6E8A-4147-A177-3AD203B41FA5}">
                      <a16:colId xmlns:a16="http://schemas.microsoft.com/office/drawing/2014/main" val="1651916475"/>
                    </a:ext>
                  </a:extLst>
                </a:gridCol>
                <a:gridCol w="551571">
                  <a:extLst>
                    <a:ext uri="{9D8B030D-6E8A-4147-A177-3AD203B41FA5}">
                      <a16:colId xmlns:a16="http://schemas.microsoft.com/office/drawing/2014/main" val="463043181"/>
                    </a:ext>
                  </a:extLst>
                </a:gridCol>
                <a:gridCol w="551571">
                  <a:extLst>
                    <a:ext uri="{9D8B030D-6E8A-4147-A177-3AD203B41FA5}">
                      <a16:colId xmlns:a16="http://schemas.microsoft.com/office/drawing/2014/main" val="534996853"/>
                    </a:ext>
                  </a:extLst>
                </a:gridCol>
                <a:gridCol w="551571">
                  <a:extLst>
                    <a:ext uri="{9D8B030D-6E8A-4147-A177-3AD203B41FA5}">
                      <a16:colId xmlns:a16="http://schemas.microsoft.com/office/drawing/2014/main" val="1432463312"/>
                    </a:ext>
                  </a:extLst>
                </a:gridCol>
                <a:gridCol w="551571">
                  <a:extLst>
                    <a:ext uri="{9D8B030D-6E8A-4147-A177-3AD203B41FA5}">
                      <a16:colId xmlns:a16="http://schemas.microsoft.com/office/drawing/2014/main" val="2919234560"/>
                    </a:ext>
                  </a:extLst>
                </a:gridCol>
                <a:gridCol w="551571">
                  <a:extLst>
                    <a:ext uri="{9D8B030D-6E8A-4147-A177-3AD203B41FA5}">
                      <a16:colId xmlns:a16="http://schemas.microsoft.com/office/drawing/2014/main" val="2226770272"/>
                    </a:ext>
                  </a:extLst>
                </a:gridCol>
              </a:tblGrid>
              <a:tr h="342314">
                <a:tc>
                  <a:txBody>
                    <a:bodyPr/>
                    <a:lstStyle/>
                    <a:p>
                      <a:pPr algn="r"/>
                      <a:r>
                        <a:rPr lang="en-US" sz="1300" b="0" dirty="0">
                          <a:solidFill>
                            <a:schemeClr val="tx1"/>
                          </a:solidFill>
                          <a:latin typeface="Helvetica Neue"/>
                        </a:rPr>
                        <a:t>5k</a:t>
                      </a:r>
                    </a:p>
                  </a:txBody>
                  <a:tcPr marL="84406" marR="84406" marT="42203" marB="42203">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1300" b="0" dirty="0">
                          <a:solidFill>
                            <a:schemeClr val="tx1"/>
                          </a:solidFill>
                          <a:latin typeface="Helvetica Neue"/>
                        </a:rPr>
                        <a:t>10k</a:t>
                      </a:r>
                    </a:p>
                  </a:txBody>
                  <a:tcPr marL="84406" marR="84406" marT="42203" marB="42203">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1300" b="0" dirty="0">
                          <a:solidFill>
                            <a:schemeClr val="tx1"/>
                          </a:solidFill>
                          <a:latin typeface="Helvetica Neue"/>
                        </a:rPr>
                        <a:t>15k</a:t>
                      </a:r>
                    </a:p>
                  </a:txBody>
                  <a:tcPr marL="84406" marR="84406" marT="42203" marB="42203">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1300" b="0" dirty="0">
                          <a:solidFill>
                            <a:schemeClr val="tx1"/>
                          </a:solidFill>
                          <a:latin typeface="Helvetica Neue"/>
                        </a:rPr>
                        <a:t>20K</a:t>
                      </a:r>
                    </a:p>
                  </a:txBody>
                  <a:tcPr marL="84406" marR="84406" marT="42203" marB="42203">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1300" b="0" dirty="0">
                          <a:solidFill>
                            <a:schemeClr val="tx1"/>
                          </a:solidFill>
                          <a:latin typeface="Helvetica Neue"/>
                        </a:rPr>
                        <a:t>25K</a:t>
                      </a:r>
                    </a:p>
                  </a:txBody>
                  <a:tcPr marL="84406" marR="84406" marT="42203" marB="42203">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1300" b="0" dirty="0">
                          <a:solidFill>
                            <a:schemeClr val="tx1"/>
                          </a:solidFill>
                          <a:latin typeface="Helvetica Neue"/>
                        </a:rPr>
                        <a:t>30K</a:t>
                      </a:r>
                    </a:p>
                  </a:txBody>
                  <a:tcPr marL="84406" marR="84406" marT="42203" marB="42203">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1300" b="0" dirty="0">
                          <a:solidFill>
                            <a:schemeClr val="tx1"/>
                          </a:solidFill>
                          <a:latin typeface="Helvetica Neue"/>
                        </a:rPr>
                        <a:t>35K</a:t>
                      </a:r>
                    </a:p>
                  </a:txBody>
                  <a:tcPr marL="84406" marR="84406" marT="42203" marB="42203">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1300" b="0" dirty="0">
                          <a:solidFill>
                            <a:schemeClr val="tx1"/>
                          </a:solidFill>
                          <a:latin typeface="Helvetica Neue"/>
                        </a:rPr>
                        <a:t>40K</a:t>
                      </a:r>
                    </a:p>
                  </a:txBody>
                  <a:tcPr marL="84406" marR="84406" marT="42203" marB="42203">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99553541"/>
                  </a:ext>
                </a:extLst>
              </a:tr>
            </a:tbl>
          </a:graphicData>
        </a:graphic>
      </p:graphicFrame>
      <p:sp>
        <p:nvSpPr>
          <p:cNvPr id="29" name="TextBox 28">
            <a:extLst>
              <a:ext uri="{FF2B5EF4-FFF2-40B4-BE49-F238E27FC236}">
                <a16:creationId xmlns:a16="http://schemas.microsoft.com/office/drawing/2014/main" id="{F8F4A005-031F-53B0-63B0-EC32A92FBFB1}"/>
              </a:ext>
            </a:extLst>
          </p:cNvPr>
          <p:cNvSpPr txBox="1"/>
          <p:nvPr/>
        </p:nvSpPr>
        <p:spPr>
          <a:xfrm>
            <a:off x="8819385" y="13488529"/>
            <a:ext cx="4416814" cy="441876"/>
          </a:xfrm>
          <a:prstGeom prst="rect">
            <a:avLst/>
          </a:prstGeom>
          <a:solidFill>
            <a:schemeClr val="bg1">
              <a:lumMod val="95000"/>
            </a:schemeClr>
          </a:solidFill>
        </p:spPr>
        <p:txBody>
          <a:bodyPr wrap="square" rtlCol="0">
            <a:noAutofit/>
          </a:bodyPr>
          <a:lstStyle/>
          <a:p>
            <a:pPr algn="ctr"/>
            <a:r>
              <a:rPr lang="en-US" sz="2031" b="1" dirty="0">
                <a:latin typeface="Helvetica Neue"/>
              </a:rPr>
              <a:t>Key conclusions</a:t>
            </a:r>
          </a:p>
        </p:txBody>
      </p:sp>
      <p:sp>
        <p:nvSpPr>
          <p:cNvPr id="30" name="TextBox 29">
            <a:extLst>
              <a:ext uri="{FF2B5EF4-FFF2-40B4-BE49-F238E27FC236}">
                <a16:creationId xmlns:a16="http://schemas.microsoft.com/office/drawing/2014/main" id="{C1894097-D7E1-3E98-603C-D77B9210DAAF}"/>
              </a:ext>
            </a:extLst>
          </p:cNvPr>
          <p:cNvSpPr txBox="1"/>
          <p:nvPr/>
        </p:nvSpPr>
        <p:spPr>
          <a:xfrm>
            <a:off x="8747463" y="13967362"/>
            <a:ext cx="5826953" cy="2063856"/>
          </a:xfrm>
          <a:prstGeom prst="rect">
            <a:avLst/>
          </a:prstGeom>
          <a:noFill/>
        </p:spPr>
        <p:txBody>
          <a:bodyPr wrap="square" rtlCol="0">
            <a:noAutofit/>
          </a:bodyPr>
          <a:lstStyle/>
          <a:p>
            <a:pPr marL="285750" indent="-285750">
              <a:buFont typeface="Arial" panose="020B0604020202020204" pitchFamily="34" charset="0"/>
              <a:buChar char="•"/>
            </a:pPr>
            <a:r>
              <a:rPr lang="en-US" sz="1500" dirty="0">
                <a:latin typeface="Helvetica Neue"/>
              </a:rPr>
              <a:t>RoBERTa and BigBird perform the best, underscoring the significance of structural information retained by more advanced architectures </a:t>
            </a:r>
          </a:p>
          <a:p>
            <a:pPr marL="742950" lvl="1" indent="-285750">
              <a:buFont typeface="Arial" panose="020B0604020202020204" pitchFamily="34" charset="0"/>
              <a:buChar char="•"/>
            </a:pPr>
            <a:r>
              <a:rPr lang="en-US" sz="1500" dirty="0">
                <a:latin typeface="Helvetica Neue"/>
              </a:rPr>
              <a:t>RoBERTa (68.57%) predicts case outcomes at 3.04% higher than baseline</a:t>
            </a:r>
          </a:p>
          <a:p>
            <a:pPr marL="742950" lvl="1" indent="-285750">
              <a:buFont typeface="Arial" panose="020B0604020202020204" pitchFamily="34" charset="0"/>
              <a:buChar char="•"/>
            </a:pPr>
            <a:r>
              <a:rPr lang="en-US" sz="1500" dirty="0" err="1">
                <a:latin typeface="Helvetica Neue"/>
              </a:rPr>
              <a:t>BigBird</a:t>
            </a:r>
            <a:r>
              <a:rPr lang="en-US" sz="1500" dirty="0">
                <a:latin typeface="Helvetica Neue"/>
              </a:rPr>
              <a:t> outperforms 12/15 justices on baseline</a:t>
            </a:r>
          </a:p>
        </p:txBody>
      </p:sp>
      <p:sp>
        <p:nvSpPr>
          <p:cNvPr id="36" name="Flowchart: Connector 35">
            <a:extLst>
              <a:ext uri="{FF2B5EF4-FFF2-40B4-BE49-F238E27FC236}">
                <a16:creationId xmlns:a16="http://schemas.microsoft.com/office/drawing/2014/main" id="{191FC6D1-9682-E923-E0B1-6862191718EA}"/>
              </a:ext>
            </a:extLst>
          </p:cNvPr>
          <p:cNvSpPr>
            <a:spLocks noChangeAspect="1"/>
          </p:cNvSpPr>
          <p:nvPr/>
        </p:nvSpPr>
        <p:spPr>
          <a:xfrm>
            <a:off x="1930570" y="13808233"/>
            <a:ext cx="365760" cy="365760"/>
          </a:xfrm>
          <a:prstGeom prst="flowChartConnector">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14BDFCFF-5B03-209D-F986-AC5FF3BF3940}"/>
              </a:ext>
            </a:extLst>
          </p:cNvPr>
          <p:cNvGrpSpPr/>
          <p:nvPr/>
        </p:nvGrpSpPr>
        <p:grpSpPr>
          <a:xfrm>
            <a:off x="1930570" y="13034265"/>
            <a:ext cx="365760" cy="365760"/>
            <a:chOff x="-1866123" y="12748050"/>
            <a:chExt cx="1067622" cy="1067622"/>
          </a:xfrm>
        </p:grpSpPr>
        <p:sp>
          <p:nvSpPr>
            <p:cNvPr id="35" name="Flowchart: Connector 34">
              <a:extLst>
                <a:ext uri="{FF2B5EF4-FFF2-40B4-BE49-F238E27FC236}">
                  <a16:creationId xmlns:a16="http://schemas.microsoft.com/office/drawing/2014/main" id="{3B610532-B809-7499-EE39-A62FCDDC97F0}"/>
                </a:ext>
              </a:extLst>
            </p:cNvPr>
            <p:cNvSpPr/>
            <p:nvPr/>
          </p:nvSpPr>
          <p:spPr>
            <a:xfrm>
              <a:off x="-1866122" y="12748051"/>
              <a:ext cx="1067621" cy="1067621"/>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artial Circle 36">
              <a:extLst>
                <a:ext uri="{FF2B5EF4-FFF2-40B4-BE49-F238E27FC236}">
                  <a16:creationId xmlns:a16="http://schemas.microsoft.com/office/drawing/2014/main" id="{9CE40540-8DFE-F48A-F0BF-37330D8C578D}"/>
                </a:ext>
              </a:extLst>
            </p:cNvPr>
            <p:cNvSpPr/>
            <p:nvPr/>
          </p:nvSpPr>
          <p:spPr>
            <a:xfrm rot="16200000">
              <a:off x="-1866123" y="12748050"/>
              <a:ext cx="1067622" cy="1067621"/>
            </a:xfrm>
            <a:prstGeom prst="pi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2" name="Group 41">
            <a:extLst>
              <a:ext uri="{FF2B5EF4-FFF2-40B4-BE49-F238E27FC236}">
                <a16:creationId xmlns:a16="http://schemas.microsoft.com/office/drawing/2014/main" id="{743679CD-E025-DDDA-A3AD-1039F5FB73B4}"/>
              </a:ext>
            </a:extLst>
          </p:cNvPr>
          <p:cNvGrpSpPr>
            <a:grpSpLocks noChangeAspect="1"/>
          </p:cNvGrpSpPr>
          <p:nvPr/>
        </p:nvGrpSpPr>
        <p:grpSpPr>
          <a:xfrm>
            <a:off x="1930570" y="10719527"/>
            <a:ext cx="365760" cy="365760"/>
            <a:chOff x="-1866122" y="8990779"/>
            <a:chExt cx="1067621" cy="1067621"/>
          </a:xfrm>
        </p:grpSpPr>
        <p:sp>
          <p:nvSpPr>
            <p:cNvPr id="32" name="Flowchart: Connector 31">
              <a:extLst>
                <a:ext uri="{FF2B5EF4-FFF2-40B4-BE49-F238E27FC236}">
                  <a16:creationId xmlns:a16="http://schemas.microsoft.com/office/drawing/2014/main" id="{6B08E84A-5BA4-7359-8653-56418FA5CAC0}"/>
                </a:ext>
              </a:extLst>
            </p:cNvPr>
            <p:cNvSpPr/>
            <p:nvPr/>
          </p:nvSpPr>
          <p:spPr>
            <a:xfrm>
              <a:off x="-1866122" y="8990779"/>
              <a:ext cx="1067621" cy="1067621"/>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artial Circle 37">
              <a:extLst>
                <a:ext uri="{FF2B5EF4-FFF2-40B4-BE49-F238E27FC236}">
                  <a16:creationId xmlns:a16="http://schemas.microsoft.com/office/drawing/2014/main" id="{06B5E27D-D302-7364-0403-D3A7AA61107E}"/>
                </a:ext>
              </a:extLst>
            </p:cNvPr>
            <p:cNvSpPr/>
            <p:nvPr/>
          </p:nvSpPr>
          <p:spPr>
            <a:xfrm rot="16200000">
              <a:off x="-1866122" y="8990779"/>
              <a:ext cx="1067621" cy="1067621"/>
            </a:xfrm>
            <a:prstGeom prst="pie">
              <a:avLst>
                <a:gd name="adj1" fmla="val 21566878"/>
                <a:gd name="adj2" fmla="val 5344805"/>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3" name="Group 42">
            <a:extLst>
              <a:ext uri="{FF2B5EF4-FFF2-40B4-BE49-F238E27FC236}">
                <a16:creationId xmlns:a16="http://schemas.microsoft.com/office/drawing/2014/main" id="{233BD036-9367-4147-2B95-97948B2EE08C}"/>
              </a:ext>
            </a:extLst>
          </p:cNvPr>
          <p:cNvGrpSpPr>
            <a:grpSpLocks noChangeAspect="1"/>
          </p:cNvGrpSpPr>
          <p:nvPr/>
        </p:nvGrpSpPr>
        <p:grpSpPr>
          <a:xfrm>
            <a:off x="1930570" y="11507352"/>
            <a:ext cx="365760" cy="366850"/>
            <a:chOff x="-1866123" y="11491384"/>
            <a:chExt cx="1067622" cy="1070803"/>
          </a:xfrm>
        </p:grpSpPr>
        <p:sp>
          <p:nvSpPr>
            <p:cNvPr id="34" name="Flowchart: Connector 33">
              <a:extLst>
                <a:ext uri="{FF2B5EF4-FFF2-40B4-BE49-F238E27FC236}">
                  <a16:creationId xmlns:a16="http://schemas.microsoft.com/office/drawing/2014/main" id="{3C2C9B76-1AAA-741B-D2B1-428E4FC740CC}"/>
                </a:ext>
              </a:extLst>
            </p:cNvPr>
            <p:cNvSpPr/>
            <p:nvPr/>
          </p:nvSpPr>
          <p:spPr>
            <a:xfrm>
              <a:off x="-1866122" y="11494566"/>
              <a:ext cx="1067621" cy="1067621"/>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Partial Circle 38">
              <a:extLst>
                <a:ext uri="{FF2B5EF4-FFF2-40B4-BE49-F238E27FC236}">
                  <a16:creationId xmlns:a16="http://schemas.microsoft.com/office/drawing/2014/main" id="{CF9F2797-EF50-8FD4-144E-A1DDE92AB907}"/>
                </a:ext>
              </a:extLst>
            </p:cNvPr>
            <p:cNvSpPr/>
            <p:nvPr/>
          </p:nvSpPr>
          <p:spPr>
            <a:xfrm rot="16200000">
              <a:off x="-1866123" y="11491384"/>
              <a:ext cx="1067622" cy="1067621"/>
            </a:xfrm>
            <a:prstGeom prst="pie">
              <a:avLst>
                <a:gd name="adj1" fmla="val 0"/>
                <a:gd name="adj2" fmla="val 1070535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9" name="Group 48">
            <a:extLst>
              <a:ext uri="{FF2B5EF4-FFF2-40B4-BE49-F238E27FC236}">
                <a16:creationId xmlns:a16="http://schemas.microsoft.com/office/drawing/2014/main" id="{694ACC2B-F9E6-56FE-5862-9ECD9DF437E5}"/>
              </a:ext>
            </a:extLst>
          </p:cNvPr>
          <p:cNvGrpSpPr>
            <a:grpSpLocks noChangeAspect="1"/>
          </p:cNvGrpSpPr>
          <p:nvPr/>
        </p:nvGrpSpPr>
        <p:grpSpPr>
          <a:xfrm>
            <a:off x="1930570" y="12296261"/>
            <a:ext cx="365760" cy="366850"/>
            <a:chOff x="-1866123" y="11491384"/>
            <a:chExt cx="1067622" cy="1070803"/>
          </a:xfrm>
        </p:grpSpPr>
        <p:sp>
          <p:nvSpPr>
            <p:cNvPr id="50" name="Flowchart: Connector 49">
              <a:extLst>
                <a:ext uri="{FF2B5EF4-FFF2-40B4-BE49-F238E27FC236}">
                  <a16:creationId xmlns:a16="http://schemas.microsoft.com/office/drawing/2014/main" id="{DA679CA1-2C41-4A4A-3D0E-527B9A83F08E}"/>
                </a:ext>
              </a:extLst>
            </p:cNvPr>
            <p:cNvSpPr/>
            <p:nvPr/>
          </p:nvSpPr>
          <p:spPr>
            <a:xfrm>
              <a:off x="-1866122" y="11494566"/>
              <a:ext cx="1067621" cy="1067621"/>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Partial Circle 50">
              <a:extLst>
                <a:ext uri="{FF2B5EF4-FFF2-40B4-BE49-F238E27FC236}">
                  <a16:creationId xmlns:a16="http://schemas.microsoft.com/office/drawing/2014/main" id="{C30B7633-3495-FB3A-16F2-73F61A1760DA}"/>
                </a:ext>
              </a:extLst>
            </p:cNvPr>
            <p:cNvSpPr/>
            <p:nvPr/>
          </p:nvSpPr>
          <p:spPr>
            <a:xfrm rot="16200000">
              <a:off x="-1866123" y="11491384"/>
              <a:ext cx="1067622" cy="1067621"/>
            </a:xfrm>
            <a:prstGeom prst="pie">
              <a:avLst>
                <a:gd name="adj1" fmla="val 0"/>
                <a:gd name="adj2" fmla="val 1070535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52" name="Flowchart: Connector 51">
            <a:extLst>
              <a:ext uri="{FF2B5EF4-FFF2-40B4-BE49-F238E27FC236}">
                <a16:creationId xmlns:a16="http://schemas.microsoft.com/office/drawing/2014/main" id="{6742540B-1672-E322-EE95-3BB99C5FA8FF}"/>
              </a:ext>
            </a:extLst>
          </p:cNvPr>
          <p:cNvSpPr>
            <a:spLocks noChangeAspect="1"/>
          </p:cNvSpPr>
          <p:nvPr/>
        </p:nvSpPr>
        <p:spPr>
          <a:xfrm>
            <a:off x="1930570" y="14592544"/>
            <a:ext cx="365760" cy="365760"/>
          </a:xfrm>
          <a:prstGeom prst="flowChartConnector">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lowchart: Connector 52">
            <a:extLst>
              <a:ext uri="{FF2B5EF4-FFF2-40B4-BE49-F238E27FC236}">
                <a16:creationId xmlns:a16="http://schemas.microsoft.com/office/drawing/2014/main" id="{D89B1CC0-D326-1178-3C38-B41EF9190714}"/>
              </a:ext>
            </a:extLst>
          </p:cNvPr>
          <p:cNvSpPr>
            <a:spLocks noChangeAspect="1"/>
          </p:cNvSpPr>
          <p:nvPr/>
        </p:nvSpPr>
        <p:spPr>
          <a:xfrm>
            <a:off x="544377" y="14592544"/>
            <a:ext cx="365760" cy="365760"/>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Arrow Connector 54">
            <a:extLst>
              <a:ext uri="{FF2B5EF4-FFF2-40B4-BE49-F238E27FC236}">
                <a16:creationId xmlns:a16="http://schemas.microsoft.com/office/drawing/2014/main" id="{9904DEB2-5324-B186-E753-02B0F5DD4128}"/>
              </a:ext>
            </a:extLst>
          </p:cNvPr>
          <p:cNvCxnSpPr>
            <a:cxnSpLocks/>
          </p:cNvCxnSpPr>
          <p:nvPr/>
        </p:nvCxnSpPr>
        <p:spPr>
          <a:xfrm>
            <a:off x="1059077" y="14775424"/>
            <a:ext cx="6328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881D8D27-8238-8FB7-8774-A97AC36157C2}"/>
              </a:ext>
            </a:extLst>
          </p:cNvPr>
          <p:cNvSpPr txBox="1"/>
          <p:nvPr/>
        </p:nvSpPr>
        <p:spPr>
          <a:xfrm>
            <a:off x="885225" y="14519116"/>
            <a:ext cx="914400" cy="523220"/>
          </a:xfrm>
          <a:prstGeom prst="rect">
            <a:avLst/>
          </a:prstGeom>
          <a:noFill/>
        </p:spPr>
        <p:txBody>
          <a:bodyPr wrap="square" rtlCol="0">
            <a:spAutoFit/>
          </a:bodyPr>
          <a:lstStyle/>
          <a:p>
            <a:pPr algn="ctr"/>
            <a:r>
              <a:rPr lang="en-US" sz="1400" dirty="0">
                <a:latin typeface="Helvetica Neue"/>
              </a:rPr>
              <a:t>More tokens</a:t>
            </a:r>
          </a:p>
        </p:txBody>
      </p:sp>
      <p:sp>
        <p:nvSpPr>
          <p:cNvPr id="57" name="TextBox 56">
            <a:extLst>
              <a:ext uri="{FF2B5EF4-FFF2-40B4-BE49-F238E27FC236}">
                <a16:creationId xmlns:a16="http://schemas.microsoft.com/office/drawing/2014/main" id="{9555F8E8-9F66-32E6-D086-7C474C393C1E}"/>
              </a:ext>
            </a:extLst>
          </p:cNvPr>
          <p:cNvSpPr txBox="1"/>
          <p:nvPr/>
        </p:nvSpPr>
        <p:spPr>
          <a:xfrm>
            <a:off x="270056" y="15324366"/>
            <a:ext cx="7561685" cy="584775"/>
          </a:xfrm>
          <a:prstGeom prst="rect">
            <a:avLst/>
          </a:prstGeom>
          <a:noFill/>
        </p:spPr>
        <p:txBody>
          <a:bodyPr wrap="square" rtlCol="0">
            <a:spAutoFit/>
          </a:bodyPr>
          <a:lstStyle/>
          <a:p>
            <a:r>
              <a:rPr lang="en-US" sz="1600" i="1" dirty="0">
                <a:latin typeface="Helvetica Neue"/>
              </a:rPr>
              <a:t>Note: Also ran sentiment analysis on justices to try and predict vote side, but results were inconclusive.</a:t>
            </a:r>
          </a:p>
        </p:txBody>
      </p:sp>
      <p:sp>
        <p:nvSpPr>
          <p:cNvPr id="58" name="TextBox 57">
            <a:extLst>
              <a:ext uri="{FF2B5EF4-FFF2-40B4-BE49-F238E27FC236}">
                <a16:creationId xmlns:a16="http://schemas.microsoft.com/office/drawing/2014/main" id="{D73DD765-FFC0-3CB5-C022-543BC13DA1A5}"/>
              </a:ext>
            </a:extLst>
          </p:cNvPr>
          <p:cNvSpPr txBox="1"/>
          <p:nvPr/>
        </p:nvSpPr>
        <p:spPr>
          <a:xfrm>
            <a:off x="16769067" y="13488529"/>
            <a:ext cx="4416814" cy="441876"/>
          </a:xfrm>
          <a:prstGeom prst="rect">
            <a:avLst/>
          </a:prstGeom>
          <a:noFill/>
        </p:spPr>
        <p:txBody>
          <a:bodyPr wrap="square" rtlCol="0">
            <a:noAutofit/>
          </a:bodyPr>
          <a:lstStyle/>
          <a:p>
            <a:pPr algn="ctr"/>
            <a:r>
              <a:rPr lang="en-US" sz="2031" b="1" dirty="0">
                <a:latin typeface="Helvetica Neue"/>
              </a:rPr>
              <a:t>Next steps</a:t>
            </a:r>
          </a:p>
        </p:txBody>
      </p:sp>
      <p:sp>
        <p:nvSpPr>
          <p:cNvPr id="59" name="TextBox 58">
            <a:extLst>
              <a:ext uri="{FF2B5EF4-FFF2-40B4-BE49-F238E27FC236}">
                <a16:creationId xmlns:a16="http://schemas.microsoft.com/office/drawing/2014/main" id="{14898A36-0DCF-09F9-4779-EC61DA4A0A8A}"/>
              </a:ext>
            </a:extLst>
          </p:cNvPr>
          <p:cNvSpPr txBox="1"/>
          <p:nvPr/>
        </p:nvSpPr>
        <p:spPr>
          <a:xfrm>
            <a:off x="16012640" y="13967362"/>
            <a:ext cx="5826953" cy="1731173"/>
          </a:xfrm>
          <a:prstGeom prst="rect">
            <a:avLst/>
          </a:prstGeom>
          <a:noFill/>
        </p:spPr>
        <p:txBody>
          <a:bodyPr wrap="square" rtlCol="0">
            <a:noAutofit/>
          </a:bodyPr>
          <a:lstStyle/>
          <a:p>
            <a:pPr marL="285750" indent="-285750" algn="l">
              <a:buFont typeface="Arial" panose="020B0604020202020204" pitchFamily="34" charset="0"/>
              <a:buChar char="•"/>
            </a:pPr>
            <a:r>
              <a:rPr lang="en-US" sz="1500" b="1" i="0" dirty="0">
                <a:solidFill>
                  <a:srgbClr val="374151"/>
                </a:solidFill>
                <a:effectLst/>
                <a:latin typeface="Helvetica Neue" panose="02000503000000020004" pitchFamily="2" charset="0"/>
                <a:ea typeface="Helvetica Neue" panose="02000503000000020004" pitchFamily="2" charset="0"/>
                <a:cs typeface="Helvetica Neue" panose="02000503000000020004" pitchFamily="2" charset="0"/>
              </a:rPr>
              <a:t>Improve data </a:t>
            </a:r>
            <a:r>
              <a:rPr lang="en-US" sz="1500" b="1" dirty="0">
                <a:solidFill>
                  <a:srgbClr val="374151"/>
                </a:solidFill>
                <a:latin typeface="Helvetica Neue" panose="02000503000000020004" pitchFamily="2" charset="0"/>
                <a:ea typeface="Helvetica Neue" panose="02000503000000020004" pitchFamily="2" charset="0"/>
                <a:cs typeface="Helvetica Neue" panose="02000503000000020004" pitchFamily="2" charset="0"/>
              </a:rPr>
              <a:t>n</a:t>
            </a:r>
            <a:r>
              <a:rPr lang="en-US" sz="1500" b="1" i="0" dirty="0">
                <a:solidFill>
                  <a:srgbClr val="374151"/>
                </a:solidFill>
                <a:effectLst/>
                <a:latin typeface="Helvetica Neue" panose="02000503000000020004" pitchFamily="2" charset="0"/>
                <a:ea typeface="Helvetica Neue" panose="02000503000000020004" pitchFamily="2" charset="0"/>
                <a:cs typeface="Helvetica Neue" panose="02000503000000020004" pitchFamily="2" charset="0"/>
              </a:rPr>
              <a:t>uance</a:t>
            </a:r>
            <a:r>
              <a:rPr lang="en-US" sz="1500" b="0" i="0" dirty="0">
                <a:solidFill>
                  <a:srgbClr val="374151"/>
                </a:solidFill>
                <a:effectLst/>
                <a:latin typeface="Helvetica Neue" panose="02000503000000020004" pitchFamily="2" charset="0"/>
                <a:ea typeface="Helvetica Neue" panose="02000503000000020004" pitchFamily="2" charset="0"/>
                <a:cs typeface="Helvetica Neue" panose="02000503000000020004" pitchFamily="2" charset="0"/>
              </a:rPr>
              <a:t>: Refine models to capture courtroom speaker dynamics</a:t>
            </a:r>
          </a:p>
          <a:p>
            <a:pPr marL="285750" indent="-285750" algn="l">
              <a:buFont typeface="Arial" panose="020B0604020202020204" pitchFamily="34" charset="0"/>
              <a:buChar char="•"/>
            </a:pPr>
            <a:r>
              <a:rPr lang="en-US" sz="1500" b="1" dirty="0">
                <a:solidFill>
                  <a:srgbClr val="374151"/>
                </a:solidFill>
                <a:latin typeface="Helvetica Neue" panose="02000503000000020004" pitchFamily="2" charset="0"/>
                <a:ea typeface="Helvetica Neue" panose="02000503000000020004" pitchFamily="2" charset="0"/>
                <a:cs typeface="Helvetica Neue" panose="02000503000000020004" pitchFamily="2" charset="0"/>
              </a:rPr>
              <a:t>Hyperparameter o</a:t>
            </a:r>
            <a:r>
              <a:rPr lang="en-US" sz="1500" b="1" i="0" dirty="0">
                <a:solidFill>
                  <a:srgbClr val="374151"/>
                </a:solidFill>
                <a:effectLst/>
                <a:latin typeface="Helvetica Neue" panose="02000503000000020004" pitchFamily="2" charset="0"/>
                <a:ea typeface="Helvetica Neue" panose="02000503000000020004" pitchFamily="2" charset="0"/>
                <a:cs typeface="Helvetica Neue" panose="02000503000000020004" pitchFamily="2" charset="0"/>
              </a:rPr>
              <a:t>ptimization</a:t>
            </a:r>
            <a:r>
              <a:rPr lang="en-US" sz="1500" b="0" i="0" dirty="0">
                <a:solidFill>
                  <a:srgbClr val="374151"/>
                </a:solidFill>
                <a:effectLst/>
                <a:latin typeface="Helvetica Neue" panose="02000503000000020004" pitchFamily="2" charset="0"/>
                <a:ea typeface="Helvetica Neue" panose="02000503000000020004" pitchFamily="2" charset="0"/>
                <a:cs typeface="Helvetica Neue" panose="02000503000000020004" pitchFamily="2" charset="0"/>
              </a:rPr>
              <a:t>: Conduct grid search for performance improvement</a:t>
            </a:r>
          </a:p>
          <a:p>
            <a:pPr marL="285750" indent="-285750" algn="l">
              <a:buFont typeface="Arial" panose="020B0604020202020204" pitchFamily="34" charset="0"/>
              <a:buChar char="•"/>
            </a:pPr>
            <a:r>
              <a:rPr lang="en-US" sz="1500" b="1" dirty="0">
                <a:solidFill>
                  <a:srgbClr val="374151"/>
                </a:solidFill>
                <a:latin typeface="Helvetica Neue" panose="02000503000000020004" pitchFamily="2" charset="0"/>
                <a:ea typeface="Helvetica Neue" panose="02000503000000020004" pitchFamily="2" charset="0"/>
                <a:cs typeface="Helvetica Neue" panose="02000503000000020004" pitchFamily="2" charset="0"/>
              </a:rPr>
              <a:t>Train legal context e</a:t>
            </a:r>
            <a:r>
              <a:rPr lang="en-US" sz="1500" b="1" i="0" dirty="0">
                <a:solidFill>
                  <a:srgbClr val="374151"/>
                </a:solidFill>
                <a:effectLst/>
                <a:latin typeface="Helvetica Neue" panose="02000503000000020004" pitchFamily="2" charset="0"/>
                <a:ea typeface="Helvetica Neue" panose="02000503000000020004" pitchFamily="2" charset="0"/>
                <a:cs typeface="Helvetica Neue" panose="02000503000000020004" pitchFamily="2" charset="0"/>
              </a:rPr>
              <a:t>mbeddings</a:t>
            </a:r>
            <a:r>
              <a:rPr lang="en-US" sz="1500" b="0" i="0" dirty="0">
                <a:solidFill>
                  <a:srgbClr val="374151"/>
                </a:solidFill>
                <a:effectLst/>
                <a:latin typeface="Helvetica Neue" panose="02000503000000020004" pitchFamily="2" charset="0"/>
                <a:ea typeface="Helvetica Neue" panose="02000503000000020004" pitchFamily="2" charset="0"/>
                <a:cs typeface="Helvetica Neue" panose="02000503000000020004" pitchFamily="2" charset="0"/>
              </a:rPr>
              <a:t>: Develop or use legal-specific embeddings for better language comprehension</a:t>
            </a:r>
            <a:endParaRPr lang="en-US" sz="1600" b="0" i="0" dirty="0">
              <a:solidFill>
                <a:srgbClr val="374151"/>
              </a:solidFill>
              <a:effectLst/>
              <a:latin typeface="Söhne"/>
            </a:endParaRPr>
          </a:p>
        </p:txBody>
      </p:sp>
    </p:spTree>
    <p:extLst>
      <p:ext uri="{BB962C8B-B14F-4D97-AF65-F5344CB8AC3E}">
        <p14:creationId xmlns:p14="http://schemas.microsoft.com/office/powerpoint/2010/main" val="13057533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FSPANMODE" val="span"/>
</p:tagLst>
</file>

<file path=ppt/theme/theme1.xml><?xml version="1.0" encoding="utf-8"?>
<a:theme xmlns:a="http://schemas.openxmlformats.org/drawingml/2006/main" name="Office Theme">
  <a:themeElements>
    <a:clrScheme name="UChicago">
      <a:dk1>
        <a:sysClr val="windowText" lastClr="000000"/>
      </a:dk1>
      <a:lt1>
        <a:sysClr val="window" lastClr="FFFFFF"/>
      </a:lt1>
      <a:dk2>
        <a:srgbClr val="323232"/>
      </a:dk2>
      <a:lt2>
        <a:srgbClr val="E5C243"/>
      </a:lt2>
      <a:accent1>
        <a:srgbClr val="800000"/>
      </a:accent1>
      <a:accent2>
        <a:srgbClr val="767676"/>
      </a:accent2>
      <a:accent3>
        <a:srgbClr val="CC8214"/>
      </a:accent3>
      <a:accent4>
        <a:srgbClr val="616530"/>
      </a:accent4>
      <a:accent5>
        <a:srgbClr val="0F425C"/>
      </a:accent5>
      <a:accent6>
        <a:srgbClr val="9A5324"/>
      </a:accent6>
      <a:hlink>
        <a:srgbClr val="6B9F25"/>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TotalTime>
  <Words>424</Words>
  <Application>Microsoft Office PowerPoint</Application>
  <PresentationFormat>Custom</PresentationFormat>
  <Paragraphs>84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Helvetica Neue</vt:lpstr>
      <vt:lpstr>Söhne</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Kaufmann</dc:creator>
  <cp:lastModifiedBy>Matthew Kaufmann</cp:lastModifiedBy>
  <cp:revision>12</cp:revision>
  <dcterms:created xsi:type="dcterms:W3CDTF">2023-05-19T19:59:18Z</dcterms:created>
  <dcterms:modified xsi:type="dcterms:W3CDTF">2023-05-22T00:37:03Z</dcterms:modified>
</cp:coreProperties>
</file>