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0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tableStyles" Target="tableStyle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64" Type="http://schemas.openxmlformats.org/officeDocument/2006/relationships/slide" Target="slides/slide162.xml"/><Relationship Id="rId16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7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48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45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3471A-5A10-4867-9C33-71F707A54B7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245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A5629-743D-4C36-9744-48F1D7F7320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70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6EBE-4CB3-4AF2-97C0-C63B86F6439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665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4F4E1-4DC8-4DB4-B2CF-CBCFF6A3539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754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5B842-280F-4092-8B26-3C93464811E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974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A4822-B4AF-456B-B5E4-86128BB923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983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763CE-D932-4EEE-BE26-56A0A56A4BD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4274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E5A74-D96C-48BF-80FD-91E4D7EB86A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61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301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F5B99-66ED-42DB-890A-B8197F6A7EA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3326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AC0A9-8D16-49A0-A400-5B5F5D05589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7756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A333A-DA6F-41B0-BB47-F67C5281D11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459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22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6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72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6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7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BB218-98DF-4732-AE8F-0D7D8653989B}" type="datetimeFigureOut">
              <a:rPr lang="pt-BR" smtClean="0"/>
              <a:pPr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EBE-79D8-4079-B667-C8D2E1B1B1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5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/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45735E1D-0D71-47CF-881B-3010CC268C0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51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hronos.org/openc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xstars.com/en/opencl/book/OpenCLProgrammingBook/calling-the-kernel/" TargetMode="Externa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Programação em </a:t>
            </a:r>
            <a:r>
              <a:rPr lang="pt-BR" dirty="0" err="1"/>
              <a:t>OpenCL</a:t>
            </a:r>
            <a:r>
              <a:rPr lang="pt-BR" dirty="0"/>
              <a:t/>
            </a:r>
            <a:br>
              <a:rPr lang="pt-BR" dirty="0"/>
            </a:br>
            <a:r>
              <a:rPr lang="pt-BR" sz="4800" dirty="0"/>
              <a:t>Uma introdução prática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INE 5645 Programação Paralela e Distribuída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Prof. João Bosco M. Sobral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2105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Aplicações de </a:t>
            </a:r>
            <a:r>
              <a:rPr lang="pt-BR" i="1" dirty="0" err="1">
                <a:solidFill>
                  <a:srgbClr val="00B050"/>
                </a:solidFill>
              </a:rPr>
              <a:t>GPUs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>
                <a:solidFill>
                  <a:srgbClr val="0000FF"/>
                </a:solidFill>
              </a:rPr>
              <a:t>Dinâmica Molecular </a:t>
            </a:r>
            <a:r>
              <a:rPr lang="pt-BR" dirty="0"/>
              <a:t>(</a:t>
            </a:r>
            <a:r>
              <a:rPr lang="pt-BR" sz="2500" dirty="0"/>
              <a:t>um método de simulação computacional que estuda o movimentos físico dos átomos e moléculas das quais se conhecem o potencial de interação entre estas partículas e as equações que regem o seu movimento)</a:t>
            </a:r>
          </a:p>
          <a:p>
            <a:endParaRPr lang="pt-BR" sz="2500" dirty="0"/>
          </a:p>
          <a:p>
            <a:r>
              <a:rPr lang="pt-BR" dirty="0">
                <a:solidFill>
                  <a:srgbClr val="0000FF"/>
                </a:solidFill>
              </a:rPr>
              <a:t>Jogos</a:t>
            </a:r>
            <a:r>
              <a:rPr lang="pt-BR" dirty="0"/>
              <a:t> (</a:t>
            </a:r>
            <a:r>
              <a:rPr lang="pt-BR" sz="2500" dirty="0"/>
              <a:t>Programas de entretenimento — um jogo </a:t>
            </a:r>
            <a:r>
              <a:rPr lang="pt-BR" sz="2500" i="1" dirty="0"/>
              <a:t>virtual</a:t>
            </a:r>
            <a:r>
              <a:rPr lang="pt-BR" dirty="0"/>
              <a:t>) (</a:t>
            </a:r>
            <a:r>
              <a:rPr lang="pt-BR" sz="2500" dirty="0" err="1"/>
              <a:t>Gaming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dirty="0">
                <a:solidFill>
                  <a:srgbClr val="0000FF"/>
                </a:solidFill>
              </a:rPr>
              <a:t>Realidade Virtual </a:t>
            </a:r>
            <a:r>
              <a:rPr lang="pt-BR" dirty="0"/>
              <a:t>(</a:t>
            </a:r>
            <a:r>
              <a:rPr lang="pt-BR" sz="2500" dirty="0"/>
              <a:t>Uma tecnologia de interface avançada entre um usuário e um sistema operacional, com o objetivo de recriar ao máximo a sensação de </a:t>
            </a:r>
            <a:r>
              <a:rPr lang="pt-BR" sz="2500" b="1" dirty="0"/>
              <a:t>realidade</a:t>
            </a:r>
            <a:r>
              <a:rPr lang="pt-BR" sz="2500" dirty="0"/>
              <a:t> para um indivíduo,  levando-o a adotar essa interação como uma de suas realidades temporais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>
                <a:solidFill>
                  <a:srgbClr val="0000FF"/>
                </a:solidFill>
              </a:rPr>
              <a:t>Processamento gráfico de texto, áudio, imagem e vídeo </a:t>
            </a:r>
            <a:r>
              <a:rPr lang="pt-BR" dirty="0"/>
              <a:t>(multimídia)</a:t>
            </a:r>
            <a:br>
              <a:rPr lang="pt-BR" dirty="0"/>
            </a:br>
            <a:r>
              <a:rPr lang="pt-BR" dirty="0"/>
              <a:t>    </a:t>
            </a:r>
            <a:r>
              <a:rPr lang="pt-BR" sz="2500" dirty="0"/>
              <a:t>Como visualizar fotos, reproduzir e editar vídeos, organizar músicas, obter informações de endereço, aplicativos de escritório e interagir com o </a:t>
            </a:r>
            <a:br>
              <a:rPr lang="pt-BR" sz="2500" dirty="0"/>
            </a:br>
            <a:r>
              <a:rPr lang="pt-BR" sz="2500" dirty="0"/>
              <a:t>     sistema operacional.</a:t>
            </a:r>
            <a:br>
              <a:rPr lang="pt-BR" sz="2500" dirty="0"/>
            </a:br>
            <a:r>
              <a:rPr lang="pt-BR" sz="2500" dirty="0"/>
              <a:t> </a:t>
            </a:r>
            <a:br>
              <a:rPr lang="pt-BR" sz="2500" dirty="0"/>
            </a:br>
            <a:r>
              <a:rPr lang="pt-BR" sz="2500" dirty="0"/>
              <a:t>      </a:t>
            </a:r>
          </a:p>
          <a:p>
            <a:r>
              <a:rPr lang="pt-BR" dirty="0">
                <a:solidFill>
                  <a:srgbClr val="0000FF"/>
                </a:solidFill>
              </a:rPr>
              <a:t>Algoritmos de inteligência artificial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r>
              <a:rPr lang="pt-BR" dirty="0">
                <a:solidFill>
                  <a:srgbClr val="0000FF"/>
                </a:solidFill>
              </a:rPr>
              <a:t>Processamento gráfico e renderização 3D em </a:t>
            </a:r>
            <a:r>
              <a:rPr lang="pt-BR" dirty="0" err="1">
                <a:solidFill>
                  <a:srgbClr val="0000FF"/>
                </a:solidFill>
              </a:rPr>
              <a:t>tempo-real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    </a:t>
            </a:r>
            <a:r>
              <a:rPr lang="pt-BR" sz="2500" dirty="0" err="1"/>
              <a:t>Renderizar</a:t>
            </a:r>
            <a:r>
              <a:rPr lang="pt-BR" sz="2500" dirty="0"/>
              <a:t> é o ato de compilar e obter o produto final de um processamento digital. Ou seja, toda aquela sequência de </a:t>
            </a:r>
            <a:br>
              <a:rPr lang="pt-BR" sz="2500" dirty="0"/>
            </a:br>
            <a:r>
              <a:rPr lang="pt-BR" sz="2500" dirty="0"/>
              <a:t>     imagens que você montou na sua linha do tempo precisa ser condensada em um vídeo.</a:t>
            </a:r>
          </a:p>
          <a:p>
            <a:pPr marL="0" indent="0">
              <a:buNone/>
            </a:pPr>
            <a:endParaRPr lang="pt-BR" sz="2500" dirty="0"/>
          </a:p>
          <a:p>
            <a:r>
              <a:rPr lang="pt-BR" dirty="0">
                <a:solidFill>
                  <a:srgbClr val="0000FF"/>
                </a:solidFill>
              </a:rPr>
              <a:t>Simulações de sistemas complexos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  </a:t>
            </a:r>
            <a:r>
              <a:rPr lang="pt-BR" sz="2500" dirty="0"/>
              <a:t>Projetos de automóveis, aeronaves, navios, engenharia em geral. </a:t>
            </a:r>
          </a:p>
        </p:txBody>
      </p:sp>
    </p:spTree>
    <p:extLst>
      <p:ext uri="{BB962C8B-B14F-4D97-AF65-F5344CB8AC3E}">
        <p14:creationId xmlns:p14="http://schemas.microsoft.com/office/powerpoint/2010/main" val="42782372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i="1" dirty="0"/>
              <a:t>Criando fila de comandos e execução paralela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solidFill>
                <a:srgbClr val="93A1A1"/>
              </a:solidFill>
              <a:latin typeface="Monaco"/>
            </a:endParaRPr>
          </a:p>
          <a:p>
            <a:pPr marL="0" indent="0">
              <a:buNone/>
            </a:pPr>
            <a:r>
              <a:rPr lang="pt-BR" dirty="0">
                <a:latin typeface="Monaco"/>
              </a:rPr>
              <a:t>1.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  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/* </a:t>
            </a:r>
            <a:r>
              <a:rPr lang="pt-BR" dirty="0" err="1">
                <a:solidFill>
                  <a:srgbClr val="0000FF"/>
                </a:solidFill>
                <a:latin typeface="Monaco"/>
              </a:rPr>
              <a:t>Create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Monaco"/>
              </a:rPr>
              <a:t>command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Monaco"/>
              </a:rPr>
              <a:t>queue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 */</a:t>
            </a:r>
          </a:p>
          <a:p>
            <a:pPr marL="0" indent="0">
              <a:buNone/>
            </a:pPr>
            <a:r>
              <a:rPr lang="pt-BR" dirty="0">
                <a:solidFill>
                  <a:srgbClr val="48484C"/>
                </a:solidFill>
                <a:latin typeface="Monaco"/>
              </a:rPr>
              <a:t>2.   </a:t>
            </a:r>
            <a:r>
              <a:rPr lang="pt-BR" dirty="0" err="1">
                <a:solidFill>
                  <a:srgbClr val="48484C"/>
                </a:solidFill>
                <a:latin typeface="Monaco"/>
              </a:rPr>
              <a:t>command_queue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Monaco"/>
              </a:rPr>
              <a:t>clCreateCommandQueue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(</a:t>
            </a:r>
            <a:r>
              <a:rPr lang="pt-BR" dirty="0" err="1">
                <a:solidFill>
                  <a:srgbClr val="00B0F0"/>
                </a:solidFill>
                <a:latin typeface="Monaco"/>
              </a:rPr>
              <a:t>context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Monaco"/>
              </a:rPr>
              <a:t>device_id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    </a:t>
            </a:r>
            <a:br>
              <a:rPr lang="pt-BR" dirty="0">
                <a:solidFill>
                  <a:srgbClr val="48484C"/>
                </a:solidFill>
                <a:latin typeface="Monaco"/>
              </a:rPr>
            </a:br>
            <a:r>
              <a:rPr lang="pt-BR" dirty="0">
                <a:solidFill>
                  <a:srgbClr val="48484C"/>
                </a:solidFill>
                <a:latin typeface="Monaco"/>
              </a:rPr>
              <a:t>                  </a:t>
            </a:r>
            <a:r>
              <a:rPr lang="pt-BR" dirty="0">
                <a:solidFill>
                  <a:srgbClr val="C00000"/>
                </a:solidFill>
                <a:latin typeface="Monaco"/>
              </a:rPr>
              <a:t>CL_QUEUE_OUT_OF_ORDER_EXEC_MODE_ENABLE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&amp;</a:t>
            </a:r>
            <a:r>
              <a:rPr lang="pt-BR" dirty="0" err="1">
                <a:solidFill>
                  <a:srgbClr val="0000FF"/>
                </a:solidFill>
                <a:latin typeface="Monaco"/>
              </a:rPr>
              <a:t>ret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);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diagrama de blocos da </a:t>
            </a:r>
            <a:r>
              <a:rPr lang="pt-BR" dirty="0">
                <a:solidFill>
                  <a:srgbClr val="00B050"/>
                </a:solidFill>
              </a:rPr>
              <a:t>natureza das filas de comandos e execução paralela</a:t>
            </a:r>
            <a:r>
              <a:rPr lang="pt-BR" dirty="0"/>
              <a:t> são mostrados na Figura 4.6.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6385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fixstars.com/images/openclbook/dtp_462724_USER_CONTENT_0_html_4682fc2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661" y="1494692"/>
            <a:ext cx="9486901" cy="51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>
                <a:solidFill>
                  <a:srgbClr val="00B050"/>
                </a:solidFill>
              </a:rPr>
              <a:t>Figure 4.6: </a:t>
            </a:r>
            <a:br>
              <a:rPr lang="pt-BR" i="1" dirty="0">
                <a:solidFill>
                  <a:srgbClr val="00B050"/>
                </a:solidFill>
              </a:rPr>
            </a:br>
            <a:r>
              <a:rPr lang="pt-BR" i="1" dirty="0" err="1">
                <a:solidFill>
                  <a:srgbClr val="00B050"/>
                </a:solidFill>
              </a:rPr>
              <a:t>Command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queues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and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parallel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execution</a:t>
            </a:r>
            <a:r>
              <a:rPr lang="pt-BR" dirty="0">
                <a:solidFill>
                  <a:srgbClr val="00B050"/>
                </a:solidFill>
              </a:rPr>
              <a:t/>
            </a:r>
            <a:br>
              <a:rPr lang="pt-BR" dirty="0">
                <a:solidFill>
                  <a:srgbClr val="00B050"/>
                </a:solidFill>
              </a:rPr>
            </a:b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73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i="1" dirty="0">
                <a:solidFill>
                  <a:srgbClr val="00B050"/>
                </a:solidFill>
              </a:rPr>
              <a:t>Figure 4.6: </a:t>
            </a:r>
            <a:br>
              <a:rPr lang="pt-BR" sz="4000" i="1" dirty="0">
                <a:solidFill>
                  <a:srgbClr val="00B050"/>
                </a:solidFill>
              </a:rPr>
            </a:br>
            <a:r>
              <a:rPr lang="pt-BR" sz="4000" i="1" dirty="0" err="1">
                <a:solidFill>
                  <a:srgbClr val="00B050"/>
                </a:solidFill>
              </a:rPr>
              <a:t>Command</a:t>
            </a:r>
            <a:r>
              <a:rPr lang="pt-BR" sz="4000" i="1" dirty="0">
                <a:solidFill>
                  <a:srgbClr val="00B050"/>
                </a:solidFill>
              </a:rPr>
              <a:t> </a:t>
            </a:r>
            <a:r>
              <a:rPr lang="pt-BR" sz="4000" i="1" dirty="0" err="1">
                <a:solidFill>
                  <a:srgbClr val="00B050"/>
                </a:solidFill>
              </a:rPr>
              <a:t>queues</a:t>
            </a:r>
            <a:r>
              <a:rPr lang="pt-BR" sz="4000" i="1" dirty="0">
                <a:solidFill>
                  <a:srgbClr val="00B050"/>
                </a:solidFill>
              </a:rPr>
              <a:t> </a:t>
            </a:r>
            <a:r>
              <a:rPr lang="pt-BR" sz="4000" i="1" dirty="0" err="1">
                <a:solidFill>
                  <a:srgbClr val="00B050"/>
                </a:solidFill>
              </a:rPr>
              <a:t>and</a:t>
            </a:r>
            <a:r>
              <a:rPr lang="pt-BR" sz="4000" i="1" dirty="0">
                <a:solidFill>
                  <a:srgbClr val="00B050"/>
                </a:solidFill>
              </a:rPr>
              <a:t> </a:t>
            </a:r>
            <a:r>
              <a:rPr lang="pt-BR" sz="4000" i="1" dirty="0" err="1">
                <a:solidFill>
                  <a:srgbClr val="00B050"/>
                </a:solidFill>
              </a:rPr>
              <a:t>parallel</a:t>
            </a:r>
            <a:r>
              <a:rPr lang="pt-BR" sz="4000" i="1" dirty="0">
                <a:solidFill>
                  <a:srgbClr val="00B050"/>
                </a:solidFill>
              </a:rPr>
              <a:t> </a:t>
            </a:r>
            <a:r>
              <a:rPr lang="pt-BR" sz="4000" i="1" dirty="0" err="1">
                <a:solidFill>
                  <a:srgbClr val="00B050"/>
                </a:solidFill>
              </a:rPr>
              <a:t>execution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clEnqueueTask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() </a:t>
            </a:r>
            <a:r>
              <a:rPr lang="pt-BR" dirty="0"/>
              <a:t>é usado como um exemplo na Figura 4.6, mas um processamento paralelo similar poderia ocorrer para outras combinações de </a:t>
            </a:r>
            <a:r>
              <a:rPr lang="pt-BR" dirty="0" err="1">
                <a:solidFill>
                  <a:srgbClr val="00B050"/>
                </a:solidFill>
              </a:rPr>
              <a:t>enqueue</a:t>
            </a:r>
            <a:r>
              <a:rPr lang="pt-BR" dirty="0">
                <a:solidFill>
                  <a:srgbClr val="00B050"/>
                </a:solidFill>
              </a:rPr>
              <a:t>-funções</a:t>
            </a:r>
            <a:r>
              <a:rPr lang="pt-BR" dirty="0"/>
              <a:t>, como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clEnqueueNDRangeKernel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()</a:t>
            </a:r>
            <a:r>
              <a:rPr lang="pt-BR" dirty="0"/>
              <a:t>, </a:t>
            </a:r>
            <a:r>
              <a:rPr lang="pt-BR" dirty="0" err="1">
                <a:solidFill>
                  <a:srgbClr val="0000FF"/>
                </a:solidFill>
              </a:rPr>
              <a:t>clEnqueueReadBuffer</a:t>
            </a:r>
            <a:r>
              <a:rPr lang="pt-BR" dirty="0">
                <a:solidFill>
                  <a:srgbClr val="0000FF"/>
                </a:solidFill>
              </a:rPr>
              <a:t> () </a:t>
            </a:r>
            <a:r>
              <a:rPr lang="pt-BR" dirty="0"/>
              <a:t>e </a:t>
            </a:r>
            <a:r>
              <a:rPr lang="pt-BR" dirty="0" err="1">
                <a:solidFill>
                  <a:srgbClr val="0000FF"/>
                </a:solidFill>
              </a:rPr>
              <a:t>clEnqueueWriteBuffer</a:t>
            </a:r>
            <a:r>
              <a:rPr lang="pt-BR" dirty="0">
                <a:solidFill>
                  <a:srgbClr val="0000FF"/>
                </a:solidFill>
              </a:rPr>
              <a:t> ()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43013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dirty="0">
                <a:solidFill>
                  <a:prstClr val="black"/>
                </a:solidFill>
              </a:rPr>
              <a:t>Figure 4.6: </a:t>
            </a:r>
            <a:br>
              <a:rPr lang="pt-BR" sz="4000" b="1" i="1" dirty="0">
                <a:solidFill>
                  <a:prstClr val="black"/>
                </a:solidFill>
              </a:rPr>
            </a:br>
            <a:r>
              <a:rPr lang="pt-BR" sz="4000" b="1" i="1" dirty="0" err="1">
                <a:solidFill>
                  <a:prstClr val="black"/>
                </a:solidFill>
              </a:rPr>
              <a:t>Command</a:t>
            </a:r>
            <a:r>
              <a:rPr lang="pt-BR" sz="4000" b="1" i="1" dirty="0">
                <a:solidFill>
                  <a:prstClr val="black"/>
                </a:solidFill>
              </a:rPr>
              <a:t> </a:t>
            </a:r>
            <a:r>
              <a:rPr lang="pt-BR" sz="4000" b="1" i="1" dirty="0" err="1">
                <a:solidFill>
                  <a:prstClr val="black"/>
                </a:solidFill>
              </a:rPr>
              <a:t>queues</a:t>
            </a:r>
            <a:r>
              <a:rPr lang="pt-BR" sz="4000" b="1" i="1" dirty="0">
                <a:solidFill>
                  <a:prstClr val="black"/>
                </a:solidFill>
              </a:rPr>
              <a:t> </a:t>
            </a:r>
            <a:r>
              <a:rPr lang="pt-BR" sz="4000" b="1" i="1" dirty="0" err="1">
                <a:solidFill>
                  <a:prstClr val="black"/>
                </a:solidFill>
              </a:rPr>
              <a:t>and</a:t>
            </a:r>
            <a:r>
              <a:rPr lang="pt-BR" sz="4000" b="1" i="1" dirty="0">
                <a:solidFill>
                  <a:prstClr val="black"/>
                </a:solidFill>
              </a:rPr>
              <a:t> </a:t>
            </a:r>
            <a:r>
              <a:rPr lang="pt-BR" sz="4000" b="1" i="1" dirty="0" err="1">
                <a:solidFill>
                  <a:prstClr val="black"/>
                </a:solidFill>
              </a:rPr>
              <a:t>parallel</a:t>
            </a:r>
            <a:r>
              <a:rPr lang="pt-BR" sz="4000" b="1" i="1" dirty="0">
                <a:solidFill>
                  <a:prstClr val="black"/>
                </a:solidFill>
              </a:rPr>
              <a:t> </a:t>
            </a:r>
            <a:r>
              <a:rPr lang="pt-BR" sz="4000" b="1" i="1" dirty="0" err="1">
                <a:solidFill>
                  <a:prstClr val="black"/>
                </a:solidFill>
              </a:rPr>
              <a:t>execution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prstClr val="black"/>
              </a:solidFill>
            </a:endParaRPr>
          </a:p>
          <a:p>
            <a:r>
              <a:rPr lang="pt-BR" dirty="0">
                <a:solidFill>
                  <a:prstClr val="black"/>
                </a:solidFill>
              </a:rPr>
              <a:t>Por exemplo, uma vez que o PCI Express suporta transferências simultâneas de memória bidirecional, enfileirar os comandos 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dirty="0">
                <a:solidFill>
                  <a:prstClr val="black"/>
                </a:solidFill>
              </a:rPr>
              <a:t/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dirty="0">
                <a:solidFill>
                  <a:prstClr val="black"/>
                </a:solidFill>
              </a:rPr>
              <a:t>       </a:t>
            </a:r>
            <a:r>
              <a:rPr lang="pt-BR" dirty="0" err="1">
                <a:solidFill>
                  <a:srgbClr val="0000FF"/>
                </a:solidFill>
              </a:rPr>
              <a:t>clEnqueueReadBuffer</a:t>
            </a:r>
            <a:r>
              <a:rPr lang="pt-BR" dirty="0">
                <a:solidFill>
                  <a:srgbClr val="0000FF"/>
                </a:solidFill>
              </a:rPr>
              <a:t> ()    </a:t>
            </a:r>
            <a:r>
              <a:rPr lang="pt-BR" dirty="0">
                <a:solidFill>
                  <a:prstClr val="black"/>
                </a:solidFill>
              </a:rPr>
              <a:t>e   </a:t>
            </a:r>
            <a:r>
              <a:rPr lang="pt-BR" dirty="0" err="1">
                <a:solidFill>
                  <a:srgbClr val="0000FF"/>
                </a:solidFill>
              </a:rPr>
              <a:t>clEnqueueWriteBuffer</a:t>
            </a:r>
            <a:r>
              <a:rPr lang="pt-BR" dirty="0">
                <a:solidFill>
                  <a:srgbClr val="0000FF"/>
                </a:solidFill>
              </a:rPr>
              <a:t> () </a:t>
            </a:r>
          </a:p>
          <a:p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   </a:t>
            </a:r>
            <a:r>
              <a:rPr lang="pt-BR" dirty="0">
                <a:solidFill>
                  <a:prstClr val="black"/>
                </a:solidFill>
              </a:rPr>
              <a:t>podem executar comandos de leitura e gravação simultaneamente,    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dirty="0">
                <a:solidFill>
                  <a:prstClr val="black"/>
                </a:solidFill>
              </a:rPr>
              <a:t>   visto que os comandos estão sendo executados por diferentes 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dirty="0">
                <a:solidFill>
                  <a:prstClr val="black"/>
                </a:solidFill>
              </a:rPr>
              <a:t>   processadores.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9947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dirty="0">
                <a:solidFill>
                  <a:prstClr val="black"/>
                </a:solidFill>
              </a:rPr>
              <a:t>Figure 4.6: </a:t>
            </a:r>
            <a:br>
              <a:rPr lang="pt-BR" sz="4000" b="1" i="1" dirty="0">
                <a:solidFill>
                  <a:prstClr val="black"/>
                </a:solidFill>
              </a:rPr>
            </a:br>
            <a:r>
              <a:rPr lang="pt-BR" sz="4000" b="1" i="1" dirty="0" err="1">
                <a:solidFill>
                  <a:prstClr val="black"/>
                </a:solidFill>
              </a:rPr>
              <a:t>Command</a:t>
            </a:r>
            <a:r>
              <a:rPr lang="pt-BR" sz="4000" b="1" i="1" dirty="0">
                <a:solidFill>
                  <a:prstClr val="black"/>
                </a:solidFill>
              </a:rPr>
              <a:t> </a:t>
            </a:r>
            <a:r>
              <a:rPr lang="pt-BR" sz="4000" b="1" i="1" dirty="0" err="1">
                <a:solidFill>
                  <a:prstClr val="black"/>
                </a:solidFill>
              </a:rPr>
              <a:t>queues</a:t>
            </a:r>
            <a:r>
              <a:rPr lang="pt-BR" sz="4000" b="1" i="1" dirty="0">
                <a:solidFill>
                  <a:prstClr val="black"/>
                </a:solidFill>
              </a:rPr>
              <a:t> </a:t>
            </a:r>
            <a:r>
              <a:rPr lang="pt-BR" sz="4000" b="1" i="1" dirty="0" err="1">
                <a:solidFill>
                  <a:prstClr val="black"/>
                </a:solidFill>
              </a:rPr>
              <a:t>and</a:t>
            </a:r>
            <a:r>
              <a:rPr lang="pt-BR" sz="4000" b="1" i="1" dirty="0">
                <a:solidFill>
                  <a:prstClr val="black"/>
                </a:solidFill>
              </a:rPr>
              <a:t> </a:t>
            </a:r>
            <a:r>
              <a:rPr lang="pt-BR" sz="4000" b="1" i="1" dirty="0" err="1">
                <a:solidFill>
                  <a:prstClr val="black"/>
                </a:solidFill>
              </a:rPr>
              <a:t>parallel</a:t>
            </a:r>
            <a:r>
              <a:rPr lang="pt-BR" sz="4000" b="1" i="1" dirty="0">
                <a:solidFill>
                  <a:prstClr val="black"/>
                </a:solidFill>
              </a:rPr>
              <a:t> </a:t>
            </a:r>
            <a:r>
              <a:rPr lang="pt-BR" sz="4000" b="1" i="1" dirty="0" err="1">
                <a:solidFill>
                  <a:prstClr val="black"/>
                </a:solidFill>
              </a:rPr>
              <a:t>execution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r>
              <a:rPr lang="pt-BR" dirty="0">
                <a:solidFill>
                  <a:prstClr val="black"/>
                </a:solidFill>
              </a:rPr>
              <a:t>No diagrama acima da Figura 4.6, </a:t>
            </a:r>
            <a:r>
              <a:rPr lang="pt-BR" dirty="0">
                <a:solidFill>
                  <a:srgbClr val="0000FF"/>
                </a:solidFill>
              </a:rPr>
              <a:t>podemos esperar que as 4 tarefas sejam executadas em paralelo</a:t>
            </a:r>
            <a:r>
              <a:rPr lang="pt-BR" dirty="0">
                <a:solidFill>
                  <a:prstClr val="black"/>
                </a:solidFill>
              </a:rPr>
              <a:t>, uma vez que elas estão sendo enfileiradas em uma fila de comandos que tem o parâmetro 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i="1" dirty="0">
                <a:solidFill>
                  <a:srgbClr val="0000FF"/>
                </a:solidFill>
              </a:rPr>
              <a:t>out-</a:t>
            </a:r>
            <a:r>
              <a:rPr lang="pt-BR" i="1" dirty="0" err="1">
                <a:solidFill>
                  <a:srgbClr val="0000FF"/>
                </a:solidFill>
              </a:rPr>
              <a:t>of</a:t>
            </a:r>
            <a:r>
              <a:rPr lang="pt-BR" i="1" dirty="0">
                <a:solidFill>
                  <a:srgbClr val="0000FF"/>
                </a:solidFill>
              </a:rPr>
              <a:t>-</a:t>
            </a:r>
            <a:r>
              <a:rPr lang="pt-BR" i="1" dirty="0" err="1">
                <a:solidFill>
                  <a:srgbClr val="0000FF"/>
                </a:solidFill>
              </a:rPr>
              <a:t>execution</a:t>
            </a:r>
            <a:r>
              <a:rPr lang="pt-BR" dirty="0">
                <a:solidFill>
                  <a:prstClr val="black"/>
                </a:solidFill>
              </a:rPr>
              <a:t> habilitado.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555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/>
              <a:t>|Modelo de Execução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pt-BR" sz="4000" dirty="0"/>
          </a:p>
          <a:p>
            <a:r>
              <a:rPr lang="pt-BR" sz="4000" dirty="0"/>
              <a:t>                                                                     </a:t>
            </a:r>
            <a:r>
              <a:rPr lang="pt-BR" sz="5200" i="1" dirty="0" err="1">
                <a:solidFill>
                  <a:srgbClr val="0000FF"/>
                </a:solidFill>
              </a:rPr>
              <a:t>Work</a:t>
            </a:r>
            <a:r>
              <a:rPr lang="pt-BR" sz="5200" i="1" dirty="0">
                <a:solidFill>
                  <a:srgbClr val="0000FF"/>
                </a:solidFill>
              </a:rPr>
              <a:t> </a:t>
            </a:r>
            <a:r>
              <a:rPr lang="pt-BR" sz="5200" i="1" dirty="0" err="1">
                <a:solidFill>
                  <a:srgbClr val="0000FF"/>
                </a:solidFill>
              </a:rPr>
              <a:t>Group</a:t>
            </a:r>
            <a:endParaRPr lang="pt-BR" sz="5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54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>
                <a:solidFill>
                  <a:srgbClr val="00B050"/>
                </a:solidFill>
              </a:rPr>
              <a:t>Work-group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>
              <a:latin typeface="NimbusRomNo9L-Regu"/>
            </a:endParaRPr>
          </a:p>
          <a:p>
            <a:r>
              <a:rPr lang="pt-BR" i="1" dirty="0" err="1">
                <a:solidFill>
                  <a:srgbClr val="0000FF"/>
                </a:solidFill>
                <a:latin typeface="NimbusRomNo9L-Regu"/>
              </a:rPr>
              <a:t>Work-items</a:t>
            </a:r>
            <a:r>
              <a:rPr lang="pt-BR" dirty="0">
                <a:latin typeface="NimbusRomNo9L-Regu"/>
              </a:rPr>
              <a:t> (thread) são organizados em </a:t>
            </a:r>
            <a:r>
              <a:rPr lang="pt-BR" i="1" dirty="0" err="1">
                <a:solidFill>
                  <a:srgbClr val="0000FF"/>
                </a:solidFill>
                <a:latin typeface="NimbusRomNo9L-ReguItal"/>
              </a:rPr>
              <a:t>work-groups</a:t>
            </a:r>
            <a:r>
              <a:rPr lang="pt-BR" i="1" dirty="0">
                <a:solidFill>
                  <a:srgbClr val="0000FF"/>
                </a:solidFill>
                <a:latin typeface="NimbusRomNo9L-ReguItal"/>
              </a:rPr>
              <a:t> </a:t>
            </a:r>
            <a:r>
              <a:rPr lang="pt-BR" dirty="0">
                <a:latin typeface="NimbusRomNo9L-ReguItal"/>
              </a:rPr>
              <a:t>(bloco de </a:t>
            </a:r>
            <a:r>
              <a:rPr lang="pt-BR" dirty="0" err="1">
                <a:latin typeface="NimbusRomNo9L-ReguItal"/>
              </a:rPr>
              <a:t>theads</a:t>
            </a:r>
            <a:r>
              <a:rPr lang="pt-BR" dirty="0">
                <a:latin typeface="NimbusRomNo9L-ReguItal"/>
              </a:rPr>
              <a:t>)</a:t>
            </a:r>
            <a:r>
              <a:rPr lang="pt-BR" dirty="0">
                <a:latin typeface="NimbusRomNo9L-Regu"/>
              </a:rPr>
              <a:t>. </a:t>
            </a:r>
          </a:p>
          <a:p>
            <a:endParaRPr lang="pt-BR" dirty="0">
              <a:latin typeface="NimbusRomNo9L-Regu"/>
            </a:endParaRPr>
          </a:p>
          <a:p>
            <a:r>
              <a:rPr lang="pt-BR" dirty="0">
                <a:latin typeface="NimbusRomNo9L-Regu"/>
              </a:rPr>
              <a:t>Cada </a:t>
            </a:r>
            <a:r>
              <a:rPr lang="pt-BR" i="1" dirty="0" err="1">
                <a:solidFill>
                  <a:srgbClr val="0000FF"/>
                </a:solidFill>
                <a:latin typeface="NimbusRomNo9L-Regu"/>
              </a:rPr>
              <a:t>work-group</a:t>
            </a:r>
            <a:r>
              <a:rPr lang="pt-BR" dirty="0">
                <a:latin typeface="NimbusRomNo9L-Regu"/>
              </a:rPr>
              <a:t> também é identificado por uma </a:t>
            </a:r>
            <a:r>
              <a:rPr lang="pt-BR" dirty="0" err="1">
                <a:latin typeface="NimbusRomNo9L-Regu"/>
              </a:rPr>
              <a:t>tupla</a:t>
            </a:r>
            <a:r>
              <a:rPr lang="pt-BR" dirty="0">
                <a:latin typeface="NimbusRomNo9L-Regu"/>
              </a:rPr>
              <a:t> de índices, com um índice para cada dimensão do espaço. </a:t>
            </a:r>
          </a:p>
          <a:p>
            <a:endParaRPr lang="pt-BR" dirty="0">
              <a:latin typeface="NimbusRomNo9L-Regu"/>
            </a:endParaRPr>
          </a:p>
          <a:p>
            <a:r>
              <a:rPr lang="pt-BR" dirty="0">
                <a:latin typeface="NimbusRomNo9L-Regu"/>
              </a:rPr>
              <a:t>Dentro de um </a:t>
            </a:r>
            <a:r>
              <a:rPr lang="pt-BR" i="1" dirty="0" err="1">
                <a:solidFill>
                  <a:srgbClr val="0000FF"/>
                </a:solidFill>
                <a:latin typeface="NimbusRomNo9L-Regu"/>
              </a:rPr>
              <a:t>work-group</a:t>
            </a:r>
            <a:r>
              <a:rPr lang="pt-BR" dirty="0">
                <a:latin typeface="NimbusRomNo9L-Regu"/>
              </a:rPr>
              <a:t>, um </a:t>
            </a:r>
            <a:r>
              <a:rPr lang="pt-BR" i="1" dirty="0" err="1">
                <a:solidFill>
                  <a:srgbClr val="0000FF"/>
                </a:solidFill>
                <a:latin typeface="NimbusRomNo9L-Regu"/>
              </a:rPr>
              <a:t>work</a:t>
            </a:r>
            <a:r>
              <a:rPr lang="pt-BR" i="1" dirty="0">
                <a:solidFill>
                  <a:srgbClr val="0000FF"/>
                </a:solidFill>
                <a:latin typeface="NimbusRomNo9L-Regu"/>
              </a:rPr>
              <a:t>-item</a:t>
            </a:r>
            <a:r>
              <a:rPr lang="pt-BR" dirty="0">
                <a:latin typeface="NimbusRomNo9L-Regu"/>
              </a:rPr>
              <a:t> recebe ainda outra </a:t>
            </a:r>
            <a:r>
              <a:rPr lang="pt-BR" dirty="0" err="1">
                <a:latin typeface="NimbusRomNo9L-Regu"/>
              </a:rPr>
              <a:t>tupla</a:t>
            </a:r>
            <a:r>
              <a:rPr lang="pt-BR" dirty="0">
                <a:latin typeface="NimbusRomNo9L-Regu"/>
              </a:rPr>
              <a:t> de índices, os quais constituem os seus </a:t>
            </a:r>
            <a:r>
              <a:rPr lang="pt-BR" dirty="0">
                <a:latin typeface="NimbusRomNo9L-Medi"/>
              </a:rPr>
              <a:t>identificadores locais </a:t>
            </a:r>
            <a:r>
              <a:rPr lang="pt-BR" dirty="0">
                <a:latin typeface="NimbusRomNo9L-Regu"/>
              </a:rPr>
              <a:t>no grupo de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6363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fixstars.com/images/openclbook/dtp_462724_USER_CONTENT_0_html_3bb3f1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547446"/>
            <a:ext cx="11922369" cy="51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Figure 4.7</a:t>
            </a:r>
            <a:br>
              <a:rPr lang="pt-BR" b="1" dirty="0"/>
            </a:br>
            <a:r>
              <a:rPr lang="en-US" b="1" dirty="0"/>
              <a:t>Work-group ID and Work-item ID</a:t>
            </a:r>
            <a:br>
              <a:rPr lang="en-US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2751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fixstars.com/images/openclbook/dtp_462724_USER_CONTENT_0_html_m26b745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08" y="1690687"/>
            <a:ext cx="5917224" cy="50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Figure 4.8</a:t>
            </a:r>
            <a:br>
              <a:rPr lang="pt-BR" b="1" dirty="0"/>
            </a:br>
            <a:r>
              <a:rPr lang="en-US" b="1" dirty="0"/>
              <a:t>Work-group and work-item defined in 2-D</a:t>
            </a:r>
            <a:br>
              <a:rPr lang="en-US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6257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Table</a:t>
            </a:r>
            <a:r>
              <a:rPr lang="pt-BR" b="1" dirty="0"/>
              <a:t> 4.1</a:t>
            </a:r>
            <a:br>
              <a:rPr lang="pt-BR" b="1" dirty="0"/>
            </a:br>
            <a:r>
              <a:rPr lang="en-US" b="1" dirty="0"/>
              <a:t>Functions used to retrieve the ID's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57170"/>
              </p:ext>
            </p:extLst>
          </p:nvPr>
        </p:nvGraphicFramePr>
        <p:xfrm>
          <a:off x="2039815" y="2101362"/>
          <a:ext cx="6762810" cy="4018084"/>
        </p:xfrm>
        <a:graphic>
          <a:graphicData uri="http://schemas.openxmlformats.org/drawingml/2006/table">
            <a:tbl>
              <a:tblPr/>
              <a:tblGrid>
                <a:gridCol w="3381405">
                  <a:extLst>
                    <a:ext uri="{9D8B030D-6E8A-4147-A177-3AD203B41FA5}">
                      <a16:colId xmlns="" xmlns:a16="http://schemas.microsoft.com/office/drawing/2014/main" val="4111149392"/>
                    </a:ext>
                  </a:extLst>
                </a:gridCol>
                <a:gridCol w="3381405">
                  <a:extLst>
                    <a:ext uri="{9D8B030D-6E8A-4147-A177-3AD203B41FA5}">
                      <a16:colId xmlns="" xmlns:a16="http://schemas.microsoft.com/office/drawing/2014/main" val="2651548008"/>
                    </a:ext>
                  </a:extLst>
                </a:gridCol>
              </a:tblGrid>
              <a:tr h="1004521">
                <a:tc>
                  <a:txBody>
                    <a:bodyPr/>
                    <a:lstStyle/>
                    <a:p>
                      <a:pPr fontAlgn="t"/>
                      <a:r>
                        <a:rPr lang="pt-BR" dirty="0" err="1">
                          <a:effectLst/>
                        </a:rPr>
                        <a:t>Function</a:t>
                      </a:r>
                      <a:endParaRPr lang="pt-BR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 err="1">
                          <a:effectLst/>
                        </a:rPr>
                        <a:t>Retrieved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value</a:t>
                      </a:r>
                      <a:endParaRPr lang="pt-BR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4556504"/>
                  </a:ext>
                </a:extLst>
              </a:tr>
              <a:tr h="1004521">
                <a:tc>
                  <a:txBody>
                    <a:bodyPr/>
                    <a:lstStyle/>
                    <a:p>
                      <a:pPr fontAlgn="t"/>
                      <a:r>
                        <a:rPr lang="pt-BR" dirty="0" err="1">
                          <a:effectLst/>
                        </a:rPr>
                        <a:t>get_group_id</a:t>
                      </a:r>
                      <a:endParaRPr lang="pt-BR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 err="1">
                          <a:effectLst/>
                        </a:rPr>
                        <a:t>Work-group</a:t>
                      </a:r>
                      <a:r>
                        <a:rPr lang="pt-BR" dirty="0">
                          <a:effectLst/>
                        </a:rPr>
                        <a:t> 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7079220"/>
                  </a:ext>
                </a:extLst>
              </a:tr>
              <a:tr h="1004521">
                <a:tc>
                  <a:txBody>
                    <a:bodyPr/>
                    <a:lstStyle/>
                    <a:p>
                      <a:pPr fontAlgn="t"/>
                      <a:r>
                        <a:rPr lang="pt-BR" dirty="0" err="1">
                          <a:effectLst/>
                        </a:rPr>
                        <a:t>get_global_id</a:t>
                      </a:r>
                      <a:endParaRPr lang="pt-BR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Global work-item 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6153424"/>
                  </a:ext>
                </a:extLst>
              </a:tr>
              <a:tr h="1004521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get_local_id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Local </a:t>
                      </a:r>
                      <a:r>
                        <a:rPr lang="pt-BR" dirty="0" err="1">
                          <a:effectLst/>
                        </a:rPr>
                        <a:t>work</a:t>
                      </a:r>
                      <a:r>
                        <a:rPr lang="pt-BR" dirty="0">
                          <a:effectLst/>
                        </a:rPr>
                        <a:t>-item 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522919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89313" y="3208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4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Poder de processamento </a:t>
            </a:r>
            <a:r>
              <a:rPr lang="pt-BR" i="1" dirty="0" err="1">
                <a:solidFill>
                  <a:srgbClr val="00B050"/>
                </a:solidFill>
              </a:rPr>
              <a:t>GPUs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poder de processamento oferecido pelas </a:t>
            </a:r>
            <a:r>
              <a:rPr lang="pt-BR" dirty="0" err="1"/>
              <a:t>GPUs</a:t>
            </a:r>
            <a:r>
              <a:rPr lang="pt-BR" dirty="0"/>
              <a:t>, vem sendo explorado através de </a:t>
            </a:r>
            <a:r>
              <a:rPr lang="pt-BR" i="1" dirty="0">
                <a:solidFill>
                  <a:srgbClr val="0000FF"/>
                </a:solidFill>
              </a:rPr>
              <a:t>toolkits</a:t>
            </a:r>
            <a:r>
              <a:rPr lang="pt-BR" dirty="0"/>
              <a:t> específicos de fabricante, como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NVIDIA CUDA, AMD ATI Streaming SDK, Intel SDK for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OpenCL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, ...</a:t>
            </a:r>
            <a:endParaRPr lang="pt-BR" u="sng" dirty="0"/>
          </a:p>
          <a:p>
            <a:endParaRPr lang="pt-BR" dirty="0"/>
          </a:p>
          <a:p>
            <a:r>
              <a:rPr lang="pt-BR" dirty="0"/>
              <a:t>No contexto das </a:t>
            </a:r>
            <a:r>
              <a:rPr lang="pt-BR" i="1" dirty="0"/>
              <a:t>APIs</a:t>
            </a:r>
            <a:r>
              <a:rPr lang="pt-BR" dirty="0"/>
              <a:t> (</a:t>
            </a:r>
            <a:r>
              <a:rPr lang="pt-BR" i="1" dirty="0" err="1"/>
              <a:t>Application</a:t>
            </a:r>
            <a:r>
              <a:rPr lang="pt-BR" i="1" dirty="0"/>
              <a:t> </a:t>
            </a:r>
            <a:r>
              <a:rPr lang="pt-BR" i="1" dirty="0" err="1"/>
              <a:t>Programming</a:t>
            </a:r>
            <a:r>
              <a:rPr lang="pt-BR" i="1" dirty="0"/>
              <a:t> Interface</a:t>
            </a:r>
            <a:r>
              <a:rPr lang="pt-BR" dirty="0"/>
              <a:t>) direcionadas às aplicações gráficas, emprega-se, atualmente, a </a:t>
            </a:r>
            <a:r>
              <a:rPr lang="pt-BR" dirty="0">
                <a:solidFill>
                  <a:srgbClr val="0000FF"/>
                </a:solidFill>
              </a:rPr>
              <a:t>API gráfica OpenGL </a:t>
            </a:r>
            <a:r>
              <a:rPr lang="pt-BR" dirty="0"/>
              <a:t>ou </a:t>
            </a:r>
            <a:r>
              <a:rPr lang="pt-BR" dirty="0">
                <a:solidFill>
                  <a:srgbClr val="0000FF"/>
                </a:solidFill>
              </a:rPr>
              <a:t>Direct3D, parte do DirectX SDK </a:t>
            </a:r>
            <a:r>
              <a:rPr lang="pt-BR" dirty="0"/>
              <a:t>da Microsoft (conjunto de APIs para aplicações de áudio e vídeo).</a:t>
            </a:r>
          </a:p>
        </p:txBody>
      </p:sp>
    </p:spTree>
    <p:extLst>
      <p:ext uri="{BB962C8B-B14F-4D97-AF65-F5344CB8AC3E}">
        <p14:creationId xmlns:p14="http://schemas.microsoft.com/office/powerpoint/2010/main" val="25672186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50"/>
                </a:solidFill>
              </a:rPr>
              <a:t>The ID's of the work-item in Figure 4.8</a:t>
            </a:r>
            <a:r>
              <a:rPr lang="en-US" b="1" dirty="0"/>
              <a:t/>
            </a:r>
            <a:br>
              <a:rPr lang="en-US" b="1" dirty="0"/>
            </a:b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16586"/>
              </p:ext>
            </p:extLst>
          </p:nvPr>
        </p:nvGraphicFramePr>
        <p:xfrm>
          <a:off x="2312376" y="1916723"/>
          <a:ext cx="7693270" cy="4343402"/>
        </p:xfrm>
        <a:graphic>
          <a:graphicData uri="http://schemas.openxmlformats.org/drawingml/2006/table">
            <a:tbl>
              <a:tblPr/>
              <a:tblGrid>
                <a:gridCol w="3846635">
                  <a:extLst>
                    <a:ext uri="{9D8B030D-6E8A-4147-A177-3AD203B41FA5}">
                      <a16:colId xmlns="" xmlns:a16="http://schemas.microsoft.com/office/drawing/2014/main" val="488819425"/>
                    </a:ext>
                  </a:extLst>
                </a:gridCol>
                <a:gridCol w="3846635">
                  <a:extLst>
                    <a:ext uri="{9D8B030D-6E8A-4147-A177-3AD203B41FA5}">
                      <a16:colId xmlns="" xmlns:a16="http://schemas.microsoft.com/office/drawing/2014/main" val="3481914941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Call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Retrieved 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5172868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get_group_id(0)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4509560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get_group_id(1)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1891609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fontAlgn="t"/>
                      <a:r>
                        <a:rPr lang="pt-BR" dirty="0" err="1">
                          <a:effectLst/>
                        </a:rPr>
                        <a:t>get_global_id</a:t>
                      </a:r>
                      <a:r>
                        <a:rPr lang="pt-BR" dirty="0">
                          <a:effectLst/>
                        </a:rPr>
                        <a:t>(0)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9671765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get_global_id(1)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5191822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get_local_id(0)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0165796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get_local_id(1)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381268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89313" y="2614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985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62" y="430824"/>
            <a:ext cx="8829675" cy="62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416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Objetos de Memória (</a:t>
            </a:r>
            <a:r>
              <a:rPr lang="pt-BR" dirty="0" err="1">
                <a:solidFill>
                  <a:srgbClr val="00B050"/>
                </a:solidFill>
              </a:rPr>
              <a:t>Memory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Objects</a:t>
            </a:r>
            <a:r>
              <a:rPr lang="pt-BR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Buffers</a:t>
            </a:r>
            <a:r>
              <a:rPr lang="pt-BR" sz="3200" dirty="0"/>
              <a:t> </a:t>
            </a:r>
          </a:p>
          <a:p>
            <a:endParaRPr lang="pt-BR" sz="3200" dirty="0"/>
          </a:p>
          <a:p>
            <a:r>
              <a:rPr lang="pt-BR" sz="3200" dirty="0"/>
              <a:t>Objetos de memória </a:t>
            </a:r>
            <a:r>
              <a:rPr lang="pt-BR" sz="3200" dirty="0">
                <a:solidFill>
                  <a:srgbClr val="0000FF"/>
                </a:solidFill>
              </a:rPr>
              <a:t>possuem associados a si um tamanho</a:t>
            </a:r>
            <a:r>
              <a:rPr lang="pt-BR" sz="3200" dirty="0"/>
              <a:t>, além de um conjunto de parâmetros que definem se a </a:t>
            </a:r>
            <a:r>
              <a:rPr lang="pt-BR" sz="3200" dirty="0">
                <a:solidFill>
                  <a:srgbClr val="0000FF"/>
                </a:solidFill>
              </a:rPr>
              <a:t>região de memória associada ao objeto é, por exemplo, somente leitura</a:t>
            </a:r>
            <a:r>
              <a:rPr lang="pt-BR" sz="3200" dirty="0"/>
              <a:t>, ou se encontra mapeada em uma região de memória do hospedeiro.</a:t>
            </a:r>
          </a:p>
        </p:txBody>
      </p:sp>
    </p:spTree>
    <p:extLst>
      <p:ext uri="{BB962C8B-B14F-4D97-AF65-F5344CB8AC3E}">
        <p14:creationId xmlns:p14="http://schemas.microsoft.com/office/powerpoint/2010/main" val="5865874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Objetos de programa (</a:t>
            </a:r>
            <a:r>
              <a:rPr lang="pt-BR" i="1" dirty="0" err="1">
                <a:solidFill>
                  <a:srgbClr val="00B050"/>
                </a:solidFill>
              </a:rPr>
              <a:t>program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objects</a:t>
            </a:r>
            <a:r>
              <a:rPr lang="pt-BR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3200" i="1" dirty="0">
                <a:solidFill>
                  <a:schemeClr val="accent2">
                    <a:lumMod val="75000"/>
                  </a:schemeClr>
                </a:solidFill>
              </a:rPr>
              <a:t>Kernels</a:t>
            </a:r>
            <a:r>
              <a:rPr lang="pt-BR" sz="3200" dirty="0"/>
              <a:t> são gerados a partir de </a:t>
            </a:r>
            <a:r>
              <a:rPr lang="pt-BR" sz="3200" dirty="0">
                <a:solidFill>
                  <a:srgbClr val="0000FF"/>
                </a:solidFill>
              </a:rPr>
              <a:t>objetos de programa </a:t>
            </a:r>
            <a:r>
              <a:rPr lang="pt-BR" sz="3200" dirty="0"/>
              <a:t>(</a:t>
            </a:r>
            <a:r>
              <a:rPr lang="pt-BR" sz="3200" dirty="0" err="1"/>
              <a:t>program</a:t>
            </a:r>
            <a:r>
              <a:rPr lang="pt-BR" sz="3200" dirty="0"/>
              <a:t> </a:t>
            </a:r>
            <a:r>
              <a:rPr lang="pt-BR" sz="3200" dirty="0" err="1"/>
              <a:t>objects</a:t>
            </a:r>
            <a:r>
              <a:rPr lang="pt-BR" sz="3200" dirty="0"/>
              <a:t>). </a:t>
            </a:r>
          </a:p>
          <a:p>
            <a:endParaRPr lang="pt-BR" sz="3200" dirty="0"/>
          </a:p>
          <a:p>
            <a:r>
              <a:rPr lang="pt-BR" sz="3200" dirty="0"/>
              <a:t>Um </a:t>
            </a:r>
            <a:r>
              <a:rPr lang="pt-BR" sz="3200" dirty="0">
                <a:solidFill>
                  <a:srgbClr val="0000FF"/>
                </a:solidFill>
              </a:rPr>
              <a:t>objeto de programa </a:t>
            </a:r>
            <a:r>
              <a:rPr lang="pt-BR" sz="3200" dirty="0"/>
              <a:t>encapsula o </a:t>
            </a:r>
            <a:r>
              <a:rPr lang="pt-BR" sz="3200" i="1" dirty="0"/>
              <a:t>código-fonte de um kernel</a:t>
            </a:r>
            <a:r>
              <a:rPr lang="pt-BR" sz="3200" dirty="0"/>
              <a:t>, sendo este identificados no código-fonte por meio da palavra-chave 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__kernel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54603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Comandos </a:t>
            </a:r>
            <a:r>
              <a:rPr lang="pt-BR" dirty="0" err="1"/>
              <a:t>OpenCL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0662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Algumas funções da API </a:t>
            </a:r>
            <a:r>
              <a:rPr lang="pt-BR" dirty="0" err="1"/>
              <a:t>OpenCL</a:t>
            </a:r>
            <a:r>
              <a:rPr lang="pt-BR" dirty="0"/>
              <a:t> para</a:t>
            </a:r>
          </a:p>
          <a:p>
            <a:r>
              <a:rPr lang="pt-BR" dirty="0"/>
              <a:t>o hospedeiro (host)</a:t>
            </a:r>
          </a:p>
          <a:p>
            <a:endParaRPr lang="pt-BR" dirty="0"/>
          </a:p>
          <a:p>
            <a:r>
              <a:rPr lang="pt-BR" b="0" dirty="0"/>
              <a:t>As funções estão agrupadas de acordo com os objetos </a:t>
            </a:r>
            <a:r>
              <a:rPr lang="pt-BR" b="0" dirty="0" err="1"/>
              <a:t>OpenCL</a:t>
            </a:r>
            <a:r>
              <a:rPr lang="pt-BR" b="0" dirty="0"/>
              <a:t> aos quais</a:t>
            </a:r>
          </a:p>
          <a:p>
            <a:r>
              <a:rPr lang="pt-BR" b="0" dirty="0"/>
              <a:t>se referem.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1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cabeçalho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__APPLE__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&lt;CL/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#define ARRAY_LENGTH 1000</a:t>
            </a:r>
          </a:p>
        </p:txBody>
      </p:sp>
    </p:spTree>
    <p:extLst>
      <p:ext uri="{BB962C8B-B14F-4D97-AF65-F5344CB8AC3E}">
        <p14:creationId xmlns:p14="http://schemas.microsoft.com/office/powerpoint/2010/main" val="15004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........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........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........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Variáveis para armazenamento de referências a</a:t>
            </a:r>
            <a:br>
              <a:rPr lang="pt-BR" b="0" dirty="0"/>
            </a:br>
            <a:r>
              <a:rPr lang="pt-BR" b="0" dirty="0"/>
              <a:t>objetos </a:t>
            </a:r>
            <a:r>
              <a:rPr lang="pt-BR" b="0" dirty="0" err="1"/>
              <a:t>OpenCL</a:t>
            </a:r>
            <a:r>
              <a:rPr lang="pt-BR" b="0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cl_platform_id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cl_device_id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cl_context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cl_command_queue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cl_program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cl_kernel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kernel;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58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000125"/>
          </a:xfrm>
        </p:spPr>
        <p:txBody>
          <a:bodyPr/>
          <a:lstStyle/>
          <a:p>
            <a:r>
              <a:rPr lang="pt-BR" dirty="0"/>
              <a:t>/* Variáveis diversas da aplicação */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000125"/>
            <a:ext cx="10363200" cy="5591175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/* ponteiros para inteiros */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/>
              <a:t>The dimensions of the </a:t>
            </a:r>
            <a:r>
              <a:rPr lang="en-US" sz="2000" b="0" dirty="0" err="1"/>
              <a:t>NDRange</a:t>
            </a:r>
            <a:r>
              <a:rPr lang="en-US" sz="2000" b="0" dirty="0"/>
              <a:t> are specified as an N-element array of type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0" dirty="0"/>
              <a:t>, where N represents the number of dimensions used to describe the</a:t>
            </a:r>
            <a:r>
              <a:rPr lang="pt-BR" sz="2000" b="0" dirty="0"/>
              <a:t> </a:t>
            </a:r>
            <a:r>
              <a:rPr lang="pt-BR" sz="2000" b="0" i="1" dirty="0" err="1">
                <a:solidFill>
                  <a:srgbClr val="0000FF"/>
                </a:solidFill>
              </a:rPr>
              <a:t>work</a:t>
            </a:r>
            <a:r>
              <a:rPr lang="pt-BR" sz="2000" b="0" i="1" dirty="0">
                <a:solidFill>
                  <a:srgbClr val="0000FF"/>
                </a:solidFill>
              </a:rPr>
              <a:t>-item</a:t>
            </a:r>
            <a:r>
              <a:rPr lang="pt-BR" sz="2000" b="0" dirty="0"/>
              <a:t> </a:t>
            </a:r>
            <a:r>
              <a:rPr lang="pt-BR" sz="2000" b="0" dirty="0" err="1"/>
              <a:t>being</a:t>
            </a:r>
            <a:r>
              <a:rPr lang="pt-BR" sz="2000" b="0" dirty="0"/>
              <a:t> </a:t>
            </a:r>
            <a:r>
              <a:rPr lang="pt-BR" sz="2000" b="0" dirty="0" err="1"/>
              <a:t>created</a:t>
            </a:r>
            <a:r>
              <a:rPr lang="pt-BR" sz="2000" b="0" dirty="0"/>
              <a:t>. </a:t>
            </a:r>
            <a:r>
              <a:rPr lang="pt-BR" sz="2000" dirty="0"/>
              <a:t>*/</a:t>
            </a:r>
          </a:p>
          <a:p>
            <a:pPr marL="0" indent="0">
              <a:buNone/>
            </a:pP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/*    In the vector addition example, our data will be one-dimensional and assuming that there are 1024 elements, the size can be specified as a one-, two-, or three-dimensional vector. The host code to specify an ND Range for 1024 elements is as follows:</a:t>
            </a:r>
            <a:br>
              <a:rPr lang="en-US" sz="2000" b="0" dirty="0"/>
            </a:br>
            <a:r>
              <a:rPr lang="en-US" sz="2000" b="0" dirty="0"/>
              <a:t>        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indexSpaceSize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1024, 1, 1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sz="2000" b="0" dirty="0"/>
              <a:t>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= { ARRAY_LENGTH };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</p:txBody>
      </p:sp>
    </p:spTree>
    <p:extLst>
      <p:ext uri="{BB962C8B-B14F-4D97-AF65-F5344CB8AC3E}">
        <p14:creationId xmlns:p14="http://schemas.microsoft.com/office/powerpoint/2010/main" val="2249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/>
            </a:r>
            <a:br>
              <a:rPr lang="pt-BR" b="0" dirty="0"/>
            </a:br>
            <a:r>
              <a:rPr lang="pt-BR" dirty="0"/>
              <a:t>/* Código-fonte do kernel */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"__kernel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ArrayDiff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\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__global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a, \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__global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b, \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__global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c) \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get_global_id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c[id] = a[id] - b[id]; \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}";</a:t>
            </a:r>
          </a:p>
        </p:txBody>
      </p:sp>
    </p:spTree>
    <p:extLst>
      <p:ext uri="{BB962C8B-B14F-4D97-AF65-F5344CB8AC3E}">
        <p14:creationId xmlns:p14="http://schemas.microsoft.com/office/powerpoint/2010/main" val="33170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/>
              <a:t/>
            </a:r>
            <a:br>
              <a:rPr lang="pt-BR" i="1" dirty="0"/>
            </a:br>
            <a:r>
              <a:rPr lang="pt-BR" i="1" dirty="0"/>
              <a:t>O que é </a:t>
            </a:r>
            <a:r>
              <a:rPr lang="pt-BR" i="1" dirty="0" err="1"/>
              <a:t>OpenCL</a:t>
            </a:r>
            <a:r>
              <a:rPr lang="pt-BR" i="1" dirty="0"/>
              <a:t>  -  </a:t>
            </a:r>
            <a:r>
              <a:rPr lang="pt-BR" i="1" dirty="0">
                <a:solidFill>
                  <a:srgbClr val="00B050"/>
                </a:solidFill>
              </a:rPr>
              <a:t>Open </a:t>
            </a:r>
            <a:r>
              <a:rPr lang="pt-BR" i="1" dirty="0" err="1">
                <a:solidFill>
                  <a:srgbClr val="00B050"/>
                </a:solidFill>
              </a:rPr>
              <a:t>Computing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Language</a:t>
            </a:r>
            <a:r>
              <a:rPr lang="pt-BR" i="1" dirty="0">
                <a:solidFill>
                  <a:srgbClr val="00B050"/>
                </a:solidFill>
              </a:rPr>
              <a:t/>
            </a:r>
            <a:br>
              <a:rPr lang="pt-BR" i="1" dirty="0">
                <a:solidFill>
                  <a:srgbClr val="00B050"/>
                </a:solidFill>
              </a:rPr>
            </a:b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OpenCL</a:t>
            </a:r>
            <a:r>
              <a:rPr lang="pt-BR" dirty="0"/>
              <a:t> é um padrão aberto para </a:t>
            </a:r>
            <a:r>
              <a:rPr lang="pt-BR" i="1" dirty="0">
                <a:solidFill>
                  <a:srgbClr val="0000FF"/>
                </a:solidFill>
              </a:rPr>
              <a:t>programação de alto desempenho </a:t>
            </a:r>
            <a:r>
              <a:rPr lang="pt-BR" dirty="0"/>
              <a:t>em 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ambientes computacionais heterogêneos </a:t>
            </a:r>
            <a:r>
              <a:rPr lang="pt-BR" dirty="0"/>
              <a:t>equipados com processador </a:t>
            </a:r>
            <a:r>
              <a:rPr lang="pt-BR" i="1" dirty="0" err="1"/>
              <a:t>multicore</a:t>
            </a:r>
            <a:r>
              <a:rPr lang="pt-BR" i="1" dirty="0"/>
              <a:t> (</a:t>
            </a:r>
            <a:r>
              <a:rPr lang="pt-BR" dirty="0"/>
              <a:t>CPUs) e </a:t>
            </a:r>
            <a:r>
              <a:rPr lang="pt-BR" dirty="0" err="1"/>
              <a:t>GPUs</a:t>
            </a:r>
            <a:r>
              <a:rPr lang="pt-BR" dirty="0"/>
              <a:t> </a:t>
            </a:r>
            <a:r>
              <a:rPr lang="pt-BR" i="1" dirty="0" err="1"/>
              <a:t>manycore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 foco no paralelismo, a programação em </a:t>
            </a:r>
            <a:r>
              <a:rPr lang="pt-BR" dirty="0" err="1"/>
              <a:t>OpenCL</a:t>
            </a:r>
            <a:r>
              <a:rPr lang="pt-BR" dirty="0"/>
              <a:t> baseia-se na escrita de funções que são executadas em múltiplas instâncias simultâneas. </a:t>
            </a:r>
          </a:p>
        </p:txBody>
      </p:sp>
    </p:spTree>
    <p:extLst>
      <p:ext uri="{BB962C8B-B14F-4D97-AF65-F5344CB8AC3E}">
        <p14:creationId xmlns:p14="http://schemas.microsoft.com/office/powerpoint/2010/main" val="35332667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Obtenção de identificador de plataforma</a:t>
            </a:r>
            <a:br>
              <a:rPr lang="pt-BR" dirty="0"/>
            </a:br>
            <a:r>
              <a:rPr lang="pt-BR" b="0" dirty="0"/>
              <a:t>Argumentos:</a:t>
            </a:r>
            <a:br>
              <a:rPr lang="pt-BR" b="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clGetPlatformIDs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num_entries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cl_platform_id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num_platforms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num_entries</a:t>
            </a:r>
            <a:r>
              <a:rPr lang="pt-BR" b="0" dirty="0"/>
              <a:t>:  número de plataformas desejadas.</a:t>
            </a:r>
          </a:p>
          <a:p>
            <a:pPr marL="457200" indent="-457200">
              <a:buAutoNum type="arabicPeriod" startAt="2"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b="0" dirty="0"/>
              <a:t> local onde os identificadores das plataformas encontradas </a:t>
            </a:r>
            <a:br>
              <a:rPr lang="pt-BR" b="0" dirty="0"/>
            </a:br>
            <a:r>
              <a:rPr lang="pt-BR" b="0" dirty="0"/>
              <a:t>                         devem ser escritos.</a:t>
            </a:r>
          </a:p>
          <a:p>
            <a:pPr marL="457200" indent="-457200">
              <a:buFontTx/>
              <a:buAutoNum type="arabicPeriod" startAt="2"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num_platforms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0" dirty="0">
                <a:cs typeface="Courier New" panose="02070309020205020404" pitchFamily="49" charset="0"/>
              </a:rPr>
              <a:t>número de plataformas encontradas.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                            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Obtenção de identificador de plataforma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/* Será solicitada uma GPU. */</a:t>
            </a:r>
          </a:p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clGetPlatformIDs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(1, &amp;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NimbusRomNo9L-Regu"/>
              </a:rPr>
              <a:t>                           </a:t>
            </a:r>
            <a:r>
              <a:rPr lang="pt-BR" dirty="0" smtClean="0">
                <a:latin typeface="NimbusRomNo9L-Regu"/>
              </a:rPr>
              <a:t>Caso </a:t>
            </a:r>
            <a:r>
              <a:rPr lang="pt-BR" dirty="0">
                <a:latin typeface="NimbusRomNo9L-Regu"/>
              </a:rPr>
              <a:t>seja </a:t>
            </a:r>
            <a:r>
              <a:rPr lang="pt-BR" dirty="0">
                <a:latin typeface="NimbusMonL-Regu"/>
              </a:rPr>
              <a:t>NULL</a:t>
            </a:r>
            <a:r>
              <a:rPr lang="pt-BR" dirty="0">
                <a:latin typeface="NimbusRomNo9L-Regu"/>
              </a:rPr>
              <a:t>, o argumento será ignorado.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BR" b="0" dirty="0">
              <a:latin typeface="NimbusMonL-Regu"/>
            </a:endParaRPr>
          </a:p>
          <a:p>
            <a:pPr marL="0" indent="0">
              <a:buNone/>
            </a:pPr>
            <a:endParaRPr lang="pt-BR" b="0" dirty="0">
              <a:latin typeface="NimbusMonL-Regu"/>
            </a:endParaRPr>
          </a:p>
          <a:p>
            <a:pPr marL="0" indent="0">
              <a:buNone/>
            </a:pPr>
            <a:endParaRPr lang="pt-BR" b="0" dirty="0">
              <a:latin typeface="NimbusMonL-Regu"/>
            </a:endParaRPr>
          </a:p>
        </p:txBody>
      </p:sp>
    </p:spTree>
    <p:extLst>
      <p:ext uri="{BB962C8B-B14F-4D97-AF65-F5344CB8AC3E}">
        <p14:creationId xmlns:p14="http://schemas.microsoft.com/office/powerpoint/2010/main" val="40807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333CC"/>
                </a:solidFill>
              </a:rPr>
              <a:t>Descoberta de dispositivos</a:t>
            </a:r>
            <a:r>
              <a:rPr lang="pt-BR" b="0" dirty="0">
                <a:solidFill>
                  <a:srgbClr val="3333CC"/>
                </a:solidFill>
              </a:rPr>
              <a:t/>
            </a:r>
            <a:br>
              <a:rPr lang="pt-BR" b="0" dirty="0">
                <a:solidFill>
                  <a:srgbClr val="3333CC"/>
                </a:solidFill>
              </a:rPr>
            </a:br>
            <a:r>
              <a:rPr lang="pt-BR" dirty="0">
                <a:solidFill>
                  <a:srgbClr val="3333CC"/>
                </a:solidFill>
              </a:rPr>
              <a:t>Obtenção de identificador de dispositivo GPU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clGetDeviceIDs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cl_platform_id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cl_device_type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num_entries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cl_device_id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6775" y="371475"/>
            <a:ext cx="104203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2000" dirty="0">
                <a:latin typeface="NimbusRomNo9L-Regu"/>
              </a:rPr>
              <a:t>  identificador de plataforma.</a:t>
            </a:r>
          </a:p>
          <a:p>
            <a:endParaRPr lang="pt-BR" sz="2000" dirty="0">
              <a:latin typeface="NimbusRomNo9L-Regu"/>
            </a:endParaRPr>
          </a:p>
          <a:p>
            <a:r>
              <a:rPr lang="pt-BR" sz="2000" dirty="0">
                <a:latin typeface="NimbusRomNo9L-Regu"/>
              </a:rPr>
              <a:t>2. 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dirty="0">
                <a:latin typeface="NimbusRomNo9L-Regu"/>
              </a:rPr>
              <a:t>tipo de dispositivo. Os seguintes valores são válidos:</a:t>
            </a:r>
          </a:p>
          <a:p>
            <a:r>
              <a:rPr lang="pt-BR" sz="2000" dirty="0">
                <a:latin typeface="CMSY10"/>
              </a:rPr>
              <a:t>                                      </a:t>
            </a:r>
            <a:br>
              <a:rPr lang="pt-BR" sz="2000" dirty="0">
                <a:latin typeface="CMSY10"/>
              </a:rPr>
            </a:br>
            <a:r>
              <a:rPr lang="pt-BR" sz="2000" dirty="0">
                <a:latin typeface="CMSY10"/>
              </a:rPr>
              <a:t>                       </a:t>
            </a:r>
            <a:r>
              <a:rPr lang="pt-BR" sz="2000" dirty="0" smtClean="0">
                <a:solidFill>
                  <a:srgbClr val="0000FF"/>
                </a:solidFill>
                <a:latin typeface="NimbusMonL-Regu"/>
              </a:rPr>
              <a:t>CL_DEVICE_TYPE_CPU</a:t>
            </a:r>
            <a:r>
              <a:rPr lang="pt-BR" sz="2000" dirty="0">
                <a:solidFill>
                  <a:srgbClr val="0000FF"/>
                </a:solidFill>
                <a:latin typeface="NimbusRomNo9L-Regu"/>
              </a:rPr>
              <a:t>: processador do hospedeiro.</a:t>
            </a:r>
          </a:p>
          <a:p>
            <a:r>
              <a:rPr lang="pt-BR" sz="2000" dirty="0">
                <a:solidFill>
                  <a:srgbClr val="0000FF"/>
                </a:solidFill>
                <a:latin typeface="CMSY10"/>
              </a:rPr>
              <a:t>                       </a:t>
            </a:r>
            <a:r>
              <a:rPr lang="pt-BR" sz="2000" dirty="0" smtClean="0">
                <a:solidFill>
                  <a:srgbClr val="0000FF"/>
                </a:solidFill>
                <a:latin typeface="NimbusMonL-Regu"/>
              </a:rPr>
              <a:t>CL_DEVICE_TYPE_GPU</a:t>
            </a:r>
            <a:r>
              <a:rPr lang="pt-BR" sz="2000" dirty="0">
                <a:solidFill>
                  <a:srgbClr val="0000FF"/>
                </a:solidFill>
                <a:latin typeface="NimbusRomNo9L-Regu"/>
              </a:rPr>
              <a:t>: dispositivo gráfico.</a:t>
            </a:r>
          </a:p>
          <a:p>
            <a:r>
              <a:rPr lang="pt-BR" sz="2000" dirty="0">
                <a:latin typeface="CMSY10"/>
              </a:rPr>
              <a:t>                 </a:t>
            </a:r>
            <a:r>
              <a:rPr lang="pt-BR" sz="2000" dirty="0" smtClean="0">
                <a:latin typeface="CMSY10"/>
              </a:rPr>
              <a:t>      </a:t>
            </a:r>
            <a:r>
              <a:rPr lang="pt-BR" sz="2000" dirty="0" smtClean="0">
                <a:latin typeface="NimbusMonL-Regu"/>
              </a:rPr>
              <a:t>CL_DEVICE_TYPE_ACCELERATOR</a:t>
            </a:r>
            <a:r>
              <a:rPr lang="pt-BR" sz="2000" dirty="0">
                <a:latin typeface="NimbusRomNo9L-Regu"/>
              </a:rPr>
              <a:t>: processador </a:t>
            </a:r>
            <a:r>
              <a:rPr lang="pt-BR" sz="2000" dirty="0" err="1">
                <a:latin typeface="NimbusRomNo9L-Regu"/>
              </a:rPr>
              <a:t>OpenCL</a:t>
            </a:r>
            <a:r>
              <a:rPr lang="pt-BR" sz="2000" dirty="0">
                <a:latin typeface="NimbusRomNo9L-Regu"/>
              </a:rPr>
              <a:t> dedicado.</a:t>
            </a:r>
          </a:p>
          <a:p>
            <a:r>
              <a:rPr lang="pt-BR" sz="2000" dirty="0">
                <a:latin typeface="CMSY10"/>
              </a:rPr>
              <a:t>                       </a:t>
            </a:r>
            <a:r>
              <a:rPr lang="pt-BR" sz="2000" dirty="0" smtClean="0">
                <a:latin typeface="NimbusMonL-Regu"/>
              </a:rPr>
              <a:t>CL_DEVICE_TYPE_DEFAULT</a:t>
            </a:r>
            <a:r>
              <a:rPr lang="pt-BR" sz="2000" dirty="0">
                <a:latin typeface="NimbusRomNo9L-Regu"/>
              </a:rPr>
              <a:t>: dispositivo </a:t>
            </a:r>
            <a:r>
              <a:rPr lang="pt-BR" sz="2000" dirty="0" err="1">
                <a:latin typeface="NimbusRomNo9L-Regu"/>
              </a:rPr>
              <a:t>OpenCL</a:t>
            </a:r>
            <a:r>
              <a:rPr lang="pt-BR" sz="2000" dirty="0">
                <a:latin typeface="NimbusRomNo9L-Regu"/>
              </a:rPr>
              <a:t> padrão do sistema.</a:t>
            </a:r>
          </a:p>
          <a:p>
            <a:r>
              <a:rPr lang="pt-BR" sz="2000" dirty="0">
                <a:latin typeface="CMSY10"/>
              </a:rPr>
              <a:t>                       </a:t>
            </a:r>
            <a:r>
              <a:rPr lang="pt-BR" sz="2000" dirty="0" smtClean="0">
                <a:latin typeface="NimbusMonL-Regu"/>
              </a:rPr>
              <a:t>CL_DEVICE_TYPE_ALL</a:t>
            </a:r>
            <a:r>
              <a:rPr lang="pt-BR" sz="2000" dirty="0">
                <a:latin typeface="NimbusRomNo9L-Regu"/>
              </a:rPr>
              <a:t>: todos os dispositivos </a:t>
            </a:r>
            <a:r>
              <a:rPr lang="pt-BR" sz="2000" dirty="0" err="1">
                <a:latin typeface="NimbusRomNo9L-Regu"/>
              </a:rPr>
              <a:t>OpenCL</a:t>
            </a:r>
            <a:r>
              <a:rPr lang="pt-BR" sz="2000" dirty="0">
                <a:latin typeface="NimbusRomNo9L-Regu"/>
              </a:rPr>
              <a:t> do sistema.</a:t>
            </a:r>
          </a:p>
          <a:p>
            <a:endParaRPr lang="pt-BR" sz="2000" dirty="0">
              <a:latin typeface="NimbusRomNo9L-Regu"/>
            </a:endParaRPr>
          </a:p>
          <a:p>
            <a:pPr marL="457200" indent="-457200">
              <a:buAutoNum type="arabicPeriod" startAt="3"/>
            </a:pP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num_entries</a:t>
            </a:r>
            <a:r>
              <a:rPr lang="pt-BR" sz="2000" dirty="0">
                <a:latin typeface="NimbusRomNo9L-Regu"/>
              </a:rPr>
              <a:t>:   número de dispositivos desejados.</a:t>
            </a:r>
          </a:p>
          <a:p>
            <a:endParaRPr lang="pt-BR" sz="2000" dirty="0">
              <a:latin typeface="NimbusRomNo9L-Regu"/>
            </a:endParaRPr>
          </a:p>
          <a:p>
            <a:r>
              <a:rPr lang="pt-BR" sz="2000" dirty="0">
                <a:latin typeface="NimbusRomNo9L-Regu"/>
              </a:rPr>
              <a:t>4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dirty="0" err="1">
                <a:latin typeface="NimbusRomNo9L-Regu-Slant_167"/>
              </a:rPr>
              <a:t>array</a:t>
            </a:r>
            <a:r>
              <a:rPr lang="pt-BR" sz="2000" dirty="0">
                <a:latin typeface="NimbusRomNo9L-Regu-Slant_167"/>
              </a:rPr>
              <a:t> </a:t>
            </a:r>
            <a:r>
              <a:rPr lang="pt-BR" sz="2000" dirty="0">
                <a:latin typeface="NimbusRomNo9L-Regu"/>
              </a:rPr>
              <a:t>onde serão armazenados os identificadores dos dispositivos </a:t>
            </a:r>
            <a:r>
              <a:rPr lang="pt-BR" sz="2000" dirty="0" smtClean="0">
                <a:latin typeface="NimbusRomNo9L-Regu"/>
              </a:rPr>
              <a:t>                </a:t>
            </a:r>
            <a:br>
              <a:rPr lang="pt-BR" sz="2000" dirty="0" smtClean="0">
                <a:latin typeface="NimbusRomNo9L-Regu"/>
              </a:rPr>
            </a:br>
            <a:r>
              <a:rPr lang="pt-BR" sz="2000" dirty="0" smtClean="0">
                <a:latin typeface="NimbusRomNo9L-Regu"/>
              </a:rPr>
              <a:t>                          encontrados</a:t>
            </a:r>
            <a:r>
              <a:rPr lang="pt-BR" sz="2000" dirty="0">
                <a:latin typeface="NimbusRomNo9L-Regu"/>
              </a:rPr>
              <a:t>.</a:t>
            </a:r>
          </a:p>
          <a:p>
            <a:endParaRPr lang="pt-BR" sz="2000" dirty="0">
              <a:latin typeface="NimbusRomNo9L-Regu"/>
            </a:endParaRPr>
          </a:p>
          <a:p>
            <a:r>
              <a:rPr lang="pt-BR" sz="2000" dirty="0">
                <a:latin typeface="NimbusRomNo9L-Regu"/>
              </a:rPr>
              <a:t>5. 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dirty="0">
                <a:latin typeface="NimbusRomNo9L-Regu"/>
              </a:rPr>
              <a:t>número de dispositivos encontrados que correspondem aos tipos</a:t>
            </a:r>
          </a:p>
          <a:p>
            <a:r>
              <a:rPr lang="pt-BR" sz="2000" dirty="0">
                <a:latin typeface="NimbusRomNo9L-Regu"/>
              </a:rPr>
              <a:t>                                   </a:t>
            </a:r>
            <a:r>
              <a:rPr lang="pt-BR" sz="2000" dirty="0" smtClean="0">
                <a:latin typeface="NimbusRomNo9L-Regu"/>
              </a:rPr>
              <a:t>indicados </a:t>
            </a:r>
            <a:r>
              <a:rPr lang="pt-BR" sz="2000" dirty="0">
                <a:latin typeface="NimbusRomNo9L-Regu"/>
              </a:rPr>
              <a:t>em </a:t>
            </a:r>
            <a:r>
              <a:rPr lang="pt-BR" sz="2000" dirty="0" err="1">
                <a:latin typeface="NimbusMonL-Regu"/>
              </a:rPr>
              <a:t>device_type</a:t>
            </a:r>
            <a:r>
              <a:rPr lang="pt-BR" sz="2000" dirty="0">
                <a:latin typeface="NimbusRomNo9L-Regu"/>
              </a:rPr>
              <a:t>.                   </a:t>
            </a:r>
          </a:p>
          <a:p>
            <a:endParaRPr lang="pt-BR" sz="2000" dirty="0">
              <a:latin typeface="NimbusRomNo9L-Regu"/>
            </a:endParaRPr>
          </a:p>
          <a:p>
            <a:r>
              <a:rPr lang="pt-BR" sz="2000" dirty="0">
                <a:latin typeface="NimbusRomNo9L-Regu"/>
              </a:rPr>
              <a:t>                                   </a:t>
            </a:r>
            <a:r>
              <a:rPr lang="pt-BR" sz="2000" dirty="0" smtClean="0">
                <a:latin typeface="NimbusRomNo9L-Regu"/>
              </a:rPr>
              <a:t>Caso </a:t>
            </a:r>
            <a:r>
              <a:rPr lang="pt-BR" sz="2000" dirty="0">
                <a:latin typeface="NimbusRomNo9L-Regu"/>
              </a:rPr>
              <a:t>seja </a:t>
            </a:r>
            <a:r>
              <a:rPr lang="pt-BR" sz="2000" dirty="0">
                <a:latin typeface="NimbusMonL-Regu"/>
              </a:rPr>
              <a:t>NULL</a:t>
            </a:r>
            <a:r>
              <a:rPr lang="pt-BR" sz="2000" dirty="0">
                <a:latin typeface="NimbusRomNo9L-Regu"/>
              </a:rPr>
              <a:t>, o argumento será ignorado.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274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dispositivos</a:t>
            </a:r>
            <a:r>
              <a:rPr lang="pt-BR" b="0" dirty="0"/>
              <a:t/>
            </a:r>
            <a:br>
              <a:rPr lang="pt-BR" b="0" dirty="0"/>
            </a:br>
            <a:r>
              <a:rPr lang="pt-BR" dirty="0">
                <a:solidFill>
                  <a:srgbClr val="3333CC"/>
                </a:solidFill>
              </a:rPr>
              <a:t>Obtenção de identificador de dispositivo GPU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clGetDeviceIDs (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platformId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CL_DEVICE_TYPE_GPU, 1, 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&amp;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r>
              <a:rPr lang="pt-BR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</a:t>
            </a:r>
            <a:br>
              <a:rPr lang="pt-BR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segundo argumento pode ser </a:t>
            </a: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CL_DEVICE_TYPE_CPU,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caso só se tenha uma CPU.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 quinto argumento é NULL, portanto, ignorado.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685799"/>
            <a:ext cx="10363200" cy="981075"/>
          </a:xfrm>
        </p:spPr>
        <p:txBody>
          <a:bodyPr/>
          <a:lstStyle/>
          <a:p>
            <a:r>
              <a:rPr lang="pt-BR" dirty="0"/>
              <a:t>Criação de 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752600"/>
            <a:ext cx="10363200" cy="4343400"/>
          </a:xfrm>
        </p:spPr>
        <p:txBody>
          <a:bodyPr/>
          <a:lstStyle/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cl_context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clCreateContext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cl_context_properties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cl_device_id*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NULL, NULL, NULL 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0" dirty="0">
              <a:latin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</a:rPr>
              <a:t>properties</a:t>
            </a:r>
            <a:r>
              <a:rPr lang="pt-BR" b="0" dirty="0">
                <a:latin typeface="Times New Roman" panose="02020603050405020304" pitchFamily="18" charset="0"/>
              </a:rPr>
              <a:t>:  lista de propriedades para o contexto. </a:t>
            </a:r>
          </a:p>
          <a:p>
            <a:endParaRPr lang="pt-BR" b="0" dirty="0">
              <a:latin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</a:rPr>
              <a:t>num_devices</a:t>
            </a:r>
            <a:r>
              <a:rPr lang="pt-BR" b="0" dirty="0">
                <a:latin typeface="Times New Roman" panose="02020603050405020304" pitchFamily="18" charset="0"/>
              </a:rPr>
              <a:t>:  número de dispositivos para o contexto.</a:t>
            </a:r>
          </a:p>
          <a:p>
            <a:pPr marR="980"/>
            <a:endParaRPr lang="pt-BR" b="0" dirty="0">
              <a:latin typeface="Courier New" panose="02070309020205020404" pitchFamily="49" charset="0"/>
            </a:endParaRPr>
          </a:p>
          <a:p>
            <a:pPr marR="980"/>
            <a:r>
              <a:rPr lang="pt-BR" dirty="0" err="1">
                <a:latin typeface="Courier New" panose="02070309020205020404" pitchFamily="49" charset="0"/>
              </a:rPr>
              <a:t>devices</a:t>
            </a:r>
            <a:r>
              <a:rPr lang="pt-BR" b="0" dirty="0">
                <a:latin typeface="Times New Roman" panose="02020603050405020304" pitchFamily="18" charset="0"/>
              </a:rPr>
              <a:t>:  lista de identificadores de </a:t>
            </a:r>
            <a:r>
              <a:rPr lang="pt-BR" b="0" dirty="0" err="1">
                <a:latin typeface="Times New Roman" panose="02020603050405020304" pitchFamily="18" charset="0"/>
              </a:rPr>
              <a:t>devices</a:t>
            </a:r>
            <a:r>
              <a:rPr lang="pt-BR" b="0" dirty="0">
                <a:latin typeface="Times New Roman" panose="02020603050405020304" pitchFamily="18" charset="0"/>
              </a:rPr>
              <a:t>. Deve possuir tantos identificadores quantos indicados em </a:t>
            </a:r>
            <a:r>
              <a:rPr lang="pt-BR" b="0" dirty="0" err="1">
                <a:latin typeface="Courier New" panose="02070309020205020404" pitchFamily="49" charset="0"/>
              </a:rPr>
              <a:t>num_devices</a:t>
            </a:r>
            <a:r>
              <a:rPr lang="pt-BR" b="0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1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0" dirty="0"/>
          </a:p>
          <a:p>
            <a:r>
              <a:rPr lang="pt-BR" b="0" dirty="0"/>
              <a:t>Para tornar possível o acesso a dispositivos </a:t>
            </a:r>
            <a:r>
              <a:rPr lang="pt-BR" b="0" dirty="0" err="1"/>
              <a:t>OpenCL</a:t>
            </a:r>
            <a:r>
              <a:rPr lang="pt-BR" b="0" dirty="0"/>
              <a:t>, é necessário que o hospedeiro primeiro inicialize e configure um contexto.</a:t>
            </a:r>
          </a:p>
          <a:p>
            <a:endParaRPr lang="pt-BR" b="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</a:endParaRPr>
          </a:p>
          <a:p>
            <a:pPr marL="0" marR="20100" indent="0">
              <a:buNone/>
            </a:pPr>
            <a:r>
              <a:rPr lang="pt-BR" dirty="0">
                <a:latin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</a:rPr>
              <a:t>context</a:t>
            </a:r>
            <a:r>
              <a:rPr lang="pt-BR" dirty="0">
                <a:latin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</a:rPr>
              <a:t>clCreateContext</a:t>
            </a:r>
            <a:r>
              <a:rPr lang="pt-BR" dirty="0">
                <a:latin typeface="Courier New" panose="02070309020205020404" pitchFamily="49" charset="0"/>
              </a:rPr>
              <a:t>(0, 1, &amp;</a:t>
            </a:r>
            <a:r>
              <a:rPr lang="pt-BR" dirty="0" err="1">
                <a:latin typeface="Courier New" panose="02070309020205020404" pitchFamily="49" charset="0"/>
              </a:rPr>
              <a:t>deviceId</a:t>
            </a:r>
            <a:r>
              <a:rPr lang="pt-BR" dirty="0">
                <a:latin typeface="Courier New" panose="02070309020205020404" pitchFamily="49" charset="0"/>
              </a:rPr>
              <a:t>, </a:t>
            </a:r>
            <a:br>
              <a:rPr lang="pt-BR" dirty="0">
                <a:latin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</a:rPr>
              <a:t>                            NULL, NULL, NULL);</a:t>
            </a:r>
          </a:p>
          <a:p>
            <a:pPr marL="0" marR="20100" indent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marR="20100"/>
            <a:r>
              <a:rPr lang="pt-BR" b="0" dirty="0"/>
              <a:t>Caso seja NULL, o argumento será ignorado.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2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fila de comandos para o dispositivo encontrado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cl_command_queue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clCreateCommandQueue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cl_context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cl_device_id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cl_command_queue_properties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errcode_ret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b="0" dirty="0"/>
          </a:p>
          <a:p>
            <a:r>
              <a:rPr lang="pt-BR" b="0" dirty="0"/>
              <a:t>A função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clCreateCommandQueue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b="0" dirty="0"/>
              <a:t> cria uma fila de comandos para um dispositivo específico.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5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fila de comandos para o dispositivo encontrado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0" dirty="0"/>
              <a:t>contexto </a:t>
            </a:r>
            <a:r>
              <a:rPr lang="pt-BR" b="0" dirty="0" err="1"/>
              <a:t>OpenCL</a:t>
            </a:r>
            <a:r>
              <a:rPr lang="pt-BR" b="0" dirty="0"/>
              <a:t>.</a:t>
            </a:r>
          </a:p>
          <a:p>
            <a:pPr marL="457200" indent="-457200">
              <a:buAutoNum type="arabicPeriod"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2. </a:t>
            </a:r>
            <a:r>
              <a:rPr lang="pt-BR" b="0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0" dirty="0"/>
              <a:t>identificador do dispositivo que será associado à fila.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3. </a:t>
            </a:r>
            <a:r>
              <a:rPr lang="pt-BR" b="0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0" dirty="0"/>
              <a:t>propriedades da fila de comandos. 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4. </a:t>
            </a:r>
            <a:r>
              <a:rPr lang="pt-BR" b="0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errcode_ret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0" dirty="0"/>
              <a:t>local para </a:t>
            </a:r>
            <a:r>
              <a:rPr lang="pt-BR" b="0" dirty="0" err="1"/>
              <a:t>armazentamento</a:t>
            </a:r>
            <a:r>
              <a:rPr lang="pt-BR" b="0" dirty="0"/>
              <a:t> do código de erro da chamada. </a:t>
            </a:r>
            <a:br>
              <a:rPr lang="pt-BR" b="0" dirty="0"/>
            </a:br>
            <a:r>
              <a:rPr lang="pt-BR" b="0" dirty="0"/>
              <a:t>                                   </a:t>
            </a:r>
            <a:r>
              <a:rPr lang="pt-BR" b="0" dirty="0" smtClean="0"/>
              <a:t> Pode </a:t>
            </a:r>
            <a:r>
              <a:rPr lang="pt-BR" b="0" dirty="0"/>
              <a:t>ser NULL.</a:t>
            </a:r>
          </a:p>
          <a:p>
            <a:pPr marL="0" indent="0">
              <a:buNone/>
            </a:pPr>
            <a:r>
              <a:rPr lang="pt-BR" b="0" dirty="0"/>
              <a:t>           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0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>
                <a:solidFill>
                  <a:srgbClr val="00B050"/>
                </a:solidFill>
              </a:rPr>
              <a:t>OpenCL</a:t>
            </a:r>
            <a:r>
              <a:rPr lang="pt-BR" i="1" dirty="0">
                <a:solidFill>
                  <a:srgbClr val="00B050"/>
                </a:solidFill>
              </a:rPr>
              <a:t> – Open </a:t>
            </a:r>
            <a:r>
              <a:rPr lang="pt-BR" i="1" dirty="0" err="1">
                <a:solidFill>
                  <a:srgbClr val="00B050"/>
                </a:solidFill>
              </a:rPr>
              <a:t>Computing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Language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Multiplataforma</a:t>
            </a:r>
            <a:r>
              <a:rPr lang="pt-BR" dirty="0"/>
              <a:t> - disponível em várias classes de hardware e </a:t>
            </a:r>
            <a:br>
              <a:rPr lang="pt-BR" dirty="0"/>
            </a:br>
            <a:r>
              <a:rPr lang="pt-BR" dirty="0"/>
              <a:t>                                 sistemas operacionais. 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Código portável </a:t>
            </a:r>
            <a:r>
              <a:rPr lang="pt-BR" dirty="0"/>
              <a:t>entre arquiteturas (Nvidia, AMD, Intel, Apple, IBM).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i="1" dirty="0">
                <a:solidFill>
                  <a:srgbClr val="00B050"/>
                </a:solidFill>
              </a:rPr>
              <a:t>Paralelismo de dados </a:t>
            </a:r>
            <a:r>
              <a:rPr lang="pt-BR" dirty="0"/>
              <a:t>(“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SIMD</a:t>
            </a:r>
            <a:r>
              <a:rPr lang="pt-BR" dirty="0"/>
              <a:t>”) e </a:t>
            </a:r>
            <a:r>
              <a:rPr lang="pt-BR" i="1" dirty="0">
                <a:solidFill>
                  <a:srgbClr val="0000FF"/>
                </a:solidFill>
              </a:rPr>
              <a:t>paralelismo de tarefas </a:t>
            </a:r>
            <a:r>
              <a:rPr lang="pt-BR" dirty="0"/>
              <a:t>(“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MIMD</a:t>
            </a:r>
            <a:r>
              <a:rPr lang="pt-BR" dirty="0"/>
              <a:t>”). </a:t>
            </a:r>
          </a:p>
          <a:p>
            <a:pPr marL="0" indent="0">
              <a:buNone/>
            </a:pPr>
            <a:r>
              <a:rPr lang="pt-BR" dirty="0"/>
              <a:t>• Especificação baseada nas linguagens C e C++. </a:t>
            </a:r>
          </a:p>
          <a:p>
            <a:pPr marL="0" indent="0">
              <a:buNone/>
            </a:pPr>
            <a:r>
              <a:rPr lang="pt-BR" dirty="0"/>
              <a:t>• Define requisitos para </a:t>
            </a:r>
            <a:r>
              <a:rPr lang="pt-BR" dirty="0">
                <a:solidFill>
                  <a:srgbClr val="0000FF"/>
                </a:solidFill>
              </a:rPr>
              <a:t>operações em ponto flutuante </a:t>
            </a:r>
            <a:r>
              <a:rPr lang="pt-BR" dirty="0"/>
              <a:t>(números reais)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Integração</a:t>
            </a:r>
            <a:r>
              <a:rPr lang="pt-BR" dirty="0"/>
              <a:t> com outras tecnologias (</a:t>
            </a:r>
            <a:r>
              <a:rPr lang="pt-BR" i="1" dirty="0" err="1">
                <a:solidFill>
                  <a:srgbClr val="00B0F0"/>
                </a:solidFill>
              </a:rPr>
              <a:t>OpenCL</a:t>
            </a:r>
            <a:r>
              <a:rPr lang="pt-BR" i="1" dirty="0">
                <a:solidFill>
                  <a:srgbClr val="00B0F0"/>
                </a:solidFill>
              </a:rPr>
              <a:t> + OpenGL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112359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latin typeface="NimbusMonL-Regu"/>
              </a:rPr>
              <a:t/>
            </a:r>
            <a:br>
              <a:rPr lang="pt-BR" b="0" dirty="0">
                <a:latin typeface="NimbusMonL-Regu"/>
              </a:rPr>
            </a:br>
            <a:r>
              <a:rPr lang="pt-BR" dirty="0"/>
              <a:t>Criação da fila de comandos para o dispositivo encontrado </a:t>
            </a:r>
            <a:r>
              <a:rPr lang="pt-BR" b="0" dirty="0">
                <a:latin typeface="NimbusMonL-Regu"/>
              </a:rPr>
              <a:t/>
            </a:r>
            <a:br>
              <a:rPr lang="pt-BR" b="0" dirty="0">
                <a:latin typeface="NimbusMonL-Regu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clCreateCommandQueue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0,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NULL);</a:t>
            </a:r>
          </a:p>
        </p:txBody>
      </p:sp>
    </p:spTree>
    <p:extLst>
      <p:ext uri="{BB962C8B-B14F-4D97-AF65-F5344CB8AC3E}">
        <p14:creationId xmlns:p14="http://schemas.microsoft.com/office/powerpoint/2010/main" val="2987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/>
            </a:r>
            <a:br>
              <a:rPr lang="pt-BR" b="0" dirty="0"/>
            </a:br>
            <a:r>
              <a:rPr lang="pt-BR" b="0" dirty="0"/>
              <a:t/>
            </a:r>
            <a:br>
              <a:rPr lang="pt-BR" b="0" dirty="0"/>
            </a:br>
            <a:r>
              <a:rPr lang="pt-BR" b="0" dirty="0"/>
              <a:t/>
            </a:r>
            <a:br>
              <a:rPr lang="pt-BR" b="0" dirty="0"/>
            </a:br>
            <a:r>
              <a:rPr lang="pt-BR" dirty="0"/>
              <a:t>Compilação de kernels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0" dirty="0"/>
          </a:p>
          <a:p>
            <a:r>
              <a:rPr lang="pt-BR" b="0" dirty="0"/>
              <a:t>São necessário três passos para a compilação de um ou mais kernels em uma aplicação </a:t>
            </a:r>
            <a:r>
              <a:rPr lang="pt-BR" b="0" dirty="0" err="1"/>
              <a:t>OpenCL</a:t>
            </a:r>
            <a:r>
              <a:rPr lang="pt-BR" b="0" dirty="0"/>
              <a:t>:</a:t>
            </a:r>
          </a:p>
          <a:p>
            <a:endParaRPr lang="pt-BR" b="0" dirty="0"/>
          </a:p>
          <a:p>
            <a:pPr marL="0" indent="0">
              <a:buNone/>
            </a:pPr>
            <a:r>
              <a:rPr lang="pt-BR" b="0" dirty="0"/>
              <a:t>1. Criação de um objeto de programa.</a:t>
            </a:r>
          </a:p>
          <a:p>
            <a:pPr marL="0" indent="0">
              <a:buNone/>
            </a:pPr>
            <a:r>
              <a:rPr lang="pt-BR" b="0" dirty="0"/>
              <a:t>2. Compilação do programa para um ou mais dispositivos.</a:t>
            </a:r>
          </a:p>
          <a:p>
            <a:pPr marL="0" indent="0">
              <a:buNone/>
            </a:pPr>
            <a:r>
              <a:rPr lang="pt-BR" b="0" dirty="0"/>
              <a:t>3. Criação de um ou mais kernels a partir do programa compilado.</a:t>
            </a:r>
          </a:p>
        </p:txBody>
      </p:sp>
    </p:spTree>
    <p:extLst>
      <p:ext uri="{BB962C8B-B14F-4D97-AF65-F5344CB8AC3E}">
        <p14:creationId xmlns:p14="http://schemas.microsoft.com/office/powerpoint/2010/main" val="18925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um objeto de </a:t>
            </a:r>
            <a:r>
              <a:rPr lang="pt-BR" dirty="0" smtClean="0"/>
              <a:t>programa a partir do código-fonte armazenado na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cl_program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clCreateProgramWithSource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cl_context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char**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errcode_ret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um objeto de </a:t>
            </a:r>
            <a:r>
              <a:rPr lang="pt-BR" dirty="0" smtClean="0"/>
              <a:t>programa a partir do código-fonte armazenado na string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495800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b="0" dirty="0"/>
              <a:t> contexto </a:t>
            </a:r>
            <a:r>
              <a:rPr lang="pt-BR" b="0" dirty="0" err="1"/>
              <a:t>OpenCL</a:t>
            </a:r>
            <a:r>
              <a:rPr lang="pt-BR" b="0" dirty="0"/>
              <a:t>.</a:t>
            </a:r>
            <a:br>
              <a:rPr lang="pt-BR" b="0" dirty="0"/>
            </a:br>
            <a:endParaRPr lang="pt-BR" b="0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0" dirty="0"/>
              <a:t>número de </a:t>
            </a:r>
            <a:r>
              <a:rPr lang="pt-BR" b="0" i="1" dirty="0" err="1"/>
              <a:t>strings</a:t>
            </a:r>
            <a:r>
              <a:rPr lang="pt-BR" b="0" i="1" dirty="0"/>
              <a:t> </a:t>
            </a:r>
            <a:r>
              <a:rPr lang="pt-BR" b="0" dirty="0"/>
              <a:t>no </a:t>
            </a:r>
            <a:r>
              <a:rPr lang="pt-BR" b="0" i="1" dirty="0" err="1"/>
              <a:t>array</a:t>
            </a:r>
            <a:r>
              <a:rPr lang="pt-BR" b="0" dirty="0"/>
              <a:t>.</a:t>
            </a:r>
            <a:br>
              <a:rPr lang="pt-BR" b="0" dirty="0"/>
            </a:br>
            <a:endParaRPr lang="pt-BR" b="0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0" i="1" dirty="0" err="1"/>
              <a:t>array</a:t>
            </a:r>
            <a:r>
              <a:rPr lang="pt-BR" b="0" i="1" dirty="0"/>
              <a:t> </a:t>
            </a:r>
            <a:r>
              <a:rPr lang="pt-BR" b="0" dirty="0"/>
              <a:t>de </a:t>
            </a:r>
            <a:r>
              <a:rPr lang="pt-BR" b="0" i="1" dirty="0" err="1"/>
              <a:t>strings</a:t>
            </a:r>
            <a:r>
              <a:rPr lang="pt-BR" b="0" i="1" dirty="0"/>
              <a:t> </a:t>
            </a:r>
            <a:r>
              <a:rPr lang="pt-BR" b="0" dirty="0"/>
              <a:t>do código-fonte.</a:t>
            </a:r>
            <a:br>
              <a:rPr lang="pt-BR" b="0" dirty="0"/>
            </a:br>
            <a:endParaRPr lang="pt-BR" b="0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0" i="1" dirty="0" err="1"/>
              <a:t>array</a:t>
            </a:r>
            <a:r>
              <a:rPr lang="pt-BR" b="0" i="1" dirty="0"/>
              <a:t> </a:t>
            </a:r>
            <a:r>
              <a:rPr lang="pt-BR" b="0" dirty="0"/>
              <a:t>contendo os tamanhos das </a:t>
            </a:r>
            <a:r>
              <a:rPr lang="pt-BR" b="0" i="1" dirty="0" err="1"/>
              <a:t>strings</a:t>
            </a:r>
            <a:r>
              <a:rPr lang="pt-BR" b="0" i="1" dirty="0"/>
              <a:t> </a:t>
            </a:r>
            <a:r>
              <a:rPr lang="pt-BR" b="0" dirty="0"/>
              <a:t>do </a:t>
            </a:r>
            <a:r>
              <a:rPr lang="pt-BR" b="0" i="1" dirty="0" err="1"/>
              <a:t>array</a:t>
            </a:r>
            <a:r>
              <a:rPr lang="pt-BR" b="0" dirty="0"/>
              <a:t>. </a:t>
            </a:r>
            <a:br>
              <a:rPr lang="pt-BR" b="0" dirty="0"/>
            </a:br>
            <a:r>
              <a:rPr lang="pt-BR" b="0" dirty="0"/>
              <a:t>                      Pode ser NULL caso as </a:t>
            </a:r>
            <a:r>
              <a:rPr lang="pt-BR" b="0" i="1" dirty="0" err="1"/>
              <a:t>strings</a:t>
            </a:r>
            <a:r>
              <a:rPr lang="pt-BR" b="0" i="1" dirty="0"/>
              <a:t> </a:t>
            </a:r>
            <a:r>
              <a:rPr lang="pt-BR" b="0" dirty="0"/>
              <a:t>sejam terminadas em \0.</a:t>
            </a:r>
          </a:p>
          <a:p>
            <a:pPr marL="0" indent="0">
              <a:buNone/>
            </a:pPr>
            <a:r>
              <a:rPr lang="pt-BR" b="0" dirty="0"/>
              <a:t/>
            </a:r>
            <a:br>
              <a:rPr lang="pt-BR" b="0" dirty="0"/>
            </a:b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errcode_ret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b="0" dirty="0"/>
              <a:t>  local para </a:t>
            </a:r>
            <a:r>
              <a:rPr lang="pt-BR" b="0" dirty="0" err="1"/>
              <a:t>armazentamento</a:t>
            </a:r>
            <a:r>
              <a:rPr lang="pt-BR" b="0" dirty="0"/>
              <a:t> do código de erro da chamada. </a:t>
            </a:r>
            <a:br>
              <a:rPr lang="pt-BR" b="0" dirty="0"/>
            </a:br>
            <a:r>
              <a:rPr lang="pt-BR" b="0" dirty="0"/>
              <a:t>                               Pode ser NULL.</a:t>
            </a:r>
          </a:p>
          <a:p>
            <a:pPr marL="0" indent="0">
              <a:buNone/>
            </a:pPr>
            <a:r>
              <a:rPr lang="pt-BR" b="0" dirty="0"/>
              <a:t/>
            </a:r>
            <a:br>
              <a:rPr lang="pt-BR" b="0" dirty="0"/>
            </a:br>
            <a:r>
              <a:rPr lang="pt-BR" b="0" dirty="0"/>
              <a:t>                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Criação do objeto de programa a partir do código-fonte armazenado na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b="0" baseline="30000" dirty="0">
                <a:latin typeface="Courier New" panose="02070309020205020404" pitchFamily="49" charset="0"/>
              </a:rPr>
              <a:t/>
            </a:r>
            <a:br>
              <a:rPr lang="pt-BR" b="0" baseline="30000" dirty="0">
                <a:latin typeface="Courier New" panose="02070309020205020404" pitchFamily="49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marR="4170" indent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marL="57150" marR="4170" indent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marL="57150" marR="4170" indent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marL="57150" marR="4170" indent="0">
              <a:buNone/>
            </a:pPr>
            <a:r>
              <a:rPr lang="pt-BR" dirty="0" err="1">
                <a:latin typeface="Courier New" panose="02070309020205020404" pitchFamily="49" charset="0"/>
              </a:rPr>
              <a:t>program</a:t>
            </a:r>
            <a:r>
              <a:rPr lang="pt-BR" dirty="0">
                <a:latin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</a:rPr>
              <a:t>clCreateProgramWithSource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</a:rPr>
              <a:t>context</a:t>
            </a:r>
            <a:r>
              <a:rPr lang="pt-BR" dirty="0">
                <a:latin typeface="Courier New" panose="02070309020205020404" pitchFamily="49" charset="0"/>
              </a:rPr>
              <a:t>, 1, </a:t>
            </a:r>
            <a:br>
              <a:rPr lang="pt-BR" dirty="0">
                <a:latin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</a:rPr>
              <a:t>                             </a:t>
            </a:r>
            <a:r>
              <a:rPr lang="pt-BR" b="1" dirty="0">
                <a:latin typeface="Courier New" panose="02070309020205020404" pitchFamily="49" charset="0"/>
              </a:rPr>
              <a:t>&amp;</a:t>
            </a:r>
            <a:r>
              <a:rPr lang="pt-BR" b="1" dirty="0" err="1">
                <a:latin typeface="Courier New" panose="02070309020205020404" pitchFamily="49" charset="0"/>
              </a:rPr>
              <a:t>source</a:t>
            </a:r>
            <a:r>
              <a:rPr lang="pt-BR" b="1" dirty="0">
                <a:latin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</a:rPr>
              <a:t>NULL, NULL);</a:t>
            </a:r>
          </a:p>
        </p:txBody>
      </p:sp>
    </p:spTree>
    <p:extLst>
      <p:ext uri="{BB962C8B-B14F-4D97-AF65-F5344CB8AC3E}">
        <p14:creationId xmlns:p14="http://schemas.microsoft.com/office/powerpoint/2010/main" val="3032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do programa para todos os</a:t>
            </a:r>
            <a:br>
              <a:rPr lang="pt-BR" dirty="0"/>
            </a:br>
            <a:r>
              <a:rPr lang="pt-BR" dirty="0"/>
              <a:t>dispositivos do contexto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clBuildProgram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cl_program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const cl_device_id*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device_list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NULL,</a:t>
            </a:r>
            <a:b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NULL,</a:t>
            </a:r>
            <a:b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NULL)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do programa para todos os</a:t>
            </a:r>
            <a:br>
              <a:rPr lang="pt-BR" dirty="0"/>
            </a:br>
            <a:r>
              <a:rPr lang="pt-BR" dirty="0"/>
              <a:t>dispositivos do contexto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/>
              <a:t>1.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b="0" dirty="0"/>
              <a:t>:  objeto de programa.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2.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pt-BR" b="0" dirty="0"/>
              <a:t>: número de dispositivos para o qual o programa deve ser       </a:t>
            </a:r>
            <a:br>
              <a:rPr lang="pt-BR" b="0" dirty="0"/>
            </a:br>
            <a:r>
              <a:rPr lang="pt-BR" b="0" dirty="0"/>
              <a:t>    compilado. O valor 0 causa a compilação para todos os dispositivos presentes no </a:t>
            </a:r>
            <a:br>
              <a:rPr lang="pt-BR" b="0" dirty="0"/>
            </a:br>
            <a:r>
              <a:rPr lang="pt-BR" b="0" dirty="0"/>
              <a:t>    contexto.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3.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device_list</a:t>
            </a:r>
            <a:r>
              <a:rPr lang="pt-BR" b="0" dirty="0"/>
              <a:t>: lista de dispositivos para os quais o programa deve ser </a:t>
            </a:r>
            <a:br>
              <a:rPr lang="pt-BR" b="0" dirty="0"/>
            </a:br>
            <a:r>
              <a:rPr lang="pt-BR" b="0" dirty="0"/>
              <a:t>    compilado. </a:t>
            </a:r>
            <a:r>
              <a:rPr lang="pt-BR" b="0" dirty="0">
                <a:solidFill>
                  <a:srgbClr val="0000FF"/>
                </a:solidFill>
              </a:rPr>
              <a:t>NULL indica que o programa deve ser compilado para todos os </a:t>
            </a:r>
            <a:br>
              <a:rPr lang="pt-BR" b="0" dirty="0">
                <a:solidFill>
                  <a:srgbClr val="0000FF"/>
                </a:solidFill>
              </a:rPr>
            </a:br>
            <a:r>
              <a:rPr lang="pt-BR" b="0" dirty="0">
                <a:solidFill>
                  <a:srgbClr val="0000FF"/>
                </a:solidFill>
              </a:rPr>
              <a:t>    dispositivos presentes no contexto</a:t>
            </a:r>
            <a:r>
              <a:rPr lang="pt-BR" b="0" dirty="0"/>
              <a:t>.</a:t>
            </a:r>
            <a:endParaRPr lang="pt-BR" dirty="0"/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384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do programa para todos os</a:t>
            </a:r>
            <a:br>
              <a:rPr lang="pt-BR" dirty="0"/>
            </a:br>
            <a:r>
              <a:rPr lang="pt-BR" dirty="0"/>
              <a:t>dispositivos do contexto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clBuildProgram(program, 0, NULL, NULL, NULL, NULL);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Obtenção de um kernel a partir do programa compilado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cl_kernel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clCreateKernel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cl_program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char*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kernel_name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errcode_ret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Obtenção de um kernel a partir do programa compilado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1.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b="0" dirty="0"/>
              <a:t>: objeto de programa.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2.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kernel_name</a:t>
            </a:r>
            <a:r>
              <a:rPr lang="pt-BR" b="0" dirty="0"/>
              <a:t>: nome de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__kernel </a:t>
            </a:r>
            <a:r>
              <a:rPr lang="pt-BR" b="0" dirty="0"/>
              <a:t>definida no código-fonte.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3.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errcode_ret</a:t>
            </a:r>
            <a:r>
              <a:rPr lang="pt-BR" b="0" dirty="0"/>
              <a:t>: local para </a:t>
            </a:r>
            <a:r>
              <a:rPr lang="pt-BR" b="0" dirty="0" err="1"/>
              <a:t>armazentamento</a:t>
            </a:r>
            <a:r>
              <a:rPr lang="pt-BR" b="0" dirty="0"/>
              <a:t> do código de erro da chamada. </a:t>
            </a:r>
            <a:br>
              <a:rPr lang="pt-BR" b="0" dirty="0"/>
            </a:br>
            <a:r>
              <a:rPr lang="pt-BR" b="0" dirty="0"/>
              <a:t>                                Pode ser </a:t>
            </a:r>
            <a:r>
              <a:rPr lang="pt-BR" dirty="0"/>
              <a:t>NULL</a:t>
            </a:r>
            <a:r>
              <a:rPr lang="pt-BR" b="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t-BR" sz="4100" i="1" dirty="0"/>
              <a:t>Tipos de arquiteturas paralelas SIMD e MIMD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SIMD (</a:t>
            </a:r>
            <a:r>
              <a:rPr lang="en-US" b="1" dirty="0"/>
              <a:t>Single</a:t>
            </a:r>
            <a:r>
              <a:rPr lang="pt-BR" b="1" dirty="0"/>
              <a:t> </a:t>
            </a:r>
            <a:r>
              <a:rPr lang="pt-BR" b="1" dirty="0" err="1"/>
              <a:t>Instruction</a:t>
            </a:r>
            <a:r>
              <a:rPr lang="pt-BR" b="1" dirty="0"/>
              <a:t> </a:t>
            </a:r>
            <a:r>
              <a:rPr lang="pt-BR" b="1" dirty="0" err="1"/>
              <a:t>Multiple</a:t>
            </a:r>
            <a:r>
              <a:rPr lang="pt-BR" b="1" dirty="0"/>
              <a:t> 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Significa que todas as unidades paralelas compartilham a mesma instrução, mas a realizam em diferentes elementos de dados.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5913" y="1055077"/>
            <a:ext cx="5240803" cy="51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8858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Obtenção de um kernel a partir do programa compilado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kernel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clCreateKernel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ArrayDiff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 NULL);</a:t>
            </a:r>
          </a:p>
        </p:txBody>
      </p:sp>
    </p:spTree>
    <p:extLst>
      <p:ext uri="{BB962C8B-B14F-4D97-AF65-F5344CB8AC3E}">
        <p14:creationId xmlns:p14="http://schemas.microsoft.com/office/powerpoint/2010/main" val="1787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dos </a:t>
            </a:r>
            <a:r>
              <a:rPr lang="pt-BR" dirty="0" err="1"/>
              <a:t>arrays</a:t>
            </a:r>
            <a:r>
              <a:rPr lang="pt-BR" dirty="0"/>
              <a:t> no host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*) malloc(ARRAY_LENGTH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*) malloc(ARRAY_LENGTH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*) malloc(ARRAY_LENGTH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</a:t>
            </a:r>
            <a:r>
              <a:rPr lang="pt-BR" dirty="0" err="1"/>
              <a:t>arrays</a:t>
            </a:r>
            <a:r>
              <a:rPr lang="pt-BR" dirty="0"/>
              <a:t> no host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ARRAY_LENGTH; ++i)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   hostA[i] = rand() % 101 - 50;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% 101 - 50;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32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/>
            </a:r>
            <a:br>
              <a:rPr lang="pt-BR" b="0" dirty="0"/>
            </a:br>
            <a:r>
              <a:rPr lang="pt-BR" dirty="0"/>
              <a:t>Manipulação de buffers </a:t>
            </a:r>
            <a:r>
              <a:rPr lang="pt-BR" dirty="0" err="1"/>
              <a:t>OpenCL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0" dirty="0"/>
          </a:p>
          <a:p>
            <a:endParaRPr lang="pt-BR" b="0" dirty="0"/>
          </a:p>
          <a:p>
            <a:r>
              <a:rPr lang="pt-BR" b="0" dirty="0"/>
              <a:t>A comunicação </a:t>
            </a:r>
            <a:r>
              <a:rPr lang="pt-BR" b="0" dirty="0" smtClean="0"/>
              <a:t>do </a:t>
            </a:r>
            <a:r>
              <a:rPr lang="pt-BR" dirty="0" smtClean="0"/>
              <a:t>host</a:t>
            </a:r>
            <a:r>
              <a:rPr lang="pt-BR" b="0" dirty="0" smtClean="0"/>
              <a:t> com </a:t>
            </a:r>
            <a:r>
              <a:rPr lang="pt-BR" b="0" dirty="0"/>
              <a:t>a </a:t>
            </a:r>
            <a:r>
              <a:rPr lang="pt-BR" dirty="0"/>
              <a:t>memória global </a:t>
            </a:r>
            <a:r>
              <a:rPr lang="pt-BR" b="0" dirty="0"/>
              <a:t>de dispositivos </a:t>
            </a:r>
            <a:r>
              <a:rPr lang="pt-BR" b="0" dirty="0" err="1"/>
              <a:t>OpenCL</a:t>
            </a:r>
            <a:r>
              <a:rPr lang="pt-BR" b="0" dirty="0"/>
              <a:t> é realizada por meio de </a:t>
            </a:r>
            <a:r>
              <a:rPr lang="pt-BR" dirty="0"/>
              <a:t>objetos de memória</a:t>
            </a:r>
            <a:r>
              <a:rPr lang="pt-BR" b="0" dirty="0"/>
              <a:t>. </a:t>
            </a:r>
          </a:p>
          <a:p>
            <a:endParaRPr lang="pt-BR" b="0" dirty="0"/>
          </a:p>
          <a:p>
            <a:r>
              <a:rPr lang="pt-BR" b="0" dirty="0"/>
              <a:t>Um dos tipos de objetos de memória é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pt-BR" b="0" dirty="0"/>
              <a:t>, que corresponde a uma região contígua de memória, com tamanho fixo.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Manipulação de buffers </a:t>
            </a:r>
            <a:r>
              <a:rPr lang="pt-BR" dirty="0" err="1"/>
              <a:t>OpenCL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cl_context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cl_memflags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host_ptr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errcode_ret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Manipulação de buffers </a:t>
            </a:r>
            <a:r>
              <a:rPr lang="pt-BR" dirty="0" err="1"/>
              <a:t>OpenCL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85900"/>
            <a:ext cx="10363200" cy="4610100"/>
          </a:xfrm>
        </p:spPr>
        <p:txBody>
          <a:bodyPr/>
          <a:lstStyle/>
          <a:p>
            <a:pPr marL="0" indent="0">
              <a:buNone/>
            </a:pPr>
            <a:r>
              <a:rPr lang="pt-BR" b="0" dirty="0"/>
              <a:t>1.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b="0" dirty="0"/>
              <a:t>: </a:t>
            </a:r>
            <a:r>
              <a:rPr lang="pt-BR" b="0" dirty="0" smtClean="0"/>
              <a:t> contexto </a:t>
            </a:r>
            <a:r>
              <a:rPr lang="pt-BR" b="0" dirty="0" err="1"/>
              <a:t>OpenCL</a:t>
            </a:r>
            <a:r>
              <a:rPr lang="pt-BR" b="0" dirty="0"/>
              <a:t>.</a:t>
            </a:r>
          </a:p>
          <a:p>
            <a:pPr marL="0" indent="0">
              <a:buNone/>
            </a:pPr>
            <a:r>
              <a:rPr lang="pt-BR" b="0" dirty="0"/>
              <a:t>2. </a:t>
            </a:r>
            <a:r>
              <a:rPr lang="pt-BR" dirty="0"/>
              <a:t>flags</a:t>
            </a:r>
            <a:r>
              <a:rPr lang="pt-BR" b="0" dirty="0"/>
              <a:t>: </a:t>
            </a:r>
            <a:r>
              <a:rPr lang="pt-BR" b="0" dirty="0" smtClean="0"/>
              <a:t> especificação </a:t>
            </a:r>
            <a:r>
              <a:rPr lang="pt-BR" b="0" dirty="0"/>
              <a:t>de informações sobre a alocação e o uso da região</a:t>
            </a:r>
          </a:p>
          <a:p>
            <a:pPr marL="0" indent="0">
              <a:buNone/>
            </a:pPr>
            <a:r>
              <a:rPr lang="pt-BR" b="0" dirty="0"/>
              <a:t>    de memória associada ao buffer. </a:t>
            </a:r>
            <a:br>
              <a:rPr lang="pt-BR" b="0" dirty="0"/>
            </a:br>
            <a:r>
              <a:rPr lang="pt-BR" b="0" dirty="0"/>
              <a:t>    A flag </a:t>
            </a:r>
            <a:r>
              <a:rPr lang="pt-BR" b="0" dirty="0">
                <a:solidFill>
                  <a:srgbClr val="0000FF"/>
                </a:solidFill>
              </a:rPr>
              <a:t>CL_MEM_READ_ONLY</a:t>
            </a:r>
            <a:r>
              <a:rPr lang="pt-BR" b="0" dirty="0"/>
              <a:t> cria um buffer somente-leitura. </a:t>
            </a:r>
            <a:br>
              <a:rPr lang="pt-BR" b="0" dirty="0"/>
            </a:br>
            <a:r>
              <a:rPr lang="pt-BR" b="0" dirty="0"/>
              <a:t>    A flag </a:t>
            </a:r>
            <a:r>
              <a:rPr lang="pt-BR" b="0" dirty="0">
                <a:solidFill>
                  <a:srgbClr val="0000FF"/>
                </a:solidFill>
              </a:rPr>
              <a:t>CL_MEM_READ_WRITE</a:t>
            </a:r>
            <a:r>
              <a:rPr lang="pt-BR" b="0" dirty="0"/>
              <a:t> especifica a criação de um buffer para </a:t>
            </a:r>
            <a:br>
              <a:rPr lang="pt-BR" b="0" dirty="0"/>
            </a:br>
            <a:r>
              <a:rPr lang="pt-BR" b="0" dirty="0"/>
              <a:t>    operações de leitura e escrita de dados. Ver especificação para demais</a:t>
            </a:r>
          </a:p>
          <a:p>
            <a:pPr marL="0" indent="0">
              <a:buNone/>
            </a:pPr>
            <a:r>
              <a:rPr lang="pt-BR" b="0" dirty="0"/>
              <a:t>    flags permitidas.</a:t>
            </a:r>
          </a:p>
          <a:p>
            <a:pPr marL="0" indent="0">
              <a:buNone/>
            </a:pPr>
            <a:r>
              <a:rPr lang="pt-BR" b="0" dirty="0"/>
              <a:t>3.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b="0" dirty="0"/>
              <a:t>: tamanho, em bytes, do buffer a ser alocado.</a:t>
            </a:r>
          </a:p>
          <a:p>
            <a:pPr marL="0" indent="0">
              <a:buNone/>
            </a:pPr>
            <a:r>
              <a:rPr lang="pt-BR" b="0" dirty="0"/>
              <a:t>4.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host_ptr</a:t>
            </a:r>
            <a:r>
              <a:rPr lang="pt-BR" b="0" dirty="0"/>
              <a:t>: ponteiro para dados de inicialização do buffer.</a:t>
            </a:r>
          </a:p>
          <a:p>
            <a:pPr marL="0" indent="0">
              <a:buNone/>
            </a:pPr>
            <a:r>
              <a:rPr lang="pt-BR" b="0" dirty="0"/>
              <a:t>5.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errcode_ret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0" dirty="0"/>
              <a:t>local para </a:t>
            </a:r>
            <a:r>
              <a:rPr lang="pt-BR" b="0" dirty="0" err="1"/>
              <a:t>armazentamento</a:t>
            </a:r>
            <a:r>
              <a:rPr lang="pt-BR" b="0" dirty="0"/>
              <a:t> do código de erro da chamada. </a:t>
            </a:r>
            <a:br>
              <a:rPr lang="pt-BR" b="0" dirty="0"/>
            </a:br>
            <a:r>
              <a:rPr lang="pt-BR" b="0" dirty="0"/>
              <a:t>    </a:t>
            </a:r>
            <a:r>
              <a:rPr lang="pt-BR" b="0" dirty="0" smtClean="0"/>
              <a:t>                               Pode </a:t>
            </a:r>
            <a:r>
              <a:rPr lang="pt-BR" b="0" dirty="0"/>
              <a:t>ser </a:t>
            </a:r>
            <a:r>
              <a:rPr lang="pt-BR" dirty="0"/>
              <a:t>NULL</a:t>
            </a:r>
            <a:r>
              <a:rPr lang="pt-BR" b="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5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Criação dos objetos de memória para comunicação com</a:t>
            </a:r>
            <a:br>
              <a:rPr lang="pt-BR" b="0" dirty="0"/>
            </a:br>
            <a:r>
              <a:rPr lang="pt-BR" b="0" dirty="0"/>
              <a:t>a memória global do dispositivo encontrado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CL_MEM_READ_ONLY, ARRAY_LENGTH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NULL, NULL);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CL_MEM_READ_ONLY, ARRAY_LENGTH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NULL, NULL);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CL_MEM_READ_WRITE, ARRAY_LENGTH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NULL, NULL);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dos </a:t>
            </a:r>
            <a:r>
              <a:rPr lang="pt-BR" dirty="0" err="1"/>
              <a:t>arrays</a:t>
            </a:r>
            <a:r>
              <a:rPr lang="pt-BR" dirty="0"/>
              <a:t> de entrada para </a:t>
            </a:r>
            <a:br>
              <a:rPr lang="pt-BR" dirty="0"/>
            </a:br>
            <a:r>
              <a:rPr lang="pt-BR" dirty="0"/>
              <a:t>a memória do dispositivo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cl_int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clEnqueueWriteBuffer</a:t>
            </a: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( cl_queue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cl_bool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blocking_write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pt-B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events_in_wait_list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NULL,</a:t>
            </a:r>
          </a:p>
          <a:p>
            <a:pPr marL="0" indent="0">
              <a:buNone/>
            </a:pP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NULL 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dos </a:t>
            </a:r>
            <a:r>
              <a:rPr lang="pt-BR" dirty="0" err="1"/>
              <a:t>arrays</a:t>
            </a:r>
            <a:r>
              <a:rPr lang="pt-BR" dirty="0"/>
              <a:t> de entrada para </a:t>
            </a:r>
            <a:br>
              <a:rPr lang="pt-BR" dirty="0"/>
            </a:br>
            <a:r>
              <a:rPr lang="pt-BR" dirty="0"/>
              <a:t>a memória do dispositivo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647825"/>
            <a:ext cx="10363200" cy="5067300"/>
          </a:xfrm>
        </p:spPr>
        <p:txBody>
          <a:bodyPr/>
          <a:lstStyle/>
          <a:p>
            <a:pPr marL="0" indent="0">
              <a:buNone/>
            </a:pPr>
            <a:r>
              <a:rPr lang="pt-BR" b="0" dirty="0"/>
              <a:t>1.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b="0" dirty="0"/>
              <a:t>: fila de comandos.</a:t>
            </a:r>
          </a:p>
          <a:p>
            <a:pPr marL="0" indent="0">
              <a:buNone/>
            </a:pPr>
            <a:r>
              <a:rPr lang="pt-BR" b="0" dirty="0"/>
              <a:t>2.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pt-BR" b="0" dirty="0"/>
              <a:t>: objeto de memória do tipo </a:t>
            </a:r>
            <a:r>
              <a:rPr lang="pt-BR" b="0" i="1" dirty="0"/>
              <a:t>buffer</a:t>
            </a:r>
            <a:r>
              <a:rPr lang="pt-BR" b="0" dirty="0"/>
              <a:t>.</a:t>
            </a:r>
          </a:p>
          <a:p>
            <a:pPr marL="0" indent="0">
              <a:buNone/>
            </a:pPr>
            <a:r>
              <a:rPr lang="pt-BR" b="0" dirty="0"/>
              <a:t>3.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blocking_write</a:t>
            </a:r>
            <a:r>
              <a:rPr lang="pt-BR" b="0" dirty="0"/>
              <a:t>: caso CL_TRUE, a chamada é bloqueante e o hospedeiro suspende a execução até que os dados tenham sido completamente transferidos para o dispositivo. Caso CL_FALSE, a chamada é não-bloqueante e a execução prossegue assim que o comando é enfileirado.</a:t>
            </a:r>
          </a:p>
          <a:p>
            <a:pPr marL="0" indent="0">
              <a:buNone/>
            </a:pPr>
            <a:r>
              <a:rPr lang="pt-BR" b="0" dirty="0"/>
              <a:t>4.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pt-BR" b="0" dirty="0"/>
              <a:t>: </a:t>
            </a:r>
            <a:r>
              <a:rPr lang="pt-BR" b="0" i="1" dirty="0"/>
              <a:t>offset </a:t>
            </a:r>
            <a:r>
              <a:rPr lang="pt-BR" b="0" dirty="0"/>
              <a:t>a partir do qual os dados devem ser transferidos.</a:t>
            </a:r>
          </a:p>
          <a:p>
            <a:pPr marL="0" indent="0">
              <a:buNone/>
            </a:pPr>
            <a:r>
              <a:rPr lang="pt-BR" b="0" dirty="0"/>
              <a:t>5.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pt-BR" b="0" dirty="0"/>
              <a:t>: comprimento, em bytes, dos dados a serem transferidos.</a:t>
            </a:r>
          </a:p>
          <a:p>
            <a:pPr marL="0" indent="0">
              <a:buNone/>
            </a:pPr>
            <a:r>
              <a:rPr lang="pt-BR" b="0" dirty="0"/>
              <a:t>6.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b="0" dirty="0"/>
              <a:t>: ponteiro para a região de memória do host onde os dados a serem transferi- dos estão localizados.</a:t>
            </a:r>
          </a:p>
          <a:p>
            <a:pPr marL="0" indent="0">
              <a:buNone/>
            </a:pPr>
            <a:r>
              <a:rPr lang="pt-BR" b="0" dirty="0"/>
              <a:t>7.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events_in_wait_list</a:t>
            </a:r>
            <a:r>
              <a:rPr lang="pt-BR" b="0" dirty="0"/>
              <a:t>: número de eventos na lista de eventos que devem ser aguardados antes do início da transferência dos dados.   8. </a:t>
            </a:r>
            <a:r>
              <a:rPr lang="pt-BR" dirty="0"/>
              <a:t>NULL</a:t>
            </a:r>
            <a:r>
              <a:rPr lang="pt-BR" b="0" dirty="0"/>
              <a:t>    9. </a:t>
            </a:r>
            <a:r>
              <a:rPr lang="pt-BR" dirty="0"/>
              <a:t>NULL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74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Transferência dos </a:t>
            </a:r>
            <a:r>
              <a:rPr lang="pt-BR" dirty="0" err="1"/>
              <a:t>arrays</a:t>
            </a:r>
            <a:r>
              <a:rPr lang="pt-BR" dirty="0"/>
              <a:t> de entrada para </a:t>
            </a:r>
            <a:br>
              <a:rPr lang="pt-BR" dirty="0"/>
            </a:br>
            <a:r>
              <a:rPr lang="pt-BR" dirty="0"/>
              <a:t>a memória do dispositivo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clEnqueueWriteBuffer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CL_TRUE, 0,   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ARRAY_LENGTH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NULL, NULL);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clEnqueueWriteBuffer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CL_TRUE, 0,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ARRAY_LENGTH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NULL, NULL);</a:t>
            </a:r>
          </a:p>
        </p:txBody>
      </p:sp>
    </p:spTree>
    <p:extLst>
      <p:ext uri="{BB962C8B-B14F-4D97-AF65-F5344CB8AC3E}">
        <p14:creationId xmlns:p14="http://schemas.microsoft.com/office/powerpoint/2010/main" val="23968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SIMD - </a:t>
            </a:r>
            <a:r>
              <a:rPr lang="en-US" i="1" dirty="0">
                <a:solidFill>
                  <a:srgbClr val="00B050"/>
                </a:solidFill>
              </a:rPr>
              <a:t>Single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Instruction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Multiple</a:t>
            </a:r>
            <a:r>
              <a:rPr lang="pt-BR" i="1" dirty="0">
                <a:solidFill>
                  <a:srgbClr val="00B050"/>
                </a:solidFill>
              </a:rPr>
              <a:t> Data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sz="3600" dirty="0"/>
              <a:t>A </a:t>
            </a:r>
            <a:r>
              <a:rPr lang="pt-BR" sz="3600" dirty="0" err="1"/>
              <a:t>idéia</a:t>
            </a:r>
            <a:r>
              <a:rPr lang="pt-BR" sz="3600" dirty="0"/>
              <a:t> é que podemos adicionar os </a:t>
            </a:r>
            <a:r>
              <a:rPr lang="pt-BR" sz="3600" dirty="0" err="1"/>
              <a:t>arrays</a:t>
            </a:r>
            <a:r>
              <a:rPr lang="pt-BR" sz="3600" dirty="0"/>
              <a:t> </a:t>
            </a:r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A=[1,2,3,4] </a:t>
            </a:r>
            <a:r>
              <a:rPr lang="pt-BR" sz="3600" dirty="0"/>
              <a:t>e </a:t>
            </a:r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B=[5,6,7,8] </a:t>
            </a:r>
            <a:r>
              <a:rPr lang="pt-BR" sz="3600" dirty="0"/>
              <a:t>para obter o </a:t>
            </a:r>
            <a:r>
              <a:rPr lang="pt-BR" sz="3600" dirty="0" err="1"/>
              <a:t>array</a:t>
            </a:r>
            <a:r>
              <a:rPr lang="pt-BR" sz="3600" dirty="0"/>
              <a:t> </a:t>
            </a:r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S=[6, 8, 10, 12] </a:t>
            </a:r>
            <a:r>
              <a:rPr lang="pt-BR" sz="3600" dirty="0"/>
              <a:t>. 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Para isso, tem que haver </a:t>
            </a:r>
            <a:r>
              <a:rPr lang="pt-BR" sz="3600" dirty="0">
                <a:solidFill>
                  <a:srgbClr val="00B0F0"/>
                </a:solidFill>
              </a:rPr>
              <a:t>quatro unidades aritméticas no trabalho</a:t>
            </a:r>
            <a:r>
              <a:rPr lang="pt-BR" sz="3600" dirty="0"/>
              <a:t>, mas todos podem </a:t>
            </a:r>
            <a:r>
              <a:rPr lang="pt-BR" sz="3600" dirty="0">
                <a:solidFill>
                  <a:srgbClr val="0000FF"/>
                </a:solidFill>
              </a:rPr>
              <a:t>compartilhar a mesma instrução</a:t>
            </a:r>
            <a:r>
              <a:rPr lang="pt-BR" sz="3600" dirty="0"/>
              <a:t> (aqui, "</a:t>
            </a:r>
            <a:r>
              <a:rPr lang="pt-BR" sz="3600" i="1" dirty="0" err="1">
                <a:solidFill>
                  <a:srgbClr val="00B050"/>
                </a:solidFill>
              </a:rPr>
              <a:t>add</a:t>
            </a:r>
            <a:r>
              <a:rPr lang="pt-BR" sz="3600" dirty="0"/>
              <a:t>").</a:t>
            </a:r>
          </a:p>
        </p:txBody>
      </p:sp>
    </p:spTree>
    <p:extLst>
      <p:ext uri="{BB962C8B-B14F-4D97-AF65-F5344CB8AC3E}">
        <p14:creationId xmlns:p14="http://schemas.microsoft.com/office/powerpoint/2010/main" val="19328962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dos argumentos do </a:t>
            </a:r>
            <a:r>
              <a:rPr lang="pt-BR" dirty="0" err="1" smtClean="0"/>
              <a:t>kernel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cl_int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cl_kernel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cl_uint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arg_index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arg_size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arg_value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dos argumentos do </a:t>
            </a:r>
            <a:r>
              <a:rPr lang="pt-BR" dirty="0" err="1" smtClean="0"/>
              <a:t>kernel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cujo argumento deve ser configurado. </a:t>
            </a:r>
          </a:p>
          <a:p>
            <a:pPr marL="457200" indent="-457200">
              <a:buAutoNum type="arabicPeriod"/>
            </a:pPr>
            <a:endParaRPr lang="pt-BR" b="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arg_index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 posição do argumento, de acordo com a ordem em que os argumentos foram definidos no código-fonte, iniciando em 0. </a:t>
            </a:r>
          </a:p>
          <a:p>
            <a:pPr marL="457200" indent="-457200">
              <a:buAutoNum type="arabicPeriod"/>
            </a:pPr>
            <a:endParaRPr lang="pt-BR" b="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arg_size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 comprimento dos dados do argumento. </a:t>
            </a:r>
          </a:p>
          <a:p>
            <a:pPr marL="457200" indent="-457200">
              <a:buAutoNum type="arabicPeriod"/>
            </a:pPr>
            <a:endParaRPr lang="pt-BR" b="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arg_value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 ponteiro para dados do argumento. </a:t>
            </a:r>
            <a:endParaRPr lang="pt-BR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dos argumentos do kernel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(kernel, 0,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cl_mem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&amp;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bufA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(kernel, 1,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cl_mem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&amp;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bufB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clSetKernelArg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(kernel, 2,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cl_mem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&amp;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bufC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71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Envio do </a:t>
            </a:r>
            <a:r>
              <a:rPr lang="pt-BR" dirty="0" err="1" smtClean="0"/>
              <a:t>kernel</a:t>
            </a:r>
            <a:r>
              <a:rPr lang="pt-BR" dirty="0" smtClean="0"/>
              <a:t> para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cl_int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clEnqueueNDRangeKernel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cl_command_queue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command_queue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pt-BR" b="0" dirty="0" smtClean="0">
                <a:latin typeface="Courier New" pitchFamily="49" charset="0"/>
                <a:cs typeface="Courier New" pitchFamily="49" charset="0"/>
              </a:rPr>
            </a:b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cl_kernel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pt-BR" b="0" dirty="0" smtClean="0">
                <a:latin typeface="Courier New" pitchFamily="49" charset="0"/>
                <a:cs typeface="Courier New" pitchFamily="49" charset="0"/>
              </a:rPr>
            </a:b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cl_uint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work_dim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pt-BR" b="0" dirty="0" smtClean="0">
                <a:latin typeface="Courier New" pitchFamily="49" charset="0"/>
                <a:cs typeface="Courier New" pitchFamily="49" charset="0"/>
              </a:rPr>
            </a:b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global_work_offset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pt-BR" b="0" dirty="0" smtClean="0">
                <a:latin typeface="Courier New" pitchFamily="49" charset="0"/>
                <a:cs typeface="Courier New" pitchFamily="49" charset="0"/>
              </a:rPr>
            </a:b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global_work_size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pt-BR" b="0" dirty="0" smtClean="0">
                <a:latin typeface="Courier New" pitchFamily="49" charset="0"/>
                <a:cs typeface="Courier New" pitchFamily="49" charset="0"/>
              </a:rPr>
            </a:b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local_work_size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pt-BR" b="0" dirty="0" smtClean="0">
                <a:latin typeface="Courier New" pitchFamily="49" charset="0"/>
                <a:cs typeface="Courier New" pitchFamily="49" charset="0"/>
              </a:rPr>
            </a:b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cl_uint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events_in_wait_list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pt-BR" b="0" dirty="0" smtClean="0">
                <a:latin typeface="Courier New" pitchFamily="49" charset="0"/>
                <a:cs typeface="Courier New" pitchFamily="49" charset="0"/>
              </a:rPr>
            </a:b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cl_event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event_wait_list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pt-BR" b="0" dirty="0" smtClean="0">
                <a:latin typeface="Courier New" pitchFamily="49" charset="0"/>
                <a:cs typeface="Courier New" pitchFamily="49" charset="0"/>
              </a:rPr>
            </a:b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cl_event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pt-BR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Envio do </a:t>
            </a:r>
            <a:r>
              <a:rPr lang="pt-BR" dirty="0" err="1" smtClean="0"/>
              <a:t>kernel</a:t>
            </a:r>
            <a:r>
              <a:rPr lang="pt-BR" dirty="0" smtClean="0"/>
              <a:t> para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command_queue</a:t>
            </a:r>
            <a:r>
              <a:rPr lang="pt-BR" b="0" dirty="0" smtClean="0"/>
              <a:t>: fila de comandos. </a:t>
            </a:r>
          </a:p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pt-BR" b="0" dirty="0" smtClean="0"/>
              <a:t>: </a:t>
            </a:r>
            <a:r>
              <a:rPr lang="pt-BR" b="0" dirty="0" err="1" smtClean="0"/>
              <a:t>kernel</a:t>
            </a:r>
            <a:r>
              <a:rPr lang="pt-BR" b="0" dirty="0" smtClean="0"/>
              <a:t> a ser executado. 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work_dim</a:t>
            </a:r>
            <a:r>
              <a:rPr lang="pt-BR" b="0" dirty="0" smtClean="0"/>
              <a:t>: número de dimensões do espaço de índices. São permitidos os valores 1, 2 e 3. </a:t>
            </a:r>
          </a:p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global_work_offset</a:t>
            </a:r>
            <a:r>
              <a:rPr lang="pt-BR" b="0" dirty="0" smtClean="0"/>
              <a:t>: </a:t>
            </a:r>
            <a:r>
              <a:rPr lang="pt-BR" b="0" dirty="0" err="1" smtClean="0"/>
              <a:t>array</a:t>
            </a:r>
            <a:r>
              <a:rPr lang="pt-BR" b="0" dirty="0" smtClean="0"/>
              <a:t> de deslocamentos para valores dos índices em cada dimensão. Por exemplo, um deslocamento de 10 na dimensão 0 fará com que os índices naquela dimensão iniciem em 10. </a:t>
            </a:r>
          </a:p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global_work_size</a:t>
            </a:r>
            <a:r>
              <a:rPr lang="pt-BR" b="0" dirty="0" smtClean="0"/>
              <a:t>: </a:t>
            </a:r>
            <a:r>
              <a:rPr lang="pt-BR" b="0" dirty="0" err="1" smtClean="0"/>
              <a:t>array</a:t>
            </a:r>
            <a:r>
              <a:rPr lang="pt-BR" b="0" dirty="0" smtClean="0"/>
              <a:t> contendo os tamanhos para cada dimensão do espaço de índices. </a:t>
            </a:r>
          </a:p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local_work_size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b="0" dirty="0" err="1" smtClean="0"/>
              <a:t>array</a:t>
            </a:r>
            <a:r>
              <a:rPr lang="pt-BR" b="0" dirty="0" smtClean="0"/>
              <a:t> de tamanhos dos grupos de trabalho em cada dimensão. 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Envio do </a:t>
            </a:r>
            <a:r>
              <a:rPr lang="pt-BR" dirty="0" err="1" smtClean="0"/>
              <a:t>kernel</a:t>
            </a:r>
            <a:r>
              <a:rPr lang="pt-BR" dirty="0" smtClean="0"/>
              <a:t> para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661338"/>
          </a:xfrm>
        </p:spPr>
        <p:txBody>
          <a:bodyPr/>
          <a:lstStyle/>
          <a:p>
            <a:pPr>
              <a:buNone/>
            </a:pPr>
            <a:r>
              <a:rPr lang="pt-BR" b="0" dirty="0" smtClean="0"/>
              <a:t>     Caso NULL, o </a:t>
            </a:r>
            <a:r>
              <a:rPr lang="pt-BR" b="0" dirty="0" err="1" smtClean="0"/>
              <a:t>runtime</a:t>
            </a:r>
            <a:r>
              <a:rPr lang="pt-BR" b="0" dirty="0" smtClean="0"/>
              <a:t> determina os tamanhos automaticamente. Caso os valores sejam informados explicitamente, é mandatório que a divisão dos tamanhos das dimensões do espaço de índices por estes valores seja inteira. </a:t>
            </a:r>
          </a:p>
          <a:p>
            <a:endParaRPr lang="pt-BR" b="0" dirty="0" smtClean="0"/>
          </a:p>
          <a:p>
            <a:pPr>
              <a:buNone/>
            </a:pPr>
            <a:r>
              <a:rPr lang="pt-BR" dirty="0" smtClean="0"/>
              <a:t>7.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events_in_wait_list</a:t>
            </a:r>
            <a:r>
              <a:rPr lang="pt-BR" b="0" dirty="0" smtClean="0"/>
              <a:t>: número de eventos na lista de eventos que devem ser aguardados antes do início da execução do </a:t>
            </a:r>
            <a:r>
              <a:rPr lang="pt-BR" b="0" dirty="0" err="1" smtClean="0"/>
              <a:t>kernel</a:t>
            </a:r>
            <a:r>
              <a:rPr lang="pt-BR" b="0" dirty="0" smtClean="0"/>
              <a:t>. </a:t>
            </a:r>
          </a:p>
          <a:p>
            <a:pPr>
              <a:buNone/>
            </a:pPr>
            <a:endParaRPr lang="pt-BR" b="0" dirty="0" smtClean="0"/>
          </a:p>
          <a:p>
            <a:pPr>
              <a:buNone/>
            </a:pPr>
            <a:r>
              <a:rPr lang="pt-BR" dirty="0" smtClean="0"/>
              <a:t>8.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event_wait_list</a:t>
            </a:r>
            <a:r>
              <a:rPr lang="pt-BR" b="0" dirty="0" smtClean="0"/>
              <a:t>: lista de eventos que devem ser aguardados antes do início da execução do </a:t>
            </a:r>
            <a:r>
              <a:rPr lang="pt-BR" b="0" dirty="0" err="1" smtClean="0"/>
              <a:t>kernel</a:t>
            </a:r>
            <a:r>
              <a:rPr lang="pt-BR" b="0" dirty="0" smtClean="0"/>
              <a:t>. </a:t>
            </a:r>
          </a:p>
          <a:p>
            <a:pPr>
              <a:buNone/>
            </a:pPr>
            <a:endParaRPr lang="pt-BR" b="0" dirty="0" smtClean="0"/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9.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b="0" dirty="0" smtClean="0"/>
              <a:t>: local para retorno do objeto de evento para o comando.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Envio do kernel para execução no dispositivo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NULL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globalSize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NULL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0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NULL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NULL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</a:t>
            </a:r>
            <a:br>
              <a:rPr lang="pt-BR" dirty="0" smtClean="0"/>
            </a:br>
            <a:r>
              <a:rPr lang="pt-BR" dirty="0" smtClean="0"/>
              <a:t>(bloqueia host até término da execução do </a:t>
            </a:r>
            <a:r>
              <a:rPr lang="pt-BR" dirty="0" err="1" smtClean="0"/>
              <a:t>kernel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clFinish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cl_command_queue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command_queue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0" dirty="0" smtClean="0"/>
              <a:t>A função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clFinish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b="0" dirty="0" smtClean="0"/>
              <a:t> bloqueia a execução no hospedeiro até que todos os</a:t>
            </a:r>
          </a:p>
          <a:p>
            <a:pPr>
              <a:buNone/>
            </a:pPr>
            <a:r>
              <a:rPr lang="pt-BR" b="0" dirty="0" smtClean="0"/>
              <a:t>comandos na fila informada tenham sido completados.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0" dirty="0" smtClean="0">
                <a:cs typeface="Courier New" pitchFamily="49" charset="0"/>
              </a:rPr>
              <a:t>No programa: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clFinish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/>
              <a:t>Transferência dos resultados da computação na GPU para a</a:t>
            </a:r>
            <a:br>
              <a:rPr lang="pt-BR" b="0" dirty="0" smtClean="0"/>
            </a:br>
            <a:r>
              <a:rPr lang="pt-BR" b="0" dirty="0" smtClean="0"/>
              <a:t>memória do host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clEnqueueReadBuffer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cl_queue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buffer,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cl_bool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blocking_read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offset,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cl_uint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events_in_wait_list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cl_event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event_wait_list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0" dirty="0" err="1" smtClean="0">
                <a:latin typeface="Courier New" pitchFamily="49" charset="0"/>
                <a:cs typeface="Courier New" pitchFamily="49" charset="0"/>
              </a:rPr>
              <a:t>cl_event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) 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/>
              <a:t>Transferência dos resultados da computação na GPU para a</a:t>
            </a:r>
            <a:br>
              <a:rPr lang="pt-BR" b="0" dirty="0" smtClean="0"/>
            </a:br>
            <a:r>
              <a:rPr lang="pt-BR" b="0" dirty="0" smtClean="0"/>
              <a:t>memória do host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71389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queue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b="0" dirty="0" smtClean="0"/>
              <a:t> fila de comandos. </a:t>
            </a:r>
          </a:p>
          <a:p>
            <a:pPr marL="457200" indent="-457200">
              <a:buAutoNum type="arabicPeriod"/>
            </a:pPr>
            <a:endParaRPr lang="pt-BR" b="0" dirty="0" smtClean="0"/>
          </a:p>
          <a:p>
            <a:pPr marL="457200" indent="-457200">
              <a:buAutoNum type="arabicPeriod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b="0" dirty="0" smtClean="0"/>
              <a:t> objeto de memória do tipo buffer. </a:t>
            </a:r>
          </a:p>
          <a:p>
            <a:pPr marL="457200" indent="-457200">
              <a:buAutoNum type="arabicPeriod"/>
            </a:pPr>
            <a:endParaRPr lang="pt-BR" b="0" dirty="0" smtClean="0"/>
          </a:p>
          <a:p>
            <a:pPr marL="457200" indent="-457200">
              <a:buAutoNum type="arabicPeriod"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blocking_read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b="0" dirty="0" smtClean="0"/>
              <a:t> caso CL_TRUE, a chamada é </a:t>
            </a:r>
            <a:r>
              <a:rPr lang="pt-BR" b="0" dirty="0" err="1" smtClean="0"/>
              <a:t>bloqueante</a:t>
            </a:r>
            <a:r>
              <a:rPr lang="pt-BR" b="0" dirty="0" smtClean="0"/>
              <a:t> e o hospedeiro suspende a execução até que os dados tenham sido completamente transferidos do dispositivo. Caso CL_FALSE, a chamada é </a:t>
            </a:r>
            <a:r>
              <a:rPr lang="pt-BR" b="0" dirty="0" err="1" smtClean="0"/>
              <a:t>não-bloqueante</a:t>
            </a:r>
            <a:r>
              <a:rPr lang="pt-BR" b="0" dirty="0" smtClean="0"/>
              <a:t> e a execução prossegue assim que o comando é enfileirado.</a:t>
            </a:r>
          </a:p>
          <a:p>
            <a:pPr marL="457200" indent="-457200">
              <a:buFontTx/>
              <a:buAutoNum type="arabicPeriod"/>
            </a:pPr>
            <a:endParaRPr lang="pt-BR" b="0" dirty="0" smtClean="0"/>
          </a:p>
          <a:p>
            <a:pPr marL="457200" indent="-457200">
              <a:buFontTx/>
              <a:buAutoNum type="arabicPeriod"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b="0" i="1" dirty="0" smtClean="0"/>
              <a:t>offset</a:t>
            </a:r>
            <a:r>
              <a:rPr lang="pt-BR" b="0" dirty="0" smtClean="0"/>
              <a:t> (deslocamento) a partir do qual os dados devem ser    </a:t>
            </a:r>
            <a:br>
              <a:rPr lang="pt-BR" b="0" dirty="0" smtClean="0"/>
            </a:br>
            <a:r>
              <a:rPr lang="pt-BR" b="0" dirty="0" smtClean="0"/>
              <a:t>                   transferidos.</a:t>
            </a:r>
          </a:p>
          <a:p>
            <a:pPr marL="457200" indent="-457200">
              <a:buAutoNum type="arabicPeriod"/>
            </a:pPr>
            <a:endParaRPr lang="pt-BR" b="0" dirty="0" smtClean="0"/>
          </a:p>
          <a:p>
            <a:pPr marL="457200" indent="-457200">
              <a:buAutoNum type="arabicPeriod"/>
            </a:pP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16594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99697"/>
            <a:ext cx="10363200" cy="1261241"/>
          </a:xfrm>
        </p:spPr>
        <p:txBody>
          <a:bodyPr/>
          <a:lstStyle/>
          <a:p>
            <a:r>
              <a:rPr lang="pt-BR" b="0" dirty="0" smtClean="0"/>
              <a:t>Transferência dos resultados da computação na GPU para a</a:t>
            </a:r>
            <a:br>
              <a:rPr lang="pt-BR" b="0" dirty="0" smtClean="0"/>
            </a:br>
            <a:r>
              <a:rPr lang="pt-BR" b="0" dirty="0" smtClean="0"/>
              <a:t>memória do host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50428"/>
            <a:ext cx="10363200" cy="5002924"/>
          </a:xfrm>
        </p:spPr>
        <p:txBody>
          <a:bodyPr/>
          <a:lstStyle/>
          <a:p>
            <a:pPr>
              <a:buNone/>
            </a:pPr>
            <a:r>
              <a:rPr lang="pt-BR" b="0" dirty="0" smtClean="0"/>
              <a:t>5.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pt-BR" b="0" i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0" dirty="0" smtClean="0"/>
              <a:t>comprimento dos dados, em bytes, a serem transferidos. </a:t>
            </a:r>
          </a:p>
          <a:p>
            <a:pPr>
              <a:buNone/>
            </a:pPr>
            <a:r>
              <a:rPr lang="pt-BR" b="0" dirty="0" smtClean="0"/>
              <a:t>6.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b="0" i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0" dirty="0" smtClean="0"/>
              <a:t>ponteiro para a região de memória do host onde os dados transferidos devem ser escritos. </a:t>
            </a:r>
          </a:p>
          <a:p>
            <a:pPr>
              <a:buNone/>
            </a:pPr>
            <a:r>
              <a:rPr lang="pt-BR" b="0" dirty="0" smtClean="0"/>
              <a:t>7.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events_in_wait_list</a:t>
            </a:r>
            <a:r>
              <a:rPr lang="pt-BR" b="0" dirty="0" smtClean="0"/>
              <a:t>: número de eventos na lista de eventos que devem ser aguardados antes do início da transferência dos dados. </a:t>
            </a:r>
          </a:p>
          <a:p>
            <a:pPr>
              <a:buNone/>
            </a:pPr>
            <a:r>
              <a:rPr lang="pt-BR" b="0" dirty="0" smtClean="0"/>
              <a:t>8.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event_wait_list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b="0" dirty="0" smtClean="0"/>
              <a:t> lista de eventos que devem ser aguardados antes do início da transferência dos dados. </a:t>
            </a:r>
          </a:p>
          <a:p>
            <a:pPr>
              <a:buNone/>
            </a:pPr>
            <a:r>
              <a:rPr lang="pt-BR" b="0" dirty="0" smtClean="0"/>
              <a:t>9.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b="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b="0" dirty="0" smtClean="0"/>
              <a:t>local para retorno do objeto de evento (</a:t>
            </a:r>
            <a:r>
              <a:rPr lang="pt-BR" b="0" i="1" dirty="0" err="1" smtClean="0"/>
              <a:t>event</a:t>
            </a:r>
            <a:r>
              <a:rPr lang="pt-BR" b="0" i="1" dirty="0" smtClean="0"/>
              <a:t> </a:t>
            </a:r>
            <a:r>
              <a:rPr lang="pt-BR" b="0" i="1" dirty="0" err="1" smtClean="0"/>
              <a:t>object</a:t>
            </a:r>
            <a:r>
              <a:rPr lang="pt-BR" b="0" dirty="0" smtClean="0"/>
              <a:t>) para o comando.     </a:t>
            </a:r>
            <a:br>
              <a:rPr lang="pt-BR" b="0" dirty="0" smtClean="0"/>
            </a:br>
            <a:r>
              <a:rPr lang="pt-BR" b="0" dirty="0" smtClean="0"/>
              <a:t>          Objetos de evento permitem o aguardo do término de comandos inseridos </a:t>
            </a:r>
            <a:br>
              <a:rPr lang="pt-BR" b="0" dirty="0" smtClean="0"/>
            </a:br>
            <a:r>
              <a:rPr lang="pt-BR" b="0" dirty="0" smtClean="0"/>
              <a:t>          em uma fila de comandos. Este objeto é útil para a garantia da </a:t>
            </a:r>
            <a:br>
              <a:rPr lang="pt-BR" b="0" dirty="0" smtClean="0"/>
            </a:br>
            <a:r>
              <a:rPr lang="pt-BR" b="0" dirty="0" smtClean="0"/>
              <a:t>          consistência dos dados quando a escrita é realizada de forma não-</a:t>
            </a:r>
            <a:br>
              <a:rPr lang="pt-BR" b="0" dirty="0" smtClean="0"/>
            </a:br>
            <a:r>
              <a:rPr lang="pt-BR" b="0" dirty="0" smtClean="0"/>
              <a:t>          </a:t>
            </a:r>
            <a:r>
              <a:rPr lang="pt-BR" b="0" dirty="0" err="1" smtClean="0"/>
              <a:t>bloqueante</a:t>
            </a:r>
            <a:r>
              <a:rPr lang="pt-BR" b="0" dirty="0" smtClean="0"/>
              <a:t>.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Transferência dos resultados da computação na GPU para a</a:t>
            </a:r>
            <a:br>
              <a:rPr lang="pt-BR" b="0" dirty="0"/>
            </a:br>
            <a:r>
              <a:rPr lang="pt-BR" b="0" dirty="0"/>
              <a:t>memória do host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lEnqueueReadBuffer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CL_TRUE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ARRAY_LENGTH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0,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NULL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NULL );</a:t>
            </a:r>
            <a:endParaRPr 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4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Impressão dos resultados na saída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ARRAY_LENGTH; ++i)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("%d - %d = %d\n",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[i],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[i],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3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Liberação de recursos e encerramento da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81959"/>
            <a:ext cx="10363200" cy="5223641"/>
          </a:xfrm>
        </p:spPr>
        <p:txBody>
          <a:bodyPr/>
          <a:lstStyle/>
          <a:p>
            <a:r>
              <a:rPr lang="pt-BR" b="0" dirty="0" smtClean="0"/>
              <a:t>Existe uma função de liberação para cada tipo de objeto </a:t>
            </a:r>
            <a:r>
              <a:rPr lang="pt-BR" b="0" dirty="0" err="1" smtClean="0"/>
              <a:t>OpenCL</a:t>
            </a:r>
            <a:r>
              <a:rPr lang="pt-BR" b="0" dirty="0" smtClean="0"/>
              <a:t>: </a:t>
            </a:r>
          </a:p>
          <a:p>
            <a:pPr>
              <a:buNone/>
            </a:pPr>
            <a:endParaRPr lang="pt-BR" b="0" dirty="0" smtClean="0"/>
          </a:p>
          <a:p>
            <a:r>
              <a:rPr lang="pt-BR" b="0" dirty="0" smtClean="0">
                <a:solidFill>
                  <a:srgbClr val="0000FF"/>
                </a:solidFill>
              </a:rPr>
              <a:t>Contextos</a:t>
            </a:r>
            <a:r>
              <a:rPr lang="pt-BR" b="0" dirty="0" smtClean="0"/>
              <a:t>: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clReleaseContext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cl_context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b="0" dirty="0" smtClean="0"/>
              <a:t/>
            </a:r>
            <a:br>
              <a:rPr lang="pt-BR" b="0" dirty="0" smtClean="0"/>
            </a:br>
            <a:endParaRPr lang="pt-BR" b="0" dirty="0" smtClean="0"/>
          </a:p>
          <a:p>
            <a:r>
              <a:rPr lang="pt-BR" b="0" dirty="0" smtClean="0">
                <a:solidFill>
                  <a:srgbClr val="0000FF"/>
                </a:solidFill>
              </a:rPr>
              <a:t>Filas de comandos</a:t>
            </a:r>
            <a:r>
              <a:rPr lang="pt-BR" b="0" dirty="0" smtClean="0"/>
              <a:t>: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clReleaseCommandQueue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cl_command_queue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command_queue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pt-BR" b="0" dirty="0" smtClean="0">
                <a:solidFill>
                  <a:srgbClr val="0000FF"/>
                </a:solidFill>
              </a:rPr>
              <a:t>Objetos de programa</a:t>
            </a:r>
            <a:r>
              <a:rPr lang="pt-BR" b="0" dirty="0" smtClean="0"/>
              <a:t>: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clReleaseProgram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cl_program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endParaRPr lang="pt-BR" b="0" dirty="0" smtClean="0"/>
          </a:p>
          <a:p>
            <a:r>
              <a:rPr lang="pt-BR" b="0" dirty="0" err="1" smtClean="0">
                <a:solidFill>
                  <a:srgbClr val="0000FF"/>
                </a:solidFill>
              </a:rPr>
              <a:t>Kernels</a:t>
            </a:r>
            <a:r>
              <a:rPr lang="pt-BR" b="0" dirty="0" smtClean="0">
                <a:solidFill>
                  <a:srgbClr val="0000FF"/>
                </a:solidFill>
              </a:rPr>
              <a:t>:</a:t>
            </a:r>
            <a:r>
              <a:rPr lang="pt-BR" b="0" dirty="0" smtClean="0"/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clReleaseKernel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cl_kernel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endParaRPr lang="pt-BR" b="0" dirty="0" smtClean="0"/>
          </a:p>
          <a:p>
            <a:r>
              <a:rPr lang="pt-BR" b="0" dirty="0" smtClean="0">
                <a:solidFill>
                  <a:srgbClr val="0000FF"/>
                </a:solidFill>
              </a:rPr>
              <a:t>Objetos de memória</a:t>
            </a:r>
            <a:r>
              <a:rPr lang="pt-BR" b="0" dirty="0" smtClean="0"/>
              <a:t>: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clReleaseMemObject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cl_mem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buffer) </a:t>
            </a:r>
          </a:p>
          <a:p>
            <a:pPr>
              <a:buNone/>
            </a:pPr>
            <a:r>
              <a:rPr lang="pt-BR" b="0" dirty="0" smtClean="0"/>
              <a:t>          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Liberação de recursos e encerramento 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clReleaseMemObject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clReleaseMemObject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clReleaseMemObject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clReleaseKernel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(kernel);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clReleaseProgram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clReleaseCommandQueue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clReleaseContext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8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e Execução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162175"/>
            <a:ext cx="10363200" cy="3914775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-I/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pt-BR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/include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ArrayDiff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.c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-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ArrayDiff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lOpenCL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/>
              <a:t/>
            </a:r>
            <a:br>
              <a:rPr lang="pt-BR" b="0" dirty="0"/>
            </a:br>
            <a:r>
              <a:rPr lang="pt-BR" b="0" dirty="0"/>
              <a:t>Este comando realiza a </a:t>
            </a:r>
            <a:r>
              <a:rPr lang="pt-BR" b="0" dirty="0">
                <a:solidFill>
                  <a:srgbClr val="00B050"/>
                </a:solidFill>
              </a:rPr>
              <a:t>compilação</a:t>
            </a:r>
            <a:r>
              <a:rPr lang="pt-BR" b="0" dirty="0"/>
              <a:t> e </a:t>
            </a:r>
            <a:r>
              <a:rPr lang="pt-BR" b="0" dirty="0">
                <a:solidFill>
                  <a:srgbClr val="C00000"/>
                </a:solidFill>
              </a:rPr>
              <a:t>ligação</a:t>
            </a:r>
            <a:r>
              <a:rPr lang="pt-BR" b="0" dirty="0"/>
              <a:t> da aplicação com o </a:t>
            </a:r>
            <a:r>
              <a:rPr lang="pt-BR" b="0" i="1" dirty="0" err="1">
                <a:solidFill>
                  <a:srgbClr val="0000FF"/>
                </a:solidFill>
              </a:rPr>
              <a:t>runtime</a:t>
            </a:r>
            <a:r>
              <a:rPr lang="pt-BR" b="0" i="1" dirty="0">
                <a:solidFill>
                  <a:srgbClr val="0000FF"/>
                </a:solidFill>
              </a:rPr>
              <a:t> </a:t>
            </a:r>
            <a:r>
              <a:rPr lang="pt-BR" b="0" i="1" dirty="0" err="1">
                <a:solidFill>
                  <a:srgbClr val="0000FF"/>
                </a:solidFill>
              </a:rPr>
              <a:t>OpenCL</a:t>
            </a:r>
            <a:r>
              <a:rPr lang="pt-BR" b="0" dirty="0"/>
              <a:t>.</a:t>
            </a:r>
          </a:p>
          <a:p>
            <a:pPr marL="0" indent="0">
              <a:buNone/>
            </a:pPr>
            <a:r>
              <a:rPr lang="pt-BR" b="0" dirty="0"/>
              <a:t/>
            </a:r>
            <a:br>
              <a:rPr lang="pt-BR" b="0" dirty="0"/>
            </a:br>
            <a:r>
              <a:rPr lang="pt-BR" b="0" dirty="0"/>
              <a:t>Como pode ser observado, assume-se que o código tenha sido armazenado em um arquivo chamado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ArrayDiff.c</a:t>
            </a:r>
            <a:r>
              <a:rPr lang="pt-BR" b="0" dirty="0"/>
              <a:t>,  porém este nome não é obrigatório, nem mesmo o nome dado ao executável (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ArrayDiff</a:t>
            </a:r>
            <a:r>
              <a:rPr lang="pt-BR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0" dirty="0"/>
              <a:t>).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/>
              <a:t>Após a compilação, a execução se dá como a de qualquer outro executável em Linux:  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./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ArrayDiff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/>
          <a:srcRect l="1720" r="3786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t-BR" sz="4100" i="1" dirty="0"/>
              <a:t>Tipos de arquiteturas paralelas SIMD e MIMD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MIMD (</a:t>
            </a:r>
            <a:r>
              <a:rPr lang="pt-BR" b="1" dirty="0" err="1"/>
              <a:t>Multiple</a:t>
            </a:r>
            <a:r>
              <a:rPr lang="pt-BR" b="1" dirty="0"/>
              <a:t> </a:t>
            </a:r>
            <a:r>
              <a:rPr lang="pt-BR" b="1" dirty="0" err="1"/>
              <a:t>Instruction</a:t>
            </a:r>
            <a:r>
              <a:rPr lang="pt-BR" b="1" dirty="0"/>
              <a:t> </a:t>
            </a:r>
            <a:r>
              <a:rPr lang="pt-BR" b="1" dirty="0" err="1"/>
              <a:t>Multiple</a:t>
            </a:r>
            <a:r>
              <a:rPr lang="pt-BR" b="1" dirty="0"/>
              <a:t> Data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Significa que as unidades paralelas têm instruções distintas, então cada uma delas pode fazer algo diferente em um dado momento.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1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 cstate="print"/>
          <a:srcRect r="1" b="2835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pt-BR" dirty="0"/>
              <a:t>Tipos de Paralelismo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3200" dirty="0"/>
              <a:t>(a)   MIMD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(b)   SIMD</a:t>
            </a:r>
          </a:p>
        </p:txBody>
      </p:sp>
    </p:spTree>
    <p:extLst>
      <p:ext uri="{BB962C8B-B14F-4D97-AF65-F5344CB8AC3E}">
        <p14:creationId xmlns:p14="http://schemas.microsoft.com/office/powerpoint/2010/main" val="363214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Paralelismo de dados 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 </a:t>
            </a:r>
          </a:p>
          <a:p>
            <a:r>
              <a:rPr lang="pt-BR" dirty="0"/>
              <a:t>A mesma operação é executada simultaneamente (isto é, em paralelo) aos elementos em uma coleção de origem ou uma matriz. </a:t>
            </a:r>
          </a:p>
          <a:p>
            <a:endParaRPr lang="pt-BR" dirty="0"/>
          </a:p>
          <a:p>
            <a:r>
              <a:rPr lang="pt-BR" dirty="0"/>
              <a:t>Em operações paralelas de dados, a coleção de origem é particionada para que vários threads possam funcionar simultaneamente em diferentes segmentos.</a:t>
            </a:r>
          </a:p>
        </p:txBody>
      </p:sp>
    </p:spTree>
    <p:extLst>
      <p:ext uri="{BB962C8B-B14F-4D97-AF65-F5344CB8AC3E}">
        <p14:creationId xmlns:p14="http://schemas.microsoft.com/office/powerpoint/2010/main" val="161464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  <a:latin typeface="NimbusRomNo9L-Medi"/>
              </a:rPr>
              <a:t>Programação em </a:t>
            </a:r>
            <a:r>
              <a:rPr lang="pt-BR" i="1" dirty="0" err="1">
                <a:solidFill>
                  <a:srgbClr val="00B050"/>
                </a:solidFill>
                <a:latin typeface="NimbusRomNo9L-Medi"/>
              </a:rPr>
              <a:t>OpenCL</a:t>
            </a:r>
            <a:r>
              <a:rPr lang="pt-BR" i="1" dirty="0">
                <a:solidFill>
                  <a:srgbClr val="00B050"/>
                </a:solidFill>
                <a:latin typeface="NimbusRomNo9L-Medi"/>
              </a:rPr>
              <a:t>: </a:t>
            </a:r>
            <a:br>
              <a:rPr lang="pt-BR" i="1" dirty="0">
                <a:solidFill>
                  <a:srgbClr val="00B050"/>
                </a:solidFill>
                <a:latin typeface="NimbusRomNo9L-Medi"/>
              </a:rPr>
            </a:br>
            <a:r>
              <a:rPr lang="pt-BR" i="1" dirty="0">
                <a:solidFill>
                  <a:srgbClr val="00B050"/>
                </a:solidFill>
                <a:latin typeface="NimbusRomNo9L-Medi"/>
              </a:rPr>
              <a:t>                Uma introdução prática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>
              <a:latin typeface="NimbusRomNo9L-Medi"/>
            </a:endParaRPr>
          </a:p>
          <a:p>
            <a:r>
              <a:rPr lang="pt-BR" dirty="0">
                <a:latin typeface="NimbusRomNo9L-Medi"/>
              </a:rPr>
              <a:t>César L. B. Silveira</a:t>
            </a:r>
            <a:r>
              <a:rPr lang="pt-BR" sz="1400" dirty="0">
                <a:latin typeface="CMR8"/>
              </a:rPr>
              <a:t>1</a:t>
            </a:r>
            <a:r>
              <a:rPr lang="pt-BR" dirty="0">
                <a:latin typeface="NimbusRomNo9L-Medi"/>
              </a:rPr>
              <a:t>, Luiz G. da Silveira Jr.</a:t>
            </a:r>
            <a:r>
              <a:rPr lang="pt-BR" sz="1400" dirty="0">
                <a:latin typeface="CMR8"/>
              </a:rPr>
              <a:t>2</a:t>
            </a:r>
            <a:r>
              <a:rPr lang="pt-BR" dirty="0">
                <a:latin typeface="NimbusRomNo9L-Medi"/>
              </a:rPr>
              <a:t>, Gerson Geraldo H. Cavalheiro</a:t>
            </a:r>
            <a:r>
              <a:rPr lang="pt-BR" sz="1400" dirty="0">
                <a:latin typeface="CMR8"/>
              </a:rPr>
              <a:t>3</a:t>
            </a:r>
          </a:p>
          <a:p>
            <a:pPr marL="0" indent="0">
              <a:buNone/>
            </a:pPr>
            <a:endParaRPr lang="pt-BR" sz="1400" dirty="0">
              <a:latin typeface="CMR8"/>
            </a:endParaRPr>
          </a:p>
          <a:p>
            <a:pPr marL="0" indent="0">
              <a:buNone/>
            </a:pPr>
            <a:r>
              <a:rPr lang="pt-BR" sz="1400" dirty="0">
                <a:latin typeface="CMR8"/>
              </a:rPr>
              <a:t>            1 </a:t>
            </a:r>
            <a:r>
              <a:rPr lang="pt-BR" dirty="0">
                <a:latin typeface="NimbusRomNo9L-Regu"/>
              </a:rPr>
              <a:t>V3D </a:t>
            </a:r>
            <a:r>
              <a:rPr lang="pt-BR" dirty="0" err="1">
                <a:latin typeface="NimbusRomNo9L-Regu"/>
              </a:rPr>
              <a:t>Labs</a:t>
            </a:r>
            <a:r>
              <a:rPr lang="pt-BR" dirty="0">
                <a:latin typeface="NimbusRomNo9L-Regu"/>
              </a:rPr>
              <a:t>,  São Leopoldo, RS, Brasil</a:t>
            </a:r>
          </a:p>
          <a:p>
            <a:pPr marL="0" indent="0">
              <a:buNone/>
            </a:pPr>
            <a:r>
              <a:rPr lang="pt-BR" sz="1400" dirty="0">
                <a:latin typeface="CMR8"/>
              </a:rPr>
              <a:t>            2 </a:t>
            </a:r>
            <a:r>
              <a:rPr lang="pt-BR" dirty="0">
                <a:latin typeface="NimbusRomNo9L-Regu"/>
              </a:rPr>
              <a:t>Universidade do Vale do Rio dos Sinos, São Leopoldo, RS, Brasil</a:t>
            </a:r>
          </a:p>
          <a:p>
            <a:pPr marL="0" indent="0">
              <a:buNone/>
            </a:pPr>
            <a:r>
              <a:rPr lang="pt-BR" sz="1400" dirty="0">
                <a:latin typeface="CMR8"/>
              </a:rPr>
              <a:t>            3 </a:t>
            </a:r>
            <a:r>
              <a:rPr lang="pt-BR" dirty="0">
                <a:latin typeface="NimbusRomNo9L-Regu"/>
              </a:rPr>
              <a:t>Universidade Federal de Pelotas, Pelotas, RS, Brasil</a:t>
            </a:r>
          </a:p>
          <a:p>
            <a:pPr marL="0" indent="0">
              <a:buNone/>
            </a:pPr>
            <a:endParaRPr lang="pt-BR" sz="1800" dirty="0">
              <a:latin typeface="NimbusMonL-Regu"/>
            </a:endParaRPr>
          </a:p>
          <a:p>
            <a:pPr marL="0" indent="0">
              <a:buNone/>
            </a:pPr>
            <a:r>
              <a:rPr lang="pt-BR" sz="1800" dirty="0">
                <a:latin typeface="NimbusMonL-Regu"/>
              </a:rPr>
              <a:t>          {</a:t>
            </a:r>
            <a:r>
              <a:rPr lang="pt-BR" sz="1800" dirty="0" err="1">
                <a:latin typeface="NimbusMonL-Regu"/>
              </a:rPr>
              <a:t>cesar,gonzaga</a:t>
            </a:r>
            <a:r>
              <a:rPr lang="pt-BR" sz="1800" dirty="0">
                <a:latin typeface="NimbusMonL-Regu"/>
              </a:rPr>
              <a:t>}@v3d.com.br,   gerson.cavalheiro@ufpel.edu.br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76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Paralelismo de dados 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rgbClr val="333333"/>
                </a:solidFill>
                <a:latin typeface="Arial" panose="020B0604020202020204" pitchFamily="34" charset="0"/>
              </a:rPr>
              <a:t>Uma técnica de programação que divide uma grande quantidade de dados em partes menores que podem ser operadas em paralelo. </a:t>
            </a:r>
          </a:p>
          <a:p>
            <a:pPr marL="0" indent="0">
              <a:buNone/>
            </a:pPr>
            <a:endParaRPr lang="pt-BR" sz="24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5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0"/>
            <a:ext cx="830580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9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Single Instruction, Multiple Data (SIMD)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489326" y="1752600"/>
            <a:ext cx="1192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B(I)=A(I)*4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045076" y="1651000"/>
            <a:ext cx="12160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LOAD A(I)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MULT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STORE B(I)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622800" y="193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225675" y="28575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1981201" y="2514600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>
                <a:solidFill>
                  <a:srgbClr val="000000"/>
                </a:solidFill>
                <a:latin typeface="Times New Roman" panose="02020603050405020304" pitchFamily="18" charset="0"/>
              </a:rPr>
              <a:t>TEMPO: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2514600" y="3071813"/>
            <a:ext cx="31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altLang="pt-BR" sz="1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2505075" y="4000500"/>
            <a:ext cx="31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altLang="pt-BR" sz="1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2505075" y="4997450"/>
            <a:ext cx="31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altLang="pt-BR" sz="1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3200401" y="2628900"/>
            <a:ext cx="1336675" cy="2933700"/>
            <a:chOff x="1786" y="1584"/>
            <a:chExt cx="842" cy="1848"/>
          </a:xfrm>
        </p:grpSpPr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1786" y="1800"/>
              <a:ext cx="816" cy="384"/>
              <a:chOff x="1728" y="1824"/>
              <a:chExt cx="816" cy="384"/>
            </a:xfrm>
          </p:grpSpPr>
          <p:sp>
            <p:nvSpPr>
              <p:cNvPr id="12296" name="Rectangle 8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1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7" name="Text Box 9"/>
              <p:cNvSpPr txBox="1">
                <a:spLocks noChangeArrowheads="1"/>
              </p:cNvSpPr>
              <p:nvPr/>
            </p:nvSpPr>
            <p:spPr bwMode="auto">
              <a:xfrm>
                <a:off x="1776" y="1920"/>
                <a:ext cx="7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altLang="pt-BR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LOAD A(1)</a:t>
                </a:r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298" name="Group 10"/>
            <p:cNvGrpSpPr>
              <a:grpSpLocks/>
            </p:cNvGrpSpPr>
            <p:nvPr/>
          </p:nvGrpSpPr>
          <p:grpSpPr bwMode="auto">
            <a:xfrm>
              <a:off x="1786" y="2424"/>
              <a:ext cx="816" cy="384"/>
              <a:chOff x="1728" y="1824"/>
              <a:chExt cx="816" cy="384"/>
            </a:xfrm>
          </p:grpSpPr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1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0" name="Text Box 12"/>
              <p:cNvSpPr txBox="1">
                <a:spLocks noChangeArrowheads="1"/>
              </p:cNvSpPr>
              <p:nvPr/>
            </p:nvSpPr>
            <p:spPr bwMode="auto">
              <a:xfrm>
                <a:off x="1776" y="1920"/>
                <a:ext cx="5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altLang="pt-BR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MULT 4</a:t>
                </a:r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01" name="Group 13"/>
            <p:cNvGrpSpPr>
              <a:grpSpLocks/>
            </p:cNvGrpSpPr>
            <p:nvPr/>
          </p:nvGrpSpPr>
          <p:grpSpPr bwMode="auto">
            <a:xfrm>
              <a:off x="1786" y="3048"/>
              <a:ext cx="842" cy="384"/>
              <a:chOff x="1728" y="1824"/>
              <a:chExt cx="842" cy="384"/>
            </a:xfrm>
          </p:grpSpPr>
          <p:sp>
            <p:nvSpPr>
              <p:cNvPr id="12302" name="Rectangle 14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1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1776" y="1920"/>
                <a:ext cx="7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altLang="pt-BR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STORE A(1)</a:t>
                </a:r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2062" y="1584"/>
              <a:ext cx="24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P</a:t>
              </a:r>
              <a:r>
                <a:rPr lang="pt-BR" altLang="pt-BR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2056" y="2208"/>
              <a:ext cx="24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P</a:t>
              </a:r>
              <a:r>
                <a:rPr lang="pt-BR" altLang="pt-BR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2056" y="2864"/>
              <a:ext cx="24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P</a:t>
              </a:r>
              <a:r>
                <a:rPr lang="pt-BR" altLang="pt-BR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4987926" y="2628900"/>
            <a:ext cx="1336675" cy="2933700"/>
            <a:chOff x="1786" y="1584"/>
            <a:chExt cx="842" cy="1848"/>
          </a:xfrm>
        </p:grpSpPr>
        <p:grpSp>
          <p:nvGrpSpPr>
            <p:cNvPr id="12316" name="Group 28"/>
            <p:cNvGrpSpPr>
              <a:grpSpLocks/>
            </p:cNvGrpSpPr>
            <p:nvPr/>
          </p:nvGrpSpPr>
          <p:grpSpPr bwMode="auto">
            <a:xfrm>
              <a:off x="1786" y="1800"/>
              <a:ext cx="816" cy="384"/>
              <a:chOff x="1728" y="1824"/>
              <a:chExt cx="816" cy="384"/>
            </a:xfrm>
          </p:grpSpPr>
          <p:sp>
            <p:nvSpPr>
              <p:cNvPr id="12317" name="Rectangle 29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1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18" name="Text Box 30"/>
              <p:cNvSpPr txBox="1">
                <a:spLocks noChangeArrowheads="1"/>
              </p:cNvSpPr>
              <p:nvPr/>
            </p:nvSpPr>
            <p:spPr bwMode="auto">
              <a:xfrm>
                <a:off x="1776" y="1920"/>
                <a:ext cx="7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altLang="pt-BR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LOAD A(2)</a:t>
                </a:r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19" name="Group 31"/>
            <p:cNvGrpSpPr>
              <a:grpSpLocks/>
            </p:cNvGrpSpPr>
            <p:nvPr/>
          </p:nvGrpSpPr>
          <p:grpSpPr bwMode="auto">
            <a:xfrm>
              <a:off x="1786" y="2424"/>
              <a:ext cx="816" cy="384"/>
              <a:chOff x="1728" y="1824"/>
              <a:chExt cx="816" cy="384"/>
            </a:xfrm>
          </p:grpSpPr>
          <p:sp>
            <p:nvSpPr>
              <p:cNvPr id="12320" name="Rectangle 32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1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1" name="Text Box 33"/>
              <p:cNvSpPr txBox="1">
                <a:spLocks noChangeArrowheads="1"/>
              </p:cNvSpPr>
              <p:nvPr/>
            </p:nvSpPr>
            <p:spPr bwMode="auto">
              <a:xfrm>
                <a:off x="1776" y="1920"/>
                <a:ext cx="5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altLang="pt-BR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MULT 4</a:t>
                </a:r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22" name="Group 34"/>
            <p:cNvGrpSpPr>
              <a:grpSpLocks/>
            </p:cNvGrpSpPr>
            <p:nvPr/>
          </p:nvGrpSpPr>
          <p:grpSpPr bwMode="auto">
            <a:xfrm>
              <a:off x="1786" y="3048"/>
              <a:ext cx="842" cy="384"/>
              <a:chOff x="1728" y="1824"/>
              <a:chExt cx="842" cy="384"/>
            </a:xfrm>
          </p:grpSpPr>
          <p:sp>
            <p:nvSpPr>
              <p:cNvPr id="12323" name="Rectangle 35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pt-BR" sz="1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4" name="Text Box 36"/>
              <p:cNvSpPr txBox="1">
                <a:spLocks noChangeArrowheads="1"/>
              </p:cNvSpPr>
              <p:nvPr/>
            </p:nvSpPr>
            <p:spPr bwMode="auto">
              <a:xfrm>
                <a:off x="1776" y="1920"/>
                <a:ext cx="7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altLang="pt-BR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STORE A(2)</a:t>
                </a:r>
                <a:endParaRPr lang="pt-BR" altLang="pt-BR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25" name="Text Box 37"/>
            <p:cNvSpPr txBox="1">
              <a:spLocks noChangeArrowheads="1"/>
            </p:cNvSpPr>
            <p:nvPr/>
          </p:nvSpPr>
          <p:spPr bwMode="auto">
            <a:xfrm>
              <a:off x="2062" y="1584"/>
              <a:ext cx="24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P</a:t>
              </a:r>
              <a:r>
                <a:rPr lang="pt-BR" altLang="pt-BR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2056" y="2208"/>
              <a:ext cx="24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P</a:t>
              </a:r>
              <a:r>
                <a:rPr lang="pt-BR" altLang="pt-BR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7" name="Text Box 39"/>
            <p:cNvSpPr txBox="1">
              <a:spLocks noChangeArrowheads="1"/>
            </p:cNvSpPr>
            <p:nvPr/>
          </p:nvSpPr>
          <p:spPr bwMode="auto">
            <a:xfrm>
              <a:off x="2056" y="2864"/>
              <a:ext cx="24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P</a:t>
              </a:r>
              <a:r>
                <a:rPr lang="pt-BR" altLang="pt-BR" sz="1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29" name="Group 41"/>
          <p:cNvGrpSpPr>
            <a:grpSpLocks/>
          </p:cNvGrpSpPr>
          <p:nvPr/>
        </p:nvGrpSpPr>
        <p:grpSpPr bwMode="auto">
          <a:xfrm>
            <a:off x="6816725" y="2971800"/>
            <a:ext cx="1295400" cy="609600"/>
            <a:chOff x="1728" y="1824"/>
            <a:chExt cx="816" cy="384"/>
          </a:xfrm>
        </p:grpSpPr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1728" y="182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1776" y="1920"/>
              <a:ext cx="7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LOAD A(3)</a:t>
              </a:r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32" name="Group 44"/>
          <p:cNvGrpSpPr>
            <a:grpSpLocks/>
          </p:cNvGrpSpPr>
          <p:nvPr/>
        </p:nvGrpSpPr>
        <p:grpSpPr bwMode="auto">
          <a:xfrm>
            <a:off x="6816725" y="3962400"/>
            <a:ext cx="1295400" cy="609600"/>
            <a:chOff x="1728" y="1824"/>
            <a:chExt cx="816" cy="384"/>
          </a:xfrm>
        </p:grpSpPr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1728" y="182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34" name="Text Box 46"/>
            <p:cNvSpPr txBox="1">
              <a:spLocks noChangeArrowheads="1"/>
            </p:cNvSpPr>
            <p:nvPr/>
          </p:nvSpPr>
          <p:spPr bwMode="auto">
            <a:xfrm>
              <a:off x="1776" y="1920"/>
              <a:ext cx="5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MULT 4</a:t>
              </a:r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35" name="Group 47"/>
          <p:cNvGrpSpPr>
            <a:grpSpLocks/>
          </p:cNvGrpSpPr>
          <p:nvPr/>
        </p:nvGrpSpPr>
        <p:grpSpPr bwMode="auto">
          <a:xfrm>
            <a:off x="6816726" y="4953000"/>
            <a:ext cx="1336675" cy="609600"/>
            <a:chOff x="1728" y="1824"/>
            <a:chExt cx="842" cy="384"/>
          </a:xfrm>
        </p:grpSpPr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1728" y="1824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37" name="Text Box 49"/>
            <p:cNvSpPr txBox="1">
              <a:spLocks noChangeArrowheads="1"/>
            </p:cNvSpPr>
            <p:nvPr/>
          </p:nvSpPr>
          <p:spPr bwMode="auto">
            <a:xfrm>
              <a:off x="1776" y="1920"/>
              <a:ext cx="7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STORE A(3)</a:t>
              </a:r>
              <a:endParaRPr lang="pt-BR" altLang="pt-BR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7254875" y="2628901"/>
            <a:ext cx="3882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>
                <a:solidFill>
                  <a:srgbClr val="000000"/>
                </a:solidFill>
                <a:latin typeface="Times New Roman" panose="02020603050405020304" pitchFamily="18" charset="0"/>
              </a:rPr>
              <a:t> P</a:t>
            </a:r>
            <a:r>
              <a:rPr lang="pt-BR" altLang="pt-BR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pt-BR" altLang="pt-BR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7245350" y="3619501"/>
            <a:ext cx="3882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>
                <a:solidFill>
                  <a:srgbClr val="000000"/>
                </a:solidFill>
                <a:latin typeface="Times New Roman" panose="02020603050405020304" pitchFamily="18" charset="0"/>
              </a:rPr>
              <a:t> P</a:t>
            </a:r>
            <a:r>
              <a:rPr lang="pt-BR" altLang="pt-BR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pt-BR" altLang="pt-BR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7245350" y="4660901"/>
            <a:ext cx="3882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>
                <a:solidFill>
                  <a:srgbClr val="000000"/>
                </a:solidFill>
                <a:latin typeface="Times New Roman" panose="02020603050405020304" pitchFamily="18" charset="0"/>
              </a:rPr>
              <a:t> P</a:t>
            </a:r>
            <a:r>
              <a:rPr lang="pt-BR" altLang="pt-BR" sz="1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pt-BR" altLang="pt-BR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8655050" y="2876550"/>
            <a:ext cx="75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 b="1">
                <a:solidFill>
                  <a:srgbClr val="000000"/>
                </a:solidFill>
                <a:latin typeface="Times New Roman" panose="02020603050405020304" pitchFamily="18" charset="0"/>
              </a:rPr>
              <a:t>. . .</a:t>
            </a:r>
          </a:p>
        </p:txBody>
      </p: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8648700" y="3930650"/>
            <a:ext cx="75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 b="1">
                <a:solidFill>
                  <a:srgbClr val="000000"/>
                </a:solidFill>
                <a:latin typeface="Times New Roman" panose="02020603050405020304" pitchFamily="18" charset="0"/>
              </a:rPr>
              <a:t>. . .</a:t>
            </a: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8655050" y="4845050"/>
            <a:ext cx="75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 b="1">
                <a:solidFill>
                  <a:srgbClr val="000000"/>
                </a:solidFill>
                <a:latin typeface="Times New Roman" panose="02020603050405020304" pitchFamily="18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136371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7414" y="1675227"/>
            <a:ext cx="8877171" cy="47959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Terminologia CUDA e </a:t>
            </a:r>
            <a:r>
              <a:rPr lang="pt-BR" sz="3200" dirty="0" err="1">
                <a:solidFill>
                  <a:schemeClr val="bg1"/>
                </a:solidFill>
              </a:rPr>
              <a:t>OpenCL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1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4" name="Line 48"/>
          <p:cNvSpPr>
            <a:spLocks noChangeShapeType="1"/>
          </p:cNvSpPr>
          <p:nvPr/>
        </p:nvSpPr>
        <p:spPr bwMode="auto">
          <a:xfrm flipH="1">
            <a:off x="5105400" y="4800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5105400" y="5105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pt-BR" altLang="pt-BR" dirty="0" err="1"/>
              <a:t>Multiple</a:t>
            </a:r>
            <a:r>
              <a:rPr lang="pt-BR" altLang="pt-BR" dirty="0"/>
              <a:t> </a:t>
            </a:r>
            <a:r>
              <a:rPr lang="pt-BR" altLang="pt-BR" dirty="0" err="1"/>
              <a:t>Instruction</a:t>
            </a:r>
            <a:r>
              <a:rPr lang="pt-BR" altLang="pt-BR" dirty="0"/>
              <a:t>, </a:t>
            </a:r>
            <a:r>
              <a:rPr lang="pt-BR" altLang="pt-BR" dirty="0" err="1"/>
              <a:t>Multiple</a:t>
            </a:r>
            <a:r>
              <a:rPr lang="pt-BR" altLang="pt-BR" dirty="0"/>
              <a:t> Data (MIMD)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743200" y="2057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209801" y="1752600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>
                <a:solidFill>
                  <a:srgbClr val="000000"/>
                </a:solidFill>
                <a:latin typeface="Times New Roman" panose="02020603050405020304" pitchFamily="18" charset="0"/>
              </a:rPr>
              <a:t>TEMPO:</a:t>
            </a:r>
          </a:p>
        </p:txBody>
      </p: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3124200" y="2209800"/>
            <a:ext cx="2084388" cy="4495800"/>
            <a:chOff x="1008" y="1296"/>
            <a:chExt cx="1313" cy="2832"/>
          </a:xfrm>
        </p:grpSpPr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1008" y="1296"/>
              <a:ext cx="1313" cy="2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Inicializa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Dispara tarefa 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Dispara tarefa 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Espera por processador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Dispara tarefa C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Espera por processador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Dispara tarefa 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Espera fim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 todas as tarefas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Junta resultados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Fim</a:t>
              </a:r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1008" y="1296"/>
              <a:ext cx="1248" cy="2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429000" y="1600201"/>
            <a:ext cx="13724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pt-BR" altLang="pt-BR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pt-BR" altLang="pt-BR" sz="16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altLang="pt-BR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Programa principal</a:t>
            </a:r>
            <a:endParaRPr lang="pt-BR" altLang="pt-BR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307139" y="1625600"/>
            <a:ext cx="37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pt-BR" altLang="pt-BR" sz="16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8320089" y="1612900"/>
            <a:ext cx="37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pt-BR" altLang="pt-BR" sz="16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6019800" y="3048000"/>
            <a:ext cx="1066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6105525" y="3046413"/>
            <a:ext cx="901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Tarefa 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Fim</a:t>
            </a:r>
            <a:endParaRPr lang="pt-BR" altLang="pt-BR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8001000" y="2590800"/>
            <a:ext cx="1066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5105400" y="2667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8001000" y="2616200"/>
            <a:ext cx="11430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Tarefa 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rPr>
              <a:t>Fim</a:t>
            </a:r>
          </a:p>
        </p:txBody>
      </p: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8001000" y="5080000"/>
            <a:ext cx="1066800" cy="990600"/>
            <a:chOff x="4080" y="3216"/>
            <a:chExt cx="672" cy="624"/>
          </a:xfrm>
        </p:grpSpPr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4080" y="3216"/>
              <a:ext cx="67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4158" y="3255"/>
              <a:ext cx="57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Tarefa 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Fim</a:t>
              </a:r>
            </a:p>
          </p:txBody>
        </p:sp>
      </p:grp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5105400" y="307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80" name="Group 44"/>
          <p:cNvGrpSpPr>
            <a:grpSpLocks/>
          </p:cNvGrpSpPr>
          <p:nvPr/>
        </p:nvGrpSpPr>
        <p:grpSpPr bwMode="auto">
          <a:xfrm>
            <a:off x="6019800" y="4038600"/>
            <a:ext cx="1066800" cy="1447800"/>
            <a:chOff x="2832" y="2544"/>
            <a:chExt cx="672" cy="912"/>
          </a:xfrm>
        </p:grpSpPr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2832" y="2544"/>
              <a:ext cx="67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70" name="Text Box 34"/>
            <p:cNvSpPr txBox="1">
              <a:spLocks noChangeArrowheads="1"/>
            </p:cNvSpPr>
            <p:nvPr/>
          </p:nvSpPr>
          <p:spPr bwMode="auto">
            <a:xfrm>
              <a:off x="2880" y="2592"/>
              <a:ext cx="568" cy="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Tarefa 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Fim</a:t>
              </a:r>
              <a:endPara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5105400" y="4076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 flipH="1">
            <a:off x="5105400" y="541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 flipH="1">
            <a:off x="51054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 flipH="1">
            <a:off x="5105400" y="5943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69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Ambientes </a:t>
            </a:r>
            <a:r>
              <a:rPr lang="pt-BR" i="1" dirty="0" err="1">
                <a:solidFill>
                  <a:srgbClr val="00B050"/>
                </a:solidFill>
              </a:rPr>
              <a:t>OpenCL</a:t>
            </a:r>
            <a:r>
              <a:rPr lang="pt-BR" i="1" dirty="0">
                <a:solidFill>
                  <a:srgbClr val="00B050"/>
                </a:solidFill>
              </a:rPr>
              <a:t> Disponíveis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>
              <a:solidFill>
                <a:srgbClr val="545454"/>
              </a:solidFill>
              <a:latin typeface="Open Sans"/>
            </a:endParaRPr>
          </a:p>
          <a:p>
            <a:r>
              <a:rPr lang="en-US" dirty="0">
                <a:solidFill>
                  <a:srgbClr val="545454"/>
                </a:solidFill>
                <a:latin typeface="Open Sans"/>
              </a:rPr>
              <a:t>FOXC (</a:t>
            </a:r>
            <a:r>
              <a:rPr lang="en-US" dirty="0" err="1">
                <a:solidFill>
                  <a:srgbClr val="545454"/>
                </a:solidFill>
                <a:latin typeface="Open Sans"/>
              </a:rPr>
              <a:t>Fixstars</a:t>
            </a:r>
            <a:r>
              <a:rPr lang="en-US" dirty="0">
                <a:solidFill>
                  <a:srgbClr val="545454"/>
                </a:solidFill>
                <a:latin typeface="Open Sans"/>
              </a:rPr>
              <a:t> OpenCL Cross Compiler)</a:t>
            </a:r>
          </a:p>
          <a:p>
            <a:endParaRPr lang="en-US" dirty="0">
              <a:solidFill>
                <a:srgbClr val="545454"/>
              </a:solidFill>
              <a:latin typeface="Open Sans"/>
            </a:endParaRPr>
          </a:p>
          <a:p>
            <a:r>
              <a:rPr lang="pt-BR" dirty="0">
                <a:solidFill>
                  <a:srgbClr val="545454"/>
                </a:solidFill>
                <a:latin typeface="Open Sans"/>
              </a:rPr>
              <a:t>NVIDIA </a:t>
            </a:r>
            <a:r>
              <a:rPr lang="pt-BR" dirty="0" err="1">
                <a:solidFill>
                  <a:srgbClr val="545454"/>
                </a:solidFill>
                <a:latin typeface="Open Sans"/>
              </a:rPr>
              <a:t>OpenCL</a:t>
            </a:r>
            <a:endParaRPr lang="pt-BR" dirty="0">
              <a:solidFill>
                <a:srgbClr val="545454"/>
              </a:solidFill>
              <a:latin typeface="Open Sans"/>
            </a:endParaRPr>
          </a:p>
          <a:p>
            <a:endParaRPr lang="pt-BR" dirty="0">
              <a:solidFill>
                <a:srgbClr val="545454"/>
              </a:solidFill>
              <a:latin typeface="Open Sans"/>
            </a:endParaRPr>
          </a:p>
          <a:p>
            <a:r>
              <a:rPr lang="pt-BR" dirty="0">
                <a:solidFill>
                  <a:srgbClr val="545454"/>
                </a:solidFill>
                <a:latin typeface="Open Sans"/>
              </a:rPr>
              <a:t>AMD (ATI) </a:t>
            </a:r>
            <a:r>
              <a:rPr lang="pt-BR" dirty="0" err="1">
                <a:solidFill>
                  <a:srgbClr val="545454"/>
                </a:solidFill>
                <a:latin typeface="Open Sans"/>
              </a:rPr>
              <a:t>OpenCL</a:t>
            </a:r>
            <a:endParaRPr lang="pt-BR" dirty="0">
              <a:solidFill>
                <a:srgbClr val="545454"/>
              </a:solidFill>
              <a:latin typeface="Open Sans"/>
            </a:endParaRPr>
          </a:p>
          <a:p>
            <a:endParaRPr lang="pt-BR" dirty="0">
              <a:solidFill>
                <a:srgbClr val="545454"/>
              </a:solidFill>
              <a:latin typeface="Open Sans"/>
            </a:endParaRPr>
          </a:p>
          <a:p>
            <a:r>
              <a:rPr lang="pt-BR" dirty="0">
                <a:solidFill>
                  <a:srgbClr val="545454"/>
                </a:solidFill>
                <a:latin typeface="Open Sans"/>
              </a:rPr>
              <a:t>Apple </a:t>
            </a:r>
            <a:r>
              <a:rPr lang="pt-BR" dirty="0" err="1">
                <a:solidFill>
                  <a:srgbClr val="545454"/>
                </a:solidFill>
                <a:latin typeface="Open Sans"/>
              </a:rPr>
              <a:t>OpenCL</a:t>
            </a:r>
            <a:endParaRPr lang="pt-BR" dirty="0">
              <a:solidFill>
                <a:srgbClr val="545454"/>
              </a:solidFill>
              <a:latin typeface="Open Sans"/>
            </a:endParaRPr>
          </a:p>
          <a:p>
            <a:pPr marL="0" indent="0">
              <a:buNone/>
            </a:pPr>
            <a:endParaRPr lang="pt-BR" dirty="0">
              <a:solidFill>
                <a:srgbClr val="545454"/>
              </a:solidFill>
              <a:latin typeface="Open Sans"/>
            </a:endParaRPr>
          </a:p>
          <a:p>
            <a:r>
              <a:rPr lang="pt-BR" dirty="0">
                <a:solidFill>
                  <a:srgbClr val="545454"/>
                </a:solidFill>
                <a:latin typeface="Open Sans"/>
              </a:rPr>
              <a:t>IBM </a:t>
            </a:r>
            <a:r>
              <a:rPr lang="pt-BR" dirty="0" err="1">
                <a:solidFill>
                  <a:srgbClr val="545454"/>
                </a:solidFill>
                <a:latin typeface="Open Sans"/>
              </a:rPr>
              <a:t>OpenCL</a:t>
            </a:r>
            <a:endParaRPr lang="pt-BR" dirty="0">
              <a:solidFill>
                <a:srgbClr val="545454"/>
              </a:solidFill>
              <a:latin typeface="Open San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237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dirty="0"/>
          </a:p>
          <a:p>
            <a:r>
              <a:rPr lang="pt-BR" dirty="0" err="1">
                <a:solidFill>
                  <a:srgbClr val="0000FF"/>
                </a:solidFill>
              </a:rPr>
              <a:t>OpenCL</a:t>
            </a:r>
            <a:r>
              <a:rPr lang="pt-BR" dirty="0">
                <a:solidFill>
                  <a:srgbClr val="0000FF"/>
                </a:solidFill>
              </a:rPr>
              <a:t> torna possível a escrita de código </a:t>
            </a:r>
            <a:r>
              <a:rPr lang="pt-BR" dirty="0" err="1">
                <a:solidFill>
                  <a:srgbClr val="0000FF"/>
                </a:solidFill>
              </a:rPr>
              <a:t>multi-plataforma</a:t>
            </a:r>
            <a:r>
              <a:rPr lang="pt-BR" dirty="0">
                <a:solidFill>
                  <a:srgbClr val="0000FF"/>
                </a:solidFill>
              </a:rPr>
              <a:t> para tais dispositivos (CPU + GPU)</a:t>
            </a:r>
            <a:r>
              <a:rPr lang="pt-BR" dirty="0"/>
              <a:t>, sem a necessidade do uso de linguagens e ferramentas específicas de fabricante.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>
                <a:solidFill>
                  <a:srgbClr val="00B050"/>
                </a:solidFill>
              </a:rPr>
              <a:t>Introduzir conceitos-chave </a:t>
            </a:r>
            <a:r>
              <a:rPr lang="pt-BR" dirty="0"/>
              <a:t>e explorar a arquitetura definida no padrão </a:t>
            </a:r>
            <a:r>
              <a:rPr lang="pt-BR" dirty="0" err="1"/>
              <a:t>OpenCL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Capacitar recursos humanos </a:t>
            </a:r>
            <a:r>
              <a:rPr lang="pt-BR" dirty="0"/>
              <a:t>a utilizar de forma efetiva todo este potencial de processamento disponível para computação de alto desempenho.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29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>
                <a:solidFill>
                  <a:srgbClr val="00B050"/>
                </a:solidFill>
              </a:rPr>
              <a:t>OpenCL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rgbClr val="0000FF"/>
                </a:solidFill>
              </a:rPr>
              <a:t>capacidade de processamento paralelo </a:t>
            </a:r>
            <a:r>
              <a:rPr lang="pt-BR" dirty="0"/>
              <a:t>oferecida por processadores </a:t>
            </a:r>
            <a:r>
              <a:rPr lang="pt-BR" i="1" dirty="0" err="1">
                <a:solidFill>
                  <a:srgbClr val="00B050"/>
                </a:solidFill>
              </a:rPr>
              <a:t>multicore</a:t>
            </a:r>
            <a:r>
              <a:rPr lang="pt-BR" dirty="0"/>
              <a:t> pode ser explorada pelo uso de 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</a:rPr>
              <a:t>multithreading</a:t>
            </a:r>
            <a:r>
              <a:rPr lang="pt-BR" dirty="0"/>
              <a:t>, habilitado por tecnologias como </a:t>
            </a:r>
            <a:r>
              <a:rPr lang="pt-BR" dirty="0">
                <a:solidFill>
                  <a:srgbClr val="0000FF"/>
                </a:solidFill>
              </a:rPr>
              <a:t>POSIX Threads, </a:t>
            </a:r>
            <a:r>
              <a:rPr lang="pt-BR" dirty="0" err="1">
                <a:solidFill>
                  <a:srgbClr val="0000FF"/>
                </a:solidFill>
              </a:rPr>
              <a:t>OpenMP</a:t>
            </a:r>
            <a:r>
              <a:rPr lang="pt-BR" dirty="0">
                <a:solidFill>
                  <a:srgbClr val="0000FF"/>
                </a:solidFill>
              </a:rPr>
              <a:t>, </a:t>
            </a:r>
            <a:r>
              <a:rPr lang="pt-BR" dirty="0"/>
              <a:t>entre outras</a:t>
            </a:r>
            <a:r>
              <a:rPr lang="pt-BR" dirty="0">
                <a:solidFill>
                  <a:srgbClr val="0000FF"/>
                </a:solidFill>
              </a:rPr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desenvolvimento de soluções em </a:t>
            </a:r>
            <a:r>
              <a:rPr lang="pt-BR" i="1" dirty="0">
                <a:solidFill>
                  <a:srgbClr val="00B0F0"/>
                </a:solidFill>
              </a:rPr>
              <a:t>plataformas computacionais heterogêneas</a:t>
            </a:r>
            <a:r>
              <a:rPr lang="pt-BR" dirty="0"/>
              <a:t> (CPU + GPU) apresenta-se com custo elevado para o desenvolvedor, que deve possuir domínio de diversos paradigmas e ferramentas para extrair o poder computacional oferecido por estas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323482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>
                <a:solidFill>
                  <a:srgbClr val="00B050"/>
                </a:solidFill>
              </a:rPr>
              <a:t>OpenCL</a:t>
            </a:r>
            <a:r>
              <a:rPr lang="pt-BR" i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Neste contexto, surge </a:t>
            </a:r>
            <a:r>
              <a:rPr lang="pt-BR" dirty="0" err="1"/>
              <a:t>OpenCL</a:t>
            </a:r>
            <a:r>
              <a:rPr lang="pt-BR" dirty="0"/>
              <a:t>, criada pela Apple [Apple Inc. 2009] e padronizada pelo </a:t>
            </a:r>
            <a:r>
              <a:rPr lang="pt-BR" dirty="0" err="1"/>
              <a:t>Khronos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[</a:t>
            </a:r>
            <a:r>
              <a:rPr lang="pt-BR" dirty="0" err="1"/>
              <a:t>Khronos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2010a].</a:t>
            </a:r>
          </a:p>
          <a:p>
            <a:endParaRPr lang="pt-BR" dirty="0"/>
          </a:p>
          <a:p>
            <a:r>
              <a:rPr lang="pt-BR" dirty="0"/>
              <a:t>Apple Inc. (2009). </a:t>
            </a:r>
            <a:r>
              <a:rPr lang="pt-BR" i="1" dirty="0" err="1">
                <a:solidFill>
                  <a:srgbClr val="00B050"/>
                </a:solidFill>
              </a:rPr>
              <a:t>OpenCL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Programming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Guide</a:t>
            </a:r>
            <a:r>
              <a:rPr lang="pt-BR" i="1" dirty="0">
                <a:solidFill>
                  <a:srgbClr val="00B050"/>
                </a:solidFill>
              </a:rPr>
              <a:t> for Mac OS X</a:t>
            </a:r>
            <a:r>
              <a:rPr lang="pt-BR" dirty="0"/>
              <a:t>.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FF"/>
                </a:solidFill>
              </a:rPr>
              <a:t>http: //developer.apple.com/</a:t>
            </a:r>
            <a:r>
              <a:rPr lang="pt-BR" dirty="0" err="1">
                <a:solidFill>
                  <a:srgbClr val="0000FF"/>
                </a:solidFill>
              </a:rPr>
              <a:t>mac</a:t>
            </a:r>
            <a:r>
              <a:rPr lang="pt-BR" dirty="0">
                <a:solidFill>
                  <a:srgbClr val="0000FF"/>
                </a:solidFill>
              </a:rPr>
              <a:t>/</a:t>
            </a:r>
            <a:r>
              <a:rPr lang="pt-BR" dirty="0" err="1">
                <a:solidFill>
                  <a:srgbClr val="0000FF"/>
                </a:solidFill>
              </a:rPr>
              <a:t>library</a:t>
            </a:r>
            <a:r>
              <a:rPr lang="pt-BR" dirty="0">
                <a:solidFill>
                  <a:srgbClr val="0000FF"/>
                </a:solidFill>
              </a:rPr>
              <a:t>/</a:t>
            </a:r>
            <a:r>
              <a:rPr lang="pt-BR" dirty="0" err="1">
                <a:solidFill>
                  <a:srgbClr val="0000FF"/>
                </a:solidFill>
              </a:rPr>
              <a:t>documentation</a:t>
            </a:r>
            <a:r>
              <a:rPr lang="pt-BR" dirty="0">
                <a:solidFill>
                  <a:srgbClr val="0000FF"/>
                </a:solidFill>
              </a:rPr>
              <a:t>/ Performance/Conceptual/</a:t>
            </a:r>
            <a:r>
              <a:rPr lang="pt-BR" dirty="0" err="1">
                <a:solidFill>
                  <a:srgbClr val="0000FF"/>
                </a:solidFill>
              </a:rPr>
              <a:t>OpenCL_MacProgGuide</a:t>
            </a:r>
            <a:r>
              <a:rPr lang="pt-BR" dirty="0">
                <a:solidFill>
                  <a:srgbClr val="0000FF"/>
                </a:solidFill>
              </a:rPr>
              <a:t>/</a:t>
            </a:r>
            <a:r>
              <a:rPr lang="pt-BR" dirty="0" err="1">
                <a:solidFill>
                  <a:srgbClr val="0000FF"/>
                </a:solidFill>
              </a:rPr>
              <a:t>Introduction</a:t>
            </a:r>
            <a:r>
              <a:rPr lang="pt-BR" dirty="0">
                <a:solidFill>
                  <a:srgbClr val="0000FF"/>
                </a:solidFill>
              </a:rPr>
              <a:t>/ Introduction.html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en-US" dirty="0" err="1"/>
              <a:t>Khronos</a:t>
            </a:r>
            <a:r>
              <a:rPr lang="en-US" dirty="0"/>
              <a:t> Group (2010a). </a:t>
            </a:r>
            <a:r>
              <a:rPr lang="en-US" i="1" dirty="0">
                <a:solidFill>
                  <a:srgbClr val="00B050"/>
                </a:solidFill>
              </a:rPr>
              <a:t>OpenCL - The open standard for parallel programming of heterogeneous systems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http://www.khronos.org/opencl/.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96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>
                <a:solidFill>
                  <a:srgbClr val="00B050"/>
                </a:solidFill>
              </a:rPr>
              <a:t>OpenCL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OpenCL</a:t>
            </a:r>
            <a:r>
              <a:rPr lang="pt-BR" dirty="0"/>
              <a:t> é uma plataforma aberta e livre de royalties para </a:t>
            </a:r>
            <a:r>
              <a:rPr lang="pt-BR" dirty="0">
                <a:solidFill>
                  <a:srgbClr val="0000FF"/>
                </a:solidFill>
              </a:rPr>
              <a:t>computação de alto desempenho</a:t>
            </a:r>
            <a:r>
              <a:rPr lang="pt-BR" dirty="0"/>
              <a:t> em </a:t>
            </a:r>
            <a:r>
              <a:rPr lang="pt-BR" dirty="0">
                <a:solidFill>
                  <a:srgbClr val="0000FF"/>
                </a:solidFill>
              </a:rPr>
              <a:t>sistemas heterogêneos </a:t>
            </a:r>
            <a:r>
              <a:rPr lang="pt-BR" dirty="0"/>
              <a:t>compostos por </a:t>
            </a:r>
            <a:r>
              <a:rPr lang="pt-BR" dirty="0">
                <a:solidFill>
                  <a:srgbClr val="0000FF"/>
                </a:solidFill>
              </a:rPr>
              <a:t>CPU </a:t>
            </a:r>
            <a:r>
              <a:rPr lang="pt-BR" dirty="0"/>
              <a:t>e </a:t>
            </a:r>
            <a:r>
              <a:rPr lang="pt-BR" dirty="0" err="1">
                <a:solidFill>
                  <a:srgbClr val="0000FF"/>
                </a:solidFill>
              </a:rPr>
              <a:t>GPUs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 err="1"/>
              <a:t>OpenCL</a:t>
            </a:r>
            <a:r>
              <a:rPr lang="pt-BR" dirty="0"/>
              <a:t> oferece aos desenvolvedores um ambiente de programação paralela para escrever </a:t>
            </a:r>
            <a:r>
              <a:rPr lang="pt-BR" dirty="0">
                <a:solidFill>
                  <a:srgbClr val="0000FF"/>
                </a:solidFill>
              </a:rPr>
              <a:t>códigos portáveis para estes sistemas heterogêneos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5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Introdução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125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2800">
                <a:solidFill>
                  <a:srgbClr val="FFFFFF"/>
                </a:solidFill>
              </a:rPr>
              <a:t>Código  Sequencial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n-NO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nn-NO" sz="20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ArrayDiff(const int* a, const int* b, int* c, int n)</a:t>
            </a:r>
          </a:p>
          <a:p>
            <a:pPr marL="0" indent="0">
              <a:buNone/>
            </a:pPr>
            <a:r>
              <a:rPr lang="nn-NO" sz="20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0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(int i = 0; i &lt; n; ++i)</a:t>
            </a:r>
          </a:p>
          <a:p>
            <a:pPr marL="0" indent="0">
              <a:buNone/>
            </a:pPr>
            <a:r>
              <a:rPr lang="nn-NO" sz="20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nn-NO" sz="20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c[i] = a[i] - b[i];</a:t>
            </a:r>
          </a:p>
          <a:p>
            <a:pPr marL="0" indent="0">
              <a:buNone/>
            </a:pPr>
            <a:r>
              <a:rPr lang="nn-NO" sz="20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nn-NO" sz="20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8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3200"/>
              <a:t>Código em OpenCL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__kernel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ArrayDiff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__global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a,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__global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b,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__global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c)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get_global_id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c[id] = a[id] - b[id];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29865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</a:t>
            </a:r>
            <a:r>
              <a:rPr lang="pt-BR" i="1" dirty="0"/>
              <a:t>Arquitetura em Camadas - </a:t>
            </a:r>
            <a:r>
              <a:rPr lang="pt-BR" i="1" dirty="0" err="1"/>
              <a:t>OpenCL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84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rgbClr val="0000FF"/>
                </a:solidFill>
              </a:rPr>
              <a:t>Aplicações </a:t>
            </a:r>
            <a:r>
              <a:rPr lang="pt-BR" dirty="0" err="1">
                <a:solidFill>
                  <a:srgbClr val="0000FF"/>
                </a:solidFill>
              </a:rPr>
              <a:t>OpenCL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/>
              <a:t>são estruturadas em camadas, </a:t>
            </a:r>
            <a:br>
              <a:rPr lang="pt-BR" dirty="0"/>
            </a:br>
            <a:r>
              <a:rPr lang="pt-BR" dirty="0"/>
              <a:t>como mostra a Figura 1.</a:t>
            </a:r>
          </a:p>
          <a:p>
            <a:endParaRPr lang="pt-BR" dirty="0"/>
          </a:p>
          <a:p>
            <a:r>
              <a:rPr lang="pt-BR" dirty="0" err="1"/>
              <a:t>OpenCL</a:t>
            </a:r>
            <a:r>
              <a:rPr lang="pt-BR" dirty="0"/>
              <a:t> é um </a:t>
            </a:r>
            <a:r>
              <a:rPr lang="pt-BR" i="1" dirty="0"/>
              <a:t>framework</a:t>
            </a:r>
            <a:r>
              <a:rPr lang="pt-BR" dirty="0"/>
              <a:t> que inclui </a:t>
            </a:r>
            <a:r>
              <a:rPr lang="pt-BR" dirty="0">
                <a:solidFill>
                  <a:srgbClr val="00B050"/>
                </a:solidFill>
              </a:rPr>
              <a:t>uma linguagem </a:t>
            </a:r>
            <a:r>
              <a:rPr lang="pt-BR" dirty="0" err="1">
                <a:solidFill>
                  <a:srgbClr val="00B050"/>
                </a:solidFill>
              </a:rPr>
              <a:t>OpenCL</a:t>
            </a:r>
            <a:r>
              <a:rPr lang="pt-BR" dirty="0">
                <a:solidFill>
                  <a:srgbClr val="00B050"/>
                </a:solidFill>
              </a:rPr>
              <a:t> C</a:t>
            </a:r>
            <a:r>
              <a:rPr lang="pt-BR" dirty="0"/>
              <a:t>, uma </a:t>
            </a:r>
            <a:r>
              <a:rPr lang="pt-BR" dirty="0">
                <a:solidFill>
                  <a:srgbClr val="00B050"/>
                </a:solidFill>
              </a:rPr>
              <a:t>API C</a:t>
            </a:r>
            <a:r>
              <a:rPr lang="pt-BR" dirty="0"/>
              <a:t>, </a:t>
            </a:r>
            <a:r>
              <a:rPr lang="pt-BR" dirty="0">
                <a:solidFill>
                  <a:srgbClr val="00B050"/>
                </a:solidFill>
              </a:rPr>
              <a:t>bibliotecas</a:t>
            </a:r>
            <a:r>
              <a:rPr lang="pt-BR" dirty="0"/>
              <a:t> e um </a:t>
            </a:r>
            <a:r>
              <a:rPr lang="pt-BR" i="1" dirty="0" err="1">
                <a:solidFill>
                  <a:srgbClr val="0000FF"/>
                </a:solidFill>
              </a:rPr>
              <a:t>runtime</a:t>
            </a:r>
            <a:r>
              <a:rPr lang="pt-BR" i="1" dirty="0">
                <a:solidFill>
                  <a:srgbClr val="0000FF"/>
                </a:solidFill>
              </a:rPr>
              <a:t> system</a:t>
            </a:r>
            <a:r>
              <a:rPr lang="pt-BR" i="1" dirty="0"/>
              <a:t>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1" y="1825625"/>
            <a:ext cx="3727937" cy="441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3906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Importante observar no código </a:t>
            </a:r>
            <a:r>
              <a:rPr lang="pt-BR" i="1" dirty="0" err="1"/>
              <a:t>OpenCL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Não há um loop em kernels, </a:t>
            </a:r>
            <a:r>
              <a:rPr lang="pt-BR" dirty="0"/>
              <a:t>para iterar sobre os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código escrito geralmente focaliza na </a:t>
            </a:r>
            <a:r>
              <a:rPr lang="pt-BR" dirty="0">
                <a:solidFill>
                  <a:srgbClr val="0000FF"/>
                </a:solidFill>
              </a:rPr>
              <a:t>computação de uma unidade do resultado desejado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i="1" dirty="0" err="1">
                <a:solidFill>
                  <a:srgbClr val="0000FF"/>
                </a:solidFill>
              </a:rPr>
              <a:t>OpenCL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i="1" dirty="0" err="1">
                <a:solidFill>
                  <a:srgbClr val="0000FF"/>
                </a:solidFill>
              </a:rPr>
              <a:t>runtime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/>
              <a:t>fica responsável por </a:t>
            </a:r>
            <a:r>
              <a:rPr lang="pt-BR" dirty="0">
                <a:solidFill>
                  <a:srgbClr val="00B050"/>
                </a:solidFill>
              </a:rPr>
              <a:t>criar tantas instâncias de kernel</a:t>
            </a:r>
            <a:r>
              <a:rPr lang="pt-BR" dirty="0"/>
              <a:t>,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/>
              <a:t>quantas forem necessárias para o processamento de todo o conjunto de dados, no momento da execução.</a:t>
            </a:r>
          </a:p>
        </p:txBody>
      </p:sp>
    </p:spTree>
    <p:extLst>
      <p:ext uri="{BB962C8B-B14F-4D97-AF65-F5344CB8AC3E}">
        <p14:creationId xmlns:p14="http://schemas.microsoft.com/office/powerpoint/2010/main" val="698373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Importante observar no código </a:t>
            </a:r>
            <a:r>
              <a:rPr lang="pt-BR" i="1" dirty="0" err="1"/>
              <a:t>OpenCL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Não é necessário informar ao </a:t>
            </a:r>
            <a:r>
              <a:rPr lang="pt-BR" i="1" dirty="0">
                <a:solidFill>
                  <a:srgbClr val="0000FF"/>
                </a:solidFill>
              </a:rPr>
              <a:t>kernel </a:t>
            </a:r>
            <a:r>
              <a:rPr lang="pt-BR" i="1" dirty="0" err="1">
                <a:solidFill>
                  <a:srgbClr val="0000FF"/>
                </a:solidFill>
              </a:rPr>
              <a:t>OpenCL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dirty="0"/>
              <a:t>o tamanho do conjunto de dados, uma vez que a manipulação desta informação é responsabilidade do </a:t>
            </a:r>
            <a:r>
              <a:rPr lang="pt-BR" i="1" dirty="0" err="1">
                <a:solidFill>
                  <a:srgbClr val="0000FF"/>
                </a:solidFill>
              </a:rPr>
              <a:t>OpenCL</a:t>
            </a:r>
            <a:r>
              <a:rPr lang="pt-BR" i="1" dirty="0"/>
              <a:t> </a:t>
            </a:r>
            <a:r>
              <a:rPr lang="pt-BR" i="1" dirty="0" err="1">
                <a:solidFill>
                  <a:srgbClr val="0000FF"/>
                </a:solidFill>
              </a:rPr>
              <a:t>runtime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i="1" dirty="0" err="1">
                <a:solidFill>
                  <a:srgbClr val="0000FF"/>
                </a:solidFill>
              </a:rPr>
              <a:t>OpenCL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i="1" dirty="0" err="1">
                <a:solidFill>
                  <a:srgbClr val="0000FF"/>
                </a:solidFill>
              </a:rPr>
              <a:t>runtime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dirty="0"/>
              <a:t>permite ao desenvolvedor </a:t>
            </a:r>
            <a:r>
              <a:rPr lang="pt-BR" i="1" dirty="0">
                <a:solidFill>
                  <a:srgbClr val="00B050"/>
                </a:solidFill>
              </a:rPr>
              <a:t>enfileirar comandos para execução nos dispositivos (</a:t>
            </a:r>
            <a:r>
              <a:rPr lang="pt-BR" i="1" dirty="0" err="1">
                <a:solidFill>
                  <a:srgbClr val="00B050"/>
                </a:solidFill>
              </a:rPr>
              <a:t>GPUs</a:t>
            </a:r>
            <a:r>
              <a:rPr lang="pt-BR" i="1" dirty="0">
                <a:solidFill>
                  <a:srgbClr val="00B050"/>
                </a:solidFill>
              </a:rPr>
              <a:t>)</a:t>
            </a:r>
            <a:r>
              <a:rPr lang="pt-BR" dirty="0"/>
              <a:t>, sendo também é responsável por </a:t>
            </a:r>
            <a:r>
              <a:rPr lang="pt-BR" i="1" dirty="0">
                <a:solidFill>
                  <a:srgbClr val="00B0F0"/>
                </a:solidFill>
              </a:rPr>
              <a:t>gerenciar os recursos de memória</a:t>
            </a:r>
            <a:r>
              <a:rPr lang="pt-BR" dirty="0"/>
              <a:t> e 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computação</a:t>
            </a:r>
            <a:r>
              <a:rPr lang="pt-BR" dirty="0"/>
              <a:t>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050031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Kernels</a:t>
            </a:r>
            <a:r>
              <a:rPr lang="pt-BR" i="1" dirty="0"/>
              <a:t> e a </a:t>
            </a:r>
            <a:r>
              <a:rPr lang="pt-BR" i="1" dirty="0">
                <a:solidFill>
                  <a:srgbClr val="00B050"/>
                </a:solidFill>
              </a:rPr>
              <a:t>API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r>
              <a:rPr lang="pt-BR" dirty="0"/>
              <a:t>A </a:t>
            </a:r>
            <a:r>
              <a:rPr lang="pt-BR" dirty="0">
                <a:solidFill>
                  <a:srgbClr val="0000FF"/>
                </a:solidFill>
              </a:rPr>
              <a:t>aplicação</a:t>
            </a:r>
            <a:r>
              <a:rPr lang="pt-BR" dirty="0"/>
              <a:t> faz uso da </a:t>
            </a:r>
            <a:r>
              <a:rPr lang="pt-BR" dirty="0">
                <a:solidFill>
                  <a:srgbClr val="0000FF"/>
                </a:solidFill>
              </a:rPr>
              <a:t>API C</a:t>
            </a:r>
            <a:r>
              <a:rPr lang="pt-BR" dirty="0"/>
              <a:t> para comunicar-se com a camada </a:t>
            </a:r>
            <a:r>
              <a:rPr lang="pt-BR" i="1" dirty="0" err="1">
                <a:solidFill>
                  <a:srgbClr val="0000FF"/>
                </a:solidFill>
              </a:rPr>
              <a:t>OpenCL</a:t>
            </a:r>
            <a:r>
              <a:rPr lang="pt-BR" dirty="0"/>
              <a:t> </a:t>
            </a:r>
            <a:r>
              <a:rPr lang="pt-BR" i="1" dirty="0">
                <a:solidFill>
                  <a:srgbClr val="0000FF"/>
                </a:solidFill>
              </a:rPr>
              <a:t>Platform </a:t>
            </a:r>
            <a:r>
              <a:rPr lang="pt-BR" i="1" dirty="0" err="1">
                <a:solidFill>
                  <a:srgbClr val="0000FF"/>
                </a:solidFill>
              </a:rPr>
              <a:t>Layer</a:t>
            </a:r>
            <a:r>
              <a:rPr lang="pt-BR" dirty="0"/>
              <a:t>, enviando comandos ao </a:t>
            </a:r>
            <a:r>
              <a:rPr lang="pt-BR" i="1" dirty="0" err="1">
                <a:solidFill>
                  <a:srgbClr val="0000FF"/>
                </a:solidFill>
              </a:rPr>
              <a:t>OpenCL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i="1" dirty="0" err="1">
                <a:solidFill>
                  <a:srgbClr val="0000FF"/>
                </a:solidFill>
              </a:rPr>
              <a:t>runtime</a:t>
            </a:r>
            <a:r>
              <a:rPr lang="pt-BR" dirty="0"/>
              <a:t>, que gerencia diversos aspectos da execução.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rgbClr val="0000FF"/>
              </a:solidFill>
            </a:endParaRPr>
          </a:p>
          <a:p>
            <a:endParaRPr lang="pt-BR" dirty="0">
              <a:solidFill>
                <a:srgbClr val="0000FF"/>
              </a:solidFill>
            </a:endParaRPr>
          </a:p>
          <a:p>
            <a:r>
              <a:rPr lang="pt-BR" i="1" dirty="0">
                <a:solidFill>
                  <a:srgbClr val="0000FF"/>
                </a:solidFill>
              </a:rPr>
              <a:t>Kernels</a:t>
            </a:r>
            <a:r>
              <a:rPr lang="pt-BR" i="1" dirty="0"/>
              <a:t> </a:t>
            </a:r>
            <a:r>
              <a:rPr lang="pt-BR" dirty="0"/>
              <a:t>correspondem às entidades que são escritas pelo desenvolvedor na linguagem </a:t>
            </a:r>
            <a:r>
              <a:rPr lang="pt-BR" dirty="0" err="1">
                <a:solidFill>
                  <a:srgbClr val="0000FF"/>
                </a:solidFill>
              </a:rPr>
              <a:t>OpenCL</a:t>
            </a:r>
            <a:r>
              <a:rPr lang="pt-BR" dirty="0">
                <a:solidFill>
                  <a:srgbClr val="0000FF"/>
                </a:solidFill>
              </a:rPr>
              <a:t> C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307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Uso de </a:t>
            </a:r>
            <a:r>
              <a:rPr lang="pt-BR" i="1" dirty="0" err="1">
                <a:solidFill>
                  <a:srgbClr val="00B050"/>
                </a:solidFill>
              </a:rPr>
              <a:t>OpenCL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O uso de </a:t>
            </a:r>
            <a:r>
              <a:rPr lang="pt-BR" dirty="0" err="1">
                <a:solidFill>
                  <a:srgbClr val="0000FF"/>
                </a:solidFill>
              </a:rPr>
              <a:t>OpenCL</a:t>
            </a:r>
            <a:r>
              <a:rPr lang="pt-BR" dirty="0"/>
              <a:t> é, portanto, recomendado para aplicações que realizam operações computacionalmente custosas, porém paralelizáveis por permitirem o cálculo independente de diferentes porções do resultado.</a:t>
            </a:r>
          </a:p>
        </p:txBody>
      </p:sp>
    </p:spTree>
    <p:extLst>
      <p:ext uri="{BB962C8B-B14F-4D97-AF65-F5344CB8AC3E}">
        <p14:creationId xmlns:p14="http://schemas.microsoft.com/office/powerpoint/2010/main" val="2943706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19551-cuda_html_m3f8d33ab.png.optimized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002323" y="228601"/>
            <a:ext cx="10190285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65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Arquitetura </a:t>
            </a:r>
            <a:r>
              <a:rPr lang="pt-BR" i="1" dirty="0" err="1"/>
              <a:t>OpenCL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arquitetura </a:t>
            </a:r>
            <a:r>
              <a:rPr lang="pt-BR" dirty="0" err="1"/>
              <a:t>OpenCL</a:t>
            </a:r>
            <a:r>
              <a:rPr lang="pt-BR" dirty="0"/>
              <a:t> é </a:t>
            </a:r>
            <a:r>
              <a:rPr lang="pt-BR" dirty="0">
                <a:solidFill>
                  <a:srgbClr val="0000FF"/>
                </a:solidFill>
              </a:rPr>
              <a:t>descrita por quatro modelos</a:t>
            </a:r>
            <a:r>
              <a:rPr lang="pt-BR" dirty="0"/>
              <a:t>, bem como por uma série de conceitos associados a estes.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• Arquitetura  abstrata   de  baixo     </a:t>
            </a:r>
            <a:br>
              <a:rPr lang="pt-BR" dirty="0"/>
            </a:br>
            <a:r>
              <a:rPr lang="pt-BR" dirty="0"/>
              <a:t>   nível.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• Implementações mapeiam para </a:t>
            </a:r>
            <a:br>
              <a:rPr lang="pt-BR" dirty="0"/>
            </a:br>
            <a:r>
              <a:rPr lang="pt-BR" dirty="0"/>
              <a:t>   entidades físicas.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• Quatro modelos: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  <a:r>
              <a:rPr lang="pt-BR" sz="3000" dirty="0">
                <a:solidFill>
                  <a:schemeClr val="accent2">
                    <a:lumMod val="75000"/>
                  </a:schemeClr>
                </a:solidFill>
              </a:rPr>
              <a:t>– Plataforma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accent2">
                    <a:lumMod val="75000"/>
                  </a:schemeClr>
                </a:solidFill>
              </a:rPr>
              <a:t>          – Execução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accent2">
                    <a:lumMod val="75000"/>
                  </a:schemeClr>
                </a:solidFill>
              </a:rPr>
              <a:t>          – Programação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accent2">
                    <a:lumMod val="75000"/>
                  </a:schemeClr>
                </a:solidFill>
              </a:rPr>
              <a:t>          – Memória</a:t>
            </a:r>
          </a:p>
        </p:txBody>
      </p:sp>
    </p:spTree>
    <p:extLst>
      <p:ext uri="{BB962C8B-B14F-4D97-AF65-F5344CB8AC3E}">
        <p14:creationId xmlns:p14="http://schemas.microsoft.com/office/powerpoint/2010/main" val="664605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Modelo de Plataforma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Descreve as </a:t>
            </a:r>
            <a:r>
              <a:rPr lang="pt-BR" dirty="0">
                <a:solidFill>
                  <a:srgbClr val="0000FF"/>
                </a:solidFill>
              </a:rPr>
              <a:t>entidades</a:t>
            </a:r>
            <a:r>
              <a:rPr lang="pt-BR" dirty="0"/>
              <a:t> presentes em um ambiente computacional </a:t>
            </a:r>
            <a:r>
              <a:rPr lang="pt-BR" dirty="0" err="1"/>
              <a:t>OpenCL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Um ambiente computacional </a:t>
            </a:r>
            <a:r>
              <a:rPr lang="pt-BR" dirty="0" err="1"/>
              <a:t>OpenCL</a:t>
            </a:r>
            <a:r>
              <a:rPr lang="pt-BR" dirty="0"/>
              <a:t> é integrado por </a:t>
            </a:r>
            <a:r>
              <a:rPr lang="pt-BR" dirty="0">
                <a:solidFill>
                  <a:srgbClr val="00B050"/>
                </a:solidFill>
              </a:rPr>
              <a:t>um hospedeiro (host), que agrega um ou mais dispositivos (</a:t>
            </a:r>
            <a:r>
              <a:rPr lang="pt-BR" dirty="0" err="1">
                <a:solidFill>
                  <a:srgbClr val="00B050"/>
                </a:solidFill>
              </a:rPr>
              <a:t>devices</a:t>
            </a:r>
            <a:r>
              <a:rPr lang="pt-BR" dirty="0">
                <a:solidFill>
                  <a:srgbClr val="00B050"/>
                </a:solidFill>
              </a:rPr>
              <a:t>)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Cada dispositivo possui uma ou mais unidades de computação (</a:t>
            </a:r>
            <a:r>
              <a:rPr lang="pt-BR" i="1" dirty="0">
                <a:solidFill>
                  <a:srgbClr val="00B050"/>
                </a:solidFill>
              </a:rPr>
              <a:t>compute </a:t>
            </a:r>
            <a:r>
              <a:rPr lang="pt-BR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), sendo estas compostas de um ou mais elementos de processamento (</a:t>
            </a:r>
            <a:r>
              <a:rPr lang="pt-BR" i="1" dirty="0" err="1">
                <a:solidFill>
                  <a:srgbClr val="0000FF"/>
                </a:solidFill>
              </a:rPr>
              <a:t>processing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i="1" dirty="0" err="1">
                <a:solidFill>
                  <a:srgbClr val="0000FF"/>
                </a:solidFill>
              </a:rPr>
              <a:t>elements</a:t>
            </a:r>
            <a:r>
              <a:rPr lang="pt-BR" dirty="0"/>
              <a:t>).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O hospedeiro é responsável pela descoberta e inicialização dos dispositivos, bem como pela transferência de dados e tarefas para execução nestes. </a:t>
            </a:r>
          </a:p>
          <a:p>
            <a:endParaRPr lang="pt-BR" dirty="0"/>
          </a:p>
          <a:p>
            <a:r>
              <a:rPr lang="pt-BR" dirty="0"/>
              <a:t>A Figura 2 apresenta um diagrama do </a:t>
            </a:r>
            <a:r>
              <a:rPr lang="pt-BR" dirty="0">
                <a:solidFill>
                  <a:srgbClr val="0000FF"/>
                </a:solidFill>
              </a:rPr>
              <a:t>modelo de plataforma e de memória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Plataformas Heterogêneas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>
              <a:latin typeface="NimbusRomNo9L-Regu"/>
            </a:endParaRPr>
          </a:p>
          <a:p>
            <a:r>
              <a:rPr lang="pt-BR" dirty="0">
                <a:latin typeface="NimbusRomNo9L-Regu"/>
              </a:rPr>
              <a:t>Computadores dotados de processadores </a:t>
            </a:r>
            <a:r>
              <a:rPr lang="pt-BR" i="1" dirty="0" err="1">
                <a:latin typeface="NimbusRomNo9L-Regu-Slant_167"/>
              </a:rPr>
              <a:t>multicore</a:t>
            </a:r>
            <a:r>
              <a:rPr lang="pt-BR" dirty="0">
                <a:latin typeface="NimbusRomNo9L-Regu-Slant_167"/>
              </a:rPr>
              <a:t> </a:t>
            </a:r>
            <a:r>
              <a:rPr lang="pt-BR" dirty="0">
                <a:latin typeface="NimbusRomNo9L-Regu"/>
              </a:rPr>
              <a:t>e placas gráficas dotadas de múltiplas unidades de processamento </a:t>
            </a:r>
            <a:r>
              <a:rPr lang="pt-BR" i="1" dirty="0" err="1">
                <a:latin typeface="NimbusRomNo9L-Regu"/>
              </a:rPr>
              <a:t>manycore</a:t>
            </a:r>
            <a:r>
              <a:rPr lang="pt-BR" i="1" dirty="0">
                <a:latin typeface="NimbusRomNo9L-Regu"/>
              </a:rPr>
              <a:t>.</a:t>
            </a:r>
          </a:p>
          <a:p>
            <a:endParaRPr lang="pt-BR" i="1" dirty="0">
              <a:latin typeface="NimbusRomNo9L-Regu"/>
            </a:endParaRPr>
          </a:p>
          <a:p>
            <a:r>
              <a:rPr lang="pt-BR" dirty="0">
                <a:latin typeface="NimbusRomNo9L-Regu"/>
              </a:rPr>
              <a:t> Tais plataformas são ditas </a:t>
            </a:r>
            <a:r>
              <a:rPr lang="pt-BR" dirty="0">
                <a:solidFill>
                  <a:srgbClr val="00B050"/>
                </a:solidFill>
                <a:latin typeface="NimbusRomNo9L-Medi"/>
              </a:rPr>
              <a:t>heterogêneas</a:t>
            </a:r>
            <a:r>
              <a:rPr lang="pt-BR" dirty="0">
                <a:latin typeface="NimbusRomNo9L-Regu"/>
              </a:rPr>
              <a:t>, dada a natureza dos recursos de processamento. </a:t>
            </a:r>
          </a:p>
          <a:p>
            <a:pPr marL="0" indent="0">
              <a:buNone/>
            </a:pPr>
            <a:endParaRPr lang="pt-BR" dirty="0">
              <a:latin typeface="NimbusRomNo9L-Regu"/>
            </a:endParaRPr>
          </a:p>
          <a:p>
            <a:r>
              <a:rPr lang="pt-BR" dirty="0">
                <a:latin typeface="NimbusRomNo9L-Regu"/>
              </a:rPr>
              <a:t>Indica a necessidade de uma convergência dos esforços de desenvolvimento de software.</a:t>
            </a:r>
          </a:p>
          <a:p>
            <a:endParaRPr lang="pt-BR" dirty="0">
              <a:latin typeface="NimbusRomNo9L-Regu"/>
            </a:endParaRPr>
          </a:p>
          <a:p>
            <a:r>
              <a:rPr lang="en-US" dirty="0" err="1"/>
              <a:t>Permitem</a:t>
            </a:r>
            <a:r>
              <a:rPr lang="en-US" dirty="0"/>
              <a:t> um </a:t>
            </a:r>
            <a:r>
              <a:rPr lang="en-US" dirty="0" err="1"/>
              <a:t>processador</a:t>
            </a:r>
            <a:r>
              <a:rPr lang="en-US" dirty="0"/>
              <a:t> com CPUs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gerais</a:t>
            </a:r>
            <a:r>
              <a:rPr lang="en-US" dirty="0"/>
              <a:t> e a GPU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de </a:t>
            </a:r>
            <a:r>
              <a:rPr lang="en-US" dirty="0" err="1"/>
              <a:t>paralelismo</a:t>
            </a:r>
            <a:r>
              <a:rPr lang="en-US" dirty="0"/>
              <a:t> de dados.  </a:t>
            </a:r>
            <a:r>
              <a:rPr lang="pt-BR" dirty="0">
                <a:latin typeface="NimbusRomNo9L-Regu"/>
              </a:rPr>
              <a:t> </a:t>
            </a:r>
          </a:p>
          <a:p>
            <a:pPr marL="0" indent="0">
              <a:buNone/>
            </a:pPr>
            <a:endParaRPr lang="pt-BR" dirty="0">
              <a:latin typeface="NimbusRomNo9L-Regu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647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</a:t>
            </a:r>
            <a:r>
              <a:rPr lang="pt-BR" dirty="0" err="1"/>
              <a:t>OpenCL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sz="3200" dirty="0"/>
              <a:t>Seguindo o estilo da especificação </a:t>
            </a:r>
            <a:r>
              <a:rPr lang="pt-BR" sz="3200" dirty="0" err="1"/>
              <a:t>OpenCL</a:t>
            </a:r>
            <a:r>
              <a:rPr lang="pt-BR" sz="3200" dirty="0"/>
              <a:t>, é possível descrever as principais ideias inerentes ao </a:t>
            </a:r>
            <a:r>
              <a:rPr lang="pt-BR" sz="3200" dirty="0" err="1"/>
              <a:t>OpenCL</a:t>
            </a:r>
            <a:r>
              <a:rPr lang="pt-BR" sz="3200" dirty="0"/>
              <a:t> usando uma hierarquia de modelos: 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Modelo da Plataforma </a:t>
            </a:r>
          </a:p>
          <a:p>
            <a:pPr lvl="1"/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Modelo de Execução </a:t>
            </a:r>
          </a:p>
          <a:p>
            <a:pPr lvl="1"/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Modelo de Memória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376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Modelo de Plataforma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Uma plataforma </a:t>
            </a:r>
            <a:r>
              <a:rPr lang="pt-BR" dirty="0" err="1"/>
              <a:t>OpenCL</a:t>
            </a:r>
            <a:r>
              <a:rPr lang="pt-BR" dirty="0"/>
              <a:t> é frequentemente descrita como uma combinação de dois elementos computacionais, o </a:t>
            </a:r>
            <a:r>
              <a:rPr lang="pt-BR" dirty="0">
                <a:solidFill>
                  <a:srgbClr val="0000FF"/>
                </a:solidFill>
              </a:rPr>
              <a:t>host</a:t>
            </a:r>
            <a:r>
              <a:rPr lang="pt-BR" dirty="0"/>
              <a:t> e um ou mais dispositivos. </a:t>
            </a:r>
          </a:p>
          <a:p>
            <a:endParaRPr lang="pt-BR" dirty="0"/>
          </a:p>
          <a:p>
            <a:r>
              <a:rPr lang="pt-BR" dirty="0"/>
              <a:t>O elemento </a:t>
            </a:r>
            <a:r>
              <a:rPr lang="pt-BR" dirty="0">
                <a:solidFill>
                  <a:srgbClr val="0000FF"/>
                </a:solidFill>
              </a:rPr>
              <a:t>host</a:t>
            </a:r>
            <a:r>
              <a:rPr lang="pt-BR" dirty="0"/>
              <a:t> é responsável por administrar a execução da aplicação, enquanto os dispositivos realizam a tarefa propriamente dita. 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rgbClr val="0000FF"/>
                </a:solidFill>
              </a:rPr>
              <a:t>dispositivo</a:t>
            </a:r>
            <a:r>
              <a:rPr lang="pt-BR" dirty="0"/>
              <a:t> </a:t>
            </a:r>
            <a:r>
              <a:rPr lang="pt-BR" dirty="0" err="1"/>
              <a:t>OpenCL</a:t>
            </a:r>
            <a:r>
              <a:rPr lang="pt-BR" dirty="0"/>
              <a:t> é composto de um ou mais unidades de computação (UC) e cada UC é composto por, um ou mais, elemento de processamento (EP).</a:t>
            </a:r>
          </a:p>
        </p:txBody>
      </p:sp>
    </p:spTree>
    <p:extLst>
      <p:ext uri="{BB962C8B-B14F-4D97-AF65-F5344CB8AC3E}">
        <p14:creationId xmlns:p14="http://schemas.microsoft.com/office/powerpoint/2010/main" val="4251232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10056" y="470390"/>
            <a:ext cx="9609992" cy="3807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310054" y="5222632"/>
            <a:ext cx="9609994" cy="150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409093" y="5563278"/>
            <a:ext cx="7341576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do Host</a:t>
            </a:r>
          </a:p>
        </p:txBody>
      </p:sp>
      <p:sp>
        <p:nvSpPr>
          <p:cNvPr id="10" name="Seta: de Cima para Baixo 9"/>
          <p:cNvSpPr/>
          <p:nvPr/>
        </p:nvSpPr>
        <p:spPr>
          <a:xfrm>
            <a:off x="5944920" y="4295040"/>
            <a:ext cx="340262" cy="927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118946" y="3692769"/>
            <a:ext cx="7921869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Global e Memória Constante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118946" y="914400"/>
            <a:ext cx="3754316" cy="2338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251880" y="914400"/>
            <a:ext cx="3755633" cy="2329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442394" y="1255154"/>
            <a:ext cx="1381711" cy="1153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EP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02723" y="1255154"/>
            <a:ext cx="1371600" cy="1153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EP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559062" y="1255154"/>
            <a:ext cx="1354015" cy="1153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EP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324998" y="1255154"/>
            <a:ext cx="1408088" cy="1153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EP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409093" y="2681653"/>
            <a:ext cx="3165230" cy="40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Local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559062" y="2681651"/>
            <a:ext cx="3174024" cy="40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Local</a:t>
            </a:r>
          </a:p>
        </p:txBody>
      </p:sp>
      <p:sp>
        <p:nvSpPr>
          <p:cNvPr id="20" name="Seta: de Cima para Baixo 19"/>
          <p:cNvSpPr/>
          <p:nvPr/>
        </p:nvSpPr>
        <p:spPr>
          <a:xfrm>
            <a:off x="3886200" y="3279529"/>
            <a:ext cx="246185" cy="3956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de Cima para Baixo 21"/>
          <p:cNvSpPr/>
          <p:nvPr/>
        </p:nvSpPr>
        <p:spPr>
          <a:xfrm>
            <a:off x="8018585" y="3279529"/>
            <a:ext cx="237392" cy="3956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de Cima para Baixo 22"/>
          <p:cNvSpPr/>
          <p:nvPr/>
        </p:nvSpPr>
        <p:spPr>
          <a:xfrm>
            <a:off x="3064779" y="2426675"/>
            <a:ext cx="161998" cy="237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e Cima para Baixo 23"/>
          <p:cNvSpPr/>
          <p:nvPr/>
        </p:nvSpPr>
        <p:spPr>
          <a:xfrm flipH="1">
            <a:off x="4862145" y="2426675"/>
            <a:ext cx="149469" cy="237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567353" y="1987059"/>
            <a:ext cx="1116623" cy="29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Mem Privada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379980" y="1987060"/>
            <a:ext cx="1041138" cy="31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Mem Privada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682152" y="1987058"/>
            <a:ext cx="1125417" cy="29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Mem Privada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546216" y="1987058"/>
            <a:ext cx="1028608" cy="29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Mem Privada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386358" y="2068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145778" y="2068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413737" y="167055"/>
            <a:ext cx="339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Dispositivo de Computação - GPU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886200" y="167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567355" y="914400"/>
            <a:ext cx="28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</a:t>
            </a:r>
            <a:r>
              <a:rPr lang="pt-BR" b="1" dirty="0"/>
              <a:t>Unidade de Computação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9691" y="984798"/>
            <a:ext cx="1274886" cy="14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338754" y="6268862"/>
            <a:ext cx="739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ff5"/>
              </a:rPr>
              <a:t>   Processador:  Cada núcleo tem sua própria memória de instruções.</a:t>
            </a:r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Seta: de Cima para Baixo 39"/>
          <p:cNvSpPr/>
          <p:nvPr/>
        </p:nvSpPr>
        <p:spPr>
          <a:xfrm>
            <a:off x="7164318" y="2426676"/>
            <a:ext cx="159673" cy="237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de Cima para Baixo 40"/>
          <p:cNvSpPr/>
          <p:nvPr/>
        </p:nvSpPr>
        <p:spPr>
          <a:xfrm>
            <a:off x="8945515" y="2435467"/>
            <a:ext cx="167054" cy="237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2442394" y="4545623"/>
            <a:ext cx="343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Modelo de Plataforma </a:t>
            </a:r>
            <a:r>
              <a:rPr lang="pt-BR" b="1" dirty="0" err="1"/>
              <a:t>OpenCL</a:t>
            </a:r>
            <a:r>
              <a:rPr lang="pt-BR" b="1" dirty="0"/>
              <a:t>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831623" y="877141"/>
            <a:ext cx="25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Unidade de Computação</a:t>
            </a:r>
          </a:p>
        </p:txBody>
      </p:sp>
      <p:sp>
        <p:nvSpPr>
          <p:cNvPr id="44" name="CaixaDeTexto 43"/>
          <p:cNvSpPr txBox="1"/>
          <p:nvPr/>
        </p:nvSpPr>
        <p:spPr>
          <a:xfrm flipH="1">
            <a:off x="1389183" y="5785338"/>
            <a:ext cx="87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</a:t>
            </a:r>
            <a:r>
              <a:rPr lang="pt-BR" b="1" dirty="0">
                <a:solidFill>
                  <a:schemeClr val="bg1"/>
                </a:solidFill>
              </a:rPr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3344480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Arquitetura conceitual de um </a:t>
            </a:r>
            <a:r>
              <a:rPr lang="pt-BR" i="1" dirty="0" err="1">
                <a:solidFill>
                  <a:srgbClr val="00B050"/>
                </a:solidFill>
              </a:rPr>
              <a:t>device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OpenCL</a:t>
            </a:r>
            <a:r>
              <a:rPr lang="pt-BR" i="1" dirty="0">
                <a:solidFill>
                  <a:srgbClr val="00B050"/>
                </a:solidFill>
              </a:rPr>
              <a:t>, o host não aparece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60685" y="1485900"/>
            <a:ext cx="8713177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23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10056" y="470390"/>
            <a:ext cx="9609992" cy="3807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310054" y="5222632"/>
            <a:ext cx="9609994" cy="150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09093" y="5437987"/>
            <a:ext cx="5398476" cy="43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Memória </a:t>
            </a: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Global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ta: de Cima para Baixo 9"/>
          <p:cNvSpPr/>
          <p:nvPr/>
        </p:nvSpPr>
        <p:spPr>
          <a:xfrm>
            <a:off x="4617392" y="4149967"/>
            <a:ext cx="340262" cy="1288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18946" y="3692769"/>
            <a:ext cx="7921869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de Memória Global    |   Memória Constante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118946" y="914400"/>
            <a:ext cx="3754316" cy="2338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251880" y="914400"/>
            <a:ext cx="3755633" cy="2329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42394" y="1255154"/>
            <a:ext cx="1381711" cy="1153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02723" y="1255154"/>
            <a:ext cx="1371600" cy="1153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559062" y="1255154"/>
            <a:ext cx="1354015" cy="1153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324998" y="1255154"/>
            <a:ext cx="1408088" cy="1153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409093" y="2681653"/>
            <a:ext cx="3165230" cy="40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Memória Local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559062" y="2681651"/>
            <a:ext cx="3174024" cy="404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Memória Local</a:t>
            </a:r>
          </a:p>
        </p:txBody>
      </p:sp>
      <p:sp>
        <p:nvSpPr>
          <p:cNvPr id="20" name="Seta: de Cima para Baixo 19"/>
          <p:cNvSpPr/>
          <p:nvPr/>
        </p:nvSpPr>
        <p:spPr>
          <a:xfrm>
            <a:off x="3886200" y="3103683"/>
            <a:ext cx="254977" cy="5627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ta: de Cima para Baixo 21"/>
          <p:cNvSpPr/>
          <p:nvPr/>
        </p:nvSpPr>
        <p:spPr>
          <a:xfrm>
            <a:off x="8001000" y="3103683"/>
            <a:ext cx="254977" cy="5715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Seta: de Cima para Baixo 22"/>
          <p:cNvSpPr/>
          <p:nvPr/>
        </p:nvSpPr>
        <p:spPr>
          <a:xfrm>
            <a:off x="3064779" y="2426675"/>
            <a:ext cx="161998" cy="237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eta: de Cima para Baixo 23"/>
          <p:cNvSpPr/>
          <p:nvPr/>
        </p:nvSpPr>
        <p:spPr>
          <a:xfrm flipH="1">
            <a:off x="4862145" y="2426675"/>
            <a:ext cx="149469" cy="237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567353" y="1987059"/>
            <a:ext cx="1116623" cy="29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 Privada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379980" y="1987060"/>
            <a:ext cx="1041138" cy="31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 Privada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682152" y="1987058"/>
            <a:ext cx="1125417" cy="29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 Privada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546216" y="1987058"/>
            <a:ext cx="1028608" cy="29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 Privada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386358" y="2068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145778" y="2068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413737" y="167055"/>
            <a:ext cx="339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Dispositivo de Computação - GPU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886200" y="167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567355" y="914400"/>
            <a:ext cx="28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Unidade de Computação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9691" y="984798"/>
            <a:ext cx="1274886" cy="14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Seta: de Cima para Baixo 39"/>
          <p:cNvSpPr/>
          <p:nvPr/>
        </p:nvSpPr>
        <p:spPr>
          <a:xfrm>
            <a:off x="7164318" y="2426676"/>
            <a:ext cx="159673" cy="237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eta: de Cima para Baixo 40"/>
          <p:cNvSpPr/>
          <p:nvPr/>
        </p:nvSpPr>
        <p:spPr>
          <a:xfrm>
            <a:off x="8945515" y="2435467"/>
            <a:ext cx="167054" cy="237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831623" y="877141"/>
            <a:ext cx="25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Unidade de Computação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202723" y="6150224"/>
            <a:ext cx="5662155" cy="39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Constante</a:t>
            </a:r>
          </a:p>
        </p:txBody>
      </p:sp>
      <p:sp>
        <p:nvSpPr>
          <p:cNvPr id="8" name="Seta: de Cima para Baixo 7"/>
          <p:cNvSpPr/>
          <p:nvPr/>
        </p:nvSpPr>
        <p:spPr>
          <a:xfrm>
            <a:off x="8945515" y="4132385"/>
            <a:ext cx="365539" cy="20178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5421117" y="4527034"/>
            <a:ext cx="2970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b="1" dirty="0">
                <a:solidFill>
                  <a:prstClr val="black"/>
                </a:solidFill>
              </a:rPr>
              <a:t>Modelo de Memória </a:t>
            </a:r>
            <a:r>
              <a:rPr lang="pt-BR" b="1" dirty="0" err="1">
                <a:solidFill>
                  <a:prstClr val="black"/>
                </a:solidFill>
              </a:rPr>
              <a:t>OpenCL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93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O dispositivo (</a:t>
            </a:r>
            <a:r>
              <a:rPr lang="pt-BR" i="1" dirty="0" err="1">
                <a:solidFill>
                  <a:srgbClr val="00B050"/>
                </a:solidFill>
              </a:rPr>
              <a:t>device</a:t>
            </a:r>
            <a:r>
              <a:rPr lang="pt-BR" i="1" dirty="0">
                <a:solidFill>
                  <a:srgbClr val="00B050"/>
                </a:solidFill>
              </a:rPr>
              <a:t>) </a:t>
            </a:r>
            <a:r>
              <a:rPr lang="pt-BR" i="1" dirty="0" err="1">
                <a:solidFill>
                  <a:srgbClr val="00B050"/>
                </a:solidFill>
              </a:rPr>
              <a:t>OpenCL</a:t>
            </a:r>
            <a:r>
              <a:rPr lang="pt-BR" i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Deve conter várias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Unidades de Computação</a:t>
            </a:r>
            <a:r>
              <a:rPr lang="pt-BR" dirty="0"/>
              <a:t>, que é composta por vários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Elementos de Processamento</a:t>
            </a:r>
            <a:r>
              <a:rPr lang="pt-BR" dirty="0"/>
              <a:t>. Como exemplo, a GPU descrita em termos </a:t>
            </a:r>
            <a:r>
              <a:rPr lang="pt-BR" dirty="0" err="1"/>
              <a:t>OpenCL</a:t>
            </a:r>
            <a:r>
              <a:rPr lang="pt-BR" dirty="0"/>
              <a:t> é a seguinte.</a:t>
            </a:r>
          </a:p>
          <a:p>
            <a:endParaRPr lang="pt-BR" dirty="0"/>
          </a:p>
          <a:p>
            <a:pPr lvl="1"/>
            <a:r>
              <a:rPr lang="pt-BR" dirty="0"/>
              <a:t>Dispositivo </a:t>
            </a:r>
            <a:r>
              <a:rPr lang="pt-BR" dirty="0" err="1"/>
              <a:t>OpenCL</a:t>
            </a:r>
            <a:r>
              <a:rPr lang="pt-BR" dirty="0"/>
              <a:t> - GPU</a:t>
            </a:r>
          </a:p>
          <a:p>
            <a:pPr lvl="1"/>
            <a:r>
              <a:rPr lang="pt-BR" dirty="0"/>
              <a:t>Unidade de Computação - Vários processadores</a:t>
            </a:r>
          </a:p>
          <a:p>
            <a:pPr lvl="1"/>
            <a:r>
              <a:rPr lang="pt-BR" dirty="0"/>
              <a:t>Elementos de processamento – Núcleos de processadores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OpenCL</a:t>
            </a:r>
            <a:r>
              <a:rPr lang="pt-BR" dirty="0"/>
              <a:t> dispositivo será chamado de um dispositivo (</a:t>
            </a:r>
            <a:r>
              <a:rPr lang="pt-BR" i="1" dirty="0" err="1"/>
              <a:t>device</a:t>
            </a:r>
            <a:r>
              <a:rPr lang="pt-BR" dirty="0"/>
              <a:t>) a partir deste ponto em frente.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233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Modelo de programação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modelo de programação descreve as abordagens possíveis para a execução de código </a:t>
            </a:r>
            <a:r>
              <a:rPr lang="pt-BR" dirty="0" err="1"/>
              <a:t>OpenCL</a:t>
            </a:r>
            <a:r>
              <a:rPr lang="pt-BR" dirty="0"/>
              <a:t>. O modelo de programação em </a:t>
            </a:r>
            <a:r>
              <a:rPr lang="pt-BR" dirty="0" err="1"/>
              <a:t>OpenCL</a:t>
            </a:r>
            <a:r>
              <a:rPr lang="pt-BR" dirty="0"/>
              <a:t> é semelhante ao utilizado em CUDA.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i="1" dirty="0">
                <a:solidFill>
                  <a:srgbClr val="0000FF"/>
                </a:solidFill>
              </a:rPr>
              <a:t>Kernels</a:t>
            </a:r>
            <a:r>
              <a:rPr lang="pt-BR" dirty="0"/>
              <a:t> podem ser executados de dois modos distintos:</a:t>
            </a:r>
            <a:br>
              <a:rPr lang="pt-BR" dirty="0"/>
            </a:b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/>
              <a:t>• </a:t>
            </a:r>
            <a:r>
              <a:rPr lang="pt-BR" dirty="0">
                <a:solidFill>
                  <a:srgbClr val="00B050"/>
                </a:solidFill>
              </a:rPr>
              <a:t>Paralelismo de dados </a:t>
            </a:r>
            <a:r>
              <a:rPr lang="pt-BR" dirty="0"/>
              <a:t>(Data </a:t>
            </a:r>
            <a:r>
              <a:rPr lang="pt-BR" dirty="0" err="1"/>
              <a:t>Parallel</a:t>
            </a:r>
            <a:r>
              <a:rPr lang="pt-BR" dirty="0"/>
              <a:t>): </a:t>
            </a:r>
            <a:r>
              <a:rPr lang="pt-BR" dirty="0">
                <a:solidFill>
                  <a:srgbClr val="0000FF"/>
                </a:solidFill>
              </a:rPr>
              <a:t>são instanciados múltiplos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dirty="0">
                <a:solidFill>
                  <a:srgbClr val="0000FF"/>
                </a:solidFill>
              </a:rPr>
              <a:t> para a execução do kernel</a:t>
            </a:r>
            <a:r>
              <a:rPr lang="pt-BR" dirty="0"/>
              <a:t>. Este é o modo descrito até o momento, e consiste no modo principal de uso de </a:t>
            </a:r>
            <a:r>
              <a:rPr lang="pt-BR" dirty="0" err="1"/>
              <a:t>OpenCL</a:t>
            </a:r>
            <a:r>
              <a:rPr lang="pt-BR" dirty="0"/>
              <a:t>.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• </a:t>
            </a:r>
            <a:r>
              <a:rPr lang="pt-BR" dirty="0">
                <a:solidFill>
                  <a:srgbClr val="00B050"/>
                </a:solidFill>
              </a:rPr>
              <a:t>Paralelismo de tarefas </a:t>
            </a:r>
            <a:r>
              <a:rPr lang="pt-BR" dirty="0"/>
              <a:t>(</a:t>
            </a:r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Parallel</a:t>
            </a:r>
            <a:r>
              <a:rPr lang="pt-BR" dirty="0"/>
              <a:t>): um único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 é instanciado para a execução do </a:t>
            </a:r>
            <a:r>
              <a:rPr lang="pt-BR" i="1" dirty="0">
                <a:solidFill>
                  <a:srgbClr val="0000FF"/>
                </a:solidFill>
              </a:rPr>
              <a:t>kernel</a:t>
            </a:r>
            <a:r>
              <a:rPr lang="pt-BR" dirty="0"/>
              <a:t>. Isto permite a execução de múltiplos </a:t>
            </a:r>
            <a:r>
              <a:rPr lang="pt-BR" i="1" dirty="0">
                <a:solidFill>
                  <a:srgbClr val="0000FF"/>
                </a:solidFill>
              </a:rPr>
              <a:t>kernels</a:t>
            </a:r>
            <a:r>
              <a:rPr lang="pt-BR" dirty="0"/>
              <a:t> diferentes sobre </a:t>
            </a:r>
            <a:r>
              <a:rPr lang="pt-BR" i="1" dirty="0">
                <a:solidFill>
                  <a:schemeClr val="accent2"/>
                </a:solidFill>
              </a:rPr>
              <a:t>um mesmo conjunto de dados</a:t>
            </a:r>
            <a:r>
              <a:rPr lang="pt-BR" dirty="0"/>
              <a:t>, ou sobre </a:t>
            </a:r>
            <a:r>
              <a:rPr lang="pt-BR" dirty="0">
                <a:solidFill>
                  <a:schemeClr val="accent6"/>
                </a:solidFill>
              </a:rPr>
              <a:t>conjuntos de dados distintos.</a:t>
            </a:r>
          </a:p>
        </p:txBody>
      </p:sp>
    </p:spTree>
    <p:extLst>
      <p:ext uri="{BB962C8B-B14F-4D97-AF65-F5344CB8AC3E}">
        <p14:creationId xmlns:p14="http://schemas.microsoft.com/office/powerpoint/2010/main" val="696311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Modelo de Execução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4294967295"/>
          </p:nvPr>
        </p:nvSpPr>
        <p:spPr>
          <a:xfrm>
            <a:off x="958362" y="1825625"/>
            <a:ext cx="10313376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modelo de execução do </a:t>
            </a:r>
            <a:r>
              <a:rPr lang="pt-BR" dirty="0" err="1"/>
              <a:t>OpenCL</a:t>
            </a:r>
            <a:r>
              <a:rPr lang="pt-BR" dirty="0"/>
              <a:t> é definido em termos de duas unidades de execução distintas: </a:t>
            </a:r>
            <a:r>
              <a:rPr lang="pt-BR" i="1" dirty="0">
                <a:solidFill>
                  <a:srgbClr val="0000FF"/>
                </a:solidFill>
              </a:rPr>
              <a:t>programa host </a:t>
            </a:r>
            <a:r>
              <a:rPr lang="pt-BR" dirty="0"/>
              <a:t>e </a:t>
            </a:r>
            <a:r>
              <a:rPr lang="pt-BR" i="1" dirty="0">
                <a:solidFill>
                  <a:srgbClr val="0000FF"/>
                </a:solidFill>
              </a:rPr>
              <a:t>funções kernel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O programa </a:t>
            </a:r>
            <a:r>
              <a:rPr lang="pt-BR" i="1" dirty="0"/>
              <a:t>host </a:t>
            </a:r>
            <a:r>
              <a:rPr lang="pt-BR" dirty="0"/>
              <a:t>usa a </a:t>
            </a:r>
            <a:r>
              <a:rPr lang="pt-BR" dirty="0">
                <a:solidFill>
                  <a:srgbClr val="0000FF"/>
                </a:solidFill>
              </a:rPr>
              <a:t>API </a:t>
            </a:r>
            <a:r>
              <a:rPr lang="pt-BR" dirty="0" err="1">
                <a:solidFill>
                  <a:srgbClr val="0000FF"/>
                </a:solidFill>
              </a:rPr>
              <a:t>OpenCL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/>
              <a:t>para criar e administrar uma estrutura chamada </a:t>
            </a:r>
            <a:r>
              <a:rPr lang="pt-BR" i="1" dirty="0" err="1">
                <a:solidFill>
                  <a:srgbClr val="0000FF"/>
                </a:solidFill>
              </a:rPr>
              <a:t>OpenCL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i="1" dirty="0" err="1">
                <a:solidFill>
                  <a:srgbClr val="0000FF"/>
                </a:solidFill>
              </a:rPr>
              <a:t>context</a:t>
            </a:r>
            <a:r>
              <a:rPr lang="pt-BR" i="1" dirty="0">
                <a:solidFill>
                  <a:srgbClr val="0000FF"/>
                </a:solidFill>
              </a:rPr>
              <a:t> </a:t>
            </a:r>
            <a:r>
              <a:rPr lang="pt-BR" dirty="0"/>
              <a:t>. </a:t>
            </a:r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i="1" dirty="0">
                <a:solidFill>
                  <a:srgbClr val="0000FF"/>
                </a:solidFill>
              </a:rPr>
              <a:t>funções kernel</a:t>
            </a:r>
            <a:r>
              <a:rPr lang="pt-BR" i="1" dirty="0"/>
              <a:t> sã</a:t>
            </a:r>
            <a:r>
              <a:rPr lang="pt-BR" dirty="0"/>
              <a:t>o a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parte paralela </a:t>
            </a:r>
            <a:r>
              <a:rPr lang="pt-BR" dirty="0"/>
              <a:t>de uma aplicação </a:t>
            </a:r>
            <a:r>
              <a:rPr lang="pt-BR" dirty="0" err="1"/>
              <a:t>OpenCL</a:t>
            </a:r>
            <a:r>
              <a:rPr lang="pt-BR" dirty="0"/>
              <a:t>. É o código que é executado em um dispositivo (GPU).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i="1" dirty="0">
                <a:solidFill>
                  <a:srgbClr val="0000FF"/>
                </a:solidFill>
              </a:rPr>
              <a:t>kernel</a:t>
            </a:r>
            <a:r>
              <a:rPr lang="pt-BR" i="1" dirty="0"/>
              <a:t> </a:t>
            </a:r>
            <a:r>
              <a:rPr lang="pt-BR" dirty="0"/>
              <a:t>em execução é referenciado como um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i="1" dirty="0"/>
              <a:t> (</a:t>
            </a:r>
            <a:r>
              <a:rPr lang="pt-BR" i="1" dirty="0">
                <a:solidFill>
                  <a:srgbClr val="00B050"/>
                </a:solidFill>
              </a:rPr>
              <a:t>thread</a:t>
            </a:r>
            <a:r>
              <a:rPr lang="pt-BR" i="1" dirty="0"/>
              <a:t>) </a:t>
            </a:r>
            <a:r>
              <a:rPr lang="pt-BR" dirty="0"/>
              <a:t>e um </a:t>
            </a:r>
            <a:r>
              <a:rPr lang="pt-BR" dirty="0">
                <a:solidFill>
                  <a:srgbClr val="0000FF"/>
                </a:solidFill>
              </a:rPr>
              <a:t>conjunto</a:t>
            </a:r>
            <a:r>
              <a:rPr lang="pt-BR" dirty="0"/>
              <a:t> </a:t>
            </a:r>
            <a:r>
              <a:rPr lang="pt-BR" dirty="0">
                <a:solidFill>
                  <a:srgbClr val="0000FF"/>
                </a:solidFill>
              </a:rPr>
              <a:t>de </a:t>
            </a:r>
            <a:r>
              <a:rPr lang="pt-BR" dirty="0" err="1">
                <a:solidFill>
                  <a:srgbClr val="0000FF"/>
                </a:solidFill>
              </a:rPr>
              <a:t>work-</a:t>
            </a:r>
            <a:r>
              <a:rPr lang="pt-BR" i="1" dirty="0" err="1">
                <a:solidFill>
                  <a:srgbClr val="0000FF"/>
                </a:solidFill>
              </a:rPr>
              <a:t>items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dirty="0"/>
              <a:t>como um </a:t>
            </a:r>
            <a:r>
              <a:rPr lang="pt-BR" i="1" dirty="0" err="1">
                <a:solidFill>
                  <a:srgbClr val="0000FF"/>
                </a:solidFill>
              </a:rPr>
              <a:t>work-group</a:t>
            </a:r>
            <a:r>
              <a:rPr lang="pt-BR" i="1" dirty="0">
                <a:solidFill>
                  <a:srgbClr val="0000FF"/>
                </a:solidFill>
              </a:rPr>
              <a:t> (</a:t>
            </a:r>
            <a:r>
              <a:rPr lang="pt-BR" i="1" dirty="0">
                <a:solidFill>
                  <a:srgbClr val="00B050"/>
                </a:solidFill>
              </a:rPr>
              <a:t>bloco de threads</a:t>
            </a:r>
            <a:r>
              <a:rPr lang="pt-BR" i="1" dirty="0">
                <a:solidFill>
                  <a:srgbClr val="0000FF"/>
                </a:solidFill>
              </a:rPr>
              <a:t>)</a:t>
            </a:r>
            <a:r>
              <a:rPr lang="pt-BR" dirty="0"/>
              <a:t>. 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960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latin typeface="NimbusRomNo9L-Regu"/>
              </a:rPr>
              <a:t>O modelo de execução descreve a </a:t>
            </a:r>
            <a:r>
              <a:rPr lang="pt-BR" dirty="0">
                <a:solidFill>
                  <a:srgbClr val="0000FF"/>
                </a:solidFill>
                <a:latin typeface="NimbusRomNo9L-Regu"/>
              </a:rPr>
              <a:t>instanciação de </a:t>
            </a:r>
            <a:r>
              <a:rPr lang="pt-BR" dirty="0">
                <a:solidFill>
                  <a:srgbClr val="0000FF"/>
                </a:solidFill>
                <a:latin typeface="NimbusRomNo9L-Regu-Slant_167"/>
              </a:rPr>
              <a:t>kernels </a:t>
            </a:r>
            <a:r>
              <a:rPr lang="pt-BR" dirty="0">
                <a:latin typeface="NimbusRomNo9L-Regu"/>
              </a:rPr>
              <a:t>e a identificação das instâncias.</a:t>
            </a:r>
          </a:p>
          <a:p>
            <a:endParaRPr lang="pt-BR" dirty="0">
              <a:latin typeface="NimbusRomNo9L-Regu"/>
            </a:endParaRPr>
          </a:p>
          <a:p>
            <a:r>
              <a:rPr lang="pt-BR" dirty="0">
                <a:latin typeface="NimbusRomNo9L-Regu"/>
              </a:rPr>
              <a:t>Em </a:t>
            </a:r>
            <a:r>
              <a:rPr lang="pt-BR" dirty="0" err="1">
                <a:latin typeface="NimbusRomNo9L-Regu"/>
              </a:rPr>
              <a:t>OpenCL</a:t>
            </a:r>
            <a:r>
              <a:rPr lang="pt-BR" dirty="0">
                <a:latin typeface="NimbusRomNo9L-Regu"/>
              </a:rPr>
              <a:t>, um </a:t>
            </a:r>
            <a:r>
              <a:rPr lang="pt-BR" dirty="0">
                <a:latin typeface="NimbusRomNo9L-Regu-Slant_167"/>
              </a:rPr>
              <a:t>kernel </a:t>
            </a:r>
            <a:r>
              <a:rPr lang="pt-BR" dirty="0">
                <a:latin typeface="NimbusRomNo9L-Regu"/>
              </a:rPr>
              <a:t>é executado em um espaço de índices de 1, 2 ou 3 dimensões. </a:t>
            </a:r>
          </a:p>
          <a:p>
            <a:endParaRPr lang="pt-BR" dirty="0">
              <a:latin typeface="NimbusRomNo9L-Regu"/>
            </a:endParaRP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Cada instância do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NimbusRomNo9L-Regu-Slant_167"/>
              </a:rPr>
              <a:t>kernel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é denominada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NimbusRomNo9L-Medi"/>
              </a:rPr>
              <a:t>item de trabalho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(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NimbusRomNo9L-ReguItal"/>
              </a:rPr>
              <a:t>work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NimbusRomNo9L-ReguItal"/>
              </a:rPr>
              <a:t>-item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)</a:t>
            </a:r>
            <a:r>
              <a:rPr lang="pt-BR" dirty="0">
                <a:latin typeface="NimbusRomNo9L-Regu"/>
              </a:rPr>
              <a:t>, materializado por uma thread, sendo este identificado por uma </a:t>
            </a:r>
            <a:r>
              <a:rPr lang="pt-BR" i="1" dirty="0" err="1">
                <a:latin typeface="NimbusRomNo9L-Regu"/>
              </a:rPr>
              <a:t>tupla</a:t>
            </a:r>
            <a:r>
              <a:rPr lang="pt-BR" i="1" dirty="0">
                <a:latin typeface="NimbusRomNo9L-Regu"/>
              </a:rPr>
              <a:t> de índices</a:t>
            </a:r>
            <a:r>
              <a:rPr lang="pt-BR" dirty="0">
                <a:latin typeface="NimbusRomNo9L-Regu"/>
              </a:rPr>
              <a:t>, havendo um índice para cada dimensão do espaço de índices. Estes índices são os </a:t>
            </a:r>
            <a:r>
              <a:rPr lang="pt-BR" dirty="0">
                <a:solidFill>
                  <a:srgbClr val="0000FF"/>
                </a:solidFill>
                <a:latin typeface="NimbusRomNo9L-Medi"/>
              </a:rPr>
              <a:t>identificadores globais </a:t>
            </a:r>
            <a:r>
              <a:rPr lang="pt-BR" dirty="0">
                <a:solidFill>
                  <a:srgbClr val="0000FF"/>
                </a:solidFill>
                <a:latin typeface="NimbusRomNo9L-Regu"/>
              </a:rPr>
              <a:t>do item de trabalho</a:t>
            </a:r>
            <a:r>
              <a:rPr lang="pt-BR" dirty="0">
                <a:latin typeface="NimbusRomNo9L-Regu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962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Um </a:t>
            </a:r>
            <a:r>
              <a:rPr lang="pt-BR" i="1" dirty="0" err="1">
                <a:solidFill>
                  <a:srgbClr val="00B050"/>
                </a:solidFill>
              </a:rPr>
              <a:t>NDRange</a:t>
            </a:r>
            <a:r>
              <a:rPr lang="pt-BR" i="1" dirty="0">
                <a:solidFill>
                  <a:srgbClr val="00B050"/>
                </a:solidFill>
              </a:rPr>
              <a:t> de duas dimensões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Figura 3 ilustram </a:t>
            </a:r>
            <a:r>
              <a:rPr lang="pt-BR" dirty="0" err="1"/>
              <a:t>NDRange</a:t>
            </a:r>
            <a:r>
              <a:rPr lang="pt-BR" dirty="0"/>
              <a:t> de duas dimensões, dividido em quatro 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</a:rPr>
              <a:t>work-groups</a:t>
            </a:r>
            <a:r>
              <a:rPr lang="pt-BR" dirty="0"/>
              <a:t>.</a:t>
            </a:r>
          </a:p>
          <a:p>
            <a:r>
              <a:rPr lang="pt-BR" dirty="0"/>
              <a:t>Cada 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</a:rPr>
              <a:t>work-group</a:t>
            </a:r>
            <a:r>
              <a:rPr lang="pt-BR" dirty="0"/>
              <a:t> contém quatro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dirty="0"/>
              <a:t>. </a:t>
            </a:r>
          </a:p>
          <a:p>
            <a:r>
              <a:rPr lang="pt-BR" dirty="0"/>
              <a:t>Observando-se os diferentes índices existentes, pode constar que um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 pode ser identificado individualmente de duas maneiras: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1. Por meio de seus identificadores globais.</a:t>
            </a:r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2. Por meio da combinação de seus </a:t>
            </a:r>
            <a:r>
              <a:rPr lang="pt-BR" dirty="0">
                <a:solidFill>
                  <a:srgbClr val="00B050"/>
                </a:solidFill>
              </a:rPr>
              <a:t>identificadores locais </a:t>
            </a:r>
            <a:r>
              <a:rPr lang="pt-BR" dirty="0"/>
              <a:t>e dos </a:t>
            </a:r>
            <a:br>
              <a:rPr lang="pt-BR" dirty="0"/>
            </a:br>
            <a:r>
              <a:rPr lang="pt-BR" dirty="0"/>
              <a:t>     identificadores do seu 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</a:rPr>
              <a:t>work-group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13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GPU – </a:t>
            </a:r>
            <a:r>
              <a:rPr lang="pt-BR" i="1" dirty="0" err="1">
                <a:solidFill>
                  <a:srgbClr val="00B050"/>
                </a:solidFill>
              </a:rPr>
              <a:t>Graphics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Processing</a:t>
            </a:r>
            <a:r>
              <a:rPr lang="pt-BR" i="1" dirty="0">
                <a:solidFill>
                  <a:srgbClr val="00B050"/>
                </a:solidFill>
              </a:rPr>
              <a:t> Unit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NimbusRomNo9L-Regu"/>
              </a:rPr>
              <a:t>O uso tradicional das </a:t>
            </a:r>
            <a:r>
              <a:rPr lang="pt-BR" dirty="0">
                <a:solidFill>
                  <a:srgbClr val="00B050"/>
                </a:solidFill>
                <a:latin typeface="NimbusRomNo9L-Regu"/>
              </a:rPr>
              <a:t>placas gráficas</a:t>
            </a:r>
            <a:r>
              <a:rPr lang="pt-BR" dirty="0">
                <a:latin typeface="NimbusRomNo9L-Regu"/>
              </a:rPr>
              <a:t>, esteve durante muito tempo associado às aplicações de computação gráfica e/ou processamento de imagens.</a:t>
            </a:r>
          </a:p>
          <a:p>
            <a:endParaRPr lang="pt-BR" dirty="0"/>
          </a:p>
          <a:p>
            <a:r>
              <a:rPr lang="pt-BR" dirty="0"/>
              <a:t>Nos últimos anos, </a:t>
            </a:r>
            <a:r>
              <a:rPr lang="pt-BR" dirty="0">
                <a:solidFill>
                  <a:srgbClr val="00B050"/>
                </a:solidFill>
              </a:rPr>
              <a:t>arquiteturas  de placas gráficas </a:t>
            </a:r>
            <a:r>
              <a:rPr lang="pt-BR" dirty="0"/>
              <a:t>tem sido consideradas para implementações de </a:t>
            </a:r>
            <a:r>
              <a:rPr lang="pt-BR" dirty="0">
                <a:solidFill>
                  <a:srgbClr val="0000FF"/>
                </a:solidFill>
              </a:rPr>
              <a:t>aplicações científicas em um escopo mais genérico</a:t>
            </a:r>
            <a:r>
              <a:rPr lang="pt-BR" dirty="0"/>
              <a:t>, uma vez que seus processadores, chamados de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GPU (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Graphics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Processing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Unit)</a:t>
            </a:r>
            <a:r>
              <a:rPr lang="pt-BR" dirty="0"/>
              <a:t>, dispõem de grande capacidade de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1529036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8787" y="276225"/>
            <a:ext cx="87344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22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Organização de </a:t>
            </a:r>
            <a:r>
              <a:rPr lang="pt-BR" i="1" dirty="0" err="1">
                <a:solidFill>
                  <a:srgbClr val="00B050"/>
                </a:solidFill>
              </a:rPr>
              <a:t>Work-groups</a:t>
            </a:r>
            <a:r>
              <a:rPr lang="pt-BR" i="1" dirty="0">
                <a:solidFill>
                  <a:srgbClr val="00B050"/>
                </a:solidFill>
              </a:rPr>
              <a:t> (blocos) em um </a:t>
            </a:r>
            <a:r>
              <a:rPr lang="pt-BR" i="1" dirty="0" err="1">
                <a:solidFill>
                  <a:srgbClr val="00B050"/>
                </a:solidFill>
              </a:rPr>
              <a:t>NDRange</a:t>
            </a:r>
            <a:r>
              <a:rPr lang="pt-BR" i="1" dirty="0">
                <a:solidFill>
                  <a:srgbClr val="00B050"/>
                </a:solidFill>
              </a:rPr>
              <a:t> (grid)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690688"/>
            <a:ext cx="5410200" cy="50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5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Identificando </a:t>
            </a:r>
            <a:r>
              <a:rPr lang="pt-BR" i="1" dirty="0" err="1">
                <a:solidFill>
                  <a:srgbClr val="00B050"/>
                </a:solidFill>
              </a:rPr>
              <a:t>work-items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dirty="0"/>
          </a:p>
          <a:p>
            <a:r>
              <a:rPr lang="pt-BR" dirty="0"/>
              <a:t>Os identificadores de um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 são, em geral, empregados para indexar estruturas que armazenam os dados de entrada e saída de um </a:t>
            </a:r>
            <a:r>
              <a:rPr lang="pt-BR" i="1" dirty="0">
                <a:solidFill>
                  <a:srgbClr val="0000FF"/>
                </a:solidFill>
              </a:rPr>
              <a:t>kernel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i="1" dirty="0">
                <a:solidFill>
                  <a:srgbClr val="00B0F0"/>
                </a:solidFill>
              </a:rPr>
              <a:t>espaço de índices </a:t>
            </a:r>
            <a:r>
              <a:rPr lang="pt-BR" dirty="0"/>
              <a:t>é frequentemente dimensionado de em função do tamanho dos conjuntos de dados a serem processados. </a:t>
            </a:r>
          </a:p>
          <a:p>
            <a:endParaRPr lang="pt-BR" dirty="0"/>
          </a:p>
          <a:p>
            <a:r>
              <a:rPr lang="pt-BR" dirty="0"/>
              <a:t>Assim, por meio de seus identificadores, cada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 pode ser designado responsável por um ponto ou uma parte específica do resultado.</a:t>
            </a:r>
          </a:p>
        </p:txBody>
      </p:sp>
    </p:spTree>
    <p:extLst>
      <p:ext uri="{BB962C8B-B14F-4D97-AF65-F5344CB8AC3E}">
        <p14:creationId xmlns:p14="http://schemas.microsoft.com/office/powerpoint/2010/main" val="18898517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Kernels e 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A execução de </a:t>
            </a:r>
            <a:r>
              <a:rPr lang="pt-BR" sz="3600" i="1" dirty="0">
                <a:solidFill>
                  <a:srgbClr val="00B050"/>
                </a:solidFill>
              </a:rPr>
              <a:t>kernels</a:t>
            </a:r>
            <a:r>
              <a:rPr lang="pt-BR" sz="3600" dirty="0"/>
              <a:t> em uma aplicação </a:t>
            </a:r>
            <a:r>
              <a:rPr lang="pt-BR" sz="3600" dirty="0" err="1"/>
              <a:t>OpenCL</a:t>
            </a:r>
            <a:r>
              <a:rPr lang="pt-BR" sz="3600" dirty="0"/>
              <a:t> só é possível após a definição de um </a:t>
            </a:r>
            <a:r>
              <a:rPr lang="pt-BR" sz="3600" i="1" dirty="0">
                <a:solidFill>
                  <a:srgbClr val="00B050"/>
                </a:solidFill>
              </a:rPr>
              <a:t>contexto</a:t>
            </a:r>
            <a:r>
              <a:rPr lang="pt-BR" sz="3600" dirty="0"/>
              <a:t> (</a:t>
            </a:r>
            <a:r>
              <a:rPr lang="pt-BR" sz="3600" i="1" dirty="0" err="1"/>
              <a:t>context</a:t>
            </a:r>
            <a:r>
              <a:rPr lang="pt-BR" sz="3600" dirty="0"/>
              <a:t>). </a:t>
            </a:r>
          </a:p>
          <a:p>
            <a:endParaRPr lang="pt-BR" sz="3600" dirty="0"/>
          </a:p>
          <a:p>
            <a:r>
              <a:rPr lang="pt-BR" sz="3600" dirty="0"/>
              <a:t>Um contexto engloba um </a:t>
            </a:r>
            <a:r>
              <a:rPr lang="pt-BR" sz="3600" i="1" dirty="0">
                <a:solidFill>
                  <a:srgbClr val="0000FF"/>
                </a:solidFill>
              </a:rPr>
              <a:t>conjunto de dispositivos </a:t>
            </a:r>
            <a:r>
              <a:rPr lang="pt-BR" sz="3600" dirty="0"/>
              <a:t>e </a:t>
            </a:r>
            <a:r>
              <a:rPr lang="pt-BR" sz="3600" i="1" dirty="0">
                <a:solidFill>
                  <a:srgbClr val="00B050"/>
                </a:solidFill>
              </a:rPr>
              <a:t>kernels</a:t>
            </a:r>
            <a:r>
              <a:rPr lang="pt-BR" sz="3600" dirty="0"/>
              <a:t>, além de outras estruturas necessárias para a operação da aplicação, como </a:t>
            </a:r>
            <a:r>
              <a:rPr lang="pt-BR" sz="3600" i="1" dirty="0">
                <a:solidFill>
                  <a:schemeClr val="accent2">
                    <a:lumMod val="75000"/>
                  </a:schemeClr>
                </a:solidFill>
              </a:rPr>
              <a:t>filas de comandos</a:t>
            </a:r>
            <a:r>
              <a:rPr lang="pt-BR" sz="3600" dirty="0"/>
              <a:t>, </a:t>
            </a:r>
            <a:r>
              <a:rPr lang="pt-BR" sz="3600" i="1" dirty="0">
                <a:solidFill>
                  <a:srgbClr val="C00000"/>
                </a:solidFill>
              </a:rPr>
              <a:t>objetos de programa</a:t>
            </a:r>
            <a:r>
              <a:rPr lang="pt-BR" sz="3600" dirty="0"/>
              <a:t> e </a:t>
            </a:r>
            <a:r>
              <a:rPr lang="pt-BR" sz="3600" i="1" dirty="0">
                <a:solidFill>
                  <a:srgbClr val="0070C0"/>
                </a:solidFill>
              </a:rPr>
              <a:t>objetos de memória</a:t>
            </a:r>
            <a:r>
              <a:rPr lang="pt-B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55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Kernels e filas de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latin typeface="NimbusRomNo9L-Regu"/>
            </a:endParaRPr>
          </a:p>
          <a:p>
            <a:r>
              <a:rPr lang="pt-BR" sz="3600" dirty="0">
                <a:latin typeface="NimbusRomNo9L-Regu"/>
              </a:rPr>
              <a:t>Para serem executados, </a:t>
            </a:r>
            <a:r>
              <a:rPr lang="pt-BR" sz="3600" i="1" dirty="0">
                <a:solidFill>
                  <a:srgbClr val="00B050"/>
                </a:solidFill>
                <a:latin typeface="NimbusRomNo9L-Regu-Slant_167"/>
              </a:rPr>
              <a:t>kernels</a:t>
            </a:r>
            <a:r>
              <a:rPr lang="pt-BR" sz="3600" dirty="0">
                <a:latin typeface="NimbusRomNo9L-Regu-Slant_167"/>
              </a:rPr>
              <a:t> </a:t>
            </a:r>
            <a:r>
              <a:rPr lang="pt-BR" sz="3600" dirty="0">
                <a:latin typeface="NimbusRomNo9L-Regu"/>
              </a:rPr>
              <a:t>são submetidos a </a:t>
            </a:r>
            <a:r>
              <a:rPr lang="pt-BR" sz="3600" i="1" dirty="0">
                <a:solidFill>
                  <a:srgbClr val="0000FF"/>
                </a:solidFill>
                <a:latin typeface="NimbusRomNo9L-Medi"/>
              </a:rPr>
              <a:t>filas de comandos </a:t>
            </a:r>
            <a:r>
              <a:rPr lang="pt-BR" sz="3600" dirty="0">
                <a:latin typeface="NimbusRomNo9L-Regu"/>
              </a:rPr>
              <a:t>(</a:t>
            </a:r>
            <a:r>
              <a:rPr lang="pt-BR" sz="3600" i="1" dirty="0" err="1">
                <a:solidFill>
                  <a:srgbClr val="0000FF"/>
                </a:solidFill>
                <a:latin typeface="NimbusRomNo9L-ReguItal"/>
              </a:rPr>
              <a:t>command</a:t>
            </a:r>
            <a:r>
              <a:rPr lang="pt-BR" sz="3600" i="1" dirty="0">
                <a:solidFill>
                  <a:srgbClr val="0000FF"/>
                </a:solidFill>
                <a:latin typeface="NimbusRomNo9L-ReguItal"/>
              </a:rPr>
              <a:t> </a:t>
            </a:r>
            <a:r>
              <a:rPr lang="pt-BR" sz="3600" i="1" dirty="0" err="1">
                <a:solidFill>
                  <a:srgbClr val="0000FF"/>
                </a:solidFill>
                <a:latin typeface="NimbusRomNo9L-ReguItal"/>
              </a:rPr>
              <a:t>queues</a:t>
            </a:r>
            <a:r>
              <a:rPr lang="pt-BR" sz="3600" dirty="0">
                <a:latin typeface="NimbusRomNo9L-Regu"/>
              </a:rPr>
              <a:t>) associadas aos dispositivos em uso. </a:t>
            </a:r>
          </a:p>
          <a:p>
            <a:endParaRPr lang="pt-BR" sz="3600" dirty="0">
              <a:latin typeface="NimbusRomNo9L-Regu"/>
            </a:endParaRPr>
          </a:p>
          <a:p>
            <a:r>
              <a:rPr lang="pt-BR" sz="3600" dirty="0">
                <a:latin typeface="NimbusRomNo9L-Regu"/>
              </a:rPr>
              <a:t>Cada dispositivo (GPU) possui </a:t>
            </a:r>
            <a:r>
              <a:rPr lang="pt-BR" sz="3600" i="1" dirty="0">
                <a:solidFill>
                  <a:srgbClr val="00B050"/>
                </a:solidFill>
                <a:latin typeface="NimbusRomNo9L-Regu"/>
              </a:rPr>
              <a:t>uma</a:t>
            </a:r>
            <a:r>
              <a:rPr lang="pt-BR" sz="3600" dirty="0">
                <a:latin typeface="NimbusRomNo9L-Regu"/>
              </a:rPr>
              <a:t> fila de comandos associada a ela.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48316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</a:t>
            </a:r>
            <a:r>
              <a:rPr lang="pt-BR" dirty="0" err="1"/>
              <a:t>OpenCL</a:t>
            </a:r>
            <a:r>
              <a:rPr lang="pt-BR" dirty="0"/>
              <a:t> para </a:t>
            </a:r>
            <a:r>
              <a:rPr lang="pt-BR" dirty="0" err="1"/>
              <a:t>Device</a:t>
            </a:r>
            <a:r>
              <a:rPr lang="pt-BR" dirty="0"/>
              <a:t> </a:t>
            </a:r>
            <a:r>
              <a:rPr lang="pt-BR" dirty="0" err="1"/>
              <a:t>GPUs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1575" y="1971675"/>
            <a:ext cx="8858249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267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Kernels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modelo de execução descreve a </a:t>
            </a:r>
            <a:r>
              <a:rPr lang="pt-BR" dirty="0">
                <a:solidFill>
                  <a:srgbClr val="0000FF"/>
                </a:solidFill>
              </a:rPr>
              <a:t>instanciação de kernels </a:t>
            </a:r>
            <a:r>
              <a:rPr lang="pt-BR" dirty="0"/>
              <a:t>e a identificação das instâncias.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Em </a:t>
            </a:r>
            <a:r>
              <a:rPr lang="pt-BR" dirty="0" err="1"/>
              <a:t>OpenCL</a:t>
            </a:r>
            <a:r>
              <a:rPr lang="pt-BR" dirty="0"/>
              <a:t>, um </a:t>
            </a:r>
            <a:r>
              <a:rPr lang="pt-BR" i="1" dirty="0">
                <a:solidFill>
                  <a:srgbClr val="0000FF"/>
                </a:solidFill>
              </a:rPr>
              <a:t>kernel </a:t>
            </a:r>
            <a:r>
              <a:rPr lang="pt-BR" dirty="0"/>
              <a:t>é executado em um espaço de índices de 1, 2 ou 3 dimensões, denominado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NDRange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(N-Dimensional Range)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>
                <a:solidFill>
                  <a:srgbClr val="0000FF"/>
                </a:solidFill>
              </a:rPr>
              <a:t>Cada instância do kernel é denominada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,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/>
              <a:t>sendo este identificado por uma </a:t>
            </a:r>
            <a:r>
              <a:rPr lang="pt-BR" i="1" dirty="0" err="1"/>
              <a:t>tupla</a:t>
            </a:r>
            <a:r>
              <a:rPr lang="pt-BR" i="1" dirty="0"/>
              <a:t> de índices</a:t>
            </a:r>
            <a:r>
              <a:rPr lang="pt-BR" dirty="0"/>
              <a:t>, havendo um índice para cada dimensão do espaço de índices. </a:t>
            </a:r>
          </a:p>
          <a:p>
            <a:endParaRPr lang="pt-BR" dirty="0"/>
          </a:p>
          <a:p>
            <a:r>
              <a:rPr lang="pt-BR" dirty="0"/>
              <a:t>Estes índices são os </a:t>
            </a:r>
            <a:r>
              <a:rPr lang="pt-BR" dirty="0">
                <a:solidFill>
                  <a:srgbClr val="0000FF"/>
                </a:solidFill>
              </a:rPr>
              <a:t>identificadores globais do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357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>
                <a:solidFill>
                  <a:srgbClr val="00B050"/>
                </a:solidFill>
              </a:rPr>
              <a:t>Modelo de Memória </a:t>
            </a:r>
            <a:r>
              <a:rPr lang="pt-BR" i="1" dirty="0" err="1">
                <a:solidFill>
                  <a:srgbClr val="00B050"/>
                </a:solidFill>
              </a:rPr>
              <a:t>OpenCL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1. </a:t>
            </a:r>
            <a:r>
              <a:rPr lang="pt-BR" dirty="0">
                <a:solidFill>
                  <a:srgbClr val="0000FF"/>
                </a:solidFill>
              </a:rPr>
              <a:t>Memória Global  </a:t>
            </a:r>
            <a:r>
              <a:rPr lang="pt-BR" dirty="0"/>
              <a:t>-  Memória que pode ser lida de todos os </a:t>
            </a:r>
            <a:r>
              <a:rPr lang="pt-BR" i="1" dirty="0" err="1"/>
              <a:t>work</a:t>
            </a:r>
            <a:r>
              <a:rPr lang="pt-BR" i="1" dirty="0"/>
              <a:t>-</a:t>
            </a:r>
            <a:br>
              <a:rPr lang="pt-BR" i="1" dirty="0"/>
            </a:br>
            <a:r>
              <a:rPr lang="pt-BR" i="1" dirty="0"/>
              <a:t>    </a:t>
            </a:r>
            <a:r>
              <a:rPr lang="pt-BR" i="1" dirty="0" err="1"/>
              <a:t>items</a:t>
            </a:r>
            <a:r>
              <a:rPr lang="pt-BR" dirty="0"/>
              <a:t>. É fisicamente a memória principal do </a:t>
            </a:r>
            <a:br>
              <a:rPr lang="pt-BR" dirty="0"/>
            </a:br>
            <a:r>
              <a:rPr lang="pt-BR" dirty="0"/>
              <a:t>                                       dispositivo (GPU).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2. </a:t>
            </a:r>
            <a:r>
              <a:rPr lang="pt-BR" dirty="0">
                <a:solidFill>
                  <a:srgbClr val="0000FF"/>
                </a:solidFill>
              </a:rPr>
              <a:t>Memória Constante  </a:t>
            </a:r>
            <a:r>
              <a:rPr lang="pt-BR" dirty="0"/>
              <a:t>-  Também é memória que pode ser lida de </a:t>
            </a:r>
            <a:br>
              <a:rPr lang="pt-BR" dirty="0"/>
            </a:br>
            <a:r>
              <a:rPr lang="pt-BR" dirty="0"/>
              <a:t>    todos os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dirty="0"/>
              <a:t>. </a:t>
            </a:r>
            <a:br>
              <a:rPr lang="pt-BR" dirty="0"/>
            </a:br>
            <a:r>
              <a:rPr lang="pt-BR" dirty="0"/>
              <a:t>    </a:t>
            </a:r>
            <a:br>
              <a:rPr lang="pt-BR" dirty="0"/>
            </a:br>
            <a:r>
              <a:rPr lang="pt-BR" dirty="0"/>
              <a:t>    É fisicamente a memória principal do </a:t>
            </a:r>
            <a:br>
              <a:rPr lang="pt-BR" dirty="0"/>
            </a:br>
            <a:r>
              <a:rPr lang="pt-BR" dirty="0"/>
              <a:t>    dispositivo, mas pode ser usada de forma mais eficiente do que a </a:t>
            </a:r>
            <a:br>
              <a:rPr lang="pt-BR" dirty="0"/>
            </a:br>
            <a:r>
              <a:rPr lang="pt-BR" dirty="0"/>
              <a:t>    memória global, se as unidades de computação contiverem </a:t>
            </a:r>
            <a:br>
              <a:rPr lang="pt-BR" dirty="0"/>
            </a:br>
            <a:r>
              <a:rPr lang="pt-BR" dirty="0"/>
              <a:t>    hardware para suportar </a:t>
            </a:r>
            <a:r>
              <a:rPr lang="pt-BR" i="1" dirty="0">
                <a:solidFill>
                  <a:srgbClr val="C00000"/>
                </a:solidFill>
              </a:rPr>
              <a:t>cache de memória constante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649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Constante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 memória constante não é especificamente projetada para cada tipo de dados somente leitura.</a:t>
            </a:r>
            <a:br>
              <a:rPr lang="pt-BR" dirty="0"/>
            </a:br>
            <a:endParaRPr lang="pt-BR" dirty="0"/>
          </a:p>
          <a:p>
            <a:r>
              <a:rPr lang="pt-BR" dirty="0"/>
              <a:t>Em vez disso, para dados em que cada elemento é acessado simultaneamente por todos os </a:t>
            </a:r>
            <a:r>
              <a:rPr lang="pt-BR" dirty="0" err="1">
                <a:solidFill>
                  <a:srgbClr val="0000FF"/>
                </a:solidFill>
              </a:rPr>
              <a:t>work-items</a:t>
            </a:r>
            <a:r>
              <a:rPr lang="pt-BR" dirty="0"/>
              <a:t>. </a:t>
            </a:r>
            <a:br>
              <a:rPr lang="pt-BR" dirty="0"/>
            </a:br>
            <a:endParaRPr lang="pt-BR" dirty="0"/>
          </a:p>
          <a:p>
            <a:r>
              <a:rPr lang="pt-BR" dirty="0"/>
              <a:t>Valores do programa que nunca mudam (por exemplo, uma variável de dados contendo o valor de </a:t>
            </a:r>
            <a:r>
              <a:rPr lang="pt-BR" dirty="0" err="1"/>
              <a:t>pi</a:t>
            </a:r>
            <a:r>
              <a:rPr lang="pt-BR" dirty="0"/>
              <a:t>) também cai nesta categoria. </a:t>
            </a:r>
          </a:p>
          <a:p>
            <a:endParaRPr lang="pt-BR" dirty="0"/>
          </a:p>
          <a:p>
            <a:r>
              <a:rPr lang="pt-BR" dirty="0"/>
              <a:t>A memória constante é modelada como parte da memória global.</a:t>
            </a:r>
          </a:p>
          <a:p>
            <a:endParaRPr lang="pt-BR" dirty="0"/>
          </a:p>
          <a:p>
            <a:r>
              <a:rPr lang="pt-BR" dirty="0"/>
              <a:t>Os objetos de memória que são transferidos para a memória global podem ser especificados como constantes.</a:t>
            </a:r>
          </a:p>
          <a:p>
            <a:endParaRPr lang="pt-BR" dirty="0"/>
          </a:p>
          <a:p>
            <a:r>
              <a:rPr lang="pt-BR" dirty="0"/>
              <a:t>Os dados são mapeados para memória constante usando a palavra-chave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618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92D050"/>
                </a:solidFill>
              </a:rPr>
              <a:t>Modelo de Memória </a:t>
            </a:r>
            <a:r>
              <a:rPr lang="pt-BR" i="1" dirty="0" err="1">
                <a:solidFill>
                  <a:srgbClr val="92D050"/>
                </a:solidFill>
              </a:rPr>
              <a:t>OpenCL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t-BR" sz="9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pt-BR" sz="3200" dirty="0">
                <a:solidFill>
                  <a:prstClr val="black"/>
                </a:solidFill>
              </a:rPr>
              <a:t>3. </a:t>
            </a:r>
            <a:r>
              <a:rPr lang="pt-BR" dirty="0">
                <a:solidFill>
                  <a:schemeClr val="accent2"/>
                </a:solidFill>
              </a:rPr>
              <a:t>Memória local  </a:t>
            </a:r>
            <a:r>
              <a:rPr lang="pt-BR" dirty="0">
                <a:solidFill>
                  <a:prstClr val="black"/>
                </a:solidFill>
              </a:rPr>
              <a:t>-  Memória que pode ser lida por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dirty="0">
                <a:solidFill>
                  <a:prstClr val="black"/>
                </a:solidFill>
              </a:rPr>
              <a:t> dentro de um 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</a:rPr>
              <a:t>work-group</a:t>
            </a:r>
            <a:r>
              <a:rPr lang="pt-BR" dirty="0">
                <a:solidFill>
                  <a:prstClr val="black"/>
                </a:solidFill>
              </a:rPr>
              <a:t>. É fisicamente a memória compartilhada por cada das </a:t>
            </a:r>
            <a:r>
              <a:rPr lang="pt-BR" i="1" dirty="0">
                <a:solidFill>
                  <a:srgbClr val="00B050"/>
                </a:solidFill>
              </a:rPr>
              <a:t>unidades de computação (UC)</a:t>
            </a:r>
            <a:r>
              <a:rPr lang="pt-BR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endParaRPr lang="pt-BR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pt-BR" dirty="0">
                <a:solidFill>
                  <a:prstClr val="black"/>
                </a:solidFill>
              </a:rPr>
              <a:t>4. </a:t>
            </a:r>
            <a:r>
              <a:rPr lang="pt-BR" dirty="0">
                <a:solidFill>
                  <a:schemeClr val="accent2"/>
                </a:solidFill>
              </a:rPr>
              <a:t>Memória privada  </a:t>
            </a:r>
            <a:r>
              <a:rPr lang="pt-BR" dirty="0">
                <a:solidFill>
                  <a:prstClr val="black"/>
                </a:solidFill>
              </a:rPr>
              <a:t>-  Memória que só pode ser usada dentro de cada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>
                <a:solidFill>
                  <a:prstClr val="black"/>
                </a:solidFill>
              </a:rPr>
              <a:t>. É fisicamente os </a:t>
            </a:r>
            <a:r>
              <a:rPr lang="pt-BR" i="1" dirty="0">
                <a:solidFill>
                  <a:srgbClr val="00B050"/>
                </a:solidFill>
              </a:rPr>
              <a:t>registradores usados ​​por cada elemento de processamento (EP)</a:t>
            </a:r>
            <a:r>
              <a:rPr lang="pt-BR" i="1" dirty="0">
                <a:solidFill>
                  <a:prstClr val="black"/>
                </a:solidFill>
              </a:rPr>
              <a:t>.</a:t>
            </a:r>
          </a:p>
          <a:p>
            <a:pPr lvl="0"/>
            <a:endParaRPr lang="pt-B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3467" y="1827627"/>
            <a:ext cx="10905066" cy="4089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Uma comparação entre a arquitetura de uma CPU com apenas quatro unidades lógica e aritmética (</a:t>
            </a:r>
            <a:r>
              <a:rPr lang="pt-BR" sz="3200" dirty="0" err="1">
                <a:solidFill>
                  <a:schemeClr val="bg1"/>
                </a:solidFill>
              </a:rPr>
              <a:t>ULAs</a:t>
            </a:r>
            <a:r>
              <a:rPr lang="pt-BR" sz="3200" dirty="0">
                <a:solidFill>
                  <a:schemeClr val="bg1"/>
                </a:solidFill>
              </a:rPr>
              <a:t>) e uma GPU com 128 </a:t>
            </a:r>
            <a:r>
              <a:rPr lang="pt-BR" sz="3200" dirty="0" err="1">
                <a:solidFill>
                  <a:schemeClr val="bg1"/>
                </a:solidFill>
              </a:rPr>
              <a:t>ULAs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  <a:endParaRPr lang="en-US" sz="32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93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Modelo de Memória </a:t>
            </a:r>
            <a:r>
              <a:rPr lang="pt-BR" i="1" dirty="0" err="1">
                <a:solidFill>
                  <a:srgbClr val="00B050"/>
                </a:solidFill>
              </a:rPr>
              <a:t>OpenCL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pt-BR" sz="2400" dirty="0">
              <a:solidFill>
                <a:prstClr val="black"/>
              </a:solidFill>
            </a:endParaRPr>
          </a:p>
          <a:p>
            <a:pPr lvl="0"/>
            <a:r>
              <a:rPr lang="pt-BR" sz="3600" dirty="0">
                <a:solidFill>
                  <a:prstClr val="black"/>
                </a:solidFill>
              </a:rPr>
              <a:t>Os 4 tipos de memória mencionados existem todas no </a:t>
            </a:r>
            <a:r>
              <a:rPr lang="pt-BR" sz="3600" i="1" dirty="0">
                <a:solidFill>
                  <a:prstClr val="black"/>
                </a:solidFill>
              </a:rPr>
              <a:t>dispositivo</a:t>
            </a:r>
            <a:r>
              <a:rPr lang="pt-BR" sz="3600" dirty="0">
                <a:solidFill>
                  <a:prstClr val="black"/>
                </a:solidFill>
              </a:rPr>
              <a:t>. </a:t>
            </a:r>
          </a:p>
          <a:p>
            <a:pPr lvl="0"/>
            <a:endParaRPr lang="pt-BR" sz="3600" dirty="0">
              <a:solidFill>
                <a:prstClr val="black"/>
              </a:solidFill>
            </a:endParaRPr>
          </a:p>
          <a:p>
            <a:pPr lvl="0"/>
            <a:r>
              <a:rPr lang="pt-BR" sz="3600" dirty="0">
                <a:solidFill>
                  <a:prstClr val="black"/>
                </a:solidFill>
              </a:rPr>
              <a:t>O lado do </a:t>
            </a:r>
            <a:r>
              <a:rPr lang="pt-BR" sz="3600" i="1" dirty="0">
                <a:solidFill>
                  <a:prstClr val="black"/>
                </a:solidFill>
              </a:rPr>
              <a:t>host</a:t>
            </a:r>
            <a:r>
              <a:rPr lang="pt-BR" sz="3600" dirty="0">
                <a:solidFill>
                  <a:prstClr val="black"/>
                </a:solidFill>
              </a:rPr>
              <a:t> tem sua própria memória também. </a:t>
            </a:r>
          </a:p>
          <a:p>
            <a:pPr lvl="0"/>
            <a:endParaRPr lang="pt-BR" sz="3600" dirty="0">
              <a:solidFill>
                <a:prstClr val="black"/>
              </a:solidFill>
            </a:endParaRPr>
          </a:p>
          <a:p>
            <a:pPr lvl="0"/>
            <a:r>
              <a:rPr lang="pt-BR" sz="3600" dirty="0">
                <a:solidFill>
                  <a:prstClr val="black"/>
                </a:solidFill>
              </a:rPr>
              <a:t>O </a:t>
            </a:r>
            <a:r>
              <a:rPr lang="pt-BR" sz="3600" i="1" dirty="0">
                <a:solidFill>
                  <a:prstClr val="black"/>
                </a:solidFill>
              </a:rPr>
              <a:t>host</a:t>
            </a:r>
            <a:r>
              <a:rPr lang="pt-BR" sz="3600" dirty="0">
                <a:solidFill>
                  <a:prstClr val="black"/>
                </a:solidFill>
              </a:rPr>
              <a:t>, por outro lado, é capaz de ler e escrever para a memória global, constante e do host. </a:t>
            </a:r>
          </a:p>
          <a:p>
            <a:pPr lvl="0"/>
            <a:endParaRPr lang="pt-BR" sz="3600" dirty="0">
              <a:solidFill>
                <a:prstClr val="black"/>
              </a:solidFill>
            </a:endParaRPr>
          </a:p>
          <a:p>
            <a:pPr lvl="0"/>
            <a:r>
              <a:rPr lang="pt-BR" sz="3600" dirty="0">
                <a:solidFill>
                  <a:prstClr val="black"/>
                </a:solidFill>
              </a:rPr>
              <a:t>No entanto, somente o </a:t>
            </a:r>
            <a:r>
              <a:rPr lang="pt-BR" sz="3600" i="1" dirty="0">
                <a:solidFill>
                  <a:prstClr val="black"/>
                </a:solidFill>
              </a:rPr>
              <a:t>kernel</a:t>
            </a:r>
            <a:r>
              <a:rPr lang="pt-BR" sz="3600" dirty="0">
                <a:solidFill>
                  <a:prstClr val="black"/>
                </a:solidFill>
              </a:rPr>
              <a:t> pode acessar a memória no próprio </a:t>
            </a:r>
            <a:r>
              <a:rPr lang="pt-BR" sz="3600" i="1" dirty="0">
                <a:solidFill>
                  <a:prstClr val="black"/>
                </a:solidFill>
              </a:rPr>
              <a:t>dispositivo</a:t>
            </a:r>
            <a:r>
              <a:rPr lang="pt-BR" sz="3600" dirty="0">
                <a:solidFill>
                  <a:prstClr val="black"/>
                </a:solidFill>
              </a:rPr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4240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Modelo de Memória para </a:t>
            </a:r>
            <a:r>
              <a:rPr lang="pt-BR" i="1" dirty="0" err="1">
                <a:solidFill>
                  <a:srgbClr val="00B050"/>
                </a:solidFill>
              </a:rPr>
              <a:t>OpenCL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programa </a:t>
            </a:r>
            <a:r>
              <a:rPr lang="pt-BR" i="1" dirty="0">
                <a:solidFill>
                  <a:srgbClr val="0000FF"/>
                </a:solidFill>
              </a:rPr>
              <a:t>host</a:t>
            </a:r>
            <a:r>
              <a:rPr lang="pt-BR" i="1" dirty="0"/>
              <a:t> </a:t>
            </a:r>
            <a:r>
              <a:rPr lang="pt-BR" dirty="0"/>
              <a:t>e os </a:t>
            </a:r>
            <a:r>
              <a:rPr lang="pt-BR" i="1" dirty="0">
                <a:solidFill>
                  <a:srgbClr val="0000FF"/>
                </a:solidFill>
              </a:rPr>
              <a:t>kernels</a:t>
            </a:r>
            <a:r>
              <a:rPr lang="pt-BR" i="1" dirty="0"/>
              <a:t> </a:t>
            </a:r>
            <a:r>
              <a:rPr lang="pt-BR" dirty="0"/>
              <a:t>podem ler e escrever na memória global.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rgbClr val="0000FF"/>
                </a:solidFill>
              </a:rPr>
              <a:t>memória</a:t>
            </a:r>
            <a:r>
              <a:rPr lang="pt-BR" dirty="0"/>
              <a:t> </a:t>
            </a:r>
            <a:r>
              <a:rPr lang="pt-BR" dirty="0">
                <a:solidFill>
                  <a:srgbClr val="0000FF"/>
                </a:solidFill>
              </a:rPr>
              <a:t>Local</a:t>
            </a:r>
            <a:r>
              <a:rPr lang="pt-BR" dirty="0"/>
              <a:t> é disponível para todos os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dirty="0" err="1">
                <a:solidFill>
                  <a:srgbClr val="0000FF"/>
                </a:solidFill>
              </a:rPr>
              <a:t>-</a:t>
            </a:r>
            <a:r>
              <a:rPr lang="pt-BR" i="1" dirty="0" err="1">
                <a:solidFill>
                  <a:srgbClr val="0000FF"/>
                </a:solidFill>
              </a:rPr>
              <a:t>items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dirty="0"/>
              <a:t>em um determinado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dirty="0" err="1">
                <a:solidFill>
                  <a:srgbClr val="0000FF"/>
                </a:solidFill>
              </a:rPr>
              <a:t>-</a:t>
            </a:r>
            <a:r>
              <a:rPr lang="pt-BR" i="1" dirty="0" err="1">
                <a:solidFill>
                  <a:srgbClr val="0000FF"/>
                </a:solidFill>
              </a:rPr>
              <a:t>group</a:t>
            </a:r>
            <a:r>
              <a:rPr lang="pt-BR" dirty="0"/>
              <a:t>. 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rgbClr val="00B050"/>
                </a:solidFill>
              </a:rPr>
              <a:t>memória Constante </a:t>
            </a:r>
            <a:r>
              <a:rPr lang="pt-BR" dirty="0"/>
              <a:t>é disponível somente para leitura pelos </a:t>
            </a:r>
            <a:r>
              <a:rPr lang="pt-BR" i="1" dirty="0" err="1"/>
              <a:t>work</a:t>
            </a:r>
            <a:r>
              <a:rPr lang="pt-BR" dirty="0" err="1"/>
              <a:t>-</a:t>
            </a:r>
            <a:r>
              <a:rPr lang="pt-BR" i="1" dirty="0" err="1"/>
              <a:t>items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Cada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dirty="0">
                <a:solidFill>
                  <a:srgbClr val="0000FF"/>
                </a:solidFill>
              </a:rPr>
              <a:t>-</a:t>
            </a:r>
            <a:r>
              <a:rPr lang="pt-BR" i="1" dirty="0">
                <a:solidFill>
                  <a:srgbClr val="0000FF"/>
                </a:solidFill>
              </a:rPr>
              <a:t>item</a:t>
            </a:r>
            <a:r>
              <a:rPr lang="pt-BR" dirty="0"/>
              <a:t> tem sua própria </a:t>
            </a:r>
            <a:r>
              <a:rPr lang="pt-BR" dirty="0">
                <a:solidFill>
                  <a:srgbClr val="0000FF"/>
                </a:solidFill>
              </a:rPr>
              <a:t>memória privada</a:t>
            </a:r>
            <a:r>
              <a:rPr lang="pt-BR" dirty="0"/>
              <a:t>, que não é visível para outros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i="1" dirty="0"/>
              <a:t>.</a:t>
            </a:r>
            <a:r>
              <a:rPr lang="pt-BR" dirty="0"/>
              <a:t> 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465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i="1" dirty="0">
                <a:solidFill>
                  <a:srgbClr val="00B050"/>
                </a:solidFill>
              </a:rPr>
              <a:t>Consistência de memória</a:t>
            </a:r>
            <a:r>
              <a:rPr lang="pt-BR" i="1" dirty="0"/>
              <a:t/>
            </a:r>
            <a:br>
              <a:rPr lang="pt-BR" i="1" dirty="0"/>
            </a:b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estado visível da memória a um item de trabalho pode não ser o mesmo para outros itens de trabalho durante a execução de um kernel. </a:t>
            </a:r>
          </a:p>
          <a:p>
            <a:endParaRPr lang="pt-BR" dirty="0"/>
          </a:p>
          <a:p>
            <a:r>
              <a:rPr lang="pt-BR" dirty="0"/>
              <a:t>Porém, o padrão </a:t>
            </a:r>
            <a:r>
              <a:rPr lang="pt-BR" dirty="0" err="1"/>
              <a:t>OpenCL</a:t>
            </a:r>
            <a:r>
              <a:rPr lang="pt-BR" dirty="0"/>
              <a:t> ordena que as seguintes garantias sejam feitas quanto à consistência do acesso à memória:</a:t>
            </a:r>
          </a:p>
        </p:txBody>
      </p:sp>
    </p:spTree>
    <p:extLst>
      <p:ext uri="{BB962C8B-B14F-4D97-AF65-F5344CB8AC3E}">
        <p14:creationId xmlns:p14="http://schemas.microsoft.com/office/powerpoint/2010/main" val="14754279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Consistência de memória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1. Para um único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, há consistência de leitura e escrita. Se um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 escrever em uma região de memória e, a seguir, ler a mesma região, o valor lido será aquele que foi escrito.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2. As </a:t>
            </a:r>
            <a:r>
              <a:rPr lang="pt-BR" i="1" dirty="0">
                <a:solidFill>
                  <a:srgbClr val="00B050"/>
                </a:solidFill>
              </a:rPr>
              <a:t>memórias global e local </a:t>
            </a:r>
            <a:r>
              <a:rPr lang="pt-BR" dirty="0"/>
              <a:t>são consistentes entre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dirty="0"/>
              <a:t> de um mesmo </a:t>
            </a:r>
            <a:r>
              <a:rPr lang="pt-BR" dirty="0" err="1"/>
              <a:t>work-group</a:t>
            </a:r>
            <a:r>
              <a:rPr lang="pt-BR" dirty="0"/>
              <a:t> em uma barreira de sincronização.</a:t>
            </a:r>
          </a:p>
        </p:txBody>
      </p:sp>
    </p:spTree>
    <p:extLst>
      <p:ext uri="{BB962C8B-B14F-4D97-AF65-F5344CB8AC3E}">
        <p14:creationId xmlns:p14="http://schemas.microsoft.com/office/powerpoint/2010/main" val="6912630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>
                <a:solidFill>
                  <a:srgbClr val="00B050"/>
                </a:solidFill>
              </a:rPr>
              <a:t>Work-Items</a:t>
            </a:r>
            <a:r>
              <a:rPr lang="pt-BR" i="1" dirty="0">
                <a:solidFill>
                  <a:srgbClr val="00B050"/>
                </a:solidFill>
              </a:rPr>
              <a:t>  e </a:t>
            </a:r>
            <a:r>
              <a:rPr lang="pt-BR" i="1" dirty="0" err="1">
                <a:solidFill>
                  <a:srgbClr val="00B050"/>
                </a:solidFill>
              </a:rPr>
              <a:t>Work-Groups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i="1" dirty="0" err="1">
                <a:solidFill>
                  <a:srgbClr val="0000FF"/>
                </a:solidFill>
                <a:latin typeface="NimbusRomNo9L-Regu"/>
              </a:rPr>
              <a:t>Work-items</a:t>
            </a:r>
            <a:r>
              <a:rPr lang="pt-BR" dirty="0">
                <a:latin typeface="NimbusRomNo9L-Regu"/>
              </a:rPr>
              <a:t> são organizados em 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NimbusRomNo9L-ReguItal"/>
              </a:rPr>
              <a:t>work-groups</a:t>
            </a:r>
            <a:r>
              <a:rPr lang="pt-BR" dirty="0">
                <a:latin typeface="NimbusRomNo9L-Regu"/>
              </a:rPr>
              <a:t>.</a:t>
            </a:r>
          </a:p>
          <a:p>
            <a:pPr marL="0" indent="0">
              <a:buNone/>
            </a:pPr>
            <a:endParaRPr lang="pt-BR" dirty="0">
              <a:latin typeface="NimbusRomNo9L-Regu"/>
            </a:endParaRPr>
          </a:p>
          <a:p>
            <a:r>
              <a:rPr lang="pt-BR" dirty="0">
                <a:latin typeface="NimbusRomNo9L-Regu"/>
              </a:rPr>
              <a:t>Cada 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work-group</a:t>
            </a:r>
            <a:r>
              <a:rPr lang="pt-BR" dirty="0">
                <a:latin typeface="NimbusRomNo9L-Regu"/>
              </a:rPr>
              <a:t> também é identificado por uma </a:t>
            </a:r>
            <a:r>
              <a:rPr lang="pt-BR" i="1" dirty="0" err="1">
                <a:solidFill>
                  <a:srgbClr val="0000FF"/>
                </a:solidFill>
                <a:latin typeface="NimbusRomNo9L-Regu"/>
              </a:rPr>
              <a:t>tupla</a:t>
            </a:r>
            <a:r>
              <a:rPr lang="pt-BR" i="1" dirty="0">
                <a:solidFill>
                  <a:srgbClr val="0000FF"/>
                </a:solidFill>
                <a:latin typeface="NimbusRomNo9L-Regu"/>
              </a:rPr>
              <a:t> de índices</a:t>
            </a:r>
            <a:r>
              <a:rPr lang="pt-BR" dirty="0">
                <a:latin typeface="NimbusRomNo9L-Regu"/>
              </a:rPr>
              <a:t>, sendo um índice para cada dimensão do espaço. </a:t>
            </a:r>
          </a:p>
          <a:p>
            <a:endParaRPr lang="pt-BR" dirty="0">
              <a:latin typeface="NimbusRomNo9L-Regu"/>
            </a:endParaRPr>
          </a:p>
          <a:p>
            <a:r>
              <a:rPr lang="pt-BR" dirty="0">
                <a:latin typeface="NimbusRomNo9L-Regu"/>
              </a:rPr>
              <a:t>Dentro de um 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work-group</a:t>
            </a:r>
            <a:r>
              <a:rPr lang="pt-BR" dirty="0">
                <a:latin typeface="NimbusRomNo9L-Regu"/>
              </a:rPr>
              <a:t>, um </a:t>
            </a:r>
            <a:r>
              <a:rPr lang="pt-BR" i="1" dirty="0" err="1">
                <a:solidFill>
                  <a:srgbClr val="0000FF"/>
                </a:solidFill>
                <a:latin typeface="NimbusRomNo9L-Regu"/>
              </a:rPr>
              <a:t>work</a:t>
            </a:r>
            <a:r>
              <a:rPr lang="pt-BR" i="1" dirty="0">
                <a:solidFill>
                  <a:srgbClr val="0000FF"/>
                </a:solidFill>
                <a:latin typeface="NimbusRomNo9L-Regu"/>
              </a:rPr>
              <a:t>-item</a:t>
            </a:r>
            <a:r>
              <a:rPr lang="pt-BR" dirty="0">
                <a:latin typeface="NimbusRomNo9L-Regu"/>
              </a:rPr>
              <a:t> recebe ainda outra </a:t>
            </a:r>
            <a:r>
              <a:rPr lang="pt-BR" i="1" dirty="0" err="1">
                <a:latin typeface="NimbusRomNo9L-Regu"/>
              </a:rPr>
              <a:t>tupla</a:t>
            </a:r>
            <a:r>
              <a:rPr lang="pt-BR" i="1" dirty="0">
                <a:latin typeface="NimbusRomNo9L-Regu"/>
              </a:rPr>
              <a:t> de índices</a:t>
            </a:r>
            <a:r>
              <a:rPr lang="pt-BR" dirty="0">
                <a:latin typeface="NimbusRomNo9L-Regu"/>
              </a:rPr>
              <a:t>, os quais constituem os seus </a:t>
            </a:r>
            <a:r>
              <a:rPr lang="pt-BR" dirty="0">
                <a:solidFill>
                  <a:srgbClr val="00B050"/>
                </a:solidFill>
                <a:latin typeface="NimbusRomNo9L-Medi"/>
              </a:rPr>
              <a:t>identificadores locais </a:t>
            </a:r>
            <a:r>
              <a:rPr lang="pt-BR" dirty="0">
                <a:latin typeface="NimbusRomNo9L-Regu"/>
              </a:rPr>
              <a:t>no </a:t>
            </a:r>
            <a:r>
              <a:rPr lang="pt-BR" i="1" dirty="0" err="1">
                <a:solidFill>
                  <a:schemeClr val="accent2">
                    <a:lumMod val="75000"/>
                  </a:schemeClr>
                </a:solidFill>
                <a:latin typeface="NimbusRomNo9L-Regu"/>
              </a:rPr>
              <a:t>work-group</a:t>
            </a:r>
            <a:r>
              <a:rPr lang="pt-BR" dirty="0">
                <a:latin typeface="NimbusRomNo9L-Regu"/>
              </a:rPr>
              <a:t>.</a:t>
            </a:r>
          </a:p>
          <a:p>
            <a:pPr marL="0" indent="0">
              <a:buNone/>
            </a:pPr>
            <a:endParaRPr lang="pt-BR" dirty="0">
              <a:latin typeface="NimbusRomNo9L-Regu"/>
            </a:endParaRPr>
          </a:p>
          <a:p>
            <a:r>
              <a:rPr lang="en-US" dirty="0" err="1"/>
              <a:t>Memória</a:t>
            </a:r>
            <a:r>
              <a:rPr lang="en-US" dirty="0"/>
              <a:t> Local é </a:t>
            </a:r>
            <a:r>
              <a:rPr lang="en-US" dirty="0" err="1"/>
              <a:t>modelada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compartihada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</a:t>
            </a:r>
            <a:r>
              <a:rPr lang="en-US" i="1" dirty="0">
                <a:solidFill>
                  <a:srgbClr val="0000FF"/>
                </a:solidFill>
              </a:rPr>
              <a:t>work-group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6365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/>
              <a:t/>
            </a:r>
            <a:br>
              <a:rPr lang="pt-BR" i="1" dirty="0"/>
            </a:br>
            <a:r>
              <a:rPr lang="pt-BR" i="1" dirty="0"/>
              <a:t>Aplicações em </a:t>
            </a:r>
            <a:r>
              <a:rPr lang="pt-BR" i="1" dirty="0" err="1"/>
              <a:t>OpenCL</a:t>
            </a:r>
            <a:r>
              <a:rPr lang="pt-BR" i="1" dirty="0"/>
              <a:t>:     </a:t>
            </a:r>
            <a:r>
              <a:rPr lang="pt-PT" i="1" dirty="0"/>
              <a:t>Passos</a:t>
            </a:r>
            <a:br>
              <a:rPr lang="pt-PT" i="1" dirty="0"/>
            </a:b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 Levantamento dos dispositivos disponíveis , a </a:t>
            </a:r>
            <a:r>
              <a:rPr lang="pt-BR" dirty="0">
                <a:solidFill>
                  <a:srgbClr val="0000FF"/>
                </a:solidFill>
              </a:rPr>
              <a:t>criação do </a:t>
            </a:r>
            <a:r>
              <a:rPr lang="pt-BR" i="1" dirty="0">
                <a:solidFill>
                  <a:srgbClr val="0000FF"/>
                </a:solidFill>
              </a:rPr>
              <a:t>contexto de execução</a:t>
            </a:r>
            <a:r>
              <a:rPr lang="pt-BR" dirty="0"/>
              <a:t>, </a:t>
            </a:r>
            <a:r>
              <a:rPr lang="pt-BR" i="1" dirty="0">
                <a:solidFill>
                  <a:srgbClr val="0000FF"/>
                </a:solidFill>
              </a:rPr>
              <a:t>programas</a:t>
            </a:r>
            <a:r>
              <a:rPr lang="pt-BR" dirty="0"/>
              <a:t> e </a:t>
            </a:r>
            <a:r>
              <a:rPr lang="pt-BR" i="1" dirty="0">
                <a:solidFill>
                  <a:srgbClr val="0000FF"/>
                </a:solidFill>
              </a:rPr>
              <a:t>kernels</a:t>
            </a:r>
            <a:r>
              <a:rPr lang="pt-BR" dirty="0"/>
              <a:t> utilizados pela aplicação, e a </a:t>
            </a:r>
            <a:r>
              <a:rPr lang="pt-BR" dirty="0">
                <a:solidFill>
                  <a:srgbClr val="0000FF"/>
                </a:solidFill>
              </a:rPr>
              <a:t>criação da </a:t>
            </a:r>
            <a:r>
              <a:rPr lang="pt-BR" i="1" dirty="0">
                <a:solidFill>
                  <a:srgbClr val="0000FF"/>
                </a:solidFill>
              </a:rPr>
              <a:t>fila de comandos </a:t>
            </a:r>
            <a:r>
              <a:rPr lang="pt-BR" dirty="0">
                <a:solidFill>
                  <a:srgbClr val="0000FF"/>
                </a:solidFill>
              </a:rPr>
              <a:t>do </a:t>
            </a:r>
            <a:r>
              <a:rPr lang="pt-BR" i="1" dirty="0">
                <a:solidFill>
                  <a:srgbClr val="0000FF"/>
                </a:solidFill>
              </a:rPr>
              <a:t>dispositivo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2. </a:t>
            </a:r>
            <a:r>
              <a:rPr lang="pt-BR" dirty="0">
                <a:solidFill>
                  <a:srgbClr val="0000FF"/>
                </a:solidFill>
              </a:rPr>
              <a:t>Envio de dados </a:t>
            </a:r>
            <a:r>
              <a:rPr lang="pt-BR" dirty="0"/>
              <a:t>para o </a:t>
            </a:r>
            <a:r>
              <a:rPr lang="pt-BR" i="1" dirty="0"/>
              <a:t>dispositivo</a:t>
            </a:r>
            <a:r>
              <a:rPr lang="pt-BR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3. A </a:t>
            </a:r>
            <a:r>
              <a:rPr lang="pt-BR" dirty="0">
                <a:solidFill>
                  <a:srgbClr val="0000FF"/>
                </a:solidFill>
              </a:rPr>
              <a:t>execução do </a:t>
            </a:r>
            <a:r>
              <a:rPr lang="pt-BR" i="1" dirty="0">
                <a:solidFill>
                  <a:srgbClr val="0000FF"/>
                </a:solidFill>
              </a:rPr>
              <a:t>kernel no dispositivo</a:t>
            </a:r>
            <a:r>
              <a:rPr lang="pt-BR" i="1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4. A </a:t>
            </a:r>
            <a:r>
              <a:rPr lang="pt-BR" dirty="0">
                <a:solidFill>
                  <a:srgbClr val="0000FF"/>
                </a:solidFill>
              </a:rPr>
              <a:t>leitura dos resultados gerados </a:t>
            </a:r>
            <a:r>
              <a:rPr lang="pt-BR" dirty="0"/>
              <a:t>pela execução no dispositivo .</a:t>
            </a:r>
          </a:p>
          <a:p>
            <a:pPr marL="514350" indent="-51435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951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Memória CUDA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7900" y="1828800"/>
            <a:ext cx="6924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/>
          <a:srcRect l="6913" r="6583" b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Grid e </a:t>
            </a:r>
            <a:r>
              <a:rPr lang="en-US" sz="4800" dirty="0" err="1"/>
              <a:t>Blocos</a:t>
            </a:r>
            <a:r>
              <a:rPr lang="en-US" sz="4800" dirty="0"/>
              <a:t> de threads </a:t>
            </a:r>
            <a:r>
              <a:rPr lang="en-US" sz="4800" dirty="0" err="1"/>
              <a:t>em</a:t>
            </a:r>
            <a:r>
              <a:rPr lang="en-US" sz="4800" dirty="0"/>
              <a:t> CUDA </a:t>
            </a:r>
          </a:p>
        </p:txBody>
      </p:sp>
    </p:spTree>
    <p:extLst>
      <p:ext uri="{BB962C8B-B14F-4D97-AF65-F5344CB8AC3E}">
        <p14:creationId xmlns:p14="http://schemas.microsoft.com/office/powerpoint/2010/main" val="371761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b="1" dirty="0">
                <a:hlinkClick r:id="rId2"/>
              </a:rPr>
              <a:t/>
            </a:r>
            <a:br>
              <a:rPr lang="en-US" sz="3600" b="1" dirty="0">
                <a:hlinkClick r:id="rId2"/>
              </a:rPr>
            </a:br>
            <a:r>
              <a:rPr lang="en-US" sz="3600" b="1" dirty="0">
                <a:hlinkClick r:id="rId2"/>
              </a:rPr>
              <a:t/>
            </a:r>
            <a:br>
              <a:rPr lang="en-US" sz="3600" b="1" dirty="0">
                <a:hlinkClick r:id="rId2"/>
              </a:rPr>
            </a:br>
            <a:r>
              <a:rPr lang="en-US" sz="3600" b="1" dirty="0">
                <a:hlinkClick r:id="rId2"/>
              </a:rPr>
              <a:t/>
            </a:r>
            <a:br>
              <a:rPr lang="en-US" sz="3600" b="1" dirty="0">
                <a:hlinkClick r:id="rId2"/>
              </a:rPr>
            </a:br>
            <a:r>
              <a:rPr lang="en-US" sz="3600" b="1" dirty="0">
                <a:hlinkClick r:id="rId2"/>
              </a:rPr>
              <a:t/>
            </a:r>
            <a:br>
              <a:rPr lang="en-US" sz="3600" b="1" dirty="0">
                <a:hlinkClick r:id="rId2"/>
              </a:rPr>
            </a:br>
            <a:r>
              <a:rPr lang="en-US" sz="3600" b="1" dirty="0">
                <a:hlinkClick r:id="rId2"/>
              </a:rPr>
              <a:t/>
            </a:r>
            <a:br>
              <a:rPr lang="en-US" sz="3600" b="1" dirty="0">
                <a:hlinkClick r:id="rId2"/>
              </a:rPr>
            </a:br>
            <a:r>
              <a:rPr lang="en-US" sz="3600" b="1" dirty="0">
                <a:hlinkClick r:id="rId2"/>
              </a:rPr>
              <a:t/>
            </a:r>
            <a:br>
              <a:rPr lang="en-US" sz="3600" b="1" dirty="0">
                <a:hlinkClick r:id="rId2"/>
              </a:rPr>
            </a:br>
            <a:r>
              <a:rPr lang="en-US" sz="3600" b="1" dirty="0">
                <a:hlinkClick r:id="rId2"/>
              </a:rPr>
              <a:t/>
            </a:r>
            <a:br>
              <a:rPr lang="en-US" sz="3600" b="1" dirty="0">
                <a:hlinkClick r:id="rId2"/>
              </a:rPr>
            </a:br>
            <a:r>
              <a:rPr lang="pt-BR" i="1" dirty="0">
                <a:solidFill>
                  <a:srgbClr val="00B050"/>
                </a:solidFill>
              </a:rPr>
              <a:t>The </a:t>
            </a:r>
            <a:r>
              <a:rPr lang="pt-BR" i="1" dirty="0" err="1">
                <a:solidFill>
                  <a:srgbClr val="00B050"/>
                </a:solidFill>
              </a:rPr>
              <a:t>OpenCL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Programming</a:t>
            </a:r>
            <a:r>
              <a:rPr lang="pt-BR" i="1" dirty="0">
                <a:solidFill>
                  <a:srgbClr val="00B050"/>
                </a:solidFill>
              </a:rPr>
              <a:t> Book</a:t>
            </a:r>
            <a:r>
              <a:rPr lang="pt-BR" b="1" dirty="0"/>
              <a:t/>
            </a:r>
            <a:br>
              <a:rPr lang="pt-BR" b="1" dirty="0"/>
            </a:br>
            <a:r>
              <a:rPr lang="en-US" sz="3600" b="1" dirty="0">
                <a:hlinkClick r:id="rId2"/>
              </a:rPr>
              <a:t/>
            </a:r>
            <a:br>
              <a:rPr lang="en-US" sz="3600" b="1" dirty="0">
                <a:hlinkClick r:id="rId2"/>
              </a:rPr>
            </a:br>
            <a:r>
              <a:rPr lang="en-US" sz="3600" b="1" dirty="0">
                <a:hlinkClick r:id="rId2"/>
              </a:rPr>
              <a:t/>
            </a:r>
            <a:br>
              <a:rPr lang="en-US" sz="3600" b="1" dirty="0">
                <a:hlinkClick r:id="rId2"/>
              </a:rPr>
            </a:br>
            <a:r>
              <a:rPr lang="en-US" sz="3600" b="1" dirty="0">
                <a:hlinkClick r:id="rId2"/>
              </a:rPr>
              <a:t>https://www.fixstars.com/en/opencl/book/OpenCLProgrammingBook/calling-the-kernel/</a:t>
            </a:r>
            <a:br>
              <a:rPr lang="en-US" sz="3600" b="1" dirty="0">
                <a:hlinkClick r:id="rId2"/>
              </a:rPr>
            </a:br>
            <a:r>
              <a:rPr lang="en-US" b="1" dirty="0"/>
              <a:t/>
            </a:r>
            <a:br>
              <a:rPr lang="en-US" b="1" dirty="0"/>
            </a:b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sz="half"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endParaRPr lang="en-US" sz="4400" b="1" dirty="0"/>
          </a:p>
          <a:p>
            <a:endParaRPr lang="en-US" sz="4400" b="1" dirty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4400" b="1" dirty="0"/>
              <a:t>4.3 Calling the kernel</a:t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rgbClr val="00B0F0"/>
                </a:solidFill>
              </a:rPr>
              <a:t>Data Parallelism and Task Parallelism</a:t>
            </a:r>
            <a:endParaRPr lang="pt-BR" i="1" dirty="0">
              <a:solidFill>
                <a:srgbClr val="00B0F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0819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b="1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| Data Parallelism and Task Parallelism</a:t>
            </a:r>
            <a:r>
              <a:rPr lang="pt-BR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pt-BR" dirty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sz="3600" dirty="0"/>
              <a:t>O código paralelizável é implementado com:</a:t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>"</a:t>
            </a:r>
            <a:r>
              <a:rPr lang="pt-BR" sz="3600" dirty="0">
                <a:solidFill>
                  <a:srgbClr val="0000FF"/>
                </a:solidFill>
              </a:rPr>
              <a:t>Paralelismo de dados</a:t>
            </a:r>
            <a:r>
              <a:rPr lang="pt-BR" sz="3600" dirty="0"/>
              <a:t>" ou “</a:t>
            </a:r>
            <a:r>
              <a:rPr lang="pt-BR" sz="3600" dirty="0">
                <a:solidFill>
                  <a:srgbClr val="0000FF"/>
                </a:solidFill>
              </a:rPr>
              <a:t>Paralelismo de Tarefa</a:t>
            </a:r>
            <a:r>
              <a:rPr lang="pt-BR" sz="3600" dirty="0"/>
              <a:t>". </a:t>
            </a:r>
          </a:p>
          <a:p>
            <a:endParaRPr lang="pt-BR" sz="3600" dirty="0"/>
          </a:p>
          <a:p>
            <a:r>
              <a:rPr lang="pt-BR" sz="3600" dirty="0"/>
              <a:t>No </a:t>
            </a:r>
            <a:r>
              <a:rPr lang="pt-BR" sz="3600" dirty="0" err="1"/>
              <a:t>OpenCL</a:t>
            </a:r>
            <a:r>
              <a:rPr lang="pt-BR" sz="3600" dirty="0"/>
              <a:t>, a diferença entre os dois é, </a:t>
            </a:r>
            <a:r>
              <a:rPr lang="pt-BR" sz="3600" dirty="0">
                <a:solidFill>
                  <a:srgbClr val="00B050"/>
                </a:solidFill>
              </a:rPr>
              <a:t>se o mesmo kernel </a:t>
            </a:r>
            <a:r>
              <a:rPr lang="pt-BR" sz="3600" dirty="0">
                <a:solidFill>
                  <a:srgbClr val="0000FF"/>
                </a:solidFill>
              </a:rPr>
              <a:t>ou </a:t>
            </a:r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kernels diferentes </a:t>
            </a:r>
            <a:r>
              <a:rPr lang="pt-BR" sz="3600" dirty="0"/>
              <a:t>são executados em paralelo.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29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GPU – </a:t>
            </a:r>
            <a:r>
              <a:rPr lang="pt-BR" i="1" dirty="0" err="1">
                <a:solidFill>
                  <a:srgbClr val="00B050"/>
                </a:solidFill>
              </a:rPr>
              <a:t>Graphics</a:t>
            </a:r>
            <a:r>
              <a:rPr lang="pt-BR" i="1" dirty="0">
                <a:solidFill>
                  <a:srgbClr val="00B050"/>
                </a:solidFill>
              </a:rPr>
              <a:t> </a:t>
            </a:r>
            <a:r>
              <a:rPr lang="pt-BR" i="1" dirty="0" err="1">
                <a:solidFill>
                  <a:srgbClr val="00B050"/>
                </a:solidFill>
              </a:rPr>
              <a:t>Processing</a:t>
            </a:r>
            <a:r>
              <a:rPr lang="pt-BR" i="1" dirty="0">
                <a:solidFill>
                  <a:srgbClr val="00B050"/>
                </a:solidFill>
              </a:rPr>
              <a:t> Unit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pt-BR" sz="2600" dirty="0">
              <a:solidFill>
                <a:srgbClr val="000000"/>
              </a:solidFill>
              <a:latin typeface="Open Sans"/>
            </a:endParaRPr>
          </a:p>
          <a:p>
            <a:pPr lvl="0"/>
            <a:r>
              <a:rPr lang="pt-BR" sz="2600" dirty="0">
                <a:solidFill>
                  <a:srgbClr val="000000"/>
                </a:solidFill>
                <a:latin typeface="Open Sans"/>
              </a:rPr>
              <a:t>A GPU surgiu para "aliviar" o processador principal do computador (CPUs) da pesada tarefa de gerar imagens. </a:t>
            </a:r>
          </a:p>
          <a:p>
            <a:pPr lvl="0"/>
            <a:endParaRPr lang="pt-BR" sz="2600" dirty="0">
              <a:solidFill>
                <a:srgbClr val="000000"/>
              </a:solidFill>
              <a:latin typeface="Open Sans"/>
            </a:endParaRPr>
          </a:p>
          <a:p>
            <a:pPr lvl="0"/>
            <a:r>
              <a:rPr lang="pt-BR" sz="2600" dirty="0">
                <a:solidFill>
                  <a:srgbClr val="000000"/>
                </a:solidFill>
                <a:latin typeface="Open Sans"/>
              </a:rPr>
              <a:t>Por isso, é capaz de lidar com um grande volume de cálculos matemáticos e geométricos, condição para o processamento de imagens 3D, utilizadas em jogos, exames médicos computadorizados, entre outros.</a:t>
            </a:r>
            <a:endParaRPr lang="pt-BR" sz="2600" dirty="0">
              <a:solidFill>
                <a:prstClr val="black"/>
              </a:solidFill>
              <a:latin typeface="NimbusRomNo9L-Regu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83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| Data Parallelism and Task Parallelism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pt-BR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  <a:ea typeface="+mn-ea"/>
                <a:cs typeface="+mn-cs"/>
              </a:rPr>
            </a:b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4400" dirty="0"/>
          </a:p>
          <a:p>
            <a:endParaRPr lang="pt-BR" sz="4400" dirty="0"/>
          </a:p>
          <a:p>
            <a:r>
              <a:rPr lang="pt-BR" sz="3600" dirty="0"/>
              <a:t>Atualmente, a maioria das </a:t>
            </a:r>
            <a:r>
              <a:rPr lang="pt-BR" sz="3600" dirty="0" err="1"/>
              <a:t>GPUs</a:t>
            </a:r>
            <a:r>
              <a:rPr lang="pt-BR" sz="3600" dirty="0"/>
              <a:t> contém centenas de  processadores. </a:t>
            </a:r>
          </a:p>
          <a:p>
            <a:endParaRPr lang="pt-BR" sz="6500" dirty="0"/>
          </a:p>
        </p:txBody>
      </p:sp>
    </p:spTree>
    <p:extLst>
      <p:ext uri="{BB962C8B-B14F-4D97-AF65-F5344CB8AC3E}">
        <p14:creationId xmlns:p14="http://schemas.microsoft.com/office/powerpoint/2010/main" val="34104990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3467" y="1827627"/>
            <a:ext cx="10905066" cy="4089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51751"/>
            <a:ext cx="11210925" cy="7365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Uma comparação entre a arquitetura de uma CPU com apenas quatro unidades lógica e aritmética (</a:t>
            </a:r>
            <a:r>
              <a:rPr lang="pt-BR" sz="3200" b="1" dirty="0" err="1">
                <a:solidFill>
                  <a:schemeClr val="bg1"/>
                </a:solidFill>
              </a:rPr>
              <a:t>ULAs</a:t>
            </a:r>
            <a:r>
              <a:rPr lang="pt-BR" sz="3200" b="1" dirty="0">
                <a:solidFill>
                  <a:schemeClr val="bg1"/>
                </a:solidFill>
              </a:rPr>
              <a:t>) e uma GPU com 128 </a:t>
            </a:r>
            <a:r>
              <a:rPr lang="pt-BR" sz="3200" b="1" dirty="0" err="1">
                <a:solidFill>
                  <a:schemeClr val="bg1"/>
                </a:solidFill>
              </a:rPr>
              <a:t>ULAs</a:t>
            </a:r>
            <a:r>
              <a:rPr lang="pt-BR" sz="3200" b="1" dirty="0">
                <a:solidFill>
                  <a:schemeClr val="bg1"/>
                </a:solidFill>
              </a:rPr>
              <a:t>.</a:t>
            </a:r>
            <a:endParaRPr lang="en-US" sz="3200" b="1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955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Hardware da GPU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pt-BR" sz="3100" b="1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pt-BR" sz="3100" dirty="0">
                <a:solidFill>
                  <a:srgbClr val="000000"/>
                </a:solidFill>
                <a:latin typeface="Times New Roman"/>
              </a:rPr>
              <a:t>Em hardware, como a </a:t>
            </a:r>
            <a:r>
              <a:rPr lang="pt-BR" sz="3100" dirty="0">
                <a:solidFill>
                  <a:srgbClr val="00B050"/>
                </a:solidFill>
                <a:latin typeface="Times New Roman"/>
              </a:rPr>
              <a:t>busca de instruções</a:t>
            </a:r>
            <a:r>
              <a:rPr lang="pt-BR" sz="3100" dirty="0">
                <a:solidFill>
                  <a:srgbClr val="000000"/>
                </a:solidFill>
                <a:latin typeface="Times New Roman"/>
              </a:rPr>
              <a:t> e os </a:t>
            </a:r>
            <a:r>
              <a:rPr lang="pt-BR" sz="3100" dirty="0">
                <a:solidFill>
                  <a:srgbClr val="00B050"/>
                </a:solidFill>
                <a:latin typeface="Times New Roman"/>
              </a:rPr>
              <a:t>contadores de programas</a:t>
            </a:r>
            <a:r>
              <a:rPr lang="pt-BR" sz="3100" dirty="0">
                <a:solidFill>
                  <a:srgbClr val="000000"/>
                </a:solidFill>
                <a:latin typeface="Times New Roman"/>
              </a:rPr>
              <a:t>, são </a:t>
            </a:r>
            <a:r>
              <a:rPr lang="pt-BR" sz="3100" dirty="0">
                <a:solidFill>
                  <a:schemeClr val="accent2">
                    <a:lumMod val="75000"/>
                  </a:schemeClr>
                </a:solidFill>
                <a:latin typeface="Times New Roman"/>
              </a:rPr>
              <a:t>compartilhados</a:t>
            </a:r>
            <a:r>
              <a:rPr lang="pt-BR" sz="3100" dirty="0">
                <a:solidFill>
                  <a:srgbClr val="000000"/>
                </a:solidFill>
                <a:latin typeface="Times New Roman"/>
              </a:rPr>
              <a:t> entre os processadores.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pt-BR" sz="3100" b="1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pt-BR" sz="3100" dirty="0">
                <a:solidFill>
                  <a:srgbClr val="000000"/>
                </a:solidFill>
                <a:latin typeface="Times New Roman"/>
              </a:rPr>
              <a:t>Por esta razão, </a:t>
            </a:r>
            <a:r>
              <a:rPr lang="pt-BR" sz="3100" dirty="0">
                <a:solidFill>
                  <a:srgbClr val="0000FF"/>
                </a:solidFill>
                <a:latin typeface="Times New Roman"/>
              </a:rPr>
              <a:t>as </a:t>
            </a:r>
            <a:r>
              <a:rPr lang="pt-BR" sz="3100" dirty="0" err="1">
                <a:solidFill>
                  <a:srgbClr val="0000FF"/>
                </a:solidFill>
                <a:latin typeface="Times New Roman"/>
              </a:rPr>
              <a:t>GPUs</a:t>
            </a:r>
            <a:r>
              <a:rPr lang="pt-BR" sz="3100" dirty="0">
                <a:solidFill>
                  <a:srgbClr val="0000FF"/>
                </a:solidFill>
                <a:latin typeface="Times New Roman"/>
              </a:rPr>
              <a:t> funcionam muito bem para paralelismo de dados (códigos iguais) e são incapazes de executar tarefas de códigos diferentes em paralelo</a:t>
            </a:r>
            <a:r>
              <a:rPr lang="pt-BR" sz="3100" dirty="0">
                <a:solidFill>
                  <a:srgbClr val="000000"/>
                </a:solidFill>
                <a:latin typeface="Times New Roman"/>
              </a:rPr>
              <a:t>, ao mesmo tempo.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pt-BR" sz="3100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pt-BR" sz="3100" dirty="0">
                <a:solidFill>
                  <a:srgbClr val="000000"/>
                </a:solidFill>
                <a:latin typeface="Times New Roman"/>
              </a:rPr>
              <a:t>Ver Figura 4.2 e Figura 4.3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284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lowchart: Document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www.fixstars.com/images/openclbook/dtp_462724_USER_CONTENT_0_html_m613113e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86225" y="1063869"/>
            <a:ext cx="7001055" cy="533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Figure 4.2: </a:t>
            </a: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Efficient</a:t>
            </a:r>
            <a:r>
              <a:rPr lang="en-US" sz="3200" dirty="0">
                <a:solidFill>
                  <a:srgbClr val="FFFFFF"/>
                </a:solidFill>
              </a:rPr>
              <a:t> use of the GPU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Paralelismo</a:t>
            </a:r>
            <a:r>
              <a:rPr lang="en-US" sz="3200" dirty="0">
                <a:solidFill>
                  <a:srgbClr val="FFFFFF"/>
                </a:solidFill>
              </a:rPr>
              <a:t> de Dados</a:t>
            </a:r>
            <a:endParaRPr lang="pt-B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372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Processadores executam a mesma tarefa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sz="3600" dirty="0"/>
              <a:t>Conforme mostrado na Figura 4.2, </a:t>
            </a:r>
            <a:r>
              <a:rPr lang="pt-BR" sz="3600" dirty="0">
                <a:solidFill>
                  <a:srgbClr val="0000FF"/>
                </a:solidFill>
              </a:rPr>
              <a:t>quando vários processadores executam a mesma tarefa</a:t>
            </a:r>
            <a:r>
              <a:rPr lang="pt-BR" sz="3600" dirty="0"/>
              <a:t>, o número de tarefas, igual ao número de processadores, pode ser executado ao mesmo tempo, de uma vez.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452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fixstars.com/images/openclbook/dtp_462724_USER_CONTENT_0_html_74632b1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7508" y="1262332"/>
            <a:ext cx="5846884" cy="46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Figure 4.3: </a:t>
            </a:r>
            <a:r>
              <a:rPr lang="en-US" sz="3200" b="1" dirty="0">
                <a:solidFill>
                  <a:srgbClr val="C00000"/>
                </a:solidFill>
              </a:rPr>
              <a:t>Inefficient</a:t>
            </a:r>
            <a:r>
              <a:rPr lang="en-US" sz="3200" b="1" dirty="0">
                <a:solidFill>
                  <a:srgbClr val="00B050"/>
                </a:solidFill>
              </a:rPr>
              <a:t> use of the GPU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 err="1">
                <a:solidFill>
                  <a:srgbClr val="00B050"/>
                </a:solidFill>
              </a:rPr>
              <a:t>Paraleismo</a:t>
            </a:r>
            <a:r>
              <a:rPr lang="en-US" sz="3200" b="1" dirty="0">
                <a:solidFill>
                  <a:srgbClr val="00B050"/>
                </a:solidFill>
              </a:rPr>
              <a:t> de Dados</a:t>
            </a:r>
            <a:endParaRPr lang="pt-B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804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GPU  -  Tarefas estão programadas para serem executadas em paralelo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 Figura 4.3 mostra o caso em que tarefas A e B estão programadas para serem executadas em paralelo na GPU. </a:t>
            </a:r>
          </a:p>
          <a:p>
            <a:endParaRPr lang="pt-BR" dirty="0"/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Como processadores só podem processar o mesmo conjunto de instruções nos núcleos (</a:t>
            </a:r>
            <a:r>
              <a:rPr lang="pt-BR" dirty="0">
                <a:solidFill>
                  <a:srgbClr val="00B0F0"/>
                </a:solidFill>
              </a:rPr>
              <a:t>códigos iguais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pt-BR" dirty="0"/>
              <a:t>, </a:t>
            </a:r>
            <a:r>
              <a:rPr lang="pt-BR" dirty="0">
                <a:solidFill>
                  <a:srgbClr val="0000FF"/>
                </a:solidFill>
              </a:rPr>
              <a:t>os processadores agendados para processar a </a:t>
            </a:r>
            <a:r>
              <a:rPr lang="pt-BR" dirty="0"/>
              <a:t>Tarefa B</a:t>
            </a:r>
            <a:r>
              <a:rPr lang="pt-BR" dirty="0">
                <a:solidFill>
                  <a:srgbClr val="0000FF"/>
                </a:solidFill>
              </a:rPr>
              <a:t> 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códigos diferentes de A</a:t>
            </a:r>
            <a:r>
              <a:rPr lang="pt-BR" dirty="0">
                <a:solidFill>
                  <a:srgbClr val="0000FF"/>
                </a:solidFill>
              </a:rPr>
              <a:t>) devem estar no modo inativo</a:t>
            </a:r>
            <a:r>
              <a:rPr lang="pt-BR" dirty="0"/>
              <a:t> até que a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Tarefa A</a:t>
            </a:r>
            <a:r>
              <a:rPr lang="pt-BR" dirty="0"/>
              <a:t> esteja concluída.</a:t>
            </a:r>
          </a:p>
        </p:txBody>
      </p:sp>
    </p:spTree>
    <p:extLst>
      <p:ext uri="{BB962C8B-B14F-4D97-AF65-F5344CB8AC3E}">
        <p14:creationId xmlns:p14="http://schemas.microsoft.com/office/powerpoint/2010/main" val="28111001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Cuidar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pt-BR" dirty="0">
              <a:solidFill>
                <a:prstClr val="black"/>
              </a:solidFill>
            </a:endParaRPr>
          </a:p>
          <a:p>
            <a:pPr lvl="0"/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sz="4000" dirty="0">
                <a:solidFill>
                  <a:prstClr val="black"/>
                </a:solidFill>
              </a:rPr>
              <a:t>Ao se desenvolver uma aplicação, </a:t>
            </a:r>
            <a:r>
              <a:rPr lang="pt-BR" sz="4000" i="1" dirty="0">
                <a:solidFill>
                  <a:srgbClr val="00B050"/>
                </a:solidFill>
              </a:rPr>
              <a:t>o tipo de paralelismo e o hardware precisam ser considerados</a:t>
            </a:r>
            <a:r>
              <a:rPr lang="pt-BR" sz="4000" dirty="0">
                <a:solidFill>
                  <a:prstClr val="black"/>
                </a:solidFill>
              </a:rPr>
              <a:t>, e usar a API apropriada.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065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| </a:t>
            </a:r>
            <a:r>
              <a:rPr lang="en-US" i="1" dirty="0">
                <a:solidFill>
                  <a:srgbClr val="00B050"/>
                </a:solidFill>
                <a:latin typeface="Calibri" panose="020F0502020204030204"/>
              </a:rPr>
              <a:t>Data Parallelism and Task Parallelism</a:t>
            </a:r>
            <a:r>
              <a:rPr lang="pt-BR" i="1" dirty="0">
                <a:solidFill>
                  <a:srgbClr val="00B050"/>
                </a:solidFill>
                <a:latin typeface="Calibri" panose="020F0502020204030204"/>
              </a:rPr>
              <a:t/>
            </a:r>
            <a:br>
              <a:rPr lang="pt-BR" i="1" dirty="0">
                <a:solidFill>
                  <a:srgbClr val="00B050"/>
                </a:solidFill>
                <a:latin typeface="Calibri" panose="020F0502020204030204"/>
              </a:rPr>
            </a:b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sz="3600" dirty="0"/>
              <a:t>Para </a:t>
            </a:r>
            <a:r>
              <a:rPr lang="pt-BR" sz="3600" dirty="0">
                <a:solidFill>
                  <a:srgbClr val="0000FF"/>
                </a:solidFill>
              </a:rPr>
              <a:t>tarefas paralelas de dados</a:t>
            </a:r>
            <a:r>
              <a:rPr lang="pt-BR" sz="3600" dirty="0"/>
              <a:t> adequadas para um dispositivo como o GPU, o </a:t>
            </a:r>
            <a:r>
              <a:rPr lang="pt-BR" sz="3600" dirty="0" err="1"/>
              <a:t>OpenCL</a:t>
            </a:r>
            <a:r>
              <a:rPr lang="pt-BR" sz="3600" dirty="0"/>
              <a:t> fornece uma API para executar um mesmo kernel em vários processadores.</a:t>
            </a:r>
          </a:p>
          <a:p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6720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| </a:t>
            </a:r>
            <a:r>
              <a:rPr lang="en-US" i="1" dirty="0">
                <a:solidFill>
                  <a:srgbClr val="00B050"/>
                </a:solidFill>
                <a:latin typeface="Calibri" panose="020F0502020204030204"/>
              </a:rPr>
              <a:t>Data Parallelism and Task Parallelism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545454"/>
              </a:solidFill>
              <a:latin typeface="Open Sans"/>
            </a:endParaRPr>
          </a:p>
          <a:p>
            <a:r>
              <a:rPr lang="pt-BR" sz="3200" dirty="0">
                <a:latin typeface="Open Sans"/>
              </a:rPr>
              <a:t>Esta seção usará a </a:t>
            </a:r>
            <a:r>
              <a:rPr lang="pt-BR" sz="3200" dirty="0">
                <a:solidFill>
                  <a:srgbClr val="0000FF"/>
                </a:solidFill>
                <a:latin typeface="Open Sans"/>
              </a:rPr>
              <a:t>operação aritmética vectorizada </a:t>
            </a:r>
            <a:r>
              <a:rPr lang="pt-BR" sz="3200" dirty="0">
                <a:latin typeface="Open Sans"/>
              </a:rPr>
              <a:t>para explicar o </a:t>
            </a:r>
            <a:r>
              <a:rPr lang="pt-BR" sz="3200" dirty="0">
                <a:solidFill>
                  <a:srgbClr val="0000FF"/>
                </a:solidFill>
                <a:latin typeface="Open Sans"/>
              </a:rPr>
              <a:t>método básico de implementações</a:t>
            </a:r>
            <a:r>
              <a:rPr lang="pt-BR" sz="3200" dirty="0">
                <a:latin typeface="Open Sans"/>
              </a:rPr>
              <a:t> para </a:t>
            </a:r>
            <a:r>
              <a:rPr lang="pt-BR" sz="3200" dirty="0">
                <a:solidFill>
                  <a:srgbClr val="0000FF"/>
                </a:solidFill>
                <a:latin typeface="Open Sans"/>
              </a:rPr>
              <a:t>comandos paralelos de dados</a:t>
            </a:r>
            <a:r>
              <a:rPr lang="pt-BR" sz="3200" dirty="0">
                <a:latin typeface="Open Sans"/>
              </a:rPr>
              <a:t> e comandos paralelos de </a:t>
            </a:r>
            <a:r>
              <a:rPr lang="pt-BR" sz="3200" dirty="0">
                <a:solidFill>
                  <a:srgbClr val="0000FF"/>
                </a:solidFill>
                <a:latin typeface="Open Sans"/>
              </a:rPr>
              <a:t>tarefas</a:t>
            </a:r>
            <a:r>
              <a:rPr lang="pt-BR" sz="3200" dirty="0">
                <a:latin typeface="Open Sans"/>
              </a:rPr>
              <a:t>. </a:t>
            </a:r>
          </a:p>
          <a:p>
            <a:endParaRPr lang="pt-BR" sz="3200" dirty="0">
              <a:latin typeface="Open Sans"/>
            </a:endParaRPr>
          </a:p>
          <a:p>
            <a:r>
              <a:rPr lang="pt-BR" sz="3200" dirty="0">
                <a:latin typeface="Open Sans"/>
              </a:rPr>
              <a:t>O código de exemplo fornecido </a:t>
            </a:r>
            <a:r>
              <a:rPr lang="pt-BR" sz="3200" dirty="0">
                <a:solidFill>
                  <a:srgbClr val="0000FF"/>
                </a:solidFill>
                <a:latin typeface="Open Sans"/>
              </a:rPr>
              <a:t>destina-se a ilustrar os conceitos de paralelização</a:t>
            </a:r>
            <a:r>
              <a:rPr lang="pt-BR" sz="3200" dirty="0">
                <a:latin typeface="Open Sans"/>
              </a:rPr>
              <a:t>.</a:t>
            </a:r>
            <a:endParaRPr lang="en-US" sz="32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334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OMO AS PLACAS DE VÍDEO ACELERAM OS APLICATIVOS DE SOFT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92" y="1690687"/>
            <a:ext cx="9012116" cy="49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7062" cy="132556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Computação acelerada por placas de vídeo é o uso de uma unidade de processamento gráfico (GPU) juntamente com uma CPU para acelerar aplicações complexas ...</a:t>
            </a:r>
            <a:endParaRPr lang="pt-BR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55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sz="3200" dirty="0"/>
              <a:t>O código de exemplo executa as </a:t>
            </a:r>
            <a:r>
              <a:rPr lang="pt-BR" sz="3200" dirty="0">
                <a:solidFill>
                  <a:srgbClr val="0000FF"/>
                </a:solidFill>
              </a:rPr>
              <a:t>operações aritméticas básicas</a:t>
            </a:r>
            <a:r>
              <a:rPr lang="pt-BR" sz="3200" dirty="0"/>
              <a:t>, que são </a:t>
            </a:r>
            <a:r>
              <a:rPr lang="pt-BR" sz="3200" dirty="0">
                <a:solidFill>
                  <a:srgbClr val="0000FF"/>
                </a:solidFill>
              </a:rPr>
              <a:t>adição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0000FF"/>
                </a:solidFill>
              </a:rPr>
              <a:t>subtração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0000FF"/>
                </a:solidFill>
              </a:rPr>
              <a:t>multiplicação</a:t>
            </a:r>
            <a:r>
              <a:rPr lang="pt-BR" sz="3200" dirty="0"/>
              <a:t> e </a:t>
            </a:r>
            <a:r>
              <a:rPr lang="pt-BR" sz="3200" dirty="0">
                <a:solidFill>
                  <a:srgbClr val="0000FF"/>
                </a:solidFill>
              </a:rPr>
              <a:t>divisão</a:t>
            </a:r>
            <a:r>
              <a:rPr lang="pt-BR" sz="3200" dirty="0"/>
              <a:t>, entre valores de flutuação (ponto flutuante). </a:t>
            </a:r>
          </a:p>
          <a:p>
            <a:endParaRPr lang="pt-BR" sz="3200" dirty="0"/>
          </a:p>
          <a:p>
            <a:r>
              <a:rPr lang="pt-BR" sz="3200" dirty="0"/>
              <a:t>A visão geral é mostrada na Figura 4.4.</a:t>
            </a:r>
          </a:p>
        </p:txBody>
      </p:sp>
    </p:spTree>
    <p:extLst>
      <p:ext uri="{BB962C8B-B14F-4D97-AF65-F5344CB8AC3E}">
        <p14:creationId xmlns:p14="http://schemas.microsoft.com/office/powerpoint/2010/main" val="24278516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fixstars.com/images/openclbook/dtp_462724_USER_CONTENT_0_html_2fe4548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088" y="1380392"/>
            <a:ext cx="7105512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Figure 4.4: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Basic arithmetic operations between floats</a:t>
            </a:r>
            <a:r>
              <a:rPr lang="en-US" b="1" dirty="0"/>
              <a:t/>
            </a:r>
            <a:br>
              <a:rPr lang="en-US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6943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Na Figura 4.4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mostra a Figura 4.4, os dados de entrada consistem em 2 conjuntos de matrizes 4x4, A e B. Os dados de saída são uma matriz 4x4, C.</a:t>
            </a:r>
          </a:p>
          <a:p>
            <a:endParaRPr lang="pt-BR" dirty="0"/>
          </a:p>
          <a:p>
            <a:r>
              <a:rPr lang="pt-BR" dirty="0"/>
              <a:t>Veja primeiro a </a:t>
            </a:r>
            <a:r>
              <a:rPr lang="pt-BR" dirty="0">
                <a:solidFill>
                  <a:srgbClr val="0000FF"/>
                </a:solidFill>
              </a:rPr>
              <a:t>implementação paralela de dados </a:t>
            </a:r>
            <a:r>
              <a:rPr lang="pt-BR" dirty="0"/>
              <a:t>(Lista 4.8, Lista 4.9). </a:t>
            </a:r>
          </a:p>
          <a:p>
            <a:endParaRPr lang="pt-BR" dirty="0"/>
          </a:p>
          <a:p>
            <a:r>
              <a:rPr lang="pt-BR" dirty="0"/>
              <a:t>Este programa trata </a:t>
            </a:r>
            <a:r>
              <a:rPr lang="pt-BR" dirty="0">
                <a:solidFill>
                  <a:srgbClr val="0000FF"/>
                </a:solidFill>
              </a:rPr>
              <a:t>cada linha de dados como um </a:t>
            </a:r>
            <a:r>
              <a:rPr lang="pt-BR" i="1" dirty="0" err="1">
                <a:solidFill>
                  <a:srgbClr val="0000FF"/>
                </a:solidFill>
              </a:rPr>
              <a:t>work-group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/>
              <a:t>para executar a computação.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23115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/>
            </a:r>
            <a:br>
              <a:rPr lang="pt-BR" b="1" dirty="0"/>
            </a:br>
            <a:r>
              <a:rPr lang="pt-BR" sz="5300" i="1" dirty="0" err="1">
                <a:solidFill>
                  <a:srgbClr val="00B050"/>
                </a:solidFill>
              </a:rPr>
              <a:t>List</a:t>
            </a:r>
            <a:r>
              <a:rPr lang="pt-BR" sz="5300" i="1" dirty="0">
                <a:solidFill>
                  <a:srgbClr val="00B050"/>
                </a:solidFill>
              </a:rPr>
              <a:t> 4.8  e  </a:t>
            </a:r>
            <a:r>
              <a:rPr lang="pt-BR" sz="5300" i="1" dirty="0" err="1">
                <a:solidFill>
                  <a:srgbClr val="00B050"/>
                </a:solidFill>
              </a:rPr>
              <a:t>List</a:t>
            </a:r>
            <a:r>
              <a:rPr lang="pt-BR" sz="5300" i="1" dirty="0">
                <a:solidFill>
                  <a:srgbClr val="00B050"/>
                </a:solidFill>
              </a:rPr>
              <a:t> 4.9 – Implementações</a:t>
            </a:r>
            <a:br>
              <a:rPr lang="pt-BR" sz="5300" i="1" dirty="0">
                <a:solidFill>
                  <a:srgbClr val="00B050"/>
                </a:solidFill>
              </a:rPr>
            </a:br>
            <a:r>
              <a:rPr lang="pt-BR" sz="5300" i="1" dirty="0">
                <a:solidFill>
                  <a:srgbClr val="00B050"/>
                </a:solidFill>
              </a:rPr>
              <a:t>                                         Kernel e Host</a:t>
            </a:r>
            <a:r>
              <a:rPr lang="pt-BR" b="1" i="1" dirty="0"/>
              <a:t/>
            </a:r>
            <a:br>
              <a:rPr lang="pt-BR" b="1" i="1" dirty="0"/>
            </a:b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b="1" dirty="0"/>
          </a:p>
          <a:p>
            <a:r>
              <a:rPr lang="pt-BR" b="1" i="1" dirty="0" err="1"/>
              <a:t>List</a:t>
            </a:r>
            <a:r>
              <a:rPr lang="pt-BR" b="1" i="1" dirty="0"/>
              <a:t> 4.8</a:t>
            </a:r>
          </a:p>
          <a:p>
            <a:pPr marL="0" indent="0">
              <a:buNone/>
            </a:pPr>
            <a:r>
              <a:rPr lang="pt-BR" b="1" dirty="0"/>
              <a:t>         </a:t>
            </a:r>
            <a:r>
              <a:rPr lang="pt-BR" dirty="0"/>
              <a:t>Data </a:t>
            </a:r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b="1" dirty="0"/>
              <a:t>- </a:t>
            </a:r>
            <a:r>
              <a:rPr lang="pt-BR" b="1" dirty="0">
                <a:solidFill>
                  <a:srgbClr val="C00000"/>
                </a:solidFill>
              </a:rPr>
              <a:t>kernel</a:t>
            </a:r>
            <a:r>
              <a:rPr lang="pt-BR" b="1" dirty="0"/>
              <a:t>  </a:t>
            </a:r>
            <a:r>
              <a:rPr lang="pt-BR" dirty="0">
                <a:solidFill>
                  <a:srgbClr val="0000FF"/>
                </a:solidFill>
                <a:latin typeface="Monaco"/>
                <a:cs typeface="Courier New" panose="02070309020205020404" pitchFamily="49" charset="0"/>
              </a:rPr>
              <a:t>dataParallel.cl</a:t>
            </a:r>
          </a:p>
          <a:p>
            <a:pPr marL="0" indent="0">
              <a:buNone/>
            </a:pPr>
            <a:endParaRPr lang="pt-BR" b="1" dirty="0">
              <a:solidFill>
                <a:srgbClr val="0000FF"/>
              </a:solidFill>
              <a:latin typeface="Monaco"/>
              <a:cs typeface="Courier New" panose="02070309020205020404" pitchFamily="49" charset="0"/>
            </a:endParaRPr>
          </a:p>
          <a:p>
            <a:r>
              <a:rPr lang="pt-BR" b="1" i="1" dirty="0" err="1"/>
              <a:t>List</a:t>
            </a:r>
            <a:r>
              <a:rPr lang="pt-BR" b="1" i="1" dirty="0"/>
              <a:t> 4.9</a:t>
            </a:r>
          </a:p>
          <a:p>
            <a:pPr marL="0" indent="0">
              <a:buNone/>
            </a:pPr>
            <a:r>
              <a:rPr lang="pt-BR" b="1" dirty="0"/>
              <a:t>        </a:t>
            </a:r>
            <a:r>
              <a:rPr lang="pt-BR" dirty="0"/>
              <a:t>Data </a:t>
            </a:r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b="1" dirty="0"/>
              <a:t>- </a:t>
            </a:r>
            <a:r>
              <a:rPr lang="pt-BR" b="1" dirty="0">
                <a:solidFill>
                  <a:srgbClr val="C00000"/>
                </a:solidFill>
              </a:rPr>
              <a:t>host</a:t>
            </a:r>
            <a:r>
              <a:rPr lang="pt-BR" b="1" dirty="0"/>
              <a:t> </a:t>
            </a:r>
            <a:r>
              <a:rPr lang="pt-BR" dirty="0" err="1">
                <a:solidFill>
                  <a:srgbClr val="0000FF"/>
                </a:solidFill>
              </a:rPr>
              <a:t>dataParallel.c</a:t>
            </a:r>
            <a:endParaRPr lang="pt-BR" dirty="0">
              <a:solidFill>
                <a:srgbClr val="0000FF"/>
              </a:solidFill>
            </a:endParaRP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Exemplo – Modelo Paralelo de Dados       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Código Kernel e Código Host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28651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Versão paralela da tarefa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sz="3200" dirty="0"/>
              <a:t>Em seguida, você pode ver a versão paralela da tarefa para o mesmo problema  (Lista 4.10, Lista 4.11). </a:t>
            </a:r>
          </a:p>
          <a:p>
            <a:endParaRPr lang="pt-BR" sz="3200" dirty="0"/>
          </a:p>
          <a:p>
            <a:r>
              <a:rPr lang="pt-BR" sz="3200" dirty="0"/>
              <a:t>Neste exemplo, </a:t>
            </a:r>
            <a:r>
              <a:rPr lang="pt-BR" sz="3200" dirty="0">
                <a:solidFill>
                  <a:srgbClr val="0000FF"/>
                </a:solidFill>
              </a:rPr>
              <a:t>as tarefas são agrupadas de acordo com o tipo de operação aritmética</a:t>
            </a:r>
            <a:r>
              <a:rPr lang="pt-BR" sz="3200" dirty="0"/>
              <a:t> que está sendo executada.</a:t>
            </a:r>
          </a:p>
          <a:p>
            <a:endParaRPr lang="pt-BR" sz="3200" dirty="0"/>
          </a:p>
          <a:p>
            <a:r>
              <a:rPr lang="pt-BR" sz="3200" b="1" dirty="0"/>
              <a:t>Exemplo – Modelo Paralelo de Tarefas       </a:t>
            </a:r>
            <a:br>
              <a:rPr lang="pt-BR" sz="3200" b="1" dirty="0"/>
            </a:br>
            <a:r>
              <a:rPr lang="pt-BR" sz="3200" b="1" dirty="0"/>
              <a:t>                                      </a:t>
            </a:r>
            <a:r>
              <a:rPr lang="pt-BR" sz="3200" i="1" dirty="0">
                <a:solidFill>
                  <a:schemeClr val="accent2">
                    <a:lumMod val="75000"/>
                  </a:schemeClr>
                </a:solidFill>
              </a:rPr>
              <a:t>Código Kernel e Código Host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684723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Comentando ... Modelo Paralelo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você pode ver, os códigos-fonte são muito semelhantes. </a:t>
            </a:r>
          </a:p>
          <a:p>
            <a:endParaRPr lang="pt-BR" dirty="0"/>
          </a:p>
          <a:p>
            <a:r>
              <a:rPr lang="pt-BR" dirty="0">
                <a:solidFill>
                  <a:srgbClr val="0000FF"/>
                </a:solidFill>
              </a:rPr>
              <a:t>As únicas diferenças estão nos próprios </a:t>
            </a:r>
            <a:r>
              <a:rPr lang="pt-BR" i="1" dirty="0">
                <a:solidFill>
                  <a:srgbClr val="00B050"/>
                </a:solidFill>
              </a:rPr>
              <a:t>kernels</a:t>
            </a:r>
            <a:r>
              <a:rPr lang="pt-BR" dirty="0"/>
              <a:t>, e </a:t>
            </a:r>
            <a:r>
              <a:rPr lang="pt-BR" dirty="0">
                <a:solidFill>
                  <a:srgbClr val="0000FF"/>
                </a:solidFill>
              </a:rPr>
              <a:t>na </a:t>
            </a:r>
            <a:r>
              <a:rPr lang="pt-BR" i="1" dirty="0">
                <a:solidFill>
                  <a:srgbClr val="00B050"/>
                </a:solidFill>
              </a:rPr>
              <a:t>maneira de executar esses kernels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>
                <a:solidFill>
                  <a:srgbClr val="C00000"/>
                </a:solidFill>
              </a:rPr>
              <a:t>modelo de dados em paralelo</a:t>
            </a:r>
            <a:r>
              <a:rPr lang="pt-BR" dirty="0"/>
              <a:t>, as 4 operações aritméticas são agrupadas como </a:t>
            </a:r>
            <a:r>
              <a:rPr lang="pt-BR" dirty="0">
                <a:solidFill>
                  <a:srgbClr val="0000FF"/>
                </a:solidFill>
              </a:rPr>
              <a:t>um conjunto de comandos em um </a:t>
            </a:r>
            <a:r>
              <a:rPr lang="pt-BR" i="1" dirty="0">
                <a:solidFill>
                  <a:srgbClr val="00B050"/>
                </a:solidFill>
              </a:rPr>
              <a:t>kernel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Enquanto que no </a:t>
            </a:r>
            <a:r>
              <a:rPr lang="pt-BR" dirty="0">
                <a:solidFill>
                  <a:srgbClr val="C00000"/>
                </a:solidFill>
              </a:rPr>
              <a:t>modelo paralelo de tarefas</a:t>
            </a:r>
            <a:r>
              <a:rPr lang="pt-BR" dirty="0"/>
              <a:t>, 4 kernels diferentes são implementados para cada tipo de operação aritmética.</a:t>
            </a:r>
          </a:p>
        </p:txBody>
      </p:sp>
    </p:spTree>
    <p:extLst>
      <p:ext uri="{BB962C8B-B14F-4D97-AF65-F5344CB8AC3E}">
        <p14:creationId xmlns:p14="http://schemas.microsoft.com/office/powerpoint/2010/main" val="33172764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Modelo Paralelo de Dados </a:t>
            </a:r>
            <a:br>
              <a:rPr lang="pt-BR" i="1" dirty="0"/>
            </a:br>
            <a:r>
              <a:rPr lang="pt-BR" i="1" dirty="0"/>
              <a:t>                     x    Modelo Paralelo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Pode parecer que, uma vez o </a:t>
            </a:r>
            <a:r>
              <a:rPr lang="pt-BR" dirty="0">
                <a:solidFill>
                  <a:srgbClr val="0000FF"/>
                </a:solidFill>
              </a:rPr>
              <a:t>modelo paralelo de tarefas </a:t>
            </a:r>
            <a:r>
              <a:rPr lang="pt-BR" dirty="0"/>
              <a:t>requer mais código, ele também deve executar mais operações. </a:t>
            </a:r>
          </a:p>
          <a:p>
            <a:endParaRPr lang="pt-BR" dirty="0"/>
          </a:p>
          <a:p>
            <a:r>
              <a:rPr lang="pt-BR" dirty="0"/>
              <a:t>No entanto, </a:t>
            </a:r>
            <a:r>
              <a:rPr lang="pt-BR" dirty="0">
                <a:solidFill>
                  <a:srgbClr val="0000FF"/>
                </a:solidFill>
              </a:rPr>
              <a:t>independentemente do modelo que seja utilizado </a:t>
            </a:r>
            <a:r>
              <a:rPr lang="pt-BR" dirty="0"/>
              <a:t>para este problema, </a:t>
            </a:r>
            <a:r>
              <a:rPr lang="pt-BR" dirty="0">
                <a:solidFill>
                  <a:srgbClr val="0000FF"/>
                </a:solidFill>
              </a:rPr>
              <a:t>o número de operações efetuadas pelo dispositivo </a:t>
            </a:r>
            <a:r>
              <a:rPr lang="pt-BR" dirty="0"/>
              <a:t>é realmente o mesmo.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Apesar desse fato, </a:t>
            </a:r>
            <a:r>
              <a:rPr lang="pt-BR" dirty="0">
                <a:solidFill>
                  <a:srgbClr val="C00000"/>
                </a:solidFill>
              </a:rPr>
              <a:t>o desempenho pode variar</a:t>
            </a:r>
            <a:r>
              <a:rPr lang="pt-BR" dirty="0"/>
              <a:t>, escolhendo um ou outro modelo, de modo que o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modelo de paralelização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deve ser considerado com sabedoria na fase de planejamento do aplicativo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0351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Execução</a:t>
            </a:r>
            <a:br>
              <a:rPr lang="pt-BR" dirty="0"/>
            </a:b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4000" dirty="0"/>
              <a:t>                                                                                                                                  </a:t>
            </a:r>
            <a:br>
              <a:rPr lang="pt-BR" sz="4000" dirty="0"/>
            </a:br>
            <a:r>
              <a:rPr lang="pt-BR" sz="4000" dirty="0"/>
              <a:t>                                                                            </a:t>
            </a:r>
            <a:r>
              <a:rPr lang="pt-BR" sz="4000" i="1" dirty="0" err="1">
                <a:solidFill>
                  <a:srgbClr val="0000FF"/>
                </a:solidFill>
              </a:rPr>
              <a:t>Work-Items</a:t>
            </a:r>
            <a:endParaRPr lang="pt-BR" sz="4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931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4.8: </a:t>
            </a:r>
            <a:br>
              <a:rPr lang="pt-BR" dirty="0"/>
            </a:br>
            <a:r>
              <a:rPr lang="pt-BR" dirty="0"/>
              <a:t>   Data </a:t>
            </a:r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- </a:t>
            </a:r>
            <a:r>
              <a:rPr lang="pt-BR" dirty="0">
                <a:solidFill>
                  <a:srgbClr val="0000FF"/>
                </a:solidFill>
              </a:rPr>
              <a:t>kernel</a:t>
            </a:r>
            <a:r>
              <a:rPr lang="pt-BR" dirty="0"/>
              <a:t> </a:t>
            </a:r>
            <a:r>
              <a:rPr lang="pt-BR" i="1" dirty="0">
                <a:solidFill>
                  <a:schemeClr val="accent2">
                    <a:lumMod val="75000"/>
                  </a:schemeClr>
                </a:solidFill>
              </a:rPr>
              <a:t>dataParallel.cl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Monaco"/>
              </a:rPr>
              <a:t>__kernel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Monaco"/>
              </a:rPr>
              <a:t>void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Monaco"/>
              </a:rPr>
              <a:t>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Monaco"/>
              </a:rPr>
              <a:t>dataParallel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(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__global </a:t>
            </a:r>
            <a:r>
              <a:rPr lang="pt-BR" dirty="0" err="1">
                <a:solidFill>
                  <a:srgbClr val="1E347B"/>
                </a:solidFill>
                <a:latin typeface="Monaco"/>
              </a:rPr>
              <a:t>float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*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A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__global </a:t>
            </a:r>
            <a:r>
              <a:rPr lang="pt-BR" dirty="0" err="1">
                <a:solidFill>
                  <a:srgbClr val="1E347B"/>
                </a:solidFill>
                <a:latin typeface="Monaco"/>
              </a:rPr>
              <a:t>float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*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B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     </a:t>
            </a:r>
            <a:br>
              <a:rPr lang="pt-BR" dirty="0">
                <a:solidFill>
                  <a:srgbClr val="48484C"/>
                </a:solidFill>
                <a:latin typeface="Monaco"/>
              </a:rPr>
            </a:br>
            <a:r>
              <a:rPr lang="pt-BR" dirty="0">
                <a:solidFill>
                  <a:srgbClr val="48484C"/>
                </a:solidFill>
                <a:latin typeface="Monaco"/>
              </a:rPr>
              <a:t>                                                           __global </a:t>
            </a:r>
            <a:r>
              <a:rPr lang="pt-BR" dirty="0" err="1">
                <a:solidFill>
                  <a:srgbClr val="1E347B"/>
                </a:solidFill>
                <a:latin typeface="Monaco"/>
              </a:rPr>
              <a:t>float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*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C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)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93A1A1"/>
                </a:solidFill>
                <a:latin typeface="Monaco"/>
              </a:rPr>
              <a:t>{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1E347B"/>
                </a:solidFill>
                <a:latin typeface="Monaco"/>
              </a:rPr>
              <a:t>     </a:t>
            </a:r>
            <a:r>
              <a:rPr lang="pt-BR" dirty="0" err="1">
                <a:solidFill>
                  <a:srgbClr val="1E347B"/>
                </a:solidFill>
                <a:latin typeface="Monaco"/>
              </a:rPr>
              <a:t>int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4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*</a:t>
            </a:r>
            <a:r>
              <a:rPr lang="pt-BR" dirty="0" err="1">
                <a:solidFill>
                  <a:srgbClr val="48484C"/>
                </a:solidFill>
                <a:latin typeface="Monaco"/>
              </a:rPr>
              <a:t>get_global_id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(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);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  C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A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B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  C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1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A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1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-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B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1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  C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2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A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2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*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B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2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  C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3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A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3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/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B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3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93A1A1"/>
                </a:solidFill>
                <a:latin typeface="Monaco"/>
              </a:rPr>
              <a:t>}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5170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Passeando no código-fonte do </a:t>
            </a:r>
            <a:br>
              <a:rPr lang="pt-BR" i="1" dirty="0"/>
            </a:br>
            <a:r>
              <a:rPr lang="pt-BR" i="1" dirty="0"/>
              <a:t>                        Modelo Paralelo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514350" indent="-514350">
              <a:buAutoNum type="arabicPeriod"/>
            </a:pPr>
            <a:r>
              <a:rPr lang="pt-BR" dirty="0">
                <a:solidFill>
                  <a:srgbClr val="0000FF"/>
                </a:solidFill>
              </a:rPr>
              <a:t>__kernel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dataParallel</a:t>
            </a:r>
            <a:r>
              <a:rPr lang="pt-BR" dirty="0"/>
              <a:t>( </a:t>
            </a:r>
            <a:r>
              <a:rPr lang="pt-BR" dirty="0">
                <a:solidFill>
                  <a:srgbClr val="00B0F0"/>
                </a:solidFill>
              </a:rPr>
              <a:t>__global </a:t>
            </a:r>
            <a:r>
              <a:rPr lang="pt-BR" dirty="0" err="1">
                <a:solidFill>
                  <a:srgbClr val="00B0F0"/>
                </a:solidFill>
              </a:rPr>
              <a:t>float</a:t>
            </a:r>
            <a:r>
              <a:rPr lang="pt-BR" dirty="0">
                <a:solidFill>
                  <a:srgbClr val="00B0F0"/>
                </a:solidFill>
              </a:rPr>
              <a:t> * A</a:t>
            </a:r>
            <a:r>
              <a:rPr lang="pt-BR" dirty="0"/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__global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float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* B</a:t>
            </a:r>
            <a:r>
              <a:rPr lang="pt-BR" dirty="0"/>
              <a:t>,  </a:t>
            </a:r>
            <a:br>
              <a:rPr lang="pt-BR" dirty="0"/>
            </a:br>
            <a:r>
              <a:rPr lang="pt-BR" dirty="0"/>
              <a:t>                                                                </a:t>
            </a:r>
            <a:r>
              <a:rPr lang="pt-BR" dirty="0">
                <a:solidFill>
                  <a:srgbClr val="7030A0"/>
                </a:solidFill>
              </a:rPr>
              <a:t>__global </a:t>
            </a:r>
            <a:r>
              <a:rPr lang="pt-BR" dirty="0" err="1">
                <a:solidFill>
                  <a:srgbClr val="7030A0"/>
                </a:solidFill>
              </a:rPr>
              <a:t>float</a:t>
            </a:r>
            <a:r>
              <a:rPr lang="pt-BR" dirty="0">
                <a:solidFill>
                  <a:srgbClr val="7030A0"/>
                </a:solidFill>
              </a:rPr>
              <a:t> * C 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Quando o paralelismo de dados é enfileirada, os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dirty="0"/>
              <a:t> são criados.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Cada um desses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dirty="0"/>
              <a:t> executa </a:t>
            </a:r>
            <a:r>
              <a:rPr lang="pt-BR" dirty="0">
                <a:solidFill>
                  <a:srgbClr val="C00000"/>
                </a:solidFill>
              </a:rPr>
              <a:t>o mesmo kernel em paralelo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97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srgbClr val="00B050"/>
                </a:solidFill>
              </a:rPr>
              <a:t>Uso de </a:t>
            </a:r>
            <a:r>
              <a:rPr lang="pt-BR" i="1" dirty="0" err="1">
                <a:solidFill>
                  <a:srgbClr val="00B050"/>
                </a:solidFill>
              </a:rPr>
              <a:t>GPUs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en-US" sz="3200" dirty="0">
                <a:solidFill>
                  <a:srgbClr val="545454"/>
                </a:solidFill>
                <a:latin typeface="Open Sans"/>
              </a:rPr>
              <a:t>GPU é um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processador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projetado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 para </a:t>
            </a:r>
            <a:r>
              <a:rPr lang="en-US" sz="3200" dirty="0" err="1">
                <a:solidFill>
                  <a:srgbClr val="0000FF"/>
                </a:solidFill>
                <a:latin typeface="Open Sans"/>
              </a:rPr>
              <a:t>processamento</a:t>
            </a:r>
            <a:r>
              <a:rPr lang="en-US" sz="3200" dirty="0">
                <a:solidFill>
                  <a:srgbClr val="0000FF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Open Sans"/>
              </a:rPr>
              <a:t>gráfico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,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porém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sua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Open Sans"/>
              </a:rPr>
              <a:t>arquitetura</a:t>
            </a:r>
            <a:r>
              <a:rPr lang="en-US" sz="3200" dirty="0">
                <a:solidFill>
                  <a:srgbClr val="0000FF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Open Sans"/>
              </a:rPr>
              <a:t>paralela</a:t>
            </a:r>
            <a:r>
              <a:rPr lang="en-US" sz="3200" dirty="0">
                <a:solidFill>
                  <a:srgbClr val="0000FF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contendo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Open Sans"/>
              </a:rPr>
              <a:t>centenas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 de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Open Sans"/>
              </a:rPr>
              <a:t>núcleos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, a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torna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adequada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 para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processar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 dados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em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Open Sans"/>
              </a:rPr>
              <a:t>paralelo</a:t>
            </a:r>
            <a:r>
              <a:rPr lang="en-US" sz="3200" dirty="0">
                <a:solidFill>
                  <a:srgbClr val="545454"/>
                </a:solidFill>
                <a:latin typeface="Open Sans"/>
              </a:rPr>
              <a:t>. </a:t>
            </a:r>
          </a:p>
          <a:p>
            <a:endParaRPr lang="en-US" sz="3200" dirty="0">
              <a:solidFill>
                <a:srgbClr val="545454"/>
              </a:solidFill>
              <a:latin typeface="Open Sans"/>
            </a:endParaRPr>
          </a:p>
          <a:p>
            <a:r>
              <a:rPr lang="pt-BR" sz="3600" dirty="0"/>
              <a:t>O uso de </a:t>
            </a:r>
            <a:r>
              <a:rPr lang="pt-BR" sz="3600" dirty="0" err="1"/>
              <a:t>GPUs</a:t>
            </a:r>
            <a:r>
              <a:rPr lang="pt-BR" sz="3600" dirty="0"/>
              <a:t>, justifica-se em função do </a:t>
            </a:r>
            <a:r>
              <a:rPr lang="pt-BR" sz="3600" dirty="0">
                <a:solidFill>
                  <a:srgbClr val="0000FF"/>
                </a:solidFill>
              </a:rPr>
              <a:t>desempenho</a:t>
            </a:r>
            <a:r>
              <a:rPr lang="pt-BR" sz="3600" dirty="0"/>
              <a:t> obtido pelo </a:t>
            </a:r>
            <a:r>
              <a:rPr lang="pt-BR" sz="3600" dirty="0">
                <a:solidFill>
                  <a:srgbClr val="0000FF"/>
                </a:solidFill>
              </a:rPr>
              <a:t>investimento realizado</a:t>
            </a:r>
            <a:r>
              <a:rPr lang="pt-BR" sz="3600" dirty="0"/>
              <a:t>, o qual é altamente favorável ao usuário final.</a:t>
            </a:r>
          </a:p>
        </p:txBody>
      </p:sp>
    </p:spTree>
    <p:extLst>
      <p:ext uri="{BB962C8B-B14F-4D97-AF65-F5344CB8AC3E}">
        <p14:creationId xmlns:p14="http://schemas.microsoft.com/office/powerpoint/2010/main" val="12638181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Obtendo ID de item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3.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base = 4*</a:t>
            </a:r>
            <a:r>
              <a:rPr lang="en-US" dirty="0" err="1">
                <a:solidFill>
                  <a:srgbClr val="0000FF"/>
                </a:solidFill>
              </a:rPr>
              <a:t>get_global_id</a:t>
            </a:r>
            <a:r>
              <a:rPr lang="en-US" dirty="0">
                <a:solidFill>
                  <a:srgbClr val="0000FF"/>
                </a:solidFill>
              </a:rPr>
              <a:t>(0)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instrução </a:t>
            </a:r>
            <a:r>
              <a:rPr lang="pt-BR" dirty="0" err="1"/>
              <a:t>OpenCL</a:t>
            </a:r>
            <a:r>
              <a:rPr lang="pt-BR" dirty="0"/>
              <a:t>,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get_global_id</a:t>
            </a:r>
            <a:r>
              <a:rPr lang="pt-BR" dirty="0">
                <a:solidFill>
                  <a:srgbClr val="0000FF"/>
                </a:solidFill>
              </a:rPr>
              <a:t> (0) </a:t>
            </a:r>
            <a:r>
              <a:rPr lang="pt-BR" dirty="0"/>
              <a:t>obtém o </a:t>
            </a:r>
            <a:r>
              <a:rPr lang="pt-BR" i="1" dirty="0">
                <a:solidFill>
                  <a:srgbClr val="0000FF"/>
                </a:solidFill>
              </a:rPr>
              <a:t>ID do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 global</a:t>
            </a:r>
            <a:r>
              <a:rPr lang="pt-BR" dirty="0"/>
              <a:t>, que é usado para decidir quais os dados a processar, de modo que cada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/>
              <a:t>possa processar diferentes conjuntos de dados em paralelo.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2196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Etapas do processamento paralelo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prstClr val="black"/>
                </a:solidFill>
              </a:rPr>
              <a:t>Em geral, o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processamento paralelo de dados </a:t>
            </a:r>
            <a:r>
              <a:rPr lang="pt-BR" dirty="0">
                <a:solidFill>
                  <a:prstClr val="black"/>
                </a:solidFill>
              </a:rPr>
              <a:t>é feito usando as seguintes etapas.</a:t>
            </a:r>
          </a:p>
          <a:p>
            <a:pPr marL="0" indent="0">
              <a:buNone/>
            </a:pPr>
            <a:endParaRPr lang="en-US" dirty="0">
              <a:solidFill>
                <a:srgbClr val="545454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>
                <a:latin typeface="Open Sans"/>
              </a:rPr>
              <a:t>1.   Get </a:t>
            </a:r>
            <a:r>
              <a:rPr lang="en-US" i="1" dirty="0">
                <a:solidFill>
                  <a:srgbClr val="0000FF"/>
                </a:solidFill>
                <a:latin typeface="Open Sans"/>
              </a:rPr>
              <a:t>work-item ID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00FF"/>
              </a:solidFill>
              <a:latin typeface="Open Sans"/>
            </a:endParaRPr>
          </a:p>
          <a:p>
            <a:pPr marL="514350" indent="-514350">
              <a:buAutoNum type="arabicPeriod" startAt="2"/>
            </a:pPr>
            <a:r>
              <a:rPr lang="en-US" dirty="0" err="1">
                <a:latin typeface="Open Sans"/>
              </a:rPr>
              <a:t>Processa</a:t>
            </a:r>
            <a:r>
              <a:rPr lang="en-US" dirty="0">
                <a:latin typeface="Open Sans"/>
              </a:rPr>
              <a:t> o </a:t>
            </a:r>
            <a:r>
              <a:rPr lang="en-US" dirty="0" err="1">
                <a:latin typeface="Open Sans"/>
              </a:rPr>
              <a:t>subconjunto</a:t>
            </a:r>
            <a:r>
              <a:rPr lang="en-US" dirty="0">
                <a:latin typeface="Open Sans"/>
              </a:rPr>
              <a:t> de dados </a:t>
            </a:r>
            <a:r>
              <a:rPr lang="en-US" dirty="0" err="1">
                <a:latin typeface="Open Sans"/>
              </a:rPr>
              <a:t>correspondendo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ao</a:t>
            </a:r>
            <a:r>
              <a:rPr lang="en-US" dirty="0">
                <a:latin typeface="Open Sans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Open Sans"/>
              </a:rPr>
              <a:t>work-item ID</a:t>
            </a:r>
            <a:r>
              <a:rPr lang="en-US" i="1" dirty="0">
                <a:latin typeface="Open Sans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/>
              <a:t>Um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bloco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é </a:t>
            </a:r>
            <a:r>
              <a:rPr lang="en-US" dirty="0" err="1"/>
              <a:t>mostrado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4.5.</a:t>
            </a:r>
            <a:endParaRPr lang="en-US" dirty="0">
              <a:solidFill>
                <a:srgbClr val="0000FF"/>
              </a:solidFill>
              <a:latin typeface="Open San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4497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fixstars.com/images/openclbook/dtp_462724_USER_CONTENT_0_html_7fabef9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36631" y="2461845"/>
            <a:ext cx="6128238" cy="367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i="1" dirty="0"/>
              <a:t>Figure 4.5: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i="1" dirty="0"/>
              <a:t>Block diagram of the </a:t>
            </a:r>
            <a:r>
              <a:rPr lang="en-US" sz="4000" i="1" dirty="0">
                <a:solidFill>
                  <a:srgbClr val="0000FF"/>
                </a:solidFill>
              </a:rPr>
              <a:t>data-parallel model </a:t>
            </a:r>
            <a:r>
              <a:rPr lang="en-US" sz="4000" i="1" dirty="0"/>
              <a:t>in relation to </a:t>
            </a:r>
            <a:r>
              <a:rPr lang="en-US" sz="4000" i="1" dirty="0">
                <a:solidFill>
                  <a:srgbClr val="0000FF"/>
                </a:solidFill>
              </a:rPr>
              <a:t>work-items</a:t>
            </a:r>
            <a:r>
              <a:rPr lang="en-US" b="1" dirty="0"/>
              <a:t/>
            </a:r>
            <a:br>
              <a:rPr lang="en-US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8690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Exemplo – Figura 4.5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Neste exemplo, o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 </a:t>
            </a:r>
            <a:r>
              <a:rPr lang="pt-BR" i="1" dirty="0">
                <a:solidFill>
                  <a:srgbClr val="0000FF"/>
                </a:solidFill>
              </a:rPr>
              <a:t>global </a:t>
            </a:r>
            <a:r>
              <a:rPr lang="pt-BR" dirty="0"/>
              <a:t>é multiplicado por </a:t>
            </a:r>
            <a:r>
              <a:rPr lang="pt-BR" dirty="0">
                <a:solidFill>
                  <a:srgbClr val="0000FF"/>
                </a:solidFill>
              </a:rPr>
              <a:t>4</a:t>
            </a:r>
            <a:r>
              <a:rPr lang="pt-BR" dirty="0"/>
              <a:t> e armazenado na variável "</a:t>
            </a:r>
            <a:r>
              <a:rPr lang="pt-BR" dirty="0">
                <a:solidFill>
                  <a:srgbClr val="0000FF"/>
                </a:solidFill>
              </a:rPr>
              <a:t>base</a:t>
            </a:r>
            <a:r>
              <a:rPr lang="pt-BR" dirty="0"/>
              <a:t>". </a:t>
            </a:r>
          </a:p>
          <a:p>
            <a:endParaRPr lang="pt-BR" dirty="0"/>
          </a:p>
          <a:p>
            <a:r>
              <a:rPr lang="pt-BR" dirty="0"/>
              <a:t>Esse valor é usado para </a:t>
            </a:r>
            <a:r>
              <a:rPr lang="pt-BR" dirty="0">
                <a:solidFill>
                  <a:srgbClr val="0000FF"/>
                </a:solidFill>
              </a:rPr>
              <a:t>decidir qual elemento da matriz A e B </a:t>
            </a:r>
            <a:r>
              <a:rPr lang="pt-BR" dirty="0"/>
              <a:t>é processado.</a:t>
            </a:r>
            <a:br>
              <a:rPr lang="pt-BR" dirty="0"/>
            </a:br>
            <a:endParaRPr lang="pt-BR" dirty="0"/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C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A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B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C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1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A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1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-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B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1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C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2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A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2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*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B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2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C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3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A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3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/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B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[</a:t>
            </a:r>
            <a:r>
              <a:rPr lang="pt-BR" dirty="0">
                <a:solidFill>
                  <a:srgbClr val="1E347B"/>
                </a:solidFill>
                <a:latin typeface="Monaco"/>
              </a:rPr>
              <a:t>base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3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];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741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Exemplo – Figura 4.5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pt-BR" sz="3200" dirty="0"/>
              <a:t>Como cada </a:t>
            </a:r>
            <a:r>
              <a:rPr lang="pt-BR" sz="3200" i="1" dirty="0" err="1">
                <a:solidFill>
                  <a:srgbClr val="0000FF"/>
                </a:solidFill>
              </a:rPr>
              <a:t>work</a:t>
            </a:r>
            <a:r>
              <a:rPr lang="pt-BR" sz="3200" i="1" dirty="0">
                <a:solidFill>
                  <a:srgbClr val="0000FF"/>
                </a:solidFill>
              </a:rPr>
              <a:t>-item</a:t>
            </a:r>
            <a:r>
              <a:rPr lang="pt-BR" sz="3200" dirty="0"/>
              <a:t> tem </a:t>
            </a:r>
            <a:r>
              <a:rPr lang="pt-BR" sz="3200" dirty="0" err="1"/>
              <a:t>IDs</a:t>
            </a:r>
            <a:r>
              <a:rPr lang="pt-BR" sz="3200" dirty="0"/>
              <a:t> diferentes, a variável "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base</a:t>
            </a:r>
            <a:r>
              <a:rPr lang="pt-BR" sz="3200" dirty="0"/>
              <a:t>" também tem um valor diferente para cada </a:t>
            </a:r>
            <a:r>
              <a:rPr lang="pt-BR" sz="3200" i="1" dirty="0" err="1">
                <a:solidFill>
                  <a:srgbClr val="0000FF"/>
                </a:solidFill>
              </a:rPr>
              <a:t>work</a:t>
            </a:r>
            <a:r>
              <a:rPr lang="pt-BR" sz="3200" i="1" dirty="0">
                <a:solidFill>
                  <a:srgbClr val="0000FF"/>
                </a:solidFill>
              </a:rPr>
              <a:t>-item</a:t>
            </a:r>
            <a:r>
              <a:rPr lang="pt-BR" sz="3200" dirty="0"/>
              <a:t>, o que impede que os </a:t>
            </a:r>
            <a:r>
              <a:rPr lang="pt-BR" sz="3200" i="1" dirty="0" err="1">
                <a:solidFill>
                  <a:srgbClr val="0000FF"/>
                </a:solidFill>
              </a:rPr>
              <a:t>work-items</a:t>
            </a:r>
            <a:r>
              <a:rPr lang="pt-BR" sz="3200" dirty="0"/>
              <a:t> processem os mesmos dados. </a:t>
            </a:r>
          </a:p>
          <a:p>
            <a:endParaRPr lang="pt-BR" sz="3200" dirty="0"/>
          </a:p>
          <a:p>
            <a:r>
              <a:rPr lang="pt-BR" sz="3200" dirty="0"/>
              <a:t>Desta forma,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grande quantidade de dados </a:t>
            </a:r>
            <a:r>
              <a:rPr lang="pt-BR" sz="3200" dirty="0"/>
              <a:t>podem ser processados simultaneamente.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34775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prstClr val="black"/>
                </a:solidFill>
              </a:rPr>
              <a:t>Exemplo – Figura 4.5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Discutimos que muitos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dirty="0"/>
              <a:t> são criados, mas não abordamos como decidir o número de </a:t>
            </a:r>
            <a:r>
              <a:rPr lang="pt-BR" i="1" dirty="0" err="1">
                <a:solidFill>
                  <a:srgbClr val="0000FF"/>
                </a:solidFill>
              </a:rPr>
              <a:t>work-items</a:t>
            </a:r>
            <a:r>
              <a:rPr lang="pt-BR" dirty="0"/>
              <a:t> a serem criados. </a:t>
            </a:r>
          </a:p>
          <a:p>
            <a:endParaRPr lang="pt-BR" dirty="0"/>
          </a:p>
          <a:p>
            <a:r>
              <a:rPr lang="pt-BR" dirty="0"/>
              <a:t>Isso é feito no segmento de código a seguir do </a:t>
            </a:r>
            <a:r>
              <a:rPr lang="pt-BR" dirty="0">
                <a:solidFill>
                  <a:srgbClr val="0000FF"/>
                </a:solidFill>
              </a:rPr>
              <a:t>código do host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4995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prstClr val="black"/>
                </a:solidFill>
              </a:rPr>
              <a:t>Exemplo – Figura 4.5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solidFill>
                <a:srgbClr val="008080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008080"/>
                </a:solidFill>
                <a:latin typeface="Monaco"/>
              </a:rPr>
              <a:t>   </a:t>
            </a:r>
            <a:r>
              <a:rPr lang="pt-BR" dirty="0" err="1">
                <a:solidFill>
                  <a:srgbClr val="008080"/>
                </a:solidFill>
                <a:latin typeface="Monaco"/>
              </a:rPr>
              <a:t>size_t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 err="1">
                <a:solidFill>
                  <a:srgbClr val="48484C"/>
                </a:solidFill>
                <a:latin typeface="Monaco"/>
              </a:rPr>
              <a:t>global_item_size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4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;</a:t>
            </a:r>
            <a:endParaRPr lang="pt-BR" dirty="0">
              <a:solidFill>
                <a:srgbClr val="48484C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008080"/>
                </a:solidFill>
                <a:latin typeface="Monaco"/>
              </a:rPr>
              <a:t>   </a:t>
            </a:r>
            <a:r>
              <a:rPr lang="pt-BR" dirty="0" err="1">
                <a:solidFill>
                  <a:srgbClr val="008080"/>
                </a:solidFill>
                <a:latin typeface="Monaco"/>
              </a:rPr>
              <a:t>size_t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 err="1">
                <a:solidFill>
                  <a:srgbClr val="48484C"/>
                </a:solidFill>
                <a:latin typeface="Monaco"/>
              </a:rPr>
              <a:t>local_item_size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1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 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93A1A1"/>
                </a:solidFill>
                <a:latin typeface="Monaco"/>
              </a:rPr>
              <a:t>   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/* Execute </a:t>
            </a:r>
            <a:r>
              <a:rPr lang="pt-BR" dirty="0" err="1">
                <a:solidFill>
                  <a:srgbClr val="0000FF"/>
                </a:solidFill>
                <a:latin typeface="Monaco"/>
              </a:rPr>
              <a:t>OpenCL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 kernel as data </a:t>
            </a:r>
            <a:r>
              <a:rPr lang="pt-BR" dirty="0" err="1">
                <a:solidFill>
                  <a:srgbClr val="0000FF"/>
                </a:solidFill>
                <a:latin typeface="Monaco"/>
              </a:rPr>
              <a:t>parallel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 */</a:t>
            </a: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</a:t>
            </a:r>
            <a:r>
              <a:rPr lang="pt-BR" dirty="0" err="1">
                <a:solidFill>
                  <a:srgbClr val="48484C"/>
                </a:solidFill>
                <a:latin typeface="Monaco"/>
              </a:rPr>
              <a:t>ret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Monaco"/>
              </a:rPr>
              <a:t>clEnqueueNDRangeKernel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(</a:t>
            </a:r>
            <a:r>
              <a:rPr lang="pt-BR" dirty="0" err="1">
                <a:solidFill>
                  <a:srgbClr val="48484C"/>
                </a:solidFill>
                <a:latin typeface="Monaco"/>
              </a:rPr>
              <a:t>command_queue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kernel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1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NULL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93A1A1"/>
                </a:solidFill>
                <a:latin typeface="Monaco"/>
              </a:rPr>
              <a:t>            </a:t>
            </a:r>
            <a:r>
              <a:rPr lang="pt-BR" dirty="0">
                <a:solidFill>
                  <a:srgbClr val="00B0F0"/>
                </a:solidFill>
                <a:latin typeface="Monaco"/>
              </a:rPr>
              <a:t>&amp;</a:t>
            </a:r>
            <a:r>
              <a:rPr lang="pt-BR" dirty="0" err="1">
                <a:solidFill>
                  <a:srgbClr val="00B0F0"/>
                </a:solidFill>
                <a:latin typeface="Monaco"/>
              </a:rPr>
              <a:t>global_item_size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onaco"/>
              </a:rPr>
              <a:t>&amp;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Monaco"/>
              </a:rPr>
              <a:t>local_item_size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NULL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NULL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);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8860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solidFill>
                  <a:prstClr val="black"/>
                </a:solidFill>
              </a:rPr>
              <a:t>Exemplo – Figura 4.5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clEnqueueNDRangeKernel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() </a:t>
            </a:r>
            <a:r>
              <a:rPr lang="pt-BR" dirty="0"/>
              <a:t>é um comando </a:t>
            </a:r>
            <a:r>
              <a:rPr lang="pt-BR" dirty="0" err="1"/>
              <a:t>OpenCL</a:t>
            </a:r>
            <a:r>
              <a:rPr lang="pt-BR" dirty="0"/>
              <a:t> API usado para enfileirar tarefas paralelas de dados. 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rgbClr val="0000FF"/>
                </a:solidFill>
              </a:rPr>
              <a:t>argumentos 5 e 6 </a:t>
            </a:r>
            <a:r>
              <a:rPr lang="pt-BR" dirty="0"/>
              <a:t>determinam o </a:t>
            </a:r>
            <a:r>
              <a:rPr lang="pt-BR" dirty="0">
                <a:solidFill>
                  <a:srgbClr val="00B0F0"/>
                </a:solidFill>
              </a:rPr>
              <a:t>tamanho do </a:t>
            </a:r>
            <a:r>
              <a:rPr lang="pt-BR" i="1" dirty="0" err="1">
                <a:solidFill>
                  <a:srgbClr val="0000FF"/>
                </a:solidFill>
              </a:rPr>
              <a:t>work</a:t>
            </a:r>
            <a:r>
              <a:rPr lang="pt-BR" i="1" dirty="0">
                <a:solidFill>
                  <a:srgbClr val="0000FF"/>
                </a:solidFill>
              </a:rPr>
              <a:t>-item</a:t>
            </a:r>
            <a:r>
              <a:rPr lang="pt-BR" dirty="0"/>
              <a:t>. </a:t>
            </a:r>
            <a:br>
              <a:rPr lang="pt-BR" dirty="0"/>
            </a:br>
            <a:r>
              <a:rPr lang="pt-BR" dirty="0"/>
              <a:t>Nesse caso, o </a:t>
            </a:r>
            <a:r>
              <a:rPr lang="pt-BR" dirty="0" err="1">
                <a:solidFill>
                  <a:srgbClr val="00B0F0"/>
                </a:solidFill>
              </a:rPr>
              <a:t>global_item_size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é definido como 4 e 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local_item_size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/>
              <a:t>é definido como 1. </a:t>
            </a:r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rgbClr val="0000FF"/>
                </a:solidFill>
              </a:rPr>
              <a:t>etapas gerais </a:t>
            </a:r>
            <a:r>
              <a:rPr lang="pt-BR" dirty="0"/>
              <a:t>são resumidas da seguinte maneira.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/>
              <a:t>1. Criar itens de trabalho no host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>2. Processar dados correspondentes a </a:t>
            </a:r>
            <a:r>
              <a:rPr lang="pt-BR" dirty="0">
                <a:solidFill>
                  <a:srgbClr val="0000FF"/>
                </a:solidFill>
              </a:rPr>
              <a:t>ID do item de trabalho global </a:t>
            </a:r>
            <a:r>
              <a:rPr lang="pt-BR" dirty="0"/>
              <a:t>no kernel</a:t>
            </a:r>
          </a:p>
        </p:txBody>
      </p:sp>
    </p:spTree>
    <p:extLst>
      <p:ext uri="{BB962C8B-B14F-4D97-AF65-F5344CB8AC3E}">
        <p14:creationId xmlns:p14="http://schemas.microsoft.com/office/powerpoint/2010/main" val="20372858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50"/>
                </a:solidFill>
                <a:latin typeface="Open Sans"/>
              </a:rPr>
              <a:t>The source code for the </a:t>
            </a:r>
            <a:r>
              <a:rPr lang="en-US" i="1" dirty="0">
                <a:solidFill>
                  <a:srgbClr val="0000FF"/>
                </a:solidFill>
                <a:latin typeface="Open Sans"/>
              </a:rPr>
              <a:t>task parallel model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Neste modelo, diferentes kernels podem ser executados em paralelo. </a:t>
            </a:r>
          </a:p>
          <a:p>
            <a:endParaRPr lang="pt-BR" dirty="0"/>
          </a:p>
          <a:p>
            <a:r>
              <a:rPr lang="pt-BR" dirty="0"/>
              <a:t>Note que diferentes kernels são implementados para cada uma das 4 operações aritméticas.</a:t>
            </a:r>
          </a:p>
          <a:p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93A1A1"/>
                </a:solidFill>
                <a:latin typeface="Monaco"/>
              </a:rPr>
              <a:t>   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/* Execute </a:t>
            </a:r>
            <a:r>
              <a:rPr lang="pt-BR" dirty="0" err="1">
                <a:solidFill>
                  <a:srgbClr val="0000FF"/>
                </a:solidFill>
                <a:latin typeface="Monaco"/>
              </a:rPr>
              <a:t>OpenCL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 kernel as </a:t>
            </a:r>
            <a:r>
              <a:rPr lang="pt-BR" dirty="0" err="1">
                <a:solidFill>
                  <a:srgbClr val="0000FF"/>
                </a:solidFill>
                <a:latin typeface="Monaco"/>
              </a:rPr>
              <a:t>task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Monaco"/>
              </a:rPr>
              <a:t>parallel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 */</a:t>
            </a: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1E347B"/>
                </a:solidFill>
                <a:latin typeface="Monaco"/>
              </a:rPr>
              <a:t>   for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(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i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;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i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&lt;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4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;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i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++)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 </a:t>
            </a:r>
            <a:r>
              <a:rPr lang="pt-BR" dirty="0">
                <a:solidFill>
                  <a:srgbClr val="C00000"/>
                </a:solidFill>
                <a:latin typeface="Monaco"/>
              </a:rPr>
              <a:t>{</a:t>
            </a: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48484C"/>
                </a:solidFill>
                <a:latin typeface="Monaco"/>
              </a:rPr>
              <a:t>       </a:t>
            </a:r>
            <a:r>
              <a:rPr lang="pt-BR" dirty="0" err="1">
                <a:solidFill>
                  <a:srgbClr val="48484C"/>
                </a:solidFill>
                <a:latin typeface="Monaco"/>
              </a:rPr>
              <a:t>ret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=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latin typeface="Monaco"/>
              </a:rPr>
              <a:t>clEnqueueTask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(</a:t>
            </a:r>
            <a:r>
              <a:rPr lang="pt-BR" dirty="0" err="1">
                <a:solidFill>
                  <a:srgbClr val="48484C"/>
                </a:solidFill>
                <a:latin typeface="Monaco"/>
              </a:rPr>
              <a:t>command_queue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0000FF"/>
                </a:solidFill>
                <a:latin typeface="Monaco"/>
              </a:rPr>
              <a:t>kernel[i]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</a:t>
            </a:r>
            <a:r>
              <a:rPr lang="pt-BR" dirty="0">
                <a:solidFill>
                  <a:srgbClr val="195F91"/>
                </a:solidFill>
                <a:latin typeface="Monaco"/>
              </a:rPr>
              <a:t>0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NULL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,</a:t>
            </a:r>
            <a:r>
              <a:rPr lang="pt-BR" dirty="0">
                <a:solidFill>
                  <a:srgbClr val="48484C"/>
                </a:solidFill>
                <a:latin typeface="Monaco"/>
              </a:rPr>
              <a:t> NULL</a:t>
            </a:r>
            <a:r>
              <a:rPr lang="pt-BR" dirty="0">
                <a:solidFill>
                  <a:srgbClr val="93A1A1"/>
                </a:solidFill>
                <a:latin typeface="Monaco"/>
              </a:rPr>
              <a:t>);</a:t>
            </a:r>
            <a:endParaRPr lang="pt-BR" dirty="0">
              <a:solidFill>
                <a:srgbClr val="BEBEC5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pt-BR" dirty="0">
                <a:solidFill>
                  <a:srgbClr val="93A1A1"/>
                </a:solidFill>
                <a:latin typeface="Monaco"/>
              </a:rPr>
              <a:t>   </a:t>
            </a:r>
            <a:r>
              <a:rPr lang="pt-BR" dirty="0">
                <a:solidFill>
                  <a:srgbClr val="C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  <a:latin typeface="Monaco"/>
            </a:endParaRPr>
          </a:p>
          <a:p>
            <a:r>
              <a:rPr lang="en-US" dirty="0"/>
              <a:t>O </a:t>
            </a:r>
            <a:r>
              <a:rPr lang="en-US" dirty="0" err="1"/>
              <a:t>segmento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enfileira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os</a:t>
            </a:r>
            <a:r>
              <a:rPr lang="en-US" dirty="0">
                <a:solidFill>
                  <a:srgbClr val="0000FF"/>
                </a:solidFill>
              </a:rPr>
              <a:t> 4 kernels</a:t>
            </a:r>
            <a:r>
              <a:rPr lang="en-US" dirty="0"/>
              <a:t>.</a:t>
            </a:r>
            <a:endParaRPr lang="pt-BR" dirty="0">
              <a:solidFill>
                <a:srgbClr val="C00000"/>
              </a:solidFill>
              <a:latin typeface="Monaco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0366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OpenCL</a:t>
            </a:r>
            <a:r>
              <a:rPr lang="pt-BR" i="1" dirty="0"/>
              <a:t> - Processo paralelo de tarefas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Em </a:t>
            </a:r>
            <a:r>
              <a:rPr lang="pt-BR" dirty="0" err="1"/>
              <a:t>OpenCL</a:t>
            </a:r>
            <a:r>
              <a:rPr lang="pt-BR" dirty="0"/>
              <a:t>, para executar um </a:t>
            </a:r>
            <a:r>
              <a:rPr lang="pt-BR" dirty="0">
                <a:solidFill>
                  <a:srgbClr val="00B050"/>
                </a:solidFill>
              </a:rPr>
              <a:t>processo paralelo de tarefas</a:t>
            </a:r>
            <a:r>
              <a:rPr lang="pt-BR" dirty="0"/>
              <a:t>, o </a:t>
            </a:r>
            <a:r>
              <a:rPr lang="pt-BR" dirty="0">
                <a:solidFill>
                  <a:srgbClr val="0000FF"/>
                </a:solidFill>
              </a:rPr>
              <a:t>modo fora de ordem </a:t>
            </a:r>
            <a:r>
              <a:rPr lang="pt-BR" dirty="0"/>
              <a:t>deve ser ativado quando a fila de comandos é criada.</a:t>
            </a:r>
          </a:p>
          <a:p>
            <a:endParaRPr lang="pt-BR" dirty="0"/>
          </a:p>
          <a:p>
            <a:r>
              <a:rPr lang="pt-BR" dirty="0"/>
              <a:t> Usando esse modo, </a:t>
            </a:r>
            <a:r>
              <a:rPr lang="pt-BR" dirty="0">
                <a:solidFill>
                  <a:srgbClr val="00B050"/>
                </a:solidFill>
              </a:rPr>
              <a:t>a tarefa enfileirada não aguarda até que a tarefa anterior seja concluída</a:t>
            </a:r>
            <a:r>
              <a:rPr lang="pt-BR" dirty="0"/>
              <a:t>, se houver </a:t>
            </a:r>
            <a:r>
              <a:rPr lang="pt-BR" dirty="0">
                <a:solidFill>
                  <a:srgbClr val="0000FF"/>
                </a:solidFill>
              </a:rPr>
              <a:t>unidades de computação inativas disponíveis</a:t>
            </a:r>
            <a:r>
              <a:rPr lang="pt-BR" dirty="0"/>
              <a:t> que possam estar executando essa tarefa.</a:t>
            </a:r>
          </a:p>
        </p:txBody>
      </p:sp>
    </p:spTree>
    <p:extLst>
      <p:ext uri="{BB962C8B-B14F-4D97-AF65-F5344CB8AC3E}">
        <p14:creationId xmlns:p14="http://schemas.microsoft.com/office/powerpoint/2010/main" val="2701121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5998</Words>
  <Application>Microsoft Office PowerPoint</Application>
  <PresentationFormat>Widescreen</PresentationFormat>
  <Paragraphs>1099</Paragraphs>
  <Slides>165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16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165</vt:i4>
      </vt:variant>
    </vt:vector>
  </HeadingPairs>
  <TitlesOfParts>
    <vt:vector size="183" baseType="lpstr">
      <vt:lpstr>Arial</vt:lpstr>
      <vt:lpstr>Calibri</vt:lpstr>
      <vt:lpstr>Calibri Light</vt:lpstr>
      <vt:lpstr>CMR8</vt:lpstr>
      <vt:lpstr>CMSY10</vt:lpstr>
      <vt:lpstr>Courier New</vt:lpstr>
      <vt:lpstr>ff5</vt:lpstr>
      <vt:lpstr>Monaco</vt:lpstr>
      <vt:lpstr>NimbusMonL-Regu</vt:lpstr>
      <vt:lpstr>NimbusRomNo9L-Medi</vt:lpstr>
      <vt:lpstr>NimbusRomNo9L-Regu</vt:lpstr>
      <vt:lpstr>NimbusRomNo9L-ReguItal</vt:lpstr>
      <vt:lpstr>NimbusRomNo9L-Regu-Slant_167</vt:lpstr>
      <vt:lpstr>Open Sans</vt:lpstr>
      <vt:lpstr>Segoe UI Symbol</vt:lpstr>
      <vt:lpstr>Times New Roman</vt:lpstr>
      <vt:lpstr>Tema do Office</vt:lpstr>
      <vt:lpstr>Blank Presentation</vt:lpstr>
      <vt:lpstr>Programação em OpenCL Uma introdução prática</vt:lpstr>
      <vt:lpstr>Programação em OpenCL:                  Uma introdução prática</vt:lpstr>
      <vt:lpstr>Introdução</vt:lpstr>
      <vt:lpstr>Plataformas Heterogêneas</vt:lpstr>
      <vt:lpstr>GPU – Graphics Processing Unit</vt:lpstr>
      <vt:lpstr>Uma comparação entre a arquitetura de uma CPU com apenas quatro unidades lógica e aritmética (ULAs) e uma GPU com 128 ULAs.</vt:lpstr>
      <vt:lpstr>GPU – Graphics Processing Unit</vt:lpstr>
      <vt:lpstr>Computação acelerada por placas de vídeo é o uso de uma unidade de processamento gráfico (GPU) juntamente com uma CPU para acelerar aplicações complexas ...</vt:lpstr>
      <vt:lpstr>Uso de GPUs</vt:lpstr>
      <vt:lpstr>Aplicações de GPUs</vt:lpstr>
      <vt:lpstr>Poder de processamento GPUs</vt:lpstr>
      <vt:lpstr> O que é OpenCL  -  Open Computing Language </vt:lpstr>
      <vt:lpstr>OpenCL – Open Computing Language</vt:lpstr>
      <vt:lpstr>Tipos de arquiteturas paralelas SIMD e MIMD</vt:lpstr>
      <vt:lpstr>SIMD - Single Instruction Multiple Data</vt:lpstr>
      <vt:lpstr>Apresentação do PowerPoint</vt:lpstr>
      <vt:lpstr>Tipos de arquiteturas paralelas SIMD e MIMD</vt:lpstr>
      <vt:lpstr>Tipos de Paralelismo</vt:lpstr>
      <vt:lpstr>Paralelismo de dados </vt:lpstr>
      <vt:lpstr>Paralelismo de dados </vt:lpstr>
      <vt:lpstr>Apresentação do PowerPoint</vt:lpstr>
      <vt:lpstr>Single Instruction, Multiple Data (SIMD)</vt:lpstr>
      <vt:lpstr>Terminologia CUDA e OpenCL</vt:lpstr>
      <vt:lpstr>Multiple Instruction, Multiple Data (MIMD)</vt:lpstr>
      <vt:lpstr>Ambientes OpenCL Disponíveis</vt:lpstr>
      <vt:lpstr>Objetivo</vt:lpstr>
      <vt:lpstr>OpenCL</vt:lpstr>
      <vt:lpstr>OpenCL </vt:lpstr>
      <vt:lpstr>OpenCL</vt:lpstr>
      <vt:lpstr>Código  Sequencial em C</vt:lpstr>
      <vt:lpstr>Código em OpenCL</vt:lpstr>
      <vt:lpstr>          Arquitetura em Camadas - OpenCL</vt:lpstr>
      <vt:lpstr>Importante observar no código OpenCL</vt:lpstr>
      <vt:lpstr>Importante observar no código OpenCL</vt:lpstr>
      <vt:lpstr>Kernels e a API C</vt:lpstr>
      <vt:lpstr>Uso de OpenCL</vt:lpstr>
      <vt:lpstr>Apresentação do PowerPoint</vt:lpstr>
      <vt:lpstr>Arquitetura OpenCL</vt:lpstr>
      <vt:lpstr>Modelo de Plataforma</vt:lpstr>
      <vt:lpstr>Modelo OpenCL</vt:lpstr>
      <vt:lpstr>Modelo de Plataforma</vt:lpstr>
      <vt:lpstr>Apresentação do PowerPoint</vt:lpstr>
      <vt:lpstr>Arquitetura conceitual de um device OpenCL, o host não aparece</vt:lpstr>
      <vt:lpstr>Apresentação do PowerPoint</vt:lpstr>
      <vt:lpstr>O dispositivo (device) OpenCL </vt:lpstr>
      <vt:lpstr>Modelo de programação </vt:lpstr>
      <vt:lpstr>Modelo de Execução</vt:lpstr>
      <vt:lpstr>Apresentação do PowerPoint</vt:lpstr>
      <vt:lpstr>Um NDRange de duas dimensões</vt:lpstr>
      <vt:lpstr>Apresentação do PowerPoint</vt:lpstr>
      <vt:lpstr>Organização de Work-groups (blocos) em um NDRange (grid)</vt:lpstr>
      <vt:lpstr>Identificando work-items</vt:lpstr>
      <vt:lpstr>Kernels e Contexto</vt:lpstr>
      <vt:lpstr>Kernels e filas de comandos</vt:lpstr>
      <vt:lpstr>Contexto OpenCL para Device GPUs</vt:lpstr>
      <vt:lpstr>Kernels</vt:lpstr>
      <vt:lpstr>Modelo de Memória OpenCL</vt:lpstr>
      <vt:lpstr>Memória Constante</vt:lpstr>
      <vt:lpstr>Modelo de Memória OpenCL</vt:lpstr>
      <vt:lpstr>Modelo de Memória OpenCL</vt:lpstr>
      <vt:lpstr>Modelo de Memória para OpenCL</vt:lpstr>
      <vt:lpstr> Consistência de memória </vt:lpstr>
      <vt:lpstr>Consistência de memória</vt:lpstr>
      <vt:lpstr>Work-Items  e Work-Groups</vt:lpstr>
      <vt:lpstr> Aplicações em OpenCL:     Passos </vt:lpstr>
      <vt:lpstr>Modelo de Memória CUDA</vt:lpstr>
      <vt:lpstr>Grid e Blocos de threads em CUDA </vt:lpstr>
      <vt:lpstr>       The OpenCL Programming Book   https://www.fixstars.com/en/opencl/book/OpenCLProgrammingBook/calling-the-kernel/  </vt:lpstr>
      <vt:lpstr>| Data Parallelism and Task Parallelism </vt:lpstr>
      <vt:lpstr>| Data Parallelism and Task Parallelism </vt:lpstr>
      <vt:lpstr>Uma comparação entre a arquitetura de uma CPU com apenas quatro unidades lógica e aritmética (ULAs) e uma GPU com 128 ULAs.</vt:lpstr>
      <vt:lpstr>Hardware da GPU</vt:lpstr>
      <vt:lpstr>Figure 4.2:  Efficient use of the GPU  Paralelismo de Dados</vt:lpstr>
      <vt:lpstr>Processadores executam a mesma tarefa</vt:lpstr>
      <vt:lpstr>Figure 4.3: Inefficient use of the GPU Paraleismo de Dados</vt:lpstr>
      <vt:lpstr>GPU  -  Tarefas estão programadas para serem executadas em paralelo</vt:lpstr>
      <vt:lpstr>Cuidar ...</vt:lpstr>
      <vt:lpstr>| Data Parallelism and Task Parallelism </vt:lpstr>
      <vt:lpstr>| Data Parallelism and Task Parallelism</vt:lpstr>
      <vt:lpstr>Exemplo</vt:lpstr>
      <vt:lpstr>Figure 4.4:  Basic arithmetic operations between floats </vt:lpstr>
      <vt:lpstr>Na Figura 4.4</vt:lpstr>
      <vt:lpstr> List 4.8  e  List 4.9 – Implementações                                          Kernel e Host </vt:lpstr>
      <vt:lpstr>Versão paralela da tarefa</vt:lpstr>
      <vt:lpstr>Comentando ... Modelo Paralelo de Dados</vt:lpstr>
      <vt:lpstr>Modelo Paralelo de Dados                       x    Modelo Paralelo de Tarefas</vt:lpstr>
      <vt:lpstr>Modelo de Execução </vt:lpstr>
      <vt:lpstr>List 4.8:     Data parallel model - kernel dataParallel.cl</vt:lpstr>
      <vt:lpstr>Passeando no código-fonte do                          Modelo Paralelo de dados</vt:lpstr>
      <vt:lpstr>Obtendo ID de item de trabalho</vt:lpstr>
      <vt:lpstr>Etapas do processamento paralelo de dados</vt:lpstr>
      <vt:lpstr> Figure 4.5:  Block diagram of the data-parallel model in relation to work-items </vt:lpstr>
      <vt:lpstr>Exemplo – Figura 4.5</vt:lpstr>
      <vt:lpstr>Exemplo – Figura 4.5</vt:lpstr>
      <vt:lpstr>Exemplo – Figura 4.5</vt:lpstr>
      <vt:lpstr>Exemplo – Figura 4.5</vt:lpstr>
      <vt:lpstr>Exemplo – Figura 4.5</vt:lpstr>
      <vt:lpstr>The source code for the task parallel model</vt:lpstr>
      <vt:lpstr>OpenCL - Processo paralelo de tarefas</vt:lpstr>
      <vt:lpstr>Criando fila de comandos e execução paralela</vt:lpstr>
      <vt:lpstr>Figure 4.6:  Command queues and parallel execution </vt:lpstr>
      <vt:lpstr>Figure 4.6:  Command queues and parallel execution</vt:lpstr>
      <vt:lpstr>Figure 4.6:  Command queues and parallel execution</vt:lpstr>
      <vt:lpstr>Figure 4.6:  Command queues and parallel execution</vt:lpstr>
      <vt:lpstr>|Modelo de Execução  </vt:lpstr>
      <vt:lpstr>Work-group</vt:lpstr>
      <vt:lpstr> Figure 4.7 Work-group ID and Work-item ID </vt:lpstr>
      <vt:lpstr> Figure 4.8 Work-group and work-item defined in 2-D </vt:lpstr>
      <vt:lpstr>Table 4.1 Functions used to retrieve the ID's</vt:lpstr>
      <vt:lpstr>The ID's of the work-item in Figure 4.8 </vt:lpstr>
      <vt:lpstr>Apresentação do PowerPoint</vt:lpstr>
      <vt:lpstr>Objetos de Memória (Memory Objects)</vt:lpstr>
      <vt:lpstr>Objetos de programa (program objects)</vt:lpstr>
      <vt:lpstr>Comandos OpenCL</vt:lpstr>
      <vt:lpstr>Comandos de cabeçalho</vt:lpstr>
      <vt:lpstr>Programa principal</vt:lpstr>
      <vt:lpstr>Variáveis para armazenamento de referências a objetos OpenCL </vt:lpstr>
      <vt:lpstr>/* Variáveis diversas da aplicação */</vt:lpstr>
      <vt:lpstr> /* Código-fonte do kernel */ </vt:lpstr>
      <vt:lpstr>Obtenção de identificador de plataforma Argumentos: </vt:lpstr>
      <vt:lpstr>Obtenção de identificador de plataforma</vt:lpstr>
      <vt:lpstr>Descoberta de dispositivos Obtenção de identificador de dispositivo GPU</vt:lpstr>
      <vt:lpstr>Apresentação do PowerPoint</vt:lpstr>
      <vt:lpstr>Descoberta de dispositivos Obtenção de identificador de dispositivo GPU</vt:lpstr>
      <vt:lpstr>Criação de Contexto</vt:lpstr>
      <vt:lpstr>Criação de Contexto</vt:lpstr>
      <vt:lpstr>Criação de Contexto</vt:lpstr>
      <vt:lpstr>Criação da fila de comandos para o dispositivo encontrado</vt:lpstr>
      <vt:lpstr>Criação da fila de comandos para o dispositivo encontrado</vt:lpstr>
      <vt:lpstr> Criação da fila de comandos para o dispositivo encontrado  </vt:lpstr>
      <vt:lpstr>   Compilação de kernels   </vt:lpstr>
      <vt:lpstr>Criação de um objeto de programa a partir do código-fonte armazenado na string</vt:lpstr>
      <vt:lpstr>Criação de um objeto de programa a partir do código-fonte armazenado na string </vt:lpstr>
      <vt:lpstr> Criação do objeto de programa a partir do código-fonte armazenado na string  </vt:lpstr>
      <vt:lpstr>Compilação do programa para todos os dispositivos do contexto </vt:lpstr>
      <vt:lpstr>Compilação do programa para todos os dispositivos do contexto </vt:lpstr>
      <vt:lpstr>Compilação do programa para todos os dispositivos do contexto </vt:lpstr>
      <vt:lpstr>Obtenção de um kernel a partir do programa compilado</vt:lpstr>
      <vt:lpstr>Obtenção de um kernel a partir do programa compilado</vt:lpstr>
      <vt:lpstr>Obtenção de um kernel a partir do programa compilado</vt:lpstr>
      <vt:lpstr>Alocação dos arrays no host</vt:lpstr>
      <vt:lpstr>Inicialização dos arrays no host</vt:lpstr>
      <vt:lpstr> Manipulação de buffers OpenCL </vt:lpstr>
      <vt:lpstr> Manipulação de buffers OpenCL </vt:lpstr>
      <vt:lpstr> Manipulação de buffers OpenCL </vt:lpstr>
      <vt:lpstr>Criação dos objetos de memória para comunicação com a memória global do dispositivo encontrado</vt:lpstr>
      <vt:lpstr>Transferência dos arrays de entrada para  a memória do dispositivo</vt:lpstr>
      <vt:lpstr>Transferência dos arrays de entrada para  a memória do dispositivo</vt:lpstr>
      <vt:lpstr> Transferência dos arrays de entrada para  a memória do dispositivo  </vt:lpstr>
      <vt:lpstr>Configuração dos argumentos do kernel</vt:lpstr>
      <vt:lpstr>Configuração dos argumentos do kernel</vt:lpstr>
      <vt:lpstr>Configuração dos argumentos do kernel</vt:lpstr>
      <vt:lpstr>Envio do kernel para execução</vt:lpstr>
      <vt:lpstr>Envio do kernel para execução</vt:lpstr>
      <vt:lpstr>Envio do kernel para execução</vt:lpstr>
      <vt:lpstr>Envio do kernel para execução no dispositivo</vt:lpstr>
      <vt:lpstr>Sincronização  (bloqueia host até término da execução do kernel)</vt:lpstr>
      <vt:lpstr>Transferência dos resultados da computação na GPU para a memória do host</vt:lpstr>
      <vt:lpstr>Transferência dos resultados da computação na GPU para a memória do host</vt:lpstr>
      <vt:lpstr>Transferência dos resultados da computação na GPU para a memória do host</vt:lpstr>
      <vt:lpstr>Transferência dos resultados da computação na GPU para a memória do host</vt:lpstr>
      <vt:lpstr>Impressão dos resultados na saída padrão</vt:lpstr>
      <vt:lpstr>Liberação de recursos e encerramento da aplicação</vt:lpstr>
      <vt:lpstr>Liberação de recursos e encerramento da aplicação</vt:lpstr>
      <vt:lpstr>Compilação e Execução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OpenCL Uma introdução prática</dc:title>
  <cp:lastModifiedBy>Rafael Torchelsen</cp:lastModifiedBy>
  <cp:revision>2</cp:revision>
  <dcterms:modified xsi:type="dcterms:W3CDTF">2019-05-08T13:56:52Z</dcterms:modified>
</cp:coreProperties>
</file>