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51" r:id="rId1"/>
  </p:sldMasterIdLst>
  <p:notesMasterIdLst>
    <p:notesMasterId r:id="rId33"/>
  </p:notesMasterIdLst>
  <p:handoutMasterIdLst>
    <p:handoutMasterId r:id="rId34"/>
  </p:handoutMasterIdLst>
  <p:sldIdLst>
    <p:sldId id="333" r:id="rId2"/>
    <p:sldId id="384" r:id="rId3"/>
    <p:sldId id="379" r:id="rId4"/>
    <p:sldId id="380" r:id="rId5"/>
    <p:sldId id="381" r:id="rId6"/>
    <p:sldId id="382" r:id="rId7"/>
    <p:sldId id="326" r:id="rId8"/>
    <p:sldId id="356" r:id="rId9"/>
    <p:sldId id="357" r:id="rId10"/>
    <p:sldId id="358" r:id="rId11"/>
    <p:sldId id="352" r:id="rId12"/>
    <p:sldId id="354" r:id="rId13"/>
    <p:sldId id="373" r:id="rId14"/>
    <p:sldId id="377" r:id="rId15"/>
    <p:sldId id="365" r:id="rId16"/>
    <p:sldId id="367" r:id="rId17"/>
    <p:sldId id="332" r:id="rId18"/>
    <p:sldId id="335" r:id="rId19"/>
    <p:sldId id="340" r:id="rId20"/>
    <p:sldId id="347" r:id="rId21"/>
    <p:sldId id="348" r:id="rId22"/>
    <p:sldId id="371" r:id="rId23"/>
    <p:sldId id="372" r:id="rId24"/>
    <p:sldId id="375" r:id="rId25"/>
    <p:sldId id="368" r:id="rId26"/>
    <p:sldId id="337" r:id="rId27"/>
    <p:sldId id="376" r:id="rId28"/>
    <p:sldId id="338" r:id="rId29"/>
    <p:sldId id="341" r:id="rId30"/>
    <p:sldId id="339" r:id="rId31"/>
    <p:sldId id="383" r:id="rId32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76205" autoAdjust="0"/>
  </p:normalViewPr>
  <p:slideViewPr>
    <p:cSldViewPr>
      <p:cViewPr varScale="1">
        <p:scale>
          <a:sx n="76" d="100"/>
          <a:sy n="76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46E37-8693-46D4-87D0-71AE941108B0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B817C-067B-4923-BC04-A67106CA8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73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14226-DE31-4B06-8D8D-B041E963DE54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9600"/>
            <a:ext cx="5616575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060AA-3046-44F6-AE7F-3EE5431D1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6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7D6215-AE59-4695-897E-FB02311DA6F5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167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C881D0-457F-4A76-A77E-92908B9D4369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07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4E55CE-A83D-41BE-9F2D-EE4AD0DC2E8A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346171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4E55CE-A83D-41BE-9F2D-EE4AD0DC2E8A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76010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5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4E55CE-A83D-41BE-9F2D-EE4AD0DC2E8A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98726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5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58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5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9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98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7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Abstract of</a:t>
            </a:r>
            <a:r>
              <a:rPr lang="en-US" baseline="0" dirty="0" smtClean="0"/>
              <a:t> a scientific paper is like a required summary session that proceeds every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0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35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85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9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407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9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18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0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7D6215-AE59-4695-897E-FB02311DA6F5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10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57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B060AA-3046-44F6-AE7F-3EE5431D1C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8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E2A90DD-E4C2-4337-9A22-8643F97732E8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35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8D64-4B2B-4D5C-8100-5249A39FCC47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495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8D64-4B2B-4D5C-8100-5249A39FCC47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92183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8D64-4B2B-4D5C-8100-5249A39FCC47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9068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8D64-4B2B-4D5C-8100-5249A39FCC47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162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8D64-4B2B-4D5C-8100-5249A39FCC47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64123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8D64-4B2B-4D5C-8100-5249A39FCC47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8484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490A5-5D41-4511-B6CD-93AD64AC4D3D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92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6B04-CCEA-43B9-A9E2-046A86006A2D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57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F7D50-967C-4A81-94C1-C65CA3CC997B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C:\Documents and Settings\skim01\Desktop\small-Blue_ncbi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6057" y="6096000"/>
            <a:ext cx="455543" cy="628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963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C2744-E897-44EA-94F6-4A71773B35F7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37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145D-F196-4B3E-A0F8-400CB9D0D5E4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E4ECE-CAD1-4E9C-A505-DD3226C50D0B}" type="datetime1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47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0ED9-AD15-404A-9391-CAF6C79FAEC3}" type="datetime1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9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EAB1-17BC-429A-8291-960528EC2514}" type="datetime1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7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2998-F130-4410-924E-F32451EB15D4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12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8AC5-F9FC-417F-B7D1-70EB9B3877A7}" type="datetime1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B18D64-4B2B-4D5C-8100-5249A39FCC47}" type="datetime1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7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53" r:id="rId2"/>
    <p:sldLayoutId id="2147484654" r:id="rId3"/>
    <p:sldLayoutId id="2147484655" r:id="rId4"/>
    <p:sldLayoutId id="2147484656" r:id="rId5"/>
    <p:sldLayoutId id="2147484657" r:id="rId6"/>
    <p:sldLayoutId id="2147484658" r:id="rId7"/>
    <p:sldLayoutId id="2147484659" r:id="rId8"/>
    <p:sldLayoutId id="2147484660" r:id="rId9"/>
    <p:sldLayoutId id="2147484661" r:id="rId10"/>
    <p:sldLayoutId id="2147484662" r:id="rId11"/>
    <p:sldLayoutId id="2147484663" r:id="rId12"/>
    <p:sldLayoutId id="2147484664" r:id="rId13"/>
    <p:sldLayoutId id="2147484665" r:id="rId14"/>
    <p:sldLayoutId id="2147484666" r:id="rId15"/>
    <p:sldLayoutId id="2147484667" r:id="rId16"/>
    <p:sldLayoutId id="2147484668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glimpse into</a:t>
            </a:r>
            <a:b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Boolean </a:t>
            </a:r>
            <a:br>
              <a:rPr lang="en-US" dirty="0" smtClean="0"/>
            </a:br>
            <a:r>
              <a:rPr lang="en-US" dirty="0" smtClean="0"/>
              <a:t>Retrieval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393950"/>
            <a:ext cx="8189399" cy="23304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4876800"/>
            <a:ext cx="7386079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en-US" dirty="0" smtClean="0"/>
              <a:t>Determine </a:t>
            </a:r>
            <a:r>
              <a:rPr lang="en-US" altLang="en-US" dirty="0"/>
              <a:t>which plays of Shakespeare contain the words: </a:t>
            </a:r>
          </a:p>
          <a:p>
            <a:pPr lvl="1">
              <a:spcAft>
                <a:spcPts val="1800"/>
              </a:spcAft>
            </a:pPr>
            <a:r>
              <a:rPr lang="en-US" altLang="en-US" sz="2800" dirty="0"/>
              <a:t>Brutus AND </a:t>
            </a:r>
            <a:r>
              <a:rPr lang="en-US" altLang="en-US" sz="2800" dirty="0" err="1"/>
              <a:t>Ceasar</a:t>
            </a:r>
            <a:r>
              <a:rPr lang="en-US" altLang="en-US" sz="2800" dirty="0"/>
              <a:t> AND NOT </a:t>
            </a:r>
            <a:r>
              <a:rPr lang="en-US" altLang="en-US" sz="2800" dirty="0" err="1"/>
              <a:t>Calpurinia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84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Boolean Information Retrieval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90800"/>
            <a:ext cx="7086600" cy="4191000"/>
          </a:xfrm>
        </p:spPr>
        <p:txBody>
          <a:bodyPr>
            <a:normAutofit/>
          </a:bodyPr>
          <a:lstStyle/>
          <a:p>
            <a:pPr lvl="1">
              <a:spcAft>
                <a:spcPts val="1800"/>
              </a:spcAft>
            </a:pPr>
            <a:r>
              <a:rPr lang="en-US" dirty="0" smtClean="0"/>
              <a:t>To </a:t>
            </a:r>
            <a:r>
              <a:rPr lang="en-US" dirty="0"/>
              <a:t>answer the </a:t>
            </a:r>
            <a:r>
              <a:rPr lang="en-US" dirty="0" smtClean="0"/>
              <a:t>query </a:t>
            </a:r>
            <a:r>
              <a:rPr lang="en-US" dirty="0"/>
              <a:t>we take the vectors for Brutus, Caesar and Calpurnia and </a:t>
            </a:r>
            <a:r>
              <a:rPr lang="en-US" dirty="0" smtClean="0"/>
              <a:t>do </a:t>
            </a:r>
            <a:r>
              <a:rPr lang="en-US" dirty="0"/>
              <a:t>a bitwise AND: </a:t>
            </a:r>
            <a:endParaRPr lang="en-US" sz="2800" dirty="0" smtClean="0"/>
          </a:p>
          <a:p>
            <a:pPr marL="914400" lvl="2" indent="0">
              <a:spcAft>
                <a:spcPts val="1800"/>
              </a:spcAft>
              <a:buNone/>
            </a:pPr>
            <a:r>
              <a:rPr lang="en-US" sz="2000" dirty="0" smtClean="0"/>
              <a:t>110100 </a:t>
            </a:r>
            <a:r>
              <a:rPr lang="en-US" sz="2000" dirty="0"/>
              <a:t>AND 110111 AND 101111 = 100100 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The </a:t>
            </a:r>
            <a:r>
              <a:rPr lang="en-US" dirty="0"/>
              <a:t>answers for this query are thus </a:t>
            </a:r>
            <a:r>
              <a:rPr lang="en-US" dirty="0" smtClean="0"/>
              <a:t>‘Antony </a:t>
            </a:r>
            <a:r>
              <a:rPr lang="en-US" dirty="0"/>
              <a:t>and </a:t>
            </a:r>
            <a:r>
              <a:rPr lang="en-US" dirty="0" smtClean="0"/>
              <a:t>Cleopatra” </a:t>
            </a:r>
            <a:r>
              <a:rPr lang="en-US" dirty="0"/>
              <a:t>and </a:t>
            </a:r>
            <a:r>
              <a:rPr lang="en-US" dirty="0" smtClean="0"/>
              <a:t>“Hamlet”</a:t>
            </a:r>
          </a:p>
          <a:p>
            <a:pPr lvl="1">
              <a:spcAft>
                <a:spcPts val="1800"/>
              </a:spcAf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2302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Building an Inverted Index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35" y="2667000"/>
            <a:ext cx="6897996" cy="2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39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6"/>
          <p:cNvSpPr>
            <a:spLocks noGrp="1" noChangeArrowheads="1"/>
          </p:cNvSpPr>
          <p:nvPr>
            <p:ph type="title"/>
          </p:nvPr>
        </p:nvSpPr>
        <p:spPr>
          <a:xfrm>
            <a:off x="1165123" y="830741"/>
            <a:ext cx="7052734" cy="13038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Non Binary Term Weights</a:t>
            </a:r>
            <a:endParaRPr lang="en-US" altLang="en-US" dirty="0" smtClean="0"/>
          </a:p>
        </p:txBody>
      </p:sp>
      <p:grpSp>
        <p:nvGrpSpPr>
          <p:cNvPr id="37891" name="Group 23"/>
          <p:cNvGrpSpPr>
            <a:grpSpLocks/>
          </p:cNvGrpSpPr>
          <p:nvPr/>
        </p:nvGrpSpPr>
        <p:grpSpPr bwMode="auto">
          <a:xfrm>
            <a:off x="1066800" y="2533463"/>
            <a:ext cx="5257800" cy="3531995"/>
            <a:chOff x="240" y="1392"/>
            <a:chExt cx="3360" cy="2199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968" y="3360"/>
              <a:ext cx="1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0"/>
                <a:t>insurance</a:t>
              </a:r>
            </a:p>
          </p:txBody>
        </p:sp>
        <p:grpSp>
          <p:nvGrpSpPr>
            <p:cNvPr id="37903" name="Group 22"/>
            <p:cNvGrpSpPr>
              <a:grpSpLocks/>
            </p:cNvGrpSpPr>
            <p:nvPr/>
          </p:nvGrpSpPr>
          <p:grpSpPr bwMode="auto">
            <a:xfrm>
              <a:off x="240" y="1392"/>
              <a:ext cx="2640" cy="2151"/>
              <a:chOff x="912" y="1497"/>
              <a:chExt cx="2640" cy="2151"/>
            </a:xfrm>
          </p:grpSpPr>
          <p:sp>
            <p:nvSpPr>
              <p:cNvPr id="37904" name="Line 4"/>
              <p:cNvSpPr>
                <a:spLocks noChangeShapeType="1"/>
              </p:cNvSpPr>
              <p:nvPr/>
            </p:nvSpPr>
            <p:spPr bwMode="auto">
              <a:xfrm flipV="1">
                <a:off x="1392" y="1584"/>
                <a:ext cx="0" cy="2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5" name="Line 5"/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6" name="Text Box 6"/>
              <p:cNvSpPr txBox="1">
                <a:spLocks noChangeArrowheads="1"/>
              </p:cNvSpPr>
              <p:nvPr/>
            </p:nvSpPr>
            <p:spPr bwMode="auto">
              <a:xfrm>
                <a:off x="1008" y="1497"/>
                <a:ext cx="11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/>
                  <a:t>car</a:t>
                </a:r>
              </a:p>
            </p:txBody>
          </p:sp>
          <p:sp>
            <p:nvSpPr>
              <p:cNvPr id="37907" name="Text Box 8"/>
              <p:cNvSpPr txBox="1">
                <a:spLocks noChangeArrowheads="1"/>
              </p:cNvSpPr>
              <p:nvPr/>
            </p:nvSpPr>
            <p:spPr bwMode="auto">
              <a:xfrm>
                <a:off x="1200" y="3312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/>
                  <a:t>0</a:t>
                </a:r>
              </a:p>
            </p:txBody>
          </p:sp>
          <p:sp>
            <p:nvSpPr>
              <p:cNvPr id="37908" name="Line 9"/>
              <p:cNvSpPr>
                <a:spLocks noChangeShapeType="1"/>
              </p:cNvSpPr>
              <p:nvPr/>
            </p:nvSpPr>
            <p:spPr bwMode="auto">
              <a:xfrm flipV="1">
                <a:off x="1392" y="1728"/>
                <a:ext cx="48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9" name="Line 10"/>
              <p:cNvSpPr>
                <a:spLocks noChangeShapeType="1"/>
              </p:cNvSpPr>
              <p:nvPr/>
            </p:nvSpPr>
            <p:spPr bwMode="auto">
              <a:xfrm flipV="1">
                <a:off x="1392" y="2112"/>
                <a:ext cx="1056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0" name="Line 12"/>
              <p:cNvSpPr>
                <a:spLocks noChangeShapeType="1"/>
              </p:cNvSpPr>
              <p:nvPr/>
            </p:nvSpPr>
            <p:spPr bwMode="auto">
              <a:xfrm flipV="1">
                <a:off x="1392" y="2256"/>
                <a:ext cx="1248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1" name="Line 13"/>
              <p:cNvSpPr>
                <a:spLocks noChangeShapeType="1"/>
              </p:cNvSpPr>
              <p:nvPr/>
            </p:nvSpPr>
            <p:spPr bwMode="auto">
              <a:xfrm flipV="1">
                <a:off x="1392" y="3060"/>
                <a:ext cx="17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2" name="Text Box 14"/>
              <p:cNvSpPr txBox="1">
                <a:spLocks noChangeArrowheads="1"/>
              </p:cNvSpPr>
              <p:nvPr/>
            </p:nvSpPr>
            <p:spPr bwMode="auto">
              <a:xfrm>
                <a:off x="1536" y="168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/>
                  <a:t>d1</a:t>
                </a:r>
              </a:p>
            </p:txBody>
          </p:sp>
          <p:sp>
            <p:nvSpPr>
              <p:cNvPr id="37913" name="Text Box 19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/>
                  <a:t>q</a:t>
                </a:r>
              </a:p>
            </p:txBody>
          </p:sp>
          <p:sp>
            <p:nvSpPr>
              <p:cNvPr id="37914" name="Text Box 20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/>
                  <a:t>d2</a:t>
                </a:r>
              </a:p>
            </p:txBody>
          </p:sp>
          <p:sp>
            <p:nvSpPr>
              <p:cNvPr id="37915" name="Text Box 21"/>
              <p:cNvSpPr txBox="1">
                <a:spLocks noChangeArrowheads="1"/>
              </p:cNvSpPr>
              <p:nvPr/>
            </p:nvSpPr>
            <p:spPr bwMode="auto">
              <a:xfrm>
                <a:off x="3024" y="302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/>
                  <a:t>d3</a:t>
                </a:r>
              </a:p>
            </p:txBody>
          </p:sp>
        </p:grpSp>
      </p:grpSp>
      <p:sp>
        <p:nvSpPr>
          <p:cNvPr id="3789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7893" name="Rectangle 32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7896" name="Rectangle 3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7898" name="Rectangle 38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37899" name="Object 37"/>
          <p:cNvGraphicFramePr>
            <a:graphicFrameLocks noChangeAspect="1"/>
          </p:cNvGraphicFramePr>
          <p:nvPr>
            <p:extLst/>
          </p:nvPr>
        </p:nvGraphicFramePr>
        <p:xfrm>
          <a:off x="5622925" y="2514600"/>
          <a:ext cx="2117725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4" imgW="749160" imgH="711000" progId="Equation.DSMT4">
                  <p:embed/>
                </p:oleObj>
              </mc:Choice>
              <mc:Fallback>
                <p:oleObj name="Equation" r:id="rId4" imgW="749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2514600"/>
                        <a:ext cx="2117725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Rectangle 4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16230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6"/>
          <p:cNvSpPr>
            <a:spLocks noGrp="1" noChangeArrowheads="1"/>
          </p:cNvSpPr>
          <p:nvPr>
            <p:ph type="title"/>
          </p:nvPr>
        </p:nvSpPr>
        <p:spPr>
          <a:xfrm>
            <a:off x="609600" y="830741"/>
            <a:ext cx="7924800" cy="130386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Vector-Space </a:t>
            </a:r>
            <a:r>
              <a:rPr lang="en-US" altLang="en-US" dirty="0" smtClean="0"/>
              <a:t>M</a:t>
            </a:r>
            <a:r>
              <a:rPr lang="en-US" altLang="en-US" dirty="0" smtClean="0"/>
              <a:t>odel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grpSp>
        <p:nvGrpSpPr>
          <p:cNvPr id="37891" name="Group 23"/>
          <p:cNvGrpSpPr>
            <a:grpSpLocks/>
          </p:cNvGrpSpPr>
          <p:nvPr/>
        </p:nvGrpSpPr>
        <p:grpSpPr bwMode="auto">
          <a:xfrm>
            <a:off x="1066800" y="2533463"/>
            <a:ext cx="5257800" cy="3531995"/>
            <a:chOff x="240" y="1392"/>
            <a:chExt cx="3360" cy="2199"/>
          </a:xfrm>
        </p:grpSpPr>
        <p:sp>
          <p:nvSpPr>
            <p:cNvPr id="37902" name="Text Box 7"/>
            <p:cNvSpPr txBox="1">
              <a:spLocks noChangeArrowheads="1"/>
            </p:cNvSpPr>
            <p:nvPr/>
          </p:nvSpPr>
          <p:spPr bwMode="auto">
            <a:xfrm>
              <a:off x="1968" y="3360"/>
              <a:ext cx="16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0"/>
                <a:t>insurance</a:t>
              </a:r>
            </a:p>
          </p:txBody>
        </p:sp>
        <p:grpSp>
          <p:nvGrpSpPr>
            <p:cNvPr id="37903" name="Group 22"/>
            <p:cNvGrpSpPr>
              <a:grpSpLocks/>
            </p:cNvGrpSpPr>
            <p:nvPr/>
          </p:nvGrpSpPr>
          <p:grpSpPr bwMode="auto">
            <a:xfrm>
              <a:off x="240" y="1392"/>
              <a:ext cx="2640" cy="2151"/>
              <a:chOff x="912" y="1497"/>
              <a:chExt cx="2640" cy="2151"/>
            </a:xfrm>
          </p:grpSpPr>
          <p:sp>
            <p:nvSpPr>
              <p:cNvPr id="37904" name="Line 4"/>
              <p:cNvSpPr>
                <a:spLocks noChangeShapeType="1"/>
              </p:cNvSpPr>
              <p:nvPr/>
            </p:nvSpPr>
            <p:spPr bwMode="auto">
              <a:xfrm flipV="1">
                <a:off x="1392" y="1584"/>
                <a:ext cx="0" cy="2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5" name="Line 5"/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6" name="Text Box 6"/>
              <p:cNvSpPr txBox="1">
                <a:spLocks noChangeArrowheads="1"/>
              </p:cNvSpPr>
              <p:nvPr/>
            </p:nvSpPr>
            <p:spPr bwMode="auto">
              <a:xfrm>
                <a:off x="1008" y="1497"/>
                <a:ext cx="11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/>
                  <a:t>car</a:t>
                </a:r>
              </a:p>
            </p:txBody>
          </p:sp>
          <p:sp>
            <p:nvSpPr>
              <p:cNvPr id="37907" name="Text Box 8"/>
              <p:cNvSpPr txBox="1">
                <a:spLocks noChangeArrowheads="1"/>
              </p:cNvSpPr>
              <p:nvPr/>
            </p:nvSpPr>
            <p:spPr bwMode="auto">
              <a:xfrm>
                <a:off x="1200" y="3312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/>
                  <a:t>0</a:t>
                </a:r>
              </a:p>
            </p:txBody>
          </p:sp>
          <p:sp>
            <p:nvSpPr>
              <p:cNvPr id="37908" name="Line 9"/>
              <p:cNvSpPr>
                <a:spLocks noChangeShapeType="1"/>
              </p:cNvSpPr>
              <p:nvPr/>
            </p:nvSpPr>
            <p:spPr bwMode="auto">
              <a:xfrm flipV="1">
                <a:off x="1392" y="1728"/>
                <a:ext cx="48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09" name="Line 10"/>
              <p:cNvSpPr>
                <a:spLocks noChangeShapeType="1"/>
              </p:cNvSpPr>
              <p:nvPr/>
            </p:nvSpPr>
            <p:spPr bwMode="auto">
              <a:xfrm flipV="1">
                <a:off x="1392" y="2112"/>
                <a:ext cx="1056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0" name="Line 12"/>
              <p:cNvSpPr>
                <a:spLocks noChangeShapeType="1"/>
              </p:cNvSpPr>
              <p:nvPr/>
            </p:nvSpPr>
            <p:spPr bwMode="auto">
              <a:xfrm flipV="1">
                <a:off x="1392" y="2256"/>
                <a:ext cx="1248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1" name="Line 13"/>
              <p:cNvSpPr>
                <a:spLocks noChangeShapeType="1"/>
              </p:cNvSpPr>
              <p:nvPr/>
            </p:nvSpPr>
            <p:spPr bwMode="auto">
              <a:xfrm flipV="1">
                <a:off x="1392" y="3060"/>
                <a:ext cx="172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12" name="Text Box 14"/>
              <p:cNvSpPr txBox="1">
                <a:spLocks noChangeArrowheads="1"/>
              </p:cNvSpPr>
              <p:nvPr/>
            </p:nvSpPr>
            <p:spPr bwMode="auto">
              <a:xfrm>
                <a:off x="1536" y="168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/>
                  <a:t>d1</a:t>
                </a:r>
              </a:p>
            </p:txBody>
          </p:sp>
          <p:sp>
            <p:nvSpPr>
              <p:cNvPr id="37913" name="Text Box 19"/>
              <p:cNvSpPr txBox="1">
                <a:spLocks noChangeArrowheads="1"/>
              </p:cNvSpPr>
              <p:nvPr/>
            </p:nvSpPr>
            <p:spPr bwMode="auto">
              <a:xfrm>
                <a:off x="2160" y="196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/>
                  <a:t>q</a:t>
                </a:r>
              </a:p>
            </p:txBody>
          </p:sp>
          <p:sp>
            <p:nvSpPr>
              <p:cNvPr id="37914" name="Text Box 20"/>
              <p:cNvSpPr txBox="1">
                <a:spLocks noChangeArrowheads="1"/>
              </p:cNvSpPr>
              <p:nvPr/>
            </p:nvSpPr>
            <p:spPr bwMode="auto">
              <a:xfrm>
                <a:off x="2448" y="2352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/>
                  <a:t>d2</a:t>
                </a:r>
              </a:p>
            </p:txBody>
          </p:sp>
          <p:sp>
            <p:nvSpPr>
              <p:cNvPr id="37915" name="Text Box 21"/>
              <p:cNvSpPr txBox="1">
                <a:spLocks noChangeArrowheads="1"/>
              </p:cNvSpPr>
              <p:nvPr/>
            </p:nvSpPr>
            <p:spPr bwMode="auto">
              <a:xfrm>
                <a:off x="3024" y="302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5000"/>
                  <a:buFont typeface="Wingdings" panose="05000000000000000000" pitchFamily="2" charset="2"/>
                  <a:buChar char="n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0"/>
                  <a:t>d3</a:t>
                </a:r>
              </a:p>
            </p:txBody>
          </p:sp>
        </p:grpSp>
      </p:grpSp>
      <p:sp>
        <p:nvSpPr>
          <p:cNvPr id="3789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7893" name="Rectangle 32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7896" name="Rectangle 3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7898" name="Rectangle 38"/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37899" name="Object 37"/>
          <p:cNvGraphicFramePr>
            <a:graphicFrameLocks noChangeAspect="1"/>
          </p:cNvGraphicFramePr>
          <p:nvPr>
            <p:extLst/>
          </p:nvPr>
        </p:nvGraphicFramePr>
        <p:xfrm>
          <a:off x="5622925" y="2514600"/>
          <a:ext cx="2117725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4" imgW="749160" imgH="711000" progId="Equation.DSMT4">
                  <p:embed/>
                </p:oleObj>
              </mc:Choice>
              <mc:Fallback>
                <p:oleObj name="Equation" r:id="rId4" imgW="749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2514600"/>
                        <a:ext cx="2117725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Rectangle 4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26" name="Object 39"/>
          <p:cNvGraphicFramePr>
            <a:graphicFrameLocks noChangeAspect="1"/>
          </p:cNvGraphicFramePr>
          <p:nvPr>
            <p:extLst/>
          </p:nvPr>
        </p:nvGraphicFramePr>
        <p:xfrm>
          <a:off x="5731182" y="4894700"/>
          <a:ext cx="25050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6" imgW="1155600" imgH="380880" progId="Equation.DSMT4">
                  <p:embed/>
                </p:oleObj>
              </mc:Choice>
              <mc:Fallback>
                <p:oleObj name="Equation" r:id="rId6" imgW="1155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182" y="4894700"/>
                        <a:ext cx="25050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>
          <a:xfrm>
            <a:off x="5474213" y="4876800"/>
            <a:ext cx="3060187" cy="98605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1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5337"/>
            <a:ext cx="7848600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Term Frequency (TF) </a:t>
            </a:r>
            <a:br>
              <a:rPr lang="en-US" dirty="0" smtClean="0"/>
            </a:br>
            <a:r>
              <a:rPr lang="en-US" dirty="0" smtClean="0"/>
              <a:t>and Inverted Document Frequency(IDF)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487168"/>
            <a:ext cx="8001000" cy="3447288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dirty="0" smtClean="0"/>
              <a:t>Term Frequency (TF) of term </a:t>
            </a:r>
            <a:r>
              <a:rPr lang="en-US" i="1" dirty="0" err="1" smtClean="0"/>
              <a:t>i</a:t>
            </a:r>
            <a:r>
              <a:rPr lang="en-US" dirty="0" smtClean="0"/>
              <a:t> in document </a:t>
            </a:r>
            <a:r>
              <a:rPr lang="en-US" i="1" dirty="0" smtClean="0"/>
              <a:t>j</a:t>
            </a:r>
            <a:r>
              <a:rPr lang="en-US" dirty="0" smtClean="0"/>
              <a:t> is defined as the number of times the term occurs in the documents</a:t>
            </a:r>
          </a:p>
          <a:p>
            <a:endParaRPr lang="en-US" dirty="0" smtClean="0"/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/>
              <a:t>Document frequency is the number of documents that contain term </a:t>
            </a:r>
            <a:r>
              <a:rPr lang="en-US" i="1" dirty="0" err="1" smtClean="0"/>
              <a:t>i</a:t>
            </a:r>
            <a:r>
              <a:rPr lang="en-US" dirty="0" smtClean="0"/>
              <a:t>. Inverted DF measures the </a:t>
            </a:r>
            <a:r>
              <a:rPr lang="en-US" dirty="0" err="1" smtClean="0"/>
              <a:t>informativeness</a:t>
            </a:r>
            <a:r>
              <a:rPr lang="en-US" dirty="0" smtClean="0"/>
              <a:t> of the term.</a:t>
            </a:r>
            <a:endParaRPr lang="en-US" dirty="0"/>
          </a:p>
        </p:txBody>
      </p:sp>
      <p:graphicFrame>
        <p:nvGraphicFramePr>
          <p:cNvPr id="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76554"/>
              </p:ext>
            </p:extLst>
          </p:nvPr>
        </p:nvGraphicFramePr>
        <p:xfrm>
          <a:off x="3808413" y="3632454"/>
          <a:ext cx="1984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4" imgW="952200" imgH="228600" progId="Equation.DSMT4">
                  <p:embed/>
                </p:oleObj>
              </mc:Choice>
              <mc:Fallback>
                <p:oleObj name="Equation" r:id="rId4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632454"/>
                        <a:ext cx="19843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581400" y="3480054"/>
            <a:ext cx="2438400" cy="710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757589"/>
              </p:ext>
            </p:extLst>
          </p:nvPr>
        </p:nvGraphicFramePr>
        <p:xfrm>
          <a:off x="3610669" y="5366709"/>
          <a:ext cx="2438400" cy="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6" imgW="1422400" imgH="431800" progId="Equation.3">
                  <p:embed/>
                </p:oleObj>
              </mc:Choice>
              <mc:Fallback>
                <p:oleObj name="Equation" r:id="rId6" imgW="1422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669" y="5366709"/>
                        <a:ext cx="2438400" cy="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3288343" y="5290509"/>
            <a:ext cx="3264857" cy="881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xplosion 1 6"/>
          <p:cNvSpPr/>
          <p:nvPr/>
        </p:nvSpPr>
        <p:spPr>
          <a:xfrm>
            <a:off x="1371600" y="4615491"/>
            <a:ext cx="4191000" cy="1680535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0" name="Rectangle 26"/>
          <p:cNvSpPr>
            <a:spLocks noGrp="1" noChangeArrowheads="1"/>
          </p:cNvSpPr>
          <p:nvPr>
            <p:ph type="title"/>
          </p:nvPr>
        </p:nvSpPr>
        <p:spPr>
          <a:xfrm>
            <a:off x="1165123" y="830741"/>
            <a:ext cx="7052734" cy="130386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TF-IDF weighting</a:t>
            </a:r>
          </a:p>
        </p:txBody>
      </p:sp>
      <p:sp>
        <p:nvSpPr>
          <p:cNvPr id="37892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7893" name="Rectangle 32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3789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65175"/>
              </p:ext>
            </p:extLst>
          </p:nvPr>
        </p:nvGraphicFramePr>
        <p:xfrm>
          <a:off x="2213141" y="2819400"/>
          <a:ext cx="1984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4" imgW="952200" imgH="228600" progId="Equation.DSMT4">
                  <p:embed/>
                </p:oleObj>
              </mc:Choice>
              <mc:Fallback>
                <p:oleObj name="Equation" r:id="rId4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141" y="2819400"/>
                        <a:ext cx="19843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453375"/>
              </p:ext>
            </p:extLst>
          </p:nvPr>
        </p:nvGraphicFramePr>
        <p:xfrm>
          <a:off x="2074926" y="3733800"/>
          <a:ext cx="2438400" cy="73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6" imgW="1422400" imgH="431800" progId="Equation.3">
                  <p:embed/>
                </p:oleObj>
              </mc:Choice>
              <mc:Fallback>
                <p:oleObj name="Equation" r:id="rId6" imgW="1422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926" y="3733800"/>
                        <a:ext cx="2438400" cy="73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3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3789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178122"/>
              </p:ext>
            </p:extLst>
          </p:nvPr>
        </p:nvGraphicFramePr>
        <p:xfrm>
          <a:off x="1905000" y="5029200"/>
          <a:ext cx="2768396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8" imgW="787320" imgH="203040" progId="Equation.DSMT4">
                  <p:embed/>
                </p:oleObj>
              </mc:Choice>
              <mc:Fallback>
                <p:oleObj name="Equation" r:id="rId8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2768396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Rectangle 4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" name="Rectangle 4"/>
          <p:cNvSpPr/>
          <p:nvPr/>
        </p:nvSpPr>
        <p:spPr>
          <a:xfrm>
            <a:off x="1905000" y="2703639"/>
            <a:ext cx="2438400" cy="710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3657600"/>
            <a:ext cx="3264857" cy="881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121141"/>
              </p:ext>
            </p:extLst>
          </p:nvPr>
        </p:nvGraphicFramePr>
        <p:xfrm>
          <a:off x="5781675" y="2654300"/>
          <a:ext cx="258445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10" imgW="914400" imgH="711000" progId="Equation.DSMT4">
                  <p:embed/>
                </p:oleObj>
              </mc:Choice>
              <mc:Fallback>
                <p:oleObj name="Equation" r:id="rId10" imgW="914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1675" y="2654300"/>
                        <a:ext cx="2584450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533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7226" y="1641896"/>
            <a:ext cx="8686800" cy="169545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drug-drug interactions </a:t>
            </a:r>
            <a:b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(DDIs) </a:t>
            </a:r>
            <a:b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biomedical literature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25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29" y="914400"/>
            <a:ext cx="8229600" cy="1143000"/>
          </a:xfrm>
        </p:spPr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543800" cy="380153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drug-drug </a:t>
            </a:r>
            <a:r>
              <a:rPr lang="en-US" dirty="0">
                <a:solidFill>
                  <a:srgbClr val="FF0000"/>
                </a:solidFill>
              </a:rPr>
              <a:t>interaction </a:t>
            </a:r>
            <a:r>
              <a:rPr lang="en-US" dirty="0"/>
              <a:t>(DDI) is </a:t>
            </a:r>
            <a:r>
              <a:rPr lang="en-US" dirty="0" smtClean="0"/>
              <a:t>defined </a:t>
            </a:r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change in the effects of one drug by the presence of another </a:t>
            </a:r>
            <a:r>
              <a:rPr lang="en-US" dirty="0" smtClean="0">
                <a:solidFill>
                  <a:srgbClr val="FF0000"/>
                </a:solidFill>
              </a:rPr>
              <a:t>drug</a:t>
            </a:r>
          </a:p>
          <a:p>
            <a:pPr lvl="1">
              <a:spcAft>
                <a:spcPts val="1800"/>
              </a:spcAft>
            </a:pPr>
            <a:r>
              <a:rPr lang="en-US" dirty="0" smtClean="0"/>
              <a:t>another drug prevents </a:t>
            </a:r>
            <a:r>
              <a:rPr lang="en-US" dirty="0"/>
              <a:t>the </a:t>
            </a:r>
            <a:r>
              <a:rPr lang="en-US" dirty="0" smtClean="0"/>
              <a:t>first drug </a:t>
            </a:r>
            <a:r>
              <a:rPr lang="en-US" dirty="0"/>
              <a:t>from performing as </a:t>
            </a:r>
            <a:r>
              <a:rPr lang="en-US" dirty="0" smtClean="0"/>
              <a:t>expected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spcAft>
                <a:spcPts val="1800"/>
              </a:spcAft>
            </a:pPr>
            <a:r>
              <a:rPr lang="en-US" dirty="0" smtClean="0"/>
              <a:t>This </a:t>
            </a:r>
            <a:r>
              <a:rPr lang="en-US" dirty="0"/>
              <a:t>drug-drug interaction may cause you to experience an </a:t>
            </a:r>
            <a:r>
              <a:rPr lang="en-US" dirty="0">
                <a:solidFill>
                  <a:srgbClr val="FF0000"/>
                </a:solidFill>
              </a:rPr>
              <a:t>unexpected side effect</a:t>
            </a:r>
            <a:r>
              <a:rPr lang="en-US" dirty="0"/>
              <a:t>. </a:t>
            </a:r>
            <a:endParaRPr lang="en-US" dirty="0" smtClean="0"/>
          </a:p>
          <a:p>
            <a:pPr lvl="1">
              <a:spcAft>
                <a:spcPts val="1800"/>
              </a:spcAft>
            </a:pPr>
            <a:r>
              <a:rPr lang="en-US" dirty="0" smtClean="0"/>
              <a:t>Mixing </a:t>
            </a:r>
            <a:r>
              <a:rPr lang="en-US" dirty="0"/>
              <a:t>a drug you take to help you sleep (a sedative) and a drug you take for allergies (an antihistamine) can slow your reactions and make driving a car or operating machinery dangerous</a:t>
            </a:r>
            <a:r>
              <a:rPr lang="en-US" dirty="0" smtClean="0"/>
              <a:t>.</a:t>
            </a:r>
            <a:endParaRPr lang="en-US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drug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91" y="2590800"/>
            <a:ext cx="8072284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Drugs interact when there is an increase or decrease in:</a:t>
            </a:r>
          </a:p>
          <a:p>
            <a:pPr lvl="1"/>
            <a:r>
              <a:rPr lang="en-US" sz="2600" dirty="0" smtClean="0"/>
              <a:t>the </a:t>
            </a:r>
            <a:r>
              <a:rPr lang="en-US" sz="2600" dirty="0"/>
              <a:t>absorption of a drug into the body;</a:t>
            </a:r>
          </a:p>
          <a:p>
            <a:pPr lvl="1"/>
            <a:r>
              <a:rPr lang="en-US" sz="2600" dirty="0" smtClean="0"/>
              <a:t>distribution </a:t>
            </a:r>
            <a:r>
              <a:rPr lang="en-US" sz="2600" dirty="0"/>
              <a:t>of the drug within the </a:t>
            </a:r>
            <a:r>
              <a:rPr lang="en-US" sz="2600" dirty="0" smtClean="0"/>
              <a:t>body;</a:t>
            </a:r>
          </a:p>
          <a:p>
            <a:pPr lvl="1"/>
            <a:r>
              <a:rPr lang="en-US" sz="2600" dirty="0" smtClean="0"/>
              <a:t>alterations </a:t>
            </a:r>
            <a:r>
              <a:rPr lang="en-US" sz="2600" dirty="0"/>
              <a:t>made to the drug by the body (metabolism); </a:t>
            </a:r>
            <a:endParaRPr lang="en-US" sz="2600" dirty="0" smtClean="0"/>
          </a:p>
          <a:p>
            <a:pPr lvl="1"/>
            <a:r>
              <a:rPr lang="en-US" sz="2600" dirty="0" smtClean="0"/>
              <a:t>elimination </a:t>
            </a:r>
            <a:r>
              <a:rPr lang="en-US" sz="2600" dirty="0"/>
              <a:t>of the drug from the </a:t>
            </a:r>
            <a:r>
              <a:rPr lang="en-US" sz="2600" dirty="0" smtClean="0"/>
              <a:t>body</a:t>
            </a:r>
            <a:endParaRPr lang="en-US" sz="2600" dirty="0"/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http://www.rxlist.com/drug-interaction-checker.htm</a:t>
            </a:r>
          </a:p>
          <a:p>
            <a:pPr lvl="1"/>
            <a:endParaRPr lang="en-US" sz="26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249333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300" dirty="0" smtClean="0"/>
              <a:t>	</a:t>
            </a:r>
            <a:r>
              <a:rPr lang="en-US" sz="3300" b="1" dirty="0" smtClean="0"/>
              <a:t>Text mining </a:t>
            </a:r>
            <a:r>
              <a:rPr lang="en-US" sz="3300" dirty="0" smtClean="0"/>
              <a:t>attempts to extract meaningful 	information from natural language text.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Document Retrieval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Given a large group of documents and a query, identify and return the most relevant documents</a:t>
            </a:r>
          </a:p>
          <a:p>
            <a:pPr lvl="1"/>
            <a:r>
              <a:rPr lang="en-US" b="1" dirty="0" smtClean="0"/>
              <a:t>Document Classification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Assign natural language documents to predefined categories according to their content </a:t>
            </a:r>
          </a:p>
          <a:p>
            <a:pPr lvl="1"/>
            <a:r>
              <a:rPr lang="en-US" b="1" dirty="0" smtClean="0"/>
              <a:t>Document clustering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“Unsupervised” learning in which there is no predefined category or class, but groups of documents that belong together are sought</a:t>
            </a:r>
          </a:p>
          <a:p>
            <a:pPr lvl="1"/>
            <a:r>
              <a:rPr lang="en-US" b="1" dirty="0" smtClean="0"/>
              <a:t>Text summarization</a:t>
            </a:r>
            <a:r>
              <a:rPr lang="en-US" dirty="0" smtClean="0"/>
              <a:t>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roduces </a:t>
            </a:r>
            <a:r>
              <a:rPr lang="en-US" dirty="0" smtClean="0"/>
              <a:t>a condensed representation of the input (one or a group of documents)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87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Drug-Drug Interaction Resources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64006"/>
            <a:ext cx="6499123" cy="36810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67" y="1676399"/>
            <a:ext cx="3587233" cy="46562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26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large amount of up-to-date information is </a:t>
            </a:r>
            <a:r>
              <a:rPr lang="en-US" dirty="0" smtClean="0"/>
              <a:t>hidden in:</a:t>
            </a:r>
          </a:p>
          <a:p>
            <a:pPr lvl="1"/>
            <a:r>
              <a:rPr lang="en-US" dirty="0" smtClean="0"/>
              <a:t>Text of journal articles</a:t>
            </a:r>
          </a:p>
          <a:p>
            <a:pPr lvl="1"/>
            <a:r>
              <a:rPr lang="en-US" dirty="0" smtClean="0"/>
              <a:t>Technical reports</a:t>
            </a:r>
          </a:p>
          <a:p>
            <a:pPr lvl="1"/>
            <a:r>
              <a:rPr lang="en-US" dirty="0" smtClean="0"/>
              <a:t>Other unstructured published text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800" b="1" dirty="0" smtClean="0"/>
              <a:t>Goal: </a:t>
            </a:r>
            <a:r>
              <a:rPr lang="en-US" sz="2800" b="1" dirty="0"/>
              <a:t>Automatically identify sentences that describe drug interactions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4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9" y="304800"/>
            <a:ext cx="90706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44" y="762000"/>
            <a:ext cx="829456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44" y="791496"/>
            <a:ext cx="8294565" cy="5105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5181600"/>
            <a:ext cx="7122891" cy="228600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5200" y="616944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496" y="1066800"/>
            <a:ext cx="835250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Phenobarbital</a:t>
            </a:r>
            <a:r>
              <a:rPr lang="en-US" sz="2400" b="1" dirty="0" smtClean="0"/>
              <a:t> decreases </a:t>
            </a:r>
            <a:r>
              <a:rPr lang="en-US" sz="2400" b="1" i="1" u="sng" dirty="0"/>
              <a:t>aspirin</a:t>
            </a:r>
            <a:r>
              <a:rPr lang="en-US" sz="2400" b="1" dirty="0"/>
              <a:t> effectiveness by enzyme induction.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0496" y="2286000"/>
            <a:ext cx="8352505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Alcohol</a:t>
            </a:r>
            <a:r>
              <a:rPr lang="en-US" sz="2400" b="1" dirty="0" smtClean="0"/>
              <a:t> has </a:t>
            </a:r>
            <a:r>
              <a:rPr lang="en-US" sz="2400" b="1" dirty="0"/>
              <a:t>a synergistic effect with </a:t>
            </a:r>
            <a:r>
              <a:rPr lang="en-US" sz="2400" b="1" i="1" u="sng" dirty="0"/>
              <a:t>aspirin</a:t>
            </a:r>
            <a:r>
              <a:rPr lang="en-US" sz="2400" b="1" dirty="0"/>
              <a:t> in </a:t>
            </a:r>
            <a:r>
              <a:rPr lang="en-US" sz="2400" b="1" dirty="0" smtClean="0"/>
              <a:t>causing gastrointestinal bleeding.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0497" y="3657600"/>
            <a:ext cx="835250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Caution should be used if </a:t>
            </a:r>
            <a:r>
              <a:rPr lang="en-US" sz="2400" b="1" i="1" u="sng" dirty="0"/>
              <a:t>ibuprofen</a:t>
            </a:r>
            <a:r>
              <a:rPr lang="en-US" sz="2400" b="1" dirty="0"/>
              <a:t> is administered concomitantly with </a:t>
            </a:r>
            <a:r>
              <a:rPr lang="en-US" sz="2400" b="1" i="1" u="sng" dirty="0"/>
              <a:t>methotrexate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0497" y="4953000"/>
            <a:ext cx="8352504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Linezolid</a:t>
            </a:r>
            <a:r>
              <a:rPr lang="en-US" sz="2400" b="1" dirty="0" smtClean="0"/>
              <a:t> </a:t>
            </a:r>
            <a:r>
              <a:rPr lang="en-US" sz="2400" b="1" dirty="0"/>
              <a:t>has the potential for interaction with </a:t>
            </a:r>
            <a:r>
              <a:rPr lang="en-US" sz="2400" b="1" i="1" u="sng" dirty="0"/>
              <a:t>adrenergic</a:t>
            </a:r>
            <a:r>
              <a:rPr lang="en-US" sz="2400" b="1" dirty="0"/>
              <a:t> and </a:t>
            </a:r>
            <a:r>
              <a:rPr lang="en-US" sz="2400" b="1" i="1" u="sng" dirty="0"/>
              <a:t>serotonergic agents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87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Introductory Task</a:t>
            </a:r>
            <a:br>
              <a:rPr lang="en-US" dirty="0" smtClean="0"/>
            </a:br>
            <a:r>
              <a:rPr lang="en-US" dirty="0" smtClean="0"/>
              <a:t>Annotating Drug-Drug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651003"/>
            <a:ext cx="6798736" cy="34449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Every group is provided with </a:t>
            </a:r>
          </a:p>
          <a:p>
            <a:pPr lvl="1"/>
            <a:r>
              <a:rPr lang="en-US" sz="2400" dirty="0" smtClean="0"/>
              <a:t>A set of 50 sentences</a:t>
            </a:r>
          </a:p>
          <a:p>
            <a:pPr lvl="1"/>
            <a:r>
              <a:rPr lang="en-US" sz="2400" dirty="0" smtClean="0"/>
              <a:t>2 drug names in each sentence – we will call them target drugs</a:t>
            </a:r>
          </a:p>
          <a:p>
            <a:r>
              <a:rPr lang="en-US" dirty="0"/>
              <a:t>Goal</a:t>
            </a:r>
          </a:p>
          <a:p>
            <a:pPr lvl="1"/>
            <a:r>
              <a:rPr lang="en-US" sz="2400" dirty="0"/>
              <a:t>Identify </a:t>
            </a:r>
            <a:r>
              <a:rPr lang="en-US" sz="2400" dirty="0" smtClean="0"/>
              <a:t>whether or not </a:t>
            </a:r>
            <a:r>
              <a:rPr lang="en-US" sz="2400" dirty="0"/>
              <a:t>the sentence describes </a:t>
            </a:r>
            <a:r>
              <a:rPr lang="en-US" sz="2400" dirty="0" smtClean="0"/>
              <a:t>an interaction </a:t>
            </a:r>
            <a:r>
              <a:rPr lang="en-US" sz="2400" dirty="0"/>
              <a:t>between the </a:t>
            </a:r>
            <a:r>
              <a:rPr lang="en-US" sz="2400" dirty="0" smtClean="0"/>
              <a:t>two target  drugs</a:t>
            </a:r>
          </a:p>
          <a:p>
            <a:r>
              <a:rPr lang="en-US" dirty="0" smtClean="0"/>
              <a:t>Annotate</a:t>
            </a:r>
          </a:p>
          <a:p>
            <a:pPr lvl="1"/>
            <a:r>
              <a:rPr lang="en-US" sz="2600" dirty="0" smtClean="0"/>
              <a:t>Record your decision through the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the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501900"/>
            <a:ext cx="7391400" cy="38782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1" y="482600"/>
            <a:ext cx="73914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6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Introductory Task</a:t>
            </a:r>
            <a:br>
              <a:rPr lang="en-US" dirty="0" smtClean="0"/>
            </a:br>
            <a:r>
              <a:rPr lang="en-US" dirty="0" smtClean="0"/>
              <a:t>Annotating </a:t>
            </a:r>
            <a:r>
              <a:rPr lang="en-US" dirty="0"/>
              <a:t>Drug-Drug </a:t>
            </a:r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90135"/>
            <a:ext cx="7205135" cy="3470398"/>
          </a:xfrm>
        </p:spPr>
        <p:txBody>
          <a:bodyPr>
            <a:normAutofit/>
          </a:bodyPr>
          <a:lstStyle/>
          <a:p>
            <a:r>
              <a:rPr lang="en-US" dirty="0" smtClean="0"/>
              <a:t>As you annotate every sentence, pay attention to how drug interactions are expressed in the sentences</a:t>
            </a:r>
          </a:p>
          <a:p>
            <a:pPr lvl="1"/>
            <a:r>
              <a:rPr lang="en-US" dirty="0" smtClean="0"/>
              <a:t>What words indicate drug-drug interactions (we call them trigger words)</a:t>
            </a:r>
          </a:p>
          <a:p>
            <a:pPr lvl="1"/>
            <a:r>
              <a:rPr lang="en-US" dirty="0" smtClean="0"/>
              <a:t>Pairs of words indicating </a:t>
            </a:r>
            <a:r>
              <a:rPr lang="en-US" dirty="0"/>
              <a:t>drug-drug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Position of these words relative to the target drugs </a:t>
            </a:r>
          </a:p>
          <a:p>
            <a:pPr lvl="1"/>
            <a:r>
              <a:rPr lang="en-US" dirty="0" smtClean="0"/>
              <a:t>Any other information that will help your classifier distinguish between the positive and negative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783" y="634999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</a:t>
            </a:r>
            <a:r>
              <a:rPr lang="en-US" dirty="0" smtClean="0"/>
              <a:t>Task 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Text Classification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80010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Set up a model which</a:t>
            </a:r>
            <a:r>
              <a:rPr lang="en-US" dirty="0"/>
              <a:t> </a:t>
            </a:r>
            <a:r>
              <a:rPr lang="en-US" b="1" dirty="0" smtClean="0"/>
              <a:t>given a </a:t>
            </a:r>
            <a:r>
              <a:rPr lang="en-US" dirty="0" smtClean="0"/>
              <a:t>sentence </a:t>
            </a:r>
            <a:r>
              <a:rPr lang="en-US" dirty="0"/>
              <a:t>and a pair of target </a:t>
            </a:r>
            <a:r>
              <a:rPr lang="en-US" dirty="0" smtClean="0"/>
              <a:t>drugs will </a:t>
            </a:r>
            <a:r>
              <a:rPr lang="en-US" b="1" dirty="0"/>
              <a:t>classify</a:t>
            </a:r>
            <a:r>
              <a:rPr lang="en-US" dirty="0"/>
              <a:t> </a:t>
            </a:r>
            <a:r>
              <a:rPr lang="en-US" dirty="0" smtClean="0"/>
              <a:t>the instance </a:t>
            </a:r>
            <a:r>
              <a:rPr lang="en-US" dirty="0"/>
              <a:t>as </a:t>
            </a:r>
            <a:r>
              <a:rPr lang="en-US" b="1" dirty="0"/>
              <a:t>positive</a:t>
            </a:r>
            <a:r>
              <a:rPr lang="en-US" dirty="0"/>
              <a:t> or </a:t>
            </a:r>
            <a:r>
              <a:rPr lang="en-US" b="1" dirty="0" smtClean="0"/>
              <a:t>negative</a:t>
            </a:r>
          </a:p>
          <a:p>
            <a:pPr lvl="1"/>
            <a:r>
              <a:rPr lang="en-US" b="1" dirty="0" smtClean="0"/>
              <a:t>Positive</a:t>
            </a:r>
            <a:r>
              <a:rPr lang="en-US" dirty="0" smtClean="0"/>
              <a:t> means that there is an interaction between the two drugs</a:t>
            </a:r>
          </a:p>
          <a:p>
            <a:pPr lvl="2"/>
            <a:r>
              <a:rPr lang="en-US" b="1" dirty="0" smtClean="0"/>
              <a:t>Phenobarbital</a:t>
            </a:r>
            <a:r>
              <a:rPr lang="en-US" dirty="0" smtClean="0"/>
              <a:t> </a:t>
            </a:r>
            <a:r>
              <a:rPr lang="en-US" dirty="0"/>
              <a:t>decreases </a:t>
            </a:r>
            <a:r>
              <a:rPr lang="en-US" b="1" dirty="0"/>
              <a:t>aspirin</a:t>
            </a:r>
            <a:r>
              <a:rPr lang="en-US" dirty="0"/>
              <a:t> effectiveness by enzyme induction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Negative</a:t>
            </a:r>
            <a:r>
              <a:rPr lang="en-US" dirty="0" smtClean="0"/>
              <a:t> means that there is not interaction between the two drugs, or sentence does not discuss drug interactions.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efficacy of weekly </a:t>
            </a:r>
            <a:r>
              <a:rPr lang="en-US" b="1" dirty="0" err="1"/>
              <a:t>docetaxel</a:t>
            </a:r>
            <a:r>
              <a:rPr lang="en-US" dirty="0"/>
              <a:t> is not improved by concurrent administration of </a:t>
            </a:r>
            <a:r>
              <a:rPr lang="en-US" b="1" dirty="0" err="1"/>
              <a:t>imatinib</a:t>
            </a:r>
            <a:r>
              <a:rPr lang="en-US" dirty="0"/>
              <a:t> as a PDGFR inhibitor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However, </a:t>
            </a:r>
            <a:r>
              <a:rPr lang="en-US" b="1" dirty="0" err="1"/>
              <a:t>sufentanil</a:t>
            </a:r>
            <a:r>
              <a:rPr lang="en-US" dirty="0"/>
              <a:t> was superior to </a:t>
            </a:r>
            <a:r>
              <a:rPr lang="en-US" b="1" dirty="0"/>
              <a:t>fentanyl</a:t>
            </a:r>
            <a:r>
              <a:rPr lang="en-US" dirty="0"/>
              <a:t> in the quality of the spinal block produced.</a:t>
            </a:r>
          </a:p>
          <a:p>
            <a:pPr lvl="2"/>
            <a:endParaRPr lang="en-US" dirty="0" smtClean="0"/>
          </a:p>
          <a:p>
            <a:pPr marL="1828800" lvl="4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249333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300" dirty="0" smtClean="0"/>
              <a:t>	</a:t>
            </a:r>
            <a:r>
              <a:rPr lang="en-US" sz="3300" b="1" dirty="0" smtClean="0"/>
              <a:t>Text mining </a:t>
            </a:r>
            <a:r>
              <a:rPr lang="en-US" sz="3300" dirty="0" smtClean="0"/>
              <a:t>attempts to extract meaningful 	information from natural language text.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Document Retrieval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Given a large group of documents and a query, identify and return the most relevant documents</a:t>
            </a:r>
          </a:p>
          <a:p>
            <a:pPr lvl="1"/>
            <a:r>
              <a:rPr lang="en-US" b="1" dirty="0" smtClean="0"/>
              <a:t>Document Classification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Assign natural language documents to predefined categories according to their content </a:t>
            </a:r>
          </a:p>
          <a:p>
            <a:pPr lvl="1"/>
            <a:r>
              <a:rPr lang="en-US" b="1" dirty="0" smtClean="0"/>
              <a:t>Document clustering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“Unsupervised” learning in which there is no predefined category or class, but groups of documents that belong together are sought</a:t>
            </a:r>
          </a:p>
          <a:p>
            <a:pPr lvl="1"/>
            <a:r>
              <a:rPr lang="en-US" b="1" dirty="0" smtClean="0"/>
              <a:t>Text summarization</a:t>
            </a:r>
            <a:r>
              <a:rPr lang="en-US" dirty="0" smtClean="0"/>
              <a:t>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roduces </a:t>
            </a:r>
            <a:r>
              <a:rPr lang="en-US" dirty="0" smtClean="0"/>
              <a:t>a condensed representation of the input (one or a group of documents)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19200" y="2438400"/>
            <a:ext cx="6756401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2490135"/>
            <a:ext cx="6976535" cy="3682065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sz="3000" dirty="0" smtClean="0"/>
              <a:t>We </a:t>
            </a:r>
            <a:r>
              <a:rPr lang="en-US" sz="3000" dirty="0" smtClean="0"/>
              <a:t>have provided positive and negative sentences for training and test </a:t>
            </a:r>
            <a:r>
              <a:rPr lang="en-US" sz="3000" dirty="0" smtClean="0"/>
              <a:t>sets</a:t>
            </a:r>
            <a:endParaRPr lang="en-US" sz="3000" dirty="0"/>
          </a:p>
          <a:p>
            <a:r>
              <a:rPr lang="en-US" sz="3000" dirty="0" smtClean="0"/>
              <a:t>Data Preprocessing</a:t>
            </a:r>
          </a:p>
          <a:p>
            <a:pPr lvl="1"/>
            <a:r>
              <a:rPr lang="en-US" sz="3000" dirty="0"/>
              <a:t>Sentences have been tokenized and lemmatized</a:t>
            </a:r>
          </a:p>
          <a:p>
            <a:pPr lvl="1"/>
            <a:r>
              <a:rPr lang="en-US" sz="3000" dirty="0" smtClean="0"/>
              <a:t>Position information has been included</a:t>
            </a:r>
          </a:p>
          <a:p>
            <a:pPr lvl="1"/>
            <a:r>
              <a:rPr lang="en-US" sz="3000" dirty="0"/>
              <a:t>F</a:t>
            </a:r>
            <a:r>
              <a:rPr lang="en-US" sz="3000" dirty="0" smtClean="0"/>
              <a:t>eatures have been transformed into numeric </a:t>
            </a:r>
            <a:r>
              <a:rPr lang="en-US" sz="3000" dirty="0" smtClean="0"/>
              <a:t>format</a:t>
            </a:r>
          </a:p>
          <a:p>
            <a:r>
              <a:rPr lang="en-US" sz="3400" dirty="0" smtClean="0"/>
              <a:t>Features</a:t>
            </a:r>
          </a:p>
          <a:p>
            <a:pPr lvl="1"/>
            <a:r>
              <a:rPr lang="en-US" sz="3000" dirty="0" smtClean="0"/>
              <a:t>Words</a:t>
            </a:r>
          </a:p>
          <a:p>
            <a:pPr lvl="1"/>
            <a:r>
              <a:rPr lang="en-US" sz="3000" dirty="0" smtClean="0"/>
              <a:t>Pairs of Adjacent Words</a:t>
            </a:r>
            <a:endParaRPr lang="en-US" sz="3000" dirty="0" smtClean="0"/>
          </a:p>
          <a:p>
            <a:pPr lvl="1"/>
            <a:endParaRPr lang="en-US" sz="2600" dirty="0" smtClean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5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000"/>
            <a:ext cx="22860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8"/>
          <p:cNvSpPr txBox="1">
            <a:spLocks/>
          </p:cNvSpPr>
          <p:nvPr/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7200" b="1" i="1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nch Script MT" pitchFamily="66" charset="0"/>
                <a:ea typeface="HY엽서L" pitchFamily="18" charset="-127"/>
              </a:rPr>
              <a:t>Thank You!</a:t>
            </a:r>
            <a:endParaRPr lang="ko-KR" altLang="en-US" sz="7200" b="1" i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nch Script MT" pitchFamily="66" charset="0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70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249333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300" dirty="0" smtClean="0"/>
              <a:t>	</a:t>
            </a:r>
            <a:r>
              <a:rPr lang="en-US" sz="3300" b="1" dirty="0" smtClean="0"/>
              <a:t>Text mining </a:t>
            </a:r>
            <a:r>
              <a:rPr lang="en-US" sz="3300" dirty="0" smtClean="0"/>
              <a:t>attempts to extract meaningful 	information from natural language text.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Document Retrieval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Given a large group of documents and a query, identify and return the most relevant documents</a:t>
            </a:r>
          </a:p>
          <a:p>
            <a:pPr lvl="1"/>
            <a:r>
              <a:rPr lang="en-US" b="1" dirty="0" smtClean="0"/>
              <a:t>Document Classification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Assign </a:t>
            </a:r>
            <a:r>
              <a:rPr lang="en-US" dirty="0"/>
              <a:t>natural language documents to predefined categories according to their content </a:t>
            </a:r>
            <a:endParaRPr lang="en-US" dirty="0" smtClean="0"/>
          </a:p>
          <a:p>
            <a:pPr lvl="1"/>
            <a:r>
              <a:rPr lang="en-US" b="1" dirty="0" smtClean="0"/>
              <a:t>Document clustering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“Unsupervised</a:t>
            </a:r>
            <a:r>
              <a:rPr lang="en-US" dirty="0"/>
              <a:t>” learning in which there is no predefined category or </a:t>
            </a:r>
            <a:r>
              <a:rPr lang="en-US" dirty="0" smtClean="0"/>
              <a:t>class, </a:t>
            </a:r>
            <a:r>
              <a:rPr lang="en-US" dirty="0"/>
              <a:t>but groups of documents that belong together are </a:t>
            </a:r>
            <a:r>
              <a:rPr lang="en-US" dirty="0" smtClean="0"/>
              <a:t>sought</a:t>
            </a:r>
          </a:p>
          <a:p>
            <a:pPr lvl="1"/>
            <a:r>
              <a:rPr lang="en-US" b="1" dirty="0"/>
              <a:t>Text summarization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roduces </a:t>
            </a:r>
            <a:r>
              <a:rPr lang="en-US" dirty="0"/>
              <a:t>a condensed representation of </a:t>
            </a:r>
            <a:r>
              <a:rPr lang="en-US" dirty="0" smtClean="0"/>
              <a:t>the </a:t>
            </a:r>
            <a:r>
              <a:rPr lang="en-US" dirty="0"/>
              <a:t>input (one or a group of documents)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3272366"/>
            <a:ext cx="6756401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249333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300" dirty="0" smtClean="0"/>
              <a:t>	</a:t>
            </a:r>
            <a:r>
              <a:rPr lang="en-US" sz="3300" b="1" dirty="0" smtClean="0"/>
              <a:t>Text mining </a:t>
            </a:r>
            <a:r>
              <a:rPr lang="en-US" sz="3300" dirty="0" smtClean="0"/>
              <a:t>attempts to extract meaningful 	information from natural language text.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Document Retrieval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Given a large group of documents and a query, identify and return the most relevant documents</a:t>
            </a:r>
          </a:p>
          <a:p>
            <a:pPr lvl="1"/>
            <a:r>
              <a:rPr lang="en-US" b="1" dirty="0" smtClean="0"/>
              <a:t>Document Classification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Assign </a:t>
            </a:r>
            <a:r>
              <a:rPr lang="en-US" dirty="0"/>
              <a:t>natural language documents to predefined categories according to their content </a:t>
            </a:r>
            <a:endParaRPr lang="en-US" dirty="0" smtClean="0"/>
          </a:p>
          <a:p>
            <a:pPr lvl="1"/>
            <a:r>
              <a:rPr lang="en-US" b="1" dirty="0" smtClean="0"/>
              <a:t>Document clustering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“Unsupervised</a:t>
            </a:r>
            <a:r>
              <a:rPr lang="en-US" dirty="0"/>
              <a:t>” learning in which there is no predefined category or </a:t>
            </a:r>
            <a:r>
              <a:rPr lang="en-US" dirty="0" smtClean="0"/>
              <a:t>class, </a:t>
            </a:r>
            <a:r>
              <a:rPr lang="en-US" dirty="0"/>
              <a:t>but groups of documents that belong together are </a:t>
            </a:r>
            <a:r>
              <a:rPr lang="en-US" dirty="0" smtClean="0"/>
              <a:t>sought</a:t>
            </a:r>
          </a:p>
          <a:p>
            <a:pPr lvl="1"/>
            <a:r>
              <a:rPr lang="en-US" b="1" dirty="0"/>
              <a:t>Text summarization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roduces </a:t>
            </a:r>
            <a:r>
              <a:rPr lang="en-US" dirty="0"/>
              <a:t>a condensed representation of </a:t>
            </a:r>
            <a:r>
              <a:rPr lang="en-US" dirty="0" smtClean="0"/>
              <a:t>the </a:t>
            </a:r>
            <a:r>
              <a:rPr lang="en-US" dirty="0"/>
              <a:t>input (one or a group of documents)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4222956"/>
            <a:ext cx="6756401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96200" cy="5249333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3300" dirty="0" smtClean="0"/>
              <a:t>	</a:t>
            </a:r>
            <a:r>
              <a:rPr lang="en-US" sz="3300" b="1" dirty="0" smtClean="0"/>
              <a:t>Text mining </a:t>
            </a:r>
            <a:r>
              <a:rPr lang="en-US" sz="3300" dirty="0" smtClean="0"/>
              <a:t>attempts to extract meaningful 	information from natural language text.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b="1" dirty="0" smtClean="0"/>
              <a:t>Document Retrieval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Given a large group of documents and a query, identify and return the most relevant documents</a:t>
            </a:r>
          </a:p>
          <a:p>
            <a:pPr lvl="1"/>
            <a:r>
              <a:rPr lang="en-US" b="1" dirty="0" smtClean="0"/>
              <a:t>Document Classification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Assign </a:t>
            </a:r>
            <a:r>
              <a:rPr lang="en-US" dirty="0"/>
              <a:t>natural language documents to predefined categories according to their content </a:t>
            </a:r>
            <a:endParaRPr lang="en-US" dirty="0" smtClean="0"/>
          </a:p>
          <a:p>
            <a:pPr lvl="1"/>
            <a:r>
              <a:rPr lang="en-US" b="1" dirty="0" smtClean="0"/>
              <a:t>Document clustering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“Unsupervised</a:t>
            </a:r>
            <a:r>
              <a:rPr lang="en-US" dirty="0"/>
              <a:t>” learning in which there is no predefined category or </a:t>
            </a:r>
            <a:r>
              <a:rPr lang="en-US" dirty="0" smtClean="0"/>
              <a:t>class, </a:t>
            </a:r>
            <a:r>
              <a:rPr lang="en-US" dirty="0"/>
              <a:t>but groups of documents that belong together are </a:t>
            </a:r>
            <a:r>
              <a:rPr lang="en-US" dirty="0" smtClean="0"/>
              <a:t>sought</a:t>
            </a:r>
          </a:p>
          <a:p>
            <a:pPr lvl="1"/>
            <a:r>
              <a:rPr lang="en-US" b="1" dirty="0"/>
              <a:t>Text summarization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roduces </a:t>
            </a:r>
            <a:r>
              <a:rPr lang="en-US" dirty="0"/>
              <a:t>a condensed representation of </a:t>
            </a:r>
            <a:r>
              <a:rPr lang="en-US" dirty="0" smtClean="0"/>
              <a:t>the </a:t>
            </a:r>
            <a:r>
              <a:rPr lang="en-US" dirty="0"/>
              <a:t>input (one or a group of documents)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5134896"/>
            <a:ext cx="6756401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Basic Concepts and Notations in Text Mining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819400"/>
            <a:ext cx="8229600" cy="41910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800"/>
              </a:spcAft>
            </a:pPr>
            <a:r>
              <a:rPr lang="en-US" altLang="en-US" dirty="0" smtClean="0"/>
              <a:t>A set of all documents is called a </a:t>
            </a:r>
            <a:r>
              <a:rPr lang="en-US" altLang="en-US" b="1" dirty="0" smtClean="0"/>
              <a:t>corpus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en-US" dirty="0" smtClean="0"/>
              <a:t>Document is broken into </a:t>
            </a:r>
            <a:r>
              <a:rPr lang="en-US" altLang="en-US" b="1" dirty="0" smtClean="0"/>
              <a:t>tokens</a:t>
            </a:r>
            <a:r>
              <a:rPr lang="en-US" altLang="en-US" dirty="0" smtClean="0"/>
              <a:t> (words) and is represented by a set of tokens</a:t>
            </a:r>
          </a:p>
          <a:p>
            <a:pPr eaLnBrk="1" hangingPunct="1">
              <a:spcAft>
                <a:spcPct val="20000"/>
              </a:spcAft>
            </a:pPr>
            <a:r>
              <a:rPr lang="en-US" altLang="en-US" dirty="0" smtClean="0"/>
              <a:t>A set of all tokens in a corpus is called a </a:t>
            </a:r>
            <a:r>
              <a:rPr lang="en-US" altLang="en-US" b="1" dirty="0" smtClean="0"/>
              <a:t>vocabulary</a:t>
            </a:r>
          </a:p>
          <a:p>
            <a:pPr marL="0" indent="0" eaLnBrk="1" hangingPunct="1">
              <a:spcAft>
                <a:spcPct val="20000"/>
              </a:spcAft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705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Text Representation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514600"/>
            <a:ext cx="7543799" cy="3444997"/>
          </a:xfrm>
        </p:spPr>
        <p:txBody>
          <a:bodyPr>
            <a:normAutofit/>
          </a:bodyPr>
          <a:lstStyle/>
          <a:p>
            <a:pPr eaLnBrk="1" hangingPunct="1">
              <a:spcAft>
                <a:spcPct val="30000"/>
              </a:spcAft>
            </a:pPr>
            <a:r>
              <a:rPr lang="en-US" altLang="en-US" dirty="0" smtClean="0"/>
              <a:t>Docs are represented as </a:t>
            </a:r>
            <a:r>
              <a:rPr lang="en-US" altLang="en-US" b="1" dirty="0" smtClean="0"/>
              <a:t>vectors</a:t>
            </a:r>
            <a:r>
              <a:rPr lang="en-US" altLang="en-US" dirty="0" smtClean="0"/>
              <a:t> in high-</a:t>
            </a:r>
            <a:r>
              <a:rPr lang="en-US" altLang="en-US" dirty="0" err="1" smtClean="0"/>
              <a:t>dimentional</a:t>
            </a:r>
            <a:r>
              <a:rPr lang="en-US" altLang="en-US" dirty="0" smtClean="0"/>
              <a:t> space</a:t>
            </a:r>
          </a:p>
          <a:p>
            <a:pPr>
              <a:spcAft>
                <a:spcPct val="30000"/>
              </a:spcAft>
            </a:pPr>
            <a:r>
              <a:rPr lang="en-US" altLang="en-US" b="1" dirty="0"/>
              <a:t>Dimension</a:t>
            </a:r>
            <a:r>
              <a:rPr lang="en-US" altLang="en-US" dirty="0"/>
              <a:t> of the space is equal to the vocabulary size</a:t>
            </a:r>
            <a:endParaRPr lang="en-US" altLang="en-US" dirty="0" smtClean="0"/>
          </a:p>
          <a:p>
            <a:pPr eaLnBrk="1" hangingPunct="1">
              <a:spcAft>
                <a:spcPct val="30000"/>
              </a:spcAft>
            </a:pPr>
            <a:r>
              <a:rPr lang="en-US" altLang="en-US" dirty="0" smtClean="0"/>
              <a:t>Each dimension corresponds to a </a:t>
            </a:r>
            <a:r>
              <a:rPr lang="en-US" altLang="en-US" b="1" dirty="0" smtClean="0"/>
              <a:t>word</a:t>
            </a:r>
            <a:r>
              <a:rPr lang="en-US" altLang="en-US" dirty="0" smtClean="0"/>
              <a:t> in the corpus</a:t>
            </a:r>
          </a:p>
          <a:p>
            <a:pPr eaLnBrk="1" hangingPunct="1">
              <a:spcAft>
                <a:spcPct val="30000"/>
              </a:spcAft>
            </a:pPr>
            <a:r>
              <a:rPr lang="en-US" altLang="en-US" dirty="0" smtClean="0"/>
              <a:t>Documents are represented as a 0-1 vectors</a:t>
            </a:r>
          </a:p>
          <a:p>
            <a:pPr eaLnBrk="1" hangingPunct="1">
              <a:spcAft>
                <a:spcPct val="30000"/>
              </a:spcAft>
            </a:pPr>
            <a:endParaRPr lang="en-US" altLang="en-US" dirty="0" smtClean="0"/>
          </a:p>
          <a:p>
            <a:pPr eaLnBrk="1" hangingPunct="1">
              <a:spcAft>
                <a:spcPct val="30000"/>
              </a:spcAft>
            </a:pP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14600" y="4748133"/>
                <a:ext cx="3638875" cy="1228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1,1,1,0,1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1,1,1,1,0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0,1,1,0,0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748133"/>
                <a:ext cx="3638875" cy="12286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078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2590800"/>
            <a:ext cx="7386079" cy="2101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5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23429</TotalTime>
  <Words>763</Words>
  <Application>Microsoft Office PowerPoint</Application>
  <PresentationFormat>On-screen Show (4:3)</PresentationFormat>
  <Paragraphs>203</Paragraphs>
  <Slides>31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French Script MT</vt:lpstr>
      <vt:lpstr>Garamond</vt:lpstr>
      <vt:lpstr>HY엽서L</vt:lpstr>
      <vt:lpstr>Organic</vt:lpstr>
      <vt:lpstr>Equation</vt:lpstr>
      <vt:lpstr>A glimpse into  Text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Concepts and Notations in Text Mining</vt:lpstr>
      <vt:lpstr>Text Representation</vt:lpstr>
      <vt:lpstr>Example</vt:lpstr>
      <vt:lpstr>Example of Boolean  Retrieval</vt:lpstr>
      <vt:lpstr>Boolean Information Retrieval </vt:lpstr>
      <vt:lpstr>Building an Inverted Index</vt:lpstr>
      <vt:lpstr>Non Binary Term Weights</vt:lpstr>
      <vt:lpstr>Vector-Space Model </vt:lpstr>
      <vt:lpstr>Term Frequency (TF)  and Inverted Document Frequency(IDF)</vt:lpstr>
      <vt:lpstr>TF-IDF weighting</vt:lpstr>
      <vt:lpstr>Identifying drug-drug interactions  (DDIs)  from biomedical literature</vt:lpstr>
      <vt:lpstr>Definition</vt:lpstr>
      <vt:lpstr>More about drug interactions</vt:lpstr>
      <vt:lpstr>PowerPoint Presentation</vt:lpstr>
      <vt:lpstr>However..</vt:lpstr>
      <vt:lpstr>PowerPoint Presentation</vt:lpstr>
      <vt:lpstr>PowerPoint Presentation</vt:lpstr>
      <vt:lpstr>PowerPoint Presentation</vt:lpstr>
      <vt:lpstr>PowerPoint Presentation</vt:lpstr>
      <vt:lpstr>Introductory Task Annotating Drug-Drug Interactions</vt:lpstr>
      <vt:lpstr>Link to the Tool</vt:lpstr>
      <vt:lpstr>Introductory Task Annotating Drug-Drug Interactions</vt:lpstr>
      <vt:lpstr>Main Task - Text Classification Task</vt:lpstr>
      <vt:lpstr>Datasets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Protein-Protein Interaction Article Classication Performance by Utilizing Grammatical Relations</dc:title>
  <dc:creator>Yeganova, Lana (NIH/NLM/NCBI) [E]</dc:creator>
  <cp:lastModifiedBy>Yeganova, Lana (NIH/NLM/NCBI) [E]</cp:lastModifiedBy>
  <cp:revision>565</cp:revision>
  <cp:lastPrinted>2012-04-03T20:23:57Z</cp:lastPrinted>
  <dcterms:created xsi:type="dcterms:W3CDTF">2006-08-16T00:00:00Z</dcterms:created>
  <dcterms:modified xsi:type="dcterms:W3CDTF">2015-04-29T22:06:06Z</dcterms:modified>
</cp:coreProperties>
</file>