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84" r:id="rId5"/>
    <p:sldId id="287" r:id="rId6"/>
    <p:sldId id="282" r:id="rId7"/>
    <p:sldId id="315" r:id="rId8"/>
    <p:sldId id="318" r:id="rId9"/>
    <p:sldId id="304" r:id="rId10"/>
    <p:sldId id="317" r:id="rId11"/>
    <p:sldId id="305" r:id="rId12"/>
    <p:sldId id="309" r:id="rId13"/>
    <p:sldId id="320" r:id="rId14"/>
    <p:sldId id="310" r:id="rId15"/>
    <p:sldId id="319" r:id="rId16"/>
    <p:sldId id="311" r:id="rId17"/>
    <p:sldId id="321" r:id="rId18"/>
    <p:sldId id="323" r:id="rId19"/>
    <p:sldId id="326" r:id="rId20"/>
    <p:sldId id="327" r:id="rId21"/>
    <p:sldId id="328" r:id="rId22"/>
    <p:sldId id="329" r:id="rId23"/>
    <p:sldId id="30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5065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2615" userDrawn="1">
          <p15:clr>
            <a:srgbClr val="A4A3A4"/>
          </p15:clr>
        </p15:guide>
        <p15:guide id="7" orient="horz" pos="935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110" userDrawn="1">
          <p15:clr>
            <a:srgbClr val="A4A3A4"/>
          </p15:clr>
        </p15:guide>
        <p15:guide id="10" pos="2706" userDrawn="1">
          <p15:clr>
            <a:srgbClr val="A4A3A4"/>
          </p15:clr>
        </p15:guide>
        <p15:guide id="11" pos="4974" userDrawn="1">
          <p15:clr>
            <a:srgbClr val="A4A3A4"/>
          </p15:clr>
        </p15:guide>
        <p15:guide id="12" pos="846" userDrawn="1">
          <p15:clr>
            <a:srgbClr val="A4A3A4"/>
          </p15:clr>
        </p15:guide>
        <p15:guide id="13" pos="937" userDrawn="1">
          <p15:clr>
            <a:srgbClr val="A4A3A4"/>
          </p15:clr>
        </p15:guide>
        <p15:guide id="14" pos="1436" userDrawn="1">
          <p15:clr>
            <a:srgbClr val="A4A3A4"/>
          </p15:clr>
        </p15:guide>
        <p15:guide id="15" pos="1527" userDrawn="1">
          <p15:clr>
            <a:srgbClr val="A4A3A4"/>
          </p15:clr>
        </p15:guide>
        <p15:guide id="16" pos="2026" userDrawn="1">
          <p15:clr>
            <a:srgbClr val="A4A3A4"/>
          </p15:clr>
        </p15:guide>
        <p15:guide id="17" pos="2116" userDrawn="1">
          <p15:clr>
            <a:srgbClr val="A4A3A4"/>
          </p15:clr>
        </p15:guide>
        <p15:guide id="18" pos="3205" userDrawn="1">
          <p15:clr>
            <a:srgbClr val="A4A3A4"/>
          </p15:clr>
        </p15:guide>
        <p15:guide id="19" pos="3296" userDrawn="1">
          <p15:clr>
            <a:srgbClr val="A4A3A4"/>
          </p15:clr>
        </p15:guide>
        <p15:guide id="20" pos="3795" userDrawn="1">
          <p15:clr>
            <a:srgbClr val="A4A3A4"/>
          </p15:clr>
        </p15:guide>
        <p15:guide id="21" pos="3885" userDrawn="1">
          <p15:clr>
            <a:srgbClr val="A4A3A4"/>
          </p15:clr>
        </p15:guide>
        <p15:guide id="22" pos="4384" userDrawn="1">
          <p15:clr>
            <a:srgbClr val="A4A3A4"/>
          </p15:clr>
        </p15:guide>
        <p15:guide id="23" pos="4475" userDrawn="1">
          <p15:clr>
            <a:srgbClr val="A4A3A4"/>
          </p15:clr>
        </p15:guide>
        <p15:guide id="24" pos="5564" userDrawn="1">
          <p15:clr>
            <a:srgbClr val="A4A3A4"/>
          </p15:clr>
        </p15:guide>
        <p15:guide id="25" pos="5654" userDrawn="1">
          <p15:clr>
            <a:srgbClr val="A4A3A4"/>
          </p15:clr>
        </p15:guide>
        <p15:guide id="26" pos="6153" userDrawn="1">
          <p15:clr>
            <a:srgbClr val="A4A3A4"/>
          </p15:clr>
        </p15:guide>
        <p15:guide id="27" pos="6244" userDrawn="1">
          <p15:clr>
            <a:srgbClr val="A4A3A4"/>
          </p15:clr>
        </p15:guide>
        <p15:guide id="28" pos="6743" userDrawn="1">
          <p15:clr>
            <a:srgbClr val="A4A3A4"/>
          </p15:clr>
        </p15:guide>
        <p15:guide id="29" pos="6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40F"/>
    <a:srgbClr val="73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37C702DF-FB55-3342-8678-6DA9A80BDA30}" styleName="Agend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25400" cmpd="sng">
              <a:solidFill>
                <a:srgbClr val="6EC8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/>
      <a:tcStyle>
        <a:tcBdr/>
      </a:tcStyle>
    </a:firstCol>
  </a:tblStyle>
  <a:tblStyle styleId="{FAECD867-C886-1675-0EE3-0B8EBB86B850}" styleName="Table Tex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/>
      <a:tcStyle>
        <a:tcBdr/>
      </a:tcStyle>
    </a:firstCol>
    <a:lastRow>
      <a:tcStyle>
        <a:tcBdr>
          <a:bottom>
            <a:ln w="38100" cmpd="sng">
              <a:solidFill>
                <a:srgbClr val="000000"/>
              </a:solidFill>
            </a:ln>
          </a:bottom>
        </a:tcBdr>
      </a:tcStyle>
    </a:lastRow>
    <a:firstRow>
      <a:tcTxStyle b="on"/>
      <a:tcStyle>
        <a:tcBdr>
          <a:top>
            <a:ln w="38100" cmpd="sng">
              <a:solidFill>
                <a:srgbClr val="000000"/>
              </a:solidFill>
            </a:ln>
          </a:top>
          <a:bottom>
            <a:ln w="38100" cmpd="sng">
              <a:solidFill>
                <a:srgbClr val="000000"/>
              </a:solidFill>
            </a:ln>
          </a:bottom>
        </a:tcBdr>
      </a:tcStyle>
    </a:firstRow>
  </a:tblStyle>
  <a:tblStyle styleId="{F0279868-6CEC-ACCE-388A-F1DCE1624769}" styleName="Table Graphics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rgbClr val="DEDFE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rgbClr val="EFF0F1"/>
          </a:solidFill>
        </a:fill>
      </a:tcStyle>
    </a:wholeTbl>
    <a:band1H>
      <a:tcStyle>
        <a:tcBdr>
          <a:bottom>
            <a:ln>
              <a:noFill/>
            </a:ln>
          </a:bottom>
        </a:tcBdr>
        <a:fill>
          <a:solidFill>
            <a:srgbClr val="EFF0F1"/>
          </a:solidFill>
        </a:fill>
      </a:tcStyle>
    </a:band1H>
    <a:band2H>
      <a:tcStyle>
        <a:tcBdr>
          <a:bottom>
            <a:ln>
              <a:noFill/>
            </a:ln>
          </a:bottom>
        </a:tcBdr>
        <a:fill>
          <a:solidFill>
            <a:srgbClr val="DEDFE1"/>
          </a:solidFill>
        </a:fill>
      </a:tcStyle>
    </a:band2H>
    <a:firstRow>
      <a:tcTxStyle b="on">
        <a:schemeClr val="lt1"/>
      </a:tcTxStyle>
      <a:tcStyle>
        <a:tcBdr>
          <a:bottom>
            <a:ln>
              <a:noFill/>
            </a:ln>
          </a:bottom>
        </a:tcBdr>
        <a:fill>
          <a:solidFill>
            <a:srgbClr val="6EC8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29" autoAdjust="0"/>
  </p:normalViewPr>
  <p:slideViewPr>
    <p:cSldViewPr showGuides="1">
      <p:cViewPr varScale="1">
        <p:scale>
          <a:sx n="110" d="100"/>
          <a:sy n="110" d="100"/>
        </p:scale>
        <p:origin x="576" y="102"/>
      </p:cViewPr>
      <p:guideLst>
        <p:guide orient="horz" pos="300"/>
        <p:guide pos="5065"/>
        <p:guide pos="347"/>
        <p:guide pos="7333"/>
        <p:guide orient="horz" pos="3974"/>
        <p:guide pos="2615"/>
        <p:guide orient="horz" pos="935"/>
        <p:guide orient="horz" pos="1117"/>
        <p:guide orient="horz" pos="4110"/>
        <p:guide pos="2706"/>
        <p:guide pos="4974"/>
        <p:guide pos="846"/>
        <p:guide pos="937"/>
        <p:guide pos="1436"/>
        <p:guide pos="1527"/>
        <p:guide pos="2026"/>
        <p:guide pos="2116"/>
        <p:guide pos="3205"/>
        <p:guide pos="3296"/>
        <p:guide pos="3795"/>
        <p:guide pos="3885"/>
        <p:guide pos="4384"/>
        <p:guide pos="4475"/>
        <p:guide pos="5564"/>
        <p:guide pos="5654"/>
        <p:guide pos="6153"/>
        <p:guide pos="6244"/>
        <p:guide pos="6743"/>
        <p:guide pos="6834"/>
      </p:guideLst>
    </p:cSldViewPr>
  </p:slideViewPr>
  <p:outlineViewPr>
    <p:cViewPr>
      <p:scale>
        <a:sx n="33" d="100"/>
        <a:sy n="33" d="100"/>
      </p:scale>
      <p:origin x="0" y="-5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1C80-F315-4235-9502-752949D1F0F5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FAB2-3CC9-4118-88FC-2ADA8EF72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Tex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7"/>
            <a:ext cx="8280000" cy="2231827"/>
          </a:xfrm>
        </p:spPr>
        <p:txBody>
          <a:bodyPr anchor="b"/>
          <a:lstStyle>
            <a:lvl1pPr algn="l">
              <a:lnSpc>
                <a:spcPct val="85000"/>
              </a:lnSpc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4149160"/>
            <a:ext cx="8280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B1FD9B-ADF9-4474-9971-5E41CE897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7555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Colo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09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3025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23992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B2C4988A-229B-497C-AC6A-963784F3CB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08" y="0"/>
            <a:ext cx="6023992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5313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388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5775" y="1773237"/>
            <a:ext cx="7345363" cy="4535487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523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7345363" cy="4535487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34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5472000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800" y="1773237"/>
            <a:ext cx="5472000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6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74C619-5B0C-4CA4-B04D-4881BF771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9A3C22E-4A0A-408B-83E1-92326E8E43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814569B-98C3-4270-9447-C761760F0E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3599929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3599929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5800" y="1773237"/>
            <a:ext cx="3598112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800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773237"/>
            <a:ext cx="3598112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EDD6566A-0EFC-4C31-AB91-9D8C252C2A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554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_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89622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"/>
            <a:ext cx="4151784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105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_ Images + Text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151784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95775" y="476672"/>
            <a:ext cx="7345363" cy="1008112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2733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415178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6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504108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649CA-D29B-4D3D-B71E-4CC7F25220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3AA2989-AFC0-4631-A83A-77BD406F58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Rechteck 8"/>
          <p:cNvSpPr/>
          <p:nvPr userDrawn="1"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32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2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3711576-B7F5-4BBF-A823-E5A44FC1C9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9"/>
            <a:ext cx="5184000" cy="1943794"/>
          </a:xfrm>
        </p:spPr>
        <p:txBody>
          <a:bodyPr bIns="36000" anchor="b"/>
          <a:lstStyle>
            <a:lvl1pPr algn="l">
              <a:lnSpc>
                <a:spcPct val="90000"/>
              </a:lnSpc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3789040"/>
            <a:ext cx="5184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39F3CC-A4F9-46D5-B874-AD0105BD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8645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5686" y="1773238"/>
            <a:ext cx="504108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24563" cy="6857999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42192-77B2-4E53-9217-37A97D68B5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8281987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4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4537075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2400" y="1773238"/>
            <a:ext cx="4537075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903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4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5750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E21704F-404F-46A6-8DCB-CCDB148FA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206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1773238"/>
            <a:ext cx="9217026" cy="4535487"/>
          </a:xfrm>
        </p:spPr>
        <p:txBody>
          <a:bodyPr numCol="2" spcCol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7F31C-B844-4383-8355-D5679A32D1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54B4E-C5A3-4226-9E25-36814550A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24AA2D-0A92-41E9-A082-F61FC760E3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86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1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8932E1-EAE9-49B4-83B4-4B2EC356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D9AC7-C3B5-4145-AA78-F17867DC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0ED691-DDF7-44FF-8575-F17D128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20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3A0DD347-9A79-429C-B7DE-DE010F4F5FF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487489" y="1773238"/>
            <a:ext cx="9217024" cy="4535487"/>
          </a:xfrm>
        </p:spPr>
        <p:txBody>
          <a:bodyPr/>
          <a:lstStyle/>
          <a:p>
            <a:r>
              <a:rPr lang="de-DE" noProof="0"/>
              <a:t>Diagramm durch Klicken auf Symbol hinzufügen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4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0A2C896-6427-4987-9629-515686C1BF7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87488" y="1773238"/>
            <a:ext cx="9217025" cy="4535487"/>
          </a:xfrm>
        </p:spPr>
        <p:txBody>
          <a:bodyPr/>
          <a:lstStyle/>
          <a:p>
            <a:r>
              <a:rPr lang="de-DE" noProof="0"/>
              <a:t>Tabelle durch Klicken auf Symbol hinzufügen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326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87489" y="1773238"/>
            <a:ext cx="9217022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1B06F3-E1FA-4419-84A0-6443463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359E7-3C14-4FEE-BAF1-7BB0092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2431A-11BC-48B1-B280-72BD26AA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686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50862" y="1773238"/>
            <a:ext cx="5472000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2" y="1773238"/>
            <a:ext cx="5468936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F6AEF-B966-446C-BA93-333F54AA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D8B8A-7DBC-4274-9172-21389AE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46561-57F7-49E8-8396-8E476E6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5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 userDrawn="1">
          <p15:clr>
            <a:srgbClr val="FBAE40"/>
          </p15:clr>
        </p15:guide>
        <p15:guide id="2" pos="37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A54C-33EE-4EAB-B494-0AD5448C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E6DFE-963F-487F-9662-D098F4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F68E7-C236-4F14-BDED-10C3587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07D59001-C0B4-45AF-AA05-595C352F17E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0863" y="1773238"/>
            <a:ext cx="8281987" cy="4176712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72991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C363B2-BFD8-4C82-B072-BAE9F4B2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AB9CE7-D94F-479E-A1A4-EBACCE2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DF8E1-B670-4450-886D-9A7E3590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579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EB5BAF3-6D3F-4EBA-88CB-937541319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412000"/>
            <a:ext cx="5599276" cy="20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736C4-C547-40D9-A598-1FFE0DDC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BC691B-6053-42C2-B0B1-3E53B9E6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0034C8-E60B-4E0E-AE17-E6EB066F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9100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 userDrawn="1">
          <p15:clr>
            <a:srgbClr val="FBAE40"/>
          </p15:clr>
        </p15:guide>
        <p15:guide id="2" orient="horz" pos="17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– Col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C21BB34-50CA-4AE3-AFA7-C8627707D332}"/>
              </a:ext>
            </a:extLst>
          </p:cNvPr>
          <p:cNvSpPr/>
          <p:nvPr userDrawn="1"/>
        </p:nvSpPr>
        <p:spPr>
          <a:xfrm>
            <a:off x="0" y="0"/>
            <a:ext cx="12191999" cy="641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23308-9E1A-4600-9CA8-77CC7B37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7C20E-F9B8-49AA-9DCC-55D82E1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74F837-270F-48C4-997D-7633E66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D20C571-B4A2-48CE-96B2-976B69D86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>
          <p15:clr>
            <a:srgbClr val="FBAE40"/>
          </p15:clr>
        </p15:guide>
        <p15:guide id="2" orient="horz" pos="17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636912"/>
            <a:ext cx="5184000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2" y="2132856"/>
            <a:ext cx="5184000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AC7EC-37DC-4CA0-B8D4-EE0CE74BA2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E6244-0277-4024-9FB3-B6EF81CE58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4313C3E-C1AF-4524-B9A7-BCF88C2F22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629CFE1-68FB-4B2D-B603-1EF26BD72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9" name="Rechteck 8"/>
          <p:cNvSpPr/>
          <p:nvPr userDrawn="1"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06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Numb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636912"/>
            <a:ext cx="518509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33090-4201-487D-80C8-3426A3BD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C3B-33F4-493E-A936-36B4A70F49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D54C0C-FF19-4850-836C-756DBB612D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167438" y="0"/>
            <a:ext cx="6024560" cy="6860583"/>
          </a:xfrm>
          <a:solidFill>
            <a:schemeClr val="accent1"/>
          </a:solidFill>
        </p:spPr>
        <p:txBody>
          <a:bodyPr lIns="108000" bIns="288000" anchor="ctr" anchorCtr="1"/>
          <a:lstStyle>
            <a:lvl1pPr marL="0" indent="0">
              <a:lnSpc>
                <a:spcPct val="100000"/>
              </a:lnSpc>
              <a:buNone/>
              <a:defRPr sz="47000" b="1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9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Black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0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1008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8280000" cy="4535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50764" y="6525344"/>
            <a:ext cx="295374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7488" y="6525344"/>
            <a:ext cx="4248150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1384" y="6525344"/>
            <a:ext cx="79208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7DAE1E-6EC7-4DE6-BED5-8CB3AD9742B4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B86E00-BFC0-46BF-A06C-D6C73DCDDAE5}"/>
              </a:ext>
            </a:extLst>
          </p:cNvPr>
          <p:cNvCxnSpPr>
            <a:cxnSpLocks/>
          </p:cNvCxnSpPr>
          <p:nvPr userDrawn="1"/>
        </p:nvCxnSpPr>
        <p:spPr>
          <a:xfrm>
            <a:off x="550862" y="6400800"/>
            <a:ext cx="110902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57363D23-6E04-48CC-8FE2-CD592CA27A8C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de-DE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6" r:id="rId3"/>
    <p:sldLayoutId id="2147483662" r:id="rId4"/>
    <p:sldLayoutId id="2147483671" r:id="rId5"/>
    <p:sldLayoutId id="2147483672" r:id="rId6"/>
    <p:sldLayoutId id="2147483667" r:id="rId7"/>
    <p:sldLayoutId id="2147483658" r:id="rId8"/>
    <p:sldLayoutId id="2147483681" r:id="rId9"/>
    <p:sldLayoutId id="2147483673" r:id="rId10"/>
    <p:sldLayoutId id="2147483674" r:id="rId11"/>
    <p:sldLayoutId id="2147483675" r:id="rId12"/>
    <p:sldLayoutId id="2147483682" r:id="rId13"/>
    <p:sldLayoutId id="2147483663" r:id="rId14"/>
    <p:sldLayoutId id="2147483665" r:id="rId15"/>
    <p:sldLayoutId id="2147483666" r:id="rId16"/>
    <p:sldLayoutId id="2147483687" r:id="rId17"/>
    <p:sldLayoutId id="2147483688" r:id="rId18"/>
    <p:sldLayoutId id="2147483659" r:id="rId19"/>
    <p:sldLayoutId id="2147483676" r:id="rId20"/>
    <p:sldLayoutId id="2147483660" r:id="rId21"/>
    <p:sldLayoutId id="2147483683" r:id="rId22"/>
    <p:sldLayoutId id="2147483684" r:id="rId23"/>
    <p:sldLayoutId id="2147483677" r:id="rId24"/>
    <p:sldLayoutId id="2147483654" r:id="rId25"/>
    <p:sldLayoutId id="2147483661" r:id="rId26"/>
    <p:sldLayoutId id="2147483686" r:id="rId27"/>
    <p:sldLayoutId id="2147483650" r:id="rId28"/>
    <p:sldLayoutId id="2147483652" r:id="rId29"/>
    <p:sldLayoutId id="2147483655" r:id="rId30"/>
    <p:sldLayoutId id="2147483668" r:id="rId3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none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5000"/>
        </a:lnSpc>
        <a:spcBef>
          <a:spcPts val="0"/>
        </a:spcBef>
        <a:buFont typeface="Arial" panose="020B0604020202020204" pitchFamily="34" charset="0"/>
        <a:buNone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8pPr>
      <a:lvl9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2615" userDrawn="1">
          <p15:clr>
            <a:srgbClr val="F26B43"/>
          </p15:clr>
        </p15:guide>
        <p15:guide id="8" pos="2706" userDrawn="1">
          <p15:clr>
            <a:srgbClr val="F26B43"/>
          </p15:clr>
        </p15:guide>
        <p15:guide id="9" pos="4974" userDrawn="1">
          <p15:clr>
            <a:srgbClr val="F26B43"/>
          </p15:clr>
        </p15:guide>
        <p15:guide id="10" pos="5065" userDrawn="1">
          <p15:clr>
            <a:srgbClr val="F26B43"/>
          </p15:clr>
        </p15:guide>
        <p15:guide id="11" pos="7333" userDrawn="1">
          <p15:clr>
            <a:srgbClr val="F26B43"/>
          </p15:clr>
        </p15:guide>
        <p15:guide id="13" orient="horz" pos="935" userDrawn="1">
          <p15:clr>
            <a:srgbClr val="F26B43"/>
          </p15:clr>
        </p15:guide>
        <p15:guide id="14" pos="2116" userDrawn="1">
          <p15:clr>
            <a:srgbClr val="F26B43"/>
          </p15:clr>
        </p15:guide>
        <p15:guide id="15" pos="2026" userDrawn="1">
          <p15:clr>
            <a:srgbClr val="F26B43"/>
          </p15:clr>
        </p15:guide>
        <p15:guide id="16" pos="1527" userDrawn="1">
          <p15:clr>
            <a:srgbClr val="F26B43"/>
          </p15:clr>
        </p15:guide>
        <p15:guide id="17" pos="1436" userDrawn="1">
          <p15:clr>
            <a:srgbClr val="F26B43"/>
          </p15:clr>
        </p15:guide>
        <p15:guide id="18" pos="937" userDrawn="1">
          <p15:clr>
            <a:srgbClr val="F26B43"/>
          </p15:clr>
        </p15:guide>
        <p15:guide id="19" pos="846" userDrawn="1">
          <p15:clr>
            <a:srgbClr val="F26B43"/>
          </p15:clr>
        </p15:guide>
        <p15:guide id="20" pos="3205" userDrawn="1">
          <p15:clr>
            <a:srgbClr val="F26B43"/>
          </p15:clr>
        </p15:guide>
        <p15:guide id="21" pos="3296" userDrawn="1">
          <p15:clr>
            <a:srgbClr val="F26B43"/>
          </p15:clr>
        </p15:guide>
        <p15:guide id="22" pos="3795" userDrawn="1">
          <p15:clr>
            <a:srgbClr val="F26B43"/>
          </p15:clr>
        </p15:guide>
        <p15:guide id="23" pos="3885" userDrawn="1">
          <p15:clr>
            <a:srgbClr val="F26B43"/>
          </p15:clr>
        </p15:guide>
        <p15:guide id="24" pos="4384" userDrawn="1">
          <p15:clr>
            <a:srgbClr val="F26B43"/>
          </p15:clr>
        </p15:guide>
        <p15:guide id="25" pos="4475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5654" userDrawn="1">
          <p15:clr>
            <a:srgbClr val="F26B43"/>
          </p15:clr>
        </p15:guide>
        <p15:guide id="28" pos="6153" userDrawn="1">
          <p15:clr>
            <a:srgbClr val="F26B43"/>
          </p15:clr>
        </p15:guide>
        <p15:guide id="29" pos="6244" userDrawn="1">
          <p15:clr>
            <a:srgbClr val="F26B43"/>
          </p15:clr>
        </p15:guide>
        <p15:guide id="30" pos="6743" userDrawn="1">
          <p15:clr>
            <a:srgbClr val="F26B43"/>
          </p15:clr>
        </p15:guide>
        <p15:guide id="31" pos="6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abian.fun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 </a:t>
            </a:r>
            <a:r>
              <a:rPr lang="en-US" dirty="0" err="1"/>
              <a:t>dein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ins Internet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854FE-8F7A-4DED-B511-4323A539D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l-PL" dirty="0"/>
              <a:t>WAGO GmbH &amp; Co. KG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Text Placeholder 4">
            <a:extLst>
              <a:ext uri="{FF2B5EF4-FFF2-40B4-BE49-F238E27FC236}">
                <a16:creationId xmlns:a16="http://schemas.microsoft.com/office/drawing/2014/main" id="{909A37BB-68F3-378B-9DF4-BC68F9E58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0E29F-C700-D1CF-7C9D-8BE5654EA21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750764" y="6525344"/>
            <a:ext cx="295374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510887-C6A9-2697-CF8D-A75A8157AE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F886E-315B-EEA9-5DFD-6D23613D6F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27B5B4E9-0313-4949-9CA1-0E585048ABAC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070" name="Title 8">
            <a:extLst>
              <a:ext uri="{FF2B5EF4-FFF2-40B4-BE49-F238E27FC236}">
                <a16:creationId xmlns:a16="http://schemas.microsoft.com/office/drawing/2014/main" id="{16145AF7-ABC0-472A-2914-5DBC916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648072"/>
          </a:xfrm>
        </p:spPr>
        <p:txBody>
          <a:bodyPr anchor="t">
            <a:normAutofit/>
          </a:bodyPr>
          <a:lstStyle/>
          <a:p>
            <a:r>
              <a:rPr lang="en-US" dirty="0" err="1"/>
              <a:t>Konzept</a:t>
            </a:r>
            <a:endParaRPr lang="en-US" dirty="0"/>
          </a:p>
        </p:txBody>
      </p:sp>
      <p:pic>
        <p:nvPicPr>
          <p:cNvPr id="1028" name="Picture 4" descr="Wireframes im Webdesign – Eine Anleitung wie du Wireframes gezielt einsetzt.">
            <a:extLst>
              <a:ext uri="{FF2B5EF4-FFF2-40B4-BE49-F238E27FC236}">
                <a16:creationId xmlns:a16="http://schemas.microsoft.com/office/drawing/2014/main" id="{FCBE8156-2A7C-0BA5-BA3B-19107A5D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87" y="985796"/>
            <a:ext cx="530912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089266A-92E1-DB51-682F-ACD115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3" y="1544639"/>
            <a:ext cx="457197" cy="4571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296A16-94D4-B2BA-F6FF-3979B5FACDEA}"/>
              </a:ext>
            </a:extLst>
          </p:cNvPr>
          <p:cNvSpPr txBox="1"/>
          <p:nvPr/>
        </p:nvSpPr>
        <p:spPr>
          <a:xfrm>
            <a:off x="1286417" y="2097782"/>
            <a:ext cx="2232248" cy="457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numCol="1" rtlCol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Skizze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1A9F61-D9A3-C189-07D0-F0877E36F0F0}"/>
              </a:ext>
            </a:extLst>
          </p:cNvPr>
          <p:cNvSpPr txBox="1"/>
          <p:nvPr/>
        </p:nvSpPr>
        <p:spPr>
          <a:xfrm>
            <a:off x="844277" y="3068960"/>
            <a:ext cx="4248150" cy="31683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Welche Informationen sollen dargestellt werden?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Wie kann der Nutzer mit der Webseite interagieren?</a:t>
            </a:r>
          </a:p>
        </p:txBody>
      </p:sp>
    </p:spTree>
    <p:extLst>
      <p:ext uri="{BB962C8B-B14F-4D97-AF65-F5344CB8AC3E}">
        <p14:creationId xmlns:p14="http://schemas.microsoft.com/office/powerpoint/2010/main" val="80312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3B80BC-B62E-4D5E-A448-A2B99A5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E369F1C-988E-4F38-BA89-3DEE1D7A43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9DB5638A-66FB-467A-84F0-5F78AA2E55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92A20-2780-4DA9-B326-B34B68209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4F52370-FBC5-E299-4DC8-023FFB72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204864"/>
            <a:ext cx="5185097" cy="648072"/>
          </a:xfrm>
        </p:spPr>
        <p:txBody>
          <a:bodyPr/>
          <a:lstStyle/>
          <a:p>
            <a:r>
              <a:rPr lang="en-US" dirty="0" err="1"/>
              <a:t>Einrichtung</a:t>
            </a:r>
            <a:r>
              <a:rPr lang="en-US" dirty="0"/>
              <a:t> der </a:t>
            </a:r>
            <a:r>
              <a:rPr lang="en-US" dirty="0" err="1"/>
              <a:t>Schnittstellen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CA3D54-B7FC-1439-3C54-ECC00EAA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B856B-A221-2A93-9284-7E3858DD18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31699-799F-C2B0-C67F-6D0770CF72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5914CD-57B4-43B6-5780-17EA589AF3D4}"/>
              </a:ext>
            </a:extLst>
          </p:cNvPr>
          <p:cNvSpPr txBox="1"/>
          <p:nvPr/>
        </p:nvSpPr>
        <p:spPr>
          <a:xfrm>
            <a:off x="335360" y="367100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Übung Schnittstellen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EAEB2D-16C9-5FEE-1CFF-7EDA5CD3B5ED}"/>
              </a:ext>
            </a:extLst>
          </p:cNvPr>
          <p:cNvSpPr txBox="1"/>
          <p:nvPr/>
        </p:nvSpPr>
        <p:spPr>
          <a:xfrm>
            <a:off x="479376" y="1196752"/>
            <a:ext cx="5904656" cy="2808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u="sng" dirty="0"/>
              <a:t>Computer im Internet geben verschiedenste Formate von Daten zurück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u="sng" dirty="0"/>
              <a:t>Auf der eigenen Webseite kann man diese Informationen weiterverwenden</a:t>
            </a:r>
          </a:p>
          <a:p>
            <a:pPr algn="l"/>
            <a:r>
              <a:rPr lang="de-DE" u="sng" dirty="0"/>
              <a:t>Beispiele: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DE" u="sng" dirty="0"/>
              <a:t>Terminal öffnen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DE" u="sng" dirty="0"/>
              <a:t>„</a:t>
            </a:r>
            <a:r>
              <a:rPr lang="de-DE" u="sng" dirty="0" err="1"/>
              <a:t>curl</a:t>
            </a:r>
            <a:r>
              <a:rPr lang="de-DE" u="sng" dirty="0"/>
              <a:t> </a:t>
            </a:r>
            <a:r>
              <a:rPr lang="de-DE" u="sng" dirty="0">
                <a:hlinkClick r:id="rId2"/>
              </a:rPr>
              <a:t>https://www.google.com</a:t>
            </a:r>
            <a:r>
              <a:rPr lang="de-DE" u="sng" dirty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„</a:t>
            </a:r>
            <a:r>
              <a:rPr lang="de-DE" u="sng" dirty="0" err="1"/>
              <a:t>curl</a:t>
            </a:r>
            <a:r>
              <a:rPr lang="de-DE" u="sng" dirty="0"/>
              <a:t> http://fabian.fun/weather</a:t>
            </a:r>
            <a:r>
              <a:rPr lang="de-DE" altLang="de-DE" sz="1400" u="sng" dirty="0">
                <a:latin typeface="Arial Unicode MS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„</a:t>
            </a:r>
            <a:r>
              <a:rPr kumimoji="0" lang="de-DE" altLang="de-DE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http://fabian.fun/</a:t>
            </a: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chuckNorris“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 Browser „http://fabian.fun/cat“</a:t>
            </a:r>
            <a:endParaRPr kumimoji="0" lang="de-DE" altLang="de-DE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de-DE" u="sng" dirty="0"/>
          </a:p>
          <a:p>
            <a:pPr algn="l"/>
            <a:endParaRPr lang="de-DE" u="sng" dirty="0"/>
          </a:p>
          <a:p>
            <a:pPr algn="l"/>
            <a:endParaRPr lang="de-DE" u="sng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0704B7-F850-3EEB-A100-04434292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462BFB6-FAC7-2621-0FA4-9B15BF8B0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CA3B11-2683-6634-A5E9-E99E2FF5D11B}"/>
              </a:ext>
            </a:extLst>
          </p:cNvPr>
          <p:cNvSpPr txBox="1"/>
          <p:nvPr/>
        </p:nvSpPr>
        <p:spPr>
          <a:xfrm>
            <a:off x="335360" y="4084915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</a:rPr>
              <a:t>Eigene Schnittstellen einrichten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48EF160-BBE8-9FB9-6525-1D3F40F329AC}"/>
              </a:ext>
            </a:extLst>
          </p:cNvPr>
          <p:cNvSpPr txBox="1"/>
          <p:nvPr/>
        </p:nvSpPr>
        <p:spPr>
          <a:xfrm>
            <a:off x="474792" y="4495175"/>
            <a:ext cx="10657184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de-DE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Auf welche Funktionalitäten habt ihr euch in der Konzeptphase geeinigt?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Soll der Nutzer nur Daten aus eurem Projekt sehen?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Soll er durch Buttons auch euer Projekt steuern können?</a:t>
            </a:r>
          </a:p>
          <a:p>
            <a:pPr algn="l"/>
            <a:endParaRPr lang="de-DE" dirty="0"/>
          </a:p>
          <a:p>
            <a:pPr algn="l"/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51914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0649E-5513-4773-96C3-E47DAE7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636912"/>
            <a:ext cx="5185097" cy="1152128"/>
          </a:xfrm>
        </p:spPr>
        <p:txBody>
          <a:bodyPr/>
          <a:lstStyle/>
          <a:p>
            <a:r>
              <a:rPr lang="en-US" dirty="0" err="1"/>
              <a:t>Programmierung</a:t>
            </a:r>
            <a:r>
              <a:rPr lang="en-US" dirty="0"/>
              <a:t> der </a:t>
            </a:r>
            <a:r>
              <a:rPr lang="en-US" dirty="0" err="1"/>
              <a:t>Webseite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3B80BC-B62E-4D5E-A448-A2B99A5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E369F1C-988E-4F38-BA89-3DEE1D7A43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9DB5638A-66FB-467A-84F0-5F78AA2E55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92A20-2780-4DA9-B326-B34B6820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9627" y="-4073"/>
            <a:ext cx="6024560" cy="6860583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88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Text Placeholder 4">
            <a:extLst>
              <a:ext uri="{FF2B5EF4-FFF2-40B4-BE49-F238E27FC236}">
                <a16:creationId xmlns:a16="http://schemas.microsoft.com/office/drawing/2014/main" id="{909A37BB-68F3-378B-9DF4-BC68F9E58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0E29F-C700-D1CF-7C9D-8BE5654EA21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750764" y="6525344"/>
            <a:ext cx="295374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510887-C6A9-2697-CF8D-A75A8157AE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F886E-315B-EEA9-5DFD-6D23613D6F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27B5B4E9-0313-4949-9CA1-0E585048ABAC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2070" name="Title 8">
            <a:extLst>
              <a:ext uri="{FF2B5EF4-FFF2-40B4-BE49-F238E27FC236}">
                <a16:creationId xmlns:a16="http://schemas.microsoft.com/office/drawing/2014/main" id="{16145AF7-ABC0-472A-2914-5DBC916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648072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7BD40F"/>
                </a:solidFill>
              </a:rPr>
              <a:t>Programmierung</a:t>
            </a:r>
            <a:r>
              <a:rPr lang="en-US" dirty="0">
                <a:solidFill>
                  <a:srgbClr val="7BD40F"/>
                </a:solidFill>
              </a:rPr>
              <a:t> der </a:t>
            </a:r>
            <a:r>
              <a:rPr lang="en-US" dirty="0" err="1">
                <a:solidFill>
                  <a:srgbClr val="7BD40F"/>
                </a:solidFill>
              </a:rPr>
              <a:t>Webseite</a:t>
            </a:r>
            <a:endParaRPr lang="en-US" dirty="0">
              <a:solidFill>
                <a:srgbClr val="7BD40F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7BEC3F7-5FF8-AB82-A97E-CE9A802E4603}"/>
              </a:ext>
            </a:extLst>
          </p:cNvPr>
          <p:cNvGrpSpPr/>
          <p:nvPr/>
        </p:nvGrpSpPr>
        <p:grpSpPr>
          <a:xfrm>
            <a:off x="1473002" y="1681333"/>
            <a:ext cx="10114340" cy="2240357"/>
            <a:chOff x="1465788" y="1693415"/>
            <a:chExt cx="10114340" cy="2240357"/>
          </a:xfrm>
        </p:grpSpPr>
        <p:pic>
          <p:nvPicPr>
            <p:cNvPr id="2052" name="Picture 4" descr="HTML - Wikipedia">
              <a:extLst>
                <a:ext uri="{FF2B5EF4-FFF2-40B4-BE49-F238E27FC236}">
                  <a16:creationId xmlns:a16="http://schemas.microsoft.com/office/drawing/2014/main" id="{44DFA5FB-E4CC-9D8F-9C4F-990D31B15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788" y="1742032"/>
              <a:ext cx="180478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SS - Wikipedia">
              <a:extLst>
                <a:ext uri="{FF2B5EF4-FFF2-40B4-BE49-F238E27FC236}">
                  <a16:creationId xmlns:a16="http://schemas.microsoft.com/office/drawing/2014/main" id="{C3E728D3-9D71-003B-9FA2-5634C526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92" y="1693415"/>
              <a:ext cx="1335506" cy="22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JavaScript logo and symbol, meaning, history, PNG">
              <a:extLst>
                <a:ext uri="{FF2B5EF4-FFF2-40B4-BE49-F238E27FC236}">
                  <a16:creationId xmlns:a16="http://schemas.microsoft.com/office/drawing/2014/main" id="{2C48F973-324C-1539-49EC-B83439103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0051" y="1773238"/>
              <a:ext cx="2850077" cy="2109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CF308CA-D906-C9B0-0742-EB2F8F970BF8}"/>
              </a:ext>
            </a:extLst>
          </p:cNvPr>
          <p:cNvSpPr txBox="1"/>
          <p:nvPr/>
        </p:nvSpPr>
        <p:spPr>
          <a:xfrm>
            <a:off x="8361258" y="4064188"/>
            <a:ext cx="3290407" cy="433990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numCol="1" rtlCol="0">
            <a:noAutofit/>
          </a:bodyPr>
          <a:lstStyle/>
          <a:p>
            <a:pPr algn="ctr"/>
            <a:r>
              <a:rPr lang="de-DE" sz="2500" dirty="0">
                <a:solidFill>
                  <a:schemeClr val="bg1"/>
                </a:solidFill>
              </a:rPr>
              <a:t>Interaktive Verhalten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E8DEF7-ED31-BDA5-E4AD-DA68021E4107}"/>
              </a:ext>
            </a:extLst>
          </p:cNvPr>
          <p:cNvSpPr txBox="1"/>
          <p:nvPr/>
        </p:nvSpPr>
        <p:spPr>
          <a:xfrm>
            <a:off x="4367808" y="4056488"/>
            <a:ext cx="3290407" cy="433990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numCol="1" rtlCol="0">
            <a:noAutofit/>
          </a:bodyPr>
          <a:lstStyle/>
          <a:p>
            <a:pPr algn="ctr"/>
            <a:r>
              <a:rPr lang="de-DE" sz="2500" dirty="0">
                <a:solidFill>
                  <a:schemeClr val="bg1"/>
                </a:solidFill>
              </a:rPr>
              <a:t>Layout &amp; Aussehen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51CDB3-C0E6-DB18-B5A4-0F0844E72697}"/>
              </a:ext>
            </a:extLst>
          </p:cNvPr>
          <p:cNvSpPr txBox="1"/>
          <p:nvPr/>
        </p:nvSpPr>
        <p:spPr>
          <a:xfrm>
            <a:off x="553806" y="4064188"/>
            <a:ext cx="3290407" cy="433990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numCol="1" rtlCol="0">
            <a:noAutofit/>
          </a:bodyPr>
          <a:lstStyle/>
          <a:p>
            <a:pPr algn="ctr"/>
            <a:r>
              <a:rPr lang="de-DE" sz="2500" dirty="0">
                <a:solidFill>
                  <a:schemeClr val="bg1"/>
                </a:solidFill>
              </a:rPr>
              <a:t>Bauplan</a:t>
            </a:r>
          </a:p>
        </p:txBody>
      </p:sp>
    </p:spTree>
    <p:extLst>
      <p:ext uri="{BB962C8B-B14F-4D97-AF65-F5344CB8AC3E}">
        <p14:creationId xmlns:p14="http://schemas.microsoft.com/office/powerpoint/2010/main" val="268300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F0E2DE1-E445-685C-856F-228C5D28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76672"/>
            <a:ext cx="5041081" cy="100811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cap="none" spc="20" baseline="0" dirty="0">
                <a:latin typeface="+mj-lt"/>
                <a:ea typeface="+mj-ea"/>
                <a:cs typeface="+mj-cs"/>
              </a:rPr>
              <a:t>HTML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0CDCC6-8366-DB66-7B30-68ED07B5AB0C}"/>
              </a:ext>
            </a:extLst>
          </p:cNvPr>
          <p:cNvSpPr txBox="1"/>
          <p:nvPr/>
        </p:nvSpPr>
        <p:spPr>
          <a:xfrm>
            <a:off x="550096" y="1773238"/>
            <a:ext cx="5041080" cy="4535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 err="1"/>
              <a:t>Hyper</a:t>
            </a:r>
            <a:r>
              <a:rPr lang="de-DE" sz="1600" kern="700" spc="40" dirty="0"/>
              <a:t> Text Markup Language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Beschreibt die Struktur einer Webseite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Besteht aus ganz vielen verschiedenen Elementen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Elemente beschreibe, wie der Browser den Text in ihnen darstellen soll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kern="700" spc="4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895E8F-F985-8E10-A27A-64C6CD1E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97729"/>
            <a:ext cx="2990797" cy="3151018"/>
          </a:xfrm>
          <a:prstGeom prst="rect">
            <a:avLst/>
          </a:prstGeom>
          <a:noFill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3D67B-52F1-FED5-5875-8BE818996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700" spc="30" baseline="0">
                <a:latin typeface="+mn-lt"/>
                <a:ea typeface="+mn-ea"/>
                <a:cs typeface="+mn-cs"/>
              </a:rPr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82978-F5BB-8FA2-4F41-2D7BD6D0AA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27B5B4E9-0313-4949-9CA1-0E585048ABA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AB5E9F29-0A89-9D7C-29A7-87A1F63ED2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2DE149-5E6B-BE61-8B7F-5B086F05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08" y="3435694"/>
            <a:ext cx="4753296" cy="26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F0E2DE1-E445-685C-856F-228C5D28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76672"/>
            <a:ext cx="5041081" cy="100811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cap="none" spc="20" baseline="0" dirty="0">
                <a:latin typeface="+mj-lt"/>
                <a:ea typeface="+mj-ea"/>
                <a:cs typeface="+mj-cs"/>
              </a:rPr>
              <a:t>CSS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0CDCC6-8366-DB66-7B30-68ED07B5AB0C}"/>
              </a:ext>
            </a:extLst>
          </p:cNvPr>
          <p:cNvSpPr txBox="1"/>
          <p:nvPr/>
        </p:nvSpPr>
        <p:spPr>
          <a:xfrm>
            <a:off x="550096" y="1773238"/>
            <a:ext cx="5041080" cy="4535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Cascading Style Sheets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Beschreibt wie die einzelnen Elemente dargestellt werden 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Farben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Layout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Schrift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3D67B-52F1-FED5-5875-8BE818996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700" spc="30" baseline="0">
                <a:latin typeface="+mn-lt"/>
                <a:ea typeface="+mn-ea"/>
                <a:cs typeface="+mn-cs"/>
              </a:rPr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82978-F5BB-8FA2-4F41-2D7BD6D0AA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27B5B4E9-0313-4949-9CA1-0E585048ABA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AB5E9F29-0A89-9D7C-29A7-87A1F63ED2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B4B1C2-4E67-3173-DDC0-F31EE72C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620688"/>
            <a:ext cx="4793189" cy="52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F0E2DE1-E445-685C-856F-228C5D28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76672"/>
            <a:ext cx="5041081" cy="100811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cap="none" spc="20" baseline="0" dirty="0" err="1">
                <a:latin typeface="+mj-lt"/>
                <a:ea typeface="+mj-ea"/>
                <a:cs typeface="+mj-cs"/>
              </a:rPr>
              <a:t>Javascript</a:t>
            </a:r>
            <a:endParaRPr lang="en-US" b="1" kern="1200" cap="none" spc="2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0CDCC6-8366-DB66-7B30-68ED07B5AB0C}"/>
              </a:ext>
            </a:extLst>
          </p:cNvPr>
          <p:cNvSpPr txBox="1"/>
          <p:nvPr/>
        </p:nvSpPr>
        <p:spPr>
          <a:xfrm>
            <a:off x="550096" y="1773238"/>
            <a:ext cx="5041080" cy="4535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Wird benutzt, um Webseiten interaktiv zu machen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Komplexe Animationen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Popups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Benutzerinteraktionen verarbeiten (Mauseklicks, Tastatureingaben, Mausbewegungen)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Dynamisch Inhalte laden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kern="700" spc="40" dirty="0"/>
              <a:t>Anfragen an andere Server senden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kern="700" spc="4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3D67B-52F1-FED5-5875-8BE818996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700" spc="30" baseline="0">
                <a:latin typeface="+mn-lt"/>
                <a:ea typeface="+mn-ea"/>
                <a:cs typeface="+mn-cs"/>
              </a:rPr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82978-F5BB-8FA2-4F41-2D7BD6D0AA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27B5B4E9-0313-4949-9CA1-0E585048ABA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AB5E9F29-0A89-9D7C-29A7-87A1F63ED2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6DBEA8-81CF-A6DE-6CE3-3634D9C8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196752"/>
            <a:ext cx="5544616" cy="36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D23FD-5434-427B-833D-E2E9628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</a:t>
            </a:r>
            <a:r>
              <a:rPr lang="en-US" dirty="0" err="1"/>
              <a:t>zur</a:t>
            </a:r>
            <a:r>
              <a:rPr lang="en-US" dirty="0"/>
              <a:t> Hardware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18FBA9-18FF-4FE1-AB33-4BC35D43D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858E-70CA-4EA0-A341-98A7E3C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295EB-FBBB-4783-9517-3481476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60AC6-C301-4B28-902C-E87443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F0E2DE1-E445-685C-856F-228C5D28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76672"/>
            <a:ext cx="5041081" cy="100811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cap="none" spc="20" baseline="0" dirty="0">
                <a:latin typeface="+mj-lt"/>
                <a:ea typeface="+mj-ea"/>
                <a:cs typeface="+mj-cs"/>
              </a:rPr>
              <a:t>Hardware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0CDCC6-8366-DB66-7B30-68ED07B5AB0C}"/>
              </a:ext>
            </a:extLst>
          </p:cNvPr>
          <p:cNvSpPr txBox="1"/>
          <p:nvPr/>
        </p:nvSpPr>
        <p:spPr>
          <a:xfrm>
            <a:off x="680790" y="1196752"/>
            <a:ext cx="10815809" cy="4535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kern="700" spc="4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3D67B-52F1-FED5-5875-8BE8189960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700" spc="30" baseline="0">
                <a:latin typeface="+mn-lt"/>
                <a:ea typeface="+mn-ea"/>
                <a:cs typeface="+mn-cs"/>
              </a:rPr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82978-F5BB-8FA2-4F41-2D7BD6D0AA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27B5B4E9-0313-4949-9CA1-0E585048ABA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AB5E9F29-0A89-9D7C-29A7-87A1F63ED2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50FCB05-F1CC-28DF-B49A-07C3EA8E0C24}"/>
              </a:ext>
            </a:extLst>
          </p:cNvPr>
          <p:cNvSpPr txBox="1"/>
          <p:nvPr/>
        </p:nvSpPr>
        <p:spPr>
          <a:xfrm>
            <a:off x="550863" y="1195735"/>
            <a:ext cx="5761161" cy="48965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Bei einem Projekt mit eingebetteter Hardware, muss euer Server sowohl die Sensoren lesen als auch die Webseite hosten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ein Raspberry PI wäre hier die bessere Wahl als ein ESP32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Der Raspberry Pi hat ein eigenes Betriebssystem, sodass auf diesem Dateien abgelegt werden können</a:t>
            </a:r>
          </a:p>
        </p:txBody>
      </p:sp>
      <p:pic>
        <p:nvPicPr>
          <p:cNvPr id="1026" name="Picture 2" descr="Amazon.com: HiLetgo ESP-WROOM-32 ESP32 ESP-32S Development Board 2.4GHz  Dual-Mode WiFi + Bluetooth Dual Cores Microcontroller Processor Integrated  with Antenna RF AMP Filter AP STA for Arduino IDE : Electronics">
            <a:extLst>
              <a:ext uri="{FF2B5EF4-FFF2-40B4-BE49-F238E27FC236}">
                <a16:creationId xmlns:a16="http://schemas.microsoft.com/office/drawing/2014/main" id="{4F661D4B-0F43-C0B8-AF23-66630044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40" y="476672"/>
            <a:ext cx="3167335" cy="316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PI4-MODBP-4GB Raspberry-pi, Einplatinencomputer, Raspberry Pi 4 Model B,  BCM2711 SoC | Farnell DE">
            <a:extLst>
              <a:ext uri="{FF2B5EF4-FFF2-40B4-BE49-F238E27FC236}">
                <a16:creationId xmlns:a16="http://schemas.microsoft.com/office/drawing/2014/main" id="{B6B161CB-537F-6C64-81EA-D2996543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635894"/>
            <a:ext cx="3289114" cy="25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C733872-00F3-D0A7-4261-18D7B806CF59}"/>
              </a:ext>
            </a:extLst>
          </p:cNvPr>
          <p:cNvSpPr txBox="1"/>
          <p:nvPr/>
        </p:nvSpPr>
        <p:spPr>
          <a:xfrm>
            <a:off x="6473416" y="404664"/>
            <a:ext cx="1134752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/>
              <a:t>ESP32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25D9B6-8105-F7E7-58A8-0CEDE2638503}"/>
              </a:ext>
            </a:extLst>
          </p:cNvPr>
          <p:cNvSpPr txBox="1"/>
          <p:nvPr/>
        </p:nvSpPr>
        <p:spPr>
          <a:xfrm>
            <a:off x="6742692" y="3679402"/>
            <a:ext cx="1441539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6177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38EA16-4BF6-43F6-9929-DD30253F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11FB66-2C8D-475C-ACFD-FAC1E748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9DDC1-C3D6-4754-BEEA-979EA3E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1AEEB3-D8DA-40A5-83F3-1DB70378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4A9B8DB-BEFB-4A1B-91A1-B4B00D607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59745"/>
              </p:ext>
            </p:extLst>
          </p:nvPr>
        </p:nvGraphicFramePr>
        <p:xfrm>
          <a:off x="524087" y="1196752"/>
          <a:ext cx="9937104" cy="4676838"/>
        </p:xfrm>
        <a:graphic>
          <a:graphicData uri="http://schemas.openxmlformats.org/drawingml/2006/table">
            <a:tbl>
              <a:tblPr firstRow="1" firstCol="1" bandRow="1">
                <a:tableStyleId>{37C702DF-FB55-3342-8678-6DA9A80BDA30}</a:tableStyleId>
              </a:tblPr>
              <a:tblGrid>
                <a:gridCol w="1145545">
                  <a:extLst>
                    <a:ext uri="{9D8B030D-6E8A-4147-A177-3AD203B41FA5}">
                      <a16:colId xmlns:a16="http://schemas.microsoft.com/office/drawing/2014/main" val="2668834407"/>
                    </a:ext>
                  </a:extLst>
                </a:gridCol>
                <a:gridCol w="8791559">
                  <a:extLst>
                    <a:ext uri="{9D8B030D-6E8A-4147-A177-3AD203B41FA5}">
                      <a16:colId xmlns:a16="http://schemas.microsoft.com/office/drawing/2014/main" val="2084799867"/>
                    </a:ext>
                  </a:extLst>
                </a:gridCol>
              </a:tblGrid>
              <a:tr h="52974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Topic 1 </a:t>
                      </a:r>
                      <a:endParaRPr lang="de-DE" b="1" spc="40" baseline="0" dirty="0"/>
                    </a:p>
                  </a:txBody>
                  <a:tcPr marL="0" marR="0" marT="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Wie funktioniert das Internet?</a:t>
                      </a:r>
                    </a:p>
                  </a:txBody>
                  <a:tcPr marL="0" marR="0" marT="0" marB="180000"/>
                </a:tc>
                <a:extLst>
                  <a:ext uri="{0D108BD9-81ED-4DB2-BD59-A6C34878D82A}">
                    <a16:rowId xmlns:a16="http://schemas.microsoft.com/office/drawing/2014/main" val="503337389"/>
                  </a:ext>
                </a:extLst>
              </a:tr>
              <a:tr h="73776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Topic 2 </a:t>
                      </a:r>
                      <a:endParaRPr lang="de-DE" b="1" spc="40" baseline="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Was ist der Nutzen für euer Projekt?</a:t>
                      </a:r>
                    </a:p>
                  </a:txBody>
                  <a:tcPr marL="0" marR="0" marT="180000" marB="180000"/>
                </a:tc>
                <a:extLst>
                  <a:ext uri="{0D108BD9-81ED-4DB2-BD59-A6C34878D82A}">
                    <a16:rowId xmlns:a16="http://schemas.microsoft.com/office/drawing/2014/main" val="485600865"/>
                  </a:ext>
                </a:extLst>
              </a:tr>
              <a:tr h="145068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Topic 3 </a:t>
                      </a:r>
                      <a:endParaRPr lang="de-DE" b="1" spc="40" baseline="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Konkrete Schritte zum Bau einer Webseite</a:t>
                      </a:r>
                    </a:p>
                    <a:p>
                      <a:pPr marL="234000" lvl="0" indent="-234000">
                        <a:lnSpc>
                          <a:spcPct val="110000"/>
                        </a:lnSpc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buChar char="¾"/>
                      </a:pPr>
                      <a:r>
                        <a:rPr lang="de-DE" spc="40" baseline="0" dirty="0"/>
                        <a:t>Konzeption (Design, Layout, Was soll meine Webseite können?)</a:t>
                      </a:r>
                    </a:p>
                    <a:p>
                      <a:pPr marL="234000" lvl="0" indent="-234000">
                        <a:lnSpc>
                          <a:spcPct val="110000"/>
                        </a:lnSpc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buChar char="¾"/>
                      </a:pPr>
                      <a:r>
                        <a:rPr lang="de-DE" spc="40" baseline="0" dirty="0"/>
                        <a:t>Webservice (Einrichtung der Schnittstellen)</a:t>
                      </a:r>
                    </a:p>
                    <a:p>
                      <a:pPr marL="234000" lvl="0" indent="-234000">
                        <a:lnSpc>
                          <a:spcPct val="110000"/>
                        </a:lnSpc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buChar char="¾"/>
                      </a:pPr>
                      <a:r>
                        <a:rPr lang="de-DE" spc="40" baseline="0" dirty="0"/>
                        <a:t>Programmierung der Webseite (</a:t>
                      </a:r>
                      <a:r>
                        <a:rPr lang="de-DE" spc="40" baseline="0" dirty="0" err="1"/>
                        <a:t>Html</a:t>
                      </a:r>
                      <a:r>
                        <a:rPr lang="de-DE" spc="40" baseline="0" dirty="0"/>
                        <a:t>, </a:t>
                      </a:r>
                      <a:r>
                        <a:rPr lang="de-DE" spc="40" baseline="0" dirty="0" err="1"/>
                        <a:t>Css</a:t>
                      </a:r>
                      <a:r>
                        <a:rPr lang="de-DE" spc="40" baseline="0" dirty="0"/>
                        <a:t>, </a:t>
                      </a:r>
                      <a:r>
                        <a:rPr lang="de-DE" spc="40" baseline="0" dirty="0" err="1"/>
                        <a:t>Javascript</a:t>
                      </a:r>
                      <a:r>
                        <a:rPr lang="de-DE" spc="40" baseline="0" dirty="0"/>
                        <a:t>)</a:t>
                      </a:r>
                    </a:p>
                  </a:txBody>
                  <a:tcPr marL="0" marR="0" marT="180000" marB="180000"/>
                </a:tc>
                <a:extLst>
                  <a:ext uri="{0D108BD9-81ED-4DB2-BD59-A6C34878D82A}">
                    <a16:rowId xmlns:a16="http://schemas.microsoft.com/office/drawing/2014/main" val="2346495794"/>
                  </a:ext>
                </a:extLst>
              </a:tr>
              <a:tr h="93284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Topic 4 </a:t>
                      </a:r>
                      <a:endParaRPr lang="de-DE" b="1" spc="40" baseline="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Tipps zur Hardware </a:t>
                      </a:r>
                    </a:p>
                  </a:txBody>
                  <a:tcPr marL="0" marR="0" marT="180000" marB="180000"/>
                </a:tc>
                <a:extLst>
                  <a:ext uri="{0D108BD9-81ED-4DB2-BD59-A6C34878D82A}">
                    <a16:rowId xmlns:a16="http://schemas.microsoft.com/office/drawing/2014/main" val="1059344872"/>
                  </a:ext>
                </a:extLst>
              </a:tr>
              <a:tr h="93284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b="1" spc="40" baseline="0" dirty="0"/>
                        <a:t>Topic 5</a:t>
                      </a:r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pc="40" baseline="0" dirty="0"/>
                        <a:t>Beispiel Wetter App</a:t>
                      </a:r>
                    </a:p>
                  </a:txBody>
                  <a:tcPr marL="0" marR="0" marT="180000" marB="180000"/>
                </a:tc>
                <a:extLst>
                  <a:ext uri="{0D108BD9-81ED-4DB2-BD59-A6C34878D82A}">
                    <a16:rowId xmlns:a16="http://schemas.microsoft.com/office/drawing/2014/main" val="190178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D23FD-5434-427B-833D-E2E9628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WetterApp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18FBA9-18FF-4FE1-AB33-4BC35D43D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858E-70CA-4EA0-A341-98A7E3C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295EB-FBBB-4783-9517-3481476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60AC6-C301-4B28-902C-E87443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D23FD-5434-427B-833D-E2E9628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funktioniert</a:t>
            </a:r>
            <a:r>
              <a:rPr lang="en-US" dirty="0"/>
              <a:t> das Internet?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18FBA9-18FF-4FE1-AB33-4BC35D43D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858E-70CA-4EA0-A341-98A7E3C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295EB-FBBB-4783-9517-3481476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Bring </a:t>
            </a:r>
            <a:r>
              <a:rPr lang="en-US" dirty="0" err="1"/>
              <a:t>dein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ins Internet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60AC6-C301-4B28-902C-E87443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27B5B4E9-0313-4949-9CA1-0E585048A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0E29F-C700-D1CF-7C9D-8BE5654E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0764" y="6525344"/>
            <a:ext cx="295374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510887-C6A9-2697-CF8D-A75A8157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7488" y="6525344"/>
            <a:ext cx="4248150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F886E-315B-EEA9-5DFD-6D23613D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384" y="6525344"/>
            <a:ext cx="79208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27B5B4E9-0313-4949-9CA1-0E585048ABAC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2070" name="Title 8">
            <a:extLst>
              <a:ext uri="{FF2B5EF4-FFF2-40B4-BE49-F238E27FC236}">
                <a16:creationId xmlns:a16="http://schemas.microsoft.com/office/drawing/2014/main" id="{16145AF7-ABC0-472A-2914-5DBC916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94291"/>
            <a:ext cx="11088000" cy="1008112"/>
          </a:xfrm>
        </p:spPr>
        <p:txBody>
          <a:bodyPr anchor="t">
            <a:normAutofit/>
          </a:bodyPr>
          <a:lstStyle/>
          <a:p>
            <a:r>
              <a:rPr lang="en-US" dirty="0"/>
              <a:t>Wie </a:t>
            </a:r>
            <a:r>
              <a:rPr lang="en-US" dirty="0" err="1"/>
              <a:t>funktioniert</a:t>
            </a:r>
            <a:r>
              <a:rPr lang="en-US" dirty="0"/>
              <a:t> das Internet?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936FD3B-AB90-9F89-4784-932820CAEFD3}"/>
              </a:ext>
            </a:extLst>
          </p:cNvPr>
          <p:cNvGrpSpPr/>
          <p:nvPr/>
        </p:nvGrpSpPr>
        <p:grpSpPr>
          <a:xfrm>
            <a:off x="462553" y="3471636"/>
            <a:ext cx="11430091" cy="393948"/>
            <a:chOff x="462553" y="3471636"/>
            <a:chExt cx="11430091" cy="393948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C05E2BA-3108-DB14-B62B-36F189053070}"/>
                </a:ext>
              </a:extLst>
            </p:cNvPr>
            <p:cNvGrpSpPr/>
            <p:nvPr/>
          </p:nvGrpSpPr>
          <p:grpSpPr>
            <a:xfrm>
              <a:off x="462553" y="3471636"/>
              <a:ext cx="8310531" cy="393948"/>
              <a:chOff x="461414" y="3471636"/>
              <a:chExt cx="8310531" cy="393948"/>
            </a:xfrm>
            <a:solidFill>
              <a:schemeClr val="accent1"/>
            </a:solidFill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CD045D2-038B-E0E8-43BB-7967869A28BA}"/>
                  </a:ext>
                </a:extLst>
              </p:cNvPr>
              <p:cNvSpPr txBox="1"/>
              <p:nvPr/>
            </p:nvSpPr>
            <p:spPr>
              <a:xfrm>
                <a:off x="461414" y="3471636"/>
                <a:ext cx="2376264" cy="389412"/>
              </a:xfrm>
              <a:prstGeom prst="rect">
                <a:avLst/>
              </a:prstGeom>
              <a:grpFill/>
            </p:spPr>
            <p:txBody>
              <a:bodyPr wrap="none" lIns="0" tIns="0" rIns="0" bIns="0" numCol="1" rtlCol="0">
                <a:no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Netzwerk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273CFF1-F766-424F-20D2-CA15A46328F3}"/>
                  </a:ext>
                </a:extLst>
              </p:cNvPr>
              <p:cNvSpPr txBox="1"/>
              <p:nvPr/>
            </p:nvSpPr>
            <p:spPr>
              <a:xfrm>
                <a:off x="3580975" y="3476172"/>
                <a:ext cx="2376264" cy="389412"/>
              </a:xfrm>
              <a:prstGeom prst="rect">
                <a:avLst/>
              </a:prstGeom>
              <a:grpFill/>
            </p:spPr>
            <p:txBody>
              <a:bodyPr wrap="none" lIns="0" tIns="0" rIns="0" bIns="0" numCol="1" rtlCol="0">
                <a:no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IP-Adressen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843601D-09D8-4B7B-C771-A3712EB3535A}"/>
                  </a:ext>
                </a:extLst>
              </p:cNvPr>
              <p:cNvSpPr txBox="1"/>
              <p:nvPr/>
            </p:nvSpPr>
            <p:spPr>
              <a:xfrm>
                <a:off x="6700536" y="3471636"/>
                <a:ext cx="2071409" cy="389412"/>
              </a:xfrm>
              <a:prstGeom prst="rect">
                <a:avLst/>
              </a:prstGeom>
              <a:grpFill/>
            </p:spPr>
            <p:txBody>
              <a:bodyPr wrap="none" lIns="0" tIns="0" rIns="0" bIns="0" numCol="1" rtlCol="0">
                <a:no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Domain</a:t>
                </a:r>
              </a:p>
            </p:txBody>
          </p:sp>
        </p:grp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3758D32-97A3-0EF0-79E6-E0DA7D753AF8}"/>
                </a:ext>
              </a:extLst>
            </p:cNvPr>
            <p:cNvSpPr txBox="1"/>
            <p:nvPr/>
          </p:nvSpPr>
          <p:spPr>
            <a:xfrm>
              <a:off x="9516380" y="3471636"/>
              <a:ext cx="2376264" cy="38941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numCol="1" rtlCol="0">
              <a:no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Datenaustausch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F013A652-3557-2AAE-F7A4-093569482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1" y="2655031"/>
            <a:ext cx="754870" cy="7381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D3F0D13-9C86-8BFE-CA06-C25D4731D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606158"/>
            <a:ext cx="754870" cy="7381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AD8E87-5F62-2CEF-6811-C1EEEB89A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597705"/>
            <a:ext cx="754870" cy="7381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0FE7DA9-BC61-B031-2142-BA7768B8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48" y="2555251"/>
            <a:ext cx="654759" cy="7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C7070-5D4F-0A65-A48F-827956ED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A0CCF-2EC3-7068-B7F7-41FBFA13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56C0E-EE7A-7274-394F-0C81160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6ADFF10-4748-9F86-4A1D-D534FD13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65093"/>
            <a:ext cx="11088000" cy="1008112"/>
          </a:xfrm>
        </p:spPr>
        <p:txBody>
          <a:bodyPr/>
          <a:lstStyle/>
          <a:p>
            <a:r>
              <a:rPr lang="de-DE" dirty="0"/>
              <a:t>Übung IP-Adressen und Domain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9E236E-3A00-D7E8-1E16-5CF72ABC918D}"/>
              </a:ext>
            </a:extLst>
          </p:cNvPr>
          <p:cNvSpPr txBox="1"/>
          <p:nvPr/>
        </p:nvSpPr>
        <p:spPr>
          <a:xfrm>
            <a:off x="602080" y="1219856"/>
            <a:ext cx="5421912" cy="2448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dirty="0"/>
              <a:t>Welche IP-Adresse hat Google?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DE" dirty="0"/>
              <a:t>Terminal auf dem Rechner öffnen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DE" dirty="0"/>
              <a:t>Danach ausführen des Befehls „ping google.com“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dirty="0"/>
              <a:t>Ergebnis: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594648E-5A5A-4543-35F7-65E935AC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0" y="3789040"/>
            <a:ext cx="6744072" cy="21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D23FD-5434-427B-833D-E2E9628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/>
              <a:t>Nutzen</a:t>
            </a:r>
            <a:r>
              <a:rPr lang="en-US" dirty="0"/>
              <a:t> für </a:t>
            </a:r>
            <a:r>
              <a:rPr lang="en-US" dirty="0" err="1"/>
              <a:t>euer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18FBA9-18FF-4FE1-AB33-4BC35D43D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858E-70CA-4EA0-A341-98A7E3C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295EB-FBBB-4783-9517-3481476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60AC6-C301-4B28-902C-E87443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Text Placeholder 4">
            <a:extLst>
              <a:ext uri="{FF2B5EF4-FFF2-40B4-BE49-F238E27FC236}">
                <a16:creationId xmlns:a16="http://schemas.microsoft.com/office/drawing/2014/main" id="{909A37BB-68F3-378B-9DF4-BC68F9E58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0E29F-C700-D1CF-7C9D-8BE5654EA21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750764" y="6525344"/>
            <a:ext cx="295374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510887-C6A9-2697-CF8D-A75A8157AE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87488" y="6525344"/>
            <a:ext cx="4248150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F886E-315B-EEA9-5DFD-6D23613D6F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51384" y="6525344"/>
            <a:ext cx="792088" cy="19685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27B5B4E9-0313-4949-9CA1-0E585048ABAC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2070" name="Title 8">
            <a:extLst>
              <a:ext uri="{FF2B5EF4-FFF2-40B4-BE49-F238E27FC236}">
                <a16:creationId xmlns:a16="http://schemas.microsoft.com/office/drawing/2014/main" id="{16145AF7-ABC0-472A-2914-5DBC916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1008112"/>
          </a:xfrm>
        </p:spPr>
        <p:txBody>
          <a:bodyPr anchor="t">
            <a:normAutofit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/>
              <a:t>Nutzen</a:t>
            </a:r>
            <a:r>
              <a:rPr lang="en-US" dirty="0"/>
              <a:t> für </a:t>
            </a:r>
            <a:r>
              <a:rPr lang="en-US" dirty="0" err="1"/>
              <a:t>euer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?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AAA5CDA-2C11-03AA-4C1F-7B6243DB4595}"/>
              </a:ext>
            </a:extLst>
          </p:cNvPr>
          <p:cNvGrpSpPr/>
          <p:nvPr/>
        </p:nvGrpSpPr>
        <p:grpSpPr>
          <a:xfrm>
            <a:off x="761987" y="3470234"/>
            <a:ext cx="10474806" cy="490792"/>
            <a:chOff x="857458" y="3471636"/>
            <a:chExt cx="10474806" cy="490792"/>
          </a:xfrm>
          <a:solidFill>
            <a:schemeClr val="accent1"/>
          </a:solidFill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C56680A-37B2-2E47-A7CE-2FFD63D66B1D}"/>
                </a:ext>
              </a:extLst>
            </p:cNvPr>
            <p:cNvSpPr txBox="1"/>
            <p:nvPr/>
          </p:nvSpPr>
          <p:spPr>
            <a:xfrm>
              <a:off x="857458" y="3471636"/>
              <a:ext cx="2376264" cy="490792"/>
            </a:xfrm>
            <a:prstGeom prst="rect">
              <a:avLst/>
            </a:prstGeom>
            <a:grpFill/>
          </p:spPr>
          <p:txBody>
            <a:bodyPr wrap="none" lIns="0" tIns="0" rIns="0" bIns="0" numCol="1" rtlCol="0">
              <a:no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Interaktion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3FE684D-603A-868D-7195-4C08D64D0087}"/>
                </a:ext>
              </a:extLst>
            </p:cNvPr>
            <p:cNvSpPr txBox="1"/>
            <p:nvPr/>
          </p:nvSpPr>
          <p:spPr>
            <a:xfrm>
              <a:off x="4391271" y="3471636"/>
              <a:ext cx="2752323" cy="490792"/>
            </a:xfrm>
            <a:prstGeom prst="rect">
              <a:avLst/>
            </a:prstGeom>
            <a:grpFill/>
          </p:spPr>
          <p:txBody>
            <a:bodyPr wrap="none" lIns="0" tIns="0" rIns="0" bIns="0" numCol="1" rtlCol="0">
              <a:no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Verfügbarkeit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9022220-9992-B4DC-5B8C-75A6F5201A5E}"/>
                </a:ext>
              </a:extLst>
            </p:cNvPr>
            <p:cNvSpPr txBox="1"/>
            <p:nvPr/>
          </p:nvSpPr>
          <p:spPr>
            <a:xfrm>
              <a:off x="8255101" y="3471636"/>
              <a:ext cx="3077163" cy="490792"/>
            </a:xfrm>
            <a:prstGeom prst="rect">
              <a:avLst/>
            </a:prstGeom>
            <a:grpFill/>
          </p:spPr>
          <p:txBody>
            <a:bodyPr wrap="none" lIns="0" tIns="0" rIns="0" bIns="0" numCol="1" rtlCol="0">
              <a:no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Design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EF6BE0-2F70-5714-44FA-D2408D52F472}"/>
              </a:ext>
            </a:extLst>
          </p:cNvPr>
          <p:cNvGrpSpPr/>
          <p:nvPr/>
        </p:nvGrpSpPr>
        <p:grpSpPr>
          <a:xfrm>
            <a:off x="1487488" y="2123596"/>
            <a:ext cx="8766968" cy="1130019"/>
            <a:chOff x="1721520" y="1748067"/>
            <a:chExt cx="8766968" cy="1130019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F0DCA4E-2F7B-4877-F63D-E21D49A98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20" y="1859210"/>
              <a:ext cx="1018876" cy="1018876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311729B-8097-DBA4-7AA7-33B792849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039" y="1748067"/>
              <a:ext cx="1018876" cy="1018876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2AFB073-71EF-13D4-26B7-9F90E946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612" y="1814386"/>
              <a:ext cx="1018876" cy="1018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12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D23FD-5434-427B-833D-E2E9628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Webseite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18FBA9-18FF-4FE1-AB33-4BC35D43D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858E-70CA-4EA0-A341-98A7E3C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295EB-FBBB-4783-9517-3481476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60AC6-C301-4B28-902C-E87443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0649E-5513-4773-96C3-E47DAE7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636912"/>
            <a:ext cx="5185097" cy="648072"/>
          </a:xfrm>
        </p:spPr>
        <p:txBody>
          <a:bodyPr/>
          <a:lstStyle/>
          <a:p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3B80BC-B62E-4D5E-A448-A2B99A5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E369F1C-988E-4F38-BA89-3DEE1D7A43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27B5B4E9-0313-4949-9CA1-0E585048AB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9DB5638A-66FB-467A-84F0-5F78AA2E55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Division | Name        Month Year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92A20-2780-4DA9-B326-B34B68209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5242728"/>
      </p:ext>
    </p:extLst>
  </p:cSld>
  <p:clrMapOvr>
    <a:masterClrMapping/>
  </p:clrMapOvr>
</p:sld>
</file>

<file path=ppt/theme/theme1.xml><?xml version="1.0" encoding="utf-8"?>
<a:theme xmlns:a="http://schemas.openxmlformats.org/drawingml/2006/main" name="WAGO Master">
  <a:themeElements>
    <a:clrScheme name="WAGO Color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EC800"/>
      </a:accent1>
      <a:accent2>
        <a:srgbClr val="1F2837"/>
      </a:accent2>
      <a:accent3>
        <a:srgbClr val="616A73"/>
      </a:accent3>
      <a:accent4>
        <a:srgbClr val="A5A8AF"/>
      </a:accent4>
      <a:accent5>
        <a:srgbClr val="FF6F0F"/>
      </a:accent5>
      <a:accent6>
        <a:srgbClr val="3C6EE1"/>
      </a:accent6>
      <a:hlink>
        <a:srgbClr val="5F5F5F"/>
      </a:hlink>
      <a:folHlink>
        <a:srgbClr val="919191"/>
      </a:folHlink>
    </a:clrScheme>
    <a:fontScheme name="WAG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GO Green">
      <a:srgbClr val="6EC800"/>
    </a:custClr>
    <a:custClr name="Black">
      <a:srgbClr val="000000"/>
    </a:custClr>
    <a:custClr name="White">
      <a:srgbClr val="FFFFFF"/>
    </a:custClr>
    <a:custClr name=" WAGO Anthracite">
      <a:srgbClr val="1F2837"/>
    </a:custClr>
    <a:custClr name="WAGO Anthracite 70%">
      <a:srgbClr val="616A73"/>
    </a:custClr>
    <a:custClr name="WAGO Anthracite 40%">
      <a:srgbClr val="A5A8AF"/>
    </a:custClr>
    <a:custClr name="WAGO Anthracite 15%">
      <a:srgbClr val="DEDFE1"/>
    </a:custClr>
    <a:custClr name="WAGO Anthracite 7%">
      <a:srgbClr val="EFF0F2"/>
    </a:custClr>
    <a:custClr name="--">
      <a:srgbClr val="FFFFFF"/>
    </a:custClr>
    <a:custClr name="--">
      <a:srgbClr val="FFFFFF"/>
    </a:custClr>
    <a:custClr name="Orange">
      <a:srgbClr val="FF6F0F"/>
    </a:custClr>
    <a:custClr name="Orange 70%">
      <a:srgbClr val="FF9957"/>
    </a:custClr>
    <a:custClr name="Orange 40%">
      <a:srgbClr val="FFC59F"/>
    </a:custClr>
    <a:custClr name="Orange 15%">
      <a:srgbClr val="FFE9DB"/>
    </a:custClr>
    <a:custClr name="--">
      <a:srgbClr val="FFFFFF"/>
    </a:custClr>
    <a:custClr name="Blue">
      <a:srgbClr val="3C6EE1"/>
    </a:custClr>
    <a:custClr name="Blue 70%">
      <a:srgbClr val="7699EA"/>
    </a:custClr>
    <a:custClr name="Blue 40%">
      <a:srgbClr val="B0C5F2"/>
    </a:custClr>
    <a:custClr name="Blue 15%">
      <a:srgbClr val="E2E9FB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Präsentation2" id="{A7C3E345-F404-4F26-9E7E-C9EFE8559D9A}" vid="{83685A5D-F359-4DFD-9445-2F459696F8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474677DEC5144A8116B91DFBC6F99" ma:contentTypeVersion="2" ma:contentTypeDescription="Create a new document." ma:contentTypeScope="" ma:versionID="baf143be68301c9ac74c1313ec8110d2">
  <xsd:schema xmlns:xsd="http://www.w3.org/2001/XMLSchema" xmlns:xs="http://www.w3.org/2001/XMLSchema" xmlns:p="http://schemas.microsoft.com/office/2006/metadata/properties" xmlns:ns2="188316bc-95a7-441b-8f64-9587df682d30" targetNamespace="http://schemas.microsoft.com/office/2006/metadata/properties" ma:root="true" ma:fieldsID="1f4a797f2d5175725be7e275020693b4" ns2:_="">
    <xsd:import namespace="188316bc-95a7-441b-8f64-9587df682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316bc-95a7-441b-8f64-9587df682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E5425A-7AEE-420F-9479-BA5E3E776F8D}">
  <ds:schemaRefs>
    <ds:schemaRef ds:uri="http://schemas.microsoft.com/office/2006/metadata/properties"/>
    <ds:schemaRef ds:uri="http://schemas.microsoft.com/office/infopath/2007/PartnerControls"/>
    <ds:schemaRef ds:uri="7db766d1-f3bb-40c9-8d29-91d9d856d649"/>
  </ds:schemaRefs>
</ds:datastoreItem>
</file>

<file path=customXml/itemProps2.xml><?xml version="1.0" encoding="utf-8"?>
<ds:datastoreItem xmlns:ds="http://schemas.openxmlformats.org/officeDocument/2006/customXml" ds:itemID="{830AF007-5862-450E-B2ED-F170D56EA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013680-30E3-4334-A2B7-101601CB60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8316bc-95a7-441b-8f64-9587df682d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WAGO+Company_Presentation_Master</Template>
  <TotalTime>0</TotalTime>
  <Words>619</Words>
  <Application>Microsoft Office PowerPoint</Application>
  <PresentationFormat>Breitbild</PresentationFormat>
  <Paragraphs>155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Calibri</vt:lpstr>
      <vt:lpstr>Wingdings 2</vt:lpstr>
      <vt:lpstr>WAGO Master</vt:lpstr>
      <vt:lpstr>Bring dein Projekt ins Internet</vt:lpstr>
      <vt:lpstr>Agenda</vt:lpstr>
      <vt:lpstr>Wie funktioniert das Internet?</vt:lpstr>
      <vt:lpstr>Wie funktioniert das Internet?</vt:lpstr>
      <vt:lpstr>Übung IP-Adressen und Domain</vt:lpstr>
      <vt:lpstr>Was ist der Nutzen für euer Projekt</vt:lpstr>
      <vt:lpstr>Was ist der Nutzen für euer Projekt?</vt:lpstr>
      <vt:lpstr>Konkrete Schritte zum Bau einer Webseite</vt:lpstr>
      <vt:lpstr>Konzept</vt:lpstr>
      <vt:lpstr>Konzept</vt:lpstr>
      <vt:lpstr>Einrichtung der Schnittstellen</vt:lpstr>
      <vt:lpstr>PowerPoint-Präsentation</vt:lpstr>
      <vt:lpstr>Programmierung der Webseite</vt:lpstr>
      <vt:lpstr>Programmierung der Webseite</vt:lpstr>
      <vt:lpstr>HTML</vt:lpstr>
      <vt:lpstr>CSS</vt:lpstr>
      <vt:lpstr>Javascript</vt:lpstr>
      <vt:lpstr>Tipps zur Hardware</vt:lpstr>
      <vt:lpstr>Hardware</vt:lpstr>
      <vt:lpstr>Beispiel WetterApp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dein Projekt ins Internet</dc:title>
  <dc:creator>Winkelmann, Fabian</dc:creator>
  <dc:description/>
  <cp:lastModifiedBy>Winkelmann, Fabian</cp:lastModifiedBy>
  <cp:revision>23</cp:revision>
  <dcterms:created xsi:type="dcterms:W3CDTF">2023-06-07T09:18:31Z</dcterms:created>
  <dcterms:modified xsi:type="dcterms:W3CDTF">2023-06-16T08:15:30Z</dcterms:modified>
  <cp:version>1.2.5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2019-04-30</vt:lpwstr>
  </property>
  <property fmtid="{D5CDD505-2E9C-101B-9397-08002B2CF9AE}" pid="4" name="Bearbeiter">
    <vt:lpwstr>gadamovich · office implementation</vt:lpwstr>
  </property>
  <property fmtid="{D5CDD505-2E9C-101B-9397-08002B2CF9AE}" pid="5" name="Version">
    <vt:lpwstr>1.2.5</vt:lpwstr>
  </property>
  <property fmtid="{D5CDD505-2E9C-101B-9397-08002B2CF9AE}" pid="6" name="Version vom">
    <vt:lpwstr>2019-08-26</vt:lpwstr>
  </property>
  <property fmtid="{D5CDD505-2E9C-101B-9397-08002B2CF9AE}" pid="7" name="ContentTypeId">
    <vt:lpwstr>0x010100D9B474677DEC5144A8116B91DFBC6F99</vt:lpwstr>
  </property>
  <property fmtid="{D5CDD505-2E9C-101B-9397-08002B2CF9AE}" pid="8" name="MSIP_Label_6b160f33-c33b-4e10-8636-cf83f9ca7d3c_Enabled">
    <vt:lpwstr>true</vt:lpwstr>
  </property>
  <property fmtid="{D5CDD505-2E9C-101B-9397-08002B2CF9AE}" pid="9" name="MSIP_Label_6b160f33-c33b-4e10-8636-cf83f9ca7d3c_SetDate">
    <vt:lpwstr>2023-06-16T08:15:30Z</vt:lpwstr>
  </property>
  <property fmtid="{D5CDD505-2E9C-101B-9397-08002B2CF9AE}" pid="10" name="MSIP_Label_6b160f33-c33b-4e10-8636-cf83f9ca7d3c_Method">
    <vt:lpwstr>Standard</vt:lpwstr>
  </property>
  <property fmtid="{D5CDD505-2E9C-101B-9397-08002B2CF9AE}" pid="11" name="MSIP_Label_6b160f33-c33b-4e10-8636-cf83f9ca7d3c_Name">
    <vt:lpwstr>Internal</vt:lpwstr>
  </property>
  <property fmtid="{D5CDD505-2E9C-101B-9397-08002B2CF9AE}" pid="12" name="MSIP_Label_6b160f33-c33b-4e10-8636-cf83f9ca7d3c_SiteId">
    <vt:lpwstr>e211c965-dd84-4c9f-bc3f-4215552a0857</vt:lpwstr>
  </property>
  <property fmtid="{D5CDD505-2E9C-101B-9397-08002B2CF9AE}" pid="13" name="MSIP_Label_6b160f33-c33b-4e10-8636-cf83f9ca7d3c_ActionId">
    <vt:lpwstr>1981bc2b-627f-4a27-9bd0-446e4956d880</vt:lpwstr>
  </property>
  <property fmtid="{D5CDD505-2E9C-101B-9397-08002B2CF9AE}" pid="14" name="MSIP_Label_6b160f33-c33b-4e10-8636-cf83f9ca7d3c_ContentBits">
    <vt:lpwstr>2</vt:lpwstr>
  </property>
</Properties>
</file>