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67" r:id="rId4"/>
    <p:sldId id="276" r:id="rId5"/>
    <p:sldId id="277" r:id="rId6"/>
    <p:sldId id="278" r:id="rId7"/>
    <p:sldId id="275" r:id="rId8"/>
    <p:sldId id="287" r:id="rId9"/>
    <p:sldId id="279" r:id="rId10"/>
    <p:sldId id="280" r:id="rId11"/>
    <p:sldId id="281" r:id="rId12"/>
    <p:sldId id="282" r:id="rId13"/>
    <p:sldId id="285" r:id="rId14"/>
    <p:sldId id="286" r:id="rId15"/>
    <p:sldId id="289" r:id="rId16"/>
    <p:sldId id="288" r:id="rId17"/>
    <p:sldId id="27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39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837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33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3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82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97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2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1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9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0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2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3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1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80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/>
              <a:t>Intro to Web Design </a:t>
            </a:r>
            <a:r>
              <a:rPr lang="en-US" cap="small" dirty="0" smtClean="0"/>
              <a:t/>
            </a:r>
            <a:br>
              <a:rPr lang="en-US" cap="small" dirty="0" smtClean="0"/>
            </a:br>
            <a:r>
              <a:rPr lang="en-US" cap="small" dirty="0" smtClean="0"/>
              <a:t>Using </a:t>
            </a:r>
            <a:r>
              <a:rPr lang="en-US" cap="small" dirty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REACH High - Spring 2016</a:t>
            </a:r>
          </a:p>
        </p:txBody>
      </p:sp>
      <p:pic>
        <p:nvPicPr>
          <p:cNvPr id="4" name="Picture 3" descr="https://openclipart.org/image/2400px/svg_to_png/192629/gear-tools.png"/>
          <p:cNvPicPr/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760" y="1369060"/>
            <a:ext cx="3434080" cy="3434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5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2800" dirty="0" smtClean="0"/>
              <a:t>color</a:t>
            </a:r>
          </a:p>
          <a:p>
            <a:r>
              <a:rPr lang="en-US" sz="2800" dirty="0"/>
              <a:t>b</a:t>
            </a:r>
            <a:r>
              <a:rPr lang="en-US" sz="2800" dirty="0" smtClean="0"/>
              <a:t>ackground-color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ext-align</a:t>
            </a:r>
          </a:p>
          <a:p>
            <a:r>
              <a:rPr lang="en-US" sz="2800" dirty="0"/>
              <a:t>f</a:t>
            </a:r>
            <a:r>
              <a:rPr lang="en-US" sz="2800" dirty="0" smtClean="0"/>
              <a:t>ont-family</a:t>
            </a:r>
          </a:p>
          <a:p>
            <a:r>
              <a:rPr lang="en-US" sz="2800" dirty="0"/>
              <a:t>f</a:t>
            </a:r>
            <a:r>
              <a:rPr lang="en-US" sz="2800" dirty="0" smtClean="0"/>
              <a:t>ont-size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argin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adding</a:t>
            </a:r>
          </a:p>
          <a:p>
            <a:r>
              <a:rPr lang="en-US" sz="2800" dirty="0"/>
              <a:t>b</a:t>
            </a:r>
            <a:r>
              <a:rPr lang="en-US" sz="2800" dirty="0" smtClean="0"/>
              <a:t>order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ax-width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in-width</a:t>
            </a:r>
          </a:p>
        </p:txBody>
      </p:sp>
    </p:spTree>
    <p:extLst>
      <p:ext uri="{BB962C8B-B14F-4D97-AF65-F5344CB8AC3E}">
        <p14:creationId xmlns:p14="http://schemas.microsoft.com/office/powerpoint/2010/main" val="9803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</a:t>
            </a:r>
            <a:r>
              <a:rPr lang="en-US" dirty="0" err="1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apply styles to:</a:t>
            </a:r>
          </a:p>
          <a:p>
            <a:pPr lvl="1"/>
            <a:r>
              <a:rPr lang="en-US" dirty="0" smtClean="0"/>
              <a:t>Every element of a certain type</a:t>
            </a:r>
          </a:p>
          <a:p>
            <a:pPr lvl="1"/>
            <a:r>
              <a:rPr lang="en-US" dirty="0" smtClean="0"/>
              <a:t>Every element with a certain class attribute</a:t>
            </a:r>
          </a:p>
          <a:p>
            <a:pPr lvl="1"/>
            <a:r>
              <a:rPr lang="en-US" dirty="0" smtClean="0"/>
              <a:t>Every element with a certain id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7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Applying styles TO ALL ELEMENTS OF A CERTAIN TYPE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u="sng" dirty="0" smtClean="0"/>
              <a:t>CSS: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>h1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 smtClean="0"/>
              <a:t>color: </a:t>
            </a:r>
            <a:r>
              <a:rPr lang="en-US" sz="2800" dirty="0" err="1" smtClean="0"/>
              <a:t>limegreen</a:t>
            </a:r>
            <a:r>
              <a:rPr lang="en-US" sz="2800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u="sng" dirty="0" smtClean="0"/>
              <a:t>HTML: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>&lt;h1&gt;REACH High&lt;/h1&gt;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46863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RESULT: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REACH High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95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Applying styles TO ALL ELEMENTS of A CERTAIN CLASS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u="sng" dirty="0" smtClean="0"/>
              <a:t>CSS: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>.title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 smtClean="0"/>
              <a:t>color: </a:t>
            </a:r>
            <a:r>
              <a:rPr lang="en-US" sz="2800" dirty="0" err="1" smtClean="0"/>
              <a:t>limegreen</a:t>
            </a:r>
            <a:r>
              <a:rPr lang="en-US" sz="2800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u="sng" dirty="0" smtClean="0"/>
              <a:t>HTML: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>&lt;div class="title"&gt;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>	REACH High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>&lt;/div&gt;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46863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RESULT: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REACH High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86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Applying styles TO ALL ELEMENTS With A CERTAIN ID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u="sng" dirty="0" smtClean="0"/>
              <a:t>CSS: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>#</a:t>
            </a:r>
            <a:r>
              <a:rPr lang="en-US" sz="2800" dirty="0" err="1" smtClean="0"/>
              <a:t>reachhigh</a:t>
            </a:r>
            <a:r>
              <a:rPr lang="en-US" sz="2800" dirty="0" smtClean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 smtClean="0"/>
              <a:t>color: </a:t>
            </a:r>
            <a:r>
              <a:rPr lang="en-US" sz="2800" dirty="0" err="1" smtClean="0"/>
              <a:t>limegreen</a:t>
            </a:r>
            <a:r>
              <a:rPr lang="en-US" sz="2800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u="sng" dirty="0" smtClean="0"/>
              <a:t>HTML: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>&lt;div id=“</a:t>
            </a:r>
            <a:r>
              <a:rPr lang="en-US" sz="2800" dirty="0" err="1" smtClean="0"/>
              <a:t>reachhigh</a:t>
            </a:r>
            <a:r>
              <a:rPr lang="en-US" sz="2800" dirty="0" smtClean="0"/>
              <a:t>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>	REACH High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>&lt;/div&gt;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46863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RESULT: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REACH High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664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a web page to its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the &lt;head&gt; element, add</a:t>
            </a:r>
          </a:p>
          <a:p>
            <a:pPr marL="0" indent="0">
              <a:buNone/>
            </a:pPr>
            <a:r>
              <a:rPr lang="en-US" sz="4000" dirty="0"/>
              <a:t>&lt;link </a:t>
            </a:r>
            <a:r>
              <a:rPr lang="en-US" sz="4000" dirty="0" err="1"/>
              <a:t>rel</a:t>
            </a:r>
            <a:r>
              <a:rPr lang="en-US" sz="4000" dirty="0"/>
              <a:t>="stylesheet" </a:t>
            </a:r>
            <a:r>
              <a:rPr lang="en-US" sz="4000" dirty="0" err="1"/>
              <a:t>href</a:t>
            </a:r>
            <a:r>
              <a:rPr lang="en-US" sz="4000" dirty="0"/>
              <a:t>="</a:t>
            </a:r>
            <a:r>
              <a:rPr lang="en-US" sz="4000" dirty="0" err="1"/>
              <a:t>css</a:t>
            </a:r>
            <a:r>
              <a:rPr lang="en-US" sz="4000" dirty="0"/>
              <a:t>/site.css"&gt;</a:t>
            </a:r>
          </a:p>
        </p:txBody>
      </p:sp>
    </p:spTree>
    <p:extLst>
      <p:ext uri="{BB962C8B-B14F-4D97-AF65-F5344CB8AC3E}">
        <p14:creationId xmlns:p14="http://schemas.microsoft.com/office/powerpoint/2010/main" val="89120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CSS Help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hlinkClick r:id="rId2"/>
              </a:rPr>
              <a:t>http://www.w3schools.com/css</a:t>
            </a:r>
            <a:r>
              <a:rPr lang="en-US" sz="4800" dirty="0" smtClean="0">
                <a:hlinkClick r:id="rId2"/>
              </a:rPr>
              <a:t>/</a:t>
            </a: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01407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links, Images, LISTS, and Styles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6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0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2:</a:t>
            </a:r>
            <a:br>
              <a:rPr lang="en-US" dirty="0" smtClean="0"/>
            </a:br>
            <a:r>
              <a:rPr lang="en-US" dirty="0" smtClean="0"/>
              <a:t>links, Images, LISTS, and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with the “anchor” tag: &lt;a&gt;</a:t>
            </a:r>
          </a:p>
          <a:p>
            <a:r>
              <a:rPr lang="en-US" dirty="0" smtClean="0"/>
              <a:t>The “</a:t>
            </a:r>
            <a:r>
              <a:rPr lang="en-US" dirty="0" err="1" smtClean="0"/>
              <a:t>href</a:t>
            </a:r>
            <a:r>
              <a:rPr lang="en-US" dirty="0" smtClean="0"/>
              <a:t>” attribute defines the address the link goes to</a:t>
            </a:r>
          </a:p>
          <a:p>
            <a:r>
              <a:rPr lang="en-US" dirty="0" smtClean="0"/>
              <a:t>The contents of the element are linked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3600" dirty="0" smtClean="0"/>
              <a:t>&lt;a </a:t>
            </a:r>
            <a:r>
              <a:rPr lang="en-US" sz="3600" dirty="0" err="1" smtClean="0"/>
              <a:t>href</a:t>
            </a:r>
            <a:r>
              <a:rPr lang="en-US" sz="3600" dirty="0" smtClean="0"/>
              <a:t>="http://www.google.com"&gt;Click me&lt;/a&gt;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9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with the &lt;</a:t>
            </a:r>
            <a:r>
              <a:rPr lang="en-US" dirty="0" err="1" smtClean="0"/>
              <a:t>img</a:t>
            </a:r>
            <a:r>
              <a:rPr lang="en-US" dirty="0" smtClean="0"/>
              <a:t>&gt; tag</a:t>
            </a:r>
          </a:p>
          <a:p>
            <a:r>
              <a:rPr lang="en-US" dirty="0" smtClean="0"/>
              <a:t>One of the few elements that doesn’t require a closing tag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dirty="0" smtClean="0"/>
              <a:t>&lt;</a:t>
            </a:r>
            <a:r>
              <a:rPr lang="en-US" sz="3600" dirty="0" err="1" smtClean="0"/>
              <a:t>img</a:t>
            </a:r>
            <a:r>
              <a:rPr lang="en-US" sz="3600" dirty="0" smtClean="0"/>
              <a:t> </a:t>
            </a:r>
            <a:r>
              <a:rPr lang="en-US" sz="3600" dirty="0" err="1" smtClean="0"/>
              <a:t>src</a:t>
            </a:r>
            <a:r>
              <a:rPr lang="en-US" sz="3600" dirty="0" smtClean="0"/>
              <a:t>="images/myimage.jpg"&gt;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670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 - Ordered List - have numbers: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Item1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Item2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Item3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 - Unordered List – </a:t>
            </a:r>
            <a:r>
              <a:rPr lang="en-US" dirty="0" smtClean="0"/>
              <a:t>no </a:t>
            </a:r>
            <a:r>
              <a:rPr lang="en-US" dirty="0"/>
              <a:t>numbers:</a:t>
            </a:r>
          </a:p>
          <a:p>
            <a:pPr lvl="1"/>
            <a:r>
              <a:rPr lang="en-US" dirty="0"/>
              <a:t>Item1</a:t>
            </a:r>
          </a:p>
          <a:p>
            <a:pPr lvl="1"/>
            <a:r>
              <a:rPr lang="en-US" dirty="0"/>
              <a:t>Item2</a:t>
            </a:r>
          </a:p>
          <a:p>
            <a:pPr lvl="1"/>
            <a:r>
              <a:rPr lang="en-US" dirty="0"/>
              <a:t>Item3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5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Each Item in a List is “list item” - &lt;li&gt;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&lt;li&gt;Item1&lt;/li&gt;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&lt;li&gt;Item2&lt;/li&gt;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&lt;li&gt;Item3&lt;/li&gt;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Item1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Item2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Item3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2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Sections off content, to able to apply styles to that content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dirty="0" smtClean="0"/>
              <a:t>&lt;div class="</a:t>
            </a:r>
            <a:r>
              <a:rPr lang="en-US" sz="3600" dirty="0" err="1" smtClean="0"/>
              <a:t>mystyle</a:t>
            </a:r>
            <a:r>
              <a:rPr lang="en-US" sz="3600" dirty="0" smtClean="0"/>
              <a:t>"&gt;Hello World!&lt;/div&gt;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483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HTML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hlinkClick r:id="rId2"/>
              </a:rPr>
              <a:t>http</a:t>
            </a:r>
            <a:r>
              <a:rPr lang="en-US" sz="4400" dirty="0">
                <a:hlinkClick r:id="rId2"/>
              </a:rPr>
              <a:t>://www.w3schools.com/html</a:t>
            </a:r>
            <a:r>
              <a:rPr lang="en-US" sz="4400" dirty="0" smtClean="0">
                <a:hlinkClick r:id="rId2"/>
              </a:rPr>
              <a:t>/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98440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– “Cascading Style Sheets”</a:t>
            </a:r>
          </a:p>
          <a:p>
            <a:r>
              <a:rPr lang="en-US" dirty="0" smtClean="0"/>
              <a:t>CSS defines styles for a web page</a:t>
            </a:r>
          </a:p>
          <a:p>
            <a:r>
              <a:rPr lang="en-US" dirty="0" smtClean="0"/>
              <a:t>Can be in the same file as the HTML or in a separate file</a:t>
            </a:r>
          </a:p>
          <a:p>
            <a:r>
              <a:rPr lang="en-US" dirty="0" smtClean="0"/>
              <a:t>A best practice is to put the styles in a separate file, so that’s what we’ll do for this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41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1583</TotalTime>
  <Words>350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</vt:lpstr>
      <vt:lpstr>Intro to Web Design  Using Bootstrap</vt:lpstr>
      <vt:lpstr>Lesson 2: links, Images, LISTS, and Styles</vt:lpstr>
      <vt:lpstr>LINKS</vt:lpstr>
      <vt:lpstr>Images</vt:lpstr>
      <vt:lpstr>LISTS</vt:lpstr>
      <vt:lpstr>ListS</vt:lpstr>
      <vt:lpstr>DIVISIONS</vt:lpstr>
      <vt:lpstr>More HTML HELP</vt:lpstr>
      <vt:lpstr>Styles</vt:lpstr>
      <vt:lpstr>Styles</vt:lpstr>
      <vt:lpstr>Applying StyleS</vt:lpstr>
      <vt:lpstr>Applying styles TO ALL ELEMENTS OF A CERTAIN TYPE</vt:lpstr>
      <vt:lpstr>Applying styles TO ALL ELEMENTS of A CERTAIN CLASS</vt:lpstr>
      <vt:lpstr>Applying styles TO ALL ELEMENTS With A CERTAIN ID</vt:lpstr>
      <vt:lpstr>Linking a web page to its styles</vt:lpstr>
      <vt:lpstr>More CSS Help</vt:lpstr>
      <vt:lpstr>links, Images, LISTS, and Styles Demo</vt:lpstr>
      <vt:lpstr>Exercise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Design  Using Bootstrap</dc:title>
  <dc:creator>Andrew</dc:creator>
  <cp:lastModifiedBy>Andrew</cp:lastModifiedBy>
  <cp:revision>25</cp:revision>
  <dcterms:created xsi:type="dcterms:W3CDTF">2015-12-30T14:01:54Z</dcterms:created>
  <dcterms:modified xsi:type="dcterms:W3CDTF">2016-01-02T16:46:27Z</dcterms:modified>
</cp:coreProperties>
</file>