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08" r:id="rId2"/>
    <p:sldId id="715" r:id="rId3"/>
    <p:sldId id="704" r:id="rId4"/>
    <p:sldId id="705" r:id="rId5"/>
    <p:sldId id="706" r:id="rId6"/>
    <p:sldId id="707" r:id="rId7"/>
    <p:sldId id="709" r:id="rId8"/>
    <p:sldId id="714" r:id="rId9"/>
    <p:sldId id="710" r:id="rId10"/>
    <p:sldId id="711" r:id="rId11"/>
    <p:sldId id="712" r:id="rId12"/>
    <p:sldId id="716" r:id="rId13"/>
    <p:sldId id="717" r:id="rId14"/>
    <p:sldId id="610" r:id="rId1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FF6600"/>
    <a:srgbClr val="B3E2FF"/>
    <a:srgbClr val="FFE2B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71295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ugeneol\Documents\2011-2012%20Lecture%20Notes\Module%20Assessment\BSHC1-HCC1-BSHBIS1-BAMTB2\BAMTB2-BSHC1-BSHBIS1-HCC1-MFIS-Mark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0982767873868198E-2"/>
          <c:y val="2.9840627127372912E-2"/>
          <c:w val="0.91710181839035787"/>
          <c:h val="0.837743672644261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0080"/>
            </a:solidFill>
          </c:spPr>
          <c:invertIfNegative val="0"/>
          <c:cat>
            <c:strRef>
              <c:f>'HCC1'!$P$5:$P$25</c:f>
              <c:strCache>
                <c:ptCount val="21"/>
                <c:pt idx="0">
                  <c:v>ABS</c:v>
                </c:pt>
                <c:pt idx="1">
                  <c:v>0 - 5</c:v>
                </c:pt>
                <c:pt idx="2">
                  <c:v>6 - 10</c:v>
                </c:pt>
                <c:pt idx="3">
                  <c:v>11 - 15</c:v>
                </c:pt>
                <c:pt idx="4">
                  <c:v>16 - 20</c:v>
                </c:pt>
                <c:pt idx="5">
                  <c:v>21 - 25</c:v>
                </c:pt>
                <c:pt idx="6">
                  <c:v>26 - 30</c:v>
                </c:pt>
                <c:pt idx="7">
                  <c:v>31 - 35</c:v>
                </c:pt>
                <c:pt idx="8">
                  <c:v>36 - 40</c:v>
                </c:pt>
                <c:pt idx="9">
                  <c:v>41 - 45</c:v>
                </c:pt>
                <c:pt idx="10">
                  <c:v>46 - 50</c:v>
                </c:pt>
                <c:pt idx="11">
                  <c:v>51 - 55</c:v>
                </c:pt>
                <c:pt idx="12">
                  <c:v>56 - 60</c:v>
                </c:pt>
                <c:pt idx="13">
                  <c:v>61 - 65</c:v>
                </c:pt>
                <c:pt idx="14">
                  <c:v>66 - 70</c:v>
                </c:pt>
                <c:pt idx="15">
                  <c:v>71 - 75</c:v>
                </c:pt>
                <c:pt idx="16">
                  <c:v>76 - 80</c:v>
                </c:pt>
                <c:pt idx="17">
                  <c:v>81 - 85</c:v>
                </c:pt>
                <c:pt idx="18">
                  <c:v>86 - 90</c:v>
                </c:pt>
                <c:pt idx="19">
                  <c:v>91 - 95</c:v>
                </c:pt>
                <c:pt idx="20">
                  <c:v>96 - 100</c:v>
                </c:pt>
              </c:strCache>
            </c:strRef>
          </c:cat>
          <c:val>
            <c:numRef>
              <c:f>'HCC1'!$Q$5:$Q$25</c:f>
              <c:numCache>
                <c:formatCode>General</c:formatCode>
                <c:ptCount val="21"/>
                <c:pt idx="0">
                  <c:v>18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12</c:v>
                </c:pt>
                <c:pt idx="8">
                  <c:v>7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68256"/>
        <c:axId val="91193728"/>
      </c:barChart>
      <c:catAx>
        <c:axId val="9036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>
                  <a:defRPr sz="1400">
                    <a:solidFill>
                      <a:srgbClr val="000080"/>
                    </a:solidFill>
                  </a:defRPr>
                </a:pPr>
                <a:r>
                  <a:rPr lang="en-US" sz="1400">
                    <a:solidFill>
                      <a:srgbClr val="000080"/>
                    </a:solidFill>
                  </a:rPr>
                  <a:t>Exam Marks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0080"/>
                </a:solidFill>
              </a:defRPr>
            </a:pPr>
            <a:endParaRPr lang="en-US"/>
          </a:p>
        </c:txPr>
        <c:crossAx val="91193728"/>
        <c:crosses val="autoZero"/>
        <c:auto val="1"/>
        <c:lblAlgn val="ctr"/>
        <c:lblOffset val="100"/>
        <c:noMultiLvlLbl val="0"/>
      </c:catAx>
      <c:valAx>
        <c:axId val="91193728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>
                    <a:solidFill>
                      <a:srgbClr val="000080"/>
                    </a:solidFill>
                  </a:defRPr>
                </a:pPr>
                <a:r>
                  <a:rPr lang="en-US">
                    <a:solidFill>
                      <a:srgbClr val="000080"/>
                    </a:solidFill>
                  </a:rPr>
                  <a:t>Number Students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0080"/>
                </a:solidFill>
              </a:defRPr>
            </a:pPr>
            <a:endParaRPr lang="en-US"/>
          </a:p>
        </c:txPr>
        <c:crossAx val="9036825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DBD1E-0455-4ACF-A62D-834F1550D6D3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D33D-5743-4426-B759-35DAA819D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5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D33D-5743-4426-B759-35DAA819D6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9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388623-3CA9-45AE-B2E7-C1C9C41ADBCE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65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FDA664-1747-4341-991D-AC46A1A3E40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42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19F336-AD13-459B-9819-0713AB819631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060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3C9C26-A8D9-4008-B3DB-664039588258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13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24C4F8-F60D-4F37-8B36-22B6951A0261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201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24C4F8-F60D-4F37-8B36-22B6951A0261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367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F86CAA-8CE9-435F-90BB-92E4ACE51859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610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1FFD3A-8764-4C4C-9651-C3441BF59D9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579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Lisa Murphy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0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7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4338" y="1252538"/>
            <a:ext cx="4102100" cy="484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252538"/>
            <a:ext cx="4103687" cy="4843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820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5E94-F357-4C6B-9E6B-35DBEED9C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25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8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6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BB38-95A9-4373-8FBD-C72431FE8CFC}" type="datetimeFigureOut">
              <a:rPr lang="en-GB" smtClean="0"/>
              <a:t>22/01/2015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Lisa Murphy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8864-E865-4EE8-BF67-3DC1CAFCB4C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6"/>
          <a:stretch/>
        </p:blipFill>
        <p:spPr>
          <a:xfrm flipV="1">
            <a:off x="5869" y="1223041"/>
            <a:ext cx="9138132" cy="457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40" b="16255"/>
          <a:stretch/>
        </p:blipFill>
        <p:spPr>
          <a:xfrm flipV="1">
            <a:off x="6207182" y="1223040"/>
            <a:ext cx="2973330" cy="135437"/>
          </a:xfrm>
          <a:prstGeom prst="rect">
            <a:avLst/>
          </a:prstGeom>
          <a:solidFill>
            <a:srgbClr val="FF6600"/>
          </a:solidFill>
        </p:spPr>
      </p:pic>
      <p:pic>
        <p:nvPicPr>
          <p:cNvPr id="9" name="Picture 8" descr="Screen Clippi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5013"/>
            <a:ext cx="2257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00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8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8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661248"/>
            <a:ext cx="2123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0080"/>
                </a:solidFill>
              </a:rPr>
              <a:t>MIFS</a:t>
            </a:r>
          </a:p>
          <a:p>
            <a:r>
              <a:rPr lang="en-GB" b="1" dirty="0" smtClean="0">
                <a:solidFill>
                  <a:srgbClr val="000080"/>
                </a:solidFill>
              </a:rPr>
              <a:t>Lisa Murphy</a:t>
            </a:r>
          </a:p>
          <a:p>
            <a:r>
              <a:rPr lang="en-GB" b="1" dirty="0" smtClean="0">
                <a:solidFill>
                  <a:srgbClr val="000080"/>
                </a:solidFill>
              </a:rPr>
              <a:t>Room: Left of AF room</a:t>
            </a:r>
            <a:endParaRPr lang="en-GB" b="1" dirty="0">
              <a:solidFill>
                <a:srgbClr val="00008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174842"/>
            <a:ext cx="6336704" cy="864096"/>
          </a:xfrm>
          <a:prstGeom prst="roundRect">
            <a:avLst/>
          </a:prstGeom>
          <a:solidFill>
            <a:srgbClr val="B3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b="1" dirty="0" smtClean="0">
              <a:solidFill>
                <a:srgbClr val="000080"/>
              </a:solidFill>
            </a:endParaRPr>
          </a:p>
          <a:p>
            <a:pPr algn="ctr"/>
            <a:r>
              <a:rPr lang="en-GB" sz="2500" b="1" dirty="0" smtClean="0">
                <a:solidFill>
                  <a:srgbClr val="000080"/>
                </a:solidFill>
              </a:rPr>
              <a:t>Managerial  Foundations of Information Systems</a:t>
            </a:r>
            <a:endParaRPr lang="en-GB" sz="2500" b="1" dirty="0">
              <a:solidFill>
                <a:srgbClr val="000080"/>
              </a:solidFill>
            </a:endParaRPr>
          </a:p>
          <a:p>
            <a:pPr algn="ctr"/>
            <a:endParaRPr lang="en-IE" sz="2500" dirty="0">
              <a:solidFill>
                <a:srgbClr val="00008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404664"/>
            <a:ext cx="323528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0" y="836712"/>
            <a:ext cx="323528" cy="0"/>
          </a:xfrm>
          <a:prstGeom prst="line">
            <a:avLst/>
          </a:prstGeom>
          <a:ln w="28575">
            <a:solidFill>
              <a:srgbClr val="0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45764" y="1456503"/>
            <a:ext cx="2582020" cy="1728192"/>
          </a:xfrm>
          <a:prstGeom prst="cloudCallout">
            <a:avLst>
              <a:gd name="adj1" fmla="val 32739"/>
              <a:gd name="adj2" fmla="val 8046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200" b="1" dirty="0" smtClean="0">
                <a:solidFill>
                  <a:schemeClr val="bg1"/>
                </a:solidFill>
              </a:rPr>
              <a:t>Introduction</a:t>
            </a:r>
            <a:endParaRPr lang="en-IE" sz="2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eb.knust.edu.gh/idlvclass/file.php/1/courseimages/management-information-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870333" cy="36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Schedule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99319"/>
            <a:ext cx="8229600" cy="5026025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IE" b="1" dirty="0" smtClean="0">
                <a:solidFill>
                  <a:srgbClr val="FF6600"/>
                </a:solidFill>
              </a:rPr>
              <a:t>BSHC </a:t>
            </a:r>
          </a:p>
          <a:p>
            <a:pPr marL="0" indent="0" eaLnBrk="1" hangingPunct="1">
              <a:buNone/>
            </a:pPr>
            <a:r>
              <a:rPr lang="en-IE" dirty="0" smtClean="0"/>
              <a:t>Tuesday – 3-5pm</a:t>
            </a:r>
          </a:p>
          <a:p>
            <a:pPr marL="0" indent="0" eaLnBrk="1" hangingPunct="1">
              <a:buNone/>
            </a:pPr>
            <a:endParaRPr lang="en-IE" b="1" dirty="0" smtClean="0">
              <a:solidFill>
                <a:srgbClr val="FF6600"/>
              </a:solidFill>
            </a:endParaRPr>
          </a:p>
          <a:p>
            <a:pPr marL="0" indent="0" eaLnBrk="1" hangingPunct="1">
              <a:buNone/>
            </a:pPr>
            <a:r>
              <a:rPr lang="en-IE" b="1" dirty="0" smtClean="0">
                <a:solidFill>
                  <a:srgbClr val="FF6600"/>
                </a:solidFill>
              </a:rPr>
              <a:t>BSHBIS </a:t>
            </a:r>
          </a:p>
          <a:p>
            <a:pPr marL="0" indent="0" eaLnBrk="1" hangingPunct="1">
              <a:buNone/>
            </a:pPr>
            <a:r>
              <a:rPr lang="en-IE" dirty="0" smtClean="0"/>
              <a:t>Thursday – 11-1pm</a:t>
            </a:r>
          </a:p>
          <a:p>
            <a:pPr marL="0" indent="0" eaLnBrk="1" hangingPunct="1">
              <a:buNone/>
            </a:pPr>
            <a:endParaRPr lang="en-IE" dirty="0"/>
          </a:p>
          <a:p>
            <a:pPr marL="0" indent="0" eaLnBrk="1" hangingPunct="1">
              <a:buNone/>
            </a:pPr>
            <a:r>
              <a:rPr lang="en-IE" b="1" dirty="0" smtClean="0">
                <a:solidFill>
                  <a:srgbClr val="FF6600"/>
                </a:solidFill>
              </a:rPr>
              <a:t>Lab: </a:t>
            </a:r>
            <a:r>
              <a:rPr lang="en-IE" dirty="0" smtClean="0"/>
              <a:t>Thursday - 4-5pm</a:t>
            </a:r>
          </a:p>
        </p:txBody>
      </p:sp>
      <p:pic>
        <p:nvPicPr>
          <p:cNvPr id="5122" name="Picture 2" descr="http://freethoughtalliance.org/fta/wp-content/uploads/2012/01/sched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65104"/>
            <a:ext cx="2091333" cy="2086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1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06474"/>
              </p:ext>
            </p:extLst>
          </p:nvPr>
        </p:nvGraphicFramePr>
        <p:xfrm>
          <a:off x="107504" y="1772816"/>
          <a:ext cx="8856984" cy="468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5436096" y="1628800"/>
            <a:ext cx="0" cy="4392488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09998" y="1628800"/>
            <a:ext cx="2160240" cy="0"/>
          </a:xfrm>
          <a:prstGeom prst="straightConnector1">
            <a:avLst/>
          </a:prstGeom>
          <a:ln w="7620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1324799"/>
            <a:ext cx="1944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500" b="1" dirty="0" smtClean="0">
                <a:solidFill>
                  <a:srgbClr val="FF6600"/>
                </a:solidFill>
              </a:rPr>
              <a:t>Pass (15)</a:t>
            </a:r>
            <a:endParaRPr lang="en-IE" sz="3500" b="1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1340768"/>
            <a:ext cx="21170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500" b="1" dirty="0" smtClean="0">
                <a:solidFill>
                  <a:srgbClr val="FF6600"/>
                </a:solidFill>
              </a:rPr>
              <a:t>Fail (62)</a:t>
            </a:r>
            <a:endParaRPr lang="en-IE" sz="3500" b="1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081042">
            <a:off x="6591875" y="3527254"/>
            <a:ext cx="1699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5000" b="1" dirty="0" smtClean="0">
                <a:solidFill>
                  <a:srgbClr val="FF6600"/>
                </a:solidFill>
              </a:rPr>
              <a:t>Why?</a:t>
            </a:r>
            <a:endParaRPr lang="en-IE" sz="5000" b="1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 Results Last </a:t>
            </a:r>
            <a:r>
              <a:rPr lang="en-IE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Studies</a:t>
            </a:r>
          </a:p>
          <a:p>
            <a:r>
              <a:rPr lang="en-US" dirty="0" smtClean="0"/>
              <a:t>Learner Guides</a:t>
            </a:r>
          </a:p>
          <a:p>
            <a:r>
              <a:rPr lang="en-US" dirty="0" smtClean="0"/>
              <a:t>Crosswords</a:t>
            </a:r>
          </a:p>
          <a:p>
            <a:r>
              <a:rPr lang="en-US" dirty="0" smtClean="0"/>
              <a:t>Who wants to be a Millionaire</a:t>
            </a:r>
          </a:p>
          <a:p>
            <a:r>
              <a:rPr lang="en-US" dirty="0" smtClean="0"/>
              <a:t>Double Jeopardy</a:t>
            </a:r>
          </a:p>
          <a:p>
            <a:r>
              <a:rPr lang="en-US" dirty="0" smtClean="0"/>
              <a:t>Match up exercises</a:t>
            </a:r>
          </a:p>
          <a:p>
            <a:r>
              <a:rPr lang="en-US" dirty="0" smtClean="0"/>
              <a:t>Role Play</a:t>
            </a:r>
          </a:p>
          <a:p>
            <a:r>
              <a:rPr lang="en-US" dirty="0" smtClean="0"/>
              <a:t>Activity Sheets</a:t>
            </a:r>
            <a:endParaRPr lang="en-US" dirty="0"/>
          </a:p>
        </p:txBody>
      </p:sp>
      <p:pic>
        <p:nvPicPr>
          <p:cNvPr id="6146" name="Picture 2" descr="http://upload.wikimedia.org/wikipedia/en/9/92/Who_Wants_To_Be_A_Millionaire%3F_(Irelan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24408"/>
            <a:ext cx="12525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upload.wikimedia.org/wikipedia/commons/thumb/1/14/CrosswordUSA.svg/250px-CrosswordUS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23257"/>
            <a:ext cx="12525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1.bp.blogspot.com/-SSYbZe4MlFw/TlIFgZKnQcI/AAAAAAAABNk/vC6PxptHolg/s1600/role+play+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5013176"/>
            <a:ext cx="1252539" cy="1185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8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 is important</a:t>
            </a:r>
            <a:endParaRPr lang="en-US" dirty="0"/>
          </a:p>
        </p:txBody>
      </p:sp>
      <p:pic>
        <p:nvPicPr>
          <p:cNvPr id="7170" name="Picture 2" descr="http://icons.iconarchive.com/icons/iconshock/real-vista-social/256/feedbac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74" y="40770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300192" y="2708920"/>
            <a:ext cx="1944216" cy="2016224"/>
          </a:xfrm>
          <a:prstGeom prst="wedgeEllipseCallou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80"/>
                </a:solidFill>
              </a:rPr>
              <a:t>More Activities</a:t>
            </a:r>
            <a:endParaRPr lang="en-US" b="1" dirty="0">
              <a:solidFill>
                <a:srgbClr val="00008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899592" y="3817190"/>
            <a:ext cx="1944216" cy="2016224"/>
          </a:xfrm>
          <a:prstGeom prst="wedgeEllipseCallout">
            <a:avLst>
              <a:gd name="adj1" fmla="val 56060"/>
              <a:gd name="adj2" fmla="val 32265"/>
            </a:avLst>
          </a:prstGeom>
          <a:solidFill>
            <a:srgbClr val="92D05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80"/>
                </a:solidFill>
              </a:rPr>
              <a:t>More sample exam questions</a:t>
            </a:r>
            <a:endParaRPr lang="en-US" b="1" dirty="0">
              <a:solidFill>
                <a:srgbClr val="00008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3550365" y="1576625"/>
            <a:ext cx="1944216" cy="2016224"/>
          </a:xfrm>
          <a:prstGeom prst="wedgeEllipseCallout">
            <a:avLst>
              <a:gd name="adj1" fmla="val 817"/>
              <a:gd name="adj2" fmla="val 625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80"/>
                </a:solidFill>
              </a:rPr>
              <a:t>More examples</a:t>
            </a:r>
            <a:endParaRPr lang="en-US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9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6600"/>
                </a:solidFill>
              </a:rPr>
              <a:t>RECAP</a:t>
            </a:r>
            <a:endParaRPr lang="en-IE" dirty="0">
              <a:solidFill>
                <a:srgbClr val="FF66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Aim</a:t>
            </a:r>
          </a:p>
          <a:p>
            <a:r>
              <a:rPr lang="en-US" dirty="0"/>
              <a:t>Module Learning Outcomes</a:t>
            </a:r>
          </a:p>
          <a:p>
            <a:r>
              <a:rPr lang="en-US" dirty="0"/>
              <a:t>Recommended Reading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Assessment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http://t0.gstatic.com/images?q=tbn:ANd9GcTNW128Q2ktgBOGQWwFA5bv4x5u-SuKw21VNt6pN9TvybVLsQD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8601">
            <a:off x="496992" y="323448"/>
            <a:ext cx="384499" cy="2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Aim</a:t>
            </a:r>
          </a:p>
          <a:p>
            <a:r>
              <a:rPr lang="en-US" dirty="0" smtClean="0"/>
              <a:t>Module Learning Outcomes</a:t>
            </a:r>
          </a:p>
          <a:p>
            <a:r>
              <a:rPr lang="en-US" dirty="0" smtClean="0"/>
              <a:t>Recommended Reading</a:t>
            </a:r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Schedule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About…</a:t>
            </a:r>
            <a:endParaRPr lang="en-US" sz="3600" smtClean="0"/>
          </a:p>
        </p:txBody>
      </p:sp>
      <p:pic>
        <p:nvPicPr>
          <p:cNvPr id="1026" name="Picture 2" descr="Galw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5"/>
          <a:stretch/>
        </p:blipFill>
        <p:spPr bwMode="auto">
          <a:xfrm>
            <a:off x="5050048" y="1620135"/>
            <a:ext cx="3494203" cy="2600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a3.twimg.com/profile_images/498480547/Orange_Man_Transparent_norm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277"/>
            <a:ext cx="5004048" cy="33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7" y="3934856"/>
            <a:ext cx="2592289" cy="1509864"/>
          </a:xfrm>
        </p:spPr>
        <p:txBody>
          <a:bodyPr>
            <a:normAutofit/>
          </a:bodyPr>
          <a:lstStyle/>
          <a:p>
            <a:pPr marL="169863" indent="4763" eaLnBrk="1" hangingPunct="1">
              <a:spcBef>
                <a:spcPct val="0"/>
              </a:spcBef>
              <a:buFontTx/>
              <a:buNone/>
            </a:pPr>
            <a:r>
              <a:rPr lang="en-IE" sz="2000" b="1" dirty="0" smtClean="0"/>
              <a:t>Lisa Murphy</a:t>
            </a:r>
            <a:br>
              <a:rPr lang="en-IE" sz="2000" b="1" dirty="0" smtClean="0"/>
            </a:br>
            <a:r>
              <a:rPr lang="en-IE" sz="2000" b="1" dirty="0" smtClean="0"/>
              <a:t>School of Computing</a:t>
            </a:r>
            <a:br>
              <a:rPr lang="en-IE" sz="2000" b="1" dirty="0" smtClean="0"/>
            </a:br>
            <a:r>
              <a:rPr lang="en-IE" sz="2000" b="1" dirty="0" smtClean="0"/>
              <a:t>lisa.murphy@ncirl.ie</a:t>
            </a:r>
            <a:br>
              <a:rPr lang="en-IE" sz="2000" b="1" dirty="0" smtClean="0"/>
            </a:br>
            <a:endParaRPr lang="en-IE" sz="2000" b="1" dirty="0" smtClean="0"/>
          </a:p>
        </p:txBody>
      </p:sp>
      <p:sp>
        <p:nvSpPr>
          <p:cNvPr id="2" name="Right Arrow 1"/>
          <p:cNvSpPr/>
          <p:nvPr/>
        </p:nvSpPr>
        <p:spPr>
          <a:xfrm rot="12962560">
            <a:off x="5842086" y="3253166"/>
            <a:ext cx="2663825" cy="99695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Module Aim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000" dirty="0" smtClean="0"/>
              <a:t>To analyse and explore how businesses </a:t>
            </a:r>
            <a:br>
              <a:rPr lang="en-GB" sz="3000" dirty="0" smtClean="0"/>
            </a:br>
            <a:r>
              <a:rPr lang="en-GB" sz="3000" dirty="0" smtClean="0"/>
              <a:t>can benefit from the use of information systems</a:t>
            </a:r>
          </a:p>
          <a:p>
            <a:pPr eaLnBrk="1" hangingPunct="1"/>
            <a:endParaRPr lang="en-GB" sz="3000" dirty="0" smtClean="0"/>
          </a:p>
          <a:p>
            <a:pPr eaLnBrk="1" hangingPunct="1"/>
            <a:r>
              <a:rPr lang="en-GB" sz="3000" b="1" dirty="0" smtClean="0">
                <a:solidFill>
                  <a:srgbClr val="FF6600"/>
                </a:solidFill>
              </a:rPr>
              <a:t>Key Themes:</a:t>
            </a:r>
          </a:p>
          <a:p>
            <a:pPr lvl="1" eaLnBrk="1" hangingPunct="1"/>
            <a:r>
              <a:rPr lang="en-GB" sz="3000" dirty="0" smtClean="0"/>
              <a:t>Technology</a:t>
            </a:r>
          </a:p>
          <a:p>
            <a:pPr lvl="1" eaLnBrk="1" hangingPunct="1"/>
            <a:r>
              <a:rPr lang="en-GB" sz="3000" dirty="0" smtClean="0"/>
              <a:t>Management</a:t>
            </a:r>
          </a:p>
          <a:p>
            <a:pPr lvl="1" eaLnBrk="1" hangingPunct="1"/>
            <a:r>
              <a:rPr lang="en-GB" sz="3000" dirty="0" smtClean="0"/>
              <a:t>Organisation</a:t>
            </a:r>
          </a:p>
        </p:txBody>
      </p:sp>
      <p:pic>
        <p:nvPicPr>
          <p:cNvPr id="5126" name="Picture 4" descr="http://aeroportoditreviso.com/assets/images/business-people-computer-tran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63" y="4437112"/>
            <a:ext cx="3313649" cy="242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Module Learning Outcomes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97152"/>
          </a:xfrm>
          <a:ln>
            <a:solidFill>
              <a:srgbClr val="FF6600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GB" sz="2500" b="1" dirty="0" smtClean="0"/>
              <a:t>On successful completion of this module, students will be able to:</a:t>
            </a:r>
            <a:endParaRPr lang="en-IE" sz="2500" b="1" dirty="0"/>
          </a:p>
          <a:p>
            <a:r>
              <a:rPr lang="en-GB" sz="2500" dirty="0" smtClean="0"/>
              <a:t>Describe an Information System and what are its management, organisation, and technology dimensions</a:t>
            </a:r>
            <a:endParaRPr lang="en-IE" sz="2500" dirty="0"/>
          </a:p>
          <a:p>
            <a:r>
              <a:rPr lang="en-GB" sz="2500" dirty="0" smtClean="0"/>
              <a:t>Assess how Information Systems have become so essential in business today</a:t>
            </a:r>
            <a:endParaRPr lang="en-IE" sz="2500" dirty="0"/>
          </a:p>
          <a:p>
            <a:r>
              <a:rPr lang="en-GB" sz="2500" dirty="0" smtClean="0"/>
              <a:t>Summarise the broad ethical and social issues that are raised by widespread use of information systems </a:t>
            </a:r>
            <a:endParaRPr lang="en-IE" sz="2500" dirty="0"/>
          </a:p>
          <a:p>
            <a:r>
              <a:rPr lang="en-GB" sz="2500" dirty="0" smtClean="0"/>
              <a:t>Evaluate how technologies can enhance the performance of a business</a:t>
            </a:r>
            <a:endParaRPr lang="en-IE" sz="2500" dirty="0"/>
          </a:p>
          <a:p>
            <a:r>
              <a:rPr lang="en-GB" sz="2500" dirty="0" smtClean="0"/>
              <a:t>Describe the technologies and procedures necessary to ensure that systems are reliable and secure</a:t>
            </a:r>
            <a:endParaRPr lang="en-IE" sz="2500" dirty="0" smtClean="0"/>
          </a:p>
        </p:txBody>
      </p:sp>
      <p:pic>
        <p:nvPicPr>
          <p:cNvPr id="6" name="Picture 6" descr="http://kasperspiro.files.wordpress.com/2011/09/objective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4" y="1916832"/>
            <a:ext cx="1222412" cy="8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Recommended Text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sz="2800" b="1" dirty="0" smtClean="0">
                <a:solidFill>
                  <a:srgbClr val="FF6600"/>
                </a:solidFill>
              </a:rPr>
              <a:t>Management Information Systems: Global Edition, 11</a:t>
            </a:r>
            <a:r>
              <a:rPr lang="en-IE" sz="2800" b="1" baseline="30000" dirty="0" smtClean="0">
                <a:solidFill>
                  <a:srgbClr val="FF6600"/>
                </a:solidFill>
              </a:rPr>
              <a:t>th</a:t>
            </a:r>
            <a:r>
              <a:rPr lang="en-IE" sz="2800" b="1" dirty="0" smtClean="0">
                <a:solidFill>
                  <a:srgbClr val="FF6600"/>
                </a:solidFill>
              </a:rPr>
              <a:t> Edition</a:t>
            </a:r>
          </a:p>
          <a:p>
            <a:pPr lvl="1" eaLnBrk="1" hangingPunct="1"/>
            <a:r>
              <a:rPr lang="en-IE" dirty="0" smtClean="0"/>
              <a:t>Ken </a:t>
            </a:r>
            <a:r>
              <a:rPr lang="en-IE" dirty="0" err="1" smtClean="0"/>
              <a:t>Laudon</a:t>
            </a:r>
            <a:r>
              <a:rPr lang="en-IE" dirty="0" smtClean="0"/>
              <a:t> &amp; Jane </a:t>
            </a:r>
            <a:r>
              <a:rPr lang="en-IE" dirty="0" err="1" smtClean="0"/>
              <a:t>Laudon</a:t>
            </a:r>
            <a:r>
              <a:rPr lang="en-IE" dirty="0" smtClean="0"/>
              <a:t> </a:t>
            </a:r>
            <a:br>
              <a:rPr lang="en-IE" dirty="0" smtClean="0"/>
            </a:br>
            <a:r>
              <a:rPr lang="en-IE" dirty="0" smtClean="0"/>
              <a:t>(2010)</a:t>
            </a:r>
          </a:p>
          <a:p>
            <a:pPr eaLnBrk="1" hangingPunct="1"/>
            <a:r>
              <a:rPr lang="en-IE" sz="2800" b="1" dirty="0" smtClean="0">
                <a:solidFill>
                  <a:srgbClr val="FF6600"/>
                </a:solidFill>
              </a:rPr>
              <a:t>Publisher: </a:t>
            </a:r>
          </a:p>
          <a:p>
            <a:pPr lvl="1" eaLnBrk="1" hangingPunct="1"/>
            <a:r>
              <a:rPr lang="en-IE" dirty="0" smtClean="0"/>
              <a:t>Pearson Higher Education</a:t>
            </a:r>
          </a:p>
          <a:p>
            <a:pPr eaLnBrk="1" hangingPunct="1"/>
            <a:r>
              <a:rPr lang="en-IE" sz="2800" b="1" dirty="0" smtClean="0">
                <a:solidFill>
                  <a:srgbClr val="FF6600"/>
                </a:solidFill>
              </a:rPr>
              <a:t>ISBN</a:t>
            </a:r>
          </a:p>
          <a:p>
            <a:pPr lvl="1" eaLnBrk="1" hangingPunct="1"/>
            <a:r>
              <a:rPr lang="en-IE" dirty="0" smtClean="0"/>
              <a:t>10:013609368X</a:t>
            </a:r>
          </a:p>
          <a:p>
            <a:pPr lvl="1" eaLnBrk="1" hangingPunct="1"/>
            <a:r>
              <a:rPr lang="en-IE" dirty="0" smtClean="0"/>
              <a:t>13:9780136093688</a:t>
            </a:r>
          </a:p>
        </p:txBody>
      </p:sp>
      <p:pic>
        <p:nvPicPr>
          <p:cNvPr id="7174" name="Picture 2" descr="http://vig-fp.pearsoned.co.uk/bigcovers/013609368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10259"/>
            <a:ext cx="2604810" cy="3383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</a:p>
        </p:txBody>
      </p:sp>
      <p:pic>
        <p:nvPicPr>
          <p:cNvPr id="2050" name="Picture 2" descr="http://www.lesscakemorefrosting.com/wp-content/uploads/2012/03/OpenBook8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4374" b="3551"/>
          <a:stretch/>
        </p:blipFill>
        <p:spPr bwMode="auto">
          <a:xfrm>
            <a:off x="0" y="1340768"/>
            <a:ext cx="9396535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98267" y="1855365"/>
            <a:ext cx="3042085" cy="4525963"/>
          </a:xfrm>
        </p:spPr>
        <p:txBody>
          <a:bodyPr>
            <a:normAutofit/>
          </a:bodyPr>
          <a:lstStyle/>
          <a:p>
            <a:pPr marL="284163" lvl="2" indent="-282575"/>
            <a:r>
              <a:rPr lang="en-IE" b="1" dirty="0"/>
              <a:t>Chapter 3: </a:t>
            </a:r>
            <a:r>
              <a:rPr lang="en-IE" dirty="0"/>
              <a:t>Information System, organisations, and Strategy</a:t>
            </a:r>
          </a:p>
          <a:p>
            <a:pPr marL="284163" lvl="2" indent="-282575"/>
            <a:r>
              <a:rPr lang="en-IE" b="1" dirty="0"/>
              <a:t>Chapter 4: </a:t>
            </a:r>
            <a:r>
              <a:rPr lang="en-IE" dirty="0"/>
              <a:t>Ethical and Social Issue in Information Systems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711349"/>
            <a:ext cx="3294619" cy="45259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IE" sz="2000" b="1" dirty="0" smtClean="0">
                <a:solidFill>
                  <a:srgbClr val="FF6600"/>
                </a:solidFill>
              </a:rPr>
              <a:t>Part One</a:t>
            </a:r>
          </a:p>
          <a:p>
            <a:pPr marL="65088" lvl="1" indent="0">
              <a:buNone/>
            </a:pPr>
            <a:r>
              <a:rPr lang="en-IE" sz="2000" dirty="0"/>
              <a:t>O</a:t>
            </a:r>
            <a:r>
              <a:rPr lang="en-IE" sz="2000" dirty="0" smtClean="0"/>
              <a:t>rganisations, Management, and the Networked Enterprise</a:t>
            </a:r>
            <a:endParaRPr lang="en-IE" sz="2000" dirty="0"/>
          </a:p>
          <a:p>
            <a:pPr marL="465138" lvl="2" indent="-290513"/>
            <a:r>
              <a:rPr lang="en-IE" b="1" dirty="0" smtClean="0"/>
              <a:t>Chapter 1: </a:t>
            </a:r>
            <a:r>
              <a:rPr lang="en-IE" dirty="0" smtClean="0"/>
              <a:t>Information Systems in Global Business Today</a:t>
            </a:r>
          </a:p>
          <a:p>
            <a:pPr marL="465138" lvl="2" indent="-290513"/>
            <a:r>
              <a:rPr lang="en-IE" b="1" dirty="0" smtClean="0"/>
              <a:t>Chapter 2: </a:t>
            </a:r>
            <a:r>
              <a:rPr lang="en-IE" dirty="0" smtClean="0"/>
              <a:t>Global E-Business: How Businesses Use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29642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Syllabus</a:t>
            </a:r>
          </a:p>
        </p:txBody>
      </p:sp>
      <p:pic>
        <p:nvPicPr>
          <p:cNvPr id="2050" name="Picture 2" descr="http://www.lesscakemorefrosting.com/wp-content/uploads/2012/03/OpenBook8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4374" b="3551"/>
          <a:stretch/>
        </p:blipFill>
        <p:spPr bwMode="auto">
          <a:xfrm>
            <a:off x="0" y="1340768"/>
            <a:ext cx="9396535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98267" y="1783357"/>
            <a:ext cx="3042085" cy="4525963"/>
          </a:xfrm>
        </p:spPr>
        <p:txBody>
          <a:bodyPr>
            <a:normAutofit/>
          </a:bodyPr>
          <a:lstStyle/>
          <a:p>
            <a:r>
              <a:rPr lang="en-IE" sz="2000" b="1" dirty="0"/>
              <a:t>Chapter 7: </a:t>
            </a:r>
            <a:r>
              <a:rPr lang="en-IE" sz="2000" dirty="0"/>
              <a:t>Telecommunications, the Internet, and Wireless Technology</a:t>
            </a:r>
          </a:p>
          <a:p>
            <a:r>
              <a:rPr lang="en-IE" sz="2000" b="1" dirty="0"/>
              <a:t>Chapter 8: </a:t>
            </a:r>
            <a:r>
              <a:rPr lang="en-IE" sz="2000" dirty="0"/>
              <a:t>Securing Information Systems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711349"/>
            <a:ext cx="329461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b="1" dirty="0">
                <a:solidFill>
                  <a:srgbClr val="FF6600"/>
                </a:solidFill>
              </a:rPr>
              <a:t>Part </a:t>
            </a:r>
            <a:r>
              <a:rPr lang="en-IE" sz="2000" b="1" dirty="0" smtClean="0">
                <a:solidFill>
                  <a:srgbClr val="FF6600"/>
                </a:solidFill>
              </a:rPr>
              <a:t>Two</a:t>
            </a:r>
            <a:endParaRPr lang="en-IE" sz="20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IE" sz="2000" dirty="0"/>
              <a:t>Information Technology Infrastructure</a:t>
            </a:r>
          </a:p>
          <a:p>
            <a:pPr indent="-284163"/>
            <a:r>
              <a:rPr lang="en-IE" sz="2000" b="1" dirty="0"/>
              <a:t>Chapter 5: </a:t>
            </a:r>
            <a:r>
              <a:rPr lang="en-IE" sz="2000" dirty="0"/>
              <a:t>IT Infrastructure and Emerging Technologies</a:t>
            </a:r>
          </a:p>
          <a:p>
            <a:pPr indent="-284163"/>
            <a:r>
              <a:rPr lang="en-IE" sz="2000" b="1" dirty="0"/>
              <a:t>Chapter 6: </a:t>
            </a:r>
            <a:r>
              <a:rPr lang="en-IE" sz="2000" dirty="0"/>
              <a:t>Foundations of Business </a:t>
            </a:r>
            <a:r>
              <a:rPr lang="en-IE" sz="2000" dirty="0" smtClean="0"/>
              <a:t>Intelligence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790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mtClean="0"/>
              <a:t>Assessment</a:t>
            </a:r>
          </a:p>
        </p:txBody>
      </p:sp>
      <p:pic>
        <p:nvPicPr>
          <p:cNvPr id="6" name="Picture 2" descr="http://www.alittleb.it/wp-content/uploads/2010/07/2avata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5" t="16676"/>
          <a:stretch/>
        </p:blipFill>
        <p:spPr bwMode="auto">
          <a:xfrm flipH="1">
            <a:off x="4801" y="3418261"/>
            <a:ext cx="1691680" cy="34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1403648" y="1484784"/>
            <a:ext cx="4248472" cy="2448272"/>
          </a:xfrm>
          <a:prstGeom prst="wedgeEllipseCallout">
            <a:avLst>
              <a:gd name="adj1" fmla="val -42560"/>
              <a:gd name="adj2" fmla="val 48272"/>
            </a:avLst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80"/>
                </a:solidFill>
              </a:rPr>
              <a:t>In Class Assessments – 50%</a:t>
            </a:r>
          </a:p>
          <a:p>
            <a:pPr algn="ctr"/>
            <a:r>
              <a:rPr lang="en-US" b="1" smtClean="0">
                <a:solidFill>
                  <a:srgbClr val="000080"/>
                </a:solidFill>
              </a:rPr>
              <a:t>Weekly CA’s (Week 3-13)</a:t>
            </a:r>
            <a:endParaRPr lang="en-US" b="1" dirty="0" smtClean="0">
              <a:solidFill>
                <a:srgbClr val="000080"/>
              </a:solidFill>
            </a:endParaRPr>
          </a:p>
          <a:p>
            <a:pPr algn="ctr"/>
            <a:r>
              <a:rPr lang="en-US" b="1" dirty="0" smtClean="0">
                <a:solidFill>
                  <a:srgbClr val="000080"/>
                </a:solidFill>
              </a:rPr>
              <a:t>Final Examination 50%</a:t>
            </a:r>
          </a:p>
          <a:p>
            <a:pPr algn="ctr"/>
            <a:r>
              <a:rPr lang="en-US" b="1" dirty="0" smtClean="0">
                <a:solidFill>
                  <a:srgbClr val="000080"/>
                </a:solidFill>
              </a:rPr>
              <a:t>Total 100%</a:t>
            </a:r>
            <a:endParaRPr lang="en-US" b="1" dirty="0">
              <a:solidFill>
                <a:srgbClr val="00008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09706"/>
              </p:ext>
            </p:extLst>
          </p:nvPr>
        </p:nvGraphicFramePr>
        <p:xfrm>
          <a:off x="6948264" y="1772816"/>
          <a:ext cx="17281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000080"/>
                          </a:solidFill>
                        </a:rPr>
                        <a:t>Wk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CA %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3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4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5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15%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6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7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9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10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15%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11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12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13</a:t>
                      </a:r>
                      <a:endParaRPr lang="en-GB" dirty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rgbClr val="000080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solidFill>
                          <a:srgbClr val="00008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s01_1 1">
    <a:dk1>
      <a:srgbClr val="1D528D"/>
    </a:dk1>
    <a:lt1>
      <a:srgbClr val="FFFFFF"/>
    </a:lt1>
    <a:dk2>
      <a:srgbClr val="000000"/>
    </a:dk2>
    <a:lt2>
      <a:srgbClr val="B2B2B2"/>
    </a:lt2>
    <a:accent1>
      <a:srgbClr val="2D6BC7"/>
    </a:accent1>
    <a:accent2>
      <a:srgbClr val="FF9900"/>
    </a:accent2>
    <a:accent3>
      <a:srgbClr val="FFFFFF"/>
    </a:accent3>
    <a:accent4>
      <a:srgbClr val="174578"/>
    </a:accent4>
    <a:accent5>
      <a:srgbClr val="ADBAE0"/>
    </a:accent5>
    <a:accent6>
      <a:srgbClr val="E78A00"/>
    </a:accent6>
    <a:hlink>
      <a:srgbClr val="9999FF"/>
    </a:hlink>
    <a:folHlink>
      <a:srgbClr val="969696"/>
    </a:folHlink>
  </a:clrScheme>
  <a:fontScheme name="ms01_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2881</TotalTime>
  <Words>366</Words>
  <Application>Microsoft Office PowerPoint</Application>
  <PresentationFormat>On-screen Show (4:3)</PresentationFormat>
  <Paragraphs>122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About…</vt:lpstr>
      <vt:lpstr>Module Aim</vt:lpstr>
      <vt:lpstr>Module Learning Outcomes</vt:lpstr>
      <vt:lpstr>Recommended Text</vt:lpstr>
      <vt:lpstr>Syllabus</vt:lpstr>
      <vt:lpstr>Syllabus</vt:lpstr>
      <vt:lpstr>Assessment</vt:lpstr>
      <vt:lpstr>Schedule</vt:lpstr>
      <vt:lpstr>Exam Results Last Year</vt:lpstr>
      <vt:lpstr>Activities</vt:lpstr>
      <vt:lpstr>Your feedback is important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Murphy</dc:creator>
  <cp:lastModifiedBy>Lisa Murphy</cp:lastModifiedBy>
  <cp:revision>579</cp:revision>
  <cp:lastPrinted>2013-09-30T12:42:51Z</cp:lastPrinted>
  <dcterms:created xsi:type="dcterms:W3CDTF">2013-09-09T11:26:27Z</dcterms:created>
  <dcterms:modified xsi:type="dcterms:W3CDTF">2015-01-22T10:59:43Z</dcterms:modified>
</cp:coreProperties>
</file>