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676" r:id="rId2"/>
    <p:sldId id="796" r:id="rId3"/>
    <p:sldId id="852" r:id="rId4"/>
    <p:sldId id="853" r:id="rId5"/>
    <p:sldId id="854" r:id="rId6"/>
    <p:sldId id="855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871" r:id="rId23"/>
    <p:sldId id="872" r:id="rId24"/>
    <p:sldId id="873" r:id="rId25"/>
    <p:sldId id="874" r:id="rId26"/>
    <p:sldId id="875" r:id="rId27"/>
    <p:sldId id="876" r:id="rId28"/>
    <p:sldId id="879" r:id="rId29"/>
    <p:sldId id="824" r:id="rId30"/>
    <p:sldId id="792" r:id="rId31"/>
    <p:sldId id="877" r:id="rId32"/>
    <p:sldId id="878" r:id="rId33"/>
    <p:sldId id="785" r:id="rId3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80"/>
    <a:srgbClr val="B3E2FF"/>
    <a:srgbClr val="FFFF99"/>
    <a:srgbClr val="FFE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8129" autoAdjust="0"/>
  </p:normalViewPr>
  <p:slideViewPr>
    <p:cSldViewPr>
      <p:cViewPr varScale="1">
        <p:scale>
          <a:sx n="54" d="100"/>
          <a:sy n="54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BD1E-0455-4ACF-A62D-834F1550D6D3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D33D-5743-4426-B759-35DAA819D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5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16177-4273-4DB6-8FFC-B9FA1AE3EE35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73488" y="9409113"/>
            <a:ext cx="2887662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C8C6532-2BE2-42EA-BD77-18771EBCBECD}" type="slidenum">
              <a:rPr 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5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F51B-7AAC-4955-8F55-E02A7A4A5459}" type="slidenum">
              <a:rPr lang="en-US"/>
              <a:pPr/>
              <a:t>10</a:t>
            </a:fld>
            <a:endParaRPr lang="en-US"/>
          </a:p>
        </p:txBody>
      </p:sp>
      <p:sp>
        <p:nvSpPr>
          <p:cNvPr id="102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2979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22980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C90A79-9172-4398-8EC5-F1D779492E60}" type="slidenum">
              <a:rPr 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E9C17-D4EA-4195-BCA3-FCCEC5790CDB}" type="slidenum">
              <a:rPr lang="en-US"/>
              <a:pPr/>
              <a:t>11</a:t>
            </a:fld>
            <a:endParaRPr lang="en-US"/>
          </a:p>
        </p:txBody>
      </p:sp>
      <p:sp>
        <p:nvSpPr>
          <p:cNvPr id="102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5027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25028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72B3EF-68B1-42C8-B849-F3A7598F033D}" type="slidenum">
              <a:rPr 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8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455BC-464C-4D88-B0FD-097A5BD63084}" type="slidenum">
              <a:rPr lang="en-US"/>
              <a:pPr/>
              <a:t>12</a:t>
            </a:fld>
            <a:endParaRPr lang="en-US"/>
          </a:p>
        </p:txBody>
      </p:sp>
      <p:sp>
        <p:nvSpPr>
          <p:cNvPr id="1027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7075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27076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8F1952-616C-46A3-8E70-7013769BA9B1}" type="slidenum">
              <a:rPr lang="en-US" sz="1200">
                <a:latin typeface="Times New Roman" panose="02020603050405020304" pitchFamily="18" charset="0"/>
              </a:rPr>
              <a:pPr algn="r"/>
              <a:t>12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4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FA6A8-F589-4DD3-8455-77515F357829}" type="slidenum">
              <a:rPr lang="en-US"/>
              <a:pPr/>
              <a:t>13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F9080-ADF4-4B40-B999-C0E1240E9701}" type="slidenum">
              <a:rPr lang="en-US"/>
              <a:pPr/>
              <a:t>14</a:t>
            </a:fld>
            <a:endParaRPr lang="en-US"/>
          </a:p>
        </p:txBody>
      </p:sp>
      <p:sp>
        <p:nvSpPr>
          <p:cNvPr id="1029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9123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29124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C86865-EDF4-42DB-B586-B1894AFBF715}" type="slidenum">
              <a:rPr 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8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6D4D2-8E98-40D8-BEB5-1B6DDC647F35}" type="slidenum">
              <a:rPr lang="en-US"/>
              <a:pPr/>
              <a:t>15</a:t>
            </a:fld>
            <a:endParaRPr lang="en-US"/>
          </a:p>
        </p:txBody>
      </p:sp>
      <p:sp>
        <p:nvSpPr>
          <p:cNvPr id="1031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1171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31172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963A751-A42C-424D-960F-927218DE483C}" type="slidenum">
              <a:rPr lang="en-US" sz="1200">
                <a:latin typeface="Times New Roman" panose="02020603050405020304" pitchFamily="18" charset="0"/>
              </a:rPr>
              <a:pPr algn="r"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4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95943-6D3E-4323-8194-81B547DC3D1E}" type="slidenum">
              <a:rPr lang="en-US"/>
              <a:pPr/>
              <a:t>16</a:t>
            </a:fld>
            <a:endParaRPr lang="en-US"/>
          </a:p>
        </p:txBody>
      </p:sp>
      <p:sp>
        <p:nvSpPr>
          <p:cNvPr id="1033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3219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33220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1C7DF66-F700-4DA9-A579-97B42C655F40}" type="slidenum">
              <a:rPr 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89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636EC-C094-408C-AAAB-B7931D611BD7}" type="slidenum">
              <a:rPr lang="en-US"/>
              <a:pPr/>
              <a:t>17</a:t>
            </a:fld>
            <a:endParaRPr lang="en-US"/>
          </a:p>
        </p:txBody>
      </p:sp>
      <p:sp>
        <p:nvSpPr>
          <p:cNvPr id="1035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5267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35268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BE21CEB-D2A5-47B6-B657-891A3DBB74A2}" type="slidenum">
              <a:rPr lang="en-US" sz="1200">
                <a:latin typeface="Times New Roman" panose="02020603050405020304" pitchFamily="18" charset="0"/>
              </a:rPr>
              <a:pPr algn="r"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3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742C3-24DE-4A5E-A256-97688AD8A54E}" type="slidenum">
              <a:rPr lang="en-US"/>
              <a:pPr/>
              <a:t>18</a:t>
            </a:fld>
            <a:endParaRPr lang="en-US"/>
          </a:p>
        </p:txBody>
      </p:sp>
      <p:sp>
        <p:nvSpPr>
          <p:cNvPr id="1037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7315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37316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21008A9-1FEA-46A8-B7A4-4BC6A0E6E470}" type="slidenum">
              <a:rPr lang="en-US" sz="1200">
                <a:latin typeface="Times New Roman" panose="02020603050405020304" pitchFamily="18" charset="0"/>
              </a:rPr>
              <a:pPr algn="r"/>
              <a:t>18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7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E5B8E-D57C-47D5-940F-8BED50E67306}" type="slidenum">
              <a:rPr lang="en-US"/>
              <a:pPr/>
              <a:t>19</a:t>
            </a:fld>
            <a:endParaRPr lang="en-US"/>
          </a:p>
        </p:txBody>
      </p:sp>
      <p:sp>
        <p:nvSpPr>
          <p:cNvPr id="1039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9363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39364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AE4A129-9F08-4F21-B2AC-76EEC191AE34}" type="slidenum">
              <a:rPr lang="en-US" sz="1200">
                <a:latin typeface="Times New Roman" panose="02020603050405020304" pitchFamily="18" charset="0"/>
              </a:rPr>
              <a:pPr algn="r"/>
              <a:t>19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2D64D-E3E7-42BE-BF3F-343CE0AFF95F}" type="slidenum">
              <a:rPr lang="en-US"/>
              <a:pPr/>
              <a:t>2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0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C174B-4596-41A2-AE18-F6AEF50A9421}" type="slidenum">
              <a:rPr lang="en-US"/>
              <a:pPr/>
              <a:t>20</a:t>
            </a:fld>
            <a:endParaRPr lang="en-US"/>
          </a:p>
        </p:txBody>
      </p:sp>
      <p:sp>
        <p:nvSpPr>
          <p:cNvPr id="1041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1411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41412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3112AF-B54E-469B-B370-88BE56BA75C6}" type="slidenum">
              <a:rPr lang="en-US" sz="1200">
                <a:latin typeface="Times New Roman" panose="02020603050405020304" pitchFamily="18" charset="0"/>
              </a:rPr>
              <a:pPr algn="r"/>
              <a:t>20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77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99C71-C139-4E01-B795-10405F1F4E3C}" type="slidenum">
              <a:rPr lang="en-US"/>
              <a:pPr/>
              <a:t>21</a:t>
            </a:fld>
            <a:endParaRPr lang="en-US"/>
          </a:p>
        </p:txBody>
      </p:sp>
      <p:sp>
        <p:nvSpPr>
          <p:cNvPr id="1043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3459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43460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92753BF-9C61-4FAC-BD9E-F5A715E481AA}" type="slidenum">
              <a:rPr lang="en-US" sz="1200">
                <a:latin typeface="Times New Roman" panose="02020603050405020304" pitchFamily="18" charset="0"/>
              </a:rPr>
              <a:pPr algn="r"/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74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C4A83-6955-4430-9DB3-1C1EFF08E5A8}" type="slidenum">
              <a:rPr lang="en-US"/>
              <a:pPr/>
              <a:t>22</a:t>
            </a:fld>
            <a:endParaRPr lang="en-US"/>
          </a:p>
        </p:txBody>
      </p:sp>
      <p:sp>
        <p:nvSpPr>
          <p:cNvPr id="1045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5507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45508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4D13D3-3A7A-4D78-813E-447F74F11BD3}" type="slidenum">
              <a:rPr lang="en-US" sz="1200">
                <a:latin typeface="Times New Roman" panose="02020603050405020304" pitchFamily="18" charset="0"/>
              </a:rPr>
              <a:pPr algn="r"/>
              <a:t>22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92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E9399-EA9A-4FE6-8AE3-29B9EB5962C2}" type="slidenum">
              <a:rPr lang="en-US"/>
              <a:pPr/>
              <a:t>23</a:t>
            </a:fld>
            <a:endParaRPr lang="en-US"/>
          </a:p>
        </p:txBody>
      </p:sp>
      <p:sp>
        <p:nvSpPr>
          <p:cNvPr id="1047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7555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47556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D16613B-B150-46A3-9EB9-5FD122B8A99F}" type="slidenum">
              <a:rPr lang="en-US" sz="1200">
                <a:latin typeface="Times New Roman" panose="02020603050405020304" pitchFamily="18" charset="0"/>
              </a:rPr>
              <a:pPr algn="r"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5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76C0D-874A-482F-B413-832E9C3E4E06}" type="slidenum">
              <a:rPr lang="en-US"/>
              <a:pPr/>
              <a:t>24</a:t>
            </a:fld>
            <a:endParaRPr lang="en-US"/>
          </a:p>
        </p:txBody>
      </p:sp>
      <p:sp>
        <p:nvSpPr>
          <p:cNvPr id="1049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9603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49604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2323E71-E36E-49AA-A39F-C19DC4F0644A}" type="slidenum">
              <a:rPr lang="en-US" sz="1200">
                <a:latin typeface="Times New Roman" panose="02020603050405020304" pitchFamily="18" charset="0"/>
              </a:rPr>
              <a:pPr algn="r"/>
              <a:t>24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70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33E6B-6B94-4B2E-84F2-917F46C6773C}" type="slidenum">
              <a:rPr lang="en-US"/>
              <a:pPr/>
              <a:t>25</a:t>
            </a:fld>
            <a:endParaRPr lang="en-US"/>
          </a:p>
        </p:txBody>
      </p:sp>
      <p:sp>
        <p:nvSpPr>
          <p:cNvPr id="1051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1651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51652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EBB9D1-F3DD-4CE2-9B4F-0E43C79F7104}" type="slidenum">
              <a:rPr lang="en-US" sz="1200">
                <a:latin typeface="Times New Roman" panose="02020603050405020304" pitchFamily="18" charset="0"/>
              </a:rPr>
              <a:pPr algn="r"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5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79C28-FAFF-4C5C-9567-22FE08C607E9}" type="slidenum">
              <a:rPr lang="en-US"/>
              <a:pPr/>
              <a:t>26</a:t>
            </a:fld>
            <a:endParaRPr lang="en-US"/>
          </a:p>
        </p:txBody>
      </p:sp>
      <p:sp>
        <p:nvSpPr>
          <p:cNvPr id="1053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3699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53700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FB67AF8-9C00-4E43-AB24-3139AADA93D0}" type="slidenum">
              <a:rPr lang="en-US" sz="1200">
                <a:latin typeface="Times New Roman" panose="02020603050405020304" pitchFamily="18" charset="0"/>
              </a:rPr>
              <a:pPr algn="r"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8D0C1-637A-45D5-BB87-7D5B410EA5E0}" type="slidenum">
              <a:rPr lang="en-US"/>
              <a:pPr/>
              <a:t>27</a:t>
            </a:fld>
            <a:endParaRPr lang="en-US"/>
          </a:p>
        </p:txBody>
      </p:sp>
      <p:sp>
        <p:nvSpPr>
          <p:cNvPr id="1057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7795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57796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3D0E34B-AB04-4854-AAFD-7DAC73CF9F49}" type="slidenum">
              <a:rPr lang="en-US" sz="1200">
                <a:latin typeface="Times New Roman" panose="02020603050405020304" pitchFamily="18" charset="0"/>
              </a:rPr>
              <a:pPr algn="r"/>
              <a:t>27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93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D0C56-44BD-4FC3-AD6F-B31A885FC398}" type="slidenum">
              <a:rPr lang="en-US"/>
              <a:pPr/>
              <a:t>29</a:t>
            </a:fld>
            <a:endParaRPr lang="en-US"/>
          </a:p>
        </p:txBody>
      </p:sp>
      <p:sp>
        <p:nvSpPr>
          <p:cNvPr id="91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0339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10340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D63114A-16B4-41AF-AAC9-970A43F60E95}" type="slidenum">
              <a:rPr lang="en-US" sz="1200">
                <a:latin typeface="Times New Roman" panose="02020603050405020304" pitchFamily="18" charset="0"/>
              </a:rPr>
              <a:pPr algn="r"/>
              <a:t>29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3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A22A2-D356-4AE2-B2A1-97B5AB923E17}" type="slidenum">
              <a:rPr lang="en-US"/>
              <a:pPr/>
              <a:t>3</a:t>
            </a:fld>
            <a:endParaRPr lang="en-US"/>
          </a:p>
        </p:txBody>
      </p:sp>
      <p:sp>
        <p:nvSpPr>
          <p:cNvPr id="1008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8643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08644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693E543-7843-4807-908A-555B75924014}" type="slidenum">
              <a:rPr lang="en-US" sz="1200">
                <a:latin typeface="Times New Roman" panose="02020603050405020304" pitchFamily="18" charset="0"/>
              </a:rPr>
              <a:pPr algn="r"/>
              <a:t>3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7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71B3C-45C3-448D-AF6B-9AE49E6B98A9}" type="slidenum">
              <a:rPr lang="en-US"/>
              <a:pPr/>
              <a:t>4</a:t>
            </a:fld>
            <a:endParaRPr lang="en-US"/>
          </a:p>
        </p:txBody>
      </p:sp>
      <p:sp>
        <p:nvSpPr>
          <p:cNvPr id="1010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0691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10692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9C87FD6-A13B-4572-BB1C-EE66188706D0}" type="slidenum">
              <a:rPr lang="en-US" sz="1200">
                <a:latin typeface="Times New Roman" panose="02020603050405020304" pitchFamily="18" charset="0"/>
              </a:rPr>
              <a:pPr algn="r"/>
              <a:t>4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8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39937-8BC6-4DFC-B2E1-1DFADAF188D8}" type="slidenum">
              <a:rPr lang="en-US"/>
              <a:pPr/>
              <a:t>5</a:t>
            </a:fld>
            <a:endParaRPr lang="en-US"/>
          </a:p>
        </p:txBody>
      </p:sp>
      <p:sp>
        <p:nvSpPr>
          <p:cNvPr id="1014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4787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14788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420D25F-2A5A-4B83-A114-AA15B55A876D}" type="slidenum">
              <a:rPr lang="en-US" sz="1200">
                <a:latin typeface="Times New Roman" panose="02020603050405020304" pitchFamily="18" charset="0"/>
              </a:rPr>
              <a:pPr algn="r"/>
              <a:t>5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4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96420-21CB-47CF-9BFC-55757925BBAA}" type="slidenum">
              <a:rPr lang="en-US"/>
              <a:pPr/>
              <a:t>6</a:t>
            </a:fld>
            <a:endParaRPr lang="en-US"/>
          </a:p>
        </p:txBody>
      </p:sp>
      <p:sp>
        <p:nvSpPr>
          <p:cNvPr id="1016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6835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16836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1DFFC3-4FF8-43D7-84D5-EA915DCA0393}" type="slidenum">
              <a:rPr lang="en-US" sz="1200">
                <a:latin typeface="Times New Roman" panose="02020603050405020304" pitchFamily="18" charset="0"/>
              </a:rPr>
              <a:pPr algn="r"/>
              <a:t>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9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4DEFC-C19A-4C05-A2A5-346A2FC560B1}" type="slidenum">
              <a:rPr lang="en-US"/>
              <a:pPr/>
              <a:t>7</a:t>
            </a:fld>
            <a:endParaRPr lang="en-US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FFFED-8787-4463-BD51-5A03B1F5D713}" type="slidenum">
              <a:rPr lang="en-US"/>
              <a:pPr/>
              <a:t>8</a:t>
            </a:fld>
            <a:endParaRPr lang="en-US"/>
          </a:p>
        </p:txBody>
      </p:sp>
      <p:sp>
        <p:nvSpPr>
          <p:cNvPr id="1018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8883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18884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2BD594D-F1FD-4271-9053-C7C3D97F6F15}" type="slidenum">
              <a:rPr lang="en-US" sz="1200">
                <a:latin typeface="Times New Roman" panose="02020603050405020304" pitchFamily="18" charset="0"/>
              </a:rPr>
              <a:pPr algn="r"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09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B264A-1833-4E31-9A86-E496A09A2A89}" type="slidenum">
              <a:rPr lang="en-US"/>
              <a:pPr/>
              <a:t>9</a:t>
            </a:fld>
            <a:endParaRPr lang="en-US"/>
          </a:p>
        </p:txBody>
      </p:sp>
      <p:sp>
        <p:nvSpPr>
          <p:cNvPr id="1020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0931" name="Notes Placeholder 2"/>
          <p:cNvSpPr>
            <a:spLocks noGrp="1"/>
          </p:cNvSpPr>
          <p:nvPr>
            <p:ph type="body" idx="1"/>
          </p:nvPr>
        </p:nvSpPr>
        <p:spPr>
          <a:xfrm>
            <a:off x="889000" y="4705350"/>
            <a:ext cx="4884738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1020932" name="Slide Number Placeholder 3"/>
          <p:cNvSpPr txBox="1">
            <a:spLocks noGrp="1"/>
          </p:cNvSpPr>
          <p:nvPr/>
        </p:nvSpPr>
        <p:spPr bwMode="auto">
          <a:xfrm>
            <a:off x="3775075" y="9410700"/>
            <a:ext cx="288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2E6876-B812-4DD7-BC02-94AB19CC6F4C}" type="slidenum">
              <a:rPr lang="en-US" sz="1200">
                <a:latin typeface="Times New Roman" panose="02020603050405020304" pitchFamily="18" charset="0"/>
              </a:rPr>
              <a:pPr algn="r"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Lisa Murphy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0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7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4338" y="1252538"/>
            <a:ext cx="4102100" cy="484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252538"/>
            <a:ext cx="4103687" cy="484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82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5E94-F357-4C6B-9E6B-35DBEED9C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25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8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BB38-95A9-4373-8FBD-C72431FE8CF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Lisa Murphy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6"/>
          <a:stretch/>
        </p:blipFill>
        <p:spPr>
          <a:xfrm flipV="1">
            <a:off x="5869" y="1223041"/>
            <a:ext cx="9138132" cy="457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40" b="16255"/>
          <a:stretch/>
        </p:blipFill>
        <p:spPr>
          <a:xfrm flipV="1">
            <a:off x="6207182" y="1223040"/>
            <a:ext cx="2973330" cy="13543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5013"/>
            <a:ext cx="2257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00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7504" y="188640"/>
            <a:ext cx="4176464" cy="8610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0" y="6041094"/>
            <a:ext cx="2123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80"/>
                </a:solidFill>
              </a:rPr>
              <a:t>MFIS</a:t>
            </a:r>
          </a:p>
          <a:p>
            <a:r>
              <a:rPr lang="en-GB" b="1" dirty="0" smtClean="0">
                <a:solidFill>
                  <a:srgbClr val="000080"/>
                </a:solidFill>
              </a:rPr>
              <a:t>Lisa Murphy</a:t>
            </a:r>
            <a:endParaRPr lang="en-GB" b="1" dirty="0">
              <a:solidFill>
                <a:srgbClr val="00008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12" y="18864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2500" b="1" dirty="0">
                <a:solidFill>
                  <a:srgbClr val="000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Technology </a:t>
            </a:r>
            <a:r>
              <a:rPr lang="en-IE" sz="2500" b="1" dirty="0" smtClean="0">
                <a:solidFill>
                  <a:srgbClr val="000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Infrastructure</a:t>
            </a:r>
            <a:endParaRPr lang="en-US" sz="2500" b="1" dirty="0">
              <a:solidFill>
                <a:srgbClr val="00008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0"/>
            <a:ext cx="0" cy="18864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3888" y="0"/>
            <a:ext cx="0" cy="18864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8184" y="1383159"/>
            <a:ext cx="2915816" cy="55399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90116" name="Picture 4" descr="http://community.mis.temple.edu/teamecho/files/2012/12/lock-272x3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884460" cy="34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1979712" y="1613991"/>
            <a:ext cx="4176464" cy="2609521"/>
          </a:xfrm>
          <a:prstGeom prst="wedgeEllipseCallout">
            <a:avLst>
              <a:gd name="adj1" fmla="val 42703"/>
              <a:gd name="adj2" fmla="val 55627"/>
            </a:avLst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b="1" dirty="0" smtClean="0"/>
              <a:t>Securing Information Systems </a:t>
            </a:r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2856527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Policy</a:t>
            </a:r>
            <a:r>
              <a:rPr lang="en-US" dirty="0"/>
              <a:t/>
            </a:r>
            <a:br>
              <a:rPr lang="en-US" dirty="0"/>
            </a:br>
            <a:endParaRPr lang="en-IE" dirty="0"/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250825" y="1412875"/>
            <a:ext cx="80010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2200" b="1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Security policy</a:t>
            </a:r>
          </a:p>
          <a:p>
            <a:pPr marL="447675" lvl="1">
              <a:spcAft>
                <a:spcPts val="1200"/>
              </a:spcAft>
              <a:buFontTx/>
              <a:buChar char="•"/>
            </a:pPr>
            <a:r>
              <a:rPr lang="en-US" sz="2200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Ranks</a:t>
            </a:r>
            <a:r>
              <a:rPr lang="en-US" sz="2200" b="1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+mj-lt"/>
              </a:rPr>
              <a:t>information risks, identifies acceptable </a:t>
            </a:r>
            <a:br>
              <a:rPr lang="en-US" sz="2200" dirty="0">
                <a:solidFill>
                  <a:srgbClr val="000080"/>
                </a:solidFill>
                <a:latin typeface="+mj-lt"/>
              </a:rPr>
            </a:br>
            <a:r>
              <a:rPr lang="en-US" sz="2200" dirty="0">
                <a:solidFill>
                  <a:srgbClr val="000080"/>
                </a:solidFill>
                <a:latin typeface="+mj-lt"/>
              </a:rPr>
              <a:t>security goals, and identifies mechanisms for </a:t>
            </a:r>
            <a:br>
              <a:rPr lang="en-US" sz="2200" dirty="0">
                <a:solidFill>
                  <a:srgbClr val="000080"/>
                </a:solidFill>
                <a:latin typeface="+mj-lt"/>
              </a:rPr>
            </a:br>
            <a:r>
              <a:rPr lang="en-US" sz="2200" dirty="0">
                <a:solidFill>
                  <a:srgbClr val="000080"/>
                </a:solidFill>
                <a:latin typeface="+mj-lt"/>
              </a:rPr>
              <a:t>achieving these goals</a:t>
            </a:r>
          </a:p>
          <a:p>
            <a:pPr marL="447675" lvl="1">
              <a:spcAft>
                <a:spcPts val="1200"/>
              </a:spcAft>
              <a:buFontTx/>
              <a:buChar char="•"/>
            </a:pPr>
            <a:r>
              <a:rPr lang="en-US" sz="2200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Drives other policies</a:t>
            </a:r>
          </a:p>
          <a:p>
            <a:pPr marL="896938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b="1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Acceptable use policy (AUP): </a:t>
            </a:r>
            <a:r>
              <a:rPr lang="en-US" sz="2200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80"/>
                </a:solidFill>
                <a:latin typeface="+mj-lt"/>
              </a:rPr>
              <a:t>efines acceptable uses of firm’s information resources and computing equipment</a:t>
            </a:r>
            <a:endParaRPr lang="en-US" sz="2200" b="1" dirty="0">
              <a:solidFill>
                <a:srgbClr val="000080"/>
              </a:solidFill>
              <a:latin typeface="+mj-lt"/>
              <a:cs typeface="Times New Roman" panose="02020603050405020304" pitchFamily="18" charset="0"/>
            </a:endParaRPr>
          </a:p>
          <a:p>
            <a:pPr marL="896938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b="1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Authorization policies: </a:t>
            </a:r>
            <a:r>
              <a:rPr lang="en-US" sz="2200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80"/>
                </a:solidFill>
                <a:latin typeface="+mj-lt"/>
              </a:rPr>
              <a:t>etermine differing levels of  user access to information assets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Tx/>
              <a:buChar char="•"/>
            </a:pPr>
            <a:r>
              <a:rPr lang="en-US" sz="2200" b="1" dirty="0">
                <a:solidFill>
                  <a:srgbClr val="000080"/>
                </a:solidFill>
                <a:latin typeface="+mj-lt"/>
                <a:cs typeface="Times New Roman" panose="02020603050405020304" pitchFamily="18" charset="0"/>
              </a:rPr>
              <a:t>Authorization management systems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dirty="0">
                <a:solidFill>
                  <a:srgbClr val="000080"/>
                </a:solidFill>
                <a:latin typeface="+mj-lt"/>
              </a:rPr>
              <a:t>Allow each user access only to those portions of system that person is permitted to enter</a:t>
            </a:r>
          </a:p>
        </p:txBody>
      </p:sp>
      <p:pic>
        <p:nvPicPr>
          <p:cNvPr id="1021958" name="Picture 6" descr="7-Security-Policy-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875"/>
            <a:ext cx="2374478" cy="15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60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83152" cy="1143000"/>
          </a:xfrm>
        </p:spPr>
        <p:txBody>
          <a:bodyPr/>
          <a:lstStyle/>
          <a:p>
            <a:r>
              <a:rPr lang="en-US" sz="3500" dirty="0"/>
              <a:t>Security Profiles for a Personnel </a:t>
            </a:r>
            <a:r>
              <a:rPr lang="en-US" sz="3500" dirty="0" smtClean="0"/>
              <a:t>System</a:t>
            </a:r>
            <a:endParaRPr lang="en-IE" sz="3500" dirty="0"/>
          </a:p>
        </p:txBody>
      </p:sp>
      <p:sp>
        <p:nvSpPr>
          <p:cNvPr id="1024004" name="Text Box 6"/>
          <p:cNvSpPr txBox="1">
            <a:spLocks noChangeArrowheads="1"/>
          </p:cNvSpPr>
          <p:nvPr/>
        </p:nvSpPr>
        <p:spPr bwMode="auto">
          <a:xfrm>
            <a:off x="5904282" y="1793900"/>
            <a:ext cx="280828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0080"/>
                </a:solidFill>
                <a:latin typeface="+mj-lt"/>
              </a:rPr>
              <a:t>These two examples represent two security profiles or data security patterns that might be found in a personnel system. </a:t>
            </a:r>
          </a:p>
          <a:p>
            <a:endParaRPr lang="en-US" b="1" dirty="0">
              <a:solidFill>
                <a:srgbClr val="000080"/>
              </a:solidFill>
              <a:latin typeface="+mj-lt"/>
            </a:endParaRPr>
          </a:p>
          <a:p>
            <a:r>
              <a:rPr lang="en-US" b="1" dirty="0">
                <a:solidFill>
                  <a:srgbClr val="000080"/>
                </a:solidFill>
                <a:latin typeface="+mj-lt"/>
              </a:rPr>
              <a:t>Depending on the security profile, a user would have certain restrictions on access to various systems, locations, or data in an organization.</a:t>
            </a:r>
          </a:p>
        </p:txBody>
      </p:sp>
      <p:pic>
        <p:nvPicPr>
          <p:cNvPr id="10240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405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57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Disaster </a:t>
            </a:r>
            <a:r>
              <a:rPr lang="en-GB" dirty="0" smtClean="0"/>
              <a:t>recovery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ct val="50000"/>
              </a:spcAft>
              <a:buNone/>
            </a:pPr>
            <a:r>
              <a:rPr lang="en-US" sz="2200" b="1" dirty="0">
                <a:solidFill>
                  <a:srgbClr val="FF6600"/>
                </a:solidFill>
                <a:cs typeface="Times New Roman" panose="02020603050405020304" pitchFamily="18" charset="0"/>
              </a:rPr>
              <a:t>Disaster recovery planning: </a:t>
            </a:r>
          </a:p>
          <a:p>
            <a:pPr marL="285750" lvl="1">
              <a:spcAft>
                <a:spcPct val="500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Devises plans for restoration </a:t>
            </a:r>
            <a:br>
              <a:rPr lang="en-US" sz="2200" dirty="0">
                <a:cs typeface="Times New Roman" panose="02020603050405020304" pitchFamily="18" charset="0"/>
              </a:rPr>
            </a:br>
            <a:r>
              <a:rPr lang="en-US" sz="2200" dirty="0">
                <a:cs typeface="Times New Roman" panose="02020603050405020304" pitchFamily="18" charset="0"/>
              </a:rPr>
              <a:t>of disrupted services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en-US" sz="2200" b="1" dirty="0">
                <a:solidFill>
                  <a:srgbClr val="FF6600"/>
                </a:solidFill>
                <a:cs typeface="Times New Roman" panose="02020603050405020304" pitchFamily="18" charset="0"/>
              </a:rPr>
              <a:t>Business continuity planning: </a:t>
            </a:r>
          </a:p>
          <a:p>
            <a:pPr marL="358775" lvl="1" indent="-358775">
              <a:spcAft>
                <a:spcPct val="500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Focuses on restoring business </a:t>
            </a:r>
            <a:br>
              <a:rPr lang="en-US" sz="2200" dirty="0">
                <a:cs typeface="Times New Roman" panose="02020603050405020304" pitchFamily="18" charset="0"/>
              </a:rPr>
            </a:br>
            <a:r>
              <a:rPr lang="en-US" sz="2200" dirty="0">
                <a:cs typeface="Times New Roman" panose="02020603050405020304" pitchFamily="18" charset="0"/>
              </a:rPr>
              <a:t>operations after disaster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Both types of plans needed  to identify </a:t>
            </a:r>
            <a:br>
              <a:rPr lang="en-US" sz="2200" dirty="0">
                <a:cs typeface="Times New Roman" panose="02020603050405020304" pitchFamily="18" charset="0"/>
              </a:rPr>
            </a:br>
            <a:r>
              <a:rPr lang="en-US" sz="2200" dirty="0">
                <a:cs typeface="Times New Roman" panose="02020603050405020304" pitchFamily="18" charset="0"/>
              </a:rPr>
              <a:t>firm’s most critical systems and business processes</a:t>
            </a:r>
          </a:p>
          <a:p>
            <a:pPr lvl="1">
              <a:spcAft>
                <a:spcPct val="50000"/>
              </a:spcAft>
              <a:buFont typeface="Calibri" panose="020F0502020204030204" pitchFamily="34" charset="0"/>
              <a:buChar char="‒"/>
            </a:pPr>
            <a:r>
              <a:rPr lang="en-US" sz="2200" dirty="0">
                <a:cs typeface="Times New Roman" panose="02020603050405020304" pitchFamily="18" charset="0"/>
              </a:rPr>
              <a:t>Business impact analysis to determine impact of an outage</a:t>
            </a:r>
          </a:p>
          <a:p>
            <a:pPr lvl="1">
              <a:spcAft>
                <a:spcPct val="50000"/>
              </a:spcAft>
              <a:buFont typeface="Calibri" panose="020F0502020204030204" pitchFamily="34" charset="0"/>
              <a:buChar char="‒"/>
            </a:pPr>
            <a:r>
              <a:rPr lang="en-US" sz="2200" dirty="0">
                <a:cs typeface="Times New Roman" panose="02020603050405020304" pitchFamily="18" charset="0"/>
              </a:rPr>
              <a:t>Management must determine </a:t>
            </a:r>
          </a:p>
          <a:p>
            <a:pPr lvl="2">
              <a:spcAft>
                <a:spcPct val="500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cs typeface="Times New Roman" panose="02020603050405020304" pitchFamily="18" charset="0"/>
              </a:rPr>
              <a:t>Maximum time systems can be down</a:t>
            </a:r>
          </a:p>
          <a:p>
            <a:pPr lvl="2">
              <a:spcAft>
                <a:spcPct val="500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cs typeface="Times New Roman" panose="02020603050405020304" pitchFamily="18" charset="0"/>
              </a:rPr>
              <a:t>Which systems must be restored first</a:t>
            </a:r>
          </a:p>
          <a:p>
            <a:endParaRPr lang="en-IE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85800" y="16129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9F0F1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055" name="Picture 7" descr="disaster-recovery-plan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39" y="1612900"/>
            <a:ext cx="2688761" cy="20165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9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1600200"/>
            <a:ext cx="8784976" cy="1468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Causes of Disaster</a:t>
            </a:r>
            <a:endParaRPr lang="en-US" sz="3600"/>
          </a:p>
        </p:txBody>
      </p:sp>
      <p:sp>
        <p:nvSpPr>
          <p:cNvPr id="107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According to </a:t>
            </a:r>
            <a:r>
              <a:rPr lang="en-US" sz="2800" dirty="0" err="1"/>
              <a:t>Janco</a:t>
            </a:r>
            <a:r>
              <a:rPr lang="en-US" sz="2800" dirty="0"/>
              <a:t> Associates, the primary factor in the activation of Disaster Recovery and Business Continuity Plans is computer hardware failure.</a:t>
            </a:r>
            <a:r>
              <a:rPr lang="en-US" dirty="0"/>
              <a:t> </a:t>
            </a:r>
          </a:p>
        </p:txBody>
      </p:sp>
      <p:pic>
        <p:nvPicPr>
          <p:cNvPr id="1079301" name="Picture 5" descr="Disaster Cau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24955"/>
            <a:ext cx="4405528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>Auditing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MIS audit</a:t>
            </a:r>
          </a:p>
          <a:p>
            <a:pPr marL="358775" lvl="1" indent="-260350">
              <a:spcAft>
                <a:spcPts val="1200"/>
              </a:spcAft>
              <a:buFontTx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E</a:t>
            </a:r>
            <a:r>
              <a:rPr lang="en-US" sz="2000" dirty="0"/>
              <a:t>xamines firm’s overall security environment </a:t>
            </a:r>
            <a:br>
              <a:rPr lang="en-US" sz="2000" dirty="0"/>
            </a:br>
            <a:r>
              <a:rPr lang="en-US" sz="2000" dirty="0"/>
              <a:t>as well as controls governing individual </a:t>
            </a:r>
            <a:br>
              <a:rPr lang="en-US" sz="2000" dirty="0"/>
            </a:br>
            <a:r>
              <a:rPr lang="en-US" sz="2000" dirty="0"/>
              <a:t>information systems</a:t>
            </a:r>
          </a:p>
          <a:p>
            <a:pPr marL="358775" lvl="1" indent="-260350">
              <a:spcAft>
                <a:spcPts val="1200"/>
              </a:spcAft>
              <a:buFontTx/>
              <a:buChar char="•"/>
            </a:pPr>
            <a:r>
              <a:rPr lang="en-US" sz="2000" dirty="0"/>
              <a:t>Reviews technologies, procedures, </a:t>
            </a:r>
            <a:br>
              <a:rPr lang="en-US" sz="2000" dirty="0"/>
            </a:br>
            <a:r>
              <a:rPr lang="en-US" sz="2000" dirty="0"/>
              <a:t>documentation, training, and personnel </a:t>
            </a:r>
          </a:p>
          <a:p>
            <a:pPr marL="358775" lvl="1" indent="-260350">
              <a:spcAft>
                <a:spcPts val="1200"/>
              </a:spcAft>
              <a:buFontTx/>
              <a:buChar char="•"/>
            </a:pPr>
            <a:r>
              <a:rPr lang="en-US" sz="2000" dirty="0"/>
              <a:t>May even simulate disaster to test response </a:t>
            </a:r>
            <a:br>
              <a:rPr lang="en-US" sz="2000" dirty="0"/>
            </a:br>
            <a:r>
              <a:rPr lang="en-US" sz="2000" dirty="0"/>
              <a:t>of technology, IS staff, other employees</a:t>
            </a:r>
          </a:p>
          <a:p>
            <a:pPr marL="358775" lvl="1" indent="-260350">
              <a:spcAft>
                <a:spcPts val="1200"/>
              </a:spcAft>
              <a:buFontTx/>
              <a:buChar char="•"/>
            </a:pPr>
            <a:r>
              <a:rPr lang="en-US" sz="2000" dirty="0"/>
              <a:t>Lists and ranks all control weaknesses and estimates probability of their occurrence</a:t>
            </a:r>
          </a:p>
          <a:p>
            <a:pPr marL="358775" lvl="1" indent="-260350">
              <a:spcAft>
                <a:spcPts val="1200"/>
              </a:spcAft>
              <a:buFontTx/>
              <a:buChar char="•"/>
            </a:pPr>
            <a:r>
              <a:rPr lang="en-US" sz="2000" dirty="0"/>
              <a:t>Assesses financial and organizational impact of each threat</a:t>
            </a:r>
            <a:endParaRPr lang="en-US" sz="2000" b="1" dirty="0"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pic>
        <p:nvPicPr>
          <p:cNvPr id="1028102" name="Picture 6" descr="System securit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40" y="1566791"/>
            <a:ext cx="2011460" cy="25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96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07088" cy="1143000"/>
          </a:xfrm>
        </p:spPr>
        <p:txBody>
          <a:bodyPr/>
          <a:lstStyle/>
          <a:p>
            <a:r>
              <a:rPr lang="en-US" dirty="0"/>
              <a:t>Sample Auditor’s List of Control </a:t>
            </a:r>
            <a:r>
              <a:rPr lang="en-US" dirty="0" smtClean="0"/>
              <a:t>Weaknesses</a:t>
            </a:r>
            <a:endParaRPr lang="en-IE" dirty="0"/>
          </a:p>
        </p:txBody>
      </p:sp>
      <p:sp>
        <p:nvSpPr>
          <p:cNvPr id="1030148" name="Text Box 6"/>
          <p:cNvSpPr txBox="1">
            <a:spLocks noChangeArrowheads="1"/>
          </p:cNvSpPr>
          <p:nvPr/>
        </p:nvSpPr>
        <p:spPr bwMode="auto">
          <a:xfrm>
            <a:off x="6408613" y="1484784"/>
            <a:ext cx="255587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latin typeface="+mj-lt"/>
              </a:rPr>
              <a:t>This chart is a sample page from a list of control weaknesses that an auditor might find in a loan system in a local commercial bank. </a:t>
            </a:r>
          </a:p>
          <a:p>
            <a:endParaRPr lang="en-US" dirty="0">
              <a:solidFill>
                <a:srgbClr val="000080"/>
              </a:solidFill>
              <a:latin typeface="+mj-lt"/>
            </a:endParaRPr>
          </a:p>
          <a:p>
            <a:r>
              <a:rPr lang="en-US" dirty="0">
                <a:solidFill>
                  <a:srgbClr val="000080"/>
                </a:solidFill>
                <a:latin typeface="+mj-lt"/>
              </a:rPr>
              <a:t>This form helps auditors record and evaluate control weaknesses and shows the results of discussing those weaknesses with management, as well as any corrective actions taken by management.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0151" name="Picture 9" descr="Fig-08-04a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6032994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7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Technologies </a:t>
            </a:r>
            <a:r>
              <a:rPr lang="en-US" dirty="0"/>
              <a:t>and Tools for Security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Access control: Policies and procedures to prevent improper access to systems by unauthorized insiders and outsiders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Authorization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Authentication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dirty="0">
                <a:cs typeface="Times New Roman" panose="02020603050405020304" pitchFamily="18" charset="0"/>
              </a:rPr>
              <a:t>Password systems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dirty="0">
                <a:cs typeface="Times New Roman" panose="02020603050405020304" pitchFamily="18" charset="0"/>
              </a:rPr>
              <a:t>Tokens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dirty="0">
                <a:cs typeface="Times New Roman" panose="02020603050405020304" pitchFamily="18" charset="0"/>
              </a:rPr>
              <a:t>Smart cards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200" dirty="0">
                <a:cs typeface="Times New Roman" panose="02020603050405020304" pitchFamily="18" charset="0"/>
              </a:rPr>
              <a:t>Biometric authentication</a:t>
            </a:r>
          </a:p>
          <a:p>
            <a:endParaRPr lang="en-IE" sz="2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2197" name="Picture 5" descr="Hitachi Finger Vein R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3716338"/>
            <a:ext cx="3671887" cy="26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Firewalls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/>
              <a:t>Firewall: </a:t>
            </a:r>
            <a:r>
              <a:rPr lang="en-US" sz="2000" dirty="0"/>
              <a:t>Hardware and/or software to prevent unauthorized access to private networks</a:t>
            </a:r>
          </a:p>
          <a:p>
            <a:pPr marL="358775" lvl="1">
              <a:spcAft>
                <a:spcPts val="600"/>
              </a:spcAft>
              <a:buFontTx/>
              <a:buChar char="•"/>
            </a:pPr>
            <a:r>
              <a:rPr lang="en-US" sz="2000" dirty="0"/>
              <a:t>Screening technologies</a:t>
            </a:r>
          </a:p>
          <a:p>
            <a:pPr marL="717550"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Packet filtering</a:t>
            </a:r>
          </a:p>
          <a:p>
            <a:pPr marL="717550"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 err="1"/>
              <a:t>Stateful</a:t>
            </a:r>
            <a:r>
              <a:rPr lang="en-US" sz="2000" dirty="0"/>
              <a:t> inspection</a:t>
            </a:r>
          </a:p>
          <a:p>
            <a:pPr marL="717550"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Network address translation (NAT)</a:t>
            </a:r>
          </a:p>
          <a:p>
            <a:pPr marL="717550"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Application proxy filtering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dirty="0"/>
              <a:t>Intrusion detection systems: </a:t>
            </a:r>
            <a:r>
              <a:rPr lang="en-US" sz="2000" dirty="0"/>
              <a:t>Monitor vulnerable points on networks to detect and deter intruders</a:t>
            </a:r>
          </a:p>
          <a:p>
            <a:pPr marL="358775" lvl="1" indent="-269875">
              <a:spcAft>
                <a:spcPts val="600"/>
              </a:spcAft>
              <a:buFontTx/>
              <a:buChar char="•"/>
            </a:pPr>
            <a:r>
              <a:rPr lang="en-US" sz="2000" dirty="0"/>
              <a:t>Examines events  as they are happening to discover attacks in progress</a:t>
            </a:r>
          </a:p>
          <a:p>
            <a:pPr marL="358775" lvl="1" indent="-269875">
              <a:spcAft>
                <a:spcPts val="600"/>
              </a:spcAft>
              <a:buFontTx/>
              <a:buChar char="•"/>
            </a:pPr>
            <a:r>
              <a:rPr lang="en-US" sz="2000" dirty="0"/>
              <a:t>Scans network to find patterns indicative of attacks</a:t>
            </a:r>
          </a:p>
          <a:p>
            <a:pPr lvl="2">
              <a:spcAft>
                <a:spcPts val="600"/>
              </a:spcAft>
              <a:buFontTx/>
              <a:buChar char="•"/>
            </a:pPr>
            <a:endParaRPr lang="en-US" sz="2000" dirty="0"/>
          </a:p>
          <a:p>
            <a:endParaRPr lang="en-IE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4246" name="Picture 6" descr="fire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04864"/>
            <a:ext cx="2015654" cy="20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82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Corporate </a:t>
            </a:r>
            <a:r>
              <a:rPr lang="en-US" dirty="0" smtClean="0"/>
              <a:t>Firewall</a:t>
            </a:r>
            <a:endParaRPr lang="en-IE" dirty="0"/>
          </a:p>
        </p:txBody>
      </p:sp>
      <p:pic>
        <p:nvPicPr>
          <p:cNvPr id="1036291" name="Picture 7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7151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6294" name="Text Box 4"/>
          <p:cNvSpPr txBox="1">
            <a:spLocks noChangeArrowheads="1"/>
          </p:cNvSpPr>
          <p:nvPr/>
        </p:nvSpPr>
        <p:spPr bwMode="auto">
          <a:xfrm>
            <a:off x="179512" y="5264040"/>
            <a:ext cx="338455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600"/>
            </a:solidFill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b="1" dirty="0">
                <a:solidFill>
                  <a:srgbClr val="000080"/>
                </a:solidFill>
                <a:latin typeface="+mj-lt"/>
              </a:rPr>
              <a:t>The firewall is placed between the firm’s private network and the public Internet or another distrusted network to protect against unauthorized traffic.</a:t>
            </a:r>
            <a:endParaRPr lang="en-US" dirty="0">
              <a:solidFill>
                <a:srgbClr val="000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78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Protection </a:t>
            </a:r>
            <a:r>
              <a:rPr lang="en-GB" dirty="0" smtClean="0"/>
              <a:t>Software</a:t>
            </a:r>
            <a:endParaRPr lang="en-IE" dirty="0"/>
          </a:p>
        </p:txBody>
      </p:sp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457200" y="16002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en-US" sz="2000" b="1" dirty="0">
                <a:solidFill>
                  <a:srgbClr val="000080"/>
                </a:solidFill>
                <a:latin typeface="+mj-lt"/>
              </a:rPr>
              <a:t>Antivirus and antispyware software:</a:t>
            </a:r>
          </a:p>
          <a:p>
            <a:pPr lvl="1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Checks computers for presence of malware and can often eliminate it as well</a:t>
            </a:r>
          </a:p>
          <a:p>
            <a:pPr lvl="1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Require continual updating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sz="2000" b="1" dirty="0">
                <a:solidFill>
                  <a:srgbClr val="000080"/>
                </a:solidFill>
                <a:latin typeface="+mj-lt"/>
              </a:rPr>
              <a:t>Unified threat management (UTM</a:t>
            </a:r>
            <a:r>
              <a:rPr lang="en-US" sz="2000" b="1" dirty="0" smtClean="0">
                <a:solidFill>
                  <a:srgbClr val="000080"/>
                </a:solidFill>
                <a:latin typeface="+mj-lt"/>
              </a:rPr>
              <a:t>):</a:t>
            </a:r>
            <a:endParaRPr lang="en-US" sz="2000" b="1" dirty="0">
              <a:solidFill>
                <a:srgbClr val="000080"/>
              </a:solidFill>
              <a:latin typeface="+mj-lt"/>
            </a:endParaRPr>
          </a:p>
          <a:p>
            <a:pPr lvl="1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Comprehensive security management </a:t>
            </a:r>
            <a:br>
              <a:rPr lang="en-US" sz="2000" dirty="0">
                <a:solidFill>
                  <a:srgbClr val="000080"/>
                </a:solidFill>
                <a:latin typeface="+mj-lt"/>
              </a:rPr>
            </a:br>
            <a:r>
              <a:rPr lang="en-US" sz="2000" dirty="0">
                <a:solidFill>
                  <a:srgbClr val="000080"/>
                </a:solidFill>
                <a:latin typeface="+mj-lt"/>
              </a:rPr>
              <a:t>products</a:t>
            </a:r>
          </a:p>
          <a:p>
            <a:pPr lvl="1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Tools include</a:t>
            </a:r>
          </a:p>
          <a:p>
            <a:pPr lvl="2">
              <a:spcAft>
                <a:spcPts val="600"/>
              </a:spcAft>
              <a:buFontTx/>
              <a:buChar char="•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Firewalls</a:t>
            </a:r>
          </a:p>
          <a:p>
            <a:pPr lvl="2">
              <a:spcAft>
                <a:spcPts val="600"/>
              </a:spcAft>
              <a:buFontTx/>
              <a:buChar char="•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Intrusion detection</a:t>
            </a:r>
          </a:p>
          <a:p>
            <a:pPr lvl="2">
              <a:spcAft>
                <a:spcPts val="600"/>
              </a:spcAft>
              <a:buFontTx/>
              <a:buChar char="•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VPNs</a:t>
            </a:r>
          </a:p>
          <a:p>
            <a:pPr lvl="2">
              <a:spcAft>
                <a:spcPts val="600"/>
              </a:spcAft>
              <a:buFontTx/>
              <a:buChar char="•"/>
            </a:pPr>
            <a:r>
              <a:rPr lang="en-US" sz="2000" dirty="0">
                <a:solidFill>
                  <a:srgbClr val="000080"/>
                </a:solidFill>
                <a:latin typeface="+mj-lt"/>
              </a:rPr>
              <a:t>Web content filtering</a:t>
            </a:r>
          </a:p>
          <a:p>
            <a:pPr lvl="2">
              <a:spcAft>
                <a:spcPts val="600"/>
              </a:spcAft>
              <a:buFontTx/>
              <a:buChar char="•"/>
            </a:pPr>
            <a:r>
              <a:rPr lang="en-US" sz="2000" dirty="0" err="1">
                <a:solidFill>
                  <a:srgbClr val="000080"/>
                </a:solidFill>
                <a:latin typeface="+mj-lt"/>
              </a:rPr>
              <a:t>Antispam</a:t>
            </a:r>
            <a:r>
              <a:rPr lang="en-US" sz="2000" dirty="0">
                <a:solidFill>
                  <a:srgbClr val="000080"/>
                </a:solidFill>
                <a:latin typeface="+mj-lt"/>
              </a:rPr>
              <a:t> software</a:t>
            </a:r>
          </a:p>
          <a:p>
            <a:pPr lvl="1">
              <a:spcAft>
                <a:spcPts val="600"/>
              </a:spcAft>
              <a:buFontTx/>
              <a:buChar char="•"/>
            </a:pPr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8342" name="Picture 6" descr="antivirus_bitdefender_2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423937"/>
            <a:ext cx="1652241" cy="23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Objectives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608" y="1600200"/>
            <a:ext cx="7643192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Explain why information systems are vulnerable to destruction, error, and abuse.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Assess the business value of security and control.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Identify the components of an organizational framework for security and control.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Evaluate the most important tools and technologies for safeguarding information resources.</a:t>
            </a:r>
          </a:p>
          <a:p>
            <a:pPr>
              <a:spcAft>
                <a:spcPct val="25000"/>
              </a:spcAft>
              <a:buFontTx/>
              <a:buChar char="•"/>
            </a:pPr>
            <a:endParaRPr lang="en-US" sz="3600" b="1" dirty="0">
              <a:cs typeface="Times New Roman" panose="02020603050405020304" pitchFamily="18" charset="0"/>
            </a:endParaRPr>
          </a:p>
          <a:p>
            <a:pPr>
              <a:spcAft>
                <a:spcPct val="25000"/>
              </a:spcAft>
            </a:pPr>
            <a:endParaRPr lang="en-US" sz="3600" b="1" dirty="0"/>
          </a:p>
          <a:p>
            <a:endParaRPr lang="en-IE" dirty="0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447800" y="200025"/>
            <a:ext cx="7696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400" b="1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632837" name="Rectangle 7"/>
          <p:cNvSpPr>
            <a:spLocks noChangeArrowheads="1"/>
          </p:cNvSpPr>
          <p:nvPr/>
        </p:nvSpPr>
        <p:spPr bwMode="auto">
          <a:xfrm>
            <a:off x="457200" y="15240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sz="2200" b="1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endParaRPr lang="en-US" sz="2200" b="1">
              <a:cs typeface="Times New Roman" panose="02020603050405020304" pitchFamily="18" charset="0"/>
            </a:endParaRPr>
          </a:p>
        </p:txBody>
      </p:sp>
      <p:pic>
        <p:nvPicPr>
          <p:cNvPr id="10" name="Picture 6" descr="http://kasperspiro.files.wordpress.com/2011/09/objective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50" y="5805264"/>
            <a:ext cx="1366428" cy="9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79512" y="1524000"/>
            <a:ext cx="864096" cy="18329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6600"/>
                </a:solidFill>
              </a:rPr>
              <a:t>Week 9</a:t>
            </a:r>
            <a:endParaRPr lang="en-IE" b="1" dirty="0">
              <a:solidFill>
                <a:srgbClr val="FF66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8338" y="3607042"/>
            <a:ext cx="864096" cy="1832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6600"/>
                </a:solidFill>
              </a:rPr>
              <a:t>Week 10</a:t>
            </a:r>
            <a:endParaRPr lang="en-IE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8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Securing </a:t>
            </a:r>
            <a:r>
              <a:rPr lang="en-US" dirty="0"/>
              <a:t>wireless networks</a:t>
            </a:r>
            <a:br>
              <a:rPr lang="en-US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400" b="1" dirty="0"/>
              <a:t>WEP security can be improved:</a:t>
            </a:r>
          </a:p>
          <a:p>
            <a:pPr marL="358775"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Activating it</a:t>
            </a:r>
          </a:p>
          <a:p>
            <a:pPr marL="358775"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Assigning unique name to </a:t>
            </a:r>
            <a:br>
              <a:rPr lang="en-US" sz="2000" dirty="0"/>
            </a:br>
            <a:r>
              <a:rPr lang="en-US" sz="2000" dirty="0"/>
              <a:t>network’s SSID</a:t>
            </a:r>
          </a:p>
          <a:p>
            <a:pPr marL="358775"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Using it with VPN technology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sz="2400" b="1" dirty="0"/>
              <a:t>Wi-Fi Alliance finalized </a:t>
            </a:r>
            <a:br>
              <a:rPr lang="en-US" sz="2400" b="1" dirty="0"/>
            </a:br>
            <a:r>
              <a:rPr lang="en-US" sz="2400" b="1" dirty="0"/>
              <a:t>WAP2 specification, replacing </a:t>
            </a:r>
            <a:br>
              <a:rPr lang="en-US" sz="2400" b="1" dirty="0"/>
            </a:br>
            <a:r>
              <a:rPr lang="en-US" sz="2400" b="1" dirty="0"/>
              <a:t>WEP with stronger standards</a:t>
            </a:r>
          </a:p>
          <a:p>
            <a:pPr marL="358775"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Continually changing keys</a:t>
            </a:r>
          </a:p>
          <a:p>
            <a:pPr marL="358775" lvl="2">
              <a:spcBef>
                <a:spcPct val="50000"/>
              </a:spcBef>
              <a:buFontTx/>
              <a:buChar char="•"/>
            </a:pPr>
            <a:r>
              <a:rPr lang="en-US" sz="2000" dirty="0"/>
              <a:t>Encrypted authentication system with central server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40390" name="Picture 6" descr="_7421-asus-wl500gp-wireless-router-connec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68413"/>
            <a:ext cx="381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9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Encryption</a:t>
            </a:r>
            <a:endParaRPr lang="en-US" sz="2400" b="1" dirty="0"/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400" dirty="0"/>
              <a:t>Transforming text or data into cipher text that cannot be read by unintended recipients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400" b="1" dirty="0"/>
              <a:t>Two methods for encrypting network traffic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Secure Sockets Layer (SSL) and successor Transport Layer Security (TLS)</a:t>
            </a:r>
          </a:p>
          <a:p>
            <a:pPr marL="5381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Secure Hypertext Transfer Protocol </a:t>
            </a:r>
            <a:br>
              <a:rPr lang="en-US" sz="2000" dirty="0"/>
            </a:br>
            <a:r>
              <a:rPr lang="en-US" sz="2000" dirty="0"/>
              <a:t>(S-HTTP)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400" b="1" dirty="0"/>
              <a:t>Two methods of encryption</a:t>
            </a:r>
          </a:p>
          <a:p>
            <a:pPr marL="652463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Symmetric key encryption</a:t>
            </a:r>
          </a:p>
          <a:p>
            <a:pPr marL="652463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/>
              <a:t>Public key encryption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42438" name="Picture 6" descr="Encry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149725"/>
            <a:ext cx="2857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16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</a:t>
            </a:r>
            <a:r>
              <a:rPr lang="en-US" dirty="0" smtClean="0"/>
              <a:t>Encryption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268288" indent="-268288">
              <a:buFont typeface="Calibri" panose="020F050202020403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public key encryption system can be viewed as a series of public and private keys that lock data when they are transmitted and unlock the data when they are received. </a:t>
            </a:r>
          </a:p>
          <a:p>
            <a:pPr marL="268288" indent="-268288">
              <a:buFont typeface="Calibri" panose="020F0502020204030204" pitchFamily="34" charset="0"/>
              <a:buChar char="•"/>
            </a:pPr>
            <a:endParaRPr lang="en-US" dirty="0"/>
          </a:p>
          <a:p>
            <a:pPr marL="268288" indent="-268288">
              <a:buFont typeface="Calibri" panose="020F0502020204030204" pitchFamily="34" charset="0"/>
              <a:buChar char="•"/>
            </a:pPr>
            <a:r>
              <a:rPr lang="en-US" dirty="0"/>
              <a:t>The sender locates the recipient’s public key in a directory and uses it to encrypt a message. </a:t>
            </a:r>
          </a:p>
          <a:p>
            <a:pPr marL="268288" indent="-268288">
              <a:buFont typeface="Calibri" panose="020F0502020204030204" pitchFamily="34" charset="0"/>
              <a:buChar char="•"/>
            </a:pPr>
            <a:endParaRPr lang="en-US" dirty="0"/>
          </a:p>
          <a:p>
            <a:pPr marL="268288" indent="-268288">
              <a:buFont typeface="Calibri" panose="020F0502020204030204" pitchFamily="34" charset="0"/>
              <a:buChar char="•"/>
            </a:pPr>
            <a:r>
              <a:rPr lang="en-US" dirty="0"/>
              <a:t>The message is sent in encrypted form over the Internet or a private network. </a:t>
            </a:r>
          </a:p>
          <a:p>
            <a:pPr marL="268288" indent="-268288">
              <a:buFont typeface="Calibri" panose="020F0502020204030204" pitchFamily="34" charset="0"/>
              <a:buChar char="•"/>
            </a:pPr>
            <a:endParaRPr lang="en-US" dirty="0"/>
          </a:p>
          <a:p>
            <a:pPr marL="268288" indent="-268288">
              <a:buFont typeface="Calibri" panose="020F0502020204030204" pitchFamily="34" charset="0"/>
              <a:buChar char="•"/>
            </a:pPr>
            <a:r>
              <a:rPr lang="en-US" dirty="0"/>
              <a:t>When the encrypted message arrives, the recipient uses his or her private key to decrypt the data and read the message.</a:t>
            </a:r>
          </a:p>
          <a:p>
            <a:endParaRPr lang="en-IE" dirty="0"/>
          </a:p>
        </p:txBody>
      </p:sp>
      <p:pic>
        <p:nvPicPr>
          <p:cNvPr id="1044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1600200"/>
            <a:ext cx="7694613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09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</a:t>
            </a:r>
            <a:r>
              <a:rPr lang="en-GB" dirty="0" smtClean="0"/>
              <a:t>Certificates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6600"/>
                </a:solidFill>
              </a:rPr>
              <a:t>Digital certificate: </a:t>
            </a:r>
          </a:p>
          <a:p>
            <a:pPr marL="358775" lvl="1">
              <a:spcAft>
                <a:spcPts val="600"/>
              </a:spcAft>
              <a:buFontTx/>
              <a:buChar char="•"/>
            </a:pPr>
            <a:r>
              <a:rPr lang="en-US" sz="2000" dirty="0"/>
              <a:t>Data file used to establish the identity of users and </a:t>
            </a:r>
            <a:br>
              <a:rPr lang="en-US" sz="2000" dirty="0"/>
            </a:br>
            <a:r>
              <a:rPr lang="en-US" sz="2000" dirty="0"/>
              <a:t>electronic assets for protection of online transactions</a:t>
            </a:r>
          </a:p>
          <a:p>
            <a:pPr marL="358775" lvl="1">
              <a:spcAft>
                <a:spcPts val="600"/>
              </a:spcAft>
              <a:buFontTx/>
              <a:buChar char="•"/>
            </a:pPr>
            <a:r>
              <a:rPr lang="en-US" sz="2000" dirty="0"/>
              <a:t>Uses a trusted third party, certification authority (CA), to validate a user’s identity</a:t>
            </a:r>
          </a:p>
          <a:p>
            <a:pPr marL="358775" lvl="1">
              <a:spcAft>
                <a:spcPts val="600"/>
              </a:spcAft>
              <a:buFontTx/>
              <a:buChar char="•"/>
            </a:pPr>
            <a:r>
              <a:rPr lang="en-US" sz="2000" dirty="0"/>
              <a:t>CA verifies user’s identity, stores information in CA server, which generates encrypted digital certificate containing owner ID </a:t>
            </a:r>
            <a:r>
              <a:rPr lang="en-US" sz="2000" dirty="0" smtClean="0"/>
              <a:t>Use </a:t>
            </a:r>
            <a:r>
              <a:rPr lang="en-US" sz="2000" dirty="0"/>
              <a:t>of public information and copy of owner’s public key</a:t>
            </a:r>
            <a:endParaRPr lang="en-US" sz="2000" b="1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6600"/>
                </a:solidFill>
              </a:rPr>
              <a:t>Public key infrastructure (PKI)</a:t>
            </a:r>
          </a:p>
          <a:p>
            <a:pPr marL="358775" lvl="1" indent="-260350">
              <a:spcAft>
                <a:spcPts val="600"/>
              </a:spcAft>
              <a:buFontTx/>
              <a:buChar char="•"/>
            </a:pPr>
            <a:r>
              <a:rPr lang="en-US" sz="2000" dirty="0" smtClean="0"/>
              <a:t>key </a:t>
            </a:r>
            <a:r>
              <a:rPr lang="en-US" sz="2000" dirty="0"/>
              <a:t>cryptography working with certificate authority</a:t>
            </a:r>
          </a:p>
          <a:p>
            <a:pPr marL="358775" lvl="1" indent="-260350">
              <a:spcAft>
                <a:spcPts val="600"/>
              </a:spcAft>
              <a:buFontTx/>
              <a:buChar char="•"/>
            </a:pPr>
            <a:r>
              <a:rPr lang="en-US" sz="2000" dirty="0"/>
              <a:t>Widely used in e-Commerce</a:t>
            </a:r>
            <a:endParaRPr lang="en-US" sz="2000" b="1" dirty="0"/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46534" name="Picture 6" descr="digital-certificate-digi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84784"/>
            <a:ext cx="152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18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smtClean="0"/>
              <a:t>Certificates</a:t>
            </a:r>
            <a:endParaRPr lang="en-IE" dirty="0"/>
          </a:p>
        </p:txBody>
      </p:sp>
      <p:pic>
        <p:nvPicPr>
          <p:cNvPr id="1048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62134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581" name="Text Box 4"/>
          <p:cNvSpPr txBox="1">
            <a:spLocks noChangeArrowheads="1"/>
          </p:cNvSpPr>
          <p:nvPr/>
        </p:nvSpPr>
        <p:spPr bwMode="auto">
          <a:xfrm>
            <a:off x="6580069" y="2741315"/>
            <a:ext cx="2384420" cy="2838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60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0080"/>
                </a:solidFill>
                <a:latin typeface="+mj-lt"/>
              </a:rPr>
              <a:t>Digital certificates help establish the identity of people or electronic assets.</a:t>
            </a:r>
          </a:p>
          <a:p>
            <a:endParaRPr lang="en-US" b="1" dirty="0">
              <a:solidFill>
                <a:srgbClr val="000080"/>
              </a:solidFill>
              <a:latin typeface="+mj-lt"/>
            </a:endParaRPr>
          </a:p>
          <a:p>
            <a:r>
              <a:rPr lang="en-US" b="1" dirty="0">
                <a:solidFill>
                  <a:srgbClr val="000080"/>
                </a:solidFill>
                <a:latin typeface="+mj-lt"/>
              </a:rPr>
              <a:t>They protect online transactions by providing secure, encrypted, online communication.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35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Availability</a:t>
            </a:r>
            <a:br>
              <a:rPr lang="en-US" dirty="0"/>
            </a:b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Ensuring system availability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200" b="1" dirty="0"/>
              <a:t>Online transaction processing requires </a:t>
            </a:r>
            <a:br>
              <a:rPr lang="en-US" sz="2200" b="1" dirty="0"/>
            </a:br>
            <a:r>
              <a:rPr lang="en-US" sz="2200" b="1" dirty="0"/>
              <a:t>100% availability, no downtime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200" b="1" dirty="0"/>
              <a:t>Fault-tolerant computer systems</a:t>
            </a:r>
          </a:p>
          <a:p>
            <a:pPr marL="717550" lvl="2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200" dirty="0"/>
              <a:t>For continuous availability</a:t>
            </a:r>
          </a:p>
          <a:p>
            <a:pPr marL="717550" lvl="2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200" dirty="0"/>
              <a:t>Contain redundant hardware, software, and power supply components to provide continuous, uninterrupted service</a:t>
            </a:r>
            <a:endParaRPr lang="en-US" sz="2200" b="1" dirty="0"/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200" b="1" dirty="0"/>
              <a:t>High-availability computing</a:t>
            </a:r>
          </a:p>
          <a:p>
            <a:pPr marL="717550" lvl="2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200" dirty="0"/>
              <a:t>Helps recover quickly from crash</a:t>
            </a:r>
          </a:p>
          <a:p>
            <a:pPr marL="717550" lvl="2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200" dirty="0"/>
              <a:t>Minimizes, does not eliminate downtime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50630" name="Picture 6" descr="graphic24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8284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09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Recovery-oriented computing</a:t>
            </a:r>
          </a:p>
          <a:p>
            <a:pPr marL="358775" lvl="1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000" dirty="0"/>
              <a:t>Designing systems that recover quickly with capabilities to help operators pinpoint and correct of faults in multi-component systems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Controlling network traffic</a:t>
            </a:r>
          </a:p>
          <a:p>
            <a:pPr marL="358775" lvl="1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000" dirty="0"/>
              <a:t>Deep packet inspection (DPI)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Security outsourcing</a:t>
            </a:r>
          </a:p>
          <a:p>
            <a:pPr marL="358775" lvl="1"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US" sz="2000" dirty="0"/>
              <a:t>Managed security service </a:t>
            </a:r>
            <a:br>
              <a:rPr lang="en-US" sz="2000" dirty="0"/>
            </a:br>
            <a:r>
              <a:rPr lang="en-US" sz="2000" dirty="0"/>
              <a:t>providers (MSSPs)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52678" name="Picture 6" descr="dvd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997200"/>
            <a:ext cx="40481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7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Quality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2200" b="1" dirty="0">
                <a:solidFill>
                  <a:srgbClr val="FF6600"/>
                </a:solidFill>
              </a:rPr>
              <a:t>Ensuring software quality</a:t>
            </a:r>
          </a:p>
          <a:p>
            <a:pPr marL="358775" lvl="1">
              <a:spcBef>
                <a:spcPct val="50000"/>
              </a:spcBef>
              <a:buFontTx/>
              <a:buChar char="•"/>
            </a:pPr>
            <a:r>
              <a:rPr lang="en-US" sz="2200" b="1" dirty="0"/>
              <a:t>Software Metrics: </a:t>
            </a:r>
            <a:r>
              <a:rPr lang="en-US" sz="2200" dirty="0"/>
              <a:t>Objective assessments </a:t>
            </a:r>
            <a:br>
              <a:rPr lang="en-US" sz="2200" dirty="0"/>
            </a:br>
            <a:r>
              <a:rPr lang="en-US" sz="2200" dirty="0"/>
              <a:t>of system in form of quantified measurements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dirty="0"/>
              <a:t>Number of transactions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dirty="0"/>
              <a:t>Online response time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dirty="0"/>
              <a:t>Payroll checks printed per hour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dirty="0"/>
              <a:t>Known bugs per hundred lines of code</a:t>
            </a:r>
          </a:p>
          <a:p>
            <a:pPr marL="358775" lvl="1">
              <a:spcBef>
                <a:spcPct val="50000"/>
              </a:spcBef>
              <a:buFontTx/>
              <a:buChar char="•"/>
            </a:pPr>
            <a:r>
              <a:rPr lang="en-US" sz="2200" b="1" dirty="0"/>
              <a:t>Testing: Early and regular testing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b="1" dirty="0"/>
              <a:t>Walkthrough: </a:t>
            </a:r>
            <a:r>
              <a:rPr lang="en-US" sz="2200" dirty="0"/>
              <a:t>Review of specification or design document by small group of qualified people</a:t>
            </a:r>
          </a:p>
          <a:p>
            <a:pPr marL="717550" lvl="2">
              <a:spcBef>
                <a:spcPct val="50000"/>
              </a:spcBef>
              <a:buFont typeface="Calibri" panose="020F0502020204030204" pitchFamily="34" charset="0"/>
              <a:buChar char="‒"/>
            </a:pPr>
            <a:r>
              <a:rPr lang="en-US" sz="2200" b="1" dirty="0"/>
              <a:t>Debugging: </a:t>
            </a:r>
            <a:r>
              <a:rPr lang="en-US" sz="2200" dirty="0"/>
              <a:t>Process by which errors are eliminated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56774" name="Picture 6" descr="ISO 9001 and BS EN 15038 certifi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00200"/>
            <a:ext cx="2700337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5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Crossword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629" t="18500" r="30077" b="18500"/>
          <a:stretch/>
        </p:blipFill>
        <p:spPr>
          <a:xfrm>
            <a:off x="1907704" y="1772816"/>
            <a:ext cx="51125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Long Question</a:t>
            </a:r>
            <a:endParaRPr lang="en-IE" sz="3500" dirty="0"/>
          </a:p>
        </p:txBody>
      </p:sp>
      <p:sp>
        <p:nvSpPr>
          <p:cNvPr id="909314" name="Rectangle 2"/>
          <p:cNvSpPr>
            <a:spLocks noChangeArrowheads="1"/>
          </p:cNvSpPr>
          <p:nvPr/>
        </p:nvSpPr>
        <p:spPr bwMode="auto">
          <a:xfrm>
            <a:off x="611560" y="2348880"/>
            <a:ext cx="5903887" cy="3024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3200" b="1" dirty="0" smtClean="0">
                <a:solidFill>
                  <a:srgbClr val="FF6600"/>
                </a:solidFill>
                <a:latin typeface="+mj-lt"/>
              </a:rPr>
              <a:t>Question Time</a:t>
            </a:r>
          </a:p>
          <a:p>
            <a:pPr marL="0" indent="0">
              <a:spcBef>
                <a:spcPct val="50000"/>
              </a:spcBef>
            </a:pPr>
            <a:r>
              <a:rPr lang="en-IE" sz="3200" b="1" dirty="0">
                <a:solidFill>
                  <a:srgbClr val="000080"/>
                </a:solidFill>
                <a:latin typeface="+mj-lt"/>
              </a:rPr>
              <a:t>Outline the IT security threats faced by an organization. What actions would you take  to improve IT </a:t>
            </a:r>
            <a:r>
              <a:rPr lang="en-IE" sz="3200" b="1" dirty="0" smtClean="0">
                <a:solidFill>
                  <a:srgbClr val="000080"/>
                </a:solidFill>
                <a:latin typeface="+mj-lt"/>
              </a:rPr>
              <a:t>security </a:t>
            </a:r>
            <a:endParaRPr lang="en-US" sz="320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48130" name="Picture 2" descr="http://thumbs.dreamstime.com/z/question-time-7477311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5"/>
          <a:stretch/>
        </p:blipFill>
        <p:spPr bwMode="auto">
          <a:xfrm>
            <a:off x="7509048" y="2945503"/>
            <a:ext cx="1666528" cy="18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1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vulnerability</a:t>
            </a:r>
            <a:br>
              <a:rPr lang="en-US" dirty="0"/>
            </a:b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Tx/>
              <a:buChar char="•"/>
            </a:pPr>
            <a:r>
              <a:rPr lang="en-US" sz="2400" b="1" dirty="0">
                <a:solidFill>
                  <a:srgbClr val="FF6600"/>
                </a:solidFill>
                <a:cs typeface="Times New Roman" panose="02020603050405020304" pitchFamily="18" charset="0"/>
              </a:rPr>
              <a:t>Commercial software contains flaws that create security vulnerabilities</a:t>
            </a:r>
          </a:p>
          <a:p>
            <a:pPr marL="6270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cs typeface="Times New Roman" panose="02020603050405020304" pitchFamily="18" charset="0"/>
              </a:rPr>
              <a:t>Hidden bugs (program code defects)</a:t>
            </a:r>
          </a:p>
          <a:p>
            <a:pPr marL="1703388" lvl="3" indent="-331788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cs typeface="Times New Roman" panose="02020603050405020304" pitchFamily="18" charset="0"/>
              </a:rPr>
              <a:t>Zero </a:t>
            </a:r>
            <a:r>
              <a:rPr lang="en-US" dirty="0">
                <a:cs typeface="Times New Roman" panose="02020603050405020304" pitchFamily="18" charset="0"/>
              </a:rPr>
              <a:t>defects cannot be achieved because complete testing is not possible with large programs</a:t>
            </a:r>
          </a:p>
          <a:p>
            <a:pPr marL="6270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cs typeface="Times New Roman" panose="02020603050405020304" pitchFamily="18" charset="0"/>
              </a:rPr>
              <a:t>Flaws can open networks to intruders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Patches</a:t>
            </a:r>
          </a:p>
          <a:p>
            <a:pPr marL="6270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cs typeface="Times New Roman" panose="02020603050405020304" pitchFamily="18" charset="0"/>
              </a:rPr>
              <a:t>Vendors release small pieces of software to repair flaws</a:t>
            </a:r>
          </a:p>
          <a:p>
            <a:pPr marL="627063" lvl="2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dirty="0">
                <a:cs typeface="Times New Roman" panose="02020603050405020304" pitchFamily="18" charset="0"/>
              </a:rPr>
              <a:t>However, amount of software in use can mean exploits created faster than patches be released and implemented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7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</a:rPr>
              <a:t>10 Minutes break!!</a:t>
            </a:r>
            <a:endParaRPr lang="en-IE" dirty="0">
              <a:solidFill>
                <a:srgbClr val="000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lisa.murphy@ncirl.ie</a:t>
            </a:r>
            <a:endParaRPr lang="en-GB"/>
          </a:p>
        </p:txBody>
      </p:sp>
      <p:pic>
        <p:nvPicPr>
          <p:cNvPr id="6146" name="Picture 2" descr="http://chosenvessel26.files.wordpress.com/2011/05/take-a-break-from-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276872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000080"/>
                </a:solidFill>
              </a:rPr>
              <a:t>Break Time</a:t>
            </a:r>
            <a:endParaRPr lang="en-GB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ready to Role </a:t>
            </a:r>
            <a:r>
              <a:rPr lang="en-IE" dirty="0" smtClean="0"/>
              <a:t>Play</a:t>
            </a:r>
            <a:endParaRPr lang="en-IE" dirty="0"/>
          </a:p>
        </p:txBody>
      </p:sp>
      <p:pic>
        <p:nvPicPr>
          <p:cNvPr id="1026" name="Picture 2" descr="http://1.bp.blogspot.com/-SSYbZe4MlFw/TlIFgZKnQcI/AAAAAAAABNk/vC6PxptHolg/s1600/role+play+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1628800"/>
            <a:ext cx="8672468" cy="52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rgbClr val="FF6600"/>
                </a:solidFill>
              </a:rPr>
              <a:t>E </a:t>
            </a:r>
            <a:r>
              <a:rPr lang="en-GB" dirty="0" err="1" smtClean="0">
                <a:solidFill>
                  <a:srgbClr val="000080"/>
                </a:solidFill>
              </a:rPr>
              <a:t>xercise</a:t>
            </a:r>
            <a:r>
              <a:rPr lang="en-GB" dirty="0" smtClean="0">
                <a:solidFill>
                  <a:srgbClr val="000080"/>
                </a:solidFill>
              </a:rPr>
              <a:t> </a:t>
            </a:r>
            <a:r>
              <a:rPr lang="en-GB" dirty="0"/>
              <a:t>3</a:t>
            </a:r>
            <a:r>
              <a:rPr lang="en-GB" dirty="0" smtClean="0">
                <a:solidFill>
                  <a:srgbClr val="000080"/>
                </a:solidFill>
              </a:rPr>
              <a:t> – Role Play 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4664"/>
            <a:ext cx="432048" cy="576064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26220" t="31003" r="27440" b="32144"/>
          <a:stretch/>
        </p:blipFill>
        <p:spPr bwMode="auto">
          <a:xfrm>
            <a:off x="457200" y="1547664"/>
            <a:ext cx="8229600" cy="4176464"/>
          </a:xfrm>
          <a:prstGeom prst="rect">
            <a:avLst/>
          </a:prstGeom>
          <a:ln w="38100">
            <a:solidFill>
              <a:srgbClr val="FF66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http://www.ctcroleplay.co.uk/images/ActorsPic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877272"/>
            <a:ext cx="910905" cy="8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6600"/>
                </a:solidFill>
              </a:rPr>
              <a:t>RECAP</a:t>
            </a:r>
            <a:endParaRPr lang="en-IE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</a:rPr>
              <a:t>To gain an understanding of the following</a:t>
            </a:r>
            <a:r>
              <a:rPr lang="en-GB" sz="2200" b="1" dirty="0" smtClean="0">
                <a:solidFill>
                  <a:srgbClr val="FF6600"/>
                </a:solidFill>
              </a:rPr>
              <a:t>:</a:t>
            </a:r>
          </a:p>
          <a:p>
            <a:pPr>
              <a:spcAft>
                <a:spcPts val="1800"/>
              </a:spcAft>
              <a:buFontTx/>
              <a:buChar char="•"/>
            </a:pPr>
            <a:r>
              <a:rPr lang="en-US" sz="2200" dirty="0"/>
              <a:t>Identify the principal components of telecommunications networks and key networking technologies.</a:t>
            </a:r>
          </a:p>
          <a:p>
            <a:pPr>
              <a:spcAft>
                <a:spcPts val="1800"/>
              </a:spcAft>
              <a:buFontTx/>
              <a:buChar char="•"/>
            </a:pPr>
            <a:r>
              <a:rPr lang="en-US" sz="2200" dirty="0"/>
              <a:t>Describe the main telecommunications transmission media and types of networks.</a:t>
            </a:r>
          </a:p>
          <a:p>
            <a:pPr>
              <a:spcAft>
                <a:spcPts val="1800"/>
              </a:spcAft>
              <a:buFontTx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Explain how the Internet and Internet technology work and how they support communication and e-business.</a:t>
            </a:r>
          </a:p>
          <a:p>
            <a:pPr>
              <a:spcAft>
                <a:spcPts val="1800"/>
              </a:spcAft>
              <a:buFontTx/>
              <a:buChar char="•"/>
            </a:pPr>
            <a:r>
              <a:rPr lang="en-US" sz="2200" dirty="0">
                <a:cs typeface="Arial" panose="020B0604020202020204" pitchFamily="34" charset="0"/>
              </a:rPr>
              <a:t>Identify the principal technologies and standards for wireless networking, communication, and Internet access.</a:t>
            </a:r>
          </a:p>
          <a:p>
            <a:pPr>
              <a:spcAft>
                <a:spcPts val="1800"/>
              </a:spcAft>
              <a:buFontTx/>
              <a:buChar char="•"/>
            </a:pPr>
            <a:r>
              <a:rPr lang="en-US" sz="2200" dirty="0">
                <a:cs typeface="Arial" panose="020B0604020202020204" pitchFamily="34" charset="0"/>
              </a:rPr>
              <a:t>Assess the value to business of radio frequency identification (RFID) and wireless sensor networks.</a:t>
            </a:r>
            <a:endParaRPr lang="en-US" sz="2200" dirty="0"/>
          </a:p>
          <a:p>
            <a:pPr>
              <a:spcAft>
                <a:spcPct val="25000"/>
              </a:spcAft>
              <a:buFontTx/>
              <a:buChar char="•"/>
            </a:pPr>
            <a:endParaRPr lang="en-US" sz="2800" b="1" dirty="0">
              <a:cs typeface="Times New Roman" panose="02020603050405020304" pitchFamily="18" charset="0"/>
            </a:endParaRPr>
          </a:p>
          <a:p>
            <a:pPr>
              <a:spcAft>
                <a:spcPct val="25000"/>
              </a:spcAft>
            </a:pPr>
            <a:endParaRPr lang="en-US" sz="2800" b="1" dirty="0"/>
          </a:p>
          <a:p>
            <a:endParaRPr lang="en-IE" sz="2400" dirty="0"/>
          </a:p>
          <a:p>
            <a:pPr marL="0" indent="0">
              <a:buNone/>
            </a:pPr>
            <a:endParaRPr lang="en-GB" sz="2200" b="1" dirty="0">
              <a:solidFill>
                <a:srgbClr val="FF6600"/>
              </a:solidFill>
            </a:endParaRPr>
          </a:p>
          <a:p>
            <a:endParaRPr lang="en-IE" sz="2200" dirty="0"/>
          </a:p>
          <a:p>
            <a:endParaRPr lang="en-IE" sz="2200" dirty="0"/>
          </a:p>
        </p:txBody>
      </p:sp>
      <p:pic>
        <p:nvPicPr>
          <p:cNvPr id="4" name="Picture 2" descr="http://t0.gstatic.com/images?q=tbn:ANd9GcTNW128Q2ktgBOGQWwFA5bv4x5u-SuKw21VNt6pN9TvybVLsQD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8601">
            <a:off x="496992" y="323448"/>
            <a:ext cx="384499" cy="2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Value of Security and </a:t>
            </a:r>
            <a:r>
              <a:rPr lang="en-GB" dirty="0" smtClean="0"/>
              <a:t>Control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Lack of security, control can lead to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Loss of revenue</a:t>
            </a:r>
          </a:p>
          <a:p>
            <a:pPr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>
                <a:cs typeface="Times New Roman" panose="02020603050405020304" pitchFamily="18" charset="0"/>
              </a:rPr>
              <a:t>Failed computer systems can lead to significant or total loss of business function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Lowered market value: </a:t>
            </a:r>
          </a:p>
          <a:p>
            <a:pPr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>
                <a:cs typeface="Times New Roman" panose="02020603050405020304" pitchFamily="18" charset="0"/>
              </a:rPr>
              <a:t>Information assets can have tremendous value</a:t>
            </a:r>
          </a:p>
          <a:p>
            <a:pPr lvl="2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>
                <a:cs typeface="Times New Roman" panose="02020603050405020304" pitchFamily="18" charset="0"/>
              </a:rPr>
              <a:t>A security breach may cut into firm’s market value almost immediately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Legal liability</a:t>
            </a:r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Lowered employee productivity</a:t>
            </a:r>
            <a:endParaRPr lang="en-US" sz="2400" b="1" dirty="0"/>
          </a:p>
          <a:p>
            <a:pPr lvl="1">
              <a:spcAft>
                <a:spcPts val="60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Higher operational </a:t>
            </a:r>
            <a:r>
              <a:rPr lang="en-US" sz="2400" b="1" dirty="0" smtClean="0">
                <a:cs typeface="Times New Roman" panose="02020603050405020304" pitchFamily="18" charset="0"/>
              </a:rPr>
              <a:t>costs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62000" y="1790700"/>
            <a:ext cx="80772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641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Law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6600"/>
                </a:solidFill>
                <a:cs typeface="Times New Roman" panose="02020603050405020304" pitchFamily="18" charset="0"/>
              </a:rPr>
              <a:t>Electronic evidence</a:t>
            </a:r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Evidence for white collar crimes often found in digital form</a:t>
            </a:r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Data stored on computer devices, e-mail, instant messages, e-commerce transactions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Proper control of data can save time, money when responding to legal discovery request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6600"/>
                </a:solidFill>
                <a:cs typeface="Times New Roman" panose="02020603050405020304" pitchFamily="18" charset="0"/>
              </a:rPr>
              <a:t>Computer </a:t>
            </a:r>
            <a:r>
              <a:rPr lang="en-US" sz="24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forensics</a:t>
            </a:r>
            <a:endParaRPr lang="en-US" sz="2400" b="1" dirty="0">
              <a:solidFill>
                <a:srgbClr val="FF6600"/>
              </a:solidFill>
              <a:cs typeface="Times New Roman" panose="02020603050405020304" pitchFamily="18" charset="0"/>
            </a:endParaRPr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Scientific collection, examination, authentication, preservation, and analysis of data from computer storage media for use as evidence in court of law</a:t>
            </a:r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Includes recovery of ambient and hidden data</a:t>
            </a:r>
          </a:p>
          <a:p>
            <a:endParaRPr lang="en-IE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40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11144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Establishing </a:t>
            </a:r>
            <a:r>
              <a:rPr lang="en-US" dirty="0"/>
              <a:t>a Framework for Security and Control</a:t>
            </a:r>
            <a:br>
              <a:rPr lang="en-US" dirty="0"/>
            </a:b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900" b="1" dirty="0">
                <a:solidFill>
                  <a:srgbClr val="FF6600"/>
                </a:solidFill>
              </a:rPr>
              <a:t>General controls</a:t>
            </a:r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 dirty="0"/>
              <a:t>Govern design, security, and use of computer programs and data throughout organization’s IT infrastructure</a:t>
            </a:r>
            <a:endParaRPr lang="en-US" sz="1900" b="1" dirty="0"/>
          </a:p>
          <a:p>
            <a:pPr marL="358775" lvl="1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 dirty="0"/>
              <a:t>Combination of hardware, software, and manual procedures to create overall control </a:t>
            </a:r>
            <a:r>
              <a:rPr lang="en-US" sz="1900" dirty="0" smtClean="0"/>
              <a:t>environment</a:t>
            </a:r>
          </a:p>
          <a:p>
            <a:pPr marL="73025" lvl="1" indent="0">
              <a:spcAft>
                <a:spcPts val="600"/>
              </a:spcAft>
              <a:buNone/>
            </a:pPr>
            <a:r>
              <a:rPr lang="en-US" sz="19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Types </a:t>
            </a:r>
            <a:r>
              <a:rPr lang="en-US" sz="1900" b="1" dirty="0">
                <a:solidFill>
                  <a:srgbClr val="FF6600"/>
                </a:solidFill>
                <a:cs typeface="Times New Roman" panose="02020603050405020304" pitchFamily="18" charset="0"/>
              </a:rPr>
              <a:t>of general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Software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Hardware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Computer operations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Data security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Implementation controls</a:t>
            </a:r>
          </a:p>
          <a:p>
            <a:pPr marL="358775" lvl="2">
              <a:spcAft>
                <a:spcPts val="600"/>
              </a:spcAft>
              <a:buFontTx/>
              <a:buChar char="•"/>
            </a:pPr>
            <a:r>
              <a:rPr lang="en-US" sz="1900" dirty="0">
                <a:cs typeface="Times New Roman" panose="02020603050405020304" pitchFamily="18" charset="0"/>
              </a:rPr>
              <a:t>Administrative controls</a:t>
            </a:r>
          </a:p>
          <a:p>
            <a:endParaRPr lang="en-IE" sz="1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313" y="152400"/>
            <a:ext cx="6516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5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General Controls</a:t>
            </a:r>
            <a:endParaRPr lang="en-US" sz="3600"/>
          </a:p>
        </p:txBody>
      </p:sp>
      <p:pic>
        <p:nvPicPr>
          <p:cNvPr id="1083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00808"/>
            <a:ext cx="88582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71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35516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Establishing </a:t>
            </a:r>
            <a:r>
              <a:rPr lang="en-US" dirty="0"/>
              <a:t>a Framework for Security and Control</a:t>
            </a:r>
            <a:br>
              <a:rPr lang="en-US" dirty="0"/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Application controls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000" dirty="0"/>
              <a:t>Specific controls unique to each computerized application, such as payroll or order processing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000" dirty="0"/>
              <a:t>Include both automated and manual procedures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000" dirty="0"/>
              <a:t>Ensure that only authorized data are completely and accurately processed by that application</a:t>
            </a:r>
          </a:p>
          <a:p>
            <a:pPr marL="285750" lvl="1">
              <a:spcAft>
                <a:spcPts val="1200"/>
              </a:spcAft>
              <a:buFontTx/>
              <a:buChar char="•"/>
            </a:pPr>
            <a:r>
              <a:rPr lang="en-US" sz="2000" dirty="0"/>
              <a:t>Types of application controls:</a:t>
            </a:r>
          </a:p>
          <a:p>
            <a:pPr marL="717550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b="1" dirty="0"/>
              <a:t>Input controls</a:t>
            </a:r>
          </a:p>
          <a:p>
            <a:pPr marL="717550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b="1" dirty="0"/>
              <a:t>Processing controls</a:t>
            </a:r>
          </a:p>
          <a:p>
            <a:pPr marL="717550" lvl="2" indent="-342900">
              <a:spcAft>
                <a:spcPts val="1200"/>
              </a:spcAft>
              <a:buFont typeface="Calibri" panose="020F0502020204030204" pitchFamily="34" charset="0"/>
              <a:buChar char="–"/>
            </a:pPr>
            <a:r>
              <a:rPr lang="en-US" sz="2000" b="1" dirty="0"/>
              <a:t>Output controls</a:t>
            </a:r>
            <a:endParaRPr lang="en-US" sz="2000" b="1" dirty="0"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pic>
        <p:nvPicPr>
          <p:cNvPr id="1017863" name="Picture 7" descr="barr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1487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313" y="152400"/>
            <a:ext cx="6516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1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9512" y="1484784"/>
            <a:ext cx="8507288" cy="3168352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Risk </a:t>
            </a:r>
            <a:r>
              <a:rPr lang="en-US" dirty="0"/>
              <a:t>assessment</a:t>
            </a:r>
            <a:br>
              <a:rPr lang="en-US" dirty="0"/>
            </a:b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Aft>
                <a:spcPts val="600"/>
              </a:spcAft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D</a:t>
            </a:r>
            <a:r>
              <a:rPr lang="en-US" sz="2400" dirty="0" smtClean="0"/>
              <a:t>etermines </a:t>
            </a:r>
            <a:r>
              <a:rPr lang="en-US" sz="2400" dirty="0"/>
              <a:t>level of risk to firm if specific activity or process is not properly controlled</a:t>
            </a:r>
          </a:p>
          <a:p>
            <a:pPr marL="268288" lvl="2">
              <a:spcAft>
                <a:spcPts val="6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Types of threat</a:t>
            </a:r>
          </a:p>
          <a:p>
            <a:pPr marL="268288" lvl="2">
              <a:spcAft>
                <a:spcPts val="6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Probability of occurrence during year</a:t>
            </a:r>
          </a:p>
          <a:p>
            <a:pPr marL="268288" lvl="2">
              <a:spcAft>
                <a:spcPts val="6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Potential losses, value of threat</a:t>
            </a:r>
          </a:p>
          <a:p>
            <a:pPr marL="268288" lvl="2">
              <a:spcAft>
                <a:spcPts val="600"/>
              </a:spcAft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Expected annual loss</a:t>
            </a:r>
          </a:p>
          <a:p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74138"/>
              </p:ext>
            </p:extLst>
          </p:nvPr>
        </p:nvGraphicFramePr>
        <p:xfrm>
          <a:off x="1428749" y="4878288"/>
          <a:ext cx="6286501" cy="1509903"/>
        </p:xfrm>
        <a:graphic>
          <a:graphicData uri="http://schemas.openxmlformats.org/drawingml/2006/table">
            <a:tbl>
              <a:tblPr/>
              <a:tblGrid>
                <a:gridCol w="1257617"/>
                <a:gridCol w="1334935"/>
                <a:gridCol w="2280118"/>
                <a:gridCol w="1413831"/>
              </a:tblGrid>
              <a:tr h="432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RANGE (AVERAGE)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ANNUAL LOSS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failure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$5K - $200K ($102,500)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$30,750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Embezzlement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$1K - $50K ($25,500)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$1,275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$200 - $40K ($20,100)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$19,698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152400"/>
            <a:ext cx="7696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3485</TotalTime>
  <Words>1166</Words>
  <Application>Microsoft Office PowerPoint</Application>
  <PresentationFormat>On-screen Show (4:3)</PresentationFormat>
  <Paragraphs>293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Learning Objectives</vt:lpstr>
      <vt:lpstr> Software vulnerability </vt:lpstr>
      <vt:lpstr>Business Value of Security and Control</vt:lpstr>
      <vt:lpstr> IT Law </vt:lpstr>
      <vt:lpstr> Establishing a Framework for Security and Control </vt:lpstr>
      <vt:lpstr>General Controls</vt:lpstr>
      <vt:lpstr> Establishing a Framework for Security and Control </vt:lpstr>
      <vt:lpstr> Risk assessment </vt:lpstr>
      <vt:lpstr> Policy </vt:lpstr>
      <vt:lpstr>Security Profiles for a Personnel System</vt:lpstr>
      <vt:lpstr>Disaster recovery</vt:lpstr>
      <vt:lpstr>Causes of Disaster</vt:lpstr>
      <vt:lpstr> Auditing </vt:lpstr>
      <vt:lpstr>Sample Auditor’s List of Control Weaknesses</vt:lpstr>
      <vt:lpstr> Technologies and Tools for Security </vt:lpstr>
      <vt:lpstr>Firewalls</vt:lpstr>
      <vt:lpstr>A Corporate Firewall</vt:lpstr>
      <vt:lpstr>Protection Software</vt:lpstr>
      <vt:lpstr> Securing wireless networks </vt:lpstr>
      <vt:lpstr>Encryption</vt:lpstr>
      <vt:lpstr>Public Key Encryption</vt:lpstr>
      <vt:lpstr>Digital Certificates</vt:lpstr>
      <vt:lpstr>Digital Certificates</vt:lpstr>
      <vt:lpstr> System Availability </vt:lpstr>
      <vt:lpstr>Recovery</vt:lpstr>
      <vt:lpstr> Quality </vt:lpstr>
      <vt:lpstr>Crossword</vt:lpstr>
      <vt:lpstr>Long Question</vt:lpstr>
      <vt:lpstr>PowerPoint Presentation</vt:lpstr>
      <vt:lpstr>Get ready to Role Play</vt:lpstr>
      <vt:lpstr>E xercise 3 – Role Play 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Murphy</dc:creator>
  <cp:lastModifiedBy>Lisa Murphy</cp:lastModifiedBy>
  <cp:revision>736</cp:revision>
  <cp:lastPrinted>2013-09-30T12:42:51Z</cp:lastPrinted>
  <dcterms:created xsi:type="dcterms:W3CDTF">2013-09-09T11:26:27Z</dcterms:created>
  <dcterms:modified xsi:type="dcterms:W3CDTF">2014-04-04T11:06:37Z</dcterms:modified>
</cp:coreProperties>
</file>