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608" r:id="rId2"/>
    <p:sldId id="609" r:id="rId3"/>
    <p:sldId id="617" r:id="rId4"/>
    <p:sldId id="618" r:id="rId5"/>
    <p:sldId id="619" r:id="rId6"/>
    <p:sldId id="620" r:id="rId7"/>
    <p:sldId id="621" r:id="rId8"/>
    <p:sldId id="674" r:id="rId9"/>
    <p:sldId id="661" r:id="rId10"/>
    <p:sldId id="662" r:id="rId11"/>
    <p:sldId id="663" r:id="rId12"/>
    <p:sldId id="664" r:id="rId13"/>
    <p:sldId id="665" r:id="rId14"/>
    <p:sldId id="667" r:id="rId15"/>
    <p:sldId id="668" r:id="rId16"/>
    <p:sldId id="670" r:id="rId17"/>
    <p:sldId id="671" r:id="rId18"/>
    <p:sldId id="638" r:id="rId19"/>
    <p:sldId id="639" r:id="rId20"/>
    <p:sldId id="640" r:id="rId21"/>
    <p:sldId id="672" r:id="rId22"/>
    <p:sldId id="641" r:id="rId23"/>
    <p:sldId id="642" r:id="rId24"/>
    <p:sldId id="643" r:id="rId25"/>
    <p:sldId id="644" r:id="rId26"/>
    <p:sldId id="645" r:id="rId27"/>
    <p:sldId id="646" r:id="rId28"/>
    <p:sldId id="675" r:id="rId29"/>
    <p:sldId id="648" r:id="rId30"/>
    <p:sldId id="649" r:id="rId31"/>
    <p:sldId id="650" r:id="rId32"/>
    <p:sldId id="652" r:id="rId33"/>
    <p:sldId id="653" r:id="rId34"/>
    <p:sldId id="654" r:id="rId35"/>
    <p:sldId id="656" r:id="rId36"/>
    <p:sldId id="657" r:id="rId37"/>
    <p:sldId id="658" r:id="rId38"/>
    <p:sldId id="676" r:id="rId39"/>
    <p:sldId id="610" r:id="rId40"/>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0"/>
    <a:srgbClr val="B3E2FF"/>
    <a:srgbClr val="FF6600"/>
    <a:srgbClr val="FFFF99"/>
    <a:srgbClr val="FFE2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84538" autoAdjust="0"/>
  </p:normalViewPr>
  <p:slideViewPr>
    <p:cSldViewPr>
      <p:cViewPr>
        <p:scale>
          <a:sx n="80" d="100"/>
          <a:sy n="80" d="100"/>
        </p:scale>
        <p:origin x="-117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2EFDBD1E-0455-4ACF-A62D-834F1550D6D3}" type="datetimeFigureOut">
              <a:rPr lang="en-GB" smtClean="0"/>
              <a:t>31/01/2014</a:t>
            </a:fld>
            <a:endParaRPr lang="en-GB"/>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6129D33D-5743-4426-B759-35DAA819D698}" type="slidenum">
              <a:rPr lang="en-GB" smtClean="0"/>
              <a:t>‹#›</a:t>
            </a:fld>
            <a:endParaRPr lang="en-GB"/>
          </a:p>
        </p:txBody>
      </p:sp>
    </p:spTree>
    <p:extLst>
      <p:ext uri="{BB962C8B-B14F-4D97-AF65-F5344CB8AC3E}">
        <p14:creationId xmlns:p14="http://schemas.microsoft.com/office/powerpoint/2010/main" val="3589058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6129D33D-5743-4426-B759-35DAA819D698}" type="slidenum">
              <a:rPr lang="en-GB" smtClean="0"/>
              <a:t>1</a:t>
            </a:fld>
            <a:endParaRPr lang="en-GB"/>
          </a:p>
        </p:txBody>
      </p:sp>
    </p:spTree>
    <p:extLst>
      <p:ext uri="{BB962C8B-B14F-4D97-AF65-F5344CB8AC3E}">
        <p14:creationId xmlns:p14="http://schemas.microsoft.com/office/powerpoint/2010/main" val="4159497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79D0E408-A240-4433-89B5-0C3D4BEB3532}" type="slidenum">
              <a:rPr lang="en-US" b="0" smtClean="0"/>
              <a:pPr eaLnBrk="1" hangingPunct="1"/>
              <a:t>10</a:t>
            </a:fld>
            <a:endParaRPr lang="en-US" b="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898102" y="4686499"/>
            <a:ext cx="4939560" cy="443984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844945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536755D4-1717-4DD2-9A38-BDDF38D2FF27}" type="slidenum">
              <a:rPr lang="en-US" b="0" smtClean="0"/>
              <a:pPr eaLnBrk="1" hangingPunct="1"/>
              <a:t>11</a:t>
            </a:fld>
            <a:endParaRPr lang="en-US" b="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898102" y="4686499"/>
            <a:ext cx="4939560" cy="443984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4244872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4EC0C21E-5B96-43C8-B429-1449D89BB931}" type="slidenum">
              <a:rPr lang="en-US" b="0" smtClean="0"/>
              <a:pPr eaLnBrk="1" hangingPunct="1"/>
              <a:t>12</a:t>
            </a:fld>
            <a:endParaRPr lang="en-US" b="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898102" y="4686499"/>
            <a:ext cx="4939560" cy="443984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797716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A256020B-22F2-40A4-BE51-6CD131999B5A}" type="slidenum">
              <a:rPr lang="en-US" b="0" smtClean="0"/>
              <a:pPr eaLnBrk="1" hangingPunct="1"/>
              <a:t>13</a:t>
            </a:fld>
            <a:endParaRPr lang="en-US" b="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898102" y="4686499"/>
            <a:ext cx="4939560" cy="443984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809700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D316D2A3-054C-44A4-A734-F08A9C53A304}" type="slidenum">
              <a:rPr lang="en-US" b="0" smtClean="0"/>
              <a:pPr eaLnBrk="1" hangingPunct="1"/>
              <a:t>14</a:t>
            </a:fld>
            <a:endParaRPr lang="en-US" b="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898102" y="4686499"/>
            <a:ext cx="4939560" cy="443984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826270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FF06370C-B000-4BF0-B9C0-1496AD68BAF5}" type="slidenum">
              <a:rPr lang="en-US" b="0" smtClean="0"/>
              <a:pPr eaLnBrk="1" hangingPunct="1"/>
              <a:t>15</a:t>
            </a:fld>
            <a:endParaRPr lang="en-US" b="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898102" y="4686499"/>
            <a:ext cx="4939560" cy="443984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4011339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CF33BFAA-29A0-4147-8FBB-CDA1A829F6D3}" type="slidenum">
              <a:rPr lang="en-US" b="0" smtClean="0"/>
              <a:pPr eaLnBrk="1" hangingPunct="1"/>
              <a:t>16</a:t>
            </a:fld>
            <a:endParaRPr lang="en-US" b="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898102" y="4686499"/>
            <a:ext cx="4939560" cy="443984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301481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Match up the six objectives</a:t>
            </a:r>
            <a:r>
              <a:rPr lang="en-US" sz="1200" b="1" baseline="0" dirty="0" smtClean="0"/>
              <a:t> that</a:t>
            </a:r>
            <a:r>
              <a:rPr lang="en-US" sz="1200" b="1" dirty="0" smtClean="0"/>
              <a:t> business firms invest heavily in information systems for: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1</a:t>
            </a:r>
            <a:r>
              <a:rPr lang="en-US" sz="1200" b="1" baseline="0" dirty="0" smtClean="0"/>
              <a:t> = 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t>2 = f</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t>3 = 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t>4 = 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t>5 = b</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t>6 = c</a:t>
            </a:r>
            <a:endParaRPr lang="en-US" sz="1200" b="1" dirty="0" smtClean="0"/>
          </a:p>
          <a:p>
            <a:endParaRPr lang="en-IE" dirty="0"/>
          </a:p>
        </p:txBody>
      </p:sp>
      <p:sp>
        <p:nvSpPr>
          <p:cNvPr id="4" name="Slide Number Placeholder 3"/>
          <p:cNvSpPr>
            <a:spLocks noGrp="1"/>
          </p:cNvSpPr>
          <p:nvPr>
            <p:ph type="sldNum" sz="quarter" idx="10"/>
          </p:nvPr>
        </p:nvSpPr>
        <p:spPr/>
        <p:txBody>
          <a:bodyPr/>
          <a:lstStyle/>
          <a:p>
            <a:fld id="{6129D33D-5743-4426-B759-35DAA819D698}" type="slidenum">
              <a:rPr lang="en-GB" smtClean="0"/>
              <a:t>17</a:t>
            </a:fld>
            <a:endParaRPr lang="en-GB"/>
          </a:p>
        </p:txBody>
      </p:sp>
    </p:spTree>
    <p:extLst>
      <p:ext uri="{BB962C8B-B14F-4D97-AF65-F5344CB8AC3E}">
        <p14:creationId xmlns:p14="http://schemas.microsoft.com/office/powerpoint/2010/main" val="2561182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60EA32E-B2AD-4C51-A17D-A0F7627A1C19}" type="slidenum">
              <a:rPr lang="en-US" smtClean="0"/>
              <a:pPr eaLnBrk="1" hangingPunct="1"/>
              <a:t>18</a:t>
            </a:fld>
            <a:endParaRPr lang="en-US" smtClean="0"/>
          </a:p>
        </p:txBody>
      </p:sp>
      <p:sp>
        <p:nvSpPr>
          <p:cNvPr id="67586" name="Rectangle 7"/>
          <p:cNvSpPr txBox="1">
            <a:spLocks noGrp="1" noChangeArrowheads="1"/>
          </p:cNvSpPr>
          <p:nvPr/>
        </p:nvSpPr>
        <p:spPr bwMode="auto">
          <a:xfrm>
            <a:off x="3814846" y="9371417"/>
            <a:ext cx="2919311" cy="493316"/>
          </a:xfrm>
          <a:prstGeom prst="rect">
            <a:avLst/>
          </a:prstGeom>
          <a:noFill/>
          <a:ln>
            <a:miter lim="800000"/>
            <a:headEnd/>
            <a:tailEnd/>
          </a:ln>
        </p:spPr>
        <p:txBody>
          <a:bodyPr anchor="b"/>
          <a:lstStyle/>
          <a:p>
            <a:pPr algn="r">
              <a:defRPr/>
            </a:pPr>
            <a:fld id="{764E77AD-4F63-4868-B1F9-AF2017735B88}" type="slidenum">
              <a:rPr lang="en-US" sz="1200">
                <a:latin typeface="+mn-lt"/>
              </a:rPr>
              <a:pPr algn="r">
                <a:defRPr/>
              </a:pPr>
              <a:t>18</a:t>
            </a:fld>
            <a:endParaRPr lang="en-US" sz="1200">
              <a:latin typeface="+mn-lt"/>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p:spPr>
        <p:txBody>
          <a:bodyPr/>
          <a:lstStyle/>
          <a:p>
            <a:pPr eaLnBrk="1" hangingPunct="1">
              <a:spcBef>
                <a:spcPct val="0"/>
              </a:spcBef>
            </a:pPr>
            <a:r>
              <a:rPr lang="en-US" dirty="0" smtClean="0"/>
              <a:t>Ask students their age that would represent input, calculating the average age and determining the oldest and youngest age would represent processing, and writing that information on the board would represent output.</a:t>
            </a:r>
          </a:p>
        </p:txBody>
      </p:sp>
    </p:spTree>
    <p:extLst>
      <p:ext uri="{BB962C8B-B14F-4D97-AF65-F5344CB8AC3E}">
        <p14:creationId xmlns:p14="http://schemas.microsoft.com/office/powerpoint/2010/main" val="1663665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7F3706D-FB19-4A3C-84D3-06E55D040783}" type="slidenum">
              <a:rPr lang="en-US" smtClean="0"/>
              <a:pPr eaLnBrk="1" hangingPunct="1"/>
              <a:t>19</a:t>
            </a:fld>
            <a:endParaRPr lang="en-US" smtClean="0"/>
          </a:p>
        </p:txBody>
      </p:sp>
      <p:sp>
        <p:nvSpPr>
          <p:cNvPr id="68610" name="Rectangle 7"/>
          <p:cNvSpPr txBox="1">
            <a:spLocks noGrp="1" noChangeArrowheads="1"/>
          </p:cNvSpPr>
          <p:nvPr/>
        </p:nvSpPr>
        <p:spPr bwMode="auto">
          <a:xfrm>
            <a:off x="3814846" y="9371417"/>
            <a:ext cx="2919311" cy="493316"/>
          </a:xfrm>
          <a:prstGeom prst="rect">
            <a:avLst/>
          </a:prstGeom>
          <a:noFill/>
          <a:ln>
            <a:miter lim="800000"/>
            <a:headEnd/>
            <a:tailEnd/>
          </a:ln>
        </p:spPr>
        <p:txBody>
          <a:bodyPr anchor="b"/>
          <a:lstStyle/>
          <a:p>
            <a:pPr algn="r">
              <a:defRPr/>
            </a:pPr>
            <a:fld id="{72973C8D-AE17-4772-9FCD-6AD97F322DC5}" type="slidenum">
              <a:rPr lang="en-US" sz="1200">
                <a:latin typeface="+mn-lt"/>
              </a:rPr>
              <a:pPr algn="r">
                <a:defRPr/>
              </a:pPr>
              <a:t>19</a:t>
            </a:fld>
            <a:endParaRPr lang="en-US" sz="1200">
              <a:latin typeface="+mn-lt"/>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p:spPr>
        <p:txBody>
          <a:bodyPr/>
          <a:lstStyle/>
          <a:p>
            <a:pPr eaLnBrk="1" hangingPunct="1">
              <a:spcBef>
                <a:spcPct val="0"/>
              </a:spcBef>
            </a:pPr>
            <a:r>
              <a:rPr lang="en-US" smtClean="0"/>
              <a:t>Explain to students that the ‘house’ analogy runs as follows: assuming that a successful information system is like a completed ‘house’, computers and software only represent the tools and materials used to build the house. Tools and materials don’t just suddenly become a completed house – outside (human) input is required.  Systems need to be designed to fit the firms and the humans who work with the systems.  </a:t>
            </a:r>
          </a:p>
        </p:txBody>
      </p:sp>
    </p:spTree>
    <p:extLst>
      <p:ext uri="{BB962C8B-B14F-4D97-AF65-F5344CB8AC3E}">
        <p14:creationId xmlns:p14="http://schemas.microsoft.com/office/powerpoint/2010/main" val="11216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dirty="0" smtClean="0"/>
              <a:t>What is globalization? The world revolving – changes in technology, infrastructure, telecommunication</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Globalization is affecting virtually every country in the world.  The most striking evidence of this trend is the increasing presence of cell phones in the very small villages of Africa.  As technology becomes more pervasive and, in some cases easier to use, globalization will continue its steady march.  China, Singapore, and Russia are good examples of how globalization has flattened the world. They have become major exporters to other countries, especially industrialized and advanced countries like the U.S. and many European countries.  Emerging countries, like Poland, the Ukraine, and Ireland, are excellent examples of increasing globalization.</a:t>
            </a:r>
          </a:p>
          <a:p>
            <a:pPr marL="0" indent="0">
              <a:buFont typeface="Arial" panose="020B0604020202020204" pitchFamily="34" charset="0"/>
              <a:buNone/>
            </a:pPr>
            <a:endParaRPr lang="en-IE" dirty="0"/>
          </a:p>
        </p:txBody>
      </p:sp>
      <p:sp>
        <p:nvSpPr>
          <p:cNvPr id="4" name="Slide Number Placeholder 3"/>
          <p:cNvSpPr>
            <a:spLocks noGrp="1"/>
          </p:cNvSpPr>
          <p:nvPr>
            <p:ph type="sldNum" sz="quarter" idx="10"/>
          </p:nvPr>
        </p:nvSpPr>
        <p:spPr/>
        <p:txBody>
          <a:bodyPr/>
          <a:lstStyle/>
          <a:p>
            <a:fld id="{6129D33D-5743-4426-B759-35DAA819D698}" type="slidenum">
              <a:rPr lang="en-GB" smtClean="0"/>
              <a:t>2</a:t>
            </a:fld>
            <a:endParaRPr lang="en-GB"/>
          </a:p>
        </p:txBody>
      </p:sp>
    </p:spTree>
    <p:extLst>
      <p:ext uri="{BB962C8B-B14F-4D97-AF65-F5344CB8AC3E}">
        <p14:creationId xmlns:p14="http://schemas.microsoft.com/office/powerpoint/2010/main" val="1623536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8F4A4C8-ED0F-40C2-9540-BC61F92135C3}" type="slidenum">
              <a:rPr lang="en-US" smtClean="0"/>
              <a:pPr eaLnBrk="1" hangingPunct="1"/>
              <a:t>20</a:t>
            </a:fld>
            <a:endParaRPr lang="en-US" smtClean="0"/>
          </a:p>
        </p:txBody>
      </p:sp>
      <p:sp>
        <p:nvSpPr>
          <p:cNvPr id="69634" name="Rectangle 7"/>
          <p:cNvSpPr txBox="1">
            <a:spLocks noGrp="1" noChangeArrowheads="1"/>
          </p:cNvSpPr>
          <p:nvPr/>
        </p:nvSpPr>
        <p:spPr bwMode="auto">
          <a:xfrm>
            <a:off x="3814846" y="9371417"/>
            <a:ext cx="2919311" cy="493316"/>
          </a:xfrm>
          <a:prstGeom prst="rect">
            <a:avLst/>
          </a:prstGeom>
          <a:noFill/>
          <a:ln>
            <a:miter lim="800000"/>
            <a:headEnd/>
            <a:tailEnd/>
          </a:ln>
        </p:spPr>
        <p:txBody>
          <a:bodyPr anchor="b"/>
          <a:lstStyle/>
          <a:p>
            <a:pPr algn="r">
              <a:defRPr/>
            </a:pPr>
            <a:fld id="{6B3DFBC6-6ED5-4CBC-B092-390C1C4E36CE}" type="slidenum">
              <a:rPr lang="en-US" sz="1200">
                <a:latin typeface="+mn-lt"/>
              </a:rPr>
              <a:pPr algn="r">
                <a:defRPr/>
              </a:pPr>
              <a:t>20</a:t>
            </a:fld>
            <a:endParaRPr lang="en-US" sz="1200">
              <a:latin typeface="+mn-lt"/>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p:spPr>
        <p:txBody>
          <a:bodyPr/>
          <a:lstStyle/>
          <a:p>
            <a:pPr eaLnBrk="1" hangingPunct="1">
              <a:spcBef>
                <a:spcPct val="0"/>
              </a:spcBef>
            </a:pPr>
            <a:r>
              <a:rPr lang="en-US" dirty="0" smtClean="0"/>
              <a:t>The point of this diagram is first of all to highlight the three basic activities of information systems, so that students can understand what an information system is doing at its most fundamental level.  But the diagram also puts information systems into the context of organizations (firms), and then puts the firm into its respective environment composed of shareholders, higher level authorities (government), competitors, suppliers and customers.  Suddenly students should see that information systems play a central role mediating and interacting with all these players.  Hence, systems play a key role in the operations and survival of the firm. </a:t>
            </a:r>
          </a:p>
          <a:p>
            <a:pPr eaLnBrk="1" hangingPunct="1">
              <a:spcBef>
                <a:spcPct val="0"/>
              </a:spcBef>
            </a:pPr>
            <a:endParaRPr lang="en-US" dirty="0" smtClean="0"/>
          </a:p>
          <a:p>
            <a:pPr eaLnBrk="1" hangingPunct="1">
              <a:spcBef>
                <a:spcPct val="0"/>
              </a:spcBef>
            </a:pPr>
            <a:r>
              <a:rPr lang="en-US" dirty="0" smtClean="0"/>
              <a:t>You could also explain this diagram by relating it back to the opening case, as the book does. The two types of input into the Synergy system are manually entered data as well as video. The system processes that data and creates the output, video and statistics about specific types of players and plays.</a:t>
            </a:r>
          </a:p>
        </p:txBody>
      </p:sp>
    </p:spTree>
    <p:extLst>
      <p:ext uri="{BB962C8B-B14F-4D97-AF65-F5344CB8AC3E}">
        <p14:creationId xmlns:p14="http://schemas.microsoft.com/office/powerpoint/2010/main" val="2043723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42DF4AC-1830-48B5-BA7E-AC8054B09745}" type="slidenum">
              <a:rPr lang="en-US" smtClean="0"/>
              <a:pPr eaLnBrk="1" hangingPunct="1"/>
              <a:t>22</a:t>
            </a:fld>
            <a:endParaRPr lang="en-US" smtClean="0"/>
          </a:p>
        </p:txBody>
      </p:sp>
      <p:sp>
        <p:nvSpPr>
          <p:cNvPr id="70658" name="Rectangle 7"/>
          <p:cNvSpPr txBox="1">
            <a:spLocks noGrp="1" noChangeArrowheads="1"/>
          </p:cNvSpPr>
          <p:nvPr/>
        </p:nvSpPr>
        <p:spPr bwMode="auto">
          <a:xfrm>
            <a:off x="3814846" y="9371417"/>
            <a:ext cx="2919311" cy="493316"/>
          </a:xfrm>
          <a:prstGeom prst="rect">
            <a:avLst/>
          </a:prstGeom>
          <a:noFill/>
          <a:ln>
            <a:miter lim="800000"/>
            <a:headEnd/>
            <a:tailEnd/>
          </a:ln>
        </p:spPr>
        <p:txBody>
          <a:bodyPr anchor="b"/>
          <a:lstStyle/>
          <a:p>
            <a:pPr algn="r">
              <a:defRPr/>
            </a:pPr>
            <a:fld id="{E315035D-CA0A-42F1-9C82-263E7184F774}" type="slidenum">
              <a:rPr lang="en-US" sz="1200">
                <a:latin typeface="+mn-lt"/>
              </a:rPr>
              <a:pPr algn="r">
                <a:defRPr/>
              </a:pPr>
              <a:t>22</a:t>
            </a:fld>
            <a:endParaRPr lang="en-US" sz="1200">
              <a:latin typeface="+mn-lt"/>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p:spPr>
        <p:txBody>
          <a:bodyPr/>
          <a:lstStyle/>
          <a:p>
            <a:pPr eaLnBrk="1" hangingPunct="1">
              <a:spcBef>
                <a:spcPct val="0"/>
              </a:spcBef>
            </a:pPr>
            <a:r>
              <a:rPr lang="en-US" dirty="0" smtClean="0"/>
              <a:t>These three themes (management, organizations, and technology) will reappear throughout the book. Understanding the interaction between these factors and information systems is known as information system literacy.  Knowing how to optimize the relationship between technology, organizations, and management is the purpose of this book and course.  </a:t>
            </a:r>
          </a:p>
        </p:txBody>
      </p:sp>
    </p:spTree>
    <p:extLst>
      <p:ext uri="{BB962C8B-B14F-4D97-AF65-F5344CB8AC3E}">
        <p14:creationId xmlns:p14="http://schemas.microsoft.com/office/powerpoint/2010/main" val="46178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37D40BC-342D-4824-AEB3-59838E429492}" type="slidenum">
              <a:rPr lang="en-US" smtClean="0"/>
              <a:pPr eaLnBrk="1" hangingPunct="1"/>
              <a:t>23</a:t>
            </a:fld>
            <a:endParaRPr lang="en-US" smtClean="0"/>
          </a:p>
        </p:txBody>
      </p:sp>
      <p:sp>
        <p:nvSpPr>
          <p:cNvPr id="71682" name="Rectangle 7"/>
          <p:cNvSpPr txBox="1">
            <a:spLocks noGrp="1" noChangeArrowheads="1"/>
          </p:cNvSpPr>
          <p:nvPr/>
        </p:nvSpPr>
        <p:spPr bwMode="auto">
          <a:xfrm>
            <a:off x="3814846" y="9371417"/>
            <a:ext cx="2919311" cy="493316"/>
          </a:xfrm>
          <a:prstGeom prst="rect">
            <a:avLst/>
          </a:prstGeom>
          <a:noFill/>
          <a:ln>
            <a:miter lim="800000"/>
            <a:headEnd/>
            <a:tailEnd/>
          </a:ln>
        </p:spPr>
        <p:txBody>
          <a:bodyPr anchor="b"/>
          <a:lstStyle/>
          <a:p>
            <a:pPr algn="r">
              <a:defRPr/>
            </a:pPr>
            <a:fld id="{E2B636DD-C50D-4D98-9909-10DD34A7EB33}" type="slidenum">
              <a:rPr lang="en-US" sz="1200">
                <a:latin typeface="+mn-lt"/>
              </a:rPr>
              <a:pPr algn="r">
                <a:defRPr/>
              </a:pPr>
              <a:t>23</a:t>
            </a:fld>
            <a:endParaRPr lang="en-US" sz="1200">
              <a:latin typeface="+mn-lt"/>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p:spPr>
        <p:txBody>
          <a:bodyPr/>
          <a:lstStyle/>
          <a:p>
            <a:pPr eaLnBrk="1" hangingPunct="1">
              <a:spcBef>
                <a:spcPct val="0"/>
              </a:spcBef>
            </a:pPr>
            <a:r>
              <a:rPr lang="en-US" dirty="0" smtClean="0"/>
              <a:t>Page 49 in the text provides more specific details on each level of this hierarchy.  You can ask students to talk about an organization where they currently work, or have worked in the past.  What was their contact with senior management, middle management, and operational (supervisory) management?  Many younger students will have had little or no contact with senior and middle management.  Older students most likely will have experience.  You might need to provide more description about exactly what senior managers do for the firm (and middle managers). </a:t>
            </a:r>
          </a:p>
        </p:txBody>
      </p:sp>
    </p:spTree>
    <p:extLst>
      <p:ext uri="{BB962C8B-B14F-4D97-AF65-F5344CB8AC3E}">
        <p14:creationId xmlns:p14="http://schemas.microsoft.com/office/powerpoint/2010/main" val="4103724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0F0A1C9-92BD-41EC-B040-7E18E0E668F8}" type="slidenum">
              <a:rPr lang="en-US" smtClean="0"/>
              <a:pPr eaLnBrk="1" hangingPunct="1"/>
              <a:t>24</a:t>
            </a:fld>
            <a:endParaRPr lang="en-US" smtClean="0"/>
          </a:p>
        </p:txBody>
      </p:sp>
      <p:sp>
        <p:nvSpPr>
          <p:cNvPr id="72706" name="Rectangle 7"/>
          <p:cNvSpPr txBox="1">
            <a:spLocks noGrp="1" noChangeArrowheads="1"/>
          </p:cNvSpPr>
          <p:nvPr/>
        </p:nvSpPr>
        <p:spPr bwMode="auto">
          <a:xfrm>
            <a:off x="3814846" y="9371417"/>
            <a:ext cx="2919311" cy="493316"/>
          </a:xfrm>
          <a:prstGeom prst="rect">
            <a:avLst/>
          </a:prstGeom>
          <a:noFill/>
          <a:ln>
            <a:miter lim="800000"/>
            <a:headEnd/>
            <a:tailEnd/>
          </a:ln>
        </p:spPr>
        <p:txBody>
          <a:bodyPr anchor="b"/>
          <a:lstStyle/>
          <a:p>
            <a:pPr algn="r">
              <a:defRPr/>
            </a:pPr>
            <a:fld id="{38EBBEAA-07E6-400F-B035-75B2544C6BA6}" type="slidenum">
              <a:rPr lang="en-US" sz="1200">
                <a:latin typeface="+mn-lt"/>
              </a:rPr>
              <a:pPr algn="r">
                <a:defRPr/>
              </a:pPr>
              <a:t>24</a:t>
            </a:fld>
            <a:endParaRPr lang="en-US" sz="1200">
              <a:latin typeface="+mn-lt"/>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p:spPr>
        <p:txBody>
          <a:bodyPr/>
          <a:lstStyle/>
          <a:p>
            <a:pPr eaLnBrk="1" hangingPunct="1">
              <a:spcBef>
                <a:spcPct val="0"/>
              </a:spcBef>
            </a:pPr>
            <a:r>
              <a:rPr lang="en-US" smtClean="0"/>
              <a:t>Ask students to think about how information systems would factor into the day-to-day jobs of each of the three types of workers in the pyramid. </a:t>
            </a:r>
          </a:p>
        </p:txBody>
      </p:sp>
    </p:spTree>
    <p:extLst>
      <p:ext uri="{BB962C8B-B14F-4D97-AF65-F5344CB8AC3E}">
        <p14:creationId xmlns:p14="http://schemas.microsoft.com/office/powerpoint/2010/main" val="1346588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084DA81-A0CC-45AB-A302-C8873055449A}" type="slidenum">
              <a:rPr lang="en-US" smtClean="0"/>
              <a:pPr eaLnBrk="1" hangingPunct="1"/>
              <a:t>25</a:t>
            </a:fld>
            <a:endParaRPr lang="en-US" smtClean="0"/>
          </a:p>
        </p:txBody>
      </p:sp>
      <p:sp>
        <p:nvSpPr>
          <p:cNvPr id="73730" name="Rectangle 7"/>
          <p:cNvSpPr txBox="1">
            <a:spLocks noGrp="1" noChangeArrowheads="1"/>
          </p:cNvSpPr>
          <p:nvPr/>
        </p:nvSpPr>
        <p:spPr bwMode="auto">
          <a:xfrm>
            <a:off x="3814846" y="9371417"/>
            <a:ext cx="2919311" cy="493316"/>
          </a:xfrm>
          <a:prstGeom prst="rect">
            <a:avLst/>
          </a:prstGeom>
          <a:noFill/>
          <a:ln>
            <a:miter lim="800000"/>
            <a:headEnd/>
            <a:tailEnd/>
          </a:ln>
        </p:spPr>
        <p:txBody>
          <a:bodyPr anchor="b"/>
          <a:lstStyle/>
          <a:p>
            <a:pPr algn="r">
              <a:defRPr/>
            </a:pPr>
            <a:fld id="{3EF93231-1B07-4AF2-B3C8-D7F5FFEB6D7C}" type="slidenum">
              <a:rPr lang="en-US" sz="1200">
                <a:latin typeface="+mn-lt"/>
              </a:rPr>
              <a:pPr algn="r">
                <a:defRPr/>
              </a:pPr>
              <a:t>25</a:t>
            </a:fld>
            <a:endParaRPr lang="en-US" sz="1200">
              <a:latin typeface="+mn-lt"/>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p:spPr>
        <p:txBody>
          <a:bodyPr/>
          <a:lstStyle/>
          <a:p>
            <a:pPr eaLnBrk="1" hangingPunct="1">
              <a:spcBef>
                <a:spcPct val="0"/>
              </a:spcBef>
            </a:pPr>
            <a:r>
              <a:rPr lang="en-US" dirty="0" smtClean="0"/>
              <a:t>The point of this slide is to let students know there are many organizational factors that will shape information systems.  A common observation is that “Every business is different.”  Does this mean every business will have different information systems?  Every business has its unique culture, and politics.  Systems reflect these business cultures.  </a:t>
            </a:r>
          </a:p>
          <a:p>
            <a:pPr eaLnBrk="1" hangingPunct="1">
              <a:spcBef>
                <a:spcPct val="0"/>
              </a:spcBef>
            </a:pPr>
            <a:endParaRPr lang="en-US" dirty="0" smtClean="0"/>
          </a:p>
          <a:p>
            <a:pPr eaLnBrk="1" hangingPunct="1">
              <a:spcBef>
                <a:spcPct val="0"/>
              </a:spcBef>
            </a:pPr>
            <a:r>
              <a:rPr lang="en-US" dirty="0" smtClean="0"/>
              <a:t>For an example of how information systems shed light on a firm’s unique business processes and culture, you might describe the UPS Interactive Session later in the chapter. The company’s package tracking systems exemplify their commitment to customer service and putting the customer first.  </a:t>
            </a:r>
          </a:p>
        </p:txBody>
      </p:sp>
    </p:spTree>
    <p:extLst>
      <p:ext uri="{BB962C8B-B14F-4D97-AF65-F5344CB8AC3E}">
        <p14:creationId xmlns:p14="http://schemas.microsoft.com/office/powerpoint/2010/main" val="1745624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7C505BF-5ACE-4F0A-9635-EAE554526607}" type="slidenum">
              <a:rPr lang="en-US" smtClean="0"/>
              <a:pPr eaLnBrk="1" hangingPunct="1"/>
              <a:t>26</a:t>
            </a:fld>
            <a:endParaRPr lang="en-US" smtClean="0"/>
          </a:p>
        </p:txBody>
      </p:sp>
      <p:sp>
        <p:nvSpPr>
          <p:cNvPr id="74754" name="Rectangle 7"/>
          <p:cNvSpPr txBox="1">
            <a:spLocks noGrp="1" noChangeArrowheads="1"/>
          </p:cNvSpPr>
          <p:nvPr/>
        </p:nvSpPr>
        <p:spPr bwMode="auto">
          <a:xfrm>
            <a:off x="3814846" y="9371417"/>
            <a:ext cx="2919311" cy="493316"/>
          </a:xfrm>
          <a:prstGeom prst="rect">
            <a:avLst/>
          </a:prstGeom>
          <a:noFill/>
          <a:ln>
            <a:miter lim="800000"/>
            <a:headEnd/>
            <a:tailEnd/>
          </a:ln>
        </p:spPr>
        <p:txBody>
          <a:bodyPr anchor="b"/>
          <a:lstStyle/>
          <a:p>
            <a:pPr algn="r">
              <a:defRPr/>
            </a:pPr>
            <a:fld id="{CB479C97-0D5D-409B-89C8-A8C6A38BE52B}" type="slidenum">
              <a:rPr lang="en-US" sz="1200">
                <a:latin typeface="+mn-lt"/>
              </a:rPr>
              <a:pPr algn="r">
                <a:defRPr/>
              </a:pPr>
              <a:t>26</a:t>
            </a:fld>
            <a:endParaRPr lang="en-US" sz="1200">
              <a:latin typeface="+mn-lt"/>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p:spPr>
        <p:txBody>
          <a:bodyPr/>
          <a:lstStyle/>
          <a:p>
            <a:pPr eaLnBrk="1" hangingPunct="1">
              <a:spcBef>
                <a:spcPct val="0"/>
              </a:spcBef>
            </a:pPr>
            <a:r>
              <a:rPr lang="en-US" dirty="0" smtClean="0"/>
              <a:t>How might information systems assist managers in the development of new products and services? What is meant by re-creating the organization?  Why do organizations need to be continually re-created? The answer is that they quickly become obsolete unless they continue to change.  Ask students to help you list some organizations that have recently failed, or are about to fail.  </a:t>
            </a:r>
          </a:p>
        </p:txBody>
      </p:sp>
    </p:spTree>
    <p:extLst>
      <p:ext uri="{BB962C8B-B14F-4D97-AF65-F5344CB8AC3E}">
        <p14:creationId xmlns:p14="http://schemas.microsoft.com/office/powerpoint/2010/main" val="1788405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5511AC2-6564-45EC-839B-4DB4DA68FAF8}" type="slidenum">
              <a:rPr lang="en-US" smtClean="0"/>
              <a:pPr eaLnBrk="1" hangingPunct="1"/>
              <a:t>27</a:t>
            </a:fld>
            <a:endParaRPr lang="en-US" smtClean="0"/>
          </a:p>
        </p:txBody>
      </p:sp>
      <p:sp>
        <p:nvSpPr>
          <p:cNvPr id="75778" name="Rectangle 7"/>
          <p:cNvSpPr txBox="1">
            <a:spLocks noGrp="1" noChangeArrowheads="1"/>
          </p:cNvSpPr>
          <p:nvPr/>
        </p:nvSpPr>
        <p:spPr bwMode="auto">
          <a:xfrm>
            <a:off x="3814846" y="9371417"/>
            <a:ext cx="2919311" cy="493316"/>
          </a:xfrm>
          <a:prstGeom prst="rect">
            <a:avLst/>
          </a:prstGeom>
          <a:noFill/>
          <a:ln>
            <a:miter lim="800000"/>
            <a:headEnd/>
            <a:tailEnd/>
          </a:ln>
        </p:spPr>
        <p:txBody>
          <a:bodyPr anchor="b"/>
          <a:lstStyle/>
          <a:p>
            <a:pPr algn="r">
              <a:defRPr/>
            </a:pPr>
            <a:fld id="{6BC33882-5337-46FD-B7DB-13D54E71DE7E}" type="slidenum">
              <a:rPr lang="en-US" sz="1200">
                <a:latin typeface="+mn-lt"/>
              </a:rPr>
              <a:pPr algn="r">
                <a:defRPr/>
              </a:pPr>
              <a:t>27</a:t>
            </a:fld>
            <a:endParaRPr lang="en-US" sz="1200">
              <a:latin typeface="+mn-lt"/>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p:spPr>
        <p:txBody>
          <a:bodyPr/>
          <a:lstStyle/>
          <a:p>
            <a:pPr eaLnBrk="1" hangingPunct="1">
              <a:spcBef>
                <a:spcPct val="0"/>
              </a:spcBef>
            </a:pPr>
            <a:r>
              <a:rPr lang="en-US" dirty="0" smtClean="0"/>
              <a:t>Information technology is at the heart of information systems.  While organization and management are important too, it’s the technology that enables the systems and the organizations and managers who use the technology.  </a:t>
            </a:r>
          </a:p>
          <a:p>
            <a:pPr eaLnBrk="1" hangingPunct="1">
              <a:spcBef>
                <a:spcPct val="0"/>
              </a:spcBef>
            </a:pPr>
            <a:endParaRPr lang="en-US" dirty="0" smtClean="0"/>
          </a:p>
          <a:p>
            <a:pPr eaLnBrk="1" hangingPunct="1">
              <a:spcBef>
                <a:spcPct val="0"/>
              </a:spcBef>
            </a:pPr>
            <a:r>
              <a:rPr lang="en-US" dirty="0" smtClean="0"/>
              <a:t>The distinction between the Internet and intranets &amp; extranets has to do with their scope. Intranets are private networks used by corporations and extranets are similar except that they are directed at external users (like customers and suppliers). In contrast, the Internet connects millions of different networks across the globe. Students may not immediately understand this distinction.</a:t>
            </a:r>
          </a:p>
        </p:txBody>
      </p:sp>
    </p:spTree>
    <p:extLst>
      <p:ext uri="{BB962C8B-B14F-4D97-AF65-F5344CB8AC3E}">
        <p14:creationId xmlns:p14="http://schemas.microsoft.com/office/powerpoint/2010/main" val="16235413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6129D33D-5743-4426-B759-35DAA819D698}" type="slidenum">
              <a:rPr lang="en-GB" smtClean="0"/>
              <a:t>28</a:t>
            </a:fld>
            <a:endParaRPr lang="en-GB"/>
          </a:p>
        </p:txBody>
      </p:sp>
    </p:spTree>
    <p:extLst>
      <p:ext uri="{BB962C8B-B14F-4D97-AF65-F5344CB8AC3E}">
        <p14:creationId xmlns:p14="http://schemas.microsoft.com/office/powerpoint/2010/main" val="2561182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D9C8BB3-DF06-4147-A5AA-CB295FF8FFFC}" type="slidenum">
              <a:rPr lang="en-US" smtClean="0"/>
              <a:pPr eaLnBrk="1" hangingPunct="1"/>
              <a:t>29</a:t>
            </a:fld>
            <a:endParaRPr lang="en-US" smtClean="0"/>
          </a:p>
        </p:txBody>
      </p:sp>
      <p:sp>
        <p:nvSpPr>
          <p:cNvPr id="77826" name="Rectangle 7"/>
          <p:cNvSpPr txBox="1">
            <a:spLocks noGrp="1" noChangeArrowheads="1"/>
          </p:cNvSpPr>
          <p:nvPr/>
        </p:nvSpPr>
        <p:spPr bwMode="auto">
          <a:xfrm>
            <a:off x="3814846" y="9371417"/>
            <a:ext cx="2919311" cy="493316"/>
          </a:xfrm>
          <a:prstGeom prst="rect">
            <a:avLst/>
          </a:prstGeom>
          <a:noFill/>
          <a:ln>
            <a:miter lim="800000"/>
            <a:headEnd/>
            <a:tailEnd/>
          </a:ln>
        </p:spPr>
        <p:txBody>
          <a:bodyPr anchor="b"/>
          <a:lstStyle/>
          <a:p>
            <a:pPr algn="r">
              <a:defRPr/>
            </a:pPr>
            <a:fld id="{FD2F49A6-6247-49BC-A3AA-0CF45FEA192B}" type="slidenum">
              <a:rPr lang="en-US" sz="1200">
                <a:latin typeface="+mn-lt"/>
              </a:rPr>
              <a:pPr algn="r">
                <a:defRPr/>
              </a:pPr>
              <a:t>29</a:t>
            </a:fld>
            <a:endParaRPr lang="en-US" sz="1200">
              <a:latin typeface="+mn-lt"/>
            </a:endParaRPr>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p:spPr>
        <p:txBody>
          <a:bodyPr/>
          <a:lstStyle/>
          <a:p>
            <a:pPr eaLnBrk="1" hangingPunct="1">
              <a:spcBef>
                <a:spcPct val="0"/>
              </a:spcBef>
            </a:pPr>
            <a:r>
              <a:rPr lang="en-US" dirty="0" smtClean="0"/>
              <a:t>Discuss what the consequences would be if any one of the three dimensions of information systems were lacking at UPS. With poor technology, good management and organizational procedures would not significantly increase efficiency; without good organizational procedures, even the highest-quality technology wouldn’t prevent frequent errors and data loss; and without good management, the company would not make appropriate decisions about how to use the technology and what procedures to use.</a:t>
            </a:r>
          </a:p>
        </p:txBody>
      </p:sp>
    </p:spTree>
    <p:extLst>
      <p:ext uri="{BB962C8B-B14F-4D97-AF65-F5344CB8AC3E}">
        <p14:creationId xmlns:p14="http://schemas.microsoft.com/office/powerpoint/2010/main" val="13866723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05EF6BF-6C39-429E-9CD8-13685A1F5738}" type="slidenum">
              <a:rPr lang="en-US" smtClean="0"/>
              <a:pPr eaLnBrk="1" hangingPunct="1"/>
              <a:t>30</a:t>
            </a:fld>
            <a:endParaRPr lang="en-US" smtClean="0"/>
          </a:p>
        </p:txBody>
      </p:sp>
      <p:sp>
        <p:nvSpPr>
          <p:cNvPr id="78850" name="Rectangle 7"/>
          <p:cNvSpPr txBox="1">
            <a:spLocks noGrp="1" noChangeArrowheads="1"/>
          </p:cNvSpPr>
          <p:nvPr/>
        </p:nvSpPr>
        <p:spPr bwMode="auto">
          <a:xfrm>
            <a:off x="3814846" y="9371417"/>
            <a:ext cx="2919311" cy="493316"/>
          </a:xfrm>
          <a:prstGeom prst="rect">
            <a:avLst/>
          </a:prstGeom>
          <a:noFill/>
          <a:ln>
            <a:miter lim="800000"/>
            <a:headEnd/>
            <a:tailEnd/>
          </a:ln>
        </p:spPr>
        <p:txBody>
          <a:bodyPr anchor="b"/>
          <a:lstStyle/>
          <a:p>
            <a:pPr algn="r">
              <a:defRPr/>
            </a:pPr>
            <a:fld id="{C9750D05-7A3D-43EC-A262-ED6D69239560}" type="slidenum">
              <a:rPr lang="en-US" sz="1200">
                <a:latin typeface="+mn-lt"/>
              </a:rPr>
              <a:pPr algn="r">
                <a:defRPr/>
              </a:pPr>
              <a:t>30</a:t>
            </a:fld>
            <a:endParaRPr lang="en-US" sz="1200">
              <a:latin typeface="+mn-lt"/>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p:spPr>
        <p:txBody>
          <a:bodyPr/>
          <a:lstStyle/>
          <a:p>
            <a:pPr eaLnBrk="1" hangingPunct="1">
              <a:spcBef>
                <a:spcPct val="0"/>
              </a:spcBef>
            </a:pPr>
            <a:r>
              <a:rPr lang="en-US" smtClean="0"/>
              <a:t>You could ask students to consider how this view of information systems might contrast with the sociotechnical view or other views. You could also ask them to consider the circumstances under which information systems might not result in increased productivity and revenue.</a:t>
            </a:r>
          </a:p>
        </p:txBody>
      </p:sp>
    </p:spTree>
    <p:extLst>
      <p:ext uri="{BB962C8B-B14F-4D97-AF65-F5344CB8AC3E}">
        <p14:creationId xmlns:p14="http://schemas.microsoft.com/office/powerpoint/2010/main" val="1659613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EF108AD-FA41-4E6D-B959-D70CF7340FEE}" type="slidenum">
              <a:rPr lang="en-US" smtClean="0"/>
              <a:pPr eaLnBrk="1" hangingPunct="1"/>
              <a:t>3</a:t>
            </a:fld>
            <a:endParaRPr lang="en-US" smtClean="0"/>
          </a:p>
        </p:txBody>
      </p:sp>
      <p:sp>
        <p:nvSpPr>
          <p:cNvPr id="51202" name="Rectangle 7"/>
          <p:cNvSpPr txBox="1">
            <a:spLocks noGrp="1" noChangeArrowheads="1"/>
          </p:cNvSpPr>
          <p:nvPr/>
        </p:nvSpPr>
        <p:spPr bwMode="auto">
          <a:xfrm>
            <a:off x="3814846" y="9371417"/>
            <a:ext cx="2919311" cy="493316"/>
          </a:xfrm>
          <a:prstGeom prst="rect">
            <a:avLst/>
          </a:prstGeom>
          <a:noFill/>
          <a:ln>
            <a:miter lim="800000"/>
            <a:headEnd/>
            <a:tailEnd/>
          </a:ln>
        </p:spPr>
        <p:txBody>
          <a:bodyPr anchor="b"/>
          <a:lstStyle/>
          <a:p>
            <a:pPr algn="r">
              <a:defRPr/>
            </a:pPr>
            <a:fld id="{C773053B-94CA-4D50-881C-9D4A08390883}" type="slidenum">
              <a:rPr lang="en-US" sz="1200">
                <a:latin typeface="+mn-lt"/>
              </a:rPr>
              <a:pPr algn="r">
                <a:defRPr/>
              </a:pPr>
              <a:t>3</a:t>
            </a:fld>
            <a:endParaRPr lang="en-US" sz="1200">
              <a:latin typeface="+mn-lt"/>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p:spPr>
        <p:txBody>
          <a:bodyPr/>
          <a:lstStyle/>
          <a:p>
            <a:pPr eaLnBrk="1" hangingPunct="1">
              <a:spcBef>
                <a:spcPct val="0"/>
              </a:spcBef>
            </a:pPr>
            <a:r>
              <a:rPr lang="en-US" dirty="0" smtClean="0"/>
              <a:t>Ask students to predict whether an NBA team using Synergy Sports Technology would be more successful than a team that did not use the service. </a:t>
            </a:r>
          </a:p>
          <a:p>
            <a:pPr eaLnBrk="1" hangingPunct="1">
              <a:spcBef>
                <a:spcPct val="0"/>
              </a:spcBef>
            </a:pPr>
            <a:endParaRPr lang="en-US" dirty="0" smtClean="0"/>
          </a:p>
          <a:p>
            <a:pPr eaLnBrk="1" hangingPunct="1">
              <a:spcBef>
                <a:spcPct val="0"/>
              </a:spcBef>
            </a:pPr>
            <a:r>
              <a:rPr lang="en-US" dirty="0" smtClean="0"/>
              <a:t>Prompt them to explain why they feel the way they do. You could also ask whether or not they would expect an organization like a professional sports franchise to be a good example of the importance of information systems.</a:t>
            </a:r>
          </a:p>
          <a:p>
            <a:pPr eaLnBrk="1" hangingPunct="1">
              <a:spcBef>
                <a:spcPct val="0"/>
              </a:spcBef>
            </a:pPr>
            <a:endParaRPr lang="en-US" dirty="0" smtClean="0"/>
          </a:p>
          <a:p>
            <a:pPr eaLnBrk="1" hangingPunct="1">
              <a:spcBef>
                <a:spcPct val="0"/>
              </a:spcBef>
            </a:pPr>
            <a:r>
              <a:rPr lang="en-US" dirty="0" smtClean="0"/>
              <a:t>The point here would be that information systems are vitally important to all forms of business, professional sports included.</a:t>
            </a:r>
          </a:p>
        </p:txBody>
      </p:sp>
    </p:spTree>
    <p:extLst>
      <p:ext uri="{BB962C8B-B14F-4D97-AF65-F5344CB8AC3E}">
        <p14:creationId xmlns:p14="http://schemas.microsoft.com/office/powerpoint/2010/main" val="26930151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ABA1901-AE44-431D-AA59-64ECBD5F764A}" type="slidenum">
              <a:rPr lang="en-US" smtClean="0"/>
              <a:pPr eaLnBrk="1" hangingPunct="1"/>
              <a:t>31</a:t>
            </a:fld>
            <a:endParaRPr lang="en-US" smtClean="0"/>
          </a:p>
        </p:txBody>
      </p:sp>
      <p:sp>
        <p:nvSpPr>
          <p:cNvPr id="79874" name="Rectangle 7"/>
          <p:cNvSpPr txBox="1">
            <a:spLocks noGrp="1" noChangeArrowheads="1"/>
          </p:cNvSpPr>
          <p:nvPr/>
        </p:nvSpPr>
        <p:spPr bwMode="auto">
          <a:xfrm>
            <a:off x="3814846" y="9371417"/>
            <a:ext cx="2919311" cy="493316"/>
          </a:xfrm>
          <a:prstGeom prst="rect">
            <a:avLst/>
          </a:prstGeom>
          <a:noFill/>
          <a:ln>
            <a:miter lim="800000"/>
            <a:headEnd/>
            <a:tailEnd/>
          </a:ln>
        </p:spPr>
        <p:txBody>
          <a:bodyPr anchor="b"/>
          <a:lstStyle/>
          <a:p>
            <a:pPr algn="r">
              <a:defRPr/>
            </a:pPr>
            <a:fld id="{83A773E2-EF84-4598-8B27-AEBC6E23EF76}" type="slidenum">
              <a:rPr lang="en-US" sz="1200">
                <a:latin typeface="+mn-lt"/>
              </a:rPr>
              <a:pPr algn="r">
                <a:defRPr/>
              </a:pPr>
              <a:t>31</a:t>
            </a:fld>
            <a:endParaRPr lang="en-US" sz="1200">
              <a:latin typeface="+mn-lt"/>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p:spPr>
        <p:txBody>
          <a:bodyPr/>
          <a:lstStyle/>
          <a:p>
            <a:pPr eaLnBrk="1" hangingPunct="1">
              <a:spcBef>
                <a:spcPct val="0"/>
              </a:spcBef>
            </a:pPr>
            <a:r>
              <a:rPr lang="en-US" smtClean="0"/>
              <a:t>During this and the next slide, emphasize that the end result of the business information value chain will always be profitability.</a:t>
            </a:r>
          </a:p>
          <a:p>
            <a:pPr eaLnBrk="1" hangingPunct="1">
              <a:spcBef>
                <a:spcPct val="0"/>
              </a:spcBef>
            </a:pPr>
            <a:r>
              <a:rPr lang="en-US" smtClean="0"/>
              <a:t>Questions for students: What aspects of the business perspective might be lacking? Are there other perspectives that might provide a different picture? (sociotechnical)</a:t>
            </a:r>
          </a:p>
        </p:txBody>
      </p:sp>
    </p:spTree>
    <p:extLst>
      <p:ext uri="{BB962C8B-B14F-4D97-AF65-F5344CB8AC3E}">
        <p14:creationId xmlns:p14="http://schemas.microsoft.com/office/powerpoint/2010/main" val="42013542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D7663DE-3623-4A29-8F24-97AE3D352240}" type="slidenum">
              <a:rPr lang="en-US" smtClean="0"/>
              <a:pPr eaLnBrk="1" hangingPunct="1"/>
              <a:t>32</a:t>
            </a:fld>
            <a:endParaRPr lang="en-US" smtClean="0"/>
          </a:p>
        </p:txBody>
      </p:sp>
      <p:sp>
        <p:nvSpPr>
          <p:cNvPr id="81922" name="Rectangle 7"/>
          <p:cNvSpPr txBox="1">
            <a:spLocks noGrp="1" noChangeArrowheads="1"/>
          </p:cNvSpPr>
          <p:nvPr/>
        </p:nvSpPr>
        <p:spPr bwMode="auto">
          <a:xfrm>
            <a:off x="3814846" y="9371417"/>
            <a:ext cx="2919311" cy="493316"/>
          </a:xfrm>
          <a:prstGeom prst="rect">
            <a:avLst/>
          </a:prstGeom>
          <a:noFill/>
          <a:ln>
            <a:miter lim="800000"/>
            <a:headEnd/>
            <a:tailEnd/>
          </a:ln>
        </p:spPr>
        <p:txBody>
          <a:bodyPr anchor="b"/>
          <a:lstStyle/>
          <a:p>
            <a:pPr algn="r">
              <a:defRPr/>
            </a:pPr>
            <a:fld id="{76FA82B5-1C77-4A0C-A641-D8C0B4E0C040}" type="slidenum">
              <a:rPr lang="en-US" sz="1200">
                <a:latin typeface="+mn-lt"/>
              </a:rPr>
              <a:pPr algn="r">
                <a:defRPr/>
              </a:pPr>
              <a:t>32</a:t>
            </a:fld>
            <a:endParaRPr lang="en-US" sz="1200">
              <a:latin typeface="+mn-lt"/>
            </a:endParaRPr>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noFill/>
        </p:spPr>
        <p:txBody>
          <a:bodyPr/>
          <a:lstStyle/>
          <a:p>
            <a:pPr eaLnBrk="1" hangingPunct="1">
              <a:spcBef>
                <a:spcPct val="0"/>
              </a:spcBef>
            </a:pPr>
            <a:r>
              <a:rPr lang="en-US" smtClean="0"/>
              <a:t>Emphasize that each quadrant of the graph represents a different type of firm.</a:t>
            </a:r>
          </a:p>
          <a:p>
            <a:pPr eaLnBrk="1" hangingPunct="1">
              <a:spcBef>
                <a:spcPct val="0"/>
              </a:spcBef>
            </a:pPr>
            <a:r>
              <a:rPr lang="en-US" smtClean="0"/>
              <a:t>Quadrant 1 represents firms that invest much less in IT but still receive strong returns.</a:t>
            </a:r>
          </a:p>
          <a:p>
            <a:pPr eaLnBrk="1" hangingPunct="1">
              <a:spcBef>
                <a:spcPct val="0"/>
              </a:spcBef>
            </a:pPr>
            <a:r>
              <a:rPr lang="en-US" smtClean="0"/>
              <a:t>Quadrant 2 represents firms that invest a great deal in IT and receive a great deal in returns.</a:t>
            </a:r>
          </a:p>
          <a:p>
            <a:pPr eaLnBrk="1" hangingPunct="1">
              <a:spcBef>
                <a:spcPct val="0"/>
              </a:spcBef>
            </a:pPr>
            <a:r>
              <a:rPr lang="en-US" smtClean="0"/>
              <a:t>Quadrant 3 represents firms that invest much less in IT and receive poor returns.</a:t>
            </a:r>
          </a:p>
          <a:p>
            <a:pPr eaLnBrk="1" hangingPunct="1">
              <a:spcBef>
                <a:spcPct val="0"/>
              </a:spcBef>
            </a:pPr>
            <a:r>
              <a:rPr lang="en-US" smtClean="0"/>
              <a:t>Quadrant 4 represents firms that invest a great deal in IT but receive poor returns.</a:t>
            </a:r>
          </a:p>
        </p:txBody>
      </p:sp>
    </p:spTree>
    <p:extLst>
      <p:ext uri="{BB962C8B-B14F-4D97-AF65-F5344CB8AC3E}">
        <p14:creationId xmlns:p14="http://schemas.microsoft.com/office/powerpoint/2010/main" val="5857468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3276617-322A-46BA-B71D-80AF00BC90AF}" type="slidenum">
              <a:rPr lang="en-US" smtClean="0"/>
              <a:pPr eaLnBrk="1" hangingPunct="1"/>
              <a:t>33</a:t>
            </a:fld>
            <a:endParaRPr lang="en-US" smtClean="0"/>
          </a:p>
        </p:txBody>
      </p:sp>
      <p:sp>
        <p:nvSpPr>
          <p:cNvPr id="82946" name="Rectangle 7"/>
          <p:cNvSpPr txBox="1">
            <a:spLocks noGrp="1" noChangeArrowheads="1"/>
          </p:cNvSpPr>
          <p:nvPr/>
        </p:nvSpPr>
        <p:spPr bwMode="auto">
          <a:xfrm>
            <a:off x="3814846" y="9371417"/>
            <a:ext cx="2919311" cy="493316"/>
          </a:xfrm>
          <a:prstGeom prst="rect">
            <a:avLst/>
          </a:prstGeom>
          <a:noFill/>
          <a:ln>
            <a:miter lim="800000"/>
            <a:headEnd/>
            <a:tailEnd/>
          </a:ln>
        </p:spPr>
        <p:txBody>
          <a:bodyPr anchor="b"/>
          <a:lstStyle/>
          <a:p>
            <a:pPr algn="r">
              <a:defRPr/>
            </a:pPr>
            <a:fld id="{90BB0492-13A3-45FC-BC20-08D1529AB784}" type="slidenum">
              <a:rPr lang="en-US" sz="1200">
                <a:latin typeface="+mn-lt"/>
              </a:rPr>
              <a:pPr algn="r">
                <a:defRPr/>
              </a:pPr>
              <a:t>33</a:t>
            </a:fld>
            <a:endParaRPr lang="en-US" sz="1200">
              <a:latin typeface="+mn-lt"/>
            </a:endParaRPr>
          </a:p>
        </p:txBody>
      </p:sp>
      <p:sp>
        <p:nvSpPr>
          <p:cNvPr id="92164" name="Rectangle 2"/>
          <p:cNvSpPr>
            <a:spLocks noGrp="1" noRot="1" noChangeAspect="1" noChangeArrowheads="1" noTextEdit="1"/>
          </p:cNvSpPr>
          <p:nvPr>
            <p:ph type="sldImg"/>
          </p:nvPr>
        </p:nvSpPr>
        <p:spPr>
          <a:ln/>
        </p:spPr>
      </p:sp>
      <p:sp>
        <p:nvSpPr>
          <p:cNvPr id="92165" name="Rectangle 3"/>
          <p:cNvSpPr>
            <a:spLocks noGrp="1" noChangeArrowheads="1"/>
          </p:cNvSpPr>
          <p:nvPr>
            <p:ph type="body" idx="1"/>
          </p:nvPr>
        </p:nvSpPr>
        <p:spPr>
          <a:noFill/>
        </p:spPr>
        <p:txBody>
          <a:bodyPr/>
          <a:lstStyle/>
          <a:p>
            <a:pPr eaLnBrk="1" hangingPunct="1">
              <a:spcBef>
                <a:spcPct val="0"/>
              </a:spcBef>
            </a:pPr>
            <a:r>
              <a:rPr lang="en-US" dirty="0" smtClean="0"/>
              <a:t>Connect this slide to the previous slide. Many firms make significant investments in IT for very little benefit to the bottom line. Discuss why companies experience a wide variety of outcomes in their efforts to invest in IT.  Consider the factors we use in this book: organizational and management factors. </a:t>
            </a:r>
          </a:p>
        </p:txBody>
      </p:sp>
    </p:spTree>
    <p:extLst>
      <p:ext uri="{BB962C8B-B14F-4D97-AF65-F5344CB8AC3E}">
        <p14:creationId xmlns:p14="http://schemas.microsoft.com/office/powerpoint/2010/main" val="1722796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5A1FEC6-A9D4-456A-ACAA-AF1B2AA1AF2E}" type="slidenum">
              <a:rPr lang="en-US" smtClean="0"/>
              <a:pPr eaLnBrk="1" hangingPunct="1"/>
              <a:t>34</a:t>
            </a:fld>
            <a:endParaRPr lang="en-US" smtClean="0"/>
          </a:p>
        </p:txBody>
      </p:sp>
      <p:sp>
        <p:nvSpPr>
          <p:cNvPr id="83970" name="Rectangle 7"/>
          <p:cNvSpPr txBox="1">
            <a:spLocks noGrp="1" noChangeArrowheads="1"/>
          </p:cNvSpPr>
          <p:nvPr/>
        </p:nvSpPr>
        <p:spPr bwMode="auto">
          <a:xfrm>
            <a:off x="3814846" y="9371417"/>
            <a:ext cx="2919311" cy="493316"/>
          </a:xfrm>
          <a:prstGeom prst="rect">
            <a:avLst/>
          </a:prstGeom>
          <a:noFill/>
          <a:ln>
            <a:miter lim="800000"/>
            <a:headEnd/>
            <a:tailEnd/>
          </a:ln>
        </p:spPr>
        <p:txBody>
          <a:bodyPr anchor="b"/>
          <a:lstStyle/>
          <a:p>
            <a:pPr algn="r">
              <a:defRPr/>
            </a:pPr>
            <a:fld id="{5CFACB06-50E6-4C64-AD1D-4ABCEA4D1DF6}" type="slidenum">
              <a:rPr lang="en-US" sz="1200">
                <a:latin typeface="+mn-lt"/>
              </a:rPr>
              <a:pPr algn="r">
                <a:defRPr/>
              </a:pPr>
              <a:t>34</a:t>
            </a:fld>
            <a:endParaRPr lang="en-US" sz="1200">
              <a:latin typeface="+mn-lt"/>
            </a:endParaRPr>
          </a:p>
        </p:txBody>
      </p:sp>
      <p:sp>
        <p:nvSpPr>
          <p:cNvPr id="93188" name="Rectangle 2"/>
          <p:cNvSpPr>
            <a:spLocks noGrp="1" noRot="1" noChangeAspect="1" noChangeArrowheads="1" noTextEdit="1"/>
          </p:cNvSpPr>
          <p:nvPr>
            <p:ph type="sldImg"/>
          </p:nvPr>
        </p:nvSpPr>
        <p:spPr>
          <a:ln/>
        </p:spPr>
      </p:sp>
      <p:sp>
        <p:nvSpPr>
          <p:cNvPr id="93189" name="Rectangle 3"/>
          <p:cNvSpPr>
            <a:spLocks noGrp="1" noChangeArrowheads="1"/>
          </p:cNvSpPr>
          <p:nvPr>
            <p:ph type="body" idx="1"/>
          </p:nvPr>
        </p:nvSpPr>
        <p:spPr>
          <a:noFill/>
        </p:spPr>
        <p:txBody>
          <a:bodyPr/>
          <a:lstStyle/>
          <a:p>
            <a:pPr eaLnBrk="1" hangingPunct="1">
              <a:spcBef>
                <a:spcPct val="0"/>
              </a:spcBef>
            </a:pPr>
            <a:r>
              <a:rPr lang="en-US" smtClean="0"/>
              <a:t>The example used in the book for complementary assets is for automobile companies: these companies rely on investments in highways, other roads, gas stations, repair facilities, and so on to maximize the value of their primary investment. Ask students to provide a different example of another company’s or industries complementary assets.  </a:t>
            </a:r>
          </a:p>
        </p:txBody>
      </p:sp>
    </p:spTree>
    <p:extLst>
      <p:ext uri="{BB962C8B-B14F-4D97-AF65-F5344CB8AC3E}">
        <p14:creationId xmlns:p14="http://schemas.microsoft.com/office/powerpoint/2010/main" val="33284711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B60C00B-AE5E-424B-9AD9-32E9B5C6E26E}" type="slidenum">
              <a:rPr lang="en-US" smtClean="0"/>
              <a:pPr eaLnBrk="1" hangingPunct="1"/>
              <a:t>35</a:t>
            </a:fld>
            <a:endParaRPr lang="en-US" smtClean="0"/>
          </a:p>
        </p:txBody>
      </p:sp>
      <p:sp>
        <p:nvSpPr>
          <p:cNvPr id="86018" name="Rectangle 7"/>
          <p:cNvSpPr txBox="1">
            <a:spLocks noGrp="1" noChangeArrowheads="1"/>
          </p:cNvSpPr>
          <p:nvPr/>
        </p:nvSpPr>
        <p:spPr bwMode="auto">
          <a:xfrm>
            <a:off x="3814846" y="9371417"/>
            <a:ext cx="2919311" cy="493316"/>
          </a:xfrm>
          <a:prstGeom prst="rect">
            <a:avLst/>
          </a:prstGeom>
          <a:noFill/>
          <a:ln>
            <a:miter lim="800000"/>
            <a:headEnd/>
            <a:tailEnd/>
          </a:ln>
        </p:spPr>
        <p:txBody>
          <a:bodyPr anchor="b"/>
          <a:lstStyle/>
          <a:p>
            <a:pPr algn="r">
              <a:defRPr/>
            </a:pPr>
            <a:fld id="{A5677ED6-90B1-44C4-93EC-1686E19FB26E}" type="slidenum">
              <a:rPr lang="en-US" sz="1200">
                <a:latin typeface="+mn-lt"/>
              </a:rPr>
              <a:pPr algn="r">
                <a:defRPr/>
              </a:pPr>
              <a:t>35</a:t>
            </a:fld>
            <a:endParaRPr lang="en-US" sz="1200">
              <a:latin typeface="+mn-lt"/>
            </a:endParaRPr>
          </a:p>
        </p:txBody>
      </p:sp>
      <p:sp>
        <p:nvSpPr>
          <p:cNvPr id="95236" name="Rectangle 2"/>
          <p:cNvSpPr>
            <a:spLocks noGrp="1" noRot="1" noChangeAspect="1" noChangeArrowheads="1" noTextEdit="1"/>
          </p:cNvSpPr>
          <p:nvPr>
            <p:ph type="sldImg"/>
          </p:nvPr>
        </p:nvSpPr>
        <p:spPr>
          <a:ln/>
        </p:spPr>
      </p:sp>
      <p:sp>
        <p:nvSpPr>
          <p:cNvPr id="95237" name="Rectangle 3"/>
          <p:cNvSpPr>
            <a:spLocks noGrp="1" noChangeArrowheads="1"/>
          </p:cNvSpPr>
          <p:nvPr>
            <p:ph type="body" idx="1"/>
          </p:nvPr>
        </p:nvSpPr>
        <p:spPr>
          <a:noFill/>
        </p:spPr>
        <p:txBody>
          <a:bodyPr/>
          <a:lstStyle/>
          <a:p>
            <a:pPr eaLnBrk="1" hangingPunct="1">
              <a:spcBef>
                <a:spcPct val="0"/>
              </a:spcBef>
            </a:pPr>
            <a:r>
              <a:rPr lang="en-US" smtClean="0"/>
              <a:t>Ask students which of the two major types of approaches, behavioral and technical, they find to be most appropriate or accurate. Why do they feel this way? Emphasize that the technical approach does not ignore behavior and the behavioral approach does not ignore technology, but that they are indeed two distinct approaches.</a:t>
            </a:r>
          </a:p>
        </p:txBody>
      </p:sp>
    </p:spTree>
    <p:extLst>
      <p:ext uri="{BB962C8B-B14F-4D97-AF65-F5344CB8AC3E}">
        <p14:creationId xmlns:p14="http://schemas.microsoft.com/office/powerpoint/2010/main" val="40127755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9C87270-7FF8-4963-A22B-E9F63A71080C}" type="slidenum">
              <a:rPr lang="en-US" smtClean="0"/>
              <a:pPr eaLnBrk="1" hangingPunct="1"/>
              <a:t>36</a:t>
            </a:fld>
            <a:endParaRPr lang="en-US" smtClean="0"/>
          </a:p>
        </p:txBody>
      </p:sp>
      <p:sp>
        <p:nvSpPr>
          <p:cNvPr id="87042" name="Rectangle 7"/>
          <p:cNvSpPr txBox="1">
            <a:spLocks noGrp="1" noChangeArrowheads="1"/>
          </p:cNvSpPr>
          <p:nvPr/>
        </p:nvSpPr>
        <p:spPr bwMode="auto">
          <a:xfrm>
            <a:off x="3814846" y="9371417"/>
            <a:ext cx="2919311" cy="493316"/>
          </a:xfrm>
          <a:prstGeom prst="rect">
            <a:avLst/>
          </a:prstGeom>
          <a:noFill/>
          <a:ln>
            <a:miter lim="800000"/>
            <a:headEnd/>
            <a:tailEnd/>
          </a:ln>
        </p:spPr>
        <p:txBody>
          <a:bodyPr anchor="b"/>
          <a:lstStyle/>
          <a:p>
            <a:pPr algn="r">
              <a:defRPr/>
            </a:pPr>
            <a:fld id="{77616628-4671-4879-A82D-2FD7A8B847D0}" type="slidenum">
              <a:rPr lang="en-US" sz="1200">
                <a:latin typeface="+mn-lt"/>
              </a:rPr>
              <a:pPr algn="r">
                <a:defRPr/>
              </a:pPr>
              <a:t>36</a:t>
            </a:fld>
            <a:endParaRPr lang="en-US" sz="1200">
              <a:latin typeface="+mn-lt"/>
            </a:endParaRPr>
          </a:p>
        </p:txBody>
      </p:sp>
      <p:sp>
        <p:nvSpPr>
          <p:cNvPr id="96260" name="Rectangle 2"/>
          <p:cNvSpPr>
            <a:spLocks noGrp="1" noRot="1" noChangeAspect="1" noChangeArrowheads="1" noTextEdit="1"/>
          </p:cNvSpPr>
          <p:nvPr>
            <p:ph type="sldImg"/>
          </p:nvPr>
        </p:nvSpPr>
        <p:spPr>
          <a:ln/>
        </p:spPr>
      </p:sp>
      <p:sp>
        <p:nvSpPr>
          <p:cNvPr id="96261" name="Rectangle 3"/>
          <p:cNvSpPr>
            <a:spLocks noGrp="1" noChangeArrowheads="1"/>
          </p:cNvSpPr>
          <p:nvPr>
            <p:ph type="body" idx="1"/>
          </p:nvPr>
        </p:nvSpPr>
        <p:spPr>
          <a:noFill/>
        </p:spPr>
        <p:txBody>
          <a:bodyPr/>
          <a:lstStyle/>
          <a:p>
            <a:pPr eaLnBrk="1" hangingPunct="1">
              <a:spcBef>
                <a:spcPct val="0"/>
              </a:spcBef>
            </a:pPr>
            <a:r>
              <a:rPr lang="en-US" smtClean="0"/>
              <a:t>You might ask the students whether they think it’s possible to adopt only one of the two approaches to information systems and be successful. Then emphasize that the most accurate position is that there is no single approach that can truly capture the full scope and importance of information systems by itself.</a:t>
            </a:r>
          </a:p>
        </p:txBody>
      </p:sp>
    </p:spTree>
    <p:extLst>
      <p:ext uri="{BB962C8B-B14F-4D97-AF65-F5344CB8AC3E}">
        <p14:creationId xmlns:p14="http://schemas.microsoft.com/office/powerpoint/2010/main" val="26823869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FEB3419-9A9D-47F4-B0DD-AD7FC571AF56}" type="slidenum">
              <a:rPr lang="en-US" smtClean="0"/>
              <a:pPr eaLnBrk="1" hangingPunct="1"/>
              <a:t>37</a:t>
            </a:fld>
            <a:endParaRPr lang="en-US" smtClean="0"/>
          </a:p>
        </p:txBody>
      </p:sp>
      <p:sp>
        <p:nvSpPr>
          <p:cNvPr id="88066" name="Rectangle 7"/>
          <p:cNvSpPr txBox="1">
            <a:spLocks noGrp="1" noChangeArrowheads="1"/>
          </p:cNvSpPr>
          <p:nvPr/>
        </p:nvSpPr>
        <p:spPr bwMode="auto">
          <a:xfrm>
            <a:off x="3814846" y="9371417"/>
            <a:ext cx="2919311" cy="493316"/>
          </a:xfrm>
          <a:prstGeom prst="rect">
            <a:avLst/>
          </a:prstGeom>
          <a:noFill/>
          <a:ln>
            <a:miter lim="800000"/>
            <a:headEnd/>
            <a:tailEnd/>
          </a:ln>
        </p:spPr>
        <p:txBody>
          <a:bodyPr anchor="b"/>
          <a:lstStyle/>
          <a:p>
            <a:pPr algn="r">
              <a:defRPr/>
            </a:pPr>
            <a:fld id="{55851241-E74E-4348-B6D7-10CBE2E7D304}" type="slidenum">
              <a:rPr lang="en-US" sz="1200">
                <a:latin typeface="+mn-lt"/>
              </a:rPr>
              <a:pPr algn="r">
                <a:defRPr/>
              </a:pPr>
              <a:t>37</a:t>
            </a:fld>
            <a:endParaRPr lang="en-US" sz="1200">
              <a:latin typeface="+mn-lt"/>
            </a:endParaRPr>
          </a:p>
        </p:txBody>
      </p:sp>
      <p:sp>
        <p:nvSpPr>
          <p:cNvPr id="97284" name="Rectangle 2"/>
          <p:cNvSpPr>
            <a:spLocks noGrp="1" noRot="1" noChangeAspect="1" noChangeArrowheads="1" noTextEdit="1"/>
          </p:cNvSpPr>
          <p:nvPr>
            <p:ph type="sldImg"/>
          </p:nvPr>
        </p:nvSpPr>
        <p:spPr>
          <a:ln/>
        </p:spPr>
      </p:sp>
      <p:sp>
        <p:nvSpPr>
          <p:cNvPr id="97285" name="Rectangle 3"/>
          <p:cNvSpPr>
            <a:spLocks noGrp="1" noChangeArrowheads="1"/>
          </p:cNvSpPr>
          <p:nvPr>
            <p:ph type="body" idx="1"/>
          </p:nvPr>
        </p:nvSpPr>
        <p:spPr>
          <a:noFill/>
        </p:spPr>
        <p:txBody>
          <a:bodyPr/>
          <a:lstStyle/>
          <a:p>
            <a:pPr eaLnBrk="1" hangingPunct="1">
              <a:spcBef>
                <a:spcPct val="0"/>
              </a:spcBef>
            </a:pPr>
            <a:r>
              <a:rPr lang="en-US" smtClean="0"/>
              <a:t>Ask students to describe some of the relationships between the four main actors. For example, business firms look to acquire the components of their information systems from suppliers of hardware and software. The firm’s environment may dictate the type of software a company uses as well as the kind of employees that work there.</a:t>
            </a:r>
          </a:p>
        </p:txBody>
      </p:sp>
    </p:spTree>
    <p:extLst>
      <p:ext uri="{BB962C8B-B14F-4D97-AF65-F5344CB8AC3E}">
        <p14:creationId xmlns:p14="http://schemas.microsoft.com/office/powerpoint/2010/main" val="16670729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000080"/>
                </a:solidFill>
                <a:latin typeface="Calibri" pitchFamily="34" charset="0"/>
                <a:cs typeface="Arial" pitchFamily="34" charset="0"/>
              </a:rPr>
              <a:t>Using information systems effectively requires an understanding of the organization, management, and information technology shaping the systems. </a:t>
            </a:r>
          </a:p>
          <a:p>
            <a:r>
              <a:rPr lang="en-US" b="1" dirty="0" smtClean="0">
                <a:solidFill>
                  <a:srgbClr val="000080"/>
                </a:solidFill>
                <a:latin typeface="Calibri" pitchFamily="34" charset="0"/>
                <a:cs typeface="Arial" pitchFamily="34" charset="0"/>
              </a:rPr>
              <a:t>Business organizations are hierarchies consisting of three principal levels: senior management, middle management, and operational management.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Business firms invest heavily in information systems to achieve six strategic business objectives:</a:t>
            </a:r>
          </a:p>
          <a:p>
            <a:pPr rtl="0" eaLnBrk="1" fontAlgn="auto" latinLnBrk="0" hangingPunct="1"/>
            <a:r>
              <a:rPr lang="en-IE" sz="1200" b="1" i="0" u="none" strike="noStrike" kern="1200" dirty="0" smtClean="0">
                <a:solidFill>
                  <a:schemeClr val="tx1"/>
                </a:solidFill>
                <a:effectLst/>
                <a:latin typeface="+mn-lt"/>
                <a:ea typeface="+mn-ea"/>
                <a:cs typeface="+mn-cs"/>
              </a:rPr>
              <a:t>1. Operational Excellence</a:t>
            </a:r>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1" i="0" u="none" strike="noStrike" kern="1200" dirty="0" smtClean="0">
                <a:solidFill>
                  <a:schemeClr val="tx1"/>
                </a:solidFill>
                <a:effectLst/>
                <a:latin typeface="+mn-lt"/>
                <a:ea typeface="+mn-ea"/>
                <a:cs typeface="+mn-cs"/>
              </a:rPr>
              <a:t>2. New products, services, and business models</a:t>
            </a:r>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1" i="0" u="none" strike="noStrike" kern="1200" dirty="0" smtClean="0">
                <a:solidFill>
                  <a:schemeClr val="tx1"/>
                </a:solidFill>
                <a:effectLst/>
                <a:latin typeface="+mn-lt"/>
                <a:ea typeface="+mn-ea"/>
                <a:cs typeface="+mn-cs"/>
              </a:rPr>
              <a:t>3. Customer and supplier intimacy</a:t>
            </a:r>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1" i="0" u="none" strike="noStrike" kern="1200" dirty="0" smtClean="0">
                <a:solidFill>
                  <a:schemeClr val="tx1"/>
                </a:solidFill>
                <a:effectLst/>
                <a:latin typeface="+mn-lt"/>
                <a:ea typeface="+mn-ea"/>
                <a:cs typeface="+mn-cs"/>
              </a:rPr>
              <a:t>4. Improved decision-making</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smtClean="0">
                <a:solidFill>
                  <a:schemeClr val="tx1"/>
                </a:solidFill>
                <a:effectLst/>
                <a:latin typeface="+mn-lt"/>
                <a:ea typeface="+mn-ea"/>
                <a:cs typeface="+mn-cs"/>
              </a:rPr>
              <a:t>5. Competitive advantage </a:t>
            </a:r>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1" i="0" u="none" strike="noStrike" kern="1200" dirty="0" smtClean="0">
                <a:solidFill>
                  <a:schemeClr val="tx1"/>
                </a:solidFill>
                <a:effectLst/>
                <a:latin typeface="+mn-lt"/>
                <a:ea typeface="+mn-ea"/>
                <a:cs typeface="+mn-cs"/>
              </a:rPr>
              <a:t>6. Survival</a:t>
            </a:r>
            <a:endParaRPr lang="en-US" sz="1200" b="0" i="0" u="none" strike="noStrike"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6129D33D-5743-4426-B759-35DAA819D698}" type="slidenum">
              <a:rPr lang="en-GB" smtClean="0"/>
              <a:t>38</a:t>
            </a:fld>
            <a:endParaRPr lang="en-GB"/>
          </a:p>
        </p:txBody>
      </p:sp>
    </p:spTree>
    <p:extLst>
      <p:ext uri="{BB962C8B-B14F-4D97-AF65-F5344CB8AC3E}">
        <p14:creationId xmlns:p14="http://schemas.microsoft.com/office/powerpoint/2010/main" val="2561182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0490659-6191-4188-8700-326BA2371221}" type="slidenum">
              <a:rPr lang="en-US" smtClean="0"/>
              <a:pPr eaLnBrk="1" hangingPunct="1"/>
              <a:t>4</a:t>
            </a:fld>
            <a:endParaRPr lang="en-US" smtClean="0"/>
          </a:p>
        </p:txBody>
      </p:sp>
      <p:sp>
        <p:nvSpPr>
          <p:cNvPr id="56323" name="Slide Image Placeholder 1"/>
          <p:cNvSpPr>
            <a:spLocks noGrp="1" noRot="1" noChangeAspect="1" noTextEdit="1"/>
          </p:cNvSpPr>
          <p:nvPr>
            <p:ph type="sldImg"/>
          </p:nvPr>
        </p:nvSpPr>
        <p:spPr>
          <a:ln/>
        </p:spPr>
      </p:sp>
      <p:sp>
        <p:nvSpPr>
          <p:cNvPr id="56324" name="Notes Placeholder 2"/>
          <p:cNvSpPr>
            <a:spLocks noGrp="1"/>
          </p:cNvSpPr>
          <p:nvPr>
            <p:ph type="body" idx="1"/>
          </p:nvPr>
        </p:nvSpPr>
        <p:spPr>
          <a:noFill/>
        </p:spPr>
        <p:txBody>
          <a:bodyPr/>
          <a:lstStyle/>
          <a:p>
            <a:pPr eaLnBrk="1" hangingPunct="1"/>
            <a:endParaRPr lang="en-IE" smtClean="0"/>
          </a:p>
        </p:txBody>
      </p:sp>
      <p:sp>
        <p:nvSpPr>
          <p:cNvPr id="4" name="Slide Number Placeholder 3"/>
          <p:cNvSpPr txBox="1">
            <a:spLocks noGrp="1"/>
          </p:cNvSpPr>
          <p:nvPr/>
        </p:nvSpPr>
        <p:spPr>
          <a:xfrm>
            <a:off x="3814846" y="9371417"/>
            <a:ext cx="2919311" cy="493316"/>
          </a:xfrm>
          <a:prstGeom prst="rect">
            <a:avLst/>
          </a:prstGeom>
          <a:noFill/>
        </p:spPr>
        <p:txBody>
          <a:bodyPr anchor="b"/>
          <a:lstStyle/>
          <a:p>
            <a:pPr algn="r" fontAlgn="auto">
              <a:spcBef>
                <a:spcPts val="0"/>
              </a:spcBef>
              <a:spcAft>
                <a:spcPts val="0"/>
              </a:spcAft>
              <a:defRPr/>
            </a:pPr>
            <a:fld id="{9CF4313D-0152-4701-B536-D9264691F8FC}" type="slidenum">
              <a:rPr lang="en-IE" sz="1200">
                <a:latin typeface="+mn-lt"/>
              </a:rPr>
              <a:pPr algn="r" fontAlgn="auto">
                <a:spcBef>
                  <a:spcPts val="0"/>
                </a:spcBef>
                <a:spcAft>
                  <a:spcPts val="0"/>
                </a:spcAft>
                <a:defRPr/>
              </a:pPr>
              <a:t>4</a:t>
            </a:fld>
            <a:endParaRPr lang="en-IE" sz="1200">
              <a:latin typeface="+mn-lt"/>
            </a:endParaRPr>
          </a:p>
        </p:txBody>
      </p:sp>
    </p:spTree>
    <p:extLst>
      <p:ext uri="{BB962C8B-B14F-4D97-AF65-F5344CB8AC3E}">
        <p14:creationId xmlns:p14="http://schemas.microsoft.com/office/powerpoint/2010/main" val="306644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7A6301B-1C09-464E-ADD6-3045F8CFFE1E}" type="slidenum">
              <a:rPr lang="en-US" smtClean="0"/>
              <a:pPr eaLnBrk="1" hangingPunct="1"/>
              <a:t>5</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r>
              <a:rPr lang="en-US" dirty="0" smtClean="0"/>
              <a:t>Ask students what’s new in MIS?</a:t>
            </a:r>
          </a:p>
          <a:p>
            <a:pPr eaLnBrk="1" hangingPunct="1"/>
            <a:r>
              <a:rPr lang="en-US" dirty="0" smtClean="0"/>
              <a:t>What is Cloud Computing? </a:t>
            </a:r>
          </a:p>
          <a:p>
            <a:pPr eaLnBrk="1" hangingPunct="1"/>
            <a:r>
              <a:rPr lang="en-US" dirty="0" smtClean="0"/>
              <a:t>Advantages – Saves money, share risk, download applications when you need them, storage</a:t>
            </a:r>
          </a:p>
          <a:p>
            <a:pPr eaLnBrk="1" hangingPunct="1"/>
            <a:endParaRPr lang="en-US" dirty="0" smtClean="0"/>
          </a:p>
        </p:txBody>
      </p:sp>
    </p:spTree>
    <p:extLst>
      <p:ext uri="{BB962C8B-B14F-4D97-AF65-F5344CB8AC3E}">
        <p14:creationId xmlns:p14="http://schemas.microsoft.com/office/powerpoint/2010/main" val="2027528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2D0948E-207C-45D0-852F-AB0AFAB99ABF}" type="slidenum">
              <a:rPr lang="en-US" smtClean="0"/>
              <a:pPr eaLnBrk="1" hangingPunct="1"/>
              <a:t>6</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972544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79AC37A-6EAF-4901-BBDA-A124238E0502}" type="slidenum">
              <a:rPr lang="en-US" smtClean="0"/>
              <a:pPr eaLnBrk="1" hangingPunct="1"/>
              <a:t>7</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59048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Advantages: communicate anywhere, anytime</a:t>
            </a:r>
          </a:p>
          <a:p>
            <a:r>
              <a:rPr lang="en-IE" dirty="0" smtClean="0"/>
              <a:t>Disadvantages:</a:t>
            </a:r>
            <a:r>
              <a:rPr lang="en-IE" baseline="0" dirty="0" smtClean="0"/>
              <a:t> connectivity – </a:t>
            </a:r>
            <a:r>
              <a:rPr lang="en-IE" baseline="0" dirty="0" err="1" smtClean="0"/>
              <a:t>etc</a:t>
            </a:r>
            <a:endParaRPr lang="en-IE" baseline="0" dirty="0" smtClean="0"/>
          </a:p>
          <a:p>
            <a:r>
              <a:rPr lang="en-IE" baseline="0" dirty="0" smtClean="0"/>
              <a:t>International companies, news, sports programmes</a:t>
            </a:r>
            <a:endParaRPr lang="en-IE" dirty="0"/>
          </a:p>
        </p:txBody>
      </p:sp>
      <p:sp>
        <p:nvSpPr>
          <p:cNvPr id="4" name="Slide Number Placeholder 3"/>
          <p:cNvSpPr>
            <a:spLocks noGrp="1"/>
          </p:cNvSpPr>
          <p:nvPr>
            <p:ph type="sldNum" sz="quarter" idx="10"/>
          </p:nvPr>
        </p:nvSpPr>
        <p:spPr/>
        <p:txBody>
          <a:bodyPr/>
          <a:lstStyle/>
          <a:p>
            <a:fld id="{6129D33D-5743-4426-B759-35DAA819D698}" type="slidenum">
              <a:rPr lang="en-GB" smtClean="0"/>
              <a:t>8</a:t>
            </a:fld>
            <a:endParaRPr lang="en-GB"/>
          </a:p>
        </p:txBody>
      </p:sp>
    </p:spTree>
    <p:extLst>
      <p:ext uri="{BB962C8B-B14F-4D97-AF65-F5344CB8AC3E}">
        <p14:creationId xmlns:p14="http://schemas.microsoft.com/office/powerpoint/2010/main" val="2561182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C894BFB2-4BAE-4F77-8316-923C49E63828}" type="slidenum">
              <a:rPr lang="en-US" b="0" smtClean="0"/>
              <a:pPr eaLnBrk="1" hangingPunct="1"/>
              <a:t>9</a:t>
            </a:fld>
            <a:endParaRPr lang="en-US" b="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898102" y="4686499"/>
            <a:ext cx="4939560" cy="443984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charset="0"/>
              </a:rPr>
              <a:t>Why does companies invest in IT</a:t>
            </a:r>
          </a:p>
          <a:p>
            <a:pPr eaLnBrk="1" hangingPunct="1"/>
            <a:r>
              <a:rPr lang="en-US" dirty="0" smtClean="0">
                <a:latin typeface="Arial" charset="0"/>
              </a:rPr>
              <a:t>Can anyone outline</a:t>
            </a:r>
            <a:r>
              <a:rPr lang="en-US" baseline="0" dirty="0" smtClean="0">
                <a:latin typeface="Arial" charset="0"/>
              </a:rPr>
              <a:t> a company who invests heavily on information systems?</a:t>
            </a:r>
            <a:endParaRPr lang="en-US" dirty="0" smtClean="0">
              <a:latin typeface="Arial" charset="0"/>
            </a:endParaRPr>
          </a:p>
        </p:txBody>
      </p:sp>
    </p:spTree>
    <p:extLst>
      <p:ext uri="{BB962C8B-B14F-4D97-AF65-F5344CB8AC3E}">
        <p14:creationId xmlns:p14="http://schemas.microsoft.com/office/powerpoint/2010/main" val="36624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DCFBB38-95A9-4373-8FBD-C72431FE8CFC}" type="datetimeFigureOut">
              <a:rPr lang="en-GB" smtClean="0"/>
              <a:t>31/01/2014</a:t>
            </a:fld>
            <a:endParaRPr lang="en-GB"/>
          </a:p>
        </p:txBody>
      </p:sp>
      <p:sp>
        <p:nvSpPr>
          <p:cNvPr id="5" name="Footer Placeholder 4"/>
          <p:cNvSpPr>
            <a:spLocks noGrp="1"/>
          </p:cNvSpPr>
          <p:nvPr>
            <p:ph type="ftr" sz="quarter" idx="11"/>
          </p:nvPr>
        </p:nvSpPr>
        <p:spPr/>
        <p:txBody>
          <a:bodyPr/>
          <a:lstStyle/>
          <a:p>
            <a:r>
              <a:rPr lang="en-GB" dirty="0" smtClean="0"/>
              <a:t>Lisa Murphy</a:t>
            </a:r>
            <a:endParaRPr lang="en-GB" dirty="0"/>
          </a:p>
        </p:txBody>
      </p:sp>
      <p:sp>
        <p:nvSpPr>
          <p:cNvPr id="6" name="Slide Number Placeholder 5"/>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111794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CFBB38-95A9-4373-8FBD-C72431FE8CFC}" type="datetimeFigureOut">
              <a:rPr lang="en-GB" smtClean="0"/>
              <a:t>31/01/2014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2675708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CFBB38-95A9-4373-8FBD-C72431FE8CFC}" type="datetimeFigureOut">
              <a:rPr lang="en-GB" smtClean="0"/>
              <a:t>31/01/2014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3603775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smtClean="0"/>
              <a:t>Click to edit Master title style</a:t>
            </a:r>
            <a:endParaRPr lang="en-IE"/>
          </a:p>
        </p:txBody>
      </p:sp>
      <p:sp>
        <p:nvSpPr>
          <p:cNvPr id="3" name="Text Placeholder 2"/>
          <p:cNvSpPr>
            <a:spLocks noGrp="1"/>
          </p:cNvSpPr>
          <p:nvPr>
            <p:ph type="body" sz="half" idx="1"/>
          </p:nvPr>
        </p:nvSpPr>
        <p:spPr>
          <a:xfrm>
            <a:off x="414338" y="1252538"/>
            <a:ext cx="4102100" cy="4843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68838" y="1252538"/>
            <a:ext cx="4103687" cy="4843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extLst>
      <p:ext uri="{BB962C8B-B14F-4D97-AF65-F5344CB8AC3E}">
        <p14:creationId xmlns:p14="http://schemas.microsoft.com/office/powerpoint/2010/main" val="1140820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0"/>
            <a:ext cx="7010400" cy="1527175"/>
          </a:xfrm>
        </p:spPr>
        <p:txBody>
          <a:bodyPr/>
          <a:lstStyle/>
          <a:p>
            <a:r>
              <a:rPr lang="en-US" smtClean="0"/>
              <a:t>Click to edit Master title style</a:t>
            </a:r>
            <a:endParaRPr lang="en-IE"/>
          </a:p>
        </p:txBody>
      </p:sp>
      <p:sp>
        <p:nvSpPr>
          <p:cNvPr id="3" name="Text Placeholder 2"/>
          <p:cNvSpPr>
            <a:spLocks noGrp="1"/>
          </p:cNvSpPr>
          <p:nvPr>
            <p:ph type="body" sz="half" idx="1"/>
          </p:nvPr>
        </p:nvSpPr>
        <p:spPr>
          <a:xfrm>
            <a:off x="15240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lipArt Placeholder 3"/>
          <p:cNvSpPr>
            <a:spLocks noGrp="1"/>
          </p:cNvSpPr>
          <p:nvPr>
            <p:ph type="clipArt" sz="half" idx="2"/>
          </p:nvPr>
        </p:nvSpPr>
        <p:spPr>
          <a:xfrm>
            <a:off x="5105400" y="1905000"/>
            <a:ext cx="3429000" cy="4114800"/>
          </a:xfrm>
        </p:spPr>
        <p:txBody>
          <a:bodyPr/>
          <a:lstStyle/>
          <a:p>
            <a:pPr lvl="0"/>
            <a:endParaRPr lang="en-IE" noProof="0"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fld id="{F1F85E94-F357-4C6B-9E6B-35DBEED9CBA7}" type="slidenum">
              <a:rPr lang="en-US"/>
              <a:pPr/>
              <a:t>‹#›</a:t>
            </a:fld>
            <a:endParaRPr lang="en-US"/>
          </a:p>
        </p:txBody>
      </p:sp>
    </p:spTree>
    <p:extLst>
      <p:ext uri="{BB962C8B-B14F-4D97-AF65-F5344CB8AC3E}">
        <p14:creationId xmlns:p14="http://schemas.microsoft.com/office/powerpoint/2010/main" val="307672255"/>
      </p:ext>
    </p:extLst>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CFBB38-95A9-4373-8FBD-C72431FE8CFC}" type="datetimeFigureOut">
              <a:rPr lang="en-GB" smtClean="0"/>
              <a:t>31/01/2014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3993641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CFBB38-95A9-4373-8FBD-C72431FE8CFC}" type="datetimeFigureOut">
              <a:rPr lang="en-GB" smtClean="0"/>
              <a:t>31/01/2014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3728768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DCFBB38-95A9-4373-8FBD-C72431FE8CFC}" type="datetimeFigureOut">
              <a:rPr lang="en-GB" smtClean="0"/>
              <a:t>31/01/2014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224384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DCFBB38-95A9-4373-8FBD-C72431FE8CFC}" type="datetimeFigureOut">
              <a:rPr lang="en-GB" smtClean="0"/>
              <a:t>31/01/2014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189406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DCFBB38-95A9-4373-8FBD-C72431FE8CFC}" type="datetimeFigureOut">
              <a:rPr lang="en-GB" smtClean="0"/>
              <a:t>31/01/2014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160184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CFBB38-95A9-4373-8FBD-C72431FE8CFC}" type="datetimeFigureOut">
              <a:rPr lang="en-GB" smtClean="0"/>
              <a:t>31/01/2014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588513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CFBB38-95A9-4373-8FBD-C72431FE8CFC}" type="datetimeFigureOut">
              <a:rPr lang="en-GB" smtClean="0"/>
              <a:t>31/01/2014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3330185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CFBB38-95A9-4373-8FBD-C72431FE8CFC}" type="datetimeFigureOut">
              <a:rPr lang="en-GB" smtClean="0"/>
              <a:t>31/01/2014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9B8864-E865-4EE8-BF67-3DC1CAFCB4C9}" type="slidenum">
              <a:rPr lang="en-GB" smtClean="0"/>
              <a:t>‹#›</a:t>
            </a:fld>
            <a:endParaRPr lang="en-GB"/>
          </a:p>
        </p:txBody>
      </p:sp>
    </p:spTree>
    <p:extLst>
      <p:ext uri="{BB962C8B-B14F-4D97-AF65-F5344CB8AC3E}">
        <p14:creationId xmlns:p14="http://schemas.microsoft.com/office/powerpoint/2010/main" val="2601767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tmp"/><Relationship Id="rId2" Type="http://schemas.openxmlformats.org/officeDocument/2006/relationships/slideLayout" Target="../slideLayouts/slideLayout2.xml"/><Relationship Id="rId16" Type="http://schemas.openxmlformats.org/officeDocument/2006/relationships/image" Target="../media/image2.tm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m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6632"/>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FBB38-95A9-4373-8FBD-C72431FE8CFC}" type="datetimeFigureOut">
              <a:rPr lang="en-GB" smtClean="0"/>
              <a:t>31/01/2014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smtClean="0"/>
              <a:t>Lisa Murphy</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8864-E865-4EE8-BF67-3DC1CAFCB4C9}" type="slidenum">
              <a:rPr lang="en-GB" smtClean="0"/>
              <a:t>‹#›</a:t>
            </a:fld>
            <a:endParaRPr lang="en-GB"/>
          </a:p>
        </p:txBody>
      </p:sp>
      <p:pic>
        <p:nvPicPr>
          <p:cNvPr id="7" name="Picture 6" descr="Screen Clipping"/>
          <p:cNvPicPr>
            <a:picLocks noChangeAspect="1"/>
          </p:cNvPicPr>
          <p:nvPr userDrawn="1"/>
        </p:nvPicPr>
        <p:blipFill rotWithShape="1">
          <a:blip r:embed="rId15">
            <a:extLst>
              <a:ext uri="{28A0092B-C50C-407E-A947-70E740481C1C}">
                <a14:useLocalDpi xmlns:a14="http://schemas.microsoft.com/office/drawing/2010/main" val="0"/>
              </a:ext>
            </a:extLst>
          </a:blip>
          <a:srcRect r="73986"/>
          <a:stretch/>
        </p:blipFill>
        <p:spPr>
          <a:xfrm flipV="1">
            <a:off x="5869" y="1223041"/>
            <a:ext cx="9138132" cy="45719"/>
          </a:xfrm>
          <a:prstGeom prst="rect">
            <a:avLst/>
          </a:prstGeom>
        </p:spPr>
      </p:pic>
      <p:pic>
        <p:nvPicPr>
          <p:cNvPr id="8" name="Picture 7" descr="Screen Clipping"/>
          <p:cNvPicPr>
            <a:picLocks noChangeAspect="1"/>
          </p:cNvPicPr>
          <p:nvPr userDrawn="1"/>
        </p:nvPicPr>
        <p:blipFill rotWithShape="1">
          <a:blip r:embed="rId16">
            <a:extLst>
              <a:ext uri="{28A0092B-C50C-407E-A947-70E740481C1C}">
                <a14:useLocalDpi xmlns:a14="http://schemas.microsoft.com/office/drawing/2010/main" val="0"/>
              </a:ext>
            </a:extLst>
          </a:blip>
          <a:srcRect t="1" r="1540" b="16255"/>
          <a:stretch/>
        </p:blipFill>
        <p:spPr>
          <a:xfrm flipV="1">
            <a:off x="6207182" y="1223040"/>
            <a:ext cx="2973330" cy="135437"/>
          </a:xfrm>
          <a:prstGeom prst="rect">
            <a:avLst/>
          </a:prstGeom>
        </p:spPr>
      </p:pic>
      <p:pic>
        <p:nvPicPr>
          <p:cNvPr id="9" name="Picture 8" descr="Screen Clipping"/>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876256" y="25013"/>
            <a:ext cx="2257740" cy="1171739"/>
          </a:xfrm>
          <a:prstGeom prst="rect">
            <a:avLst/>
          </a:prstGeom>
        </p:spPr>
      </p:pic>
    </p:spTree>
    <p:extLst>
      <p:ext uri="{BB962C8B-B14F-4D97-AF65-F5344CB8AC3E}">
        <p14:creationId xmlns:p14="http://schemas.microsoft.com/office/powerpoint/2010/main" val="203002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spcBef>
          <a:spcPct val="0"/>
        </a:spcBef>
        <a:buNone/>
        <a:defRPr sz="4000" b="1" kern="1200">
          <a:solidFill>
            <a:srgbClr val="00008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00008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008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008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008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008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041094"/>
            <a:ext cx="2123728" cy="646331"/>
          </a:xfrm>
          <a:prstGeom prst="rect">
            <a:avLst/>
          </a:prstGeom>
          <a:solidFill>
            <a:schemeClr val="bg1">
              <a:lumMod val="75000"/>
            </a:schemeClr>
          </a:solidFill>
        </p:spPr>
        <p:txBody>
          <a:bodyPr wrap="square" rtlCol="0">
            <a:spAutoFit/>
          </a:bodyPr>
          <a:lstStyle/>
          <a:p>
            <a:r>
              <a:rPr lang="en-GB" b="1" dirty="0" smtClean="0">
                <a:solidFill>
                  <a:srgbClr val="000080"/>
                </a:solidFill>
              </a:rPr>
              <a:t>MFIS</a:t>
            </a:r>
          </a:p>
          <a:p>
            <a:r>
              <a:rPr lang="en-GB" b="1" dirty="0" smtClean="0">
                <a:solidFill>
                  <a:srgbClr val="000080"/>
                </a:solidFill>
              </a:rPr>
              <a:t>Lisa Murphy</a:t>
            </a:r>
            <a:endParaRPr lang="en-GB" b="1" dirty="0">
              <a:solidFill>
                <a:srgbClr val="000080"/>
              </a:solidFill>
            </a:endParaRPr>
          </a:p>
        </p:txBody>
      </p:sp>
      <p:sp>
        <p:nvSpPr>
          <p:cNvPr id="3" name="Rounded Rectangle 2"/>
          <p:cNvSpPr/>
          <p:nvPr/>
        </p:nvSpPr>
        <p:spPr>
          <a:xfrm>
            <a:off x="251520" y="44624"/>
            <a:ext cx="5472608" cy="1080120"/>
          </a:xfrm>
          <a:prstGeom prst="roundRect">
            <a:avLst/>
          </a:prstGeom>
          <a:solidFill>
            <a:srgbClr val="B3E2FF"/>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000080"/>
                </a:solidFill>
              </a:rPr>
              <a:t>Managerial Foundations of Information Systems </a:t>
            </a:r>
            <a:r>
              <a:rPr lang="en-IE" sz="2800" b="1" dirty="0">
                <a:solidFill>
                  <a:srgbClr val="000080"/>
                </a:solidFill>
              </a:rPr>
              <a:t>– Lecture 1</a:t>
            </a:r>
            <a:endParaRPr lang="en-US" sz="2800" b="1" dirty="0">
              <a:solidFill>
                <a:srgbClr val="000080"/>
              </a:solidFill>
            </a:endParaRPr>
          </a:p>
        </p:txBody>
      </p:sp>
      <p:cxnSp>
        <p:nvCxnSpPr>
          <p:cNvPr id="7" name="Straight Connector 6"/>
          <p:cNvCxnSpPr/>
          <p:nvPr/>
        </p:nvCxnSpPr>
        <p:spPr>
          <a:xfrm>
            <a:off x="0" y="404664"/>
            <a:ext cx="251520" cy="0"/>
          </a:xfrm>
          <a:prstGeom prst="line">
            <a:avLst/>
          </a:prstGeom>
          <a:ln w="28575">
            <a:solidFill>
              <a:srgbClr val="00008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9" y="836712"/>
            <a:ext cx="251520" cy="0"/>
          </a:xfrm>
          <a:prstGeom prst="line">
            <a:avLst/>
          </a:prstGeom>
          <a:ln w="28575">
            <a:solidFill>
              <a:srgbClr val="000080"/>
            </a:solidFill>
          </a:ln>
        </p:spPr>
        <p:style>
          <a:lnRef idx="1">
            <a:schemeClr val="accent1"/>
          </a:lnRef>
          <a:fillRef idx="0">
            <a:schemeClr val="accent1"/>
          </a:fillRef>
          <a:effectRef idx="0">
            <a:schemeClr val="accent1"/>
          </a:effectRef>
          <a:fontRef idx="minor">
            <a:schemeClr val="tx1"/>
          </a:fontRef>
        </p:style>
      </p:cxnSp>
      <p:pic>
        <p:nvPicPr>
          <p:cNvPr id="9" name="Picture 2" descr="http://www.mostphotos.com/preview/491077/orange-man-walking-with-clipboard.jpg"/>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979913" y="3959615"/>
            <a:ext cx="2164127" cy="2898385"/>
          </a:xfrm>
          <a:prstGeom prst="rect">
            <a:avLst/>
          </a:prstGeom>
          <a:noFill/>
          <a:extLst>
            <a:ext uri="{909E8E84-426E-40DD-AFC4-6F175D3DCCD1}">
              <a14:hiddenFill xmlns:a14="http://schemas.microsoft.com/office/drawing/2010/main">
                <a:solidFill>
                  <a:srgbClr val="FFFFFF"/>
                </a:solidFill>
              </a14:hiddenFill>
            </a:ext>
          </a:extLst>
        </p:spPr>
      </p:pic>
      <p:sp>
        <p:nvSpPr>
          <p:cNvPr id="10" name="Oval Callout 9"/>
          <p:cNvSpPr/>
          <p:nvPr/>
        </p:nvSpPr>
        <p:spPr>
          <a:xfrm>
            <a:off x="1835696" y="1844824"/>
            <a:ext cx="5544616" cy="2972134"/>
          </a:xfrm>
          <a:prstGeom prst="wedgeEllipseCallout">
            <a:avLst>
              <a:gd name="adj1" fmla="val 44863"/>
              <a:gd name="adj2" fmla="val 42199"/>
            </a:avLst>
          </a:prstGeom>
          <a:solidFill>
            <a:srgbClr val="000080"/>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t>Information Systems in Global Business Today</a:t>
            </a:r>
            <a:endParaRPr lang="en-US" sz="3200" b="1" dirty="0"/>
          </a:p>
        </p:txBody>
      </p:sp>
      <p:pic>
        <p:nvPicPr>
          <p:cNvPr id="14" name="Picture 6" descr="http://www.wescodns.net/services/images/networkingimage.jpg"/>
          <p:cNvPicPr>
            <a:picLocks noChangeAspect="1" noChangeArrowheads="1"/>
          </p:cNvPicPr>
          <p:nvPr/>
        </p:nvPicPr>
        <p:blipFill rotWithShape="1">
          <a:blip r:embed="rId4">
            <a:extLst>
              <a:ext uri="{28A0092B-C50C-407E-A947-70E740481C1C}">
                <a14:useLocalDpi xmlns:a14="http://schemas.microsoft.com/office/drawing/2010/main" val="0"/>
              </a:ext>
            </a:extLst>
          </a:blip>
          <a:srcRect t="22099" b="16142"/>
          <a:stretch/>
        </p:blipFill>
        <p:spPr bwMode="auto">
          <a:xfrm>
            <a:off x="2987824" y="5220928"/>
            <a:ext cx="3385231" cy="1466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6487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707088" cy="1143000"/>
          </a:xfrm>
        </p:spPr>
        <p:txBody>
          <a:bodyPr/>
          <a:lstStyle/>
          <a:p>
            <a:r>
              <a:rPr lang="en-US" sz="3500" dirty="0" smtClean="0"/>
              <a:t/>
            </a:r>
            <a:br>
              <a:rPr lang="en-US" sz="3500" dirty="0" smtClean="0"/>
            </a:br>
            <a:r>
              <a:rPr lang="en-US" sz="3500" dirty="0" smtClean="0"/>
              <a:t>The </a:t>
            </a:r>
            <a:r>
              <a:rPr lang="en-US" sz="3500" dirty="0"/>
              <a:t>Role of Information Systems in Business Today</a:t>
            </a:r>
            <a:br>
              <a:rPr lang="en-US" sz="3500" dirty="0"/>
            </a:br>
            <a:endParaRPr lang="en-IE" sz="3500" dirty="0"/>
          </a:p>
        </p:txBody>
      </p:sp>
      <p:sp>
        <p:nvSpPr>
          <p:cNvPr id="18435" name="Rectangle 2"/>
          <p:cNvSpPr>
            <a:spLocks noGrp="1" noChangeArrowheads="1"/>
          </p:cNvSpPr>
          <p:nvPr>
            <p:ph idx="1"/>
          </p:nvPr>
        </p:nvSpPr>
        <p:spPr>
          <a:noFill/>
        </p:spPr>
        <p:txBody>
          <a:bodyPr/>
          <a:lstStyle/>
          <a:p>
            <a:pPr marL="0" indent="0" eaLnBrk="1" hangingPunct="1">
              <a:buNone/>
            </a:pPr>
            <a:r>
              <a:rPr lang="en-US" sz="2400" b="1" dirty="0" smtClean="0">
                <a:solidFill>
                  <a:srgbClr val="FF6600"/>
                </a:solidFill>
              </a:rPr>
              <a:t>1. Operational excellence:</a:t>
            </a:r>
          </a:p>
          <a:p>
            <a:pPr lvl="1" eaLnBrk="1" hangingPunct="1"/>
            <a:r>
              <a:rPr lang="en-US" sz="2400" dirty="0" smtClean="0"/>
              <a:t>Efficiency, productivity, and improved changes in business practices and management behavior</a:t>
            </a:r>
          </a:p>
          <a:p>
            <a:pPr lvl="1" eaLnBrk="1" hangingPunct="1"/>
            <a:r>
              <a:rPr lang="en-US" sz="2400" dirty="0" smtClean="0"/>
              <a:t>Improvement of efficiency to attain higher profitability</a:t>
            </a:r>
          </a:p>
          <a:p>
            <a:pPr lvl="1" eaLnBrk="1" hangingPunct="1"/>
            <a:r>
              <a:rPr lang="en-US" sz="2400" dirty="0" smtClean="0"/>
              <a:t>Information systems, technology an important tool in achieving greater efficiency and productivity</a:t>
            </a:r>
          </a:p>
          <a:p>
            <a:pPr lvl="1" eaLnBrk="1" hangingPunct="1"/>
            <a:r>
              <a:rPr lang="en-US" sz="2400" dirty="0" smtClean="0"/>
              <a:t>E.g. Wal-Mart’s Retail Link system links suppliers to stores for superior replenishment system – Most efficient retail store in the Industry</a:t>
            </a:r>
          </a:p>
        </p:txBody>
      </p:sp>
      <p:sp>
        <p:nvSpPr>
          <p:cNvPr id="184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A3E87320-3E50-4BC5-8D47-6C53682A36C9}" type="slidenum">
              <a:rPr lang="en-US" b="0" smtClean="0">
                <a:solidFill>
                  <a:schemeClr val="bg1"/>
                </a:solidFill>
              </a:rPr>
              <a:pPr eaLnBrk="1" hangingPunct="1"/>
              <a:t>10</a:t>
            </a:fld>
            <a:endParaRPr lang="en-US" b="0" smtClean="0">
              <a:solidFill>
                <a:schemeClr val="bg1"/>
              </a:solidFill>
            </a:endParaRPr>
          </a:p>
        </p:txBody>
      </p:sp>
      <p:pic>
        <p:nvPicPr>
          <p:cNvPr id="44034"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63888" y="4981575"/>
            <a:ext cx="242887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6831558"/>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smtClean="0"/>
              <a:t/>
            </a:r>
            <a:br>
              <a:rPr lang="en-US" sz="3500" dirty="0" smtClean="0"/>
            </a:br>
            <a:r>
              <a:rPr lang="en-US" sz="3500" dirty="0" smtClean="0"/>
              <a:t>The </a:t>
            </a:r>
            <a:r>
              <a:rPr lang="en-US" sz="3500" dirty="0"/>
              <a:t>Role of Information Systems in Business Today</a:t>
            </a:r>
            <a:br>
              <a:rPr lang="en-US" sz="3500" dirty="0"/>
            </a:br>
            <a:endParaRPr lang="en-IE" sz="3500" dirty="0"/>
          </a:p>
        </p:txBody>
      </p:sp>
      <p:sp>
        <p:nvSpPr>
          <p:cNvPr id="19459" name="Rectangle 2"/>
          <p:cNvSpPr>
            <a:spLocks noGrp="1" noChangeArrowheads="1"/>
          </p:cNvSpPr>
          <p:nvPr>
            <p:ph idx="1"/>
          </p:nvPr>
        </p:nvSpPr>
        <p:spPr>
          <a:noFill/>
        </p:spPr>
        <p:txBody>
          <a:bodyPr/>
          <a:lstStyle/>
          <a:p>
            <a:pPr marL="0" indent="0" eaLnBrk="1" hangingPunct="1">
              <a:buNone/>
            </a:pPr>
            <a:r>
              <a:rPr lang="en-US" sz="2400" b="1" dirty="0" smtClean="0">
                <a:solidFill>
                  <a:srgbClr val="FF6600"/>
                </a:solidFill>
              </a:rPr>
              <a:t>2. New products, services, and business models:</a:t>
            </a:r>
          </a:p>
          <a:p>
            <a:pPr lvl="1" eaLnBrk="1" hangingPunct="1"/>
            <a:r>
              <a:rPr lang="en-US" sz="2400" dirty="0" smtClean="0"/>
              <a:t>Business model: describes how company produces, delivers, and sells product or service to create wealth</a:t>
            </a:r>
          </a:p>
          <a:p>
            <a:pPr lvl="1" eaLnBrk="1" hangingPunct="1"/>
            <a:r>
              <a:rPr lang="en-US" sz="2400" dirty="0" smtClean="0"/>
              <a:t>Information systems and technology a major enabling tool for new products, services, business models</a:t>
            </a:r>
          </a:p>
          <a:p>
            <a:pPr lvl="2" eaLnBrk="1" hangingPunct="1"/>
            <a:r>
              <a:rPr lang="en-US" sz="2400" dirty="0" smtClean="0"/>
              <a:t>E.g. Apple’s iPod, iTunes </a:t>
            </a:r>
            <a:r>
              <a:rPr lang="tr-TR" sz="2400" dirty="0" smtClean="0"/>
              <a:t>transformed the old business model of music distribution from CDs into online</a:t>
            </a:r>
          </a:p>
          <a:p>
            <a:pPr lvl="2" eaLnBrk="1" hangingPunct="1"/>
            <a:r>
              <a:rPr lang="en-US" sz="2400" dirty="0" smtClean="0"/>
              <a:t>Netflix’s Internet-based DVD downloads </a:t>
            </a:r>
            <a:r>
              <a:rPr lang="tr-TR" sz="2400" dirty="0" smtClean="0"/>
              <a:t>vs rental stores</a:t>
            </a:r>
            <a:endParaRPr lang="en-US" sz="2400" dirty="0" smtClean="0"/>
          </a:p>
        </p:txBody>
      </p:sp>
      <p:sp>
        <p:nvSpPr>
          <p:cNvPr id="194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A41337F6-7557-428F-B4B5-918DE1AE3CED}" type="slidenum">
              <a:rPr lang="en-US" b="0" smtClean="0">
                <a:solidFill>
                  <a:schemeClr val="bg1"/>
                </a:solidFill>
              </a:rPr>
              <a:pPr eaLnBrk="1" hangingPunct="1"/>
              <a:t>11</a:t>
            </a:fld>
            <a:endParaRPr lang="en-US" b="0" smtClean="0">
              <a:solidFill>
                <a:schemeClr val="bg1"/>
              </a:solidFill>
            </a:endParaRPr>
          </a:p>
        </p:txBody>
      </p:sp>
      <p:pic>
        <p:nvPicPr>
          <p:cNvPr id="19461" name="Picture 6" descr="https://encrypted-tbn3.google.com/images?q=tbn:ANd9GcTEH0zOlKU3MQbd0zpdlvNJHGszGfX1Zwt_F9ec-mhDbWgMoH2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014730"/>
            <a:ext cx="1989138"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8" descr="https://encrypted-tbn0.google.com/images?q=tbn:ANd9GcQWm-EmDlmh2a29NyYd2CPTixxwvo69oXu_INhnlM1sdpZo1-CV5uU1oQ8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5042776"/>
            <a:ext cx="10763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4820561"/>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smtClean="0"/>
              <a:t/>
            </a:r>
            <a:br>
              <a:rPr lang="en-US" sz="3500" dirty="0" smtClean="0"/>
            </a:br>
            <a:r>
              <a:rPr lang="en-US" sz="3500" dirty="0" smtClean="0"/>
              <a:t>The </a:t>
            </a:r>
            <a:r>
              <a:rPr lang="en-US" sz="3500" dirty="0"/>
              <a:t>Role of Information Systems in Business Today</a:t>
            </a:r>
            <a:br>
              <a:rPr lang="en-US" sz="3500" dirty="0"/>
            </a:br>
            <a:endParaRPr lang="en-IE" sz="3500" dirty="0"/>
          </a:p>
        </p:txBody>
      </p:sp>
      <p:sp>
        <p:nvSpPr>
          <p:cNvPr id="20483" name="Rectangle 2"/>
          <p:cNvSpPr>
            <a:spLocks noGrp="1" noChangeArrowheads="1"/>
          </p:cNvSpPr>
          <p:nvPr>
            <p:ph idx="1"/>
          </p:nvPr>
        </p:nvSpPr>
        <p:spPr>
          <a:xfrm>
            <a:off x="457200" y="1600200"/>
            <a:ext cx="8435280" cy="4046537"/>
          </a:xfrm>
          <a:noFill/>
        </p:spPr>
        <p:txBody>
          <a:bodyPr>
            <a:noAutofit/>
          </a:bodyPr>
          <a:lstStyle/>
          <a:p>
            <a:pPr marL="0" indent="0" eaLnBrk="1" hangingPunct="1">
              <a:lnSpc>
                <a:spcPct val="90000"/>
              </a:lnSpc>
              <a:buNone/>
            </a:pPr>
            <a:r>
              <a:rPr lang="en-US" sz="2200" b="1" dirty="0" smtClean="0">
                <a:solidFill>
                  <a:srgbClr val="FF6600"/>
                </a:solidFill>
              </a:rPr>
              <a:t>3. Customer and supplier intimacy:</a:t>
            </a:r>
          </a:p>
          <a:p>
            <a:pPr lvl="1" eaLnBrk="1" hangingPunct="1">
              <a:lnSpc>
                <a:spcPct val="90000"/>
              </a:lnSpc>
            </a:pPr>
            <a:r>
              <a:rPr lang="en-US" sz="2200" b="1" dirty="0" smtClean="0"/>
              <a:t>Serving customers well leads to customers returning, which raises revenues and profits</a:t>
            </a:r>
          </a:p>
          <a:p>
            <a:pPr lvl="2" eaLnBrk="1" hangingPunct="1">
              <a:lnSpc>
                <a:spcPct val="90000"/>
              </a:lnSpc>
            </a:pPr>
            <a:r>
              <a:rPr lang="en-US" sz="2200" dirty="0" smtClean="0"/>
              <a:t>E.g. High-end hotels that use computers to track customer preferences </a:t>
            </a:r>
            <a:r>
              <a:rPr lang="tr-TR" sz="2200" dirty="0" smtClean="0"/>
              <a:t>(room temperature, TV channels) </a:t>
            </a:r>
            <a:r>
              <a:rPr lang="en-US" sz="2200" dirty="0" smtClean="0"/>
              <a:t>and use </a:t>
            </a:r>
            <a:r>
              <a:rPr lang="tr-TR" sz="2200" dirty="0" smtClean="0"/>
              <a:t>IS </a:t>
            </a:r>
            <a:r>
              <a:rPr lang="en-US" sz="2200" dirty="0" smtClean="0"/>
              <a:t>to monitor and </a:t>
            </a:r>
            <a:r>
              <a:rPr lang="en-US" sz="2200" dirty="0" err="1" smtClean="0"/>
              <a:t>customise</a:t>
            </a:r>
            <a:r>
              <a:rPr lang="en-US" sz="2200" dirty="0" smtClean="0"/>
              <a:t> environment.. Amazon knowing your taste in Books!</a:t>
            </a:r>
          </a:p>
          <a:p>
            <a:pPr lvl="1" eaLnBrk="1" hangingPunct="1">
              <a:lnSpc>
                <a:spcPct val="90000"/>
              </a:lnSpc>
            </a:pPr>
            <a:r>
              <a:rPr lang="en-US" sz="2200" b="1" dirty="0" smtClean="0"/>
              <a:t>Intimacy with suppliers allows them to provide vital inputs, which lowers costs</a:t>
            </a:r>
          </a:p>
          <a:p>
            <a:pPr lvl="2" eaLnBrk="1" hangingPunct="1">
              <a:lnSpc>
                <a:spcPct val="90000"/>
              </a:lnSpc>
            </a:pPr>
            <a:r>
              <a:rPr lang="en-US" sz="2200" dirty="0" smtClean="0"/>
              <a:t>E.g. </a:t>
            </a:r>
            <a:r>
              <a:rPr lang="en-US" sz="2200" dirty="0" err="1" smtClean="0"/>
              <a:t>J.C.Penney’s</a:t>
            </a:r>
            <a:r>
              <a:rPr lang="en-US" sz="2200" dirty="0" smtClean="0"/>
              <a:t> information system which links </a:t>
            </a:r>
            <a:r>
              <a:rPr lang="tr-TR" sz="2200" dirty="0" smtClean="0"/>
              <a:t>shirt </a:t>
            </a:r>
            <a:r>
              <a:rPr lang="en-US" sz="2200" dirty="0" smtClean="0"/>
              <a:t>sales records </a:t>
            </a:r>
            <a:r>
              <a:rPr lang="tr-TR" sz="2200" dirty="0" smtClean="0"/>
              <a:t>at each store </a:t>
            </a:r>
            <a:r>
              <a:rPr lang="en-US" sz="2200" dirty="0" smtClean="0"/>
              <a:t>to contract manufacturer</a:t>
            </a:r>
            <a:r>
              <a:rPr lang="tr-TR" sz="2200" dirty="0" smtClean="0"/>
              <a:t> in Hong Kong. Supplier produces (quantity, style, color, size) based on the sales records and delivers directly to stores; no inventory storage costs for J.C.Penney, lower price to customer</a:t>
            </a:r>
            <a:endParaRPr lang="en-US" sz="2200" dirty="0" smtClean="0"/>
          </a:p>
        </p:txBody>
      </p:sp>
      <p:sp>
        <p:nvSpPr>
          <p:cNvPr id="204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518EAD91-8C26-4C4A-AC30-7E4667E7B6B0}" type="slidenum">
              <a:rPr lang="en-US" b="0" smtClean="0">
                <a:solidFill>
                  <a:schemeClr val="bg1"/>
                </a:solidFill>
              </a:rPr>
              <a:pPr eaLnBrk="1" hangingPunct="1"/>
              <a:t>12</a:t>
            </a:fld>
            <a:endParaRPr lang="en-US" b="0" smtClean="0">
              <a:solidFill>
                <a:schemeClr val="bg1"/>
              </a:solidFill>
            </a:endParaRPr>
          </a:p>
        </p:txBody>
      </p:sp>
      <p:pic>
        <p:nvPicPr>
          <p:cNvPr id="5122" name="Picture 2" descr="https://encrypted-tbn2.gstatic.com/images?q=tbn:ANd9GcSru0Oa9IxvMRLsiSV_6t7K20R8D-TfHTJ2QO3esQxEfVCiY2hex1L17eUZ"/>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2708920"/>
            <a:ext cx="823044" cy="82304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hoplk.ie/uploadedfiles/sys_directory/thumbs/5033b04fe70ac-Pennys.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28225" y="5829299"/>
            <a:ext cx="2095500" cy="1419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528895"/>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Business </a:t>
            </a:r>
            <a:r>
              <a:rPr lang="en-US" dirty="0"/>
              <a:t>Today</a:t>
            </a:r>
            <a:br>
              <a:rPr lang="en-US" dirty="0"/>
            </a:br>
            <a:endParaRPr lang="en-IE" dirty="0"/>
          </a:p>
        </p:txBody>
      </p:sp>
      <p:sp>
        <p:nvSpPr>
          <p:cNvPr id="21507" name="Rectangle 2"/>
          <p:cNvSpPr>
            <a:spLocks noGrp="1" noChangeArrowheads="1"/>
          </p:cNvSpPr>
          <p:nvPr>
            <p:ph idx="1"/>
          </p:nvPr>
        </p:nvSpPr>
        <p:spPr>
          <a:noFill/>
        </p:spPr>
        <p:txBody>
          <a:bodyPr/>
          <a:lstStyle/>
          <a:p>
            <a:pPr marL="0" indent="0" eaLnBrk="1" hangingPunct="1">
              <a:lnSpc>
                <a:spcPct val="80000"/>
              </a:lnSpc>
              <a:buNone/>
            </a:pPr>
            <a:r>
              <a:rPr lang="en-US" sz="2800" b="1" dirty="0" smtClean="0">
                <a:solidFill>
                  <a:srgbClr val="FF6600"/>
                </a:solidFill>
              </a:rPr>
              <a:t>4. Improved decision-making:</a:t>
            </a:r>
          </a:p>
          <a:p>
            <a:pPr lvl="1" eaLnBrk="1" hangingPunct="1">
              <a:lnSpc>
                <a:spcPct val="80000"/>
              </a:lnSpc>
            </a:pPr>
            <a:r>
              <a:rPr lang="en-US" sz="2800" b="1" dirty="0" smtClean="0"/>
              <a:t>Without accurate information</a:t>
            </a:r>
            <a:r>
              <a:rPr lang="en-US" sz="2800" dirty="0" smtClean="0"/>
              <a:t>:</a:t>
            </a:r>
          </a:p>
          <a:p>
            <a:pPr lvl="2" eaLnBrk="1" hangingPunct="1">
              <a:lnSpc>
                <a:spcPct val="80000"/>
              </a:lnSpc>
            </a:pPr>
            <a:r>
              <a:rPr lang="en-US" sz="2000" dirty="0" smtClean="0"/>
              <a:t>Without accurate and timely information, business managers must make decisions based on forecasts, </a:t>
            </a:r>
          </a:p>
          <a:p>
            <a:pPr lvl="2" eaLnBrk="1" hangingPunct="1">
              <a:lnSpc>
                <a:spcPct val="80000"/>
              </a:lnSpc>
            </a:pPr>
            <a:r>
              <a:rPr lang="en-US" sz="2000" dirty="0" smtClean="0"/>
              <a:t>Leads to:</a:t>
            </a:r>
          </a:p>
          <a:p>
            <a:pPr lvl="3" eaLnBrk="1" hangingPunct="1">
              <a:lnSpc>
                <a:spcPct val="80000"/>
              </a:lnSpc>
            </a:pPr>
            <a:r>
              <a:rPr lang="en-US" dirty="0" smtClean="0"/>
              <a:t>Overproduction, underproduction of goods and services</a:t>
            </a:r>
          </a:p>
          <a:p>
            <a:pPr lvl="3" eaLnBrk="1" hangingPunct="1">
              <a:lnSpc>
                <a:spcPct val="80000"/>
              </a:lnSpc>
            </a:pPr>
            <a:r>
              <a:rPr lang="en-US" dirty="0" smtClean="0"/>
              <a:t>Misallocation of resources</a:t>
            </a:r>
          </a:p>
          <a:p>
            <a:pPr lvl="3" eaLnBrk="1" hangingPunct="1">
              <a:lnSpc>
                <a:spcPct val="80000"/>
              </a:lnSpc>
            </a:pPr>
            <a:r>
              <a:rPr lang="en-US" dirty="0" smtClean="0"/>
              <a:t>Poor response times</a:t>
            </a:r>
          </a:p>
          <a:p>
            <a:pPr lvl="2" eaLnBrk="1" hangingPunct="1">
              <a:lnSpc>
                <a:spcPct val="80000"/>
              </a:lnSpc>
            </a:pPr>
            <a:r>
              <a:rPr lang="en-US" sz="2000" dirty="0" smtClean="0"/>
              <a:t>Poor outcomes raise costs, lose customers</a:t>
            </a:r>
          </a:p>
          <a:p>
            <a:pPr lvl="1" eaLnBrk="1" hangingPunct="1">
              <a:lnSpc>
                <a:spcPct val="80000"/>
              </a:lnSpc>
            </a:pPr>
            <a:r>
              <a:rPr lang="en-US" sz="2800" b="1" dirty="0" smtClean="0"/>
              <a:t>Verizon’s Web-based digital dashboard to provide managers with real-time data on customer complaints, network performance, line outages, etc.</a:t>
            </a:r>
          </a:p>
        </p:txBody>
      </p:sp>
      <p:sp>
        <p:nvSpPr>
          <p:cNvPr id="215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69040699-FE59-4CAD-9990-F4A921A1F938}" type="slidenum">
              <a:rPr lang="en-US" b="0" smtClean="0">
                <a:solidFill>
                  <a:schemeClr val="bg1"/>
                </a:solidFill>
              </a:rPr>
              <a:pPr eaLnBrk="1" hangingPunct="1"/>
              <a:t>13</a:t>
            </a:fld>
            <a:endParaRPr lang="en-US" b="0" smtClean="0">
              <a:solidFill>
                <a:schemeClr val="bg1"/>
              </a:solidFill>
            </a:endParaRPr>
          </a:p>
        </p:txBody>
      </p:sp>
      <p:pic>
        <p:nvPicPr>
          <p:cNvPr id="6148" name="Picture 4" descr="http://blog.theravid.com/wp-content/uploads/2013/08/23103-3f32e7b42222222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5692223"/>
            <a:ext cx="1463824" cy="1165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355639"/>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563072" cy="1143000"/>
          </a:xfrm>
        </p:spPr>
        <p:txBody>
          <a:bodyPr/>
          <a:lstStyle/>
          <a:p>
            <a:r>
              <a:rPr lang="en-US" sz="3500" dirty="0" smtClean="0"/>
              <a:t/>
            </a:r>
            <a:br>
              <a:rPr lang="en-US" sz="3500" dirty="0" smtClean="0"/>
            </a:br>
            <a:r>
              <a:rPr lang="en-US" sz="3500" dirty="0" smtClean="0"/>
              <a:t>The </a:t>
            </a:r>
            <a:r>
              <a:rPr lang="en-US" sz="3500" dirty="0"/>
              <a:t>Role of Information Systems in Business Today</a:t>
            </a:r>
            <a:br>
              <a:rPr lang="en-US" sz="3500" dirty="0"/>
            </a:br>
            <a:endParaRPr lang="en-IE" sz="3500" dirty="0"/>
          </a:p>
        </p:txBody>
      </p:sp>
      <p:sp>
        <p:nvSpPr>
          <p:cNvPr id="23555" name="Rectangle 2"/>
          <p:cNvSpPr>
            <a:spLocks noGrp="1" noChangeArrowheads="1"/>
          </p:cNvSpPr>
          <p:nvPr>
            <p:ph idx="1"/>
          </p:nvPr>
        </p:nvSpPr>
        <p:spPr>
          <a:noFill/>
        </p:spPr>
        <p:txBody>
          <a:bodyPr>
            <a:normAutofit lnSpcReduction="10000"/>
          </a:bodyPr>
          <a:lstStyle/>
          <a:p>
            <a:pPr marL="0" indent="0" eaLnBrk="1" hangingPunct="1">
              <a:lnSpc>
                <a:spcPct val="90000"/>
              </a:lnSpc>
              <a:buNone/>
            </a:pPr>
            <a:r>
              <a:rPr lang="en-US" sz="2400" b="1" dirty="0" smtClean="0">
                <a:solidFill>
                  <a:srgbClr val="FF6600"/>
                </a:solidFill>
              </a:rPr>
              <a:t>5. Competitive advantage (doing things better than your competitors!)</a:t>
            </a:r>
          </a:p>
          <a:p>
            <a:pPr lvl="1" eaLnBrk="1" hangingPunct="1">
              <a:lnSpc>
                <a:spcPct val="90000"/>
              </a:lnSpc>
            </a:pPr>
            <a:r>
              <a:rPr lang="en-US" sz="2400" dirty="0" smtClean="0"/>
              <a:t>Implementing effective and efficient information systems can allow a company to charge less for superior products, adding up to higher sales and profits than their competitors. </a:t>
            </a:r>
          </a:p>
          <a:p>
            <a:pPr lvl="1" eaLnBrk="1" hangingPunct="1">
              <a:lnSpc>
                <a:spcPct val="90000"/>
              </a:lnSpc>
            </a:pPr>
            <a:r>
              <a:rPr lang="en-US" sz="2400" dirty="0" smtClean="0"/>
              <a:t>Delivering better performance</a:t>
            </a:r>
          </a:p>
          <a:p>
            <a:pPr lvl="1" eaLnBrk="1" hangingPunct="1">
              <a:lnSpc>
                <a:spcPct val="90000"/>
              </a:lnSpc>
            </a:pPr>
            <a:r>
              <a:rPr lang="en-US" sz="2400" dirty="0" smtClean="0"/>
              <a:t>Charging less for superior products</a:t>
            </a:r>
          </a:p>
          <a:p>
            <a:pPr lvl="1" eaLnBrk="1" hangingPunct="1">
              <a:lnSpc>
                <a:spcPct val="90000"/>
              </a:lnSpc>
            </a:pPr>
            <a:r>
              <a:rPr lang="en-US" sz="2400" dirty="0" smtClean="0"/>
              <a:t>Responding to customers and suppliers in real time</a:t>
            </a:r>
          </a:p>
          <a:p>
            <a:pPr lvl="2" eaLnBrk="1" hangingPunct="1">
              <a:lnSpc>
                <a:spcPct val="90000"/>
              </a:lnSpc>
            </a:pPr>
            <a:r>
              <a:rPr lang="en-US" sz="2000" dirty="0" smtClean="0"/>
              <a:t>E.g. Dell: Consistent profitability over 25 years; Dell remains one of the most efficient producer of PCs in world.  </a:t>
            </a:r>
          </a:p>
          <a:p>
            <a:pPr lvl="2" eaLnBrk="1" hangingPunct="1">
              <a:lnSpc>
                <a:spcPct val="90000"/>
              </a:lnSpc>
            </a:pPr>
            <a:r>
              <a:rPr lang="en-US" sz="2000" dirty="0" smtClean="0"/>
              <a:t>But Dell has lost some of its advantages to fast followers– HP</a:t>
            </a:r>
            <a:r>
              <a:rPr lang="tr-TR" sz="2000" dirty="0" smtClean="0"/>
              <a:t> </a:t>
            </a:r>
            <a:r>
              <a:rPr lang="tr-TR" sz="2000" u="sng" dirty="0" smtClean="0"/>
              <a:t>(competitive advantage is not sustainable)</a:t>
            </a:r>
            <a:endParaRPr lang="en-US" sz="2000" u="sng" dirty="0" smtClean="0"/>
          </a:p>
        </p:txBody>
      </p:sp>
      <p:sp>
        <p:nvSpPr>
          <p:cNvPr id="235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7D05CB70-6E43-47B3-8D34-0A485941DF25}" type="slidenum">
              <a:rPr lang="en-US" b="0" smtClean="0">
                <a:solidFill>
                  <a:schemeClr val="bg1"/>
                </a:solidFill>
              </a:rPr>
              <a:pPr eaLnBrk="1" hangingPunct="1"/>
              <a:t>14</a:t>
            </a:fld>
            <a:endParaRPr lang="en-US" b="0" smtClean="0">
              <a:solidFill>
                <a:schemeClr val="bg1"/>
              </a:solidFill>
            </a:endParaRPr>
          </a:p>
        </p:txBody>
      </p:sp>
      <p:pic>
        <p:nvPicPr>
          <p:cNvPr id="7176" name="Picture 8" descr="http://value.ie/wp-content/themes/couponpress/thumbs/dell-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2481" y="5690533"/>
            <a:ext cx="1092931" cy="1089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090343"/>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500" dirty="0" smtClean="0"/>
              <a:t/>
            </a:r>
            <a:br>
              <a:rPr lang="en-US" sz="3500" dirty="0" smtClean="0"/>
            </a:br>
            <a:r>
              <a:rPr lang="en-US" sz="3500" dirty="0" smtClean="0"/>
              <a:t>The </a:t>
            </a:r>
            <a:r>
              <a:rPr lang="en-US" sz="3500" dirty="0"/>
              <a:t>Role of Information Systems in Business Today</a:t>
            </a:r>
            <a:br>
              <a:rPr lang="en-US" sz="3500" dirty="0"/>
            </a:br>
            <a:endParaRPr lang="en-IE" sz="3500" dirty="0"/>
          </a:p>
        </p:txBody>
      </p:sp>
      <p:sp>
        <p:nvSpPr>
          <p:cNvPr id="24579" name="Rectangle 2"/>
          <p:cNvSpPr>
            <a:spLocks noGrp="1" noChangeArrowheads="1"/>
          </p:cNvSpPr>
          <p:nvPr>
            <p:ph idx="1"/>
          </p:nvPr>
        </p:nvSpPr>
        <p:spPr>
          <a:noFill/>
        </p:spPr>
        <p:txBody>
          <a:bodyPr/>
          <a:lstStyle/>
          <a:p>
            <a:pPr marL="0" indent="0" eaLnBrk="1" hangingPunct="1">
              <a:lnSpc>
                <a:spcPct val="90000"/>
              </a:lnSpc>
              <a:buNone/>
            </a:pPr>
            <a:r>
              <a:rPr lang="en-US" sz="2400" b="1" dirty="0" smtClean="0">
                <a:solidFill>
                  <a:srgbClr val="FF6600"/>
                </a:solidFill>
              </a:rPr>
              <a:t>6. Survival</a:t>
            </a:r>
          </a:p>
          <a:p>
            <a:pPr lvl="1" eaLnBrk="1" hangingPunct="1">
              <a:lnSpc>
                <a:spcPct val="90000"/>
              </a:lnSpc>
            </a:pPr>
            <a:r>
              <a:rPr lang="en-US" sz="2400" dirty="0" smtClean="0"/>
              <a:t>Information </a:t>
            </a:r>
            <a:r>
              <a:rPr lang="tr-TR" sz="2400" dirty="0" smtClean="0"/>
              <a:t>systems and </a:t>
            </a:r>
            <a:r>
              <a:rPr lang="en-US" sz="2400" dirty="0" smtClean="0"/>
              <a:t>technologies as </a:t>
            </a:r>
            <a:r>
              <a:rPr lang="tr-TR" sz="2400" dirty="0" smtClean="0"/>
              <a:t> a </a:t>
            </a:r>
            <a:r>
              <a:rPr lang="en-US" sz="2400" dirty="0" smtClean="0"/>
              <a:t>necessity </a:t>
            </a:r>
            <a:r>
              <a:rPr lang="tr-TR" sz="2400" dirty="0" smtClean="0"/>
              <a:t>for </a:t>
            </a:r>
            <a:r>
              <a:rPr lang="en-US" sz="2400" dirty="0" smtClean="0"/>
              <a:t>business</a:t>
            </a:r>
            <a:r>
              <a:rPr lang="tr-TR" sz="2400" dirty="0" smtClean="0"/>
              <a:t>es to survive</a:t>
            </a:r>
            <a:endParaRPr lang="en-US" sz="2400" dirty="0" smtClean="0"/>
          </a:p>
          <a:p>
            <a:pPr lvl="1" eaLnBrk="1" hangingPunct="1">
              <a:lnSpc>
                <a:spcPct val="90000"/>
              </a:lnSpc>
            </a:pPr>
            <a:r>
              <a:rPr lang="tr-TR" sz="2400" dirty="0" smtClean="0"/>
              <a:t>Driven by</a:t>
            </a:r>
            <a:r>
              <a:rPr lang="en-US" sz="2400" dirty="0" smtClean="0"/>
              <a:t>:</a:t>
            </a:r>
          </a:p>
          <a:p>
            <a:pPr lvl="2" eaLnBrk="1" hangingPunct="1">
              <a:lnSpc>
                <a:spcPct val="90000"/>
              </a:lnSpc>
            </a:pPr>
            <a:r>
              <a:rPr lang="en-US" sz="2400" dirty="0" smtClean="0"/>
              <a:t>Industry-level changes, e.g. </a:t>
            </a:r>
            <a:r>
              <a:rPr lang="tr-TR" sz="2400" dirty="0" smtClean="0"/>
              <a:t>the</a:t>
            </a:r>
            <a:r>
              <a:rPr lang="en-US" sz="2400" dirty="0" smtClean="0"/>
              <a:t> introduction of ATMs</a:t>
            </a:r>
            <a:r>
              <a:rPr lang="tr-TR" sz="2400" dirty="0" smtClean="0"/>
              <a:t> by one bank</a:t>
            </a:r>
            <a:r>
              <a:rPr lang="en-IE" sz="2400" dirty="0" smtClean="0"/>
              <a:t>,</a:t>
            </a:r>
            <a:r>
              <a:rPr lang="tr-TR" sz="2400" dirty="0" smtClean="0"/>
              <a:t> forces other banks to follow</a:t>
            </a:r>
            <a:endParaRPr lang="en-US" sz="2400" dirty="0" smtClean="0"/>
          </a:p>
          <a:p>
            <a:pPr lvl="2" eaLnBrk="1" hangingPunct="1">
              <a:lnSpc>
                <a:spcPct val="90000"/>
              </a:lnSpc>
            </a:pPr>
            <a:r>
              <a:rPr lang="en-US" sz="2400" dirty="0" smtClean="0"/>
              <a:t>Governmental regulations</a:t>
            </a:r>
          </a:p>
          <a:p>
            <a:pPr lvl="3" eaLnBrk="1" hangingPunct="1">
              <a:lnSpc>
                <a:spcPct val="90000"/>
              </a:lnSpc>
            </a:pPr>
            <a:r>
              <a:rPr lang="en-US" sz="2400" dirty="0" smtClean="0"/>
              <a:t>New tax regulation, Introduction of Euro,  Data Protection.</a:t>
            </a:r>
            <a:endParaRPr lang="tr-TR" sz="2400" dirty="0" smtClean="0"/>
          </a:p>
          <a:p>
            <a:pPr lvl="3" eaLnBrk="1" hangingPunct="1">
              <a:lnSpc>
                <a:spcPct val="90000"/>
              </a:lnSpc>
            </a:pPr>
            <a:r>
              <a:rPr lang="tr-TR" sz="2400" dirty="0" smtClean="0"/>
              <a:t>Firms need IS capability to respond to these requirements</a:t>
            </a:r>
            <a:endParaRPr lang="en-US" sz="2400" dirty="0" smtClean="0"/>
          </a:p>
          <a:p>
            <a:pPr lvl="3" eaLnBrk="1" hangingPunct="1">
              <a:lnSpc>
                <a:spcPct val="90000"/>
              </a:lnSpc>
            </a:pPr>
            <a:endParaRPr lang="en-US" sz="2400" dirty="0" smtClean="0"/>
          </a:p>
        </p:txBody>
      </p:sp>
      <p:sp>
        <p:nvSpPr>
          <p:cNvPr id="245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EB28A15C-4F9C-4D86-8AEC-12DB1A771C0B}" type="slidenum">
              <a:rPr lang="en-US" b="0" smtClean="0">
                <a:solidFill>
                  <a:schemeClr val="bg1"/>
                </a:solidFill>
              </a:rPr>
              <a:pPr eaLnBrk="1" hangingPunct="1"/>
              <a:t>15</a:t>
            </a:fld>
            <a:endParaRPr lang="en-US" b="0" smtClean="0">
              <a:solidFill>
                <a:schemeClr val="bg1"/>
              </a:solidFill>
            </a:endParaRPr>
          </a:p>
        </p:txBody>
      </p:sp>
    </p:spTree>
    <p:extLst>
      <p:ext uri="{BB962C8B-B14F-4D97-AF65-F5344CB8AC3E}">
        <p14:creationId xmlns:p14="http://schemas.microsoft.com/office/powerpoint/2010/main" val="2732038908"/>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smtClean="0"/>
              <a:t/>
            </a:r>
            <a:br>
              <a:rPr lang="en-US" sz="3500" dirty="0" smtClean="0"/>
            </a:br>
            <a:r>
              <a:rPr lang="en-US" sz="3500" dirty="0" smtClean="0"/>
              <a:t>Business </a:t>
            </a:r>
            <a:r>
              <a:rPr lang="en-US" sz="3500" dirty="0"/>
              <a:t>and IT Strategy</a:t>
            </a:r>
            <a:br>
              <a:rPr lang="en-US" sz="3500" dirty="0"/>
            </a:br>
            <a:endParaRPr lang="en-IE" sz="3500" dirty="0"/>
          </a:p>
        </p:txBody>
      </p:sp>
      <p:sp>
        <p:nvSpPr>
          <p:cNvPr id="5" name="Content Placeholder 4"/>
          <p:cNvSpPr>
            <a:spLocks noGrp="1"/>
          </p:cNvSpPr>
          <p:nvPr>
            <p:ph idx="1"/>
          </p:nvPr>
        </p:nvSpPr>
        <p:spPr/>
        <p:txBody>
          <a:bodyPr/>
          <a:lstStyle/>
          <a:p>
            <a:pPr marL="0" indent="0" algn="ctr">
              <a:buNone/>
            </a:pPr>
            <a:r>
              <a:rPr lang="en-IE" b="1" dirty="0">
                <a:solidFill>
                  <a:srgbClr val="FF6600"/>
                </a:solidFill>
              </a:rPr>
              <a:t>The link between </a:t>
            </a:r>
            <a:r>
              <a:rPr lang="en-IE" b="1" dirty="0" smtClean="0">
                <a:solidFill>
                  <a:srgbClr val="FF6600"/>
                </a:solidFill>
              </a:rPr>
              <a:t>organizations </a:t>
            </a:r>
            <a:r>
              <a:rPr lang="en-IE" b="1" dirty="0">
                <a:solidFill>
                  <a:srgbClr val="FF6600"/>
                </a:solidFill>
              </a:rPr>
              <a:t>and Information Technology</a:t>
            </a:r>
          </a:p>
          <a:p>
            <a:endParaRPr lang="en-IE" dirty="0"/>
          </a:p>
        </p:txBody>
      </p:sp>
      <p:sp>
        <p:nvSpPr>
          <p:cNvPr id="2560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0142A9EF-9360-47A4-B34D-03A9A39EF9EA}" type="slidenum">
              <a:rPr lang="en-US" b="0" smtClean="0">
                <a:solidFill>
                  <a:schemeClr val="bg1"/>
                </a:solidFill>
              </a:rPr>
              <a:pPr eaLnBrk="1" hangingPunct="1"/>
              <a:t>16</a:t>
            </a:fld>
            <a:endParaRPr lang="en-US" b="0" smtClean="0">
              <a:solidFill>
                <a:schemeClr val="bg1"/>
              </a:solidFill>
            </a:endParaRPr>
          </a:p>
        </p:txBody>
      </p:sp>
      <p:pic>
        <p:nvPicPr>
          <p:cNvPr id="25604" name="Picture 3" descr="Fig-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3002880"/>
            <a:ext cx="5614988"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1753882"/>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pPr algn="l"/>
            <a:r>
              <a:rPr lang="en-GB" dirty="0" smtClean="0">
                <a:solidFill>
                  <a:srgbClr val="FF6600"/>
                </a:solidFill>
              </a:rPr>
              <a:t>E </a:t>
            </a:r>
            <a:r>
              <a:rPr lang="en-GB" dirty="0" err="1" smtClean="0">
                <a:solidFill>
                  <a:srgbClr val="000080"/>
                </a:solidFill>
              </a:rPr>
              <a:t>xercise</a:t>
            </a:r>
            <a:r>
              <a:rPr lang="en-GB" dirty="0" smtClean="0">
                <a:solidFill>
                  <a:srgbClr val="000080"/>
                </a:solidFill>
              </a:rPr>
              <a:t> 2 – </a:t>
            </a:r>
            <a:r>
              <a:rPr lang="en-GB" dirty="0" smtClean="0">
                <a:solidFill>
                  <a:srgbClr val="FF6600"/>
                </a:solidFill>
              </a:rPr>
              <a:t>Match up</a:t>
            </a:r>
            <a:endParaRPr lang="en-GB" dirty="0">
              <a:solidFill>
                <a:srgbClr val="FF6600"/>
              </a:solidFill>
            </a:endParaRPr>
          </a:p>
        </p:txBody>
      </p:sp>
      <p:sp>
        <p:nvSpPr>
          <p:cNvPr id="4" name="Oval 3"/>
          <p:cNvSpPr/>
          <p:nvPr/>
        </p:nvSpPr>
        <p:spPr>
          <a:xfrm>
            <a:off x="467544" y="404664"/>
            <a:ext cx="432048" cy="576064"/>
          </a:xfrm>
          <a:prstGeom prst="ellipse">
            <a:avLst/>
          </a:prstGeom>
          <a:no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5" name="Table 4"/>
          <p:cNvGraphicFramePr>
            <a:graphicFrameLocks noGrp="1"/>
          </p:cNvGraphicFramePr>
          <p:nvPr>
            <p:extLst>
              <p:ext uri="{D42A27DB-BD31-4B8C-83A1-F6EECF244321}">
                <p14:modId xmlns:p14="http://schemas.microsoft.com/office/powerpoint/2010/main" val="766335585"/>
              </p:ext>
            </p:extLst>
          </p:nvPr>
        </p:nvGraphicFramePr>
        <p:xfrm>
          <a:off x="107504" y="1340768"/>
          <a:ext cx="8873008" cy="5440680"/>
        </p:xfrm>
        <a:graphic>
          <a:graphicData uri="http://schemas.openxmlformats.org/drawingml/2006/table">
            <a:tbl>
              <a:tblPr firstRow="1" bandRow="1">
                <a:tableStyleId>{5C22544A-7EE6-4342-B048-85BDC9FD1C3A}</a:tableStyleId>
              </a:tblPr>
              <a:tblGrid>
                <a:gridCol w="2160240"/>
                <a:gridCol w="6712768"/>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500" b="1" dirty="0" smtClean="0">
                          <a:solidFill>
                            <a:srgbClr val="000080"/>
                          </a:solidFill>
                        </a:rPr>
                        <a:t>1. Operational Excellence</a:t>
                      </a:r>
                    </a:p>
                    <a:p>
                      <a:endParaRPr lang="en-IE" sz="1500" dirty="0">
                        <a:solidFill>
                          <a:srgbClr val="00008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3E2FF"/>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0080"/>
                          </a:solidFill>
                        </a:rPr>
                        <a:t>(a) Serving customers well leads to customers returning, which raises revenues and profits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800" b="0" dirty="0" smtClean="0">
                        <a:solidFill>
                          <a:srgbClr val="00008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dirty="0" smtClean="0">
                          <a:solidFill>
                            <a:srgbClr val="000080"/>
                          </a:solidFill>
                        </a:rPr>
                        <a:t>2. New products, services, and business models</a:t>
                      </a:r>
                    </a:p>
                    <a:p>
                      <a:endParaRPr lang="en-IE" sz="1500" dirty="0">
                        <a:solidFill>
                          <a:srgbClr val="00008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3E2FF"/>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0080"/>
                          </a:solidFill>
                        </a:rPr>
                        <a:t>(b) Charging less for superior products</a:t>
                      </a:r>
                    </a:p>
                    <a:p>
                      <a:endParaRPr lang="en-IE" sz="1800" b="0" dirty="0">
                        <a:solidFill>
                          <a:srgbClr val="00008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dirty="0" smtClean="0">
                          <a:solidFill>
                            <a:srgbClr val="000080"/>
                          </a:solidFill>
                        </a:rPr>
                        <a:t>3. Customer and supplier intimacy</a:t>
                      </a:r>
                    </a:p>
                    <a:p>
                      <a:endParaRPr lang="en-IE" sz="1500" dirty="0">
                        <a:solidFill>
                          <a:srgbClr val="00008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3E2FF"/>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0080"/>
                          </a:solidFill>
                        </a:rPr>
                        <a:t>(c)</a:t>
                      </a:r>
                      <a:r>
                        <a:rPr lang="en-US" sz="1800" b="0" baseline="0" dirty="0" smtClean="0">
                          <a:solidFill>
                            <a:srgbClr val="000080"/>
                          </a:solidFill>
                        </a:rPr>
                        <a:t> </a:t>
                      </a:r>
                      <a:r>
                        <a:rPr lang="en-US" sz="1800" b="0" dirty="0" smtClean="0">
                          <a:solidFill>
                            <a:srgbClr val="000080"/>
                          </a:solidFill>
                        </a:rPr>
                        <a:t>Information </a:t>
                      </a:r>
                      <a:r>
                        <a:rPr lang="tr-TR" sz="1800" b="0" dirty="0" smtClean="0">
                          <a:solidFill>
                            <a:srgbClr val="000080"/>
                          </a:solidFill>
                        </a:rPr>
                        <a:t>systems and </a:t>
                      </a:r>
                      <a:r>
                        <a:rPr lang="en-US" sz="1800" b="0" dirty="0" smtClean="0">
                          <a:solidFill>
                            <a:srgbClr val="000080"/>
                          </a:solidFill>
                        </a:rPr>
                        <a:t>technologies as </a:t>
                      </a:r>
                      <a:r>
                        <a:rPr lang="tr-TR" sz="1800" b="0" dirty="0" smtClean="0">
                          <a:solidFill>
                            <a:srgbClr val="000080"/>
                          </a:solidFill>
                        </a:rPr>
                        <a:t> a </a:t>
                      </a:r>
                      <a:r>
                        <a:rPr lang="en-US" sz="1800" b="0" dirty="0" smtClean="0">
                          <a:solidFill>
                            <a:srgbClr val="000080"/>
                          </a:solidFill>
                        </a:rPr>
                        <a:t>necessity </a:t>
                      </a:r>
                      <a:r>
                        <a:rPr lang="tr-TR" sz="1800" b="0" dirty="0" smtClean="0">
                          <a:solidFill>
                            <a:srgbClr val="000080"/>
                          </a:solidFill>
                        </a:rPr>
                        <a:t>for </a:t>
                      </a:r>
                      <a:r>
                        <a:rPr lang="en-US" sz="1800" b="0" dirty="0" smtClean="0">
                          <a:solidFill>
                            <a:srgbClr val="000080"/>
                          </a:solidFill>
                        </a:rPr>
                        <a:t>business</a:t>
                      </a:r>
                      <a:r>
                        <a:rPr lang="tr-TR" sz="1800" b="0" dirty="0" smtClean="0">
                          <a:solidFill>
                            <a:srgbClr val="000080"/>
                          </a:solidFill>
                        </a:rPr>
                        <a:t>es to survive</a:t>
                      </a:r>
                      <a:endParaRPr lang="en-US" sz="1800" b="0" dirty="0" smtClean="0">
                        <a:solidFill>
                          <a:srgbClr val="00008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dirty="0" smtClean="0">
                          <a:solidFill>
                            <a:srgbClr val="000080"/>
                          </a:solidFill>
                        </a:rPr>
                        <a:t>4. Improved decision-making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3E2FF"/>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0080"/>
                          </a:solidFill>
                        </a:rPr>
                        <a:t>(d)</a:t>
                      </a:r>
                      <a:r>
                        <a:rPr lang="en-US" sz="1800" b="0" baseline="0" dirty="0" smtClean="0">
                          <a:solidFill>
                            <a:srgbClr val="000080"/>
                          </a:solidFill>
                        </a:rPr>
                        <a:t> </a:t>
                      </a:r>
                      <a:r>
                        <a:rPr lang="en-US" sz="1800" b="0" dirty="0" smtClean="0">
                          <a:solidFill>
                            <a:srgbClr val="000080"/>
                          </a:solidFill>
                        </a:rPr>
                        <a:t>Information systems, technology an important tool in achieving greater efficiency and productivity</a:t>
                      </a:r>
                    </a:p>
                    <a:p>
                      <a:endParaRPr lang="en-IE" sz="1800" b="0" dirty="0">
                        <a:solidFill>
                          <a:srgbClr val="00008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500" b="1" dirty="0" smtClean="0">
                          <a:solidFill>
                            <a:srgbClr val="000080"/>
                          </a:solidFill>
                        </a:rPr>
                        <a:t>5. Competitive advantage </a:t>
                      </a:r>
                      <a:endParaRPr lang="en-IE" sz="1500" dirty="0">
                        <a:solidFill>
                          <a:srgbClr val="00008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3E2FF"/>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0080"/>
                          </a:solidFill>
                        </a:rPr>
                        <a:t>(e) Without accurate and timely information, business managers must make decisions based on forecasts</a:t>
                      </a:r>
                    </a:p>
                    <a:p>
                      <a:endParaRPr lang="en-IE" sz="1800" b="0" dirty="0">
                        <a:solidFill>
                          <a:srgbClr val="00008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dirty="0" smtClean="0">
                          <a:solidFill>
                            <a:srgbClr val="000080"/>
                          </a:solidFill>
                        </a:rPr>
                        <a:t>6. Survival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3E2FF"/>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0080"/>
                          </a:solidFill>
                        </a:rPr>
                        <a:t>(f) Information systems and technology a major enabling tool for new products, services, business models</a:t>
                      </a:r>
                    </a:p>
                    <a:p>
                      <a:endParaRPr lang="en-IE" sz="1800" b="0" dirty="0">
                        <a:solidFill>
                          <a:srgbClr val="00008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098707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IS - </a:t>
            </a:r>
            <a:r>
              <a:rPr lang="en-GB" dirty="0" smtClean="0"/>
              <a:t>Activities</a:t>
            </a:r>
            <a:endParaRPr lang="en-US" dirty="0"/>
          </a:p>
        </p:txBody>
      </p:sp>
      <p:sp>
        <p:nvSpPr>
          <p:cNvPr id="27652" name="Rectangle 2"/>
          <p:cNvSpPr>
            <a:spLocks noGrp="1" noChangeArrowheads="1"/>
          </p:cNvSpPr>
          <p:nvPr>
            <p:ph idx="1"/>
          </p:nvPr>
        </p:nvSpPr>
        <p:spPr/>
        <p:txBody>
          <a:bodyPr/>
          <a:lstStyle/>
          <a:p>
            <a:pPr marL="0" indent="0" eaLnBrk="1" hangingPunct="1">
              <a:spcBef>
                <a:spcPct val="25000"/>
              </a:spcBef>
              <a:buNone/>
            </a:pPr>
            <a:r>
              <a:rPr lang="en-US" b="1" dirty="0" smtClean="0"/>
              <a:t>Information system: </a:t>
            </a:r>
            <a:r>
              <a:rPr lang="en-US" dirty="0" smtClean="0"/>
              <a:t>Three activities produce information organizations need</a:t>
            </a:r>
          </a:p>
        </p:txBody>
      </p:sp>
      <p:sp>
        <p:nvSpPr>
          <p:cNvPr id="2" name="Rounded Rectangle 1"/>
          <p:cNvSpPr/>
          <p:nvPr/>
        </p:nvSpPr>
        <p:spPr>
          <a:xfrm>
            <a:off x="323528" y="3212976"/>
            <a:ext cx="2592288" cy="2448272"/>
          </a:xfrm>
          <a:prstGeom prst="roundRect">
            <a:avLst/>
          </a:prstGeom>
          <a:solidFill>
            <a:srgbClr val="B3E2FF"/>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a:r>
              <a:rPr lang="en-US" sz="2200" b="1" dirty="0" smtClean="0">
                <a:solidFill>
                  <a:srgbClr val="000080"/>
                </a:solidFill>
              </a:rPr>
              <a:t>Input</a:t>
            </a:r>
            <a:endParaRPr lang="en-US" sz="2200" dirty="0" smtClean="0">
              <a:solidFill>
                <a:srgbClr val="000080"/>
              </a:solidFill>
            </a:endParaRPr>
          </a:p>
          <a:p>
            <a:pPr marL="0" lvl="1" algn="ctr"/>
            <a:r>
              <a:rPr lang="en-US" sz="2200" dirty="0" smtClean="0">
                <a:solidFill>
                  <a:srgbClr val="000080"/>
                </a:solidFill>
              </a:rPr>
              <a:t> </a:t>
            </a:r>
            <a:r>
              <a:rPr lang="en-US" sz="2200" dirty="0">
                <a:solidFill>
                  <a:srgbClr val="000080"/>
                </a:solidFill>
              </a:rPr>
              <a:t>Captures raw data from </a:t>
            </a:r>
            <a:r>
              <a:rPr lang="en-US" sz="2200" dirty="0" smtClean="0">
                <a:solidFill>
                  <a:srgbClr val="000080"/>
                </a:solidFill>
              </a:rPr>
              <a:t>organization </a:t>
            </a:r>
            <a:r>
              <a:rPr lang="en-US" sz="2200" dirty="0">
                <a:solidFill>
                  <a:srgbClr val="000080"/>
                </a:solidFill>
              </a:rPr>
              <a:t>or external environment</a:t>
            </a:r>
          </a:p>
          <a:p>
            <a:pPr algn="ctr"/>
            <a:endParaRPr lang="en-US" sz="2200" dirty="0">
              <a:solidFill>
                <a:srgbClr val="000080"/>
              </a:solidFill>
            </a:endParaRPr>
          </a:p>
        </p:txBody>
      </p:sp>
      <p:sp>
        <p:nvSpPr>
          <p:cNvPr id="7" name="Rounded Rectangle 6"/>
          <p:cNvSpPr/>
          <p:nvPr/>
        </p:nvSpPr>
        <p:spPr>
          <a:xfrm>
            <a:off x="3297560" y="3195218"/>
            <a:ext cx="2592288" cy="2466030"/>
          </a:xfrm>
          <a:prstGeom prst="roundRect">
            <a:avLst/>
          </a:prstGeom>
          <a:solidFill>
            <a:srgbClr val="B3E2FF"/>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58738" lvl="1" algn="ctr">
              <a:spcBef>
                <a:spcPct val="25000"/>
              </a:spcBef>
            </a:pPr>
            <a:r>
              <a:rPr lang="en-US" sz="2200" b="1" dirty="0" smtClean="0">
                <a:solidFill>
                  <a:srgbClr val="000080"/>
                </a:solidFill>
              </a:rPr>
              <a:t>Processing</a:t>
            </a:r>
            <a:endParaRPr lang="en-US" sz="2200" dirty="0">
              <a:solidFill>
                <a:srgbClr val="000080"/>
              </a:solidFill>
            </a:endParaRPr>
          </a:p>
          <a:p>
            <a:pPr marL="58738" lvl="1" algn="ctr">
              <a:spcBef>
                <a:spcPct val="25000"/>
              </a:spcBef>
            </a:pPr>
            <a:r>
              <a:rPr lang="en-US" sz="2200" dirty="0" smtClean="0">
                <a:solidFill>
                  <a:srgbClr val="000080"/>
                </a:solidFill>
              </a:rPr>
              <a:t>Converts </a:t>
            </a:r>
            <a:r>
              <a:rPr lang="en-US" sz="2200" dirty="0">
                <a:solidFill>
                  <a:srgbClr val="000080"/>
                </a:solidFill>
              </a:rPr>
              <a:t>raw data into meaningful form</a:t>
            </a:r>
          </a:p>
          <a:p>
            <a:pPr algn="ctr"/>
            <a:endParaRPr lang="en-US" sz="2200" dirty="0">
              <a:solidFill>
                <a:srgbClr val="000080"/>
              </a:solidFill>
            </a:endParaRPr>
          </a:p>
        </p:txBody>
      </p:sp>
      <p:sp>
        <p:nvSpPr>
          <p:cNvPr id="8" name="Rounded Rectangle 7"/>
          <p:cNvSpPr/>
          <p:nvPr/>
        </p:nvSpPr>
        <p:spPr>
          <a:xfrm>
            <a:off x="6372200" y="3195218"/>
            <a:ext cx="2592288" cy="2466030"/>
          </a:xfrm>
          <a:prstGeom prst="roundRect">
            <a:avLst/>
          </a:prstGeom>
          <a:solidFill>
            <a:srgbClr val="B3E2FF"/>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a:spcBef>
                <a:spcPct val="25000"/>
              </a:spcBef>
            </a:pPr>
            <a:r>
              <a:rPr lang="en-US" sz="2200" b="1" dirty="0" smtClean="0">
                <a:solidFill>
                  <a:srgbClr val="000080"/>
                </a:solidFill>
              </a:rPr>
              <a:t>Output</a:t>
            </a:r>
            <a:endParaRPr lang="en-US" sz="2200" dirty="0" smtClean="0">
              <a:solidFill>
                <a:srgbClr val="000080"/>
              </a:solidFill>
            </a:endParaRPr>
          </a:p>
          <a:p>
            <a:pPr marL="0" lvl="1" algn="ctr">
              <a:spcBef>
                <a:spcPct val="25000"/>
              </a:spcBef>
            </a:pPr>
            <a:r>
              <a:rPr lang="en-US" sz="2200" dirty="0" smtClean="0">
                <a:solidFill>
                  <a:srgbClr val="000080"/>
                </a:solidFill>
              </a:rPr>
              <a:t> </a:t>
            </a:r>
            <a:r>
              <a:rPr lang="en-US" sz="2200" dirty="0">
                <a:solidFill>
                  <a:srgbClr val="000080"/>
                </a:solidFill>
              </a:rPr>
              <a:t>Transfers processed information to people or activities that use it</a:t>
            </a:r>
          </a:p>
          <a:p>
            <a:pPr algn="ctr"/>
            <a:endParaRPr lang="en-US" sz="2200" dirty="0">
              <a:solidFill>
                <a:srgbClr val="000080"/>
              </a:solidFill>
            </a:endParaRPr>
          </a:p>
        </p:txBody>
      </p:sp>
    </p:spTree>
    <p:extLst>
      <p:ext uri="{BB962C8B-B14F-4D97-AF65-F5344CB8AC3E}">
        <p14:creationId xmlns:p14="http://schemas.microsoft.com/office/powerpoint/2010/main" val="8830369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 - </a:t>
            </a:r>
            <a:r>
              <a:rPr lang="en-GB" dirty="0" smtClean="0"/>
              <a:t>Activities</a:t>
            </a:r>
            <a:endParaRPr lang="en-US" dirty="0"/>
          </a:p>
        </p:txBody>
      </p:sp>
      <p:sp>
        <p:nvSpPr>
          <p:cNvPr id="7" name="Rounded Rectangle 6"/>
          <p:cNvSpPr/>
          <p:nvPr/>
        </p:nvSpPr>
        <p:spPr>
          <a:xfrm>
            <a:off x="899592" y="2420888"/>
            <a:ext cx="3449984" cy="2952328"/>
          </a:xfrm>
          <a:prstGeom prst="roundRect">
            <a:avLst/>
          </a:prstGeom>
          <a:solidFill>
            <a:srgbClr val="B3E2FF"/>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90000"/>
              </a:lnSpc>
              <a:spcBef>
                <a:spcPct val="25000"/>
              </a:spcBef>
            </a:pPr>
            <a:r>
              <a:rPr lang="en-US" sz="2200" b="1" dirty="0" smtClean="0">
                <a:solidFill>
                  <a:srgbClr val="000080"/>
                </a:solidFill>
              </a:rPr>
              <a:t>Feedback</a:t>
            </a:r>
            <a:endParaRPr lang="en-US" sz="2200" dirty="0">
              <a:solidFill>
                <a:srgbClr val="000080"/>
              </a:solidFill>
            </a:endParaRPr>
          </a:p>
          <a:p>
            <a:pPr marL="0" lvl="1">
              <a:lnSpc>
                <a:spcPct val="90000"/>
              </a:lnSpc>
              <a:spcBef>
                <a:spcPct val="25000"/>
              </a:spcBef>
            </a:pPr>
            <a:r>
              <a:rPr lang="en-US" sz="2200" dirty="0">
                <a:solidFill>
                  <a:srgbClr val="000080"/>
                </a:solidFill>
              </a:rPr>
              <a:t>Output returned to appropriate members of </a:t>
            </a:r>
            <a:r>
              <a:rPr lang="en-US" sz="2200" dirty="0" smtClean="0">
                <a:solidFill>
                  <a:srgbClr val="000080"/>
                </a:solidFill>
              </a:rPr>
              <a:t>organization </a:t>
            </a:r>
            <a:r>
              <a:rPr lang="en-US" sz="2200" dirty="0">
                <a:solidFill>
                  <a:srgbClr val="000080"/>
                </a:solidFill>
              </a:rPr>
              <a:t>to help evaluate or correct input stage</a:t>
            </a:r>
          </a:p>
          <a:p>
            <a:pPr algn="ctr"/>
            <a:endParaRPr lang="en-US" sz="2200" dirty="0">
              <a:solidFill>
                <a:srgbClr val="000080"/>
              </a:solidFill>
            </a:endParaRPr>
          </a:p>
        </p:txBody>
      </p:sp>
      <p:sp>
        <p:nvSpPr>
          <p:cNvPr id="8" name="Rounded Rectangle 7"/>
          <p:cNvSpPr/>
          <p:nvPr/>
        </p:nvSpPr>
        <p:spPr>
          <a:xfrm>
            <a:off x="4499992" y="2420888"/>
            <a:ext cx="3528392" cy="2952328"/>
          </a:xfrm>
          <a:prstGeom prst="roundRect">
            <a:avLst/>
          </a:prstGeom>
          <a:solidFill>
            <a:srgbClr val="B3E2FF"/>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90000"/>
              </a:lnSpc>
              <a:spcBef>
                <a:spcPct val="50000"/>
              </a:spcBef>
            </a:pPr>
            <a:r>
              <a:rPr lang="en-US" sz="2200" b="1" dirty="0">
                <a:solidFill>
                  <a:srgbClr val="000080"/>
                </a:solidFill>
              </a:rPr>
              <a:t>Computer/Computer program vs. information system</a:t>
            </a:r>
          </a:p>
          <a:p>
            <a:pPr marL="0" lvl="1">
              <a:lnSpc>
                <a:spcPct val="90000"/>
              </a:lnSpc>
              <a:spcBef>
                <a:spcPct val="50000"/>
              </a:spcBef>
            </a:pPr>
            <a:r>
              <a:rPr lang="en-US" sz="2200" dirty="0">
                <a:solidFill>
                  <a:srgbClr val="000080"/>
                </a:solidFill>
              </a:rPr>
              <a:t>Computers and software are technical foundation and tools, similar to the material and tools used to build a house</a:t>
            </a:r>
          </a:p>
          <a:p>
            <a:pPr algn="ctr"/>
            <a:endParaRPr lang="en-US" sz="2200" dirty="0">
              <a:solidFill>
                <a:srgbClr val="000080"/>
              </a:solidFill>
            </a:endParaRPr>
          </a:p>
        </p:txBody>
      </p:sp>
    </p:spTree>
    <p:extLst>
      <p:ext uri="{BB962C8B-B14F-4D97-AF65-F5344CB8AC3E}">
        <p14:creationId xmlns:p14="http://schemas.microsoft.com/office/powerpoint/2010/main" val="226548332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Learning Objectives</a:t>
            </a:r>
            <a:endParaRPr lang="en-US" dirty="0"/>
          </a:p>
        </p:txBody>
      </p:sp>
      <p:sp>
        <p:nvSpPr>
          <p:cNvPr id="3" name="Content Placeholder 2"/>
          <p:cNvSpPr>
            <a:spLocks noGrp="1"/>
          </p:cNvSpPr>
          <p:nvPr>
            <p:ph idx="1"/>
          </p:nvPr>
        </p:nvSpPr>
        <p:spPr/>
        <p:txBody>
          <a:bodyPr>
            <a:noAutofit/>
          </a:bodyPr>
          <a:lstStyle/>
          <a:p>
            <a:pPr marL="0" indent="0">
              <a:buNone/>
            </a:pPr>
            <a:r>
              <a:rPr lang="en-GB" sz="2100" b="1" dirty="0" smtClean="0">
                <a:solidFill>
                  <a:srgbClr val="FF6600"/>
                </a:solidFill>
                <a:latin typeface="+mj-lt"/>
              </a:rPr>
              <a:t>To gain an understanding of the following:</a:t>
            </a:r>
          </a:p>
          <a:p>
            <a:pPr marL="457200" lvl="1" indent="-339725">
              <a:buFontTx/>
              <a:buChar char="•"/>
            </a:pPr>
            <a:r>
              <a:rPr lang="en-US" sz="2100" dirty="0">
                <a:latin typeface="+mj-lt"/>
                <a:cs typeface="Arial" pitchFamily="34" charset="0"/>
              </a:rPr>
              <a:t>Understanding the effects of information systems on business and their relationship to globalization</a:t>
            </a:r>
          </a:p>
          <a:p>
            <a:pPr marL="457200" lvl="1" indent="-339725">
              <a:buFontTx/>
              <a:buChar char="•"/>
            </a:pPr>
            <a:r>
              <a:rPr lang="en-US" sz="2100" dirty="0">
                <a:latin typeface="+mj-lt"/>
                <a:cs typeface="Arial" pitchFamily="34" charset="0"/>
              </a:rPr>
              <a:t>Explain why information systems are so essential in business today</a:t>
            </a:r>
          </a:p>
          <a:p>
            <a:pPr marL="457200" lvl="1" indent="-339725">
              <a:buFontTx/>
              <a:buChar char="•"/>
            </a:pPr>
            <a:r>
              <a:rPr lang="en-US" sz="2100" dirty="0">
                <a:latin typeface="+mj-lt"/>
                <a:cs typeface="Arial" pitchFamily="34" charset="0"/>
              </a:rPr>
              <a:t>Define an information system and describe its management, </a:t>
            </a:r>
            <a:r>
              <a:rPr lang="en-US" sz="2100" dirty="0" smtClean="0">
                <a:latin typeface="+mj-lt"/>
                <a:cs typeface="Arial" pitchFamily="34" charset="0"/>
              </a:rPr>
              <a:t>organization, </a:t>
            </a:r>
            <a:r>
              <a:rPr lang="en-US" sz="2100" dirty="0">
                <a:latin typeface="+mj-lt"/>
                <a:cs typeface="Arial" pitchFamily="34" charset="0"/>
              </a:rPr>
              <a:t>and technology components</a:t>
            </a:r>
          </a:p>
          <a:p>
            <a:pPr marL="457200" lvl="1" indent="-339725">
              <a:buFontTx/>
              <a:buChar char="•"/>
            </a:pPr>
            <a:r>
              <a:rPr lang="en-US" sz="2100" dirty="0">
                <a:latin typeface="+mj-lt"/>
                <a:cs typeface="Arial" pitchFamily="34" charset="0"/>
              </a:rPr>
              <a:t>Define complementary assets and explain how they ensure that information systems provide genuine value to an </a:t>
            </a:r>
            <a:r>
              <a:rPr lang="en-US" sz="2100" dirty="0" smtClean="0">
                <a:latin typeface="+mj-lt"/>
                <a:cs typeface="Arial" pitchFamily="34" charset="0"/>
              </a:rPr>
              <a:t>organization</a:t>
            </a:r>
            <a:endParaRPr lang="en-US" sz="2100" dirty="0">
              <a:latin typeface="+mj-lt"/>
              <a:cs typeface="Arial" pitchFamily="34" charset="0"/>
            </a:endParaRPr>
          </a:p>
          <a:p>
            <a:pPr marL="457200" lvl="1" indent="-339725">
              <a:buFontTx/>
              <a:buChar char="•"/>
            </a:pPr>
            <a:r>
              <a:rPr lang="en-US" sz="2100" dirty="0">
                <a:latin typeface="+mj-lt"/>
                <a:cs typeface="Arial" pitchFamily="34" charset="0"/>
              </a:rPr>
              <a:t>Describe the different academic disciplines used to study information systems and explain how each contributes to our understanding of them</a:t>
            </a:r>
          </a:p>
          <a:p>
            <a:pPr marL="457200" lvl="1" indent="-339725">
              <a:buFontTx/>
              <a:buChar char="•"/>
            </a:pPr>
            <a:r>
              <a:rPr lang="en-US" sz="2100" dirty="0">
                <a:latin typeface="+mj-lt"/>
                <a:cs typeface="Arial" pitchFamily="34" charset="0"/>
              </a:rPr>
              <a:t>Explain what is meant by a socio-technical systems perspective</a:t>
            </a:r>
          </a:p>
        </p:txBody>
      </p:sp>
      <p:pic>
        <p:nvPicPr>
          <p:cNvPr id="4102" name="Picture 6" descr="http://kasperspiro.files.wordpress.com/2011/09/objectives.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97502" y="5517232"/>
            <a:ext cx="1798476" cy="1198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881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Functions of an </a:t>
            </a:r>
            <a:r>
              <a:rPr lang="en-GB" dirty="0" smtClean="0"/>
              <a:t>IS</a:t>
            </a:r>
            <a:endParaRPr lang="en-US" dirty="0"/>
          </a:p>
        </p:txBody>
      </p:sp>
      <p:sp>
        <p:nvSpPr>
          <p:cNvPr id="29700" name="Text Box 4"/>
          <p:cNvSpPr txBox="1">
            <a:spLocks noChangeArrowheads="1"/>
          </p:cNvSpPr>
          <p:nvPr/>
        </p:nvSpPr>
        <p:spPr bwMode="auto">
          <a:xfrm>
            <a:off x="755650" y="5085184"/>
            <a:ext cx="7924800" cy="1569660"/>
          </a:xfrm>
          <a:prstGeom prst="rect">
            <a:avLst/>
          </a:prstGeom>
          <a:solidFill>
            <a:srgbClr val="000080"/>
          </a:solid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b="1" dirty="0">
                <a:solidFill>
                  <a:schemeClr val="bg1"/>
                </a:solidFill>
                <a:latin typeface="Calibri" pitchFamily="34" charset="0"/>
                <a:cs typeface="Arial" pitchFamily="34" charset="0"/>
              </a:rPr>
              <a:t>An information system contains information about an </a:t>
            </a:r>
            <a:r>
              <a:rPr lang="en-US" sz="1600" b="1" dirty="0" smtClean="0">
                <a:solidFill>
                  <a:schemeClr val="bg1"/>
                </a:solidFill>
                <a:latin typeface="Calibri" pitchFamily="34" charset="0"/>
                <a:cs typeface="Arial" pitchFamily="34" charset="0"/>
              </a:rPr>
              <a:t>organization </a:t>
            </a:r>
            <a:r>
              <a:rPr lang="en-US" sz="1600" b="1" dirty="0">
                <a:solidFill>
                  <a:schemeClr val="bg1"/>
                </a:solidFill>
                <a:latin typeface="Calibri" pitchFamily="34" charset="0"/>
                <a:cs typeface="Arial" pitchFamily="34" charset="0"/>
              </a:rPr>
              <a:t>and its surrounding environment. Three basic activities—input, processing, and output—produce the information </a:t>
            </a:r>
            <a:r>
              <a:rPr lang="en-US" sz="1600" b="1" dirty="0" smtClean="0">
                <a:solidFill>
                  <a:schemeClr val="bg1"/>
                </a:solidFill>
                <a:latin typeface="Calibri" pitchFamily="34" charset="0"/>
                <a:cs typeface="Arial" pitchFamily="34" charset="0"/>
              </a:rPr>
              <a:t>organizations </a:t>
            </a:r>
            <a:r>
              <a:rPr lang="en-US" sz="1600" b="1" dirty="0">
                <a:solidFill>
                  <a:schemeClr val="bg1"/>
                </a:solidFill>
                <a:latin typeface="Calibri" pitchFamily="34" charset="0"/>
                <a:cs typeface="Arial" pitchFamily="34" charset="0"/>
              </a:rPr>
              <a:t>need. Feedback is output returned to appropriate people or activities in the </a:t>
            </a:r>
            <a:r>
              <a:rPr lang="en-US" sz="1600" b="1" dirty="0" smtClean="0">
                <a:solidFill>
                  <a:schemeClr val="bg1"/>
                </a:solidFill>
                <a:latin typeface="Calibri" pitchFamily="34" charset="0"/>
                <a:cs typeface="Arial" pitchFamily="34" charset="0"/>
              </a:rPr>
              <a:t>organization </a:t>
            </a:r>
            <a:r>
              <a:rPr lang="en-US" sz="1600" b="1" dirty="0">
                <a:solidFill>
                  <a:schemeClr val="bg1"/>
                </a:solidFill>
                <a:latin typeface="Calibri" pitchFamily="34" charset="0"/>
                <a:cs typeface="Arial" pitchFamily="34" charset="0"/>
              </a:rPr>
              <a:t>to evaluate and refine the input. Environmental actors, such as customers, suppliers, competitors, stockholders, and regulatory agencies, interact with the </a:t>
            </a:r>
            <a:r>
              <a:rPr lang="en-US" sz="1600" b="1" dirty="0" smtClean="0">
                <a:solidFill>
                  <a:schemeClr val="bg1"/>
                </a:solidFill>
                <a:latin typeface="Calibri" pitchFamily="34" charset="0"/>
                <a:cs typeface="Arial" pitchFamily="34" charset="0"/>
              </a:rPr>
              <a:t>organization </a:t>
            </a:r>
            <a:r>
              <a:rPr lang="en-US" sz="1600" b="1" dirty="0">
                <a:solidFill>
                  <a:schemeClr val="bg1"/>
                </a:solidFill>
                <a:latin typeface="Calibri" pitchFamily="34" charset="0"/>
                <a:cs typeface="Arial" pitchFamily="34" charset="0"/>
              </a:rPr>
              <a:t>and its information systems.</a:t>
            </a:r>
          </a:p>
        </p:txBody>
      </p:sp>
      <p:pic>
        <p:nvPicPr>
          <p:cNvPr id="2970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472" y="1474068"/>
            <a:ext cx="487680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021106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IE" dirty="0" smtClean="0">
                <a:solidFill>
                  <a:srgbClr val="000080"/>
                </a:solidFill>
              </a:rPr>
              <a:t>10 Minutes break!!</a:t>
            </a:r>
            <a:endParaRPr lang="en-IE" dirty="0">
              <a:solidFill>
                <a:srgbClr val="000080"/>
              </a:solidFill>
            </a:endParaRPr>
          </a:p>
        </p:txBody>
      </p:sp>
      <p:sp>
        <p:nvSpPr>
          <p:cNvPr id="4" name="Footer Placeholder 3"/>
          <p:cNvSpPr>
            <a:spLocks noGrp="1"/>
          </p:cNvSpPr>
          <p:nvPr>
            <p:ph type="ftr" sz="quarter" idx="11"/>
          </p:nvPr>
        </p:nvSpPr>
        <p:spPr/>
        <p:txBody>
          <a:bodyPr/>
          <a:lstStyle/>
          <a:p>
            <a:r>
              <a:rPr lang="en-GB" smtClean="0"/>
              <a:t>lisa.murphy@ncirl.ie</a:t>
            </a:r>
            <a:endParaRPr lang="en-GB"/>
          </a:p>
        </p:txBody>
      </p:sp>
      <p:pic>
        <p:nvPicPr>
          <p:cNvPr id="6146" name="Picture 2" descr="http://chosenvessel26.files.wordpress.com/2011/05/take-a-break-from-wor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300" y="2276872"/>
            <a:ext cx="2857500" cy="287655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457200" y="11663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b="1" kern="1200">
                <a:solidFill>
                  <a:schemeClr val="tx1"/>
                </a:solidFill>
                <a:latin typeface="+mj-lt"/>
                <a:ea typeface="+mj-ea"/>
                <a:cs typeface="+mj-cs"/>
              </a:defRPr>
            </a:lvl1pPr>
          </a:lstStyle>
          <a:p>
            <a:pPr algn="l"/>
            <a:r>
              <a:rPr lang="en-GB" dirty="0" smtClean="0">
                <a:solidFill>
                  <a:srgbClr val="000080"/>
                </a:solidFill>
              </a:rPr>
              <a:t>Break Time</a:t>
            </a:r>
            <a:endParaRPr lang="en-GB" dirty="0">
              <a:solidFill>
                <a:srgbClr val="000080"/>
              </a:solidFill>
            </a:endParaRPr>
          </a:p>
        </p:txBody>
      </p:sp>
    </p:spTree>
    <p:extLst>
      <p:ext uri="{BB962C8B-B14F-4D97-AF65-F5344CB8AC3E}">
        <p14:creationId xmlns:p14="http://schemas.microsoft.com/office/powerpoint/2010/main" val="2419013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than a </a:t>
            </a:r>
            <a:r>
              <a:rPr lang="en-GB" dirty="0" smtClean="0"/>
              <a:t>Computer</a:t>
            </a:r>
            <a:endParaRPr lang="en-US" dirty="0"/>
          </a:p>
        </p:txBody>
      </p:sp>
      <p:sp>
        <p:nvSpPr>
          <p:cNvPr id="30724" name="Text Box 4"/>
          <p:cNvSpPr txBox="1">
            <a:spLocks noChangeArrowheads="1"/>
          </p:cNvSpPr>
          <p:nvPr/>
        </p:nvSpPr>
        <p:spPr bwMode="auto">
          <a:xfrm>
            <a:off x="539552" y="4869160"/>
            <a:ext cx="5257800" cy="1754326"/>
          </a:xfrm>
          <a:prstGeom prst="rect">
            <a:avLst/>
          </a:prstGeom>
          <a:solidFill>
            <a:srgbClr val="B3E2FF"/>
          </a:solid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b="1" dirty="0">
                <a:solidFill>
                  <a:srgbClr val="000080"/>
                </a:solidFill>
                <a:latin typeface="Calibri" pitchFamily="34" charset="0"/>
                <a:cs typeface="Arial" pitchFamily="34" charset="0"/>
              </a:rPr>
              <a:t>Using information systems effectively requires an understanding of the </a:t>
            </a:r>
            <a:r>
              <a:rPr lang="en-US" b="1" dirty="0" smtClean="0">
                <a:solidFill>
                  <a:srgbClr val="000080"/>
                </a:solidFill>
                <a:latin typeface="Calibri" pitchFamily="34" charset="0"/>
                <a:cs typeface="Arial" pitchFamily="34" charset="0"/>
              </a:rPr>
              <a:t>organization, </a:t>
            </a:r>
            <a:r>
              <a:rPr lang="en-US" b="1" dirty="0">
                <a:solidFill>
                  <a:srgbClr val="000080"/>
                </a:solidFill>
                <a:latin typeface="Calibri" pitchFamily="34" charset="0"/>
                <a:cs typeface="Arial" pitchFamily="34" charset="0"/>
              </a:rPr>
              <a:t>management, and information technology shaping the systems. An information system creates value for the firm as an </a:t>
            </a:r>
            <a:r>
              <a:rPr lang="en-US" b="1" dirty="0" smtClean="0">
                <a:solidFill>
                  <a:srgbClr val="000080"/>
                </a:solidFill>
                <a:latin typeface="Calibri" pitchFamily="34" charset="0"/>
                <a:cs typeface="Arial" pitchFamily="34" charset="0"/>
              </a:rPr>
              <a:t>organizational </a:t>
            </a:r>
            <a:r>
              <a:rPr lang="en-US" b="1" dirty="0">
                <a:solidFill>
                  <a:srgbClr val="000080"/>
                </a:solidFill>
                <a:latin typeface="Calibri" pitchFamily="34" charset="0"/>
                <a:cs typeface="Arial" pitchFamily="34" charset="0"/>
              </a:rPr>
              <a:t>and management solution to challenges posed by the environment.</a:t>
            </a:r>
            <a:endParaRPr lang="en-US" dirty="0">
              <a:solidFill>
                <a:srgbClr val="000080"/>
              </a:solidFill>
              <a:latin typeface="Calibri" pitchFamily="34" charset="0"/>
              <a:cs typeface="Arial" pitchFamily="34" charset="0"/>
            </a:endParaRPr>
          </a:p>
        </p:txBody>
      </p:sp>
      <p:pic>
        <p:nvPicPr>
          <p:cNvPr id="30725" name="Picture 7" descr="Fig-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527" y="1341438"/>
            <a:ext cx="3719513"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9" descr="comp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4478464"/>
            <a:ext cx="2252662"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980046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a:t>
            </a:r>
            <a:r>
              <a:rPr lang="en-GB" dirty="0" smtClean="0"/>
              <a:t>rganization</a:t>
            </a:r>
            <a:endParaRPr lang="en-US" dirty="0"/>
          </a:p>
        </p:txBody>
      </p:sp>
      <p:sp>
        <p:nvSpPr>
          <p:cNvPr id="31748" name="Rectangle 2"/>
          <p:cNvSpPr>
            <a:spLocks noGrp="1" noChangeArrowheads="1"/>
          </p:cNvSpPr>
          <p:nvPr>
            <p:ph idx="1"/>
          </p:nvPr>
        </p:nvSpPr>
        <p:spPr/>
        <p:txBody>
          <a:bodyPr/>
          <a:lstStyle/>
          <a:p>
            <a:pPr marL="0" indent="0" eaLnBrk="1" hangingPunct="1">
              <a:spcBef>
                <a:spcPct val="15000"/>
              </a:spcBef>
              <a:buNone/>
            </a:pPr>
            <a:r>
              <a:rPr lang="en-US" b="1" dirty="0">
                <a:solidFill>
                  <a:srgbClr val="FF6600"/>
                </a:solidFill>
              </a:rPr>
              <a:t>O</a:t>
            </a:r>
            <a:r>
              <a:rPr lang="en-US" b="1" dirty="0" smtClean="0">
                <a:solidFill>
                  <a:srgbClr val="FF6600"/>
                </a:solidFill>
              </a:rPr>
              <a:t>rganizational dimension of information systems</a:t>
            </a:r>
          </a:p>
          <a:p>
            <a:pPr lvl="1" eaLnBrk="1" hangingPunct="1">
              <a:spcBef>
                <a:spcPct val="15000"/>
              </a:spcBef>
            </a:pPr>
            <a:r>
              <a:rPr lang="en-US" dirty="0" smtClean="0"/>
              <a:t>Hierarchy of authority, responsibility</a:t>
            </a:r>
          </a:p>
          <a:p>
            <a:pPr lvl="2" eaLnBrk="1" hangingPunct="1">
              <a:spcBef>
                <a:spcPct val="15000"/>
              </a:spcBef>
            </a:pPr>
            <a:r>
              <a:rPr lang="en-US" dirty="0" smtClean="0"/>
              <a:t>Senior management</a:t>
            </a:r>
          </a:p>
          <a:p>
            <a:pPr lvl="2" eaLnBrk="1" hangingPunct="1">
              <a:spcBef>
                <a:spcPct val="15000"/>
              </a:spcBef>
            </a:pPr>
            <a:r>
              <a:rPr lang="en-US" dirty="0" smtClean="0"/>
              <a:t>Middle management</a:t>
            </a:r>
          </a:p>
          <a:p>
            <a:pPr lvl="2" eaLnBrk="1" hangingPunct="1">
              <a:spcBef>
                <a:spcPct val="15000"/>
              </a:spcBef>
            </a:pPr>
            <a:r>
              <a:rPr lang="en-US" dirty="0" smtClean="0"/>
              <a:t>Operational management</a:t>
            </a:r>
          </a:p>
          <a:p>
            <a:pPr lvl="2" eaLnBrk="1" hangingPunct="1">
              <a:spcBef>
                <a:spcPct val="15000"/>
              </a:spcBef>
            </a:pPr>
            <a:r>
              <a:rPr lang="en-US" dirty="0" smtClean="0"/>
              <a:t>Knowledge workers</a:t>
            </a:r>
          </a:p>
          <a:p>
            <a:pPr lvl="2" eaLnBrk="1" hangingPunct="1">
              <a:spcBef>
                <a:spcPct val="15000"/>
              </a:spcBef>
            </a:pPr>
            <a:r>
              <a:rPr lang="en-US" dirty="0" smtClean="0"/>
              <a:t>Data workers</a:t>
            </a:r>
          </a:p>
          <a:p>
            <a:pPr lvl="2" eaLnBrk="1" hangingPunct="1">
              <a:spcBef>
                <a:spcPct val="15000"/>
              </a:spcBef>
            </a:pPr>
            <a:r>
              <a:rPr lang="en-US" dirty="0" smtClean="0"/>
              <a:t>Production or service </a:t>
            </a:r>
            <a:br>
              <a:rPr lang="en-US" dirty="0" smtClean="0"/>
            </a:br>
            <a:r>
              <a:rPr lang="en-US" dirty="0" smtClean="0"/>
              <a:t>workers</a:t>
            </a:r>
          </a:p>
        </p:txBody>
      </p:sp>
      <p:pic>
        <p:nvPicPr>
          <p:cNvPr id="31750" name="Picture 7" descr="Mix_race_group_of_peopl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4290690"/>
            <a:ext cx="3018650" cy="2567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616547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4"/>
          <p:cNvSpPr txBox="1">
            <a:spLocks noChangeArrowheads="1"/>
          </p:cNvSpPr>
          <p:nvPr/>
        </p:nvSpPr>
        <p:spPr bwMode="auto">
          <a:xfrm>
            <a:off x="1403648" y="4941168"/>
            <a:ext cx="6408737" cy="1465263"/>
          </a:xfrm>
          <a:prstGeom prst="rect">
            <a:avLst/>
          </a:prstGeom>
          <a:solidFill>
            <a:srgbClr val="B3E2FF"/>
          </a:solidFill>
          <a:ln>
            <a:solidFill>
              <a:srgbClr val="000080"/>
            </a:solid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b="1" dirty="0">
                <a:solidFill>
                  <a:srgbClr val="000080"/>
                </a:solidFill>
                <a:latin typeface="Calibri" pitchFamily="34" charset="0"/>
                <a:cs typeface="Arial" pitchFamily="34" charset="0"/>
              </a:rPr>
              <a:t>Business </a:t>
            </a:r>
            <a:r>
              <a:rPr lang="en-US" b="1" dirty="0" smtClean="0">
                <a:solidFill>
                  <a:srgbClr val="000080"/>
                </a:solidFill>
                <a:latin typeface="Calibri" pitchFamily="34" charset="0"/>
                <a:cs typeface="Arial" pitchFamily="34" charset="0"/>
              </a:rPr>
              <a:t>organizations </a:t>
            </a:r>
            <a:r>
              <a:rPr lang="en-US" b="1" dirty="0">
                <a:solidFill>
                  <a:srgbClr val="000080"/>
                </a:solidFill>
                <a:latin typeface="Calibri" pitchFamily="34" charset="0"/>
                <a:cs typeface="Arial" pitchFamily="34" charset="0"/>
              </a:rPr>
              <a:t>are hierarchies consisting of three principal levels: senior management, middle management, and operational management. Information systems serve each of these levels. Scientists and knowledge workers often work with middle management.</a:t>
            </a:r>
          </a:p>
        </p:txBody>
      </p:sp>
      <p:pic>
        <p:nvPicPr>
          <p:cNvPr id="3277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8630" y="1389112"/>
            <a:ext cx="4569634" cy="3264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GB" dirty="0"/>
              <a:t>Levels in a Firm</a:t>
            </a:r>
            <a:endParaRPr lang="en-US" dirty="0"/>
          </a:p>
        </p:txBody>
      </p:sp>
    </p:spTree>
    <p:extLst>
      <p:ext uri="{BB962C8B-B14F-4D97-AF65-F5344CB8AC3E}">
        <p14:creationId xmlns:p14="http://schemas.microsoft.com/office/powerpoint/2010/main" val="259594157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Organization</a:t>
            </a:r>
            <a:endParaRPr lang="en-US" dirty="0"/>
          </a:p>
        </p:txBody>
      </p:sp>
      <p:sp>
        <p:nvSpPr>
          <p:cNvPr id="33796" name="Rectangle 2"/>
          <p:cNvSpPr>
            <a:spLocks noGrp="1" noChangeArrowheads="1"/>
          </p:cNvSpPr>
          <p:nvPr>
            <p:ph idx="1"/>
          </p:nvPr>
        </p:nvSpPr>
        <p:spPr/>
        <p:txBody>
          <a:bodyPr>
            <a:noAutofit/>
          </a:bodyPr>
          <a:lstStyle/>
          <a:p>
            <a:pPr marL="0" indent="0" eaLnBrk="1" hangingPunct="1">
              <a:spcBef>
                <a:spcPct val="15000"/>
              </a:spcBef>
              <a:buNone/>
            </a:pPr>
            <a:r>
              <a:rPr lang="en-US" sz="2600" b="1" dirty="0">
                <a:solidFill>
                  <a:srgbClr val="FF6600"/>
                </a:solidFill>
              </a:rPr>
              <a:t>O</a:t>
            </a:r>
            <a:r>
              <a:rPr lang="en-US" sz="2600" b="1" dirty="0" smtClean="0">
                <a:solidFill>
                  <a:srgbClr val="FF6600"/>
                </a:solidFill>
              </a:rPr>
              <a:t>rganizational dimension of information systems (cont.)</a:t>
            </a:r>
          </a:p>
          <a:p>
            <a:pPr lvl="1" eaLnBrk="1" hangingPunct="1">
              <a:spcBef>
                <a:spcPct val="15000"/>
              </a:spcBef>
            </a:pPr>
            <a:r>
              <a:rPr lang="en-US" sz="2600" b="1" dirty="0" smtClean="0"/>
              <a:t>Separation of business functions</a:t>
            </a:r>
          </a:p>
          <a:p>
            <a:pPr lvl="2" eaLnBrk="1" hangingPunct="1">
              <a:spcBef>
                <a:spcPct val="15000"/>
              </a:spcBef>
            </a:pPr>
            <a:r>
              <a:rPr lang="en-US" sz="2600" dirty="0" smtClean="0"/>
              <a:t>Sales and marketing</a:t>
            </a:r>
          </a:p>
          <a:p>
            <a:pPr lvl="2" eaLnBrk="1" hangingPunct="1">
              <a:spcBef>
                <a:spcPct val="15000"/>
              </a:spcBef>
            </a:pPr>
            <a:r>
              <a:rPr lang="en-US" sz="2600" dirty="0" smtClean="0"/>
              <a:t>Human resources</a:t>
            </a:r>
          </a:p>
          <a:p>
            <a:pPr lvl="2" eaLnBrk="1" hangingPunct="1">
              <a:spcBef>
                <a:spcPct val="15000"/>
              </a:spcBef>
            </a:pPr>
            <a:r>
              <a:rPr lang="en-US" sz="2600" dirty="0" smtClean="0"/>
              <a:t>Finance and accounting</a:t>
            </a:r>
          </a:p>
          <a:p>
            <a:pPr lvl="2" eaLnBrk="1" hangingPunct="1">
              <a:spcBef>
                <a:spcPct val="15000"/>
              </a:spcBef>
            </a:pPr>
            <a:r>
              <a:rPr lang="en-US" sz="2600" dirty="0" smtClean="0"/>
              <a:t>Manufacturing and production</a:t>
            </a:r>
          </a:p>
          <a:p>
            <a:pPr lvl="1" eaLnBrk="1" hangingPunct="1">
              <a:spcBef>
                <a:spcPct val="15000"/>
              </a:spcBef>
            </a:pPr>
            <a:r>
              <a:rPr lang="en-US" sz="2600" b="1" dirty="0" smtClean="0"/>
              <a:t>Unique business processes</a:t>
            </a:r>
          </a:p>
          <a:p>
            <a:pPr lvl="1" eaLnBrk="1" hangingPunct="1">
              <a:spcBef>
                <a:spcPct val="15000"/>
              </a:spcBef>
            </a:pPr>
            <a:r>
              <a:rPr lang="en-US" sz="2600" b="1" dirty="0" smtClean="0"/>
              <a:t>Unique business culture</a:t>
            </a:r>
          </a:p>
          <a:p>
            <a:pPr lvl="1" eaLnBrk="1" hangingPunct="1">
              <a:spcBef>
                <a:spcPct val="15000"/>
              </a:spcBef>
            </a:pPr>
            <a:r>
              <a:rPr lang="en-US" sz="2600" b="1" dirty="0" smtClean="0"/>
              <a:t>organizational politics</a:t>
            </a:r>
          </a:p>
        </p:txBody>
      </p:sp>
      <p:pic>
        <p:nvPicPr>
          <p:cNvPr id="33798" name="Picture 7" descr="Fig-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3789039"/>
            <a:ext cx="2843808" cy="282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570535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smtClean="0"/>
              <a:t>Management</a:t>
            </a:r>
            <a:r>
              <a:rPr lang="en-US" dirty="0"/>
              <a:t/>
            </a:r>
            <a:br>
              <a:rPr lang="en-US" dirty="0"/>
            </a:br>
            <a:endParaRPr lang="en-US" dirty="0"/>
          </a:p>
        </p:txBody>
      </p:sp>
      <p:sp>
        <p:nvSpPr>
          <p:cNvPr id="34820" name="Rectangle 2"/>
          <p:cNvSpPr>
            <a:spLocks noGrp="1" noChangeArrowheads="1"/>
          </p:cNvSpPr>
          <p:nvPr>
            <p:ph idx="1"/>
          </p:nvPr>
        </p:nvSpPr>
        <p:spPr/>
        <p:txBody>
          <a:bodyPr>
            <a:normAutofit/>
          </a:bodyPr>
          <a:lstStyle/>
          <a:p>
            <a:pPr marL="0" indent="0" eaLnBrk="1" hangingPunct="1">
              <a:lnSpc>
                <a:spcPct val="90000"/>
              </a:lnSpc>
              <a:spcBef>
                <a:spcPct val="15000"/>
              </a:spcBef>
              <a:buNone/>
            </a:pPr>
            <a:r>
              <a:rPr lang="en-US" sz="2800" b="1" dirty="0" smtClean="0">
                <a:solidFill>
                  <a:srgbClr val="FF6600"/>
                </a:solidFill>
              </a:rPr>
              <a:t>Management dimension of information systems</a:t>
            </a:r>
          </a:p>
          <a:p>
            <a:pPr marL="457200" lvl="1" indent="-339725" eaLnBrk="1" hangingPunct="1">
              <a:lnSpc>
                <a:spcPct val="90000"/>
              </a:lnSpc>
              <a:spcBef>
                <a:spcPct val="15000"/>
              </a:spcBef>
            </a:pPr>
            <a:r>
              <a:rPr lang="en-US" dirty="0" smtClean="0"/>
              <a:t>Managers set organizational strategy for responding to business </a:t>
            </a:r>
            <a:br>
              <a:rPr lang="en-US" dirty="0" smtClean="0"/>
            </a:br>
            <a:r>
              <a:rPr lang="en-US" dirty="0" smtClean="0"/>
              <a:t>challenges</a:t>
            </a:r>
          </a:p>
          <a:p>
            <a:pPr marL="457200" lvl="1" indent="-339725" eaLnBrk="1" hangingPunct="1">
              <a:lnSpc>
                <a:spcPct val="90000"/>
              </a:lnSpc>
              <a:spcBef>
                <a:spcPct val="15000"/>
              </a:spcBef>
            </a:pPr>
            <a:r>
              <a:rPr lang="en-US" dirty="0" smtClean="0"/>
              <a:t>In addition, managers </a:t>
            </a:r>
            <a:br>
              <a:rPr lang="en-US" dirty="0" smtClean="0"/>
            </a:br>
            <a:r>
              <a:rPr lang="en-US" dirty="0" smtClean="0"/>
              <a:t>must act creatively:</a:t>
            </a:r>
          </a:p>
          <a:p>
            <a:pPr marL="914400" lvl="2" indent="-339725" eaLnBrk="1" hangingPunct="1">
              <a:lnSpc>
                <a:spcPct val="90000"/>
              </a:lnSpc>
              <a:spcBef>
                <a:spcPct val="15000"/>
              </a:spcBef>
            </a:pPr>
            <a:r>
              <a:rPr lang="en-US" sz="2800" dirty="0" smtClean="0"/>
              <a:t>Creation of new products </a:t>
            </a:r>
            <a:br>
              <a:rPr lang="en-US" sz="2800" dirty="0" smtClean="0"/>
            </a:br>
            <a:r>
              <a:rPr lang="en-US" sz="2800" dirty="0" smtClean="0"/>
              <a:t>and services</a:t>
            </a:r>
          </a:p>
          <a:p>
            <a:pPr marL="914400" lvl="2" indent="-339725" eaLnBrk="1" hangingPunct="1">
              <a:lnSpc>
                <a:spcPct val="90000"/>
              </a:lnSpc>
              <a:spcBef>
                <a:spcPct val="15000"/>
              </a:spcBef>
            </a:pPr>
            <a:r>
              <a:rPr lang="en-US" sz="2800" dirty="0" smtClean="0"/>
              <a:t>Occasionally re-creating </a:t>
            </a:r>
            <a:br>
              <a:rPr lang="en-US" sz="2800" dirty="0" smtClean="0"/>
            </a:br>
            <a:r>
              <a:rPr lang="en-US" sz="2800" dirty="0" smtClean="0"/>
              <a:t>the organization</a:t>
            </a:r>
          </a:p>
        </p:txBody>
      </p:sp>
      <p:pic>
        <p:nvPicPr>
          <p:cNvPr id="34822" name="Picture 7" descr="Fig-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144" y="3789039"/>
            <a:ext cx="3006320" cy="273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16050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Technology</a:t>
            </a:r>
            <a:endParaRPr lang="en-US" dirty="0"/>
          </a:p>
        </p:txBody>
      </p:sp>
      <p:sp>
        <p:nvSpPr>
          <p:cNvPr id="35844" name="Rectangle 2"/>
          <p:cNvSpPr>
            <a:spLocks noGrp="1" noChangeArrowheads="1"/>
          </p:cNvSpPr>
          <p:nvPr>
            <p:ph idx="1"/>
          </p:nvPr>
        </p:nvSpPr>
        <p:spPr/>
        <p:txBody>
          <a:bodyPr>
            <a:normAutofit/>
          </a:bodyPr>
          <a:lstStyle/>
          <a:p>
            <a:pPr marL="0" indent="0" eaLnBrk="1" hangingPunct="1">
              <a:lnSpc>
                <a:spcPct val="90000"/>
              </a:lnSpc>
              <a:spcBef>
                <a:spcPct val="50000"/>
              </a:spcBef>
              <a:buNone/>
            </a:pPr>
            <a:r>
              <a:rPr lang="en-US" sz="2400" b="1" dirty="0" smtClean="0">
                <a:solidFill>
                  <a:srgbClr val="FF6600"/>
                </a:solidFill>
              </a:rPr>
              <a:t>Technology dimension of information systems</a:t>
            </a:r>
          </a:p>
          <a:p>
            <a:pPr lvl="1" eaLnBrk="1" hangingPunct="1">
              <a:lnSpc>
                <a:spcPct val="90000"/>
              </a:lnSpc>
              <a:spcBef>
                <a:spcPct val="50000"/>
              </a:spcBef>
            </a:pPr>
            <a:r>
              <a:rPr lang="en-US" sz="2400" dirty="0" smtClean="0"/>
              <a:t>Computer hardware and </a:t>
            </a:r>
            <a:br>
              <a:rPr lang="en-US" sz="2400" dirty="0" smtClean="0"/>
            </a:br>
            <a:r>
              <a:rPr lang="en-US" sz="2400" dirty="0" smtClean="0"/>
              <a:t>software</a:t>
            </a:r>
          </a:p>
          <a:p>
            <a:pPr lvl="1" eaLnBrk="1" hangingPunct="1">
              <a:lnSpc>
                <a:spcPct val="90000"/>
              </a:lnSpc>
              <a:spcBef>
                <a:spcPct val="50000"/>
              </a:spcBef>
            </a:pPr>
            <a:r>
              <a:rPr lang="en-US" sz="2400" dirty="0" smtClean="0"/>
              <a:t>Data management technology</a:t>
            </a:r>
          </a:p>
          <a:p>
            <a:pPr lvl="1" eaLnBrk="1" hangingPunct="1">
              <a:lnSpc>
                <a:spcPct val="90000"/>
              </a:lnSpc>
              <a:spcBef>
                <a:spcPct val="50000"/>
              </a:spcBef>
            </a:pPr>
            <a:r>
              <a:rPr lang="en-US" sz="2400" dirty="0" smtClean="0"/>
              <a:t>Networking and </a:t>
            </a:r>
            <a:br>
              <a:rPr lang="en-US" sz="2400" dirty="0" smtClean="0"/>
            </a:br>
            <a:r>
              <a:rPr lang="en-US" sz="2400" dirty="0" smtClean="0"/>
              <a:t>telecommunications technology</a:t>
            </a:r>
          </a:p>
          <a:p>
            <a:pPr lvl="2" eaLnBrk="1" hangingPunct="1">
              <a:lnSpc>
                <a:spcPct val="90000"/>
              </a:lnSpc>
              <a:spcBef>
                <a:spcPct val="50000"/>
              </a:spcBef>
            </a:pPr>
            <a:r>
              <a:rPr lang="en-US" dirty="0" smtClean="0"/>
              <a:t>Networks, the Internet, intranets and extranets, World Wide Web</a:t>
            </a:r>
          </a:p>
          <a:p>
            <a:pPr lvl="1" eaLnBrk="1" hangingPunct="1">
              <a:lnSpc>
                <a:spcPct val="90000"/>
              </a:lnSpc>
              <a:spcBef>
                <a:spcPct val="50000"/>
              </a:spcBef>
            </a:pPr>
            <a:r>
              <a:rPr lang="en-US" sz="2400" dirty="0" smtClean="0"/>
              <a:t>IT infrastructure: provides platform that system is built on</a:t>
            </a:r>
          </a:p>
        </p:txBody>
      </p:sp>
      <p:sp>
        <p:nvSpPr>
          <p:cNvPr id="35845" name="Rectangle 5"/>
          <p:cNvSpPr>
            <a:spLocks noChangeArrowheads="1"/>
          </p:cNvSpPr>
          <p:nvPr/>
        </p:nvSpPr>
        <p:spPr bwMode="auto">
          <a:xfrm>
            <a:off x="2514600" y="228600"/>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000000">
                      <a:alpha val="50000"/>
                    </a:srgbClr>
                  </a:outerShdw>
                </a:effectLst>
              </a14:hiddenEffects>
            </a:ext>
          </a:extLst>
        </p:spPr>
        <p:txBody>
          <a:bodyPr anchor="ctr"/>
          <a:lstStyle/>
          <a:p>
            <a:pPr algn="r"/>
            <a:endParaRPr lang="en-US" sz="3600" dirty="0">
              <a:solidFill>
                <a:srgbClr val="FF6600"/>
              </a:solidFill>
            </a:endParaRPr>
          </a:p>
        </p:txBody>
      </p:sp>
      <p:pic>
        <p:nvPicPr>
          <p:cNvPr id="35846" name="Picture 7" descr="Fig-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0152" y="1916832"/>
            <a:ext cx="2592859" cy="235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577017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pPr algn="l"/>
            <a:r>
              <a:rPr lang="en-GB" sz="3500" dirty="0" smtClean="0">
                <a:solidFill>
                  <a:srgbClr val="FF6600"/>
                </a:solidFill>
              </a:rPr>
              <a:t>E </a:t>
            </a:r>
            <a:r>
              <a:rPr lang="en-GB" sz="3500" dirty="0" err="1" smtClean="0">
                <a:solidFill>
                  <a:srgbClr val="000080"/>
                </a:solidFill>
              </a:rPr>
              <a:t>xercise</a:t>
            </a:r>
            <a:r>
              <a:rPr lang="en-GB" sz="3500" dirty="0" smtClean="0">
                <a:solidFill>
                  <a:srgbClr val="000080"/>
                </a:solidFill>
              </a:rPr>
              <a:t> </a:t>
            </a:r>
            <a:r>
              <a:rPr lang="en-GB" sz="3500" dirty="0"/>
              <a:t>3</a:t>
            </a:r>
            <a:r>
              <a:rPr lang="en-GB" sz="3500" dirty="0" smtClean="0">
                <a:solidFill>
                  <a:srgbClr val="000080"/>
                </a:solidFill>
              </a:rPr>
              <a:t> – </a:t>
            </a:r>
            <a:r>
              <a:rPr lang="en-GB" sz="3500" dirty="0" smtClean="0">
                <a:solidFill>
                  <a:srgbClr val="FF6600"/>
                </a:solidFill>
              </a:rPr>
              <a:t>UPS competes with Technology</a:t>
            </a:r>
            <a:endParaRPr lang="en-GB" sz="3500" dirty="0">
              <a:solidFill>
                <a:srgbClr val="FF6600"/>
              </a:solidFill>
            </a:endParaRPr>
          </a:p>
        </p:txBody>
      </p:sp>
      <p:sp>
        <p:nvSpPr>
          <p:cNvPr id="4" name="Oval 3"/>
          <p:cNvSpPr/>
          <p:nvPr/>
        </p:nvSpPr>
        <p:spPr>
          <a:xfrm>
            <a:off x="411480" y="116632"/>
            <a:ext cx="432048" cy="576064"/>
          </a:xfrm>
          <a:prstGeom prst="ellipse">
            <a:avLst/>
          </a:prstGeom>
          <a:no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2"/>
          <p:cNvSpPr>
            <a:spLocks noGrp="1"/>
          </p:cNvSpPr>
          <p:nvPr>
            <p:ph idx="1"/>
          </p:nvPr>
        </p:nvSpPr>
        <p:spPr>
          <a:xfrm>
            <a:off x="457200" y="1999382"/>
            <a:ext cx="8229600" cy="4161276"/>
          </a:xfrm>
          <a:solidFill>
            <a:schemeClr val="bg1">
              <a:lumMod val="95000"/>
            </a:schemeClr>
          </a:solidFill>
          <a:ln>
            <a:solidFill>
              <a:srgbClr val="FF6600"/>
            </a:solidFill>
          </a:ln>
        </p:spPr>
        <p:txBody>
          <a:bodyPr/>
          <a:lstStyle/>
          <a:p>
            <a:pPr marL="0" indent="0">
              <a:buNone/>
              <a:defRPr/>
            </a:pPr>
            <a:r>
              <a:rPr lang="en-US" sz="2200" b="1" dirty="0">
                <a:latin typeface="Calibri" pitchFamily="34" charset="0"/>
                <a:cs typeface="Times New Roman" pitchFamily="18" charset="0"/>
              </a:rPr>
              <a:t>Read the Interactive Session: Technology, and then discuss the following questions:</a:t>
            </a:r>
            <a:r>
              <a:rPr lang="en-US" sz="2200" b="1" dirty="0">
                <a:latin typeface="Calibri" pitchFamily="34" charset="0"/>
                <a:cs typeface="Arial" pitchFamily="34" charset="0"/>
              </a:rPr>
              <a:t> </a:t>
            </a:r>
            <a:endParaRPr lang="en-US" sz="2200" b="1" dirty="0">
              <a:latin typeface="Calibri" pitchFamily="34" charset="0"/>
              <a:cs typeface="Times New Roman" pitchFamily="18" charset="0"/>
            </a:endParaRPr>
          </a:p>
          <a:p>
            <a:pPr marL="574675" lvl="1" indent="-457200">
              <a:spcBef>
                <a:spcPct val="50000"/>
              </a:spcBef>
              <a:buFont typeface="+mj-lt"/>
              <a:buAutoNum type="arabicPeriod"/>
              <a:defRPr/>
            </a:pPr>
            <a:r>
              <a:rPr lang="en-US" sz="2200" b="1" dirty="0">
                <a:latin typeface="Calibri" pitchFamily="34" charset="0"/>
                <a:cs typeface="Times New Roman" pitchFamily="18" charset="0"/>
              </a:rPr>
              <a:t>What are the inputs, processing, and outputs of UPS’s package tracking system?</a:t>
            </a:r>
            <a:r>
              <a:rPr lang="en-US" sz="2200" b="1" dirty="0">
                <a:latin typeface="Calibri" pitchFamily="34" charset="0"/>
                <a:cs typeface="Arial" pitchFamily="34" charset="0"/>
              </a:rPr>
              <a:t> </a:t>
            </a:r>
            <a:endParaRPr lang="en-US" sz="2200" b="1" dirty="0">
              <a:latin typeface="Calibri" pitchFamily="34" charset="0"/>
              <a:cs typeface="Times New Roman" pitchFamily="18" charset="0"/>
            </a:endParaRPr>
          </a:p>
          <a:p>
            <a:pPr marL="574675" lvl="1" indent="-457200">
              <a:spcBef>
                <a:spcPct val="50000"/>
              </a:spcBef>
              <a:buFont typeface="+mj-lt"/>
              <a:buAutoNum type="arabicPeriod"/>
              <a:defRPr/>
            </a:pPr>
            <a:r>
              <a:rPr lang="en-US" sz="2200" b="1" dirty="0">
                <a:latin typeface="Calibri" pitchFamily="34" charset="0"/>
                <a:cs typeface="Times New Roman" pitchFamily="18" charset="0"/>
              </a:rPr>
              <a:t>What technologies are used by UPS? How are these technologies related to UPS’s business strategy?</a:t>
            </a:r>
          </a:p>
          <a:p>
            <a:pPr marL="574675" lvl="1" indent="-457200">
              <a:spcBef>
                <a:spcPct val="50000"/>
              </a:spcBef>
              <a:buFont typeface="+mj-lt"/>
              <a:buAutoNum type="arabicPeriod"/>
              <a:defRPr/>
            </a:pPr>
            <a:r>
              <a:rPr lang="en-US" sz="2200" b="1" dirty="0">
                <a:latin typeface="Calibri" pitchFamily="34" charset="0"/>
                <a:cs typeface="Times New Roman" pitchFamily="18" charset="0"/>
              </a:rPr>
              <a:t>What problems do UPS’s information systems solve? What would happen if these systems were not available</a:t>
            </a:r>
            <a:r>
              <a:rPr lang="en-US" sz="2200" b="1" dirty="0" smtClean="0">
                <a:latin typeface="Calibri" pitchFamily="34" charset="0"/>
                <a:cs typeface="Times New Roman" pitchFamily="18" charset="0"/>
              </a:rPr>
              <a:t>?</a:t>
            </a:r>
            <a:endParaRPr lang="en-US" dirty="0"/>
          </a:p>
        </p:txBody>
      </p:sp>
      <p:pic>
        <p:nvPicPr>
          <p:cNvPr id="7" name="Picture 8" descr="ups-logo"/>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6633" y="5782527"/>
            <a:ext cx="880161" cy="107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le 2"/>
          <p:cNvSpPr/>
          <p:nvPr/>
        </p:nvSpPr>
        <p:spPr>
          <a:xfrm>
            <a:off x="6876256" y="1341474"/>
            <a:ext cx="1872208" cy="517451"/>
          </a:xfrm>
          <a:prstGeom prst="roundRect">
            <a:avLst/>
          </a:prstGeom>
          <a:solidFill>
            <a:srgbClr val="B3E2FF"/>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smtClean="0">
                <a:solidFill>
                  <a:srgbClr val="000080"/>
                </a:solidFill>
              </a:rPr>
              <a:t>Hand-out</a:t>
            </a:r>
            <a:endParaRPr lang="en-IE" sz="2400" b="1" dirty="0">
              <a:solidFill>
                <a:srgbClr val="000080"/>
              </a:solidFill>
            </a:endParaRPr>
          </a:p>
        </p:txBody>
      </p:sp>
      <p:pic>
        <p:nvPicPr>
          <p:cNvPr id="1026" name="Picture 2" descr="http://us.cdn3.123rf.com/168nwm/andresr/andresr1008/andresr100800109/7490405-groups-of-3d-people-networking--isolated-over-a-white-background.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36296" y="5566609"/>
            <a:ext cx="1816224" cy="1362168"/>
          </a:xfrm>
          <a:prstGeom prst="rect">
            <a:avLst/>
          </a:prstGeom>
          <a:noFill/>
          <a:extLst>
            <a:ext uri="{909E8E84-426E-40DD-AFC4-6F175D3DCCD1}">
              <a14:hiddenFill xmlns:a14="http://schemas.microsoft.com/office/drawing/2010/main">
                <a:solidFill>
                  <a:srgbClr val="FFFFFF"/>
                </a:solidFill>
              </a14:hiddenFill>
            </a:ext>
          </a:extLst>
        </p:spPr>
      </p:pic>
      <p:sp>
        <p:nvSpPr>
          <p:cNvPr id="5" name="Cloud Callout 4"/>
          <p:cNvSpPr/>
          <p:nvPr/>
        </p:nvSpPr>
        <p:spPr>
          <a:xfrm>
            <a:off x="5549220" y="5566609"/>
            <a:ext cx="1440160" cy="1224729"/>
          </a:xfrm>
          <a:prstGeom prst="cloudCallout">
            <a:avLst>
              <a:gd name="adj1" fmla="val 71232"/>
              <a:gd name="adj2" fmla="val -24605"/>
            </a:avLst>
          </a:prstGeom>
          <a:solidFill>
            <a:srgbClr val="B3E2FF"/>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rgbClr val="000080"/>
                </a:solidFill>
              </a:rPr>
              <a:t>Groups of 3</a:t>
            </a:r>
            <a:endParaRPr lang="en-IE" b="1" dirty="0">
              <a:solidFill>
                <a:srgbClr val="000080"/>
              </a:solidFill>
            </a:endParaRPr>
          </a:p>
        </p:txBody>
      </p:sp>
    </p:spTree>
    <p:extLst>
      <p:ext uri="{BB962C8B-B14F-4D97-AF65-F5344CB8AC3E}">
        <p14:creationId xmlns:p14="http://schemas.microsoft.com/office/powerpoint/2010/main" val="34912507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067128" cy="1143000"/>
          </a:xfrm>
        </p:spPr>
        <p:txBody>
          <a:bodyPr/>
          <a:lstStyle/>
          <a:p>
            <a:r>
              <a:rPr lang="en-US" sz="3500" dirty="0"/>
              <a:t>UPS Competes Globally with Information Technology</a:t>
            </a:r>
          </a:p>
        </p:txBody>
      </p:sp>
      <p:sp>
        <p:nvSpPr>
          <p:cNvPr id="37892" name="Rectangle 2"/>
          <p:cNvSpPr>
            <a:spLocks noGrp="1" noChangeArrowheads="1"/>
          </p:cNvSpPr>
          <p:nvPr>
            <p:ph idx="1"/>
          </p:nvPr>
        </p:nvSpPr>
        <p:spPr/>
        <p:txBody>
          <a:bodyPr>
            <a:normAutofit/>
          </a:bodyPr>
          <a:lstStyle/>
          <a:p>
            <a:pPr marL="0" indent="0" eaLnBrk="1" hangingPunct="1">
              <a:lnSpc>
                <a:spcPct val="90000"/>
              </a:lnSpc>
              <a:spcBef>
                <a:spcPct val="50000"/>
              </a:spcBef>
              <a:buNone/>
            </a:pPr>
            <a:r>
              <a:rPr lang="en-US" sz="2800" b="1" dirty="0" smtClean="0">
                <a:solidFill>
                  <a:srgbClr val="FF6600"/>
                </a:solidFill>
              </a:rPr>
              <a:t>Dimensions of UPS tracking </a:t>
            </a:r>
            <a:br>
              <a:rPr lang="en-US" sz="2800" b="1" dirty="0" smtClean="0">
                <a:solidFill>
                  <a:srgbClr val="FF6600"/>
                </a:solidFill>
              </a:rPr>
            </a:br>
            <a:r>
              <a:rPr lang="en-US" sz="2800" b="1" dirty="0" smtClean="0">
                <a:solidFill>
                  <a:srgbClr val="FF6600"/>
                </a:solidFill>
              </a:rPr>
              <a:t>system</a:t>
            </a:r>
          </a:p>
          <a:p>
            <a:pPr lvl="1" eaLnBrk="1" hangingPunct="1">
              <a:lnSpc>
                <a:spcPct val="90000"/>
              </a:lnSpc>
              <a:spcBef>
                <a:spcPct val="50000"/>
              </a:spcBef>
            </a:pPr>
            <a:r>
              <a:rPr lang="en-US" sz="2400" b="1" dirty="0"/>
              <a:t>O</a:t>
            </a:r>
            <a:r>
              <a:rPr lang="en-US" sz="2400" b="1" dirty="0" smtClean="0"/>
              <a:t>rganizational: </a:t>
            </a:r>
          </a:p>
          <a:p>
            <a:pPr lvl="2" eaLnBrk="1" hangingPunct="1">
              <a:lnSpc>
                <a:spcPct val="90000"/>
              </a:lnSpc>
              <a:spcBef>
                <a:spcPct val="50000"/>
              </a:spcBef>
            </a:pPr>
            <a:r>
              <a:rPr lang="en-US" sz="2000" b="1" dirty="0" smtClean="0"/>
              <a:t>Procedures for tracking packages and managing inventory and provide information</a:t>
            </a:r>
          </a:p>
          <a:p>
            <a:pPr lvl="1" eaLnBrk="1" hangingPunct="1">
              <a:lnSpc>
                <a:spcPct val="90000"/>
              </a:lnSpc>
              <a:spcBef>
                <a:spcPct val="50000"/>
              </a:spcBef>
            </a:pPr>
            <a:r>
              <a:rPr lang="en-US" sz="2400" b="1" dirty="0" smtClean="0"/>
              <a:t>Management: </a:t>
            </a:r>
          </a:p>
          <a:p>
            <a:pPr lvl="2" eaLnBrk="1" hangingPunct="1">
              <a:lnSpc>
                <a:spcPct val="90000"/>
              </a:lnSpc>
              <a:spcBef>
                <a:spcPct val="50000"/>
              </a:spcBef>
            </a:pPr>
            <a:r>
              <a:rPr lang="en-US" sz="2000" b="1" dirty="0" smtClean="0"/>
              <a:t>Monitor service levels and costs</a:t>
            </a:r>
          </a:p>
          <a:p>
            <a:pPr lvl="1" eaLnBrk="1" hangingPunct="1">
              <a:lnSpc>
                <a:spcPct val="90000"/>
              </a:lnSpc>
              <a:spcBef>
                <a:spcPct val="50000"/>
              </a:spcBef>
            </a:pPr>
            <a:r>
              <a:rPr lang="en-US" sz="2400" b="1" dirty="0" smtClean="0"/>
              <a:t>Technology: </a:t>
            </a:r>
          </a:p>
          <a:p>
            <a:pPr lvl="2" eaLnBrk="1" hangingPunct="1">
              <a:lnSpc>
                <a:spcPct val="90000"/>
              </a:lnSpc>
              <a:spcBef>
                <a:spcPct val="50000"/>
              </a:spcBef>
            </a:pPr>
            <a:r>
              <a:rPr lang="en-US" sz="2000" b="1" dirty="0" smtClean="0"/>
              <a:t>Handheld computers, bar-code scanners, networks, desktop </a:t>
            </a:r>
            <a:br>
              <a:rPr lang="en-US" sz="2000" b="1" dirty="0" smtClean="0"/>
            </a:br>
            <a:r>
              <a:rPr lang="en-US" sz="2000" b="1" dirty="0" smtClean="0"/>
              <a:t>computers, etc.</a:t>
            </a:r>
          </a:p>
        </p:txBody>
      </p:sp>
      <p:pic>
        <p:nvPicPr>
          <p:cNvPr id="37894" name="Picture 7" descr="ups-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6420" y="1556792"/>
            <a:ext cx="1108869" cy="1354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311698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pic>
        <p:nvPicPr>
          <p:cNvPr id="6149" name="Picture 8" descr="http://ballsiest.com/sportsblog/wp-content/uploads/2007/11/nba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4093296"/>
            <a:ext cx="1367485" cy="2105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5"/>
          <p:cNvSpPr>
            <a:spLocks noChangeArrowheads="1"/>
          </p:cNvSpPr>
          <p:nvPr/>
        </p:nvSpPr>
        <p:spPr bwMode="auto">
          <a:xfrm>
            <a:off x="2514600" y="228600"/>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000000">
                      <a:alpha val="50000"/>
                    </a:srgbClr>
                  </a:outerShdw>
                </a:effectLst>
              </a14:hiddenEffects>
            </a:ext>
          </a:extLst>
        </p:spPr>
        <p:txBody>
          <a:bodyPr anchor="ctr"/>
          <a:lstStyle/>
          <a:p>
            <a:pPr algn="r"/>
            <a:r>
              <a:rPr lang="en-IE" sz="2000" b="1">
                <a:solidFill>
                  <a:schemeClr val="bg1"/>
                </a:solidFill>
              </a:rPr>
              <a:t>NBA Teams Make a Slam Dunk with Information Technology</a:t>
            </a:r>
            <a:endParaRPr lang="en-US" sz="2000" b="1">
              <a:solidFill>
                <a:schemeClr val="bg1"/>
              </a:solidFill>
            </a:endParaRPr>
          </a:p>
        </p:txBody>
      </p:sp>
      <p:sp>
        <p:nvSpPr>
          <p:cNvPr id="3" name="Rounded Rectangle 2"/>
          <p:cNvSpPr/>
          <p:nvPr/>
        </p:nvSpPr>
        <p:spPr>
          <a:xfrm>
            <a:off x="498376" y="1674486"/>
            <a:ext cx="2201416" cy="2186562"/>
          </a:xfrm>
          <a:prstGeom prst="roundRect">
            <a:avLst/>
          </a:prstGeom>
          <a:solidFill>
            <a:srgbClr val="B3E2FF"/>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10000"/>
              </a:lnSpc>
            </a:pPr>
            <a:r>
              <a:rPr lang="en-US" sz="1700" b="1" dirty="0" smtClean="0">
                <a:solidFill>
                  <a:srgbClr val="000080"/>
                </a:solidFill>
              </a:rPr>
              <a:t>Problem</a:t>
            </a:r>
            <a:endParaRPr lang="en-US" sz="1700" b="1" dirty="0">
              <a:solidFill>
                <a:srgbClr val="000080"/>
              </a:solidFill>
            </a:endParaRPr>
          </a:p>
          <a:p>
            <a:pPr marL="0" lvl="2">
              <a:lnSpc>
                <a:spcPct val="110000"/>
              </a:lnSpc>
            </a:pPr>
            <a:r>
              <a:rPr lang="en-US" sz="1700" dirty="0">
                <a:solidFill>
                  <a:srgbClr val="000080"/>
                </a:solidFill>
              </a:rPr>
              <a:t>Lack of hard data usable in decision-making </a:t>
            </a:r>
            <a:br>
              <a:rPr lang="en-US" sz="1700" dirty="0">
                <a:solidFill>
                  <a:srgbClr val="000080"/>
                </a:solidFill>
              </a:rPr>
            </a:br>
            <a:r>
              <a:rPr lang="en-US" sz="1700" dirty="0">
                <a:solidFill>
                  <a:srgbClr val="000080"/>
                </a:solidFill>
              </a:rPr>
              <a:t>processes, costly and competitive market.</a:t>
            </a:r>
          </a:p>
          <a:p>
            <a:pPr algn="ctr"/>
            <a:endParaRPr lang="en-US" sz="1700" dirty="0">
              <a:solidFill>
                <a:srgbClr val="000080"/>
              </a:solidFill>
            </a:endParaRPr>
          </a:p>
        </p:txBody>
      </p:sp>
      <p:sp>
        <p:nvSpPr>
          <p:cNvPr id="9" name="Rounded Rectangle 8"/>
          <p:cNvSpPr/>
          <p:nvPr/>
        </p:nvSpPr>
        <p:spPr>
          <a:xfrm>
            <a:off x="3234680" y="1674486"/>
            <a:ext cx="2201416" cy="2186562"/>
          </a:xfrm>
          <a:prstGeom prst="roundRect">
            <a:avLst/>
          </a:prstGeom>
          <a:solidFill>
            <a:srgbClr val="B3E2FF"/>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10000"/>
              </a:lnSpc>
            </a:pPr>
            <a:r>
              <a:rPr lang="en-US" sz="1700" b="1" dirty="0" smtClean="0">
                <a:solidFill>
                  <a:srgbClr val="000080"/>
                </a:solidFill>
              </a:rPr>
              <a:t>Solutions</a:t>
            </a:r>
            <a:endParaRPr lang="en-US" sz="1700" b="1" dirty="0">
              <a:solidFill>
                <a:srgbClr val="000080"/>
              </a:solidFill>
            </a:endParaRPr>
          </a:p>
          <a:p>
            <a:pPr marL="0" lvl="2">
              <a:lnSpc>
                <a:spcPct val="110000"/>
              </a:lnSpc>
            </a:pPr>
            <a:r>
              <a:rPr lang="en-US" sz="1700" dirty="0">
                <a:solidFill>
                  <a:srgbClr val="000080"/>
                </a:solidFill>
              </a:rPr>
              <a:t>Developed a new system designed to collect </a:t>
            </a:r>
            <a:br>
              <a:rPr lang="en-US" sz="1700" dirty="0">
                <a:solidFill>
                  <a:srgbClr val="000080"/>
                </a:solidFill>
              </a:rPr>
            </a:br>
            <a:r>
              <a:rPr lang="en-US" sz="1700" dirty="0">
                <a:solidFill>
                  <a:srgbClr val="000080"/>
                </a:solidFill>
              </a:rPr>
              <a:t>and organize data using video clips of games.</a:t>
            </a:r>
          </a:p>
          <a:p>
            <a:pPr algn="ctr"/>
            <a:endParaRPr lang="en-US" sz="1700" dirty="0">
              <a:solidFill>
                <a:srgbClr val="000080"/>
              </a:solidFill>
            </a:endParaRPr>
          </a:p>
        </p:txBody>
      </p:sp>
      <p:sp>
        <p:nvSpPr>
          <p:cNvPr id="11" name="Rounded Rectangle 10"/>
          <p:cNvSpPr/>
          <p:nvPr/>
        </p:nvSpPr>
        <p:spPr>
          <a:xfrm>
            <a:off x="5940376" y="1674486"/>
            <a:ext cx="2898824" cy="2186562"/>
          </a:xfrm>
          <a:prstGeom prst="roundRect">
            <a:avLst/>
          </a:prstGeom>
          <a:solidFill>
            <a:srgbClr val="B3E2FF"/>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10000"/>
              </a:lnSpc>
            </a:pPr>
            <a:r>
              <a:rPr lang="en-US" sz="1700" b="1" dirty="0">
                <a:solidFill>
                  <a:srgbClr val="000080"/>
                </a:solidFill>
              </a:rPr>
              <a:t>Synergy Sports Technology </a:t>
            </a:r>
          </a:p>
          <a:p>
            <a:pPr marL="0" lvl="2">
              <a:lnSpc>
                <a:spcPct val="110000"/>
              </a:lnSpc>
            </a:pPr>
            <a:r>
              <a:rPr lang="en-US" sz="1700" dirty="0">
                <a:solidFill>
                  <a:srgbClr val="000080"/>
                </a:solidFill>
              </a:rPr>
              <a:t>Tags video of each game with hundreds of </a:t>
            </a:r>
            <a:br>
              <a:rPr lang="en-US" sz="1700" dirty="0">
                <a:solidFill>
                  <a:srgbClr val="000080"/>
                </a:solidFill>
              </a:rPr>
            </a:br>
            <a:r>
              <a:rPr lang="en-US" sz="1700" dirty="0">
                <a:solidFill>
                  <a:srgbClr val="000080"/>
                </a:solidFill>
              </a:rPr>
              <a:t>descriptive categories and allows coaches </a:t>
            </a:r>
            <a:br>
              <a:rPr lang="en-US" sz="1700" dirty="0">
                <a:solidFill>
                  <a:srgbClr val="000080"/>
                </a:solidFill>
              </a:rPr>
            </a:br>
            <a:r>
              <a:rPr lang="en-US" sz="1700" dirty="0">
                <a:solidFill>
                  <a:srgbClr val="000080"/>
                </a:solidFill>
              </a:rPr>
              <a:t>and players to stream game footage from the Web</a:t>
            </a:r>
          </a:p>
          <a:p>
            <a:pPr algn="ctr"/>
            <a:endParaRPr lang="en-US" sz="1700" dirty="0">
              <a:solidFill>
                <a:srgbClr val="000080"/>
              </a:solidFill>
            </a:endParaRPr>
          </a:p>
        </p:txBody>
      </p:sp>
      <p:sp>
        <p:nvSpPr>
          <p:cNvPr id="12" name="Rounded Rectangle 11"/>
          <p:cNvSpPr/>
          <p:nvPr/>
        </p:nvSpPr>
        <p:spPr>
          <a:xfrm>
            <a:off x="920463" y="4491791"/>
            <a:ext cx="2705472" cy="1321754"/>
          </a:xfrm>
          <a:prstGeom prst="roundRect">
            <a:avLst/>
          </a:prstGeom>
          <a:solidFill>
            <a:srgbClr val="B3E2FF"/>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10000"/>
              </a:lnSpc>
            </a:pPr>
            <a:r>
              <a:rPr lang="en-US" sz="1700" b="1" dirty="0" smtClean="0">
                <a:solidFill>
                  <a:srgbClr val="000080"/>
                </a:solidFill>
              </a:rPr>
              <a:t>Demonstrates</a:t>
            </a:r>
          </a:p>
          <a:p>
            <a:pPr>
              <a:lnSpc>
                <a:spcPct val="110000"/>
              </a:lnSpc>
            </a:pPr>
            <a:r>
              <a:rPr lang="en-US" sz="1700" dirty="0" smtClean="0">
                <a:solidFill>
                  <a:srgbClr val="000080"/>
                </a:solidFill>
              </a:rPr>
              <a:t>IT’s </a:t>
            </a:r>
            <a:r>
              <a:rPr lang="en-US" sz="1700" dirty="0">
                <a:solidFill>
                  <a:srgbClr val="000080"/>
                </a:solidFill>
              </a:rPr>
              <a:t>role in innovation and improving business processes</a:t>
            </a:r>
          </a:p>
        </p:txBody>
      </p:sp>
      <p:sp>
        <p:nvSpPr>
          <p:cNvPr id="15" name="Rounded Rectangle 14"/>
          <p:cNvSpPr/>
          <p:nvPr/>
        </p:nvSpPr>
        <p:spPr>
          <a:xfrm>
            <a:off x="5676900" y="4500072"/>
            <a:ext cx="2880320" cy="1313473"/>
          </a:xfrm>
          <a:prstGeom prst="roundRect">
            <a:avLst/>
          </a:prstGeom>
          <a:solidFill>
            <a:srgbClr val="B3E2FF"/>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10000"/>
              </a:lnSpc>
            </a:pPr>
            <a:r>
              <a:rPr lang="en-US" sz="1700" b="1" dirty="0" smtClean="0">
                <a:solidFill>
                  <a:srgbClr val="000080"/>
                </a:solidFill>
              </a:rPr>
              <a:t>Illustrates</a:t>
            </a:r>
          </a:p>
          <a:p>
            <a:pPr>
              <a:lnSpc>
                <a:spcPct val="110000"/>
              </a:lnSpc>
            </a:pPr>
            <a:r>
              <a:rPr lang="en-US" sz="1700" dirty="0" smtClean="0">
                <a:solidFill>
                  <a:srgbClr val="000080"/>
                </a:solidFill>
              </a:rPr>
              <a:t>How </a:t>
            </a:r>
            <a:r>
              <a:rPr lang="en-US" sz="1700" dirty="0">
                <a:solidFill>
                  <a:srgbClr val="000080"/>
                </a:solidFill>
              </a:rPr>
              <a:t>WWW has allowed businesses to use new tools to analyze critical data</a:t>
            </a:r>
          </a:p>
          <a:p>
            <a:pPr>
              <a:lnSpc>
                <a:spcPct val="110000"/>
              </a:lnSpc>
            </a:pPr>
            <a:endParaRPr lang="en-US" sz="1700" dirty="0">
              <a:solidFill>
                <a:srgbClr val="000080"/>
              </a:solidFill>
            </a:endParaRPr>
          </a:p>
        </p:txBody>
      </p:sp>
    </p:spTree>
    <p:extLst>
      <p:ext uri="{BB962C8B-B14F-4D97-AF65-F5344CB8AC3E}">
        <p14:creationId xmlns:p14="http://schemas.microsoft.com/office/powerpoint/2010/main" val="134098938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a:t>
            </a:r>
            <a:endParaRPr lang="en-US" dirty="0"/>
          </a:p>
        </p:txBody>
      </p:sp>
      <p:sp>
        <p:nvSpPr>
          <p:cNvPr id="38916" name="Rectangle 2"/>
          <p:cNvSpPr>
            <a:spLocks noGrp="1" noChangeArrowheads="1"/>
          </p:cNvSpPr>
          <p:nvPr>
            <p:ph idx="1"/>
          </p:nvPr>
        </p:nvSpPr>
        <p:spPr/>
        <p:txBody>
          <a:bodyPr>
            <a:normAutofit/>
          </a:bodyPr>
          <a:lstStyle/>
          <a:p>
            <a:pPr marL="0" indent="0" eaLnBrk="1" hangingPunct="1">
              <a:lnSpc>
                <a:spcPct val="90000"/>
              </a:lnSpc>
              <a:buNone/>
            </a:pPr>
            <a:r>
              <a:rPr lang="en-US" sz="2800" b="1" dirty="0" smtClean="0">
                <a:solidFill>
                  <a:srgbClr val="FF6600"/>
                </a:solidFill>
              </a:rPr>
              <a:t>Business perspective on information systems:</a:t>
            </a:r>
          </a:p>
          <a:p>
            <a:pPr marL="339725" lvl="1" indent="-339725">
              <a:lnSpc>
                <a:spcPct val="90000"/>
              </a:lnSpc>
              <a:buFont typeface="Arial" pitchFamily="34" charset="0"/>
              <a:buChar char="•"/>
            </a:pPr>
            <a:r>
              <a:rPr lang="en-US" dirty="0" smtClean="0"/>
              <a:t>Information system is instrument for creating value</a:t>
            </a:r>
          </a:p>
          <a:p>
            <a:pPr marL="339725" lvl="1" indent="-339725">
              <a:lnSpc>
                <a:spcPct val="90000"/>
              </a:lnSpc>
              <a:buFont typeface="Arial" pitchFamily="34" charset="0"/>
              <a:buChar char="•"/>
            </a:pPr>
            <a:r>
              <a:rPr lang="en-US" dirty="0" smtClean="0"/>
              <a:t>Investments in </a:t>
            </a:r>
            <a:br>
              <a:rPr lang="en-US" dirty="0" smtClean="0"/>
            </a:br>
            <a:r>
              <a:rPr lang="en-US" dirty="0" smtClean="0"/>
              <a:t>information technology </a:t>
            </a:r>
            <a:br>
              <a:rPr lang="en-US" dirty="0" smtClean="0"/>
            </a:br>
            <a:r>
              <a:rPr lang="en-US" dirty="0" smtClean="0"/>
              <a:t>will result in superior </a:t>
            </a:r>
            <a:br>
              <a:rPr lang="en-US" dirty="0" smtClean="0"/>
            </a:br>
            <a:r>
              <a:rPr lang="en-US" dirty="0" smtClean="0"/>
              <a:t>returns:</a:t>
            </a:r>
          </a:p>
          <a:p>
            <a:pPr marL="738188" lvl="2" indent="-222250" eaLnBrk="1" hangingPunct="1">
              <a:lnSpc>
                <a:spcPct val="90000"/>
              </a:lnSpc>
              <a:buFont typeface="Calibri" pitchFamily="34" charset="0"/>
              <a:buChar char="-"/>
            </a:pPr>
            <a:r>
              <a:rPr lang="en-US" sz="2800" dirty="0" smtClean="0"/>
              <a:t>Productivity increases</a:t>
            </a:r>
          </a:p>
          <a:p>
            <a:pPr marL="738188" lvl="2" indent="-222250" eaLnBrk="1" hangingPunct="1">
              <a:lnSpc>
                <a:spcPct val="90000"/>
              </a:lnSpc>
              <a:buFont typeface="Calibri" pitchFamily="34" charset="0"/>
              <a:buChar char="-"/>
            </a:pPr>
            <a:r>
              <a:rPr lang="en-US" sz="2800" dirty="0" smtClean="0"/>
              <a:t>Revenue increases</a:t>
            </a:r>
          </a:p>
          <a:p>
            <a:pPr marL="738188" lvl="2" indent="-222250" eaLnBrk="1" hangingPunct="1">
              <a:lnSpc>
                <a:spcPct val="90000"/>
              </a:lnSpc>
              <a:buFont typeface="Calibri" pitchFamily="34" charset="0"/>
              <a:buChar char="-"/>
            </a:pPr>
            <a:r>
              <a:rPr lang="en-US" sz="2800" dirty="0" smtClean="0"/>
              <a:t>Superior long-term </a:t>
            </a:r>
            <a:br>
              <a:rPr lang="en-US" sz="2800" dirty="0" smtClean="0"/>
            </a:br>
            <a:r>
              <a:rPr lang="en-US" sz="2800" dirty="0" smtClean="0"/>
              <a:t>strategic positioning </a:t>
            </a:r>
          </a:p>
        </p:txBody>
      </p:sp>
      <p:pic>
        <p:nvPicPr>
          <p:cNvPr id="38918" name="Picture 7" descr="technology_stockxpertcom_id1218361_siz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4121998"/>
            <a:ext cx="3203972" cy="2127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880219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smtClean="0"/>
              <a:t>Value </a:t>
            </a:r>
            <a:r>
              <a:rPr lang="en-GB" dirty="0"/>
              <a:t>Chain</a:t>
            </a:r>
            <a:r>
              <a:rPr lang="en-US" dirty="0"/>
              <a:t/>
            </a:r>
            <a:br>
              <a:rPr lang="en-US" dirty="0"/>
            </a:br>
            <a:endParaRPr lang="en-US" dirty="0"/>
          </a:p>
        </p:txBody>
      </p:sp>
      <p:sp>
        <p:nvSpPr>
          <p:cNvPr id="39940" name="Rectangle 2"/>
          <p:cNvSpPr>
            <a:spLocks noGrp="1" noChangeArrowheads="1"/>
          </p:cNvSpPr>
          <p:nvPr>
            <p:ph idx="1"/>
          </p:nvPr>
        </p:nvSpPr>
        <p:spPr/>
        <p:txBody>
          <a:bodyPr/>
          <a:lstStyle/>
          <a:p>
            <a:pPr eaLnBrk="1" hangingPunct="1">
              <a:lnSpc>
                <a:spcPct val="90000"/>
              </a:lnSpc>
            </a:pPr>
            <a:r>
              <a:rPr lang="en-US" sz="2800" b="1" dirty="0" smtClean="0">
                <a:solidFill>
                  <a:srgbClr val="FF6600"/>
                </a:solidFill>
              </a:rPr>
              <a:t>Business information value chain</a:t>
            </a:r>
          </a:p>
          <a:p>
            <a:pPr lvl="1" eaLnBrk="1" hangingPunct="1">
              <a:lnSpc>
                <a:spcPct val="90000"/>
              </a:lnSpc>
            </a:pPr>
            <a:r>
              <a:rPr lang="en-US" sz="2400" dirty="0" smtClean="0"/>
              <a:t>Raw data acquired and transformed </a:t>
            </a:r>
            <a:br>
              <a:rPr lang="en-US" sz="2400" dirty="0" smtClean="0"/>
            </a:br>
            <a:r>
              <a:rPr lang="en-US" sz="2400" dirty="0" smtClean="0"/>
              <a:t>through stages that add value to that </a:t>
            </a:r>
            <a:br>
              <a:rPr lang="en-US" sz="2400" dirty="0" smtClean="0"/>
            </a:br>
            <a:r>
              <a:rPr lang="en-US" sz="2400" dirty="0" smtClean="0"/>
              <a:t>information</a:t>
            </a:r>
          </a:p>
          <a:p>
            <a:pPr lvl="1" eaLnBrk="1" hangingPunct="1">
              <a:lnSpc>
                <a:spcPct val="90000"/>
              </a:lnSpc>
            </a:pPr>
            <a:r>
              <a:rPr lang="en-US" sz="2400" dirty="0" smtClean="0"/>
              <a:t>Value of information system determined </a:t>
            </a:r>
            <a:br>
              <a:rPr lang="en-US" sz="2400" dirty="0" smtClean="0"/>
            </a:br>
            <a:r>
              <a:rPr lang="en-US" sz="2400" dirty="0" smtClean="0"/>
              <a:t>in part by extent to which it leads to better decisions, greater efficiency, and higher profits</a:t>
            </a:r>
          </a:p>
          <a:p>
            <a:pPr lvl="1" eaLnBrk="1" hangingPunct="1">
              <a:lnSpc>
                <a:spcPct val="90000"/>
              </a:lnSpc>
              <a:buFontTx/>
              <a:buNone/>
            </a:pPr>
            <a:endParaRPr lang="en-US" sz="2400" dirty="0" smtClean="0"/>
          </a:p>
          <a:p>
            <a:pPr eaLnBrk="1" hangingPunct="1">
              <a:lnSpc>
                <a:spcPct val="90000"/>
              </a:lnSpc>
            </a:pPr>
            <a:r>
              <a:rPr lang="en-US" sz="2800" b="1" dirty="0" smtClean="0">
                <a:solidFill>
                  <a:srgbClr val="FF6600"/>
                </a:solidFill>
              </a:rPr>
              <a:t>Business perspective</a:t>
            </a:r>
            <a:endParaRPr lang="en-US" sz="2800" dirty="0" smtClean="0">
              <a:solidFill>
                <a:srgbClr val="FF6600"/>
              </a:solidFill>
            </a:endParaRPr>
          </a:p>
          <a:p>
            <a:pPr lvl="1" eaLnBrk="1" hangingPunct="1">
              <a:lnSpc>
                <a:spcPct val="90000"/>
              </a:lnSpc>
            </a:pPr>
            <a:r>
              <a:rPr lang="en-US" sz="2400" dirty="0" smtClean="0"/>
              <a:t>Calls attention to organizational and managerial nature of information systems</a:t>
            </a:r>
          </a:p>
        </p:txBody>
      </p:sp>
      <p:pic>
        <p:nvPicPr>
          <p:cNvPr id="39942" name="Picture 7" descr="value_chain"/>
          <p:cNvPicPr>
            <a:picLocks noChangeAspect="1" noChangeArrowheads="1"/>
          </p:cNvPicPr>
          <p:nvPr/>
        </p:nvPicPr>
        <p:blipFill>
          <a:blip r:embed="rId3">
            <a:clrChange>
              <a:clrFrom>
                <a:srgbClr val="FDFBFE"/>
              </a:clrFrom>
              <a:clrTo>
                <a:srgbClr val="FDFBFE">
                  <a:alpha val="0"/>
                </a:srgbClr>
              </a:clrTo>
            </a:clrChange>
            <a:extLst>
              <a:ext uri="{28A0092B-C50C-407E-A947-70E740481C1C}">
                <a14:useLocalDpi xmlns:a14="http://schemas.microsoft.com/office/drawing/2010/main" val="0"/>
              </a:ext>
            </a:extLst>
          </a:blip>
          <a:srcRect/>
          <a:stretch>
            <a:fillRect/>
          </a:stretch>
        </p:blipFill>
        <p:spPr bwMode="auto">
          <a:xfrm>
            <a:off x="7308304" y="1844824"/>
            <a:ext cx="1373138" cy="154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020238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p:cNvSpPr txBox="1">
            <a:spLocks noChangeArrowheads="1"/>
          </p:cNvSpPr>
          <p:nvPr/>
        </p:nvSpPr>
        <p:spPr bwMode="auto">
          <a:xfrm>
            <a:off x="586160" y="5038144"/>
            <a:ext cx="4633912" cy="1631216"/>
          </a:xfrm>
          <a:prstGeom prst="rect">
            <a:avLst/>
          </a:prstGeom>
          <a:solidFill>
            <a:srgbClr val="B3E2FF"/>
          </a:solidFill>
          <a:ln>
            <a:noFill/>
          </a:ln>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b="1" dirty="0" smtClean="0">
                <a:solidFill>
                  <a:srgbClr val="000080"/>
                </a:solidFill>
                <a:latin typeface="Calibri" pitchFamily="34" charset="0"/>
                <a:cs typeface="Arial" pitchFamily="34" charset="0"/>
              </a:rPr>
              <a:t>On average</a:t>
            </a:r>
            <a:r>
              <a:rPr lang="en-US" sz="2000" b="1" dirty="0">
                <a:solidFill>
                  <a:srgbClr val="000080"/>
                </a:solidFill>
                <a:latin typeface="Calibri" pitchFamily="34" charset="0"/>
                <a:cs typeface="Arial" pitchFamily="34" charset="0"/>
              </a:rPr>
              <a:t>, investments in information technology produce returns far above those returned by other investments, there is considerable variation across firms.</a:t>
            </a:r>
          </a:p>
        </p:txBody>
      </p:sp>
      <p:pic>
        <p:nvPicPr>
          <p:cNvPr id="41990" name="Picture 10" descr="cashcow"/>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96136" y="2644446"/>
            <a:ext cx="3097212" cy="262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752" y="1368058"/>
            <a:ext cx="5057592" cy="350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z="3500" dirty="0"/>
              <a:t>Variation in Returns on </a:t>
            </a:r>
            <a:br>
              <a:rPr lang="en-US" sz="3500" dirty="0"/>
            </a:br>
            <a:r>
              <a:rPr lang="en-US" sz="3500" dirty="0"/>
              <a:t>Information Technology </a:t>
            </a:r>
            <a:r>
              <a:rPr lang="en-US" sz="3500" dirty="0" smtClean="0"/>
              <a:t>Investment</a:t>
            </a:r>
            <a:endParaRPr lang="en-US" sz="3500" dirty="0"/>
          </a:p>
        </p:txBody>
      </p:sp>
    </p:spTree>
    <p:extLst>
      <p:ext uri="{BB962C8B-B14F-4D97-AF65-F5344CB8AC3E}">
        <p14:creationId xmlns:p14="http://schemas.microsoft.com/office/powerpoint/2010/main" val="160631205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smtClean="0"/>
              <a:t>Return </a:t>
            </a:r>
            <a:r>
              <a:rPr lang="en-GB" dirty="0"/>
              <a:t>on Investment</a:t>
            </a:r>
            <a:r>
              <a:rPr lang="en-US" dirty="0"/>
              <a:t/>
            </a:r>
            <a:br>
              <a:rPr lang="en-US" dirty="0"/>
            </a:br>
            <a:endParaRPr lang="en-US" dirty="0"/>
          </a:p>
        </p:txBody>
      </p:sp>
      <p:sp>
        <p:nvSpPr>
          <p:cNvPr id="43012" name="Rectangle 2"/>
          <p:cNvSpPr>
            <a:spLocks noGrp="1" noChangeArrowheads="1"/>
          </p:cNvSpPr>
          <p:nvPr>
            <p:ph idx="1"/>
          </p:nvPr>
        </p:nvSpPr>
        <p:spPr/>
        <p:txBody>
          <a:bodyPr>
            <a:normAutofit/>
          </a:bodyPr>
          <a:lstStyle/>
          <a:p>
            <a:pPr eaLnBrk="1" hangingPunct="1">
              <a:lnSpc>
                <a:spcPct val="80000"/>
              </a:lnSpc>
              <a:spcBef>
                <a:spcPct val="50000"/>
              </a:spcBef>
            </a:pPr>
            <a:r>
              <a:rPr lang="en-US" sz="2400" dirty="0" smtClean="0"/>
              <a:t>Investing in information </a:t>
            </a:r>
            <a:br>
              <a:rPr lang="en-US" sz="2400" dirty="0" smtClean="0"/>
            </a:br>
            <a:r>
              <a:rPr lang="en-US" sz="2400" dirty="0" smtClean="0"/>
              <a:t>technology does not </a:t>
            </a:r>
            <a:br>
              <a:rPr lang="en-US" sz="2400" dirty="0" smtClean="0"/>
            </a:br>
            <a:r>
              <a:rPr lang="en-US" sz="2400" dirty="0" smtClean="0"/>
              <a:t>guarantee good returns</a:t>
            </a:r>
          </a:p>
          <a:p>
            <a:pPr eaLnBrk="1" hangingPunct="1">
              <a:lnSpc>
                <a:spcPct val="80000"/>
              </a:lnSpc>
              <a:spcBef>
                <a:spcPct val="50000"/>
              </a:spcBef>
              <a:buFontTx/>
              <a:buNone/>
            </a:pPr>
            <a:endParaRPr lang="en-US" sz="2400" dirty="0" smtClean="0"/>
          </a:p>
          <a:p>
            <a:pPr eaLnBrk="1" hangingPunct="1">
              <a:lnSpc>
                <a:spcPct val="80000"/>
              </a:lnSpc>
            </a:pPr>
            <a:r>
              <a:rPr lang="en-US" sz="2400" dirty="0" smtClean="0"/>
              <a:t>Considerable variation in </a:t>
            </a:r>
            <a:br>
              <a:rPr lang="en-US" sz="2400" dirty="0" smtClean="0"/>
            </a:br>
            <a:r>
              <a:rPr lang="en-US" sz="2400" dirty="0" smtClean="0"/>
              <a:t>the returns firms receive from </a:t>
            </a:r>
            <a:br>
              <a:rPr lang="en-US" sz="2400" dirty="0" smtClean="0"/>
            </a:br>
            <a:r>
              <a:rPr lang="en-US" sz="2400" dirty="0" smtClean="0"/>
              <a:t>systems investments</a:t>
            </a:r>
          </a:p>
          <a:p>
            <a:pPr eaLnBrk="1" hangingPunct="1">
              <a:lnSpc>
                <a:spcPct val="80000"/>
              </a:lnSpc>
            </a:pPr>
            <a:endParaRPr lang="en-US" sz="2400" dirty="0" smtClean="0"/>
          </a:p>
          <a:p>
            <a:pPr eaLnBrk="1" hangingPunct="1">
              <a:lnSpc>
                <a:spcPct val="80000"/>
              </a:lnSpc>
            </a:pPr>
            <a:r>
              <a:rPr lang="en-US" sz="2400" b="1" dirty="0" smtClean="0">
                <a:solidFill>
                  <a:srgbClr val="FF6600"/>
                </a:solidFill>
              </a:rPr>
              <a:t>Factors: </a:t>
            </a:r>
          </a:p>
          <a:p>
            <a:pPr lvl="1" eaLnBrk="1" hangingPunct="1">
              <a:lnSpc>
                <a:spcPct val="80000"/>
              </a:lnSpc>
            </a:pPr>
            <a:r>
              <a:rPr lang="en-US" sz="2400" dirty="0" smtClean="0"/>
              <a:t>Adopting the right business model</a:t>
            </a:r>
          </a:p>
          <a:p>
            <a:pPr lvl="1" eaLnBrk="1" hangingPunct="1">
              <a:lnSpc>
                <a:spcPct val="80000"/>
              </a:lnSpc>
            </a:pPr>
            <a:r>
              <a:rPr lang="en-US" sz="2400" dirty="0" smtClean="0"/>
              <a:t>Investing in complementary assets (organizational and management capital)</a:t>
            </a:r>
          </a:p>
        </p:txBody>
      </p:sp>
      <p:pic>
        <p:nvPicPr>
          <p:cNvPr id="43014" name="Picture 7" descr="eu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8502" y="1628800"/>
            <a:ext cx="3587750" cy="278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765108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smtClean="0"/>
              <a:t>Complementary </a:t>
            </a:r>
            <a:r>
              <a:rPr lang="en-GB" dirty="0"/>
              <a:t>Assets</a:t>
            </a:r>
            <a:r>
              <a:rPr lang="en-US" dirty="0"/>
              <a:t/>
            </a:r>
            <a:br>
              <a:rPr lang="en-US" dirty="0"/>
            </a:br>
            <a:endParaRPr lang="en-US" dirty="0"/>
          </a:p>
        </p:txBody>
      </p:sp>
      <p:sp>
        <p:nvSpPr>
          <p:cNvPr id="44036" name="Rectangle 2"/>
          <p:cNvSpPr>
            <a:spLocks noGrp="1" noChangeArrowheads="1"/>
          </p:cNvSpPr>
          <p:nvPr>
            <p:ph idx="1"/>
          </p:nvPr>
        </p:nvSpPr>
        <p:spPr/>
        <p:txBody>
          <a:bodyPr>
            <a:normAutofit/>
          </a:bodyPr>
          <a:lstStyle/>
          <a:p>
            <a:pPr marL="339725" lvl="1" indent="-339725">
              <a:buFont typeface="Arial" pitchFamily="34" charset="0"/>
              <a:buChar char="•"/>
            </a:pPr>
            <a:r>
              <a:rPr lang="en-US" dirty="0" smtClean="0"/>
              <a:t>Assets required to derive value from a primary investment</a:t>
            </a:r>
          </a:p>
          <a:p>
            <a:pPr marL="339725" lvl="1" indent="-339725">
              <a:buFont typeface="Arial" pitchFamily="34" charset="0"/>
              <a:buChar char="•"/>
            </a:pPr>
            <a:r>
              <a:rPr lang="en-US" dirty="0" smtClean="0"/>
              <a:t>Firms supporting technology </a:t>
            </a:r>
            <a:br>
              <a:rPr lang="en-US" dirty="0" smtClean="0"/>
            </a:br>
            <a:r>
              <a:rPr lang="en-US" dirty="0" smtClean="0"/>
              <a:t>investments with investment </a:t>
            </a:r>
            <a:br>
              <a:rPr lang="en-US" dirty="0" smtClean="0"/>
            </a:br>
            <a:r>
              <a:rPr lang="en-US" dirty="0" smtClean="0"/>
              <a:t>in complementary assets </a:t>
            </a:r>
            <a:br>
              <a:rPr lang="en-US" dirty="0" smtClean="0"/>
            </a:br>
            <a:r>
              <a:rPr lang="en-US" dirty="0" smtClean="0"/>
              <a:t>receive superior returns</a:t>
            </a:r>
          </a:p>
          <a:p>
            <a:pPr marL="339725" lvl="1" indent="-339725">
              <a:buFont typeface="Arial" pitchFamily="34" charset="0"/>
              <a:buChar char="•"/>
            </a:pPr>
            <a:r>
              <a:rPr lang="en-US" dirty="0" smtClean="0"/>
              <a:t>E.g.: invest in technology </a:t>
            </a:r>
            <a:br>
              <a:rPr lang="en-US" dirty="0" smtClean="0"/>
            </a:br>
            <a:r>
              <a:rPr lang="en-US" u="sng" dirty="0" smtClean="0"/>
              <a:t>and</a:t>
            </a:r>
            <a:r>
              <a:rPr lang="en-US" dirty="0" smtClean="0"/>
              <a:t> the people to make it </a:t>
            </a:r>
            <a:br>
              <a:rPr lang="en-US" dirty="0" smtClean="0"/>
            </a:br>
            <a:r>
              <a:rPr lang="en-US" dirty="0" smtClean="0"/>
              <a:t>work properly</a:t>
            </a:r>
          </a:p>
        </p:txBody>
      </p:sp>
      <p:pic>
        <p:nvPicPr>
          <p:cNvPr id="44038" name="Picture 7" descr="peo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0725" y="3213100"/>
            <a:ext cx="334327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349409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4"/>
          <p:cNvSpPr txBox="1">
            <a:spLocks noChangeArrowheads="1"/>
          </p:cNvSpPr>
          <p:nvPr/>
        </p:nvSpPr>
        <p:spPr bwMode="auto">
          <a:xfrm>
            <a:off x="1272406" y="5445224"/>
            <a:ext cx="6767512" cy="1200329"/>
          </a:xfrm>
          <a:prstGeom prst="rect">
            <a:avLst/>
          </a:prstGeom>
          <a:solidFill>
            <a:srgbClr val="B3E2FF"/>
          </a:solid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dirty="0">
                <a:solidFill>
                  <a:srgbClr val="000080"/>
                </a:solidFill>
                <a:latin typeface="Calibri" pitchFamily="34" charset="0"/>
                <a:cs typeface="Arial" pitchFamily="34" charset="0"/>
              </a:rPr>
              <a:t>The study of information systems deals with issues and insights contributed from technical and behavioral disciplines.</a:t>
            </a:r>
          </a:p>
        </p:txBody>
      </p:sp>
      <p:pic>
        <p:nvPicPr>
          <p:cNvPr id="4608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2012" y="1484784"/>
            <a:ext cx="5448300"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16632"/>
            <a:ext cx="7139136" cy="1143000"/>
          </a:xfrm>
        </p:spPr>
        <p:txBody>
          <a:bodyPr/>
          <a:lstStyle/>
          <a:p>
            <a:r>
              <a:rPr lang="en-US" sz="3500" dirty="0"/>
              <a:t>Contemporary Approaches to Information </a:t>
            </a:r>
            <a:r>
              <a:rPr lang="en-US" sz="3500" dirty="0" smtClean="0"/>
              <a:t>Systems</a:t>
            </a:r>
            <a:endParaRPr lang="en-US" sz="3500" dirty="0"/>
          </a:p>
        </p:txBody>
      </p:sp>
    </p:spTree>
    <p:extLst>
      <p:ext uri="{BB962C8B-B14F-4D97-AF65-F5344CB8AC3E}">
        <p14:creationId xmlns:p14="http://schemas.microsoft.com/office/powerpoint/2010/main" val="71022943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smtClean="0"/>
              <a:t>Different </a:t>
            </a:r>
            <a:r>
              <a:rPr lang="en-GB" dirty="0"/>
              <a:t>Approaches</a:t>
            </a:r>
            <a:r>
              <a:rPr lang="en-US" dirty="0"/>
              <a:t/>
            </a:r>
            <a:br>
              <a:rPr lang="en-US" dirty="0"/>
            </a:br>
            <a:endParaRPr lang="en-US" dirty="0"/>
          </a:p>
        </p:txBody>
      </p:sp>
      <p:sp>
        <p:nvSpPr>
          <p:cNvPr id="3" name="Content Placeholder 2"/>
          <p:cNvSpPr>
            <a:spLocks noGrp="1"/>
          </p:cNvSpPr>
          <p:nvPr>
            <p:ph idx="1"/>
          </p:nvPr>
        </p:nvSpPr>
        <p:spPr>
          <a:solidFill>
            <a:schemeClr val="bg1">
              <a:lumMod val="95000"/>
            </a:schemeClr>
          </a:solidFill>
          <a:ln>
            <a:solidFill>
              <a:srgbClr val="FF6600"/>
            </a:solidFill>
          </a:ln>
        </p:spPr>
        <p:txBody>
          <a:bodyPr>
            <a:normAutofit lnSpcReduction="10000"/>
          </a:bodyPr>
          <a:lstStyle/>
          <a:p>
            <a:pPr marL="0" indent="0">
              <a:spcAft>
                <a:spcPct val="25000"/>
              </a:spcAft>
              <a:buNone/>
            </a:pPr>
            <a:r>
              <a:rPr lang="en-US" sz="2800" b="1" dirty="0">
                <a:solidFill>
                  <a:srgbClr val="FF6600"/>
                </a:solidFill>
                <a:latin typeface="Calibri" pitchFamily="34" charset="0"/>
                <a:cs typeface="Times New Roman" pitchFamily="18" charset="0"/>
              </a:rPr>
              <a:t>Technical approach</a:t>
            </a:r>
          </a:p>
          <a:p>
            <a:pPr marL="398463" lvl="1" indent="-280988">
              <a:spcAft>
                <a:spcPct val="25000"/>
              </a:spcAft>
              <a:buFontTx/>
              <a:buChar char="•"/>
            </a:pPr>
            <a:r>
              <a:rPr lang="en-US" dirty="0">
                <a:latin typeface="Calibri" pitchFamily="34" charset="0"/>
                <a:cs typeface="Arial" pitchFamily="34" charset="0"/>
              </a:rPr>
              <a:t>Emphasizes mathematically based models</a:t>
            </a:r>
          </a:p>
          <a:p>
            <a:pPr marL="398463" lvl="1" indent="-280988">
              <a:spcAft>
                <a:spcPct val="25000"/>
              </a:spcAft>
              <a:buFontTx/>
              <a:buChar char="•"/>
            </a:pPr>
            <a:r>
              <a:rPr lang="en-US" dirty="0">
                <a:latin typeface="Calibri" pitchFamily="34" charset="0"/>
                <a:cs typeface="Arial" pitchFamily="34" charset="0"/>
              </a:rPr>
              <a:t>Computer science,  management science, operations research</a:t>
            </a:r>
          </a:p>
          <a:p>
            <a:pPr marL="0" indent="0">
              <a:spcAft>
                <a:spcPct val="25000"/>
              </a:spcAft>
              <a:buNone/>
            </a:pPr>
            <a:r>
              <a:rPr lang="en-US" sz="2800" b="1" dirty="0">
                <a:solidFill>
                  <a:srgbClr val="FF6600"/>
                </a:solidFill>
                <a:latin typeface="Calibri" pitchFamily="34" charset="0"/>
                <a:cs typeface="Times New Roman" pitchFamily="18" charset="0"/>
              </a:rPr>
              <a:t>Behavioral approach</a:t>
            </a:r>
            <a:endParaRPr lang="en-US" sz="2800" b="1" dirty="0">
              <a:solidFill>
                <a:srgbClr val="FF6600"/>
              </a:solidFill>
              <a:latin typeface="Calibri" pitchFamily="34" charset="0"/>
              <a:cs typeface="Arial" pitchFamily="34" charset="0"/>
            </a:endParaRPr>
          </a:p>
          <a:p>
            <a:pPr marL="398463" lvl="1" indent="-280988">
              <a:spcAft>
                <a:spcPct val="25000"/>
              </a:spcAft>
              <a:buFontTx/>
              <a:buChar char="•"/>
            </a:pPr>
            <a:r>
              <a:rPr lang="en-US" dirty="0">
                <a:latin typeface="Calibri" pitchFamily="34" charset="0"/>
                <a:cs typeface="Times New Roman" pitchFamily="18" charset="0"/>
              </a:rPr>
              <a:t>Behavioral issues (strategic business integration, implementation, etc.)</a:t>
            </a:r>
          </a:p>
          <a:p>
            <a:pPr marL="398463" lvl="1" indent="-280988">
              <a:spcAft>
                <a:spcPct val="25000"/>
              </a:spcAft>
              <a:buFontTx/>
              <a:buChar char="•"/>
            </a:pPr>
            <a:r>
              <a:rPr lang="en-US" dirty="0">
                <a:latin typeface="Calibri" pitchFamily="34" charset="0"/>
                <a:cs typeface="Times New Roman" pitchFamily="18" charset="0"/>
              </a:rPr>
              <a:t>Psychology, economics, sociology</a:t>
            </a:r>
          </a:p>
          <a:p>
            <a:endParaRPr lang="en-US" dirty="0"/>
          </a:p>
        </p:txBody>
      </p:sp>
    </p:spTree>
    <p:extLst>
      <p:ext uri="{BB962C8B-B14F-4D97-AF65-F5344CB8AC3E}">
        <p14:creationId xmlns:p14="http://schemas.microsoft.com/office/powerpoint/2010/main" val="183002142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a:t>
            </a:r>
            <a:endParaRPr lang="en-US" dirty="0"/>
          </a:p>
        </p:txBody>
      </p:sp>
      <p:sp>
        <p:nvSpPr>
          <p:cNvPr id="3" name="Content Placeholder 2"/>
          <p:cNvSpPr>
            <a:spLocks noGrp="1"/>
          </p:cNvSpPr>
          <p:nvPr>
            <p:ph idx="1"/>
          </p:nvPr>
        </p:nvSpPr>
        <p:spPr>
          <a:xfrm>
            <a:off x="457200" y="1600200"/>
            <a:ext cx="8229600" cy="5069160"/>
          </a:xfrm>
          <a:solidFill>
            <a:schemeClr val="bg1">
              <a:lumMod val="95000"/>
            </a:schemeClr>
          </a:solidFill>
          <a:ln>
            <a:solidFill>
              <a:srgbClr val="FF6600"/>
            </a:solidFill>
          </a:ln>
        </p:spPr>
        <p:txBody>
          <a:bodyPr>
            <a:noAutofit/>
          </a:bodyPr>
          <a:lstStyle/>
          <a:p>
            <a:pPr marL="0" indent="0">
              <a:buNone/>
            </a:pPr>
            <a:r>
              <a:rPr lang="en-US" sz="2800" b="1" dirty="0">
                <a:solidFill>
                  <a:srgbClr val="FF6600"/>
                </a:solidFill>
                <a:latin typeface="Calibri" pitchFamily="34" charset="0"/>
                <a:cs typeface="Arial" pitchFamily="34" charset="0"/>
              </a:rPr>
              <a:t>Management Information Systems</a:t>
            </a:r>
          </a:p>
          <a:p>
            <a:pPr lvl="1">
              <a:buFontTx/>
              <a:buChar char="•"/>
            </a:pPr>
            <a:r>
              <a:rPr lang="en-US" dirty="0">
                <a:latin typeface="Calibri" pitchFamily="34" charset="0"/>
                <a:cs typeface="Arial" pitchFamily="34" charset="0"/>
              </a:rPr>
              <a:t>Combines computer science, </a:t>
            </a:r>
            <a:r>
              <a:rPr lang="en-US" dirty="0" smtClean="0">
                <a:latin typeface="Calibri" pitchFamily="34" charset="0"/>
                <a:cs typeface="Arial" pitchFamily="34" charset="0"/>
              </a:rPr>
              <a:t>management science</a:t>
            </a:r>
            <a:r>
              <a:rPr lang="en-US" dirty="0">
                <a:latin typeface="Calibri" pitchFamily="34" charset="0"/>
                <a:cs typeface="Arial" pitchFamily="34" charset="0"/>
              </a:rPr>
              <a:t>, operations research and </a:t>
            </a:r>
            <a:r>
              <a:rPr lang="en-US" dirty="0" smtClean="0">
                <a:latin typeface="Calibri" pitchFamily="34" charset="0"/>
                <a:cs typeface="Arial" pitchFamily="34" charset="0"/>
              </a:rPr>
              <a:t>practical orientation </a:t>
            </a:r>
            <a:r>
              <a:rPr lang="en-US" dirty="0">
                <a:latin typeface="Calibri" pitchFamily="34" charset="0"/>
                <a:cs typeface="Arial" pitchFamily="34" charset="0"/>
              </a:rPr>
              <a:t>with behavioral issues</a:t>
            </a:r>
          </a:p>
          <a:p>
            <a:pPr marL="457200" lvl="1" indent="0">
              <a:buNone/>
            </a:pPr>
            <a:endParaRPr lang="en-US" dirty="0">
              <a:latin typeface="Calibri" pitchFamily="34" charset="0"/>
              <a:cs typeface="Arial" pitchFamily="34" charset="0"/>
            </a:endParaRPr>
          </a:p>
          <a:p>
            <a:pPr marL="0" indent="0">
              <a:buNone/>
            </a:pPr>
            <a:r>
              <a:rPr lang="en-US" sz="2800" b="1" dirty="0">
                <a:solidFill>
                  <a:srgbClr val="FF6600"/>
                </a:solidFill>
                <a:latin typeface="Calibri" pitchFamily="34" charset="0"/>
                <a:cs typeface="Arial" pitchFamily="34" charset="0"/>
              </a:rPr>
              <a:t>Four main actors</a:t>
            </a:r>
          </a:p>
          <a:p>
            <a:pPr lvl="1">
              <a:buFontTx/>
              <a:buChar char="•"/>
            </a:pPr>
            <a:r>
              <a:rPr lang="en-US" dirty="0">
                <a:latin typeface="Calibri" pitchFamily="34" charset="0"/>
                <a:cs typeface="Arial" pitchFamily="34" charset="0"/>
              </a:rPr>
              <a:t>Suppliers of hardware and software</a:t>
            </a:r>
          </a:p>
          <a:p>
            <a:pPr lvl="1">
              <a:buFontTx/>
              <a:buChar char="•"/>
            </a:pPr>
            <a:r>
              <a:rPr lang="en-US" dirty="0">
                <a:latin typeface="Calibri" pitchFamily="34" charset="0"/>
                <a:cs typeface="Arial" pitchFamily="34" charset="0"/>
              </a:rPr>
              <a:t>Business firms</a:t>
            </a:r>
          </a:p>
          <a:p>
            <a:pPr lvl="1">
              <a:buFontTx/>
              <a:buChar char="•"/>
            </a:pPr>
            <a:r>
              <a:rPr lang="en-US" dirty="0">
                <a:latin typeface="Calibri" pitchFamily="34" charset="0"/>
                <a:cs typeface="Arial" pitchFamily="34" charset="0"/>
              </a:rPr>
              <a:t>Managers and employees</a:t>
            </a:r>
          </a:p>
          <a:p>
            <a:pPr lvl="1">
              <a:buFontTx/>
              <a:buChar char="•"/>
            </a:pPr>
            <a:r>
              <a:rPr lang="en-US" dirty="0">
                <a:latin typeface="Calibri" pitchFamily="34" charset="0"/>
                <a:cs typeface="Arial" pitchFamily="34" charset="0"/>
              </a:rPr>
              <a:t>Firm’s environment (legal, social, cultural context)</a:t>
            </a:r>
          </a:p>
          <a:p>
            <a:endParaRPr lang="en-US" sz="2800" dirty="0"/>
          </a:p>
        </p:txBody>
      </p:sp>
      <p:pic>
        <p:nvPicPr>
          <p:cNvPr id="1026" name="Picture 2" descr="http://shivalisharma.files.wordpress.com/2010/03/fastflowchart.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00192" y="4313319"/>
            <a:ext cx="2411760" cy="1808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31145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83568" y="4740567"/>
            <a:ext cx="7992888" cy="2308324"/>
          </a:xfrm>
          <a:prstGeom prst="rect">
            <a:avLst/>
          </a:prstGeom>
        </p:spPr>
        <p:txBody>
          <a:bodyPr wrap="square">
            <a:spAutoFit/>
          </a:bodyPr>
          <a:lstStyle/>
          <a:p>
            <a:r>
              <a:rPr lang="en-US" sz="2400" b="1" dirty="0" smtClean="0">
                <a:solidFill>
                  <a:srgbClr val="FF6600"/>
                </a:solidFill>
                <a:latin typeface="Calibri" pitchFamily="34" charset="0"/>
                <a:cs typeface="Arial" pitchFamily="34" charset="0"/>
              </a:rPr>
              <a:t>3. </a:t>
            </a:r>
            <a:r>
              <a:rPr lang="en-US" sz="2400" b="1" dirty="0">
                <a:solidFill>
                  <a:srgbClr val="000080"/>
                </a:solidFill>
              </a:rPr>
              <a:t>Business firms invest heavily in information systems to achieve six strategic business objectives</a:t>
            </a:r>
            <a:r>
              <a:rPr lang="en-US" sz="2400" b="1" dirty="0" smtClean="0">
                <a:solidFill>
                  <a:srgbClr val="000080"/>
                </a:solidFill>
              </a:rPr>
              <a:t>: _______________, ______________________, ________________________, _________________________, ______________________, _________________________</a:t>
            </a:r>
            <a:endParaRPr lang="en-US" sz="2400" b="1" dirty="0">
              <a:solidFill>
                <a:srgbClr val="000080"/>
              </a:solidFill>
            </a:endParaRPr>
          </a:p>
          <a:p>
            <a:endParaRPr lang="en-US" sz="2400" dirty="0"/>
          </a:p>
        </p:txBody>
      </p:sp>
      <p:sp>
        <p:nvSpPr>
          <p:cNvPr id="2" name="Title 1"/>
          <p:cNvSpPr>
            <a:spLocks noGrp="1"/>
          </p:cNvSpPr>
          <p:nvPr>
            <p:ph type="title"/>
          </p:nvPr>
        </p:nvSpPr>
        <p:spPr>
          <a:xfrm>
            <a:off x="457200" y="116632"/>
            <a:ext cx="8229600" cy="1143000"/>
          </a:xfrm>
        </p:spPr>
        <p:txBody>
          <a:bodyPr/>
          <a:lstStyle/>
          <a:p>
            <a:pPr algn="l"/>
            <a:r>
              <a:rPr lang="en-GB" dirty="0" smtClean="0">
                <a:solidFill>
                  <a:srgbClr val="FF6600"/>
                </a:solidFill>
              </a:rPr>
              <a:t>E </a:t>
            </a:r>
            <a:r>
              <a:rPr lang="en-GB" dirty="0" err="1" smtClean="0">
                <a:solidFill>
                  <a:srgbClr val="000080"/>
                </a:solidFill>
              </a:rPr>
              <a:t>xercise</a:t>
            </a:r>
            <a:r>
              <a:rPr lang="en-GB" dirty="0" smtClean="0">
                <a:solidFill>
                  <a:srgbClr val="000080"/>
                </a:solidFill>
              </a:rPr>
              <a:t> </a:t>
            </a:r>
            <a:r>
              <a:rPr lang="en-GB" dirty="0"/>
              <a:t>4</a:t>
            </a:r>
            <a:r>
              <a:rPr lang="en-GB" dirty="0" smtClean="0">
                <a:solidFill>
                  <a:srgbClr val="000080"/>
                </a:solidFill>
              </a:rPr>
              <a:t> – </a:t>
            </a:r>
            <a:r>
              <a:rPr lang="en-GB" dirty="0" smtClean="0">
                <a:solidFill>
                  <a:srgbClr val="FF6600"/>
                </a:solidFill>
              </a:rPr>
              <a:t>Fill in the Gaps</a:t>
            </a:r>
            <a:endParaRPr lang="en-GB" dirty="0">
              <a:solidFill>
                <a:srgbClr val="FF6600"/>
              </a:solidFill>
            </a:endParaRPr>
          </a:p>
        </p:txBody>
      </p:sp>
      <p:sp>
        <p:nvSpPr>
          <p:cNvPr id="4" name="Oval 3"/>
          <p:cNvSpPr/>
          <p:nvPr/>
        </p:nvSpPr>
        <p:spPr>
          <a:xfrm>
            <a:off x="467544" y="404664"/>
            <a:ext cx="432048" cy="576064"/>
          </a:xfrm>
          <a:prstGeom prst="ellipse">
            <a:avLst/>
          </a:prstGeom>
          <a:no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4" name="Picture 2" descr="http://eventstrategysolutions.com/wp-content/uploads/2012/10/fill-the-gap.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092" t="5941" r="23811"/>
          <a:stretch/>
        </p:blipFill>
        <p:spPr bwMode="auto">
          <a:xfrm>
            <a:off x="8388424" y="1556792"/>
            <a:ext cx="764464" cy="9358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683568" y="1700808"/>
            <a:ext cx="7992888" cy="1200329"/>
          </a:xfrm>
          <a:prstGeom prst="rect">
            <a:avLst/>
          </a:prstGeom>
        </p:spPr>
        <p:txBody>
          <a:bodyPr wrap="square">
            <a:spAutoFit/>
          </a:bodyPr>
          <a:lstStyle/>
          <a:p>
            <a:r>
              <a:rPr lang="en-US" sz="2400" b="1" dirty="0" smtClean="0">
                <a:solidFill>
                  <a:srgbClr val="FF6600"/>
                </a:solidFill>
                <a:latin typeface="Calibri" pitchFamily="34" charset="0"/>
                <a:cs typeface="Arial" pitchFamily="34" charset="0"/>
              </a:rPr>
              <a:t>1. </a:t>
            </a:r>
            <a:r>
              <a:rPr lang="en-US" sz="2400" b="1" dirty="0" smtClean="0">
                <a:solidFill>
                  <a:srgbClr val="000080"/>
                </a:solidFill>
                <a:latin typeface="Calibri" pitchFamily="34" charset="0"/>
                <a:cs typeface="Arial" pitchFamily="34" charset="0"/>
              </a:rPr>
              <a:t>Using </a:t>
            </a:r>
            <a:r>
              <a:rPr lang="en-US" sz="2400" b="1" dirty="0">
                <a:solidFill>
                  <a:srgbClr val="000080"/>
                </a:solidFill>
                <a:latin typeface="Calibri" pitchFamily="34" charset="0"/>
                <a:cs typeface="Arial" pitchFamily="34" charset="0"/>
              </a:rPr>
              <a:t>information systems effectively requires an understanding of the </a:t>
            </a:r>
            <a:r>
              <a:rPr lang="en-US" sz="2400" b="1" dirty="0" smtClean="0">
                <a:solidFill>
                  <a:srgbClr val="000080"/>
                </a:solidFill>
                <a:latin typeface="Calibri" pitchFamily="34" charset="0"/>
                <a:cs typeface="Arial" pitchFamily="34" charset="0"/>
              </a:rPr>
              <a:t>____________, _____________, </a:t>
            </a:r>
            <a:r>
              <a:rPr lang="en-US" sz="2400" b="1" dirty="0">
                <a:solidFill>
                  <a:srgbClr val="000080"/>
                </a:solidFill>
                <a:latin typeface="Calibri" pitchFamily="34" charset="0"/>
                <a:cs typeface="Arial" pitchFamily="34" charset="0"/>
              </a:rPr>
              <a:t>and </a:t>
            </a:r>
            <a:r>
              <a:rPr lang="en-US" sz="2400" b="1" dirty="0" smtClean="0">
                <a:solidFill>
                  <a:srgbClr val="000080"/>
                </a:solidFill>
                <a:latin typeface="Calibri" pitchFamily="34" charset="0"/>
                <a:cs typeface="Arial" pitchFamily="34" charset="0"/>
              </a:rPr>
              <a:t>______________ shaping </a:t>
            </a:r>
            <a:r>
              <a:rPr lang="en-US" sz="2400" b="1" dirty="0">
                <a:solidFill>
                  <a:srgbClr val="000080"/>
                </a:solidFill>
                <a:latin typeface="Calibri" pitchFamily="34" charset="0"/>
                <a:cs typeface="Arial" pitchFamily="34" charset="0"/>
              </a:rPr>
              <a:t>the systems. </a:t>
            </a:r>
            <a:endParaRPr lang="en-US" sz="2400" dirty="0"/>
          </a:p>
        </p:txBody>
      </p:sp>
      <p:sp>
        <p:nvSpPr>
          <p:cNvPr id="7" name="Rectangle 6"/>
          <p:cNvSpPr/>
          <p:nvPr/>
        </p:nvSpPr>
        <p:spPr>
          <a:xfrm>
            <a:off x="717410" y="3236783"/>
            <a:ext cx="7992888" cy="1200329"/>
          </a:xfrm>
          <a:prstGeom prst="rect">
            <a:avLst/>
          </a:prstGeom>
        </p:spPr>
        <p:txBody>
          <a:bodyPr wrap="square">
            <a:spAutoFit/>
          </a:bodyPr>
          <a:lstStyle/>
          <a:p>
            <a:r>
              <a:rPr lang="en-US" sz="2400" b="1" dirty="0">
                <a:solidFill>
                  <a:srgbClr val="FF6600"/>
                </a:solidFill>
                <a:latin typeface="Calibri" pitchFamily="34" charset="0"/>
                <a:cs typeface="Arial" pitchFamily="34" charset="0"/>
              </a:rPr>
              <a:t>2</a:t>
            </a:r>
            <a:r>
              <a:rPr lang="en-US" sz="2400" b="1" dirty="0" smtClean="0">
                <a:solidFill>
                  <a:srgbClr val="FF6600"/>
                </a:solidFill>
                <a:latin typeface="Calibri" pitchFamily="34" charset="0"/>
                <a:cs typeface="Arial" pitchFamily="34" charset="0"/>
              </a:rPr>
              <a:t>. </a:t>
            </a:r>
            <a:r>
              <a:rPr lang="en-US" sz="2400" b="1" dirty="0">
                <a:solidFill>
                  <a:srgbClr val="000080"/>
                </a:solidFill>
                <a:latin typeface="Calibri" pitchFamily="34" charset="0"/>
                <a:cs typeface="Arial" pitchFamily="34" charset="0"/>
              </a:rPr>
              <a:t>Business organizations are hierarchies consisting of three principal levels: </a:t>
            </a:r>
            <a:r>
              <a:rPr lang="en-US" sz="2400" b="1" dirty="0" smtClean="0">
                <a:solidFill>
                  <a:srgbClr val="000080"/>
                </a:solidFill>
                <a:latin typeface="Calibri" pitchFamily="34" charset="0"/>
                <a:cs typeface="Arial" pitchFamily="34" charset="0"/>
              </a:rPr>
              <a:t>___________ </a:t>
            </a:r>
            <a:r>
              <a:rPr lang="en-US" sz="2400" b="1" dirty="0">
                <a:solidFill>
                  <a:srgbClr val="000080"/>
                </a:solidFill>
                <a:latin typeface="Calibri" pitchFamily="34" charset="0"/>
                <a:cs typeface="Arial" pitchFamily="34" charset="0"/>
              </a:rPr>
              <a:t>management, </a:t>
            </a:r>
            <a:r>
              <a:rPr lang="en-US" sz="2400" b="1" dirty="0" smtClean="0">
                <a:solidFill>
                  <a:srgbClr val="000080"/>
                </a:solidFill>
                <a:latin typeface="Calibri" pitchFamily="34" charset="0"/>
                <a:cs typeface="Arial" pitchFamily="34" charset="0"/>
              </a:rPr>
              <a:t>_____________ </a:t>
            </a:r>
            <a:r>
              <a:rPr lang="en-US" sz="2400" b="1" dirty="0">
                <a:solidFill>
                  <a:srgbClr val="000080"/>
                </a:solidFill>
                <a:latin typeface="Calibri" pitchFamily="34" charset="0"/>
                <a:cs typeface="Arial" pitchFamily="34" charset="0"/>
              </a:rPr>
              <a:t>management, and </a:t>
            </a:r>
            <a:r>
              <a:rPr lang="en-US" sz="2400" b="1" dirty="0" smtClean="0">
                <a:solidFill>
                  <a:srgbClr val="000080"/>
                </a:solidFill>
                <a:latin typeface="Calibri" pitchFamily="34" charset="0"/>
                <a:cs typeface="Arial" pitchFamily="34" charset="0"/>
              </a:rPr>
              <a:t>_____________management</a:t>
            </a:r>
            <a:r>
              <a:rPr lang="en-US" sz="2400" b="1" dirty="0">
                <a:solidFill>
                  <a:srgbClr val="000080"/>
                </a:solidFill>
                <a:latin typeface="Calibri" pitchFamily="34" charset="0"/>
                <a:cs typeface="Arial" pitchFamily="34" charset="0"/>
              </a:rPr>
              <a:t>. </a:t>
            </a:r>
            <a:endParaRPr lang="en-US" sz="2400" dirty="0"/>
          </a:p>
        </p:txBody>
      </p:sp>
      <p:sp>
        <p:nvSpPr>
          <p:cNvPr id="6" name="Rectangle 5"/>
          <p:cNvSpPr/>
          <p:nvPr/>
        </p:nvSpPr>
        <p:spPr>
          <a:xfrm>
            <a:off x="683568" y="1556792"/>
            <a:ext cx="7704856" cy="1440160"/>
          </a:xfrm>
          <a:prstGeom prst="rect">
            <a:avLst/>
          </a:prstGeom>
          <a:no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3568" y="3149352"/>
            <a:ext cx="7704856" cy="1440160"/>
          </a:xfrm>
          <a:prstGeom prst="rect">
            <a:avLst/>
          </a:prstGeom>
          <a:no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568" y="4653136"/>
            <a:ext cx="7704856" cy="2023098"/>
          </a:xfrm>
          <a:prstGeom prst="rect">
            <a:avLst/>
          </a:prstGeom>
          <a:no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5012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solidFill>
                  <a:srgbClr val="FF6600"/>
                </a:solidFill>
              </a:rPr>
              <a:t>RECAP</a:t>
            </a:r>
            <a:endParaRPr lang="en-IE" dirty="0">
              <a:solidFill>
                <a:srgbClr val="FF6600"/>
              </a:solidFill>
            </a:endParaRPr>
          </a:p>
        </p:txBody>
      </p:sp>
      <p:sp>
        <p:nvSpPr>
          <p:cNvPr id="3" name="Content Placeholder 2"/>
          <p:cNvSpPr>
            <a:spLocks noGrp="1"/>
          </p:cNvSpPr>
          <p:nvPr>
            <p:ph idx="1"/>
          </p:nvPr>
        </p:nvSpPr>
        <p:spPr/>
        <p:txBody>
          <a:bodyPr>
            <a:noAutofit/>
          </a:bodyPr>
          <a:lstStyle/>
          <a:p>
            <a:pPr marL="0" indent="0">
              <a:buNone/>
            </a:pPr>
            <a:r>
              <a:rPr lang="en-GB" sz="2200" b="1" dirty="0" smtClean="0">
                <a:solidFill>
                  <a:srgbClr val="FF6600"/>
                </a:solidFill>
              </a:rPr>
              <a:t>To </a:t>
            </a:r>
            <a:r>
              <a:rPr lang="en-GB" sz="2200" b="1" dirty="0">
                <a:solidFill>
                  <a:srgbClr val="FF6600"/>
                </a:solidFill>
              </a:rPr>
              <a:t>gain an understanding of the following:</a:t>
            </a:r>
          </a:p>
          <a:p>
            <a:pPr marL="457200" lvl="1" indent="-339725">
              <a:buFontTx/>
              <a:buChar char="•"/>
            </a:pPr>
            <a:r>
              <a:rPr lang="en-US" sz="2200" dirty="0">
                <a:cs typeface="Arial" pitchFamily="34" charset="0"/>
              </a:rPr>
              <a:t>Understanding the effects of information systems on business and their relationship to globalization</a:t>
            </a:r>
          </a:p>
          <a:p>
            <a:pPr marL="457200" lvl="1" indent="-339725">
              <a:buFontTx/>
              <a:buChar char="•"/>
            </a:pPr>
            <a:r>
              <a:rPr lang="en-US" sz="2200" dirty="0">
                <a:cs typeface="Arial" pitchFamily="34" charset="0"/>
              </a:rPr>
              <a:t>Explain why information systems are so essential in business today</a:t>
            </a:r>
          </a:p>
          <a:p>
            <a:pPr marL="457200" lvl="1" indent="-339725">
              <a:buFontTx/>
              <a:buChar char="•"/>
            </a:pPr>
            <a:r>
              <a:rPr lang="en-US" sz="2200" dirty="0">
                <a:cs typeface="Arial" pitchFamily="34" charset="0"/>
              </a:rPr>
              <a:t>Define an information system and describe its management, organization, and technology components</a:t>
            </a:r>
          </a:p>
          <a:p>
            <a:pPr marL="457200" lvl="1" indent="-339725">
              <a:buFontTx/>
              <a:buChar char="•"/>
            </a:pPr>
            <a:r>
              <a:rPr lang="en-US" sz="2200" dirty="0">
                <a:cs typeface="Arial" pitchFamily="34" charset="0"/>
              </a:rPr>
              <a:t>Define complementary assets and explain how they ensure that information systems provide genuine value to an organization</a:t>
            </a:r>
          </a:p>
          <a:p>
            <a:pPr marL="457200" lvl="1" indent="-339725">
              <a:buFontTx/>
              <a:buChar char="•"/>
            </a:pPr>
            <a:r>
              <a:rPr lang="en-US" sz="2200" dirty="0">
                <a:cs typeface="Arial" pitchFamily="34" charset="0"/>
              </a:rPr>
              <a:t>Describe the different academic disciplines used to study information systems and explain how each contributes to our understanding of them</a:t>
            </a:r>
          </a:p>
          <a:p>
            <a:pPr marL="457200" lvl="1" indent="-339725">
              <a:buFontTx/>
              <a:buChar char="•"/>
            </a:pPr>
            <a:r>
              <a:rPr lang="en-US" sz="2200" dirty="0">
                <a:cs typeface="Arial" pitchFamily="34" charset="0"/>
              </a:rPr>
              <a:t>Explain what is meant by a socio-technical systems perspective</a:t>
            </a:r>
          </a:p>
          <a:p>
            <a:endParaRPr lang="en-IE" sz="2200" dirty="0"/>
          </a:p>
        </p:txBody>
      </p:sp>
      <p:pic>
        <p:nvPicPr>
          <p:cNvPr id="4" name="Picture 2" descr="http://t0.gstatic.com/images?q=tbn:ANd9GcTNW128Q2ktgBOGQWwFA5bv4x5u-SuKw21VNt6pN9TvybVLsQDp"/>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248601">
            <a:off x="496992" y="323448"/>
            <a:ext cx="384499" cy="284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375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computr1"/>
          <p:cNvSpPr>
            <a:spLocks noEditPoints="1" noChangeArrowheads="1"/>
          </p:cNvSpPr>
          <p:nvPr/>
        </p:nvSpPr>
        <p:spPr bwMode="auto">
          <a:xfrm>
            <a:off x="2500313" y="2132013"/>
            <a:ext cx="1439862" cy="1295400"/>
          </a:xfrm>
          <a:custGeom>
            <a:avLst/>
            <a:gdLst>
              <a:gd name="T0" fmla="*/ 2147483647 w 21600"/>
              <a:gd name="T1" fmla="*/ 0 h 21600"/>
              <a:gd name="T2" fmla="*/ 2147483647 w 21600"/>
              <a:gd name="T3" fmla="*/ 0 h 21600"/>
              <a:gd name="T4" fmla="*/ 611678309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611678309 w 21600"/>
              <a:gd name="T19" fmla="*/ 2147483647 h 21600"/>
              <a:gd name="T20" fmla="*/ 611678309 w 21600"/>
              <a:gd name="T21" fmla="*/ 1461584947 h 21600"/>
              <a:gd name="T22" fmla="*/ 2147483647 w 21600"/>
              <a:gd name="T23" fmla="*/ 14615849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99"/>
          </a:solidFill>
          <a:ln w="9525">
            <a:solidFill>
              <a:srgbClr val="000000"/>
            </a:solidFill>
            <a:miter lim="800000"/>
            <a:headEnd/>
            <a:tailEnd/>
          </a:ln>
        </p:spPr>
        <p:txBody>
          <a:bodyPr/>
          <a:lstStyle/>
          <a:p>
            <a:pPr eaLnBrk="0" hangingPunct="0"/>
            <a:r>
              <a:rPr lang="en-IE" sz="2400" b="1">
                <a:solidFill>
                  <a:srgbClr val="000080"/>
                </a:solidFill>
                <a:latin typeface="Times New Roman" pitchFamily="18" charset="0"/>
                <a:cs typeface="Arial" pitchFamily="34" charset="0"/>
              </a:rPr>
              <a:t>   M</a:t>
            </a:r>
            <a:endParaRPr lang="en-US" sz="2400" b="1">
              <a:solidFill>
                <a:srgbClr val="000080"/>
              </a:solidFill>
              <a:latin typeface="Times New Roman" pitchFamily="18" charset="0"/>
              <a:cs typeface="Arial" pitchFamily="34" charset="0"/>
            </a:endParaRPr>
          </a:p>
        </p:txBody>
      </p:sp>
      <p:sp>
        <p:nvSpPr>
          <p:cNvPr id="7173" name="Text Box 5"/>
          <p:cNvSpPr txBox="1">
            <a:spLocks noChangeArrowheads="1"/>
          </p:cNvSpPr>
          <p:nvPr/>
        </p:nvSpPr>
        <p:spPr bwMode="auto">
          <a:xfrm>
            <a:off x="250825" y="2103848"/>
            <a:ext cx="1963738" cy="1077218"/>
          </a:xfrm>
          <a:prstGeom prst="rect">
            <a:avLst/>
          </a:prstGeom>
          <a:solidFill>
            <a:srgbClr val="B3E2FF"/>
          </a:solidFill>
          <a:ln>
            <a:solidFill>
              <a:srgbClr val="000080"/>
            </a:solid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171450" indent="-171450">
              <a:buFont typeface="Arial" pitchFamily="34" charset="0"/>
              <a:buChar char="•"/>
            </a:pPr>
            <a:r>
              <a:rPr lang="en-IE" sz="1600" dirty="0" smtClean="0">
                <a:solidFill>
                  <a:srgbClr val="000080"/>
                </a:solidFill>
                <a:latin typeface="+mj-lt"/>
                <a:cs typeface="Arial" pitchFamily="34" charset="0"/>
              </a:rPr>
              <a:t>Develop </a:t>
            </a:r>
            <a:r>
              <a:rPr lang="en-IE" sz="1600" dirty="0">
                <a:solidFill>
                  <a:srgbClr val="000080"/>
                </a:solidFill>
                <a:latin typeface="+mj-lt"/>
                <a:cs typeface="Arial" pitchFamily="34" charset="0"/>
              </a:rPr>
              <a:t>team strategy</a:t>
            </a:r>
          </a:p>
          <a:p>
            <a:pPr marL="171450" indent="-171450">
              <a:buFont typeface="Arial" pitchFamily="34" charset="0"/>
              <a:buChar char="•"/>
            </a:pPr>
            <a:r>
              <a:rPr lang="en-IE" sz="1600" dirty="0" smtClean="0">
                <a:solidFill>
                  <a:srgbClr val="000080"/>
                </a:solidFill>
                <a:latin typeface="+mj-lt"/>
                <a:cs typeface="Arial" pitchFamily="34" charset="0"/>
              </a:rPr>
              <a:t>Evaluate </a:t>
            </a:r>
            <a:r>
              <a:rPr lang="en-IE" sz="1600" dirty="0">
                <a:solidFill>
                  <a:srgbClr val="000080"/>
                </a:solidFill>
                <a:latin typeface="+mj-lt"/>
                <a:cs typeface="Arial" pitchFamily="34" charset="0"/>
              </a:rPr>
              <a:t>players</a:t>
            </a:r>
          </a:p>
          <a:p>
            <a:pPr marL="171450" indent="-171450">
              <a:buFont typeface="Arial" pitchFamily="34" charset="0"/>
              <a:buChar char="•"/>
            </a:pPr>
            <a:r>
              <a:rPr lang="en-IE" sz="1600" dirty="0">
                <a:solidFill>
                  <a:srgbClr val="000080"/>
                </a:solidFill>
                <a:latin typeface="+mj-lt"/>
                <a:cs typeface="Arial" pitchFamily="34" charset="0"/>
              </a:rPr>
              <a:t>Coach players</a:t>
            </a:r>
            <a:endParaRPr lang="en-US" sz="1600" dirty="0">
              <a:solidFill>
                <a:srgbClr val="000080"/>
              </a:solidFill>
              <a:latin typeface="+mj-lt"/>
              <a:cs typeface="Arial" pitchFamily="34" charset="0"/>
            </a:endParaRPr>
          </a:p>
        </p:txBody>
      </p:sp>
      <p:sp>
        <p:nvSpPr>
          <p:cNvPr id="7174" name="computr1"/>
          <p:cNvSpPr>
            <a:spLocks noEditPoints="1" noChangeArrowheads="1"/>
          </p:cNvSpPr>
          <p:nvPr/>
        </p:nvSpPr>
        <p:spPr bwMode="auto">
          <a:xfrm>
            <a:off x="2500313" y="3573463"/>
            <a:ext cx="1439862" cy="1295400"/>
          </a:xfrm>
          <a:custGeom>
            <a:avLst/>
            <a:gdLst>
              <a:gd name="T0" fmla="*/ 2147483647 w 21600"/>
              <a:gd name="T1" fmla="*/ 0 h 21600"/>
              <a:gd name="T2" fmla="*/ 2147483647 w 21600"/>
              <a:gd name="T3" fmla="*/ 0 h 21600"/>
              <a:gd name="T4" fmla="*/ 611678309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611678309 w 21600"/>
              <a:gd name="T19" fmla="*/ 2147483647 h 21600"/>
              <a:gd name="T20" fmla="*/ 611678309 w 21600"/>
              <a:gd name="T21" fmla="*/ 1461584947 h 21600"/>
              <a:gd name="T22" fmla="*/ 2147483647 w 21600"/>
              <a:gd name="T23" fmla="*/ 14615849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CC99"/>
          </a:solidFill>
          <a:ln w="9525">
            <a:solidFill>
              <a:srgbClr val="000000"/>
            </a:solidFill>
            <a:miter lim="800000"/>
            <a:headEnd/>
            <a:tailEnd/>
          </a:ln>
        </p:spPr>
        <p:txBody>
          <a:bodyPr/>
          <a:lstStyle/>
          <a:p>
            <a:pPr eaLnBrk="0" hangingPunct="0"/>
            <a:r>
              <a:rPr lang="en-IE" sz="2400" b="1">
                <a:solidFill>
                  <a:srgbClr val="000080"/>
                </a:solidFill>
                <a:latin typeface="Times New Roman" pitchFamily="18" charset="0"/>
                <a:cs typeface="Arial" pitchFamily="34" charset="0"/>
              </a:rPr>
              <a:t>   O</a:t>
            </a:r>
            <a:endParaRPr lang="en-US" sz="2400" b="1">
              <a:solidFill>
                <a:srgbClr val="000080"/>
              </a:solidFill>
              <a:latin typeface="Times New Roman" pitchFamily="18" charset="0"/>
              <a:cs typeface="Arial" pitchFamily="34" charset="0"/>
            </a:endParaRPr>
          </a:p>
        </p:txBody>
      </p:sp>
      <p:sp>
        <p:nvSpPr>
          <p:cNvPr id="7175" name="computr1"/>
          <p:cNvSpPr>
            <a:spLocks noEditPoints="1" noChangeArrowheads="1"/>
          </p:cNvSpPr>
          <p:nvPr/>
        </p:nvSpPr>
        <p:spPr bwMode="auto">
          <a:xfrm>
            <a:off x="2500313" y="5084763"/>
            <a:ext cx="1439862" cy="1295400"/>
          </a:xfrm>
          <a:custGeom>
            <a:avLst/>
            <a:gdLst>
              <a:gd name="T0" fmla="*/ 2147483647 w 21600"/>
              <a:gd name="T1" fmla="*/ 0 h 21600"/>
              <a:gd name="T2" fmla="*/ 2147483647 w 21600"/>
              <a:gd name="T3" fmla="*/ 0 h 21600"/>
              <a:gd name="T4" fmla="*/ 611678309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611678309 w 21600"/>
              <a:gd name="T19" fmla="*/ 2147483647 h 21600"/>
              <a:gd name="T20" fmla="*/ 611678309 w 21600"/>
              <a:gd name="T21" fmla="*/ 1461584947 h 21600"/>
              <a:gd name="T22" fmla="*/ 2147483647 w 21600"/>
              <a:gd name="T23" fmla="*/ 14615849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pPr eaLnBrk="0" hangingPunct="0"/>
            <a:r>
              <a:rPr lang="en-IE" sz="2400" b="1">
                <a:solidFill>
                  <a:srgbClr val="000080"/>
                </a:solidFill>
                <a:latin typeface="Times New Roman" pitchFamily="18" charset="0"/>
                <a:cs typeface="Arial" pitchFamily="34" charset="0"/>
              </a:rPr>
              <a:t>   T</a:t>
            </a:r>
            <a:endParaRPr lang="en-US" sz="2400" b="1">
              <a:solidFill>
                <a:srgbClr val="000080"/>
              </a:solidFill>
              <a:latin typeface="Times New Roman" pitchFamily="18" charset="0"/>
              <a:cs typeface="Arial" pitchFamily="34" charset="0"/>
            </a:endParaRPr>
          </a:p>
        </p:txBody>
      </p:sp>
      <p:sp>
        <p:nvSpPr>
          <p:cNvPr id="7176" name="computr1"/>
          <p:cNvSpPr>
            <a:spLocks noEditPoints="1" noChangeArrowheads="1"/>
          </p:cNvSpPr>
          <p:nvPr/>
        </p:nvSpPr>
        <p:spPr bwMode="auto">
          <a:xfrm>
            <a:off x="4660900" y="3573463"/>
            <a:ext cx="1439863" cy="1295400"/>
          </a:xfrm>
          <a:custGeom>
            <a:avLst/>
            <a:gdLst>
              <a:gd name="T0" fmla="*/ 2147483647 w 21600"/>
              <a:gd name="T1" fmla="*/ 0 h 21600"/>
              <a:gd name="T2" fmla="*/ 2147483647 w 21600"/>
              <a:gd name="T3" fmla="*/ 0 h 21600"/>
              <a:gd name="T4" fmla="*/ 611674734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611674734 w 21600"/>
              <a:gd name="T19" fmla="*/ 2147483647 h 21600"/>
              <a:gd name="T20" fmla="*/ 611674734 w 21600"/>
              <a:gd name="T21" fmla="*/ 1461584947 h 21600"/>
              <a:gd name="T22" fmla="*/ 2147483647 w 21600"/>
              <a:gd name="T23" fmla="*/ 14615849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CCFFCC"/>
          </a:solidFill>
          <a:ln w="9525">
            <a:solidFill>
              <a:srgbClr val="000000"/>
            </a:solidFill>
            <a:miter lim="800000"/>
            <a:headEnd/>
            <a:tailEnd/>
          </a:ln>
        </p:spPr>
        <p:txBody>
          <a:bodyPr/>
          <a:lstStyle/>
          <a:p>
            <a:pPr eaLnBrk="0" hangingPunct="0"/>
            <a:r>
              <a:rPr lang="en-IE" sz="2400" b="1">
                <a:solidFill>
                  <a:srgbClr val="000080"/>
                </a:solidFill>
                <a:latin typeface="Times New Roman" pitchFamily="18" charset="0"/>
                <a:cs typeface="Arial" pitchFamily="34" charset="0"/>
              </a:rPr>
              <a:t>  IS</a:t>
            </a:r>
            <a:endParaRPr lang="en-US" sz="2400" b="1">
              <a:solidFill>
                <a:srgbClr val="000080"/>
              </a:solidFill>
              <a:latin typeface="Times New Roman" pitchFamily="18" charset="0"/>
              <a:cs typeface="Arial" pitchFamily="34" charset="0"/>
            </a:endParaRPr>
          </a:p>
        </p:txBody>
      </p:sp>
      <p:sp>
        <p:nvSpPr>
          <p:cNvPr id="7177" name="computr1"/>
          <p:cNvSpPr>
            <a:spLocks noEditPoints="1" noChangeArrowheads="1"/>
          </p:cNvSpPr>
          <p:nvPr/>
        </p:nvSpPr>
        <p:spPr bwMode="auto">
          <a:xfrm>
            <a:off x="6821488" y="3573463"/>
            <a:ext cx="1439862" cy="1295400"/>
          </a:xfrm>
          <a:custGeom>
            <a:avLst/>
            <a:gdLst>
              <a:gd name="T0" fmla="*/ 2147483647 w 21600"/>
              <a:gd name="T1" fmla="*/ 0 h 21600"/>
              <a:gd name="T2" fmla="*/ 2147483647 w 21600"/>
              <a:gd name="T3" fmla="*/ 0 h 21600"/>
              <a:gd name="T4" fmla="*/ 611678309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611678309 w 21600"/>
              <a:gd name="T19" fmla="*/ 2147483647 h 21600"/>
              <a:gd name="T20" fmla="*/ 611678309 w 21600"/>
              <a:gd name="T21" fmla="*/ 1461584947 h 21600"/>
              <a:gd name="T22" fmla="*/ 2147483647 w 21600"/>
              <a:gd name="T23" fmla="*/ 14615849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00FFFF"/>
          </a:solidFill>
          <a:ln w="9525">
            <a:solidFill>
              <a:srgbClr val="000000"/>
            </a:solidFill>
            <a:miter lim="800000"/>
            <a:headEnd/>
            <a:tailEnd/>
          </a:ln>
        </p:spPr>
        <p:txBody>
          <a:bodyPr/>
          <a:lstStyle/>
          <a:p>
            <a:pPr eaLnBrk="0" hangingPunct="0"/>
            <a:r>
              <a:rPr lang="en-IE" sz="2400" b="1">
                <a:solidFill>
                  <a:srgbClr val="000080"/>
                </a:solidFill>
                <a:latin typeface="Times New Roman" pitchFamily="18" charset="0"/>
                <a:cs typeface="Arial" pitchFamily="34" charset="0"/>
              </a:rPr>
              <a:t>   B</a:t>
            </a:r>
            <a:endParaRPr lang="en-US" sz="2400" b="1">
              <a:solidFill>
                <a:srgbClr val="000080"/>
              </a:solidFill>
              <a:latin typeface="Times New Roman" pitchFamily="18" charset="0"/>
              <a:cs typeface="Arial" pitchFamily="34" charset="0"/>
            </a:endParaRPr>
          </a:p>
        </p:txBody>
      </p:sp>
      <p:sp>
        <p:nvSpPr>
          <p:cNvPr id="7178" name="Text Box 10"/>
          <p:cNvSpPr txBox="1">
            <a:spLocks noChangeArrowheads="1"/>
          </p:cNvSpPr>
          <p:nvPr/>
        </p:nvSpPr>
        <p:spPr bwMode="auto">
          <a:xfrm>
            <a:off x="179388" y="3935958"/>
            <a:ext cx="2035175" cy="1077218"/>
          </a:xfrm>
          <a:prstGeom prst="rect">
            <a:avLst/>
          </a:prstGeom>
          <a:solidFill>
            <a:srgbClr val="B3E2FF"/>
          </a:solidFill>
          <a:ln>
            <a:solidFill>
              <a:srgbClr val="000080"/>
            </a:solidFill>
          </a:ln>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171450" indent="-171450">
              <a:buFont typeface="Arial" pitchFamily="34" charset="0"/>
              <a:buChar char="•"/>
            </a:pPr>
            <a:r>
              <a:rPr lang="en-IE" sz="1600" dirty="0" smtClean="0">
                <a:solidFill>
                  <a:srgbClr val="000080"/>
                </a:solidFill>
                <a:latin typeface="+mj-lt"/>
                <a:cs typeface="Arial" pitchFamily="34" charset="0"/>
              </a:rPr>
              <a:t>Match </a:t>
            </a:r>
            <a:r>
              <a:rPr lang="en-IE" sz="1600" dirty="0">
                <a:solidFill>
                  <a:srgbClr val="000080"/>
                </a:solidFill>
                <a:latin typeface="+mj-lt"/>
                <a:cs typeface="Arial" pitchFamily="34" charset="0"/>
              </a:rPr>
              <a:t>videos of plays </a:t>
            </a:r>
            <a:r>
              <a:rPr lang="en-IE" sz="1600" dirty="0" smtClean="0">
                <a:solidFill>
                  <a:srgbClr val="000080"/>
                </a:solidFill>
                <a:latin typeface="+mj-lt"/>
                <a:cs typeface="Arial" pitchFamily="34" charset="0"/>
              </a:rPr>
              <a:t>with</a:t>
            </a:r>
            <a:r>
              <a:rPr lang="en-IE" sz="1600" dirty="0">
                <a:solidFill>
                  <a:srgbClr val="000080"/>
                </a:solidFill>
                <a:latin typeface="+mj-lt"/>
                <a:cs typeface="Arial" pitchFamily="34" charset="0"/>
              </a:rPr>
              <a:t> </a:t>
            </a:r>
            <a:r>
              <a:rPr lang="en-IE" sz="1600" dirty="0" smtClean="0">
                <a:solidFill>
                  <a:srgbClr val="000080"/>
                </a:solidFill>
                <a:latin typeface="+mj-lt"/>
                <a:cs typeface="Arial" pitchFamily="34" charset="0"/>
              </a:rPr>
              <a:t>statistical </a:t>
            </a:r>
            <a:r>
              <a:rPr lang="en-IE" sz="1600" dirty="0">
                <a:solidFill>
                  <a:srgbClr val="000080"/>
                </a:solidFill>
                <a:latin typeface="+mj-lt"/>
                <a:cs typeface="Arial" pitchFamily="34" charset="0"/>
              </a:rPr>
              <a:t>data</a:t>
            </a:r>
          </a:p>
          <a:p>
            <a:pPr marL="171450" indent="-171450">
              <a:buFont typeface="Arial" pitchFamily="34" charset="0"/>
              <a:buChar char="•"/>
            </a:pPr>
            <a:r>
              <a:rPr lang="en-IE" sz="1600" dirty="0" smtClean="0">
                <a:solidFill>
                  <a:srgbClr val="000080"/>
                </a:solidFill>
                <a:latin typeface="+mj-lt"/>
                <a:cs typeface="Arial" pitchFamily="34" charset="0"/>
              </a:rPr>
              <a:t>Tag </a:t>
            </a:r>
            <a:r>
              <a:rPr lang="en-IE" sz="1600" dirty="0">
                <a:solidFill>
                  <a:srgbClr val="000080"/>
                </a:solidFill>
                <a:latin typeface="+mj-lt"/>
                <a:cs typeface="Arial" pitchFamily="34" charset="0"/>
              </a:rPr>
              <a:t>and index </a:t>
            </a:r>
            <a:r>
              <a:rPr lang="en-IE" sz="1600" dirty="0" smtClean="0">
                <a:solidFill>
                  <a:srgbClr val="000080"/>
                </a:solidFill>
                <a:latin typeface="+mj-lt"/>
                <a:cs typeface="Arial" pitchFamily="34" charset="0"/>
              </a:rPr>
              <a:t>plays</a:t>
            </a:r>
            <a:endParaRPr lang="en-US" sz="1600" dirty="0">
              <a:solidFill>
                <a:srgbClr val="000080"/>
              </a:solidFill>
              <a:latin typeface="+mj-lt"/>
              <a:cs typeface="Arial" pitchFamily="34" charset="0"/>
            </a:endParaRPr>
          </a:p>
        </p:txBody>
      </p:sp>
      <p:sp>
        <p:nvSpPr>
          <p:cNvPr id="7179" name="Text Box 11"/>
          <p:cNvSpPr txBox="1">
            <a:spLocks noChangeArrowheads="1"/>
          </p:cNvSpPr>
          <p:nvPr/>
        </p:nvSpPr>
        <p:spPr bwMode="auto">
          <a:xfrm>
            <a:off x="179388" y="5320123"/>
            <a:ext cx="2035175" cy="1323439"/>
          </a:xfrm>
          <a:prstGeom prst="rect">
            <a:avLst/>
          </a:prstGeom>
          <a:solidFill>
            <a:srgbClr val="B3E2FF"/>
          </a:solidFill>
          <a:ln>
            <a:solidFill>
              <a:srgbClr val="000080"/>
            </a:solidFill>
          </a:ln>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171450" indent="-171450">
              <a:buFont typeface="Arial" pitchFamily="34" charset="0"/>
              <a:buChar char="•"/>
            </a:pPr>
            <a:r>
              <a:rPr lang="en-IE" sz="1600" dirty="0">
                <a:solidFill>
                  <a:srgbClr val="000080"/>
                </a:solidFill>
                <a:latin typeface="+mj-lt"/>
                <a:cs typeface="Arial" pitchFamily="34" charset="0"/>
              </a:rPr>
              <a:t> Capture videos</a:t>
            </a:r>
          </a:p>
          <a:p>
            <a:pPr marL="171450" indent="-171450">
              <a:buFont typeface="Arial" pitchFamily="34" charset="0"/>
              <a:buChar char="•"/>
            </a:pPr>
            <a:r>
              <a:rPr lang="en-IE" sz="1600" dirty="0">
                <a:solidFill>
                  <a:srgbClr val="000080"/>
                </a:solidFill>
                <a:latin typeface="+mj-lt"/>
                <a:cs typeface="Arial" pitchFamily="34" charset="0"/>
              </a:rPr>
              <a:t> Maintain protected website</a:t>
            </a:r>
          </a:p>
          <a:p>
            <a:pPr marL="171450" indent="-171450">
              <a:buFont typeface="Arial" pitchFamily="34" charset="0"/>
              <a:buChar char="•"/>
            </a:pPr>
            <a:r>
              <a:rPr lang="en-US" sz="1600" dirty="0">
                <a:solidFill>
                  <a:srgbClr val="000080"/>
                </a:solidFill>
                <a:latin typeface="+mj-lt"/>
                <a:cs typeface="Arial" pitchFamily="34" charset="0"/>
              </a:rPr>
              <a:t> Download video to iPods</a:t>
            </a:r>
          </a:p>
        </p:txBody>
      </p:sp>
      <p:sp>
        <p:nvSpPr>
          <p:cNvPr id="7180" name="Text Box 12"/>
          <p:cNvSpPr txBox="1">
            <a:spLocks noChangeArrowheads="1"/>
          </p:cNvSpPr>
          <p:nvPr/>
        </p:nvSpPr>
        <p:spPr bwMode="auto">
          <a:xfrm>
            <a:off x="4572001" y="5032328"/>
            <a:ext cx="1963737" cy="1077218"/>
          </a:xfrm>
          <a:prstGeom prst="rect">
            <a:avLst/>
          </a:prstGeom>
          <a:solidFill>
            <a:srgbClr val="B3E2FF"/>
          </a:solidFill>
          <a:ln>
            <a:solidFill>
              <a:srgbClr val="000080"/>
            </a:solid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285750" indent="-285750">
              <a:buFont typeface="Arial" pitchFamily="34" charset="0"/>
              <a:buChar char="•"/>
            </a:pPr>
            <a:r>
              <a:rPr lang="en-IE" sz="1600" dirty="0">
                <a:solidFill>
                  <a:srgbClr val="000080"/>
                </a:solidFill>
                <a:latin typeface="+mj-lt"/>
                <a:cs typeface="Arial" pitchFamily="34" charset="0"/>
              </a:rPr>
              <a:t> </a:t>
            </a:r>
            <a:r>
              <a:rPr lang="en-IE" sz="1600" dirty="0" smtClean="0">
                <a:solidFill>
                  <a:srgbClr val="000080"/>
                </a:solidFill>
                <a:latin typeface="+mj-lt"/>
                <a:cs typeface="Arial" pitchFamily="34" charset="0"/>
              </a:rPr>
              <a:t>Analyse </a:t>
            </a:r>
            <a:r>
              <a:rPr lang="en-IE" sz="1600" dirty="0">
                <a:solidFill>
                  <a:srgbClr val="000080"/>
                </a:solidFill>
                <a:latin typeface="+mj-lt"/>
                <a:cs typeface="Arial" pitchFamily="34" charset="0"/>
              </a:rPr>
              <a:t>player  </a:t>
            </a:r>
            <a:br>
              <a:rPr lang="en-IE" sz="1600" dirty="0">
                <a:solidFill>
                  <a:srgbClr val="000080"/>
                </a:solidFill>
                <a:latin typeface="+mj-lt"/>
                <a:cs typeface="Arial" pitchFamily="34" charset="0"/>
              </a:rPr>
            </a:br>
            <a:r>
              <a:rPr lang="en-IE" sz="1600" dirty="0">
                <a:solidFill>
                  <a:srgbClr val="000080"/>
                </a:solidFill>
                <a:latin typeface="+mj-lt"/>
                <a:cs typeface="Arial" pitchFamily="34" charset="0"/>
              </a:rPr>
              <a:t> </a:t>
            </a:r>
            <a:r>
              <a:rPr lang="en-IE" sz="1600" dirty="0" smtClean="0">
                <a:solidFill>
                  <a:srgbClr val="000080"/>
                </a:solidFill>
                <a:latin typeface="+mj-lt"/>
                <a:cs typeface="Arial" pitchFamily="34" charset="0"/>
              </a:rPr>
              <a:t>performance</a:t>
            </a:r>
            <a:endParaRPr lang="en-IE" sz="1600" dirty="0">
              <a:solidFill>
                <a:srgbClr val="000080"/>
              </a:solidFill>
              <a:latin typeface="+mj-lt"/>
              <a:cs typeface="Arial" pitchFamily="34" charset="0"/>
            </a:endParaRPr>
          </a:p>
          <a:p>
            <a:pPr marL="285750" indent="-285750">
              <a:buFont typeface="Arial" pitchFamily="34" charset="0"/>
              <a:buChar char="•"/>
            </a:pPr>
            <a:r>
              <a:rPr lang="en-IE" sz="1600" dirty="0">
                <a:solidFill>
                  <a:srgbClr val="000080"/>
                </a:solidFill>
                <a:latin typeface="+mj-lt"/>
                <a:cs typeface="Arial" pitchFamily="34" charset="0"/>
              </a:rPr>
              <a:t> Analyse team</a:t>
            </a:r>
            <a:br>
              <a:rPr lang="en-IE" sz="1600" dirty="0">
                <a:solidFill>
                  <a:srgbClr val="000080"/>
                </a:solidFill>
                <a:latin typeface="+mj-lt"/>
                <a:cs typeface="Arial" pitchFamily="34" charset="0"/>
              </a:rPr>
            </a:br>
            <a:r>
              <a:rPr lang="en-IE" sz="1600" dirty="0">
                <a:solidFill>
                  <a:srgbClr val="000080"/>
                </a:solidFill>
                <a:latin typeface="+mj-lt"/>
                <a:cs typeface="Arial" pitchFamily="34" charset="0"/>
              </a:rPr>
              <a:t> </a:t>
            </a:r>
            <a:r>
              <a:rPr lang="en-IE" sz="1600" dirty="0" smtClean="0">
                <a:solidFill>
                  <a:srgbClr val="000080"/>
                </a:solidFill>
                <a:latin typeface="+mj-lt"/>
                <a:cs typeface="Arial" pitchFamily="34" charset="0"/>
              </a:rPr>
              <a:t>performance</a:t>
            </a:r>
            <a:endParaRPr lang="en-US" sz="1600" dirty="0">
              <a:solidFill>
                <a:srgbClr val="000080"/>
              </a:solidFill>
              <a:latin typeface="+mj-lt"/>
              <a:cs typeface="Arial" pitchFamily="34" charset="0"/>
            </a:endParaRPr>
          </a:p>
        </p:txBody>
      </p:sp>
      <p:sp>
        <p:nvSpPr>
          <p:cNvPr id="7181" name="Text Box 13"/>
          <p:cNvSpPr txBox="1">
            <a:spLocks noChangeArrowheads="1"/>
          </p:cNvSpPr>
          <p:nvPr/>
        </p:nvSpPr>
        <p:spPr bwMode="auto">
          <a:xfrm>
            <a:off x="4572000" y="2144713"/>
            <a:ext cx="2232025" cy="1323439"/>
          </a:xfrm>
          <a:prstGeom prst="rect">
            <a:avLst/>
          </a:prstGeom>
          <a:solidFill>
            <a:srgbClr val="B3E2FF"/>
          </a:solidFill>
          <a:ln>
            <a:solidFill>
              <a:srgbClr val="000080"/>
            </a:solidFill>
          </a:ln>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285750" indent="-285750">
              <a:buFont typeface="Arial" pitchFamily="34" charset="0"/>
              <a:buChar char="•"/>
            </a:pPr>
            <a:r>
              <a:rPr lang="en-IE" sz="1600" dirty="0" smtClean="0">
                <a:solidFill>
                  <a:srgbClr val="000080"/>
                </a:solidFill>
                <a:latin typeface="+mj-lt"/>
                <a:cs typeface="Arial" pitchFamily="34" charset="0"/>
              </a:rPr>
              <a:t>Lack </a:t>
            </a:r>
            <a:r>
              <a:rPr lang="en-IE" sz="1600" dirty="0">
                <a:solidFill>
                  <a:srgbClr val="000080"/>
                </a:solidFill>
                <a:latin typeface="+mj-lt"/>
                <a:cs typeface="Arial" pitchFamily="34" charset="0"/>
              </a:rPr>
              <a:t>of performance statistics</a:t>
            </a:r>
          </a:p>
          <a:p>
            <a:pPr marL="285750" indent="-285750">
              <a:buFont typeface="Arial" pitchFamily="34" charset="0"/>
              <a:buChar char="•"/>
            </a:pPr>
            <a:r>
              <a:rPr lang="en-IE" sz="1600" dirty="0" smtClean="0">
                <a:solidFill>
                  <a:srgbClr val="000080"/>
                </a:solidFill>
                <a:latin typeface="+mj-lt"/>
                <a:cs typeface="Arial" pitchFamily="34" charset="0"/>
              </a:rPr>
              <a:t>High </a:t>
            </a:r>
            <a:r>
              <a:rPr lang="en-IE" sz="1600" dirty="0">
                <a:solidFill>
                  <a:srgbClr val="000080"/>
                </a:solidFill>
                <a:latin typeface="+mj-lt"/>
                <a:cs typeface="Arial" pitchFamily="34" charset="0"/>
              </a:rPr>
              <a:t>cost of players</a:t>
            </a:r>
          </a:p>
          <a:p>
            <a:pPr marL="285750" indent="-285750">
              <a:buFont typeface="Arial" pitchFamily="34" charset="0"/>
              <a:buChar char="•"/>
            </a:pPr>
            <a:r>
              <a:rPr lang="en-IE" sz="1600" dirty="0" smtClean="0">
                <a:solidFill>
                  <a:srgbClr val="000080"/>
                </a:solidFill>
                <a:latin typeface="+mj-lt"/>
                <a:cs typeface="Arial" pitchFamily="34" charset="0"/>
              </a:rPr>
              <a:t>Intense </a:t>
            </a:r>
            <a:r>
              <a:rPr lang="en-IE" sz="1600" dirty="0">
                <a:solidFill>
                  <a:srgbClr val="000080"/>
                </a:solidFill>
                <a:latin typeface="+mj-lt"/>
                <a:cs typeface="Arial" pitchFamily="34" charset="0"/>
              </a:rPr>
              <a:t>competitive pressure</a:t>
            </a:r>
            <a:endParaRPr lang="en-US" sz="1600" dirty="0">
              <a:solidFill>
                <a:srgbClr val="000080"/>
              </a:solidFill>
              <a:latin typeface="+mj-lt"/>
              <a:cs typeface="Arial" pitchFamily="34" charset="0"/>
            </a:endParaRPr>
          </a:p>
        </p:txBody>
      </p:sp>
      <p:sp>
        <p:nvSpPr>
          <p:cNvPr id="7182" name="Text Box 14"/>
          <p:cNvSpPr txBox="1">
            <a:spLocks noChangeArrowheads="1"/>
          </p:cNvSpPr>
          <p:nvPr/>
        </p:nvSpPr>
        <p:spPr bwMode="auto">
          <a:xfrm>
            <a:off x="2500313" y="3092450"/>
            <a:ext cx="1425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IE" sz="1600" b="1">
                <a:solidFill>
                  <a:srgbClr val="000080"/>
                </a:solidFill>
                <a:cs typeface="Arial" pitchFamily="34" charset="0"/>
              </a:rPr>
              <a:t>Management</a:t>
            </a:r>
            <a:endParaRPr lang="en-US" sz="1600" b="1">
              <a:solidFill>
                <a:srgbClr val="000080"/>
              </a:solidFill>
              <a:cs typeface="Arial" pitchFamily="34" charset="0"/>
            </a:endParaRPr>
          </a:p>
        </p:txBody>
      </p:sp>
      <p:sp>
        <p:nvSpPr>
          <p:cNvPr id="7183" name="Text Box 15"/>
          <p:cNvSpPr txBox="1">
            <a:spLocks noChangeArrowheads="1"/>
          </p:cNvSpPr>
          <p:nvPr/>
        </p:nvSpPr>
        <p:spPr bwMode="auto">
          <a:xfrm>
            <a:off x="2514600" y="4532313"/>
            <a:ext cx="1427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IE" sz="1600" b="1" dirty="0" smtClean="0">
                <a:solidFill>
                  <a:srgbClr val="000080"/>
                </a:solidFill>
                <a:cs typeface="Arial" pitchFamily="34" charset="0"/>
              </a:rPr>
              <a:t>organization</a:t>
            </a:r>
            <a:endParaRPr lang="en-US" sz="1600" b="1" dirty="0">
              <a:solidFill>
                <a:srgbClr val="000080"/>
              </a:solidFill>
              <a:cs typeface="Arial" pitchFamily="34" charset="0"/>
            </a:endParaRPr>
          </a:p>
        </p:txBody>
      </p:sp>
      <p:sp>
        <p:nvSpPr>
          <p:cNvPr id="7184" name="Text Box 16"/>
          <p:cNvSpPr txBox="1">
            <a:spLocks noChangeArrowheads="1"/>
          </p:cNvSpPr>
          <p:nvPr/>
        </p:nvSpPr>
        <p:spPr bwMode="auto">
          <a:xfrm>
            <a:off x="2500313" y="6045200"/>
            <a:ext cx="1322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IE" sz="1600" b="1">
                <a:solidFill>
                  <a:srgbClr val="000080"/>
                </a:solidFill>
                <a:cs typeface="Arial" pitchFamily="34" charset="0"/>
              </a:rPr>
              <a:t>Technology</a:t>
            </a:r>
            <a:endParaRPr lang="en-US" sz="1600" b="1">
              <a:solidFill>
                <a:srgbClr val="000080"/>
              </a:solidFill>
              <a:cs typeface="Arial" pitchFamily="34" charset="0"/>
            </a:endParaRPr>
          </a:p>
        </p:txBody>
      </p:sp>
      <p:sp>
        <p:nvSpPr>
          <p:cNvPr id="7185" name="Text Box 17"/>
          <p:cNvSpPr txBox="1">
            <a:spLocks noChangeArrowheads="1"/>
          </p:cNvSpPr>
          <p:nvPr/>
        </p:nvSpPr>
        <p:spPr bwMode="auto">
          <a:xfrm>
            <a:off x="4732338" y="453231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IE" sz="1600" b="1">
                <a:solidFill>
                  <a:srgbClr val="000080"/>
                </a:solidFill>
                <a:cs typeface="Arial" pitchFamily="34" charset="0"/>
              </a:rPr>
              <a:t>Info. Sys</a:t>
            </a:r>
            <a:endParaRPr lang="en-US" sz="1600" b="1">
              <a:solidFill>
                <a:srgbClr val="000080"/>
              </a:solidFill>
              <a:cs typeface="Arial" pitchFamily="34" charset="0"/>
            </a:endParaRPr>
          </a:p>
        </p:txBody>
      </p:sp>
      <p:sp>
        <p:nvSpPr>
          <p:cNvPr id="7186" name="Text Box 18"/>
          <p:cNvSpPr txBox="1">
            <a:spLocks noChangeArrowheads="1"/>
          </p:cNvSpPr>
          <p:nvPr/>
        </p:nvSpPr>
        <p:spPr bwMode="auto">
          <a:xfrm>
            <a:off x="6954838" y="4532313"/>
            <a:ext cx="1233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IE" sz="1600" b="1">
                <a:solidFill>
                  <a:srgbClr val="000080"/>
                </a:solidFill>
                <a:cs typeface="Arial" pitchFamily="34" charset="0"/>
              </a:rPr>
              <a:t>Bus. Solns</a:t>
            </a:r>
            <a:endParaRPr lang="en-US" sz="1600" b="1">
              <a:solidFill>
                <a:srgbClr val="000080"/>
              </a:solidFill>
              <a:cs typeface="Arial" pitchFamily="34" charset="0"/>
            </a:endParaRPr>
          </a:p>
        </p:txBody>
      </p:sp>
      <p:sp>
        <p:nvSpPr>
          <p:cNvPr id="7187" name="Text Box 19"/>
          <p:cNvSpPr txBox="1">
            <a:spLocks noChangeArrowheads="1"/>
          </p:cNvSpPr>
          <p:nvPr/>
        </p:nvSpPr>
        <p:spPr bwMode="auto">
          <a:xfrm>
            <a:off x="3724275" y="1557338"/>
            <a:ext cx="2811463" cy="466725"/>
          </a:xfrm>
          <a:prstGeom prst="rect">
            <a:avLst/>
          </a:prstGeom>
          <a:solidFill>
            <a:srgbClr val="FF6600"/>
          </a:solidFill>
          <a:ln w="9525">
            <a:solidFill>
              <a:schemeClr val="tx1"/>
            </a:solidFill>
            <a:miter lim="800000"/>
            <a:headEnd/>
            <a:tailEnd/>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IE" sz="2400" b="1">
                <a:solidFill>
                  <a:schemeClr val="bg1"/>
                </a:solidFill>
                <a:latin typeface="+mj-lt"/>
                <a:cs typeface="Arial" pitchFamily="34" charset="0"/>
              </a:rPr>
              <a:t>Business Challenges</a:t>
            </a:r>
            <a:endParaRPr lang="en-US" sz="2400" b="1">
              <a:solidFill>
                <a:schemeClr val="bg1"/>
              </a:solidFill>
              <a:latin typeface="+mj-lt"/>
              <a:cs typeface="Arial" pitchFamily="34" charset="0"/>
            </a:endParaRPr>
          </a:p>
        </p:txBody>
      </p:sp>
      <p:cxnSp>
        <p:nvCxnSpPr>
          <p:cNvPr id="7188" name="AutoShape 20"/>
          <p:cNvCxnSpPr>
            <a:cxnSpLocks noChangeShapeType="1"/>
            <a:stCxn id="7187" idx="1"/>
            <a:endCxn id="7172" idx="1"/>
          </p:cNvCxnSpPr>
          <p:nvPr/>
        </p:nvCxnSpPr>
        <p:spPr bwMode="auto">
          <a:xfrm rot="10800000" flipV="1">
            <a:off x="3221038" y="1790700"/>
            <a:ext cx="503237" cy="341313"/>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189" name="Line 21"/>
          <p:cNvSpPr>
            <a:spLocks noChangeShapeType="1"/>
          </p:cNvSpPr>
          <p:nvPr/>
        </p:nvSpPr>
        <p:spPr bwMode="auto">
          <a:xfrm>
            <a:off x="3940175" y="2852738"/>
            <a:ext cx="576263"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80"/>
              </a:solidFill>
            </a:endParaRPr>
          </a:p>
        </p:txBody>
      </p:sp>
      <p:sp>
        <p:nvSpPr>
          <p:cNvPr id="7190" name="Line 22"/>
          <p:cNvSpPr>
            <a:spLocks noChangeShapeType="1"/>
          </p:cNvSpPr>
          <p:nvPr/>
        </p:nvSpPr>
        <p:spPr bwMode="auto">
          <a:xfrm>
            <a:off x="3940175" y="4005263"/>
            <a:ext cx="5762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80"/>
              </a:solidFill>
            </a:endParaRPr>
          </a:p>
        </p:txBody>
      </p:sp>
      <p:sp>
        <p:nvSpPr>
          <p:cNvPr id="7191" name="Line 23"/>
          <p:cNvSpPr>
            <a:spLocks noChangeShapeType="1"/>
          </p:cNvSpPr>
          <p:nvPr/>
        </p:nvSpPr>
        <p:spPr bwMode="auto">
          <a:xfrm flipV="1">
            <a:off x="3868738" y="4797425"/>
            <a:ext cx="576262"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80"/>
              </a:solidFill>
            </a:endParaRPr>
          </a:p>
        </p:txBody>
      </p:sp>
      <p:sp>
        <p:nvSpPr>
          <p:cNvPr id="7192" name="Line 24"/>
          <p:cNvSpPr>
            <a:spLocks noChangeShapeType="1"/>
          </p:cNvSpPr>
          <p:nvPr/>
        </p:nvSpPr>
        <p:spPr bwMode="auto">
          <a:xfrm>
            <a:off x="6316663" y="4005263"/>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80"/>
              </a:solidFill>
            </a:endParaRPr>
          </a:p>
        </p:txBody>
      </p:sp>
      <p:cxnSp>
        <p:nvCxnSpPr>
          <p:cNvPr id="7193" name="AutoShape 25"/>
          <p:cNvCxnSpPr>
            <a:cxnSpLocks noChangeShapeType="1"/>
            <a:stCxn id="7177" idx="1"/>
            <a:endCxn id="7187" idx="3"/>
          </p:cNvCxnSpPr>
          <p:nvPr/>
        </p:nvCxnSpPr>
        <p:spPr bwMode="auto">
          <a:xfrm rot="5400000" flipH="1">
            <a:off x="6147594" y="2178844"/>
            <a:ext cx="1782763" cy="1006475"/>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194" name="Text Box 26"/>
          <p:cNvSpPr txBox="1">
            <a:spLocks noChangeArrowheads="1"/>
          </p:cNvSpPr>
          <p:nvPr/>
        </p:nvSpPr>
        <p:spPr bwMode="auto">
          <a:xfrm>
            <a:off x="6847681" y="5085556"/>
            <a:ext cx="1963738" cy="830997"/>
          </a:xfrm>
          <a:prstGeom prst="rect">
            <a:avLst/>
          </a:prstGeom>
          <a:solidFill>
            <a:srgbClr val="B3E2FF"/>
          </a:solidFill>
          <a:ln>
            <a:solidFill>
              <a:srgbClr val="000080"/>
            </a:solid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285750" indent="-285750">
              <a:buFont typeface="Arial" pitchFamily="34" charset="0"/>
              <a:buChar char="•"/>
            </a:pPr>
            <a:r>
              <a:rPr lang="en-IE" sz="1600" dirty="0" smtClean="0">
                <a:solidFill>
                  <a:srgbClr val="000080"/>
                </a:solidFill>
                <a:latin typeface="+mj-lt"/>
                <a:cs typeface="Arial" pitchFamily="34" charset="0"/>
              </a:rPr>
              <a:t>Improve </a:t>
            </a:r>
            <a:r>
              <a:rPr lang="en-IE" sz="1600" dirty="0">
                <a:solidFill>
                  <a:srgbClr val="000080"/>
                </a:solidFill>
                <a:latin typeface="+mj-lt"/>
                <a:cs typeface="Arial" pitchFamily="34" charset="0"/>
              </a:rPr>
              <a:t>performance</a:t>
            </a:r>
          </a:p>
          <a:p>
            <a:pPr marL="285750" indent="-285750">
              <a:buFont typeface="Arial" pitchFamily="34" charset="0"/>
              <a:buChar char="•"/>
            </a:pPr>
            <a:r>
              <a:rPr lang="en-IE" sz="1600" dirty="0" smtClean="0">
                <a:solidFill>
                  <a:srgbClr val="000080"/>
                </a:solidFill>
                <a:latin typeface="+mj-lt"/>
                <a:cs typeface="Arial" pitchFamily="34" charset="0"/>
              </a:rPr>
              <a:t>Increase </a:t>
            </a:r>
            <a:r>
              <a:rPr lang="en-IE" sz="1600" dirty="0">
                <a:solidFill>
                  <a:srgbClr val="000080"/>
                </a:solidFill>
                <a:latin typeface="+mj-lt"/>
                <a:cs typeface="Arial" pitchFamily="34" charset="0"/>
              </a:rPr>
              <a:t>revenue</a:t>
            </a:r>
            <a:endParaRPr lang="en-US" sz="1600" dirty="0">
              <a:solidFill>
                <a:srgbClr val="000080"/>
              </a:solidFill>
              <a:latin typeface="+mj-lt"/>
              <a:cs typeface="Arial" pitchFamily="34" charset="0"/>
            </a:endParaRPr>
          </a:p>
        </p:txBody>
      </p:sp>
      <p:pic>
        <p:nvPicPr>
          <p:cNvPr id="7195" name="Picture 8" descr="http://ballsiest.com/sportsblog/wp-content/uploads/2007/11/nb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9550" y="1341438"/>
            <a:ext cx="12065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NBA – Business Challenges</a:t>
            </a:r>
            <a:endParaRPr lang="en-US" dirty="0"/>
          </a:p>
        </p:txBody>
      </p:sp>
    </p:spTree>
    <p:extLst>
      <p:ext uri="{BB962C8B-B14F-4D97-AF65-F5344CB8AC3E}">
        <p14:creationId xmlns:p14="http://schemas.microsoft.com/office/powerpoint/2010/main" val="3704075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4" t="8697" r="164"/>
          <a:stretch/>
        </p:blipFill>
        <p:spPr bwMode="auto">
          <a:xfrm>
            <a:off x="104363" y="2132856"/>
            <a:ext cx="9001125" cy="4300512"/>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8197" name="Rectangle 4"/>
          <p:cNvSpPr>
            <a:spLocks noChangeArrowheads="1"/>
          </p:cNvSpPr>
          <p:nvPr/>
        </p:nvSpPr>
        <p:spPr bwMode="auto">
          <a:xfrm>
            <a:off x="2730500" y="333375"/>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000000">
                      <a:alpha val="50000"/>
                    </a:srgbClr>
                  </a:outerShdw>
                </a:effectLst>
              </a14:hiddenEffects>
            </a:ext>
          </a:extLst>
        </p:spPr>
        <p:txBody>
          <a:bodyPr anchor="ctr"/>
          <a:lstStyle/>
          <a:p>
            <a:pPr algn="r"/>
            <a:r>
              <a:rPr lang="en-IE" sz="2800" b="1">
                <a:solidFill>
                  <a:schemeClr val="bg1"/>
                </a:solidFill>
              </a:rPr>
              <a:t>What’s new in MIS - Technology</a:t>
            </a:r>
            <a:endParaRPr lang="en-US" sz="2800" b="1">
              <a:solidFill>
                <a:schemeClr val="bg1"/>
              </a:solidFill>
            </a:endParaRPr>
          </a:p>
        </p:txBody>
      </p:sp>
      <p:sp>
        <p:nvSpPr>
          <p:cNvPr id="2" name="Title 1"/>
          <p:cNvSpPr>
            <a:spLocks noGrp="1"/>
          </p:cNvSpPr>
          <p:nvPr>
            <p:ph type="title"/>
          </p:nvPr>
        </p:nvSpPr>
        <p:spPr/>
        <p:txBody>
          <a:bodyPr/>
          <a:lstStyle/>
          <a:p>
            <a:r>
              <a:rPr lang="en-US" dirty="0" smtClean="0"/>
              <a:t>What’s new in MIS</a:t>
            </a:r>
            <a:endParaRPr lang="en-US" dirty="0"/>
          </a:p>
        </p:txBody>
      </p:sp>
      <p:sp>
        <p:nvSpPr>
          <p:cNvPr id="4" name="Rounded Rectangle 3"/>
          <p:cNvSpPr/>
          <p:nvPr/>
        </p:nvSpPr>
        <p:spPr>
          <a:xfrm>
            <a:off x="104363" y="1340768"/>
            <a:ext cx="2626137" cy="648072"/>
          </a:xfrm>
          <a:prstGeom prst="roundRect">
            <a:avLst/>
          </a:prstGeom>
          <a:solidFill>
            <a:srgbClr val="B3E2FF"/>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0080"/>
                </a:solidFill>
              </a:rPr>
              <a:t>Technology</a:t>
            </a:r>
            <a:endParaRPr lang="en-US" sz="2800" b="1" dirty="0">
              <a:solidFill>
                <a:srgbClr val="000080"/>
              </a:solidFill>
            </a:endParaRPr>
          </a:p>
        </p:txBody>
      </p:sp>
    </p:spTree>
    <p:extLst>
      <p:ext uri="{BB962C8B-B14F-4D97-AF65-F5344CB8AC3E}">
        <p14:creationId xmlns:p14="http://schemas.microsoft.com/office/powerpoint/2010/main" val="740870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itle 1"/>
          <p:cNvSpPr>
            <a:spLocks noGrp="1"/>
          </p:cNvSpPr>
          <p:nvPr>
            <p:ph type="title"/>
          </p:nvPr>
        </p:nvSpPr>
        <p:spPr/>
        <p:txBody>
          <a:bodyPr/>
          <a:lstStyle/>
          <a:p>
            <a:r>
              <a:rPr lang="en-US" dirty="0"/>
              <a:t>What’s new in MIS</a:t>
            </a:r>
            <a:endParaRPr lang="en-IE" b="1" dirty="0" smtClean="0"/>
          </a:p>
        </p:txBody>
      </p:sp>
      <p:pic>
        <p:nvPicPr>
          <p:cNvPr id="922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1965"/>
          <a:stretch/>
        </p:blipFill>
        <p:spPr bwMode="auto">
          <a:xfrm>
            <a:off x="104363" y="2132856"/>
            <a:ext cx="8810625" cy="3816424"/>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104363" y="1340768"/>
            <a:ext cx="2626137" cy="64807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Management</a:t>
            </a:r>
            <a:endParaRPr lang="en-US" sz="2800" b="1" dirty="0">
              <a:solidFill>
                <a:schemeClr val="bg1"/>
              </a:solidFill>
            </a:endParaRPr>
          </a:p>
        </p:txBody>
      </p:sp>
    </p:spTree>
    <p:extLst>
      <p:ext uri="{BB962C8B-B14F-4D97-AF65-F5344CB8AC3E}">
        <p14:creationId xmlns:p14="http://schemas.microsoft.com/office/powerpoint/2010/main" val="3562638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0543" b="5693"/>
          <a:stretch/>
        </p:blipFill>
        <p:spPr bwMode="auto">
          <a:xfrm>
            <a:off x="142875" y="2185352"/>
            <a:ext cx="8912225" cy="3389538"/>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104363" y="1340768"/>
            <a:ext cx="2626137" cy="648072"/>
          </a:xfrm>
          <a:prstGeom prst="roundRect">
            <a:avLst/>
          </a:prstGeom>
          <a:solidFill>
            <a:srgbClr val="0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Organizations</a:t>
            </a:r>
            <a:endParaRPr lang="en-US" sz="2800" b="1" dirty="0">
              <a:solidFill>
                <a:schemeClr val="bg1"/>
              </a:solidFill>
            </a:endParaRPr>
          </a:p>
        </p:txBody>
      </p:sp>
      <p:sp>
        <p:nvSpPr>
          <p:cNvPr id="2" name="Title 1"/>
          <p:cNvSpPr>
            <a:spLocks noGrp="1"/>
          </p:cNvSpPr>
          <p:nvPr>
            <p:ph type="title"/>
          </p:nvPr>
        </p:nvSpPr>
        <p:spPr/>
        <p:txBody>
          <a:bodyPr/>
          <a:lstStyle/>
          <a:p>
            <a:r>
              <a:rPr lang="en-IE" dirty="0" smtClean="0"/>
              <a:t/>
            </a:r>
            <a:br>
              <a:rPr lang="en-IE" dirty="0" smtClean="0"/>
            </a:br>
            <a:r>
              <a:rPr lang="en-IE" sz="3500" dirty="0" smtClean="0"/>
              <a:t>What’s </a:t>
            </a:r>
            <a:r>
              <a:rPr lang="en-IE" sz="3500" dirty="0"/>
              <a:t>new in MIS - </a:t>
            </a:r>
            <a:r>
              <a:rPr lang="en-IE" sz="3500" dirty="0" smtClean="0"/>
              <a:t>Organizations</a:t>
            </a:r>
            <a:r>
              <a:rPr lang="en-US" dirty="0"/>
              <a:t/>
            </a:r>
            <a:br>
              <a:rPr lang="en-US" dirty="0"/>
            </a:br>
            <a:endParaRPr lang="en-US" dirty="0"/>
          </a:p>
        </p:txBody>
      </p:sp>
    </p:spTree>
    <p:extLst>
      <p:ext uri="{BB962C8B-B14F-4D97-AF65-F5344CB8AC3E}">
        <p14:creationId xmlns:p14="http://schemas.microsoft.com/office/powerpoint/2010/main" val="1796256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pPr algn="l"/>
            <a:r>
              <a:rPr lang="en-GB" dirty="0" smtClean="0">
                <a:solidFill>
                  <a:srgbClr val="FF6600"/>
                </a:solidFill>
              </a:rPr>
              <a:t>E </a:t>
            </a:r>
            <a:r>
              <a:rPr lang="en-GB" dirty="0" err="1" smtClean="0">
                <a:solidFill>
                  <a:srgbClr val="000080"/>
                </a:solidFill>
              </a:rPr>
              <a:t>xercise</a:t>
            </a:r>
            <a:r>
              <a:rPr lang="en-GB" dirty="0" smtClean="0">
                <a:solidFill>
                  <a:srgbClr val="000080"/>
                </a:solidFill>
              </a:rPr>
              <a:t> 1 – Interactive Session</a:t>
            </a:r>
            <a:endParaRPr lang="en-GB" dirty="0">
              <a:solidFill>
                <a:srgbClr val="FF6600"/>
              </a:solidFill>
            </a:endParaRPr>
          </a:p>
        </p:txBody>
      </p:sp>
      <p:sp>
        <p:nvSpPr>
          <p:cNvPr id="4" name="Oval 3"/>
          <p:cNvSpPr/>
          <p:nvPr/>
        </p:nvSpPr>
        <p:spPr>
          <a:xfrm>
            <a:off x="467544" y="404664"/>
            <a:ext cx="432048" cy="576064"/>
          </a:xfrm>
          <a:prstGeom prst="ellipse">
            <a:avLst/>
          </a:prstGeom>
          <a:no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lowchart: Alternate Process 6"/>
          <p:cNvSpPr/>
          <p:nvPr/>
        </p:nvSpPr>
        <p:spPr>
          <a:xfrm>
            <a:off x="1331640" y="1700808"/>
            <a:ext cx="3888432" cy="2088232"/>
          </a:xfrm>
          <a:prstGeom prst="flowChartAlternateProcess">
            <a:avLst/>
          </a:prstGeom>
          <a:solidFill>
            <a:srgbClr val="B3E2FF"/>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2400" b="1" dirty="0">
                <a:solidFill>
                  <a:srgbClr val="000080"/>
                </a:solidFill>
                <a:latin typeface="Calibri" pitchFamily="34" charset="0"/>
                <a:cs typeface="Times New Roman" pitchFamily="18" charset="0"/>
              </a:rPr>
              <a:t>What are the advantages of using videoconferencing technologies? What are the disadvantages</a:t>
            </a:r>
            <a:r>
              <a:rPr lang="en-US" sz="2400" b="1" dirty="0" smtClean="0">
                <a:solidFill>
                  <a:srgbClr val="000080"/>
                </a:solidFill>
                <a:latin typeface="Calibri" pitchFamily="34" charset="0"/>
                <a:cs typeface="Times New Roman" pitchFamily="18" charset="0"/>
              </a:rPr>
              <a:t>?</a:t>
            </a:r>
            <a:endParaRPr lang="en-US" sz="2400" dirty="0">
              <a:solidFill>
                <a:srgbClr val="000080"/>
              </a:solidFill>
            </a:endParaRPr>
          </a:p>
        </p:txBody>
      </p:sp>
      <p:sp>
        <p:nvSpPr>
          <p:cNvPr id="8" name="Oval 7"/>
          <p:cNvSpPr/>
          <p:nvPr/>
        </p:nvSpPr>
        <p:spPr>
          <a:xfrm>
            <a:off x="5220072" y="3068960"/>
            <a:ext cx="3816424" cy="3497560"/>
          </a:xfrm>
          <a:prstGeom prst="ellipse">
            <a:avLst/>
          </a:prstGeom>
          <a:solidFill>
            <a:srgbClr val="0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2400" b="1" dirty="0">
                <a:latin typeface="Calibri" pitchFamily="34" charset="0"/>
                <a:cs typeface="Times New Roman" pitchFamily="18" charset="0"/>
              </a:rPr>
              <a:t>What kinds of companies could benefit from using videoconferencing? </a:t>
            </a:r>
            <a:endParaRPr lang="en-US" sz="2400" dirty="0"/>
          </a:p>
        </p:txBody>
      </p:sp>
      <p:sp>
        <p:nvSpPr>
          <p:cNvPr id="10" name="Right Arrow 9"/>
          <p:cNvSpPr/>
          <p:nvPr/>
        </p:nvSpPr>
        <p:spPr>
          <a:xfrm>
            <a:off x="143508" y="1755058"/>
            <a:ext cx="1080120" cy="936104"/>
          </a:xfrm>
          <a:prstGeom prst="rightArrow">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Q1</a:t>
            </a:r>
            <a:endParaRPr lang="en-US" b="1" dirty="0"/>
          </a:p>
        </p:txBody>
      </p:sp>
      <p:sp>
        <p:nvSpPr>
          <p:cNvPr id="11" name="Right Arrow 10"/>
          <p:cNvSpPr/>
          <p:nvPr/>
        </p:nvSpPr>
        <p:spPr>
          <a:xfrm>
            <a:off x="3995936" y="4437112"/>
            <a:ext cx="1080120" cy="936104"/>
          </a:xfrm>
          <a:prstGeom prst="rightArrow">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Q2</a:t>
            </a:r>
            <a:endParaRPr lang="en-US" b="1" dirty="0"/>
          </a:p>
        </p:txBody>
      </p:sp>
      <p:pic>
        <p:nvPicPr>
          <p:cNvPr id="2050" name="Picture 2" descr="http://www.gofundraise.com.au/Content/images/forms/orange_man_grou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785" y="5328049"/>
            <a:ext cx="952500" cy="1352550"/>
          </a:xfrm>
          <a:prstGeom prst="rect">
            <a:avLst/>
          </a:prstGeom>
          <a:noFill/>
          <a:extLst>
            <a:ext uri="{909E8E84-426E-40DD-AFC4-6F175D3DCCD1}">
              <a14:hiddenFill xmlns:a14="http://schemas.microsoft.com/office/drawing/2010/main">
                <a:solidFill>
                  <a:srgbClr val="FFFFFF"/>
                </a:solidFill>
              </a14:hiddenFill>
            </a:ext>
          </a:extLst>
        </p:spPr>
      </p:pic>
      <p:sp>
        <p:nvSpPr>
          <p:cNvPr id="12" name="Cloud Callout 11"/>
          <p:cNvSpPr/>
          <p:nvPr/>
        </p:nvSpPr>
        <p:spPr>
          <a:xfrm>
            <a:off x="629562" y="4149080"/>
            <a:ext cx="1404156" cy="1008112"/>
          </a:xfrm>
          <a:prstGeom prst="cloudCallout">
            <a:avLst>
              <a:gd name="adj1" fmla="val -22934"/>
              <a:gd name="adj2" fmla="val 75667"/>
            </a:avLst>
          </a:prstGeom>
          <a:solidFill>
            <a:schemeClr val="bg1">
              <a:lumMod val="85000"/>
            </a:schemeClr>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0080"/>
                </a:solidFill>
              </a:rPr>
              <a:t>Group Work</a:t>
            </a:r>
            <a:endParaRPr lang="en-US" sz="2000" b="1" dirty="0">
              <a:solidFill>
                <a:srgbClr val="000080"/>
              </a:solidFill>
            </a:endParaRPr>
          </a:p>
        </p:txBody>
      </p:sp>
    </p:spTree>
    <p:extLst>
      <p:ext uri="{BB962C8B-B14F-4D97-AF65-F5344CB8AC3E}">
        <p14:creationId xmlns:p14="http://schemas.microsoft.com/office/powerpoint/2010/main" val="3183586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719266" cy="1143000"/>
          </a:xfrm>
        </p:spPr>
        <p:txBody>
          <a:bodyPr/>
          <a:lstStyle/>
          <a:p>
            <a:r>
              <a:rPr lang="en-US" sz="3500" dirty="0"/>
              <a:t>The Role of Information Systems in Business </a:t>
            </a:r>
            <a:r>
              <a:rPr lang="en-US" sz="3500" dirty="0" smtClean="0"/>
              <a:t>Today</a:t>
            </a:r>
            <a:endParaRPr lang="en-IE" sz="3500" dirty="0"/>
          </a:p>
        </p:txBody>
      </p:sp>
      <p:sp>
        <p:nvSpPr>
          <p:cNvPr id="17411" name="Rectangle 2"/>
          <p:cNvSpPr>
            <a:spLocks noGrp="1" noChangeArrowheads="1"/>
          </p:cNvSpPr>
          <p:nvPr>
            <p:ph idx="1"/>
          </p:nvPr>
        </p:nvSpPr>
        <p:spPr>
          <a:noFill/>
        </p:spPr>
        <p:txBody>
          <a:bodyPr/>
          <a:lstStyle/>
          <a:p>
            <a:pPr marL="0" indent="0" eaLnBrk="1" hangingPunct="1">
              <a:lnSpc>
                <a:spcPct val="80000"/>
              </a:lnSpc>
              <a:buNone/>
            </a:pPr>
            <a:r>
              <a:rPr lang="en-US" sz="2400" b="1" dirty="0" smtClean="0"/>
              <a:t>Business firms invest heavily in information systems to achieve six strategic business objectives:</a:t>
            </a:r>
          </a:p>
          <a:p>
            <a:pPr marL="609600" indent="-609600" eaLnBrk="1" hangingPunct="1">
              <a:lnSpc>
                <a:spcPct val="80000"/>
              </a:lnSpc>
              <a:buFontTx/>
              <a:buAutoNum type="arabicPeriod"/>
            </a:pPr>
            <a:endParaRPr lang="en-US" sz="2400" b="1" dirty="0" smtClean="0"/>
          </a:p>
          <a:p>
            <a:pPr marL="0" indent="0" eaLnBrk="1" hangingPunct="1">
              <a:lnSpc>
                <a:spcPct val="80000"/>
              </a:lnSpc>
              <a:buNone/>
            </a:pPr>
            <a:endParaRPr lang="en-US" sz="2400" b="1" dirty="0" smtClean="0"/>
          </a:p>
        </p:txBody>
      </p:sp>
      <p:sp>
        <p:nvSpPr>
          <p:cNvPr id="174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9C76B3BA-2A61-45C4-8FF2-417324BCB744}" type="slidenum">
              <a:rPr lang="en-US" b="0" smtClean="0">
                <a:solidFill>
                  <a:schemeClr val="bg1"/>
                </a:solidFill>
              </a:rPr>
              <a:pPr eaLnBrk="1" hangingPunct="1"/>
              <a:t>9</a:t>
            </a:fld>
            <a:endParaRPr lang="en-US" b="0" smtClean="0">
              <a:solidFill>
                <a:schemeClr val="bg1"/>
              </a:solidFill>
            </a:endParaRP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5514" y="2982237"/>
            <a:ext cx="1561903" cy="1561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8263" y="4310230"/>
            <a:ext cx="2249588" cy="602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5514" y="2320866"/>
            <a:ext cx="1373314" cy="972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9364" y="5166821"/>
            <a:ext cx="3014836" cy="107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564270" y="2480237"/>
            <a:ext cx="2376264" cy="1162732"/>
          </a:xfrm>
          <a:prstGeom prst="roundRect">
            <a:avLst/>
          </a:prstGeom>
          <a:solidFill>
            <a:srgbClr val="FFE2B3"/>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rgbClr val="000080"/>
                </a:solidFill>
              </a:rPr>
              <a:t>1. Operational Excellence</a:t>
            </a:r>
            <a:endParaRPr lang="en-IE" b="1" dirty="0">
              <a:solidFill>
                <a:srgbClr val="000080"/>
              </a:solidFill>
            </a:endParaRPr>
          </a:p>
        </p:txBody>
      </p:sp>
      <p:sp>
        <p:nvSpPr>
          <p:cNvPr id="11" name="Rounded Rectangle 10"/>
          <p:cNvSpPr/>
          <p:nvPr/>
        </p:nvSpPr>
        <p:spPr>
          <a:xfrm>
            <a:off x="564270" y="3841582"/>
            <a:ext cx="2376264" cy="1162732"/>
          </a:xfrm>
          <a:prstGeom prst="roundRect">
            <a:avLst/>
          </a:prstGeom>
          <a:solidFill>
            <a:srgbClr val="FFE2B3"/>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rgbClr val="000080"/>
                </a:solidFill>
              </a:rPr>
              <a:t>2. New Products, services and business models</a:t>
            </a:r>
            <a:endParaRPr lang="en-IE" b="1" dirty="0">
              <a:solidFill>
                <a:srgbClr val="000080"/>
              </a:solidFill>
            </a:endParaRPr>
          </a:p>
        </p:txBody>
      </p:sp>
      <p:sp>
        <p:nvSpPr>
          <p:cNvPr id="12" name="Rounded Rectangle 11"/>
          <p:cNvSpPr/>
          <p:nvPr/>
        </p:nvSpPr>
        <p:spPr>
          <a:xfrm>
            <a:off x="564270" y="5233835"/>
            <a:ext cx="2376264" cy="1162732"/>
          </a:xfrm>
          <a:prstGeom prst="roundRect">
            <a:avLst/>
          </a:prstGeom>
          <a:solidFill>
            <a:srgbClr val="FFE2B3"/>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rgbClr val="000080"/>
                </a:solidFill>
              </a:rPr>
              <a:t>3. Customer and supplier intimacy</a:t>
            </a:r>
            <a:endParaRPr lang="en-IE" b="1" dirty="0">
              <a:solidFill>
                <a:srgbClr val="000080"/>
              </a:solidFill>
            </a:endParaRPr>
          </a:p>
        </p:txBody>
      </p:sp>
      <p:sp>
        <p:nvSpPr>
          <p:cNvPr id="13" name="Rounded Rectangle 12"/>
          <p:cNvSpPr/>
          <p:nvPr/>
        </p:nvSpPr>
        <p:spPr>
          <a:xfrm>
            <a:off x="3182209" y="2479179"/>
            <a:ext cx="2376264" cy="1162732"/>
          </a:xfrm>
          <a:prstGeom prst="roundRect">
            <a:avLst/>
          </a:prstGeom>
          <a:solidFill>
            <a:srgbClr val="FFE2B3"/>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rgbClr val="000080"/>
                </a:solidFill>
              </a:rPr>
              <a:t>4. Improved decision making</a:t>
            </a:r>
            <a:endParaRPr lang="en-IE" b="1" dirty="0">
              <a:solidFill>
                <a:srgbClr val="000080"/>
              </a:solidFill>
            </a:endParaRPr>
          </a:p>
        </p:txBody>
      </p:sp>
      <p:sp>
        <p:nvSpPr>
          <p:cNvPr id="14" name="Rounded Rectangle 13"/>
          <p:cNvSpPr/>
          <p:nvPr/>
        </p:nvSpPr>
        <p:spPr>
          <a:xfrm>
            <a:off x="3182209" y="3841582"/>
            <a:ext cx="2376264" cy="1162732"/>
          </a:xfrm>
          <a:prstGeom prst="roundRect">
            <a:avLst/>
          </a:prstGeom>
          <a:solidFill>
            <a:srgbClr val="FFE2B3"/>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rgbClr val="000080"/>
                </a:solidFill>
              </a:rPr>
              <a:t>5. Competitive advantage</a:t>
            </a:r>
            <a:endParaRPr lang="en-IE" b="1" dirty="0">
              <a:solidFill>
                <a:srgbClr val="000080"/>
              </a:solidFill>
            </a:endParaRPr>
          </a:p>
        </p:txBody>
      </p:sp>
      <p:sp>
        <p:nvSpPr>
          <p:cNvPr id="15" name="Rounded Rectangle 14"/>
          <p:cNvSpPr/>
          <p:nvPr/>
        </p:nvSpPr>
        <p:spPr>
          <a:xfrm>
            <a:off x="3173990" y="5233835"/>
            <a:ext cx="2376264" cy="1162732"/>
          </a:xfrm>
          <a:prstGeom prst="roundRect">
            <a:avLst/>
          </a:prstGeom>
          <a:solidFill>
            <a:srgbClr val="FFE2B3"/>
          </a:solidFill>
          <a:ln>
            <a:solidFill>
              <a:srgbClr val="0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rgbClr val="000080"/>
                </a:solidFill>
              </a:rPr>
              <a:t>6. Survival</a:t>
            </a:r>
            <a:endParaRPr lang="en-IE" b="1" dirty="0">
              <a:solidFill>
                <a:srgbClr val="000080"/>
              </a:solidFill>
            </a:endParaRPr>
          </a:p>
        </p:txBody>
      </p:sp>
    </p:spTree>
    <p:extLst>
      <p:ext uri="{BB962C8B-B14F-4D97-AF65-F5344CB8AC3E}">
        <p14:creationId xmlns:p14="http://schemas.microsoft.com/office/powerpoint/2010/main" val="17452868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fade">
                                      <p:cBhvr>
                                        <p:cTn id="7" dur="500"/>
                                        <p:tgtEl>
                                          <p:spTgt spid="430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010"/>
                                        </p:tgtEl>
                                        <p:attrNameLst>
                                          <p:attrName>style.visibility</p:attrName>
                                        </p:attrNameLst>
                                      </p:cBhvr>
                                      <p:to>
                                        <p:strVal val="visible"/>
                                      </p:to>
                                    </p:set>
                                    <p:animEffect transition="in" filter="fade">
                                      <p:cBhvr>
                                        <p:cTn id="12" dur="500"/>
                                        <p:tgtEl>
                                          <p:spTgt spid="430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011"/>
                                        </p:tgtEl>
                                        <p:attrNameLst>
                                          <p:attrName>style.visibility</p:attrName>
                                        </p:attrNameLst>
                                      </p:cBhvr>
                                      <p:to>
                                        <p:strVal val="visible"/>
                                      </p:to>
                                    </p:set>
                                    <p:animEffect transition="in" filter="fade">
                                      <p:cBhvr>
                                        <p:cTn id="17" dur="500"/>
                                        <p:tgtEl>
                                          <p:spTgt spid="430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013"/>
                                        </p:tgtEl>
                                        <p:attrNameLst>
                                          <p:attrName>style.visibility</p:attrName>
                                        </p:attrNameLst>
                                      </p:cBhvr>
                                      <p:to>
                                        <p:strVal val="visible"/>
                                      </p:to>
                                    </p:set>
                                    <p:animEffect transition="in" filter="fade">
                                      <p:cBhvr>
                                        <p:cTn id="22" dur="500"/>
                                        <p:tgtEl>
                                          <p:spTgt spid="4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2561</TotalTime>
  <Words>3433</Words>
  <Application>Microsoft Office PowerPoint</Application>
  <PresentationFormat>On-screen Show (4:3)</PresentationFormat>
  <Paragraphs>383</Paragraphs>
  <Slides>39</Slides>
  <Notes>37</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PowerPoint Presentation</vt:lpstr>
      <vt:lpstr>Learning Objectives</vt:lpstr>
      <vt:lpstr>Scenario</vt:lpstr>
      <vt:lpstr>NBA – Business Challenges</vt:lpstr>
      <vt:lpstr>What’s new in MIS</vt:lpstr>
      <vt:lpstr>What’s new in MIS</vt:lpstr>
      <vt:lpstr> What’s new in MIS - Organizations </vt:lpstr>
      <vt:lpstr>E xercise 1 – Interactive Session</vt:lpstr>
      <vt:lpstr>The Role of Information Systems in Business Today</vt:lpstr>
      <vt:lpstr> The Role of Information Systems in Business Today </vt:lpstr>
      <vt:lpstr> The Role of Information Systems in Business Today </vt:lpstr>
      <vt:lpstr> The Role of Information Systems in Business Today </vt:lpstr>
      <vt:lpstr> Business Today </vt:lpstr>
      <vt:lpstr> The Role of Information Systems in Business Today </vt:lpstr>
      <vt:lpstr> The Role of Information Systems in Business Today </vt:lpstr>
      <vt:lpstr> Business and IT Strategy </vt:lpstr>
      <vt:lpstr>E xercise 2 – Match up</vt:lpstr>
      <vt:lpstr>IS - Activities</vt:lpstr>
      <vt:lpstr>IS - Activities</vt:lpstr>
      <vt:lpstr>Functions of an IS</vt:lpstr>
      <vt:lpstr>PowerPoint Presentation</vt:lpstr>
      <vt:lpstr>More than a Computer</vt:lpstr>
      <vt:lpstr>Organization</vt:lpstr>
      <vt:lpstr>Levels in a Firm</vt:lpstr>
      <vt:lpstr>Organization</vt:lpstr>
      <vt:lpstr> Management </vt:lpstr>
      <vt:lpstr>Technology</vt:lpstr>
      <vt:lpstr>E xercise 3 – UPS competes with Technology</vt:lpstr>
      <vt:lpstr>UPS Competes Globally with Information Technology</vt:lpstr>
      <vt:lpstr>Business</vt:lpstr>
      <vt:lpstr> Value Chain </vt:lpstr>
      <vt:lpstr>Variation in Returns on  Information Technology Investment</vt:lpstr>
      <vt:lpstr> Return on Investment </vt:lpstr>
      <vt:lpstr> Complementary Assets </vt:lpstr>
      <vt:lpstr>Contemporary Approaches to Information Systems</vt:lpstr>
      <vt:lpstr> Different Approaches </vt:lpstr>
      <vt:lpstr>MIS</vt:lpstr>
      <vt:lpstr>E xercise 4 – Fill in the Gaps</vt:lpstr>
      <vt:lpstr>RECAP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Murphy</dc:creator>
  <cp:lastModifiedBy>Lisa Murphy</cp:lastModifiedBy>
  <cp:revision>466</cp:revision>
  <cp:lastPrinted>2013-09-30T12:42:51Z</cp:lastPrinted>
  <dcterms:created xsi:type="dcterms:W3CDTF">2013-09-09T11:26:27Z</dcterms:created>
  <dcterms:modified xsi:type="dcterms:W3CDTF">2014-01-31T15:00:22Z</dcterms:modified>
</cp:coreProperties>
</file>